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60" r:id="rId4"/>
    <p:sldId id="287" r:id="rId5"/>
    <p:sldId id="259" r:id="rId6"/>
    <p:sldId id="261" r:id="rId7"/>
    <p:sldId id="277" r:id="rId8"/>
    <p:sldId id="288" r:id="rId9"/>
    <p:sldId id="266" r:id="rId10"/>
    <p:sldId id="267" r:id="rId11"/>
    <p:sldId id="270" r:id="rId12"/>
    <p:sldId id="268" r:id="rId13"/>
    <p:sldId id="289" r:id="rId14"/>
    <p:sldId id="262" r:id="rId15"/>
    <p:sldId id="263" r:id="rId16"/>
    <p:sldId id="264" r:id="rId17"/>
    <p:sldId id="265" r:id="rId18"/>
    <p:sldId id="290" r:id="rId19"/>
    <p:sldId id="276" r:id="rId20"/>
    <p:sldId id="282" r:id="rId21"/>
    <p:sldId id="283" r:id="rId22"/>
    <p:sldId id="291" r:id="rId23"/>
    <p:sldId id="271" r:id="rId24"/>
    <p:sldId id="272" r:id="rId25"/>
    <p:sldId id="273" r:id="rId26"/>
    <p:sldId id="275" r:id="rId27"/>
    <p:sldId id="274" r:id="rId28"/>
    <p:sldId id="293" r:id="rId29"/>
    <p:sldId id="278" r:id="rId30"/>
    <p:sldId id="281" r:id="rId31"/>
  </p:sldIdLst>
  <p:sldSz cx="9144000" cy="6858000" type="screen4x3"/>
  <p:notesSz cx="6858000" cy="9144000"/>
  <p:embeddedFontLst>
    <p:embeddedFont>
      <p:font typeface="Calibri" pitchFamily="3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51" autoAdjust="0"/>
    <p:restoredTop sz="86944" autoAdjust="0"/>
  </p:normalViewPr>
  <p:slideViewPr>
    <p:cSldViewPr snapToGrid="0">
      <p:cViewPr>
        <p:scale>
          <a:sx n="80" d="100"/>
          <a:sy n="80" d="100"/>
        </p:scale>
        <p:origin x="-137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A68F2-9DA1-4F2B-8907-A56A3AD10310}" type="datetimeFigureOut">
              <a:rPr lang="es-ES" smtClean="0"/>
              <a:pPr/>
              <a:t>24/06/2014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0CBE9-23A9-41B4-BB8E-843C7ED312B7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0CBE9-23A9-41B4-BB8E-843C7ED312B7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0CBE9-23A9-41B4-BB8E-843C7ED312B7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0CBE9-23A9-41B4-BB8E-843C7ED312B7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0CBE9-23A9-41B4-BB8E-843C7ED312B7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0CBE9-23A9-41B4-BB8E-843C7ED312B7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0CBE9-23A9-41B4-BB8E-843C7ED312B7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0CBE9-23A9-41B4-BB8E-843C7ED312B7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0CBE9-23A9-41B4-BB8E-843C7ED312B7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0CBE9-23A9-41B4-BB8E-843C7ED312B7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0CBE9-23A9-41B4-BB8E-843C7ED312B7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0CBE9-23A9-41B4-BB8E-843C7ED312B7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0CBE9-23A9-41B4-BB8E-843C7ED312B7}" type="slidenum">
              <a:rPr lang="es-ES" smtClean="0"/>
              <a:pPr/>
              <a:t>3</a:t>
            </a:fld>
            <a:endParaRPr lang="es-E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0CBE9-23A9-41B4-BB8E-843C7ED312B7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0CBE9-23A9-41B4-BB8E-843C7ED312B7}" type="slidenum">
              <a:rPr lang="es-ES" smtClean="0"/>
              <a:pPr/>
              <a:t>22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0CBE9-23A9-41B4-BB8E-843C7ED312B7}" type="slidenum">
              <a:rPr lang="es-ES" smtClean="0"/>
              <a:pPr/>
              <a:t>23</a:t>
            </a:fld>
            <a:endParaRPr lang="es-E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0CBE9-23A9-41B4-BB8E-843C7ED312B7}" type="slidenum">
              <a:rPr lang="es-ES" smtClean="0"/>
              <a:pPr/>
              <a:t>29</a:t>
            </a:fld>
            <a:endParaRPr lang="es-E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0CBE9-23A9-41B4-BB8E-843C7ED312B7}" type="slidenum">
              <a:rPr lang="es-ES" smtClean="0"/>
              <a:pPr/>
              <a:t>30</a:t>
            </a:fld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0CBE9-23A9-41B4-BB8E-843C7ED312B7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0CBE9-23A9-41B4-BB8E-843C7ED312B7}" type="slidenum">
              <a:rPr lang="es-ES" smtClean="0"/>
              <a:pPr/>
              <a:t>5</a:t>
            </a:fld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0CBE9-23A9-41B4-BB8E-843C7ED312B7}" type="slidenum">
              <a:rPr lang="es-ES" smtClean="0"/>
              <a:pPr/>
              <a:t>6</a:t>
            </a:fld>
            <a:endParaRPr lang="es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0CBE9-23A9-41B4-BB8E-843C7ED312B7}" type="slidenum">
              <a:rPr lang="es-ES" smtClean="0"/>
              <a:pPr/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0CBE9-23A9-41B4-BB8E-843C7ED312B7}" type="slidenum">
              <a:rPr lang="es-ES" smtClean="0"/>
              <a:pPr/>
              <a:t>8</a:t>
            </a:fld>
            <a:endParaRPr lang="es-E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0CBE9-23A9-41B4-BB8E-843C7ED312B7}" type="slidenum">
              <a:rPr lang="es-ES" smtClean="0"/>
              <a:pPr/>
              <a:t>9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0CBE9-23A9-41B4-BB8E-843C7ED312B7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597984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4" descr="INTECO. Instituto Nacional de Tecnologías de la Comunicació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4448" y="65131"/>
            <a:ext cx="1935121" cy="4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975469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40"/>
            <a:ext cx="7886700" cy="2166346"/>
          </a:xfrm>
        </p:spPr>
        <p:txBody>
          <a:bodyPr anchor="b">
            <a:normAutofit/>
          </a:bodyPr>
          <a:lstStyle>
            <a:lvl1pPr algn="ctr">
              <a:defRPr sz="4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103943"/>
            <a:ext cx="7886700" cy="95358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Authors</a:t>
            </a:r>
          </a:p>
        </p:txBody>
      </p:sp>
      <p:pic>
        <p:nvPicPr>
          <p:cNvPr id="4" name="Picture 34" descr="INTECO. Instituto Nacional de Tecnologías de la Comunicació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7763" y="437275"/>
            <a:ext cx="2514121" cy="611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61848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5" name="Picture 34" descr="INTECO. Instituto Nacional de Tecnologías de la Comunicación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4448" y="65131"/>
            <a:ext cx="1935121" cy="47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06788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66036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9709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9336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Merovingio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387626" y="2037506"/>
            <a:ext cx="914400" cy="427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sample</a:t>
            </a:r>
            <a:endParaRPr lang="en-US" dirty="0"/>
          </a:p>
        </p:txBody>
      </p:sp>
      <p:sp>
        <p:nvSpPr>
          <p:cNvPr id="5" name="4 Rectángulo"/>
          <p:cNvSpPr/>
          <p:nvPr/>
        </p:nvSpPr>
        <p:spPr>
          <a:xfrm>
            <a:off x="1851988" y="1832097"/>
            <a:ext cx="1517374" cy="841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web site</a:t>
            </a:r>
            <a:endParaRPr lang="en-US" dirty="0"/>
          </a:p>
        </p:txBody>
      </p:sp>
      <p:sp>
        <p:nvSpPr>
          <p:cNvPr id="6" name="5 Rectángulo"/>
          <p:cNvSpPr/>
          <p:nvPr/>
        </p:nvSpPr>
        <p:spPr>
          <a:xfrm>
            <a:off x="4409659" y="1398089"/>
            <a:ext cx="2915479" cy="1722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VirtualBox</a:t>
            </a: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4721086" y="4293689"/>
            <a:ext cx="2915479" cy="1722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SandBoxie</a:t>
            </a:r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dirty="0" err="1" smtClean="0"/>
              <a:t>Pebhooking</a:t>
            </a:r>
            <a:endParaRPr lang="en-US" dirty="0"/>
          </a:p>
        </p:txBody>
      </p:sp>
      <p:sp>
        <p:nvSpPr>
          <p:cNvPr id="8" name="7 Rectángulo"/>
          <p:cNvSpPr/>
          <p:nvPr/>
        </p:nvSpPr>
        <p:spPr>
          <a:xfrm>
            <a:off x="1119807" y="4101534"/>
            <a:ext cx="1517374" cy="8415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Dorian IA</a:t>
            </a:r>
            <a:endParaRPr lang="en-US" dirty="0"/>
          </a:p>
        </p:txBody>
      </p:sp>
      <p:cxnSp>
        <p:nvCxnSpPr>
          <p:cNvPr id="10" name="9 Conector recto de flecha"/>
          <p:cNvCxnSpPr>
            <a:stCxn id="4" idx="3"/>
            <a:endCxn id="5" idx="1"/>
          </p:cNvCxnSpPr>
          <p:nvPr/>
        </p:nvCxnSpPr>
        <p:spPr>
          <a:xfrm>
            <a:off x="1302026" y="2251198"/>
            <a:ext cx="549962" cy="166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>
            <a:stCxn id="5" idx="3"/>
            <a:endCxn id="6" idx="1"/>
          </p:cNvCxnSpPr>
          <p:nvPr/>
        </p:nvCxnSpPr>
        <p:spPr>
          <a:xfrm>
            <a:off x="3369362" y="2252862"/>
            <a:ext cx="1040297" cy="662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angular"/>
          <p:cNvCxnSpPr>
            <a:stCxn id="6" idx="3"/>
            <a:endCxn id="7" idx="3"/>
          </p:cNvCxnSpPr>
          <p:nvPr/>
        </p:nvCxnSpPr>
        <p:spPr>
          <a:xfrm>
            <a:off x="7325138" y="2259488"/>
            <a:ext cx="311427" cy="2895600"/>
          </a:xfrm>
          <a:prstGeom prst="bentConnector3">
            <a:avLst>
              <a:gd name="adj1" fmla="val 265957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30 Conector angular"/>
          <p:cNvCxnSpPr>
            <a:stCxn id="7" idx="1"/>
            <a:endCxn id="8" idx="3"/>
          </p:cNvCxnSpPr>
          <p:nvPr/>
        </p:nvCxnSpPr>
        <p:spPr>
          <a:xfrm rot="10800000">
            <a:off x="2637182" y="4522300"/>
            <a:ext cx="2083905" cy="632789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angular"/>
          <p:cNvCxnSpPr>
            <a:stCxn id="8" idx="0"/>
            <a:endCxn id="5" idx="2"/>
          </p:cNvCxnSpPr>
          <p:nvPr/>
        </p:nvCxnSpPr>
        <p:spPr>
          <a:xfrm rot="5400000" flipH="1" flipV="1">
            <a:off x="1530630" y="3021490"/>
            <a:ext cx="1427908" cy="732181"/>
          </a:xfrm>
          <a:prstGeom prst="bent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Run</a:t>
            </a:r>
            <a:r>
              <a:rPr lang="es-ES_tradnl" dirty="0" smtClean="0"/>
              <a:t> </a:t>
            </a:r>
            <a:r>
              <a:rPr lang="es-ES_tradnl" dirty="0" err="1" smtClean="0"/>
              <a:t>programs</a:t>
            </a:r>
            <a:r>
              <a:rPr lang="es-ES_tradnl" dirty="0" smtClean="0"/>
              <a:t> in a </a:t>
            </a:r>
            <a:r>
              <a:rPr lang="es-ES_tradnl" dirty="0" err="1" smtClean="0"/>
              <a:t>sandbox</a:t>
            </a:r>
            <a:endParaRPr lang="es-ES_tradnl" dirty="0" smtClean="0"/>
          </a:p>
          <a:p>
            <a:r>
              <a:rPr lang="es-ES_tradnl" dirty="0" err="1" smtClean="0"/>
              <a:t>Prevent</a:t>
            </a:r>
            <a:r>
              <a:rPr lang="es-ES_tradnl" dirty="0" smtClean="0"/>
              <a:t> </a:t>
            </a:r>
            <a:r>
              <a:rPr lang="es-ES_tradnl" dirty="0" err="1" smtClean="0"/>
              <a:t>permament</a:t>
            </a:r>
            <a:r>
              <a:rPr lang="es-ES_tradnl" dirty="0" smtClean="0"/>
              <a:t> </a:t>
            </a:r>
            <a:r>
              <a:rPr lang="es-ES_tradnl" dirty="0" err="1" smtClean="0"/>
              <a:t>changes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system</a:t>
            </a:r>
            <a:endParaRPr lang="es-ES_tradnl" dirty="0" smtClean="0"/>
          </a:p>
          <a:p>
            <a:r>
              <a:rPr lang="es-ES_tradnl" dirty="0" err="1" smtClean="0"/>
              <a:t>Help</a:t>
            </a:r>
            <a:r>
              <a:rPr lang="es-ES_tradnl" dirty="0" smtClean="0"/>
              <a:t> </a:t>
            </a:r>
            <a:r>
              <a:rPr lang="es-ES_tradnl" dirty="0" err="1" smtClean="0"/>
              <a:t>us</a:t>
            </a:r>
            <a:r>
              <a:rPr lang="es-ES_tradnl" dirty="0" smtClean="0"/>
              <a:t> </a:t>
            </a:r>
            <a:r>
              <a:rPr lang="es-ES_tradnl" dirty="0" err="1" smtClean="0"/>
              <a:t>to</a:t>
            </a:r>
            <a:r>
              <a:rPr lang="es-ES_tradnl" dirty="0" smtClean="0"/>
              <a:t> load </a:t>
            </a:r>
            <a:r>
              <a:rPr lang="es-ES_tradnl" dirty="0" err="1" smtClean="0"/>
              <a:t>our</a:t>
            </a:r>
            <a:r>
              <a:rPr lang="es-ES_tradnl" dirty="0" smtClean="0"/>
              <a:t> </a:t>
            </a:r>
            <a:r>
              <a:rPr lang="es-ES_tradnl" dirty="0" err="1" smtClean="0"/>
              <a:t>libraries</a:t>
            </a:r>
            <a:r>
              <a:rPr lang="es-ES_tradnl" dirty="0" smtClean="0"/>
              <a:t> </a:t>
            </a:r>
            <a:r>
              <a:rPr lang="es-ES_tradnl" dirty="0" err="1" smtClean="0"/>
              <a:t>on</a:t>
            </a:r>
            <a:r>
              <a:rPr lang="es-ES_tradnl" dirty="0" smtClean="0"/>
              <a:t> </a:t>
            </a:r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process</a:t>
            </a:r>
            <a:endParaRPr lang="es-ES_tradnl" dirty="0" smtClean="0"/>
          </a:p>
          <a:p>
            <a:r>
              <a:rPr lang="es-ES_tradnl" dirty="0" err="1" smtClean="0"/>
              <a:t>Isolate</a:t>
            </a:r>
            <a:r>
              <a:rPr lang="es-ES_tradnl" dirty="0" smtClean="0"/>
              <a:t> </a:t>
            </a:r>
            <a:r>
              <a:rPr lang="es-ES_tradnl" dirty="0" err="1" smtClean="0"/>
              <a:t>each</a:t>
            </a:r>
            <a:r>
              <a:rPr lang="es-ES_tradnl" dirty="0" smtClean="0"/>
              <a:t> </a:t>
            </a:r>
            <a:r>
              <a:rPr lang="es-ES_tradnl" dirty="0" err="1" smtClean="0"/>
              <a:t>program</a:t>
            </a:r>
            <a:r>
              <a:rPr lang="es-ES_tradnl" dirty="0" smtClean="0"/>
              <a:t> </a:t>
            </a:r>
            <a:r>
              <a:rPr lang="es-ES_tradnl" dirty="0" err="1" smtClean="0"/>
              <a:t>execution</a:t>
            </a:r>
            <a:endParaRPr lang="es-ES" dirty="0" smtClean="0"/>
          </a:p>
          <a:p>
            <a:endParaRPr lang="es-ES" dirty="0"/>
          </a:p>
        </p:txBody>
      </p:sp>
      <p:pic>
        <p:nvPicPr>
          <p:cNvPr id="4" name="3 Imagen" descr="Sandbox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6372" y="3809569"/>
            <a:ext cx="3511939" cy="2522579"/>
          </a:xfrm>
          <a:prstGeom prst="rect">
            <a:avLst/>
          </a:prstGeom>
        </p:spPr>
      </p:pic>
      <p:pic>
        <p:nvPicPr>
          <p:cNvPr id="21506" name="Picture 2" descr="http://www.sandboxie.com/img/Masthead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113" y="372207"/>
            <a:ext cx="4416427" cy="13022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Merovingio </a:t>
            </a:r>
            <a:r>
              <a:rPr lang="es-ES" dirty="0" err="1" smtClean="0"/>
              <a:t>Agent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Tested in Windows XP and Windows 7</a:t>
            </a:r>
          </a:p>
          <a:p>
            <a:r>
              <a:rPr lang="en-US" dirty="0" smtClean="0"/>
              <a:t>Developed in Python v2.7</a:t>
            </a:r>
          </a:p>
          <a:p>
            <a:r>
              <a:rPr lang="en-US" dirty="0" smtClean="0"/>
              <a:t>Can manage all </a:t>
            </a:r>
            <a:r>
              <a:rPr lang="en-US" dirty="0" err="1" smtClean="0"/>
              <a:t>sandboxie</a:t>
            </a:r>
            <a:r>
              <a:rPr lang="en-US" dirty="0" smtClean="0"/>
              <a:t> instances as we want</a:t>
            </a:r>
          </a:p>
          <a:p>
            <a:r>
              <a:rPr lang="en-US" dirty="0" smtClean="0"/>
              <a:t>Recover the logs and send us to next step</a:t>
            </a:r>
          </a:p>
          <a:p>
            <a:r>
              <a:rPr lang="en-US" dirty="0" smtClean="0"/>
              <a:t>Multithread</a:t>
            </a:r>
          </a:p>
          <a:p>
            <a:r>
              <a:rPr lang="en-US" dirty="0" smtClean="0"/>
              <a:t>Can receive more that one sample at same time</a:t>
            </a:r>
          </a:p>
          <a:p>
            <a:r>
              <a:rPr lang="en-US" dirty="0" smtClean="0"/>
              <a:t>Decide on which instance must be executed the sample</a:t>
            </a:r>
          </a:p>
          <a:p>
            <a:pPr lvl="1"/>
            <a:r>
              <a:rPr lang="en-US" dirty="0" smtClean="0"/>
              <a:t>Free slot</a:t>
            </a:r>
          </a:p>
          <a:p>
            <a:pPr lvl="1"/>
            <a:r>
              <a:rPr lang="en-US" dirty="0" smtClean="0"/>
              <a:t>Specific analysis</a:t>
            </a:r>
          </a:p>
          <a:p>
            <a:r>
              <a:rPr lang="en-US" dirty="0" err="1" smtClean="0"/>
              <a:t>Monitorized</a:t>
            </a:r>
            <a:r>
              <a:rPr lang="en-US" dirty="0" smtClean="0"/>
              <a:t> the analysis to detected when the analysis end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67022" y="1825625"/>
            <a:ext cx="6548327" cy="4351338"/>
          </a:xfrm>
        </p:spPr>
        <p:txBody>
          <a:bodyPr>
            <a:normAutofit lnSpcReduction="10000"/>
          </a:bodyPr>
          <a:lstStyle/>
          <a:p>
            <a:pPr marL="174625" indent="-174625"/>
            <a:r>
              <a:rPr lang="en-US" dirty="0" smtClean="0"/>
              <a:t>Malware Analysis</a:t>
            </a:r>
          </a:p>
          <a:p>
            <a:pPr marL="708025" lvl="1" indent="-174625"/>
            <a:r>
              <a:rPr lang="en-US" dirty="0" smtClean="0"/>
              <a:t>what else?</a:t>
            </a:r>
          </a:p>
          <a:p>
            <a:pPr marL="708025" lvl="1" indent="-174625"/>
            <a:r>
              <a:rPr lang="en-US" dirty="0" smtClean="0"/>
              <a:t>state of art</a:t>
            </a:r>
          </a:p>
          <a:p>
            <a:pPr marL="708025" lvl="1" indent="-174625"/>
            <a:r>
              <a:rPr lang="en-US" dirty="0" smtClean="0"/>
              <a:t>why?</a:t>
            </a:r>
          </a:p>
          <a:p>
            <a:pPr marL="174625" indent="-174625"/>
            <a:r>
              <a:rPr lang="en-US" dirty="0" smtClean="0"/>
              <a:t>Merovingio</a:t>
            </a:r>
          </a:p>
          <a:p>
            <a:pPr marL="631825" lvl="1" indent="-174625"/>
            <a:r>
              <a:rPr lang="en-US" dirty="0" err="1" smtClean="0"/>
              <a:t>Sandboxie</a:t>
            </a:r>
            <a:endParaRPr lang="en-US" dirty="0" smtClean="0"/>
          </a:p>
          <a:p>
            <a:pPr marL="631825" lvl="1" indent="-174625"/>
            <a:r>
              <a:rPr lang="en-US" dirty="0" smtClean="0"/>
              <a:t>Merovingio Agent</a:t>
            </a:r>
          </a:p>
          <a:p>
            <a:pPr marL="174625" indent="-174625"/>
            <a:r>
              <a:rPr lang="en-US" b="1" dirty="0" err="1" smtClean="0">
                <a:solidFill>
                  <a:srgbClr val="C00000"/>
                </a:solidFill>
              </a:rPr>
              <a:t>PebHooking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174625" indent="-174625"/>
            <a:r>
              <a:rPr lang="en-US" dirty="0" err="1" smtClean="0"/>
              <a:t>DorianIA</a:t>
            </a:r>
            <a:endParaRPr lang="en-US" dirty="0" smtClean="0"/>
          </a:p>
          <a:p>
            <a:pPr marL="174625" indent="-174625"/>
            <a:r>
              <a:rPr lang="en-US" dirty="0" smtClean="0"/>
              <a:t>Merovingio Website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Pebhooking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Published in </a:t>
            </a:r>
            <a:r>
              <a:rPr lang="en-US" dirty="0" err="1" smtClean="0"/>
              <a:t>Phrack</a:t>
            </a:r>
            <a:r>
              <a:rPr lang="en-US" dirty="0" smtClean="0"/>
              <a:t> #65</a:t>
            </a:r>
          </a:p>
          <a:p>
            <a:pPr lvl="1"/>
            <a:r>
              <a:rPr lang="en-US" dirty="0" smtClean="0"/>
              <a:t>Dreg and [Shearer] (me)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Modify the PEB in the process to exchange real libraries for our libraries</a:t>
            </a:r>
          </a:p>
          <a:p>
            <a:endParaRPr lang="en-US" dirty="0" smtClean="0"/>
          </a:p>
          <a:p>
            <a:r>
              <a:rPr lang="en-US" dirty="0" smtClean="0"/>
              <a:t>All dynamic loaded libraries will be hooked</a:t>
            </a:r>
          </a:p>
          <a:p>
            <a:endParaRPr lang="en-US" dirty="0" smtClean="0"/>
          </a:p>
          <a:p>
            <a:r>
              <a:rPr lang="en-US" dirty="0" smtClean="0"/>
              <a:t>Only is necessary repair the main IAT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7565" y="2504645"/>
            <a:ext cx="914400" cy="427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grpSp>
        <p:nvGrpSpPr>
          <p:cNvPr id="5" name="4 Grupo"/>
          <p:cNvGrpSpPr/>
          <p:nvPr/>
        </p:nvGrpSpPr>
        <p:grpSpPr>
          <a:xfrm>
            <a:off x="1762539" y="1610126"/>
            <a:ext cx="2431774" cy="1928192"/>
            <a:chOff x="1712843" y="3349487"/>
            <a:chExt cx="2431774" cy="1928192"/>
          </a:xfrm>
        </p:grpSpPr>
        <p:sp>
          <p:nvSpPr>
            <p:cNvPr id="6" name="5 Rectángulo"/>
            <p:cNvSpPr/>
            <p:nvPr/>
          </p:nvSpPr>
          <p:spPr>
            <a:xfrm>
              <a:off x="1712843" y="3641036"/>
              <a:ext cx="2431774" cy="16366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 smtClean="0"/>
                <a:t>InheritedAddressSpace</a:t>
              </a:r>
            </a:p>
            <a:p>
              <a:r>
                <a:rPr lang="en-US" sz="1400" dirty="0" smtClean="0"/>
                <a:t>ReadImageFileExecOptions</a:t>
              </a:r>
            </a:p>
            <a:p>
              <a:r>
                <a:rPr lang="en-US" sz="1400" dirty="0" smtClean="0"/>
                <a:t>BeingDebugged</a:t>
              </a:r>
            </a:p>
            <a:p>
              <a:r>
                <a:rPr lang="en-US" sz="1400" dirty="0" smtClean="0"/>
                <a:t>Spare</a:t>
              </a:r>
            </a:p>
            <a:p>
              <a:r>
                <a:rPr lang="en-US" sz="1400" dirty="0" smtClean="0"/>
                <a:t>Mutant</a:t>
              </a:r>
            </a:p>
            <a:p>
              <a:r>
                <a:rPr lang="en-US" sz="1400" dirty="0" smtClean="0"/>
                <a:t>ImageBaseAddress</a:t>
              </a:r>
            </a:p>
            <a:p>
              <a:r>
                <a:rPr lang="en-US" sz="1400" dirty="0" smtClean="0"/>
                <a:t>LoaderData</a:t>
              </a:r>
              <a:endParaRPr lang="en-US" sz="1400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1712843" y="3349487"/>
              <a:ext cx="2431774" cy="2915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PEB</a:t>
              </a:r>
              <a:endParaRPr lang="en-US" dirty="0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5542718" y="1613452"/>
            <a:ext cx="2431774" cy="1928192"/>
            <a:chOff x="1712843" y="3349487"/>
            <a:chExt cx="2431774" cy="1928192"/>
          </a:xfrm>
        </p:grpSpPr>
        <p:sp>
          <p:nvSpPr>
            <p:cNvPr id="9" name="8 Rectángulo"/>
            <p:cNvSpPr/>
            <p:nvPr/>
          </p:nvSpPr>
          <p:spPr>
            <a:xfrm>
              <a:off x="1712843" y="3641036"/>
              <a:ext cx="2431774" cy="16366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 smtClean="0"/>
                <a:t>Length</a:t>
              </a:r>
            </a:p>
            <a:p>
              <a:r>
                <a:rPr lang="en-US" sz="1400" dirty="0" smtClean="0"/>
                <a:t>Initialized</a:t>
              </a:r>
            </a:p>
            <a:p>
              <a:r>
                <a:rPr lang="en-US" sz="1400" dirty="0" smtClean="0"/>
                <a:t>SsHandle</a:t>
              </a:r>
            </a:p>
            <a:p>
              <a:r>
                <a:rPr lang="en-US" sz="1400" dirty="0" smtClean="0"/>
                <a:t>InLoadOrderModList</a:t>
              </a:r>
            </a:p>
            <a:p>
              <a:r>
                <a:rPr lang="en-US" sz="1400" dirty="0" smtClean="0"/>
                <a:t>InMemoryOrderModList</a:t>
              </a:r>
            </a:p>
            <a:p>
              <a:r>
                <a:rPr lang="en-US" sz="1400" dirty="0" smtClean="0"/>
                <a:t>InInitOrderModList </a:t>
              </a:r>
              <a:r>
                <a:rPr lang="en-US" sz="1400" dirty="0" smtClean="0">
                  <a:sym typeface="Wingdings" pitchFamily="2" charset="2"/>
                </a:rPr>
                <a:t> Flink</a:t>
              </a:r>
            </a:p>
            <a:p>
              <a:r>
                <a:rPr lang="en-US" sz="1400" dirty="0" smtClean="0">
                  <a:sym typeface="Wingdings" pitchFamily="2" charset="2"/>
                </a:rPr>
                <a:t>…</a:t>
              </a:r>
              <a:endParaRPr lang="en-US" sz="1400" dirty="0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1712843" y="3349487"/>
              <a:ext cx="2431774" cy="2915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LoaderData</a:t>
              </a:r>
              <a:endParaRPr lang="en-US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5489705" y="4363266"/>
            <a:ext cx="2431774" cy="1659838"/>
            <a:chOff x="1712843" y="3349487"/>
            <a:chExt cx="2431774" cy="1659838"/>
          </a:xfrm>
        </p:grpSpPr>
        <p:sp>
          <p:nvSpPr>
            <p:cNvPr id="15" name="14 Rectángulo"/>
            <p:cNvSpPr/>
            <p:nvPr/>
          </p:nvSpPr>
          <p:spPr>
            <a:xfrm>
              <a:off x="1712843" y="3641036"/>
              <a:ext cx="2431774" cy="13682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 smtClean="0"/>
                <a:t>InLoadOrderModList</a:t>
              </a:r>
            </a:p>
            <a:p>
              <a:r>
                <a:rPr lang="en-US" sz="1400" dirty="0" smtClean="0"/>
                <a:t>InMemoryOrderModList</a:t>
              </a:r>
            </a:p>
            <a:p>
              <a:r>
                <a:rPr lang="en-US" sz="1400" dirty="0" smtClean="0"/>
                <a:t>InInitOrderModList</a:t>
              </a:r>
            </a:p>
            <a:p>
              <a:r>
                <a:rPr lang="en-US" sz="1400" dirty="0" smtClean="0"/>
                <a:t>BaseAddress         7C801000</a:t>
              </a:r>
            </a:p>
            <a:p>
              <a:r>
                <a:rPr lang="en-US" sz="1400" dirty="0" smtClean="0"/>
                <a:t>…</a:t>
              </a:r>
            </a:p>
            <a:p>
              <a:r>
                <a:rPr lang="en-US" sz="1400" dirty="0" smtClean="0"/>
                <a:t>BaseDllName       “kernel32.dll”</a:t>
              </a:r>
              <a:endParaRPr lang="en-US" sz="1400" dirty="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1712843" y="3349487"/>
              <a:ext cx="2431774" cy="2915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LDR_MODULE</a:t>
              </a:r>
              <a:endParaRPr lang="en-US" dirty="0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1295387" y="4522283"/>
            <a:ext cx="2431774" cy="1434550"/>
            <a:chOff x="1712843" y="3349487"/>
            <a:chExt cx="2431774" cy="1434550"/>
          </a:xfrm>
        </p:grpSpPr>
        <p:sp>
          <p:nvSpPr>
            <p:cNvPr id="18" name="17 Rectángulo"/>
            <p:cNvSpPr/>
            <p:nvPr/>
          </p:nvSpPr>
          <p:spPr>
            <a:xfrm>
              <a:off x="1712843" y="3641036"/>
              <a:ext cx="2431774" cy="11430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 smtClean="0"/>
                <a:t>InLoadOrderModList</a:t>
              </a:r>
            </a:p>
            <a:p>
              <a:r>
                <a:rPr lang="en-US" sz="1400" dirty="0" smtClean="0"/>
                <a:t>InMemoryOrderModList</a:t>
              </a:r>
            </a:p>
            <a:p>
              <a:r>
                <a:rPr lang="en-US" sz="1400" dirty="0" smtClean="0"/>
                <a:t>InInitOrderModList</a:t>
              </a:r>
            </a:p>
            <a:p>
              <a:r>
                <a:rPr lang="en-US" sz="1400" dirty="0" smtClean="0"/>
                <a:t>…</a:t>
              </a:r>
            </a:p>
            <a:p>
              <a:r>
                <a:rPr lang="en-US" sz="1400" dirty="0" smtClean="0"/>
                <a:t>BaseDllName       “xxxxxx.dll”</a:t>
              </a:r>
              <a:endParaRPr lang="en-US" sz="1400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712843" y="3349487"/>
              <a:ext cx="2431774" cy="2915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LDR_MODULE</a:t>
              </a:r>
              <a:endParaRPr lang="en-US" dirty="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864695" y="4171103"/>
            <a:ext cx="2431774" cy="1434550"/>
            <a:chOff x="1712843" y="3349487"/>
            <a:chExt cx="2431774" cy="1434550"/>
          </a:xfrm>
        </p:grpSpPr>
        <p:sp>
          <p:nvSpPr>
            <p:cNvPr id="12" name="11 Rectángulo"/>
            <p:cNvSpPr/>
            <p:nvPr/>
          </p:nvSpPr>
          <p:spPr>
            <a:xfrm>
              <a:off x="1712843" y="3641036"/>
              <a:ext cx="2431774" cy="11430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 smtClean="0"/>
                <a:t>InLoadOrderModList</a:t>
              </a:r>
            </a:p>
            <a:p>
              <a:r>
                <a:rPr lang="en-US" sz="1400" dirty="0" smtClean="0"/>
                <a:t>InMemoryOrderModList</a:t>
              </a:r>
            </a:p>
            <a:p>
              <a:r>
                <a:rPr lang="en-US" sz="1400" dirty="0" smtClean="0"/>
                <a:t>InInitOrderModList</a:t>
              </a:r>
            </a:p>
            <a:p>
              <a:r>
                <a:rPr lang="en-US" sz="1400" dirty="0" smtClean="0"/>
                <a:t>…</a:t>
              </a:r>
            </a:p>
            <a:p>
              <a:r>
                <a:rPr lang="en-US" sz="1400" dirty="0" smtClean="0"/>
                <a:t>BaseDllName       “ntdll.dll”</a:t>
              </a:r>
              <a:endParaRPr lang="en-US" sz="1400" dirty="0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1712843" y="3349487"/>
              <a:ext cx="2431774" cy="2915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LDR_MODULE</a:t>
              </a:r>
              <a:endParaRPr lang="en-US" dirty="0"/>
            </a:p>
          </p:txBody>
        </p:sp>
      </p:grpSp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s-ES_tradnl" dirty="0" smtClean="0"/>
              <a:t>Pebhooking</a:t>
            </a:r>
            <a:endParaRPr lang="es-ES" dirty="0"/>
          </a:p>
        </p:txBody>
      </p:sp>
      <p:cxnSp>
        <p:nvCxnSpPr>
          <p:cNvPr id="22" name="21 Conector recto de flecha"/>
          <p:cNvCxnSpPr>
            <a:stCxn id="4" idx="3"/>
            <a:endCxn id="6" idx="1"/>
          </p:cNvCxnSpPr>
          <p:nvPr/>
        </p:nvCxnSpPr>
        <p:spPr>
          <a:xfrm>
            <a:off x="1311965" y="2718337"/>
            <a:ext cx="450574" cy="16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stCxn id="6" idx="3"/>
            <a:endCxn id="9" idx="1"/>
          </p:cNvCxnSpPr>
          <p:nvPr/>
        </p:nvCxnSpPr>
        <p:spPr>
          <a:xfrm>
            <a:off x="4194313" y="2719997"/>
            <a:ext cx="1348405" cy="332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angular"/>
          <p:cNvCxnSpPr>
            <a:stCxn id="13" idx="3"/>
            <a:endCxn id="18" idx="3"/>
          </p:cNvCxnSpPr>
          <p:nvPr/>
        </p:nvCxnSpPr>
        <p:spPr>
          <a:xfrm>
            <a:off x="3296469" y="4316879"/>
            <a:ext cx="430692" cy="1068454"/>
          </a:xfrm>
          <a:prstGeom prst="bentConnector3">
            <a:avLst>
              <a:gd name="adj1" fmla="val 162308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Forma"/>
          <p:cNvCxnSpPr>
            <a:stCxn id="9" idx="3"/>
            <a:endCxn id="13" idx="1"/>
          </p:cNvCxnSpPr>
          <p:nvPr/>
        </p:nvCxnSpPr>
        <p:spPr>
          <a:xfrm flipH="1">
            <a:off x="864695" y="2723323"/>
            <a:ext cx="7109797" cy="1593556"/>
          </a:xfrm>
          <a:prstGeom prst="bentConnector5">
            <a:avLst>
              <a:gd name="adj1" fmla="val -3215"/>
              <a:gd name="adj2" fmla="val 71102"/>
              <a:gd name="adj3" fmla="val 103215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Flecha derecha"/>
          <p:cNvSpPr/>
          <p:nvPr/>
        </p:nvSpPr>
        <p:spPr>
          <a:xfrm>
            <a:off x="4154557" y="5208104"/>
            <a:ext cx="805069" cy="298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26" name="25 Forma"/>
          <p:cNvCxnSpPr>
            <a:stCxn id="18" idx="2"/>
            <a:endCxn id="12" idx="1"/>
          </p:cNvCxnSpPr>
          <p:nvPr/>
        </p:nvCxnSpPr>
        <p:spPr>
          <a:xfrm rot="5400000" flipH="1">
            <a:off x="1226645" y="4672204"/>
            <a:ext cx="922680" cy="1646579"/>
          </a:xfrm>
          <a:prstGeom prst="bentConnector4">
            <a:avLst>
              <a:gd name="adj1" fmla="val -24776"/>
              <a:gd name="adj2" fmla="val 113883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97565" y="2534462"/>
            <a:ext cx="914400" cy="4273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grpSp>
        <p:nvGrpSpPr>
          <p:cNvPr id="2" name="4 Grupo"/>
          <p:cNvGrpSpPr/>
          <p:nvPr/>
        </p:nvGrpSpPr>
        <p:grpSpPr>
          <a:xfrm>
            <a:off x="1762539" y="1639943"/>
            <a:ext cx="2431774" cy="1928192"/>
            <a:chOff x="1712843" y="3349487"/>
            <a:chExt cx="2431774" cy="1928192"/>
          </a:xfrm>
        </p:grpSpPr>
        <p:sp>
          <p:nvSpPr>
            <p:cNvPr id="6" name="5 Rectángulo"/>
            <p:cNvSpPr/>
            <p:nvPr/>
          </p:nvSpPr>
          <p:spPr>
            <a:xfrm>
              <a:off x="1712843" y="3641036"/>
              <a:ext cx="2431774" cy="16366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 smtClean="0"/>
                <a:t>InheritedAddressSpace</a:t>
              </a:r>
            </a:p>
            <a:p>
              <a:r>
                <a:rPr lang="en-US" sz="1400" dirty="0" smtClean="0"/>
                <a:t>ReadImageFileExecOptions</a:t>
              </a:r>
            </a:p>
            <a:p>
              <a:r>
                <a:rPr lang="en-US" sz="1400" dirty="0" smtClean="0"/>
                <a:t>BeingDebugged</a:t>
              </a:r>
            </a:p>
            <a:p>
              <a:r>
                <a:rPr lang="en-US" sz="1400" dirty="0" smtClean="0"/>
                <a:t>Spare</a:t>
              </a:r>
            </a:p>
            <a:p>
              <a:r>
                <a:rPr lang="en-US" sz="1400" dirty="0" smtClean="0"/>
                <a:t>Mutant</a:t>
              </a:r>
            </a:p>
            <a:p>
              <a:r>
                <a:rPr lang="en-US" sz="1400" dirty="0" smtClean="0"/>
                <a:t>ImageBaseAddress</a:t>
              </a:r>
            </a:p>
            <a:p>
              <a:r>
                <a:rPr lang="en-US" sz="1400" dirty="0" smtClean="0"/>
                <a:t>LoaderData</a:t>
              </a:r>
              <a:endParaRPr lang="en-US" sz="1400" dirty="0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1712843" y="3349487"/>
              <a:ext cx="2431774" cy="2915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PEB</a:t>
              </a:r>
              <a:endParaRPr lang="en-US" dirty="0"/>
            </a:p>
          </p:txBody>
        </p:sp>
      </p:grpSp>
      <p:grpSp>
        <p:nvGrpSpPr>
          <p:cNvPr id="3" name="7 Grupo"/>
          <p:cNvGrpSpPr/>
          <p:nvPr/>
        </p:nvGrpSpPr>
        <p:grpSpPr>
          <a:xfrm>
            <a:off x="5542718" y="1643269"/>
            <a:ext cx="2431774" cy="1928192"/>
            <a:chOff x="1712843" y="3349487"/>
            <a:chExt cx="2431774" cy="1928192"/>
          </a:xfrm>
        </p:grpSpPr>
        <p:sp>
          <p:nvSpPr>
            <p:cNvPr id="9" name="8 Rectángulo"/>
            <p:cNvSpPr/>
            <p:nvPr/>
          </p:nvSpPr>
          <p:spPr>
            <a:xfrm>
              <a:off x="1712843" y="3641036"/>
              <a:ext cx="2431774" cy="163664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 smtClean="0"/>
                <a:t>Length</a:t>
              </a:r>
            </a:p>
            <a:p>
              <a:r>
                <a:rPr lang="en-US" sz="1400" dirty="0" smtClean="0"/>
                <a:t>Initialized</a:t>
              </a:r>
            </a:p>
            <a:p>
              <a:r>
                <a:rPr lang="en-US" sz="1400" dirty="0" smtClean="0"/>
                <a:t>SsHandle</a:t>
              </a:r>
            </a:p>
            <a:p>
              <a:r>
                <a:rPr lang="en-US" sz="1400" dirty="0" smtClean="0"/>
                <a:t>InLoadOrderModList</a:t>
              </a:r>
            </a:p>
            <a:p>
              <a:r>
                <a:rPr lang="en-US" sz="1400" dirty="0" smtClean="0"/>
                <a:t>InMemoryOrderModList</a:t>
              </a:r>
            </a:p>
            <a:p>
              <a:r>
                <a:rPr lang="en-US" sz="1400" dirty="0" smtClean="0"/>
                <a:t>InInitOrderModList </a:t>
              </a:r>
              <a:r>
                <a:rPr lang="en-US" sz="1400" dirty="0" smtClean="0">
                  <a:sym typeface="Wingdings" pitchFamily="2" charset="2"/>
                </a:rPr>
                <a:t> Flink</a:t>
              </a:r>
            </a:p>
            <a:p>
              <a:r>
                <a:rPr lang="en-US" sz="1400" dirty="0" smtClean="0">
                  <a:sym typeface="Wingdings" pitchFamily="2" charset="2"/>
                </a:rPr>
                <a:t>…</a:t>
              </a:r>
              <a:endParaRPr lang="en-US" sz="1400" dirty="0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1712843" y="3349487"/>
              <a:ext cx="2431774" cy="2915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LoaderData</a:t>
              </a:r>
              <a:endParaRPr lang="en-US" dirty="0"/>
            </a:p>
          </p:txBody>
        </p:sp>
      </p:grpSp>
      <p:grpSp>
        <p:nvGrpSpPr>
          <p:cNvPr id="5" name="13 Grupo"/>
          <p:cNvGrpSpPr/>
          <p:nvPr/>
        </p:nvGrpSpPr>
        <p:grpSpPr>
          <a:xfrm>
            <a:off x="5877326" y="4224120"/>
            <a:ext cx="2431774" cy="1659838"/>
            <a:chOff x="1712843" y="3349487"/>
            <a:chExt cx="2431774" cy="1659838"/>
          </a:xfrm>
        </p:grpSpPr>
        <p:sp>
          <p:nvSpPr>
            <p:cNvPr id="15" name="14 Rectángulo"/>
            <p:cNvSpPr/>
            <p:nvPr/>
          </p:nvSpPr>
          <p:spPr>
            <a:xfrm>
              <a:off x="1712843" y="3641036"/>
              <a:ext cx="2431774" cy="13682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 smtClean="0"/>
                <a:t>InLoadOrderModList</a:t>
              </a:r>
            </a:p>
            <a:p>
              <a:r>
                <a:rPr lang="en-US" sz="1400" dirty="0" smtClean="0"/>
                <a:t>InMemoryOrderModList</a:t>
              </a:r>
            </a:p>
            <a:p>
              <a:r>
                <a:rPr lang="en-US" sz="1400" dirty="0" smtClean="0"/>
                <a:t>InInitOrderModList</a:t>
              </a:r>
            </a:p>
            <a:p>
              <a:r>
                <a:rPr lang="en-US" sz="1400" dirty="0" smtClean="0"/>
                <a:t>BaseAddress         XXXXXXXXXX</a:t>
              </a:r>
            </a:p>
            <a:p>
              <a:r>
                <a:rPr lang="en-US" sz="1400" dirty="0" smtClean="0"/>
                <a:t>…</a:t>
              </a:r>
            </a:p>
            <a:p>
              <a:r>
                <a:rPr lang="en-US" sz="1400" dirty="0" smtClean="0"/>
                <a:t>BaseDllName       “kernel32.dll”</a:t>
              </a:r>
              <a:endParaRPr lang="en-US" sz="1400" dirty="0"/>
            </a:p>
          </p:txBody>
        </p:sp>
        <p:sp>
          <p:nvSpPr>
            <p:cNvPr id="16" name="15 Rectángulo"/>
            <p:cNvSpPr/>
            <p:nvPr/>
          </p:nvSpPr>
          <p:spPr>
            <a:xfrm>
              <a:off x="1712843" y="3349487"/>
              <a:ext cx="2431774" cy="2915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LDR_MODULE</a:t>
              </a:r>
              <a:endParaRPr lang="en-US" dirty="0"/>
            </a:p>
          </p:txBody>
        </p:sp>
      </p:grpSp>
      <p:grpSp>
        <p:nvGrpSpPr>
          <p:cNvPr id="8" name="16 Grupo"/>
          <p:cNvGrpSpPr/>
          <p:nvPr/>
        </p:nvGrpSpPr>
        <p:grpSpPr>
          <a:xfrm>
            <a:off x="2070629" y="4442771"/>
            <a:ext cx="2431774" cy="1630042"/>
            <a:chOff x="1712843" y="3349487"/>
            <a:chExt cx="2431774" cy="1630042"/>
          </a:xfrm>
        </p:grpSpPr>
        <p:sp>
          <p:nvSpPr>
            <p:cNvPr id="18" name="17 Rectángulo"/>
            <p:cNvSpPr/>
            <p:nvPr/>
          </p:nvSpPr>
          <p:spPr>
            <a:xfrm>
              <a:off x="1712843" y="3621158"/>
              <a:ext cx="2431774" cy="135837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 smtClean="0"/>
                <a:t>InLoadOrderModList</a:t>
              </a:r>
            </a:p>
            <a:p>
              <a:r>
                <a:rPr lang="en-US" sz="1400" dirty="0" smtClean="0"/>
                <a:t>InMemoryOrderModList</a:t>
              </a:r>
            </a:p>
            <a:p>
              <a:r>
                <a:rPr lang="en-US" sz="1400" dirty="0" smtClean="0"/>
                <a:t>InInitOrderModList</a:t>
              </a:r>
            </a:p>
            <a:p>
              <a:r>
                <a:rPr lang="en-US" sz="1400" dirty="0" smtClean="0"/>
                <a:t>BaseAddress         7C801000</a:t>
              </a:r>
            </a:p>
            <a:p>
              <a:r>
                <a:rPr lang="en-US" sz="1400" dirty="0" smtClean="0"/>
                <a:t>…</a:t>
              </a:r>
            </a:p>
            <a:p>
              <a:r>
                <a:rPr lang="en-US" sz="1400" dirty="0" smtClean="0"/>
                <a:t>BaseDllName       “ph_k32.dll”</a:t>
              </a:r>
              <a:endParaRPr lang="en-US" sz="1400" dirty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712843" y="3349487"/>
              <a:ext cx="2431774" cy="2915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LDR_MODULE</a:t>
              </a:r>
              <a:endParaRPr lang="en-US" dirty="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864695" y="3972323"/>
            <a:ext cx="2431774" cy="1434550"/>
            <a:chOff x="1712843" y="3349487"/>
            <a:chExt cx="2431774" cy="1434550"/>
          </a:xfrm>
        </p:grpSpPr>
        <p:sp>
          <p:nvSpPr>
            <p:cNvPr id="12" name="11 Rectángulo"/>
            <p:cNvSpPr/>
            <p:nvPr/>
          </p:nvSpPr>
          <p:spPr>
            <a:xfrm>
              <a:off x="1712843" y="3641036"/>
              <a:ext cx="2431774" cy="114300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 smtClean="0"/>
                <a:t>InLoadOrderModList</a:t>
              </a:r>
            </a:p>
            <a:p>
              <a:r>
                <a:rPr lang="en-US" sz="1400" dirty="0" smtClean="0"/>
                <a:t>InMemoryOrderModList</a:t>
              </a:r>
            </a:p>
            <a:p>
              <a:r>
                <a:rPr lang="en-US" sz="1400" dirty="0" smtClean="0"/>
                <a:t>InInitOrderModList</a:t>
              </a:r>
            </a:p>
            <a:p>
              <a:r>
                <a:rPr lang="en-US" sz="1400" dirty="0" smtClean="0"/>
                <a:t>…</a:t>
              </a:r>
            </a:p>
            <a:p>
              <a:r>
                <a:rPr lang="en-US" sz="1400" dirty="0" smtClean="0"/>
                <a:t>BaseDllName       “ntdll.dll”</a:t>
              </a:r>
              <a:endParaRPr lang="en-US" sz="1400" dirty="0"/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1712843" y="3349487"/>
              <a:ext cx="2431774" cy="2915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LDR_MODULE</a:t>
              </a:r>
              <a:endParaRPr lang="en-US" dirty="0"/>
            </a:p>
          </p:txBody>
        </p:sp>
      </p:grpSp>
      <p:sp>
        <p:nvSpPr>
          <p:cNvPr id="20" name="1 Título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s-ES_tradnl" dirty="0" smtClean="0"/>
              <a:t>Pebhooking</a:t>
            </a:r>
            <a:endParaRPr lang="es-ES" dirty="0"/>
          </a:p>
        </p:txBody>
      </p:sp>
      <p:cxnSp>
        <p:nvCxnSpPr>
          <p:cNvPr id="22" name="21 Conector recto de flecha"/>
          <p:cNvCxnSpPr>
            <a:stCxn id="4" idx="3"/>
            <a:endCxn id="6" idx="1"/>
          </p:cNvCxnSpPr>
          <p:nvPr/>
        </p:nvCxnSpPr>
        <p:spPr>
          <a:xfrm>
            <a:off x="1311965" y="2748154"/>
            <a:ext cx="450574" cy="166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stCxn id="6" idx="3"/>
            <a:endCxn id="9" idx="1"/>
          </p:cNvCxnSpPr>
          <p:nvPr/>
        </p:nvCxnSpPr>
        <p:spPr>
          <a:xfrm>
            <a:off x="4194313" y="2749814"/>
            <a:ext cx="1348405" cy="332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angular"/>
          <p:cNvCxnSpPr>
            <a:stCxn id="13" idx="3"/>
            <a:endCxn id="18" idx="3"/>
          </p:cNvCxnSpPr>
          <p:nvPr/>
        </p:nvCxnSpPr>
        <p:spPr>
          <a:xfrm>
            <a:off x="3296469" y="4118099"/>
            <a:ext cx="1205934" cy="1275529"/>
          </a:xfrm>
          <a:prstGeom prst="bentConnector3">
            <a:avLst>
              <a:gd name="adj1" fmla="val 118956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Forma"/>
          <p:cNvCxnSpPr>
            <a:stCxn id="9" idx="3"/>
            <a:endCxn id="13" idx="1"/>
          </p:cNvCxnSpPr>
          <p:nvPr/>
        </p:nvCxnSpPr>
        <p:spPr>
          <a:xfrm flipH="1">
            <a:off x="864695" y="2753140"/>
            <a:ext cx="7109797" cy="1364959"/>
          </a:xfrm>
          <a:prstGeom prst="bentConnector5">
            <a:avLst>
              <a:gd name="adj1" fmla="val -3215"/>
              <a:gd name="adj2" fmla="val 74636"/>
              <a:gd name="adj3" fmla="val 103215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Flecha derecha"/>
          <p:cNvSpPr/>
          <p:nvPr/>
        </p:nvSpPr>
        <p:spPr>
          <a:xfrm>
            <a:off x="4899982" y="5009324"/>
            <a:ext cx="805069" cy="298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cxnSp>
        <p:nvCxnSpPr>
          <p:cNvPr id="26" name="25 Forma"/>
          <p:cNvCxnSpPr>
            <a:stCxn id="18" idx="2"/>
            <a:endCxn id="12" idx="1"/>
          </p:cNvCxnSpPr>
          <p:nvPr/>
        </p:nvCxnSpPr>
        <p:spPr>
          <a:xfrm rot="5400000" flipH="1">
            <a:off x="1456886" y="4243183"/>
            <a:ext cx="1237440" cy="2421821"/>
          </a:xfrm>
          <a:prstGeom prst="bentConnector4">
            <a:avLst>
              <a:gd name="adj1" fmla="val -18474"/>
              <a:gd name="adj2" fmla="val 109439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Pebhooking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ph_ker32.dll</a:t>
            </a:r>
          </a:p>
          <a:p>
            <a:pPr lvl="1"/>
            <a:r>
              <a:rPr lang="en-US" dirty="0" smtClean="0"/>
              <a:t>Export the same functions that kernel32.dll</a:t>
            </a:r>
          </a:p>
          <a:p>
            <a:pPr lvl="2"/>
            <a:r>
              <a:rPr lang="en-US" dirty="0" smtClean="0"/>
              <a:t>We must do a specific </a:t>
            </a:r>
            <a:r>
              <a:rPr lang="en-US" dirty="0" err="1" smtClean="0"/>
              <a:t>dll</a:t>
            </a:r>
            <a:r>
              <a:rPr lang="en-US" dirty="0" smtClean="0"/>
              <a:t> for each service pack</a:t>
            </a:r>
          </a:p>
          <a:p>
            <a:pPr lvl="1"/>
            <a:r>
              <a:rPr lang="en-US" dirty="0" smtClean="0"/>
              <a:t>The functions exported have the same ordinal as the original function</a:t>
            </a:r>
          </a:p>
          <a:p>
            <a:pPr lvl="1"/>
            <a:r>
              <a:rPr lang="en-US" dirty="0" smtClean="0"/>
              <a:t>We can manage any function we want</a:t>
            </a:r>
          </a:p>
          <a:p>
            <a:pPr lvl="2"/>
            <a:r>
              <a:rPr lang="en-US" dirty="0" smtClean="0"/>
              <a:t>Store the return value</a:t>
            </a:r>
          </a:p>
          <a:p>
            <a:pPr lvl="2"/>
            <a:r>
              <a:rPr lang="en-US" dirty="0" smtClean="0"/>
              <a:t>Modify </a:t>
            </a:r>
            <a:r>
              <a:rPr lang="en-US" dirty="0" err="1" smtClean="0"/>
              <a:t>params</a:t>
            </a:r>
            <a:r>
              <a:rPr lang="en-US" dirty="0" smtClean="0"/>
              <a:t> in runtime</a:t>
            </a:r>
          </a:p>
          <a:p>
            <a:pPr lvl="2"/>
            <a:r>
              <a:rPr lang="en-US" dirty="0" smtClean="0"/>
              <a:t>Block the execution on any API</a:t>
            </a:r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67022" y="1825625"/>
            <a:ext cx="6548327" cy="4351338"/>
          </a:xfrm>
        </p:spPr>
        <p:txBody>
          <a:bodyPr>
            <a:normAutofit lnSpcReduction="10000"/>
          </a:bodyPr>
          <a:lstStyle/>
          <a:p>
            <a:pPr marL="174625" indent="-174625"/>
            <a:r>
              <a:rPr lang="en-US" dirty="0" smtClean="0"/>
              <a:t>Malware Analysis</a:t>
            </a:r>
          </a:p>
          <a:p>
            <a:pPr marL="708025" lvl="1" indent="-174625"/>
            <a:r>
              <a:rPr lang="en-US" dirty="0" smtClean="0"/>
              <a:t>what else?</a:t>
            </a:r>
          </a:p>
          <a:p>
            <a:pPr marL="708025" lvl="1" indent="-174625"/>
            <a:r>
              <a:rPr lang="en-US" dirty="0" smtClean="0"/>
              <a:t>state of art</a:t>
            </a:r>
          </a:p>
          <a:p>
            <a:pPr marL="708025" lvl="1" indent="-174625"/>
            <a:r>
              <a:rPr lang="en-US" dirty="0" smtClean="0"/>
              <a:t>why?</a:t>
            </a:r>
          </a:p>
          <a:p>
            <a:pPr marL="174625" indent="-174625"/>
            <a:r>
              <a:rPr lang="en-US" dirty="0" smtClean="0"/>
              <a:t>Merovingio</a:t>
            </a:r>
          </a:p>
          <a:p>
            <a:pPr marL="631825" lvl="1" indent="-174625"/>
            <a:r>
              <a:rPr lang="en-US" dirty="0" err="1" smtClean="0"/>
              <a:t>Sandboxie</a:t>
            </a:r>
            <a:endParaRPr lang="en-US" dirty="0" smtClean="0"/>
          </a:p>
          <a:p>
            <a:pPr marL="631825" lvl="1" indent="-174625"/>
            <a:r>
              <a:rPr lang="en-US" dirty="0" smtClean="0"/>
              <a:t>Merovingio Agent</a:t>
            </a:r>
          </a:p>
          <a:p>
            <a:pPr marL="174625" indent="-174625"/>
            <a:r>
              <a:rPr lang="en-US" dirty="0" err="1" smtClean="0"/>
              <a:t>PebHooking</a:t>
            </a:r>
            <a:endParaRPr lang="en-US" dirty="0" smtClean="0"/>
          </a:p>
          <a:p>
            <a:pPr marL="174625" indent="-174625"/>
            <a:r>
              <a:rPr lang="en-US" b="1" dirty="0" err="1" smtClean="0">
                <a:solidFill>
                  <a:srgbClr val="C00000"/>
                </a:solidFill>
              </a:rPr>
              <a:t>DorianIA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174625" indent="-174625"/>
            <a:r>
              <a:rPr lang="en-US" dirty="0" smtClean="0"/>
              <a:t>Merovingio Website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Dorian</a:t>
            </a:r>
            <a:r>
              <a:rPr lang="es-ES" dirty="0" smtClean="0"/>
              <a:t> 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is based on the workflows of neural networks</a:t>
            </a:r>
          </a:p>
          <a:p>
            <a:r>
              <a:rPr lang="en-US" dirty="0" smtClean="0"/>
              <a:t>Set the time on each log received</a:t>
            </a:r>
          </a:p>
          <a:p>
            <a:r>
              <a:rPr lang="en-US" dirty="0" smtClean="0"/>
              <a:t>Analyze the log looking for patterns</a:t>
            </a:r>
          </a:p>
          <a:p>
            <a:r>
              <a:rPr lang="en-US" dirty="0" smtClean="0"/>
              <a:t>Create execution blocks</a:t>
            </a:r>
          </a:p>
          <a:p>
            <a:r>
              <a:rPr lang="en-US" dirty="0" smtClean="0"/>
              <a:t>Try to link the different blocks to create behaviors</a:t>
            </a:r>
          </a:p>
          <a:p>
            <a:r>
              <a:rPr lang="en-US" dirty="0" smtClean="0"/>
              <a:t>Show the results in a new log that is send to the website</a:t>
            </a:r>
          </a:p>
          <a:p>
            <a:r>
              <a:rPr lang="en-US" dirty="0" smtClean="0"/>
              <a:t>At this moment can learn new behaviors, our aim is create a real 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Merovingio:</a:t>
            </a:r>
            <a:br>
              <a:rPr lang="en-US" dirty="0" smtClean="0"/>
            </a:br>
            <a:r>
              <a:rPr lang="en-US" dirty="0" smtClean="0"/>
              <a:t>mislead the malware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Juan Carlos Montes – INTECO-CERT</a:t>
            </a:r>
          </a:p>
        </p:txBody>
      </p:sp>
    </p:spTree>
    <p:extLst>
      <p:ext uri="{BB962C8B-B14F-4D97-AF65-F5344CB8AC3E}">
        <p14:creationId xmlns:p14="http://schemas.microsoft.com/office/powerpoint/2010/main" xmlns="" val="194081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DorianIA</a:t>
            </a:r>
            <a:endParaRPr lang="es-ES" dirty="0"/>
          </a:p>
        </p:txBody>
      </p:sp>
      <p:grpSp>
        <p:nvGrpSpPr>
          <p:cNvPr id="5" name="4 Grupo"/>
          <p:cNvGrpSpPr/>
          <p:nvPr/>
        </p:nvGrpSpPr>
        <p:grpSpPr>
          <a:xfrm>
            <a:off x="564948" y="2466418"/>
            <a:ext cx="3372171" cy="1928159"/>
            <a:chOff x="1712842" y="3349487"/>
            <a:chExt cx="2431775" cy="853423"/>
          </a:xfrm>
        </p:grpSpPr>
        <p:sp>
          <p:nvSpPr>
            <p:cNvPr id="6" name="5 Rectángulo"/>
            <p:cNvSpPr/>
            <p:nvPr/>
          </p:nvSpPr>
          <p:spPr>
            <a:xfrm>
              <a:off x="1712842" y="3479776"/>
              <a:ext cx="2431774" cy="7231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 smtClean="0"/>
                <a:t>LoadLibraryW|IMM32.DLL</a:t>
              </a:r>
            </a:p>
            <a:p>
              <a:r>
                <a:rPr lang="en-US" sz="1400" b="1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CreateFileW</a:t>
              </a:r>
              <a:r>
                <a:rPr lang="en-US" sz="14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 | C:\ikkka.exe|0x178</a:t>
              </a:r>
            </a:p>
            <a:p>
              <a:r>
                <a:rPr lang="en-US" sz="1400" dirty="0" smtClean="0"/>
                <a:t>CreateFileW|COMCTL32.DLL|0x4C</a:t>
              </a:r>
            </a:p>
            <a:p>
              <a:r>
                <a:rPr lang="en-US" sz="1400" dirty="0" smtClean="0"/>
                <a:t>LoadLibraryW|user32.dll</a:t>
              </a:r>
            </a:p>
            <a:p>
              <a:r>
                <a:rPr lang="en-US" sz="1400" b="1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WriteFile</a:t>
              </a:r>
              <a:r>
                <a:rPr lang="en-US" sz="14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 | 0x178 | 0x22800 | XXXXXXXXX</a:t>
              </a:r>
            </a:p>
            <a:p>
              <a:r>
                <a:rPr lang="en-US" sz="1400" dirty="0" err="1" smtClean="0"/>
                <a:t>CloseHandle</a:t>
              </a:r>
              <a:r>
                <a:rPr lang="en-US" sz="1400" dirty="0" smtClean="0"/>
                <a:t> | 0x4C</a:t>
              </a:r>
            </a:p>
            <a:p>
              <a:r>
                <a:rPr lang="en-US" sz="1400" b="1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CloseHandle</a:t>
              </a:r>
              <a:r>
                <a:rPr lang="en-US" sz="14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 | 0x178</a:t>
              </a:r>
              <a:endPara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1712843" y="3349487"/>
              <a:ext cx="2431774" cy="13807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Log from </a:t>
              </a:r>
              <a:r>
                <a:rPr lang="en-US" dirty="0" err="1" smtClean="0"/>
                <a:t>PebHooking</a:t>
              </a:r>
              <a:endParaRPr lang="en-US" dirty="0"/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5125575" y="2809890"/>
            <a:ext cx="3372169" cy="1147963"/>
            <a:chOff x="1712843" y="3349488"/>
            <a:chExt cx="2431774" cy="1500156"/>
          </a:xfrm>
        </p:grpSpPr>
        <p:sp>
          <p:nvSpPr>
            <p:cNvPr id="9" name="8 Rectángulo"/>
            <p:cNvSpPr/>
            <p:nvPr/>
          </p:nvSpPr>
          <p:spPr>
            <a:xfrm>
              <a:off x="1712843" y="3690374"/>
              <a:ext cx="2431774" cy="11592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 err="1" smtClean="0"/>
                <a:t>CreateFileW</a:t>
              </a:r>
              <a:r>
                <a:rPr lang="en-US" sz="1400" dirty="0" smtClean="0"/>
                <a:t> | C:\ikkka.exe | 0x178</a:t>
              </a:r>
            </a:p>
            <a:p>
              <a:r>
                <a:rPr lang="en-US" sz="1400" dirty="0" err="1" smtClean="0"/>
                <a:t>WriteFile</a:t>
              </a:r>
              <a:r>
                <a:rPr lang="en-US" sz="1400" dirty="0" smtClean="0"/>
                <a:t> | 0x178 | 0x22800 | XXXXXXXXXX</a:t>
              </a:r>
            </a:p>
            <a:p>
              <a:r>
                <a:rPr lang="en-US" sz="1400" dirty="0" err="1" smtClean="0"/>
                <a:t>CloseHandle</a:t>
              </a:r>
              <a:r>
                <a:rPr lang="en-US" sz="1400" dirty="0" smtClean="0"/>
                <a:t> | 0x178</a:t>
              </a:r>
              <a:endParaRPr lang="en-US" sz="1400" dirty="0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1712843" y="3349488"/>
              <a:ext cx="2431774" cy="34088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 smtClean="0"/>
              <a:t>DorianIA</a:t>
            </a:r>
            <a:endParaRPr lang="es-ES" dirty="0"/>
          </a:p>
        </p:txBody>
      </p:sp>
      <p:grpSp>
        <p:nvGrpSpPr>
          <p:cNvPr id="3" name="4 Grupo"/>
          <p:cNvGrpSpPr/>
          <p:nvPr/>
        </p:nvGrpSpPr>
        <p:grpSpPr>
          <a:xfrm>
            <a:off x="578596" y="1415538"/>
            <a:ext cx="3372171" cy="3019982"/>
            <a:chOff x="1712842" y="3349487"/>
            <a:chExt cx="2431775" cy="1336675"/>
          </a:xfrm>
        </p:grpSpPr>
        <p:sp>
          <p:nvSpPr>
            <p:cNvPr id="6" name="5 Rectángulo"/>
            <p:cNvSpPr/>
            <p:nvPr/>
          </p:nvSpPr>
          <p:spPr>
            <a:xfrm>
              <a:off x="1712842" y="3479776"/>
              <a:ext cx="2431774" cy="12063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 smtClean="0"/>
                <a:t>LoadLibraryW|IMM32.DLL</a:t>
              </a:r>
            </a:p>
            <a:p>
              <a:r>
                <a:rPr lang="en-US" sz="1400" b="1" dirty="0" err="1" smtClean="0">
                  <a:solidFill>
                    <a:srgbClr val="FFFF00"/>
                  </a:solidFill>
                </a:rPr>
                <a:t>CreateFileW</a:t>
              </a:r>
              <a:r>
                <a:rPr lang="en-US" sz="1400" b="1" dirty="0" smtClean="0">
                  <a:solidFill>
                    <a:srgbClr val="FFFF00"/>
                  </a:solidFill>
                </a:rPr>
                <a:t> | C:\itself.exe|0x77</a:t>
              </a:r>
            </a:p>
            <a:p>
              <a:r>
                <a:rPr lang="en-US" sz="1400" b="1" dirty="0" err="1" smtClean="0">
                  <a:solidFill>
                    <a:srgbClr val="FFFF00"/>
                  </a:solidFill>
                </a:rPr>
                <a:t>ReadFile</a:t>
              </a:r>
              <a:r>
                <a:rPr lang="en-US" sz="1400" b="1" dirty="0" smtClean="0">
                  <a:solidFill>
                    <a:srgbClr val="FFFF00"/>
                  </a:solidFill>
                </a:rPr>
                <a:t> | 0x22800 | XXXXXXXXX</a:t>
              </a:r>
            </a:p>
            <a:p>
              <a:r>
                <a:rPr lang="en-US" sz="1400" b="1" dirty="0" err="1" smtClean="0">
                  <a:solidFill>
                    <a:srgbClr val="FFFF00"/>
                  </a:solidFill>
                </a:rPr>
                <a:t>CloseHandle</a:t>
              </a:r>
              <a:r>
                <a:rPr lang="en-US" sz="1400" b="1" dirty="0" smtClean="0">
                  <a:solidFill>
                    <a:srgbClr val="FFFF00"/>
                  </a:solidFill>
                </a:rPr>
                <a:t> | 0x77</a:t>
              </a:r>
            </a:p>
            <a:p>
              <a:r>
                <a:rPr lang="en-US" sz="1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DeleteFile</a:t>
              </a:r>
              <a:r>
                <a:rPr lang="en-US" sz="1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 | C:\autoexec.bat</a:t>
              </a:r>
            </a:p>
            <a:p>
              <a:r>
                <a:rPr lang="en-US" sz="1400" b="1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CreateFileW</a:t>
              </a:r>
              <a:r>
                <a:rPr lang="en-US" sz="14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 | C:\ikkka.exe|0x178</a:t>
              </a:r>
            </a:p>
            <a:p>
              <a:r>
                <a:rPr lang="en-US" sz="1400" dirty="0" smtClean="0"/>
                <a:t>CreateFileW|COMCTL32.DLL|0x4C</a:t>
              </a:r>
            </a:p>
            <a:p>
              <a:r>
                <a:rPr lang="en-US" sz="1400" dirty="0" smtClean="0"/>
                <a:t>LoadLibraryW|user32.dll</a:t>
              </a:r>
            </a:p>
            <a:p>
              <a:r>
                <a:rPr lang="en-US" sz="1400" b="1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WriteFile</a:t>
              </a:r>
              <a:r>
                <a:rPr lang="en-US" sz="14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 | 0x178 | 0x22800 | XXXXXXXXX</a:t>
              </a:r>
            </a:p>
            <a:p>
              <a:r>
                <a:rPr lang="en-US" sz="1400" dirty="0" err="1" smtClean="0"/>
                <a:t>CloseHandle</a:t>
              </a:r>
              <a:r>
                <a:rPr lang="en-US" sz="1400" dirty="0" smtClean="0"/>
                <a:t> | 0x4C</a:t>
              </a:r>
            </a:p>
            <a:p>
              <a:r>
                <a:rPr lang="en-US" sz="1400" b="1" dirty="0" err="1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CloseHandle</a:t>
              </a:r>
              <a:r>
                <a:rPr lang="en-US" sz="14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 | 0x178</a:t>
              </a:r>
              <a:endParaRPr 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7" name="6 Rectángulo"/>
            <p:cNvSpPr/>
            <p:nvPr/>
          </p:nvSpPr>
          <p:spPr>
            <a:xfrm>
              <a:off x="1712843" y="3349487"/>
              <a:ext cx="2431774" cy="13807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Log from </a:t>
              </a:r>
              <a:r>
                <a:rPr lang="en-US" dirty="0" err="1" smtClean="0"/>
                <a:t>PebHooking</a:t>
              </a:r>
              <a:endParaRPr lang="en-US" dirty="0"/>
            </a:p>
          </p:txBody>
        </p:sp>
      </p:grpSp>
      <p:grpSp>
        <p:nvGrpSpPr>
          <p:cNvPr id="4" name="7 Grupo"/>
          <p:cNvGrpSpPr/>
          <p:nvPr/>
        </p:nvGrpSpPr>
        <p:grpSpPr>
          <a:xfrm>
            <a:off x="5166519" y="2495996"/>
            <a:ext cx="3372169" cy="1147963"/>
            <a:chOff x="1712843" y="3349488"/>
            <a:chExt cx="2431774" cy="1500156"/>
          </a:xfrm>
        </p:grpSpPr>
        <p:sp>
          <p:nvSpPr>
            <p:cNvPr id="9" name="8 Rectángulo"/>
            <p:cNvSpPr/>
            <p:nvPr/>
          </p:nvSpPr>
          <p:spPr>
            <a:xfrm>
              <a:off x="1712843" y="3690374"/>
              <a:ext cx="2431774" cy="11592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 err="1" smtClean="0"/>
                <a:t>CreateFileW</a:t>
              </a:r>
              <a:r>
                <a:rPr lang="en-US" sz="1400" dirty="0" smtClean="0"/>
                <a:t> | C:\ikkka.exe | 0x178</a:t>
              </a:r>
            </a:p>
            <a:p>
              <a:r>
                <a:rPr lang="en-US" sz="1400" dirty="0" err="1" smtClean="0"/>
                <a:t>WriteFile</a:t>
              </a:r>
              <a:r>
                <a:rPr lang="en-US" sz="1400" dirty="0" smtClean="0"/>
                <a:t> | 0x178 | 0x22800 | XXXXXXXXXX</a:t>
              </a:r>
            </a:p>
            <a:p>
              <a:r>
                <a:rPr lang="en-US" sz="1400" dirty="0" err="1" smtClean="0"/>
                <a:t>CloseHandle</a:t>
              </a:r>
              <a:r>
                <a:rPr lang="en-US" sz="1400" dirty="0" smtClean="0"/>
                <a:t> | 0x178</a:t>
              </a:r>
              <a:endParaRPr lang="en-US" sz="1400" dirty="0"/>
            </a:p>
          </p:txBody>
        </p:sp>
        <p:sp>
          <p:nvSpPr>
            <p:cNvPr id="10" name="9 Rectángulo"/>
            <p:cNvSpPr/>
            <p:nvPr/>
          </p:nvSpPr>
          <p:spPr>
            <a:xfrm>
              <a:off x="1712843" y="3349488"/>
              <a:ext cx="2431774" cy="34088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</a:t>
              </a:r>
              <a:endParaRPr lang="en-US" dirty="0"/>
            </a:p>
          </p:txBody>
        </p:sp>
      </p:grpSp>
      <p:grpSp>
        <p:nvGrpSpPr>
          <p:cNvPr id="11" name="7 Grupo"/>
          <p:cNvGrpSpPr/>
          <p:nvPr/>
        </p:nvGrpSpPr>
        <p:grpSpPr>
          <a:xfrm>
            <a:off x="5168792" y="1215380"/>
            <a:ext cx="3372169" cy="1147963"/>
            <a:chOff x="1712843" y="3349488"/>
            <a:chExt cx="2431774" cy="1500156"/>
          </a:xfrm>
        </p:grpSpPr>
        <p:sp>
          <p:nvSpPr>
            <p:cNvPr id="12" name="11 Rectángulo"/>
            <p:cNvSpPr/>
            <p:nvPr/>
          </p:nvSpPr>
          <p:spPr>
            <a:xfrm>
              <a:off x="1712843" y="3690374"/>
              <a:ext cx="2431774" cy="115927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 err="1" smtClean="0">
                  <a:solidFill>
                    <a:schemeClr val="bg1"/>
                  </a:solidFill>
                </a:rPr>
                <a:t>CreateFileW</a:t>
              </a:r>
              <a:r>
                <a:rPr lang="en-US" sz="1400" dirty="0" smtClean="0">
                  <a:solidFill>
                    <a:schemeClr val="bg1"/>
                  </a:solidFill>
                </a:rPr>
                <a:t> | C:\itself.exe|0x77</a:t>
              </a:r>
            </a:p>
            <a:p>
              <a:r>
                <a:rPr lang="en-US" sz="1400" dirty="0" err="1" smtClean="0">
                  <a:solidFill>
                    <a:schemeClr val="bg1"/>
                  </a:solidFill>
                </a:rPr>
                <a:t>ReadFile</a:t>
              </a:r>
              <a:r>
                <a:rPr lang="en-US" sz="1400" dirty="0" smtClean="0">
                  <a:solidFill>
                    <a:schemeClr val="bg1"/>
                  </a:solidFill>
                </a:rPr>
                <a:t> | 0x22800 | XXXXXXXXX</a:t>
              </a:r>
            </a:p>
            <a:p>
              <a:r>
                <a:rPr lang="en-US" sz="1400" dirty="0" err="1" smtClean="0">
                  <a:solidFill>
                    <a:schemeClr val="bg1"/>
                  </a:solidFill>
                </a:rPr>
                <a:t>CloseHandle</a:t>
              </a:r>
              <a:r>
                <a:rPr lang="en-US" sz="1400" dirty="0" smtClean="0">
                  <a:solidFill>
                    <a:schemeClr val="bg1"/>
                  </a:solidFill>
                </a:rPr>
                <a:t> | 0x77</a:t>
              </a: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1712843" y="3349488"/>
              <a:ext cx="2431774" cy="34088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</a:t>
              </a:r>
              <a:endParaRPr lang="en-US" dirty="0"/>
            </a:p>
          </p:txBody>
        </p:sp>
      </p:grpSp>
      <p:sp>
        <p:nvSpPr>
          <p:cNvPr id="14" name="2 Marcador de contenido"/>
          <p:cNvSpPr>
            <a:spLocks noGrp="1"/>
          </p:cNvSpPr>
          <p:nvPr>
            <p:ph idx="1"/>
          </p:nvPr>
        </p:nvSpPr>
        <p:spPr>
          <a:xfrm>
            <a:off x="641445" y="4572002"/>
            <a:ext cx="8243248" cy="165137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Read itself</a:t>
            </a:r>
          </a:p>
          <a:p>
            <a:r>
              <a:rPr lang="en-US" dirty="0" smtClean="0"/>
              <a:t>Write itself in other file</a:t>
            </a:r>
          </a:p>
          <a:p>
            <a:r>
              <a:rPr lang="en-US" dirty="0" smtClean="0"/>
              <a:t>Similar content: we use </a:t>
            </a:r>
            <a:r>
              <a:rPr lang="en-US" dirty="0" err="1" smtClean="0"/>
              <a:t>ssdeep</a:t>
            </a:r>
            <a:r>
              <a:rPr lang="en-US" dirty="0" smtClean="0"/>
              <a:t> to compare the information with threshold 95%</a:t>
            </a:r>
          </a:p>
          <a:p>
            <a:pPr>
              <a:buNone/>
            </a:pPr>
            <a:r>
              <a:rPr lang="en-US" b="1" dirty="0" smtClean="0"/>
              <a:t>The sample was copied itself to another path.</a:t>
            </a:r>
          </a:p>
        </p:txBody>
      </p:sp>
      <p:grpSp>
        <p:nvGrpSpPr>
          <p:cNvPr id="15" name="7 Grupo"/>
          <p:cNvGrpSpPr/>
          <p:nvPr/>
        </p:nvGrpSpPr>
        <p:grpSpPr>
          <a:xfrm>
            <a:off x="5182441" y="3849398"/>
            <a:ext cx="3372169" cy="668014"/>
            <a:chOff x="1712843" y="3349488"/>
            <a:chExt cx="2431774" cy="872960"/>
          </a:xfrm>
        </p:grpSpPr>
        <p:sp>
          <p:nvSpPr>
            <p:cNvPr id="16" name="15 Rectángulo"/>
            <p:cNvSpPr/>
            <p:nvPr/>
          </p:nvSpPr>
          <p:spPr>
            <a:xfrm>
              <a:off x="1712843" y="3690375"/>
              <a:ext cx="2431774" cy="53207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400" dirty="0" err="1" smtClean="0">
                  <a:solidFill>
                    <a:schemeClr val="bg1"/>
                  </a:solidFill>
                </a:rPr>
                <a:t>DeleteFile</a:t>
              </a:r>
              <a:r>
                <a:rPr lang="en-US" sz="1400" dirty="0" smtClean="0">
                  <a:solidFill>
                    <a:schemeClr val="bg1"/>
                  </a:solidFill>
                </a:rPr>
                <a:t> | C:\autoexec.bat</a:t>
              </a: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712843" y="3349488"/>
              <a:ext cx="2431774" cy="34088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Block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67022" y="1825625"/>
            <a:ext cx="6548327" cy="4351338"/>
          </a:xfrm>
        </p:spPr>
        <p:txBody>
          <a:bodyPr>
            <a:normAutofit lnSpcReduction="10000"/>
          </a:bodyPr>
          <a:lstStyle/>
          <a:p>
            <a:pPr marL="174625" indent="-174625"/>
            <a:r>
              <a:rPr lang="en-US" dirty="0" smtClean="0"/>
              <a:t>Malware Analysis</a:t>
            </a:r>
          </a:p>
          <a:p>
            <a:pPr marL="708025" lvl="1" indent="-174625"/>
            <a:r>
              <a:rPr lang="en-US" dirty="0" smtClean="0"/>
              <a:t>what else?</a:t>
            </a:r>
          </a:p>
          <a:p>
            <a:pPr marL="708025" lvl="1" indent="-174625"/>
            <a:r>
              <a:rPr lang="en-US" dirty="0" smtClean="0"/>
              <a:t>state of art</a:t>
            </a:r>
          </a:p>
          <a:p>
            <a:pPr marL="708025" lvl="1" indent="-174625"/>
            <a:r>
              <a:rPr lang="en-US" dirty="0" smtClean="0"/>
              <a:t>why?</a:t>
            </a:r>
          </a:p>
          <a:p>
            <a:pPr marL="174625" indent="-174625"/>
            <a:r>
              <a:rPr lang="en-US" dirty="0" smtClean="0"/>
              <a:t>Merovingio</a:t>
            </a:r>
          </a:p>
          <a:p>
            <a:pPr marL="631825" lvl="1" indent="-174625"/>
            <a:r>
              <a:rPr lang="en-US" dirty="0" err="1" smtClean="0"/>
              <a:t>Sandboxie</a:t>
            </a:r>
            <a:endParaRPr lang="en-US" dirty="0" smtClean="0"/>
          </a:p>
          <a:p>
            <a:pPr marL="631825" lvl="1" indent="-174625"/>
            <a:r>
              <a:rPr lang="en-US" dirty="0" smtClean="0"/>
              <a:t>Merovingio Agent</a:t>
            </a:r>
          </a:p>
          <a:p>
            <a:pPr marL="174625" indent="-174625"/>
            <a:r>
              <a:rPr lang="en-US" dirty="0" err="1" smtClean="0"/>
              <a:t>PebHooking</a:t>
            </a:r>
            <a:endParaRPr lang="en-US" dirty="0" smtClean="0"/>
          </a:p>
          <a:p>
            <a:pPr marL="174625" indent="-174625"/>
            <a:r>
              <a:rPr lang="en-US" dirty="0" err="1" smtClean="0"/>
              <a:t>DorianIA</a:t>
            </a:r>
            <a:endParaRPr lang="en-US" dirty="0" smtClean="0"/>
          </a:p>
          <a:p>
            <a:pPr marL="174625" indent="-174625"/>
            <a:r>
              <a:rPr lang="en-US" b="1" dirty="0" smtClean="0">
                <a:solidFill>
                  <a:srgbClr val="C00000"/>
                </a:solidFill>
              </a:rPr>
              <a:t>Merovingio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Website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Website features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management</a:t>
            </a:r>
          </a:p>
          <a:p>
            <a:r>
              <a:rPr lang="en-US" dirty="0" smtClean="0"/>
              <a:t>Able to upload different samples at same time</a:t>
            </a:r>
          </a:p>
          <a:p>
            <a:r>
              <a:rPr lang="en-US" dirty="0" smtClean="0"/>
              <a:t>Hold the history to recover old reports</a:t>
            </a:r>
          </a:p>
          <a:p>
            <a:r>
              <a:rPr lang="en-US" dirty="0" smtClean="0"/>
              <a:t>Able to looking samples for filename or hash (SHA1)</a:t>
            </a:r>
          </a:p>
          <a:p>
            <a:r>
              <a:rPr lang="en-US" dirty="0" smtClean="0"/>
              <a:t>All the communication with the agent is transparent to user</a:t>
            </a:r>
          </a:p>
          <a:p>
            <a:r>
              <a:rPr lang="en-US" dirty="0" smtClean="0"/>
              <a:t>Easy to get if any sample if malicious or not, directly from the history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Merovingio </a:t>
            </a:r>
            <a:r>
              <a:rPr lang="es-ES_tradnl" dirty="0" err="1" smtClean="0"/>
              <a:t>screenshots</a:t>
            </a:r>
            <a:endParaRPr lang="en-US" dirty="0"/>
          </a:p>
        </p:txBody>
      </p:sp>
      <p:pic>
        <p:nvPicPr>
          <p:cNvPr id="4" name="3 Imagen" descr="Mero_uploa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670" y="2537676"/>
            <a:ext cx="8540151" cy="2808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en-US" sz="2600" dirty="0" smtClean="0"/>
              <a:t>Home page / Send samples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Merovingio </a:t>
            </a:r>
            <a:r>
              <a:rPr lang="es-ES_tradnl" dirty="0" err="1" smtClean="0"/>
              <a:t>screenshots</a:t>
            </a:r>
            <a:endParaRPr lang="es-ES" dirty="0"/>
          </a:p>
        </p:txBody>
      </p:sp>
      <p:pic>
        <p:nvPicPr>
          <p:cNvPr id="4" name="3 Imagen" descr="Mero_histor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658" y="2425957"/>
            <a:ext cx="8656530" cy="3150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en-US" sz="2600" dirty="0" smtClean="0"/>
              <a:t>History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Merovingio </a:t>
            </a:r>
            <a:r>
              <a:rPr lang="es-ES_tradnl" dirty="0" err="1" smtClean="0"/>
              <a:t>screenshots</a:t>
            </a:r>
            <a:endParaRPr lang="es-ES" dirty="0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28650" y="1431475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en-US" sz="2600" dirty="0" smtClean="0"/>
              <a:t>Raw log </a:t>
            </a:r>
          </a:p>
        </p:txBody>
      </p:sp>
      <p:pic>
        <p:nvPicPr>
          <p:cNvPr id="1026" name="Picture 2" descr="\\srv-files\CERT-CSI\03_Equipos\03_ServiciosEsp\11_Ponencias\2014\201406_JC_FIRST\Captura de pantalla de 2014-05-28 114658.png"/>
          <p:cNvPicPr>
            <a:picLocks noChangeAspect="1" noChangeArrowheads="1"/>
          </p:cNvPicPr>
          <p:nvPr/>
        </p:nvPicPr>
        <p:blipFill>
          <a:blip r:embed="rId2" cstate="print"/>
          <a:srcRect t="32786" r="18707" b="27613"/>
          <a:stretch>
            <a:fillRect/>
          </a:stretch>
        </p:blipFill>
        <p:spPr bwMode="auto">
          <a:xfrm>
            <a:off x="457201" y="2112586"/>
            <a:ext cx="8198069" cy="38625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6 Rectángulo"/>
          <p:cNvSpPr/>
          <p:nvPr/>
        </p:nvSpPr>
        <p:spPr>
          <a:xfrm>
            <a:off x="1" y="3400426"/>
            <a:ext cx="9143999" cy="43815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"/>
          <p:cNvSpPr/>
          <p:nvPr/>
        </p:nvSpPr>
        <p:spPr>
          <a:xfrm>
            <a:off x="0" y="2962276"/>
            <a:ext cx="9143999" cy="43815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Merovingio </a:t>
            </a:r>
            <a:r>
              <a:rPr lang="es-ES_tradnl" dirty="0" err="1" smtClean="0"/>
              <a:t>screenshots</a:t>
            </a:r>
            <a:endParaRPr lang="es-ES" dirty="0"/>
          </a:p>
        </p:txBody>
      </p:sp>
      <p:pic>
        <p:nvPicPr>
          <p:cNvPr id="4" name="3 Imagen" descr="Mero_history2.PNG"/>
          <p:cNvPicPr>
            <a:picLocks noChangeAspect="1"/>
          </p:cNvPicPr>
          <p:nvPr/>
        </p:nvPicPr>
        <p:blipFill>
          <a:blip r:embed="rId2" cstate="print"/>
          <a:srcRect b="17511"/>
          <a:stretch>
            <a:fillRect/>
          </a:stretch>
        </p:blipFill>
        <p:spPr>
          <a:xfrm>
            <a:off x="1085434" y="2427895"/>
            <a:ext cx="7068005" cy="3720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en-US" sz="2600" dirty="0" smtClean="0"/>
              <a:t>Analysis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1589" y="1622420"/>
            <a:ext cx="6685808" cy="4484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s-ES_tradnl" dirty="0" smtClean="0"/>
              <a:t>Merovingio </a:t>
            </a:r>
            <a:r>
              <a:rPr lang="es-ES_tradnl" dirty="0" err="1" smtClean="0"/>
              <a:t>screenshots</a:t>
            </a:r>
            <a:endParaRPr lang="en-US" dirty="0"/>
          </a:p>
        </p:txBody>
      </p:sp>
      <p:sp>
        <p:nvSpPr>
          <p:cNvPr id="8" name="2 Marcador de contenido"/>
          <p:cNvSpPr>
            <a:spLocks noGrp="1"/>
          </p:cNvSpPr>
          <p:nvPr>
            <p:ph idx="1"/>
          </p:nvPr>
        </p:nvSpPr>
        <p:spPr>
          <a:xfrm>
            <a:off x="628650" y="1431475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en-US" sz="2600" dirty="0" smtClean="0"/>
              <a:t>API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Merovingio Achievements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Max. runtime 2 minutes, but the analysis stop when we don’t detect any new behavior</a:t>
            </a:r>
          </a:p>
          <a:p>
            <a:r>
              <a:rPr lang="en-US" dirty="0" smtClean="0"/>
              <a:t>We can analyze over 20 samples on the same machine (VM or real)</a:t>
            </a:r>
          </a:p>
          <a:p>
            <a:r>
              <a:rPr lang="en-US" dirty="0" smtClean="0"/>
              <a:t>To grown we need add more RAM memory to allocate more process or add a new machine to get 20 slots more.</a:t>
            </a:r>
          </a:p>
          <a:p>
            <a:r>
              <a:rPr lang="en-US" dirty="0" smtClean="0"/>
              <a:t>Very cheap (information for 20 analysis):</a:t>
            </a:r>
          </a:p>
          <a:p>
            <a:pPr lvl="1"/>
            <a:r>
              <a:rPr lang="en-US" dirty="0" smtClean="0"/>
              <a:t>Only one machine</a:t>
            </a:r>
          </a:p>
          <a:p>
            <a:pPr lvl="1"/>
            <a:r>
              <a:rPr lang="en-US" dirty="0" smtClean="0"/>
              <a:t>4Ghz CPU (4 cores) and 4Gb RAM</a:t>
            </a:r>
          </a:p>
          <a:p>
            <a:pPr lvl="1"/>
            <a:r>
              <a:rPr lang="en-US" dirty="0" smtClean="0"/>
              <a:t>We can stop the analysis when the sample finish the execution.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67022" y="1825625"/>
            <a:ext cx="6548327" cy="4351338"/>
          </a:xfrm>
        </p:spPr>
        <p:txBody>
          <a:bodyPr>
            <a:normAutofit lnSpcReduction="10000"/>
          </a:bodyPr>
          <a:lstStyle/>
          <a:p>
            <a:pPr marL="174625" indent="-174625"/>
            <a:r>
              <a:rPr lang="en-US" dirty="0" smtClean="0"/>
              <a:t>Malware Analysis</a:t>
            </a:r>
          </a:p>
          <a:p>
            <a:pPr marL="708025" lvl="1" indent="-174625"/>
            <a:r>
              <a:rPr lang="en-US" dirty="0" smtClean="0"/>
              <a:t>what else?</a:t>
            </a:r>
          </a:p>
          <a:p>
            <a:pPr marL="708025" lvl="1" indent="-174625"/>
            <a:r>
              <a:rPr lang="en-US" dirty="0" smtClean="0"/>
              <a:t>state of art</a:t>
            </a:r>
          </a:p>
          <a:p>
            <a:pPr marL="708025" lvl="1" indent="-174625"/>
            <a:r>
              <a:rPr lang="en-US" dirty="0" smtClean="0"/>
              <a:t>why?</a:t>
            </a:r>
          </a:p>
          <a:p>
            <a:pPr marL="174625" indent="-174625"/>
            <a:r>
              <a:rPr lang="en-US" dirty="0" smtClean="0"/>
              <a:t>Merovingio</a:t>
            </a:r>
          </a:p>
          <a:p>
            <a:pPr marL="631825" lvl="1" indent="-174625"/>
            <a:r>
              <a:rPr lang="en-US" dirty="0" err="1" smtClean="0"/>
              <a:t>Sandboxie</a:t>
            </a:r>
            <a:endParaRPr lang="en-US" dirty="0" smtClean="0"/>
          </a:p>
          <a:p>
            <a:pPr marL="631825" lvl="1" indent="-174625"/>
            <a:r>
              <a:rPr lang="en-US" dirty="0" smtClean="0"/>
              <a:t>Merovingio Agent</a:t>
            </a:r>
          </a:p>
          <a:p>
            <a:pPr marL="174625" indent="-174625"/>
            <a:r>
              <a:rPr lang="en-US" dirty="0" err="1" smtClean="0"/>
              <a:t>PebHooking</a:t>
            </a:r>
            <a:endParaRPr lang="en-US" dirty="0" smtClean="0"/>
          </a:p>
          <a:p>
            <a:pPr marL="174625" indent="-174625"/>
            <a:r>
              <a:rPr lang="en-US" dirty="0" err="1" smtClean="0"/>
              <a:t>DorianIA</a:t>
            </a:r>
            <a:endParaRPr lang="en-US" dirty="0" smtClean="0"/>
          </a:p>
          <a:p>
            <a:pPr marL="174625" indent="-174625"/>
            <a:r>
              <a:rPr lang="en-US" dirty="0" smtClean="0"/>
              <a:t>Merovingio Website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Merovingio numbers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720 samples </a:t>
            </a:r>
            <a:r>
              <a:rPr lang="en-US" dirty="0" smtClean="0"/>
              <a:t>can </a:t>
            </a:r>
            <a:r>
              <a:rPr lang="en-US" dirty="0" smtClean="0"/>
              <a:t>be analyzed on each sandbox instance daily</a:t>
            </a:r>
          </a:p>
          <a:p>
            <a:endParaRPr lang="en-US" dirty="0" smtClean="0"/>
          </a:p>
          <a:p>
            <a:r>
              <a:rPr lang="en-US" b="1" dirty="0" smtClean="0"/>
              <a:t>14.400</a:t>
            </a:r>
            <a:r>
              <a:rPr lang="en-US" dirty="0" smtClean="0"/>
              <a:t> </a:t>
            </a:r>
            <a:r>
              <a:rPr lang="en-US" b="1" dirty="0" smtClean="0"/>
              <a:t>samples</a:t>
            </a:r>
            <a:r>
              <a:rPr lang="en-US" dirty="0" smtClean="0"/>
              <a:t> using 20 instances on the </a:t>
            </a:r>
            <a:r>
              <a:rPr lang="en-US" dirty="0" err="1" smtClean="0"/>
              <a:t>sandboxie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Only 1 </a:t>
            </a:r>
            <a:r>
              <a:rPr lang="en-US" dirty="0" smtClean="0"/>
              <a:t>cheap machine </a:t>
            </a:r>
            <a:r>
              <a:rPr lang="en-US" dirty="0" smtClean="0"/>
              <a:t>to get this numbers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67022" y="1825625"/>
            <a:ext cx="6548327" cy="4351338"/>
          </a:xfrm>
        </p:spPr>
        <p:txBody>
          <a:bodyPr>
            <a:normAutofit lnSpcReduction="10000"/>
          </a:bodyPr>
          <a:lstStyle/>
          <a:p>
            <a:pPr marL="174625" indent="-174625"/>
            <a:r>
              <a:rPr lang="en-US" b="1" dirty="0" smtClean="0">
                <a:solidFill>
                  <a:srgbClr val="C00000"/>
                </a:solidFill>
              </a:rPr>
              <a:t>Malware Analysis</a:t>
            </a:r>
          </a:p>
          <a:p>
            <a:pPr marL="708025" lvl="1" indent="-174625"/>
            <a:r>
              <a:rPr lang="en-US" dirty="0" smtClean="0"/>
              <a:t>what else?</a:t>
            </a:r>
          </a:p>
          <a:p>
            <a:pPr marL="708025" lvl="1" indent="-174625"/>
            <a:r>
              <a:rPr lang="en-US" dirty="0" smtClean="0"/>
              <a:t>state of art</a:t>
            </a:r>
          </a:p>
          <a:p>
            <a:pPr marL="708025" lvl="1" indent="-174625"/>
            <a:r>
              <a:rPr lang="en-US" dirty="0" smtClean="0"/>
              <a:t>why?</a:t>
            </a:r>
          </a:p>
          <a:p>
            <a:pPr marL="174625" indent="-174625"/>
            <a:r>
              <a:rPr lang="en-US" dirty="0" smtClean="0"/>
              <a:t>Merovingio</a:t>
            </a:r>
          </a:p>
          <a:p>
            <a:pPr marL="631825" lvl="1" indent="-174625"/>
            <a:r>
              <a:rPr lang="en-US" dirty="0" err="1" smtClean="0"/>
              <a:t>Sandboxie</a:t>
            </a:r>
            <a:endParaRPr lang="en-US" dirty="0" smtClean="0"/>
          </a:p>
          <a:p>
            <a:pPr marL="631825" lvl="1" indent="-174625"/>
            <a:r>
              <a:rPr lang="en-US" dirty="0" smtClean="0"/>
              <a:t>Merovingio Agent</a:t>
            </a:r>
          </a:p>
          <a:p>
            <a:pPr marL="174625" indent="-174625"/>
            <a:r>
              <a:rPr lang="en-US" dirty="0" err="1" smtClean="0"/>
              <a:t>PebHooking</a:t>
            </a:r>
            <a:endParaRPr lang="en-US" dirty="0" smtClean="0"/>
          </a:p>
          <a:p>
            <a:pPr marL="174625" indent="-174625"/>
            <a:r>
              <a:rPr lang="en-US" dirty="0" err="1" smtClean="0"/>
              <a:t>DorianIA</a:t>
            </a:r>
            <a:endParaRPr lang="en-US" dirty="0" smtClean="0"/>
          </a:p>
          <a:p>
            <a:pPr marL="174625" indent="-174625"/>
            <a:r>
              <a:rPr lang="en-US" dirty="0" smtClean="0"/>
              <a:t>Merovingio Website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Malware Analysis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600" dirty="0" smtClean="0"/>
              <a:t>What else?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New techniques</a:t>
            </a:r>
          </a:p>
          <a:p>
            <a:pPr lvl="1"/>
            <a:r>
              <a:rPr lang="en-US" dirty="0" smtClean="0"/>
              <a:t>Avoid signatures</a:t>
            </a:r>
          </a:p>
          <a:p>
            <a:pPr lvl="1"/>
            <a:r>
              <a:rPr lang="en-US" dirty="0" smtClean="0"/>
              <a:t>The market is dozed</a:t>
            </a:r>
          </a:p>
          <a:p>
            <a:pPr lvl="1"/>
            <a:r>
              <a:rPr lang="en-US" dirty="0" smtClean="0"/>
              <a:t>A lot of new samples daily</a:t>
            </a:r>
          </a:p>
          <a:p>
            <a:pPr lvl="1"/>
            <a:r>
              <a:rPr lang="en-US" dirty="0" smtClean="0"/>
              <a:t>It’s </a:t>
            </a:r>
            <a:r>
              <a:rPr lang="en-US" strike="dblStrike" dirty="0" smtClean="0"/>
              <a:t>expensive</a:t>
            </a:r>
            <a:r>
              <a:rPr lang="en-US" dirty="0" smtClean="0"/>
              <a:t> complicated have people focused on malware analysis in a CSIRT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Malware Analysis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State of art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Commercial products are similar</a:t>
            </a:r>
          </a:p>
          <a:p>
            <a:pPr lvl="2"/>
            <a:r>
              <a:rPr lang="en-US" dirty="0" smtClean="0"/>
              <a:t>Same VM.</a:t>
            </a:r>
          </a:p>
          <a:p>
            <a:pPr lvl="2"/>
            <a:r>
              <a:rPr lang="en-US" dirty="0" smtClean="0"/>
              <a:t>Same drivers.</a:t>
            </a:r>
          </a:p>
          <a:p>
            <a:pPr lvl="2"/>
            <a:r>
              <a:rPr lang="en-US" dirty="0" smtClean="0"/>
              <a:t>Same </a:t>
            </a:r>
            <a:r>
              <a:rPr lang="en-US" dirty="0" err="1" smtClean="0"/>
              <a:t>look&amp;feel</a:t>
            </a:r>
            <a:r>
              <a:rPr lang="en-US" dirty="0" smtClean="0"/>
              <a:t>.</a:t>
            </a:r>
          </a:p>
          <a:p>
            <a:pPr lvl="2"/>
            <a:r>
              <a:rPr lang="en-US" b="1" dirty="0" smtClean="0"/>
              <a:t>SAME RESULTS.</a:t>
            </a:r>
          </a:p>
          <a:p>
            <a:pPr lvl="2"/>
            <a:endParaRPr lang="en-US" b="1" dirty="0" smtClean="0"/>
          </a:p>
          <a:p>
            <a:pPr lvl="1"/>
            <a:r>
              <a:rPr lang="en-US" dirty="0" smtClean="0"/>
              <a:t>The commercial products are the same limits</a:t>
            </a:r>
          </a:p>
          <a:p>
            <a:pPr lvl="2"/>
            <a:r>
              <a:rPr lang="en-US" dirty="0" smtClean="0"/>
              <a:t>One sample on each VM.</a:t>
            </a:r>
          </a:p>
          <a:p>
            <a:pPr lvl="3"/>
            <a:r>
              <a:rPr lang="en-US" dirty="0" smtClean="0"/>
              <a:t>Wait to reboot/reset the VM to start another analysis.</a:t>
            </a:r>
          </a:p>
          <a:p>
            <a:pPr lvl="2"/>
            <a:r>
              <a:rPr lang="en-US" dirty="0" smtClean="0"/>
              <a:t>The analysis spend 2-3 minutes all times. This time is not based on the behavior of the sample.</a:t>
            </a:r>
          </a:p>
          <a:p>
            <a:pPr lvl="2"/>
            <a:r>
              <a:rPr lang="en-US" dirty="0" smtClean="0"/>
              <a:t>Attached to the company for any grown.</a:t>
            </a:r>
          </a:p>
          <a:p>
            <a:pPr lvl="2"/>
            <a:r>
              <a:rPr lang="en-US" dirty="0" smtClean="0"/>
              <a:t>And… the source code is not our.</a:t>
            </a:r>
          </a:p>
          <a:p>
            <a:pPr lvl="3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Malware Analysis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Why?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Need “anything” to detect new samples and </a:t>
            </a:r>
            <a:r>
              <a:rPr lang="en-US" b="1" dirty="0" smtClean="0"/>
              <a:t>behaviors</a:t>
            </a:r>
          </a:p>
          <a:p>
            <a:r>
              <a:rPr lang="en-US" dirty="0" smtClean="0"/>
              <a:t>Avoid the dependencies of the antivirus</a:t>
            </a:r>
          </a:p>
          <a:p>
            <a:r>
              <a:rPr lang="en-US" dirty="0" smtClean="0"/>
              <a:t>Avoid the problems with VM.</a:t>
            </a:r>
          </a:p>
          <a:p>
            <a:pPr lvl="1"/>
            <a:r>
              <a:rPr lang="en-US" dirty="0" smtClean="0"/>
              <a:t>One sample on each VM</a:t>
            </a:r>
          </a:p>
          <a:p>
            <a:pPr lvl="1"/>
            <a:r>
              <a:rPr lang="en-US" dirty="0" smtClean="0"/>
              <a:t>Samples are out of control on execution</a:t>
            </a:r>
          </a:p>
          <a:p>
            <a:r>
              <a:rPr lang="en-US" dirty="0" smtClean="0"/>
              <a:t>Hasten the analysis</a:t>
            </a:r>
          </a:p>
          <a:p>
            <a:r>
              <a:rPr lang="en-US" dirty="0" smtClean="0"/>
              <a:t>Include some control on the execution</a:t>
            </a:r>
          </a:p>
          <a:p>
            <a:r>
              <a:rPr lang="en-US" dirty="0" smtClean="0"/>
              <a:t>Create a system to simulate behaviors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Index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67022" y="1825625"/>
            <a:ext cx="6548327" cy="4351338"/>
          </a:xfrm>
        </p:spPr>
        <p:txBody>
          <a:bodyPr>
            <a:normAutofit lnSpcReduction="10000"/>
          </a:bodyPr>
          <a:lstStyle/>
          <a:p>
            <a:pPr marL="174625" indent="-174625"/>
            <a:r>
              <a:rPr lang="en-US" dirty="0" smtClean="0"/>
              <a:t>Malware Analysis</a:t>
            </a:r>
          </a:p>
          <a:p>
            <a:pPr marL="708025" lvl="1" indent="-174625"/>
            <a:r>
              <a:rPr lang="en-US" dirty="0" smtClean="0"/>
              <a:t>what else?</a:t>
            </a:r>
          </a:p>
          <a:p>
            <a:pPr marL="708025" lvl="1" indent="-174625"/>
            <a:r>
              <a:rPr lang="en-US" dirty="0" smtClean="0"/>
              <a:t>state of art</a:t>
            </a:r>
          </a:p>
          <a:p>
            <a:pPr marL="708025" lvl="1" indent="-174625"/>
            <a:r>
              <a:rPr lang="en-US" dirty="0" smtClean="0"/>
              <a:t>why?</a:t>
            </a:r>
          </a:p>
          <a:p>
            <a:pPr marL="174625" indent="-174625"/>
            <a:r>
              <a:rPr lang="en-US" b="1" dirty="0" smtClean="0">
                <a:solidFill>
                  <a:srgbClr val="C00000"/>
                </a:solidFill>
              </a:rPr>
              <a:t>Merovingio</a:t>
            </a:r>
          </a:p>
          <a:p>
            <a:pPr marL="631825" lvl="1" indent="-174625"/>
            <a:r>
              <a:rPr lang="en-US" dirty="0" err="1" smtClean="0"/>
              <a:t>Sandboxie</a:t>
            </a:r>
            <a:endParaRPr lang="en-US" dirty="0" smtClean="0"/>
          </a:p>
          <a:p>
            <a:pPr marL="631825" lvl="1" indent="-174625"/>
            <a:r>
              <a:rPr lang="en-US" dirty="0" smtClean="0"/>
              <a:t>Merovingio Agent</a:t>
            </a:r>
          </a:p>
          <a:p>
            <a:pPr marL="174625" indent="-174625"/>
            <a:r>
              <a:rPr lang="en-US" dirty="0" err="1" smtClean="0"/>
              <a:t>PebHooking</a:t>
            </a:r>
            <a:endParaRPr lang="en-US" dirty="0" smtClean="0"/>
          </a:p>
          <a:p>
            <a:pPr marL="174625" indent="-174625"/>
            <a:r>
              <a:rPr lang="en-US" dirty="0" err="1" smtClean="0"/>
              <a:t>DorianIA</a:t>
            </a:r>
            <a:endParaRPr lang="en-US" dirty="0" smtClean="0"/>
          </a:p>
          <a:p>
            <a:pPr marL="174625" indent="-174625"/>
            <a:r>
              <a:rPr lang="en-US" dirty="0" smtClean="0"/>
              <a:t>Merovingio Website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03_Equipos\03_ServiciosEsp\11_Ponencias\2014\201306_JC_FIRST\imagenes\web_1.PNG"/>
          <p:cNvPicPr>
            <a:picLocks noChangeAspect="1" noChangeArrowheads="1"/>
          </p:cNvPicPr>
          <p:nvPr/>
        </p:nvPicPr>
        <p:blipFill>
          <a:blip r:embed="rId3" cstate="print"/>
          <a:srcRect r="15419"/>
          <a:stretch>
            <a:fillRect/>
          </a:stretch>
        </p:blipFill>
        <p:spPr bwMode="auto">
          <a:xfrm>
            <a:off x="3419594" y="2929102"/>
            <a:ext cx="5381506" cy="21879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Merovingio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“Virtual Machine”</a:t>
            </a:r>
          </a:p>
          <a:p>
            <a:r>
              <a:rPr lang="en-US" dirty="0" err="1" smtClean="0"/>
              <a:t>Sandboxie</a:t>
            </a:r>
            <a:endParaRPr lang="en-US" dirty="0" smtClean="0"/>
          </a:p>
          <a:p>
            <a:r>
              <a:rPr lang="en-US" dirty="0" err="1" smtClean="0"/>
              <a:t>Pebhooking</a:t>
            </a:r>
            <a:endParaRPr lang="en-US" dirty="0" smtClean="0"/>
          </a:p>
          <a:p>
            <a:r>
              <a:rPr lang="en-US" dirty="0" err="1" smtClean="0"/>
              <a:t>DorianIA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And… his web site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1019</Words>
  <Application>Microsoft Office PowerPoint</Application>
  <PresentationFormat>Presentación en pantalla (4:3)</PresentationFormat>
  <Paragraphs>331</Paragraphs>
  <Slides>30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4" baseType="lpstr">
      <vt:lpstr>Arial</vt:lpstr>
      <vt:lpstr>Wingdings</vt:lpstr>
      <vt:lpstr>Calibri</vt:lpstr>
      <vt:lpstr>Office Theme</vt:lpstr>
      <vt:lpstr>Diapositiva 1</vt:lpstr>
      <vt:lpstr>Merovingio: mislead the malware</vt:lpstr>
      <vt:lpstr>Index</vt:lpstr>
      <vt:lpstr>Index</vt:lpstr>
      <vt:lpstr>Malware Analysis</vt:lpstr>
      <vt:lpstr>Malware Analysis</vt:lpstr>
      <vt:lpstr>Malware Analysis</vt:lpstr>
      <vt:lpstr>Index</vt:lpstr>
      <vt:lpstr>Merovingio</vt:lpstr>
      <vt:lpstr>Merovingio</vt:lpstr>
      <vt:lpstr>Diapositiva 11</vt:lpstr>
      <vt:lpstr>Merovingio Agent</vt:lpstr>
      <vt:lpstr>Index</vt:lpstr>
      <vt:lpstr>Pebhooking</vt:lpstr>
      <vt:lpstr>Pebhooking</vt:lpstr>
      <vt:lpstr>Pebhooking</vt:lpstr>
      <vt:lpstr>Pebhooking</vt:lpstr>
      <vt:lpstr>Index</vt:lpstr>
      <vt:lpstr>Dorian IA</vt:lpstr>
      <vt:lpstr>DorianIA</vt:lpstr>
      <vt:lpstr>DorianIA</vt:lpstr>
      <vt:lpstr>Index</vt:lpstr>
      <vt:lpstr>Website features</vt:lpstr>
      <vt:lpstr>Merovingio screenshots</vt:lpstr>
      <vt:lpstr>Merovingio screenshots</vt:lpstr>
      <vt:lpstr>Merovingio screenshots</vt:lpstr>
      <vt:lpstr>Merovingio screenshots</vt:lpstr>
      <vt:lpstr>Merovingio screenshots</vt:lpstr>
      <vt:lpstr>Merovingio Achievements</vt:lpstr>
      <vt:lpstr>Merovingio numbers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MEROVINGIO</dc:title>
  <dc:subject>FIRST</dc:subject>
  <dc:creator/>
  <cp:keywords>FIRST</cp:keywords>
  <dc:description>FIRST 2014</dc:description>
  <cp:lastModifiedBy/>
  <cp:revision>1</cp:revision>
  <dcterms:created xsi:type="dcterms:W3CDTF">2014-03-06T19:08:34Z</dcterms:created>
  <dcterms:modified xsi:type="dcterms:W3CDTF">2014-06-24T12:57:56Z</dcterms:modified>
</cp:coreProperties>
</file>