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p:sldMasterIdLst>
    <p:sldMasterId id="2147483660" r:id="rId1"/>
  </p:sldMasterIdLst>
  <p:notesMasterIdLst>
    <p:notesMasterId r:id="rId31"/>
  </p:notesMasterIdLst>
  <p:handoutMasterIdLst>
    <p:handoutMasterId r:id="rId32"/>
  </p:handoutMasterIdLst>
  <p:sldIdLst>
    <p:sldId id="285" r:id="rId2"/>
    <p:sldId id="286" r:id="rId3"/>
    <p:sldId id="260" r:id="rId4"/>
    <p:sldId id="261" r:id="rId5"/>
    <p:sldId id="287" r:id="rId6"/>
    <p:sldId id="263" r:id="rId7"/>
    <p:sldId id="264" r:id="rId8"/>
    <p:sldId id="288" r:id="rId9"/>
    <p:sldId id="289" r:id="rId10"/>
    <p:sldId id="267" r:id="rId11"/>
    <p:sldId id="290" r:id="rId12"/>
    <p:sldId id="291" r:id="rId13"/>
    <p:sldId id="268" r:id="rId14"/>
    <p:sldId id="269" r:id="rId15"/>
    <p:sldId id="270" r:id="rId16"/>
    <p:sldId id="271" r:id="rId17"/>
    <p:sldId id="293" r:id="rId18"/>
    <p:sldId id="272" r:id="rId19"/>
    <p:sldId id="273" r:id="rId20"/>
    <p:sldId id="274" r:id="rId21"/>
    <p:sldId id="275" r:id="rId22"/>
    <p:sldId id="277" r:id="rId23"/>
    <p:sldId id="295" r:id="rId24"/>
    <p:sldId id="279" r:id="rId25"/>
    <p:sldId id="280" r:id="rId26"/>
    <p:sldId id="281" r:id="rId27"/>
    <p:sldId id="296" r:id="rId28"/>
    <p:sldId id="282" r:id="rId29"/>
    <p:sldId id="28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5" autoAdjust="0"/>
    <p:restoredTop sz="89785" autoAdjust="0"/>
  </p:normalViewPr>
  <p:slideViewPr>
    <p:cSldViewPr snapToGrid="0">
      <p:cViewPr>
        <p:scale>
          <a:sx n="85" d="100"/>
          <a:sy n="85" d="100"/>
        </p:scale>
        <p:origin x="-2072" y="-8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6-20T11:08:38.746" idx="3">
    <p:pos x="10" y="10"/>
    <p:text>These definitions are both really wordy, could they be put into bullet points? Not sure if it's feasible.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2FB3B0-8ECD-4DB7-B763-FB19C2BB1421}" type="datetimeFigureOut">
              <a:rPr lang="en-US" smtClean="0"/>
              <a:pPr/>
              <a:t>6/23/14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B28CD8-C924-40FF-BB61-09CE705FE518}" type="slidenum">
              <a:rPr lang="en-US" smtClean="0"/>
              <a:pPr/>
              <a:t>‹#›</a:t>
            </a:fld>
            <a:endParaRPr lang="en-US"/>
          </a:p>
        </p:txBody>
      </p:sp>
    </p:spTree>
    <p:extLst>
      <p:ext uri="{BB962C8B-B14F-4D97-AF65-F5344CB8AC3E}">
        <p14:creationId xmlns:p14="http://schemas.microsoft.com/office/powerpoint/2010/main" val="15150002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553FF4-F418-4BF4-A548-5281E06EDE17}" type="datetimeFigureOut">
              <a:rPr lang="en-US" smtClean="0"/>
              <a:pPr/>
              <a:t>6/23/14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C86F9-01E6-48CA-9108-285CF25F5D00}" type="slidenum">
              <a:rPr lang="en-US" smtClean="0"/>
              <a:pPr/>
              <a:t>‹#›</a:t>
            </a:fld>
            <a:endParaRPr lang="en-US"/>
          </a:p>
        </p:txBody>
      </p:sp>
    </p:spTree>
    <p:extLst>
      <p:ext uri="{BB962C8B-B14F-4D97-AF65-F5344CB8AC3E}">
        <p14:creationId xmlns:p14="http://schemas.microsoft.com/office/powerpoint/2010/main" val="42708802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link.ucsd.edu/go/cirt" TargetMode="External"/><Relationship Id="rId4" Type="http://schemas.openxmlformats.org/officeDocument/2006/relationships/hyperlink" Target="http://www.mindwerx.com/topics/creative-problem-solving" TargetMode="External"/><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C86F9-01E6-48CA-9108-285CF25F5D00}" type="slidenum">
              <a:rPr lang="en-US" smtClean="0"/>
              <a:pPr/>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4FF72CE-7E4D-4C74-AE39-6F5AF828884B}" type="slidenum">
              <a:rPr lang="en-US" altLang="en-US" sz="1200"/>
              <a:pPr eaLnBrk="1" hangingPunct="1"/>
              <a:t>13</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C86F9-01E6-48CA-9108-285CF25F5D00}"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15</a:t>
            </a:fld>
            <a:endParaRPr lang="en-US"/>
          </a:p>
        </p:txBody>
      </p:sp>
    </p:spTree>
    <p:extLst>
      <p:ext uri="{BB962C8B-B14F-4D97-AF65-F5344CB8AC3E}">
        <p14:creationId xmlns:p14="http://schemas.microsoft.com/office/powerpoint/2010/main" val="399469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16</a:t>
            </a:fld>
            <a:endParaRPr lang="en-US"/>
          </a:p>
        </p:txBody>
      </p:sp>
    </p:spTree>
    <p:extLst>
      <p:ext uri="{BB962C8B-B14F-4D97-AF65-F5344CB8AC3E}">
        <p14:creationId xmlns:p14="http://schemas.microsoft.com/office/powerpoint/2010/main" val="399469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Input/output image: dreamstime.com</a:t>
            </a:r>
            <a:endParaRPr lang="en-US" dirty="0"/>
          </a:p>
        </p:txBody>
      </p:sp>
      <p:sp>
        <p:nvSpPr>
          <p:cNvPr id="4" name="Slide Number Placeholder 3"/>
          <p:cNvSpPr>
            <a:spLocks noGrp="1"/>
          </p:cNvSpPr>
          <p:nvPr>
            <p:ph type="sldNum" sz="quarter" idx="10"/>
          </p:nvPr>
        </p:nvSpPr>
        <p:spPr/>
        <p:txBody>
          <a:bodyPr/>
          <a:lstStyle/>
          <a:p>
            <a:fld id="{5F5C86F9-01E6-48CA-9108-285CF25F5D00}"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18</a:t>
            </a:fld>
            <a:endParaRPr lang="en-US"/>
          </a:p>
        </p:txBody>
      </p:sp>
    </p:spTree>
    <p:extLst>
      <p:ext uri="{BB962C8B-B14F-4D97-AF65-F5344CB8AC3E}">
        <p14:creationId xmlns:p14="http://schemas.microsoft.com/office/powerpoint/2010/main" val="532318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19</a:t>
            </a:fld>
            <a:endParaRPr lang="en-US"/>
          </a:p>
        </p:txBody>
      </p:sp>
    </p:spTree>
    <p:extLst>
      <p:ext uri="{BB962C8B-B14F-4D97-AF65-F5344CB8AC3E}">
        <p14:creationId xmlns:p14="http://schemas.microsoft.com/office/powerpoint/2010/main" val="2415111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20</a:t>
            </a:fld>
            <a:endParaRPr lang="en-US"/>
          </a:p>
        </p:txBody>
      </p:sp>
    </p:spTree>
    <p:extLst>
      <p:ext uri="{BB962C8B-B14F-4D97-AF65-F5344CB8AC3E}">
        <p14:creationId xmlns:p14="http://schemas.microsoft.com/office/powerpoint/2010/main" val="1896718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21</a:t>
            </a:fld>
            <a:endParaRPr lang="en-US"/>
          </a:p>
        </p:txBody>
      </p:sp>
    </p:spTree>
    <p:extLst>
      <p:ext uri="{BB962C8B-B14F-4D97-AF65-F5344CB8AC3E}">
        <p14:creationId xmlns:p14="http://schemas.microsoft.com/office/powerpoint/2010/main" val="4203121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22</a:t>
            </a:fld>
            <a:endParaRPr lang="en-US"/>
          </a:p>
        </p:txBody>
      </p:sp>
    </p:spTree>
    <p:extLst>
      <p:ext uri="{BB962C8B-B14F-4D97-AF65-F5344CB8AC3E}">
        <p14:creationId xmlns:p14="http://schemas.microsoft.com/office/powerpoint/2010/main" val="4203121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C86F9-01E6-48CA-9108-285CF25F5D00}" type="slidenum">
              <a:rPr lang="en-US" smtClean="0"/>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Image:careersuccess.typepad.com</a:t>
            </a:r>
            <a:endParaRPr lang="en-US" dirty="0"/>
          </a:p>
        </p:txBody>
      </p:sp>
      <p:sp>
        <p:nvSpPr>
          <p:cNvPr id="4" name="Slide Number Placeholder 3"/>
          <p:cNvSpPr>
            <a:spLocks noGrp="1"/>
          </p:cNvSpPr>
          <p:nvPr>
            <p:ph type="sldNum" sz="quarter" idx="10"/>
          </p:nvPr>
        </p:nvSpPr>
        <p:spPr/>
        <p:txBody>
          <a:bodyPr/>
          <a:lstStyle/>
          <a:p>
            <a:fld id="{5F5C86F9-01E6-48CA-9108-285CF25F5D00}"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24</a:t>
            </a:fld>
            <a:endParaRPr lang="en-US"/>
          </a:p>
        </p:txBody>
      </p:sp>
    </p:spTree>
    <p:extLst>
      <p:ext uri="{BB962C8B-B14F-4D97-AF65-F5344CB8AC3E}">
        <p14:creationId xmlns:p14="http://schemas.microsoft.com/office/powerpoint/2010/main" val="2914862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25</a:t>
            </a:fld>
            <a:endParaRPr lang="en-US"/>
          </a:p>
        </p:txBody>
      </p:sp>
    </p:spTree>
    <p:extLst>
      <p:ext uri="{BB962C8B-B14F-4D97-AF65-F5344CB8AC3E}">
        <p14:creationId xmlns:p14="http://schemas.microsoft.com/office/powerpoint/2010/main" val="3701336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26</a:t>
            </a:fld>
            <a:endParaRPr lang="en-US"/>
          </a:p>
        </p:txBody>
      </p:sp>
    </p:spTree>
    <p:extLst>
      <p:ext uri="{BB962C8B-B14F-4D97-AF65-F5344CB8AC3E}">
        <p14:creationId xmlns:p14="http://schemas.microsoft.com/office/powerpoint/2010/main" val="3701336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27</a:t>
            </a:fld>
            <a:endParaRPr lang="en-US"/>
          </a:p>
        </p:txBody>
      </p:sp>
    </p:spTree>
    <p:extLst>
      <p:ext uri="{BB962C8B-B14F-4D97-AF65-F5344CB8AC3E}">
        <p14:creationId xmlns:p14="http://schemas.microsoft.com/office/powerpoint/2010/main" val="2955196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5C86F9-01E6-48CA-9108-285CF25F5D00}"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2</a:t>
            </a:fld>
            <a:endParaRPr lang="en-US"/>
          </a:p>
        </p:txBody>
      </p:sp>
    </p:spTree>
    <p:extLst>
      <p:ext uri="{BB962C8B-B14F-4D97-AF65-F5344CB8AC3E}">
        <p14:creationId xmlns:p14="http://schemas.microsoft.com/office/powerpoint/2010/main" val="373460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Scaffolding image: http://chelshakirby.edublogs.org/2011/12/12/scaffolding-in-the-art-classroom/</a:t>
            </a:r>
          </a:p>
          <a:p>
            <a:endParaRPr lang="en-US" dirty="0" smtClean="0"/>
          </a:p>
          <a:p>
            <a:r>
              <a:rPr lang="en-US" dirty="0" smtClean="0"/>
              <a:t>Gold people image: http://www.seccdc.org/callforteams.html</a:t>
            </a:r>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6</a:t>
            </a:fld>
            <a:endParaRPr lang="en-US"/>
          </a:p>
        </p:txBody>
      </p:sp>
    </p:spTree>
    <p:extLst>
      <p:ext uri="{BB962C8B-B14F-4D97-AF65-F5344CB8AC3E}">
        <p14:creationId xmlns:p14="http://schemas.microsoft.com/office/powerpoint/2010/main" val="139564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a:t>
            </a:r>
            <a:r>
              <a:rPr lang="en-US" baseline="0" dirty="0" smtClean="0"/>
              <a:t> i</a:t>
            </a:r>
            <a:r>
              <a:rPr lang="en-US" dirty="0" smtClean="0"/>
              <a:t>mage:</a:t>
            </a:r>
            <a:r>
              <a:rPr lang="en-US" baseline="0" dirty="0" smtClean="0"/>
              <a:t> </a:t>
            </a:r>
            <a:r>
              <a:rPr lang="en-US" dirty="0" smtClean="0">
                <a:hlinkClick r:id="rId3"/>
              </a:rPr>
              <a:t>blink.ucsd.edu</a:t>
            </a:r>
            <a:endParaRPr lang="en-US" dirty="0" smtClean="0"/>
          </a:p>
          <a:p>
            <a:r>
              <a:rPr lang="en-US" dirty="0" smtClean="0"/>
              <a:t>Cartoon image: </a:t>
            </a:r>
            <a:r>
              <a:rPr lang="en-US" dirty="0" smtClean="0">
                <a:hlinkClick r:id="rId4"/>
              </a:rPr>
              <a:t>www.mindwerx.com</a:t>
            </a:r>
            <a:endParaRPr lang="en-US" dirty="0"/>
          </a:p>
        </p:txBody>
      </p:sp>
      <p:sp>
        <p:nvSpPr>
          <p:cNvPr id="4" name="Slide Number Placeholder 3"/>
          <p:cNvSpPr>
            <a:spLocks noGrp="1"/>
          </p:cNvSpPr>
          <p:nvPr>
            <p:ph type="sldNum" sz="quarter" idx="10"/>
          </p:nvPr>
        </p:nvSpPr>
        <p:spPr/>
        <p:txBody>
          <a:bodyPr/>
          <a:lstStyle/>
          <a:p>
            <a:fld id="{66B9E4FB-A0F1-409B-AF55-5F954D776D1E}" type="slidenum">
              <a:rPr lang="en-US" smtClean="0"/>
              <a:pPr/>
              <a:t>7</a:t>
            </a:fld>
            <a:endParaRPr lang="en-US"/>
          </a:p>
        </p:txBody>
      </p:sp>
    </p:spTree>
    <p:extLst>
      <p:ext uri="{BB962C8B-B14F-4D97-AF65-F5344CB8AC3E}">
        <p14:creationId xmlns:p14="http://schemas.microsoft.com/office/powerpoint/2010/main" val="1395643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5F5C86F9-01E6-48CA-9108-285CF25F5D0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smtClean="0"/>
              <a:t> </a:t>
            </a:r>
          </a:p>
        </p:txBody>
      </p:sp>
      <p:sp>
        <p:nvSpPr>
          <p:cNvPr id="4" name="Slide Number Placeholder 3"/>
          <p:cNvSpPr>
            <a:spLocks noGrp="1"/>
          </p:cNvSpPr>
          <p:nvPr>
            <p:ph type="sldNum" sz="quarter" idx="10"/>
          </p:nvPr>
        </p:nvSpPr>
        <p:spPr/>
        <p:txBody>
          <a:bodyPr/>
          <a:lstStyle/>
          <a:p>
            <a:fld id="{66B9E4FB-A0F1-409B-AF55-5F954D776D1E}" type="slidenum">
              <a:rPr lang="en-US" smtClean="0"/>
              <a:pPr/>
              <a:t>9</a:t>
            </a:fld>
            <a:endParaRPr lang="en-US"/>
          </a:p>
        </p:txBody>
      </p:sp>
    </p:spTree>
    <p:extLst>
      <p:ext uri="{BB962C8B-B14F-4D97-AF65-F5344CB8AC3E}">
        <p14:creationId xmlns:p14="http://schemas.microsoft.com/office/powerpoint/2010/main" val="45656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2400" dirty="0" smtClean="0"/>
          </a:p>
        </p:txBody>
      </p:sp>
      <p:sp>
        <p:nvSpPr>
          <p:cNvPr id="4" name="Slide Number Placeholder 3"/>
          <p:cNvSpPr>
            <a:spLocks noGrp="1"/>
          </p:cNvSpPr>
          <p:nvPr>
            <p:ph type="sldNum" sz="quarter" idx="10"/>
          </p:nvPr>
        </p:nvSpPr>
        <p:spPr/>
        <p:txBody>
          <a:bodyPr/>
          <a:lstStyle/>
          <a:p>
            <a:fld id="{66B9E4FB-A0F1-409B-AF55-5F954D776D1E}" type="slidenum">
              <a:rPr lang="en-US" smtClean="0"/>
              <a:pPr/>
              <a:t>10</a:t>
            </a:fld>
            <a:endParaRPr lang="en-US"/>
          </a:p>
        </p:txBody>
      </p:sp>
    </p:spTree>
    <p:extLst>
      <p:ext uri="{BB962C8B-B14F-4D97-AF65-F5344CB8AC3E}">
        <p14:creationId xmlns:p14="http://schemas.microsoft.com/office/powerpoint/2010/main" val="456562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smtClean="0"/>
              <a:t>Image: walkyourasoff.com</a:t>
            </a:r>
          </a:p>
        </p:txBody>
      </p:sp>
      <p:sp>
        <p:nvSpPr>
          <p:cNvPr id="4" name="Slide Number Placeholder 3"/>
          <p:cNvSpPr>
            <a:spLocks noGrp="1"/>
          </p:cNvSpPr>
          <p:nvPr>
            <p:ph type="sldNum" sz="quarter" idx="10"/>
          </p:nvPr>
        </p:nvSpPr>
        <p:spPr/>
        <p:txBody>
          <a:bodyPr/>
          <a:lstStyle/>
          <a:p>
            <a:fld id="{66B9E4FB-A0F1-409B-AF55-5F954D776D1E}" type="slidenum">
              <a:rPr lang="en-US" smtClean="0"/>
              <a:pPr/>
              <a:t>11</a:t>
            </a:fld>
            <a:endParaRPr lang="en-US"/>
          </a:p>
        </p:txBody>
      </p:sp>
    </p:spTree>
    <p:extLst>
      <p:ext uri="{BB962C8B-B14F-4D97-AF65-F5344CB8AC3E}">
        <p14:creationId xmlns:p14="http://schemas.microsoft.com/office/powerpoint/2010/main" val="45656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798493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p>
            <a:fld id="{B3A979AE-27EB-4368-BA70-320B978EDE73}" type="slidenum">
              <a:rPr lang="en-US" smtClean="0"/>
              <a:pPr/>
              <a:t>‹#›</a:t>
            </a:fld>
            <a:endParaRPr lang="en-US"/>
          </a:p>
        </p:txBody>
      </p:sp>
    </p:spTree>
    <p:extLst>
      <p:ext uri="{BB962C8B-B14F-4D97-AF65-F5344CB8AC3E}">
        <p14:creationId xmlns:p14="http://schemas.microsoft.com/office/powerpoint/2010/main" val="197546909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0"/>
            <a:ext cx="7886700" cy="2166346"/>
          </a:xfrm>
        </p:spPr>
        <p:txBody>
          <a:bodyPr anchor="b">
            <a:normAutofit/>
          </a:bodyPr>
          <a:lstStyle>
            <a:lvl1pPr algn="ctr">
              <a:defRPr sz="4800" b="1">
                <a:latin typeface="Arial" panose="020B0604020202020204" pitchFamily="34" charset="0"/>
                <a:cs typeface="Arial" panose="020B0604020202020204" pitchFamily="34" charset="0"/>
              </a:defRPr>
            </a:lvl1pPr>
          </a:lstStyle>
          <a:p>
            <a:r>
              <a:rPr lang="en-US" dirty="0" smtClean="0"/>
              <a:t>Presentation Title</a:t>
            </a:r>
            <a:br>
              <a:rPr lang="en-US" dirty="0" smtClean="0"/>
            </a:br>
            <a:endParaRPr lang="en-US" dirty="0"/>
          </a:p>
        </p:txBody>
      </p:sp>
      <p:sp>
        <p:nvSpPr>
          <p:cNvPr id="3" name="Text Placeholder 2"/>
          <p:cNvSpPr>
            <a:spLocks noGrp="1"/>
          </p:cNvSpPr>
          <p:nvPr>
            <p:ph type="body" idx="1" hasCustomPrompt="1"/>
          </p:nvPr>
        </p:nvSpPr>
        <p:spPr>
          <a:xfrm>
            <a:off x="623888" y="4103943"/>
            <a:ext cx="7886700" cy="953580"/>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Authors</a:t>
            </a:r>
          </a:p>
        </p:txBody>
      </p:sp>
      <p:sp>
        <p:nvSpPr>
          <p:cNvPr id="4" name="Slide Number Placeholder 3"/>
          <p:cNvSpPr>
            <a:spLocks noGrp="1"/>
          </p:cNvSpPr>
          <p:nvPr>
            <p:ph type="sldNum" sz="quarter" idx="10"/>
          </p:nvPr>
        </p:nvSpPr>
        <p:spPr/>
        <p:txBody>
          <a:bodyPr/>
          <a:lstStyle/>
          <a:p>
            <a:fld id="{B3A979AE-27EB-4368-BA70-320B978EDE73}" type="slidenum">
              <a:rPr lang="en-US" smtClean="0"/>
              <a:pPr/>
              <a:t>‹#›</a:t>
            </a:fld>
            <a:endParaRPr lang="en-US"/>
          </a:p>
        </p:txBody>
      </p:sp>
    </p:spTree>
    <p:extLst>
      <p:ext uri="{BB962C8B-B14F-4D97-AF65-F5344CB8AC3E}">
        <p14:creationId xmlns:p14="http://schemas.microsoft.com/office/powerpoint/2010/main" val="76184844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B3A979AE-27EB-4368-BA70-320B978EDE73}" type="slidenum">
              <a:rPr lang="en-US" smtClean="0"/>
              <a:pPr/>
              <a:t>‹#›</a:t>
            </a:fld>
            <a:endParaRPr lang="en-US"/>
          </a:p>
        </p:txBody>
      </p:sp>
    </p:spTree>
    <p:extLst>
      <p:ext uri="{BB962C8B-B14F-4D97-AF65-F5344CB8AC3E}">
        <p14:creationId xmlns:p14="http://schemas.microsoft.com/office/powerpoint/2010/main" val="1306788697"/>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3A979AE-27EB-4368-BA70-320B978EDE73}" type="slidenum">
              <a:rPr lang="en-US" smtClean="0"/>
              <a:pPr/>
              <a:t>‹#›</a:t>
            </a:fld>
            <a:endParaRPr lang="en-US"/>
          </a:p>
        </p:txBody>
      </p:sp>
    </p:spTree>
    <p:extLst>
      <p:ext uri="{BB962C8B-B14F-4D97-AF65-F5344CB8AC3E}">
        <p14:creationId xmlns:p14="http://schemas.microsoft.com/office/powerpoint/2010/main" val="2366036672"/>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979AE-27EB-4368-BA70-320B978EDE73}" type="slidenum">
              <a:rPr lang="en-US" smtClean="0"/>
              <a:pPr/>
              <a:t>‹#›</a:t>
            </a:fld>
            <a:endParaRPr lang="en-US"/>
          </a:p>
        </p:txBody>
      </p:sp>
    </p:spTree>
    <p:extLst>
      <p:ext uri="{BB962C8B-B14F-4D97-AF65-F5344CB8AC3E}">
        <p14:creationId xmlns:p14="http://schemas.microsoft.com/office/powerpoint/2010/main" val="2789709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000" b="1" kern="1200">
          <a:solidFill>
            <a:schemeClr val="accent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7" Type="http://schemas.openxmlformats.org/officeDocument/2006/relationships/image" Target="../media/image27.emf"/><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33698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60672" cy="1039427"/>
          </a:xfrm>
        </p:spPr>
        <p:txBody>
          <a:bodyPr>
            <a:normAutofit/>
          </a:bodyPr>
          <a:lstStyle/>
          <a:p>
            <a:r>
              <a:rPr lang="en-US" dirty="0" smtClean="0"/>
              <a:t>Emergent States</a:t>
            </a:r>
            <a:endParaRPr lang="en-US" dirty="0"/>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14334" y="3589867"/>
            <a:ext cx="3048000" cy="2063623"/>
          </a:xfrm>
          <a:prstGeom prst="rect">
            <a:avLst/>
          </a:prstGeom>
          <a:noFill/>
          <a:ln>
            <a:noFill/>
          </a:ln>
          <a:effectLst>
            <a:glow rad="127000">
              <a:schemeClr val="accent1">
                <a:alpha val="0"/>
              </a:schemeClr>
            </a:glow>
            <a:outerShdw blurRad="50800" dist="50800" dir="54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CSIRT</a:t>
            </a:r>
            <a:r>
              <a:rPr kumimoji="0" lang="en-US" sz="2800" b="0"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 performance also requires “facilitating emergent states”: Aspects of </a:t>
            </a:r>
            <a:r>
              <a:rPr kumimoji="0" lang="en-US" sz="2800" b="1" i="1"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team climate </a:t>
            </a:r>
            <a:r>
              <a:rPr kumimoji="0" lang="en-US" sz="2800" b="0"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that develop over time through group interactions (Marks et al., 2001)</a:t>
            </a:r>
          </a:p>
          <a:p>
            <a:pPr marL="228600" lvl="0" indent="-228600">
              <a:lnSpc>
                <a:spcPct val="90000"/>
              </a:lnSpc>
              <a:spcBef>
                <a:spcPts val="1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2 Types</a:t>
            </a:r>
          </a:p>
          <a:p>
            <a:pPr marL="685800" lvl="1" indent="-228600">
              <a:lnSpc>
                <a:spcPct val="90000"/>
              </a:lnSpc>
              <a:spcBef>
                <a:spcPts val="1000"/>
              </a:spcBef>
              <a:buFont typeface="Arial" panose="020B0604020202020204" pitchFamily="34" charset="0"/>
              <a:buChar char="•"/>
            </a:pPr>
            <a:r>
              <a:rPr kumimoji="0" lang="en-US" sz="2800" b="0"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Cognitive</a:t>
            </a:r>
          </a:p>
          <a:p>
            <a:pPr marL="685800" lvl="1" indent="-228600">
              <a:lnSpc>
                <a:spcPct val="90000"/>
              </a:lnSpc>
              <a:spcBef>
                <a:spcPts val="1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Emotional</a:t>
            </a:r>
            <a:endParaRPr kumimoji="0" lang="en-US" sz="2800" b="0"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228600" lvl="0" indent="-228600">
              <a:lnSpc>
                <a:spcPct val="90000"/>
              </a:lnSpc>
              <a:spcBef>
                <a:spcPts val="1000"/>
              </a:spcBef>
              <a:buFont typeface="Arial" panose="020B0604020202020204" pitchFamily="34" charset="0"/>
              <a:buChar cha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0"/>
          </p:nvPr>
        </p:nvSpPr>
        <p:spPr>
          <a:xfrm>
            <a:off x="7010400" y="6135866"/>
            <a:ext cx="2133600" cy="365125"/>
          </a:xfrm>
        </p:spPr>
        <p:txBody>
          <a:bodyPr/>
          <a:lstStyle/>
          <a:p>
            <a:fld id="{B3A979AE-27EB-4368-BA70-320B978EDE73}" type="slidenum">
              <a:rPr lang="en-US" sz="2400" smtClean="0">
                <a:solidFill>
                  <a:schemeClr val="accent1"/>
                </a:solidFill>
              </a:rPr>
              <a:pPr/>
              <a:t>9</a:t>
            </a:fld>
            <a:endParaRPr lang="en-US" sz="2400" dirty="0">
              <a:solidFill>
                <a:schemeClr val="accent1"/>
              </a:solidFill>
            </a:endParaRPr>
          </a:p>
        </p:txBody>
      </p:sp>
    </p:spTree>
    <p:extLst>
      <p:ext uri="{BB962C8B-B14F-4D97-AF65-F5344CB8AC3E}">
        <p14:creationId xmlns:p14="http://schemas.microsoft.com/office/powerpoint/2010/main" val="21321894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Callout 7"/>
          <p:cNvSpPr/>
          <p:nvPr/>
        </p:nvSpPr>
        <p:spPr>
          <a:xfrm>
            <a:off x="372533" y="4165600"/>
            <a:ext cx="8094135" cy="1693333"/>
          </a:xfrm>
          <a:prstGeom prst="cloudCallou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Cloud Callout 6"/>
          <p:cNvSpPr/>
          <p:nvPr/>
        </p:nvSpPr>
        <p:spPr>
          <a:xfrm>
            <a:off x="575733" y="1710267"/>
            <a:ext cx="8009468" cy="1473200"/>
          </a:xfrm>
          <a:prstGeom prst="cloudCallou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533400" y="457200"/>
            <a:ext cx="8260672" cy="1039427"/>
          </a:xfrm>
        </p:spPr>
        <p:txBody>
          <a:bodyPr>
            <a:normAutofit/>
          </a:bodyPr>
          <a:lstStyle/>
          <a:p>
            <a:r>
              <a:rPr lang="en-US" dirty="0" smtClean="0"/>
              <a:t>Cognitive Emergent States</a:t>
            </a:r>
            <a:endParaRPr lang="en-US" dirty="0"/>
          </a:p>
        </p:txBody>
      </p:sp>
      <p:sp>
        <p:nvSpPr>
          <p:cNvPr id="5" name="Content Placeholder 2"/>
          <p:cNvSpPr txBox="1">
            <a:spLocks/>
          </p:cNvSpPr>
          <p:nvPr/>
        </p:nvSpPr>
        <p:spPr>
          <a:xfrm>
            <a:off x="592830" y="1425087"/>
            <a:ext cx="7886700" cy="4351338"/>
          </a:xfrm>
          <a:prstGeom prst="rect">
            <a:avLst/>
          </a:prstGeom>
        </p:spPr>
        <p:txBody>
          <a:bodyPr vert="horz" lIns="91440" tIns="45720" rIns="91440" bIns="45720" rtlCol="0">
            <a:normAutofit lnSpcReduction="10000"/>
          </a:bodyPr>
          <a:lstStyle/>
          <a:p>
            <a:pPr marL="228600" lvl="0" indent="-228600">
              <a:lnSpc>
                <a:spcPct val="90000"/>
              </a:lnSpc>
              <a:spcBef>
                <a:spcPts val="1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Shared mental models</a:t>
            </a:r>
          </a:p>
          <a:p>
            <a:pPr marL="685800" lvl="1" indent="-228600">
              <a:lnSpc>
                <a:spcPct val="90000"/>
              </a:lnSpc>
              <a:spcBef>
                <a:spcPts val="1000"/>
              </a:spcBef>
            </a:pPr>
            <a:r>
              <a:rPr lang="en-US" sz="2800" dirty="0" smtClean="0"/>
              <a:t>		“…It's more than just staring at a screen all day. It's having a mutual understanding of </a:t>
            </a:r>
            <a:r>
              <a:rPr lang="en-US" sz="2800" i="1" dirty="0" smtClean="0"/>
              <a:t>why</a:t>
            </a:r>
            <a:r>
              <a:rPr lang="en-US" sz="2800" dirty="0" smtClean="0"/>
              <a:t> what’s going on is important.”</a:t>
            </a:r>
          </a:p>
          <a:p>
            <a:pPr marL="685800" lvl="1" indent="-228600">
              <a:lnSpc>
                <a:spcPct val="90000"/>
              </a:lnSpc>
              <a:spcBef>
                <a:spcPts val="1000"/>
              </a:spcBef>
            </a:pPr>
            <a:endParaRPr lang="en-US" sz="2800" dirty="0" smtClean="0">
              <a:latin typeface="Arial" panose="020B0604020202020204" pitchFamily="34" charset="0"/>
              <a:cs typeface="Arial" panose="020B0604020202020204" pitchFamily="34" charset="0"/>
            </a:endParaRPr>
          </a:p>
          <a:p>
            <a:pPr marL="685800" lvl="1" indent="-228600">
              <a:lnSpc>
                <a:spcPct val="90000"/>
              </a:lnSpc>
              <a:spcBef>
                <a:spcPts val="1000"/>
              </a:spcBef>
            </a:pPr>
            <a:endParaRPr lang="en-US" sz="2800" dirty="0" smtClean="0">
              <a:latin typeface="Arial" panose="020B0604020202020204" pitchFamily="34" charset="0"/>
              <a:cs typeface="Arial" panose="020B0604020202020204" pitchFamily="34" charset="0"/>
            </a:endParaRPr>
          </a:p>
          <a:p>
            <a:pPr marL="228600" lvl="0" indent="-228600">
              <a:lnSpc>
                <a:spcPct val="90000"/>
              </a:lnSpc>
              <a:spcBef>
                <a:spcPts val="1000"/>
              </a:spcBef>
              <a:buFont typeface="Arial" panose="020B0604020202020204" pitchFamily="34" charset="0"/>
              <a:buChar char="•"/>
            </a:pPr>
            <a:r>
              <a:rPr kumimoji="0" lang="en-US" sz="28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Transactive</a:t>
            </a:r>
            <a:r>
              <a:rPr kumimoji="0" lang="en-US" sz="2800" b="0"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 Memory</a:t>
            </a:r>
          </a:p>
          <a:p>
            <a:pPr marL="685800" lvl="1" indent="-228600">
              <a:lnSpc>
                <a:spcPct val="90000"/>
              </a:lnSpc>
              <a:spcBef>
                <a:spcPts val="1000"/>
              </a:spcBef>
            </a:pPr>
            <a:r>
              <a:rPr lang="en-US" sz="2800" dirty="0" smtClean="0"/>
              <a:t>“We know each other, so we know what our strengths and weaknesses are. We know who to go to who and for what.”</a:t>
            </a:r>
          </a:p>
          <a:p>
            <a:pPr marL="228600" lvl="0" indent="-228600">
              <a:lnSpc>
                <a:spcPct val="90000"/>
              </a:lnSpc>
              <a:spcBef>
                <a:spcPts val="1000"/>
              </a:spcBef>
              <a:buFont typeface="Arial" panose="020B0604020202020204" pitchFamily="34" charset="0"/>
              <a:buChar char="•"/>
            </a:pPr>
            <a:endParaRPr kumimoji="0" lang="en-US" sz="2800" b="0"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685800" lvl="1" indent="-228600">
              <a:lnSpc>
                <a:spcPct val="90000"/>
              </a:lnSpc>
              <a:spcBef>
                <a:spcPts val="1000"/>
              </a:spcBef>
              <a:buFont typeface="Arial" panose="020B0604020202020204" pitchFamily="34" charset="0"/>
              <a:buChar char="•"/>
            </a:pP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Slide Number Placeholder 2"/>
          <p:cNvSpPr>
            <a:spLocks noGrp="1"/>
          </p:cNvSpPr>
          <p:nvPr>
            <p:ph type="sldNum" sz="quarter" idx="10"/>
          </p:nvPr>
        </p:nvSpPr>
        <p:spPr>
          <a:xfrm>
            <a:off x="7010400" y="6072027"/>
            <a:ext cx="2133600" cy="365125"/>
          </a:xfrm>
        </p:spPr>
        <p:txBody>
          <a:bodyPr/>
          <a:lstStyle/>
          <a:p>
            <a:fld id="{B3A979AE-27EB-4368-BA70-320B978EDE73}" type="slidenum">
              <a:rPr lang="en-US" sz="2400" smtClean="0">
                <a:solidFill>
                  <a:schemeClr val="accent1"/>
                </a:solidFill>
              </a:rPr>
              <a:pPr/>
              <a:t>10</a:t>
            </a:fld>
            <a:endParaRPr lang="en-US" sz="2400">
              <a:solidFill>
                <a:schemeClr val="accent1"/>
              </a:solidFill>
            </a:endParaRPr>
          </a:p>
        </p:txBody>
      </p:sp>
    </p:spTree>
    <p:extLst>
      <p:ext uri="{BB962C8B-B14F-4D97-AF65-F5344CB8AC3E}">
        <p14:creationId xmlns:p14="http://schemas.microsoft.com/office/powerpoint/2010/main" val="21321894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5187" y="2626762"/>
            <a:ext cx="4748022" cy="336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457200"/>
            <a:ext cx="8260672" cy="1039427"/>
          </a:xfrm>
        </p:spPr>
        <p:txBody>
          <a:bodyPr>
            <a:normAutofit/>
          </a:bodyPr>
          <a:lstStyle/>
          <a:p>
            <a:r>
              <a:rPr lang="en-US" dirty="0" smtClean="0"/>
              <a:t>Motivational Emergent States</a:t>
            </a:r>
            <a:endParaRPr lang="en-US" dirty="0"/>
          </a:p>
        </p:txBody>
      </p:sp>
      <p:sp>
        <p:nvSpPr>
          <p:cNvPr id="5" name="Content Placeholder 2"/>
          <p:cNvSpPr txBox="1">
            <a:spLocks/>
          </p:cNvSpPr>
          <p:nvPr/>
        </p:nvSpPr>
        <p:spPr>
          <a:xfrm>
            <a:off x="628650" y="1825625"/>
            <a:ext cx="7886700" cy="4351338"/>
          </a:xfrm>
          <a:prstGeom prst="rect">
            <a:avLst/>
          </a:prstGeom>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Cohesion</a:t>
            </a:r>
          </a:p>
          <a:p>
            <a:pPr marL="228600" lvl="0" indent="-228600">
              <a:lnSpc>
                <a:spcPct val="90000"/>
              </a:lnSpc>
              <a:spcBef>
                <a:spcPts val="1000"/>
              </a:spcBef>
              <a:buFont typeface="Arial" panose="020B0604020202020204" pitchFamily="34" charset="0"/>
              <a:buChar char="•"/>
            </a:pPr>
            <a:r>
              <a:rPr lang="en-US" sz="2800" dirty="0" smtClean="0">
                <a:latin typeface="Arial" panose="020B0604020202020204" pitchFamily="34" charset="0"/>
                <a:cs typeface="Arial" panose="020B0604020202020204" pitchFamily="34" charset="0"/>
              </a:rPr>
              <a:t>Trust</a:t>
            </a:r>
          </a:p>
          <a:p>
            <a:pPr marL="228600" lvl="0" indent="-228600">
              <a:lnSpc>
                <a:spcPct val="90000"/>
              </a:lnSpc>
              <a:spcBef>
                <a:spcPts val="1000"/>
              </a:spcBef>
              <a:buFont typeface="Arial" panose="020B0604020202020204" pitchFamily="34" charset="0"/>
              <a:buChar char="•"/>
            </a:pPr>
            <a:r>
              <a:rPr kumimoji="0" lang="en-US" sz="2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Collective</a:t>
            </a:r>
            <a:r>
              <a:rPr kumimoji="0" lang="en-US" sz="2800" b="0" i="0" u="none" strike="noStrike" kern="1200" cap="none" spc="0" normalizeH="0" noProof="0" dirty="0" smtClean="0">
                <a:ln>
                  <a:noFill/>
                </a:ln>
                <a:solidFill>
                  <a:schemeClr val="tx1"/>
                </a:solidFill>
                <a:effectLst/>
                <a:uLnTx/>
                <a:uFillTx/>
                <a:latin typeface="Arial" panose="020B0604020202020204" pitchFamily="34" charset="0"/>
                <a:ea typeface="+mn-ea"/>
                <a:cs typeface="Arial" panose="020B0604020202020204" pitchFamily="34" charset="0"/>
              </a:rPr>
              <a:t> Confidence</a:t>
            </a:r>
            <a:endParaRPr kumimoji="0" lang="en-US"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AutoShape 2" descr="data:image/jpeg;base64,/9j/4AAQSkZJRgABAQAAAQABAAD/2wCEAAkGBxQTEhUUExQWFhUWFxsZGBgXFhwfGxweGRsaHyEYHR0bHCggGhslHRwbITEiJikrLi4wGR8zODMsNygtLisBCgoKDg0OGxAQGywkICQsMCwwLC4uLywvLDAsLjQvLTQsLDAyLCwvLDU0LCw0LCwsLCwsLCwsLCwsLDQsLCwsLP/AABEIAL0BCwMBIgACEQEDEQH/xAAcAAACAgMBAQAAAAAAAAAAAAAABQQGAgMHAQj/xABFEAACAQIEBAQDBQQIBQMFAAABAgMAEQQSITEFE0FRBiJhcTKBkRQjQlKhB2KCwTNDcpKx0eHwFiQ0U6JjsvEVc5PC4v/EABoBAQADAQEBAAAAAAAAAAAAAAABAwQCBQb/xAAwEQACAgEDAgQFBAEFAAAAAAAAAQIRAwQSITFBBRNRcSJhgZGhFDLh8LEVIzNCUv/aAAwDAQACEQMRAD8A7jRRRQBRRRQBRRRQBRRRQBRRRQBRRRQBRRRQBWjF4kRrmPsAN2J2UDqTW+oSwlpi7DyoLJ7n4m/wX696AIZnRGknKqN7DZB2v+I/7Fb8JMXUMVKX6He3S/Yka26VEdebNY/BDY27udR/dGvuR2rR4kxroixQ/wBPO2SP90Wu0p9EXX1OUdaAWcVd8ZihhY2/5aHzYplNszfhw1x6eZgOmUda2QQrgcRHHGMmFn8gQfBHKASMv5VcAi22YDq1OuDcMjw0SxRjyre5O7MTdnY9WYkknuax41w1MRC8T3ysNwbFSCCGU9GUgEHuKAn0Uq8O413jKS250RySW6kbSD0cWb0uR0qRxKLQSLfPHc6dV/EvzG3qBQE2ioPCcSXUgm7IbE9wQCrfNSD9anUAUUUUAUUUUAUUUUAUUUUAUUUUAUUUUAUUUUAUUUUAUUUUAUUUUAUUUUAUUUUAUUVjJIFBZiAALknYAdaAh8Y4kmGheVgTbZVF2djoqKOrMbAD1pf4bwMxLYnF2E0gssY1EMe4jB6sTYsepA6AVo4NO+NlGIZcuGT/AKdT8Uh1BnYdFt8A7MSelmOF8QYeTEyYZJLzRLmdbGwGl/NsSLi46ZhQDSvCKrvhzxP9qmmj5RRUAeN8wOdCzLmIHwm6k210I9ai4rx1HHiTE0UnJWQRNiLrkVzbQi98lyFzdz6XqLQoY8WgdG+0QrmkVbMl7c1Rrkv0YalT302NTuEcUixMQkibMpuCDoVI0KMN1YHQg1o8QcUTDRh3V2zMqBY1zMS2wAquSSph3HEMObwykfalGxW9ufY/DJH+LqVBvcqK66nN0x9wOJlkkH4R5L+qs1v/AAZfpTqsUIIuLWOtx19ayqDoKKKKAKKKKAKKKKAKKKKAKKKKAKKKKAKKKKAKKKKAKKKKAKKKKAKKKKAKweQC1yBc2Fzuew7mteNxPLW9ixJsqjck7D09+lLWQq4OkmJYaX+GNetvyr+rH9AHNV3xEn2phgl+A5XxJ6CPNcRepkK2I/Lm7i7ZLQxs0kha12Zm/kBsOwH6mqqmDxPNlmixHJ57BmjaJXtZQosSdGygX3F/1htIlKxz4l44MOoijGbESAiJAL22HMb8sa3BJ+Q1qmTcIWygPIpXMCyPlZxJYuGPUMQCevYim6YZIi/maSZ7GSRzd2tte2iqNbKLAa+tR3NZsmRt8F0Icci+bDzo6yYSYQOE5bXjDqUuCNCRZlOx9TpWWF4aiwmJvvA2bmF9S5kJLs3TzEk/OplFV7nVFm1XYvkixTJHhmmRsPHJG6swbn2iYMsea+U6gDOdbdzrTKTGNhmd1gabDygmZI7F0bYyKh+NWX4gDe4BANzXlSsJNY12sruziWNVRP8ABfFEbPh45FkjjVXicMD92+YCNuoZCpXXpl63q01SsdCY3GLgQGaMEOq2HNjNiyHu2gZSeotsTVuwOLSWNJIzmR1DKe4NalKyhqjfRRRUkBRRRQBRRRQBRRRQBRRRQBRRRQBRRRQBRRRQBRRRQBRRRQBRRRQBUbC4cR52Y3ZmLMx006D0CjT6nrUmqZxXiy4x2hQ/8qhyyyg6Sv8A9hCN1H4yP7P5rQ3RKVm+XiYxLcwG2FjN0P8A3WH9Z6xg/D+Yi+1icsVjQsZdhbS9uuuy+5Nh71HxM4LBBYKgBIG1/wAK/Le3tSyefmy/uxn6v/8AyP1PpWecy6MTYtxct8Tat/kPQbVjXpNeX+tUlq4CisUcG9jexIPuOlZVBIVkrVjRQDfAzV5gZjhJbafZZW//AAyMd/8A7bn+6xvs2kHDSWNNwqupVgCrCxB2IPSrscqKZxLJRSjw9iDlMLkl4rC53ZD8L+unlJ7qab1qKAooooAooooAooooAooooAooooAooooAooooAooooAooooAoopPxri2VhBEQZ3F+4jW9jI3/AOo6n0BIAW+Jce85bCYdsvTETA/0aneNCP65h/dGp6AqVkjhjBjW0UQyQoPxE6ZvcnQH3PWpuJsoEKf2pG62N7knqzm/6mkPE+IKuaVv6KHQW6tsW9l2979qzZJmjHjbdLqbppmRQoIMrnfpmPxOf3R/ICtmHhCKFHTqdyepPqTrSLh/iGB3LM+VmOVAdgt9Ne5Op+Q6U7XFoWyh1Ldri9UbkzTLT5IOpRZuqJIPv1PRInv/ABsv8kNSnYAXJAHc1EbDhuY6v/SIEBFiAFzajubsf0qUytxdXRvwg8g9dfqb/wA621ihGwN7VkSKixTCisJZQoJYgAAk+w3NaJOIxKoYyKFYXBvv7UtHUYSl0TJammmBm6VW5+LxLFzQSyXt5R1rLgXiCOckLcMOh/laikkzp6bI4Oe3hFixk7pbEQgs0RIeMbun4kH7w+JfUW61ZuH41Jo0ljbMjqGU+h/wPp0qsRYkXEgPlPlf5Gwb5HQ/6VI4dL9mnCWAhnbT92Ykn6Sf+4fvVrhIxSRZ6KKKtKwooooAooooAooooAooooAorTLi41+J0X3YD/E17hsQki5kZXU9VII09RQG2iiigCiiigCionEuJRQKGmdUUsqAt1ZjYL7k1KJoBfx/iy4aFpSCx0VEHxO7GyovqTb0GpNgDVXwMTQIXkOfFTtmc30LfkHaKMaD0Hc1sx0/Om+0kZkiBGHQW1vo0uptdhoD0W/5jSbjmLljhkmFubp6hVv8I/xJ61RlyJGjBhc5KK6sk4yQj7tTd3uXbqB1b0/Ko/yNRpcLmyx2tEoBP71tl9up76etLzxlEjL/ABSMgkN/WwC+wvavB4njCxsyOOYLjS+xI+e1/YiszmjXDSZGrr+oi+E41c4iQgNmkuLgep/mKS4bDhosRMxPMV1ym+xLXJ96tnDpoViaSFSFZj5bEEt8NrH10qJivDKOczuy31kVTZSeu+1cOLo3YtZGOSblatp8fLsJWaTFsgkYgLFnyi12I6C9xdu9qzwki8nEwiN1yqHJZr2OgC7DsTt0NP8AF8KgnVVUgGMWUoRoB09qiYHgKqZlWXMHQK3cG97nX30qNrLP1OPartNNcVwuefx8jDwrh4irFUkVigVixNjfqvSlx4Ei4tICzFWQsToDfXTbbSmuB4ZiY3T74NGpswv07WN/TrU7FcNL4iKdXFkBBFr3Fm2N9N6mropefy5T2z4ku19e3XkScamEc8SKrtljMdtSSGUgC/X39KhMQcHGSuYwzWseoJvl9ibCrNxDhZkxEUocDl6lSLkj010qLh+AraeNnujMrWXRlI1136WqNrLIanEoRXpV/lP/ACZYQ5sNLG0SRMoN0S1tRcMLaf6ikHhnEokyvKxAy5U00udNT/vemmE4ZDFPGyTZx5kZbi/mWwJt0vp8xU7AQYZHOGVblTzPOL66agt1sBtU1bTOVljDHkxqLafPSq/zx0HfDZsskkZ2bzgHYhtGH965/iprEoZTDJqLeU31IGxv+ddNfY1ScRxsFnaNbyQFgR0ZL2J07EA/KmfhzHYibWblqpAaPKfOp6EjtbcH2q6ORWefk0k4Rcpcf3+S7cB4qXZ4Jf6aMXB6SITYSD16MOh9CKdVTZ4TOqujcvERE5HH4W6qR+KNha46i3UCzvw3xoYmNswyTRNkmjvfI41+asCGB6gitcZWYJKjT4lPMfD4a7ATSEvkdlbJGpY+ZSCLtlGh61W+JeGFjWQwQY3mA3QjGzENZtdBOLXXUA9x61ZVjz8RZztDhlUa/imdi3/jEn1pRj+FY58W80c6th3UKIlmZNAOjAHKwa5LLuNNLV0cinheIxF3WVMdDy4XlJWUvfLeyDOjXYgd736VrxHivEQyRDn543DFnMPMA1sqgoEzt3AF9rVPbF8TiDSJCZhnkYJnBIzuAqkXJIQX2tU7DeIppJoYJsAwWRmDOQSilL6/BbcCxuN9DQEhOKYxOS7DDTQyui5486MA50IVswO+1xVopHxhAZsFCosBK0lhsFijYAW7ZnT6U8oCprxfENhWxUskWGiVWZwqNI6hCQQSSBmBB0Cmpa8PikyiTFSyl0zqvOyZl08wWPLddR9RSDis0Rwk2EOIjhc4s/FIFbIMQkrZRYknISBpuan+HfDa4Of/AKlWAiylG+MoGOQksxsFBy3UAHrQHvhFeH4oStFhUVo5MrcxFZjpcMG1uD3vuD2ph4Rjyfa4wAqri5MoAsAHVH0H8V/nU3gvCMNBn+zIi5j58pvcrfQ6m1rnT1qNwVSuLxw6M8Ug+cKJ/jGaAeUUUUAVBbiaZ8q3YL8bC2RLfmYm1/QXPe1aZ5ebmFysKXzsDYuRuoI1CjqRqdh1qHipYkh50/3eGjF0jtbN2LDcknZPXW52Any46BojLJblIb5pFsvl1Drm39D16VWuJcakxJyopiw3UtpJL+7l/q0238x1Fh1TcR4o8itisUpCJ5osOBflqNmbo0x3PRb2HUmVDiM6q9iMwBs2hF+hHes+TL2RdDH6kh5b1GxcedGU7MCD8xWGGwwQuQWOdsxzMTrYCwvsNNhW6s7L4va00cyiwjvIsQzDMeXex2BFz8gPrT/jJyYmNI3WLlxWVm2F76begp7xDGrFLCCg85IDflvb/HStPFDhnk5cq3YIWJG4A1tca3qvbxSPXlq5Tmp5I/Dt7V69eeDdg35hW7KwjUFinwlyOnsNf4hSrxUWeWGEtkjc+Zv99eg96mcBSGBTGHGdmzMpYXBIAy/IACpnF8FFKmWQga+U3sQfSupcoyYGsWa2nTuuOee6ImE4bBhg8qHZLElr+v1JtSLwjjssxDHSW/1BNvqL/WpL8KjgWVBOS7xNZCABoL3NhvpWyLw03LgsyJImrkAm9zfTa596in1NSyYYwnCTb3d2ueFx69/mZYzFGLFSrYmNkDOB0voXHzrb4KbySLe9n79x/pU6XhrfalmBBXJkZT89fWs+F8KEDyFfhcqQO1r6e2tFF2VZtRjlh2Lr8P4XIq8QY3kYqKQflsw7i+1ReAcQLzz6/wBKrEe63sPof0pjx/hvNkhlDKVR0VxfozBTa3o1al4GIpomidAsQu4Y+a1zc2A6gne1Rtd2XR1GHydjXxbevs7SEmAwSHDTSbSowsb7AW0HzvTZmZ4YMYNXQef95QSD/v1rfxbg2GN5XkZEYi+U6Nf5aX9K2RY7DwKYjblMA0YAJGVt1+TBv7wptVcnU9RKck4Rbtu+Oz6oj+EMJmjmkb+tYqPYbn+8T9BSnhGNOGdrQs0oupJZrWv+UD03qwYviaQYdGgUMl8q66D363vU2SXSOcbFVz/2Wsb/AMJN/a9dJJvgzSzzipSnG1J977ew4weMJVJrEXUF162Iv9V/wvUjHF4m+1YZQ72HMjFvvoxfQH/uLe6n3B3uF0jNY5TZtx2Nuh9Dt863cHx4GUbI/wAF/wALdYz+tvYjoKvhKjypRPMF4owsoxeaSWLnt5ZOTJYJy0UENkK3BDG3Qk3pLhTJAiQYTHpJG+ZVC5SVuNCykgpqWN7kAgaVbOFSDCzlRpBiGv6JMd/ZZO22YH81bPFKkYTEc+ONvJlR1Uf1hy7G5DAm++tak+LKK5oTYPwxiolAw7qLx2YiQkFmlzswN7g200tevcf4gxbKmFkQRTSkIzxvqpJBBABJUW3J6MK0+A/CkAMjZXUcuMZRLIArNdzlAby2BUadqtX/AA2qtnimnje1s2YObdvvVa49KiMtysmSp0eFc3Egb/0WFIt0++kGvv8Ac/rT2q7guHHCST4ibEPM0ojQXRQRkzWVQgAJJY9OtMBxiNQFkYBwBmABIB6iujkqXEuFTHF4mTCognBcZzYECXDrla568yMD5mocf7P8TO/NxU6XaFomXKWbKyuApfMA2pjbUE+S1+tWzG4PFriJJMPycskaLeXN5ShfXKvxAhh1G1VLxpieKYflf86gD5i2TDgBbFAACzMdcx37VDdEpWWjhXgyHDpy45JhHuUDhQxsguSoB0yd/wARvet3DIFhxkkSDKpw8bKP7Lyhv1YfWsMH4bBVWlxOLmJAN2nK7+kIRf0pjgOCQQuZI4wJCuUuSSxF72uxJtcVJAwrwivaR+JeOGACOIB53+EH4VHWR7dB0G5OnciG6CVnvHOMphEVETPIRaOFbC4GlyToqDqT+pqkT82Rudi5VaYBjGg0hh0/Cu7EdXbXe1r2rXjeJhHyqeZPLfM+5uLfEBsBf4dABSs4Iy/fTN5VuLAgc219yTbLqQO+9USm37F0YpDfhGMLRjmOrMBq4AUMepC9F1GvWpV0kA2YXDD3B0P1FJAmD25wvYD4x0AHa34R9KlJw8qAYJLgW0uNQoFhcad/rVbSLE2N6KhwcQBYqwyWNhcjU9qmVw1R0mUrxVMXxGVf6pL+1hmJ/wB9qh8GWSTFJn0L3Z77kWzAel9KvrQKWzFRmAte2tj09qWYXhqtO2JuwOYqoFspCjKSdL6kHr0FVqHNnqLxBeU8Tjxtpfj8FZ4bhFkXEyy3LqCRrsTe5t3vpRNimxEWHiOpMhW/cXAv8rn6VY+IeGo5WLZnTN8QQix+qms8XwJCiLEeW0XwNv8AXvrreo2stlrsUn35t3/5+GuBBxqzY0INiAht0Frn/wAQa1SY5nwuR76G8bd8pIKn1/lTPh3ACmJBaQOeW7Mbfic5Qd+2apmC4DaF4ZCCCxKEbjQa+ho4uhHV4YyXdLb+FyxXj8CzYZZ+awAjW6dCRpfemPA8Hy4hOZZGzR3KsRlGntff1rdi8Gy4RYdMxyx36atvWWBwZODEVwTkZQem51rrb3Mz1KljjBy/7c+3BVeFY/JdTtIyH2KyKb/QU+nsOIgHZ0II76H/ACqDL4bZMLfyLKjO5YC9xqQLjUkAaU2x3DbPHiS9zEoLafFYG5HbQmoUXSRfn1OCWSU4vrFr6p8P6iRM4jnjtmiViCvVOoYencVGC/dQSjJnUmKzgldyQTp0DX+dXDDcMCTPKraSDzLbS+ljf6/WsjwmLI6ZfLIcxHYkAXHY6CoUCJeIRfFd7+65K1CzSRT4e6NygHDItlve5At86sHAGV8LENCBGEPX4RlIPrXvA8IkcVlUKbkPbqy+Uk332qfHGFFlAA7AWrtKjFm1HmLalSu19v4I/D3NijatGct+4/Cfp+oNYZQHZD8Euq26ONSB2JFmHs1ZYnyOsnQ+R/Ynyn5Np/Ea0cSgOYFdM5Av2kXVG+YBU+4rtGVjnBYvOGimAJA8w6MDsw/3oR7VG8T4+TlRYdwWR5VUS+mwWTs2ujbG3eoucyIkqfGBcD/3Iffb3AqaJUmiKsM0ci2IPUHcH1H6EV1udUc7ebHXg3FHJdkss0kjxuDcEBiACPwnIoPrrVorm/Acfkw0nDcTE0gWJlw2Q5TiIlXSIG4CzKNCLi+461bODO0ZeBpS8mXmRqyEZEOiqSBZrEW0N61QqlRnld8jieMspAYqSPiFrj1F9L1hhsKiKFVRYfP5k9STrescDic6m4yupyuvY/5EWI9DUmuiArk37VuIMztHJJy443iy5bM9pAQ0nLtmYAnSxAuutdZqp/tF4E2IwxeIJzogWXMt8wsfLfcHqPWofQ6j1M+FeISuASVwXcMYkAFjIwYoptc5b2ue2tQ4+PYxnzD7MArFWgBLMbf+pcZWtrYrpcX71zbw9x4xwphstwjNLEbgAHlsCpHoTn+TelXROC4ZhHhpLCVQytIC3ObMuYSCQWJU9b6X8vSs+6c+YOjZl03kTcJ8se8Y8dQxxqYlMkr/ANXfLyzcLeUn4AGIuNz0BqpcXxxjiaRplzuwMkp1tfqFv8I2C9q9VHMiOgV5p45MO7OcoVoc45gABub30trprpVUeIT4mLD/AGeCN8ORBmCiOIsouZCbElmFrLqdu9RHNHJLZfK5aKHHZ0Jb4xIUfMLEt5gSA0rN5hoDdU81yDrrbSt2D4O+ItLiJMq/hUEaDt2UelIk4MxxwjPLZOaEeRFGQqXC2Kkd2sNzeoHG58uLxEaMhjTy6xqBaIW0C2A1Jueul9qncvM8tdav6EK2WriUXDoUYlwzDZUku7HooA61DVGw1minGcC8kLXVhpf4GsSLEa221rzg/wCzxZcO8k5ZpzkyCN0VVEiqRudbBtQQNtAdyvkbE4Y8mRxmiTKSoBJB/AwIINraX/NpvVsIbuEyzDhnmmoRRdcPiExcQkA86bi/XQ29QbVP4djeYtyMrfl/+d/euS8Ww/IWFFLASIjGzsBe1zcA23uKtPh3wK0+HWY4uWJny2XI5sJP6M3uDY6E9AD03qhpPoSk0rfsXXGylV0+JjlX3PX5C5+Va8ObOI1+CNBm75jsPoCT7iuf8Aw+IP2hzPphQwSVyzKHGa+VSeo3vfcCmfCuKYsJI02IwqEeYhwEOq6bsLg2A0B2PauYpStJ9CZJpl4opFwjxThpUQNPGshUZlY5SD7Hb61hhvFKNZymSFmKiVpFtoLg2H5tLC99ajYyNyGmFIMsp7ZV/ugn/FjUyqr4e41D947uAztrcNpqxsxI03a1/wAjdjVpVgdiD7GklQTImPezRdgxc+yKx/yrPhiWhjB3yC/zF60Y6EvJkBt9y+vYuQoP0DUwVbADtR9AuprxCZkYd1I+orVh/vIFv+OMX+a1JqJwk/d5fyMy/Rjb9LVBJnw6TNEh65QD7jQ/qKkVFwOhkT8r3Hs4Df4kj5VKowhZiZDG0tj0WX3AsHH0APuam/ahdwdMgDE+hB1/Q1Hx1hJGTscyN6Bl6+lx+tL4eJ4deWjTo8vLEWRGDFz7Dqf511VnNjuaIOpU7MLH5160QIAOtrH5jY1WZfFQKBMNBiZWtYFYbhcuhu17E6Ha99O9JOIO8quy47nDlNKyI9sgTl2Jyj4jd1yHvr8NNlcvgbr6cl6wkZVpQfhzZ1PTzAZh/eBP8VQ8FxKHmSKs0RB84Acdfit0IvY6dWN6rGG8J8RxSK8uOZASqckxubXsQsgWwPlIudRuL15xLArJGh+yAPGg5JDKytnkVGd0e2pupVdbHc6V01FfuZG5voi0YvimEdcrYiK17hhKoKldcysD5WW17g3Fqs3gXxemJLYdpA8qC6vYjmpp5xpYkXFyNDcHrXNcR4cljjjKIuXkySKUmvIvJQHT8JJByhdt76V0HwNhmV80qxmRMLGRyogls18y763yL22rpTjjkoN8vp9CufKssnEWZJgU0aSNgPVo7Mv1BcUyws4dFcbMAR8xUHDg4gQTlXiIDNy5FAcFltZhcgEa96m4LDCONY12UAC/pWkqN1FFFAck4/4cjwmMnxEqlMI0bZCqlvPNo+w8ljsOufSkeL8VK7RvLLIY0YO0JRgzGP4UjsoXluwDfeNcai21dyxWHWRGR1DKwIYHYg9K4J4x4AcBiTFmvE4LxMza5b6ob9VOl+otWbInjuUT1tDDHq5+Xmk0+z9uzNnh7iLPxGKWQm8krkqCcqmRTsNuwvbWrZxJjE2JVI7s0kOIuC2YaBeYAEbPZ0AItsQa51wg3xEJQkkzR6jUDzj5DSuz43h8cts63K3ym5DC+9iCCL187q9Z+j1cM003cWmvqaPE8eJZdmJrhJcc/wBZzbg5K47/AJgHMqNKAxNw1rxh9fjsCbHY29KqXG+EtBipImJ+8izqT1Eqhr/UsPlXUvE3hRTFfDIFdLmy7sDub7lvWubANiXmmxLlJIBHHGtviykJy/QBbsfVq9bw7VY9XJ5odXSp9qs8uMHuUS9c2MxR4gyxiAIhJGUOvLQAxG5zZyw0YC9iRcWF6rwedZMTzpVOVWfFSgdlbMF9y5RfnSr/AOmx3uVJPqf9PWpUeLCpJAqkvK0IAUEnKhZraa6tl+lew8csabPRekzaOLnOSSfw8NN0+oLg2xrtESFezyKQNBcs2UDtdstu1quo48/Pi5f3SIFzMLlDDGvlAu1ua1+Xly6EnsKh8A4Vyfsr+UyzCSVgxIsuihRYfF8Rt6VYJeFx5zKkcYl6OV699OvrXj59T5M9rV8FEcKzJyjwrZXsUuVFgsAWJnmHrI5YJ9b/ACT1qsSYcz4hk1+8lWIdwtwpt2/EfnVs42GSfM/4ogfKD/Vk5gBv+NdPWqrhcWEnEliVWUSWIsShNzpv+Ye4rrF/xqXq7Zr0SvPOPdQdL6HTYuF4KR/s7xKq5pEymNUzC5soIs2gBII3FiTtXJMHh7cldbKxIBYkAANbc+1dCxPGcJDEWhlSWXI6Q2VuZ59M0rMb+VdOl7HqaoWB1mIG0aD6t/oKs1mSocPsVafF5enyZMkfSKv1bG2BxLrDiFXlsnmADpmt5WuupAsc7bj8VOMD4Rk5ebJHcuoaPK6N5uzJ5UFiCLAgWIvuaQYCUBJ77B8x/skA39rA/SulyRymZirCONrtIwLEBAoAZSbKHIAH4gACdDvvywitPirvG37nzmjy5JZcqm+kqXyRQMS8gnyQzSRHKyOM+co0TW0LXBVs3XsNrmt/BYpcRBiGaWQtAwbm8xwzp8VljUhBoGXN+nWjiuMMzgKFQPdVC/kzMzSm+udgRf1tTPgOLWDEoCBypl5LdgRfJ8jcr/EKz+JKWn0qWNfGvift6fYs0uSWfNOd/B0Xv3ZG4nh8W+LOH4fPKRHGrSF2jYAsTYXdd8oOm9auIYPicTDmTMUIk1gWI2ZVt5yE0PMKaW2v2qz8LwwwYmj3IeNo2sLhfPYuWI9ULX6+tT0kadYFYFQWeRrEedV8oLWFrMzXFui71kyavGsDzr9tWbVF9CreMsK2HQMk0oZUUyHP8Rd1RRt5dc50HSq8JppIHL4mcsJgoVWA8gjLHUAakjc1fcVgRjI8X2kbJGT/AOjoD7czMfnXL5pzGcxzDLmR1AuVNiL26lT+l6u0GKf6NSnzOr+5twYYZcWRr90af07mrjvAVyAxhyVKsxaUm67kEFulqElZWjIZ7lCCQx2IA+V9q34rkurCHOVkKg5jfKFsxUkKFzEj4e3zqTBCDFiHPRCB6ZQWv9bfStEIvyZOXsjTpYQx4ZZpRTtpJfW3+C3eHZ+XhIBBGHAjhLqVtZhIQpDHykk3XuLXAJpDgMODjMRHGBZ0xCC23xKfpcVAwfEJY1sj5RqRoCVzb5SRdb+lSfDT5cVDbqSvyKmvPzZVKNI34/CsmCOWcqprj72XbATSyumKMmSFQGdgPLljU3RgXNpQ11IyDTW99ocMZCRm2qQK5HbLLG2o30AP0pm3DYixYoLk3PYkdSNifepXCdcTL+7Eg/vM5/kK87Xa/wD296X7eTx3p/Li7fUUy8TlZXRRGvPzKVDs5DygrljBRQLk5iQWAVb6XFWzgH/UYiNTZlhiANtr8yx9axhwUaHMsaKx6hQDWfh4Wx2I/ehhI/haQH+X1rnReKLW66Hw0lF/cyZIbYFjwcbKiq7Z3CgM1gMx6mw0F+1bqKK+oMoUUUUAVzf9qyZp8IG1XLKQCNMwya++Un9a6RXJvGPAuUQDKUKSPJG0kh5cubNdSWNklAa3S9gdeluCahkjJ9EyjVY5ZMMox6tEHA8HxBiTGrGvJikV1QkB5FFxmXoouRa+4HtVgxGNxkrLFBGkbve1zmIA3Yn4VA0/MTfQVji8NJNgcKWGIjw7YUI4jLB42IAzPGB5xbuDlsD1vW/wDjXeTEreOSaOJFDo1431ezXF8tza67j6V5/iGlhrNRHNlV1x9PYv0WPHpsLhH++ojxnB2zymaR2eIhXYSOQ4yg2A0CnW2W1r2qN4rwcEeGggkw/LmBUMy7kBSSSRub2FzfrTnhDuk0f2wKoWQmVcxLc1m8krXAvEWJII0Hl7G1x8YcCXF4dluUdfOjhQSCt9LHcHUEetXaXGscra4vp8jvVvfj2w611+Z8/tg05qqJHya3FzrYX9+oH1q9eA+ABlkaFJDmltm0UABVB89s5N82ikbVXcRCIVgxMmdg8ZDsqeRZDlblKBrmChrn5abV1T9meJkOH5ckHK5ety9yWclyGFvKwuDa5tcV6WeWJ47hXLPL0y1Hm1kbpR9eLKv46wUuAeGWExPnUx2dT5MtyuQKRlW2lvSkg4tj5IJJxy0ijIVnVbXZiBlTMWzEXvtT3xdwyOTESpKPv8xdGI87RtYB4z1Ed7NGOnS5FJHwWJlw8OGuI+WgkWN7qs7SXbmK+zW2y9L3O4rB5GCT3Sjz6n02k1OKOOMJcPdy30r2PPA+H+045VnzTBo3zFmN1Ascy2Iya2Gm96UccmR8RJylyxxkxIutwqM25OpYsXYk9WrqH7LeGRwxPmFsWbc5WFiiknKq900PmGhIPaw5x+0zgLYbHSuy/d4hs8bbAkjzRm34gQTbsR613PTxzvZBqKLv8AVcODWSz44XGqXb6iirNiThk4XhxGt8S8rMWt5jZsrD1B8qqO9u1UXhfD2lKRqz5pXCrZmsMxte1/nX0xF4ewymFuTHmgQJG2UXUDt/vqazy0EsKqTXKI8R8ZhroRjGLVP1OLzeF5MFPkkZWEsAdgPwksboR2BLAdxUlGkEYhM0phGgjLCwH5b2zFR2JNbPGPHC+OxJC5lRhGrBxayDX6MWBqCiY1kMiYKXl/nKtt3C5cxHqBavb0uo0UMMYTabj8ro+F1ul1888pYk1GVLqlZhiM3OUIBndGVSRoMvmN/TKCf4RUvD8OxM2FkeNA5hiDvqFOa2YZb6XFs3TpSD7+V4/vUGZlVQqXH3hynW9zoxrqnDPArRGSaaQFlR8qxZgpJQrme583lNrW/wABXm6nNi1OWU8fKPZ0WnzabTxx5epPxWBEmR8zo6jyuhF7HdSCCrKexB+taMSow8M0xZnYRszO+5yKSBZQAAOwAqiDx5iRh4zaFDkUZjc3JA1IJGXud7a9qjRcYxuKCxGfMZjy7RqoRg7Zbi4Jy5db32r4PH4fq2ljlP4N3S/meo5xLzw7HoI4YoQZpGWwVLA6LmJbMRl+fU1znjkofFYh1DJmcgjUHRQjAj1sb96+g8Nhwiqo1yqFudzYW1Nce8T+GnbG4xhIixqwf4CT5kDEb20/nX3mOcMfMuho8Hy4oZ28qtU/mU5YwNgBbarX4c8HzYvBSNFLGt+coUqbljsCb6aHf1FSf+CFRolllcl4VkYABQGJ1Ubmwq4+Hl5HBw+DVXl5AcgHNmkyjMTrq37umotpXWXNDI9qXQ3eL6/DnxR8pVzfocbwuGmfKFibMTlAuLlgSLCx11Fa5454Qspk5ciS5cmTUNcqQSb3I19KufDJ3wc5ZE55WCWSAgWD3KDNYbMgZsw7X70z8IYOKSZvtwH34ZIw5UrK0l2dgykrmsCAt72zWrqGm0kLdXwuvqz57P4x4nqFGEpUrd0qW1er9Wc+/wCK8YWy80gWP4UubW1vbbWm/hvjM+DjM7KJftkjZC7kECDyknQ3Uk6WrV4o8HSwYjJBhZXNpDmzhgVz+TdrqAttxcknenXjDAqmD4bHC3NKRvGcgLHNZSxIAzDzAg3GnWuNRpdHmxrHsVN8/ToXaFueois0vhGOCbimLw74hHiiiCsVsti2W98pbNppa5tXv7LsVMxxk5Z5WKRKpdibHznYnRQCCQtM+OY504NhosNE7meBIrLYFVEfnBzEecgFbb3J7U2/ZphI4cKEDAzMc8q2IZSdlKmxFhYba2NZ8Ol0+FPy4Jey5+5pyZ4SwztK21XySLPw+ZnjVmFifQjS+mh1GlqkUUVaecFFFFAFYugIsQCPUVlRQBWCRgXsAL72G9Z0UBB4jweCcoZokkMbBkLKCVIN7g9NanUUUBA4twmOdVVrjI2ZWWwINiNNOoJHzrfgcGkSBIxZR8ySdySdSSdSTUiigI2O4fFMAJY0kANwHUNY9xcaVnNhEdcjIrLtlKgj6VuooCDw/hEMLM0SBS1gTcnQXsBc6DU6DTWknjjh+JkXPh+WSkUtg99GIFnUAHM1gVA0+KrTRQHDPA/BWw2JgxGJyDDoCeYHDKGK2UsRsNTqdAbV2+RgUJzAKRfNfS1t7/zpVj/DkTktH91Id2QCzejqfK9/UX9awh8OqMCMIZGKhbBrC+jZgMu2UaDKdLaV3kySyO5HMYqPQ4zwN0XFRcxWeKOfzlUZ1KqxtJcAhkuA5O1r12vxJxfkYVpo15jWAQC2pfRd+mt60weFoRrKXmP77HL7BFsgHypzJCrLkKgra2Ui4t2tWfFiWNNLu7LsmRzab7HIv2fcPiGIEmLvGUI5SyoVV3P4wxGU2vYC+59q7ARek8vhfCk35dhuUVmCH3QHKfpTmuseOMFSInNzds4f+0PweuDjUCcFJnMcaGM5gpBLDMDbRdBprpVh/ZPwQMTiiPIg5cOnXZn+Xwj+Krv4l4Ws0YYmzREuh33UqQQCLgqSN/XpVc/Zlj+a2JyoI0RkXICSM3mu4vtfS49L1UtNBTUl9vmRudF7rn/i6ZExUgCmTmQqZAuyFbrd2PlQMhG/5DXQKRReF4g7szM6tIZOWbZcxN7mwu9jsCSBYdhVs4Kapk45uDtFakwrz8OhnlzxyRLy2Kg+eLOFL2IzAFBnB3FWbwlguXExC5BI+ZVtayhVVdOl1UG3rTyiukkjltvgXRcDgWf7QsYEpBBIvbzWuct7ZjYa2vXp4Jh+aJuTHzFNw2UXBta/va4vvqaYUVJAv4jweKYhnBDAWDKxVrb2upFx6GkHDvBAjnnkad2WVw1ho9gqjI0gNytwTpbfW9W+igIp4dFyhFy15YAAW2gttb19ajYDgMMMhlQNmy5BmkZrKSCQMxNtQPpTOigCiii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QTEhUUExQWFhUWFxsZGBgXFhwfGxweGRsaHyEYHR0bHCggGhslHRwbITEiJikrLi4wGR8zODMsNygtLisBCgoKDg0OGxAQGywkICQsMCwwLC4uLywvLDAsLjQvLTQsLDAyLCwvLDU0LCw0LCwsLCwsLCwsLCwsLDQsLCwsLP/AABEIAL0BCwMBIgACEQEDEQH/xAAcAAACAgMBAQAAAAAAAAAAAAAABQQGAgMHAQj/xABFEAACAQIEBAQDBQQIBQMFAAABAgMAEQQSITEFE0FRBiJhcTKBkRQjQlKhB2KCwTNDcpKx0eHwFiQ0U6JjsvEVc5PC4v/EABoBAQADAQEBAAAAAAAAAAAAAAABAwQCBQb/xAAwEQACAgEDAgQFBAEFAAAAAAAAAQIRAwQSITFBBRNRcSJhgZGhFDLh8LEVIzNCUv/aAAwDAQACEQMRAD8A7jRRRQBRRRQBRRRQBRRRQBRRRQBRRRQBRRRQBWjF4kRrmPsAN2J2UDqTW+oSwlpi7DyoLJ7n4m/wX696AIZnRGknKqN7DZB2v+I/7Fb8JMXUMVKX6He3S/Yka26VEdebNY/BDY27udR/dGvuR2rR4kxroixQ/wBPO2SP90Wu0p9EXX1OUdaAWcVd8ZihhY2/5aHzYplNszfhw1x6eZgOmUda2QQrgcRHHGMmFn8gQfBHKASMv5VcAi22YDq1OuDcMjw0SxRjyre5O7MTdnY9WYkknuax41w1MRC8T3ysNwbFSCCGU9GUgEHuKAn0Uq8O413jKS250RySW6kbSD0cWb0uR0qRxKLQSLfPHc6dV/EvzG3qBQE2ioPCcSXUgm7IbE9wQCrfNSD9anUAUUUUAUUUUAUUUUAUUUUAUUUUAUUUUAUUUUAUUUUAUUUUAUUUUAUUUUAUUUUAUUVjJIFBZiAALknYAdaAh8Y4kmGheVgTbZVF2djoqKOrMbAD1pf4bwMxLYnF2E0gssY1EMe4jB6sTYsepA6AVo4NO+NlGIZcuGT/AKdT8Uh1BnYdFt8A7MSelmOF8QYeTEyYZJLzRLmdbGwGl/NsSLi46ZhQDSvCKrvhzxP9qmmj5RRUAeN8wOdCzLmIHwm6k210I9ai4rx1HHiTE0UnJWQRNiLrkVzbQi98lyFzdz6XqLQoY8WgdG+0QrmkVbMl7c1Rrkv0YalT302NTuEcUixMQkibMpuCDoVI0KMN1YHQg1o8QcUTDRh3V2zMqBY1zMS2wAquSSph3HEMObwykfalGxW9ufY/DJH+LqVBvcqK66nN0x9wOJlkkH4R5L+qs1v/AAZfpTqsUIIuLWOtx19ayqDoKKKKAKKKKAKKKKAKKKKAKKKKAKKKKAKKKKAKKKKAKKKKAKKKKAKKKKAKweQC1yBc2Fzuew7mteNxPLW9ixJsqjck7D09+lLWQq4OkmJYaX+GNetvyr+rH9AHNV3xEn2phgl+A5XxJ6CPNcRepkK2I/Lm7i7ZLQxs0kha12Zm/kBsOwH6mqqmDxPNlmixHJ57BmjaJXtZQosSdGygX3F/1htIlKxz4l44MOoijGbESAiJAL22HMb8sa3BJ+Q1qmTcIWygPIpXMCyPlZxJYuGPUMQCevYim6YZIi/maSZ7GSRzd2tte2iqNbKLAa+tR3NZsmRt8F0Icci+bDzo6yYSYQOE5bXjDqUuCNCRZlOx9TpWWF4aiwmJvvA2bmF9S5kJLs3TzEk/OplFV7nVFm1XYvkixTJHhmmRsPHJG6swbn2iYMsea+U6gDOdbdzrTKTGNhmd1gabDygmZI7F0bYyKh+NWX4gDe4BANzXlSsJNY12sruziWNVRP8ABfFEbPh45FkjjVXicMD92+YCNuoZCpXXpl63q01SsdCY3GLgQGaMEOq2HNjNiyHu2gZSeotsTVuwOLSWNJIzmR1DKe4NalKyhqjfRRRUkBRRRQBRRRQBRRRQBRRRQBRRRQBRRRQBRRRQBRRRQBRRRQBRRRQBUbC4cR52Y3ZmLMx006D0CjT6nrUmqZxXiy4x2hQ/8qhyyyg6Sv8A9hCN1H4yP7P5rQ3RKVm+XiYxLcwG2FjN0P8A3WH9Z6xg/D+Yi+1icsVjQsZdhbS9uuuy+5Nh71HxM4LBBYKgBIG1/wAK/Le3tSyefmy/uxn6v/8AyP1PpWecy6MTYtxct8Tat/kPQbVjXpNeX+tUlq4CisUcG9jexIPuOlZVBIVkrVjRQDfAzV5gZjhJbafZZW//AAyMd/8A7bn+6xvs2kHDSWNNwqupVgCrCxB2IPSrscqKZxLJRSjw9iDlMLkl4rC53ZD8L+unlJ7qab1qKAooooAooooAooooAooooAooooAooooAooooAooooAooooAoopPxri2VhBEQZ3F+4jW9jI3/AOo6n0BIAW+Jce85bCYdsvTETA/0aneNCP65h/dGp6AqVkjhjBjW0UQyQoPxE6ZvcnQH3PWpuJsoEKf2pG62N7knqzm/6mkPE+IKuaVv6KHQW6tsW9l2979qzZJmjHjbdLqbppmRQoIMrnfpmPxOf3R/ICtmHhCKFHTqdyepPqTrSLh/iGB3LM+VmOVAdgt9Ne5Op+Q6U7XFoWyh1Ldri9UbkzTLT5IOpRZuqJIPv1PRInv/ABsv8kNSnYAXJAHc1EbDhuY6v/SIEBFiAFzajubsf0qUytxdXRvwg8g9dfqb/wA621ihGwN7VkSKixTCisJZQoJYgAAk+w3NaJOIxKoYyKFYXBvv7UtHUYSl0TJammmBm6VW5+LxLFzQSyXt5R1rLgXiCOckLcMOh/laikkzp6bI4Oe3hFixk7pbEQgs0RIeMbun4kH7w+JfUW61ZuH41Jo0ljbMjqGU+h/wPp0qsRYkXEgPlPlf5Gwb5HQ/6VI4dL9mnCWAhnbT92Ykn6Sf+4fvVrhIxSRZ6KKKtKwooooAooooAooooAooooAorTLi41+J0X3YD/E17hsQki5kZXU9VII09RQG2iiigCiiigCionEuJRQKGmdUUsqAt1ZjYL7k1KJoBfx/iy4aFpSCx0VEHxO7GyovqTb0GpNgDVXwMTQIXkOfFTtmc30LfkHaKMaD0Hc1sx0/Om+0kZkiBGHQW1vo0uptdhoD0W/5jSbjmLljhkmFubp6hVv8I/xJ61RlyJGjBhc5KK6sk4yQj7tTd3uXbqB1b0/Ko/yNRpcLmyx2tEoBP71tl9up76etLzxlEjL/ABSMgkN/WwC+wvavB4njCxsyOOYLjS+xI+e1/YiszmjXDSZGrr+oi+E41c4iQgNmkuLgep/mKS4bDhosRMxPMV1ym+xLXJ96tnDpoViaSFSFZj5bEEt8NrH10qJivDKOczuy31kVTZSeu+1cOLo3YtZGOSblatp8fLsJWaTFsgkYgLFnyi12I6C9xdu9qzwki8nEwiN1yqHJZr2OgC7DsTt0NP8AF8KgnVVUgGMWUoRoB09qiYHgKqZlWXMHQK3cG97nX30qNrLP1OPartNNcVwuefx8jDwrh4irFUkVigVixNjfqvSlx4Ei4tICzFWQsToDfXTbbSmuB4ZiY3T74NGpswv07WN/TrU7FcNL4iKdXFkBBFr3Fm2N9N6mropefy5T2z4ku19e3XkScamEc8SKrtljMdtSSGUgC/X39KhMQcHGSuYwzWseoJvl9ibCrNxDhZkxEUocDl6lSLkj010qLh+AraeNnujMrWXRlI1136WqNrLIanEoRXpV/lP/ACZYQ5sNLG0SRMoN0S1tRcMLaf6ikHhnEokyvKxAy5U00udNT/vemmE4ZDFPGyTZx5kZbi/mWwJt0vp8xU7AQYZHOGVblTzPOL66agt1sBtU1bTOVljDHkxqLafPSq/zx0HfDZsskkZ2bzgHYhtGH965/iprEoZTDJqLeU31IGxv+ddNfY1ScRxsFnaNbyQFgR0ZL2J07EA/KmfhzHYibWblqpAaPKfOp6EjtbcH2q6ORWefk0k4Rcpcf3+S7cB4qXZ4Jf6aMXB6SITYSD16MOh9CKdVTZ4TOqujcvERE5HH4W6qR+KNha46i3UCzvw3xoYmNswyTRNkmjvfI41+asCGB6gitcZWYJKjT4lPMfD4a7ATSEvkdlbJGpY+ZSCLtlGh61W+JeGFjWQwQY3mA3QjGzENZtdBOLXXUA9x61ZVjz8RZztDhlUa/imdi3/jEn1pRj+FY58W80c6th3UKIlmZNAOjAHKwa5LLuNNLV0cinheIxF3WVMdDy4XlJWUvfLeyDOjXYgd736VrxHivEQyRDn543DFnMPMA1sqgoEzt3AF9rVPbF8TiDSJCZhnkYJnBIzuAqkXJIQX2tU7DeIppJoYJsAwWRmDOQSilL6/BbcCxuN9DQEhOKYxOS7DDTQyui5486MA50IVswO+1xVopHxhAZsFCosBK0lhsFijYAW7ZnT6U8oCprxfENhWxUskWGiVWZwqNI6hCQQSSBmBB0Cmpa8PikyiTFSyl0zqvOyZl08wWPLddR9RSDis0Rwk2EOIjhc4s/FIFbIMQkrZRYknISBpuan+HfDa4Of/AKlWAiylG+MoGOQksxsFBy3UAHrQHvhFeH4oStFhUVo5MrcxFZjpcMG1uD3vuD2ph4Rjyfa4wAqri5MoAsAHVH0H8V/nU3gvCMNBn+zIi5j58pvcrfQ6m1rnT1qNwVSuLxw6M8Ug+cKJ/jGaAeUUUUAVBbiaZ8q3YL8bC2RLfmYm1/QXPe1aZ5ebmFysKXzsDYuRuoI1CjqRqdh1qHipYkh50/3eGjF0jtbN2LDcknZPXW52Any46BojLJblIb5pFsvl1Drm39D16VWuJcakxJyopiw3UtpJL+7l/q0238x1Fh1TcR4o8itisUpCJ5osOBflqNmbo0x3PRb2HUmVDiM6q9iMwBs2hF+hHes+TL2RdDH6kh5b1GxcedGU7MCD8xWGGwwQuQWOdsxzMTrYCwvsNNhW6s7L4va00cyiwjvIsQzDMeXex2BFz8gPrT/jJyYmNI3WLlxWVm2F76begp7xDGrFLCCg85IDflvb/HStPFDhnk5cq3YIWJG4A1tca3qvbxSPXlq5Tmp5I/Dt7V69eeDdg35hW7KwjUFinwlyOnsNf4hSrxUWeWGEtkjc+Zv99eg96mcBSGBTGHGdmzMpYXBIAy/IACpnF8FFKmWQga+U3sQfSupcoyYGsWa2nTuuOee6ImE4bBhg8qHZLElr+v1JtSLwjjssxDHSW/1BNvqL/WpL8KjgWVBOS7xNZCABoL3NhvpWyLw03LgsyJImrkAm9zfTa596in1NSyYYwnCTb3d2ueFx69/mZYzFGLFSrYmNkDOB0voXHzrb4KbySLe9n79x/pU6XhrfalmBBXJkZT89fWs+F8KEDyFfhcqQO1r6e2tFF2VZtRjlh2Lr8P4XIq8QY3kYqKQflsw7i+1ReAcQLzz6/wBKrEe63sPof0pjx/hvNkhlDKVR0VxfozBTa3o1al4GIpomidAsQu4Y+a1zc2A6gne1Rtd2XR1GHydjXxbevs7SEmAwSHDTSbSowsb7AW0HzvTZmZ4YMYNXQef95QSD/v1rfxbg2GN5XkZEYi+U6Nf5aX9K2RY7DwKYjblMA0YAJGVt1+TBv7wptVcnU9RKck4Rbtu+Oz6oj+EMJmjmkb+tYqPYbn+8T9BSnhGNOGdrQs0oupJZrWv+UD03qwYviaQYdGgUMl8q66D363vU2SXSOcbFVz/2Wsb/AMJN/a9dJJvgzSzzipSnG1J977ew4weMJVJrEXUF162Iv9V/wvUjHF4m+1YZQ72HMjFvvoxfQH/uLe6n3B3uF0jNY5TZtx2Nuh9Dt863cHx4GUbI/wAF/wALdYz+tvYjoKvhKjypRPMF4owsoxeaSWLnt5ZOTJYJy0UENkK3BDG3Qk3pLhTJAiQYTHpJG+ZVC5SVuNCykgpqWN7kAgaVbOFSDCzlRpBiGv6JMd/ZZO22YH81bPFKkYTEc+ONvJlR1Uf1hy7G5DAm++tak+LKK5oTYPwxiolAw7qLx2YiQkFmlzswN7g200tevcf4gxbKmFkQRTSkIzxvqpJBBABJUW3J6MK0+A/CkAMjZXUcuMZRLIArNdzlAby2BUadqtX/AA2qtnimnje1s2YObdvvVa49KiMtysmSp0eFc3Egb/0WFIt0++kGvv8Ac/rT2q7guHHCST4ibEPM0ojQXRQRkzWVQgAJJY9OtMBxiNQFkYBwBmABIB6iujkqXEuFTHF4mTCognBcZzYECXDrla568yMD5mocf7P8TO/NxU6XaFomXKWbKyuApfMA2pjbUE+S1+tWzG4PFriJJMPycskaLeXN5ShfXKvxAhh1G1VLxpieKYflf86gD5i2TDgBbFAACzMdcx37VDdEpWWjhXgyHDpy45JhHuUDhQxsguSoB0yd/wARvet3DIFhxkkSDKpw8bKP7Lyhv1YfWsMH4bBVWlxOLmJAN2nK7+kIRf0pjgOCQQuZI4wJCuUuSSxF72uxJtcVJAwrwivaR+JeOGACOIB53+EH4VHWR7dB0G5OnciG6CVnvHOMphEVETPIRaOFbC4GlyToqDqT+pqkT82Rudi5VaYBjGg0hh0/Cu7EdXbXe1r2rXjeJhHyqeZPLfM+5uLfEBsBf4dABSs4Iy/fTN5VuLAgc219yTbLqQO+9USm37F0YpDfhGMLRjmOrMBq4AUMepC9F1GvWpV0kA2YXDD3B0P1FJAmD25wvYD4x0AHa34R9KlJw8qAYJLgW0uNQoFhcad/rVbSLE2N6KhwcQBYqwyWNhcjU9qmVw1R0mUrxVMXxGVf6pL+1hmJ/wB9qh8GWSTFJn0L3Z77kWzAel9KvrQKWzFRmAte2tj09qWYXhqtO2JuwOYqoFspCjKSdL6kHr0FVqHNnqLxBeU8Tjxtpfj8FZ4bhFkXEyy3LqCRrsTe5t3vpRNimxEWHiOpMhW/cXAv8rn6VY+IeGo5WLZnTN8QQix+qms8XwJCiLEeW0XwNv8AXvrreo2stlrsUn35t3/5+GuBBxqzY0INiAht0Frn/wAQa1SY5nwuR76G8bd8pIKn1/lTPh3ACmJBaQOeW7Mbfic5Qd+2apmC4DaF4ZCCCxKEbjQa+ho4uhHV4YyXdLb+FyxXj8CzYZZ+awAjW6dCRpfemPA8Hy4hOZZGzR3KsRlGntff1rdi8Gy4RYdMxyx36atvWWBwZODEVwTkZQem51rrb3Mz1KljjBy/7c+3BVeFY/JdTtIyH2KyKb/QU+nsOIgHZ0II76H/ACqDL4bZMLfyLKjO5YC9xqQLjUkAaU2x3DbPHiS9zEoLafFYG5HbQmoUXSRfn1OCWSU4vrFr6p8P6iRM4jnjtmiViCvVOoYencVGC/dQSjJnUmKzgldyQTp0DX+dXDDcMCTPKraSDzLbS+ljf6/WsjwmLI6ZfLIcxHYkAXHY6CoUCJeIRfFd7+65K1CzSRT4e6NygHDItlve5At86sHAGV8LENCBGEPX4RlIPrXvA8IkcVlUKbkPbqy+Uk332qfHGFFlAA7AWrtKjFm1HmLalSu19v4I/D3NijatGct+4/Cfp+oNYZQHZD8Euq26ONSB2JFmHs1ZYnyOsnQ+R/Ynyn5Np/Ea0cSgOYFdM5Av2kXVG+YBU+4rtGVjnBYvOGimAJA8w6MDsw/3oR7VG8T4+TlRYdwWR5VUS+mwWTs2ujbG3eoucyIkqfGBcD/3Iffb3AqaJUmiKsM0ci2IPUHcH1H6EV1udUc7ebHXg3FHJdkss0kjxuDcEBiACPwnIoPrrVorm/Acfkw0nDcTE0gWJlw2Q5TiIlXSIG4CzKNCLi+461bODO0ZeBpS8mXmRqyEZEOiqSBZrEW0N61QqlRnld8jieMspAYqSPiFrj1F9L1hhsKiKFVRYfP5k9STrescDic6m4yupyuvY/5EWI9DUmuiArk37VuIMztHJJy443iy5bM9pAQ0nLtmYAnSxAuutdZqp/tF4E2IwxeIJzogWXMt8wsfLfcHqPWofQ6j1M+FeISuASVwXcMYkAFjIwYoptc5b2ue2tQ4+PYxnzD7MArFWgBLMbf+pcZWtrYrpcX71zbw9x4xwphstwjNLEbgAHlsCpHoTn+TelXROC4ZhHhpLCVQytIC3ObMuYSCQWJU9b6X8vSs+6c+YOjZl03kTcJ8se8Y8dQxxqYlMkr/ANXfLyzcLeUn4AGIuNz0BqpcXxxjiaRplzuwMkp1tfqFv8I2C9q9VHMiOgV5p45MO7OcoVoc45gABub30trprpVUeIT4mLD/AGeCN8ORBmCiOIsouZCbElmFrLqdu9RHNHJLZfK5aKHHZ0Jb4xIUfMLEt5gSA0rN5hoDdU81yDrrbSt2D4O+ItLiJMq/hUEaDt2UelIk4MxxwjPLZOaEeRFGQqXC2Kkd2sNzeoHG58uLxEaMhjTy6xqBaIW0C2A1Jueul9qncvM8tdav6EK2WriUXDoUYlwzDZUku7HooA61DVGw1minGcC8kLXVhpf4GsSLEa221rzg/wCzxZcO8k5ZpzkyCN0VVEiqRudbBtQQNtAdyvkbE4Y8mRxmiTKSoBJB/AwIINraX/NpvVsIbuEyzDhnmmoRRdcPiExcQkA86bi/XQ29QbVP4djeYtyMrfl/+d/euS8Ww/IWFFLASIjGzsBe1zcA23uKtPh3wK0+HWY4uWJny2XI5sJP6M3uDY6E9AD03qhpPoSk0rfsXXGylV0+JjlX3PX5C5+Va8ObOI1+CNBm75jsPoCT7iuf8Aw+IP2hzPphQwSVyzKHGa+VSeo3vfcCmfCuKYsJI02IwqEeYhwEOq6bsLg2A0B2PauYpStJ9CZJpl4opFwjxThpUQNPGshUZlY5SD7Hb61hhvFKNZymSFmKiVpFtoLg2H5tLC99ajYyNyGmFIMsp7ZV/ugn/FjUyqr4e41D947uAztrcNpqxsxI03a1/wAjdjVpVgdiD7GklQTImPezRdgxc+yKx/yrPhiWhjB3yC/zF60Y6EvJkBt9y+vYuQoP0DUwVbADtR9AuprxCZkYd1I+orVh/vIFv+OMX+a1JqJwk/d5fyMy/Rjb9LVBJnw6TNEh65QD7jQ/qKkVFwOhkT8r3Hs4Df4kj5VKowhZiZDG0tj0WX3AsHH0APuam/ahdwdMgDE+hB1/Q1Hx1hJGTscyN6Bl6+lx+tL4eJ4deWjTo8vLEWRGDFz7Dqf511VnNjuaIOpU7MLH5160QIAOtrH5jY1WZfFQKBMNBiZWtYFYbhcuhu17E6Ha99O9JOIO8quy47nDlNKyI9sgTl2Jyj4jd1yHvr8NNlcvgbr6cl6wkZVpQfhzZ1PTzAZh/eBP8VQ8FxKHmSKs0RB84Acdfit0IvY6dWN6rGG8J8RxSK8uOZASqckxubXsQsgWwPlIudRuL15xLArJGh+yAPGg5JDKytnkVGd0e2pupVdbHc6V01FfuZG5voi0YvimEdcrYiK17hhKoKldcysD5WW17g3Fqs3gXxemJLYdpA8qC6vYjmpp5xpYkXFyNDcHrXNcR4cljjjKIuXkySKUmvIvJQHT8JJByhdt76V0HwNhmV80qxmRMLGRyogls18y763yL22rpTjjkoN8vp9CufKssnEWZJgU0aSNgPVo7Mv1BcUyws4dFcbMAR8xUHDg4gQTlXiIDNy5FAcFltZhcgEa96m4LDCONY12UAC/pWkqN1FFFAck4/4cjwmMnxEqlMI0bZCqlvPNo+w8ljsOufSkeL8VK7RvLLIY0YO0JRgzGP4UjsoXluwDfeNcai21dyxWHWRGR1DKwIYHYg9K4J4x4AcBiTFmvE4LxMza5b6ob9VOl+otWbInjuUT1tDDHq5+Xmk0+z9uzNnh7iLPxGKWQm8krkqCcqmRTsNuwvbWrZxJjE2JVI7s0kOIuC2YaBeYAEbPZ0AItsQa51wg3xEJQkkzR6jUDzj5DSuz43h8cts63K3ym5DC+9iCCL187q9Z+j1cM003cWmvqaPE8eJZdmJrhJcc/wBZzbg5K47/AJgHMqNKAxNw1rxh9fjsCbHY29KqXG+EtBipImJ+8izqT1Eqhr/UsPlXUvE3hRTFfDIFdLmy7sDub7lvWubANiXmmxLlJIBHHGtviykJy/QBbsfVq9bw7VY9XJ5odXSp9qs8uMHuUS9c2MxR4gyxiAIhJGUOvLQAxG5zZyw0YC9iRcWF6rwedZMTzpVOVWfFSgdlbMF9y5RfnSr/AOmx3uVJPqf9PWpUeLCpJAqkvK0IAUEnKhZraa6tl+lew8csabPRekzaOLnOSSfw8NN0+oLg2xrtESFezyKQNBcs2UDtdstu1quo48/Pi5f3SIFzMLlDDGvlAu1ua1+Xly6EnsKh8A4Vyfsr+UyzCSVgxIsuihRYfF8Rt6VYJeFx5zKkcYl6OV699OvrXj59T5M9rV8FEcKzJyjwrZXsUuVFgsAWJnmHrI5YJ9b/ACT1qsSYcz4hk1+8lWIdwtwpt2/EfnVs42GSfM/4ogfKD/Vk5gBv+NdPWqrhcWEnEliVWUSWIsShNzpv+Ye4rrF/xqXq7Zr0SvPOPdQdL6HTYuF4KR/s7xKq5pEymNUzC5soIs2gBII3FiTtXJMHh7cldbKxIBYkAANbc+1dCxPGcJDEWhlSWXI6Q2VuZ59M0rMb+VdOl7HqaoWB1mIG0aD6t/oKs1mSocPsVafF5enyZMkfSKv1bG2BxLrDiFXlsnmADpmt5WuupAsc7bj8VOMD4Rk5ebJHcuoaPK6N5uzJ5UFiCLAgWIvuaQYCUBJ77B8x/skA39rA/SulyRymZirCONrtIwLEBAoAZSbKHIAH4gACdDvvywitPirvG37nzmjy5JZcqm+kqXyRQMS8gnyQzSRHKyOM+co0TW0LXBVs3XsNrmt/BYpcRBiGaWQtAwbm8xwzp8VljUhBoGXN+nWjiuMMzgKFQPdVC/kzMzSm+udgRf1tTPgOLWDEoCBypl5LdgRfJ8jcr/EKz+JKWn0qWNfGvift6fYs0uSWfNOd/B0Xv3ZG4nh8W+LOH4fPKRHGrSF2jYAsTYXdd8oOm9auIYPicTDmTMUIk1gWI2ZVt5yE0PMKaW2v2qz8LwwwYmj3IeNo2sLhfPYuWI9ULX6+tT0kadYFYFQWeRrEedV8oLWFrMzXFui71kyavGsDzr9tWbVF9CreMsK2HQMk0oZUUyHP8Rd1RRt5dc50HSq8JppIHL4mcsJgoVWA8gjLHUAakjc1fcVgRjI8X2kbJGT/AOjoD7czMfnXL5pzGcxzDLmR1AuVNiL26lT+l6u0GKf6NSnzOr+5twYYZcWRr90af07mrjvAVyAxhyVKsxaUm67kEFulqElZWjIZ7lCCQx2IA+V9q34rkurCHOVkKg5jfKFsxUkKFzEj4e3zqTBCDFiHPRCB6ZQWv9bfStEIvyZOXsjTpYQx4ZZpRTtpJfW3+C3eHZ+XhIBBGHAjhLqVtZhIQpDHykk3XuLXAJpDgMODjMRHGBZ0xCC23xKfpcVAwfEJY1sj5RqRoCVzb5SRdb+lSfDT5cVDbqSvyKmvPzZVKNI34/CsmCOWcqprj72XbATSyumKMmSFQGdgPLljU3RgXNpQ11IyDTW99ocMZCRm2qQK5HbLLG2o30AP0pm3DYixYoLk3PYkdSNifepXCdcTL+7Eg/vM5/kK87Xa/wD296X7eTx3p/Li7fUUy8TlZXRRGvPzKVDs5DygrljBRQLk5iQWAVb6XFWzgH/UYiNTZlhiANtr8yx9axhwUaHMsaKx6hQDWfh4Wx2I/ehhI/haQH+X1rnReKLW66Hw0lF/cyZIbYFjwcbKiq7Z3CgM1gMx6mw0F+1bqKK+oMoUUUUAVzf9qyZp8IG1XLKQCNMwya++Un9a6RXJvGPAuUQDKUKSPJG0kh5cubNdSWNklAa3S9gdeluCahkjJ9EyjVY5ZMMox6tEHA8HxBiTGrGvJikV1QkB5FFxmXoouRa+4HtVgxGNxkrLFBGkbve1zmIA3Yn4VA0/MTfQVji8NJNgcKWGIjw7YUI4jLB42IAzPGB5xbuDlsD1vW/wDjXeTEreOSaOJFDo1431ezXF8tza67j6V5/iGlhrNRHNlV1x9PYv0WPHpsLhH++ojxnB2zymaR2eIhXYSOQ4yg2A0CnW2W1r2qN4rwcEeGggkw/LmBUMy7kBSSSRub2FzfrTnhDuk0f2wKoWQmVcxLc1m8krXAvEWJII0Hl7G1x8YcCXF4dluUdfOjhQSCt9LHcHUEetXaXGscra4vp8jvVvfj2w611+Z8/tg05qqJHya3FzrYX9+oH1q9eA+ABlkaFJDmltm0UABVB89s5N82ikbVXcRCIVgxMmdg8ZDsqeRZDlblKBrmChrn5abV1T9meJkOH5ckHK5ety9yWclyGFvKwuDa5tcV6WeWJ47hXLPL0y1Hm1kbpR9eLKv46wUuAeGWExPnUx2dT5MtyuQKRlW2lvSkg4tj5IJJxy0ijIVnVbXZiBlTMWzEXvtT3xdwyOTESpKPv8xdGI87RtYB4z1Ed7NGOnS5FJHwWJlw8OGuI+WgkWN7qs7SXbmK+zW2y9L3O4rB5GCT3Sjz6n02k1OKOOMJcPdy30r2PPA+H+045VnzTBo3zFmN1Ascy2Iya2Gm96UccmR8RJylyxxkxIutwqM25OpYsXYk9WrqH7LeGRwxPmFsWbc5WFiiknKq900PmGhIPaw5x+0zgLYbHSuy/d4hs8bbAkjzRm34gQTbsR613PTxzvZBqKLv8AVcODWSz44XGqXb6iirNiThk4XhxGt8S8rMWt5jZsrD1B8qqO9u1UXhfD2lKRqz5pXCrZmsMxte1/nX0xF4ewymFuTHmgQJG2UXUDt/vqazy0EsKqTXKI8R8ZhroRjGLVP1OLzeF5MFPkkZWEsAdgPwksboR2BLAdxUlGkEYhM0phGgjLCwH5b2zFR2JNbPGPHC+OxJC5lRhGrBxayDX6MWBqCiY1kMiYKXl/nKtt3C5cxHqBavb0uo0UMMYTabj8ro+F1ul1888pYk1GVLqlZhiM3OUIBndGVSRoMvmN/TKCf4RUvD8OxM2FkeNA5hiDvqFOa2YZb6XFs3TpSD7+V4/vUGZlVQqXH3hynW9zoxrqnDPArRGSaaQFlR8qxZgpJQrme583lNrW/wABXm6nNi1OWU8fKPZ0WnzabTxx5epPxWBEmR8zo6jyuhF7HdSCCrKexB+taMSow8M0xZnYRszO+5yKSBZQAAOwAqiDx5iRh4zaFDkUZjc3JA1IJGXud7a9qjRcYxuKCxGfMZjy7RqoRg7Zbi4Jy5db32r4PH4fq2ljlP4N3S/meo5xLzw7HoI4YoQZpGWwVLA6LmJbMRl+fU1znjkofFYh1DJmcgjUHRQjAj1sb96+g8Nhwiqo1yqFudzYW1Nce8T+GnbG4xhIixqwf4CT5kDEb20/nX3mOcMfMuho8Hy4oZ28qtU/mU5YwNgBbarX4c8HzYvBSNFLGt+coUqbljsCb6aHf1FSf+CFRolllcl4VkYABQGJ1Ubmwq4+Hl5HBw+DVXl5AcgHNmkyjMTrq37umotpXWXNDI9qXQ3eL6/DnxR8pVzfocbwuGmfKFibMTlAuLlgSLCx11Fa5454Qspk5ciS5cmTUNcqQSb3I19KufDJ3wc5ZE55WCWSAgWD3KDNYbMgZsw7X70z8IYOKSZvtwH34ZIw5UrK0l2dgykrmsCAt72zWrqGm0kLdXwuvqz57P4x4nqFGEpUrd0qW1er9Wc+/wCK8YWy80gWP4UubW1vbbWm/hvjM+DjM7KJftkjZC7kECDyknQ3Uk6WrV4o8HSwYjJBhZXNpDmzhgVz+TdrqAttxcknenXjDAqmD4bHC3NKRvGcgLHNZSxIAzDzAg3GnWuNRpdHmxrHsVN8/ToXaFueois0vhGOCbimLw74hHiiiCsVsti2W98pbNppa5tXv7LsVMxxk5Z5WKRKpdibHznYnRQCCQtM+OY504NhosNE7meBIrLYFVEfnBzEecgFbb3J7U2/ZphI4cKEDAzMc8q2IZSdlKmxFhYba2NZ8Ol0+FPy4Jey5+5pyZ4SwztK21XySLPw+ZnjVmFifQjS+mh1GlqkUUVaecFFFFAFYugIsQCPUVlRQBWCRgXsAL72G9Z0UBB4jweCcoZokkMbBkLKCVIN7g9NanUUUBA4twmOdVVrjI2ZWWwINiNNOoJHzrfgcGkSBIxZR8ySdySdSSdSTUiigI2O4fFMAJY0kANwHUNY9xcaVnNhEdcjIrLtlKgj6VuooCDw/hEMLM0SBS1gTcnQXsBc6DU6DTWknjjh+JkXPh+WSkUtg99GIFnUAHM1gVA0+KrTRQHDPA/BWw2JgxGJyDDoCeYHDKGK2UsRsNTqdAbV2+RgUJzAKRfNfS1t7/zpVj/DkTktH91Id2QCzejqfK9/UX9awh8OqMCMIZGKhbBrC+jZgMu2UaDKdLaV3kySyO5HMYqPQ4zwN0XFRcxWeKOfzlUZ1KqxtJcAhkuA5O1r12vxJxfkYVpo15jWAQC2pfRd+mt60weFoRrKXmP77HL7BFsgHypzJCrLkKgra2Ui4t2tWfFiWNNLu7LsmRzab7HIv2fcPiGIEmLvGUI5SyoVV3P4wxGU2vYC+59q7ARek8vhfCk35dhuUVmCH3QHKfpTmuseOMFSInNzds4f+0PweuDjUCcFJnMcaGM5gpBLDMDbRdBprpVh/ZPwQMTiiPIg5cOnXZn+Xwj+Krv4l4Ws0YYmzREuh33UqQQCLgqSN/XpVc/Zlj+a2JyoI0RkXICSM3mu4vtfS49L1UtNBTUl9vmRudF7rn/i6ZExUgCmTmQqZAuyFbrd2PlQMhG/5DXQKRReF4g7szM6tIZOWbZcxN7mwu9jsCSBYdhVs4Kapk45uDtFakwrz8OhnlzxyRLy2Kg+eLOFL2IzAFBnB3FWbwlguXExC5BI+ZVtayhVVdOl1UG3rTyiukkjltvgXRcDgWf7QsYEpBBIvbzWuct7ZjYa2vXp4Jh+aJuTHzFNw2UXBta/va4vvqaYUVJAv4jweKYhnBDAWDKxVrb2upFx6GkHDvBAjnnkad2WVw1ho9gqjI0gNytwTpbfW9W+igIp4dFyhFy15YAAW2gttb19ajYDgMMMhlQNmy5BmkZrKSCQMxNtQPpTOigCiiig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0"/>
          </p:nvPr>
        </p:nvSpPr>
        <p:spPr>
          <a:xfrm>
            <a:off x="6990993" y="6102849"/>
            <a:ext cx="2133600" cy="365125"/>
          </a:xfrm>
        </p:spPr>
        <p:txBody>
          <a:bodyPr/>
          <a:lstStyle/>
          <a:p>
            <a:fld id="{B3A979AE-27EB-4368-BA70-320B978EDE73}" type="slidenum">
              <a:rPr lang="en-US" sz="2400" smtClean="0">
                <a:solidFill>
                  <a:schemeClr val="accent1"/>
                </a:solidFill>
              </a:rPr>
              <a:pPr/>
              <a:t>11</a:t>
            </a:fld>
            <a:endParaRPr lang="en-US" sz="2400" dirty="0">
              <a:solidFill>
                <a:schemeClr val="accent1"/>
              </a:solidFill>
            </a:endParaRPr>
          </a:p>
        </p:txBody>
      </p:sp>
    </p:spTree>
    <p:extLst>
      <p:ext uri="{BB962C8B-B14F-4D97-AF65-F5344CB8AC3E}">
        <p14:creationId xmlns:p14="http://schemas.microsoft.com/office/powerpoint/2010/main" val="21321894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dirty="0" smtClean="0"/>
              <a:t>CSIRTS as </a:t>
            </a:r>
            <a:r>
              <a:rPr lang="en-US" dirty="0" err="1" smtClean="0"/>
              <a:t>Multiteam</a:t>
            </a:r>
            <a:r>
              <a:rPr lang="en-US" dirty="0" smtClean="0"/>
              <a:t> Systems</a:t>
            </a:r>
            <a:endParaRPr lang="en-US" dirty="0"/>
          </a:p>
        </p:txBody>
      </p:sp>
      <p:sp>
        <p:nvSpPr>
          <p:cNvPr id="3" name="Content Placeholder 2"/>
          <p:cNvSpPr>
            <a:spLocks noGrp="1"/>
          </p:cNvSpPr>
          <p:nvPr>
            <p:ph idx="1"/>
          </p:nvPr>
        </p:nvSpPr>
        <p:spPr/>
        <p:txBody>
          <a:bodyPr/>
          <a:lstStyle/>
          <a:p>
            <a:pPr marL="114300" indent="0">
              <a:buNone/>
            </a:pPr>
            <a:r>
              <a:rPr lang="en-US" dirty="0"/>
              <a:t>	</a:t>
            </a:r>
            <a:endParaRPr lang="en-US" dirty="0" smtClean="0"/>
          </a:p>
          <a:p>
            <a:pPr marL="114300" indent="0">
              <a:buNone/>
            </a:pPr>
            <a:endParaRPr lang="en-US" dirty="0"/>
          </a:p>
          <a:p>
            <a:endParaRPr lang="en-US" dirty="0" smtClean="0"/>
          </a:p>
          <a:p>
            <a:pPr algn="r"/>
            <a:endParaRPr lang="en-US" dirty="0" smtClean="0"/>
          </a:p>
          <a:p>
            <a:pPr marL="114300" indent="0" algn="ctr">
              <a:buNone/>
            </a:pPr>
            <a:r>
              <a:rPr lang="en-US" dirty="0" smtClean="0"/>
              <a:t>...Creating </a:t>
            </a:r>
            <a:r>
              <a:rPr lang="en-US" dirty="0"/>
              <a:t>the best CSIR</a:t>
            </a:r>
            <a:r>
              <a:rPr lang="en-US" b="1" u="sng" dirty="0">
                <a:solidFill>
                  <a:srgbClr val="FF0000"/>
                </a:solidFill>
              </a:rPr>
              <a:t>T</a:t>
            </a:r>
            <a:r>
              <a:rPr lang="en-US" dirty="0"/>
              <a:t> is not enough:  CSIRTS typically operate as </a:t>
            </a:r>
            <a:r>
              <a:rPr lang="en-US" dirty="0" smtClean="0"/>
              <a:t>part of </a:t>
            </a:r>
            <a:r>
              <a:rPr lang="en-US" i="1" dirty="0" smtClean="0">
                <a:solidFill>
                  <a:schemeClr val="accent6">
                    <a:lumMod val="75000"/>
                  </a:schemeClr>
                </a:solidFill>
              </a:rPr>
              <a:t>multiteam</a:t>
            </a:r>
            <a:r>
              <a:rPr lang="en-US" dirty="0" smtClean="0">
                <a:solidFill>
                  <a:schemeClr val="accent6">
                    <a:lumMod val="75000"/>
                  </a:schemeClr>
                </a:solidFill>
              </a:rPr>
              <a:t> </a:t>
            </a:r>
            <a:r>
              <a:rPr lang="en-US" i="1" dirty="0">
                <a:solidFill>
                  <a:schemeClr val="accent6">
                    <a:lumMod val="75000"/>
                  </a:schemeClr>
                </a:solidFill>
              </a:rPr>
              <a:t>systems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3667" y="1761067"/>
            <a:ext cx="1938866" cy="1938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7010400" y="6102849"/>
            <a:ext cx="2133600" cy="365125"/>
          </a:xfrm>
        </p:spPr>
        <p:txBody>
          <a:bodyPr/>
          <a:lstStyle/>
          <a:p>
            <a:fld id="{B3A979AE-27EB-4368-BA70-320B978EDE73}" type="slidenum">
              <a:rPr lang="en-US" sz="2400" smtClean="0">
                <a:solidFill>
                  <a:schemeClr val="accent1"/>
                </a:solidFill>
              </a:rPr>
              <a:pPr/>
              <a:t>12</a:t>
            </a:fld>
            <a:endParaRPr lang="en-US" sz="2400" dirty="0">
              <a:solidFill>
                <a:schemeClr val="accent1"/>
              </a:solidFill>
            </a:endParaRPr>
          </a:p>
        </p:txBody>
      </p:sp>
    </p:spTree>
    <p:extLst>
      <p:ext uri="{BB962C8B-B14F-4D97-AF65-F5344CB8AC3E}">
        <p14:creationId xmlns:p14="http://schemas.microsoft.com/office/powerpoint/2010/main" val="34666110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28650" y="365126"/>
            <a:ext cx="7886700" cy="1325563"/>
          </a:xfrm>
        </p:spPr>
        <p:txBody>
          <a:bodyPr>
            <a:normAutofit/>
          </a:bodyPr>
          <a:lstStyle/>
          <a:p>
            <a:r>
              <a:rPr lang="en-US" altLang="en-US" dirty="0" smtClean="0">
                <a:ea typeface="ＭＳ Ｐゴシック" charset="-128"/>
              </a:rPr>
              <a:t>Three-level CSIRT Framework</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333" y="1675321"/>
            <a:ext cx="1168399" cy="129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3697" y="4071650"/>
            <a:ext cx="1502303" cy="14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6"/>
          <p:cNvSpPr>
            <a:spLocks noGrp="1"/>
          </p:cNvSpPr>
          <p:nvPr>
            <p:ph idx="1"/>
          </p:nvPr>
        </p:nvSpPr>
        <p:spPr>
          <a:xfrm>
            <a:off x="579967" y="1710267"/>
            <a:ext cx="6548966" cy="4398963"/>
          </a:xfrm>
        </p:spPr>
        <p:txBody>
          <a:bodyPr/>
          <a:lstStyle/>
          <a:p>
            <a:r>
              <a:rPr lang="en-US" dirty="0" smtClean="0"/>
              <a:t>Individual</a:t>
            </a:r>
          </a:p>
          <a:p>
            <a:pPr lvl="1"/>
            <a:r>
              <a:rPr lang="en-US" dirty="0" smtClean="0"/>
              <a:t>Processes, behaviors, and outcomes of a single individual</a:t>
            </a:r>
          </a:p>
          <a:p>
            <a:pPr lvl="1">
              <a:buNone/>
            </a:pPr>
            <a:endParaRPr lang="en-US" dirty="0" smtClean="0"/>
          </a:p>
          <a:p>
            <a:r>
              <a:rPr lang="en-US" dirty="0" smtClean="0"/>
              <a:t>Within Team (or “component team” level)</a:t>
            </a:r>
          </a:p>
          <a:p>
            <a:pPr lvl="1"/>
            <a:r>
              <a:rPr lang="en-US" dirty="0" smtClean="0"/>
              <a:t>Internal processes, behaviors, and outcomes of a team which require interpersonal dynamics with at least one other person in the team</a:t>
            </a:r>
            <a:endParaRPr lang="en-US" dirty="0"/>
          </a:p>
        </p:txBody>
      </p:sp>
      <p:sp>
        <p:nvSpPr>
          <p:cNvPr id="2" name="Slide Number Placeholder 1"/>
          <p:cNvSpPr>
            <a:spLocks noGrp="1"/>
          </p:cNvSpPr>
          <p:nvPr>
            <p:ph type="sldNum" sz="quarter" idx="10"/>
          </p:nvPr>
        </p:nvSpPr>
        <p:spPr>
          <a:xfrm>
            <a:off x="7010400" y="6078948"/>
            <a:ext cx="2133600" cy="365125"/>
          </a:xfrm>
        </p:spPr>
        <p:txBody>
          <a:bodyPr/>
          <a:lstStyle/>
          <a:p>
            <a:fld id="{B3A979AE-27EB-4368-BA70-320B978EDE73}" type="slidenum">
              <a:rPr lang="en-US" sz="2400" smtClean="0">
                <a:solidFill>
                  <a:schemeClr val="accent1"/>
                </a:solidFill>
              </a:rPr>
              <a:pPr/>
              <a:t>13</a:t>
            </a:fld>
            <a:endParaRPr lang="en-US" sz="2400" dirty="0">
              <a:solidFill>
                <a:schemeClr val="accent1"/>
              </a:solidFill>
            </a:endParaRPr>
          </a:p>
        </p:txBody>
      </p:sp>
    </p:spTree>
    <p:extLst>
      <p:ext uri="{BB962C8B-B14F-4D97-AF65-F5344CB8AC3E}">
        <p14:creationId xmlns:p14="http://schemas.microsoft.com/office/powerpoint/2010/main" val="39898604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dirty="0" smtClean="0"/>
              <a:t>Three-level CSIRT Framework</a:t>
            </a:r>
            <a:endParaRPr lang="en-US" cap="small" dirty="0"/>
          </a:p>
        </p:txBody>
      </p:sp>
      <p:sp>
        <p:nvSpPr>
          <p:cNvPr id="3" name="Content Placeholder 2"/>
          <p:cNvSpPr>
            <a:spLocks noGrp="1"/>
          </p:cNvSpPr>
          <p:nvPr>
            <p:ph idx="1"/>
          </p:nvPr>
        </p:nvSpPr>
        <p:spPr/>
        <p:txBody>
          <a:bodyPr/>
          <a:lstStyle/>
          <a:p>
            <a:r>
              <a:rPr lang="en-US" dirty="0" smtClean="0"/>
              <a:t>Between team (or “</a:t>
            </a:r>
            <a:r>
              <a:rPr lang="en-US" dirty="0" err="1" smtClean="0"/>
              <a:t>multiteam</a:t>
            </a:r>
            <a:r>
              <a:rPr lang="en-US" dirty="0" smtClean="0"/>
              <a:t> system”) level</a:t>
            </a:r>
          </a:p>
          <a:p>
            <a:pPr lvl="1"/>
            <a:r>
              <a:rPr lang="en-US" altLang="en-US" dirty="0" smtClean="0">
                <a:ea typeface="ＭＳ Ｐゴシック" charset="-128"/>
              </a:rPr>
              <a:t>“Two or more teams that interface directly and interdependently in response to environmental contingencies toward the accomplishment of collective goals” (Mathieu, Marks, &amp; </a:t>
            </a:r>
            <a:r>
              <a:rPr lang="en-US" altLang="en-US" dirty="0" err="1" smtClean="0">
                <a:ea typeface="ＭＳ Ｐゴシック" charset="-128"/>
              </a:rPr>
              <a:t>Zaccaro</a:t>
            </a:r>
            <a:r>
              <a:rPr lang="en-US" altLang="en-US" dirty="0" smtClean="0">
                <a:ea typeface="ＭＳ Ｐゴシック" charset="-128"/>
              </a:rPr>
              <a:t>, 2001, p. 290)</a:t>
            </a:r>
          </a:p>
          <a:p>
            <a:pPr lvl="1"/>
            <a:endParaRPr lang="en-US" dirty="0" smtClean="0"/>
          </a:p>
          <a:p>
            <a:pPr lvl="1"/>
            <a:endParaRPr lang="en-US"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334" y="3811882"/>
            <a:ext cx="2353734" cy="2327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a:xfrm>
            <a:off x="7010400" y="6058399"/>
            <a:ext cx="2133600" cy="365125"/>
          </a:xfrm>
        </p:spPr>
        <p:txBody>
          <a:bodyPr/>
          <a:lstStyle/>
          <a:p>
            <a:fld id="{B3A979AE-27EB-4368-BA70-320B978EDE73}" type="slidenum">
              <a:rPr lang="en-US" sz="2400" smtClean="0">
                <a:solidFill>
                  <a:schemeClr val="accent1"/>
                </a:solidFill>
              </a:rPr>
              <a:pPr/>
              <a:t>14</a:t>
            </a:fld>
            <a:endParaRPr lang="en-US" sz="2400">
              <a:solidFill>
                <a:schemeClr val="accent1"/>
              </a:solidFill>
            </a:endParaRPr>
          </a:p>
        </p:txBody>
      </p:sp>
    </p:spTree>
    <p:extLst>
      <p:ext uri="{BB962C8B-B14F-4D97-AF65-F5344CB8AC3E}">
        <p14:creationId xmlns:p14="http://schemas.microsoft.com/office/powerpoint/2010/main" val="28739200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US" dirty="0" smtClean="0"/>
              <a:t>Non-CSIRT MTSs – Example 1</a:t>
            </a:r>
            <a:endParaRPr lang="en-US" cap="small" dirty="0"/>
          </a:p>
        </p:txBody>
      </p:sp>
      <p:pic>
        <p:nvPicPr>
          <p:cNvPr id="32769" name="Picture 1" descr="C:\Users\Owner\Desktop\Untitled.png"/>
          <p:cNvPicPr>
            <a:picLocks noChangeAspect="1" noChangeArrowheads="1"/>
          </p:cNvPicPr>
          <p:nvPr/>
        </p:nvPicPr>
        <p:blipFill>
          <a:blip r:embed="rId3" cstate="print"/>
          <a:srcRect/>
          <a:stretch>
            <a:fillRect/>
          </a:stretch>
        </p:blipFill>
        <p:spPr bwMode="auto">
          <a:xfrm>
            <a:off x="629814" y="931334"/>
            <a:ext cx="7955386" cy="5303590"/>
          </a:xfrm>
          <a:prstGeom prst="rect">
            <a:avLst/>
          </a:prstGeom>
          <a:noFill/>
        </p:spPr>
      </p:pic>
      <p:sp>
        <p:nvSpPr>
          <p:cNvPr id="3" name="Slide Number Placeholder 2"/>
          <p:cNvSpPr>
            <a:spLocks noGrp="1"/>
          </p:cNvSpPr>
          <p:nvPr>
            <p:ph type="sldNum" sz="quarter" idx="10"/>
          </p:nvPr>
        </p:nvSpPr>
        <p:spPr>
          <a:xfrm>
            <a:off x="7010400" y="6052361"/>
            <a:ext cx="2133600" cy="365125"/>
          </a:xfrm>
        </p:spPr>
        <p:txBody>
          <a:bodyPr/>
          <a:lstStyle/>
          <a:p>
            <a:fld id="{B3A979AE-27EB-4368-BA70-320B978EDE73}" type="slidenum">
              <a:rPr lang="en-US" sz="2400" smtClean="0">
                <a:solidFill>
                  <a:schemeClr val="accent1"/>
                </a:solidFill>
              </a:rPr>
              <a:pPr/>
              <a:t>15</a:t>
            </a:fld>
            <a:endParaRPr lang="en-US" sz="2400">
              <a:solidFill>
                <a:schemeClr val="accent1"/>
              </a:solidFill>
            </a:endParaRPr>
          </a:p>
        </p:txBody>
      </p:sp>
    </p:spTree>
    <p:extLst>
      <p:ext uri="{BB962C8B-B14F-4D97-AF65-F5344CB8AC3E}">
        <p14:creationId xmlns:p14="http://schemas.microsoft.com/office/powerpoint/2010/main" val="7987536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r>
              <a:rPr lang="en-US" dirty="0" smtClean="0"/>
              <a:t>Non-CSIRT MTSs – Example 2</a:t>
            </a:r>
            <a:endParaRPr lang="en-US" cap="small" dirty="0"/>
          </a:p>
        </p:txBody>
      </p:sp>
      <p:pic>
        <p:nvPicPr>
          <p:cNvPr id="57346" name="Picture 2" descr="C:\Users\Owner\Desktop\Untitled.png"/>
          <p:cNvPicPr>
            <a:picLocks noChangeAspect="1" noChangeArrowheads="1"/>
          </p:cNvPicPr>
          <p:nvPr/>
        </p:nvPicPr>
        <p:blipFill>
          <a:blip r:embed="rId3" cstate="print"/>
          <a:srcRect/>
          <a:stretch>
            <a:fillRect/>
          </a:stretch>
        </p:blipFill>
        <p:spPr bwMode="auto">
          <a:xfrm>
            <a:off x="1061568" y="1404374"/>
            <a:ext cx="6930965" cy="4650136"/>
          </a:xfrm>
          <a:prstGeom prst="rect">
            <a:avLst/>
          </a:prstGeom>
          <a:noFill/>
        </p:spPr>
      </p:pic>
      <p:sp>
        <p:nvSpPr>
          <p:cNvPr id="5" name="Rectangle 4"/>
          <p:cNvSpPr/>
          <p:nvPr/>
        </p:nvSpPr>
        <p:spPr>
          <a:xfrm>
            <a:off x="2421466" y="1032933"/>
            <a:ext cx="3826934" cy="523220"/>
          </a:xfrm>
          <a:prstGeom prst="rect">
            <a:avLst/>
          </a:prstGeom>
        </p:spPr>
        <p:txBody>
          <a:bodyPr wrap="square">
            <a:spAutoFit/>
          </a:bodyPr>
          <a:lstStyle/>
          <a:p>
            <a:pPr algn="ctr"/>
            <a:r>
              <a:rPr lang="en-US" sz="2800" dirty="0" smtClean="0">
                <a:latin typeface="Arial" pitchFamily="34" charset="0"/>
                <a:cs typeface="Arial" pitchFamily="34" charset="0"/>
              </a:rPr>
              <a:t>(Fire-Fighting MTS)</a:t>
            </a:r>
          </a:p>
        </p:txBody>
      </p:sp>
      <p:sp>
        <p:nvSpPr>
          <p:cNvPr id="6" name="Rectangle 5"/>
          <p:cNvSpPr/>
          <p:nvPr/>
        </p:nvSpPr>
        <p:spPr>
          <a:xfrm>
            <a:off x="1447393" y="6038334"/>
            <a:ext cx="6391493" cy="369332"/>
          </a:xfrm>
          <a:prstGeom prst="rect">
            <a:avLst/>
          </a:prstGeom>
        </p:spPr>
        <p:txBody>
          <a:bodyPr wrap="none">
            <a:spAutoFit/>
          </a:bodyPr>
          <a:lstStyle/>
          <a:p>
            <a:r>
              <a:rPr lang="en-US" dirty="0" smtClean="0">
                <a:latin typeface="Arial" pitchFamily="34" charset="0"/>
                <a:cs typeface="Arial" pitchFamily="34" charset="0"/>
              </a:rPr>
              <a:t>(slide images from Leslie </a:t>
            </a:r>
            <a:r>
              <a:rPr lang="en-US" dirty="0" err="1" smtClean="0">
                <a:latin typeface="Arial" pitchFamily="34" charset="0"/>
                <a:cs typeface="Arial" pitchFamily="34" charset="0"/>
              </a:rPr>
              <a:t>DeChurch</a:t>
            </a:r>
            <a:r>
              <a:rPr lang="en-US" dirty="0" smtClean="0">
                <a:latin typeface="Arial" pitchFamily="34" charset="0"/>
                <a:cs typeface="Arial" pitchFamily="34" charset="0"/>
              </a:rPr>
              <a:t> – used with permission)</a:t>
            </a:r>
            <a:endParaRPr lang="en-US" dirty="0"/>
          </a:p>
        </p:txBody>
      </p:sp>
      <p:sp>
        <p:nvSpPr>
          <p:cNvPr id="3" name="Slide Number Placeholder 2"/>
          <p:cNvSpPr>
            <a:spLocks noGrp="1"/>
          </p:cNvSpPr>
          <p:nvPr>
            <p:ph type="sldNum" sz="quarter" idx="10"/>
          </p:nvPr>
        </p:nvSpPr>
        <p:spPr>
          <a:xfrm>
            <a:off x="7010400" y="6054510"/>
            <a:ext cx="2133600" cy="365125"/>
          </a:xfrm>
        </p:spPr>
        <p:txBody>
          <a:bodyPr/>
          <a:lstStyle/>
          <a:p>
            <a:fld id="{B3A979AE-27EB-4368-BA70-320B978EDE73}" type="slidenum">
              <a:rPr lang="en-US" sz="2400" smtClean="0">
                <a:solidFill>
                  <a:schemeClr val="accent1"/>
                </a:solidFill>
              </a:rPr>
              <a:pPr/>
              <a:t>16</a:t>
            </a:fld>
            <a:endParaRPr lang="en-US" sz="2400" dirty="0">
              <a:solidFill>
                <a:schemeClr val="accent1"/>
              </a:solidFill>
            </a:endParaRPr>
          </a:p>
        </p:txBody>
      </p:sp>
    </p:spTree>
    <p:extLst>
      <p:ext uri="{BB962C8B-B14F-4D97-AF65-F5344CB8AC3E}">
        <p14:creationId xmlns:p14="http://schemas.microsoft.com/office/powerpoint/2010/main" val="7987536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marL="342900" lvl="0" indent="-228600">
              <a:spcBef>
                <a:spcPct val="20000"/>
              </a:spcBef>
            </a:pPr>
            <a:r>
              <a:rPr lang="en-US" dirty="0">
                <a:ea typeface="ＭＳ Ｐゴシック" charset="-128"/>
              </a:rPr>
              <a:t>Key </a:t>
            </a:r>
            <a:r>
              <a:rPr lang="en-US" dirty="0" smtClean="0">
                <a:ea typeface="ＭＳ Ｐゴシック" charset="-128"/>
              </a:rPr>
              <a:t>Elements </a:t>
            </a:r>
            <a:r>
              <a:rPr lang="en-US" dirty="0">
                <a:ea typeface="ＭＳ Ｐゴシック" charset="-128"/>
              </a:rPr>
              <a:t>of MTS</a:t>
            </a:r>
            <a:r>
              <a:rPr lang="en-US" cap="small" dirty="0">
                <a:ea typeface="ＭＳ Ｐゴシック" charset="-128"/>
              </a:rPr>
              <a:t>s</a:t>
            </a:r>
            <a:r>
              <a:rPr lang="en-US" sz="3200" cap="none" dirty="0">
                <a:solidFill>
                  <a:srgbClr val="564B3C"/>
                </a:solidFill>
                <a:latin typeface="Century Gothic"/>
              </a:rPr>
              <a:t/>
            </a:r>
            <a:br>
              <a:rPr lang="en-US" sz="3200" cap="none" dirty="0">
                <a:solidFill>
                  <a:srgbClr val="564B3C"/>
                </a:solidFill>
                <a:latin typeface="Century Gothic"/>
              </a:rPr>
            </a:br>
            <a:endParaRPr lang="en-US" dirty="0"/>
          </a:p>
        </p:txBody>
      </p:sp>
      <p:sp>
        <p:nvSpPr>
          <p:cNvPr id="3" name="Content Placeholder 2"/>
          <p:cNvSpPr>
            <a:spLocks noGrp="1"/>
          </p:cNvSpPr>
          <p:nvPr>
            <p:ph idx="1"/>
          </p:nvPr>
        </p:nvSpPr>
        <p:spPr>
          <a:xfrm>
            <a:off x="459316" y="1537758"/>
            <a:ext cx="7886700" cy="4351338"/>
          </a:xfrm>
        </p:spPr>
        <p:txBody>
          <a:bodyPr/>
          <a:lstStyle/>
          <a:p>
            <a:pPr lvl="1"/>
            <a:r>
              <a:rPr lang="en-US" sz="3200" dirty="0" smtClean="0"/>
              <a:t>Two </a:t>
            </a:r>
            <a:r>
              <a:rPr lang="en-US" sz="3200" dirty="0"/>
              <a:t>or more teams</a:t>
            </a:r>
          </a:p>
          <a:p>
            <a:pPr lvl="1"/>
            <a:r>
              <a:rPr lang="en-US" sz="3200" dirty="0"/>
              <a:t>I</a:t>
            </a:r>
            <a:r>
              <a:rPr lang="en-US" sz="3200" dirty="0" smtClean="0"/>
              <a:t>nterdependence</a:t>
            </a:r>
            <a:endParaRPr lang="en-US" sz="3200" dirty="0"/>
          </a:p>
          <a:p>
            <a:pPr lvl="3"/>
            <a:r>
              <a:rPr lang="en-US" sz="3000" dirty="0"/>
              <a:t>I</a:t>
            </a:r>
            <a:r>
              <a:rPr lang="en-US" sz="3000" dirty="0" smtClean="0"/>
              <a:t>nput</a:t>
            </a:r>
            <a:endParaRPr lang="en-US" sz="3000" dirty="0"/>
          </a:p>
          <a:p>
            <a:pPr lvl="3"/>
            <a:r>
              <a:rPr lang="en-US" sz="3000" dirty="0"/>
              <a:t>O</a:t>
            </a:r>
            <a:r>
              <a:rPr lang="en-US" sz="3000" dirty="0" smtClean="0"/>
              <a:t>utput</a:t>
            </a:r>
            <a:endParaRPr lang="en-US" sz="3000" dirty="0"/>
          </a:p>
          <a:p>
            <a:pPr lvl="3"/>
            <a:r>
              <a:rPr lang="en-US" sz="3000" dirty="0" smtClean="0"/>
              <a:t>Process</a:t>
            </a:r>
            <a:endParaRPr lang="en-US" sz="3000" dirty="0"/>
          </a:p>
          <a:p>
            <a:endParaRPr lang="en-US" dirty="0"/>
          </a:p>
        </p:txBody>
      </p:sp>
      <p:pic>
        <p:nvPicPr>
          <p:cNvPr id="30723" name="Picture 3" descr="C:\Users\Owner\Desktop\Untitled.png"/>
          <p:cNvPicPr>
            <a:picLocks noChangeAspect="1" noChangeArrowheads="1"/>
          </p:cNvPicPr>
          <p:nvPr/>
        </p:nvPicPr>
        <p:blipFill>
          <a:blip r:embed="rId3" cstate="print"/>
          <a:srcRect/>
          <a:stretch>
            <a:fillRect/>
          </a:stretch>
        </p:blipFill>
        <p:spPr bwMode="auto">
          <a:xfrm>
            <a:off x="4671752" y="2353489"/>
            <a:ext cx="3794915" cy="2450883"/>
          </a:xfrm>
          <a:prstGeom prst="rect">
            <a:avLst/>
          </a:prstGeom>
          <a:noFill/>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7467" y="3572933"/>
            <a:ext cx="1225445" cy="1211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a:xfrm>
            <a:off x="7010400" y="6048126"/>
            <a:ext cx="2133600" cy="365125"/>
          </a:xfrm>
        </p:spPr>
        <p:txBody>
          <a:bodyPr/>
          <a:lstStyle/>
          <a:p>
            <a:fld id="{B3A979AE-27EB-4368-BA70-320B978EDE73}" type="slidenum">
              <a:rPr lang="en-US" sz="2400" smtClean="0">
                <a:solidFill>
                  <a:schemeClr val="accent1"/>
                </a:solidFill>
              </a:rPr>
              <a:pPr/>
              <a:t>17</a:t>
            </a:fld>
            <a:endParaRPr lang="en-US" sz="2400" dirty="0">
              <a:solidFill>
                <a:schemeClr val="accent1"/>
              </a:solidFill>
            </a:endParaRPr>
          </a:p>
        </p:txBody>
      </p:sp>
    </p:spTree>
    <p:extLst>
      <p:ext uri="{BB962C8B-B14F-4D97-AF65-F5344CB8AC3E}">
        <p14:creationId xmlns:p14="http://schemas.microsoft.com/office/powerpoint/2010/main" val="9924992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Interdependence </a:t>
            </a:r>
            <a:endParaRPr lang="en-US" dirty="0"/>
          </a:p>
        </p:txBody>
      </p:sp>
      <p:pic>
        <p:nvPicPr>
          <p:cNvPr id="20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832894" y="1514958"/>
            <a:ext cx="2011377" cy="138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0086" y="3324462"/>
            <a:ext cx="1790380" cy="122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6281" y="5023340"/>
            <a:ext cx="1917990" cy="118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0911" y="1696181"/>
            <a:ext cx="1811159" cy="121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30911" y="3367695"/>
            <a:ext cx="1550723" cy="173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9276" y="1857887"/>
            <a:ext cx="1746606" cy="646331"/>
          </a:xfrm>
          <a:prstGeom prst="rect">
            <a:avLst/>
          </a:prstGeom>
          <a:noFill/>
        </p:spPr>
        <p:txBody>
          <a:bodyPr wrap="square" rtlCol="0">
            <a:spAutoFit/>
          </a:bodyPr>
          <a:lstStyle/>
          <a:p>
            <a:pPr algn="ctr"/>
            <a:r>
              <a:rPr lang="en-US" dirty="0" smtClean="0"/>
              <a:t>Not a team/task activity</a:t>
            </a:r>
            <a:endParaRPr lang="en-US" dirty="0"/>
          </a:p>
        </p:txBody>
      </p:sp>
      <p:sp>
        <p:nvSpPr>
          <p:cNvPr id="6" name="TextBox 5"/>
          <p:cNvSpPr txBox="1"/>
          <p:nvPr/>
        </p:nvSpPr>
        <p:spPr>
          <a:xfrm>
            <a:off x="560618" y="3749996"/>
            <a:ext cx="1839074" cy="369332"/>
          </a:xfrm>
          <a:prstGeom prst="rect">
            <a:avLst/>
          </a:prstGeom>
          <a:noFill/>
        </p:spPr>
        <p:txBody>
          <a:bodyPr wrap="square" rtlCol="0">
            <a:spAutoFit/>
          </a:bodyPr>
          <a:lstStyle/>
          <a:p>
            <a:pPr algn="ctr"/>
            <a:r>
              <a:rPr lang="en-US" dirty="0" smtClean="0"/>
              <a:t>Pooled/additive</a:t>
            </a:r>
            <a:endParaRPr lang="en-US" dirty="0"/>
          </a:p>
        </p:txBody>
      </p:sp>
      <p:sp>
        <p:nvSpPr>
          <p:cNvPr id="7" name="TextBox 6"/>
          <p:cNvSpPr txBox="1"/>
          <p:nvPr/>
        </p:nvSpPr>
        <p:spPr>
          <a:xfrm>
            <a:off x="904126" y="5431721"/>
            <a:ext cx="1514224" cy="369332"/>
          </a:xfrm>
          <a:prstGeom prst="rect">
            <a:avLst/>
          </a:prstGeom>
          <a:noFill/>
        </p:spPr>
        <p:txBody>
          <a:bodyPr wrap="square" rtlCol="0">
            <a:spAutoFit/>
          </a:bodyPr>
          <a:lstStyle/>
          <a:p>
            <a:pPr algn="ctr"/>
            <a:r>
              <a:rPr lang="en-US" dirty="0" smtClean="0"/>
              <a:t>Sequential</a:t>
            </a:r>
            <a:endParaRPr lang="en-US" dirty="0"/>
          </a:p>
        </p:txBody>
      </p:sp>
      <p:sp>
        <p:nvSpPr>
          <p:cNvPr id="8" name="TextBox 7"/>
          <p:cNvSpPr txBox="1"/>
          <p:nvPr/>
        </p:nvSpPr>
        <p:spPr>
          <a:xfrm>
            <a:off x="4844271" y="2117217"/>
            <a:ext cx="1520575" cy="369332"/>
          </a:xfrm>
          <a:prstGeom prst="rect">
            <a:avLst/>
          </a:prstGeom>
          <a:noFill/>
        </p:spPr>
        <p:txBody>
          <a:bodyPr wrap="square" rtlCol="0">
            <a:spAutoFit/>
          </a:bodyPr>
          <a:lstStyle/>
          <a:p>
            <a:pPr algn="ctr"/>
            <a:r>
              <a:rPr lang="en-US" dirty="0" smtClean="0"/>
              <a:t>Reciprocal</a:t>
            </a:r>
            <a:endParaRPr lang="en-US" dirty="0"/>
          </a:p>
        </p:txBody>
      </p:sp>
      <p:sp>
        <p:nvSpPr>
          <p:cNvPr id="9" name="TextBox 8"/>
          <p:cNvSpPr txBox="1"/>
          <p:nvPr/>
        </p:nvSpPr>
        <p:spPr>
          <a:xfrm>
            <a:off x="5198724" y="4052308"/>
            <a:ext cx="1335640" cy="369332"/>
          </a:xfrm>
          <a:prstGeom prst="rect">
            <a:avLst/>
          </a:prstGeom>
          <a:noFill/>
        </p:spPr>
        <p:txBody>
          <a:bodyPr wrap="square" rtlCol="0">
            <a:spAutoFit/>
          </a:bodyPr>
          <a:lstStyle/>
          <a:p>
            <a:pPr algn="ctr"/>
            <a:r>
              <a:rPr lang="en-US" dirty="0" smtClean="0"/>
              <a:t>Intensive</a:t>
            </a:r>
            <a:endParaRPr lang="en-US" dirty="0"/>
          </a:p>
        </p:txBody>
      </p:sp>
      <p:sp>
        <p:nvSpPr>
          <p:cNvPr id="10" name="Right Arrow 9"/>
          <p:cNvSpPr/>
          <p:nvPr/>
        </p:nvSpPr>
        <p:spPr>
          <a:xfrm>
            <a:off x="2418350" y="2091037"/>
            <a:ext cx="365518" cy="2303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43481" y="3800518"/>
            <a:ext cx="3841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9021" y="5482243"/>
            <a:ext cx="3841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2276" y="2167740"/>
            <a:ext cx="3841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3"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4363" y="4102831"/>
            <a:ext cx="38417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990086" y="6208340"/>
            <a:ext cx="3698697" cy="276999"/>
          </a:xfrm>
          <a:prstGeom prst="rect">
            <a:avLst/>
          </a:prstGeom>
          <a:noFill/>
        </p:spPr>
        <p:txBody>
          <a:bodyPr wrap="square" rtlCol="0">
            <a:spAutoFit/>
          </a:bodyPr>
          <a:lstStyle/>
          <a:p>
            <a:r>
              <a:rPr lang="en-US" sz="1200" dirty="0" smtClean="0"/>
              <a:t>Source:  Arthur</a:t>
            </a:r>
            <a:r>
              <a:rPr lang="en-US" sz="1200" dirty="0"/>
              <a:t>, Edwards, Bell, </a:t>
            </a:r>
            <a:r>
              <a:rPr lang="en-US" sz="1200" dirty="0" err="1"/>
              <a:t>Villado</a:t>
            </a:r>
            <a:r>
              <a:rPr lang="en-US" sz="1200" dirty="0"/>
              <a:t>, &amp; Bennett, 2005</a:t>
            </a:r>
          </a:p>
        </p:txBody>
      </p:sp>
      <p:sp>
        <p:nvSpPr>
          <p:cNvPr id="3" name="Slide Number Placeholder 2"/>
          <p:cNvSpPr>
            <a:spLocks noGrp="1"/>
          </p:cNvSpPr>
          <p:nvPr>
            <p:ph type="sldNum" sz="quarter" idx="10"/>
          </p:nvPr>
        </p:nvSpPr>
        <p:spPr>
          <a:xfrm>
            <a:off x="7010400" y="6120214"/>
            <a:ext cx="2133600" cy="365125"/>
          </a:xfrm>
        </p:spPr>
        <p:txBody>
          <a:bodyPr/>
          <a:lstStyle/>
          <a:p>
            <a:fld id="{B3A979AE-27EB-4368-BA70-320B978EDE73}" type="slidenum">
              <a:rPr lang="en-US" sz="2400" smtClean="0">
                <a:solidFill>
                  <a:schemeClr val="accent1"/>
                </a:solidFill>
              </a:rPr>
              <a:pPr/>
              <a:t>18</a:t>
            </a:fld>
            <a:endParaRPr lang="en-US" sz="2400" dirty="0">
              <a:solidFill>
                <a:schemeClr val="accent1"/>
              </a:solidFill>
            </a:endParaRPr>
          </a:p>
        </p:txBody>
      </p:sp>
    </p:spTree>
    <p:extLst>
      <p:ext uri="{BB962C8B-B14F-4D97-AF65-F5344CB8AC3E}">
        <p14:creationId xmlns:p14="http://schemas.microsoft.com/office/powerpoint/2010/main" val="36642738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Understanding Cyber Security Incident Response Teams (CSIRTs) as </a:t>
            </a:r>
            <a:r>
              <a:rPr lang="en-US" dirty="0" err="1" smtClean="0"/>
              <a:t>Multiteam</a:t>
            </a:r>
            <a:r>
              <a:rPr lang="en-US" dirty="0" smtClean="0"/>
              <a:t> Systems (MTSs)</a:t>
            </a:r>
            <a:endParaRPr lang="en-US" dirty="0"/>
          </a:p>
        </p:txBody>
      </p:sp>
      <p:sp>
        <p:nvSpPr>
          <p:cNvPr id="5" name="Text Placeholder 4"/>
          <p:cNvSpPr>
            <a:spLocks noGrp="1"/>
          </p:cNvSpPr>
          <p:nvPr>
            <p:ph type="body" idx="1"/>
          </p:nvPr>
        </p:nvSpPr>
        <p:spPr/>
        <p:txBody>
          <a:bodyPr/>
          <a:lstStyle/>
          <a:p>
            <a:r>
              <a:rPr lang="en-US" dirty="0" smtClean="0"/>
              <a:t>Stephen J. </a:t>
            </a:r>
            <a:r>
              <a:rPr lang="en-US" dirty="0" err="1" smtClean="0"/>
              <a:t>Zaccaro</a:t>
            </a:r>
            <a:r>
              <a:rPr lang="en-US" dirty="0" smtClean="0"/>
              <a:t>, Tiffani R. Chen, </a:t>
            </a:r>
          </a:p>
          <a:p>
            <a:r>
              <a:rPr lang="en-US" dirty="0"/>
              <a:t>Carolyn J. </a:t>
            </a:r>
            <a:r>
              <a:rPr lang="en-US" dirty="0" smtClean="0"/>
              <a:t>Winslow, and Amber K. Hargrove</a:t>
            </a:r>
            <a:endParaRPr lang="en-US" dirty="0"/>
          </a:p>
        </p:txBody>
      </p:sp>
      <p:sp>
        <p:nvSpPr>
          <p:cNvPr id="2" name="Slide Number Placeholder 1"/>
          <p:cNvSpPr>
            <a:spLocks noGrp="1"/>
          </p:cNvSpPr>
          <p:nvPr>
            <p:ph type="sldNum" sz="quarter" idx="10"/>
          </p:nvPr>
        </p:nvSpPr>
        <p:spPr>
          <a:xfrm>
            <a:off x="7010400" y="5993152"/>
            <a:ext cx="2133600" cy="365125"/>
          </a:xfrm>
        </p:spPr>
        <p:txBody>
          <a:bodyPr/>
          <a:lstStyle/>
          <a:p>
            <a:r>
              <a:rPr lang="en-US" dirty="0" smtClean="0"/>
              <a:t>.</a:t>
            </a:r>
            <a:endParaRPr lang="en-US" dirty="0"/>
          </a:p>
        </p:txBody>
      </p:sp>
    </p:spTree>
    <p:extLst>
      <p:ext uri="{BB962C8B-B14F-4D97-AF65-F5344CB8AC3E}">
        <p14:creationId xmlns:p14="http://schemas.microsoft.com/office/powerpoint/2010/main" val="19408129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Non-CSIRT MTS Goal Hierarchy</a:t>
            </a:r>
            <a:endParaRPr lang="en-US" dirty="0"/>
          </a:p>
        </p:txBody>
      </p:sp>
      <p:pic>
        <p:nvPicPr>
          <p:cNvPr id="27649" name="Picture 1" descr="C:\Users\Owner\Desktop\Untitled.png"/>
          <p:cNvPicPr>
            <a:picLocks noChangeAspect="1" noChangeArrowheads="1"/>
          </p:cNvPicPr>
          <p:nvPr/>
        </p:nvPicPr>
        <p:blipFill>
          <a:blip r:embed="rId3" cstate="print"/>
          <a:srcRect/>
          <a:stretch>
            <a:fillRect/>
          </a:stretch>
        </p:blipFill>
        <p:spPr bwMode="auto">
          <a:xfrm>
            <a:off x="420157" y="1354667"/>
            <a:ext cx="8331163" cy="4588934"/>
          </a:xfrm>
          <a:prstGeom prst="rect">
            <a:avLst/>
          </a:prstGeom>
          <a:noFill/>
        </p:spPr>
      </p:pic>
      <p:sp>
        <p:nvSpPr>
          <p:cNvPr id="3" name="Slide Number Placeholder 2"/>
          <p:cNvSpPr>
            <a:spLocks noGrp="1"/>
          </p:cNvSpPr>
          <p:nvPr>
            <p:ph type="sldNum" sz="quarter" idx="10"/>
          </p:nvPr>
        </p:nvSpPr>
        <p:spPr>
          <a:xfrm>
            <a:off x="7010400" y="6068674"/>
            <a:ext cx="2133600" cy="365125"/>
          </a:xfrm>
        </p:spPr>
        <p:txBody>
          <a:bodyPr/>
          <a:lstStyle/>
          <a:p>
            <a:fld id="{B3A979AE-27EB-4368-BA70-320B978EDE73}" type="slidenum">
              <a:rPr lang="en-US" sz="2400" smtClean="0">
                <a:solidFill>
                  <a:schemeClr val="accent1"/>
                </a:solidFill>
              </a:rPr>
              <a:pPr/>
              <a:t>19</a:t>
            </a:fld>
            <a:endParaRPr lang="en-US" sz="2400" dirty="0">
              <a:solidFill>
                <a:schemeClr val="accent1"/>
              </a:solidFill>
            </a:endParaRPr>
          </a:p>
        </p:txBody>
      </p:sp>
    </p:spTree>
    <p:extLst>
      <p:ext uri="{BB962C8B-B14F-4D97-AF65-F5344CB8AC3E}">
        <p14:creationId xmlns:p14="http://schemas.microsoft.com/office/powerpoint/2010/main" val="15176557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dirty="0" smtClean="0"/>
              <a:t>CSIRT MTS Goal Hierarchy</a:t>
            </a:r>
            <a:endParaRPr lang="en-US" dirty="0"/>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rcRect t="16632"/>
          <a:stretch>
            <a:fillRect/>
          </a:stretch>
        </p:blipFill>
        <p:spPr>
          <a:xfrm>
            <a:off x="705247" y="1277258"/>
            <a:ext cx="7624723" cy="4750681"/>
          </a:xfrm>
        </p:spPr>
      </p:pic>
      <p:sp>
        <p:nvSpPr>
          <p:cNvPr id="3" name="Slide Number Placeholder 2"/>
          <p:cNvSpPr>
            <a:spLocks noGrp="1"/>
          </p:cNvSpPr>
          <p:nvPr>
            <p:ph type="sldNum" sz="quarter" idx="10"/>
          </p:nvPr>
        </p:nvSpPr>
        <p:spPr>
          <a:xfrm>
            <a:off x="7010400" y="6027577"/>
            <a:ext cx="2133600" cy="365125"/>
          </a:xfrm>
        </p:spPr>
        <p:txBody>
          <a:bodyPr/>
          <a:lstStyle/>
          <a:p>
            <a:fld id="{B3A979AE-27EB-4368-BA70-320B978EDE73}" type="slidenum">
              <a:rPr lang="en-US" sz="2400" smtClean="0">
                <a:solidFill>
                  <a:schemeClr val="accent1"/>
                </a:solidFill>
              </a:rPr>
              <a:pPr/>
              <a:t>20</a:t>
            </a:fld>
            <a:endParaRPr lang="en-US" sz="2400" dirty="0">
              <a:solidFill>
                <a:schemeClr val="accent1"/>
              </a:solidFill>
            </a:endParaRPr>
          </a:p>
        </p:txBody>
      </p:sp>
    </p:spTree>
    <p:extLst>
      <p:ext uri="{BB962C8B-B14F-4D97-AF65-F5344CB8AC3E}">
        <p14:creationId xmlns:p14="http://schemas.microsoft.com/office/powerpoint/2010/main" val="9347868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8284" cy="1325563"/>
          </a:xfrm>
        </p:spPr>
        <p:txBody>
          <a:bodyPr/>
          <a:lstStyle/>
          <a:p>
            <a:r>
              <a:rPr lang="en-US" dirty="0" smtClean="0"/>
              <a:t>Key Issues in MTS Effectiveness</a:t>
            </a:r>
            <a:endParaRPr lang="en-US" dirty="0"/>
          </a:p>
        </p:txBody>
      </p:sp>
      <p:sp>
        <p:nvSpPr>
          <p:cNvPr id="3" name="Content Placeholder 2"/>
          <p:cNvSpPr>
            <a:spLocks noGrp="1"/>
          </p:cNvSpPr>
          <p:nvPr>
            <p:ph idx="1"/>
          </p:nvPr>
        </p:nvSpPr>
        <p:spPr>
          <a:xfrm>
            <a:off x="611716" y="1486958"/>
            <a:ext cx="7886700" cy="4351338"/>
          </a:xfrm>
        </p:spPr>
        <p:txBody>
          <a:bodyPr/>
          <a:lstStyle/>
          <a:p>
            <a:r>
              <a:rPr lang="en-US" dirty="0" smtClean="0"/>
              <a:t>Between Team Activities</a:t>
            </a:r>
          </a:p>
          <a:p>
            <a:pPr lvl="1"/>
            <a:r>
              <a:rPr lang="en-US" dirty="0" smtClean="0"/>
              <a:t>Externalized Cognition</a:t>
            </a:r>
          </a:p>
          <a:p>
            <a:pPr lvl="1"/>
            <a:r>
              <a:rPr lang="en-US" dirty="0" smtClean="0"/>
              <a:t>Information Sharing</a:t>
            </a:r>
          </a:p>
          <a:p>
            <a:pPr lvl="1"/>
            <a:r>
              <a:rPr lang="en-US" dirty="0" smtClean="0"/>
              <a:t>Knowledge Management</a:t>
            </a:r>
            <a:endParaRPr lang="en-US" dirty="0"/>
          </a:p>
        </p:txBody>
      </p:sp>
      <p:sp>
        <p:nvSpPr>
          <p:cNvPr id="4" name="Cloud Callout 3"/>
          <p:cNvSpPr/>
          <p:nvPr/>
        </p:nvSpPr>
        <p:spPr>
          <a:xfrm>
            <a:off x="406400" y="3014133"/>
            <a:ext cx="8246535" cy="2912533"/>
          </a:xfrm>
          <a:prstGeom prst="cloudCallou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151465" y="3522134"/>
            <a:ext cx="7162801" cy="2031325"/>
          </a:xfrm>
          <a:prstGeom prst="rect">
            <a:avLst/>
          </a:prstGeom>
        </p:spPr>
        <p:txBody>
          <a:bodyPr wrap="square">
            <a:spAutoFit/>
          </a:bodyPr>
          <a:lstStyle/>
          <a:p>
            <a:r>
              <a:rPr lang="en-US" dirty="0" smtClean="0"/>
              <a:t>“We connect the dots…We correlate and coordinate. We have many different facets that we've talked about, threat analysis, network analysis, digital, analytics, malware…. We use that capability along with our trusted partnerships with industry, local governments and so forth to correlate information and try and create a common operating picture. And to try and link everything together and connect the dots, so we can paint the actual picture…What is the actual cyber incident?”</a:t>
            </a:r>
            <a:endParaRPr lang="en-US" dirty="0"/>
          </a:p>
        </p:txBody>
      </p:sp>
      <p:sp>
        <p:nvSpPr>
          <p:cNvPr id="6" name="Slide Number Placeholder 5"/>
          <p:cNvSpPr>
            <a:spLocks noGrp="1"/>
          </p:cNvSpPr>
          <p:nvPr>
            <p:ph type="sldNum" sz="quarter" idx="10"/>
          </p:nvPr>
        </p:nvSpPr>
        <p:spPr>
          <a:xfrm>
            <a:off x="7010400" y="6109770"/>
            <a:ext cx="2133600" cy="365125"/>
          </a:xfrm>
        </p:spPr>
        <p:txBody>
          <a:bodyPr/>
          <a:lstStyle/>
          <a:p>
            <a:fld id="{B3A979AE-27EB-4368-BA70-320B978EDE73}" type="slidenum">
              <a:rPr lang="en-US" sz="2400" smtClean="0">
                <a:solidFill>
                  <a:schemeClr val="accent1"/>
                </a:solidFill>
              </a:rPr>
              <a:pPr/>
              <a:t>21</a:t>
            </a:fld>
            <a:endParaRPr lang="en-US" sz="2400" dirty="0">
              <a:solidFill>
                <a:schemeClr val="accent1"/>
              </a:solidFill>
            </a:endParaRPr>
          </a:p>
        </p:txBody>
      </p:sp>
    </p:spTree>
    <p:extLst>
      <p:ext uri="{BB962C8B-B14F-4D97-AF65-F5344CB8AC3E}">
        <p14:creationId xmlns:p14="http://schemas.microsoft.com/office/powerpoint/2010/main" val="35978811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278284" cy="1325563"/>
          </a:xfrm>
        </p:spPr>
        <p:txBody>
          <a:bodyPr/>
          <a:lstStyle/>
          <a:p>
            <a:r>
              <a:rPr lang="en-US" dirty="0" smtClean="0"/>
              <a:t>Key Issues in</a:t>
            </a:r>
            <a:br>
              <a:rPr lang="en-US" dirty="0" smtClean="0"/>
            </a:br>
            <a:r>
              <a:rPr lang="en-US" dirty="0" smtClean="0"/>
              <a:t> MTS Effectiveness </a:t>
            </a:r>
            <a:r>
              <a:rPr lang="en-US" sz="2000" dirty="0" smtClean="0"/>
              <a:t>(Cont’d.) </a:t>
            </a:r>
            <a:endParaRPr lang="en-US" sz="2000" dirty="0"/>
          </a:p>
        </p:txBody>
      </p:sp>
      <p:sp>
        <p:nvSpPr>
          <p:cNvPr id="3" name="Content Placeholder 2"/>
          <p:cNvSpPr>
            <a:spLocks noGrp="1"/>
          </p:cNvSpPr>
          <p:nvPr>
            <p:ph idx="1"/>
          </p:nvPr>
        </p:nvSpPr>
        <p:spPr/>
        <p:txBody>
          <a:bodyPr/>
          <a:lstStyle/>
          <a:p>
            <a:r>
              <a:rPr lang="en-US" dirty="0" smtClean="0"/>
              <a:t>Between Team Activities</a:t>
            </a:r>
          </a:p>
          <a:p>
            <a:pPr lvl="1"/>
            <a:r>
              <a:rPr lang="en-US" dirty="0" smtClean="0"/>
              <a:t>Collective Problem-Solving</a:t>
            </a:r>
          </a:p>
          <a:p>
            <a:pPr lvl="1"/>
            <a:r>
              <a:rPr lang="en-US" dirty="0" smtClean="0"/>
              <a:t>Adaptation and Innovation</a:t>
            </a:r>
          </a:p>
          <a:p>
            <a:pPr lvl="1"/>
            <a:r>
              <a:rPr lang="en-US" dirty="0" smtClean="0"/>
              <a:t>MTS Learning</a:t>
            </a:r>
          </a:p>
        </p:txBody>
      </p:sp>
      <p:sp>
        <p:nvSpPr>
          <p:cNvPr id="4" name="Cloud Callout 3"/>
          <p:cNvSpPr/>
          <p:nvPr/>
        </p:nvSpPr>
        <p:spPr>
          <a:xfrm>
            <a:off x="389465" y="3302000"/>
            <a:ext cx="8314267" cy="2150533"/>
          </a:xfrm>
          <a:prstGeom prst="cloudCallou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1083733" y="3945467"/>
            <a:ext cx="7399867" cy="923330"/>
          </a:xfrm>
          <a:prstGeom prst="rect">
            <a:avLst/>
          </a:prstGeom>
        </p:spPr>
        <p:txBody>
          <a:bodyPr wrap="square">
            <a:spAutoFit/>
          </a:bodyPr>
          <a:lstStyle/>
          <a:p>
            <a:r>
              <a:rPr lang="en-US" dirty="0" smtClean="0"/>
              <a:t>“We configured it. Another team shipped  it, and then the contractors are going to be racking it. Then, a fourth person is going to be using it, and coming back to us if they have problems.”</a:t>
            </a:r>
            <a:endParaRPr lang="en-US" dirty="0"/>
          </a:p>
        </p:txBody>
      </p:sp>
      <p:sp>
        <p:nvSpPr>
          <p:cNvPr id="6" name="Slide Number Placeholder 5"/>
          <p:cNvSpPr>
            <a:spLocks noGrp="1"/>
          </p:cNvSpPr>
          <p:nvPr>
            <p:ph type="sldNum" sz="quarter" idx="10"/>
          </p:nvPr>
        </p:nvSpPr>
        <p:spPr>
          <a:xfrm>
            <a:off x="7010400" y="6068674"/>
            <a:ext cx="2133600" cy="365125"/>
          </a:xfrm>
        </p:spPr>
        <p:txBody>
          <a:bodyPr/>
          <a:lstStyle/>
          <a:p>
            <a:fld id="{B3A979AE-27EB-4368-BA70-320B978EDE73}" type="slidenum">
              <a:rPr lang="en-US" sz="2400" smtClean="0">
                <a:solidFill>
                  <a:schemeClr val="accent1"/>
                </a:solidFill>
              </a:rPr>
              <a:pPr/>
              <a:t>22</a:t>
            </a:fld>
            <a:endParaRPr lang="en-US" sz="2400" dirty="0">
              <a:solidFill>
                <a:schemeClr val="accent1"/>
              </a:solidFill>
            </a:endParaRPr>
          </a:p>
        </p:txBody>
      </p:sp>
    </p:spTree>
    <p:extLst>
      <p:ext uri="{BB962C8B-B14F-4D97-AF65-F5344CB8AC3E}">
        <p14:creationId xmlns:p14="http://schemas.microsoft.com/office/powerpoint/2010/main" val="35978811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8515351" cy="1325563"/>
          </a:xfrm>
        </p:spPr>
        <p:txBody>
          <a:bodyPr>
            <a:normAutofit/>
          </a:bodyPr>
          <a:lstStyle/>
          <a:p>
            <a:r>
              <a:rPr lang="en-US" dirty="0" smtClean="0"/>
              <a:t>Drivers of MTS Success &amp; Failure</a:t>
            </a:r>
            <a:endParaRPr lang="en-US" dirty="0"/>
          </a:p>
        </p:txBody>
      </p:sp>
      <p:sp>
        <p:nvSpPr>
          <p:cNvPr id="3" name="Content Placeholder 2"/>
          <p:cNvSpPr>
            <a:spLocks noGrp="1"/>
          </p:cNvSpPr>
          <p:nvPr>
            <p:ph idx="1"/>
          </p:nvPr>
        </p:nvSpPr>
        <p:spPr/>
        <p:txBody>
          <a:bodyPr/>
          <a:lstStyle/>
          <a:p>
            <a:r>
              <a:rPr lang="en-US" dirty="0" smtClean="0"/>
              <a:t>Between-team emergent states</a:t>
            </a:r>
          </a:p>
          <a:p>
            <a:endParaRPr lang="en-US" dirty="0"/>
          </a:p>
          <a:p>
            <a:r>
              <a:rPr lang="en-US" dirty="0" smtClean="0"/>
              <a:t>Leadership and boundary spanning dynamics</a:t>
            </a:r>
          </a:p>
          <a:p>
            <a:endParaRPr lang="en-US" dirty="0"/>
          </a:p>
          <a:p>
            <a:r>
              <a:rPr lang="en-US" dirty="0" smtClean="0"/>
              <a:t>Motivational dynamics</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3971" y="3366606"/>
            <a:ext cx="4058880" cy="3040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a:xfrm>
            <a:off x="7010400" y="6041723"/>
            <a:ext cx="2133600" cy="365125"/>
          </a:xfrm>
        </p:spPr>
        <p:txBody>
          <a:bodyPr/>
          <a:lstStyle/>
          <a:p>
            <a:fld id="{B3A979AE-27EB-4368-BA70-320B978EDE73}" type="slidenum">
              <a:rPr lang="en-US" sz="2400" smtClean="0">
                <a:solidFill>
                  <a:schemeClr val="accent1"/>
                </a:solidFill>
              </a:rPr>
              <a:pPr/>
              <a:t>23</a:t>
            </a:fld>
            <a:endParaRPr lang="en-US" sz="2400">
              <a:solidFill>
                <a:schemeClr val="accent1"/>
              </a:solidFill>
            </a:endParaRPr>
          </a:p>
        </p:txBody>
      </p:sp>
    </p:spTree>
    <p:extLst>
      <p:ext uri="{BB962C8B-B14F-4D97-AF65-F5344CB8AC3E}">
        <p14:creationId xmlns:p14="http://schemas.microsoft.com/office/powerpoint/2010/main" val="336578458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Countervailing Forces</a:t>
            </a:r>
            <a:endParaRPr lang="en-US" dirty="0"/>
          </a:p>
        </p:txBody>
      </p:sp>
      <p:sp>
        <p:nvSpPr>
          <p:cNvPr id="3" name="Content Placeholder 2"/>
          <p:cNvSpPr>
            <a:spLocks noGrp="1"/>
          </p:cNvSpPr>
          <p:nvPr>
            <p:ph idx="1"/>
          </p:nvPr>
        </p:nvSpPr>
        <p:spPr/>
        <p:txBody>
          <a:bodyPr/>
          <a:lstStyle/>
          <a:p>
            <a:r>
              <a:rPr lang="en-US" dirty="0" smtClean="0"/>
              <a:t>What helps the team hurts the system</a:t>
            </a:r>
          </a:p>
          <a:p>
            <a:r>
              <a:rPr lang="en-US" dirty="0" smtClean="0"/>
              <a:t>What helps the system hurts the team</a:t>
            </a:r>
            <a:endParaRPr lang="en-US" dirty="0"/>
          </a:p>
        </p:txBody>
      </p:sp>
      <p:pic>
        <p:nvPicPr>
          <p:cNvPr id="16387" name="Picture 3" descr="C:\Users\Owner\Desktop\Untitled.png"/>
          <p:cNvPicPr>
            <a:picLocks noChangeAspect="1" noChangeArrowheads="1"/>
          </p:cNvPicPr>
          <p:nvPr/>
        </p:nvPicPr>
        <p:blipFill>
          <a:blip r:embed="rId3" cstate="print"/>
          <a:srcRect/>
          <a:stretch>
            <a:fillRect/>
          </a:stretch>
        </p:blipFill>
        <p:spPr bwMode="auto">
          <a:xfrm>
            <a:off x="1169755" y="3988296"/>
            <a:ext cx="2889037" cy="1069498"/>
          </a:xfrm>
          <a:prstGeom prst="rect">
            <a:avLst/>
          </a:prstGeom>
          <a:noFill/>
        </p:spPr>
      </p:pic>
      <p:pic>
        <p:nvPicPr>
          <p:cNvPr id="16389" name="Picture 5" descr="C:\Users\Owner\Desktop\Untitled.png"/>
          <p:cNvPicPr>
            <a:picLocks noChangeAspect="1" noChangeArrowheads="1"/>
          </p:cNvPicPr>
          <p:nvPr/>
        </p:nvPicPr>
        <p:blipFill>
          <a:blip r:embed="rId4" cstate="print"/>
          <a:srcRect/>
          <a:stretch>
            <a:fillRect/>
          </a:stretch>
        </p:blipFill>
        <p:spPr bwMode="auto">
          <a:xfrm>
            <a:off x="5311832" y="3911600"/>
            <a:ext cx="2348494" cy="1138300"/>
          </a:xfrm>
          <a:prstGeom prst="rect">
            <a:avLst/>
          </a:prstGeom>
          <a:noFill/>
        </p:spPr>
      </p:pic>
      <p:sp>
        <p:nvSpPr>
          <p:cNvPr id="4" name="Slide Number Placeholder 3"/>
          <p:cNvSpPr>
            <a:spLocks noGrp="1"/>
          </p:cNvSpPr>
          <p:nvPr>
            <p:ph type="sldNum" sz="quarter" idx="10"/>
          </p:nvPr>
        </p:nvSpPr>
        <p:spPr>
          <a:xfrm>
            <a:off x="7010400" y="6099496"/>
            <a:ext cx="2133600" cy="365125"/>
          </a:xfrm>
        </p:spPr>
        <p:txBody>
          <a:bodyPr/>
          <a:lstStyle/>
          <a:p>
            <a:fld id="{B3A979AE-27EB-4368-BA70-320B978EDE73}" type="slidenum">
              <a:rPr lang="en-US" sz="2400" smtClean="0">
                <a:solidFill>
                  <a:schemeClr val="accent1"/>
                </a:solidFill>
              </a:rPr>
              <a:pPr/>
              <a:t>24</a:t>
            </a:fld>
            <a:endParaRPr lang="en-US" sz="2400">
              <a:solidFill>
                <a:schemeClr val="accent1"/>
              </a:solidFill>
            </a:endParaRPr>
          </a:p>
        </p:txBody>
      </p:sp>
    </p:spTree>
    <p:extLst>
      <p:ext uri="{BB962C8B-B14F-4D97-AF65-F5344CB8AC3E}">
        <p14:creationId xmlns:p14="http://schemas.microsoft.com/office/powerpoint/2010/main" val="19502495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a:t>Collaboration Escalation</a:t>
            </a:r>
          </a:p>
        </p:txBody>
      </p:sp>
      <p:sp>
        <p:nvSpPr>
          <p:cNvPr id="3" name="Content Placeholder 2"/>
          <p:cNvSpPr>
            <a:spLocks noGrp="1"/>
          </p:cNvSpPr>
          <p:nvPr>
            <p:ph idx="1"/>
          </p:nvPr>
        </p:nvSpPr>
        <p:spPr>
          <a:xfrm>
            <a:off x="594783" y="1537759"/>
            <a:ext cx="7886700" cy="4351338"/>
          </a:xfrm>
        </p:spPr>
        <p:txBody>
          <a:bodyPr/>
          <a:lstStyle/>
          <a:p>
            <a:pPr lvl="1"/>
            <a:r>
              <a:rPr lang="en-US" sz="2800" dirty="0"/>
              <a:t>Description of </a:t>
            </a:r>
            <a:r>
              <a:rPr lang="en-US" sz="2800" dirty="0" smtClean="0"/>
              <a:t>phenomenon</a:t>
            </a:r>
          </a:p>
          <a:p>
            <a:pPr lvl="2"/>
            <a:r>
              <a:rPr lang="en-US" sz="2400" dirty="0" smtClean="0"/>
              <a:t>Individual makes decision to escalate</a:t>
            </a:r>
          </a:p>
          <a:p>
            <a:pPr lvl="2"/>
            <a:r>
              <a:rPr lang="en-US" sz="2400" dirty="0" smtClean="0"/>
              <a:t>Team makes decision to escalate in MTS</a:t>
            </a:r>
          </a:p>
          <a:p>
            <a:pPr lvl="2">
              <a:buNone/>
            </a:pPr>
            <a:endParaRPr lang="en-US" sz="2400" dirty="0" smtClean="0"/>
          </a:p>
          <a:p>
            <a:pPr lvl="1"/>
            <a:endParaRPr lang="en-US" sz="2400" dirty="0"/>
          </a:p>
          <a:p>
            <a:pPr marL="114300" indent="0">
              <a:buNone/>
            </a:pPr>
            <a:endParaRPr lang="en-US" dirty="0"/>
          </a:p>
        </p:txBody>
      </p:sp>
      <p:sp>
        <p:nvSpPr>
          <p:cNvPr id="5" name="Cloud Callout 4"/>
          <p:cNvSpPr/>
          <p:nvPr/>
        </p:nvSpPr>
        <p:spPr>
          <a:xfrm>
            <a:off x="474131" y="2878667"/>
            <a:ext cx="8077201" cy="3200400"/>
          </a:xfrm>
          <a:prstGeom prst="cloudCallou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1405468" y="3386667"/>
            <a:ext cx="6671733" cy="2031325"/>
          </a:xfrm>
          <a:prstGeom prst="rect">
            <a:avLst/>
          </a:prstGeom>
        </p:spPr>
        <p:txBody>
          <a:bodyPr wrap="square">
            <a:spAutoFit/>
          </a:bodyPr>
          <a:lstStyle/>
          <a:p>
            <a:r>
              <a:rPr lang="en-US" dirty="0" smtClean="0"/>
              <a:t> “Our team is designed to be very tactical.  If there's something that requires a lot of digging in, then we don't have the resources to handle that in our team so we're going to hand that off to an investigation team or a forensics team to do the kind of digging in that will be required for that. Sometimes we're also going to hand things off to the remediation team, if there's broad segment of  the organization that's impacted. “</a:t>
            </a:r>
            <a:endParaRPr lang="en-US" dirty="0"/>
          </a:p>
        </p:txBody>
      </p:sp>
      <p:sp>
        <p:nvSpPr>
          <p:cNvPr id="4" name="Slide Number Placeholder 3"/>
          <p:cNvSpPr>
            <a:spLocks noGrp="1"/>
          </p:cNvSpPr>
          <p:nvPr>
            <p:ph type="sldNum" sz="quarter" idx="10"/>
          </p:nvPr>
        </p:nvSpPr>
        <p:spPr>
          <a:xfrm>
            <a:off x="6933344" y="6079067"/>
            <a:ext cx="2133600" cy="365125"/>
          </a:xfrm>
        </p:spPr>
        <p:txBody>
          <a:bodyPr/>
          <a:lstStyle/>
          <a:p>
            <a:fld id="{B3A979AE-27EB-4368-BA70-320B978EDE73}" type="slidenum">
              <a:rPr lang="en-US" sz="2400" smtClean="0">
                <a:solidFill>
                  <a:schemeClr val="accent1"/>
                </a:solidFill>
              </a:rPr>
              <a:pPr/>
              <a:t>25</a:t>
            </a:fld>
            <a:endParaRPr lang="en-US" sz="2400">
              <a:solidFill>
                <a:schemeClr val="accent1"/>
              </a:solidFill>
            </a:endParaRPr>
          </a:p>
        </p:txBody>
      </p:sp>
    </p:spTree>
    <p:extLst>
      <p:ext uri="{BB962C8B-B14F-4D97-AF65-F5344CB8AC3E}">
        <p14:creationId xmlns:p14="http://schemas.microsoft.com/office/powerpoint/2010/main" val="23623668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a:t>Collaboration </a:t>
            </a:r>
            <a:r>
              <a:rPr lang="en-US" dirty="0" smtClean="0"/>
              <a:t>Escalation</a:t>
            </a:r>
            <a:r>
              <a:rPr lang="en-US" sz="2800" dirty="0" smtClean="0"/>
              <a:t> (Cont’d.)</a:t>
            </a:r>
            <a:endParaRPr lang="en-US" dirty="0"/>
          </a:p>
        </p:txBody>
      </p:sp>
      <p:sp>
        <p:nvSpPr>
          <p:cNvPr id="3" name="Content Placeholder 2"/>
          <p:cNvSpPr>
            <a:spLocks noGrp="1"/>
          </p:cNvSpPr>
          <p:nvPr>
            <p:ph idx="1"/>
          </p:nvPr>
        </p:nvSpPr>
        <p:spPr/>
        <p:txBody>
          <a:bodyPr/>
          <a:lstStyle/>
          <a:p>
            <a:pPr lvl="1"/>
            <a:r>
              <a:rPr lang="en-US" sz="2800" dirty="0" smtClean="0"/>
              <a:t>What are the drivers of escalation?</a:t>
            </a:r>
          </a:p>
          <a:p>
            <a:pPr lvl="2"/>
            <a:r>
              <a:rPr lang="en-US" sz="2400" dirty="0" smtClean="0"/>
              <a:t>Nature of the problem</a:t>
            </a:r>
          </a:p>
          <a:p>
            <a:pPr lvl="2"/>
            <a:r>
              <a:rPr lang="en-US" sz="2400" dirty="0" smtClean="0"/>
              <a:t>Organizational protocols, policy and politics</a:t>
            </a:r>
          </a:p>
          <a:p>
            <a:pPr lvl="2"/>
            <a:r>
              <a:rPr lang="en-US" sz="2400" dirty="0" smtClean="0"/>
              <a:t>Individual disposition</a:t>
            </a:r>
          </a:p>
          <a:p>
            <a:pPr lvl="2"/>
            <a:r>
              <a:rPr lang="en-US" sz="2400" dirty="0" smtClean="0"/>
              <a:t>Team norms and states</a:t>
            </a:r>
          </a:p>
          <a:p>
            <a:pPr lvl="2"/>
            <a:r>
              <a:rPr lang="en-US" sz="2400" dirty="0" smtClean="0"/>
              <a:t>Between team and MTS norms and states</a:t>
            </a:r>
          </a:p>
          <a:p>
            <a:pPr lvl="2"/>
            <a:endParaRPr lang="en-US" sz="2400" dirty="0" smtClean="0"/>
          </a:p>
          <a:p>
            <a:pPr lvl="1"/>
            <a:endParaRPr lang="en-US" sz="2400" dirty="0" smtClean="0"/>
          </a:p>
          <a:p>
            <a:pPr marL="114300" indent="0">
              <a:buNone/>
            </a:pPr>
            <a:endParaRPr lang="en-US" dirty="0"/>
          </a:p>
        </p:txBody>
      </p:sp>
      <p:sp>
        <p:nvSpPr>
          <p:cNvPr id="4" name="Slide Number Placeholder 3"/>
          <p:cNvSpPr>
            <a:spLocks noGrp="1"/>
          </p:cNvSpPr>
          <p:nvPr>
            <p:ph type="sldNum" sz="quarter" idx="10"/>
          </p:nvPr>
        </p:nvSpPr>
        <p:spPr>
          <a:xfrm>
            <a:off x="7010400" y="6058400"/>
            <a:ext cx="2133600" cy="365125"/>
          </a:xfrm>
        </p:spPr>
        <p:txBody>
          <a:bodyPr/>
          <a:lstStyle/>
          <a:p>
            <a:fld id="{B3A979AE-27EB-4368-BA70-320B978EDE73}" type="slidenum">
              <a:rPr lang="en-US" sz="2400" smtClean="0">
                <a:solidFill>
                  <a:schemeClr val="accent1"/>
                </a:solidFill>
              </a:rPr>
              <a:pPr/>
              <a:t>26</a:t>
            </a:fld>
            <a:endParaRPr lang="en-US" sz="2400">
              <a:solidFill>
                <a:schemeClr val="accent1"/>
              </a:solidFill>
            </a:endParaRPr>
          </a:p>
        </p:txBody>
      </p:sp>
    </p:spTree>
    <p:extLst>
      <p:ext uri="{BB962C8B-B14F-4D97-AF65-F5344CB8AC3E}">
        <p14:creationId xmlns:p14="http://schemas.microsoft.com/office/powerpoint/2010/main" val="236236681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dirty="0" smtClean="0"/>
              <a:t>Suggested </a:t>
            </a:r>
            <a:r>
              <a:rPr lang="en-US" dirty="0"/>
              <a:t>P</a:t>
            </a:r>
            <a:r>
              <a:rPr lang="en-US" dirty="0" smtClean="0"/>
              <a:t>rescriptions </a:t>
            </a:r>
            <a:r>
              <a:rPr lang="en-US" dirty="0"/>
              <a:t>for </a:t>
            </a:r>
            <a:r>
              <a:rPr lang="en-US" dirty="0" smtClean="0"/>
              <a:t>Enhancing CSIR-MTSs</a:t>
            </a:r>
            <a:endParaRPr lang="en-US" dirty="0"/>
          </a:p>
        </p:txBody>
      </p:sp>
      <p:sp>
        <p:nvSpPr>
          <p:cNvPr id="3" name="Content Placeholder 2"/>
          <p:cNvSpPr>
            <a:spLocks noGrp="1"/>
          </p:cNvSpPr>
          <p:nvPr>
            <p:ph idx="1"/>
          </p:nvPr>
        </p:nvSpPr>
        <p:spPr/>
        <p:txBody>
          <a:bodyPr/>
          <a:lstStyle/>
          <a:p>
            <a:r>
              <a:rPr lang="en-US" dirty="0" smtClean="0"/>
              <a:t>Build and train teams and MTSs to effectively “think together”</a:t>
            </a:r>
          </a:p>
          <a:p>
            <a:r>
              <a:rPr lang="en-US" dirty="0" smtClean="0"/>
              <a:t>Facilitate within and between team dynamics</a:t>
            </a:r>
          </a:p>
          <a:p>
            <a:pPr lvl="1"/>
            <a:r>
              <a:rPr lang="en-US" dirty="0" smtClean="0"/>
              <a:t>Key role for CSIRT and MTS leaders</a:t>
            </a:r>
          </a:p>
          <a:p>
            <a:r>
              <a:rPr lang="en-US" dirty="0" smtClean="0"/>
              <a:t>Select and train team members with high communication and collaboration skills, in addition to technical expertise</a:t>
            </a:r>
          </a:p>
          <a:p>
            <a:r>
              <a:rPr lang="en-US" dirty="0" smtClean="0"/>
              <a:t>Select team members who are predisposed to work well in a highly collaborative environment</a:t>
            </a:r>
          </a:p>
        </p:txBody>
      </p:sp>
      <p:sp>
        <p:nvSpPr>
          <p:cNvPr id="4" name="Slide Number Placeholder 3"/>
          <p:cNvSpPr>
            <a:spLocks noGrp="1"/>
          </p:cNvSpPr>
          <p:nvPr>
            <p:ph type="sldNum" sz="quarter" idx="10"/>
          </p:nvPr>
        </p:nvSpPr>
        <p:spPr>
          <a:xfrm>
            <a:off x="7010400" y="6109771"/>
            <a:ext cx="2133600" cy="365125"/>
          </a:xfrm>
        </p:spPr>
        <p:txBody>
          <a:bodyPr/>
          <a:lstStyle/>
          <a:p>
            <a:fld id="{B3A979AE-27EB-4368-BA70-320B978EDE73}" type="slidenum">
              <a:rPr lang="en-US" sz="2400" smtClean="0">
                <a:solidFill>
                  <a:schemeClr val="accent1"/>
                </a:solidFill>
              </a:rPr>
              <a:pPr/>
              <a:t>27</a:t>
            </a:fld>
            <a:endParaRPr lang="en-US" sz="2400">
              <a:solidFill>
                <a:schemeClr val="accent1"/>
              </a:solidFill>
            </a:endParaRPr>
          </a:p>
        </p:txBody>
      </p:sp>
    </p:spTree>
    <p:extLst>
      <p:ext uri="{BB962C8B-B14F-4D97-AF65-F5344CB8AC3E}">
        <p14:creationId xmlns:p14="http://schemas.microsoft.com/office/powerpoint/2010/main" val="6917629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dirty="0" smtClean="0"/>
              <a:t>Future </a:t>
            </a:r>
            <a:r>
              <a:rPr lang="en-US" dirty="0"/>
              <a:t>R</a:t>
            </a:r>
            <a:r>
              <a:rPr lang="en-US" dirty="0" smtClean="0"/>
              <a:t>esearch </a:t>
            </a:r>
            <a:r>
              <a:rPr lang="en-US" dirty="0"/>
              <a:t>and </a:t>
            </a:r>
            <a:r>
              <a:rPr lang="en-US" dirty="0" smtClean="0"/>
              <a:t>Practice Requirements</a:t>
            </a:r>
            <a:endParaRPr lang="en-US" dirty="0"/>
          </a:p>
        </p:txBody>
      </p:sp>
      <p:sp>
        <p:nvSpPr>
          <p:cNvPr id="3" name="Content Placeholder 2"/>
          <p:cNvSpPr>
            <a:spLocks noGrp="1"/>
          </p:cNvSpPr>
          <p:nvPr>
            <p:ph idx="1"/>
          </p:nvPr>
        </p:nvSpPr>
        <p:spPr/>
        <p:txBody>
          <a:bodyPr/>
          <a:lstStyle/>
          <a:p>
            <a:pPr lvl="1"/>
            <a:r>
              <a:rPr lang="en-US" sz="2800" dirty="0" smtClean="0"/>
              <a:t>Understanding </a:t>
            </a:r>
            <a:r>
              <a:rPr lang="en-US" sz="2800" dirty="0"/>
              <a:t>CSIR-MTS dynamics</a:t>
            </a:r>
          </a:p>
          <a:p>
            <a:pPr lvl="1"/>
            <a:r>
              <a:rPr lang="en-US" sz="2800" dirty="0"/>
              <a:t>Deriving best practices </a:t>
            </a:r>
            <a:endParaRPr lang="en-US" sz="2800" dirty="0" smtClean="0"/>
          </a:p>
          <a:p>
            <a:pPr lvl="1"/>
            <a:r>
              <a:rPr lang="en-US" sz="2800" dirty="0" smtClean="0"/>
              <a:t>Developing tools for CSIRT managers to use when hiring and training CSIRT members</a:t>
            </a:r>
          </a:p>
          <a:p>
            <a:pPr lvl="1"/>
            <a:r>
              <a:rPr lang="en-US" sz="2800" dirty="0" smtClean="0"/>
              <a:t>Helping CSIRTs collaborate more effectively within the team and the entire system</a:t>
            </a:r>
            <a:endParaRPr lang="en-US" sz="2800" dirty="0"/>
          </a:p>
          <a:p>
            <a:endParaRPr lang="en-US" dirty="0"/>
          </a:p>
        </p:txBody>
      </p:sp>
      <p:sp>
        <p:nvSpPr>
          <p:cNvPr id="4" name="Slide Number Placeholder 3"/>
          <p:cNvSpPr>
            <a:spLocks noGrp="1"/>
          </p:cNvSpPr>
          <p:nvPr>
            <p:ph type="sldNum" sz="quarter" idx="10"/>
          </p:nvPr>
        </p:nvSpPr>
        <p:spPr>
          <a:xfrm>
            <a:off x="7010400" y="6089222"/>
            <a:ext cx="2133600" cy="365125"/>
          </a:xfrm>
        </p:spPr>
        <p:txBody>
          <a:bodyPr/>
          <a:lstStyle/>
          <a:p>
            <a:fld id="{B3A979AE-27EB-4368-BA70-320B978EDE73}" type="slidenum">
              <a:rPr lang="en-US" sz="2400" smtClean="0">
                <a:solidFill>
                  <a:schemeClr val="accent1"/>
                </a:solidFill>
              </a:rPr>
              <a:pPr/>
              <a:t>28</a:t>
            </a:fld>
            <a:endParaRPr lang="en-US" sz="2400">
              <a:solidFill>
                <a:schemeClr val="accent1"/>
              </a:solidFill>
            </a:endParaRPr>
          </a:p>
        </p:txBody>
      </p:sp>
    </p:spTree>
    <p:extLst>
      <p:ext uri="{BB962C8B-B14F-4D97-AF65-F5344CB8AC3E}">
        <p14:creationId xmlns:p14="http://schemas.microsoft.com/office/powerpoint/2010/main" val="17155442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19144"/>
          </a:xfrm>
        </p:spPr>
        <p:txBody>
          <a:bodyPr/>
          <a:lstStyle/>
          <a:p>
            <a:r>
              <a:rPr lang="en-US" dirty="0" smtClean="0"/>
              <a:t>Acknowledgements</a:t>
            </a:r>
            <a:endParaRPr lang="en-US" dirty="0"/>
          </a:p>
        </p:txBody>
      </p:sp>
      <p:sp>
        <p:nvSpPr>
          <p:cNvPr id="4" name="Shape 84"/>
          <p:cNvSpPr/>
          <p:nvPr/>
        </p:nvSpPr>
        <p:spPr>
          <a:xfrm>
            <a:off x="6835449" y="943702"/>
            <a:ext cx="1382686" cy="1295304"/>
          </a:xfrm>
          <a:prstGeom prst="rect">
            <a:avLst/>
          </a:prstGeom>
          <a:blipFill>
            <a:blip r:embed="rId3" cstate="print"/>
            <a:stretch>
              <a:fillRect/>
            </a:stretch>
          </a:blipFill>
        </p:spPr>
      </p:sp>
      <p:sp>
        <p:nvSpPr>
          <p:cNvPr id="5" name="Slide Number Placeholder 4"/>
          <p:cNvSpPr>
            <a:spLocks noGrp="1"/>
          </p:cNvSpPr>
          <p:nvPr>
            <p:ph type="sldNum" sz="quarter" idx="10"/>
          </p:nvPr>
        </p:nvSpPr>
        <p:spPr>
          <a:xfrm>
            <a:off x="7010400" y="6102850"/>
            <a:ext cx="2133600" cy="365125"/>
          </a:xfrm>
        </p:spPr>
        <p:txBody>
          <a:bodyPr/>
          <a:lstStyle/>
          <a:p>
            <a:fld id="{B3A979AE-27EB-4368-BA70-320B978EDE73}" type="slidenum">
              <a:rPr lang="en-US" sz="2400" smtClean="0">
                <a:solidFill>
                  <a:schemeClr val="accent1"/>
                </a:solidFill>
              </a:rPr>
              <a:pPr/>
              <a:t>2</a:t>
            </a:fld>
            <a:endParaRPr lang="en-US" sz="2400" dirty="0">
              <a:solidFill>
                <a:schemeClr val="accent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040" y="5354970"/>
            <a:ext cx="1219200"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4905" y="5162883"/>
            <a:ext cx="1066800"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449" y="5379576"/>
            <a:ext cx="109696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5901" y="1130157"/>
            <a:ext cx="6930891" cy="757130"/>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Project funded by the U.S. Department of Homeland Security (BAA 11-02)</a:t>
            </a:r>
          </a:p>
        </p:txBody>
      </p:sp>
      <p:sp>
        <p:nvSpPr>
          <p:cNvPr id="7" name="TextBox 6"/>
          <p:cNvSpPr txBox="1"/>
          <p:nvPr/>
        </p:nvSpPr>
        <p:spPr>
          <a:xfrm>
            <a:off x="595901" y="2589088"/>
            <a:ext cx="4222679" cy="369332"/>
          </a:xfrm>
          <a:prstGeom prst="rect">
            <a:avLst/>
          </a:prstGeom>
          <a:noFill/>
        </p:spPr>
        <p:txBody>
          <a:bodyPr wrap="square" rtlCol="0">
            <a:spAutoFit/>
          </a:bodyPr>
          <a:lstStyle/>
          <a:p>
            <a:endParaRPr lang="en-US" dirty="0"/>
          </a:p>
        </p:txBody>
      </p:sp>
      <p:sp>
        <p:nvSpPr>
          <p:cNvPr id="8" name="TextBox 7"/>
          <p:cNvSpPr txBox="1"/>
          <p:nvPr/>
        </p:nvSpPr>
        <p:spPr>
          <a:xfrm>
            <a:off x="1006866" y="2054071"/>
            <a:ext cx="3811713" cy="292387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Additional contributors:</a:t>
            </a:r>
          </a:p>
          <a:p>
            <a:pPr marL="800100" lvl="1" indent="-342900">
              <a:buFont typeface="Arial" panose="020B0604020202020204" pitchFamily="34" charset="0"/>
              <a:buChar char="•"/>
            </a:pPr>
            <a:r>
              <a:rPr lang="en-US" sz="2000" dirty="0"/>
              <a:t>Lois Tetrick, GMU	</a:t>
            </a:r>
            <a:endParaRPr lang="en-US" sz="2000" dirty="0" smtClean="0"/>
          </a:p>
          <a:p>
            <a:pPr marL="800100" lvl="1" indent="-342900">
              <a:buFont typeface="Arial" panose="020B0604020202020204" pitchFamily="34" charset="0"/>
              <a:buChar char="•"/>
            </a:pPr>
            <a:r>
              <a:rPr lang="en-US" sz="2000" dirty="0" smtClean="0"/>
              <a:t>Reeshad </a:t>
            </a:r>
            <a:r>
              <a:rPr lang="en-US" sz="2000" dirty="0"/>
              <a:t>Dalal, GMU</a:t>
            </a:r>
          </a:p>
          <a:p>
            <a:pPr marL="800100" lvl="1" indent="-342900">
              <a:buFont typeface="Arial" panose="020B0604020202020204" pitchFamily="34" charset="0"/>
              <a:buChar char="•"/>
            </a:pPr>
            <a:r>
              <a:rPr lang="en-US" sz="2000" dirty="0"/>
              <a:t>Jennifer Green, GMU</a:t>
            </a:r>
          </a:p>
          <a:p>
            <a:pPr marL="800100" lvl="1" indent="-342900">
              <a:buFont typeface="Arial" panose="020B0604020202020204" pitchFamily="34" charset="0"/>
              <a:buChar char="•"/>
            </a:pPr>
            <a:r>
              <a:rPr lang="en-US" sz="2000" dirty="0" err="1"/>
              <a:t>Aiva</a:t>
            </a:r>
            <a:r>
              <a:rPr lang="en-US" sz="2000" dirty="0"/>
              <a:t> </a:t>
            </a:r>
            <a:r>
              <a:rPr lang="en-US" sz="2000" dirty="0" err="1"/>
              <a:t>Gorab</a:t>
            </a:r>
            <a:r>
              <a:rPr lang="en-US" sz="2000" dirty="0"/>
              <a:t>, GMU</a:t>
            </a:r>
          </a:p>
          <a:p>
            <a:pPr marL="800100" lvl="1" indent="-342900">
              <a:buFont typeface="Arial" panose="020B0604020202020204" pitchFamily="34" charset="0"/>
              <a:buChar char="•"/>
            </a:pPr>
            <a:r>
              <a:rPr lang="en-US" sz="2000" dirty="0" err="1"/>
              <a:t>Qikun</a:t>
            </a:r>
            <a:r>
              <a:rPr lang="en-US" sz="2000" dirty="0"/>
              <a:t> </a:t>
            </a:r>
            <a:r>
              <a:rPr lang="en-US" sz="2000" dirty="0" err="1"/>
              <a:t>Niu</a:t>
            </a:r>
            <a:r>
              <a:rPr lang="en-US" sz="2000" dirty="0"/>
              <a:t>, GMU</a:t>
            </a:r>
          </a:p>
          <a:p>
            <a:pPr marL="800100" lvl="1" indent="-342900">
              <a:buFont typeface="Arial" panose="020B0604020202020204" pitchFamily="34" charset="0"/>
              <a:buChar char="•"/>
            </a:pPr>
            <a:r>
              <a:rPr lang="en-US" sz="2000" dirty="0"/>
              <a:t>Daniel Shore, GMU</a:t>
            </a:r>
          </a:p>
          <a:p>
            <a:pPr marL="800100" lvl="1" indent="-342900">
              <a:buFont typeface="Arial" panose="020B0604020202020204" pitchFamily="34" charset="0"/>
              <a:buChar char="•"/>
            </a:pPr>
            <a:r>
              <a:rPr lang="en-US" sz="2000" dirty="0"/>
              <a:t>Alan </a:t>
            </a:r>
            <a:r>
              <a:rPr lang="en-US" sz="2000" dirty="0" err="1"/>
              <a:t>Tomassetti</a:t>
            </a:r>
            <a:r>
              <a:rPr lang="en-US" sz="2000" dirty="0"/>
              <a:t>, </a:t>
            </a:r>
            <a:r>
              <a:rPr lang="en-US" sz="2000" dirty="0" smtClean="0"/>
              <a:t>GMU</a:t>
            </a:r>
          </a:p>
          <a:p>
            <a:pPr marL="800100" lvl="1" indent="-342900">
              <a:buFont typeface="Arial" panose="020B0604020202020204" pitchFamily="34" charset="0"/>
              <a:buChar char="•"/>
            </a:pPr>
            <a:r>
              <a:rPr lang="en-US" sz="2000" dirty="0" smtClean="0"/>
              <a:t>Mark D. Troutman, GMU</a:t>
            </a:r>
            <a:endParaRPr lang="en-US" sz="2000" dirty="0"/>
          </a:p>
        </p:txBody>
      </p:sp>
      <p:sp>
        <p:nvSpPr>
          <p:cNvPr id="12" name="TextBox 11"/>
          <p:cNvSpPr txBox="1"/>
          <p:nvPr/>
        </p:nvSpPr>
        <p:spPr>
          <a:xfrm>
            <a:off x="4274905" y="2392624"/>
            <a:ext cx="4869095" cy="1938992"/>
          </a:xfrm>
          <a:prstGeom prst="rect">
            <a:avLst/>
          </a:prstGeom>
          <a:noFill/>
        </p:spPr>
        <p:txBody>
          <a:bodyPr wrap="square" rtlCol="0">
            <a:spAutoFit/>
          </a:bodyPr>
          <a:lstStyle/>
          <a:p>
            <a:pPr marL="742950" lvl="1" indent="-285750">
              <a:buFont typeface="Arial" panose="020B0604020202020204" pitchFamily="34" charset="0"/>
              <a:buChar char="•"/>
            </a:pPr>
            <a:r>
              <a:rPr lang="en-US" sz="2000" dirty="0" smtClean="0"/>
              <a:t>John </a:t>
            </a:r>
            <a:r>
              <a:rPr lang="en-US" sz="2000" dirty="0" err="1"/>
              <a:t>Gudgel</a:t>
            </a:r>
            <a:r>
              <a:rPr lang="en-US" sz="2000" dirty="0"/>
              <a:t>, GMU</a:t>
            </a:r>
          </a:p>
          <a:p>
            <a:pPr marL="742950" lvl="1" indent="-285750">
              <a:buFont typeface="Arial" panose="020B0604020202020204" pitchFamily="34" charset="0"/>
              <a:buChar char="•"/>
            </a:pPr>
            <a:r>
              <a:rPr lang="en-US" sz="2000" dirty="0"/>
              <a:t>William A. </a:t>
            </a:r>
            <a:r>
              <a:rPr lang="en-US" sz="2000" dirty="0" err="1"/>
              <a:t>Grasmeder</a:t>
            </a:r>
            <a:r>
              <a:rPr lang="en-US" sz="2000" dirty="0"/>
              <a:t>, GMU</a:t>
            </a:r>
          </a:p>
          <a:p>
            <a:pPr marL="742950" lvl="1" indent="-285750">
              <a:buFont typeface="Arial" panose="020B0604020202020204" pitchFamily="34" charset="0"/>
              <a:buChar char="•"/>
            </a:pPr>
            <a:r>
              <a:rPr lang="en-US" sz="2000" dirty="0"/>
              <a:t>Shari L. </a:t>
            </a:r>
            <a:r>
              <a:rPr lang="en-US" sz="2000" dirty="0" err="1"/>
              <a:t>Pfleeger</a:t>
            </a:r>
            <a:r>
              <a:rPr lang="en-US" sz="2000" dirty="0"/>
              <a:t>, Dartmouth College</a:t>
            </a:r>
          </a:p>
          <a:p>
            <a:pPr marL="742950" lvl="1" indent="-285750">
              <a:buFont typeface="Arial" panose="020B0604020202020204" pitchFamily="34" charset="0"/>
              <a:buChar char="•"/>
            </a:pPr>
            <a:r>
              <a:rPr lang="en-US" sz="2000" dirty="0"/>
              <a:t>William G. Horne, </a:t>
            </a:r>
            <a:r>
              <a:rPr lang="en-US" sz="2000" dirty="0" smtClean="0"/>
              <a:t>HP</a:t>
            </a:r>
            <a:endParaRPr lang="en-US" sz="2000" dirty="0"/>
          </a:p>
          <a:p>
            <a:pPr marL="742950" lvl="1" indent="-285750">
              <a:buFont typeface="Arial" panose="020B0604020202020204" pitchFamily="34" charset="0"/>
              <a:buChar char="•"/>
            </a:pPr>
            <a:r>
              <a:rPr lang="en-US" sz="2000" dirty="0"/>
              <a:t>Sandeep N. Bhatt, </a:t>
            </a:r>
            <a:r>
              <a:rPr lang="en-US" sz="2000" dirty="0" smtClean="0"/>
              <a:t>HP</a:t>
            </a:r>
            <a:endParaRPr lang="en-US" sz="2000" dirty="0"/>
          </a:p>
          <a:p>
            <a:pPr marL="742950" lvl="1" indent="-285750">
              <a:buFont typeface="Arial" panose="020B0604020202020204" pitchFamily="34" charset="0"/>
              <a:buChar char="•"/>
            </a:pPr>
            <a:r>
              <a:rPr lang="en-US" sz="2000" dirty="0" err="1"/>
              <a:t>Loai</a:t>
            </a:r>
            <a:r>
              <a:rPr lang="en-US" sz="2000" dirty="0"/>
              <a:t> </a:t>
            </a:r>
            <a:r>
              <a:rPr lang="en-US" sz="2000" dirty="0" err="1"/>
              <a:t>Zomlot</a:t>
            </a:r>
            <a:r>
              <a:rPr lang="en-US" sz="2000" dirty="0"/>
              <a:t>, </a:t>
            </a:r>
            <a:r>
              <a:rPr lang="en-US" sz="2000" dirty="0" smtClean="0"/>
              <a:t>HP</a:t>
            </a:r>
            <a:endParaRPr lang="en-US" sz="2000" dirty="0"/>
          </a:p>
        </p:txBody>
      </p:sp>
    </p:spTree>
    <p:extLst>
      <p:ext uri="{BB962C8B-B14F-4D97-AF65-F5344CB8AC3E}">
        <p14:creationId xmlns:p14="http://schemas.microsoft.com/office/powerpoint/2010/main" val="7373179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Overall Research Objectives</a:t>
            </a:r>
            <a:endParaRPr lang="en-US" dirty="0"/>
          </a:p>
        </p:txBody>
      </p:sp>
      <p:sp>
        <p:nvSpPr>
          <p:cNvPr id="3" name="Content Placeholder 2"/>
          <p:cNvSpPr>
            <a:spLocks noGrp="1"/>
          </p:cNvSpPr>
          <p:nvPr>
            <p:ph idx="1"/>
          </p:nvPr>
        </p:nvSpPr>
        <p:spPr/>
        <p:txBody>
          <a:bodyPr/>
          <a:lstStyle/>
          <a:p>
            <a:r>
              <a:rPr lang="en-US" dirty="0" smtClean="0"/>
              <a:t>Conceptualize CSIRTs as MTSs</a:t>
            </a:r>
          </a:p>
          <a:p>
            <a:r>
              <a:rPr lang="en-US" dirty="0" smtClean="0"/>
              <a:t>Increase understanding of factors that foster MTS and CSIRT effectiveness</a:t>
            </a:r>
          </a:p>
          <a:p>
            <a:r>
              <a:rPr lang="en-US" dirty="0" smtClean="0"/>
              <a:t>Provide CSIRT managers and team members with guidance on facilitating effectiveness</a:t>
            </a:r>
          </a:p>
          <a:p>
            <a:pPr>
              <a:buNone/>
            </a:pPr>
            <a:endParaRPr lang="en-US" dirty="0"/>
          </a:p>
        </p:txBody>
      </p:sp>
      <p:sp>
        <p:nvSpPr>
          <p:cNvPr id="4" name="Slide Number Placeholder 3"/>
          <p:cNvSpPr>
            <a:spLocks noGrp="1"/>
          </p:cNvSpPr>
          <p:nvPr>
            <p:ph type="sldNum" sz="quarter" idx="10"/>
          </p:nvPr>
        </p:nvSpPr>
        <p:spPr>
          <a:xfrm>
            <a:off x="7010400" y="6061752"/>
            <a:ext cx="2133600" cy="365125"/>
          </a:xfrm>
        </p:spPr>
        <p:txBody>
          <a:bodyPr/>
          <a:lstStyle/>
          <a:p>
            <a:fld id="{B3A979AE-27EB-4368-BA70-320B978EDE73}" type="slidenum">
              <a:rPr lang="en-US" sz="2400" smtClean="0">
                <a:solidFill>
                  <a:schemeClr val="accent1"/>
                </a:solidFill>
              </a:rPr>
              <a:pPr/>
              <a:t>3</a:t>
            </a:fld>
            <a:endParaRPr lang="en-US" sz="2400" dirty="0">
              <a:solidFill>
                <a:schemeClr val="accent1"/>
              </a:solidFill>
            </a:endParaRPr>
          </a:p>
        </p:txBody>
      </p:sp>
    </p:spTree>
    <p:extLst>
      <p:ext uri="{BB962C8B-B14F-4D97-AF65-F5344CB8AC3E}">
        <p14:creationId xmlns:p14="http://schemas.microsoft.com/office/powerpoint/2010/main" val="8253388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wner\Desktop\Untitled.png"/>
          <p:cNvPicPr>
            <a:picLocks noChangeAspect="1" noChangeArrowheads="1"/>
          </p:cNvPicPr>
          <p:nvPr/>
        </p:nvPicPr>
        <p:blipFill>
          <a:blip r:embed="rId2" cstate="print"/>
          <a:srcRect/>
          <a:stretch>
            <a:fillRect/>
          </a:stretch>
        </p:blipFill>
        <p:spPr bwMode="auto">
          <a:xfrm>
            <a:off x="420813" y="931334"/>
            <a:ext cx="8418387" cy="5426948"/>
          </a:xfrm>
          <a:prstGeom prst="rect">
            <a:avLst/>
          </a:prstGeom>
          <a:noFill/>
        </p:spPr>
      </p:pic>
      <p:sp>
        <p:nvSpPr>
          <p:cNvPr id="2" name="Title 1"/>
          <p:cNvSpPr>
            <a:spLocks noGrp="1"/>
          </p:cNvSpPr>
          <p:nvPr>
            <p:ph type="title"/>
          </p:nvPr>
        </p:nvSpPr>
        <p:spPr>
          <a:xfrm>
            <a:off x="611717" y="0"/>
            <a:ext cx="7886700" cy="1325563"/>
          </a:xfrm>
        </p:spPr>
        <p:txBody>
          <a:bodyPr/>
          <a:lstStyle/>
          <a:p>
            <a:r>
              <a:rPr lang="en-US" dirty="0" smtClean="0"/>
              <a:t>Research Program - Big Picture</a:t>
            </a:r>
            <a:endParaRPr lang="en-US" dirty="0"/>
          </a:p>
        </p:txBody>
      </p:sp>
      <p:sp>
        <p:nvSpPr>
          <p:cNvPr id="3" name="Slide Number Placeholder 2"/>
          <p:cNvSpPr>
            <a:spLocks noGrp="1"/>
          </p:cNvSpPr>
          <p:nvPr>
            <p:ph type="sldNum" sz="quarter" idx="10"/>
          </p:nvPr>
        </p:nvSpPr>
        <p:spPr>
          <a:xfrm>
            <a:off x="7010400" y="6080880"/>
            <a:ext cx="2133600" cy="365125"/>
          </a:xfrm>
        </p:spPr>
        <p:txBody>
          <a:bodyPr/>
          <a:lstStyle/>
          <a:p>
            <a:fld id="{B3A979AE-27EB-4368-BA70-320B978EDE73}" type="slidenum">
              <a:rPr lang="en-US" sz="2400" smtClean="0">
                <a:solidFill>
                  <a:schemeClr val="accent1"/>
                </a:solidFill>
              </a:rPr>
              <a:pPr/>
              <a:t>4</a:t>
            </a:fld>
            <a:endParaRPr lang="en-US" sz="2400"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Presentation Outline</a:t>
            </a:r>
            <a:endParaRPr lang="en-US" dirty="0"/>
          </a:p>
        </p:txBody>
      </p:sp>
      <p:sp>
        <p:nvSpPr>
          <p:cNvPr id="3" name="Content Placeholder 2"/>
          <p:cNvSpPr>
            <a:spLocks noGrp="1"/>
          </p:cNvSpPr>
          <p:nvPr>
            <p:ph idx="1"/>
          </p:nvPr>
        </p:nvSpPr>
        <p:spPr/>
        <p:txBody>
          <a:bodyPr>
            <a:normAutofit/>
          </a:bodyPr>
          <a:lstStyle/>
          <a:p>
            <a:r>
              <a:rPr lang="en-US" dirty="0" smtClean="0"/>
              <a:t>Nature of teamwork in CSIRTs</a:t>
            </a:r>
          </a:p>
          <a:p>
            <a:r>
              <a:rPr lang="en-US" dirty="0" smtClean="0"/>
              <a:t>Drivers of effective CSIRT performance</a:t>
            </a:r>
          </a:p>
          <a:p>
            <a:r>
              <a:rPr lang="en-US" dirty="0" smtClean="0"/>
              <a:t>CSIR MTSs</a:t>
            </a:r>
          </a:p>
          <a:p>
            <a:pPr lvl="1"/>
            <a:r>
              <a:rPr lang="en-US" dirty="0" smtClean="0"/>
              <a:t>What are MTSs?</a:t>
            </a:r>
          </a:p>
          <a:p>
            <a:pPr lvl="1"/>
            <a:r>
              <a:rPr lang="en-US" dirty="0" smtClean="0"/>
              <a:t>Key elements of MTSs</a:t>
            </a:r>
          </a:p>
          <a:p>
            <a:pPr lvl="1"/>
            <a:r>
              <a:rPr lang="en-US" dirty="0" smtClean="0"/>
              <a:t>Examples of cyber security MTSs</a:t>
            </a:r>
          </a:p>
          <a:p>
            <a:r>
              <a:rPr lang="en-US" dirty="0" smtClean="0"/>
              <a:t>Drivers of effective CSIR MTS performance</a:t>
            </a:r>
          </a:p>
          <a:p>
            <a:r>
              <a:rPr lang="en-US" dirty="0" smtClean="0"/>
              <a:t>Process of </a:t>
            </a:r>
            <a:r>
              <a:rPr lang="en-US" i="1" dirty="0" smtClean="0"/>
              <a:t>collaboration escalation</a:t>
            </a:r>
          </a:p>
          <a:p>
            <a:r>
              <a:rPr lang="en-US" dirty="0" smtClean="0"/>
              <a:t>Prescriptions and future directions</a:t>
            </a:r>
          </a:p>
          <a:p>
            <a:pPr marL="114300" indent="0">
              <a:buNone/>
            </a:pPr>
            <a:endParaRPr lang="en-US" dirty="0" smtClean="0"/>
          </a:p>
          <a:p>
            <a:pPr lvl="1"/>
            <a:endParaRPr lang="en-US" dirty="0" smtClean="0"/>
          </a:p>
          <a:p>
            <a:pPr lvl="1"/>
            <a:endParaRPr lang="en-US" dirty="0"/>
          </a:p>
        </p:txBody>
      </p:sp>
      <p:sp>
        <p:nvSpPr>
          <p:cNvPr id="4" name="Slide Number Placeholder 3"/>
          <p:cNvSpPr>
            <a:spLocks noGrp="1"/>
          </p:cNvSpPr>
          <p:nvPr>
            <p:ph type="sldNum" sz="quarter" idx="10"/>
          </p:nvPr>
        </p:nvSpPr>
        <p:spPr>
          <a:xfrm>
            <a:off x="7010400" y="6041204"/>
            <a:ext cx="2133600" cy="365125"/>
          </a:xfrm>
        </p:spPr>
        <p:txBody>
          <a:bodyPr/>
          <a:lstStyle/>
          <a:p>
            <a:fld id="{B3A979AE-27EB-4368-BA70-320B978EDE73}" type="slidenum">
              <a:rPr lang="en-US" sz="2400" smtClean="0">
                <a:solidFill>
                  <a:schemeClr val="accent1"/>
                </a:solidFill>
              </a:rPr>
              <a:pPr/>
              <a:t>5</a:t>
            </a:fld>
            <a:endParaRPr lang="en-US" sz="2400">
              <a:solidFill>
                <a:schemeClr val="accent1"/>
              </a:solidFill>
            </a:endParaRPr>
          </a:p>
        </p:txBody>
      </p:sp>
    </p:spTree>
    <p:extLst>
      <p:ext uri="{BB962C8B-B14F-4D97-AF65-F5344CB8AC3E}">
        <p14:creationId xmlns:p14="http://schemas.microsoft.com/office/powerpoint/2010/main" val="20087798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Nature of CSIRT Teamwork </a:t>
            </a:r>
            <a:endParaRPr lang="en-US" dirty="0"/>
          </a:p>
        </p:txBody>
      </p:sp>
      <p:sp>
        <p:nvSpPr>
          <p:cNvPr id="5" name="Content Placeholder 2"/>
          <p:cNvSpPr>
            <a:spLocks noGrp="1"/>
          </p:cNvSpPr>
          <p:nvPr>
            <p:ph idx="1"/>
          </p:nvPr>
        </p:nvSpPr>
        <p:spPr/>
        <p:txBody>
          <a:bodyPr>
            <a:normAutofit/>
          </a:bodyPr>
          <a:lstStyle/>
          <a:p>
            <a:r>
              <a:rPr lang="en-US" dirty="0" smtClean="0"/>
              <a:t>Externalized Cognition</a:t>
            </a:r>
          </a:p>
          <a:p>
            <a:r>
              <a:rPr lang="en-US" dirty="0" smtClean="0"/>
              <a:t>Information </a:t>
            </a:r>
            <a:r>
              <a:rPr lang="en-US" dirty="0" smtClean="0"/>
              <a:t>Sharing</a:t>
            </a:r>
          </a:p>
          <a:p>
            <a:r>
              <a:rPr lang="en-US" dirty="0" smtClean="0"/>
              <a:t>Knowledge Management</a:t>
            </a:r>
          </a:p>
          <a:p>
            <a:pPr marL="114300" indent="0">
              <a:buNone/>
            </a:pPr>
            <a:endParaRPr lang="en-US" dirty="0" smtClean="0"/>
          </a:p>
        </p:txBody>
      </p:sp>
      <p:pic>
        <p:nvPicPr>
          <p:cNvPr id="43010" name="Picture 2" descr="http://chelshakirby.edublogs.org/files/2011/12/scaffolding-1xte4m2-225x300.jpg"/>
          <p:cNvPicPr>
            <a:picLocks noChangeAspect="1" noChangeArrowheads="1"/>
          </p:cNvPicPr>
          <p:nvPr/>
        </p:nvPicPr>
        <p:blipFill>
          <a:blip r:embed="rId3" cstate="print"/>
          <a:srcRect/>
          <a:stretch>
            <a:fillRect/>
          </a:stretch>
        </p:blipFill>
        <p:spPr bwMode="auto">
          <a:xfrm>
            <a:off x="5641974" y="1919110"/>
            <a:ext cx="2773894" cy="3855157"/>
          </a:xfrm>
          <a:prstGeom prst="rect">
            <a:avLst/>
          </a:prstGeom>
          <a:noFill/>
        </p:spPr>
      </p:pic>
      <p:pic>
        <p:nvPicPr>
          <p:cNvPr id="43012" name="Picture 4" descr="http://www.seccdc.org/images/team.jpg"/>
          <p:cNvPicPr>
            <a:picLocks noChangeAspect="1" noChangeArrowheads="1"/>
          </p:cNvPicPr>
          <p:nvPr/>
        </p:nvPicPr>
        <p:blipFill>
          <a:blip r:embed="rId4" cstate="print"/>
          <a:srcRect/>
          <a:stretch>
            <a:fillRect/>
          </a:stretch>
        </p:blipFill>
        <p:spPr bwMode="auto">
          <a:xfrm>
            <a:off x="1611842" y="3352799"/>
            <a:ext cx="2639189" cy="2616729"/>
          </a:xfrm>
          <a:prstGeom prst="rect">
            <a:avLst/>
          </a:prstGeom>
          <a:noFill/>
        </p:spPr>
      </p:pic>
      <p:sp>
        <p:nvSpPr>
          <p:cNvPr id="3" name="Slide Number Placeholder 2"/>
          <p:cNvSpPr>
            <a:spLocks noGrp="1"/>
          </p:cNvSpPr>
          <p:nvPr>
            <p:ph type="sldNum" sz="quarter" idx="10"/>
          </p:nvPr>
        </p:nvSpPr>
        <p:spPr>
          <a:xfrm>
            <a:off x="7028921" y="6092818"/>
            <a:ext cx="2133600" cy="365125"/>
          </a:xfrm>
        </p:spPr>
        <p:txBody>
          <a:bodyPr/>
          <a:lstStyle/>
          <a:p>
            <a:fld id="{B3A979AE-27EB-4368-BA70-320B978EDE73}" type="slidenum">
              <a:rPr lang="en-US" sz="2400" smtClean="0">
                <a:solidFill>
                  <a:schemeClr val="accent1"/>
                </a:solidFill>
              </a:rPr>
              <a:pPr/>
              <a:t>6</a:t>
            </a:fld>
            <a:endParaRPr lang="en-US" sz="2400" dirty="0">
              <a:solidFill>
                <a:schemeClr val="accent1"/>
              </a:solidFill>
            </a:endParaRPr>
          </a:p>
        </p:txBody>
      </p:sp>
    </p:spTree>
    <p:extLst>
      <p:ext uri="{BB962C8B-B14F-4D97-AF65-F5344CB8AC3E}">
        <p14:creationId xmlns:p14="http://schemas.microsoft.com/office/powerpoint/2010/main" val="12850600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Nature of CSIRT Teamwork </a:t>
            </a:r>
            <a:r>
              <a:rPr lang="en-US" sz="2000" dirty="0" smtClean="0"/>
              <a:t>(Cont’d.)</a:t>
            </a:r>
            <a:endParaRPr lang="en-US" dirty="0"/>
          </a:p>
        </p:txBody>
      </p:sp>
      <p:sp>
        <p:nvSpPr>
          <p:cNvPr id="5" name="Content Placeholder 2"/>
          <p:cNvSpPr>
            <a:spLocks noGrp="1"/>
          </p:cNvSpPr>
          <p:nvPr>
            <p:ph idx="1"/>
          </p:nvPr>
        </p:nvSpPr>
        <p:spPr/>
        <p:txBody>
          <a:bodyPr>
            <a:normAutofit/>
          </a:bodyPr>
          <a:lstStyle/>
          <a:p>
            <a:r>
              <a:rPr lang="en-US" dirty="0" smtClean="0"/>
              <a:t>Collective Problem-Solving</a:t>
            </a:r>
          </a:p>
          <a:p>
            <a:r>
              <a:rPr lang="en-US" dirty="0" smtClean="0"/>
              <a:t>Adaptation and Innovation</a:t>
            </a:r>
          </a:p>
          <a:p>
            <a:r>
              <a:rPr lang="en-US" dirty="0" smtClean="0"/>
              <a:t>Group Learning</a:t>
            </a:r>
          </a:p>
          <a:p>
            <a:pPr marL="114300" indent="0">
              <a:buNone/>
            </a:pPr>
            <a:endParaRPr lang="en-US" dirty="0" smtClean="0"/>
          </a:p>
          <a:p>
            <a:pPr lvl="1"/>
            <a:endParaRPr lang="en-US" dirty="0" smtClean="0"/>
          </a:p>
          <a:p>
            <a:pPr lvl="1"/>
            <a:endParaRPr lang="en-US" dirty="0"/>
          </a:p>
        </p:txBody>
      </p:sp>
      <p:pic>
        <p:nvPicPr>
          <p:cNvPr id="3078" name="Picture 6" descr="http://www.mindwerx.com/files/imagecache/right_col_width/insert/Brainstorming_team_1.jpg"/>
          <p:cNvPicPr>
            <a:picLocks noChangeAspect="1" noChangeArrowheads="1"/>
          </p:cNvPicPr>
          <p:nvPr/>
        </p:nvPicPr>
        <p:blipFill>
          <a:blip r:embed="rId3" cstate="print"/>
          <a:srcRect/>
          <a:stretch>
            <a:fillRect/>
          </a:stretch>
        </p:blipFill>
        <p:spPr bwMode="auto">
          <a:xfrm>
            <a:off x="5794372" y="1815050"/>
            <a:ext cx="2384427" cy="3789883"/>
          </a:xfrm>
          <a:prstGeom prst="rect">
            <a:avLst/>
          </a:prstGeom>
          <a:noFill/>
        </p:spPr>
      </p:pic>
      <p:pic>
        <p:nvPicPr>
          <p:cNvPr id="3080" name="Picture 8" descr="http://blink.ucsd.edu/_images/technology-tab/tech285_cirt.jpg"/>
          <p:cNvPicPr>
            <a:picLocks noChangeAspect="1" noChangeArrowheads="1"/>
          </p:cNvPicPr>
          <p:nvPr/>
        </p:nvPicPr>
        <p:blipFill>
          <a:blip r:embed="rId4" cstate="print"/>
          <a:srcRect/>
          <a:stretch>
            <a:fillRect/>
          </a:stretch>
        </p:blipFill>
        <p:spPr bwMode="auto">
          <a:xfrm>
            <a:off x="1459442" y="3521521"/>
            <a:ext cx="3349625" cy="2115553"/>
          </a:xfrm>
          <a:prstGeom prst="rect">
            <a:avLst/>
          </a:prstGeom>
          <a:noFill/>
        </p:spPr>
      </p:pic>
      <p:sp>
        <p:nvSpPr>
          <p:cNvPr id="3" name="Slide Number Placeholder 2"/>
          <p:cNvSpPr>
            <a:spLocks noGrp="1"/>
          </p:cNvSpPr>
          <p:nvPr>
            <p:ph type="sldNum" sz="quarter" idx="10"/>
          </p:nvPr>
        </p:nvSpPr>
        <p:spPr>
          <a:xfrm>
            <a:off x="6986585" y="6082301"/>
            <a:ext cx="2133600" cy="365125"/>
          </a:xfrm>
        </p:spPr>
        <p:txBody>
          <a:bodyPr/>
          <a:lstStyle/>
          <a:p>
            <a:fld id="{B3A979AE-27EB-4368-BA70-320B978EDE73}" type="slidenum">
              <a:rPr lang="en-US" sz="2400" smtClean="0">
                <a:solidFill>
                  <a:schemeClr val="accent1"/>
                </a:solidFill>
              </a:rPr>
              <a:pPr/>
              <a:t>7</a:t>
            </a:fld>
            <a:endParaRPr lang="en-US" sz="2400">
              <a:solidFill>
                <a:schemeClr val="accent1"/>
              </a:solidFill>
            </a:endParaRPr>
          </a:p>
        </p:txBody>
      </p:sp>
    </p:spTree>
    <p:extLst>
      <p:ext uri="{BB962C8B-B14F-4D97-AF65-F5344CB8AC3E}">
        <p14:creationId xmlns:p14="http://schemas.microsoft.com/office/powerpoint/2010/main" val="12850600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en-US" dirty="0" smtClean="0"/>
              <a:t>Effective CSIRT Performance</a:t>
            </a:r>
            <a:endParaRPr lang="en-US" dirty="0"/>
          </a:p>
        </p:txBody>
      </p:sp>
      <p:sp>
        <p:nvSpPr>
          <p:cNvPr id="3" name="Content Placeholder 2"/>
          <p:cNvSpPr>
            <a:spLocks noGrp="1"/>
          </p:cNvSpPr>
          <p:nvPr>
            <p:ph idx="1"/>
          </p:nvPr>
        </p:nvSpPr>
        <p:spPr>
          <a:xfrm>
            <a:off x="369276" y="2506662"/>
            <a:ext cx="3934558" cy="4351338"/>
          </a:xfrm>
        </p:spPr>
        <p:txBody>
          <a:bodyPr>
            <a:normAutofit/>
          </a:bodyPr>
          <a:lstStyle/>
          <a:p>
            <a:pPr marL="457200" lvl="1" indent="0">
              <a:buNone/>
            </a:pPr>
            <a:r>
              <a:rPr lang="en-US" sz="2000" b="1" dirty="0" err="1" smtClean="0"/>
              <a:t>Taskwork</a:t>
            </a:r>
            <a:r>
              <a:rPr lang="en-US" sz="2000" i="1" dirty="0" smtClean="0"/>
              <a:t>: </a:t>
            </a:r>
          </a:p>
          <a:p>
            <a:pPr lvl="1"/>
            <a:r>
              <a:rPr lang="en-US" sz="2000" dirty="0" smtClean="0"/>
              <a:t>triaging </a:t>
            </a:r>
            <a:r>
              <a:rPr lang="en-US" sz="2000" dirty="0" smtClean="0"/>
              <a:t>incoming incidents</a:t>
            </a:r>
          </a:p>
          <a:p>
            <a:pPr lvl="1"/>
            <a:r>
              <a:rPr lang="en-US" sz="2000" dirty="0" smtClean="0"/>
              <a:t>analyzing incidents</a:t>
            </a:r>
          </a:p>
          <a:p>
            <a:pPr lvl="1"/>
            <a:r>
              <a:rPr lang="en-US" sz="2000" dirty="0" smtClean="0"/>
              <a:t>developing and executing comprehensive </a:t>
            </a:r>
            <a:r>
              <a:rPr lang="en-US" sz="2000" dirty="0" smtClean="0"/>
              <a:t>solutions</a:t>
            </a:r>
          </a:p>
          <a:p>
            <a:pPr lvl="1"/>
            <a:r>
              <a:rPr lang="en-US" sz="2000" dirty="0" smtClean="0"/>
              <a:t>skills </a:t>
            </a:r>
            <a:r>
              <a:rPr lang="en-US" sz="2000" dirty="0"/>
              <a:t>in detecting and responding to incidents</a:t>
            </a:r>
          </a:p>
          <a:p>
            <a:pPr marL="914400" lvl="2" indent="0">
              <a:buNone/>
            </a:pPr>
            <a:endParaRPr lang="en-US" i="1" dirty="0" smtClean="0"/>
          </a:p>
        </p:txBody>
      </p:sp>
      <p:sp>
        <p:nvSpPr>
          <p:cNvPr id="4" name="Slide Number Placeholder 3"/>
          <p:cNvSpPr>
            <a:spLocks noGrp="1"/>
          </p:cNvSpPr>
          <p:nvPr>
            <p:ph type="sldNum" sz="quarter" idx="10"/>
          </p:nvPr>
        </p:nvSpPr>
        <p:spPr>
          <a:xfrm>
            <a:off x="7010400" y="6092575"/>
            <a:ext cx="2133600" cy="365125"/>
          </a:xfrm>
        </p:spPr>
        <p:txBody>
          <a:bodyPr/>
          <a:lstStyle/>
          <a:p>
            <a:fld id="{B3A979AE-27EB-4368-BA70-320B978EDE73}" type="slidenum">
              <a:rPr lang="en-US" sz="2400" smtClean="0">
                <a:solidFill>
                  <a:schemeClr val="accent1"/>
                </a:solidFill>
              </a:rPr>
              <a:pPr/>
              <a:t>8</a:t>
            </a:fld>
            <a:endParaRPr lang="en-US" sz="2400" dirty="0">
              <a:solidFill>
                <a:schemeClr val="accent1"/>
              </a:solidFill>
            </a:endParaRPr>
          </a:p>
        </p:txBody>
      </p:sp>
      <p:sp>
        <p:nvSpPr>
          <p:cNvPr id="5" name="TextBox 4"/>
          <p:cNvSpPr txBox="1"/>
          <p:nvPr/>
        </p:nvSpPr>
        <p:spPr>
          <a:xfrm>
            <a:off x="4431322" y="2469396"/>
            <a:ext cx="4440115" cy="2862322"/>
          </a:xfrm>
          <a:prstGeom prst="rect">
            <a:avLst/>
          </a:prstGeom>
          <a:noFill/>
        </p:spPr>
        <p:txBody>
          <a:bodyPr wrap="square" rtlCol="0">
            <a:spAutoFit/>
          </a:bodyPr>
          <a:lstStyle/>
          <a:p>
            <a:pPr lvl="1"/>
            <a:r>
              <a:rPr lang="en-US" sz="2000" b="1" dirty="0">
                <a:latin typeface="Arial" panose="020B0604020202020204" pitchFamily="34" charset="0"/>
                <a:cs typeface="Arial" panose="020B0604020202020204" pitchFamily="34" charset="0"/>
              </a:rPr>
              <a:t>Teamwork: </a:t>
            </a:r>
            <a:endParaRPr lang="en-US" sz="2000" b="1"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smtClean="0">
                <a:latin typeface="Arial" panose="020B0604020202020204" pitchFamily="34" charset="0"/>
                <a:ea typeface="Cambria"/>
                <a:cs typeface="Arial" panose="020B0604020202020204" pitchFamily="34" charset="0"/>
              </a:rPr>
              <a:t>giving, seeking, </a:t>
            </a:r>
            <a:r>
              <a:rPr lang="en-US" sz="2000" dirty="0">
                <a:latin typeface="Arial" panose="020B0604020202020204" pitchFamily="34" charset="0"/>
                <a:ea typeface="Cambria"/>
                <a:cs typeface="Arial" panose="020B0604020202020204" pitchFamily="34" charset="0"/>
              </a:rPr>
              <a:t>and </a:t>
            </a:r>
            <a:r>
              <a:rPr lang="en-US" sz="2000" dirty="0" smtClean="0">
                <a:latin typeface="Arial" panose="020B0604020202020204" pitchFamily="34" charset="0"/>
                <a:ea typeface="Cambria"/>
                <a:cs typeface="Arial" panose="020B0604020202020204" pitchFamily="34" charset="0"/>
              </a:rPr>
              <a:t>receiving </a:t>
            </a:r>
            <a:r>
              <a:rPr lang="en-US" sz="2000" dirty="0">
                <a:latin typeface="Arial" panose="020B0604020202020204" pitchFamily="34" charset="0"/>
                <a:ea typeface="Cambria"/>
                <a:cs typeface="Arial" panose="020B0604020202020204" pitchFamily="34" charset="0"/>
              </a:rPr>
              <a:t>task-clarifying </a:t>
            </a:r>
            <a:r>
              <a:rPr lang="en-US" sz="2000" dirty="0" smtClean="0">
                <a:latin typeface="Arial" panose="020B0604020202020204" pitchFamily="34" charset="0"/>
                <a:ea typeface="Cambria"/>
                <a:cs typeface="Arial" panose="020B0604020202020204" pitchFamily="34" charset="0"/>
              </a:rPr>
              <a:t>feedback</a:t>
            </a:r>
          </a:p>
          <a:p>
            <a:pPr marL="800100" lvl="1" indent="-342900">
              <a:buFont typeface="Arial" panose="020B0604020202020204" pitchFamily="34" charset="0"/>
              <a:buChar char="•"/>
            </a:pPr>
            <a:r>
              <a:rPr lang="en-US" sz="2000" dirty="0" smtClean="0">
                <a:latin typeface="Arial" panose="020B0604020202020204" pitchFamily="34" charset="0"/>
                <a:ea typeface="Cambria"/>
                <a:cs typeface="Arial" panose="020B0604020202020204" pitchFamily="34" charset="0"/>
              </a:rPr>
              <a:t>Collective problem solving</a:t>
            </a:r>
            <a:endParaRPr lang="en-US" sz="2000" dirty="0" smtClean="0">
              <a:latin typeface="Arial" panose="020B0604020202020204" pitchFamily="34" charset="0"/>
              <a:ea typeface="Cambria"/>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ea typeface="Cambria"/>
                <a:cs typeface="Arial" panose="020B0604020202020204" pitchFamily="34" charset="0"/>
              </a:rPr>
              <a:t>Monitoring and assessing team performance</a:t>
            </a:r>
          </a:p>
          <a:p>
            <a:pPr marL="800100" lvl="1" indent="-342900">
              <a:buFont typeface="Arial" panose="020B0604020202020204" pitchFamily="34" charset="0"/>
              <a:buChar char="•"/>
            </a:pPr>
            <a:r>
              <a:rPr lang="en-US" sz="2000" dirty="0">
                <a:latin typeface="Arial" panose="020B0604020202020204" pitchFamily="34" charset="0"/>
                <a:ea typeface="Cambria"/>
                <a:cs typeface="Arial" panose="020B0604020202020204" pitchFamily="34" charset="0"/>
              </a:rPr>
              <a:t>A</a:t>
            </a:r>
            <a:r>
              <a:rPr lang="en-US" sz="2000" dirty="0" smtClean="0">
                <a:latin typeface="Arial" panose="020B0604020202020204" pitchFamily="34" charset="0"/>
                <a:ea typeface="Cambria"/>
                <a:cs typeface="Arial" panose="020B0604020202020204" pitchFamily="34" charset="0"/>
              </a:rPr>
              <a:t>ctive </a:t>
            </a:r>
            <a:r>
              <a:rPr lang="en-US" sz="2000" dirty="0">
                <a:latin typeface="Arial" panose="020B0604020202020204" pitchFamily="34" charset="0"/>
                <a:ea typeface="Cambria"/>
                <a:cs typeface="Arial" panose="020B0604020202020204" pitchFamily="34" charset="0"/>
              </a:rPr>
              <a:t>listening </a:t>
            </a:r>
            <a:r>
              <a:rPr lang="en-US" sz="2000" dirty="0" smtClean="0">
                <a:latin typeface="Arial" panose="020B0604020202020204" pitchFamily="34" charset="0"/>
                <a:ea typeface="Cambria"/>
                <a:cs typeface="Arial" panose="020B0604020202020204" pitchFamily="34" charset="0"/>
              </a:rPr>
              <a:t>skills</a:t>
            </a:r>
          </a:p>
          <a:p>
            <a:pPr marL="800100" lvl="1" indent="-342900">
              <a:buFont typeface="Arial" panose="020B0604020202020204" pitchFamily="34" charset="0"/>
              <a:buChar char="•"/>
            </a:pPr>
            <a:r>
              <a:rPr lang="en-US" sz="2000" dirty="0" smtClean="0">
                <a:latin typeface="Arial" panose="020B0604020202020204" pitchFamily="34" charset="0"/>
                <a:ea typeface="Cambria"/>
                <a:cs typeface="Arial" panose="020B0604020202020204" pitchFamily="34" charset="0"/>
              </a:rPr>
              <a:t>Communication skills</a:t>
            </a:r>
          </a:p>
          <a:p>
            <a:pPr marL="800100" lvl="1" indent="-342900">
              <a:buFont typeface="Arial" panose="020B0604020202020204" pitchFamily="34" charset="0"/>
              <a:buChar char="•"/>
            </a:pPr>
            <a:r>
              <a:rPr lang="en-US" sz="2000" dirty="0" smtClean="0">
                <a:latin typeface="Arial" panose="020B0604020202020204" pitchFamily="34" charset="0"/>
                <a:ea typeface="Cambria"/>
                <a:cs typeface="Arial" panose="020B0604020202020204" pitchFamily="34" charset="0"/>
              </a:rPr>
              <a:t>Collaboration skills</a:t>
            </a:r>
            <a:endParaRPr lang="en-US" sz="2000" dirty="0">
              <a:latin typeface="Arial" panose="020B0604020202020204" pitchFamily="34" charset="0"/>
              <a:ea typeface="Cambria"/>
              <a:cs typeface="Arial" panose="020B0604020202020204" pitchFamily="34" charset="0"/>
            </a:endParaRPr>
          </a:p>
        </p:txBody>
      </p:sp>
      <p:sp>
        <p:nvSpPr>
          <p:cNvPr id="6" name="TextBox 5"/>
          <p:cNvSpPr txBox="1"/>
          <p:nvPr/>
        </p:nvSpPr>
        <p:spPr>
          <a:xfrm>
            <a:off x="1811215" y="1521069"/>
            <a:ext cx="4985239" cy="867930"/>
          </a:xfrm>
          <a:prstGeom prst="rect">
            <a:avLst/>
          </a:prstGeom>
          <a:noFill/>
        </p:spPr>
        <p:txBody>
          <a:bodyPr wrap="square" rtlCol="0">
            <a:spAutoFit/>
          </a:bodyPr>
          <a:lstStyle/>
          <a:p>
            <a:pPr marL="228600" lvl="0" indent="-228600" algn="ctr">
              <a:lnSpc>
                <a:spcPct val="90000"/>
              </a:lnSpc>
              <a:spcBef>
                <a:spcPts val="10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CSIRT performance requires </a:t>
            </a:r>
            <a:r>
              <a:rPr lang="en-US" sz="2800" dirty="0" err="1">
                <a:solidFill>
                  <a:prstClr val="black"/>
                </a:solidFill>
                <a:latin typeface="Arial" panose="020B0604020202020204" pitchFamily="34" charset="0"/>
                <a:cs typeface="Arial" panose="020B0604020202020204" pitchFamily="34" charset="0"/>
              </a:rPr>
              <a:t>Taskwork</a:t>
            </a:r>
            <a:r>
              <a:rPr lang="en-US" sz="2800" dirty="0">
                <a:solidFill>
                  <a:prstClr val="black"/>
                </a:solidFill>
                <a:latin typeface="Arial" panose="020B0604020202020204" pitchFamily="34" charset="0"/>
                <a:cs typeface="Arial" panose="020B0604020202020204" pitchFamily="34" charset="0"/>
              </a:rPr>
              <a:t> </a:t>
            </a:r>
            <a:r>
              <a:rPr lang="en-US" sz="2800" i="1" dirty="0">
                <a:solidFill>
                  <a:prstClr val="black"/>
                </a:solidFill>
                <a:latin typeface="Arial" panose="020B0604020202020204" pitchFamily="34" charset="0"/>
                <a:cs typeface="Arial" panose="020B0604020202020204" pitchFamily="34" charset="0"/>
              </a:rPr>
              <a:t>and</a:t>
            </a:r>
            <a:r>
              <a:rPr lang="en-US" sz="2800" dirty="0">
                <a:solidFill>
                  <a:prstClr val="black"/>
                </a:solidFill>
                <a:latin typeface="Arial" panose="020B0604020202020204" pitchFamily="34" charset="0"/>
                <a:cs typeface="Arial" panose="020B0604020202020204" pitchFamily="34" charset="0"/>
              </a:rPr>
              <a:t> Teamwork</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972</Words>
  <Application>Microsoft Macintosh PowerPoint</Application>
  <PresentationFormat>On-screen Show (4:3)</PresentationFormat>
  <Paragraphs>218</Paragraphs>
  <Slides>29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Cambria</vt:lpstr>
      <vt:lpstr>ＭＳ Ｐゴシック</vt:lpstr>
      <vt:lpstr>Century Gothic</vt:lpstr>
      <vt:lpstr>Office Theme</vt:lpstr>
      <vt:lpstr>PowerPoint Presentation</vt:lpstr>
      <vt:lpstr>Understanding Cyber Security Incident Response Teams (CSIRTs) as Multiteam Systems (MTSs)</vt:lpstr>
      <vt:lpstr>Acknowledgements</vt:lpstr>
      <vt:lpstr>Overall Research Objectives</vt:lpstr>
      <vt:lpstr>Research Program - Big Picture</vt:lpstr>
      <vt:lpstr>Presentation Outline</vt:lpstr>
      <vt:lpstr>Nature of CSIRT Teamwork </vt:lpstr>
      <vt:lpstr>Nature of CSIRT Teamwork (Cont’d.)</vt:lpstr>
      <vt:lpstr>Effective CSIRT Performance</vt:lpstr>
      <vt:lpstr>Emergent States</vt:lpstr>
      <vt:lpstr>Cognitive Emergent States</vt:lpstr>
      <vt:lpstr>Motivational Emergent States</vt:lpstr>
      <vt:lpstr>CSIRTS as Multiteam Systems</vt:lpstr>
      <vt:lpstr>Three-level CSIRT Framework</vt:lpstr>
      <vt:lpstr>Three-level CSIRT Framework</vt:lpstr>
      <vt:lpstr>Non-CSIRT MTSs – Example 1</vt:lpstr>
      <vt:lpstr>Non-CSIRT MTSs – Example 2</vt:lpstr>
      <vt:lpstr>Key Elements of MTSs </vt:lpstr>
      <vt:lpstr>Interdependence </vt:lpstr>
      <vt:lpstr>Non-CSIRT MTS Goal Hierarchy</vt:lpstr>
      <vt:lpstr>CSIRT MTS Goal Hierarchy</vt:lpstr>
      <vt:lpstr>Key Issues in MTS Effectiveness</vt:lpstr>
      <vt:lpstr>Key Issues in  MTS Effectiveness (Cont’d.) </vt:lpstr>
      <vt:lpstr>Drivers of MTS Success &amp; Failure</vt:lpstr>
      <vt:lpstr>Countervailing Forces</vt:lpstr>
      <vt:lpstr>Collaboration Escalation</vt:lpstr>
      <vt:lpstr>Collaboration Escalation (Cont’d.)</vt:lpstr>
      <vt:lpstr>Suggested Prescriptions for Enhancing CSIR-MTSs</vt:lpstr>
      <vt:lpstr>Future Research and Practice Requirements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2014-03-06T19:08:34Z</dcterms:created>
  <dcterms:modified xsi:type="dcterms:W3CDTF">2014-06-23T17:23:37Z</dcterms:modified>
</cp:coreProperties>
</file>