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16"/>
  </p:notesMasterIdLst>
  <p:handoutMasterIdLst>
    <p:handoutMasterId r:id="rId17"/>
  </p:handoutMasterIdLst>
  <p:sldIdLst>
    <p:sldId id="257" r:id="rId2"/>
    <p:sldId id="259" r:id="rId3"/>
    <p:sldId id="263" r:id="rId4"/>
    <p:sldId id="260" r:id="rId5"/>
    <p:sldId id="264" r:id="rId6"/>
    <p:sldId id="265" r:id="rId7"/>
    <p:sldId id="266" r:id="rId8"/>
    <p:sldId id="267" r:id="rId9"/>
    <p:sldId id="268" r:id="rId10"/>
    <p:sldId id="269" r:id="rId11"/>
    <p:sldId id="270" r:id="rId12"/>
    <p:sldId id="271" r:id="rId13"/>
    <p:sldId id="258" r:id="rId14"/>
    <p:sldId id="26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21" autoAdjust="0"/>
    <p:restoredTop sz="75817" autoAdjust="0"/>
  </p:normalViewPr>
  <p:slideViewPr>
    <p:cSldViewPr snapToGrid="0" snapToObjects="1">
      <p:cViewPr varScale="1">
        <p:scale>
          <a:sx n="78" d="100"/>
          <a:sy n="78" d="100"/>
        </p:scale>
        <p:origin x="2016"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chapter is</a:t>
            </a:r>
            <a:r>
              <a:rPr lang="en-US" baseline="0" dirty="0"/>
              <a:t> designed to focus the trainees on the different opportunities for system attack. As we already discussed that DDoS is not just a flood of packets, here you have the opportunity to reiterate and show examples how the attack can happen on multiple levels.</a:t>
            </a:r>
          </a:p>
          <a:p>
            <a:r>
              <a:rPr lang="en-US" baseline="0" dirty="0"/>
              <a:t>The following slides go through the OSI model in a fashion similar to the Networking Fundamentals chapters and identify exploitation opportunities for the attacker.</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a:t>
            </a:fld>
            <a:endParaRPr lang="en-GB"/>
          </a:p>
        </p:txBody>
      </p:sp>
    </p:spTree>
    <p:extLst>
      <p:ext uri="{BB962C8B-B14F-4D97-AF65-F5344CB8AC3E}">
        <p14:creationId xmlns:p14="http://schemas.microsoft.com/office/powerpoint/2010/main" val="1707739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is particularly</a:t>
            </a:r>
            <a:r>
              <a:rPr lang="en-US" baseline="0" dirty="0"/>
              <a:t> important. It underlines the correlation between OSI layer at which the attack happens and the type of resources used. At the lower layers there is less state in the state machines and as result there the attacks depend on volume – higher packet rates, larger packets, etc. The higher the attack is on the network stack the less volume is required but instead it exploits the complexity of the state machines.</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12</a:t>
            </a:fld>
            <a:endParaRPr lang="en-GB"/>
          </a:p>
        </p:txBody>
      </p:sp>
    </p:spTree>
    <p:extLst>
      <p:ext uri="{BB962C8B-B14F-4D97-AF65-F5344CB8AC3E}">
        <p14:creationId xmlns:p14="http://schemas.microsoft.com/office/powerpoint/2010/main" val="4155024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Rehash the difference</a:t>
            </a:r>
            <a:r>
              <a:rPr lang="en-US" baseline="0" dirty="0"/>
              <a:t> and similarities between the OSI and Internet Models.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5</a:t>
            </a:fld>
            <a:endParaRPr lang="en-GB"/>
          </a:p>
        </p:txBody>
      </p:sp>
    </p:spTree>
    <p:extLst>
      <p:ext uri="{BB962C8B-B14F-4D97-AF65-F5344CB8AC3E}">
        <p14:creationId xmlns:p14="http://schemas.microsoft.com/office/powerpoint/2010/main" val="2662738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More information on the attacks mentioned in this slide is provided in the following</a:t>
            </a:r>
            <a:r>
              <a:rPr lang="en-US" baseline="0" dirty="0"/>
              <a:t> links:</a:t>
            </a:r>
          </a:p>
          <a:p>
            <a:pPr marL="171450" indent="-171450">
              <a:buFont typeface="Arial" charset="0"/>
              <a:buChar char="•"/>
            </a:pPr>
            <a:r>
              <a:rPr lang="en-US" dirty="0"/>
              <a:t>https://en.wikipedia.org/wiki/Electromagnetic_pulse</a:t>
            </a:r>
          </a:p>
          <a:p>
            <a:pPr marL="171450" indent="-171450">
              <a:buFont typeface="Arial" charset="0"/>
              <a:buChar char="•"/>
            </a:pPr>
            <a:r>
              <a:rPr lang="en-US" dirty="0"/>
              <a:t>https://en.wikipedia.org/wiki/MAC_spoofing</a:t>
            </a:r>
          </a:p>
          <a:p>
            <a:pPr marL="171450" indent="-171450">
              <a:buFont typeface="Arial" charset="0"/>
              <a:buChar char="•"/>
            </a:pPr>
            <a:r>
              <a:rPr lang="en-US" dirty="0"/>
              <a:t>https://en.wikipedia.org/wiki/MAC_flooding</a:t>
            </a:r>
          </a:p>
          <a:p>
            <a:pPr marL="171450" indent="-171450">
              <a:buFont typeface="Arial" charset="0"/>
              <a:buChar char="•"/>
            </a:pPr>
            <a:endParaRPr lang="en-US" dirty="0"/>
          </a:p>
          <a:p>
            <a:pPr marL="0" indent="0">
              <a:buFont typeface="Arial" charset="0"/>
              <a:buNone/>
            </a:pPr>
            <a:r>
              <a:rPr lang="en-US" dirty="0"/>
              <a:t>Make sure to</a:t>
            </a:r>
            <a:r>
              <a:rPr lang="en-US" baseline="0" dirty="0"/>
              <a:t> point out the difference between Wi-Fi Jamming and Wi-Fi de-</a:t>
            </a:r>
            <a:r>
              <a:rPr lang="en-US" baseline="0" dirty="0" err="1"/>
              <a:t>auth</a:t>
            </a:r>
            <a:r>
              <a:rPr lang="en-US" baseline="0" dirty="0"/>
              <a:t> attacks. The former happens on the Physical layer the latter on the Data Link and requires understanding of the protocol.</a:t>
            </a:r>
          </a:p>
          <a:p>
            <a:pPr marL="0" indent="0">
              <a:buFont typeface="Arial" charset="0"/>
              <a:buNone/>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1738237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More information on the attacks mentioned in this slide is provided in the following</a:t>
            </a:r>
            <a:r>
              <a:rPr lang="en-US" baseline="0" dirty="0"/>
              <a:t> links:</a:t>
            </a:r>
            <a:endParaRPr lang="en-US" dirty="0"/>
          </a:p>
          <a:p>
            <a:pPr marL="171450" indent="-171450">
              <a:buFont typeface="Arial" charset="0"/>
              <a:buChar char="•"/>
            </a:pPr>
            <a:r>
              <a:rPr lang="en-US" dirty="0"/>
              <a:t>https://www.cloudflare.com/learning/ddos/ping-icmp-flood-ddos-attack/</a:t>
            </a:r>
          </a:p>
          <a:p>
            <a:pPr marL="171450" indent="-171450">
              <a:buFont typeface="Arial" charset="0"/>
              <a:buChar char="•"/>
            </a:pPr>
            <a:r>
              <a:rPr lang="en-US" dirty="0"/>
              <a:t>https://en.wikipedia.org/wiki/Denial-of-service_attack#Teardrop_attacks (Windows/Linux affected)</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3576822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More information on the attacks mentioned in this slide is provided in the following</a:t>
            </a:r>
            <a:r>
              <a:rPr lang="en-US" baseline="0" dirty="0"/>
              <a:t> links:</a:t>
            </a:r>
            <a:endParaRPr lang="en-US" dirty="0"/>
          </a:p>
          <a:p>
            <a:pPr marL="171450" indent="-171450">
              <a:buFont typeface="Arial" charset="0"/>
              <a:buChar char="•"/>
            </a:pPr>
            <a:r>
              <a:rPr lang="en-US" dirty="0"/>
              <a:t>https://en.wikipedia.org/wiki/SYN_flood</a:t>
            </a:r>
          </a:p>
          <a:p>
            <a:pPr marL="171450" indent="-171450">
              <a:buFont typeface="Arial" charset="0"/>
              <a:buChar char="•"/>
            </a:pPr>
            <a:r>
              <a:rPr lang="en-US" dirty="0"/>
              <a:t>https://en.wikipedia.org/wiki/TCP_reset_attack (RST flood)</a:t>
            </a:r>
          </a:p>
          <a:p>
            <a:pPr marL="171450" indent="-171450">
              <a:buFont typeface="Arial" charset="0"/>
              <a:buChar char="•"/>
            </a:pPr>
            <a:r>
              <a:rPr lang="en-US" dirty="0"/>
              <a:t>https://en.wikipedia.org/wiki/LAND (large</a:t>
            </a:r>
            <a:r>
              <a:rPr lang="en-US" baseline="0" dirty="0"/>
              <a:t> number of OSes affected)</a:t>
            </a:r>
          </a:p>
          <a:p>
            <a:pPr marL="171450" indent="-171450">
              <a:buFont typeface="Arial" charset="0"/>
              <a:buChar char="•"/>
            </a:pPr>
            <a:r>
              <a:rPr lang="en-US" dirty="0"/>
              <a:t>https://en.wikipedia.org/wiki/Slowloris_(computer_security)</a:t>
            </a:r>
          </a:p>
          <a:p>
            <a:pPr marL="171450" indent="-171450">
              <a:buFont typeface="Arial" charset="0"/>
              <a:buChar char="•"/>
            </a:pPr>
            <a:endParaRPr lang="en-US" dirty="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dirty="0"/>
              <a:t>The Connect</a:t>
            </a:r>
            <a:r>
              <a:rPr lang="en-US" baseline="0" dirty="0"/>
              <a:t> attack is also known as </a:t>
            </a:r>
            <a:r>
              <a:rPr lang="en-US" dirty="0"/>
              <a:t>socket exhaustion.</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2352814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More information on the attacks mentioned in this slide is provided in the following</a:t>
            </a:r>
            <a:r>
              <a:rPr lang="en-US" baseline="0" dirty="0"/>
              <a:t> links:</a:t>
            </a:r>
            <a:endParaRPr lang="en-US" dirty="0"/>
          </a:p>
          <a:p>
            <a:pPr marL="171450" indent="-171450">
              <a:buFont typeface="Arial" charset="0"/>
              <a:buChar char="•"/>
            </a:pPr>
            <a:r>
              <a:rPr lang="en-US" dirty="0"/>
              <a:t>https://en.wikipedia.org/wiki/Slowloris_(computer_security)</a:t>
            </a:r>
          </a:p>
          <a:p>
            <a:pPr marL="171450" indent="-171450">
              <a:buFont typeface="Arial" charset="0"/>
              <a:buChar char="•"/>
            </a:pPr>
            <a:r>
              <a:rPr lang="en-US" dirty="0"/>
              <a:t>https://en.wikipedia.org/wiki/Denial-of-service_attack#HTTP_POST_DoS_attack</a:t>
            </a:r>
          </a:p>
          <a:p>
            <a:pPr marL="171450" indent="-171450">
              <a:buFont typeface="Arial" charset="0"/>
              <a:buChar char="•"/>
            </a:pPr>
            <a:endParaRPr lang="en-US" dirty="0"/>
          </a:p>
          <a:p>
            <a:pPr marL="0" indent="0">
              <a:buFont typeface="Arial" charset="0"/>
              <a:buNone/>
            </a:pPr>
            <a:r>
              <a:rPr lang="en-US" dirty="0"/>
              <a:t>Sending date with no NL/CR is somewhat similar to POST attack.</a:t>
            </a:r>
            <a:r>
              <a:rPr lang="en-US" baseline="0" dirty="0"/>
              <a:t> In some server implementations the reading of a single header line is an atomic operation and does not allow configuration changes to change the behavior. If an attacker exploits this to send a very long header with no CR/NL.</a:t>
            </a:r>
          </a:p>
          <a:p>
            <a:pPr marL="0" indent="0">
              <a:buFont typeface="Arial" charset="0"/>
              <a:buNone/>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9</a:t>
            </a:fld>
            <a:endParaRPr lang="en-GB"/>
          </a:p>
        </p:txBody>
      </p:sp>
    </p:spTree>
    <p:extLst>
      <p:ext uri="{BB962C8B-B14F-4D97-AF65-F5344CB8AC3E}">
        <p14:creationId xmlns:p14="http://schemas.microsoft.com/office/powerpoint/2010/main" val="5639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More information on the attacks mentioned in this slide is provided in the following</a:t>
            </a:r>
            <a:r>
              <a:rPr lang="en-US" baseline="0" dirty="0"/>
              <a:t> links:</a:t>
            </a:r>
            <a:endParaRPr lang="en-US" dirty="0"/>
          </a:p>
          <a:p>
            <a:pPr marL="171450" indent="-171450">
              <a:buFont typeface="Arial" charset="0"/>
              <a:buChar char="•"/>
            </a:pPr>
            <a:r>
              <a:rPr lang="en-US" dirty="0"/>
              <a:t>https://en.wikipedia.org/wiki/Billion_laughs_attack</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10</a:t>
            </a:fld>
            <a:endParaRPr lang="en-GB"/>
          </a:p>
        </p:txBody>
      </p:sp>
    </p:spTree>
    <p:extLst>
      <p:ext uri="{BB962C8B-B14F-4D97-AF65-F5344CB8AC3E}">
        <p14:creationId xmlns:p14="http://schemas.microsoft.com/office/powerpoint/2010/main" val="139495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a:t>
            </a:r>
            <a:r>
              <a:rPr lang="en-US" baseline="0" dirty="0"/>
              <a:t> important distinction here is between “Application Layer” as defined by the OSI Model and “Application Layer” as defined by the “Internet Model”.</a:t>
            </a:r>
          </a:p>
          <a:p>
            <a:r>
              <a:rPr lang="en-US" baseline="0" dirty="0"/>
              <a:t>The Internet Model “Application Layer” includes the “Session”, “Presentation” and “Application” Layers from the OSI Model.</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11</a:t>
            </a:fld>
            <a:endParaRPr lang="en-GB"/>
          </a:p>
        </p:txBody>
      </p:sp>
    </p:spTree>
    <p:extLst>
      <p:ext uri="{BB962C8B-B14F-4D97-AF65-F5344CB8AC3E}">
        <p14:creationId xmlns:p14="http://schemas.microsoft.com/office/powerpoint/2010/main" val="28850480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91105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Attack Surface</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Presenter: </a:t>
            </a:r>
            <a:br>
              <a:rPr lang="en-GB" dirty="0"/>
            </a:br>
            <a:r>
              <a:rPr lang="en-GB" dirty="0"/>
              <a:t>Date: </a:t>
            </a:r>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Presentation Layer</a:t>
            </a:r>
          </a:p>
        </p:txBody>
      </p:sp>
      <p:sp>
        <p:nvSpPr>
          <p:cNvPr id="3" name="Content Placeholder 2"/>
          <p:cNvSpPr>
            <a:spLocks noGrp="1"/>
          </p:cNvSpPr>
          <p:nvPr>
            <p:ph idx="1"/>
          </p:nvPr>
        </p:nvSpPr>
        <p:spPr>
          <a:xfrm>
            <a:off x="457200" y="1201783"/>
            <a:ext cx="8229601" cy="5122817"/>
          </a:xfrm>
        </p:spPr>
        <p:txBody>
          <a:bodyPr>
            <a:normAutofit/>
          </a:bodyPr>
          <a:lstStyle/>
          <a:p>
            <a:pPr>
              <a:defRPr/>
            </a:pPr>
            <a:r>
              <a:rPr lang="en-US" dirty="0"/>
              <a:t>Expensive queries (repeated many times)</a:t>
            </a:r>
          </a:p>
          <a:p>
            <a:pPr>
              <a:defRPr/>
            </a:pPr>
            <a:r>
              <a:rPr lang="en-US" dirty="0"/>
              <a:t>XML Attacks (Billion laughs attack)</a:t>
            </a:r>
            <a:br>
              <a:rPr lang="en-US" dirty="0"/>
            </a:br>
            <a:r>
              <a:rPr lang="en-US" dirty="0"/>
              <a:t>&lt;!DOCTYPE </a:t>
            </a:r>
            <a:r>
              <a:rPr lang="en-US" dirty="0" err="1"/>
              <a:t>lolz</a:t>
            </a:r>
            <a:br>
              <a:rPr lang="en-US" dirty="0"/>
            </a:br>
            <a:r>
              <a:rPr lang="en-US" dirty="0"/>
              <a:t>[ </a:t>
            </a:r>
            <a:br>
              <a:rPr lang="en-US" dirty="0"/>
            </a:br>
            <a:r>
              <a:rPr lang="en-US" dirty="0"/>
              <a:t>&lt;!ENTITY lol1 "&amp;lol2;"&gt;</a:t>
            </a:r>
            <a:br>
              <a:rPr lang="en-US" dirty="0"/>
            </a:br>
            <a:r>
              <a:rPr lang="en-US" dirty="0"/>
              <a:t>&lt;!ENTITY lol2 "&amp;lol1;"&gt;</a:t>
            </a:r>
            <a:br>
              <a:rPr lang="en-US" dirty="0"/>
            </a:br>
            <a:r>
              <a:rPr lang="en-US" dirty="0"/>
              <a:t> ]&gt; </a:t>
            </a:r>
            <a:br>
              <a:rPr lang="en-US" dirty="0"/>
            </a:br>
            <a:r>
              <a:rPr lang="en-US" dirty="0"/>
              <a:t>&lt;</a:t>
            </a:r>
            <a:r>
              <a:rPr lang="en-US" dirty="0" err="1"/>
              <a:t>lolz</a:t>
            </a:r>
            <a:r>
              <a:rPr lang="en-US" dirty="0"/>
              <a:t>&gt;&amp;lol1;&lt;/</a:t>
            </a:r>
            <a:r>
              <a:rPr lang="en-US" dirty="0" err="1"/>
              <a:t>lolz</a:t>
            </a:r>
            <a:r>
              <a:rPr lang="en-US" dirty="0"/>
              <a:t>&gt;</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29" y="2211186"/>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303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Layer</a:t>
            </a:r>
          </a:p>
        </p:txBody>
      </p:sp>
      <p:sp>
        <p:nvSpPr>
          <p:cNvPr id="3" name="Content Placeholder 2"/>
          <p:cNvSpPr>
            <a:spLocks noGrp="1"/>
          </p:cNvSpPr>
          <p:nvPr>
            <p:ph idx="1"/>
          </p:nvPr>
        </p:nvSpPr>
        <p:spPr>
          <a:xfrm>
            <a:off x="457200" y="1201783"/>
            <a:ext cx="5710844" cy="5122817"/>
          </a:xfrm>
        </p:spPr>
        <p:txBody>
          <a:bodyPr>
            <a:normAutofit/>
          </a:bodyPr>
          <a:lstStyle/>
          <a:p>
            <a:pPr lvl="0">
              <a:defRPr/>
            </a:pPr>
            <a:r>
              <a:rPr lang="en-US" dirty="0"/>
              <a:t>Depends on the application</a:t>
            </a:r>
          </a:p>
          <a:p>
            <a:pPr lvl="0">
              <a:defRPr/>
            </a:pPr>
            <a:r>
              <a:rPr lang="en-US" dirty="0"/>
              <a:t>Black fax</a:t>
            </a:r>
          </a:p>
          <a:p>
            <a:pPr lvl="0">
              <a:defRPr/>
            </a:pPr>
            <a:endParaRPr lang="en-US" dirty="0"/>
          </a:p>
          <a:p>
            <a:pPr lvl="0">
              <a:defRPr/>
            </a:pPr>
            <a:r>
              <a:rPr lang="en-US" dirty="0"/>
              <a:t>Often confused with Internet Model Application Layer attacks.</a:t>
            </a:r>
          </a:p>
          <a:p>
            <a:pPr lvl="0">
              <a:defRPr/>
            </a:pP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29" y="2211185"/>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4620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Attack summary by layer</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6796" y="1244600"/>
            <a:ext cx="2585958"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1551" y="1244600"/>
            <a:ext cx="6531203"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075" y="1244600"/>
            <a:ext cx="8796679"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a:spLocks noGrp="1"/>
          </p:cNvSpPr>
          <p:nvPr>
            <p:ph idx="1"/>
          </p:nvPr>
        </p:nvSpPr>
        <p:spPr>
          <a:xfrm>
            <a:off x="2823203" y="1423988"/>
            <a:ext cx="3523593" cy="1291313"/>
          </a:xfrm>
        </p:spPr>
        <p:txBody>
          <a:bodyPr>
            <a:noAutofit/>
          </a:bodyPr>
          <a:lstStyle/>
          <a:p>
            <a:pPr lvl="0">
              <a:defRPr/>
            </a:pPr>
            <a:r>
              <a:rPr lang="en-US" sz="2400" dirty="0"/>
              <a:t>Note the dependency between layer and compute power needed to mitigate</a:t>
            </a:r>
          </a:p>
        </p:txBody>
      </p:sp>
    </p:spTree>
    <p:extLst>
      <p:ext uri="{BB962C8B-B14F-4D97-AF65-F5344CB8AC3E}">
        <p14:creationId xmlns:p14="http://schemas.microsoft.com/office/powerpoint/2010/main" val="2893879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fade">
                                      <p:cBhvr>
                                        <p:cTn id="12" dur="500"/>
                                        <p:tgtEl>
                                          <p:spTgt spid="133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3315"/>
                                        </p:tgtEl>
                                      </p:cBhvr>
                                    </p:animEffect>
                                    <p:set>
                                      <p:cBhvr>
                                        <p:cTn id="17" dur="1" fill="hold">
                                          <p:stCondLst>
                                            <p:cond delay="499"/>
                                          </p:stCondLst>
                                        </p:cTn>
                                        <p:tgtEl>
                                          <p:spTgt spid="13315"/>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13317"/>
                                        </p:tgtEl>
                                        <p:attrNameLst>
                                          <p:attrName>style.visibility</p:attrName>
                                        </p:attrNameLst>
                                      </p:cBhvr>
                                      <p:to>
                                        <p:strVal val="visible"/>
                                      </p:to>
                                    </p:set>
                                    <p:animEffect transition="in" filter="fade">
                                      <p:cBhvr>
                                        <p:cTn id="20" dur="500"/>
                                        <p:tgtEl>
                                          <p:spTgt spid="1331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13317"/>
                                        </p:tgtEl>
                                      </p:cBhvr>
                                    </p:animEffect>
                                    <p:set>
                                      <p:cBhvr>
                                        <p:cTn id="25" dur="1" fill="hold">
                                          <p:stCondLst>
                                            <p:cond delay="499"/>
                                          </p:stCondLst>
                                        </p:cTn>
                                        <p:tgtEl>
                                          <p:spTgt spid="13317"/>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3318"/>
                                        </p:tgtEl>
                                        <p:attrNameLst>
                                          <p:attrName>style.visibility</p:attrName>
                                        </p:attrNameLst>
                                      </p:cBhvr>
                                      <p:to>
                                        <p:strVal val="visible"/>
                                      </p:to>
                                    </p:set>
                                    <p:animEffect transition="in" filter="fade">
                                      <p:cBhvr>
                                        <p:cTn id="28" dur="5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Attack Surface</a:t>
            </a:r>
          </a:p>
        </p:txBody>
      </p:sp>
    </p:spTree>
    <p:extLst>
      <p:ext uri="{BB962C8B-B14F-4D97-AF65-F5344CB8AC3E}">
        <p14:creationId xmlns:p14="http://schemas.microsoft.com/office/powerpoint/2010/main" val="203206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Attack Surface</a:t>
            </a:r>
          </a:p>
          <a:p>
            <a:r>
              <a:rPr lang="en-US" dirty="0"/>
              <a:t>Correlation between layer and type of attack</a:t>
            </a:r>
          </a:p>
          <a:p>
            <a:endParaRPr lang="en-US" dirty="0"/>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7729006" cy="4525963"/>
          </a:xfrm>
        </p:spPr>
        <p:txBody>
          <a:bodyPr/>
          <a:lstStyle/>
          <a:p>
            <a:endParaRPr lang="en-US" dirty="0"/>
          </a:p>
          <a:p>
            <a:endParaRPr lang="en-US" dirty="0"/>
          </a:p>
          <a:p>
            <a:endParaRPr lang="en-US" dirty="0"/>
          </a:p>
        </p:txBody>
      </p:sp>
      <p:sp>
        <p:nvSpPr>
          <p:cNvPr id="3" name="Title 2"/>
          <p:cNvSpPr>
            <a:spLocks noGrp="1"/>
          </p:cNvSpPr>
          <p:nvPr>
            <p:ph type="title"/>
          </p:nvPr>
        </p:nvSpPr>
        <p:spPr/>
        <p:txBody>
          <a:bodyPr/>
          <a:lstStyle/>
          <a:p>
            <a:r>
              <a:rPr lang="en-US" dirty="0"/>
              <a:t>Network Layers – OSI vs Internet Model</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1610" y="1183494"/>
            <a:ext cx="4876602" cy="487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391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Physical and Data-link Layers</a:t>
            </a:r>
          </a:p>
        </p:txBody>
      </p:sp>
      <p:sp>
        <p:nvSpPr>
          <p:cNvPr id="3" name="Content Placeholder 2"/>
          <p:cNvSpPr>
            <a:spLocks noGrp="1"/>
          </p:cNvSpPr>
          <p:nvPr>
            <p:ph idx="1"/>
          </p:nvPr>
        </p:nvSpPr>
        <p:spPr>
          <a:xfrm>
            <a:off x="457200" y="1201783"/>
            <a:ext cx="5617292" cy="5122817"/>
          </a:xfrm>
        </p:spPr>
        <p:txBody>
          <a:bodyPr/>
          <a:lstStyle/>
          <a:p>
            <a:pPr lvl="0">
              <a:defRPr/>
            </a:pPr>
            <a:r>
              <a:rPr lang="en-US" dirty="0"/>
              <a:t>Cut cables</a:t>
            </a:r>
          </a:p>
          <a:p>
            <a:pPr lvl="0">
              <a:defRPr/>
            </a:pPr>
            <a:r>
              <a:rPr lang="en-US" dirty="0"/>
              <a:t>Jamming</a:t>
            </a:r>
          </a:p>
          <a:p>
            <a:pPr lvl="0">
              <a:defRPr/>
            </a:pPr>
            <a:r>
              <a:rPr lang="en-US" dirty="0"/>
              <a:t>Power surge</a:t>
            </a:r>
          </a:p>
          <a:p>
            <a:pPr lvl="0">
              <a:defRPr/>
            </a:pPr>
            <a:r>
              <a:rPr lang="en-US" dirty="0"/>
              <a:t>EMP</a:t>
            </a:r>
          </a:p>
          <a:p>
            <a:pPr lvl="0">
              <a:defRPr/>
            </a:pPr>
            <a:endParaRPr lang="en-US" dirty="0"/>
          </a:p>
          <a:p>
            <a:pPr lvl="0">
              <a:defRPr/>
            </a:pPr>
            <a:r>
              <a:rPr lang="en-US" dirty="0"/>
              <a:t>MAC Spoofing</a:t>
            </a:r>
          </a:p>
          <a:p>
            <a:pPr lvl="0">
              <a:defRPr/>
            </a:pPr>
            <a:r>
              <a:rPr lang="en-US" dirty="0"/>
              <a:t>MAC flood</a:t>
            </a:r>
          </a:p>
          <a:p>
            <a:pPr lvl="0">
              <a:defRPr/>
            </a:pPr>
            <a:r>
              <a:rPr lang="en-US" dirty="0"/>
              <a:t>Wi-Fi </a:t>
            </a:r>
            <a:r>
              <a:rPr lang="en-US" dirty="0" err="1"/>
              <a:t>Deauthentication</a:t>
            </a:r>
            <a:endParaRPr lang="en-US" dirty="0"/>
          </a:p>
          <a:p>
            <a:endParaRPr lang="en-US" sz="2200" dirty="0">
              <a:solidFill>
                <a:schemeClr val="tx2"/>
              </a:solidFill>
              <a:cs typeface="CiscoSans ExtraLight"/>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29" y="2219498"/>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272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Network Layer</a:t>
            </a:r>
          </a:p>
        </p:txBody>
      </p:sp>
      <p:sp>
        <p:nvSpPr>
          <p:cNvPr id="3" name="Content Placeholder 2"/>
          <p:cNvSpPr>
            <a:spLocks noGrp="1"/>
          </p:cNvSpPr>
          <p:nvPr>
            <p:ph idx="1"/>
          </p:nvPr>
        </p:nvSpPr>
        <p:spPr>
          <a:xfrm>
            <a:off x="457200" y="1201783"/>
            <a:ext cx="8229601" cy="5122817"/>
          </a:xfrm>
        </p:spPr>
        <p:txBody>
          <a:bodyPr>
            <a:normAutofit/>
          </a:bodyPr>
          <a:lstStyle/>
          <a:p>
            <a:pPr>
              <a:defRPr/>
            </a:pPr>
            <a:r>
              <a:rPr lang="en-US" dirty="0"/>
              <a:t>Floods (ICMP)</a:t>
            </a:r>
          </a:p>
          <a:p>
            <a:pPr>
              <a:defRPr/>
            </a:pPr>
            <a:endParaRPr lang="en-US" dirty="0"/>
          </a:p>
          <a:p>
            <a:pPr>
              <a:defRPr/>
            </a:pPr>
            <a:r>
              <a:rPr lang="en-US" dirty="0"/>
              <a:t>Teardrop </a:t>
            </a:r>
            <a:br>
              <a:rPr lang="en-US" dirty="0"/>
            </a:br>
            <a:r>
              <a:rPr lang="en-US" dirty="0"/>
              <a:t>(overlapping IP segments)</a:t>
            </a:r>
          </a:p>
          <a:p>
            <a:pPr>
              <a:defRPr/>
            </a:pPr>
            <a:endParaRPr lang="en-US"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29" y="2211185"/>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838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Transport Layer</a:t>
            </a:r>
          </a:p>
        </p:txBody>
      </p:sp>
      <p:sp>
        <p:nvSpPr>
          <p:cNvPr id="3" name="Content Placeholder 2"/>
          <p:cNvSpPr>
            <a:spLocks noGrp="1"/>
          </p:cNvSpPr>
          <p:nvPr>
            <p:ph idx="1"/>
          </p:nvPr>
        </p:nvSpPr>
        <p:spPr>
          <a:xfrm>
            <a:off x="457201" y="1201783"/>
            <a:ext cx="4114799" cy="5122817"/>
          </a:xfrm>
        </p:spPr>
        <p:txBody>
          <a:bodyPr/>
          <a:lstStyle/>
          <a:p>
            <a:pPr lvl="0">
              <a:defRPr/>
            </a:pPr>
            <a:r>
              <a:rPr lang="en-US" dirty="0"/>
              <a:t>SYN Flood</a:t>
            </a:r>
          </a:p>
          <a:p>
            <a:pPr lvl="0">
              <a:defRPr/>
            </a:pPr>
            <a:r>
              <a:rPr lang="en-US" dirty="0"/>
              <a:t>RST Flood</a:t>
            </a:r>
          </a:p>
          <a:p>
            <a:pPr lvl="0">
              <a:defRPr/>
            </a:pPr>
            <a:r>
              <a:rPr lang="en-US" dirty="0"/>
              <a:t>FIN Flood</a:t>
            </a:r>
          </a:p>
          <a:p>
            <a:pPr lvl="0">
              <a:defRPr/>
            </a:pPr>
            <a:r>
              <a:rPr lang="en-US" dirty="0"/>
              <a:t>You name it…</a:t>
            </a:r>
          </a:p>
          <a:p>
            <a:pPr lvl="0">
              <a:defRPr/>
            </a:pPr>
            <a:endParaRPr lang="en-US" dirty="0"/>
          </a:p>
          <a:p>
            <a:pPr>
              <a:defRPr/>
            </a:pPr>
            <a:r>
              <a:rPr lang="en-US" dirty="0"/>
              <a:t>Window size 0</a:t>
            </a:r>
            <a:br>
              <a:rPr lang="en-US" dirty="0"/>
            </a:br>
            <a:r>
              <a:rPr lang="en-US" dirty="0"/>
              <a:t>(looks like </a:t>
            </a:r>
            <a:r>
              <a:rPr lang="en-US" dirty="0" err="1"/>
              <a:t>Slowloris</a:t>
            </a:r>
            <a:r>
              <a:rPr lang="en-US" dirty="0"/>
              <a:t>)</a:t>
            </a:r>
          </a:p>
          <a:p>
            <a:pPr>
              <a:defRPr/>
            </a:pPr>
            <a:r>
              <a:rPr lang="en-US" dirty="0"/>
              <a:t>Connect attack</a:t>
            </a:r>
          </a:p>
          <a:p>
            <a:pPr>
              <a:defRPr/>
            </a:pPr>
            <a:r>
              <a:rPr lang="en-US" dirty="0"/>
              <a:t>LAND (same IP as </a:t>
            </a:r>
            <a:r>
              <a:rPr lang="en-US" dirty="0" err="1"/>
              <a:t>src</a:t>
            </a:r>
            <a:r>
              <a:rPr lang="en-US" dirty="0"/>
              <a:t>/</a:t>
            </a:r>
            <a:r>
              <a:rPr lang="en-US" dirty="0" err="1"/>
              <a:t>dst</a:t>
            </a:r>
            <a:r>
              <a:rPr lang="en-US" dirty="0"/>
              <a:t>)</a:t>
            </a:r>
          </a:p>
          <a:p>
            <a:pPr lvl="0">
              <a:defRPr/>
            </a:pPr>
            <a:endParaRPr lang="en-US" dirty="0"/>
          </a:p>
          <a:p>
            <a:pPr lvl="0">
              <a:defRPr/>
            </a:pPr>
            <a:endParaRPr lang="en-US"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30" y="2211185"/>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1196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Session Layer</a:t>
            </a:r>
          </a:p>
        </p:txBody>
      </p:sp>
      <p:sp>
        <p:nvSpPr>
          <p:cNvPr id="3" name="Content Placeholder 2"/>
          <p:cNvSpPr>
            <a:spLocks noGrp="1"/>
          </p:cNvSpPr>
          <p:nvPr>
            <p:ph idx="1"/>
          </p:nvPr>
        </p:nvSpPr>
        <p:spPr>
          <a:xfrm>
            <a:off x="457200" y="1201783"/>
            <a:ext cx="8229601" cy="5122817"/>
          </a:xfrm>
        </p:spPr>
        <p:txBody>
          <a:bodyPr>
            <a:normAutofit/>
          </a:bodyPr>
          <a:lstStyle/>
          <a:p>
            <a:pPr lvl="0">
              <a:defRPr/>
            </a:pPr>
            <a:r>
              <a:rPr lang="en-US" dirty="0" err="1"/>
              <a:t>Slowloris</a:t>
            </a:r>
            <a:endParaRPr lang="en-US" dirty="0"/>
          </a:p>
          <a:p>
            <a:pPr>
              <a:defRPr/>
            </a:pPr>
            <a:r>
              <a:rPr lang="en-US" dirty="0"/>
              <a:t>HTTP POST attack</a:t>
            </a:r>
          </a:p>
          <a:p>
            <a:pPr lvl="0">
              <a:defRPr/>
            </a:pPr>
            <a:r>
              <a:rPr lang="en-US" dirty="0"/>
              <a:t>Sending data to a port with no </a:t>
            </a:r>
            <a:br>
              <a:rPr lang="en-US" dirty="0"/>
            </a:br>
            <a:r>
              <a:rPr lang="en-US" dirty="0"/>
              <a:t>NL/CR characters in it</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2130" y="2211185"/>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5025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2415</TotalTime>
  <Words>882</Words>
  <Application>Microsoft Macintosh PowerPoint</Application>
  <PresentationFormat>On-screen Show (4:3)</PresentationFormat>
  <Paragraphs>96</Paragraphs>
  <Slides>14</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Aharoni</vt:lpstr>
      <vt:lpstr>Arial</vt:lpstr>
      <vt:lpstr>Calibri</vt:lpstr>
      <vt:lpstr>Custom Design</vt:lpstr>
      <vt:lpstr>Attack Surface</vt:lpstr>
      <vt:lpstr>Copyright</vt:lpstr>
      <vt:lpstr>Attack Surface</vt:lpstr>
      <vt:lpstr>Overview</vt:lpstr>
      <vt:lpstr>Network Layers – OSI vs Internet Model</vt:lpstr>
      <vt:lpstr>Physical and Data-link Layers</vt:lpstr>
      <vt:lpstr>Network Layer</vt:lpstr>
      <vt:lpstr>Transport Layer</vt:lpstr>
      <vt:lpstr>Session Layer</vt:lpstr>
      <vt:lpstr>Presentation Layer</vt:lpstr>
      <vt:lpstr>Application Layer</vt:lpstr>
      <vt:lpstr>Attack summary by layer</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29</cp:revision>
  <dcterms:created xsi:type="dcterms:W3CDTF">2017-12-21T18:49:02Z</dcterms:created>
  <dcterms:modified xsi:type="dcterms:W3CDTF">2019-02-20T17:52:53Z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