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3" r:id="rId1"/>
  </p:sldMasterIdLst>
  <p:notesMasterIdLst>
    <p:notesMasterId r:id="rId16"/>
  </p:notesMasterIdLst>
  <p:handoutMasterIdLst>
    <p:handoutMasterId r:id="rId17"/>
  </p:handoutMasterIdLst>
  <p:sldIdLst>
    <p:sldId id="257" r:id="rId2"/>
    <p:sldId id="259" r:id="rId3"/>
    <p:sldId id="270" r:id="rId4"/>
    <p:sldId id="260" r:id="rId5"/>
    <p:sldId id="263" r:id="rId6"/>
    <p:sldId id="264" r:id="rId7"/>
    <p:sldId id="265" r:id="rId8"/>
    <p:sldId id="266" r:id="rId9"/>
    <p:sldId id="267" r:id="rId10"/>
    <p:sldId id="268" r:id="rId11"/>
    <p:sldId id="271" r:id="rId12"/>
    <p:sldId id="269" r:id="rId13"/>
    <p:sldId id="258" r:id="rId14"/>
    <p:sldId id="262"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076" autoAdjust="0"/>
    <p:restoredTop sz="75817" autoAdjust="0"/>
  </p:normalViewPr>
  <p:slideViewPr>
    <p:cSldViewPr snapToGrid="0" snapToObjects="1">
      <p:cViewPr varScale="1">
        <p:scale>
          <a:sx n="78" d="100"/>
          <a:sy n="78" d="100"/>
        </p:scale>
        <p:origin x="2040" y="17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snapToGrid="0" snapToObjects="1">
      <p:cViewPr varScale="1">
        <p:scale>
          <a:sx n="82" d="100"/>
          <a:sy n="82" d="100"/>
        </p:scale>
        <p:origin x="1968" y="1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D5B540-0924-934B-A249-9B0D3F1A23FB}" type="datetimeFigureOut">
              <a:rPr lang="en-GB" smtClean="0"/>
              <a:t>20/02/2019</a:t>
            </a:fld>
            <a:endParaRPr lang="en-GB"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dirty="0"/>
              <a:t>© FIRST Inc. </a:t>
            </a:r>
            <a:r>
              <a:rPr lang="mr-IN" dirty="0"/>
              <a:t>(CC BY-NC-SA 4.0)</a:t>
            </a:r>
            <a:r>
              <a:rPr lang="en-US" dirty="0"/>
              <a:t> </a:t>
            </a:r>
            <a:endParaRPr lang="en-GB"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0995005-CF56-A743-89C8-5EE9B547E5C6}" type="slidenum">
              <a:rPr lang="en-GB" smtClean="0"/>
              <a:t>‹#›</a:t>
            </a:fld>
            <a:endParaRPr lang="en-GB"/>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88900"/>
            <a:ext cx="1270000" cy="635000"/>
          </a:xfrm>
          <a:prstGeom prst="rect">
            <a:avLst/>
          </a:prstGeom>
        </p:spPr>
      </p:pic>
    </p:spTree>
    <p:extLst>
      <p:ext uri="{BB962C8B-B14F-4D97-AF65-F5344CB8AC3E}">
        <p14:creationId xmlns:p14="http://schemas.microsoft.com/office/powerpoint/2010/main" val="5397870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CE71195-F270-174E-A19B-A7923C194DFA}" type="datetimeFigureOut">
              <a:rPr lang="en-GB" smtClean="0"/>
              <a:t>20/02/2019</a:t>
            </a:fld>
            <a:endParaRPr lang="en-GB" dirty="0"/>
          </a:p>
        </p:txBody>
      </p:sp>
      <p:sp>
        <p:nvSpPr>
          <p:cNvPr id="4" name="Slide Image Placeholder 3"/>
          <p:cNvSpPr>
            <a:spLocks noGrp="1" noRot="1" noChangeAspect="1"/>
          </p:cNvSpPr>
          <p:nvPr>
            <p:ph type="sldImg" idx="2"/>
          </p:nvPr>
        </p:nvSpPr>
        <p:spPr>
          <a:xfrm>
            <a:off x="685800" y="632577"/>
            <a:ext cx="5472811" cy="410460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910974"/>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dirty="0"/>
              <a:t>© FIRST Inc. </a:t>
            </a:r>
            <a:r>
              <a:rPr lang="mr-IN" dirty="0"/>
              <a:t>(CC BY-NC-SA 4.0)</a:t>
            </a:r>
            <a:r>
              <a:rPr lang="en-US" dirty="0"/>
              <a:t> </a:t>
            </a:r>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6E53A4-3F4D-8748-A0FA-BB510B091717}" type="slidenum">
              <a:rPr lang="en-GB" smtClean="0"/>
              <a:t>‹#›</a:t>
            </a:fld>
            <a:endParaRPr lang="en-GB"/>
          </a:p>
        </p:txBody>
      </p:sp>
    </p:spTree>
    <p:extLst>
      <p:ext uri="{BB962C8B-B14F-4D97-AF65-F5344CB8AC3E}">
        <p14:creationId xmlns:p14="http://schemas.microsoft.com/office/powerpoint/2010/main" val="12591676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This is the closing chapter. It’s point is to impress upon the students the need to collaborate in the DDoS mitigation field.</a:t>
            </a:r>
          </a:p>
          <a:p>
            <a:endParaRPr lang="en-US" dirty="0"/>
          </a:p>
          <a:p>
            <a:r>
              <a:rPr lang="en-US" dirty="0"/>
              <a:t>In addition it is structured in such a way that you can modulate the time it</a:t>
            </a:r>
            <a:r>
              <a:rPr lang="en-US" baseline="0" dirty="0"/>
              <a:t> takes to deliver depending on the time you have remaining.</a:t>
            </a:r>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1</a:t>
            </a:fld>
            <a:endParaRPr lang="en-GB"/>
          </a:p>
        </p:txBody>
      </p:sp>
    </p:spTree>
    <p:extLst>
      <p:ext uri="{BB962C8B-B14F-4D97-AF65-F5344CB8AC3E}">
        <p14:creationId xmlns:p14="http://schemas.microsoft.com/office/powerpoint/2010/main" val="38519113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GB" dirty="0"/>
              <a:t>FIRST Training materials</a:t>
            </a:r>
            <a:r>
              <a:rPr lang="en-GB" baseline="0" dirty="0"/>
              <a:t> are available for non-commercial use under a CC license. We would appreciate if you let us know that you use it: Send a mail to </a:t>
            </a:r>
            <a:r>
              <a:rPr lang="en-GB" baseline="0" dirty="0" err="1"/>
              <a:t>first-sec@firtst.org</a:t>
            </a:r>
            <a:r>
              <a:rPr lang="en-GB" baseline="0" dirty="0"/>
              <a:t> with your feedback</a:t>
            </a:r>
          </a:p>
          <a:p>
            <a:endParaRPr lang="en-GB" dirty="0"/>
          </a:p>
        </p:txBody>
      </p:sp>
      <p:sp>
        <p:nvSpPr>
          <p:cNvPr id="4" name="Slide Number Placeholder 3"/>
          <p:cNvSpPr>
            <a:spLocks noGrp="1"/>
          </p:cNvSpPr>
          <p:nvPr>
            <p:ph type="sldNum" sz="quarter" idx="10"/>
          </p:nvPr>
        </p:nvSpPr>
        <p:spPr/>
        <p:txBody>
          <a:bodyPr/>
          <a:lstStyle/>
          <a:p>
            <a:fld id="{136E53A4-3F4D-8748-A0FA-BB510B091717}" type="slidenum">
              <a:rPr lang="en-GB" smtClean="0"/>
              <a:t>2</a:t>
            </a:fld>
            <a:endParaRPr lang="en-GB"/>
          </a:p>
        </p:txBody>
      </p:sp>
    </p:spTree>
    <p:extLst>
      <p:ext uri="{BB962C8B-B14F-4D97-AF65-F5344CB8AC3E}">
        <p14:creationId xmlns:p14="http://schemas.microsoft.com/office/powerpoint/2010/main" val="1261129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References:</a:t>
            </a:r>
          </a:p>
          <a:p>
            <a:pPr marL="171450" indent="-171450">
              <a:buFont typeface="Arial" charset="0"/>
              <a:buChar char="•"/>
            </a:pPr>
            <a:r>
              <a:rPr lang="en-US" baseline="0" dirty="0"/>
              <a:t>BCP38: https://tools.ietf.org/html/bcp38</a:t>
            </a:r>
          </a:p>
          <a:p>
            <a:pPr marL="171450" indent="-171450">
              <a:buFont typeface="Arial" charset="0"/>
              <a:buChar char="•"/>
            </a:pPr>
            <a:r>
              <a:rPr lang="en-US" baseline="0" dirty="0"/>
              <a:t>BCP140: https://tools.ietf.org/html/bcp140</a:t>
            </a:r>
          </a:p>
          <a:p>
            <a:pPr marL="171450" indent="-171450">
              <a:buFont typeface="Arial" charset="0"/>
              <a:buChar char="•"/>
            </a:pPr>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6</a:t>
            </a:fld>
            <a:endParaRPr lang="en-GB"/>
          </a:p>
        </p:txBody>
      </p:sp>
    </p:spTree>
    <p:extLst>
      <p:ext uri="{BB962C8B-B14F-4D97-AF65-F5344CB8AC3E}">
        <p14:creationId xmlns:p14="http://schemas.microsoft.com/office/powerpoint/2010/main" val="16361521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This slide shows how everyone can invest a little into cleaning up the Internet</a:t>
            </a:r>
            <a:r>
              <a:rPr lang="en-US" baseline="0" dirty="0"/>
              <a:t> so that one (the victim) does not need to pay a lot.</a:t>
            </a:r>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7</a:t>
            </a:fld>
            <a:endParaRPr lang="en-GB"/>
          </a:p>
        </p:txBody>
      </p:sp>
    </p:spTree>
    <p:extLst>
      <p:ext uri="{BB962C8B-B14F-4D97-AF65-F5344CB8AC3E}">
        <p14:creationId xmlns:p14="http://schemas.microsoft.com/office/powerpoint/2010/main" val="2045246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pic>
        <p:nvPicPr>
          <p:cNvPr id="2050" name="Picture 2" descr="ttps://www.first.org/identity/first-org.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33400" y="4919980"/>
            <a:ext cx="2933700" cy="1760220"/>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a:spLocks noGrp="1"/>
          </p:cNvSpPr>
          <p:nvPr>
            <p:ph type="ctrTitle"/>
          </p:nvPr>
        </p:nvSpPr>
        <p:spPr>
          <a:xfrm>
            <a:off x="3048000" y="3646714"/>
            <a:ext cx="5410200" cy="704850"/>
          </a:xfrm>
          <a:prstGeom prst="rect">
            <a:avLst/>
          </a:prstGeom>
        </p:spPr>
        <p:txBody>
          <a:bodyPr anchor="ctr" anchorCtr="0">
            <a:normAutofit/>
          </a:bodyPr>
          <a:lstStyle>
            <a:lvl1pPr algn="r">
              <a:defRPr sz="2800" b="1">
                <a:latin typeface="Calibri" charset="0"/>
                <a:ea typeface="Calibri" charset="0"/>
                <a:cs typeface="Calibri" charset="0"/>
              </a:defRPr>
            </a:lvl1pPr>
          </a:lstStyle>
          <a:p>
            <a:r>
              <a:rPr lang="en-US"/>
              <a:t>Click to edit Master title style</a:t>
            </a:r>
            <a:endParaRPr lang="en-US" dirty="0"/>
          </a:p>
        </p:txBody>
      </p:sp>
      <p:sp>
        <p:nvSpPr>
          <p:cNvPr id="11" name="Subtitle 2"/>
          <p:cNvSpPr>
            <a:spLocks noGrp="1"/>
          </p:cNvSpPr>
          <p:nvPr>
            <p:ph type="subTitle" idx="1" hasCustomPrompt="1"/>
          </p:nvPr>
        </p:nvSpPr>
        <p:spPr>
          <a:xfrm>
            <a:off x="3581400" y="4620208"/>
            <a:ext cx="4876800" cy="914400"/>
          </a:xfrm>
          <a:prstGeom prst="rect">
            <a:avLst/>
          </a:prstGeom>
        </p:spPr>
        <p:txBody>
          <a:bodyPr>
            <a:normAutofit/>
          </a:bodyPr>
          <a:lstStyle>
            <a:lvl1pPr marL="0" indent="0" algn="r">
              <a:buNone/>
              <a:defRPr sz="1600" baseline="0">
                <a:solidFill>
                  <a:schemeClr val="tx1">
                    <a:tint val="75000"/>
                  </a:schemeClr>
                </a:solidFill>
                <a:latin typeface="Calibri" charset="0"/>
                <a:ea typeface="Calibri" charset="0"/>
                <a:cs typeface="Calibri"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a:t>
            </a:r>
          </a:p>
          <a:p>
            <a:r>
              <a:rPr lang="en-US" dirty="0"/>
              <a:t>Date of Presentation</a:t>
            </a:r>
          </a:p>
        </p:txBody>
      </p:sp>
      <p:sp>
        <p:nvSpPr>
          <p:cNvPr id="5" name="Subtitle 2"/>
          <p:cNvSpPr txBox="1">
            <a:spLocks/>
          </p:cNvSpPr>
          <p:nvPr userDrawn="1"/>
        </p:nvSpPr>
        <p:spPr>
          <a:xfrm>
            <a:off x="3581400" y="6220457"/>
            <a:ext cx="4876800" cy="363223"/>
          </a:xfrm>
          <a:prstGeom prst="rect">
            <a:avLst/>
          </a:prstGeom>
        </p:spPr>
        <p:txBody>
          <a:bodyPr vert="horz" lIns="91440" tIns="45720" rIns="91440" bIns="45720" rtlCol="0">
            <a:normAutofit/>
          </a:bodyPr>
          <a:lstStyle>
            <a:lvl1pPr marL="0" indent="0" algn="r" defTabSz="914400" rtl="0" eaLnBrk="1" latinLnBrk="0" hangingPunct="1">
              <a:lnSpc>
                <a:spcPct val="90000"/>
              </a:lnSpc>
              <a:spcBef>
                <a:spcPts val="1000"/>
              </a:spcBef>
              <a:buFont typeface="Arial"/>
              <a:buNone/>
              <a:defRPr sz="1600" kern="1200" baseline="0">
                <a:solidFill>
                  <a:schemeClr val="tx1">
                    <a:tint val="75000"/>
                  </a:schemeClr>
                </a:solidFill>
                <a:latin typeface="Calibri" charset="0"/>
                <a:ea typeface="Calibri" charset="0"/>
                <a:cs typeface="Calibri" charset="0"/>
              </a:defRPr>
            </a:lvl1pPr>
            <a:lvl2pPr marL="457200" indent="0" algn="ctr" defTabSz="914400" rtl="0" eaLnBrk="1" latinLnBrk="0" hangingPunct="1">
              <a:lnSpc>
                <a:spcPct val="90000"/>
              </a:lnSpc>
              <a:spcBef>
                <a:spcPts val="500"/>
              </a:spcBef>
              <a:buFont typeface="Arial"/>
              <a:buNone/>
              <a:defRPr sz="2400" kern="1200">
                <a:solidFill>
                  <a:schemeClr val="tx1">
                    <a:tint val="75000"/>
                  </a:schemeClr>
                </a:solidFill>
                <a:latin typeface="Calibri" charset="0"/>
                <a:ea typeface="Calibri" charset="0"/>
                <a:cs typeface="Calibri" charset="0"/>
              </a:defRPr>
            </a:lvl2pPr>
            <a:lvl3pPr marL="914400" indent="0" algn="ctr" defTabSz="914400" rtl="0" eaLnBrk="1" latinLnBrk="0" hangingPunct="1">
              <a:lnSpc>
                <a:spcPct val="90000"/>
              </a:lnSpc>
              <a:spcBef>
                <a:spcPts val="500"/>
              </a:spcBef>
              <a:buFont typeface="Arial"/>
              <a:buNone/>
              <a:defRPr sz="2000" kern="1200">
                <a:solidFill>
                  <a:schemeClr val="tx1">
                    <a:tint val="75000"/>
                  </a:schemeClr>
                </a:solidFill>
                <a:latin typeface="Calibri" charset="0"/>
                <a:ea typeface="Calibri" charset="0"/>
                <a:cs typeface="Calibri" charset="0"/>
              </a:defRPr>
            </a:lvl3pPr>
            <a:lvl4pPr marL="1371600" indent="0" algn="ctr" defTabSz="914400" rtl="0" eaLnBrk="1" latinLnBrk="0" hangingPunct="1">
              <a:lnSpc>
                <a:spcPct val="90000"/>
              </a:lnSpc>
              <a:spcBef>
                <a:spcPts val="500"/>
              </a:spcBef>
              <a:buFont typeface="Arial"/>
              <a:buNone/>
              <a:defRPr sz="1800" kern="1200">
                <a:solidFill>
                  <a:schemeClr val="tx1">
                    <a:tint val="75000"/>
                  </a:schemeClr>
                </a:solidFill>
                <a:latin typeface="Calibri" charset="0"/>
                <a:ea typeface="Calibri" charset="0"/>
                <a:cs typeface="Calibri" charset="0"/>
              </a:defRPr>
            </a:lvl4pPr>
            <a:lvl5pPr marL="1828800" indent="0" algn="ctr" defTabSz="914400" rtl="0" eaLnBrk="1" latinLnBrk="0" hangingPunct="1">
              <a:lnSpc>
                <a:spcPct val="90000"/>
              </a:lnSpc>
              <a:spcBef>
                <a:spcPts val="500"/>
              </a:spcBef>
              <a:buFont typeface="Arial"/>
              <a:buNone/>
              <a:defRPr sz="1800" kern="1200">
                <a:solidFill>
                  <a:schemeClr val="tx1">
                    <a:tint val="75000"/>
                  </a:schemeClr>
                </a:solidFill>
                <a:latin typeface="Calibri" charset="0"/>
                <a:ea typeface="Calibri" charset="0"/>
                <a:cs typeface="Calibri" charset="0"/>
              </a:defRPr>
            </a:lvl5pPr>
            <a:lvl6pPr marL="22860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9pPr>
          </a:lstStyle>
          <a:p>
            <a:r>
              <a:rPr lang="en-GB" dirty="0"/>
              <a:t>Course developed by: Krassimir Tzvetanov</a:t>
            </a:r>
          </a:p>
        </p:txBody>
      </p:sp>
    </p:spTree>
    <p:extLst>
      <p:ext uri="{BB962C8B-B14F-4D97-AF65-F5344CB8AC3E}">
        <p14:creationId xmlns:p14="http://schemas.microsoft.com/office/powerpoint/2010/main" val="7503098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estions">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62678" y="1281923"/>
            <a:ext cx="5460709" cy="4737165"/>
          </a:xfrm>
          <a:prstGeom prst="rect">
            <a:avLst/>
          </a:prstGeom>
        </p:spPr>
      </p:pic>
      <p:sp>
        <p:nvSpPr>
          <p:cNvPr id="6" name="TextBox 5"/>
          <p:cNvSpPr txBox="1"/>
          <p:nvPr userDrawn="1"/>
        </p:nvSpPr>
        <p:spPr>
          <a:xfrm>
            <a:off x="475861" y="335902"/>
            <a:ext cx="1900200" cy="584775"/>
          </a:xfrm>
          <a:prstGeom prst="rect">
            <a:avLst/>
          </a:prstGeom>
          <a:noFill/>
        </p:spPr>
        <p:txBody>
          <a:bodyPr wrap="none" rtlCol="0">
            <a:spAutoFit/>
          </a:bodyPr>
          <a:lstStyle/>
          <a:p>
            <a:r>
              <a:rPr lang="en-GB" sz="3200" b="1" dirty="0">
                <a:latin typeface="Calibri" charset="0"/>
                <a:ea typeface="Calibri" charset="0"/>
                <a:cs typeface="Calibri" charset="0"/>
              </a:rPr>
              <a:t>Questions</a:t>
            </a:r>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The End, My Friend">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97000" y="1524000"/>
            <a:ext cx="6350000" cy="3810000"/>
          </a:xfrm>
          <a:prstGeom prst="rect">
            <a:avLst/>
          </a:prstGeom>
        </p:spPr>
      </p:pic>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egue">
    <p:spTree>
      <p:nvGrpSpPr>
        <p:cNvPr id="1" name=""/>
        <p:cNvGrpSpPr/>
        <p:nvPr/>
      </p:nvGrpSpPr>
      <p:grpSpPr>
        <a:xfrm>
          <a:off x="0" y="0"/>
          <a:ext cx="0" cy="0"/>
          <a:chOff x="0" y="0"/>
          <a:chExt cx="0" cy="0"/>
        </a:xfrm>
      </p:grpSpPr>
      <p:sp>
        <p:nvSpPr>
          <p:cNvPr id="27" name="Rectangle 3"/>
          <p:cNvSpPr>
            <a:spLocks noChangeArrowheads="1"/>
          </p:cNvSpPr>
          <p:nvPr userDrawn="1"/>
        </p:nvSpPr>
        <p:spPr bwMode="white">
          <a:xfrm>
            <a:off x="1" y="0"/>
            <a:ext cx="9144000" cy="177800"/>
          </a:xfrm>
          <a:prstGeom prst="rect">
            <a:avLst/>
          </a:prstGeom>
          <a:solidFill>
            <a:schemeClr val="bg2"/>
          </a:solidFill>
          <a:ln w="25400" algn="ctr">
            <a:noFill/>
            <a:miter lim="800000"/>
            <a:headEnd/>
            <a:tailEnd/>
          </a:ln>
          <a:effectLst/>
        </p:spPr>
        <p:txBody>
          <a:bodyPr wrap="none" lIns="76816" tIns="38409" rIns="76816" bIns="38409" anchor="ctr"/>
          <a:lstStyle/>
          <a:p>
            <a:endParaRPr lang="en-US">
              <a:latin typeface="+mj-lt"/>
            </a:endParaRPr>
          </a:p>
        </p:txBody>
      </p:sp>
      <p:sp>
        <p:nvSpPr>
          <p:cNvPr id="47" name="Rectangle 3"/>
          <p:cNvSpPr>
            <a:spLocks noChangeArrowheads="1"/>
          </p:cNvSpPr>
          <p:nvPr userDrawn="1"/>
        </p:nvSpPr>
        <p:spPr bwMode="hidden">
          <a:xfrm>
            <a:off x="1" y="0"/>
            <a:ext cx="9144000" cy="177800"/>
          </a:xfrm>
          <a:prstGeom prst="rect">
            <a:avLst/>
          </a:prstGeom>
          <a:solidFill>
            <a:schemeClr val="bg2"/>
          </a:solidFill>
          <a:ln w="25400" algn="ctr">
            <a:noFill/>
            <a:miter lim="800000"/>
            <a:headEnd/>
            <a:tailEnd/>
          </a:ln>
          <a:effectLst/>
        </p:spPr>
        <p:txBody>
          <a:bodyPr wrap="none" lIns="76816" tIns="38409" rIns="76816" bIns="38409" anchor="ctr"/>
          <a:lstStyle/>
          <a:p>
            <a:endParaRPr lang="en-US">
              <a:latin typeface="+mj-lt"/>
            </a:endParaRPr>
          </a:p>
        </p:txBody>
      </p:sp>
      <p:sp>
        <p:nvSpPr>
          <p:cNvPr id="5" name="Title 1"/>
          <p:cNvSpPr>
            <a:spLocks noGrp="1"/>
          </p:cNvSpPr>
          <p:nvPr>
            <p:ph type="ctrTitle" hasCustomPrompt="1"/>
          </p:nvPr>
        </p:nvSpPr>
        <p:spPr>
          <a:xfrm>
            <a:off x="245457" y="762099"/>
            <a:ext cx="8301718" cy="3426595"/>
          </a:xfrm>
          <a:prstGeom prst="rect">
            <a:avLst/>
          </a:prstGeom>
        </p:spPr>
        <p:txBody>
          <a:bodyPr anchor="b" anchorCtr="0">
            <a:noAutofit/>
          </a:bodyPr>
          <a:lstStyle>
            <a:lvl1pPr marL="0" indent="0" algn="l">
              <a:lnSpc>
                <a:spcPct val="90000"/>
              </a:lnSpc>
              <a:buFont typeface="Arial" panose="020B0604020202020204" pitchFamily="34" charset="0"/>
              <a:buNone/>
              <a:defRPr sz="5000" b="0" i="0" spc="0" baseline="0">
                <a:gradFill>
                  <a:gsLst>
                    <a:gs pos="34000">
                      <a:srgbClr val="272749"/>
                    </a:gs>
                    <a:gs pos="0">
                      <a:schemeClr val="tx2"/>
                    </a:gs>
                    <a:gs pos="92000">
                      <a:srgbClr val="EE402F"/>
                    </a:gs>
                    <a:gs pos="100000">
                      <a:srgbClr val="F37527"/>
                    </a:gs>
                  </a:gsLst>
                  <a:lin ang="1200000" scaled="0"/>
                </a:gradFill>
                <a:latin typeface="+mj-lt"/>
                <a:cs typeface="CiscoSans Thin"/>
              </a:defRPr>
            </a:lvl1pPr>
          </a:lstStyle>
          <a:p>
            <a:r>
              <a:rPr lang="en-US" dirty="0"/>
              <a:t>Section Title Goes Here</a:t>
            </a:r>
          </a:p>
        </p:txBody>
      </p:sp>
    </p:spTree>
    <p:extLst>
      <p:ext uri="{BB962C8B-B14F-4D97-AF65-F5344CB8AC3E}">
        <p14:creationId xmlns:p14="http://schemas.microsoft.com/office/powerpoint/2010/main" val="2976367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1" cy="1143000"/>
          </a:xfrm>
        </p:spPr>
        <p:txBody>
          <a:bodyPr tIns="38411" anchor="b"/>
          <a:lstStyle>
            <a:lvl1pPr>
              <a:defRPr/>
            </a:lvl1pPr>
          </a:lstStyle>
          <a:p>
            <a:r>
              <a:rPr kumimoji="0" lang="en-US"/>
              <a:t>Click to edit Master title style</a:t>
            </a:r>
          </a:p>
        </p:txBody>
      </p:sp>
      <p:sp>
        <p:nvSpPr>
          <p:cNvPr id="3" name="Text Placeholder 2"/>
          <p:cNvSpPr>
            <a:spLocks noGrp="1"/>
          </p:cNvSpPr>
          <p:nvPr>
            <p:ph type="body" idx="1"/>
          </p:nvPr>
        </p:nvSpPr>
        <p:spPr>
          <a:xfrm>
            <a:off x="457200" y="1855248"/>
            <a:ext cx="4040188" cy="659352"/>
          </a:xfrm>
          <a:prstGeom prst="rect">
            <a:avLst/>
          </a:prstGeom>
        </p:spPr>
        <p:txBody>
          <a:bodyPr lIns="38411" tIns="0" rIns="38411" bIns="0" anchor="ctr">
            <a:noAutofit/>
          </a:bodyPr>
          <a:lstStyle>
            <a:lvl1pPr marL="0" indent="0">
              <a:buNone/>
              <a:defRPr sz="2000" b="1" cap="none" baseline="0">
                <a:solidFill>
                  <a:schemeClr val="tx2"/>
                </a:solidFill>
                <a:effectLst/>
              </a:defRPr>
            </a:lvl1pPr>
            <a:lvl2pPr>
              <a:buNone/>
              <a:defRPr sz="1700" b="1"/>
            </a:lvl2pPr>
            <a:lvl3pPr>
              <a:buNone/>
              <a:defRPr sz="1500" b="1"/>
            </a:lvl3pPr>
            <a:lvl4pPr>
              <a:buNone/>
              <a:defRPr sz="1300" b="1"/>
            </a:lvl4pPr>
            <a:lvl5pPr>
              <a:buNone/>
              <a:defRPr sz="13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5" y="1859759"/>
            <a:ext cx="4041775" cy="654843"/>
          </a:xfrm>
          <a:prstGeom prst="rect">
            <a:avLst/>
          </a:prstGeom>
        </p:spPr>
        <p:txBody>
          <a:bodyPr lIns="38411" tIns="0" rIns="38411" bIns="0" anchor="ctr"/>
          <a:lstStyle>
            <a:lvl1pPr marL="0" indent="0">
              <a:buNone/>
              <a:defRPr sz="2000" b="1" cap="none" baseline="0">
                <a:solidFill>
                  <a:schemeClr val="tx2"/>
                </a:solidFill>
                <a:effectLst/>
              </a:defRPr>
            </a:lvl1pPr>
            <a:lvl2pPr>
              <a:buNone/>
              <a:defRPr sz="1700" b="1"/>
            </a:lvl2pPr>
            <a:lvl3pPr>
              <a:buNone/>
              <a:defRPr sz="1500" b="1"/>
            </a:lvl3pPr>
            <a:lvl4pPr>
              <a:buNone/>
              <a:defRPr sz="1300" b="1"/>
            </a:lvl4pPr>
            <a:lvl5pPr>
              <a:buNone/>
              <a:defRPr sz="13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2514600"/>
            <a:ext cx="4040188" cy="3845720"/>
          </a:xfrm>
          <a:prstGeom prst="rect">
            <a:avLst/>
          </a:prstGeom>
        </p:spPr>
        <p:txBody>
          <a:bodyPr tIns="0"/>
          <a:lstStyle>
            <a:lvl1pPr>
              <a:defRPr sz="1800"/>
            </a:lvl1pPr>
            <a:lvl2pPr>
              <a:defRPr sz="1700"/>
            </a:lvl2pPr>
            <a:lvl3pPr>
              <a:defRPr sz="1500"/>
            </a:lvl3pPr>
            <a:lvl4pPr>
              <a:defRPr sz="1300"/>
            </a:lvl4pPr>
            <a:lvl5pPr>
              <a:defRPr sz="13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2514600"/>
            <a:ext cx="4041775" cy="3845720"/>
          </a:xfrm>
          <a:prstGeom prst="rect">
            <a:avLst/>
          </a:prstGeom>
        </p:spPr>
        <p:txBody>
          <a:bodyPr tIns="0"/>
          <a:lstStyle>
            <a:lvl1pPr>
              <a:defRPr sz="1800"/>
            </a:lvl1pPr>
            <a:lvl2pPr>
              <a:defRPr sz="1700"/>
            </a:lvl2pPr>
            <a:lvl3pPr>
              <a:defRPr sz="1500"/>
            </a:lvl3pPr>
            <a:lvl4pPr>
              <a:defRPr sz="1300"/>
            </a:lvl4pPr>
            <a:lvl5pPr>
              <a:defRPr sz="13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a:xfrm>
            <a:off x="457200" y="6356352"/>
            <a:ext cx="2133600" cy="365125"/>
          </a:xfrm>
          <a:prstGeom prst="rect">
            <a:avLst/>
          </a:prstGeom>
        </p:spPr>
        <p:txBody>
          <a:bodyPr lIns="76822" tIns="38411" rIns="76822" bIns="38411"/>
          <a:lstStyle/>
          <a:p>
            <a:fld id="{08BCEDD8-E206-4333-ABA3-6DDFD5CE3CEE}" type="datetimeFigureOut">
              <a:rPr lang="en-US" smtClean="0"/>
              <a:pPr/>
              <a:t>2/20/19</a:t>
            </a:fld>
            <a:endParaRPr lang="en-US"/>
          </a:p>
        </p:txBody>
      </p:sp>
      <p:sp>
        <p:nvSpPr>
          <p:cNvPr id="8" name="Footer Placeholder 7"/>
          <p:cNvSpPr>
            <a:spLocks noGrp="1"/>
          </p:cNvSpPr>
          <p:nvPr>
            <p:ph type="ftr" sz="quarter" idx="11"/>
          </p:nvPr>
        </p:nvSpPr>
        <p:spPr>
          <a:xfrm>
            <a:off x="2667000" y="6356352"/>
            <a:ext cx="3352800" cy="365125"/>
          </a:xfrm>
          <a:prstGeom prst="rect">
            <a:avLst/>
          </a:prstGeom>
        </p:spPr>
        <p:txBody>
          <a:bodyPr lIns="76822" tIns="38411" rIns="76822" bIns="38411"/>
          <a:lstStyle/>
          <a:p>
            <a:endParaRPr lang="en-US"/>
          </a:p>
        </p:txBody>
      </p:sp>
      <p:sp>
        <p:nvSpPr>
          <p:cNvPr id="9" name="Slide Number Placeholder 8"/>
          <p:cNvSpPr>
            <a:spLocks noGrp="1"/>
          </p:cNvSpPr>
          <p:nvPr>
            <p:ph type="sldNum" sz="quarter" idx="12"/>
          </p:nvPr>
        </p:nvSpPr>
        <p:spPr>
          <a:xfrm>
            <a:off x="7924802" y="6356352"/>
            <a:ext cx="761999" cy="365125"/>
          </a:xfrm>
          <a:prstGeom prst="rect">
            <a:avLst/>
          </a:prstGeom>
        </p:spPr>
        <p:txBody>
          <a:bodyPr lIns="76822" tIns="38411" rIns="76822" bIns="38411"/>
          <a:lstStyle/>
          <a:p>
            <a:fld id="{1B2CE621-1A2A-459A-9190-8A4A413049C8}" type="slidenum">
              <a:rPr lang="en-US" smtClean="0"/>
              <a:pPr/>
              <a:t>‹#›</a:t>
            </a:fld>
            <a:endParaRPr lang="en-US"/>
          </a:p>
        </p:txBody>
      </p:sp>
    </p:spTree>
    <p:extLst>
      <p:ext uri="{BB962C8B-B14F-4D97-AF65-F5344CB8AC3E}">
        <p14:creationId xmlns:p14="http://schemas.microsoft.com/office/powerpoint/2010/main" val="17701273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ulle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5456" y="1666619"/>
            <a:ext cx="8582751" cy="4354712"/>
          </a:xfrm>
          <a:prstGeom prst="rect">
            <a:avLst/>
          </a:prstGeom>
        </p:spPr>
        <p:txBody>
          <a:bodyPr lIns="102412" tIns="51206" rIns="102412" bIns="51206">
            <a:noAutofit/>
          </a:bodyPr>
          <a:lstStyle>
            <a:lvl1pPr marL="323593" indent="-259586">
              <a:lnSpc>
                <a:spcPct val="95000"/>
              </a:lnSpc>
              <a:spcBef>
                <a:spcPts val="1243"/>
              </a:spcBef>
              <a:buClr>
                <a:schemeClr val="tx2"/>
              </a:buClr>
              <a:buSzPct val="80000"/>
              <a:buFont typeface="Wingdings" panose="05000000000000000000" pitchFamily="2" charset="2"/>
              <a:buChar char="§"/>
              <a:defRPr sz="2200" b="0" i="0">
                <a:solidFill>
                  <a:schemeClr val="tx2"/>
                </a:solidFill>
                <a:latin typeface="+mn-lt"/>
                <a:cs typeface="CiscoSans ExtraLight"/>
              </a:defRPr>
            </a:lvl1pPr>
            <a:lvl2pPr marL="579624" indent="-241806">
              <a:lnSpc>
                <a:spcPct val="95000"/>
              </a:lnSpc>
              <a:spcBef>
                <a:spcPts val="504"/>
              </a:spcBef>
              <a:buClr>
                <a:schemeClr val="tx2"/>
              </a:buClr>
              <a:buSzPct val="80000"/>
              <a:buFont typeface="Wingdings" panose="05000000000000000000" pitchFamily="2" charset="2"/>
              <a:buChar char="§"/>
              <a:defRPr sz="2000" b="0" i="0">
                <a:solidFill>
                  <a:schemeClr val="tx2"/>
                </a:solidFill>
                <a:latin typeface="+mn-lt"/>
                <a:cs typeface="CiscoSans ExtraLight"/>
              </a:defRPr>
            </a:lvl2pPr>
            <a:lvl3pPr marL="839209" indent="-192023">
              <a:buClr>
                <a:schemeClr val="tx2"/>
              </a:buClr>
              <a:buSzPct val="80000"/>
              <a:buFont typeface="Wingdings" panose="05000000000000000000" pitchFamily="2" charset="2"/>
              <a:buChar char="§"/>
              <a:defRPr sz="1800" b="0" i="0">
                <a:solidFill>
                  <a:schemeClr val="tx2"/>
                </a:solidFill>
                <a:latin typeface="+mn-lt"/>
                <a:cs typeface="CiscoSans ExtraLight"/>
              </a:defRPr>
            </a:lvl3pPr>
            <a:lvl4pPr marL="1029454" indent="-192023">
              <a:buClr>
                <a:schemeClr val="tx2"/>
              </a:buClr>
              <a:buSzPct val="80000"/>
              <a:buFont typeface="Wingdings" panose="05000000000000000000" pitchFamily="2" charset="2"/>
              <a:buChar char="§"/>
              <a:defRPr sz="1600" b="0" i="0">
                <a:solidFill>
                  <a:schemeClr val="tx2"/>
                </a:solidFill>
                <a:latin typeface="+mn-lt"/>
                <a:cs typeface="CiscoSans ExtraLight"/>
              </a:defRPr>
            </a:lvl4pPr>
            <a:lvl5pPr marL="1212586" indent="-192023">
              <a:buClr>
                <a:schemeClr val="tx2"/>
              </a:buClr>
              <a:buSzPct val="80000"/>
              <a:buFont typeface="Wingdings" panose="05000000000000000000" pitchFamily="2" charset="2"/>
              <a:buChar char="§"/>
              <a:defRPr sz="1300" b="0" i="0">
                <a:solidFill>
                  <a:schemeClr val="tx2"/>
                </a:solidFill>
                <a:latin typeface="+mn-lt"/>
                <a:cs typeface="CiscoSans ExtraLigh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1"/>
          <p:cNvSpPr>
            <a:spLocks noGrp="1"/>
          </p:cNvSpPr>
          <p:nvPr>
            <p:ph type="ctrTitle" hasCustomPrompt="1"/>
          </p:nvPr>
        </p:nvSpPr>
        <p:spPr>
          <a:xfrm>
            <a:off x="259742" y="404086"/>
            <a:ext cx="8659976" cy="971709"/>
          </a:xfrm>
          <a:prstGeom prst="rect">
            <a:avLst/>
          </a:prstGeom>
        </p:spPr>
        <p:txBody>
          <a:bodyPr anchor="t" anchorCtr="0">
            <a:noAutofit/>
          </a:bodyPr>
          <a:lstStyle>
            <a:lvl1pPr algn="l">
              <a:lnSpc>
                <a:spcPct val="90000"/>
              </a:lnSpc>
              <a:defRPr sz="2800" b="0" i="0" spc="0" baseline="0">
                <a:solidFill>
                  <a:schemeClr val="accent4"/>
                </a:solidFill>
                <a:latin typeface="+mj-lt"/>
                <a:cs typeface="CiscoSans Thin"/>
              </a:defRPr>
            </a:lvl1pPr>
          </a:lstStyle>
          <a:p>
            <a:r>
              <a:rPr lang="en-US" dirty="0"/>
              <a:t>Bullet Title Goes Here</a:t>
            </a:r>
          </a:p>
        </p:txBody>
      </p:sp>
    </p:spTree>
    <p:extLst>
      <p:ext uri="{BB962C8B-B14F-4D97-AF65-F5344CB8AC3E}">
        <p14:creationId xmlns:p14="http://schemas.microsoft.com/office/powerpoint/2010/main" val="3236334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charset="0"/>
                <a:ea typeface="Calibri" charset="0"/>
                <a:cs typeface="Calibri" charset="0"/>
              </a:defRPr>
            </a:lvl1pPr>
            <a:lvl2pPr>
              <a:defRPr>
                <a:latin typeface="Calibri" charset="0"/>
                <a:ea typeface="Calibri" charset="0"/>
                <a:cs typeface="Calibri" charset="0"/>
              </a:defRPr>
            </a:lvl2pPr>
            <a:lvl3pPr>
              <a:defRPr>
                <a:latin typeface="Calibri" charset="0"/>
                <a:ea typeface="Calibri" charset="0"/>
                <a:cs typeface="Calibri" charset="0"/>
              </a:defRPr>
            </a:lvl3pPr>
            <a:lvl4pPr>
              <a:defRPr>
                <a:latin typeface="Calibri" charset="0"/>
                <a:ea typeface="Calibri" charset="0"/>
                <a:cs typeface="Calibri" charset="0"/>
              </a:defRPr>
            </a:lvl4pPr>
            <a:lvl5pPr>
              <a:defRPr>
                <a:latin typeface="Calibri" charset="0"/>
                <a:ea typeface="Calibri" charset="0"/>
                <a:cs typeface="Calibri"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7"/>
          <p:cNvSpPr>
            <a:spLocks noGrp="1"/>
          </p:cNvSpPr>
          <p:nvPr>
            <p:ph type="title"/>
          </p:nvPr>
        </p:nvSpPr>
        <p:spPr/>
        <p:txBody>
          <a:bodyPr/>
          <a:lstStyle>
            <a:lvl1pPr>
              <a:defRPr>
                <a:latin typeface="Calibri" charset="0"/>
                <a:ea typeface="Calibri" charset="0"/>
                <a:cs typeface="Calibri" charset="0"/>
              </a:defRPr>
            </a:lvl1pPr>
          </a:lstStyle>
          <a:p>
            <a:r>
              <a:rPr lang="en-US"/>
              <a:t>Click to edit Master title style</a:t>
            </a:r>
            <a:endParaRPr lang="en-GB"/>
          </a:p>
        </p:txBody>
      </p:sp>
    </p:spTree>
    <p:extLst>
      <p:ext uri="{BB962C8B-B14F-4D97-AF65-F5344CB8AC3E}">
        <p14:creationId xmlns:p14="http://schemas.microsoft.com/office/powerpoint/2010/main" val="4341611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erning_Chec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78757"/>
            <a:ext cx="5499100" cy="437594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Title 7"/>
          <p:cNvSpPr>
            <a:spLocks noGrp="1"/>
          </p:cNvSpPr>
          <p:nvPr>
            <p:ph type="title"/>
          </p:nvPr>
        </p:nvSpPr>
        <p:spPr/>
        <p:txBody>
          <a:bodyPr/>
          <a:lstStyle>
            <a:lvl1pPr>
              <a:defRPr>
                <a:solidFill>
                  <a:schemeClr val="bg1"/>
                </a:solidFill>
              </a:defRPr>
            </a:lvl1pPr>
          </a:lstStyle>
          <a:p>
            <a:r>
              <a:rPr lang="en-US" dirty="0"/>
              <a:t>Click to edit Master title style</a:t>
            </a:r>
            <a:endParaRPr lang="en-GB" dirty="0"/>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charset="0"/>
                <a:ea typeface="Calibri" charset="0"/>
                <a:cs typeface="Calibri" charset="0"/>
              </a:defRPr>
            </a:lvl1pPr>
          </a:lstStyle>
          <a:p>
            <a:r>
              <a:rPr lang="en-US" dirty="0"/>
              <a:t>Click to edit Master title style</a:t>
            </a:r>
            <a:endParaRPr lang="en-GB" dirty="0"/>
          </a:p>
        </p:txBody>
      </p:sp>
    </p:spTree>
    <p:extLst>
      <p:ext uri="{BB962C8B-B14F-4D97-AF65-F5344CB8AC3E}">
        <p14:creationId xmlns:p14="http://schemas.microsoft.com/office/powerpoint/2010/main" val="9403593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Only" preserve="1">
  <p:cSld name="No Foot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ection">
    <p:spTree>
      <p:nvGrpSpPr>
        <p:cNvPr id="1" name=""/>
        <p:cNvGrpSpPr/>
        <p:nvPr/>
      </p:nvGrpSpPr>
      <p:grpSpPr>
        <a:xfrm>
          <a:off x="0" y="0"/>
          <a:ext cx="0" cy="0"/>
          <a:chOff x="0" y="0"/>
          <a:chExt cx="0" cy="0"/>
        </a:xfrm>
      </p:grpSpPr>
      <p:sp>
        <p:nvSpPr>
          <p:cNvPr id="2" name="Title 1"/>
          <p:cNvSpPr>
            <a:spLocks noGrp="1"/>
          </p:cNvSpPr>
          <p:nvPr>
            <p:ph type="title"/>
          </p:nvPr>
        </p:nvSpPr>
        <p:spPr>
          <a:xfrm>
            <a:off x="2317750" y="2257425"/>
            <a:ext cx="4349750" cy="2416175"/>
          </a:xfrm>
        </p:spPr>
        <p:txBody>
          <a:bodyPr>
            <a:normAutofit/>
          </a:bodyPr>
          <a:lstStyle>
            <a:lvl1pPr>
              <a:defRPr sz="3600"/>
            </a:lvl1pPr>
          </a:lstStyle>
          <a:p>
            <a:r>
              <a:rPr lang="en-US"/>
              <a:t>Click to edit Master title style</a:t>
            </a:r>
            <a:endParaRPr lang="en-GB" dirty="0"/>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79918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Lab Titl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stretch>
            <a:fillRect/>
          </a:stretch>
        </p:blipFill>
        <p:spPr>
          <a:xfrm>
            <a:off x="5457825" y="1358900"/>
            <a:ext cx="3670300" cy="5499100"/>
          </a:xfrm>
          <a:prstGeom prst="rect">
            <a:avLst/>
          </a:prstGeom>
        </p:spPr>
      </p:pic>
      <p:sp>
        <p:nvSpPr>
          <p:cNvPr id="2" name="Title 1"/>
          <p:cNvSpPr>
            <a:spLocks noGrp="1"/>
          </p:cNvSpPr>
          <p:nvPr>
            <p:ph type="title"/>
          </p:nvPr>
        </p:nvSpPr>
        <p:spPr>
          <a:xfrm>
            <a:off x="449264" y="1520617"/>
            <a:ext cx="8229600" cy="411162"/>
          </a:xfrm>
        </p:spPr>
        <p:txBody>
          <a:bodyPr/>
          <a:lstStyle>
            <a:lvl1pPr>
              <a:defRPr baseline="0">
                <a:solidFill>
                  <a:schemeClr val="tx1"/>
                </a:solidFill>
                <a:latin typeface="Calibri" charset="0"/>
                <a:ea typeface="Calibri" charset="0"/>
                <a:cs typeface="Calibri" charset="0"/>
              </a:defRPr>
            </a:lvl1pPr>
          </a:lstStyle>
          <a:p>
            <a:r>
              <a:rPr lang="en-US"/>
              <a:t>Click to edit Master title style</a:t>
            </a:r>
            <a:endParaRPr lang="en-US" dirty="0"/>
          </a:p>
        </p:txBody>
      </p:sp>
      <p:sp>
        <p:nvSpPr>
          <p:cNvPr id="5" name="Text Placeholder 7"/>
          <p:cNvSpPr>
            <a:spLocks noGrp="1"/>
          </p:cNvSpPr>
          <p:nvPr>
            <p:ph type="body" sz="quarter" idx="10"/>
          </p:nvPr>
        </p:nvSpPr>
        <p:spPr>
          <a:xfrm>
            <a:off x="449264" y="2093495"/>
            <a:ext cx="5229642" cy="3418940"/>
          </a:xfrm>
        </p:spPr>
        <p:txBody>
          <a:bodyPr/>
          <a:lstStyle>
            <a:lvl1pPr marL="0" indent="0">
              <a:lnSpc>
                <a:spcPct val="114000"/>
              </a:lnSpc>
              <a:buClr>
                <a:srgbClr val="F38127"/>
              </a:buClr>
              <a:buSzPct val="100000"/>
              <a:buFont typeface="Arial" pitchFamily="34" charset="0"/>
              <a:buNone/>
              <a:defRPr sz="2400" baseline="0">
                <a:solidFill>
                  <a:schemeClr val="tx1"/>
                </a:solidFill>
                <a:latin typeface="Calibri" charset="0"/>
                <a:ea typeface="Calibri" charset="0"/>
                <a:cs typeface="Calibri" charset="0"/>
              </a:defRPr>
            </a:lvl1pPr>
            <a:lvl2pPr marL="293688" indent="-293688">
              <a:lnSpc>
                <a:spcPct val="114000"/>
              </a:lnSpc>
              <a:buClr>
                <a:schemeClr val="tx1"/>
              </a:buClr>
              <a:buSzPct val="100000"/>
              <a:buFont typeface="Arial" panose="020B0604020202020204" pitchFamily="34" charset="0"/>
              <a:buChar char="•"/>
              <a:tabLst/>
              <a:defRPr sz="2400" baseline="0">
                <a:solidFill>
                  <a:schemeClr val="tx1"/>
                </a:solidFill>
                <a:latin typeface="Calibri" charset="0"/>
                <a:ea typeface="Calibri" charset="0"/>
                <a:cs typeface="Calibri" charset="0"/>
              </a:defRPr>
            </a:lvl2pPr>
            <a:lvl3pPr marL="804863" indent="-454025">
              <a:lnSpc>
                <a:spcPct val="114000"/>
              </a:lnSpc>
              <a:buClr>
                <a:schemeClr val="tx1"/>
              </a:buClr>
              <a:buSzPct val="100000"/>
              <a:buFont typeface="Aharoni" panose="02010803020104030203" pitchFamily="2" charset="-79"/>
              <a:buChar char="—"/>
              <a:tabLst/>
              <a:defRPr sz="2400" baseline="0">
                <a:solidFill>
                  <a:schemeClr val="tx1"/>
                </a:solidFill>
                <a:latin typeface="Calibri" charset="0"/>
                <a:ea typeface="Calibri" charset="0"/>
                <a:cs typeface="Calibri" charset="0"/>
              </a:defRPr>
            </a:lvl3pPr>
            <a:lvl4pPr marL="1087438" indent="-282575">
              <a:lnSpc>
                <a:spcPct val="114000"/>
              </a:lnSpc>
              <a:buClr>
                <a:schemeClr val="tx1"/>
              </a:buClr>
              <a:buSzPct val="100000"/>
              <a:buFont typeface="Arial" panose="020B0604020202020204" pitchFamily="34" charset="0"/>
              <a:buChar char="•"/>
              <a:tabLst/>
              <a:defRPr sz="2400" b="0" i="0" baseline="0">
                <a:solidFill>
                  <a:schemeClr val="tx1"/>
                </a:solidFill>
                <a:latin typeface="Calibri" charset="0"/>
                <a:ea typeface="Calibri" charset="0"/>
                <a:cs typeface="Calibri"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Lab Contents">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alphaModFix amt="24000"/>
          </a:blip>
          <a:stretch>
            <a:fillRect/>
          </a:stretch>
        </p:blipFill>
        <p:spPr>
          <a:xfrm>
            <a:off x="5457825" y="1358900"/>
            <a:ext cx="3670300" cy="5499100"/>
          </a:xfrm>
          <a:prstGeom prst="rect">
            <a:avLst/>
          </a:prstGeom>
        </p:spPr>
      </p:pic>
      <p:sp>
        <p:nvSpPr>
          <p:cNvPr id="2" name="Title 1"/>
          <p:cNvSpPr>
            <a:spLocks noGrp="1"/>
          </p:cNvSpPr>
          <p:nvPr>
            <p:ph type="title"/>
          </p:nvPr>
        </p:nvSpPr>
        <p:spPr>
          <a:xfrm>
            <a:off x="457200" y="350838"/>
            <a:ext cx="8229600" cy="411162"/>
          </a:xfrm>
        </p:spPr>
        <p:txBody>
          <a:bodyPr/>
          <a:lstStyle>
            <a:lvl1pPr>
              <a:defRPr baseline="0">
                <a:solidFill>
                  <a:schemeClr val="tx1"/>
                </a:solidFill>
                <a:latin typeface="Calibri" charset="0"/>
                <a:ea typeface="Calibri" charset="0"/>
                <a:cs typeface="Calibri" charset="0"/>
              </a:defRPr>
            </a:lvl1pPr>
          </a:lstStyle>
          <a:p>
            <a:r>
              <a:rPr lang="en-US"/>
              <a:t>Click to edit Master title style</a:t>
            </a:r>
            <a:endParaRPr lang="en-US" dirty="0"/>
          </a:p>
        </p:txBody>
      </p:sp>
      <p:sp>
        <p:nvSpPr>
          <p:cNvPr id="5" name="Text Placeholder 7"/>
          <p:cNvSpPr>
            <a:spLocks noGrp="1"/>
          </p:cNvSpPr>
          <p:nvPr>
            <p:ph type="body" sz="quarter" idx="10"/>
          </p:nvPr>
        </p:nvSpPr>
        <p:spPr>
          <a:xfrm>
            <a:off x="449263" y="1206500"/>
            <a:ext cx="8258175" cy="4305935"/>
          </a:xfrm>
        </p:spPr>
        <p:txBody>
          <a:bodyPr/>
          <a:lstStyle>
            <a:lvl1pPr marL="0" indent="0">
              <a:lnSpc>
                <a:spcPct val="114000"/>
              </a:lnSpc>
              <a:buClr>
                <a:srgbClr val="F38127"/>
              </a:buClr>
              <a:buSzPct val="100000"/>
              <a:buFont typeface="Arial" pitchFamily="34" charset="0"/>
              <a:buNone/>
              <a:defRPr sz="2400" baseline="0">
                <a:solidFill>
                  <a:schemeClr val="tx1"/>
                </a:solidFill>
                <a:latin typeface="Calibri" charset="0"/>
                <a:ea typeface="Calibri" charset="0"/>
                <a:cs typeface="Calibri" charset="0"/>
              </a:defRPr>
            </a:lvl1pPr>
            <a:lvl2pPr marL="293688" indent="-293688">
              <a:lnSpc>
                <a:spcPct val="114000"/>
              </a:lnSpc>
              <a:buClr>
                <a:schemeClr val="tx1"/>
              </a:buClr>
              <a:buSzPct val="100000"/>
              <a:buFont typeface="Arial" panose="020B0604020202020204" pitchFamily="34" charset="0"/>
              <a:buChar char="•"/>
              <a:tabLst/>
              <a:defRPr sz="2400" baseline="0">
                <a:solidFill>
                  <a:schemeClr val="tx1"/>
                </a:solidFill>
                <a:latin typeface="Calibri" charset="0"/>
                <a:ea typeface="Calibri" charset="0"/>
                <a:cs typeface="Calibri" charset="0"/>
              </a:defRPr>
            </a:lvl2pPr>
            <a:lvl3pPr marL="804863" indent="-454025">
              <a:lnSpc>
                <a:spcPct val="114000"/>
              </a:lnSpc>
              <a:buClr>
                <a:schemeClr val="tx1"/>
              </a:buClr>
              <a:buSzPct val="100000"/>
              <a:buFont typeface="Aharoni" panose="02010803020104030203" pitchFamily="2" charset="-79"/>
              <a:buChar char="—"/>
              <a:tabLst/>
              <a:defRPr sz="2400" baseline="0">
                <a:solidFill>
                  <a:schemeClr val="tx1"/>
                </a:solidFill>
                <a:latin typeface="Calibri" charset="0"/>
                <a:ea typeface="Calibri" charset="0"/>
                <a:cs typeface="Calibri" charset="0"/>
              </a:defRPr>
            </a:lvl3pPr>
            <a:lvl4pPr marL="1087438" indent="-282575">
              <a:lnSpc>
                <a:spcPct val="114000"/>
              </a:lnSpc>
              <a:buClr>
                <a:schemeClr val="tx1"/>
              </a:buClr>
              <a:buSzPct val="100000"/>
              <a:buFont typeface="Arial" panose="020B0604020202020204" pitchFamily="34" charset="0"/>
              <a:buChar char="•"/>
              <a:tabLst/>
              <a:defRPr sz="2400" b="0" i="0" baseline="0">
                <a:solidFill>
                  <a:schemeClr val="tx1"/>
                </a:solidFill>
                <a:latin typeface="Calibri" charset="0"/>
                <a:ea typeface="Calibri" charset="0"/>
                <a:cs typeface="Calibri"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5125"/>
            <a:ext cx="8293100" cy="879475"/>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457200" y="1478756"/>
            <a:ext cx="8293100" cy="47037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9" name="Picture 8"/>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7800392" y="6043843"/>
            <a:ext cx="1229308" cy="737586"/>
          </a:xfrm>
          <a:prstGeom prst="rect">
            <a:avLst/>
          </a:prstGeom>
        </p:spPr>
      </p:pic>
      <p:sp>
        <p:nvSpPr>
          <p:cNvPr id="10" name="TextBox 9"/>
          <p:cNvSpPr txBox="1"/>
          <p:nvPr userDrawn="1"/>
        </p:nvSpPr>
        <p:spPr>
          <a:xfrm>
            <a:off x="0" y="6624589"/>
            <a:ext cx="5113176" cy="215444"/>
          </a:xfrm>
          <a:prstGeom prst="rect">
            <a:avLst/>
          </a:prstGeom>
          <a:noFill/>
        </p:spPr>
        <p:txBody>
          <a:bodyPr wrap="square" rtlCol="0" anchor="ctr" anchorCtr="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dirty="0">
                <a:solidFill>
                  <a:schemeClr val="tx1">
                    <a:lumMod val="65000"/>
                    <a:lumOff val="35000"/>
                  </a:schemeClr>
                </a:solidFill>
                <a:latin typeface="Calibri" charset="0"/>
                <a:ea typeface="Calibri" charset="0"/>
                <a:cs typeface="Calibri" charset="0"/>
              </a:rPr>
              <a:t>DDoS Mitigation Fundamentals, Version 1.0, © FIRST Inc.</a:t>
            </a:r>
          </a:p>
        </p:txBody>
      </p:sp>
    </p:spTree>
    <p:extLst>
      <p:ext uri="{BB962C8B-B14F-4D97-AF65-F5344CB8AC3E}">
        <p14:creationId xmlns:p14="http://schemas.microsoft.com/office/powerpoint/2010/main" val="162316567"/>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72" r:id="rId3"/>
    <p:sldLayoutId id="2147483669" r:id="rId4"/>
    <p:sldLayoutId id="2147483675" r:id="rId5"/>
    <p:sldLayoutId id="2147483671" r:id="rId6"/>
    <p:sldLayoutId id="2147483670" r:id="rId7"/>
    <p:sldLayoutId id="2147483678" r:id="rId8"/>
    <p:sldLayoutId id="2147483677" r:id="rId9"/>
    <p:sldLayoutId id="2147483674" r:id="rId10"/>
    <p:sldLayoutId id="2147483673" r:id="rId11"/>
    <p:sldLayoutId id="2147483679" r:id="rId12"/>
    <p:sldLayoutId id="2147483680" r:id="rId13"/>
    <p:sldLayoutId id="2147483681" r:id="rId14"/>
  </p:sldLayoutIdLst>
  <p:txStyles>
    <p:titleStyle>
      <a:lvl1pPr algn="l" defTabSz="914400" rtl="0" eaLnBrk="1" latinLnBrk="0" hangingPunct="1">
        <a:lnSpc>
          <a:spcPct val="90000"/>
        </a:lnSpc>
        <a:spcBef>
          <a:spcPct val="0"/>
        </a:spcBef>
        <a:buNone/>
        <a:defRPr sz="3200" b="1" i="0" kern="1200">
          <a:solidFill>
            <a:schemeClr val="tx1"/>
          </a:solidFill>
          <a:latin typeface="Calibri" charset="0"/>
          <a:ea typeface="Calibri" charset="0"/>
          <a:cs typeface="Calibri"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Calibri" charset="0"/>
          <a:ea typeface="Calibri" charset="0"/>
          <a:cs typeface="Calibri"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Calibri" charset="0"/>
          <a:ea typeface="Calibri" charset="0"/>
          <a:cs typeface="Calibri"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Calibri" charset="0"/>
          <a:ea typeface="Calibri" charset="0"/>
          <a:cs typeface="Calibri"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Calibri" charset="0"/>
          <a:ea typeface="Calibri" charset="0"/>
          <a:cs typeface="Calibri"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Calibri" charset="0"/>
          <a:ea typeface="Calibri" charset="0"/>
          <a:cs typeface="Calibri"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openntpproject.org/" TargetMode="External"/><Relationship Id="rId2" Type="http://schemas.openxmlformats.org/officeDocument/2006/relationships/hyperlink" Target="http://openresolverproject.org/"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Working Together</a:t>
            </a:r>
          </a:p>
        </p:txBody>
      </p:sp>
      <p:sp>
        <p:nvSpPr>
          <p:cNvPr id="4" name="Subtitle 2"/>
          <p:cNvSpPr txBox="1">
            <a:spLocks/>
          </p:cNvSpPr>
          <p:nvPr/>
        </p:nvSpPr>
        <p:spPr>
          <a:xfrm>
            <a:off x="3581400" y="5471770"/>
            <a:ext cx="4876800" cy="684629"/>
          </a:xfrm>
          <a:prstGeom prst="rect">
            <a:avLst/>
          </a:prstGeom>
        </p:spPr>
        <p:txBody>
          <a:bodyPr vert="horz" lIns="91440" tIns="45720" rIns="91440" bIns="45720" rtlCol="0">
            <a:normAutofit/>
          </a:bodyPr>
          <a:lstStyle>
            <a:lvl1pPr marL="0" indent="0" algn="r" defTabSz="914400" rtl="0" eaLnBrk="1" latinLnBrk="0" hangingPunct="1">
              <a:lnSpc>
                <a:spcPct val="90000"/>
              </a:lnSpc>
              <a:spcBef>
                <a:spcPts val="1000"/>
              </a:spcBef>
              <a:buFont typeface="Arial"/>
              <a:buNone/>
              <a:defRPr sz="1600" kern="1200" baseline="0">
                <a:solidFill>
                  <a:schemeClr val="tx1">
                    <a:tint val="75000"/>
                  </a:schemeClr>
                </a:solidFill>
                <a:latin typeface="Calibri" charset="0"/>
                <a:ea typeface="Calibri" charset="0"/>
                <a:cs typeface="Calibri" charset="0"/>
              </a:defRPr>
            </a:lvl1pPr>
            <a:lvl2pPr marL="457200" indent="0" algn="ctr" defTabSz="914400" rtl="0" eaLnBrk="1" latinLnBrk="0" hangingPunct="1">
              <a:lnSpc>
                <a:spcPct val="90000"/>
              </a:lnSpc>
              <a:spcBef>
                <a:spcPts val="500"/>
              </a:spcBef>
              <a:buFont typeface="Arial"/>
              <a:buNone/>
              <a:defRPr sz="2400" kern="1200">
                <a:solidFill>
                  <a:schemeClr val="tx1">
                    <a:tint val="75000"/>
                  </a:schemeClr>
                </a:solidFill>
                <a:latin typeface="Calibri" charset="0"/>
                <a:ea typeface="Calibri" charset="0"/>
                <a:cs typeface="Calibri" charset="0"/>
              </a:defRPr>
            </a:lvl2pPr>
            <a:lvl3pPr marL="914400" indent="0" algn="ctr" defTabSz="914400" rtl="0" eaLnBrk="1" latinLnBrk="0" hangingPunct="1">
              <a:lnSpc>
                <a:spcPct val="90000"/>
              </a:lnSpc>
              <a:spcBef>
                <a:spcPts val="500"/>
              </a:spcBef>
              <a:buFont typeface="Arial"/>
              <a:buNone/>
              <a:defRPr sz="2000" kern="1200">
                <a:solidFill>
                  <a:schemeClr val="tx1">
                    <a:tint val="75000"/>
                  </a:schemeClr>
                </a:solidFill>
                <a:latin typeface="Calibri" charset="0"/>
                <a:ea typeface="Calibri" charset="0"/>
                <a:cs typeface="Calibri" charset="0"/>
              </a:defRPr>
            </a:lvl3pPr>
            <a:lvl4pPr marL="1371600" indent="0" algn="ctr" defTabSz="914400" rtl="0" eaLnBrk="1" latinLnBrk="0" hangingPunct="1">
              <a:lnSpc>
                <a:spcPct val="90000"/>
              </a:lnSpc>
              <a:spcBef>
                <a:spcPts val="500"/>
              </a:spcBef>
              <a:buFont typeface="Arial"/>
              <a:buNone/>
              <a:defRPr sz="1800" kern="1200">
                <a:solidFill>
                  <a:schemeClr val="tx1">
                    <a:tint val="75000"/>
                  </a:schemeClr>
                </a:solidFill>
                <a:latin typeface="Calibri" charset="0"/>
                <a:ea typeface="Calibri" charset="0"/>
                <a:cs typeface="Calibri" charset="0"/>
              </a:defRPr>
            </a:lvl4pPr>
            <a:lvl5pPr marL="1828800" indent="0" algn="ctr" defTabSz="914400" rtl="0" eaLnBrk="1" latinLnBrk="0" hangingPunct="1">
              <a:lnSpc>
                <a:spcPct val="90000"/>
              </a:lnSpc>
              <a:spcBef>
                <a:spcPts val="500"/>
              </a:spcBef>
              <a:buFont typeface="Arial"/>
              <a:buNone/>
              <a:defRPr sz="1800" kern="1200">
                <a:solidFill>
                  <a:schemeClr val="tx1">
                    <a:tint val="75000"/>
                  </a:schemeClr>
                </a:solidFill>
                <a:latin typeface="Calibri" charset="0"/>
                <a:ea typeface="Calibri" charset="0"/>
                <a:cs typeface="Calibri" charset="0"/>
              </a:defRPr>
            </a:lvl5pPr>
            <a:lvl6pPr marL="22860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9pPr>
          </a:lstStyle>
          <a:p>
            <a:r>
              <a:rPr lang="en-GB"/>
              <a:t>Presenter: </a:t>
            </a:r>
            <a:br>
              <a:rPr lang="en-GB"/>
            </a:br>
            <a:r>
              <a:rPr lang="en-GB"/>
              <a:t>Date: </a:t>
            </a:r>
            <a:endParaRPr lang="en-GB" dirty="0"/>
          </a:p>
        </p:txBody>
      </p:sp>
    </p:spTree>
    <p:extLst>
      <p:ext uri="{BB962C8B-B14F-4D97-AF65-F5344CB8AC3E}">
        <p14:creationId xmlns:p14="http://schemas.microsoft.com/office/powerpoint/2010/main" val="15117160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28800"/>
            <a:ext cx="8293100" cy="4353719"/>
          </a:xfrm>
        </p:spPr>
        <p:txBody>
          <a:bodyPr/>
          <a:lstStyle/>
          <a:p>
            <a:r>
              <a:rPr lang="en-US" dirty="0"/>
              <a:t>DNS</a:t>
            </a:r>
          </a:p>
          <a:p>
            <a:pPr marL="200025" lvl="1">
              <a:buSzPct val="100000"/>
              <a:buFont typeface="Wingdings" charset="2"/>
              <a:buChar char="§"/>
            </a:pPr>
            <a:r>
              <a:rPr lang="en-US" sz="1800" dirty="0">
                <a:latin typeface="Century Gothic" panose="020B0502020202020204" pitchFamily="34" charset="0"/>
                <a:cs typeface="+mn-cs"/>
                <a:hlinkClick r:id="rId2"/>
              </a:rPr>
              <a:t>http://openresolverproject.org/</a:t>
            </a:r>
            <a:endParaRPr lang="en-US" sz="1800" dirty="0">
              <a:latin typeface="Century Gothic" panose="020B0502020202020204" pitchFamily="34" charset="0"/>
              <a:cs typeface="+mn-cs"/>
            </a:endParaRPr>
          </a:p>
          <a:p>
            <a:pPr marL="200025" lvl="1">
              <a:buSzPct val="100000"/>
              <a:buFont typeface="Wingdings" charset="2"/>
              <a:buChar char="§"/>
            </a:pPr>
            <a:endParaRPr lang="en-US" sz="1800" dirty="0">
              <a:latin typeface="Century Gothic" panose="020B0502020202020204" pitchFamily="34" charset="0"/>
              <a:cs typeface="+mn-cs"/>
            </a:endParaRPr>
          </a:p>
          <a:p>
            <a:r>
              <a:rPr lang="en-US" dirty="0"/>
              <a:t>NTP</a:t>
            </a:r>
          </a:p>
          <a:p>
            <a:pPr marL="200025" lvl="1">
              <a:buSzPct val="100000"/>
              <a:buFont typeface="Wingdings" charset="2"/>
              <a:buChar char="§"/>
            </a:pPr>
            <a:r>
              <a:rPr lang="en-US" sz="1800" dirty="0">
                <a:latin typeface="Century Gothic" panose="020B0502020202020204" pitchFamily="34" charset="0"/>
                <a:cs typeface="+mn-cs"/>
                <a:hlinkClick r:id="rId3"/>
              </a:rPr>
              <a:t>http://openntpproject.org/</a:t>
            </a:r>
            <a:endParaRPr lang="en-US" sz="1800" dirty="0">
              <a:latin typeface="Century Gothic" panose="020B0502020202020204" pitchFamily="34" charset="0"/>
              <a:cs typeface="+mn-cs"/>
            </a:endParaRPr>
          </a:p>
          <a:p>
            <a:pPr marL="200025" lvl="1">
              <a:buSzPct val="100000"/>
              <a:buFont typeface="Wingdings" charset="2"/>
              <a:buChar char="§"/>
            </a:pPr>
            <a:endParaRPr lang="en-US" sz="1800" dirty="0">
              <a:latin typeface="Century Gothic" panose="020B0502020202020204" pitchFamily="34" charset="0"/>
              <a:cs typeface="+mn-cs"/>
            </a:endParaRPr>
          </a:p>
          <a:p>
            <a:r>
              <a:rPr lang="en-US" dirty="0"/>
              <a:t>If you see your IP space in the lists provided by those sites – resolve it</a:t>
            </a:r>
          </a:p>
          <a:p>
            <a:endParaRPr lang="en-US" sz="2200" dirty="0">
              <a:solidFill>
                <a:schemeClr val="tx2"/>
              </a:solidFill>
              <a:cs typeface="CiscoSans ExtraLight"/>
            </a:endParaRPr>
          </a:p>
        </p:txBody>
      </p:sp>
      <p:sp>
        <p:nvSpPr>
          <p:cNvPr id="2" name="Title 1"/>
          <p:cNvSpPr>
            <a:spLocks noGrp="1"/>
          </p:cNvSpPr>
          <p:nvPr>
            <p:ph type="title"/>
          </p:nvPr>
        </p:nvSpPr>
        <p:spPr/>
        <p:txBody>
          <a:bodyPr/>
          <a:lstStyle/>
          <a:p>
            <a:r>
              <a:rPr lang="en-US" dirty="0"/>
              <a:t>Resources</a:t>
            </a:r>
          </a:p>
        </p:txBody>
      </p:sp>
    </p:spTree>
    <p:extLst>
      <p:ext uri="{BB962C8B-B14F-4D97-AF65-F5344CB8AC3E}">
        <p14:creationId xmlns:p14="http://schemas.microsoft.com/office/powerpoint/2010/main" val="2642291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fade">
                                      <p:cBhvr>
                                        <p:cTn id="2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Team Cymru</a:t>
            </a:r>
          </a:p>
          <a:p>
            <a:r>
              <a:rPr lang="en-US" dirty="0" err="1"/>
              <a:t>Shadowserver</a:t>
            </a:r>
            <a:endParaRPr lang="en-US" dirty="0"/>
          </a:p>
          <a:p>
            <a:r>
              <a:rPr lang="en-US" dirty="0" err="1"/>
              <a:t>Honeynet</a:t>
            </a:r>
            <a:r>
              <a:rPr lang="en-US" dirty="0"/>
              <a:t> Project</a:t>
            </a:r>
          </a:p>
          <a:p>
            <a:r>
              <a:rPr lang="en-US" dirty="0"/>
              <a:t>ISACs</a:t>
            </a:r>
          </a:p>
          <a:p>
            <a:pPr marL="0" indent="0">
              <a:buNone/>
            </a:pPr>
            <a:endParaRPr lang="en-US" dirty="0"/>
          </a:p>
        </p:txBody>
      </p:sp>
      <p:sp>
        <p:nvSpPr>
          <p:cNvPr id="3" name="Title 2"/>
          <p:cNvSpPr>
            <a:spLocks noGrp="1"/>
          </p:cNvSpPr>
          <p:nvPr>
            <p:ph type="title"/>
          </p:nvPr>
        </p:nvSpPr>
        <p:spPr/>
        <p:txBody>
          <a:bodyPr/>
          <a:lstStyle/>
          <a:p>
            <a:r>
              <a:rPr lang="en-US" dirty="0"/>
              <a:t>Other organizations which support the cause</a:t>
            </a:r>
          </a:p>
        </p:txBody>
      </p:sp>
    </p:spTree>
    <p:extLst>
      <p:ext uri="{BB962C8B-B14F-4D97-AF65-F5344CB8AC3E}">
        <p14:creationId xmlns:p14="http://schemas.microsoft.com/office/powerpoint/2010/main" val="612279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a:t>Discuss what DDoS is, general concepts, adversaries, etc.</a:t>
            </a:r>
          </a:p>
          <a:p>
            <a:r>
              <a:rPr lang="en-US" dirty="0"/>
              <a:t>Went through a networking technology overview, in particular the OSI layers, sockets and their states, tools to inquire system state or capture and review network traffic</a:t>
            </a:r>
          </a:p>
          <a:p>
            <a:r>
              <a:rPr lang="en-US" dirty="0"/>
              <a:t>Dove into specifics what attack surface the different layers offer</a:t>
            </a:r>
          </a:p>
          <a:p>
            <a:r>
              <a:rPr lang="en-US" dirty="0"/>
              <a:t>Discussed different attack types</a:t>
            </a:r>
          </a:p>
          <a:p>
            <a:r>
              <a:rPr lang="en-US" dirty="0"/>
              <a:t>Terminology</a:t>
            </a:r>
          </a:p>
          <a:p>
            <a:r>
              <a:rPr lang="en-US" dirty="0"/>
              <a:t>Tools</a:t>
            </a:r>
          </a:p>
          <a:p>
            <a:pPr lvl="1"/>
            <a:endParaRPr lang="en-US" sz="2000" dirty="0">
              <a:solidFill>
                <a:schemeClr val="tx2"/>
              </a:solidFill>
              <a:cs typeface="CiscoSans ExtraLight"/>
            </a:endParaRPr>
          </a:p>
        </p:txBody>
      </p:sp>
      <p:sp>
        <p:nvSpPr>
          <p:cNvPr id="2" name="Title 1"/>
          <p:cNvSpPr>
            <a:spLocks noGrp="1"/>
          </p:cNvSpPr>
          <p:nvPr>
            <p:ph type="title"/>
          </p:nvPr>
        </p:nvSpPr>
        <p:spPr/>
        <p:txBody>
          <a:bodyPr/>
          <a:lstStyle/>
          <a:p>
            <a:r>
              <a:rPr lang="en-US" dirty="0"/>
              <a:t>Summary</a:t>
            </a:r>
          </a:p>
        </p:txBody>
      </p:sp>
    </p:spTree>
    <p:extLst>
      <p:ext uri="{BB962C8B-B14F-4D97-AF65-F5344CB8AC3E}">
        <p14:creationId xmlns:p14="http://schemas.microsoft.com/office/powerpoint/2010/main" val="883087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529388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57066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lvl="0" indent="0">
              <a:lnSpc>
                <a:spcPct val="100000"/>
              </a:lnSpc>
              <a:spcBef>
                <a:spcPts val="0"/>
              </a:spcBef>
              <a:buNone/>
            </a:pPr>
            <a:r>
              <a:rPr lang="en-GB" sz="1600" dirty="0"/>
              <a:t>Copyright © by Forum of Incident Response and Security Teams, Inc.</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a:t>FIRST.Org</a:t>
            </a:r>
            <a:r>
              <a:rPr lang="en-GB" sz="1600" dirty="0"/>
              <a:t> is name under which Forum of Incident Response and Security Teams, Inc. conducts business.</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a:t>This training material is licensed under Creative Commons Attribution-Non-Commercial-Share-Alike 4.0 (CC BY-NC-SA 4.0)</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a:t>FIRST.Org</a:t>
            </a:r>
            <a:r>
              <a:rPr lang="en-GB" sz="1600" dirty="0"/>
              <a:t> makes no representation, express or implied, with regard to the accuracy of the information contained in this material and cannot accept any legal responsibility or liability for any errors or omissions that may be made.</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a:t>All trademarks are property of their respective owners.</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a:t>Permissions beyond the scope of this license may be available at first-licensing@first.org</a:t>
            </a:r>
          </a:p>
          <a:p>
            <a:pPr marL="0" lvl="0" indent="0">
              <a:lnSpc>
                <a:spcPct val="100000"/>
              </a:lnSpc>
              <a:spcBef>
                <a:spcPts val="0"/>
              </a:spcBef>
              <a:buNone/>
            </a:pPr>
            <a:endParaRPr lang="en-GB" sz="1600" dirty="0"/>
          </a:p>
          <a:p>
            <a:pPr marL="0" lvl="0" indent="0">
              <a:lnSpc>
                <a:spcPct val="100000"/>
              </a:lnSpc>
              <a:spcBef>
                <a:spcPts val="0"/>
              </a:spcBef>
              <a:buNone/>
            </a:pPr>
            <a:endParaRPr lang="en-GB" sz="1600" dirty="0"/>
          </a:p>
        </p:txBody>
      </p:sp>
      <p:sp>
        <p:nvSpPr>
          <p:cNvPr id="3" name="Title 2"/>
          <p:cNvSpPr>
            <a:spLocks noGrp="1"/>
          </p:cNvSpPr>
          <p:nvPr>
            <p:ph type="title"/>
          </p:nvPr>
        </p:nvSpPr>
        <p:spPr/>
        <p:txBody>
          <a:bodyPr/>
          <a:lstStyle/>
          <a:p>
            <a:r>
              <a:rPr lang="en-GB" dirty="0"/>
              <a:t>Copyright</a:t>
            </a:r>
          </a:p>
        </p:txBody>
      </p:sp>
    </p:spTree>
    <p:extLst>
      <p:ext uri="{BB962C8B-B14F-4D97-AF65-F5344CB8AC3E}">
        <p14:creationId xmlns:p14="http://schemas.microsoft.com/office/powerpoint/2010/main" val="19948951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Working Together</a:t>
            </a:r>
          </a:p>
        </p:txBody>
      </p:sp>
    </p:spTree>
    <p:extLst>
      <p:ext uri="{BB962C8B-B14F-4D97-AF65-F5344CB8AC3E}">
        <p14:creationId xmlns:p14="http://schemas.microsoft.com/office/powerpoint/2010/main" val="3935920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Good internet citizenship</a:t>
            </a:r>
          </a:p>
          <a:p>
            <a:r>
              <a:rPr lang="en-US" dirty="0"/>
              <a:t>Mitigation techniques</a:t>
            </a:r>
          </a:p>
          <a:p>
            <a:r>
              <a:rPr lang="en-US" dirty="0"/>
              <a:t>Resources</a:t>
            </a:r>
          </a:p>
          <a:p>
            <a:endParaRPr lang="en-US" dirty="0"/>
          </a:p>
        </p:txBody>
      </p:sp>
      <p:sp>
        <p:nvSpPr>
          <p:cNvPr id="3" name="Title 2"/>
          <p:cNvSpPr>
            <a:spLocks noGrp="1"/>
          </p:cNvSpPr>
          <p:nvPr>
            <p:ph type="title"/>
          </p:nvPr>
        </p:nvSpPr>
        <p:spPr/>
        <p:txBody>
          <a:bodyPr/>
          <a:lstStyle/>
          <a:p>
            <a:r>
              <a:rPr lang="en-US" dirty="0"/>
              <a:t>Overview</a:t>
            </a:r>
          </a:p>
        </p:txBody>
      </p:sp>
    </p:spTree>
    <p:extLst>
      <p:ext uri="{BB962C8B-B14F-4D97-AF65-F5344CB8AC3E}">
        <p14:creationId xmlns:p14="http://schemas.microsoft.com/office/powerpoint/2010/main" val="3297723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Good Internet</a:t>
            </a:r>
            <a:br>
              <a:rPr lang="en-GB" dirty="0"/>
            </a:br>
            <a:r>
              <a:rPr lang="en-GB" dirty="0"/>
              <a:t>citizenship</a:t>
            </a:r>
          </a:p>
        </p:txBody>
      </p:sp>
      <p:pic>
        <p:nvPicPr>
          <p:cNvPr id="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12959" y="4466554"/>
            <a:ext cx="1277684" cy="2285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63150" y="4466553"/>
            <a:ext cx="1277686" cy="22860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30435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000" dirty="0"/>
              <a:t>Defend yourself</a:t>
            </a:r>
          </a:p>
          <a:p>
            <a:pPr lvl="1"/>
            <a:r>
              <a:rPr lang="en-US" sz="2000" dirty="0">
                <a:latin typeface="Century Gothic" panose="020B0502020202020204" pitchFamily="34" charset="0"/>
                <a:cs typeface="+mn-cs"/>
              </a:rPr>
              <a:t>Anycast</a:t>
            </a:r>
          </a:p>
          <a:p>
            <a:pPr lvl="1"/>
            <a:r>
              <a:rPr lang="en-US" sz="2000" dirty="0">
                <a:latin typeface="Century Gothic" panose="020B0502020202020204" pitchFamily="34" charset="0"/>
                <a:cs typeface="+mn-cs"/>
              </a:rPr>
              <a:t>Some form of IPS/DDoS mitigation gear</a:t>
            </a:r>
          </a:p>
          <a:p>
            <a:pPr lvl="1"/>
            <a:r>
              <a:rPr lang="en-US" sz="2000" dirty="0">
                <a:latin typeface="Century Gothic" panose="020B0502020202020204" pitchFamily="34" charset="0"/>
                <a:cs typeface="+mn-cs"/>
              </a:rPr>
              <a:t>Overall network architecture</a:t>
            </a:r>
          </a:p>
          <a:p>
            <a:r>
              <a:rPr lang="en-US" sz="2000" dirty="0"/>
              <a:t>Defend the Internet</a:t>
            </a:r>
          </a:p>
          <a:p>
            <a:pPr lvl="1"/>
            <a:r>
              <a:rPr lang="en-US" sz="2000" dirty="0">
                <a:latin typeface="Century Gothic" panose="020B0502020202020204" pitchFamily="34" charset="0"/>
                <a:cs typeface="+mn-cs"/>
              </a:rPr>
              <a:t>Rate-limiting</a:t>
            </a:r>
          </a:p>
          <a:p>
            <a:pPr lvl="1"/>
            <a:r>
              <a:rPr lang="en-US" sz="2000" dirty="0">
                <a:latin typeface="Century Gothic" panose="020B0502020202020204" pitchFamily="34" charset="0"/>
                <a:cs typeface="+mn-cs"/>
              </a:rPr>
              <a:t>BCP38/140 (outbound filtering) source address validation</a:t>
            </a:r>
          </a:p>
          <a:p>
            <a:pPr lvl="1"/>
            <a:r>
              <a:rPr lang="en-US" sz="2000" dirty="0">
                <a:latin typeface="Century Gothic" panose="020B0502020202020204" pitchFamily="34" charset="0"/>
                <a:cs typeface="+mn-cs"/>
              </a:rPr>
              <a:t>Securely configured DNS, NTP and SNMP servers</a:t>
            </a:r>
          </a:p>
          <a:p>
            <a:pPr lvl="1"/>
            <a:r>
              <a:rPr lang="en-US" sz="2000" dirty="0">
                <a:latin typeface="Century Gothic" panose="020B0502020202020204" pitchFamily="34" charset="0"/>
                <a:cs typeface="+mn-cs"/>
              </a:rPr>
              <a:t>No open resolvers</a:t>
            </a:r>
          </a:p>
          <a:p>
            <a:r>
              <a:rPr lang="en-US" sz="2000" dirty="0"/>
              <a:t>Talk to the professionals – use DDoS mitigation as a service</a:t>
            </a:r>
          </a:p>
          <a:p>
            <a:pPr lvl="1"/>
            <a:endParaRPr lang="en-US" dirty="0"/>
          </a:p>
          <a:p>
            <a:endParaRPr lang="en-US" dirty="0"/>
          </a:p>
          <a:p>
            <a:endParaRPr lang="en-US" dirty="0"/>
          </a:p>
        </p:txBody>
      </p:sp>
      <p:sp>
        <p:nvSpPr>
          <p:cNvPr id="2" name="Title 1"/>
          <p:cNvSpPr>
            <a:spLocks noGrp="1"/>
          </p:cNvSpPr>
          <p:nvPr>
            <p:ph type="title"/>
          </p:nvPr>
        </p:nvSpPr>
        <p:spPr/>
        <p:txBody>
          <a:bodyPr/>
          <a:lstStyle/>
          <a:p>
            <a:r>
              <a:rPr lang="en-US" dirty="0"/>
              <a:t>Mitigations</a:t>
            </a:r>
          </a:p>
        </p:txBody>
      </p:sp>
    </p:spTree>
    <p:extLst>
      <p:ext uri="{BB962C8B-B14F-4D97-AF65-F5344CB8AC3E}">
        <p14:creationId xmlns:p14="http://schemas.microsoft.com/office/powerpoint/2010/main" val="729303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fade">
                                      <p:cBhvr>
                                        <p:cTn id="33" dur="500"/>
                                        <p:tgtEl>
                                          <p:spTgt spid="3">
                                            <p:txEl>
                                              <p:pRg st="8" end="8"/>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3">
                                            <p:txEl>
                                              <p:pRg st="9" end="9"/>
                                            </p:txEl>
                                          </p:spTgt>
                                        </p:tgtEl>
                                        <p:attrNameLst>
                                          <p:attrName>style.visibility</p:attrName>
                                        </p:attrNameLst>
                                      </p:cBhvr>
                                      <p:to>
                                        <p:strVal val="visible"/>
                                      </p:to>
                                    </p:set>
                                    <p:animEffect transition="in" filter="fade">
                                      <p:cBhvr>
                                        <p:cTn id="38"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1" cy="518130"/>
          </a:xfrm>
        </p:spPr>
        <p:txBody>
          <a:bodyPr>
            <a:normAutofit fontScale="90000"/>
          </a:bodyPr>
          <a:lstStyle/>
          <a:p>
            <a:r>
              <a:rPr lang="en-US" dirty="0"/>
              <a:t>Are you noticing the imbalance?</a:t>
            </a:r>
          </a:p>
        </p:txBody>
      </p:sp>
      <p:sp>
        <p:nvSpPr>
          <p:cNvPr id="3" name="Content Placeholder 2"/>
          <p:cNvSpPr>
            <a:spLocks noGrp="1"/>
          </p:cNvSpPr>
          <p:nvPr>
            <p:ph sz="quarter" idx="2"/>
          </p:nvPr>
        </p:nvSpPr>
        <p:spPr>
          <a:xfrm>
            <a:off x="457200" y="1611516"/>
            <a:ext cx="4040188" cy="4748803"/>
          </a:xfrm>
        </p:spPr>
        <p:txBody>
          <a:bodyPr>
            <a:normAutofit/>
          </a:bodyPr>
          <a:lstStyle/>
          <a:p>
            <a:pPr marL="457200" lvl="1" indent="0">
              <a:buNone/>
            </a:pPr>
            <a:r>
              <a:rPr lang="en-US" sz="2400" b="1" dirty="0"/>
              <a:t>Defend yourself</a:t>
            </a:r>
          </a:p>
          <a:p>
            <a:pPr lvl="1"/>
            <a:endParaRPr lang="en-US" sz="2400" dirty="0"/>
          </a:p>
          <a:p>
            <a:pPr lvl="1"/>
            <a:r>
              <a:rPr lang="en-US" sz="2400" dirty="0" err="1"/>
              <a:t>Anycast</a:t>
            </a:r>
            <a:r>
              <a:rPr lang="en-US" sz="2400" dirty="0"/>
              <a:t> (DNS)</a:t>
            </a:r>
          </a:p>
          <a:p>
            <a:pPr lvl="1"/>
            <a:r>
              <a:rPr lang="en-US" sz="2400" dirty="0"/>
              <a:t>Some form of IPS/DDoS mitigation gear</a:t>
            </a:r>
          </a:p>
          <a:p>
            <a:pPr marL="330336" lvl="1" indent="0">
              <a:buNone/>
            </a:pPr>
            <a:endParaRPr lang="en-US" sz="2800" dirty="0"/>
          </a:p>
          <a:p>
            <a:pPr marL="330336" lvl="1" indent="0">
              <a:buNone/>
            </a:pPr>
            <a:endParaRPr lang="en-US" sz="2800" dirty="0"/>
          </a:p>
          <a:p>
            <a:pPr lvl="1"/>
            <a:endParaRPr lang="en-US" sz="2800" dirty="0"/>
          </a:p>
          <a:p>
            <a:endParaRPr lang="en-US" sz="2800" dirty="0"/>
          </a:p>
          <a:p>
            <a:endParaRPr lang="en-US" sz="2800" dirty="0"/>
          </a:p>
        </p:txBody>
      </p:sp>
      <p:sp>
        <p:nvSpPr>
          <p:cNvPr id="6" name="Content Placeholder 5"/>
          <p:cNvSpPr>
            <a:spLocks noGrp="1"/>
          </p:cNvSpPr>
          <p:nvPr>
            <p:ph sz="quarter" idx="4"/>
          </p:nvPr>
        </p:nvSpPr>
        <p:spPr>
          <a:xfrm>
            <a:off x="4645025" y="1611516"/>
            <a:ext cx="4041775" cy="4748803"/>
          </a:xfrm>
        </p:spPr>
        <p:txBody>
          <a:bodyPr>
            <a:normAutofit/>
          </a:bodyPr>
          <a:lstStyle/>
          <a:p>
            <a:pPr marL="457200" lvl="1" indent="0">
              <a:buNone/>
            </a:pPr>
            <a:r>
              <a:rPr lang="en-US" sz="2400" b="1" dirty="0"/>
              <a:t>Defend the Internet</a:t>
            </a:r>
          </a:p>
          <a:p>
            <a:pPr lvl="1"/>
            <a:endParaRPr lang="en-US" sz="2400" dirty="0"/>
          </a:p>
          <a:p>
            <a:pPr lvl="1"/>
            <a:r>
              <a:rPr lang="en-US" sz="2400" dirty="0"/>
              <a:t>Rate-limiting</a:t>
            </a:r>
          </a:p>
          <a:p>
            <a:pPr lvl="1"/>
            <a:r>
              <a:rPr lang="en-US" sz="2400" dirty="0"/>
              <a:t>BCP38/140 (outbound filtering) source address validation</a:t>
            </a:r>
          </a:p>
          <a:p>
            <a:pPr lvl="1"/>
            <a:r>
              <a:rPr lang="en-US" sz="2400" dirty="0"/>
              <a:t>Securely configured authoritative DNS servers</a:t>
            </a:r>
          </a:p>
          <a:p>
            <a:pPr lvl="1"/>
            <a:r>
              <a:rPr lang="en-US" sz="2400" dirty="0"/>
              <a:t>No open resolvers</a:t>
            </a:r>
          </a:p>
          <a:p>
            <a:pPr marL="457200" lvl="1" indent="0">
              <a:buNone/>
            </a:pPr>
            <a:endParaRPr lang="en-US" sz="2400" dirty="0"/>
          </a:p>
        </p:txBody>
      </p:sp>
      <p:sp>
        <p:nvSpPr>
          <p:cNvPr id="8" name="Content Placeholder 2"/>
          <p:cNvSpPr txBox="1">
            <a:spLocks/>
          </p:cNvSpPr>
          <p:nvPr/>
        </p:nvSpPr>
        <p:spPr>
          <a:xfrm>
            <a:off x="457200" y="5181600"/>
            <a:ext cx="4040188" cy="609600"/>
          </a:xfrm>
          <a:prstGeom prst="rect">
            <a:avLst/>
          </a:prstGeom>
        </p:spPr>
        <p:txBody>
          <a:bodyPr vert="horz" lIns="76822" tIns="0" rIns="76822" bIns="38411">
            <a:normAutofit/>
          </a:bodyPr>
          <a:lstStyle>
            <a:lvl1pPr marL="274320" indent="-274320" algn="l" rtl="0" eaLnBrk="1" latinLnBrk="0" hangingPunct="1">
              <a:spcBef>
                <a:spcPct val="20000"/>
              </a:spcBef>
              <a:buClr>
                <a:schemeClr val="accent3"/>
              </a:buClr>
              <a:buSzPct val="95000"/>
              <a:buFont typeface="Wingdings 2"/>
              <a:buChar char=""/>
              <a:defRPr kumimoji="0" sz="22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0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18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16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16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lvl="1"/>
            <a:r>
              <a:rPr lang="en-US" b="1" dirty="0"/>
              <a:t>Lots of money</a:t>
            </a:r>
          </a:p>
          <a:p>
            <a:pPr lvl="1"/>
            <a:endParaRPr lang="en-US" dirty="0"/>
          </a:p>
          <a:p>
            <a:pPr lvl="6"/>
            <a:endParaRPr lang="en-US" dirty="0"/>
          </a:p>
          <a:p>
            <a:endParaRPr lang="en-US" dirty="0"/>
          </a:p>
        </p:txBody>
      </p:sp>
      <p:sp>
        <p:nvSpPr>
          <p:cNvPr id="9" name="Content Placeholder 2"/>
          <p:cNvSpPr txBox="1">
            <a:spLocks/>
          </p:cNvSpPr>
          <p:nvPr/>
        </p:nvSpPr>
        <p:spPr>
          <a:xfrm>
            <a:off x="4626928" y="5181600"/>
            <a:ext cx="4040188" cy="609600"/>
          </a:xfrm>
          <a:prstGeom prst="rect">
            <a:avLst/>
          </a:prstGeom>
        </p:spPr>
        <p:txBody>
          <a:bodyPr vert="horz" lIns="76822" tIns="0" rIns="76822" bIns="38411">
            <a:normAutofit/>
          </a:bodyPr>
          <a:lstStyle>
            <a:lvl1pPr marL="274320" indent="-274320" algn="l" rtl="0" eaLnBrk="1" latinLnBrk="0" hangingPunct="1">
              <a:spcBef>
                <a:spcPct val="20000"/>
              </a:spcBef>
              <a:buClr>
                <a:schemeClr val="accent3"/>
              </a:buClr>
              <a:buSzPct val="95000"/>
              <a:buFont typeface="Wingdings 2"/>
              <a:buChar char=""/>
              <a:defRPr kumimoji="0" sz="22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0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18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16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16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lvl="1"/>
            <a:r>
              <a:rPr lang="en-US" b="1" dirty="0"/>
              <a:t>Somewhat cheap</a:t>
            </a:r>
          </a:p>
          <a:p>
            <a:pPr lvl="1"/>
            <a:endParaRPr lang="en-US" dirty="0"/>
          </a:p>
          <a:p>
            <a:endParaRPr lang="en-US" dirty="0"/>
          </a:p>
          <a:p>
            <a:endParaRPr lang="en-US" dirty="0"/>
          </a:p>
        </p:txBody>
      </p:sp>
    </p:spTree>
    <p:extLst>
      <p:ext uri="{BB962C8B-B14F-4D97-AF65-F5344CB8AC3E}">
        <p14:creationId xmlns:p14="http://schemas.microsoft.com/office/powerpoint/2010/main" val="914423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500"/>
                                        <p:tgtEl>
                                          <p:spTgt spid="3">
                                            <p:txEl>
                                              <p:pRg st="2" end="2"/>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Effect transition="in" filter="fade">
                                      <p:cBhvr>
                                        <p:cTn id="21" dur="500"/>
                                        <p:tgtEl>
                                          <p:spTgt spid="6">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fade">
                                      <p:cBhvr>
                                        <p:cTn id="24" dur="500"/>
                                        <p:tgtEl>
                                          <p:spTgt spid="6">
                                            <p:txEl>
                                              <p:pRg st="2" end="2"/>
                                            </p:txEl>
                                          </p:spTgt>
                                        </p:tgtEl>
                                      </p:cBhvr>
                                    </p:animEffect>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6">
                                            <p:txEl>
                                              <p:pRg st="3" end="3"/>
                                            </p:txEl>
                                          </p:spTgt>
                                        </p:tgtEl>
                                        <p:attrNameLst>
                                          <p:attrName>style.visibility</p:attrName>
                                        </p:attrNameLst>
                                      </p:cBhvr>
                                      <p:to>
                                        <p:strVal val="visible"/>
                                      </p:to>
                                    </p:set>
                                    <p:animEffect transition="in" filter="fade">
                                      <p:cBhvr>
                                        <p:cTn id="28" dur="500"/>
                                        <p:tgtEl>
                                          <p:spTgt spid="6">
                                            <p:txEl>
                                              <p:pRg st="3" end="3"/>
                                            </p:txEl>
                                          </p:spTgt>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6">
                                            <p:txEl>
                                              <p:pRg st="4" end="4"/>
                                            </p:txEl>
                                          </p:spTgt>
                                        </p:tgtEl>
                                        <p:attrNameLst>
                                          <p:attrName>style.visibility</p:attrName>
                                        </p:attrNameLst>
                                      </p:cBhvr>
                                      <p:to>
                                        <p:strVal val="visible"/>
                                      </p:to>
                                    </p:set>
                                    <p:animEffect transition="in" filter="fade">
                                      <p:cBhvr>
                                        <p:cTn id="32" dur="500"/>
                                        <p:tgtEl>
                                          <p:spTgt spid="6">
                                            <p:txEl>
                                              <p:pRg st="4" end="4"/>
                                            </p:txEl>
                                          </p:spTgt>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6">
                                            <p:txEl>
                                              <p:pRg st="5" end="5"/>
                                            </p:txEl>
                                          </p:spTgt>
                                        </p:tgtEl>
                                        <p:attrNameLst>
                                          <p:attrName>style.visibility</p:attrName>
                                        </p:attrNameLst>
                                      </p:cBhvr>
                                      <p:to>
                                        <p:strVal val="visible"/>
                                      </p:to>
                                    </p:set>
                                    <p:animEffect transition="in" filter="fade">
                                      <p:cBhvr>
                                        <p:cTn id="36" dur="500"/>
                                        <p:tgtEl>
                                          <p:spTgt spid="6">
                                            <p:txEl>
                                              <p:pRg st="5" end="5"/>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8">
                                            <p:txEl>
                                              <p:pRg st="0" end="0"/>
                                            </p:txEl>
                                          </p:spTgt>
                                        </p:tgtEl>
                                        <p:attrNameLst>
                                          <p:attrName>style.visibility</p:attrName>
                                        </p:attrNameLst>
                                      </p:cBhvr>
                                      <p:to>
                                        <p:strVal val="visible"/>
                                      </p:to>
                                    </p:set>
                                    <p:animEffect transition="in" filter="fade">
                                      <p:cBhvr>
                                        <p:cTn id="41" dur="500"/>
                                        <p:tgtEl>
                                          <p:spTgt spid="8">
                                            <p:txEl>
                                              <p:pRg st="0" end="0"/>
                                            </p:txEl>
                                          </p:spTgt>
                                        </p:tgtEl>
                                      </p:cBhvr>
                                    </p:animEffect>
                                  </p:childTnLst>
                                </p:cTn>
                              </p:par>
                            </p:childTnLst>
                          </p:cTn>
                        </p:par>
                        <p:par>
                          <p:cTn id="42" fill="hold">
                            <p:stCondLst>
                              <p:cond delay="500"/>
                            </p:stCondLst>
                            <p:childTnLst>
                              <p:par>
                                <p:cTn id="43" presetID="10" presetClass="entr" presetSubtype="0" fill="hold" grpId="0" nodeType="after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Effect transition="in" filter="fade">
                                      <p:cBhvr>
                                        <p:cTn id="45"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6" grpId="0" build="p"/>
      <p:bldP spid="8" grpId="0" build="p"/>
      <p:bldP spid="9"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a:bodyPr>
          <a:lstStyle/>
          <a:p>
            <a:r>
              <a:rPr lang="en-US" dirty="0"/>
              <a:t>It’s not feasible to mitigate those attacks single handedly</a:t>
            </a:r>
          </a:p>
          <a:p>
            <a:r>
              <a:rPr lang="en-US" dirty="0"/>
              <a:t>We need cooperation</a:t>
            </a:r>
          </a:p>
          <a:p>
            <a:r>
              <a:rPr lang="en-US" dirty="0"/>
              <a:t>Companies need to start including “defending the Internet from themselves” as a part of their budget – not only “defending themselves from the Internet”</a:t>
            </a:r>
          </a:p>
          <a:p>
            <a:endParaRPr lang="en-US" dirty="0"/>
          </a:p>
        </p:txBody>
      </p:sp>
      <p:sp>
        <p:nvSpPr>
          <p:cNvPr id="2" name="Title 1"/>
          <p:cNvSpPr>
            <a:spLocks noGrp="1"/>
          </p:cNvSpPr>
          <p:nvPr>
            <p:ph type="title"/>
          </p:nvPr>
        </p:nvSpPr>
        <p:spPr/>
        <p:txBody>
          <a:bodyPr>
            <a:normAutofit/>
          </a:bodyPr>
          <a:lstStyle/>
          <a:p>
            <a:r>
              <a:rPr lang="en-US" dirty="0"/>
              <a:t>What’s the point I’m trying to make?</a:t>
            </a:r>
          </a:p>
        </p:txBody>
      </p:sp>
    </p:spTree>
    <p:extLst>
      <p:ext uri="{BB962C8B-B14F-4D97-AF65-F5344CB8AC3E}">
        <p14:creationId xmlns:p14="http://schemas.microsoft.com/office/powerpoint/2010/main" val="4070773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Effect transition="in" filter="fade">
                                      <p:cBhvr>
                                        <p:cTn id="11" dur="500"/>
                                        <p:tgtEl>
                                          <p:spTgt spid="7">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Effect transition="in" filter="fade">
                                      <p:cBhvr>
                                        <p:cTn id="15"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idx="1"/>
          </p:nvPr>
        </p:nvSpPr>
        <p:spPr/>
        <p:txBody>
          <a:bodyPr/>
          <a:lstStyle/>
          <a:p>
            <a:r>
              <a:rPr lang="en-US" dirty="0"/>
              <a:t>RFC 2827/BCP 38 – Paul Ferguson</a:t>
            </a:r>
          </a:p>
          <a:p>
            <a:r>
              <a:rPr lang="en-US" dirty="0"/>
              <a:t>If possible filter all outgoing traffic and use proxy</a:t>
            </a:r>
          </a:p>
          <a:p>
            <a:r>
              <a:rPr lang="en-US" dirty="0" err="1"/>
              <a:t>uRPF</a:t>
            </a:r>
            <a:endParaRPr lang="en-US" dirty="0"/>
          </a:p>
          <a:p>
            <a:endParaRPr lang="en-US" dirty="0"/>
          </a:p>
          <a:p>
            <a:r>
              <a:rPr lang="en-US" dirty="0"/>
              <a:t>BCP 140: “Preventing Use of Recursive </a:t>
            </a:r>
            <a:r>
              <a:rPr lang="en-US" dirty="0" err="1"/>
              <a:t>Nameservers</a:t>
            </a:r>
            <a:r>
              <a:rPr lang="en-US" dirty="0"/>
              <a:t> in Reflector Attacks”</a:t>
            </a:r>
          </a:p>
          <a:p>
            <a:r>
              <a:rPr lang="en-US" dirty="0"/>
              <a:t>http://tools.ietf.org/html/bcp140</a:t>
            </a:r>
          </a:p>
          <a:p>
            <a:r>
              <a:rPr lang="en-US" dirty="0"/>
              <a:t>Aka RFC 5358</a:t>
            </a:r>
          </a:p>
          <a:p>
            <a:endParaRPr lang="en-US" dirty="0"/>
          </a:p>
        </p:txBody>
      </p:sp>
      <p:sp>
        <p:nvSpPr>
          <p:cNvPr id="3" name="Title 2"/>
          <p:cNvSpPr>
            <a:spLocks noGrp="1"/>
          </p:cNvSpPr>
          <p:nvPr>
            <p:ph type="title"/>
          </p:nvPr>
        </p:nvSpPr>
        <p:spPr/>
        <p:txBody>
          <a:bodyPr>
            <a:normAutofit/>
          </a:bodyPr>
          <a:lstStyle/>
          <a:p>
            <a:r>
              <a:rPr lang="en-US" dirty="0"/>
              <a:t>What can I do about it?</a:t>
            </a:r>
          </a:p>
        </p:txBody>
      </p:sp>
    </p:spTree>
    <p:extLst>
      <p:ext uri="{BB962C8B-B14F-4D97-AF65-F5344CB8AC3E}">
        <p14:creationId xmlns:p14="http://schemas.microsoft.com/office/powerpoint/2010/main" val="1773808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fade">
                                      <p:cBhvr>
                                        <p:cTn id="19" dur="500"/>
                                        <p:tgtEl>
                                          <p:spTgt spid="2">
                                            <p:txEl>
                                              <p:pRg st="4" end="4"/>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animEffect transition="in" filter="fade">
                                      <p:cBhvr>
                                        <p:cTn id="23" dur="500"/>
                                        <p:tgtEl>
                                          <p:spTgt spid="2">
                                            <p:txEl>
                                              <p:pRg st="5" end="5"/>
                                            </p:tx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animEffect transition="in" filter="fade">
                                      <p:cBhvr>
                                        <p:cTn id="27"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theme/theme1.xml><?xml version="1.0" encoding="utf-8"?>
<a:theme xmlns:a="http://schemas.openxmlformats.org/drawingml/2006/main" name="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FDCCD614-8FBD-014A-B7AF-9AD639BFF106}" vid="{105594A6-EC1E-054D-9D8A-227399E66D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FIRST_Training_4-3_02</Template>
  <TotalTime>143</TotalTime>
  <Words>575</Words>
  <Application>Microsoft Macintosh PowerPoint</Application>
  <PresentationFormat>On-screen Show (4:3)</PresentationFormat>
  <Paragraphs>94</Paragraphs>
  <Slides>14</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Aharoni</vt:lpstr>
      <vt:lpstr>Arial</vt:lpstr>
      <vt:lpstr>Calibri</vt:lpstr>
      <vt:lpstr>Century Gothic</vt:lpstr>
      <vt:lpstr>Wingdings</vt:lpstr>
      <vt:lpstr>Wingdings 2</vt:lpstr>
      <vt:lpstr>Custom Design</vt:lpstr>
      <vt:lpstr>Working Together</vt:lpstr>
      <vt:lpstr>Copyright</vt:lpstr>
      <vt:lpstr>Working Together</vt:lpstr>
      <vt:lpstr>Overview</vt:lpstr>
      <vt:lpstr>Good Internet citizenship</vt:lpstr>
      <vt:lpstr>Mitigations</vt:lpstr>
      <vt:lpstr>Are you noticing the imbalance?</vt:lpstr>
      <vt:lpstr>What’s the point I’m trying to make?</vt:lpstr>
      <vt:lpstr>What can I do about it?</vt:lpstr>
      <vt:lpstr>Resources</vt:lpstr>
      <vt:lpstr>Other organizations which support the cause</vt:lpstr>
      <vt:lpstr>Summary</vt:lpstr>
      <vt:lpstr>PowerPoint Presentation</vt:lpstr>
      <vt:lpstr>PowerPoint Presentation</vt:lpstr>
    </vt:vector>
  </TitlesOfParts>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krassi@krassi.biz</dc:creator>
  <cp:lastModifiedBy>Serge Droz</cp:lastModifiedBy>
  <cp:revision>25</cp:revision>
  <dcterms:created xsi:type="dcterms:W3CDTF">2017-12-21T18:49:02Z</dcterms:created>
  <dcterms:modified xsi:type="dcterms:W3CDTF">2019-02-20T17:54:34Z</dcterms:modified>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pyright">
    <vt:lpwstr>FIRST Inc.</vt:lpwstr>
  </property>
</Properties>
</file>