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18"/>
  </p:notesMasterIdLst>
  <p:handoutMasterIdLst>
    <p:handoutMasterId r:id="rId19"/>
  </p:handoutMasterIdLst>
  <p:sldIdLst>
    <p:sldId id="257" r:id="rId2"/>
    <p:sldId id="259" r:id="rId3"/>
    <p:sldId id="275" r:id="rId4"/>
    <p:sldId id="260" r:id="rId5"/>
    <p:sldId id="272" r:id="rId6"/>
    <p:sldId id="271" r:id="rId7"/>
    <p:sldId id="273" r:id="rId8"/>
    <p:sldId id="274" r:id="rId9"/>
    <p:sldId id="270" r:id="rId10"/>
    <p:sldId id="264" r:id="rId11"/>
    <p:sldId id="265" r:id="rId12"/>
    <p:sldId id="266" r:id="rId13"/>
    <p:sldId id="267" r:id="rId14"/>
    <p:sldId id="268" r:id="rId15"/>
    <p:sldId id="258" r:id="rId16"/>
    <p:sldId id="26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6" autoAdjust="0"/>
    <p:restoredTop sz="75817" autoAdjust="0"/>
  </p:normalViewPr>
  <p:slideViewPr>
    <p:cSldViewPr snapToGrid="0" snapToObjects="1">
      <p:cViewPr varScale="1">
        <p:scale>
          <a:sx n="78" d="100"/>
          <a:sy n="78" d="100"/>
        </p:scale>
        <p:origin x="2040"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1" y="4343400"/>
            <a:ext cx="5486399" cy="4114800"/>
          </a:xfrm>
          <a:prstGeom prst="rect">
            <a:avLst/>
          </a:prstGeom>
          <a:noFill/>
          <a:ln>
            <a:noFill/>
          </a:ln>
        </p:spPr>
        <p:txBody>
          <a:bodyPr lIns="91417" tIns="45695" rIns="91417" bIns="45695" anchor="t" anchorCtr="0">
            <a:noAutofit/>
          </a:bodyPr>
          <a:lstStyle/>
          <a:p>
            <a:endParaRPr>
              <a:solidFill>
                <a:schemeClr val="dk1"/>
              </a:solidFill>
              <a:latin typeface="Calibri"/>
              <a:ea typeface="Calibri"/>
              <a:cs typeface="Calibri"/>
              <a:sym typeface="Calibri"/>
            </a:endParaRPr>
          </a:p>
        </p:txBody>
      </p:sp>
      <p:sp>
        <p:nvSpPr>
          <p:cNvPr id="180" name="Shape 180"/>
          <p:cNvSpPr txBox="1">
            <a:spLocks noGrp="1"/>
          </p:cNvSpPr>
          <p:nvPr>
            <p:ph type="sldNum" idx="12"/>
          </p:nvPr>
        </p:nvSpPr>
        <p:spPr>
          <a:xfrm>
            <a:off x="3884613" y="8685213"/>
            <a:ext cx="2971799" cy="457200"/>
          </a:xfrm>
          <a:prstGeom prst="rect">
            <a:avLst/>
          </a:prstGeom>
          <a:noFill/>
          <a:ln>
            <a:noFill/>
          </a:ln>
        </p:spPr>
        <p:txBody>
          <a:bodyPr lIns="91417" tIns="45695" rIns="91417" bIns="45695" anchor="b" anchorCtr="0">
            <a:noAutofit/>
          </a:bodyPr>
          <a:lstStyle/>
          <a:p>
            <a:pPr>
              <a:buSzPct val="25000"/>
            </a:pPr>
            <a:fld id="{00000000-1234-1234-1234-123412341234}" type="slidenum">
              <a:rPr lang="en">
                <a:solidFill>
                  <a:schemeClr val="dk1"/>
                </a:solidFill>
                <a:latin typeface="Calibri"/>
                <a:ea typeface="Calibri"/>
                <a:cs typeface="Calibri"/>
                <a:sym typeface="Calibri"/>
              </a:rPr>
              <a:pPr>
                <a:buSzPct val="25000"/>
              </a:pPr>
              <a:t>14</a:t>
            </a:fld>
            <a:endParaRPr lang="en">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When talking about</a:t>
            </a:r>
            <a:r>
              <a:rPr lang="en-US" baseline="0" dirty="0"/>
              <a:t> adversary things have changed quite a lot over the past decade. From amateurs trying to make some sort of statement through nation states disguising as Anonymous members to home gamers who use DDoS as a way of winning an online multiplayer game.</a:t>
            </a:r>
          </a:p>
          <a:p>
            <a:endParaRPr lang="en-US" dirty="0"/>
          </a:p>
          <a:p>
            <a:r>
              <a:rPr lang="en-US" dirty="0"/>
              <a:t>Since</a:t>
            </a:r>
            <a:r>
              <a:rPr lang="en-US" baseline="0" dirty="0"/>
              <a:t> around 2015 the peak traffic has been generated by home users attacking each other playing computer games. This lead to the furnishing of a low grade DDoS for hire service called </a:t>
            </a:r>
            <a:r>
              <a:rPr lang="en-US" baseline="0" dirty="0" err="1"/>
              <a:t>Booter</a:t>
            </a:r>
            <a:r>
              <a:rPr lang="en-US" baseline="0" dirty="0"/>
              <a:t> or </a:t>
            </a:r>
            <a:r>
              <a:rPr lang="en-US" baseline="0" dirty="0" err="1"/>
              <a:t>Stresser</a:t>
            </a:r>
            <a:r>
              <a:rPr lang="en-US" baseline="0" dirty="0"/>
              <a:t> service.</a:t>
            </a:r>
          </a:p>
          <a:p>
            <a:endParaRPr lang="en-US" baseline="0" dirty="0"/>
          </a:p>
          <a:p>
            <a:r>
              <a:rPr lang="en-US" baseline="0" dirty="0"/>
              <a:t>In a study by Gareau and Tzvetanov, in 2015, it was established that the top 10 autonomous systems by volume of attack traffic were home ISPs and none of the top 10 </a:t>
            </a:r>
            <a:r>
              <a:rPr lang="en-US" baseline="0" dirty="0" err="1"/>
              <a:t>ASes</a:t>
            </a:r>
            <a:r>
              <a:rPr lang="en-US" baseline="0" dirty="0"/>
              <a:t> was of a DDoS mitigation provider.</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5</a:t>
            </a:fld>
            <a:endParaRPr lang="en-GB"/>
          </a:p>
        </p:txBody>
      </p:sp>
    </p:spTree>
    <p:extLst>
      <p:ext uri="{BB962C8B-B14F-4D97-AF65-F5344CB8AC3E}">
        <p14:creationId xmlns:p14="http://schemas.microsoft.com/office/powerpoint/2010/main" val="1653773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In this slide it is important to debunk a misnomer in this field.</a:t>
            </a:r>
          </a:p>
          <a:p>
            <a:r>
              <a:rPr lang="en-US" dirty="0"/>
              <a:t>Over 10 years ago there was a report of a case where DDoS was used as a distraction while data was </a:t>
            </a:r>
            <a:r>
              <a:rPr lang="en-US" dirty="0" err="1"/>
              <a:t>exfiltrated</a:t>
            </a:r>
            <a:r>
              <a:rPr lang="en-US" dirty="0"/>
              <a:t>. There have not been recent documented and public cases to</a:t>
            </a:r>
            <a:r>
              <a:rPr lang="en-US" baseline="0" dirty="0"/>
              <a:t> support this, however there is a repeat mention of this methodology. It is good to point out that in present time there is a number of reasons this is highly unlikely.</a:t>
            </a:r>
          </a:p>
          <a:p>
            <a:pPr marL="171450" indent="-171450">
              <a:buFont typeface="Arial" charset="0"/>
              <a:buChar char="•"/>
            </a:pPr>
            <a:r>
              <a:rPr lang="en-US" baseline="0" dirty="0"/>
              <a:t>Companies nowadays keep their web presence in the cloud and sensitive corporate data in-house. Even in the exception case of keeping the date in-house, they do not normally keep it in the same place as their public web presence.</a:t>
            </a:r>
          </a:p>
          <a:p>
            <a:pPr marL="171450" indent="-171450">
              <a:buFont typeface="Arial" charset="0"/>
              <a:buChar char="•"/>
            </a:pPr>
            <a:r>
              <a:rPr lang="en-US" baseline="0" dirty="0" err="1"/>
              <a:t>Exfiltrating</a:t>
            </a:r>
            <a:r>
              <a:rPr lang="en-US" baseline="0" dirty="0"/>
              <a:t> data would be a download of data from the company’s web presence, DDoS attacks are in-bound to wards the site, thus an upload. This leaves a little wiggle room if we account for ICMP and other heightened levels of return traffic but it’s overall unlikely to not be noticed.</a:t>
            </a:r>
          </a:p>
          <a:p>
            <a:pPr marL="171450" indent="-171450">
              <a:buFont typeface="Arial" charset="0"/>
              <a:buChar char="•"/>
            </a:pPr>
            <a:r>
              <a:rPr lang="en-US" baseline="0" dirty="0"/>
              <a:t>Nowadays the CERT teams are the ones dealing with security and DLP, etc. DDoS would nowadays be handled by the network team or a network SOC, thus it will not distract the defenders.</a:t>
            </a:r>
          </a:p>
          <a:p>
            <a:pPr marL="171450" indent="-171450">
              <a:buFont typeface="Arial" charset="0"/>
              <a:buChar char="•"/>
            </a:pPr>
            <a:endParaRPr lang="en-US" baseline="0" dirty="0"/>
          </a:p>
          <a:p>
            <a:pPr marL="0" indent="0">
              <a:buFont typeface="Arial" charset="0"/>
              <a:buNone/>
            </a:pPr>
            <a:r>
              <a:rPr lang="en-US" baseline="0" dirty="0"/>
              <a:t>An additional point to make is that due to excessive processing some companies would disable web application firewalls as a mitigation step.</a:t>
            </a:r>
          </a:p>
          <a:p>
            <a:pPr marL="0" indent="0">
              <a:buFont typeface="Arial" charset="0"/>
              <a:buNone/>
            </a:pPr>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6</a:t>
            </a:fld>
            <a:endParaRPr lang="en-GB"/>
          </a:p>
        </p:txBody>
      </p:sp>
    </p:spTree>
    <p:extLst>
      <p:ext uri="{BB962C8B-B14F-4D97-AF65-F5344CB8AC3E}">
        <p14:creationId xmlns:p14="http://schemas.microsoft.com/office/powerpoint/2010/main" val="140984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It is important to impart not</a:t>
            </a:r>
            <a:r>
              <a:rPr lang="en-US" baseline="0" dirty="0"/>
              <a:t> only that the skill level is increasing but that it has always been at a level where sufficient damage is incurred. Every time the defense teams have come up with better defenses against the “sloppy” tools the attackers used, the tools immediately improved. While this is anecdotal, it can be concluded that the attackers, and in particular the </a:t>
            </a:r>
            <a:r>
              <a:rPr lang="en-US" baseline="0" dirty="0" err="1"/>
              <a:t>toolsmiths</a:t>
            </a:r>
            <a:r>
              <a:rPr lang="en-US" baseline="0" dirty="0"/>
              <a:t>, have more advanced skillset than demonstrated but chose to not put too much effort until it is necessary.</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7</a:t>
            </a:fld>
            <a:endParaRPr lang="en-GB"/>
          </a:p>
        </p:txBody>
      </p:sp>
    </p:spTree>
    <p:extLst>
      <p:ext uri="{BB962C8B-B14F-4D97-AF65-F5344CB8AC3E}">
        <p14:creationId xmlns:p14="http://schemas.microsoft.com/office/powerpoint/2010/main" val="3263482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8</a:t>
            </a:fld>
            <a:endParaRPr lang="en-GB"/>
          </a:p>
        </p:txBody>
      </p:sp>
    </p:spTree>
    <p:extLst>
      <p:ext uri="{BB962C8B-B14F-4D97-AF65-F5344CB8AC3E}">
        <p14:creationId xmlns:p14="http://schemas.microsoft.com/office/powerpoint/2010/main" val="2454626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1" y="4343400"/>
            <a:ext cx="5486399" cy="4114800"/>
          </a:xfrm>
          <a:prstGeom prst="rect">
            <a:avLst/>
          </a:prstGeom>
          <a:noFill/>
          <a:ln>
            <a:noFill/>
          </a:ln>
        </p:spPr>
        <p:txBody>
          <a:bodyPr lIns="91417" tIns="45695" rIns="91417" bIns="45695" anchor="t" anchorCtr="0">
            <a:noAutofit/>
          </a:bodyPr>
          <a:lstStyle/>
          <a:p>
            <a:r>
              <a:rPr lang="en-US" dirty="0">
                <a:solidFill>
                  <a:schemeClr val="dk1"/>
                </a:solidFill>
                <a:latin typeface="Calibri"/>
                <a:ea typeface="Calibri"/>
                <a:cs typeface="Calibri"/>
                <a:sym typeface="Calibri"/>
              </a:rPr>
              <a:t>It is important to also note</a:t>
            </a:r>
            <a:r>
              <a:rPr lang="en-US" baseline="0" dirty="0">
                <a:solidFill>
                  <a:schemeClr val="dk1"/>
                </a:solidFill>
                <a:latin typeface="Calibri"/>
                <a:ea typeface="Calibri"/>
                <a:cs typeface="Calibri"/>
                <a:sym typeface="Calibri"/>
              </a:rPr>
              <a:t> some of the major </a:t>
            </a:r>
            <a:r>
              <a:rPr lang="en-US" baseline="0" dirty="0" err="1">
                <a:solidFill>
                  <a:schemeClr val="dk1"/>
                </a:solidFill>
                <a:latin typeface="Calibri"/>
                <a:ea typeface="Calibri"/>
                <a:cs typeface="Calibri"/>
                <a:sym typeface="Calibri"/>
              </a:rPr>
              <a:t>Booter</a:t>
            </a:r>
            <a:r>
              <a:rPr lang="en-US" baseline="0" dirty="0">
                <a:solidFill>
                  <a:schemeClr val="dk1"/>
                </a:solidFill>
                <a:latin typeface="Calibri"/>
                <a:ea typeface="Calibri"/>
                <a:cs typeface="Calibri"/>
                <a:sym typeface="Calibri"/>
              </a:rPr>
              <a:t> takedowns undertaken by the major LE agencies like the FBI, NCSC, etc.</a:t>
            </a:r>
          </a:p>
          <a:p>
            <a:endParaRPr lang="en-US" dirty="0">
              <a:solidFill>
                <a:schemeClr val="dk1"/>
              </a:solidFill>
              <a:latin typeface="Calibri"/>
              <a:ea typeface="Calibri"/>
              <a:cs typeface="Calibri"/>
              <a:sym typeface="Calibri"/>
            </a:endParaRPr>
          </a:p>
          <a:p>
            <a:pPr marL="171450" indent="-171450">
              <a:buFont typeface="Arial" charset="0"/>
              <a:buChar char="•"/>
            </a:pPr>
            <a:endParaRPr lang="en-US" dirty="0">
              <a:solidFill>
                <a:schemeClr val="dk1"/>
              </a:solidFill>
              <a:latin typeface="+mn-lt"/>
              <a:ea typeface="Calibri"/>
              <a:cs typeface="Calibri"/>
              <a:sym typeface="Calibri"/>
            </a:endParaRPr>
          </a:p>
          <a:p>
            <a:pPr marL="171450" indent="-171450">
              <a:buFont typeface="Arial" charset="0"/>
              <a:buChar char="•"/>
            </a:pPr>
            <a:r>
              <a:rPr lang="en-US" dirty="0">
                <a:solidFill>
                  <a:schemeClr val="dk1"/>
                </a:solidFill>
                <a:latin typeface="+mn-lt"/>
                <a:ea typeface="Calibri"/>
                <a:cs typeface="Calibri"/>
                <a:sym typeface="Calibri"/>
              </a:rPr>
              <a:t>https://www.justice.gov/usao-cdca/pr/criminal-charges-filed-los-angeles-and-alaska-conjunction-seizures-15-websites-offering</a:t>
            </a:r>
          </a:p>
          <a:p>
            <a:pPr marL="171450" indent="-171450">
              <a:buFont typeface="Arial" charset="0"/>
              <a:buChar char="•"/>
            </a:pPr>
            <a:r>
              <a:rPr lang="en-US" dirty="0">
                <a:solidFill>
                  <a:schemeClr val="dk1"/>
                </a:solidFill>
                <a:latin typeface="+mn-lt"/>
                <a:ea typeface="Calibri"/>
                <a:cs typeface="Calibri"/>
                <a:sym typeface="Calibri"/>
              </a:rPr>
              <a:t>https://www.europol.europa.eu/newsroom/news/world%E2%80%99s-biggest-marketplace-selling-internet-paralysing-ddos-attacks-taken-down</a:t>
            </a:r>
          </a:p>
          <a:p>
            <a:pPr marL="171450" indent="-171450">
              <a:buFont typeface="Arial" charset="0"/>
              <a:buChar char="•"/>
            </a:pPr>
            <a:r>
              <a:rPr lang="en-US" dirty="0">
                <a:solidFill>
                  <a:schemeClr val="dk1"/>
                </a:solidFill>
                <a:latin typeface="+mn-lt"/>
                <a:ea typeface="Calibri"/>
                <a:cs typeface="Calibri"/>
                <a:sym typeface="Calibri"/>
              </a:rPr>
              <a:t>https://www.europol.europa.eu/newsroom/news/joint-international-operation-targets-young-users-of-ddos-cyber-attack-tools</a:t>
            </a:r>
          </a:p>
          <a:p>
            <a:pPr marL="171450" indent="-171450">
              <a:buFont typeface="Arial" charset="0"/>
              <a:buChar char="•"/>
            </a:pPr>
            <a:endParaRPr lang="en-US" dirty="0">
              <a:solidFill>
                <a:schemeClr val="dk1"/>
              </a:solidFill>
              <a:latin typeface="+mn-lt"/>
              <a:ea typeface="Calibri"/>
              <a:cs typeface="Calibri"/>
              <a:sym typeface="Calibri"/>
            </a:endParaRPr>
          </a:p>
        </p:txBody>
      </p:sp>
      <p:sp>
        <p:nvSpPr>
          <p:cNvPr id="180" name="Shape 180"/>
          <p:cNvSpPr txBox="1">
            <a:spLocks noGrp="1"/>
          </p:cNvSpPr>
          <p:nvPr>
            <p:ph type="sldNum" idx="12"/>
          </p:nvPr>
        </p:nvSpPr>
        <p:spPr>
          <a:xfrm>
            <a:off x="3884613" y="8685213"/>
            <a:ext cx="2971799" cy="457200"/>
          </a:xfrm>
          <a:prstGeom prst="rect">
            <a:avLst/>
          </a:prstGeom>
          <a:noFill/>
          <a:ln>
            <a:noFill/>
          </a:ln>
        </p:spPr>
        <p:txBody>
          <a:bodyPr lIns="91417" tIns="45695" rIns="91417" bIns="45695" anchor="b" anchorCtr="0">
            <a:noAutofit/>
          </a:bodyPr>
          <a:lstStyle/>
          <a:p>
            <a:pPr>
              <a:buSzPct val="25000"/>
            </a:pPr>
            <a:fld id="{00000000-1234-1234-1234-123412341234}" type="slidenum">
              <a:rPr lang="en">
                <a:solidFill>
                  <a:schemeClr val="dk1"/>
                </a:solidFill>
                <a:latin typeface="Calibri"/>
                <a:ea typeface="Calibri"/>
                <a:cs typeface="Calibri"/>
                <a:sym typeface="Calibri"/>
              </a:rPr>
              <a:pPr>
                <a:buSzPct val="25000"/>
              </a:pPr>
              <a:t>10</a:t>
            </a:fld>
            <a:endParaRPr lang="en">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1" y="4343400"/>
            <a:ext cx="5486399" cy="4114800"/>
          </a:xfrm>
          <a:prstGeom prst="rect">
            <a:avLst/>
          </a:prstGeom>
          <a:noFill/>
          <a:ln>
            <a:noFill/>
          </a:ln>
        </p:spPr>
        <p:txBody>
          <a:bodyPr lIns="91417" tIns="45695" rIns="91417" bIns="45695" anchor="t" anchorCtr="0">
            <a:noAutofit/>
          </a:bodyPr>
          <a:lstStyle/>
          <a:p>
            <a:endParaRPr>
              <a:solidFill>
                <a:schemeClr val="dk1"/>
              </a:solidFill>
              <a:latin typeface="Calibri"/>
              <a:ea typeface="Calibri"/>
              <a:cs typeface="Calibri"/>
              <a:sym typeface="Calibri"/>
            </a:endParaRPr>
          </a:p>
        </p:txBody>
      </p:sp>
      <p:sp>
        <p:nvSpPr>
          <p:cNvPr id="180" name="Shape 180"/>
          <p:cNvSpPr txBox="1">
            <a:spLocks noGrp="1"/>
          </p:cNvSpPr>
          <p:nvPr>
            <p:ph type="sldNum" idx="12"/>
          </p:nvPr>
        </p:nvSpPr>
        <p:spPr>
          <a:xfrm>
            <a:off x="3884613" y="8685213"/>
            <a:ext cx="2971799" cy="457200"/>
          </a:xfrm>
          <a:prstGeom prst="rect">
            <a:avLst/>
          </a:prstGeom>
          <a:noFill/>
          <a:ln>
            <a:noFill/>
          </a:ln>
        </p:spPr>
        <p:txBody>
          <a:bodyPr lIns="91417" tIns="45695" rIns="91417" bIns="45695" anchor="b" anchorCtr="0">
            <a:noAutofit/>
          </a:bodyPr>
          <a:lstStyle/>
          <a:p>
            <a:pPr>
              <a:buSzPct val="25000"/>
            </a:pPr>
            <a:fld id="{00000000-1234-1234-1234-123412341234}" type="slidenum">
              <a:rPr lang="en">
                <a:solidFill>
                  <a:schemeClr val="dk1"/>
                </a:solidFill>
                <a:latin typeface="Calibri"/>
                <a:ea typeface="Calibri"/>
                <a:cs typeface="Calibri"/>
                <a:sym typeface="Calibri"/>
              </a:rPr>
              <a:pPr>
                <a:buSzPct val="25000"/>
              </a:pPr>
              <a:t>11</a:t>
            </a:fld>
            <a:endParaRPr lang="en">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1" y="4343400"/>
            <a:ext cx="5486399" cy="4114800"/>
          </a:xfrm>
          <a:prstGeom prst="rect">
            <a:avLst/>
          </a:prstGeom>
          <a:noFill/>
          <a:ln>
            <a:noFill/>
          </a:ln>
        </p:spPr>
        <p:txBody>
          <a:bodyPr lIns="91417" tIns="45695" rIns="91417" bIns="45695" anchor="t" anchorCtr="0">
            <a:noAutofit/>
          </a:bodyPr>
          <a:lstStyle/>
          <a:p>
            <a:endParaRPr>
              <a:solidFill>
                <a:schemeClr val="dk1"/>
              </a:solidFill>
              <a:latin typeface="Calibri"/>
              <a:ea typeface="Calibri"/>
              <a:cs typeface="Calibri"/>
              <a:sym typeface="Calibri"/>
            </a:endParaRPr>
          </a:p>
        </p:txBody>
      </p:sp>
      <p:sp>
        <p:nvSpPr>
          <p:cNvPr id="180" name="Shape 180"/>
          <p:cNvSpPr txBox="1">
            <a:spLocks noGrp="1"/>
          </p:cNvSpPr>
          <p:nvPr>
            <p:ph type="sldNum" idx="12"/>
          </p:nvPr>
        </p:nvSpPr>
        <p:spPr>
          <a:xfrm>
            <a:off x="3884613" y="8685213"/>
            <a:ext cx="2971799" cy="457200"/>
          </a:xfrm>
          <a:prstGeom prst="rect">
            <a:avLst/>
          </a:prstGeom>
          <a:noFill/>
          <a:ln>
            <a:noFill/>
          </a:ln>
        </p:spPr>
        <p:txBody>
          <a:bodyPr lIns="91417" tIns="45695" rIns="91417" bIns="45695" anchor="b" anchorCtr="0">
            <a:noAutofit/>
          </a:bodyPr>
          <a:lstStyle/>
          <a:p>
            <a:pPr>
              <a:buSzPct val="25000"/>
            </a:pPr>
            <a:fld id="{00000000-1234-1234-1234-123412341234}" type="slidenum">
              <a:rPr lang="en">
                <a:solidFill>
                  <a:schemeClr val="dk1"/>
                </a:solidFill>
                <a:latin typeface="Calibri"/>
                <a:ea typeface="Calibri"/>
                <a:cs typeface="Calibri"/>
                <a:sym typeface="Calibri"/>
              </a:rPr>
              <a:pPr>
                <a:buSzPct val="25000"/>
              </a:pPr>
              <a:t>12</a:t>
            </a:fld>
            <a:endParaRPr lang="en">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1" y="4343400"/>
            <a:ext cx="5486399" cy="4114800"/>
          </a:xfrm>
          <a:prstGeom prst="rect">
            <a:avLst/>
          </a:prstGeom>
          <a:noFill/>
          <a:ln>
            <a:noFill/>
          </a:ln>
        </p:spPr>
        <p:txBody>
          <a:bodyPr lIns="91417" tIns="45695" rIns="91417" bIns="45695" anchor="t" anchorCtr="0">
            <a:noAutofit/>
          </a:bodyPr>
          <a:lstStyle/>
          <a:p>
            <a:r>
              <a:rPr lang="en-US" dirty="0">
                <a:solidFill>
                  <a:schemeClr val="dk1"/>
                </a:solidFill>
                <a:latin typeface="Calibri"/>
                <a:ea typeface="Calibri"/>
                <a:cs typeface="Calibri"/>
                <a:sym typeface="Calibri"/>
              </a:rPr>
              <a:t>Note the name of the </a:t>
            </a:r>
            <a:r>
              <a:rPr lang="en-US" dirty="0" err="1">
                <a:solidFill>
                  <a:schemeClr val="dk1"/>
                </a:solidFill>
                <a:latin typeface="Calibri"/>
                <a:ea typeface="Calibri"/>
                <a:cs typeface="Calibri"/>
                <a:sym typeface="Calibri"/>
              </a:rPr>
              <a:t>booter</a:t>
            </a:r>
            <a:r>
              <a:rPr lang="en-US" baseline="0" dirty="0">
                <a:solidFill>
                  <a:schemeClr val="dk1"/>
                </a:solidFill>
                <a:latin typeface="Calibri"/>
                <a:ea typeface="Calibri"/>
                <a:cs typeface="Calibri"/>
                <a:sym typeface="Calibri"/>
              </a:rPr>
              <a:t> service is in the top left corner.</a:t>
            </a:r>
          </a:p>
          <a:p>
            <a:endParaRPr dirty="0">
              <a:solidFill>
                <a:schemeClr val="dk1"/>
              </a:solidFill>
              <a:latin typeface="Calibri"/>
              <a:ea typeface="Calibri"/>
              <a:cs typeface="Calibri"/>
              <a:sym typeface="Calibri"/>
            </a:endParaRPr>
          </a:p>
        </p:txBody>
      </p:sp>
      <p:sp>
        <p:nvSpPr>
          <p:cNvPr id="180" name="Shape 180"/>
          <p:cNvSpPr txBox="1">
            <a:spLocks noGrp="1"/>
          </p:cNvSpPr>
          <p:nvPr>
            <p:ph type="sldNum" idx="12"/>
          </p:nvPr>
        </p:nvSpPr>
        <p:spPr>
          <a:xfrm>
            <a:off x="3884613" y="8685213"/>
            <a:ext cx="2971799" cy="457200"/>
          </a:xfrm>
          <a:prstGeom prst="rect">
            <a:avLst/>
          </a:prstGeom>
          <a:noFill/>
          <a:ln>
            <a:noFill/>
          </a:ln>
        </p:spPr>
        <p:txBody>
          <a:bodyPr lIns="91417" tIns="45695" rIns="91417" bIns="45695" anchor="b" anchorCtr="0">
            <a:noAutofit/>
          </a:bodyPr>
          <a:lstStyle/>
          <a:p>
            <a:pPr>
              <a:buSzPct val="25000"/>
            </a:pPr>
            <a:fld id="{00000000-1234-1234-1234-123412341234}" type="slidenum">
              <a:rPr lang="en">
                <a:solidFill>
                  <a:schemeClr val="dk1"/>
                </a:solidFill>
                <a:latin typeface="Calibri"/>
                <a:ea typeface="Calibri"/>
                <a:cs typeface="Calibri"/>
                <a:sym typeface="Calibri"/>
              </a:rPr>
              <a:pPr>
                <a:buSzPct val="25000"/>
              </a:pPr>
              <a:t>13</a:t>
            </a:fld>
            <a:endParaRPr lang="en">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Shape 34"/>
        <p:cNvGrpSpPr/>
        <p:nvPr/>
      </p:nvGrpSpPr>
      <p:grpSpPr>
        <a:xfrm>
          <a:off x="0" y="0"/>
          <a:ext cx="0" cy="0"/>
          <a:chOff x="0" y="0"/>
          <a:chExt cx="0" cy="0"/>
        </a:xfrm>
      </p:grpSpPr>
    </p:spTree>
    <p:extLst>
      <p:ext uri="{BB962C8B-B14F-4D97-AF65-F5344CB8AC3E}">
        <p14:creationId xmlns:p14="http://schemas.microsoft.com/office/powerpoint/2010/main" val="313088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Shape 34"/>
        <p:cNvGrpSpPr/>
        <p:nvPr/>
      </p:nvGrpSpPr>
      <p:grpSpPr>
        <a:xfrm>
          <a:off x="0" y="0"/>
          <a:ext cx="0" cy="0"/>
          <a:chOff x="0" y="0"/>
          <a:chExt cx="0" cy="0"/>
        </a:xfrm>
      </p:grpSpPr>
    </p:spTree>
    <p:extLst>
      <p:ext uri="{BB962C8B-B14F-4D97-AF65-F5344CB8AC3E}">
        <p14:creationId xmlns:p14="http://schemas.microsoft.com/office/powerpoint/2010/main" val="2736014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Shape 34"/>
        <p:cNvGrpSpPr/>
        <p:nvPr/>
      </p:nvGrpSpPr>
      <p:grpSpPr>
        <a:xfrm>
          <a:off x="0" y="0"/>
          <a:ext cx="0" cy="0"/>
          <a:chOff x="0" y="0"/>
          <a:chExt cx="0" cy="0"/>
        </a:xfrm>
      </p:grpSpPr>
    </p:spTree>
    <p:extLst>
      <p:ext uri="{BB962C8B-B14F-4D97-AF65-F5344CB8AC3E}">
        <p14:creationId xmlns:p14="http://schemas.microsoft.com/office/powerpoint/2010/main" val="734040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Shape 34"/>
        <p:cNvGrpSpPr/>
        <p:nvPr/>
      </p:nvGrpSpPr>
      <p:grpSpPr>
        <a:xfrm>
          <a:off x="0" y="0"/>
          <a:ext cx="0" cy="0"/>
          <a:chOff x="0" y="0"/>
          <a:chExt cx="0" cy="0"/>
        </a:xfrm>
      </p:grpSpPr>
    </p:spTree>
    <p:extLst>
      <p:ext uri="{BB962C8B-B14F-4D97-AF65-F5344CB8AC3E}">
        <p14:creationId xmlns:p14="http://schemas.microsoft.com/office/powerpoint/2010/main" val="1886245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Shape 34"/>
        <p:cNvGrpSpPr/>
        <p:nvPr/>
      </p:nvGrpSpPr>
      <p:grpSpPr>
        <a:xfrm>
          <a:off x="0" y="0"/>
          <a:ext cx="0" cy="0"/>
          <a:chOff x="0" y="0"/>
          <a:chExt cx="0" cy="0"/>
        </a:xfrm>
      </p:grpSpPr>
    </p:spTree>
    <p:extLst>
      <p:ext uri="{BB962C8B-B14F-4D97-AF65-F5344CB8AC3E}">
        <p14:creationId xmlns:p14="http://schemas.microsoft.com/office/powerpoint/2010/main" val="2711715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 id="2147483679" r:id="rId12"/>
    <p:sldLayoutId id="2147483680" r:id="rId13"/>
    <p:sldLayoutId id="2147483681" r:id="rId14"/>
    <p:sldLayoutId id="2147483682" r:id="rId15"/>
    <p:sldLayoutId id="2147483683" r:id="rId16"/>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20.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Adversary</a:t>
            </a:r>
          </a:p>
        </p:txBody>
      </p:sp>
      <p:sp>
        <p:nvSpPr>
          <p:cNvPr id="4" name="Subtitle 2"/>
          <p:cNvSpPr txBox="1">
            <a:spLocks/>
          </p:cNvSpPr>
          <p:nvPr/>
        </p:nvSpPr>
        <p:spPr>
          <a:xfrm>
            <a:off x="3581400" y="5471770"/>
            <a:ext cx="4876800" cy="684629"/>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a:t>Presenter: </a:t>
            </a:r>
            <a:br>
              <a:rPr lang="en-GB"/>
            </a:br>
            <a:r>
              <a:rPr lang="en-GB"/>
              <a:t>Date: </a:t>
            </a:r>
            <a:endParaRPr lang="en-GB" dirty="0"/>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p:nvPr/>
        </p:nvSpPr>
        <p:spPr>
          <a:xfrm>
            <a:off x="3988412" y="4397177"/>
            <a:ext cx="5057894" cy="615552"/>
          </a:xfrm>
          <a:prstGeom prst="rect">
            <a:avLst/>
          </a:prstGeom>
          <a:noFill/>
          <a:ln>
            <a:noFill/>
          </a:ln>
        </p:spPr>
        <p:txBody>
          <a:bodyPr lIns="102396" tIns="51184" rIns="102396" bIns="51184" anchor="t" anchorCtr="0">
            <a:noAutofit/>
          </a:bodyPr>
          <a:lstStyle/>
          <a:p>
            <a:pPr lvl="0">
              <a:buSzPct val="25000"/>
            </a:pPr>
            <a:r>
              <a:rPr lang="en-US" sz="2700" b="1" dirty="0">
                <a:solidFill>
                  <a:schemeClr val="lt1"/>
                </a:solidFill>
                <a:latin typeface="Helvetica Neue"/>
                <a:ea typeface="Helvetica Neue"/>
                <a:cs typeface="Helvetica Neue"/>
                <a:sym typeface="Helvetica Neue"/>
              </a:rPr>
              <a:t>The _other_ side of DDoS</a:t>
            </a:r>
            <a:endParaRPr lang="en" sz="2700" dirty="0">
              <a:solidFill>
                <a:schemeClr val="lt1"/>
              </a:solidFill>
              <a:latin typeface="Helvetica Neue"/>
              <a:ea typeface="Helvetica Neue"/>
              <a:cs typeface="Helvetica Neue"/>
              <a:sym typeface="Helvetica Neue"/>
            </a:endParaRPr>
          </a:p>
        </p:txBody>
      </p:sp>
      <p:sp>
        <p:nvSpPr>
          <p:cNvPr id="183" name="Shape 183"/>
          <p:cNvSpPr txBox="1"/>
          <p:nvPr/>
        </p:nvSpPr>
        <p:spPr>
          <a:xfrm>
            <a:off x="3988412" y="4999707"/>
            <a:ext cx="5057894" cy="451405"/>
          </a:xfrm>
          <a:prstGeom prst="rect">
            <a:avLst/>
          </a:prstGeom>
          <a:noFill/>
          <a:ln>
            <a:noFill/>
          </a:ln>
        </p:spPr>
        <p:txBody>
          <a:bodyPr lIns="102396" tIns="51184" rIns="102396" bIns="51184" anchor="t" anchorCtr="0">
            <a:noAutofit/>
          </a:bodyPr>
          <a:lstStyle/>
          <a:p>
            <a:pPr>
              <a:buSzPct val="25000"/>
            </a:pPr>
            <a:r>
              <a:rPr lang="en" dirty="0">
                <a:solidFill>
                  <a:schemeClr val="lt1"/>
                </a:solidFill>
                <a:latin typeface="Helvetica Neue"/>
                <a:ea typeface="Helvetica Neue"/>
                <a:cs typeface="Helvetica Neue"/>
                <a:sym typeface="Helvetica Neue"/>
              </a:rPr>
              <a:t>Krassimir Tzvetanov | PHDays 2017</a:t>
            </a:r>
          </a:p>
        </p:txBody>
      </p:sp>
      <p:sp>
        <p:nvSpPr>
          <p:cNvPr id="4" name="Shape 188"/>
          <p:cNvSpPr txBox="1">
            <a:spLocks/>
          </p:cNvSpPr>
          <p:nvPr/>
        </p:nvSpPr>
        <p:spPr>
          <a:xfrm>
            <a:off x="457200" y="274638"/>
            <a:ext cx="8229600" cy="1143200"/>
          </a:xfrm>
          <a:prstGeom prst="rect">
            <a:avLst/>
          </a:prstGeom>
        </p:spPr>
        <p:txBody>
          <a:bodyPr lIns="102396" tIns="102396" rIns="102396" bIns="102396"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buClr>
                <a:schemeClr val="dk1"/>
              </a:buClr>
              <a:buSzPct val="36666"/>
            </a:pPr>
            <a:r>
              <a:rPr lang="en-US" sz="3200" b="1" dirty="0" err="1">
                <a:solidFill>
                  <a:schemeClr val="tx1"/>
                </a:solidFill>
                <a:latin typeface="Calibri" charset="0"/>
                <a:ea typeface="Calibri" charset="0"/>
                <a:cs typeface="Calibri" charset="0"/>
              </a:rPr>
              <a:t>Booters</a:t>
            </a:r>
            <a:endParaRPr lang="en" sz="3200" b="1" dirty="0">
              <a:solidFill>
                <a:schemeClr val="tx1"/>
              </a:solidFill>
              <a:latin typeface="Calibri" charset="0"/>
              <a:ea typeface="Calibri" charset="0"/>
              <a:cs typeface="Calibri" charset="0"/>
            </a:endParaRPr>
          </a:p>
        </p:txBody>
      </p:sp>
      <p:sp>
        <p:nvSpPr>
          <p:cNvPr id="5" name="Shape 189"/>
          <p:cNvSpPr txBox="1"/>
          <p:nvPr/>
        </p:nvSpPr>
        <p:spPr>
          <a:xfrm>
            <a:off x="457200" y="1562633"/>
            <a:ext cx="7467600" cy="4078000"/>
          </a:xfrm>
          <a:prstGeom prst="rect">
            <a:avLst/>
          </a:prstGeom>
          <a:noFill/>
          <a:ln>
            <a:noFill/>
          </a:ln>
        </p:spPr>
        <p:txBody>
          <a:bodyPr lIns="102396" tIns="102396" rIns="102396" bIns="102396" anchor="ctr" anchorCtr="0">
            <a:noAutofit/>
          </a:bodyPr>
          <a:lstStyle/>
          <a:p>
            <a:pPr lvl="0"/>
            <a:r>
              <a:rPr lang="en-US" sz="2400" dirty="0" err="1">
                <a:latin typeface="Calibri" charset="0"/>
                <a:ea typeface="Calibri" charset="0"/>
                <a:cs typeface="Calibri" charset="0"/>
              </a:rPr>
              <a:t>Booter</a:t>
            </a:r>
            <a:r>
              <a:rPr lang="en-US" sz="2400" dirty="0">
                <a:latin typeface="Calibri" charset="0"/>
                <a:ea typeface="Calibri" charset="0"/>
                <a:cs typeface="Calibri" charset="0"/>
              </a:rPr>
              <a:t> services</a:t>
            </a:r>
          </a:p>
          <a:p>
            <a:pPr marL="384048" indent="-384048">
              <a:buFont typeface="Arial" panose="020B0604020202020204" pitchFamily="34" charset="0"/>
              <a:buChar char="•"/>
            </a:pPr>
            <a:r>
              <a:rPr lang="en-US" sz="2400" dirty="0">
                <a:latin typeface="Calibri" charset="0"/>
                <a:ea typeface="Calibri" charset="0"/>
                <a:cs typeface="Calibri" charset="0"/>
              </a:rPr>
              <a:t>Gained popularity over the past 4 years</a:t>
            </a:r>
          </a:p>
          <a:p>
            <a:pPr marL="384048" indent="-384048">
              <a:buFont typeface="Arial" panose="020B0604020202020204" pitchFamily="34" charset="0"/>
              <a:buChar char="•"/>
            </a:pPr>
            <a:r>
              <a:rPr lang="en-US" sz="2400" dirty="0">
                <a:latin typeface="Calibri" charset="0"/>
                <a:ea typeface="Calibri" charset="0"/>
                <a:cs typeface="Calibri" charset="0"/>
              </a:rPr>
              <a:t>Mostly reflected attack (no need for additional infrastructure)</a:t>
            </a:r>
          </a:p>
          <a:p>
            <a:pPr marL="384048" indent="-384048">
              <a:buFont typeface="Arial" panose="020B0604020202020204" pitchFamily="34" charset="0"/>
              <a:buChar char="•"/>
            </a:pPr>
            <a:r>
              <a:rPr lang="en-US" sz="2400" dirty="0">
                <a:latin typeface="Calibri" charset="0"/>
                <a:ea typeface="Calibri" charset="0"/>
                <a:cs typeface="Calibri" charset="0"/>
              </a:rPr>
              <a:t>Mostly computer gaming industry related</a:t>
            </a:r>
          </a:p>
          <a:p>
            <a:pPr lvl="0"/>
            <a:r>
              <a:rPr lang="en-US" sz="2400" dirty="0">
                <a:latin typeface="Calibri" charset="0"/>
                <a:ea typeface="Calibri" charset="0"/>
                <a:cs typeface="Calibri" charset="0"/>
              </a:rPr>
              <a:t>	- Short, </a:t>
            </a:r>
            <a:r>
              <a:rPr lang="en-US" sz="2400" dirty="0" err="1">
                <a:latin typeface="Calibri" charset="0"/>
                <a:ea typeface="Calibri" charset="0"/>
                <a:cs typeface="Calibri" charset="0"/>
              </a:rPr>
              <a:t>bursty</a:t>
            </a:r>
            <a:r>
              <a:rPr lang="en-US" sz="2400" dirty="0">
                <a:latin typeface="Calibri" charset="0"/>
                <a:ea typeface="Calibri" charset="0"/>
                <a:cs typeface="Calibri" charset="0"/>
              </a:rPr>
              <a:t> attacks</a:t>
            </a:r>
          </a:p>
          <a:p>
            <a:r>
              <a:rPr lang="en-US" sz="2400" dirty="0">
                <a:latin typeface="Calibri" charset="0"/>
                <a:ea typeface="Calibri" charset="0"/>
                <a:cs typeface="Calibri" charset="0"/>
              </a:rPr>
              <a:t>	- Use rudimentary scripts</a:t>
            </a:r>
          </a:p>
          <a:p>
            <a:pPr marL="384048" indent="-384048">
              <a:buFont typeface="Arial" panose="020B0604020202020204" pitchFamily="34" charset="0"/>
              <a:buChar char="•"/>
            </a:pPr>
            <a:r>
              <a:rPr lang="en-US" sz="2400" dirty="0">
                <a:latin typeface="Calibri" charset="0"/>
                <a:ea typeface="Calibri" charset="0"/>
                <a:cs typeface="Calibri" charset="0"/>
              </a:rPr>
              <a:t>Fairly inexpensive</a:t>
            </a:r>
          </a:p>
        </p:txBody>
      </p:sp>
    </p:spTree>
    <p:extLst>
      <p:ext uri="{BB962C8B-B14F-4D97-AF65-F5344CB8AC3E}">
        <p14:creationId xmlns:p14="http://schemas.microsoft.com/office/powerpoint/2010/main" val="289098854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500"/>
                                        <p:tgtEl>
                                          <p:spTgt spid="5">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500"/>
                                        <p:tgtEl>
                                          <p:spTgt spid="5">
                                            <p:txEl>
                                              <p:pRg st="3" end="3"/>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500"/>
                                        <p:tgtEl>
                                          <p:spTgt spid="5">
                                            <p:txEl>
                                              <p:pRg st="5" end="5"/>
                                            </p:txEl>
                                          </p:spTgt>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p:nvPr/>
        </p:nvSpPr>
        <p:spPr>
          <a:xfrm>
            <a:off x="3988412" y="4397177"/>
            <a:ext cx="5057894" cy="615552"/>
          </a:xfrm>
          <a:prstGeom prst="rect">
            <a:avLst/>
          </a:prstGeom>
          <a:noFill/>
          <a:ln>
            <a:noFill/>
          </a:ln>
        </p:spPr>
        <p:txBody>
          <a:bodyPr lIns="102396" tIns="51184" rIns="102396" bIns="51184" anchor="t" anchorCtr="0">
            <a:noAutofit/>
          </a:bodyPr>
          <a:lstStyle/>
          <a:p>
            <a:pPr lvl="0">
              <a:buSzPct val="25000"/>
            </a:pPr>
            <a:r>
              <a:rPr lang="en-US" sz="2700" b="1" dirty="0">
                <a:solidFill>
                  <a:schemeClr val="lt1"/>
                </a:solidFill>
                <a:latin typeface="Helvetica Neue"/>
                <a:ea typeface="Helvetica Neue"/>
                <a:cs typeface="Helvetica Neue"/>
                <a:sym typeface="Helvetica Neue"/>
              </a:rPr>
              <a:t>The _other_ side of DDoS</a:t>
            </a:r>
            <a:endParaRPr lang="en" sz="2700" dirty="0">
              <a:solidFill>
                <a:schemeClr val="lt1"/>
              </a:solidFill>
              <a:latin typeface="Helvetica Neue"/>
              <a:ea typeface="Helvetica Neue"/>
              <a:cs typeface="Helvetica Neue"/>
              <a:sym typeface="Helvetica Neue"/>
            </a:endParaRPr>
          </a:p>
        </p:txBody>
      </p:sp>
      <p:sp>
        <p:nvSpPr>
          <p:cNvPr id="183" name="Shape 183"/>
          <p:cNvSpPr txBox="1"/>
          <p:nvPr/>
        </p:nvSpPr>
        <p:spPr>
          <a:xfrm>
            <a:off x="3988412" y="4999707"/>
            <a:ext cx="5057894" cy="451405"/>
          </a:xfrm>
          <a:prstGeom prst="rect">
            <a:avLst/>
          </a:prstGeom>
          <a:noFill/>
          <a:ln>
            <a:noFill/>
          </a:ln>
        </p:spPr>
        <p:txBody>
          <a:bodyPr lIns="102396" tIns="51184" rIns="102396" bIns="51184" anchor="t" anchorCtr="0">
            <a:noAutofit/>
          </a:bodyPr>
          <a:lstStyle/>
          <a:p>
            <a:pPr>
              <a:buSzPct val="25000"/>
            </a:pPr>
            <a:r>
              <a:rPr lang="en" dirty="0">
                <a:solidFill>
                  <a:schemeClr val="lt1"/>
                </a:solidFill>
                <a:latin typeface="Helvetica Neue"/>
                <a:ea typeface="Helvetica Neue"/>
                <a:cs typeface="Helvetica Neue"/>
                <a:sym typeface="Helvetica Neue"/>
              </a:rPr>
              <a:t>Krassimir Tzvetanov | PHDays 2017</a:t>
            </a:r>
          </a:p>
        </p:txBody>
      </p:sp>
      <p:sp>
        <p:nvSpPr>
          <p:cNvPr id="4" name="Shape 188"/>
          <p:cNvSpPr txBox="1">
            <a:spLocks/>
          </p:cNvSpPr>
          <p:nvPr/>
        </p:nvSpPr>
        <p:spPr>
          <a:xfrm>
            <a:off x="457200" y="274638"/>
            <a:ext cx="8229600" cy="1143200"/>
          </a:xfrm>
          <a:prstGeom prst="rect">
            <a:avLst/>
          </a:prstGeom>
        </p:spPr>
        <p:txBody>
          <a:bodyPr lIns="102396" tIns="102396" rIns="102396" bIns="102396"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buClr>
                <a:schemeClr val="dk1"/>
              </a:buClr>
              <a:buSzPct val="36666"/>
            </a:pPr>
            <a:r>
              <a:rPr lang="en-US" sz="3200" b="1" dirty="0">
                <a:solidFill>
                  <a:schemeClr val="tx1"/>
                </a:solidFill>
                <a:latin typeface="Calibri" charset="0"/>
                <a:ea typeface="Calibri" charset="0"/>
                <a:cs typeface="Calibri" charset="0"/>
              </a:rPr>
              <a:t>Variety of packages</a:t>
            </a:r>
            <a:endParaRPr lang="en" sz="3200" b="1" dirty="0">
              <a:solidFill>
                <a:schemeClr val="tx1"/>
              </a:solidFill>
              <a:latin typeface="Calibri" charset="0"/>
              <a:ea typeface="Calibri" charset="0"/>
              <a:cs typeface="Calibri" charset="0"/>
            </a:endParaRPr>
          </a:p>
        </p:txBody>
      </p:sp>
      <p:pic>
        <p:nvPicPr>
          <p:cNvPr id="5" name="Picture 3" descr="C:\Users\krassi\Desktop\DDoS_talk\screen_shots\networksstresser-plans-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295401"/>
            <a:ext cx="6096000" cy="428440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krassi\Desktop\DDoS_talk\screen_shots\networksstresser-plans-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1" y="4241801"/>
            <a:ext cx="6567375" cy="17591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krassi\Desktop\DDoS_talk\screen_shots\critical-booter-vip-pric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685802"/>
            <a:ext cx="1574822" cy="220806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C:\Users\krassi\Desktop\DDoS_talk\screen_shots\critical-boot-basic-pric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2108201"/>
            <a:ext cx="1600200" cy="204684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Z:\_shared_downloads\__booters\prices-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5353" y="4007787"/>
            <a:ext cx="7824305" cy="200988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Z:\_shared_downloads\__booters\prices-3.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6824" y="1417838"/>
            <a:ext cx="7860684" cy="342912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Z:\_shared_downloads\__booters\prices-2.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 y="3639952"/>
            <a:ext cx="4054206" cy="21300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90859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fade">
                                      <p:cBhvr>
                                        <p:cTn id="24" dur="500"/>
                                        <p:tgtEl>
                                          <p:spTgt spid="2050"/>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2052"/>
                                        </p:tgtEl>
                                        <p:attrNameLst>
                                          <p:attrName>style.visibility</p:attrName>
                                        </p:attrNameLst>
                                      </p:cBhvr>
                                      <p:to>
                                        <p:strVal val="visible"/>
                                      </p:to>
                                    </p:set>
                                    <p:animEffect transition="in" filter="fade">
                                      <p:cBhvr>
                                        <p:cTn id="28" dur="500"/>
                                        <p:tgtEl>
                                          <p:spTgt spid="2052"/>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051"/>
                                        </p:tgtEl>
                                        <p:attrNameLst>
                                          <p:attrName>style.visibility</p:attrName>
                                        </p:attrNameLst>
                                      </p:cBhvr>
                                      <p:to>
                                        <p:strVal val="visible"/>
                                      </p:to>
                                    </p:set>
                                    <p:animEffect transition="in" filter="fade">
                                      <p:cBhvr>
                                        <p:cTn id="32"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p:nvPr/>
        </p:nvSpPr>
        <p:spPr>
          <a:xfrm>
            <a:off x="3988412" y="4397177"/>
            <a:ext cx="5057894" cy="615552"/>
          </a:xfrm>
          <a:prstGeom prst="rect">
            <a:avLst/>
          </a:prstGeom>
          <a:noFill/>
          <a:ln>
            <a:noFill/>
          </a:ln>
        </p:spPr>
        <p:txBody>
          <a:bodyPr lIns="102396" tIns="51184" rIns="102396" bIns="51184" anchor="t" anchorCtr="0">
            <a:noAutofit/>
          </a:bodyPr>
          <a:lstStyle/>
          <a:p>
            <a:pPr lvl="0">
              <a:buSzPct val="25000"/>
            </a:pPr>
            <a:r>
              <a:rPr lang="en-US" sz="2700" b="1" dirty="0">
                <a:solidFill>
                  <a:schemeClr val="lt1"/>
                </a:solidFill>
                <a:latin typeface="Helvetica Neue"/>
                <a:ea typeface="Helvetica Neue"/>
                <a:cs typeface="Helvetica Neue"/>
                <a:sym typeface="Helvetica Neue"/>
              </a:rPr>
              <a:t>The _other_ side of DDoS</a:t>
            </a:r>
            <a:endParaRPr lang="en" sz="2700" dirty="0">
              <a:solidFill>
                <a:schemeClr val="lt1"/>
              </a:solidFill>
              <a:latin typeface="Helvetica Neue"/>
              <a:ea typeface="Helvetica Neue"/>
              <a:cs typeface="Helvetica Neue"/>
              <a:sym typeface="Helvetica Neue"/>
            </a:endParaRPr>
          </a:p>
        </p:txBody>
      </p:sp>
      <p:sp>
        <p:nvSpPr>
          <p:cNvPr id="183" name="Shape 183"/>
          <p:cNvSpPr txBox="1"/>
          <p:nvPr/>
        </p:nvSpPr>
        <p:spPr>
          <a:xfrm>
            <a:off x="3988412" y="4999707"/>
            <a:ext cx="5057894" cy="451405"/>
          </a:xfrm>
          <a:prstGeom prst="rect">
            <a:avLst/>
          </a:prstGeom>
          <a:noFill/>
          <a:ln>
            <a:noFill/>
          </a:ln>
        </p:spPr>
        <p:txBody>
          <a:bodyPr lIns="102396" tIns="51184" rIns="102396" bIns="51184" anchor="t" anchorCtr="0">
            <a:noAutofit/>
          </a:bodyPr>
          <a:lstStyle/>
          <a:p>
            <a:pPr>
              <a:buSzPct val="25000"/>
            </a:pPr>
            <a:r>
              <a:rPr lang="en" dirty="0">
                <a:solidFill>
                  <a:schemeClr val="lt1"/>
                </a:solidFill>
                <a:latin typeface="Helvetica Neue"/>
                <a:ea typeface="Helvetica Neue"/>
                <a:cs typeface="Helvetica Neue"/>
                <a:sym typeface="Helvetica Neue"/>
              </a:rPr>
              <a:t>Krassimir Tzvetanov | PHDays 2017</a:t>
            </a:r>
          </a:p>
        </p:txBody>
      </p:sp>
      <p:sp>
        <p:nvSpPr>
          <p:cNvPr id="4" name="Title 1"/>
          <p:cNvSpPr txBox="1">
            <a:spLocks/>
          </p:cNvSpPr>
          <p:nvPr/>
        </p:nvSpPr>
        <p:spPr>
          <a:xfrm>
            <a:off x="457200" y="274638"/>
            <a:ext cx="8229600" cy="1143200"/>
          </a:xfrm>
          <a:prstGeom prst="rect">
            <a:avLst/>
          </a:prstGeom>
        </p:spPr>
        <p:txBody>
          <a:bodyPr lIns="102413" tIns="51206" rIns="102413" bIns="51206"/>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r>
              <a:rPr lang="en-US" sz="3200" b="1" dirty="0">
                <a:solidFill>
                  <a:schemeClr val="tx1"/>
                </a:solidFill>
                <a:latin typeface="Calibri" charset="0"/>
                <a:ea typeface="Calibri" charset="0"/>
                <a:cs typeface="Calibri" charset="0"/>
              </a:rPr>
              <a:t>Functionality</a:t>
            </a:r>
          </a:p>
        </p:txBody>
      </p:sp>
      <p:sp>
        <p:nvSpPr>
          <p:cNvPr id="5" name="Text Placeholder 2"/>
          <p:cNvSpPr txBox="1">
            <a:spLocks/>
          </p:cNvSpPr>
          <p:nvPr/>
        </p:nvSpPr>
        <p:spPr>
          <a:xfrm>
            <a:off x="457200" y="1295401"/>
            <a:ext cx="3733800" cy="4967598"/>
          </a:xfrm>
          <a:prstGeom prst="rect">
            <a:avLst/>
          </a:prstGeom>
        </p:spPr>
        <p:txBody>
          <a:bodyPr lIns="102413" tIns="51206" rIns="102413" bIns="51206"/>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marL="320040" indent="-320040">
              <a:buFont typeface="Arial" panose="020B0604020202020204" pitchFamily="34" charset="0"/>
              <a:buChar char="•"/>
            </a:pPr>
            <a:r>
              <a:rPr lang="en-US" sz="2400" dirty="0">
                <a:solidFill>
                  <a:schemeClr val="tx1"/>
                </a:solidFill>
                <a:latin typeface="Calibri" charset="0"/>
                <a:ea typeface="Calibri" charset="0"/>
                <a:cs typeface="Calibri" charset="0"/>
              </a:rPr>
              <a:t>Fancy dashboard</a:t>
            </a:r>
          </a:p>
          <a:p>
            <a:pPr marL="320040" indent="-320040">
              <a:buFont typeface="Arial" panose="020B0604020202020204" pitchFamily="34" charset="0"/>
              <a:buChar char="•"/>
            </a:pPr>
            <a:r>
              <a:rPr lang="en-US" sz="2400" dirty="0">
                <a:solidFill>
                  <a:schemeClr val="tx1"/>
                </a:solidFill>
                <a:latin typeface="Calibri" charset="0"/>
                <a:ea typeface="Calibri" charset="0"/>
                <a:cs typeface="Calibri" charset="0"/>
              </a:rPr>
              <a:t>Different attack vectors</a:t>
            </a:r>
          </a:p>
          <a:p>
            <a:pPr marL="320040" indent="-320040">
              <a:buFont typeface="Arial" panose="020B0604020202020204" pitchFamily="34" charset="0"/>
              <a:buChar char="•"/>
            </a:pPr>
            <a:r>
              <a:rPr lang="en-US" sz="2400" dirty="0">
                <a:solidFill>
                  <a:schemeClr val="tx1"/>
                </a:solidFill>
                <a:latin typeface="Calibri" charset="0"/>
                <a:ea typeface="Calibri" charset="0"/>
                <a:cs typeface="Calibri" charset="0"/>
              </a:rPr>
              <a:t>Network tools, etc.</a:t>
            </a:r>
          </a:p>
        </p:txBody>
      </p:sp>
      <p:pic>
        <p:nvPicPr>
          <p:cNvPr id="6" name="Picture 3" descr="C:\Users\krassi\Desktop\DDoS_talk\screen_shots\critical-boot-pane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921001"/>
            <a:ext cx="5627688" cy="31138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C:\Users\krassi\Desktop\DDoS_talk\screen_shots\critical-boot-attack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685801"/>
            <a:ext cx="2668110" cy="565335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Z:\_shared_downloads\__booters\additional_service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9436" y="4540660"/>
            <a:ext cx="8135144" cy="214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5131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500"/>
                                        <p:tgtEl>
                                          <p:spTgt spid="5">
                                            <p:txEl>
                                              <p:pRg st="1" end="1"/>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Effect transition="in" filter="fade">
                                      <p:cBhvr>
                                        <p:cTn id="23" dur="500"/>
                                        <p:tgtEl>
                                          <p:spTgt spid="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27"/>
                                        </p:tgtEl>
                                        <p:attrNameLst>
                                          <p:attrName>style.visibility</p:attrName>
                                        </p:attrNameLst>
                                      </p:cBhvr>
                                      <p:to>
                                        <p:strVal val="visible"/>
                                      </p:to>
                                    </p:set>
                                    <p:animEffect transition="in" filter="fade">
                                      <p:cBhvr>
                                        <p:cTn id="28"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p:nvPr/>
        </p:nvSpPr>
        <p:spPr>
          <a:xfrm>
            <a:off x="3988412" y="4397177"/>
            <a:ext cx="5057894" cy="615552"/>
          </a:xfrm>
          <a:prstGeom prst="rect">
            <a:avLst/>
          </a:prstGeom>
          <a:noFill/>
          <a:ln>
            <a:noFill/>
          </a:ln>
        </p:spPr>
        <p:txBody>
          <a:bodyPr lIns="102396" tIns="51184" rIns="102396" bIns="51184" anchor="t" anchorCtr="0">
            <a:noAutofit/>
          </a:bodyPr>
          <a:lstStyle/>
          <a:p>
            <a:pPr lvl="0">
              <a:buSzPct val="25000"/>
            </a:pPr>
            <a:r>
              <a:rPr lang="en-US" sz="2700" b="1" dirty="0">
                <a:solidFill>
                  <a:schemeClr val="lt1"/>
                </a:solidFill>
                <a:latin typeface="Helvetica Neue"/>
                <a:ea typeface="Helvetica Neue"/>
                <a:cs typeface="Helvetica Neue"/>
                <a:sym typeface="Helvetica Neue"/>
              </a:rPr>
              <a:t>The _other_ side of DDoS</a:t>
            </a:r>
            <a:endParaRPr lang="en" sz="2700" dirty="0">
              <a:solidFill>
                <a:schemeClr val="lt1"/>
              </a:solidFill>
              <a:latin typeface="Helvetica Neue"/>
              <a:ea typeface="Helvetica Neue"/>
              <a:cs typeface="Helvetica Neue"/>
              <a:sym typeface="Helvetica Neue"/>
            </a:endParaRPr>
          </a:p>
        </p:txBody>
      </p:sp>
      <p:sp>
        <p:nvSpPr>
          <p:cNvPr id="183" name="Shape 183"/>
          <p:cNvSpPr txBox="1"/>
          <p:nvPr/>
        </p:nvSpPr>
        <p:spPr>
          <a:xfrm>
            <a:off x="3988412" y="4999707"/>
            <a:ext cx="5057894" cy="451405"/>
          </a:xfrm>
          <a:prstGeom prst="rect">
            <a:avLst/>
          </a:prstGeom>
          <a:noFill/>
          <a:ln>
            <a:noFill/>
          </a:ln>
        </p:spPr>
        <p:txBody>
          <a:bodyPr lIns="102396" tIns="51184" rIns="102396" bIns="51184" anchor="t" anchorCtr="0">
            <a:noAutofit/>
          </a:bodyPr>
          <a:lstStyle/>
          <a:p>
            <a:pPr>
              <a:buSzPct val="25000"/>
            </a:pPr>
            <a:r>
              <a:rPr lang="en" dirty="0">
                <a:solidFill>
                  <a:schemeClr val="lt1"/>
                </a:solidFill>
                <a:latin typeface="Helvetica Neue"/>
                <a:ea typeface="Helvetica Neue"/>
                <a:cs typeface="Helvetica Neue"/>
                <a:sym typeface="Helvetica Neue"/>
              </a:rPr>
              <a:t>Krassimir Tzvetanov | PHDays 2017</a:t>
            </a:r>
          </a:p>
        </p:txBody>
      </p:sp>
      <p:sp>
        <p:nvSpPr>
          <p:cNvPr id="4" name="Shape 188"/>
          <p:cNvSpPr txBox="1">
            <a:spLocks/>
          </p:cNvSpPr>
          <p:nvPr/>
        </p:nvSpPr>
        <p:spPr>
          <a:xfrm>
            <a:off x="457200" y="274638"/>
            <a:ext cx="8229600" cy="1143200"/>
          </a:xfrm>
          <a:prstGeom prst="rect">
            <a:avLst/>
          </a:prstGeom>
        </p:spPr>
        <p:txBody>
          <a:bodyPr lIns="102396" tIns="102396" rIns="102396" bIns="102396"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buClr>
                <a:schemeClr val="dk1"/>
              </a:buClr>
              <a:buSzPct val="36666"/>
            </a:pPr>
            <a:r>
              <a:rPr lang="en-US" sz="3200" b="1" dirty="0">
                <a:solidFill>
                  <a:schemeClr val="tx1"/>
                </a:solidFill>
                <a:latin typeface="Calibri" charset="0"/>
                <a:ea typeface="Calibri" charset="0"/>
                <a:cs typeface="Calibri" charset="0"/>
              </a:rPr>
              <a:t>Code reuse</a:t>
            </a:r>
            <a:endParaRPr lang="en" sz="3200" b="1" dirty="0">
              <a:solidFill>
                <a:schemeClr val="tx1"/>
              </a:solidFill>
              <a:latin typeface="Calibri" charset="0"/>
              <a:ea typeface="Calibri" charset="0"/>
              <a:cs typeface="Calibri" charset="0"/>
            </a:endParaRPr>
          </a:p>
        </p:txBody>
      </p:sp>
      <p:sp>
        <p:nvSpPr>
          <p:cNvPr id="5" name="Shape 189"/>
          <p:cNvSpPr txBox="1"/>
          <p:nvPr/>
        </p:nvSpPr>
        <p:spPr>
          <a:xfrm>
            <a:off x="457201" y="1562633"/>
            <a:ext cx="3276600" cy="4078000"/>
          </a:xfrm>
          <a:prstGeom prst="rect">
            <a:avLst/>
          </a:prstGeom>
          <a:noFill/>
          <a:ln>
            <a:noFill/>
          </a:ln>
        </p:spPr>
        <p:txBody>
          <a:bodyPr lIns="102396" tIns="102396" rIns="102396" bIns="102396" anchor="ctr" anchorCtr="0">
            <a:noAutofit/>
          </a:bodyPr>
          <a:lstStyle/>
          <a:p>
            <a:pPr marL="384048" indent="-384048">
              <a:buFont typeface="Arial" panose="020B0604020202020204" pitchFamily="34" charset="0"/>
              <a:buChar char="•"/>
            </a:pPr>
            <a:r>
              <a:rPr lang="en-US" sz="2400" dirty="0">
                <a:latin typeface="Calibri" charset="0"/>
                <a:ea typeface="Calibri" charset="0"/>
                <a:cs typeface="Calibri" charset="0"/>
              </a:rPr>
              <a:t>Individual attack scripts reused widely</a:t>
            </a:r>
          </a:p>
          <a:p>
            <a:pPr marL="384048" indent="-384048">
              <a:buFont typeface="Arial" panose="020B0604020202020204" pitchFamily="34" charset="0"/>
              <a:buChar char="•"/>
            </a:pPr>
            <a:endParaRPr lang="en-US" sz="2400" dirty="0">
              <a:latin typeface="Calibri" charset="0"/>
              <a:ea typeface="Calibri" charset="0"/>
              <a:cs typeface="Calibri" charset="0"/>
            </a:endParaRPr>
          </a:p>
          <a:p>
            <a:pPr marL="384048" indent="-384048">
              <a:buFont typeface="Arial" panose="020B0604020202020204" pitchFamily="34" charset="0"/>
              <a:buChar char="•"/>
            </a:pPr>
            <a:r>
              <a:rPr lang="en-US" sz="2400" dirty="0">
                <a:latin typeface="Calibri" charset="0"/>
                <a:ea typeface="Calibri" charset="0"/>
                <a:cs typeface="Calibri" charset="0"/>
              </a:rPr>
              <a:t>Limited set of kits (control panel)</a:t>
            </a:r>
          </a:p>
          <a:p>
            <a:pPr marL="384048" indent="-384048">
              <a:buFont typeface="Arial" panose="020B0604020202020204" pitchFamily="34" charset="0"/>
              <a:buChar char="•"/>
            </a:pPr>
            <a:endParaRPr lang="en-US" sz="2400" dirty="0">
              <a:latin typeface="Calibri" charset="0"/>
              <a:ea typeface="Calibri" charset="0"/>
              <a:cs typeface="Calibri" charset="0"/>
            </a:endParaRPr>
          </a:p>
          <a:p>
            <a:pPr marL="384048" indent="-384048">
              <a:buFont typeface="Arial" panose="020B0604020202020204" pitchFamily="34" charset="0"/>
              <a:buChar char="•"/>
            </a:pPr>
            <a:r>
              <a:rPr lang="en-US" sz="2400" dirty="0">
                <a:latin typeface="Calibri" charset="0"/>
                <a:ea typeface="Calibri" charset="0"/>
                <a:cs typeface="Calibri" charset="0"/>
              </a:rPr>
              <a:t>Also some operators set multiple fronts</a:t>
            </a:r>
          </a:p>
          <a:p>
            <a:pPr marL="384048" indent="-384048">
              <a:buFont typeface="Arial" panose="020B0604020202020204" pitchFamily="34" charset="0"/>
              <a:buChar char="•"/>
            </a:pPr>
            <a:endParaRPr lang="en-US" sz="2000" dirty="0"/>
          </a:p>
        </p:txBody>
      </p:sp>
      <p:pic>
        <p:nvPicPr>
          <p:cNvPr id="4098" name="Picture 2" descr="C:\Users\krassi\Desktop\DDoS_talk\screen_shots\str3ssed-booter-dashboar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260" y="842634"/>
            <a:ext cx="4829541" cy="536769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krassi\Desktop\DDoS_talk\screen_shots\critical-boot-pane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7261" y="3546356"/>
            <a:ext cx="4829540" cy="2672192"/>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Z:\_shared_downloads\__booters\similarit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7260" y="682574"/>
            <a:ext cx="4829540" cy="2514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144056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fade">
                                      <p:cBhvr>
                                        <p:cTn id="11" dur="500"/>
                                        <p:tgtEl>
                                          <p:spTgt spid="5">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fade">
                                      <p:cBhvr>
                                        <p:cTn id="15" dur="500"/>
                                        <p:tgtEl>
                                          <p:spTgt spid="5">
                                            <p:txEl>
                                              <p:pRg st="4" end="4"/>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fade">
                                      <p:cBhvr>
                                        <p:cTn id="19" dur="500"/>
                                        <p:tgtEl>
                                          <p:spTgt spid="409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074"/>
                                        </p:tgtEl>
                                        <p:attrNameLst>
                                          <p:attrName>style.visibility</p:attrName>
                                        </p:attrNameLst>
                                      </p:cBhvr>
                                      <p:to>
                                        <p:strVal val="visible"/>
                                      </p:to>
                                    </p:set>
                                    <p:animEffect transition="in" filter="fade">
                                      <p:cBhvr>
                                        <p:cTn id="2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p:nvPr/>
        </p:nvSpPr>
        <p:spPr>
          <a:xfrm>
            <a:off x="3988412" y="4397177"/>
            <a:ext cx="5057894" cy="615552"/>
          </a:xfrm>
          <a:prstGeom prst="rect">
            <a:avLst/>
          </a:prstGeom>
          <a:noFill/>
          <a:ln>
            <a:noFill/>
          </a:ln>
        </p:spPr>
        <p:txBody>
          <a:bodyPr lIns="102396" tIns="51184" rIns="102396" bIns="51184" anchor="t" anchorCtr="0">
            <a:noAutofit/>
          </a:bodyPr>
          <a:lstStyle/>
          <a:p>
            <a:pPr lvl="0">
              <a:buSzPct val="25000"/>
            </a:pPr>
            <a:r>
              <a:rPr lang="en-US" sz="2700" b="1" dirty="0">
                <a:solidFill>
                  <a:schemeClr val="lt1"/>
                </a:solidFill>
                <a:latin typeface="Helvetica Neue"/>
                <a:ea typeface="Helvetica Neue"/>
                <a:cs typeface="Helvetica Neue"/>
                <a:sym typeface="Helvetica Neue"/>
              </a:rPr>
              <a:t>The _other_ side of DDoS</a:t>
            </a:r>
            <a:endParaRPr lang="en" sz="2700" dirty="0">
              <a:solidFill>
                <a:schemeClr val="lt1"/>
              </a:solidFill>
              <a:latin typeface="Helvetica Neue"/>
              <a:ea typeface="Helvetica Neue"/>
              <a:cs typeface="Helvetica Neue"/>
              <a:sym typeface="Helvetica Neue"/>
            </a:endParaRPr>
          </a:p>
        </p:txBody>
      </p:sp>
      <p:sp>
        <p:nvSpPr>
          <p:cNvPr id="183" name="Shape 183"/>
          <p:cNvSpPr txBox="1"/>
          <p:nvPr/>
        </p:nvSpPr>
        <p:spPr>
          <a:xfrm>
            <a:off x="3988412" y="4999707"/>
            <a:ext cx="5057894" cy="451405"/>
          </a:xfrm>
          <a:prstGeom prst="rect">
            <a:avLst/>
          </a:prstGeom>
          <a:noFill/>
          <a:ln>
            <a:noFill/>
          </a:ln>
        </p:spPr>
        <p:txBody>
          <a:bodyPr lIns="102396" tIns="51184" rIns="102396" bIns="51184" anchor="t" anchorCtr="0">
            <a:noAutofit/>
          </a:bodyPr>
          <a:lstStyle/>
          <a:p>
            <a:pPr>
              <a:buSzPct val="25000"/>
            </a:pPr>
            <a:r>
              <a:rPr lang="en" dirty="0">
                <a:solidFill>
                  <a:schemeClr val="lt1"/>
                </a:solidFill>
                <a:latin typeface="Helvetica Neue"/>
                <a:ea typeface="Helvetica Neue"/>
                <a:cs typeface="Helvetica Neue"/>
                <a:sym typeface="Helvetica Neue"/>
              </a:rPr>
              <a:t>Krassimir Tzvetanov | PHDays 2017</a:t>
            </a:r>
          </a:p>
        </p:txBody>
      </p:sp>
      <p:sp>
        <p:nvSpPr>
          <p:cNvPr id="4" name="Shape 188"/>
          <p:cNvSpPr txBox="1">
            <a:spLocks/>
          </p:cNvSpPr>
          <p:nvPr/>
        </p:nvSpPr>
        <p:spPr>
          <a:xfrm>
            <a:off x="457200" y="274638"/>
            <a:ext cx="8229600" cy="1143200"/>
          </a:xfrm>
          <a:prstGeom prst="rect">
            <a:avLst/>
          </a:prstGeom>
        </p:spPr>
        <p:txBody>
          <a:bodyPr lIns="102396" tIns="102396" rIns="102396" bIns="102396"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buClr>
                <a:schemeClr val="dk1"/>
              </a:buClr>
              <a:buSzPct val="36666"/>
            </a:pPr>
            <a:r>
              <a:rPr lang="en-US" sz="3200" b="1" dirty="0">
                <a:solidFill>
                  <a:schemeClr val="tx1"/>
                </a:solidFill>
                <a:latin typeface="Calibri" charset="0"/>
                <a:ea typeface="Calibri" charset="0"/>
                <a:cs typeface="Calibri" charset="0"/>
              </a:rPr>
              <a:t>Bottom</a:t>
            </a:r>
            <a:r>
              <a:rPr lang="en-US" sz="3400" dirty="0">
                <a:solidFill>
                  <a:srgbClr val="A5A5A5"/>
                </a:solidFill>
                <a:latin typeface="Helvetica Neue"/>
                <a:ea typeface="Helvetica Neue"/>
                <a:cs typeface="Helvetica Neue"/>
              </a:rPr>
              <a:t> </a:t>
            </a:r>
            <a:r>
              <a:rPr lang="en-US" sz="3200" b="1" dirty="0">
                <a:solidFill>
                  <a:schemeClr val="tx1"/>
                </a:solidFill>
                <a:latin typeface="Calibri" charset="0"/>
                <a:ea typeface="Calibri" charset="0"/>
                <a:cs typeface="Calibri" charset="0"/>
              </a:rPr>
              <a:t>line</a:t>
            </a:r>
            <a:endParaRPr lang="en" sz="3200" b="1" dirty="0">
              <a:solidFill>
                <a:schemeClr val="tx1"/>
              </a:solidFill>
              <a:latin typeface="Calibri" charset="0"/>
              <a:ea typeface="Calibri" charset="0"/>
              <a:cs typeface="Calibri" charset="0"/>
            </a:endParaRPr>
          </a:p>
        </p:txBody>
      </p:sp>
      <p:sp>
        <p:nvSpPr>
          <p:cNvPr id="5" name="Shape 189"/>
          <p:cNvSpPr txBox="1"/>
          <p:nvPr/>
        </p:nvSpPr>
        <p:spPr>
          <a:xfrm>
            <a:off x="457201" y="1562633"/>
            <a:ext cx="7057499" cy="4078000"/>
          </a:xfrm>
          <a:prstGeom prst="rect">
            <a:avLst/>
          </a:prstGeom>
          <a:noFill/>
          <a:ln>
            <a:noFill/>
          </a:ln>
        </p:spPr>
        <p:txBody>
          <a:bodyPr lIns="102396" tIns="102396" rIns="102396" bIns="102396" anchor="ctr" anchorCtr="0">
            <a:noAutofit/>
          </a:bodyPr>
          <a:lstStyle/>
          <a:p>
            <a:pPr lvl="0">
              <a:lnSpc>
                <a:spcPct val="150000"/>
              </a:lnSpc>
            </a:pPr>
            <a:r>
              <a:rPr lang="en-US" sz="2400" dirty="0">
                <a:latin typeface="Calibri" charset="0"/>
                <a:ea typeface="Calibri" charset="0"/>
                <a:cs typeface="Calibri" charset="0"/>
              </a:rPr>
              <a:t>Service:</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$15-250/month</a:t>
            </a:r>
          </a:p>
          <a:p>
            <a:pPr lvl="0">
              <a:lnSpc>
                <a:spcPct val="150000"/>
              </a:lnSpc>
            </a:pPr>
            <a:r>
              <a:rPr lang="en-US" sz="2400" dirty="0">
                <a:latin typeface="Calibri" charset="0"/>
                <a:ea typeface="Calibri" charset="0"/>
                <a:cs typeface="Calibri" charset="0"/>
              </a:rPr>
              <a:t>DIY:</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Kit - $100-600 (one time)</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Hosting - $100-250/month</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Time spent on forums</a:t>
            </a:r>
          </a:p>
        </p:txBody>
      </p:sp>
    </p:spTree>
    <p:extLst>
      <p:ext uri="{BB962C8B-B14F-4D97-AF65-F5344CB8AC3E}">
        <p14:creationId xmlns:p14="http://schemas.microsoft.com/office/powerpoint/2010/main" val="148663815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500"/>
                                        <p:tgtEl>
                                          <p:spTgt spid="5">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500"/>
                                        <p:tgtEl>
                                          <p:spTgt spid="5">
                                            <p:txEl>
                                              <p:pRg st="3" end="3"/>
                                            </p:txEl>
                                          </p:spTgt>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fade">
                                      <p:cBhvr>
                                        <p:cTn id="24" dur="500"/>
                                        <p:tgtEl>
                                          <p:spTgt spid="5">
                                            <p:txEl>
                                              <p:pRg st="4" end="4"/>
                                            </p:txEl>
                                          </p:spTgt>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938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706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4895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Adversary</a:t>
            </a:r>
          </a:p>
        </p:txBody>
      </p:sp>
    </p:spTree>
    <p:extLst>
      <p:ext uri="{BB962C8B-B14F-4D97-AF65-F5344CB8AC3E}">
        <p14:creationId xmlns:p14="http://schemas.microsoft.com/office/powerpoint/2010/main" val="3453695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Who are they?</a:t>
            </a:r>
          </a:p>
          <a:p>
            <a:r>
              <a:rPr lang="en-US" dirty="0"/>
              <a:t>Motivation</a:t>
            </a:r>
          </a:p>
          <a:p>
            <a:r>
              <a:rPr lang="en-US" dirty="0"/>
              <a:t>Skill level</a:t>
            </a:r>
          </a:p>
          <a:p>
            <a:r>
              <a:rPr lang="en-US" dirty="0" err="1"/>
              <a:t>Booters</a:t>
            </a:r>
            <a:endParaRPr lang="en-US" dirty="0"/>
          </a:p>
          <a:p>
            <a:r>
              <a:rPr lang="en-US" dirty="0"/>
              <a:t>Tools</a:t>
            </a:r>
          </a:p>
        </p:txBody>
      </p:sp>
      <p:sp>
        <p:nvSpPr>
          <p:cNvPr id="3" name="Title 2"/>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29772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a:spLocks noGrp="1"/>
          </p:cNvSpPr>
          <p:nvPr>
            <p:ph idx="1"/>
          </p:nvPr>
        </p:nvSpPr>
        <p:spPr/>
        <p:txBody>
          <a:bodyPr>
            <a:normAutofit/>
          </a:bodyPr>
          <a:lstStyle/>
          <a:p>
            <a:endParaRPr lang="en-US" sz="2400" dirty="0"/>
          </a:p>
          <a:p>
            <a:r>
              <a:rPr lang="en-US" sz="2400" dirty="0"/>
              <a:t>Wide range of attackers</a:t>
            </a:r>
          </a:p>
          <a:p>
            <a:pPr lvl="1"/>
            <a:r>
              <a:rPr lang="en-US" dirty="0"/>
              <a:t>Gamers – on the rise!!! </a:t>
            </a:r>
            <a:r>
              <a:rPr lang="en-US" dirty="0">
                <a:sym typeface="Wingdings" panose="05000000000000000000" pitchFamily="2" charset="2"/>
              </a:rPr>
              <a:t></a:t>
            </a:r>
            <a:endParaRPr lang="en-US" dirty="0"/>
          </a:p>
          <a:p>
            <a:pPr lvl="1"/>
            <a:r>
              <a:rPr lang="en-US" dirty="0"/>
              <a:t>Professional DDoS operators and </a:t>
            </a:r>
            <a:r>
              <a:rPr lang="en-US" dirty="0" err="1"/>
              <a:t>booters</a:t>
            </a:r>
            <a:r>
              <a:rPr lang="en-US" dirty="0"/>
              <a:t>/stressors</a:t>
            </a:r>
          </a:p>
          <a:p>
            <a:pPr lvl="1"/>
            <a:r>
              <a:rPr lang="en-US" dirty="0"/>
              <a:t>Some of the attacks have been attributed to nation states</a:t>
            </a:r>
          </a:p>
          <a:p>
            <a:pPr lvl="1"/>
            <a:r>
              <a:rPr lang="en-US" dirty="0"/>
              <a:t>Hacktivists – though not recently</a:t>
            </a:r>
          </a:p>
          <a:p>
            <a:pPr marL="280035" lvl="1" indent="0">
              <a:buNone/>
            </a:pPr>
            <a:endParaRPr lang="en-US" dirty="0"/>
          </a:p>
          <a:p>
            <a:pPr marL="280035" lvl="1" indent="0">
              <a:buNone/>
            </a:pPr>
            <a:r>
              <a:rPr lang="en-US" dirty="0"/>
              <a:t>…and more.</a:t>
            </a:r>
          </a:p>
          <a:p>
            <a:endParaRPr lang="en-US" sz="2400" dirty="0"/>
          </a:p>
        </p:txBody>
      </p:sp>
      <p:sp>
        <p:nvSpPr>
          <p:cNvPr id="3" name="Title 2"/>
          <p:cNvSpPr>
            <a:spLocks noGrp="1"/>
          </p:cNvSpPr>
          <p:nvPr>
            <p:ph type="title"/>
          </p:nvPr>
        </p:nvSpPr>
        <p:spPr/>
        <p:txBody>
          <a:bodyPr/>
          <a:lstStyle/>
          <a:p>
            <a:r>
              <a:rPr lang="en-US" dirty="0"/>
              <a:t>Adversary</a:t>
            </a:r>
          </a:p>
        </p:txBody>
      </p:sp>
    </p:spTree>
    <p:extLst>
      <p:ext uri="{BB962C8B-B14F-4D97-AF65-F5344CB8AC3E}">
        <p14:creationId xmlns:p14="http://schemas.microsoft.com/office/powerpoint/2010/main" val="2681782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animEffect transition="in" filter="fade">
                                      <p:cBhvr>
                                        <p:cTn id="11" dur="500"/>
                                        <p:tgtEl>
                                          <p:spTgt spid="5">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500"/>
                                        <p:tgtEl>
                                          <p:spTgt spid="5">
                                            <p:txEl>
                                              <p:pRg st="4" end="4"/>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fade">
                                      <p:cBhvr>
                                        <p:cTn id="23" dur="500"/>
                                        <p:tgtEl>
                                          <p:spTgt spid="5">
                                            <p:txEl>
                                              <p:pRg st="5" end="5"/>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fade">
                                      <p:cBhvr>
                                        <p:cTn id="2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Motivation</a:t>
            </a:r>
          </a:p>
        </p:txBody>
      </p:sp>
      <p:sp>
        <p:nvSpPr>
          <p:cNvPr id="5" name="Content Placeholder 3"/>
          <p:cNvSpPr>
            <a:spLocks noGrp="1"/>
          </p:cNvSpPr>
          <p:nvPr>
            <p:ph sz="half" idx="4294967295"/>
          </p:nvPr>
        </p:nvSpPr>
        <p:spPr>
          <a:xfrm>
            <a:off x="551656" y="1364639"/>
            <a:ext cx="7729006" cy="4949075"/>
          </a:xfrm>
        </p:spPr>
        <p:txBody>
          <a:bodyPr>
            <a:noAutofit/>
          </a:bodyPr>
          <a:lstStyle/>
          <a:p>
            <a:r>
              <a:rPr lang="en-US" dirty="0"/>
              <a:t>Wide range of motivating factors as well</a:t>
            </a:r>
          </a:p>
          <a:p>
            <a:pPr lvl="1"/>
            <a:r>
              <a:rPr lang="en-US" dirty="0"/>
              <a:t>Financial gain</a:t>
            </a:r>
          </a:p>
          <a:p>
            <a:pPr lvl="2"/>
            <a:r>
              <a:rPr lang="en-US" sz="2400" dirty="0"/>
              <a:t>extortion (DD4BC/Armada Collective/copy cats)</a:t>
            </a:r>
          </a:p>
          <a:p>
            <a:pPr lvl="2"/>
            <a:r>
              <a:rPr lang="en-US" sz="2400" dirty="0"/>
              <a:t>taking the competition offline during high-gain events</a:t>
            </a:r>
            <a:br>
              <a:rPr lang="en-US" sz="2400" dirty="0"/>
            </a:br>
            <a:r>
              <a:rPr lang="en-US" sz="2400" dirty="0"/>
              <a:t>(online betting, </a:t>
            </a:r>
            <a:r>
              <a:rPr lang="en-US" sz="2400" dirty="0" err="1"/>
              <a:t>superbowl</a:t>
            </a:r>
            <a:r>
              <a:rPr lang="en-US" sz="2400" dirty="0"/>
              <a:t>, </a:t>
            </a:r>
            <a:r>
              <a:rPr lang="en-US" sz="2400" dirty="0" err="1"/>
              <a:t>etc</a:t>
            </a:r>
            <a:r>
              <a:rPr lang="en-US" sz="2400" dirty="0"/>
              <a:t>).</a:t>
            </a:r>
            <a:endParaRPr lang="en-US" sz="2800" dirty="0"/>
          </a:p>
          <a:p>
            <a:pPr lvl="1"/>
            <a:r>
              <a:rPr lang="en-US" dirty="0"/>
              <a:t>Political statement</a:t>
            </a:r>
            <a:endParaRPr lang="en-US" sz="2800" dirty="0"/>
          </a:p>
          <a:p>
            <a:pPr lvl="1"/>
            <a:r>
              <a:rPr lang="en-US" dirty="0"/>
              <a:t>Divert attention (seen in cases with data exfiltration*</a:t>
            </a:r>
            <a:r>
              <a:rPr lang="en-US" b="1" dirty="0"/>
              <a:t> </a:t>
            </a:r>
            <a:r>
              <a:rPr lang="en-US" dirty="0"/>
              <a:t>or financial fraud)</a:t>
            </a:r>
          </a:p>
          <a:p>
            <a:pPr lvl="1"/>
            <a:r>
              <a:rPr lang="en-US" dirty="0"/>
              <a:t>Disable firewalls (WAF)</a:t>
            </a:r>
            <a:endParaRPr lang="en-US" sz="2800" dirty="0"/>
          </a:p>
          <a:p>
            <a:pPr lvl="1"/>
            <a:r>
              <a:rPr lang="en-US" dirty="0"/>
              <a:t>Immature behavior</a:t>
            </a:r>
          </a:p>
          <a:p>
            <a:endParaRPr lang="en-US" sz="2400" dirty="0"/>
          </a:p>
        </p:txBody>
      </p:sp>
    </p:spTree>
    <p:extLst>
      <p:ext uri="{BB962C8B-B14F-4D97-AF65-F5344CB8AC3E}">
        <p14:creationId xmlns:p14="http://schemas.microsoft.com/office/powerpoint/2010/main" val="3741700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500"/>
                                        <p:tgtEl>
                                          <p:spTgt spid="5">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500"/>
                                        <p:tgtEl>
                                          <p:spTgt spid="5">
                                            <p:txEl>
                                              <p:pRg st="3" end="3"/>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500"/>
                                        <p:tgtEl>
                                          <p:spTgt spid="5">
                                            <p:txEl>
                                              <p:pRg st="5" end="5"/>
                                            </p:txEl>
                                          </p:spTgt>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Effect transition="in" filter="fade">
                                      <p:cBhvr>
                                        <p:cTn id="31" dur="500"/>
                                        <p:tgtEl>
                                          <p:spTgt spid="5">
                                            <p:txEl>
                                              <p:pRg st="6" end="6"/>
                                            </p:txEl>
                                          </p:spTgt>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animEffect transition="in" filter="fade">
                                      <p:cBhvr>
                                        <p:cTn id="35"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Skill level</a:t>
            </a:r>
          </a:p>
        </p:txBody>
      </p:sp>
      <p:sp>
        <p:nvSpPr>
          <p:cNvPr id="5" name="Content Placeholder 3"/>
          <p:cNvSpPr>
            <a:spLocks noGrp="1"/>
          </p:cNvSpPr>
          <p:nvPr>
            <p:ph sz="half" idx="4294967295"/>
          </p:nvPr>
        </p:nvSpPr>
        <p:spPr>
          <a:xfrm>
            <a:off x="551656" y="1364639"/>
            <a:ext cx="7729006" cy="5097517"/>
          </a:xfrm>
        </p:spPr>
        <p:txBody>
          <a:bodyPr>
            <a:normAutofit/>
          </a:bodyPr>
          <a:lstStyle/>
          <a:p>
            <a:r>
              <a:rPr lang="en-US" sz="2400" dirty="0"/>
              <a:t>Wide range of skills</a:t>
            </a:r>
          </a:p>
          <a:p>
            <a:pPr lvl="1"/>
            <a:r>
              <a:rPr lang="en-US" dirty="0"/>
              <a:t>Depending on the role in the underground community</a:t>
            </a:r>
          </a:p>
          <a:p>
            <a:pPr lvl="1"/>
            <a:r>
              <a:rPr lang="en-US" dirty="0"/>
              <a:t>Mostly segmented between operators and tool-smiths</a:t>
            </a:r>
          </a:p>
          <a:p>
            <a:pPr lvl="1"/>
            <a:r>
              <a:rPr lang="en-US" dirty="0"/>
              <a:t>Tool-smiths are not that sophisticated (at this point) and there is a large reuse of code and services</a:t>
            </a:r>
          </a:p>
          <a:p>
            <a:pPr lvl="1"/>
            <a:r>
              <a:rPr lang="en-US" dirty="0"/>
              <a:t>This leads to clear signatures for some of the tools</a:t>
            </a:r>
          </a:p>
          <a:p>
            <a:endParaRPr lang="en-US" sz="2400" dirty="0"/>
          </a:p>
          <a:p>
            <a:r>
              <a:rPr lang="en-US" sz="2400" dirty="0"/>
              <a:t>Increasing complexity</a:t>
            </a:r>
          </a:p>
          <a:p>
            <a:pPr lvl="1"/>
            <a:r>
              <a:rPr lang="en-US" dirty="0" err="1"/>
              <a:t>DirtJumper</a:t>
            </a:r>
            <a:endParaRPr lang="en-US" dirty="0"/>
          </a:p>
          <a:p>
            <a:pPr lvl="1"/>
            <a:r>
              <a:rPr lang="en-US" dirty="0"/>
              <a:t>xnote.1</a:t>
            </a:r>
          </a:p>
          <a:p>
            <a:pPr lvl="1"/>
            <a:r>
              <a:rPr lang="en-US" dirty="0" err="1"/>
              <a:t>Mirai</a:t>
            </a:r>
            <a:endParaRPr lang="en-US" dirty="0"/>
          </a:p>
          <a:p>
            <a:endParaRPr lang="en-US" sz="2400" dirty="0"/>
          </a:p>
        </p:txBody>
      </p:sp>
    </p:spTree>
    <p:extLst>
      <p:ext uri="{BB962C8B-B14F-4D97-AF65-F5344CB8AC3E}">
        <p14:creationId xmlns:p14="http://schemas.microsoft.com/office/powerpoint/2010/main" val="21794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500"/>
                                        <p:tgtEl>
                                          <p:spTgt spid="5">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500"/>
                                        <p:tgtEl>
                                          <p:spTgt spid="5">
                                            <p:txEl>
                                              <p:pRg st="3" end="3"/>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fade">
                                      <p:cBhvr>
                                        <p:cTn id="28" dur="500"/>
                                        <p:tgtEl>
                                          <p:spTgt spid="5">
                                            <p:txEl>
                                              <p:pRg st="6" end="6"/>
                                            </p:txEl>
                                          </p:spTgt>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5">
                                            <p:txEl>
                                              <p:pRg st="8" end="8"/>
                                            </p:txEl>
                                          </p:spTgt>
                                        </p:tgtEl>
                                        <p:attrNameLst>
                                          <p:attrName>style.visibility</p:attrName>
                                        </p:attrNameLst>
                                      </p:cBhvr>
                                      <p:to>
                                        <p:strVal val="visible"/>
                                      </p:to>
                                    </p:set>
                                    <p:animEffect transition="in" filter="fade">
                                      <p:cBhvr>
                                        <p:cTn id="36" dur="500"/>
                                        <p:tgtEl>
                                          <p:spTgt spid="5">
                                            <p:txEl>
                                              <p:pRg st="8" end="8"/>
                                            </p:txEl>
                                          </p:spTgt>
                                        </p:tgtEl>
                                      </p:cBhvr>
                                    </p:animEffec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5">
                                            <p:txEl>
                                              <p:pRg st="9" end="9"/>
                                            </p:txEl>
                                          </p:spTgt>
                                        </p:tgtEl>
                                        <p:attrNameLst>
                                          <p:attrName>style.visibility</p:attrName>
                                        </p:attrNameLst>
                                      </p:cBhvr>
                                      <p:to>
                                        <p:strVal val="visible"/>
                                      </p:to>
                                    </p:set>
                                    <p:animEffect transition="in" filter="fade">
                                      <p:cBhvr>
                                        <p:cTn id="40"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p:txBody>
          <a:bodyPr>
            <a:normAutofit/>
          </a:bodyPr>
          <a:lstStyle/>
          <a:p>
            <a:pPr marL="384048" indent="-384048">
              <a:buFont typeface="Arial" panose="020B0604020202020204" pitchFamily="34" charset="0"/>
              <a:buChar char="•"/>
            </a:pPr>
            <a:r>
              <a:rPr lang="en-US" sz="2400" dirty="0"/>
              <a:t>Individual attack scripts – </a:t>
            </a:r>
            <a:r>
              <a:rPr lang="en-US" sz="2400" dirty="0" err="1"/>
              <a:t>pastebin</a:t>
            </a:r>
            <a:r>
              <a:rPr lang="en-US" sz="2400" dirty="0"/>
              <a:t>, </a:t>
            </a:r>
            <a:r>
              <a:rPr lang="en-US" sz="2400" dirty="0" err="1"/>
              <a:t>hackfroums</a:t>
            </a:r>
            <a:r>
              <a:rPr lang="en-US" sz="2400" dirty="0"/>
              <a:t>, etc.</a:t>
            </a:r>
          </a:p>
          <a:p>
            <a:pPr marL="384048" indent="-384048">
              <a:buFont typeface="Arial" panose="020B0604020202020204" pitchFamily="34" charset="0"/>
              <a:buChar char="•"/>
            </a:pPr>
            <a:r>
              <a:rPr lang="en-US" sz="2400" dirty="0" err="1"/>
              <a:t>booter</a:t>
            </a:r>
            <a:r>
              <a:rPr lang="en-US" sz="2400" dirty="0"/>
              <a:t> scripts – basic, sometimes control panel</a:t>
            </a:r>
          </a:p>
          <a:p>
            <a:pPr marL="384048" indent="-384048">
              <a:buFont typeface="Arial" panose="020B0604020202020204" pitchFamily="34" charset="0"/>
              <a:buChar char="•"/>
            </a:pPr>
            <a:r>
              <a:rPr lang="en-US" sz="2400" dirty="0"/>
              <a:t>More advanced - C&amp;C server and separate agent for the drones</a:t>
            </a:r>
          </a:p>
          <a:p>
            <a:pPr lvl="1"/>
            <a:r>
              <a:rPr lang="en-US" dirty="0"/>
              <a:t>	dirt jumper</a:t>
            </a:r>
          </a:p>
          <a:p>
            <a:pPr lvl="1"/>
            <a:r>
              <a:rPr lang="en-US" dirty="0"/>
              <a:t>	black energy (general RAT)</a:t>
            </a:r>
          </a:p>
          <a:p>
            <a:pPr marL="384048" indent="-384048">
              <a:buFont typeface="Arial" panose="020B0604020202020204" pitchFamily="34" charset="0"/>
              <a:buChar char="•"/>
            </a:pPr>
            <a:r>
              <a:rPr lang="en-US" sz="2400" dirty="0"/>
              <a:t>Most kits are in the $100-600 range (if not free)</a:t>
            </a:r>
          </a:p>
          <a:p>
            <a:pPr marL="384048" indent="-384048">
              <a:buFont typeface="Arial" panose="020B0604020202020204" pitchFamily="34" charset="0"/>
              <a:buChar char="•"/>
            </a:pPr>
            <a:r>
              <a:rPr lang="en-US" sz="2400" dirty="0"/>
              <a:t>Open source</a:t>
            </a:r>
          </a:p>
          <a:p>
            <a:pPr marL="0" indent="0">
              <a:buNone/>
            </a:pPr>
            <a:endParaRPr lang="en-US" sz="2400" dirty="0"/>
          </a:p>
        </p:txBody>
      </p:sp>
      <p:sp>
        <p:nvSpPr>
          <p:cNvPr id="3" name="Title 2"/>
          <p:cNvSpPr>
            <a:spLocks noGrp="1"/>
          </p:cNvSpPr>
          <p:nvPr>
            <p:ph type="title"/>
          </p:nvPr>
        </p:nvSpPr>
        <p:spPr/>
        <p:txBody>
          <a:bodyPr>
            <a:normAutofit/>
          </a:bodyPr>
          <a:lstStyle/>
          <a:p>
            <a:r>
              <a:rPr lang="en-US" dirty="0"/>
              <a:t>Software</a:t>
            </a:r>
          </a:p>
        </p:txBody>
      </p:sp>
    </p:spTree>
    <p:extLst>
      <p:ext uri="{BB962C8B-B14F-4D97-AF65-F5344CB8AC3E}">
        <p14:creationId xmlns:p14="http://schemas.microsoft.com/office/powerpoint/2010/main" val="2728184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fade">
                                      <p:cBhvr>
                                        <p:cTn id="31"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Booters</a:t>
            </a:r>
            <a:r>
              <a:rPr lang="en-US" dirty="0"/>
              <a:t>:</a:t>
            </a:r>
            <a:br>
              <a:rPr lang="en-US" dirty="0"/>
            </a:br>
            <a:r>
              <a:rPr lang="en-US" dirty="0"/>
              <a:t>MO and TTPs</a:t>
            </a:r>
          </a:p>
        </p:txBody>
      </p:sp>
    </p:spTree>
    <p:extLst>
      <p:ext uri="{BB962C8B-B14F-4D97-AF65-F5344CB8AC3E}">
        <p14:creationId xmlns:p14="http://schemas.microsoft.com/office/powerpoint/2010/main" val="2955855198"/>
      </p:ext>
    </p:extLst>
  </p:cSld>
  <p:clrMapOvr>
    <a:masterClrMapping/>
  </p:clrMapOvr>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3891</TotalTime>
  <Words>1024</Words>
  <Application>Microsoft Macintosh PowerPoint</Application>
  <PresentationFormat>On-screen Show (4:3)</PresentationFormat>
  <Paragraphs>126</Paragraphs>
  <Slides>16</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Aharoni</vt:lpstr>
      <vt:lpstr>Arial</vt:lpstr>
      <vt:lpstr>Calibri</vt:lpstr>
      <vt:lpstr>Helvetica Neue</vt:lpstr>
      <vt:lpstr>Custom Design</vt:lpstr>
      <vt:lpstr>The Adversary</vt:lpstr>
      <vt:lpstr>Copyright</vt:lpstr>
      <vt:lpstr>The Adversary</vt:lpstr>
      <vt:lpstr>Overview</vt:lpstr>
      <vt:lpstr>Adversary</vt:lpstr>
      <vt:lpstr>Motivation</vt:lpstr>
      <vt:lpstr>Skill level</vt:lpstr>
      <vt:lpstr>Software</vt:lpstr>
      <vt:lpstr>Booters: MO and TTPs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krassi@krassi.biz</dc:creator>
  <cp:lastModifiedBy>Serge Droz</cp:lastModifiedBy>
  <cp:revision>39</cp:revision>
  <dcterms:created xsi:type="dcterms:W3CDTF">2017-12-21T18:49:02Z</dcterms:created>
  <dcterms:modified xsi:type="dcterms:W3CDTF">2019-02-20T17:52:02Z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