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Lst>
  <p:notesMasterIdLst>
    <p:notesMasterId r:id="rId42"/>
  </p:notesMasterIdLst>
  <p:handoutMasterIdLst>
    <p:handoutMasterId r:id="rId43"/>
  </p:handoutMasterIdLst>
  <p:sldIdLst>
    <p:sldId id="257" r:id="rId2"/>
    <p:sldId id="259" r:id="rId3"/>
    <p:sldId id="299" r:id="rId4"/>
    <p:sldId id="260"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85" r:id="rId19"/>
    <p:sldId id="276" r:id="rId20"/>
    <p:sldId id="277" r:id="rId21"/>
    <p:sldId id="278" r:id="rId22"/>
    <p:sldId id="279" r:id="rId23"/>
    <p:sldId id="280" r:id="rId24"/>
    <p:sldId id="281" r:id="rId25"/>
    <p:sldId id="296" r:id="rId26"/>
    <p:sldId id="282" r:id="rId27"/>
    <p:sldId id="284" r:id="rId28"/>
    <p:sldId id="286" r:id="rId29"/>
    <p:sldId id="287" r:id="rId30"/>
    <p:sldId id="288" r:id="rId31"/>
    <p:sldId id="289" r:id="rId32"/>
    <p:sldId id="290" r:id="rId33"/>
    <p:sldId id="291" r:id="rId34"/>
    <p:sldId id="292" r:id="rId35"/>
    <p:sldId id="293" r:id="rId36"/>
    <p:sldId id="294" r:id="rId37"/>
    <p:sldId id="297" r:id="rId38"/>
    <p:sldId id="298" r:id="rId39"/>
    <p:sldId id="258" r:id="rId40"/>
    <p:sldId id="26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76" autoAdjust="0"/>
    <p:restoredTop sz="75817" autoAdjust="0"/>
  </p:normalViewPr>
  <p:slideViewPr>
    <p:cSldViewPr snapToGrid="0" snapToObjects="1">
      <p:cViewPr varScale="1">
        <p:scale>
          <a:sx n="78" d="100"/>
          <a:sy n="78" d="100"/>
        </p:scale>
        <p:origin x="2040"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2" d="100"/>
          <a:sy n="82" d="100"/>
        </p:scale>
        <p:origin x="1968"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image" Target="../media/image11.emf"/><Relationship Id="rId4"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image" Target="../media/image19.emf"/><Relationship Id="rId7" Type="http://schemas.openxmlformats.org/officeDocument/2006/relationships/image" Target="../media/image23.emf"/><Relationship Id="rId12" Type="http://schemas.openxmlformats.org/officeDocument/2006/relationships/image" Target="../media/image28.emf"/><Relationship Id="rId2" Type="http://schemas.openxmlformats.org/officeDocument/2006/relationships/image" Target="../media/image18.emf"/><Relationship Id="rId1" Type="http://schemas.openxmlformats.org/officeDocument/2006/relationships/image" Target="../media/image11.emf"/><Relationship Id="rId6" Type="http://schemas.openxmlformats.org/officeDocument/2006/relationships/image" Target="../media/image22.emf"/><Relationship Id="rId11" Type="http://schemas.openxmlformats.org/officeDocument/2006/relationships/image" Target="../media/image27.emf"/><Relationship Id="rId5" Type="http://schemas.openxmlformats.org/officeDocument/2006/relationships/image" Target="../media/image21.emf"/><Relationship Id="rId10" Type="http://schemas.openxmlformats.org/officeDocument/2006/relationships/image" Target="../media/image26.emf"/><Relationship Id="rId4" Type="http://schemas.openxmlformats.org/officeDocument/2006/relationships/image" Target="../media/image20.emf"/><Relationship Id="rId9"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D5B540-0924-934B-A249-9B0D3F1A23FB}" type="datetimeFigureOut">
              <a:rPr lang="en-GB" smtClean="0"/>
              <a:t>20/02/2019</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995005-CF56-A743-89C8-5EE9B547E5C6}" type="slidenum">
              <a:rPr lang="en-GB" smtClean="0"/>
              <a:t>‹#›</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539787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71195-F270-174E-A19B-A7923C194DFA}" type="datetimeFigureOut">
              <a:rPr lang="en-GB" smtClean="0"/>
              <a:t>20/02/2019</a:t>
            </a:fld>
            <a:endParaRPr lang="en-GB" dirty="0"/>
          </a:p>
        </p:txBody>
      </p:sp>
      <p:sp>
        <p:nvSpPr>
          <p:cNvPr id="4" name="Slide Image Placeholder 3"/>
          <p:cNvSpPr>
            <a:spLocks noGrp="1" noRot="1" noChangeAspect="1"/>
          </p:cNvSpPr>
          <p:nvPr>
            <p:ph type="sldImg" idx="2"/>
          </p:nvPr>
        </p:nvSpPr>
        <p:spPr>
          <a:xfrm>
            <a:off x="685800" y="632577"/>
            <a:ext cx="5472811" cy="410460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910974"/>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6E53A4-3F4D-8748-A0FA-BB510B091717}" type="slidenum">
              <a:rPr lang="en-GB" smtClean="0"/>
              <a:t>‹#›</a:t>
            </a:fld>
            <a:endParaRPr lang="en-GB"/>
          </a:p>
        </p:txBody>
      </p:sp>
    </p:spTree>
    <p:extLst>
      <p:ext uri="{BB962C8B-B14F-4D97-AF65-F5344CB8AC3E}">
        <p14:creationId xmlns:p14="http://schemas.microsoft.com/office/powerpoint/2010/main" val="125916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This is the meat of the course. In</a:t>
            </a:r>
            <a:r>
              <a:rPr lang="en-US" baseline="0" dirty="0"/>
              <a:t> this and the following chapters we cover the different attacks.</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a:t>
            </a:fld>
            <a:endParaRPr lang="en-GB"/>
          </a:p>
        </p:txBody>
      </p:sp>
    </p:spTree>
    <p:extLst>
      <p:ext uri="{BB962C8B-B14F-4D97-AF65-F5344CB8AC3E}">
        <p14:creationId xmlns:p14="http://schemas.microsoft.com/office/powerpoint/2010/main" val="2086307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If not familiar with the following variables,</a:t>
            </a:r>
            <a:r>
              <a:rPr lang="en-US" baseline="0" dirty="0"/>
              <a:t> they are explained here:</a:t>
            </a:r>
          </a:p>
          <a:p>
            <a:pPr marL="171450" indent="-171450">
              <a:buFont typeface="Arial" charset="0"/>
              <a:buChar char="•"/>
            </a:pPr>
            <a:r>
              <a:rPr lang="en-US" baseline="0" dirty="0"/>
              <a:t>https://www.frozentux.net/ipsysctl-tutorial/chunkyhtml/tcpvariables.html</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12</a:t>
            </a:fld>
            <a:endParaRPr lang="en-GB"/>
          </a:p>
        </p:txBody>
      </p:sp>
    </p:spTree>
    <p:extLst>
      <p:ext uri="{BB962C8B-B14F-4D97-AF65-F5344CB8AC3E}">
        <p14:creationId xmlns:p14="http://schemas.microsoft.com/office/powerpoint/2010/main" val="795993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SYN flood mitigation lab section has somewhat historical value since nowadays SYN cookies are enabled by default.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13</a:t>
            </a:fld>
            <a:endParaRPr lang="en-GB"/>
          </a:p>
        </p:txBody>
      </p:sp>
    </p:spTree>
    <p:extLst>
      <p:ext uri="{BB962C8B-B14F-4D97-AF65-F5344CB8AC3E}">
        <p14:creationId xmlns:p14="http://schemas.microsoft.com/office/powerpoint/2010/main" val="8262023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Just for </a:t>
            </a:r>
            <a:r>
              <a:rPr lang="en-US" dirty="0" err="1"/>
              <a:t>refernce</a:t>
            </a:r>
            <a:r>
              <a:rPr lang="en-US" dirty="0"/>
              <a:t>:</a:t>
            </a:r>
          </a:p>
          <a:p>
            <a:pPr marL="1714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err="1"/>
              <a:t>tcp_max_syn_backlog</a:t>
            </a:r>
            <a:r>
              <a:rPr lang="en-US" dirty="0"/>
              <a:t> is</a:t>
            </a:r>
            <a:r>
              <a:rPr lang="en-US" baseline="0" dirty="0"/>
              <a:t> used to determine how many connections can be in SYN_RECV state. This parameter was referred to earlier. Default is 1,024 or more, depends on system memory and kernel version.</a:t>
            </a:r>
          </a:p>
          <a:p>
            <a:pPr marL="1714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err="1"/>
              <a:t>tcp_synack_retries</a:t>
            </a:r>
            <a:r>
              <a:rPr lang="en-US" dirty="0"/>
              <a:t> – the number of times</a:t>
            </a:r>
            <a:r>
              <a:rPr lang="en-US" baseline="0" dirty="0"/>
              <a:t> the SYN/ACK packet will be resent. Default value is 5.</a:t>
            </a:r>
            <a:endParaRPr lang="en-US" dirty="0"/>
          </a:p>
          <a:p>
            <a:pPr marL="1714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err="1"/>
              <a:t>tcp_syn_retries</a:t>
            </a:r>
            <a:r>
              <a:rPr lang="en-US" dirty="0"/>
              <a:t> – the number of times the initial SYN packet is sent. Defaults to 6.</a:t>
            </a:r>
          </a:p>
          <a:p>
            <a:endParaRPr lang="en-US" dirty="0"/>
          </a:p>
          <a:p>
            <a:r>
              <a:rPr lang="en-US" dirty="0"/>
              <a:t>Recommended reading: https://www.kernel.org/doc/Documentation/networking/ip-sysctl.txt</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15</a:t>
            </a:fld>
            <a:endParaRPr lang="en-GB"/>
          </a:p>
        </p:txBody>
      </p:sp>
    </p:spTree>
    <p:extLst>
      <p:ext uri="{BB962C8B-B14F-4D97-AF65-F5344CB8AC3E}">
        <p14:creationId xmlns:p14="http://schemas.microsoft.com/office/powerpoint/2010/main" val="449782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a:t>
            </a:r>
            <a:r>
              <a:rPr lang="en-US" sz="1200" dirty="0"/>
              <a:t>echo "GET / “” is a hack.</a:t>
            </a:r>
            <a:r>
              <a:rPr lang="en-US" sz="1200" baseline="0" dirty="0"/>
              <a:t> If it does not work, try: “</a:t>
            </a:r>
            <a:r>
              <a:rPr lang="en-US" sz="1200" dirty="0"/>
              <a:t>echo "GET / HTTP\1.0" “ or simply use curl.</a:t>
            </a:r>
          </a:p>
          <a:p>
            <a:endParaRPr lang="en-US" sz="1200" dirty="0"/>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16</a:t>
            </a:fld>
            <a:endParaRPr lang="en-GB"/>
          </a:p>
        </p:txBody>
      </p:sp>
    </p:spTree>
    <p:extLst>
      <p:ext uri="{BB962C8B-B14F-4D97-AF65-F5344CB8AC3E}">
        <p14:creationId xmlns:p14="http://schemas.microsoft.com/office/powerpoint/2010/main" val="25469722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There</a:t>
            </a:r>
            <a:r>
              <a:rPr lang="en-US" baseline="0" dirty="0"/>
              <a:t> are two important concepts to be covered in this slide.</a:t>
            </a:r>
          </a:p>
          <a:p>
            <a:r>
              <a:rPr lang="en-US" baseline="0" dirty="0"/>
              <a:t>First the TTL is not hop count as erroneously believed by number of people, it is a time in seconds the packet lives and must be decreased by one for every started second a packet stays in the router queue. Quote “The time is measured in units of seconds, but since every module that processes a datagram must decrease the TTL by at least one even if it process the datagram in less than a second” – RFC 791: https://tools.ietf.org/html/rfc791</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Next the maximum segment lifetime (MSL) is used to prevent the reused of sequence numbers from old packets which remaining in the network from previous connection incarnations.</a:t>
            </a:r>
          </a:p>
          <a:p>
            <a:r>
              <a:rPr lang="en-US" dirty="0"/>
              <a:t>As</a:t>
            </a:r>
            <a:r>
              <a:rPr lang="en-US" baseline="0" dirty="0"/>
              <a:t> originally defined MSL was 2 minutes but is not down to 30 seconds. More in RFC 793: https://tools.ietf.org/html/rfc793.</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20</a:t>
            </a:fld>
            <a:endParaRPr lang="en-GB"/>
          </a:p>
        </p:txBody>
      </p:sp>
    </p:spTree>
    <p:extLst>
      <p:ext uri="{BB962C8B-B14F-4D97-AF65-F5344CB8AC3E}">
        <p14:creationId xmlns:p14="http://schemas.microsoft.com/office/powerpoint/2010/main" val="37784420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21</a:t>
            </a:fld>
            <a:endParaRPr lang="en-GB"/>
          </a:p>
        </p:txBody>
      </p:sp>
    </p:spTree>
    <p:extLst>
      <p:ext uri="{BB962C8B-B14F-4D97-AF65-F5344CB8AC3E}">
        <p14:creationId xmlns:p14="http://schemas.microsoft.com/office/powerpoint/2010/main" val="6227117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For clarity:</a:t>
            </a:r>
          </a:p>
          <a:p>
            <a:pPr marL="171450" indent="-171450">
              <a:buFont typeface="Arial" charset="0"/>
              <a:buChar char="•"/>
            </a:pPr>
            <a:r>
              <a:rPr lang="en-US" dirty="0" err="1"/>
              <a:t>tcp_tw_recycle</a:t>
            </a:r>
            <a:r>
              <a:rPr lang="en-US" dirty="0"/>
              <a:t> – allows fast</a:t>
            </a:r>
            <a:r>
              <a:rPr lang="en-US" baseline="0" dirty="0"/>
              <a:t> socket reuse. It may cause problems since it’s not picky around what socket states are safe.</a:t>
            </a:r>
            <a:endParaRPr lang="en-US" dirty="0"/>
          </a:p>
          <a:p>
            <a:pPr marL="171450" indent="-171450">
              <a:buFont typeface="Arial" charset="0"/>
              <a:buChar char="•"/>
            </a:pPr>
            <a:r>
              <a:rPr lang="en-US" dirty="0" err="1"/>
              <a:t>tcp_tw_reuse</a:t>
            </a:r>
            <a:r>
              <a:rPr lang="en-US" dirty="0"/>
              <a:t> allows</a:t>
            </a:r>
            <a:r>
              <a:rPr lang="en-US" baseline="0" dirty="0"/>
              <a:t> the reuse of sockets when safe from protocol point of view. It is the safer alternative to </a:t>
            </a:r>
            <a:r>
              <a:rPr lang="en-US" dirty="0" err="1"/>
              <a:t>tcp_tw_recycle</a:t>
            </a:r>
            <a:r>
              <a:rPr lang="en-US" baseline="0" dirty="0"/>
              <a:t>.</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22</a:t>
            </a:fld>
            <a:endParaRPr lang="en-GB"/>
          </a:p>
        </p:txBody>
      </p:sp>
    </p:spTree>
    <p:extLst>
      <p:ext uri="{BB962C8B-B14F-4D97-AF65-F5344CB8AC3E}">
        <p14:creationId xmlns:p14="http://schemas.microsoft.com/office/powerpoint/2010/main" val="5559579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The custom tools are in the ~/tools directory.</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23</a:t>
            </a:fld>
            <a:endParaRPr lang="en-GB"/>
          </a:p>
        </p:txBody>
      </p:sp>
    </p:spTree>
    <p:extLst>
      <p:ext uri="{BB962C8B-B14F-4D97-AF65-F5344CB8AC3E}">
        <p14:creationId xmlns:p14="http://schemas.microsoft.com/office/powerpoint/2010/main" val="27515749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NOTE:</a:t>
            </a:r>
            <a:r>
              <a:rPr lang="en-US" baseline="0" dirty="0"/>
              <a:t> Currently Apache supports both types of connection handling, however it started by using the Pre-fork model which is a process based connection handling.</a:t>
            </a:r>
          </a:p>
          <a:p>
            <a:r>
              <a:rPr lang="en-US" dirty="0"/>
              <a:t>In addition, at present Apache supports event driven connection handling similar to Nginx, where listener</a:t>
            </a:r>
            <a:r>
              <a:rPr lang="en-US" baseline="0" dirty="0"/>
              <a:t> threads handle incoming connections. And it further develops the Pre-fork model where it uses multiple threads within a process (and multiple processes) to handle connections.</a:t>
            </a:r>
          </a:p>
          <a:p>
            <a:endParaRPr lang="en-US" baseline="0" dirty="0"/>
          </a:p>
          <a:p>
            <a:r>
              <a:rPr lang="en-US" baseline="0" dirty="0"/>
              <a:t>For the purposes of this discussion and illustration of the differences we will use the original </a:t>
            </a:r>
            <a:r>
              <a:rPr lang="en-US" baseline="0" dirty="0" err="1"/>
              <a:t>Prefork</a:t>
            </a:r>
            <a:r>
              <a:rPr lang="en-US" baseline="0" dirty="0"/>
              <a:t> Apache model.</a:t>
            </a:r>
          </a:p>
          <a:p>
            <a:endParaRPr lang="en-US" baseline="0" dirty="0"/>
          </a:p>
          <a:p>
            <a:r>
              <a:rPr lang="en-US" baseline="0" dirty="0"/>
              <a:t>For more details see:</a:t>
            </a:r>
          </a:p>
          <a:p>
            <a:pPr marL="171450" indent="-171450">
              <a:buFont typeface="Arial" charset="0"/>
              <a:buChar char="•"/>
            </a:pPr>
            <a:r>
              <a:rPr lang="en-US" baseline="0" dirty="0" err="1"/>
              <a:t>Prefork</a:t>
            </a:r>
            <a:r>
              <a:rPr lang="en-US" baseline="0" dirty="0"/>
              <a:t>: https://httpd.apache.org/docs/2.4/mod/prefork.html</a:t>
            </a:r>
          </a:p>
          <a:p>
            <a:pPr marL="171450" indent="-171450">
              <a:buFont typeface="Arial" charset="0"/>
              <a:buChar char="•"/>
            </a:pPr>
            <a:r>
              <a:rPr lang="en-US" baseline="0" dirty="0"/>
              <a:t>Event: https://httpd.apache.org/docs/2.4/mod/event.html</a:t>
            </a:r>
          </a:p>
          <a:p>
            <a:pPr marL="171450" indent="-171450">
              <a:buFont typeface="Arial" charset="0"/>
              <a:buChar char="•"/>
            </a:pPr>
            <a:r>
              <a:rPr lang="en-US" baseline="0" dirty="0"/>
              <a:t>Worker (hybrid) - https://httpd.apache.org/docs/2.4/mod/worker.html</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29</a:t>
            </a:fld>
            <a:endParaRPr lang="en-GB"/>
          </a:p>
        </p:txBody>
      </p:sp>
    </p:spTree>
    <p:extLst>
      <p:ext uri="{BB962C8B-B14F-4D97-AF65-F5344CB8AC3E}">
        <p14:creationId xmlns:p14="http://schemas.microsoft.com/office/powerpoint/2010/main" val="9593082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err="1"/>
              <a:t>Slowloris</a:t>
            </a:r>
            <a:r>
              <a:rPr lang="en-US" baseline="0" dirty="0"/>
              <a:t> is a name of an old attack which was adopted after security researcher </a:t>
            </a:r>
            <a:r>
              <a:rPr lang="en-US" baseline="0" dirty="0" err="1"/>
              <a:t>Rsnake</a:t>
            </a:r>
            <a:r>
              <a:rPr lang="en-US" baseline="0" dirty="0"/>
              <a:t> released a tool in 2009.</a:t>
            </a:r>
          </a:p>
          <a:p>
            <a:endParaRPr lang="en-US" baseline="0" dirty="0"/>
          </a:p>
          <a:p>
            <a:r>
              <a:rPr lang="en-US" baseline="0" dirty="0"/>
              <a:t>In the following slides it is very important to use the opportunity to impart on the students the fact that during this attack the victim will not see spike in traffic as common wisdom suggests. It will instead see a decline in traffic since legitimate outgoing web traffic will not be emitted by the web server.</a:t>
            </a:r>
          </a:p>
          <a:p>
            <a:endParaRPr lang="en-US" baseline="0" dirty="0"/>
          </a:p>
        </p:txBody>
      </p:sp>
      <p:sp>
        <p:nvSpPr>
          <p:cNvPr id="4" name="Slide Number Placeholder 3"/>
          <p:cNvSpPr>
            <a:spLocks noGrp="1"/>
          </p:cNvSpPr>
          <p:nvPr>
            <p:ph type="sldNum" sz="quarter" idx="10"/>
          </p:nvPr>
        </p:nvSpPr>
        <p:spPr/>
        <p:txBody>
          <a:bodyPr/>
          <a:lstStyle/>
          <a:p>
            <a:fld id="{136E53A4-3F4D-8748-A0FA-BB510B091717}" type="slidenum">
              <a:rPr lang="en-GB" smtClean="0"/>
              <a:t>33</a:t>
            </a:fld>
            <a:endParaRPr lang="en-GB"/>
          </a:p>
        </p:txBody>
      </p:sp>
    </p:spTree>
    <p:extLst>
      <p:ext uri="{BB962C8B-B14F-4D97-AF65-F5344CB8AC3E}">
        <p14:creationId xmlns:p14="http://schemas.microsoft.com/office/powerpoint/2010/main" val="1943846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a:t>FIRST Training materials</a:t>
            </a:r>
            <a:r>
              <a:rPr lang="en-GB" baseline="0" dirty="0"/>
              <a:t> are available for non-commercial use under a CC license. We would appreciate if you let us know that you use it: Send a mail to </a:t>
            </a:r>
            <a:r>
              <a:rPr lang="en-GB" baseline="0" dirty="0" err="1"/>
              <a:t>first-sec@firtst.org</a:t>
            </a:r>
            <a:r>
              <a:rPr lang="en-GB" baseline="0" dirty="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261129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Ensure to time the narrative</a:t>
            </a:r>
            <a:r>
              <a:rPr lang="en-US" baseline="0" dirty="0"/>
              <a:t> with the timing of the animation.</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35</a:t>
            </a:fld>
            <a:endParaRPr lang="en-GB"/>
          </a:p>
        </p:txBody>
      </p:sp>
    </p:spTree>
    <p:extLst>
      <p:ext uri="{BB962C8B-B14F-4D97-AF65-F5344CB8AC3E}">
        <p14:creationId xmlns:p14="http://schemas.microsoft.com/office/powerpoint/2010/main" val="2634749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SYN flood mitigation lab section has somewhat historical value since by default SYN cookies are enabled by default.</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5</a:t>
            </a:fld>
            <a:endParaRPr lang="en-GB"/>
          </a:p>
        </p:txBody>
      </p:sp>
    </p:spTree>
    <p:extLst>
      <p:ext uri="{BB962C8B-B14F-4D97-AF65-F5344CB8AC3E}">
        <p14:creationId xmlns:p14="http://schemas.microsoft.com/office/powerpoint/2010/main" val="1745833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In this slide you can mention the</a:t>
            </a:r>
            <a:r>
              <a:rPr lang="en-US" baseline="0" dirty="0"/>
              <a:t> structure in which initiated connections are stored (displayed on the right of the server) is called “backlog”. It is limited both by the application (via the backlog argument to listen()) and by the kernel (reflected in /proc/sys/net/ipv4/</a:t>
            </a:r>
            <a:r>
              <a:rPr lang="en-US" baseline="0" dirty="0" err="1"/>
              <a:t>tcp_max_syn_backlog</a:t>
            </a:r>
            <a:r>
              <a:rPr lang="en-US" baseline="0" dirty="0"/>
              <a:t>). Backlog values are normally on the order of 1K+.</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6</a:t>
            </a:fld>
            <a:endParaRPr lang="en-GB"/>
          </a:p>
        </p:txBody>
      </p:sp>
    </p:spTree>
    <p:extLst>
      <p:ext uri="{BB962C8B-B14F-4D97-AF65-F5344CB8AC3E}">
        <p14:creationId xmlns:p14="http://schemas.microsoft.com/office/powerpoint/2010/main" val="409085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Note that during SYN flood the attacker</a:t>
            </a:r>
            <a:r>
              <a:rPr lang="en-US" baseline="0" dirty="0"/>
              <a:t> </a:t>
            </a:r>
            <a:r>
              <a:rPr lang="en-US" dirty="0"/>
              <a:t>usually spoofs and varies the source IP address, usually using PRNG, thus preventing the victi</a:t>
            </a:r>
            <a:r>
              <a:rPr lang="en-US" baseline="0" dirty="0"/>
              <a:t>m from inserting an IP filter for that IP address.</a:t>
            </a:r>
          </a:p>
          <a:p>
            <a:r>
              <a:rPr lang="en-US" baseline="0" dirty="0"/>
              <a:t>Impress upon the students that this is possible due to the lack of outbound filtering by most service providers, and explain why egress filtering is so important and point them to BCP 38.</a:t>
            </a:r>
          </a:p>
          <a:p>
            <a:endParaRPr lang="en-US" baseline="0" dirty="0"/>
          </a:p>
          <a:p>
            <a:r>
              <a:rPr lang="en-US" dirty="0"/>
              <a:t>Since the attacker</a:t>
            </a:r>
            <a:r>
              <a:rPr lang="en-US" baseline="0" dirty="0"/>
              <a:t> is spoofing the sources it is not easily possible to determine the number of attacking machines and it may also be just a single machine. One way to have an idea about the distance is to look at the packet TTL but be aware it can also be forged.</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7</a:t>
            </a:fld>
            <a:endParaRPr lang="en-GB"/>
          </a:p>
        </p:txBody>
      </p:sp>
    </p:spTree>
    <p:extLst>
      <p:ext uri="{BB962C8B-B14F-4D97-AF65-F5344CB8AC3E}">
        <p14:creationId xmlns:p14="http://schemas.microsoft.com/office/powerpoint/2010/main" val="927895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In this slide you can explain that a socket is expected to stay in SYN_RECV state for very short time. Remind</a:t>
            </a:r>
            <a:r>
              <a:rPr lang="en-US" baseline="0" dirty="0"/>
              <a:t> the students that this is the time between receiving the first and third packet in the 3-way handshake. Then remind them (or ask them) the latency between the east and west coast of the US, which is about 50-60 </a:t>
            </a:r>
            <a:r>
              <a:rPr lang="en-US" baseline="0" dirty="0" err="1"/>
              <a:t>ms</a:t>
            </a:r>
            <a:r>
              <a:rPr lang="en-US" baseline="0" dirty="0"/>
              <a:t> and your expected time is about 100 </a:t>
            </a:r>
            <a:r>
              <a:rPr lang="en-US" baseline="0" dirty="0" err="1"/>
              <a:t>ms.</a:t>
            </a:r>
            <a:endParaRPr lang="en-US" baseline="0" dirty="0"/>
          </a:p>
          <a:p>
            <a:r>
              <a:rPr lang="en-US" baseline="0" dirty="0"/>
              <a:t>Then compare this time to the average time of a connection and approximate in a very aggressive case of only 5-6 packets and calculating the RTT, application latency, etc. then you can show them that at best only 1/5 of the sockets should be in in SYN_RECV while the majority should be in ESTABLISHED or TIME_WAIT state.</a:t>
            </a:r>
          </a:p>
          <a:p>
            <a:r>
              <a:rPr lang="en-US" baseline="0" dirty="0"/>
              <a:t>Even being able to observe SYN_RECV packets means something is abnormal. Having a large number of them outright shows a SYN Flood.</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8</a:t>
            </a:fld>
            <a:endParaRPr lang="en-GB"/>
          </a:p>
        </p:txBody>
      </p:sp>
    </p:spTree>
    <p:extLst>
      <p:ext uri="{BB962C8B-B14F-4D97-AF65-F5344CB8AC3E}">
        <p14:creationId xmlns:p14="http://schemas.microsoft.com/office/powerpoint/2010/main" val="3034560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On this slide you have</a:t>
            </a:r>
            <a:r>
              <a:rPr lang="en-US" baseline="0" dirty="0"/>
              <a:t> to walk them (with a laser pointer) through the different fields, etc.</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9</a:t>
            </a:fld>
            <a:endParaRPr lang="en-GB"/>
          </a:p>
        </p:txBody>
      </p:sp>
    </p:spTree>
    <p:extLst>
      <p:ext uri="{BB962C8B-B14F-4D97-AF65-F5344CB8AC3E}">
        <p14:creationId xmlns:p14="http://schemas.microsoft.com/office/powerpoint/2010/main" val="1299468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pPr marL="0" indent="0">
              <a:buFont typeface="Arial" charset="0"/>
              <a:buNone/>
            </a:pPr>
            <a:r>
              <a:rPr lang="en-US" dirty="0"/>
              <a:t>TCP Intercept and TCP proxy are somewhat old concept.</a:t>
            </a:r>
            <a:r>
              <a:rPr lang="en-US" baseline="0" dirty="0"/>
              <a:t> Even more now TCP proxy is usually implemented in load balancers. If you are not familiar with those, use the following resources.</a:t>
            </a:r>
            <a:endParaRPr lang="en-US" dirty="0"/>
          </a:p>
          <a:p>
            <a:pPr marL="171450" indent="-171450">
              <a:buFont typeface="Arial" charset="0"/>
              <a:buChar char="•"/>
            </a:pPr>
            <a:r>
              <a:rPr lang="en-US" dirty="0"/>
              <a:t>https://www.cisco.com/c/en/us/td/docs/ios/12_2/security/configuration/guide/fsecur_c/scfdenl.html#wp1000893</a:t>
            </a:r>
          </a:p>
          <a:p>
            <a:pPr marL="171450" indent="-171450">
              <a:buFont typeface="Arial" charset="0"/>
              <a:buChar char="•"/>
            </a:pPr>
            <a:r>
              <a:rPr lang="en-US" dirty="0"/>
              <a:t>http://etutorials.org/Networking/Router+firewall+security/Part+VII+Detecting+and+Preventing+Attacks/Chapter+17.+DoS+Protection/TCP+Intercept/</a:t>
            </a:r>
          </a:p>
          <a:p>
            <a:pPr marL="0" indent="0">
              <a:buFont typeface="Arial" charset="0"/>
              <a:buNone/>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10</a:t>
            </a:fld>
            <a:endParaRPr lang="en-GB"/>
          </a:p>
        </p:txBody>
      </p:sp>
    </p:spTree>
    <p:extLst>
      <p:ext uri="{BB962C8B-B14F-4D97-AF65-F5344CB8AC3E}">
        <p14:creationId xmlns:p14="http://schemas.microsoft.com/office/powerpoint/2010/main" val="3825629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SYN Cookies are an advanced topic. This class will have more detailed explanation and graphics</a:t>
            </a:r>
            <a:r>
              <a:rPr lang="en-US" baseline="0" dirty="0"/>
              <a:t> facilitating this in Version 2. In the mean time you can learn more if you need it at:</a:t>
            </a:r>
          </a:p>
          <a:p>
            <a:pPr marL="171450" indent="-171450">
              <a:buFont typeface="Arial" charset="0"/>
              <a:buChar char="•"/>
            </a:pPr>
            <a:r>
              <a:rPr lang="en-US" baseline="0" dirty="0"/>
              <a:t>https://en.wikipedia.org/wiki/SYN_cookies</a:t>
            </a:r>
          </a:p>
          <a:p>
            <a:pPr marL="171450" indent="-171450">
              <a:buFont typeface="Arial" charset="0"/>
              <a:buChar char="•"/>
            </a:pPr>
            <a:endParaRPr lang="en-US" baseline="0" dirty="0"/>
          </a:p>
        </p:txBody>
      </p:sp>
      <p:sp>
        <p:nvSpPr>
          <p:cNvPr id="4" name="Slide Number Placeholder 3"/>
          <p:cNvSpPr>
            <a:spLocks noGrp="1"/>
          </p:cNvSpPr>
          <p:nvPr>
            <p:ph type="sldNum" sz="quarter" idx="10"/>
          </p:nvPr>
        </p:nvSpPr>
        <p:spPr/>
        <p:txBody>
          <a:bodyPr/>
          <a:lstStyle/>
          <a:p>
            <a:fld id="{136E53A4-3F4D-8748-A0FA-BB510B091717}" type="slidenum">
              <a:rPr lang="en-GB" smtClean="0"/>
              <a:t>11</a:t>
            </a:fld>
            <a:endParaRPr lang="en-GB"/>
          </a:p>
        </p:txBody>
      </p:sp>
    </p:spTree>
    <p:extLst>
      <p:ext uri="{BB962C8B-B14F-4D97-AF65-F5344CB8AC3E}">
        <p14:creationId xmlns:p14="http://schemas.microsoft.com/office/powerpoint/2010/main" val="42733117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
        <p:nvSpPr>
          <p:cNvPr id="5" name="Subtitle 2"/>
          <p:cNvSpPr txBox="1">
            <a:spLocks/>
          </p:cNvSpPr>
          <p:nvPr userDrawn="1"/>
        </p:nvSpPr>
        <p:spPr>
          <a:xfrm>
            <a:off x="3581400" y="6220457"/>
            <a:ext cx="4876800" cy="363223"/>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Course developed by: Krassimir Tzvetanov</a:t>
            </a:r>
          </a:p>
        </p:txBody>
      </p:sp>
    </p:spTree>
    <p:extLst>
      <p:ext uri="{BB962C8B-B14F-4D97-AF65-F5344CB8AC3E}">
        <p14:creationId xmlns:p14="http://schemas.microsoft.com/office/powerpoint/2010/main" val="750309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1900200" cy="584775"/>
          </a:xfrm>
          <a:prstGeom prst="rect">
            <a:avLst/>
          </a:prstGeom>
          <a:noFill/>
        </p:spPr>
        <p:txBody>
          <a:bodyPr wrap="none" rtlCol="0">
            <a:spAutoFit/>
          </a:bodyPr>
          <a:lstStyle/>
          <a:p>
            <a:r>
              <a:rPr lang="en-GB" sz="3200" b="1" dirty="0">
                <a:latin typeface="Calibri" charset="0"/>
                <a:ea typeface="Calibri" charset="0"/>
                <a:cs typeface="Calibri" charset="0"/>
              </a:rPr>
              <a:t>Questions</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gue">
    <p:spTree>
      <p:nvGrpSpPr>
        <p:cNvPr id="1" name=""/>
        <p:cNvGrpSpPr/>
        <p:nvPr/>
      </p:nvGrpSpPr>
      <p:grpSpPr>
        <a:xfrm>
          <a:off x="0" y="0"/>
          <a:ext cx="0" cy="0"/>
          <a:chOff x="0" y="0"/>
          <a:chExt cx="0" cy="0"/>
        </a:xfrm>
      </p:grpSpPr>
      <p:sp>
        <p:nvSpPr>
          <p:cNvPr id="27" name="Rectangle 3"/>
          <p:cNvSpPr>
            <a:spLocks noChangeArrowheads="1"/>
          </p:cNvSpPr>
          <p:nvPr userDrawn="1"/>
        </p:nvSpPr>
        <p:spPr bwMode="white">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47" name="Rectangle 3"/>
          <p:cNvSpPr>
            <a:spLocks noChangeArrowheads="1"/>
          </p:cNvSpPr>
          <p:nvPr userDrawn="1"/>
        </p:nvSpPr>
        <p:spPr bwMode="hidden">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5" name="Title 1"/>
          <p:cNvSpPr>
            <a:spLocks noGrp="1"/>
          </p:cNvSpPr>
          <p:nvPr>
            <p:ph type="ctrTitle" hasCustomPrompt="1"/>
          </p:nvPr>
        </p:nvSpPr>
        <p:spPr>
          <a:xfrm>
            <a:off x="245457" y="762099"/>
            <a:ext cx="8301718" cy="3426595"/>
          </a:xfrm>
          <a:prstGeom prst="rect">
            <a:avLst/>
          </a:prstGeom>
        </p:spPr>
        <p:txBody>
          <a:bodyPr anchor="b" anchorCtr="0">
            <a:noAutofit/>
          </a:bodyPr>
          <a:lstStyle>
            <a:lvl1pPr marL="0" indent="0" algn="l">
              <a:lnSpc>
                <a:spcPct val="90000"/>
              </a:lnSpc>
              <a:buFont typeface="Arial" panose="020B0604020202020204" pitchFamily="34" charset="0"/>
              <a:buNone/>
              <a:defRPr sz="5000" b="0" i="0" spc="0" baseline="0">
                <a:gradFill>
                  <a:gsLst>
                    <a:gs pos="34000">
                      <a:srgbClr val="272749"/>
                    </a:gs>
                    <a:gs pos="0">
                      <a:schemeClr val="tx2"/>
                    </a:gs>
                    <a:gs pos="92000">
                      <a:srgbClr val="EE402F"/>
                    </a:gs>
                    <a:gs pos="100000">
                      <a:srgbClr val="F37527"/>
                    </a:gs>
                  </a:gsLst>
                  <a:lin ang="1200000" scaled="0"/>
                </a:gradFill>
                <a:latin typeface="+mj-lt"/>
                <a:cs typeface="CiscoSans Thin"/>
              </a:defRPr>
            </a:lvl1pPr>
          </a:lstStyle>
          <a:p>
            <a:r>
              <a:rPr lang="en-US" dirty="0"/>
              <a:t>Section Title Goes Here</a:t>
            </a:r>
          </a:p>
        </p:txBody>
      </p:sp>
    </p:spTree>
    <p:extLst>
      <p:ext uri="{BB962C8B-B14F-4D97-AF65-F5344CB8AC3E}">
        <p14:creationId xmlns:p14="http://schemas.microsoft.com/office/powerpoint/2010/main" val="4152472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5456" y="1666619"/>
            <a:ext cx="8582751" cy="4354712"/>
          </a:xfrm>
          <a:prstGeom prst="rect">
            <a:avLst/>
          </a:prstGeom>
        </p:spPr>
        <p:txBody>
          <a:bodyPr lIns="102412" tIns="51206" rIns="102412" bIns="51206">
            <a:noAutofit/>
          </a:bodyPr>
          <a:lstStyle>
            <a:lvl1pPr marL="323593" indent="-259586">
              <a:lnSpc>
                <a:spcPct val="95000"/>
              </a:lnSpc>
              <a:spcBef>
                <a:spcPts val="1243"/>
              </a:spcBef>
              <a:buClr>
                <a:schemeClr val="tx2"/>
              </a:buClr>
              <a:buSzPct val="80000"/>
              <a:buFont typeface="Wingdings" panose="05000000000000000000" pitchFamily="2" charset="2"/>
              <a:buChar char="§"/>
              <a:defRPr sz="2200" b="0" i="0">
                <a:solidFill>
                  <a:schemeClr val="tx2"/>
                </a:solidFill>
                <a:latin typeface="+mn-lt"/>
                <a:cs typeface="CiscoSans ExtraLight"/>
              </a:defRPr>
            </a:lvl1pPr>
            <a:lvl2pPr marL="579624" indent="-241806">
              <a:lnSpc>
                <a:spcPct val="95000"/>
              </a:lnSpc>
              <a:spcBef>
                <a:spcPts val="504"/>
              </a:spcBef>
              <a:buClr>
                <a:schemeClr val="tx2"/>
              </a:buClr>
              <a:buSzPct val="80000"/>
              <a:buFont typeface="Wingdings" panose="05000000000000000000" pitchFamily="2" charset="2"/>
              <a:buChar char="§"/>
              <a:defRPr sz="2000" b="0" i="0">
                <a:solidFill>
                  <a:schemeClr val="tx2"/>
                </a:solidFill>
                <a:latin typeface="+mn-lt"/>
                <a:cs typeface="CiscoSans ExtraLight"/>
              </a:defRPr>
            </a:lvl2pPr>
            <a:lvl3pPr marL="839209" indent="-192023">
              <a:buClr>
                <a:schemeClr val="tx2"/>
              </a:buClr>
              <a:buSzPct val="80000"/>
              <a:buFont typeface="Wingdings" panose="05000000000000000000" pitchFamily="2" charset="2"/>
              <a:buChar char="§"/>
              <a:defRPr sz="1800" b="0" i="0">
                <a:solidFill>
                  <a:schemeClr val="tx2"/>
                </a:solidFill>
                <a:latin typeface="+mn-lt"/>
                <a:cs typeface="CiscoSans ExtraLight"/>
              </a:defRPr>
            </a:lvl3pPr>
            <a:lvl4pPr marL="1029454" indent="-192023">
              <a:buClr>
                <a:schemeClr val="tx2"/>
              </a:buClr>
              <a:buSzPct val="80000"/>
              <a:buFont typeface="Wingdings" panose="05000000000000000000" pitchFamily="2" charset="2"/>
              <a:buChar char="§"/>
              <a:defRPr sz="1600" b="0" i="0">
                <a:solidFill>
                  <a:schemeClr val="tx2"/>
                </a:solidFill>
                <a:latin typeface="+mn-lt"/>
                <a:cs typeface="CiscoSans ExtraLight"/>
              </a:defRPr>
            </a:lvl4pPr>
            <a:lvl5pPr marL="1212586" indent="-192023">
              <a:buClr>
                <a:schemeClr val="tx2"/>
              </a:buClr>
              <a:buSzPct val="80000"/>
              <a:buFont typeface="Wingdings" panose="05000000000000000000" pitchFamily="2" charset="2"/>
              <a:buChar char="§"/>
              <a:defRPr sz="1300" b="0" i="0">
                <a:solidFill>
                  <a:schemeClr val="tx2"/>
                </a:solidFill>
                <a:latin typeface="+mn-lt"/>
                <a:cs typeface="CiscoSans ExtraLigh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p:cNvSpPr>
            <a:spLocks noGrp="1"/>
          </p:cNvSpPr>
          <p:nvPr>
            <p:ph type="ctrTitle" hasCustomPrompt="1"/>
          </p:nvPr>
        </p:nvSpPr>
        <p:spPr>
          <a:xfrm>
            <a:off x="259742" y="404086"/>
            <a:ext cx="8659976" cy="971709"/>
          </a:xfrm>
          <a:prstGeom prst="rect">
            <a:avLst/>
          </a:prstGeom>
        </p:spPr>
        <p:txBody>
          <a:bodyPr anchor="t" anchorCtr="0">
            <a:noAutofit/>
          </a:bodyPr>
          <a:lstStyle>
            <a:lvl1pPr algn="l">
              <a:lnSpc>
                <a:spcPct val="90000"/>
              </a:lnSpc>
              <a:defRPr sz="2800" b="0" i="0" spc="0" baseline="0">
                <a:solidFill>
                  <a:schemeClr val="accent4"/>
                </a:solidFill>
                <a:latin typeface="+mj-lt"/>
                <a:cs typeface="CiscoSans Thin"/>
              </a:defRPr>
            </a:lvl1pPr>
          </a:lstStyle>
          <a:p>
            <a:r>
              <a:rPr lang="en-US" dirty="0"/>
              <a:t>Bullet Title Goes Here</a:t>
            </a:r>
          </a:p>
        </p:txBody>
      </p:sp>
    </p:spTree>
    <p:extLst>
      <p:ext uri="{BB962C8B-B14F-4D97-AF65-F5344CB8AC3E}">
        <p14:creationId xmlns:p14="http://schemas.microsoft.com/office/powerpoint/2010/main" val="36913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a:t>Click to edit Master title style</a:t>
            </a:r>
            <a:endParaRPr lang="en-GB"/>
          </a:p>
        </p:txBody>
      </p:sp>
    </p:spTree>
    <p:extLst>
      <p:ext uri="{BB962C8B-B14F-4D97-AF65-F5344CB8AC3E}">
        <p14:creationId xmlns:p14="http://schemas.microsoft.com/office/powerpoint/2010/main" val="434161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dirty="0"/>
              <a:t>Click to edit Master title style</a:t>
            </a:r>
            <a:endParaRPr lang="en-GB" dirty="0"/>
          </a:p>
        </p:txBody>
      </p:sp>
    </p:spTree>
    <p:extLst>
      <p:ext uri="{BB962C8B-B14F-4D97-AF65-F5344CB8AC3E}">
        <p14:creationId xmlns:p14="http://schemas.microsoft.com/office/powerpoint/2010/main" val="940359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a:t>Click to edit Master title style</a:t>
            </a:r>
            <a:endParaRPr lang="en-GB"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99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b Titl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Conte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userDrawn="1"/>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latin typeface="Calibri" charset="0"/>
                <a:ea typeface="Calibri" charset="0"/>
                <a:cs typeface="Calibri" charset="0"/>
              </a:rPr>
              <a:t>DDoS Mitigation Fundamentals, Version 1.0, © FIRST Inc.</a:t>
            </a:r>
          </a:p>
        </p:txBody>
      </p:sp>
    </p:spTree>
    <p:extLst>
      <p:ext uri="{BB962C8B-B14F-4D97-AF65-F5344CB8AC3E}">
        <p14:creationId xmlns:p14="http://schemas.microsoft.com/office/powerpoint/2010/main" val="1623165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2" r:id="rId3"/>
    <p:sldLayoutId id="2147483669" r:id="rId4"/>
    <p:sldLayoutId id="2147483675" r:id="rId5"/>
    <p:sldLayoutId id="2147483671" r:id="rId6"/>
    <p:sldLayoutId id="2147483670" r:id="rId7"/>
    <p:sldLayoutId id="2147483678" r:id="rId8"/>
    <p:sldLayoutId id="2147483677" r:id="rId9"/>
    <p:sldLayoutId id="2147483674" r:id="rId10"/>
    <p:sldLayoutId id="2147483673" r:id="rId11"/>
    <p:sldLayoutId id="2147483679" r:id="rId12"/>
    <p:sldLayoutId id="2147483680" r:id="rId13"/>
  </p:sldLayoutIdLst>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31.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1.pn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50.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32.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png"/><Relationship Id="rId3" Type="http://schemas.openxmlformats.org/officeDocument/2006/relationships/image" Target="../media/image53.png"/><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 Id="rId14" Type="http://schemas.openxmlformats.org/officeDocument/2006/relationships/image" Target="../media/image6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png"/><Relationship Id="rId3" Type="http://schemas.openxmlformats.org/officeDocument/2006/relationships/image" Target="../media/image65.png"/><Relationship Id="rId7" Type="http://schemas.openxmlformats.org/officeDocument/2006/relationships/image" Target="../media/image69.png"/><Relationship Id="rId12" Type="http://schemas.openxmlformats.org/officeDocument/2006/relationships/image" Target="../media/image74.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 Id="rId14" Type="http://schemas.openxmlformats.org/officeDocument/2006/relationships/image" Target="../media/image7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1.emf"/><Relationship Id="rId13" Type="http://schemas.openxmlformats.org/officeDocument/2006/relationships/oleObject" Target="file:///C:/Users/krassi/Desktop/UE2014/scratch-pad.vsdx/Drawing/~Page-6/Sheet.32" TargetMode="External"/><Relationship Id="rId3" Type="http://schemas.openxmlformats.org/officeDocument/2006/relationships/notesSlide" Target="../notesSlides/notesSlide4.xml"/><Relationship Id="rId7" Type="http://schemas.openxmlformats.org/officeDocument/2006/relationships/oleObject" Target="file:///C:/Users/krassi/Desktop/UE2014/scratch-pad.vsdx/Drawing/~Page-6/Dynamic%20connector.75" TargetMode="External"/><Relationship Id="rId12" Type="http://schemas.openxmlformats.org/officeDocument/2006/relationships/image" Target="../media/image13.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7.png"/><Relationship Id="rId11" Type="http://schemas.openxmlformats.org/officeDocument/2006/relationships/oleObject" Target="file:///C:/Users/krassi/Desktop/UE2014/scratch-pad.vsdx/Drawing/~Page-6/Dynamic%20connector.19" TargetMode="External"/><Relationship Id="rId5" Type="http://schemas.openxmlformats.org/officeDocument/2006/relationships/image" Target="../media/image16.png"/><Relationship Id="rId10" Type="http://schemas.openxmlformats.org/officeDocument/2006/relationships/image" Target="../media/image12.emf"/><Relationship Id="rId4" Type="http://schemas.openxmlformats.org/officeDocument/2006/relationships/image" Target="../media/image15.png"/><Relationship Id="rId9" Type="http://schemas.openxmlformats.org/officeDocument/2006/relationships/oleObject" Target="file:///C:/Users/krassi/Desktop/UE2014/scratch-pad.vsdx/Drawing/~Page-6/Dynamic%20connector.76" TargetMode="External"/><Relationship Id="rId14" Type="http://schemas.openxmlformats.org/officeDocument/2006/relationships/image" Target="../media/image14.emf"/></Relationships>
</file>

<file path=ppt/slides/_rels/slide7.xml.rels><?xml version="1.0" encoding="UTF-8" standalone="yes"?>
<Relationships xmlns="http://schemas.openxmlformats.org/package/2006/relationships"><Relationship Id="rId8" Type="http://schemas.openxmlformats.org/officeDocument/2006/relationships/image" Target="../media/image11.emf"/><Relationship Id="rId13" Type="http://schemas.openxmlformats.org/officeDocument/2006/relationships/oleObject" Target="file:///C:/Users/krassi/Desktop/UE2014/scratch-pad.vsdx/Drawing/~Page-6/Sheet.34" TargetMode="External"/><Relationship Id="rId18" Type="http://schemas.openxmlformats.org/officeDocument/2006/relationships/image" Target="../media/image22.emf"/><Relationship Id="rId26" Type="http://schemas.openxmlformats.org/officeDocument/2006/relationships/image" Target="../media/image26.emf"/><Relationship Id="rId3" Type="http://schemas.openxmlformats.org/officeDocument/2006/relationships/notesSlide" Target="../notesSlides/notesSlide5.xml"/><Relationship Id="rId21" Type="http://schemas.openxmlformats.org/officeDocument/2006/relationships/oleObject" Target="file:///C:/Users/krassi/Desktop/UE2014/scratch-pad.vsdx/Drawing/~Page-6/Dynamic%20connector.37" TargetMode="External"/><Relationship Id="rId7" Type="http://schemas.openxmlformats.org/officeDocument/2006/relationships/oleObject" Target="file:///C:/Users/krassi/Desktop/UE2014/scratch-pad.vsdx/Drawing/~Page-6/Dynamic%20connector.75" TargetMode="External"/><Relationship Id="rId12" Type="http://schemas.openxmlformats.org/officeDocument/2006/relationships/image" Target="../media/image19.emf"/><Relationship Id="rId17" Type="http://schemas.openxmlformats.org/officeDocument/2006/relationships/oleObject" Target="file:///C:/Users/krassi/Desktop/UE2014/scratch-pad.vsdx/Drawing/~Page-6/Sheet.36" TargetMode="External"/><Relationship Id="rId25" Type="http://schemas.openxmlformats.org/officeDocument/2006/relationships/oleObject" Target="file:///C:/Users/krassi/Desktop/UE2014/scratch-pad.vsdx/Drawing/~Page-6/Dynamic%20connector.39" TargetMode="External"/><Relationship Id="rId2" Type="http://schemas.openxmlformats.org/officeDocument/2006/relationships/slideLayout" Target="../slideLayouts/slideLayout2.xml"/><Relationship Id="rId16" Type="http://schemas.openxmlformats.org/officeDocument/2006/relationships/image" Target="../media/image21.emf"/><Relationship Id="rId20" Type="http://schemas.openxmlformats.org/officeDocument/2006/relationships/image" Target="../media/image23.emf"/><Relationship Id="rId29" Type="http://schemas.openxmlformats.org/officeDocument/2006/relationships/oleObject" Target="file:///C:/Users/krassi/Desktop/UE2014/scratch-pad.vsdx/Drawing/~Page-6/Sheet.42" TargetMode="External"/><Relationship Id="rId1" Type="http://schemas.openxmlformats.org/officeDocument/2006/relationships/vmlDrawing" Target="../drawings/vmlDrawing2.vml"/><Relationship Id="rId6" Type="http://schemas.openxmlformats.org/officeDocument/2006/relationships/image" Target="../media/image17.png"/><Relationship Id="rId11" Type="http://schemas.openxmlformats.org/officeDocument/2006/relationships/oleObject" Target="file:///C:/Users/krassi/Desktop/UE2014/scratch-pad.vsdx/Drawing/~Page-6/Sheet.33" TargetMode="External"/><Relationship Id="rId24" Type="http://schemas.openxmlformats.org/officeDocument/2006/relationships/image" Target="../media/image25.emf"/><Relationship Id="rId5" Type="http://schemas.openxmlformats.org/officeDocument/2006/relationships/image" Target="../media/image16.png"/><Relationship Id="rId15" Type="http://schemas.openxmlformats.org/officeDocument/2006/relationships/oleObject" Target="file:///C:/Users/krassi/Desktop/UE2014/scratch-pad.vsdx/Drawing/~Page-6/Sheet.35" TargetMode="External"/><Relationship Id="rId23" Type="http://schemas.openxmlformats.org/officeDocument/2006/relationships/oleObject" Target="file:///C:/Users/krassi/Desktop/UE2014/scratch-pad.vsdx/Drawing/~Page-6/Dynamic%20connector.38" TargetMode="External"/><Relationship Id="rId28" Type="http://schemas.openxmlformats.org/officeDocument/2006/relationships/image" Target="../media/image27.emf"/><Relationship Id="rId10" Type="http://schemas.openxmlformats.org/officeDocument/2006/relationships/image" Target="../media/image18.emf"/><Relationship Id="rId19" Type="http://schemas.openxmlformats.org/officeDocument/2006/relationships/oleObject" Target="file:///C:/Users/krassi/Desktop/UE2014/scratch-pad.vsdx/Drawing/~Page-6/Dynamic%20connector.40" TargetMode="External"/><Relationship Id="rId4" Type="http://schemas.openxmlformats.org/officeDocument/2006/relationships/image" Target="../media/image15.png"/><Relationship Id="rId9" Type="http://schemas.openxmlformats.org/officeDocument/2006/relationships/oleObject" Target="file:///C:/Users/krassi/Desktop/UE2014/scratch-pad.vsdx/Drawing/~Page-6/Sheet.32" TargetMode="External"/><Relationship Id="rId14" Type="http://schemas.openxmlformats.org/officeDocument/2006/relationships/image" Target="../media/image20.emf"/><Relationship Id="rId22" Type="http://schemas.openxmlformats.org/officeDocument/2006/relationships/image" Target="../media/image24.emf"/><Relationship Id="rId27" Type="http://schemas.openxmlformats.org/officeDocument/2006/relationships/oleObject" Target="file:///C:/Users/krassi/Desktop/UE2014/scratch-pad.vsdx/Drawing/~Page-6/Dynamic%20connector.41" TargetMode="External"/><Relationship Id="rId30" Type="http://schemas.openxmlformats.org/officeDocument/2006/relationships/image" Target="../media/image28.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Attacks</a:t>
            </a:r>
          </a:p>
        </p:txBody>
      </p:sp>
      <p:sp>
        <p:nvSpPr>
          <p:cNvPr id="4" name="Subtitle 2"/>
          <p:cNvSpPr txBox="1">
            <a:spLocks/>
          </p:cNvSpPr>
          <p:nvPr/>
        </p:nvSpPr>
        <p:spPr>
          <a:xfrm>
            <a:off x="3581400" y="5471770"/>
            <a:ext cx="4876800" cy="684629"/>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a:t>Presenter: </a:t>
            </a:r>
            <a:br>
              <a:rPr lang="en-GB"/>
            </a:br>
            <a:r>
              <a:rPr lang="en-GB"/>
              <a:t>Date: </a:t>
            </a:r>
            <a:endParaRPr lang="en-GB" dirty="0"/>
          </a:p>
        </p:txBody>
      </p:sp>
    </p:spTree>
    <p:extLst>
      <p:ext uri="{BB962C8B-B14F-4D97-AF65-F5344CB8AC3E}">
        <p14:creationId xmlns:p14="http://schemas.microsoft.com/office/powerpoint/2010/main" val="1511716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pPr>
              <a:lnSpc>
                <a:spcPct val="150000"/>
              </a:lnSpc>
            </a:pPr>
            <a:r>
              <a:rPr lang="en-US" dirty="0"/>
              <a:t>Technology</a:t>
            </a:r>
          </a:p>
          <a:p>
            <a:pPr lvl="1">
              <a:lnSpc>
                <a:spcPct val="150000"/>
              </a:lnSpc>
            </a:pPr>
            <a:r>
              <a:rPr lang="en-US" dirty="0"/>
              <a:t>SYN Cookies</a:t>
            </a:r>
          </a:p>
          <a:p>
            <a:pPr lvl="1">
              <a:lnSpc>
                <a:spcPct val="150000"/>
              </a:lnSpc>
            </a:pPr>
            <a:r>
              <a:rPr lang="en-US" dirty="0"/>
              <a:t>Whitelists + </a:t>
            </a:r>
            <a:r>
              <a:rPr lang="en-US" dirty="0" err="1"/>
              <a:t>syn</a:t>
            </a:r>
            <a:r>
              <a:rPr lang="en-US" dirty="0"/>
              <a:t> cookies</a:t>
            </a:r>
          </a:p>
          <a:p>
            <a:pPr lvl="1">
              <a:lnSpc>
                <a:spcPct val="150000"/>
              </a:lnSpc>
            </a:pPr>
            <a:endParaRPr lang="en-US" dirty="0"/>
          </a:p>
          <a:p>
            <a:pPr>
              <a:lnSpc>
                <a:spcPct val="150000"/>
              </a:lnSpc>
            </a:pPr>
            <a:r>
              <a:rPr lang="en-US" dirty="0"/>
              <a:t>In the past</a:t>
            </a:r>
          </a:p>
          <a:p>
            <a:pPr lvl="1">
              <a:lnSpc>
                <a:spcPct val="150000"/>
              </a:lnSpc>
            </a:pPr>
            <a:r>
              <a:rPr lang="en-US" dirty="0"/>
              <a:t>TCP Proxy (TCP Intercept – active mode)</a:t>
            </a:r>
          </a:p>
          <a:p>
            <a:pPr lvl="1">
              <a:lnSpc>
                <a:spcPct val="150000"/>
              </a:lnSpc>
            </a:pPr>
            <a:r>
              <a:rPr lang="en-US" dirty="0"/>
              <a:t>TCP Resets (TCP Intercept – passive)</a:t>
            </a:r>
          </a:p>
        </p:txBody>
      </p:sp>
      <p:sp>
        <p:nvSpPr>
          <p:cNvPr id="3" name="Title 2"/>
          <p:cNvSpPr>
            <a:spLocks noGrp="1"/>
          </p:cNvSpPr>
          <p:nvPr>
            <p:ph type="title"/>
          </p:nvPr>
        </p:nvSpPr>
        <p:spPr/>
        <p:txBody>
          <a:bodyPr/>
          <a:lstStyle/>
          <a:p>
            <a:r>
              <a:rPr lang="en-US" dirty="0"/>
              <a:t>SYN flood mitigation</a:t>
            </a:r>
          </a:p>
        </p:txBody>
      </p:sp>
    </p:spTree>
    <p:extLst>
      <p:ext uri="{BB962C8B-B14F-4D97-AF65-F5344CB8AC3E}">
        <p14:creationId xmlns:p14="http://schemas.microsoft.com/office/powerpoint/2010/main" val="2192101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xEl>
                                              <p:pRg st="4" end="4"/>
                                            </p:txEl>
                                          </p:spTgt>
                                        </p:tgtEl>
                                        <p:attrNameLst>
                                          <p:attrName>style.visibility</p:attrName>
                                        </p:attrNameLst>
                                      </p:cBhvr>
                                      <p:to>
                                        <p:strVal val="visible"/>
                                      </p:to>
                                    </p:set>
                                    <p:animEffect transition="in" filter="fade">
                                      <p:cBhvr>
                                        <p:cTn id="20" dur="500"/>
                                        <p:tgtEl>
                                          <p:spTgt spid="4">
                                            <p:txEl>
                                              <p:pRg st="4" end="4"/>
                                            </p:txEl>
                                          </p:spTgt>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lnSpcReduction="10000"/>
          </a:bodyPr>
          <a:lstStyle/>
          <a:p>
            <a:r>
              <a:rPr lang="en-US" dirty="0"/>
              <a:t>Preserves information in ISN (initial sequence number)</a:t>
            </a:r>
          </a:p>
          <a:p>
            <a:endParaRPr lang="en-US" dirty="0"/>
          </a:p>
          <a:p>
            <a:r>
              <a:rPr lang="en-US" dirty="0"/>
              <a:t>SYN Cookie: </a:t>
            </a:r>
          </a:p>
          <a:p>
            <a:pPr>
              <a:buNone/>
            </a:pPr>
            <a:r>
              <a:rPr lang="en-US" dirty="0"/>
              <a:t>	</a:t>
            </a:r>
            <a:r>
              <a:rPr lang="en-US" b="1" dirty="0"/>
              <a:t>Timestamp % 32 + MSS + 24-bit hash</a:t>
            </a:r>
            <a:endParaRPr lang="en-US" dirty="0"/>
          </a:p>
          <a:p>
            <a:endParaRPr lang="en-US" dirty="0"/>
          </a:p>
          <a:p>
            <a:r>
              <a:rPr lang="en-US" dirty="0"/>
              <a:t>Components of 24-bit hash:</a:t>
            </a:r>
          </a:p>
          <a:p>
            <a:pPr lvl="1"/>
            <a:r>
              <a:rPr lang="en-US" dirty="0"/>
              <a:t>server IP address</a:t>
            </a:r>
          </a:p>
          <a:p>
            <a:pPr lvl="1"/>
            <a:r>
              <a:rPr lang="en-US" dirty="0"/>
              <a:t>server port number</a:t>
            </a:r>
          </a:p>
          <a:p>
            <a:pPr lvl="1"/>
            <a:r>
              <a:rPr lang="en-US" dirty="0"/>
              <a:t>client IP address</a:t>
            </a:r>
          </a:p>
          <a:p>
            <a:pPr lvl="1"/>
            <a:r>
              <a:rPr lang="en-US" dirty="0"/>
              <a:t>client port</a:t>
            </a:r>
          </a:p>
          <a:p>
            <a:pPr lvl="1"/>
            <a:r>
              <a:rPr lang="en-US" dirty="0"/>
              <a:t>timestamp &gt;&gt; 6 (64 sec resolution)</a:t>
            </a:r>
          </a:p>
          <a:p>
            <a:endParaRPr lang="en-US" dirty="0"/>
          </a:p>
        </p:txBody>
      </p:sp>
      <p:sp>
        <p:nvSpPr>
          <p:cNvPr id="3" name="Title 2"/>
          <p:cNvSpPr>
            <a:spLocks noGrp="1"/>
          </p:cNvSpPr>
          <p:nvPr>
            <p:ph type="title"/>
          </p:nvPr>
        </p:nvSpPr>
        <p:spPr/>
        <p:txBody>
          <a:bodyPr/>
          <a:lstStyle/>
          <a:p>
            <a:r>
              <a:rPr lang="en-US" dirty="0"/>
              <a:t>What is a SYN cookie?</a:t>
            </a:r>
          </a:p>
        </p:txBody>
      </p:sp>
    </p:spTree>
    <p:extLst>
      <p:ext uri="{BB962C8B-B14F-4D97-AF65-F5344CB8AC3E}">
        <p14:creationId xmlns:p14="http://schemas.microsoft.com/office/powerpoint/2010/main" val="4188023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500"/>
                                        <p:tgtEl>
                                          <p:spTgt spid="4">
                                            <p:txEl>
                                              <p:pRg st="5" end="5"/>
                                            </p:txEl>
                                          </p:spTgt>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fade">
                                      <p:cBhvr>
                                        <p:cTn id="25" dur="500"/>
                                        <p:tgtEl>
                                          <p:spTgt spid="4">
                                            <p:txEl>
                                              <p:pRg st="6" end="6"/>
                                            </p:txEl>
                                          </p:spTgt>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4">
                                            <p:txEl>
                                              <p:pRg st="7" end="7"/>
                                            </p:txEl>
                                          </p:spTgt>
                                        </p:tgtEl>
                                        <p:attrNameLst>
                                          <p:attrName>style.visibility</p:attrName>
                                        </p:attrNameLst>
                                      </p:cBhvr>
                                      <p:to>
                                        <p:strVal val="visible"/>
                                      </p:to>
                                    </p:set>
                                    <p:animEffect transition="in" filter="fade">
                                      <p:cBhvr>
                                        <p:cTn id="29" dur="500"/>
                                        <p:tgtEl>
                                          <p:spTgt spid="4">
                                            <p:txEl>
                                              <p:pRg st="7" end="7"/>
                                            </p:txEl>
                                          </p:spTgt>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4">
                                            <p:txEl>
                                              <p:pRg st="8" end="8"/>
                                            </p:txEl>
                                          </p:spTgt>
                                        </p:tgtEl>
                                        <p:attrNameLst>
                                          <p:attrName>style.visibility</p:attrName>
                                        </p:attrNameLst>
                                      </p:cBhvr>
                                      <p:to>
                                        <p:strVal val="visible"/>
                                      </p:to>
                                    </p:set>
                                    <p:animEffect transition="in" filter="fade">
                                      <p:cBhvr>
                                        <p:cTn id="33" dur="500"/>
                                        <p:tgtEl>
                                          <p:spTgt spid="4">
                                            <p:txEl>
                                              <p:pRg st="8" end="8"/>
                                            </p:txEl>
                                          </p:spTgt>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animEffect transition="in" filter="fade">
                                      <p:cBhvr>
                                        <p:cTn id="37" dur="500"/>
                                        <p:tgtEl>
                                          <p:spTgt spid="4">
                                            <p:txEl>
                                              <p:pRg st="9" end="9"/>
                                            </p:txEl>
                                          </p:spTgt>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4">
                                            <p:txEl>
                                              <p:pRg st="10" end="10"/>
                                            </p:txEl>
                                          </p:spTgt>
                                        </p:tgtEl>
                                        <p:attrNameLst>
                                          <p:attrName>style.visibility</p:attrName>
                                        </p:attrNameLst>
                                      </p:cBhvr>
                                      <p:to>
                                        <p:strVal val="visible"/>
                                      </p:to>
                                    </p:set>
                                    <p:animEffect transition="in" filter="fade">
                                      <p:cBhvr>
                                        <p:cTn id="41"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r>
              <a:rPr lang="en-US" dirty="0"/>
              <a:t>To enable SYN cookies:</a:t>
            </a:r>
          </a:p>
          <a:p>
            <a:pPr marL="457200" lvl="1" indent="0">
              <a:buNone/>
            </a:pPr>
            <a:r>
              <a:rPr lang="en-US" dirty="0"/>
              <a:t>echo 1 &gt; /proc/sys/net/ipv4/</a:t>
            </a:r>
            <a:r>
              <a:rPr lang="en-US" dirty="0" err="1"/>
              <a:t>tcp_syncookies</a:t>
            </a:r>
            <a:endParaRPr lang="en-US" dirty="0"/>
          </a:p>
          <a:p>
            <a:endParaRPr lang="en-US" dirty="0"/>
          </a:p>
          <a:p>
            <a:r>
              <a:rPr lang="en-US" dirty="0"/>
              <a:t>All TCP related settings are located in /proc/sys/net/ipv4/ </a:t>
            </a:r>
          </a:p>
          <a:p>
            <a:pPr marL="457200" lvl="1" indent="0">
              <a:buNone/>
            </a:pPr>
            <a:r>
              <a:rPr lang="en-US" dirty="0" err="1"/>
              <a:t>tcp_max_syn_backlog</a:t>
            </a:r>
            <a:endParaRPr lang="en-US" dirty="0"/>
          </a:p>
          <a:p>
            <a:pPr marL="457200" lvl="1" indent="0">
              <a:buNone/>
            </a:pPr>
            <a:r>
              <a:rPr lang="en-US" dirty="0" err="1"/>
              <a:t>tcp_synack_retries</a:t>
            </a:r>
            <a:endParaRPr lang="en-US" dirty="0"/>
          </a:p>
          <a:p>
            <a:pPr marL="457200" lvl="1" indent="0">
              <a:buNone/>
            </a:pPr>
            <a:r>
              <a:rPr lang="en-US" dirty="0" err="1"/>
              <a:t>tcp_syn_retries</a:t>
            </a:r>
            <a:endParaRPr lang="en-US" dirty="0"/>
          </a:p>
          <a:p>
            <a:endParaRPr lang="en-US" dirty="0"/>
          </a:p>
          <a:p>
            <a:endParaRPr lang="en-US" dirty="0"/>
          </a:p>
        </p:txBody>
      </p:sp>
      <p:sp>
        <p:nvSpPr>
          <p:cNvPr id="3" name="Title 2"/>
          <p:cNvSpPr>
            <a:spLocks noGrp="1"/>
          </p:cNvSpPr>
          <p:nvPr>
            <p:ph type="title"/>
          </p:nvPr>
        </p:nvSpPr>
        <p:spPr/>
        <p:txBody>
          <a:bodyPr/>
          <a:lstStyle/>
          <a:p>
            <a:r>
              <a:rPr lang="en-US" dirty="0"/>
              <a:t>Enabling SYN-</a:t>
            </a:r>
            <a:r>
              <a:rPr lang="en-US" dirty="0" err="1"/>
              <a:t>coockies</a:t>
            </a:r>
            <a:endParaRPr lang="en-US" dirty="0"/>
          </a:p>
        </p:txBody>
      </p:sp>
    </p:spTree>
    <p:extLst>
      <p:ext uri="{BB962C8B-B14F-4D97-AF65-F5344CB8AC3E}">
        <p14:creationId xmlns:p14="http://schemas.microsoft.com/office/powerpoint/2010/main" val="3422713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fade">
                                      <p:cBhvr>
                                        <p:cTn id="11" dur="500"/>
                                        <p:tgtEl>
                                          <p:spTgt spid="2">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fade">
                                      <p:cBhvr>
                                        <p:cTn id="16" dur="500"/>
                                        <p:tgtEl>
                                          <p:spTgt spid="2">
                                            <p:txEl>
                                              <p:pRg st="4" end="4"/>
                                            </p:tx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
                                            <p:txEl>
                                              <p:pRg st="5" end="5"/>
                                            </p:txEl>
                                          </p:spTgt>
                                        </p:tgtEl>
                                        <p:attrNameLst>
                                          <p:attrName>style.visibility</p:attrName>
                                        </p:attrNameLst>
                                      </p:cBhvr>
                                      <p:to>
                                        <p:strVal val="visible"/>
                                      </p:to>
                                    </p:set>
                                    <p:animEffect transition="in" filter="fade">
                                      <p:cBhvr>
                                        <p:cTn id="20" dur="500"/>
                                        <p:tgtEl>
                                          <p:spTgt spid="2">
                                            <p:txEl>
                                              <p:pRg st="5" end="5"/>
                                            </p:txEl>
                                          </p:spTgt>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500"/>
                                        <p:tgtEl>
                                          <p:spTgt spid="2">
                                            <p:txEl>
                                              <p:pRg st="6" end="6"/>
                                            </p:txEl>
                                          </p:spTgt>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fade">
                                      <p:cBhvr>
                                        <p:cTn id="2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executing SYN flood</a:t>
            </a:r>
            <a:br>
              <a:rPr lang="en-US" dirty="0"/>
            </a:br>
            <a:r>
              <a:rPr lang="en-US" dirty="0"/>
              <a:t>5 min</a:t>
            </a:r>
          </a:p>
        </p:txBody>
      </p:sp>
      <p:sp>
        <p:nvSpPr>
          <p:cNvPr id="2" name="Text Placeholder 1"/>
          <p:cNvSpPr>
            <a:spLocks noGrp="1"/>
          </p:cNvSpPr>
          <p:nvPr>
            <p:ph type="body" sz="quarter" idx="10"/>
          </p:nvPr>
        </p:nvSpPr>
        <p:spPr/>
        <p:txBody>
          <a:bodyPr/>
          <a:lstStyle/>
          <a:p>
            <a:pPr marL="342900" indent="-342900">
              <a:buFont typeface="Arial" panose="020B0604020202020204" pitchFamily="34" charset="0"/>
              <a:buChar char="•"/>
            </a:pPr>
            <a:r>
              <a:rPr lang="en-US" dirty="0"/>
              <a:t>cd tools</a:t>
            </a:r>
          </a:p>
          <a:p>
            <a:r>
              <a:rPr lang="en-US" dirty="0"/>
              <a:t>	</a:t>
            </a:r>
            <a:r>
              <a:rPr lang="en-US" dirty="0" err="1"/>
              <a:t>sudo</a:t>
            </a:r>
            <a:r>
              <a:rPr lang="en-US" dirty="0"/>
              <a:t> ./</a:t>
            </a:r>
            <a:r>
              <a:rPr lang="en-US" dirty="0" err="1"/>
              <a:t>ssyn</a:t>
            </a:r>
            <a:r>
              <a:rPr lang="en-US" dirty="0"/>
              <a:t> 127.0.0.1 80 30 -1 20</a:t>
            </a:r>
            <a:br>
              <a:rPr lang="en-US" dirty="0"/>
            </a:br>
            <a:endParaRPr lang="en-US" dirty="0"/>
          </a:p>
          <a:p>
            <a:pPr marL="342900" indent="-342900">
              <a:buFont typeface="Arial" panose="020B0604020202020204" pitchFamily="34" charset="0"/>
              <a:buChar char="•"/>
            </a:pPr>
            <a:r>
              <a:rPr lang="en-US" dirty="0"/>
              <a:t>confirm the attack</a:t>
            </a:r>
          </a:p>
          <a:p>
            <a:r>
              <a:rPr lang="en-US" dirty="0"/>
              <a:t>	</a:t>
            </a:r>
            <a:r>
              <a:rPr lang="en-US" dirty="0" err="1"/>
              <a:t>netstat</a:t>
            </a:r>
            <a:r>
              <a:rPr lang="en-US" dirty="0"/>
              <a:t> –nap | grep –</a:t>
            </a:r>
            <a:r>
              <a:rPr lang="en-US" dirty="0" err="1"/>
              <a:t>i</a:t>
            </a:r>
            <a:r>
              <a:rPr lang="en-US" dirty="0"/>
              <a:t> </a:t>
            </a:r>
            <a:r>
              <a:rPr lang="en-US" dirty="0" err="1"/>
              <a:t>syn</a:t>
            </a:r>
            <a:endParaRPr lang="en-US" dirty="0"/>
          </a:p>
          <a:p>
            <a:endParaRPr lang="en-US" dirty="0"/>
          </a:p>
        </p:txBody>
      </p:sp>
    </p:spTree>
    <p:extLst>
      <p:ext uri="{BB962C8B-B14F-4D97-AF65-F5344CB8AC3E}">
        <p14:creationId xmlns:p14="http://schemas.microsoft.com/office/powerpoint/2010/main" val="157610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SYN cookies</a:t>
            </a:r>
          </a:p>
        </p:txBody>
      </p:sp>
      <p:sp>
        <p:nvSpPr>
          <p:cNvPr id="2" name="Text Placeholder 1"/>
          <p:cNvSpPr>
            <a:spLocks noGrp="1"/>
          </p:cNvSpPr>
          <p:nvPr>
            <p:ph type="body" sz="quarter" idx="10"/>
          </p:nvPr>
        </p:nvSpPr>
        <p:spPr/>
        <p:txBody>
          <a:bodyPr>
            <a:normAutofit/>
          </a:bodyPr>
          <a:lstStyle/>
          <a:p>
            <a:pPr marL="342900" indent="-342900">
              <a:buFont typeface="Arial" panose="020B0604020202020204" pitchFamily="34" charset="0"/>
              <a:buChar char="•"/>
            </a:pPr>
            <a:r>
              <a:rPr lang="en-US" dirty="0"/>
              <a:t>Open a terminal</a:t>
            </a:r>
          </a:p>
          <a:p>
            <a:pPr marL="342900" indent="-342900">
              <a:buFont typeface="Arial" panose="020B0604020202020204" pitchFamily="34" charset="0"/>
              <a:buChar char="•"/>
            </a:pPr>
            <a:r>
              <a:rPr lang="en-US" dirty="0"/>
              <a:t>Go to the /proc filesystem under system network IPv4</a:t>
            </a:r>
          </a:p>
          <a:p>
            <a:pPr marL="342900" indent="-342900">
              <a:buFont typeface="Arial" panose="020B0604020202020204" pitchFamily="34" charset="0"/>
              <a:buChar char="•"/>
            </a:pPr>
            <a:r>
              <a:rPr lang="en-US" dirty="0"/>
              <a:t>Identify the file controlling SYN cookies</a:t>
            </a:r>
          </a:p>
          <a:p>
            <a:pPr marL="342900" indent="-342900">
              <a:buFont typeface="Arial" panose="020B0604020202020204" pitchFamily="34" charset="0"/>
              <a:buChar char="•"/>
            </a:pPr>
            <a:r>
              <a:rPr lang="en-US" dirty="0"/>
              <a:t>Inquire if they are enabled</a:t>
            </a:r>
          </a:p>
          <a:p>
            <a:pPr marL="342900" indent="-342900">
              <a:buFont typeface="Arial" panose="020B0604020202020204" pitchFamily="34" charset="0"/>
              <a:buChar char="•"/>
            </a:pPr>
            <a:r>
              <a:rPr lang="en-US" dirty="0"/>
              <a:t>Look at what other useful control settings are located in this directory</a:t>
            </a:r>
          </a:p>
        </p:txBody>
      </p:sp>
    </p:spTree>
    <p:extLst>
      <p:ext uri="{BB962C8B-B14F-4D97-AF65-F5344CB8AC3E}">
        <p14:creationId xmlns:p14="http://schemas.microsoft.com/office/powerpoint/2010/main" val="539867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enabling/disabling SYN cookies</a:t>
            </a:r>
          </a:p>
        </p:txBody>
      </p:sp>
      <p:sp>
        <p:nvSpPr>
          <p:cNvPr id="2" name="Text Placeholder 1"/>
          <p:cNvSpPr>
            <a:spLocks noGrp="1"/>
          </p:cNvSpPr>
          <p:nvPr>
            <p:ph type="body" sz="quarter" idx="10"/>
          </p:nvPr>
        </p:nvSpPr>
        <p:spPr/>
        <p:txBody>
          <a:bodyPr>
            <a:normAutofit fontScale="92500" lnSpcReduction="20000"/>
          </a:bodyPr>
          <a:lstStyle/>
          <a:p>
            <a:pPr marL="342900" indent="-342900">
              <a:buFont typeface="Arial" panose="020B0604020202020204" pitchFamily="34" charset="0"/>
              <a:buChar char="•"/>
            </a:pPr>
            <a:r>
              <a:rPr lang="en-US" dirty="0"/>
              <a:t>To enable SYN cookies:</a:t>
            </a:r>
          </a:p>
          <a:p>
            <a:pPr lvl="1" indent="0">
              <a:buNone/>
            </a:pPr>
            <a:r>
              <a:rPr lang="en-US" dirty="0"/>
              <a:t>echo 1 &gt; /proc/sys/net/ipv4/</a:t>
            </a:r>
            <a:r>
              <a:rPr lang="en-US" dirty="0" err="1"/>
              <a:t>tcp_syncookies</a:t>
            </a: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To disable SYN cookies:</a:t>
            </a:r>
          </a:p>
          <a:p>
            <a:pPr lvl="1" indent="0">
              <a:buNone/>
            </a:pPr>
            <a:r>
              <a:rPr lang="en-US" dirty="0"/>
              <a:t>echo 0 &gt; /proc/sys/net/ipv4/</a:t>
            </a:r>
            <a:r>
              <a:rPr lang="en-US" dirty="0" err="1"/>
              <a:t>tcp_syncookies</a:t>
            </a: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All TCP related settings are located in /proc/sys/net/ipv4/ </a:t>
            </a:r>
          </a:p>
          <a:p>
            <a:pPr marL="636588" lvl="1" indent="-342900"/>
            <a:r>
              <a:rPr lang="en-US" dirty="0" err="1"/>
              <a:t>tcp_max_syn_backlog</a:t>
            </a:r>
            <a:endParaRPr lang="en-US" dirty="0"/>
          </a:p>
          <a:p>
            <a:pPr marL="636588" lvl="1" indent="-342900"/>
            <a:r>
              <a:rPr lang="en-US" dirty="0" err="1"/>
              <a:t>tcp_synack_retries</a:t>
            </a:r>
            <a:endParaRPr lang="en-US" dirty="0"/>
          </a:p>
          <a:p>
            <a:pPr marL="636588" lvl="1" indent="-342900"/>
            <a:r>
              <a:rPr lang="en-US" dirty="0" err="1"/>
              <a:t>tcp_syn_retries</a:t>
            </a:r>
            <a:endParaRPr lang="en-US" dirty="0"/>
          </a:p>
        </p:txBody>
      </p:sp>
    </p:spTree>
    <p:extLst>
      <p:ext uri="{BB962C8B-B14F-4D97-AF65-F5344CB8AC3E}">
        <p14:creationId xmlns:p14="http://schemas.microsoft.com/office/powerpoint/2010/main" val="4244845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fade">
                                      <p:cBhvr>
                                        <p:cTn id="24" dur="500"/>
                                        <p:tgtEl>
                                          <p:spTgt spid="2">
                                            <p:txEl>
                                              <p:pRg st="6" end="6"/>
                                            </p:txEl>
                                          </p:spTgt>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fade">
                                      <p:cBhvr>
                                        <p:cTn id="28" dur="500"/>
                                        <p:tgtEl>
                                          <p:spTgt spid="2">
                                            <p:txEl>
                                              <p:pRg st="7" end="7"/>
                                            </p:txEl>
                                          </p:spTgt>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
                                            <p:txEl>
                                              <p:pRg st="8" end="8"/>
                                            </p:txEl>
                                          </p:spTgt>
                                        </p:tgtEl>
                                        <p:attrNameLst>
                                          <p:attrName>style.visibility</p:attrName>
                                        </p:attrNameLst>
                                      </p:cBhvr>
                                      <p:to>
                                        <p:strVal val="visible"/>
                                      </p:to>
                                    </p:set>
                                    <p:animEffect transition="in" filter="fade">
                                      <p:cBhvr>
                                        <p:cTn id="32" dur="500"/>
                                        <p:tgtEl>
                                          <p:spTgt spid="2">
                                            <p:txEl>
                                              <p:pRg st="8" end="8"/>
                                            </p:txEl>
                                          </p:spTgt>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2">
                                            <p:txEl>
                                              <p:pRg st="9" end="9"/>
                                            </p:txEl>
                                          </p:spTgt>
                                        </p:tgtEl>
                                        <p:attrNameLst>
                                          <p:attrName>style.visibility</p:attrName>
                                        </p:attrNameLst>
                                      </p:cBhvr>
                                      <p:to>
                                        <p:strVal val="visible"/>
                                      </p:to>
                                    </p:set>
                                    <p:animEffect transition="in" filter="fade">
                                      <p:cBhvr>
                                        <p:cTn id="36"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executing SYN flood</a:t>
            </a:r>
          </a:p>
        </p:txBody>
      </p:sp>
      <p:sp>
        <p:nvSpPr>
          <p:cNvPr id="2" name="Text Placeholder 1"/>
          <p:cNvSpPr>
            <a:spLocks noGrp="1"/>
          </p:cNvSpPr>
          <p:nvPr>
            <p:ph type="body" sz="quarter" idx="10"/>
          </p:nvPr>
        </p:nvSpPr>
        <p:spPr/>
        <p:txBody>
          <a:bodyPr>
            <a:normAutofit fontScale="70000" lnSpcReduction="20000"/>
          </a:bodyPr>
          <a:lstStyle/>
          <a:p>
            <a:pPr marL="571500" indent="-571500">
              <a:buFont typeface="Arial" panose="020B0604020202020204" pitchFamily="34" charset="0"/>
              <a:buChar char="•"/>
            </a:pPr>
            <a:r>
              <a:rPr lang="en-US" sz="3600" dirty="0"/>
              <a:t>Open a terminal</a:t>
            </a:r>
          </a:p>
          <a:p>
            <a:pPr marL="571500" indent="-571500">
              <a:buFont typeface="Arial" panose="020B0604020202020204" pitchFamily="34" charset="0"/>
              <a:buChar char="•"/>
            </a:pPr>
            <a:r>
              <a:rPr lang="en-US" sz="3600" dirty="0"/>
              <a:t>Check the status of the web server</a:t>
            </a:r>
          </a:p>
          <a:p>
            <a:r>
              <a:rPr lang="en-US" sz="3300" dirty="0"/>
              <a:t>	echo "GET / " | </a:t>
            </a:r>
            <a:r>
              <a:rPr lang="en-US" sz="3300" dirty="0" err="1"/>
              <a:t>nc</a:t>
            </a:r>
            <a:r>
              <a:rPr lang="en-US" sz="3300" dirty="0"/>
              <a:t> 127.0.0.1 80</a:t>
            </a:r>
          </a:p>
          <a:p>
            <a:pPr marL="571500" indent="-571500">
              <a:buFont typeface="Arial" panose="020B0604020202020204" pitchFamily="34" charset="0"/>
              <a:buChar char="•"/>
            </a:pPr>
            <a:r>
              <a:rPr lang="en-US" sz="3600" dirty="0"/>
              <a:t>cd Desktop/Goodies/Attack\ Tools</a:t>
            </a:r>
          </a:p>
          <a:p>
            <a:r>
              <a:rPr lang="en-US" sz="3300" dirty="0"/>
              <a:t>	</a:t>
            </a:r>
            <a:r>
              <a:rPr lang="en-US" sz="3300" dirty="0" err="1"/>
              <a:t>sudo</a:t>
            </a:r>
            <a:r>
              <a:rPr lang="en-US" sz="3300" dirty="0"/>
              <a:t> ./</a:t>
            </a:r>
            <a:r>
              <a:rPr lang="en-US" sz="3300" dirty="0" err="1"/>
              <a:t>ssyn</a:t>
            </a:r>
            <a:r>
              <a:rPr lang="en-US" sz="3300" dirty="0"/>
              <a:t> 127.0.0.1 80 30 -1 20</a:t>
            </a:r>
            <a:br>
              <a:rPr lang="en-US" sz="3300" dirty="0"/>
            </a:br>
            <a:r>
              <a:rPr lang="en-US" sz="3300" dirty="0"/>
              <a:t>	</a:t>
            </a:r>
            <a:r>
              <a:rPr lang="en-US" sz="3300" dirty="0" err="1"/>
              <a:t>netstat</a:t>
            </a:r>
            <a:r>
              <a:rPr lang="en-US" sz="3300" dirty="0"/>
              <a:t> –nap | grep –</a:t>
            </a:r>
            <a:r>
              <a:rPr lang="en-US" sz="3300" dirty="0" err="1"/>
              <a:t>i</a:t>
            </a:r>
            <a:r>
              <a:rPr lang="en-US" sz="3300" dirty="0"/>
              <a:t> </a:t>
            </a:r>
            <a:r>
              <a:rPr lang="en-US" sz="3300" dirty="0" err="1"/>
              <a:t>syn</a:t>
            </a:r>
            <a:endParaRPr lang="en-US" sz="3300" dirty="0"/>
          </a:p>
          <a:p>
            <a:pPr marL="571500" indent="-571500">
              <a:buFont typeface="Arial" panose="020B0604020202020204" pitchFamily="34" charset="0"/>
              <a:buChar char="•"/>
            </a:pPr>
            <a:r>
              <a:rPr lang="en-US" sz="3600" dirty="0"/>
              <a:t>Attempt to connect to the web server</a:t>
            </a:r>
          </a:p>
          <a:p>
            <a:pPr marL="280035" lvl="1" indent="0">
              <a:buNone/>
            </a:pPr>
            <a:r>
              <a:rPr lang="en-US" sz="3300" dirty="0"/>
              <a:t>	echo "GET / " | </a:t>
            </a:r>
            <a:r>
              <a:rPr lang="en-US" sz="3300" dirty="0" err="1"/>
              <a:t>nc</a:t>
            </a:r>
            <a:r>
              <a:rPr lang="en-US" sz="3300" dirty="0"/>
              <a:t> 127.0.0.1 80</a:t>
            </a:r>
          </a:p>
          <a:p>
            <a:pPr marL="571500" indent="-571500">
              <a:buFont typeface="Arial" panose="020B0604020202020204" pitchFamily="34" charset="0"/>
              <a:buChar char="•"/>
            </a:pPr>
            <a:r>
              <a:rPr lang="en-US" sz="3600" dirty="0"/>
              <a:t>Works?</a:t>
            </a:r>
          </a:p>
          <a:p>
            <a:pPr marL="280035" lvl="1" indent="0">
              <a:buNone/>
            </a:pPr>
            <a:endParaRPr lang="en-US" dirty="0"/>
          </a:p>
          <a:p>
            <a:endParaRPr lang="en-US" dirty="0"/>
          </a:p>
        </p:txBody>
      </p:sp>
    </p:spTree>
    <p:extLst>
      <p:ext uri="{BB962C8B-B14F-4D97-AF65-F5344CB8AC3E}">
        <p14:creationId xmlns:p14="http://schemas.microsoft.com/office/powerpoint/2010/main" val="215861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500"/>
                                        <p:tgtEl>
                                          <p:spTgt spid="2">
                                            <p:txEl>
                                              <p:pRg st="6" end="6"/>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fade">
                                      <p:cBhvr>
                                        <p:cTn id="35"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disable SYN cookies</a:t>
            </a:r>
          </a:p>
        </p:txBody>
      </p:sp>
      <p:sp>
        <p:nvSpPr>
          <p:cNvPr id="2" name="Text Placeholder 1"/>
          <p:cNvSpPr>
            <a:spLocks noGrp="1"/>
          </p:cNvSpPr>
          <p:nvPr>
            <p:ph type="body" sz="quarter" idx="10"/>
          </p:nvPr>
        </p:nvSpPr>
        <p:spPr/>
        <p:txBody>
          <a:bodyPr/>
          <a:lstStyle/>
          <a:p>
            <a:endParaRPr lang="en-US" dirty="0"/>
          </a:p>
          <a:p>
            <a:pPr marL="457200" indent="-457200">
              <a:buFont typeface="Arial" panose="020B0604020202020204" pitchFamily="34" charset="0"/>
              <a:buChar char="•"/>
            </a:pPr>
            <a:r>
              <a:rPr lang="en-US" sz="2800" dirty="0"/>
              <a:t>To disable SYN cookies:</a:t>
            </a:r>
          </a:p>
          <a:p>
            <a:r>
              <a:rPr lang="en-US" sz="2800" dirty="0"/>
              <a:t>	echo 0 &gt; /proc/sys/net/ipv4/</a:t>
            </a:r>
            <a:r>
              <a:rPr lang="en-US" sz="2800" dirty="0" err="1"/>
              <a:t>tcp_syncookies</a:t>
            </a:r>
            <a:endParaRPr lang="en-US" sz="2800" dirty="0"/>
          </a:p>
          <a:p>
            <a:pPr marL="457200" indent="-457200">
              <a:buFont typeface="Arial" panose="020B0604020202020204" pitchFamily="34" charset="0"/>
              <a:buChar char="•"/>
            </a:pPr>
            <a:r>
              <a:rPr lang="en-US" sz="2800" dirty="0"/>
              <a:t>Attempt to connect to the server</a:t>
            </a:r>
          </a:p>
          <a:p>
            <a:r>
              <a:rPr lang="en-US" sz="2800" dirty="0"/>
              <a:t>	echo "GET / " | </a:t>
            </a:r>
            <a:r>
              <a:rPr lang="en-US" sz="2800" dirty="0" err="1"/>
              <a:t>nc</a:t>
            </a:r>
            <a:r>
              <a:rPr lang="en-US" sz="2800" dirty="0"/>
              <a:t> 127.0.0.1 80</a:t>
            </a:r>
          </a:p>
          <a:p>
            <a:pPr marL="457200" indent="-457200">
              <a:buFont typeface="Arial" panose="020B0604020202020204" pitchFamily="34" charset="0"/>
              <a:buChar char="•"/>
            </a:pPr>
            <a:r>
              <a:rPr lang="en-US" sz="2800" dirty="0"/>
              <a:t>Works?</a:t>
            </a:r>
          </a:p>
          <a:p>
            <a:endParaRPr lang="en-US" dirty="0"/>
          </a:p>
        </p:txBody>
      </p:sp>
    </p:spTree>
    <p:extLst>
      <p:ext uri="{BB962C8B-B14F-4D97-AF65-F5344CB8AC3E}">
        <p14:creationId xmlns:p14="http://schemas.microsoft.com/office/powerpoint/2010/main" val="1814714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fade">
                                      <p:cBhvr>
                                        <p:cTn id="11" dur="500"/>
                                        <p:tgtEl>
                                          <p:spTgt spid="2">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
                                            <p:txEl>
                                              <p:pRg st="4" end="4"/>
                                            </p:txEl>
                                          </p:spTgt>
                                        </p:tgtEl>
                                        <p:attrNameLst>
                                          <p:attrName>style.visibility</p:attrName>
                                        </p:attrNameLst>
                                      </p:cBhvr>
                                      <p:to>
                                        <p:strVal val="visible"/>
                                      </p:to>
                                    </p:set>
                                    <p:animEffect transition="in" filter="fade">
                                      <p:cBhvr>
                                        <p:cTn id="20" dur="500"/>
                                        <p:tgtEl>
                                          <p:spTgt spid="2">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64374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Socket Exhaustion</a:t>
            </a:r>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3775" y="4445614"/>
            <a:ext cx="1277685" cy="2286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8266" y="4445612"/>
            <a:ext cx="1277686" cy="2286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129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a:t>Copyright</a:t>
            </a:r>
          </a:p>
        </p:txBody>
      </p:sp>
    </p:spTree>
    <p:extLst>
      <p:ext uri="{BB962C8B-B14F-4D97-AF65-F5344CB8AC3E}">
        <p14:creationId xmlns:p14="http://schemas.microsoft.com/office/powerpoint/2010/main" val="19948951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What is a socket?</a:t>
            </a:r>
          </a:p>
          <a:p>
            <a:r>
              <a:rPr lang="en-US" dirty="0"/>
              <a:t>What is Maximum Segment Lifetime (MSL)?</a:t>
            </a:r>
          </a:p>
          <a:p>
            <a:pPr lvl="1"/>
            <a:r>
              <a:rPr lang="en-US" sz="2800" dirty="0"/>
              <a:t>How old is the Internet?</a:t>
            </a:r>
          </a:p>
          <a:p>
            <a:pPr lvl="1"/>
            <a:r>
              <a:rPr lang="en-US" sz="2800" dirty="0"/>
              <a:t>What is Time To Live (TTL) measured in?</a:t>
            </a:r>
            <a:endParaRPr lang="en-US" dirty="0"/>
          </a:p>
          <a:p>
            <a:r>
              <a:rPr lang="en-US" dirty="0"/>
              <a:t>What is socket exhaustion?</a:t>
            </a:r>
          </a:p>
          <a:p>
            <a:endParaRPr lang="en-US" sz="2200" dirty="0"/>
          </a:p>
        </p:txBody>
      </p:sp>
      <p:sp>
        <p:nvSpPr>
          <p:cNvPr id="3" name="Title 2"/>
          <p:cNvSpPr>
            <a:spLocks noGrp="1"/>
          </p:cNvSpPr>
          <p:nvPr>
            <p:ph type="title"/>
          </p:nvPr>
        </p:nvSpPr>
        <p:spPr/>
        <p:txBody>
          <a:bodyPr/>
          <a:lstStyle/>
          <a:p>
            <a:r>
              <a:rPr lang="en-US" dirty="0"/>
              <a:t>Socket Exhaustion</a:t>
            </a:r>
          </a:p>
        </p:txBody>
      </p:sp>
    </p:spTree>
    <p:extLst>
      <p:ext uri="{BB962C8B-B14F-4D97-AF65-F5344CB8AC3E}">
        <p14:creationId xmlns:p14="http://schemas.microsoft.com/office/powerpoint/2010/main" val="1886192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fade">
                                      <p:cBhvr>
                                        <p:cTn id="25"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Socket exhaustion would look like this:</a:t>
            </a:r>
          </a:p>
          <a:p>
            <a:pPr marL="0">
              <a:spcBef>
                <a:spcPts val="0"/>
              </a:spcBef>
              <a:buNone/>
            </a:pPr>
            <a:r>
              <a:rPr lang="en-US" sz="1600" dirty="0"/>
              <a:t>Active Internet connections (servers and established)</a:t>
            </a:r>
          </a:p>
          <a:p>
            <a:pPr marL="0">
              <a:spcBef>
                <a:spcPts val="0"/>
              </a:spcBef>
              <a:buNone/>
            </a:pPr>
            <a:r>
              <a:rPr lang="en-US" sz="1600" dirty="0"/>
              <a:t>Proto </a:t>
            </a:r>
            <a:r>
              <a:rPr lang="en-US" sz="1600" dirty="0" err="1"/>
              <a:t>Recv</a:t>
            </a:r>
            <a:r>
              <a:rPr lang="en-US" sz="1600" dirty="0"/>
              <a:t>-Q Send-Q Local Address               Foreign Address             State       PID/Program name   </a:t>
            </a:r>
          </a:p>
          <a:p>
            <a:pPr marL="0">
              <a:spcBef>
                <a:spcPts val="0"/>
              </a:spcBef>
              <a:buNone/>
            </a:pPr>
            <a:r>
              <a:rPr lang="en-US" sz="1600" dirty="0" err="1"/>
              <a:t>tcp</a:t>
            </a:r>
            <a:r>
              <a:rPr lang="en-US" sz="1600" dirty="0"/>
              <a:t>        0      0 0.0.0.0:111                 0.0.0.0:*                   LISTEN      1339/</a:t>
            </a:r>
            <a:r>
              <a:rPr lang="en-US" sz="1600" dirty="0" err="1"/>
              <a:t>rpcbind</a:t>
            </a:r>
            <a:r>
              <a:rPr lang="en-US" sz="1600" dirty="0"/>
              <a:t>        </a:t>
            </a:r>
          </a:p>
          <a:p>
            <a:pPr marL="0">
              <a:spcBef>
                <a:spcPts val="0"/>
              </a:spcBef>
              <a:buNone/>
            </a:pPr>
            <a:r>
              <a:rPr lang="en-US" sz="1600" dirty="0" err="1"/>
              <a:t>tcp</a:t>
            </a:r>
            <a:r>
              <a:rPr lang="en-US" sz="1600" dirty="0"/>
              <a:t>        0      0 0.0.0.0:33586               0.0.0.0:*                   LISTEN      1395/</a:t>
            </a:r>
            <a:r>
              <a:rPr lang="en-US" sz="1600" dirty="0" err="1"/>
              <a:t>rpc.statd</a:t>
            </a:r>
            <a:r>
              <a:rPr lang="en-US" sz="1600" dirty="0"/>
              <a:t>      </a:t>
            </a:r>
          </a:p>
          <a:p>
            <a:pPr marL="0">
              <a:spcBef>
                <a:spcPts val="0"/>
              </a:spcBef>
              <a:buNone/>
            </a:pPr>
            <a:r>
              <a:rPr lang="en-US" sz="1600" dirty="0" err="1"/>
              <a:t>tcp</a:t>
            </a:r>
            <a:r>
              <a:rPr lang="en-US" sz="1600" dirty="0"/>
              <a:t>        0      0 192.168.122.1:53            0.0.0.0:*                   LISTEN      1962/</a:t>
            </a:r>
            <a:r>
              <a:rPr lang="en-US" sz="1600" dirty="0" err="1"/>
              <a:t>dnsmasq</a:t>
            </a:r>
            <a:r>
              <a:rPr lang="en-US" sz="1600" dirty="0"/>
              <a:t>        </a:t>
            </a:r>
          </a:p>
          <a:p>
            <a:pPr marL="0">
              <a:spcBef>
                <a:spcPts val="0"/>
              </a:spcBef>
              <a:buNone/>
            </a:pPr>
            <a:r>
              <a:rPr lang="en-US" sz="1600" dirty="0" err="1"/>
              <a:t>tcp</a:t>
            </a:r>
            <a:r>
              <a:rPr lang="en-US" sz="1600" dirty="0"/>
              <a:t>        0      0 127.0.0.1:631               0.0.0.0:*                   LISTEN      1586/</a:t>
            </a:r>
            <a:r>
              <a:rPr lang="en-US" sz="1600" dirty="0" err="1"/>
              <a:t>cupsd</a:t>
            </a:r>
            <a:r>
              <a:rPr lang="en-US" sz="1600" dirty="0"/>
              <a:t>          </a:t>
            </a:r>
          </a:p>
          <a:p>
            <a:pPr marL="0">
              <a:spcBef>
                <a:spcPts val="0"/>
              </a:spcBef>
              <a:buNone/>
            </a:pPr>
            <a:r>
              <a:rPr lang="en-US" sz="1600" dirty="0" err="1"/>
              <a:t>tcp</a:t>
            </a:r>
            <a:r>
              <a:rPr lang="en-US" sz="1600" dirty="0"/>
              <a:t>        0      0 127.0.0.1:25                0.0.0.0:*                   LISTEN      2703/</a:t>
            </a:r>
            <a:r>
              <a:rPr lang="en-US" sz="1600" dirty="0" err="1"/>
              <a:t>sendmail</a:t>
            </a:r>
            <a:r>
              <a:rPr lang="en-US" sz="1600" dirty="0"/>
              <a:t>: </a:t>
            </a:r>
            <a:r>
              <a:rPr lang="en-US" sz="1600" dirty="0" err="1"/>
              <a:t>acce</a:t>
            </a:r>
            <a:r>
              <a:rPr lang="en-US" sz="1600" dirty="0"/>
              <a:t> </a:t>
            </a:r>
          </a:p>
          <a:p>
            <a:pPr marL="0">
              <a:spcBef>
                <a:spcPts val="0"/>
              </a:spcBef>
              <a:buNone/>
            </a:pPr>
            <a:r>
              <a:rPr lang="en-US" sz="1600" dirty="0" err="1"/>
              <a:t>tcp</a:t>
            </a:r>
            <a:r>
              <a:rPr lang="en-US" sz="1600" dirty="0"/>
              <a:t>        0      0 0.0.0.0:1241                0.0.0.0:*                   LISTEN      1851/</a:t>
            </a:r>
            <a:r>
              <a:rPr lang="en-US" sz="1600" dirty="0" err="1"/>
              <a:t>nessusd</a:t>
            </a:r>
            <a:r>
              <a:rPr lang="en-US" sz="1600" dirty="0"/>
              <a:t>: </a:t>
            </a:r>
            <a:r>
              <a:rPr lang="en-US" sz="1600" dirty="0" err="1"/>
              <a:t>waiti</a:t>
            </a:r>
            <a:r>
              <a:rPr lang="en-US" sz="1600" dirty="0"/>
              <a:t> </a:t>
            </a:r>
          </a:p>
          <a:p>
            <a:pPr marL="0">
              <a:spcBef>
                <a:spcPts val="0"/>
              </a:spcBef>
              <a:buNone/>
            </a:pPr>
            <a:r>
              <a:rPr lang="en-US" sz="1600" b="1" dirty="0" err="1"/>
              <a:t>tcp</a:t>
            </a:r>
            <a:r>
              <a:rPr lang="en-US" sz="1600" b="1" dirty="0"/>
              <a:t>        0      0 127.0.0.1:25                127.0.0.1:60365             TIME_WAIT   -                   </a:t>
            </a:r>
          </a:p>
          <a:p>
            <a:pPr marL="0">
              <a:spcBef>
                <a:spcPts val="0"/>
              </a:spcBef>
              <a:buNone/>
            </a:pPr>
            <a:r>
              <a:rPr lang="en-US" sz="1600" b="1" dirty="0" err="1"/>
              <a:t>tcp</a:t>
            </a:r>
            <a:r>
              <a:rPr lang="en-US" sz="1600" b="1" dirty="0"/>
              <a:t>        0      0 127.0.0.1:25                127.0.0.1:60240             TIME_WAIT   -                   </a:t>
            </a:r>
          </a:p>
          <a:p>
            <a:pPr marL="0">
              <a:spcBef>
                <a:spcPts val="0"/>
              </a:spcBef>
              <a:buNone/>
            </a:pPr>
            <a:r>
              <a:rPr lang="en-US" sz="1600" b="1" dirty="0" err="1"/>
              <a:t>tcp</a:t>
            </a:r>
            <a:r>
              <a:rPr lang="en-US" sz="1600" b="1" dirty="0"/>
              <a:t>        0      0 127.0.0.1:25                127.0.0.1:60861             TIME_WAIT   -                   </a:t>
            </a:r>
          </a:p>
          <a:p>
            <a:pPr marL="0">
              <a:spcBef>
                <a:spcPts val="0"/>
              </a:spcBef>
              <a:buNone/>
            </a:pPr>
            <a:r>
              <a:rPr lang="en-US" sz="1600" b="1" dirty="0" err="1"/>
              <a:t>tcp</a:t>
            </a:r>
            <a:r>
              <a:rPr lang="en-US" sz="1600" b="1" dirty="0"/>
              <a:t>        0      0 127.0.0.1:25                127.0.0.1:60483             TIME_WAIT   -                   </a:t>
            </a:r>
          </a:p>
          <a:p>
            <a:pPr marL="0">
              <a:spcBef>
                <a:spcPts val="0"/>
              </a:spcBef>
              <a:buNone/>
            </a:pPr>
            <a:r>
              <a:rPr lang="en-US" sz="1600" b="1" dirty="0" err="1"/>
              <a:t>tcp</a:t>
            </a:r>
            <a:r>
              <a:rPr lang="en-US" sz="1600" b="1" dirty="0"/>
              <a:t>        0      0 127.0.0.1:25                127.0.0.1:60265             TIME_WAIT   -                   </a:t>
            </a:r>
          </a:p>
          <a:p>
            <a:pPr marL="0">
              <a:spcBef>
                <a:spcPts val="0"/>
              </a:spcBef>
              <a:buNone/>
            </a:pPr>
            <a:r>
              <a:rPr lang="en-US" sz="1600" b="1" dirty="0" err="1"/>
              <a:t>tcp</a:t>
            </a:r>
            <a:r>
              <a:rPr lang="en-US" sz="1600" b="1" dirty="0"/>
              <a:t>        0      0 127.0.0.1:25                127.0.0.1:60618             TIME_WAIT   -                   </a:t>
            </a:r>
          </a:p>
          <a:p>
            <a:pPr marL="0">
              <a:spcBef>
                <a:spcPts val="0"/>
              </a:spcBef>
              <a:buNone/>
            </a:pPr>
            <a:r>
              <a:rPr lang="en-US" sz="1600" b="1" dirty="0" err="1"/>
              <a:t>tcp</a:t>
            </a:r>
            <a:r>
              <a:rPr lang="en-US" sz="1600" b="1" dirty="0"/>
              <a:t>        0      0 127.0.0.1:25                127.0.0.1:60407             TIME_WAIT   -                   </a:t>
            </a:r>
          </a:p>
          <a:p>
            <a:pPr marL="0">
              <a:spcBef>
                <a:spcPts val="0"/>
              </a:spcBef>
              <a:buNone/>
            </a:pPr>
            <a:r>
              <a:rPr lang="en-US" sz="1600" b="1" dirty="0" err="1"/>
              <a:t>tcp</a:t>
            </a:r>
            <a:r>
              <a:rPr lang="en-US" sz="1600" b="1" dirty="0"/>
              <a:t>        0      0 127.0.0.1:25                127.0.0.1:60423             TIME_WAIT   -                   </a:t>
            </a:r>
          </a:p>
          <a:p>
            <a:pPr marL="0">
              <a:spcBef>
                <a:spcPts val="0"/>
              </a:spcBef>
              <a:buNone/>
            </a:pPr>
            <a:r>
              <a:rPr lang="en-US" sz="1600" b="1" dirty="0" err="1"/>
              <a:t>tcp</a:t>
            </a:r>
            <a:r>
              <a:rPr lang="en-US" sz="1600" b="1" dirty="0"/>
              <a:t>        0      0 127.0.0.1:25                127.0.0.1:60211             TIME_WAIT   -                   </a:t>
            </a:r>
          </a:p>
          <a:p>
            <a:pPr marL="0">
              <a:spcBef>
                <a:spcPts val="0"/>
              </a:spcBef>
              <a:buNone/>
            </a:pPr>
            <a:r>
              <a:rPr lang="en-US" sz="1600" b="1" dirty="0" err="1"/>
              <a:t>tcp</a:t>
            </a:r>
            <a:r>
              <a:rPr lang="en-US" sz="1600" b="1" dirty="0"/>
              <a:t>        0      0 127.0.0.1:25                127.0.0.1:60467             TIME_WAIT   -                   </a:t>
            </a:r>
          </a:p>
          <a:p>
            <a:pPr marL="0">
              <a:spcBef>
                <a:spcPts val="0"/>
              </a:spcBef>
              <a:buNone/>
            </a:pPr>
            <a:r>
              <a:rPr lang="en-US" sz="1600" b="1" dirty="0" err="1"/>
              <a:t>tcp</a:t>
            </a:r>
            <a:r>
              <a:rPr lang="en-US" sz="1600" b="1" dirty="0"/>
              <a:t>        0      0 127.0.0.1:25                127.0.0.1:60213             TIME_WAIT   -</a:t>
            </a:r>
          </a:p>
          <a:p>
            <a:pPr marL="0" indent="0">
              <a:buNone/>
            </a:pPr>
            <a:endParaRPr lang="en-US" dirty="0"/>
          </a:p>
        </p:txBody>
      </p:sp>
      <p:sp>
        <p:nvSpPr>
          <p:cNvPr id="3" name="Title 2"/>
          <p:cNvSpPr>
            <a:spLocks noGrp="1"/>
          </p:cNvSpPr>
          <p:nvPr>
            <p:ph type="title"/>
          </p:nvPr>
        </p:nvSpPr>
        <p:spPr/>
        <p:txBody>
          <a:bodyPr/>
          <a:lstStyle/>
          <a:p>
            <a:r>
              <a:rPr lang="en-US" dirty="0"/>
              <a:t>Socket Exhaustion through the eyes of </a:t>
            </a:r>
            <a:r>
              <a:rPr lang="en-US" dirty="0" err="1"/>
              <a:t>netstat</a:t>
            </a:r>
            <a:endParaRPr lang="en-US" dirty="0"/>
          </a:p>
        </p:txBody>
      </p:sp>
    </p:spTree>
    <p:extLst>
      <p:ext uri="{BB962C8B-B14F-4D97-AF65-F5344CB8AC3E}">
        <p14:creationId xmlns:p14="http://schemas.microsoft.com/office/powerpoint/2010/main" val="1486953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500"/>
                                        <p:tgtEl>
                                          <p:spTgt spid="4">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500"/>
                                        <p:tgtEl>
                                          <p:spTgt spid="4">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fade">
                                      <p:cBhvr>
                                        <p:cTn id="30" dur="500"/>
                                        <p:tgtEl>
                                          <p:spTgt spid="4">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8" end="8"/>
                                            </p:txEl>
                                          </p:spTgt>
                                        </p:tgtEl>
                                        <p:attrNameLst>
                                          <p:attrName>style.visibility</p:attrName>
                                        </p:attrNameLst>
                                      </p:cBhvr>
                                      <p:to>
                                        <p:strVal val="visible"/>
                                      </p:to>
                                    </p:set>
                                    <p:animEffect transition="in" filter="fade">
                                      <p:cBhvr>
                                        <p:cTn id="33" dur="500"/>
                                        <p:tgtEl>
                                          <p:spTgt spid="4">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9" end="9"/>
                                            </p:txEl>
                                          </p:spTgt>
                                        </p:tgtEl>
                                        <p:attrNameLst>
                                          <p:attrName>style.visibility</p:attrName>
                                        </p:attrNameLst>
                                      </p:cBhvr>
                                      <p:to>
                                        <p:strVal val="visible"/>
                                      </p:to>
                                    </p:set>
                                    <p:animEffect transition="in" filter="fade">
                                      <p:cBhvr>
                                        <p:cTn id="36" dur="500"/>
                                        <p:tgtEl>
                                          <p:spTgt spid="4">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10" end="10"/>
                                            </p:txEl>
                                          </p:spTgt>
                                        </p:tgtEl>
                                        <p:attrNameLst>
                                          <p:attrName>style.visibility</p:attrName>
                                        </p:attrNameLst>
                                      </p:cBhvr>
                                      <p:to>
                                        <p:strVal val="visible"/>
                                      </p:to>
                                    </p:set>
                                    <p:animEffect transition="in" filter="fade">
                                      <p:cBhvr>
                                        <p:cTn id="39" dur="500"/>
                                        <p:tgtEl>
                                          <p:spTgt spid="4">
                                            <p:txEl>
                                              <p:pRg st="10" end="1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11" end="11"/>
                                            </p:txEl>
                                          </p:spTgt>
                                        </p:tgtEl>
                                        <p:attrNameLst>
                                          <p:attrName>style.visibility</p:attrName>
                                        </p:attrNameLst>
                                      </p:cBhvr>
                                      <p:to>
                                        <p:strVal val="visible"/>
                                      </p:to>
                                    </p:set>
                                    <p:animEffect transition="in" filter="fade">
                                      <p:cBhvr>
                                        <p:cTn id="42" dur="500"/>
                                        <p:tgtEl>
                                          <p:spTgt spid="4">
                                            <p:txEl>
                                              <p:pRg st="11" end="11"/>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
                                            <p:txEl>
                                              <p:pRg st="12" end="12"/>
                                            </p:txEl>
                                          </p:spTgt>
                                        </p:tgtEl>
                                        <p:attrNameLst>
                                          <p:attrName>style.visibility</p:attrName>
                                        </p:attrNameLst>
                                      </p:cBhvr>
                                      <p:to>
                                        <p:strVal val="visible"/>
                                      </p:to>
                                    </p:set>
                                    <p:animEffect transition="in" filter="fade">
                                      <p:cBhvr>
                                        <p:cTn id="45" dur="500"/>
                                        <p:tgtEl>
                                          <p:spTgt spid="4">
                                            <p:txEl>
                                              <p:pRg st="12" end="12"/>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
                                            <p:txEl>
                                              <p:pRg st="13" end="13"/>
                                            </p:txEl>
                                          </p:spTgt>
                                        </p:tgtEl>
                                        <p:attrNameLst>
                                          <p:attrName>style.visibility</p:attrName>
                                        </p:attrNameLst>
                                      </p:cBhvr>
                                      <p:to>
                                        <p:strVal val="visible"/>
                                      </p:to>
                                    </p:set>
                                    <p:animEffect transition="in" filter="fade">
                                      <p:cBhvr>
                                        <p:cTn id="48" dur="500"/>
                                        <p:tgtEl>
                                          <p:spTgt spid="4">
                                            <p:txEl>
                                              <p:pRg st="13" end="13"/>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
                                            <p:txEl>
                                              <p:pRg st="14" end="14"/>
                                            </p:txEl>
                                          </p:spTgt>
                                        </p:tgtEl>
                                        <p:attrNameLst>
                                          <p:attrName>style.visibility</p:attrName>
                                        </p:attrNameLst>
                                      </p:cBhvr>
                                      <p:to>
                                        <p:strVal val="visible"/>
                                      </p:to>
                                    </p:set>
                                    <p:animEffect transition="in" filter="fade">
                                      <p:cBhvr>
                                        <p:cTn id="51" dur="500"/>
                                        <p:tgtEl>
                                          <p:spTgt spid="4">
                                            <p:txEl>
                                              <p:pRg st="14" end="14"/>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
                                            <p:txEl>
                                              <p:pRg st="15" end="15"/>
                                            </p:txEl>
                                          </p:spTgt>
                                        </p:tgtEl>
                                        <p:attrNameLst>
                                          <p:attrName>style.visibility</p:attrName>
                                        </p:attrNameLst>
                                      </p:cBhvr>
                                      <p:to>
                                        <p:strVal val="visible"/>
                                      </p:to>
                                    </p:set>
                                    <p:animEffect transition="in" filter="fade">
                                      <p:cBhvr>
                                        <p:cTn id="54" dur="500"/>
                                        <p:tgtEl>
                                          <p:spTgt spid="4">
                                            <p:txEl>
                                              <p:pRg st="15" end="15"/>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
                                            <p:txEl>
                                              <p:pRg st="16" end="16"/>
                                            </p:txEl>
                                          </p:spTgt>
                                        </p:tgtEl>
                                        <p:attrNameLst>
                                          <p:attrName>style.visibility</p:attrName>
                                        </p:attrNameLst>
                                      </p:cBhvr>
                                      <p:to>
                                        <p:strVal val="visible"/>
                                      </p:to>
                                    </p:set>
                                    <p:animEffect transition="in" filter="fade">
                                      <p:cBhvr>
                                        <p:cTn id="57" dur="500"/>
                                        <p:tgtEl>
                                          <p:spTgt spid="4">
                                            <p:txEl>
                                              <p:pRg st="16" end="16"/>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
                                            <p:txEl>
                                              <p:pRg st="17" end="17"/>
                                            </p:txEl>
                                          </p:spTgt>
                                        </p:tgtEl>
                                        <p:attrNameLst>
                                          <p:attrName>style.visibility</p:attrName>
                                        </p:attrNameLst>
                                      </p:cBhvr>
                                      <p:to>
                                        <p:strVal val="visible"/>
                                      </p:to>
                                    </p:set>
                                    <p:animEffect transition="in" filter="fade">
                                      <p:cBhvr>
                                        <p:cTn id="60" dur="500"/>
                                        <p:tgtEl>
                                          <p:spTgt spid="4">
                                            <p:txEl>
                                              <p:pRg st="17" end="17"/>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
                                            <p:txEl>
                                              <p:pRg st="18" end="18"/>
                                            </p:txEl>
                                          </p:spTgt>
                                        </p:tgtEl>
                                        <p:attrNameLst>
                                          <p:attrName>style.visibility</p:attrName>
                                        </p:attrNameLst>
                                      </p:cBhvr>
                                      <p:to>
                                        <p:strVal val="visible"/>
                                      </p:to>
                                    </p:set>
                                    <p:animEffect transition="in" filter="fade">
                                      <p:cBhvr>
                                        <p:cTn id="63" dur="500"/>
                                        <p:tgtEl>
                                          <p:spTgt spid="4">
                                            <p:txEl>
                                              <p:pRg st="18" end="18"/>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
                                            <p:txEl>
                                              <p:pRg st="19" end="19"/>
                                            </p:txEl>
                                          </p:spTgt>
                                        </p:tgtEl>
                                        <p:attrNameLst>
                                          <p:attrName>style.visibility</p:attrName>
                                        </p:attrNameLst>
                                      </p:cBhvr>
                                      <p:to>
                                        <p:strVal val="visible"/>
                                      </p:to>
                                    </p:set>
                                    <p:animEffect transition="in" filter="fade">
                                      <p:cBhvr>
                                        <p:cTn id="66" dur="500"/>
                                        <p:tgtEl>
                                          <p:spTgt spid="4">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How to determine if it is enabled</a:t>
            </a:r>
          </a:p>
          <a:p>
            <a:pPr marL="457200" lvl="1" indent="0">
              <a:buNone/>
            </a:pPr>
            <a:r>
              <a:rPr lang="en-US" dirty="0"/>
              <a:t>cat /proc/sys/net/ipv4/</a:t>
            </a:r>
            <a:r>
              <a:rPr lang="en-US" dirty="0" err="1"/>
              <a:t>tcp_fin_timeout</a:t>
            </a:r>
            <a:br>
              <a:rPr lang="en-US" dirty="0"/>
            </a:br>
            <a:r>
              <a:rPr lang="en-US" dirty="0" err="1"/>
              <a:t>sysctl</a:t>
            </a:r>
            <a:r>
              <a:rPr lang="en-US" dirty="0"/>
              <a:t> net.ipv4.tcp_fin_timeout</a:t>
            </a:r>
          </a:p>
          <a:p>
            <a:endParaRPr lang="en-US" dirty="0"/>
          </a:p>
          <a:p>
            <a:r>
              <a:rPr lang="en-US" dirty="0"/>
              <a:t>Enable socket reuse</a:t>
            </a:r>
          </a:p>
          <a:p>
            <a:pPr marL="457200" lvl="1" indent="0">
              <a:buNone/>
            </a:pPr>
            <a:r>
              <a:rPr lang="en-US" dirty="0"/>
              <a:t>echo 1 &gt; /proc/sys/net/ipv4/</a:t>
            </a:r>
            <a:r>
              <a:rPr lang="en-US" dirty="0" err="1"/>
              <a:t>tcp_tw_recycle</a:t>
            </a:r>
            <a:endParaRPr lang="en-US" dirty="0"/>
          </a:p>
          <a:p>
            <a:pPr marL="457200" lvl="1" indent="0">
              <a:buNone/>
            </a:pPr>
            <a:r>
              <a:rPr lang="en-US" dirty="0"/>
              <a:t>echo 1 &gt; /proc/sys/net/ipv4/</a:t>
            </a:r>
            <a:r>
              <a:rPr lang="en-US" dirty="0" err="1"/>
              <a:t>tcp_tw_reuse</a:t>
            </a:r>
            <a:endParaRPr lang="en-US" dirty="0"/>
          </a:p>
          <a:p>
            <a:endParaRPr lang="en-US" dirty="0"/>
          </a:p>
          <a:p>
            <a:endParaRPr lang="en-US" dirty="0"/>
          </a:p>
        </p:txBody>
      </p:sp>
      <p:sp>
        <p:nvSpPr>
          <p:cNvPr id="3" name="Title 2"/>
          <p:cNvSpPr>
            <a:spLocks noGrp="1"/>
          </p:cNvSpPr>
          <p:nvPr>
            <p:ph type="title"/>
          </p:nvPr>
        </p:nvSpPr>
        <p:spPr/>
        <p:txBody>
          <a:bodyPr/>
          <a:lstStyle/>
          <a:p>
            <a:r>
              <a:rPr lang="en-US" dirty="0"/>
              <a:t>How to enable socket reuse</a:t>
            </a:r>
          </a:p>
        </p:txBody>
      </p:sp>
    </p:spTree>
    <p:extLst>
      <p:ext uri="{BB962C8B-B14F-4D97-AF65-F5344CB8AC3E}">
        <p14:creationId xmlns:p14="http://schemas.microsoft.com/office/powerpoint/2010/main" val="2166882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500"/>
                                        <p:tgtEl>
                                          <p:spTgt spid="2">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socket exhaustion</a:t>
            </a:r>
            <a:br>
              <a:rPr lang="en-US" dirty="0"/>
            </a:br>
            <a:r>
              <a:rPr lang="en-US" sz="2200" dirty="0"/>
              <a:t>10 min</a:t>
            </a:r>
            <a:endParaRPr lang="en-US" dirty="0"/>
          </a:p>
        </p:txBody>
      </p:sp>
      <p:sp>
        <p:nvSpPr>
          <p:cNvPr id="2" name="Text Placeholder 1"/>
          <p:cNvSpPr>
            <a:spLocks noGrp="1"/>
          </p:cNvSpPr>
          <p:nvPr>
            <p:ph type="body" sz="quarter" idx="10"/>
          </p:nvPr>
        </p:nvSpPr>
        <p:spPr/>
        <p:txBody>
          <a:bodyPr>
            <a:normAutofit/>
          </a:bodyPr>
          <a:lstStyle/>
          <a:p>
            <a:pPr marL="457200" indent="-457200">
              <a:buFont typeface="Arial" panose="020B0604020202020204" pitchFamily="34" charset="0"/>
              <a:buChar char="•"/>
            </a:pPr>
            <a:r>
              <a:rPr lang="en-US" sz="2800" dirty="0"/>
              <a:t>Open a terminal and go to ~/tools</a:t>
            </a:r>
          </a:p>
          <a:p>
            <a:pPr marL="457200" indent="-457200">
              <a:buFont typeface="Arial" panose="020B0604020202020204" pitchFamily="34" charset="0"/>
              <a:buChar char="•"/>
            </a:pPr>
            <a:r>
              <a:rPr lang="en-US" sz="2800" dirty="0"/>
              <a:t>Execute the attack:</a:t>
            </a:r>
          </a:p>
          <a:p>
            <a:r>
              <a:rPr lang="en-US" sz="2800" dirty="0"/>
              <a:t>	./connect-rpt-thr.pl 100000 127.0.0.1 80 10</a:t>
            </a:r>
          </a:p>
          <a:p>
            <a:pPr marL="457200" indent="-457200">
              <a:buFont typeface="Arial" panose="020B0604020202020204" pitchFamily="34" charset="0"/>
              <a:buChar char="•"/>
            </a:pPr>
            <a:r>
              <a:rPr lang="en-US" sz="2800" dirty="0"/>
              <a:t>Verify the attack</a:t>
            </a:r>
          </a:p>
          <a:p>
            <a:r>
              <a:rPr lang="en-US" sz="2800" dirty="0"/>
              <a:t>	</a:t>
            </a:r>
            <a:r>
              <a:rPr lang="en-US" sz="2800" dirty="0" err="1"/>
              <a:t>netstat</a:t>
            </a:r>
            <a:r>
              <a:rPr lang="en-US" sz="2800" dirty="0"/>
              <a:t> –nap | grep :80</a:t>
            </a:r>
          </a:p>
          <a:p>
            <a:pPr marL="457200" indent="-457200">
              <a:buFont typeface="Arial" panose="020B0604020202020204" pitchFamily="34" charset="0"/>
              <a:buChar char="•"/>
            </a:pPr>
            <a:r>
              <a:rPr lang="en-US" sz="2800" dirty="0"/>
              <a:t>Observe the sockets in “TIME_WAIT” state</a:t>
            </a:r>
          </a:p>
        </p:txBody>
      </p:sp>
    </p:spTree>
    <p:extLst>
      <p:ext uri="{BB962C8B-B14F-4D97-AF65-F5344CB8AC3E}">
        <p14:creationId xmlns:p14="http://schemas.microsoft.com/office/powerpoint/2010/main" val="4485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fade">
                                      <p:cBhvr>
                                        <p:cTn id="25" dur="500"/>
                                        <p:tgtEl>
                                          <p:spTgt spid="2">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
                                            <p:txEl>
                                              <p:pRg st="5" end="5"/>
                                            </p:txEl>
                                          </p:spTgt>
                                        </p:tgtEl>
                                        <p:attrNameLst>
                                          <p:attrName>style.visibility</p:attrName>
                                        </p:attrNameLst>
                                      </p:cBhvr>
                                      <p:to>
                                        <p:strVal val="visible"/>
                                      </p:to>
                                    </p:set>
                                    <p:animEffect transition="in" filter="fade">
                                      <p:cBhvr>
                                        <p:cTn id="30"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socket exhaustion</a:t>
            </a:r>
          </a:p>
        </p:txBody>
      </p:sp>
      <p:sp>
        <p:nvSpPr>
          <p:cNvPr id="2" name="Text Placeholder 1"/>
          <p:cNvSpPr>
            <a:spLocks noGrp="1"/>
          </p:cNvSpPr>
          <p:nvPr>
            <p:ph type="body" sz="quarter" idx="10"/>
          </p:nvPr>
        </p:nvSpPr>
        <p:spPr/>
        <p:txBody>
          <a:bodyPr>
            <a:normAutofit/>
          </a:bodyPr>
          <a:lstStyle/>
          <a:p>
            <a:pPr marL="342900" indent="-342900">
              <a:buFont typeface="Arial" panose="020B0604020202020204" pitchFamily="34" charset="0"/>
              <a:buChar char="•"/>
            </a:pPr>
            <a:r>
              <a:rPr lang="en-US" dirty="0"/>
              <a:t>Open a terminal</a:t>
            </a:r>
          </a:p>
          <a:p>
            <a:pPr marL="342900" indent="-342900">
              <a:buFont typeface="Arial" panose="020B0604020202020204" pitchFamily="34" charset="0"/>
              <a:buChar char="•"/>
            </a:pPr>
            <a:r>
              <a:rPr lang="en-US" dirty="0"/>
              <a:t>Go to the /proc filesystem under system network IPv4 and locate the control files</a:t>
            </a:r>
          </a:p>
          <a:p>
            <a:pPr marL="342900" indent="-342900">
              <a:buFont typeface="Arial" panose="020B0604020202020204" pitchFamily="34" charset="0"/>
              <a:buChar char="•"/>
            </a:pPr>
            <a:r>
              <a:rPr lang="en-US" dirty="0"/>
              <a:t>Enable socket reuse</a:t>
            </a:r>
          </a:p>
          <a:p>
            <a:pPr marL="342900" indent="-342900">
              <a:buFont typeface="Arial" panose="020B0604020202020204" pitchFamily="34" charset="0"/>
              <a:buChar char="•"/>
            </a:pPr>
            <a:r>
              <a:rPr lang="en-US" dirty="0"/>
              <a:t>Check learn about the value in</a:t>
            </a:r>
          </a:p>
          <a:p>
            <a:r>
              <a:rPr lang="en-US" dirty="0"/>
              <a:t>		/proc/sys/net/ipv4/</a:t>
            </a:r>
            <a:r>
              <a:rPr lang="en-US" dirty="0" err="1"/>
              <a:t>tcp_tw</a:t>
            </a:r>
            <a:r>
              <a:rPr lang="en-US" dirty="0"/>
              <a:t>_*</a:t>
            </a:r>
          </a:p>
          <a:p>
            <a:pPr marL="342900" indent="-342900">
              <a:buFont typeface="Arial" panose="020B0604020202020204" pitchFamily="34" charset="0"/>
              <a:buChar char="•"/>
            </a:pPr>
            <a:r>
              <a:rPr lang="en-US" dirty="0"/>
              <a:t>MSL decrease (on LBs) to a few seconds</a:t>
            </a:r>
          </a:p>
        </p:txBody>
      </p:sp>
    </p:spTree>
    <p:extLst>
      <p:ext uri="{BB962C8B-B14F-4D97-AF65-F5344CB8AC3E}">
        <p14:creationId xmlns:p14="http://schemas.microsoft.com/office/powerpoint/2010/main" val="2808591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socket exhaustion</a:t>
            </a:r>
            <a:br>
              <a:rPr lang="en-US" dirty="0"/>
            </a:br>
            <a:r>
              <a:rPr lang="en-US" sz="2200" dirty="0"/>
              <a:t>10 min</a:t>
            </a:r>
            <a:endParaRPr lang="en-US" dirty="0"/>
          </a:p>
        </p:txBody>
      </p:sp>
      <p:sp>
        <p:nvSpPr>
          <p:cNvPr id="2" name="Text Placeholder 1"/>
          <p:cNvSpPr>
            <a:spLocks noGrp="1"/>
          </p:cNvSpPr>
          <p:nvPr>
            <p:ph type="body" sz="quarter" idx="10"/>
          </p:nvPr>
        </p:nvSpPr>
        <p:spPr/>
        <p:txBody>
          <a:bodyPr>
            <a:noAutofit/>
          </a:bodyPr>
          <a:lstStyle/>
          <a:p>
            <a:pPr marL="342900" indent="-342900">
              <a:buFont typeface="Arial" panose="020B0604020202020204" pitchFamily="34" charset="0"/>
              <a:buChar char="•"/>
            </a:pPr>
            <a:r>
              <a:rPr lang="en-US" sz="2000" dirty="0"/>
              <a:t>Execute the attack:</a:t>
            </a:r>
          </a:p>
          <a:p>
            <a:r>
              <a:rPr lang="en-US" sz="2000" dirty="0"/>
              <a:t>	./connect-rpt-thr.pl 100000 127.0.0.1 80 10</a:t>
            </a:r>
          </a:p>
          <a:p>
            <a:pPr marL="342900" indent="-342900">
              <a:buFont typeface="Arial" panose="020B0604020202020204" pitchFamily="34" charset="0"/>
              <a:buChar char="•"/>
            </a:pPr>
            <a:r>
              <a:rPr lang="en-US" sz="2000" dirty="0"/>
              <a:t>Verify the attack</a:t>
            </a:r>
          </a:p>
          <a:p>
            <a:r>
              <a:rPr lang="en-US" sz="2000" dirty="0"/>
              <a:t>	</a:t>
            </a:r>
            <a:r>
              <a:rPr lang="en-US" sz="2000" dirty="0" err="1"/>
              <a:t>netstat</a:t>
            </a:r>
            <a:r>
              <a:rPr lang="en-US" sz="2000" dirty="0"/>
              <a:t> –nap | grep :80</a:t>
            </a:r>
          </a:p>
          <a:p>
            <a:r>
              <a:rPr lang="en-US" sz="2000" dirty="0"/>
              <a:t>	echo "GET / " | </a:t>
            </a:r>
            <a:r>
              <a:rPr lang="en-US" sz="2000" dirty="0" err="1"/>
              <a:t>nc</a:t>
            </a:r>
            <a:r>
              <a:rPr lang="en-US" sz="2000" dirty="0"/>
              <a:t> 127.0.0.1 80</a:t>
            </a:r>
          </a:p>
          <a:p>
            <a:pPr marL="342900" indent="-342900">
              <a:buFont typeface="Arial" panose="020B0604020202020204" pitchFamily="34" charset="0"/>
              <a:buChar char="•"/>
            </a:pPr>
            <a:r>
              <a:rPr lang="en-US" sz="2000" dirty="0"/>
              <a:t>Observe the sockets in “TIME_WAIT” state</a:t>
            </a:r>
          </a:p>
          <a:p>
            <a:endParaRPr lang="en-US" sz="2000" dirty="0"/>
          </a:p>
          <a:p>
            <a:pPr marL="342900" indent="-342900">
              <a:buFont typeface="Arial" panose="020B0604020202020204" pitchFamily="34" charset="0"/>
              <a:buChar char="•"/>
            </a:pPr>
            <a:r>
              <a:rPr lang="en-US" sz="2000" dirty="0"/>
              <a:t>Apply mitigation</a:t>
            </a:r>
          </a:p>
          <a:p>
            <a:pPr marL="342900" indent="-342900">
              <a:buFont typeface="Arial" panose="020B0604020202020204" pitchFamily="34" charset="0"/>
              <a:buChar char="•"/>
            </a:pPr>
            <a:r>
              <a:rPr lang="en-US" sz="2000" dirty="0"/>
              <a:t>Verify the attack</a:t>
            </a:r>
          </a:p>
          <a:p>
            <a:r>
              <a:rPr lang="en-US" sz="2000" dirty="0"/>
              <a:t>	</a:t>
            </a:r>
            <a:r>
              <a:rPr lang="en-US" sz="2000" dirty="0" err="1"/>
              <a:t>netstat</a:t>
            </a:r>
            <a:r>
              <a:rPr lang="en-US" sz="2000" dirty="0"/>
              <a:t> –nap | grep :80</a:t>
            </a:r>
          </a:p>
          <a:p>
            <a:r>
              <a:rPr lang="en-US" sz="2000" dirty="0"/>
              <a:t>	echo "GET / " | </a:t>
            </a:r>
            <a:r>
              <a:rPr lang="en-US" sz="2000" dirty="0" err="1"/>
              <a:t>nc</a:t>
            </a:r>
            <a:r>
              <a:rPr lang="en-US" sz="2000" dirty="0"/>
              <a:t> 127.0.0.1 80</a:t>
            </a:r>
          </a:p>
        </p:txBody>
      </p:sp>
    </p:spTree>
    <p:extLst>
      <p:ext uri="{BB962C8B-B14F-4D97-AF65-F5344CB8AC3E}">
        <p14:creationId xmlns:p14="http://schemas.microsoft.com/office/powerpoint/2010/main" val="428023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500"/>
                                        <p:tgtEl>
                                          <p:spTgt spid="2">
                                            <p:txEl>
                                              <p:pRg st="3" end="3"/>
                                            </p:txEl>
                                          </p:spTgt>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Effect transition="in" filter="fade">
                                      <p:cBhvr>
                                        <p:cTn id="29" dur="500"/>
                                        <p:tgtEl>
                                          <p:spTgt spid="2">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
                                            <p:txEl>
                                              <p:pRg st="7" end="7"/>
                                            </p:txEl>
                                          </p:spTgt>
                                        </p:tgtEl>
                                        <p:attrNameLst>
                                          <p:attrName>style.visibility</p:attrName>
                                        </p:attrNameLst>
                                      </p:cBhvr>
                                      <p:to>
                                        <p:strVal val="visible"/>
                                      </p:to>
                                    </p:set>
                                    <p:animEffect transition="in" filter="fade">
                                      <p:cBhvr>
                                        <p:cTn id="34" dur="500"/>
                                        <p:tgtEl>
                                          <p:spTgt spid="2">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fade">
                                      <p:cBhvr>
                                        <p:cTn id="39" dur="500"/>
                                        <p:tgtEl>
                                          <p:spTgt spid="2">
                                            <p:txEl>
                                              <p:pRg st="8" end="8"/>
                                            </p:txEl>
                                          </p:spTgt>
                                        </p:tgtEl>
                                      </p:cBhvr>
                                    </p:animEffec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animEffect transition="in" filter="fade">
                                      <p:cBhvr>
                                        <p:cTn id="43" dur="500"/>
                                        <p:tgtEl>
                                          <p:spTgt spid="2">
                                            <p:txEl>
                                              <p:pRg st="9" end="9"/>
                                            </p:txEl>
                                          </p:spTgt>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animEffect transition="in" filter="fade">
                                      <p:cBhvr>
                                        <p:cTn id="47"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socket exhaustion</a:t>
            </a:r>
          </a:p>
        </p:txBody>
      </p:sp>
      <p:sp>
        <p:nvSpPr>
          <p:cNvPr id="2" name="Text Placeholder 1"/>
          <p:cNvSpPr>
            <a:spLocks noGrp="1"/>
          </p:cNvSpPr>
          <p:nvPr>
            <p:ph type="body" sz="quarter" idx="10"/>
          </p:nvPr>
        </p:nvSpPr>
        <p:spPr/>
        <p:txBody>
          <a:bodyPr>
            <a:normAutofit/>
          </a:bodyPr>
          <a:lstStyle/>
          <a:p>
            <a:pPr marL="342900" indent="-342900">
              <a:buFont typeface="Arial" panose="020B0604020202020204" pitchFamily="34" charset="0"/>
              <a:buChar char="•"/>
            </a:pPr>
            <a:r>
              <a:rPr lang="en-US" dirty="0"/>
              <a:t>Check MSL</a:t>
            </a:r>
          </a:p>
          <a:p>
            <a:pPr marL="633413" lvl="3" indent="0">
              <a:buNone/>
            </a:pPr>
            <a:r>
              <a:rPr lang="en-US" dirty="0" err="1"/>
              <a:t>sysctl</a:t>
            </a:r>
            <a:r>
              <a:rPr lang="en-US" dirty="0"/>
              <a:t> net.ipv4.tcp_fin_timeout</a:t>
            </a:r>
          </a:p>
          <a:p>
            <a:pPr marL="633413" lvl="3" indent="0">
              <a:buNone/>
            </a:pPr>
            <a:r>
              <a:rPr lang="en-US" dirty="0"/>
              <a:t>OR</a:t>
            </a:r>
          </a:p>
          <a:p>
            <a:pPr marL="633413" lvl="3" indent="0">
              <a:buNone/>
            </a:pPr>
            <a:r>
              <a:rPr lang="en-US" dirty="0"/>
              <a:t>cat … ?</a:t>
            </a:r>
          </a:p>
          <a:p>
            <a:endParaRPr lang="en-US" dirty="0"/>
          </a:p>
          <a:p>
            <a:pPr marL="342900" indent="-342900">
              <a:buFont typeface="Arial" panose="020B0604020202020204" pitchFamily="34" charset="0"/>
              <a:buChar char="•"/>
            </a:pPr>
            <a:r>
              <a:rPr lang="en-US" dirty="0"/>
              <a:t>Enable socket reuse</a:t>
            </a:r>
          </a:p>
          <a:p>
            <a:pPr marL="633413" lvl="3" indent="0">
              <a:buNone/>
            </a:pPr>
            <a:r>
              <a:rPr lang="en-US" dirty="0"/>
              <a:t>echo 1 &gt; /proc/sys/net/ipv4/</a:t>
            </a:r>
            <a:r>
              <a:rPr lang="en-US" dirty="0" err="1"/>
              <a:t>tcp_tw_recycle</a:t>
            </a:r>
            <a:endParaRPr lang="en-US" dirty="0"/>
          </a:p>
          <a:p>
            <a:pPr marL="633413" lvl="3" indent="0">
              <a:buNone/>
            </a:pPr>
            <a:r>
              <a:rPr lang="en-US" dirty="0"/>
              <a:t>echo 1 &gt; /proc/sys/net/ipv4/</a:t>
            </a:r>
            <a:r>
              <a:rPr lang="en-US" dirty="0" err="1"/>
              <a:t>tcp_tw_reuse</a:t>
            </a:r>
            <a:endParaRPr lang="en-US" dirty="0"/>
          </a:p>
          <a:p>
            <a:endParaRPr lang="en-US" dirty="0"/>
          </a:p>
          <a:p>
            <a:endParaRPr lang="en-US" dirty="0"/>
          </a:p>
        </p:txBody>
      </p:sp>
    </p:spTree>
    <p:extLst>
      <p:ext uri="{BB962C8B-B14F-4D97-AF65-F5344CB8AC3E}">
        <p14:creationId xmlns:p14="http://schemas.microsoft.com/office/powerpoint/2010/main" val="2985899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fade">
                                      <p:cBhvr>
                                        <p:cTn id="24" dur="500"/>
                                        <p:tgtEl>
                                          <p:spTgt spid="2">
                                            <p:txEl>
                                              <p:pRg st="5" end="5"/>
                                            </p:txEl>
                                          </p:spTgt>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fade">
                                      <p:cBhvr>
                                        <p:cTn id="3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64374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Slowloris</a:t>
            </a:r>
            <a:endParaRPr lang="en-GB" dirty="0"/>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4299" y="4459119"/>
            <a:ext cx="1277685" cy="2286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2712" y="4459117"/>
            <a:ext cx="1277686" cy="2286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8773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6" y="1364639"/>
            <a:ext cx="7729006" cy="4525963"/>
          </a:xfrm>
        </p:spPr>
        <p:txBody>
          <a:bodyPr/>
          <a:lstStyle/>
          <a:p>
            <a:r>
              <a:rPr lang="en-US" dirty="0"/>
              <a:t>Process based connection handling?</a:t>
            </a:r>
          </a:p>
          <a:p>
            <a:pPr lvl="1"/>
            <a:r>
              <a:rPr lang="en-US" dirty="0"/>
              <a:t>Think “Apache”</a:t>
            </a:r>
          </a:p>
          <a:p>
            <a:pPr lvl="1">
              <a:buNone/>
            </a:pPr>
            <a:endParaRPr lang="en-US" dirty="0"/>
          </a:p>
          <a:p>
            <a:pPr lvl="1">
              <a:buNone/>
            </a:pPr>
            <a:endParaRPr lang="en-US" dirty="0"/>
          </a:p>
          <a:p>
            <a:r>
              <a:rPr lang="en-US" dirty="0"/>
              <a:t>Event based connection handling?</a:t>
            </a:r>
          </a:p>
          <a:p>
            <a:pPr lvl="1"/>
            <a:r>
              <a:rPr lang="en-US" dirty="0"/>
              <a:t>Think “</a:t>
            </a:r>
            <a:r>
              <a:rPr lang="en-US" dirty="0" err="1"/>
              <a:t>nginx</a:t>
            </a:r>
            <a:r>
              <a:rPr lang="en-US" dirty="0"/>
              <a:t>”</a:t>
            </a:r>
          </a:p>
        </p:txBody>
      </p:sp>
      <p:sp>
        <p:nvSpPr>
          <p:cNvPr id="3" name="Title 2"/>
          <p:cNvSpPr>
            <a:spLocks noGrp="1"/>
          </p:cNvSpPr>
          <p:nvPr>
            <p:ph type="title"/>
          </p:nvPr>
        </p:nvSpPr>
        <p:spPr/>
        <p:txBody>
          <a:bodyPr/>
          <a:lstStyle/>
          <a:p>
            <a:r>
              <a:rPr lang="en-US" dirty="0"/>
              <a:t>Connection handling architectures</a:t>
            </a:r>
          </a:p>
        </p:txBody>
      </p:sp>
    </p:spTree>
    <p:extLst>
      <p:ext uri="{BB962C8B-B14F-4D97-AF65-F5344CB8AC3E}">
        <p14:creationId xmlns:p14="http://schemas.microsoft.com/office/powerpoint/2010/main" val="1993837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4">
                                            <p:txEl>
                                              <p:pRg st="4" end="4"/>
                                            </p:txEl>
                                          </p:spTgt>
                                        </p:tgtEl>
                                        <p:attrNameLst>
                                          <p:attrName>style.visibility</p:attrName>
                                        </p:attrNameLst>
                                      </p:cBhvr>
                                      <p:to>
                                        <p:strVal val="visible"/>
                                      </p:to>
                                    </p:set>
                                    <p:animEffect transition="in" filter="fade">
                                      <p:cBhvr>
                                        <p:cTn id="16" dur="500"/>
                                        <p:tgtEl>
                                          <p:spTgt spid="4">
                                            <p:txEl>
                                              <p:pRg st="4" end="4"/>
                                            </p:tx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
                                            <p:txEl>
                                              <p:pRg st="5" end="5"/>
                                            </p:txEl>
                                          </p:spTgt>
                                        </p:tgtEl>
                                        <p:attrNameLst>
                                          <p:attrName>style.visibility</p:attrName>
                                        </p:attrNameLst>
                                      </p:cBhvr>
                                      <p:to>
                                        <p:strVal val="visible"/>
                                      </p:to>
                                    </p:set>
                                    <p:animEffect transition="in" filter="fade">
                                      <p:cBhvr>
                                        <p:cTn id="20"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Attacks</a:t>
            </a:r>
            <a:endParaRPr lang="en-US" dirty="0"/>
          </a:p>
        </p:txBody>
      </p:sp>
    </p:spTree>
    <p:extLst>
      <p:ext uri="{BB962C8B-B14F-4D97-AF65-F5344CB8AC3E}">
        <p14:creationId xmlns:p14="http://schemas.microsoft.com/office/powerpoint/2010/main" val="3935920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 oriented explained</a:t>
            </a:r>
          </a:p>
        </p:txBody>
      </p:sp>
      <p:sp>
        <p:nvSpPr>
          <p:cNvPr id="3" name="Content Placeholder 2"/>
          <p:cNvSpPr>
            <a:spLocks noGrp="1"/>
          </p:cNvSpPr>
          <p:nvPr>
            <p:ph idx="1"/>
          </p:nvPr>
        </p:nvSpPr>
        <p:spPr>
          <a:xfrm>
            <a:off x="419356" y="1364639"/>
            <a:ext cx="3462687" cy="4525963"/>
          </a:xfrm>
        </p:spPr>
        <p:txBody>
          <a:bodyPr>
            <a:normAutofit fontScale="77500" lnSpcReduction="20000"/>
          </a:bodyPr>
          <a:lstStyle/>
          <a:p>
            <a:r>
              <a:rPr lang="en-US" dirty="0"/>
              <a:t>Listener opens sockets</a:t>
            </a:r>
          </a:p>
          <a:p>
            <a:r>
              <a:rPr lang="en-US" dirty="0"/>
              <a:t>New connection comes in</a:t>
            </a:r>
          </a:p>
          <a:p>
            <a:r>
              <a:rPr lang="en-US" dirty="0"/>
              <a:t>Process forks; separate process handles the connection</a:t>
            </a:r>
          </a:p>
          <a:p>
            <a:r>
              <a:rPr lang="en-US" dirty="0"/>
              <a:t>New connection comes in</a:t>
            </a:r>
          </a:p>
          <a:p>
            <a:r>
              <a:rPr lang="en-US" dirty="0"/>
              <a:t>Process forks; separate process handles the connection</a:t>
            </a:r>
          </a:p>
          <a:p>
            <a:r>
              <a:rPr lang="en-US" dirty="0"/>
              <a:t>…and so on…</a:t>
            </a:r>
          </a:p>
          <a:p>
            <a:r>
              <a:rPr lang="en-US" dirty="0"/>
              <a:t>…usually with up to 500-600 concurrent process copies</a:t>
            </a:r>
          </a:p>
        </p:txBody>
      </p:sp>
      <p:pic>
        <p:nvPicPr>
          <p:cNvPr id="430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3606" y="1372912"/>
            <a:ext cx="4926724" cy="3284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3606" y="1372911"/>
            <a:ext cx="4926724" cy="3284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3606" y="1372910"/>
            <a:ext cx="4926724" cy="3284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3606" y="1372911"/>
            <a:ext cx="4926724" cy="3284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93606" y="1372909"/>
            <a:ext cx="4926724" cy="3284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7"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93606" y="1372911"/>
            <a:ext cx="4926724" cy="3284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9"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93606" y="1372909"/>
            <a:ext cx="4926724" cy="3284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2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93606" y="1372908"/>
            <a:ext cx="4926724" cy="3284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21"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93606" y="1372907"/>
            <a:ext cx="4906287" cy="32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23"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93606" y="1372911"/>
            <a:ext cx="4912236" cy="3711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6680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3011"/>
                                        </p:tgtEl>
                                        <p:attrNameLst>
                                          <p:attrName>style.visibility</p:attrName>
                                        </p:attrNameLst>
                                      </p:cBhvr>
                                      <p:to>
                                        <p:strVal val="visible"/>
                                      </p:to>
                                    </p:set>
                                    <p:animEffect transition="in" filter="fade">
                                      <p:cBhvr>
                                        <p:cTn id="11" dur="500"/>
                                        <p:tgtEl>
                                          <p:spTgt spid="4301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3012"/>
                                        </p:tgtEl>
                                        <p:attrNameLst>
                                          <p:attrName>style.visibility</p:attrName>
                                        </p:attrNameLst>
                                      </p:cBhvr>
                                      <p:to>
                                        <p:strVal val="visible"/>
                                      </p:to>
                                    </p:set>
                                    <p:animEffect transition="in" filter="fade">
                                      <p:cBhvr>
                                        <p:cTn id="20" dur="500"/>
                                        <p:tgtEl>
                                          <p:spTgt spid="430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43013"/>
                                        </p:tgtEl>
                                        <p:attrNameLst>
                                          <p:attrName>style.visibility</p:attrName>
                                        </p:attrNameLst>
                                      </p:cBhvr>
                                      <p:to>
                                        <p:strVal val="visible"/>
                                      </p:to>
                                    </p:set>
                                    <p:animEffect transition="in" filter="fade">
                                      <p:cBhvr>
                                        <p:cTn id="29" dur="500"/>
                                        <p:tgtEl>
                                          <p:spTgt spid="4301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500"/>
                                        <p:tgtEl>
                                          <p:spTgt spid="3">
                                            <p:txEl>
                                              <p:pRg st="3" end="3"/>
                                            </p:txEl>
                                          </p:spTgt>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43014"/>
                                        </p:tgtEl>
                                        <p:attrNameLst>
                                          <p:attrName>style.visibility</p:attrName>
                                        </p:attrNameLst>
                                      </p:cBhvr>
                                      <p:to>
                                        <p:strVal val="visible"/>
                                      </p:to>
                                    </p:set>
                                    <p:animEffect transition="in" filter="fade">
                                      <p:cBhvr>
                                        <p:cTn id="38" dur="500"/>
                                        <p:tgtEl>
                                          <p:spTgt spid="4301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500"/>
                                        <p:tgtEl>
                                          <p:spTgt spid="3">
                                            <p:txEl>
                                              <p:pRg st="4" end="4"/>
                                            </p:txEl>
                                          </p:spTgt>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43016"/>
                                        </p:tgtEl>
                                        <p:attrNameLst>
                                          <p:attrName>style.visibility</p:attrName>
                                        </p:attrNameLst>
                                      </p:cBhvr>
                                      <p:to>
                                        <p:strVal val="visible"/>
                                      </p:to>
                                    </p:set>
                                    <p:animEffect transition="in" filter="fade">
                                      <p:cBhvr>
                                        <p:cTn id="47" dur="500"/>
                                        <p:tgtEl>
                                          <p:spTgt spid="430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500"/>
                                        <p:tgtEl>
                                          <p:spTgt spid="3">
                                            <p:txEl>
                                              <p:pRg st="5" end="5"/>
                                            </p:txEl>
                                          </p:spTgt>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43017"/>
                                        </p:tgtEl>
                                        <p:attrNameLst>
                                          <p:attrName>style.visibility</p:attrName>
                                        </p:attrNameLst>
                                      </p:cBhvr>
                                      <p:to>
                                        <p:strVal val="visible"/>
                                      </p:to>
                                    </p:set>
                                    <p:animEffect transition="in" filter="fade">
                                      <p:cBhvr>
                                        <p:cTn id="56" dur="500"/>
                                        <p:tgtEl>
                                          <p:spTgt spid="43017"/>
                                        </p:tgtEl>
                                      </p:cBhvr>
                                    </p:animEffect>
                                  </p:childTnLst>
                                </p:cTn>
                              </p:par>
                            </p:childTnLst>
                          </p:cTn>
                        </p:par>
                        <p:par>
                          <p:cTn id="57" fill="hold">
                            <p:stCondLst>
                              <p:cond delay="1000"/>
                            </p:stCondLst>
                            <p:childTnLst>
                              <p:par>
                                <p:cTn id="58" presetID="1" presetClass="entr" presetSubtype="0" fill="hold" nodeType="afterEffect">
                                  <p:stCondLst>
                                    <p:cond delay="0"/>
                                  </p:stCondLst>
                                  <p:childTnLst>
                                    <p:set>
                                      <p:cBhvr>
                                        <p:cTn id="59" dur="1" fill="hold">
                                          <p:stCondLst>
                                            <p:cond delay="0"/>
                                          </p:stCondLst>
                                        </p:cTn>
                                        <p:tgtEl>
                                          <p:spTgt spid="43019"/>
                                        </p:tgtEl>
                                        <p:attrNameLst>
                                          <p:attrName>style.visibility</p:attrName>
                                        </p:attrNameLst>
                                      </p:cBhvr>
                                      <p:to>
                                        <p:strVal val="visible"/>
                                      </p:to>
                                    </p:set>
                                  </p:childTnLst>
                                </p:cTn>
                              </p:par>
                            </p:childTnLst>
                          </p:cTn>
                        </p:par>
                        <p:par>
                          <p:cTn id="60" fill="hold">
                            <p:stCondLst>
                              <p:cond delay="1000"/>
                            </p:stCondLst>
                            <p:childTnLst>
                              <p:par>
                                <p:cTn id="61" presetID="10" presetClass="entr" presetSubtype="0" fill="hold" nodeType="afterEffect">
                                  <p:stCondLst>
                                    <p:cond delay="0"/>
                                  </p:stCondLst>
                                  <p:childTnLst>
                                    <p:set>
                                      <p:cBhvr>
                                        <p:cTn id="62" dur="1" fill="hold">
                                          <p:stCondLst>
                                            <p:cond delay="0"/>
                                          </p:stCondLst>
                                        </p:cTn>
                                        <p:tgtEl>
                                          <p:spTgt spid="43020"/>
                                        </p:tgtEl>
                                        <p:attrNameLst>
                                          <p:attrName>style.visibility</p:attrName>
                                        </p:attrNameLst>
                                      </p:cBhvr>
                                      <p:to>
                                        <p:strVal val="visible"/>
                                      </p:to>
                                    </p:set>
                                    <p:animEffect transition="in" filter="fade">
                                      <p:cBhvr>
                                        <p:cTn id="63" dur="500"/>
                                        <p:tgtEl>
                                          <p:spTgt spid="43020"/>
                                        </p:tgtEl>
                                      </p:cBhvr>
                                    </p:animEffect>
                                  </p:childTnLst>
                                </p:cTn>
                              </p:par>
                            </p:childTnLst>
                          </p:cTn>
                        </p:par>
                        <p:par>
                          <p:cTn id="64" fill="hold">
                            <p:stCondLst>
                              <p:cond delay="1500"/>
                            </p:stCondLst>
                            <p:childTnLst>
                              <p:par>
                                <p:cTn id="65" presetID="10" presetClass="entr" presetSubtype="0" fill="hold" nodeType="afterEffect">
                                  <p:stCondLst>
                                    <p:cond delay="0"/>
                                  </p:stCondLst>
                                  <p:childTnLst>
                                    <p:set>
                                      <p:cBhvr>
                                        <p:cTn id="66" dur="1" fill="hold">
                                          <p:stCondLst>
                                            <p:cond delay="0"/>
                                          </p:stCondLst>
                                        </p:cTn>
                                        <p:tgtEl>
                                          <p:spTgt spid="43021"/>
                                        </p:tgtEl>
                                        <p:attrNameLst>
                                          <p:attrName>style.visibility</p:attrName>
                                        </p:attrNameLst>
                                      </p:cBhvr>
                                      <p:to>
                                        <p:strVal val="visible"/>
                                      </p:to>
                                    </p:set>
                                    <p:animEffect transition="in" filter="fade">
                                      <p:cBhvr>
                                        <p:cTn id="67" dur="500"/>
                                        <p:tgtEl>
                                          <p:spTgt spid="4302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3">
                                            <p:txEl>
                                              <p:pRg st="6" end="6"/>
                                            </p:txEl>
                                          </p:spTgt>
                                        </p:tgtEl>
                                        <p:attrNameLst>
                                          <p:attrName>style.visibility</p:attrName>
                                        </p:attrNameLst>
                                      </p:cBhvr>
                                      <p:to>
                                        <p:strVal val="visible"/>
                                      </p:to>
                                    </p:set>
                                    <p:animEffect transition="in" filter="fade">
                                      <p:cBhvr>
                                        <p:cTn id="72" dur="500"/>
                                        <p:tgtEl>
                                          <p:spTgt spid="3">
                                            <p:txEl>
                                              <p:pRg st="6" end="6"/>
                                            </p:txEl>
                                          </p:spTgt>
                                        </p:tgtEl>
                                      </p:cBhvr>
                                    </p:animEffect>
                                  </p:childTnLst>
                                </p:cTn>
                              </p:par>
                            </p:childTnLst>
                          </p:cTn>
                        </p:par>
                        <p:par>
                          <p:cTn id="73" fill="hold">
                            <p:stCondLst>
                              <p:cond delay="500"/>
                            </p:stCondLst>
                            <p:childTnLst>
                              <p:par>
                                <p:cTn id="74" presetID="10" presetClass="entr" presetSubtype="0" fill="hold" nodeType="afterEffect">
                                  <p:stCondLst>
                                    <p:cond delay="0"/>
                                  </p:stCondLst>
                                  <p:childTnLst>
                                    <p:set>
                                      <p:cBhvr>
                                        <p:cTn id="75" dur="1" fill="hold">
                                          <p:stCondLst>
                                            <p:cond delay="0"/>
                                          </p:stCondLst>
                                        </p:cTn>
                                        <p:tgtEl>
                                          <p:spTgt spid="43023"/>
                                        </p:tgtEl>
                                        <p:attrNameLst>
                                          <p:attrName>style.visibility</p:attrName>
                                        </p:attrNameLst>
                                      </p:cBhvr>
                                      <p:to>
                                        <p:strVal val="visible"/>
                                      </p:to>
                                    </p:set>
                                    <p:animEffect transition="in" filter="fade">
                                      <p:cBhvr>
                                        <p:cTn id="76" dur="500"/>
                                        <p:tgtEl>
                                          <p:spTgt spid="430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Apache web server (simplified)</a:t>
            </a:r>
          </a:p>
        </p:txBody>
      </p:sp>
      <p:pic>
        <p:nvPicPr>
          <p:cNvPr id="4"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3606" y="1372907"/>
            <a:ext cx="4926730" cy="32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3606" y="1372907"/>
            <a:ext cx="4926730" cy="32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3606" y="1372907"/>
            <a:ext cx="4926730" cy="32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3606" y="1372907"/>
            <a:ext cx="4926730" cy="32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93606" y="1372907"/>
            <a:ext cx="4926730" cy="32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93606" y="1372907"/>
            <a:ext cx="4926730" cy="32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6"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93606" y="1372907"/>
            <a:ext cx="4926730" cy="32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8"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93606" y="1372907"/>
            <a:ext cx="4926730" cy="32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9"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93606" y="1372907"/>
            <a:ext cx="4926730" cy="32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70" name="Picture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93606" y="1372907"/>
            <a:ext cx="4906287" cy="3284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72" name="Picture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93606" y="965631"/>
            <a:ext cx="5617256" cy="4289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74" name="Picture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93604" y="965631"/>
            <a:ext cx="5600051" cy="4276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19356" y="1364639"/>
            <a:ext cx="4093524" cy="5020395"/>
          </a:xfrm>
        </p:spPr>
        <p:txBody>
          <a:bodyPr>
            <a:normAutofit fontScale="85000" lnSpcReduction="20000"/>
          </a:bodyPr>
          <a:lstStyle/>
          <a:p>
            <a:r>
              <a:rPr lang="en-US" dirty="0"/>
              <a:t>Few child processes listen on a socket</a:t>
            </a:r>
          </a:p>
          <a:p>
            <a:r>
              <a:rPr lang="en-US" dirty="0"/>
              <a:t>A new connection comes in…</a:t>
            </a:r>
          </a:p>
          <a:p>
            <a:r>
              <a:rPr lang="en-US" dirty="0"/>
              <a:t>…and one of them takes it</a:t>
            </a:r>
          </a:p>
          <a:p>
            <a:r>
              <a:rPr lang="en-US" dirty="0"/>
              <a:t>Another new connection </a:t>
            </a:r>
            <a:br>
              <a:rPr lang="en-US" dirty="0"/>
            </a:br>
            <a:r>
              <a:rPr lang="en-US" dirty="0"/>
              <a:t>comes in…</a:t>
            </a:r>
          </a:p>
          <a:p>
            <a:r>
              <a:rPr lang="en-US" dirty="0"/>
              <a:t>…and the next one takes it.</a:t>
            </a:r>
          </a:p>
          <a:p>
            <a:r>
              <a:rPr lang="en-US" dirty="0"/>
              <a:t>Pool is exhausted; new processes</a:t>
            </a:r>
            <a:br>
              <a:rPr lang="en-US" dirty="0"/>
            </a:br>
            <a:r>
              <a:rPr lang="en-US" dirty="0"/>
              <a:t> are spawned (forked)</a:t>
            </a:r>
          </a:p>
          <a:p>
            <a:r>
              <a:rPr lang="en-US" dirty="0"/>
              <a:t>…and so on…</a:t>
            </a:r>
          </a:p>
          <a:p>
            <a:r>
              <a:rPr lang="en-US" dirty="0"/>
              <a:t>Up to about 500-600</a:t>
            </a:r>
          </a:p>
          <a:p>
            <a:r>
              <a:rPr lang="en-US" dirty="0"/>
              <a:t>The initial set is defined by </a:t>
            </a:r>
            <a:r>
              <a:rPr lang="en-US" dirty="0" err="1"/>
              <a:t>StartServers</a:t>
            </a:r>
            <a:endParaRPr lang="en-US" dirty="0"/>
          </a:p>
          <a:p>
            <a:endParaRPr lang="en-US" dirty="0"/>
          </a:p>
          <a:p>
            <a:endParaRPr lang="en-US" dirty="0"/>
          </a:p>
        </p:txBody>
      </p:sp>
    </p:spTree>
    <p:extLst>
      <p:ext uri="{BB962C8B-B14F-4D97-AF65-F5344CB8AC3E}">
        <p14:creationId xmlns:p14="http://schemas.microsoft.com/office/powerpoint/2010/main" val="2499431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5058"/>
                                        </p:tgtEl>
                                        <p:attrNameLst>
                                          <p:attrName>style.visibility</p:attrName>
                                        </p:attrNameLst>
                                      </p:cBhvr>
                                      <p:to>
                                        <p:strVal val="visible"/>
                                      </p:to>
                                    </p:set>
                                    <p:animEffect transition="in" filter="fade">
                                      <p:cBhvr>
                                        <p:cTn id="20" dur="500"/>
                                        <p:tgtEl>
                                          <p:spTgt spid="4505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45059"/>
                                        </p:tgtEl>
                                        <p:attrNameLst>
                                          <p:attrName>style.visibility</p:attrName>
                                        </p:attrNameLst>
                                      </p:cBhvr>
                                      <p:to>
                                        <p:strVal val="visible"/>
                                      </p:to>
                                    </p:set>
                                    <p:animEffect transition="in" filter="fade">
                                      <p:cBhvr>
                                        <p:cTn id="29" dur="500"/>
                                        <p:tgtEl>
                                          <p:spTgt spid="4505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500"/>
                                        <p:tgtEl>
                                          <p:spTgt spid="3">
                                            <p:txEl>
                                              <p:pRg st="3" end="3"/>
                                            </p:txEl>
                                          </p:spTgt>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45062"/>
                                        </p:tgtEl>
                                        <p:attrNameLst>
                                          <p:attrName>style.visibility</p:attrName>
                                        </p:attrNameLst>
                                      </p:cBhvr>
                                      <p:to>
                                        <p:strVal val="visible"/>
                                      </p:to>
                                    </p:set>
                                    <p:animEffect transition="in" filter="fade">
                                      <p:cBhvr>
                                        <p:cTn id="38" dur="500"/>
                                        <p:tgtEl>
                                          <p:spTgt spid="4506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500"/>
                                        <p:tgtEl>
                                          <p:spTgt spid="3">
                                            <p:txEl>
                                              <p:pRg st="4" end="4"/>
                                            </p:txEl>
                                          </p:spTgt>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45063"/>
                                        </p:tgtEl>
                                        <p:attrNameLst>
                                          <p:attrName>style.visibility</p:attrName>
                                        </p:attrNameLst>
                                      </p:cBhvr>
                                      <p:to>
                                        <p:strVal val="visible"/>
                                      </p:to>
                                    </p:set>
                                    <p:animEffect transition="in" filter="fade">
                                      <p:cBhvr>
                                        <p:cTn id="47" dur="500"/>
                                        <p:tgtEl>
                                          <p:spTgt spid="4506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500"/>
                                        <p:tgtEl>
                                          <p:spTgt spid="3">
                                            <p:txEl>
                                              <p:pRg st="5" end="5"/>
                                            </p:txEl>
                                          </p:spTgt>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45065"/>
                                        </p:tgtEl>
                                        <p:attrNameLst>
                                          <p:attrName>style.visibility</p:attrName>
                                        </p:attrNameLst>
                                      </p:cBhvr>
                                      <p:to>
                                        <p:strVal val="visible"/>
                                      </p:to>
                                    </p:set>
                                    <p:animEffect transition="in" filter="fade">
                                      <p:cBhvr>
                                        <p:cTn id="56" dur="500"/>
                                        <p:tgtEl>
                                          <p:spTgt spid="4506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Effect transition="in" filter="fade">
                                      <p:cBhvr>
                                        <p:cTn id="61" dur="500"/>
                                        <p:tgtEl>
                                          <p:spTgt spid="3">
                                            <p:txEl>
                                              <p:pRg st="6" end="6"/>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3">
                                            <p:txEl>
                                              <p:pRg st="7" end="7"/>
                                            </p:txEl>
                                          </p:spTgt>
                                        </p:tgtEl>
                                        <p:attrNameLst>
                                          <p:attrName>style.visibility</p:attrName>
                                        </p:attrNameLst>
                                      </p:cBhvr>
                                      <p:to>
                                        <p:strVal val="visible"/>
                                      </p:to>
                                    </p:set>
                                    <p:animEffect transition="in" filter="fade">
                                      <p:cBhvr>
                                        <p:cTn id="66" dur="500"/>
                                        <p:tgtEl>
                                          <p:spTgt spid="3">
                                            <p:txEl>
                                              <p:pRg st="7" end="7"/>
                                            </p:txEl>
                                          </p:spTgt>
                                        </p:tgtEl>
                                      </p:cBhvr>
                                    </p:animEffec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45066"/>
                                        </p:tgtEl>
                                        <p:attrNameLst>
                                          <p:attrName>style.visibility</p:attrName>
                                        </p:attrNameLst>
                                      </p:cBhvr>
                                      <p:to>
                                        <p:strVal val="visible"/>
                                      </p:to>
                                    </p:set>
                                    <p:animEffect transition="in" filter="fade">
                                      <p:cBhvr>
                                        <p:cTn id="70" dur="500"/>
                                        <p:tgtEl>
                                          <p:spTgt spid="45066"/>
                                        </p:tgtEl>
                                      </p:cBhvr>
                                    </p:animEffect>
                                  </p:childTnLst>
                                </p:cTn>
                              </p:par>
                            </p:childTnLst>
                          </p:cTn>
                        </p:par>
                        <p:par>
                          <p:cTn id="71" fill="hold">
                            <p:stCondLst>
                              <p:cond delay="1000"/>
                            </p:stCondLst>
                            <p:childTnLst>
                              <p:par>
                                <p:cTn id="72" presetID="10" presetClass="entr" presetSubtype="0" fill="hold" nodeType="afterEffect">
                                  <p:stCondLst>
                                    <p:cond delay="0"/>
                                  </p:stCondLst>
                                  <p:childTnLst>
                                    <p:set>
                                      <p:cBhvr>
                                        <p:cTn id="73" dur="1" fill="hold">
                                          <p:stCondLst>
                                            <p:cond delay="0"/>
                                          </p:stCondLst>
                                        </p:cTn>
                                        <p:tgtEl>
                                          <p:spTgt spid="45068"/>
                                        </p:tgtEl>
                                        <p:attrNameLst>
                                          <p:attrName>style.visibility</p:attrName>
                                        </p:attrNameLst>
                                      </p:cBhvr>
                                      <p:to>
                                        <p:strVal val="visible"/>
                                      </p:to>
                                    </p:set>
                                    <p:animEffect transition="in" filter="fade">
                                      <p:cBhvr>
                                        <p:cTn id="74" dur="500"/>
                                        <p:tgtEl>
                                          <p:spTgt spid="45068"/>
                                        </p:tgtEl>
                                      </p:cBhvr>
                                    </p:animEffect>
                                  </p:childTnLst>
                                </p:cTn>
                              </p:par>
                            </p:childTnLst>
                          </p:cTn>
                        </p:par>
                        <p:par>
                          <p:cTn id="75" fill="hold">
                            <p:stCondLst>
                              <p:cond delay="1500"/>
                            </p:stCondLst>
                            <p:childTnLst>
                              <p:par>
                                <p:cTn id="76" presetID="10" presetClass="entr" presetSubtype="0" fill="hold" nodeType="afterEffect">
                                  <p:stCondLst>
                                    <p:cond delay="0"/>
                                  </p:stCondLst>
                                  <p:childTnLst>
                                    <p:set>
                                      <p:cBhvr>
                                        <p:cTn id="77" dur="1" fill="hold">
                                          <p:stCondLst>
                                            <p:cond delay="0"/>
                                          </p:stCondLst>
                                        </p:cTn>
                                        <p:tgtEl>
                                          <p:spTgt spid="45069"/>
                                        </p:tgtEl>
                                        <p:attrNameLst>
                                          <p:attrName>style.visibility</p:attrName>
                                        </p:attrNameLst>
                                      </p:cBhvr>
                                      <p:to>
                                        <p:strVal val="visible"/>
                                      </p:to>
                                    </p:set>
                                    <p:animEffect transition="in" filter="fade">
                                      <p:cBhvr>
                                        <p:cTn id="78" dur="500"/>
                                        <p:tgtEl>
                                          <p:spTgt spid="45069"/>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45070"/>
                                        </p:tgtEl>
                                        <p:attrNameLst>
                                          <p:attrName>style.visibility</p:attrName>
                                        </p:attrNameLst>
                                      </p:cBhvr>
                                      <p:to>
                                        <p:strVal val="visible"/>
                                      </p:to>
                                    </p:set>
                                    <p:animEffect transition="in" filter="fade">
                                      <p:cBhvr>
                                        <p:cTn id="83" dur="500"/>
                                        <p:tgtEl>
                                          <p:spTgt spid="45070"/>
                                        </p:tgtEl>
                                      </p:cBhvr>
                                    </p:animEffect>
                                  </p:childTnLst>
                                </p:cTn>
                              </p:par>
                            </p:childTnLst>
                          </p:cTn>
                        </p:par>
                        <p:par>
                          <p:cTn id="84" fill="hold">
                            <p:stCondLst>
                              <p:cond delay="500"/>
                            </p:stCondLst>
                            <p:childTnLst>
                              <p:par>
                                <p:cTn id="85" presetID="10" presetClass="entr" presetSubtype="0" fill="hold" nodeType="afterEffect">
                                  <p:stCondLst>
                                    <p:cond delay="0"/>
                                  </p:stCondLst>
                                  <p:childTnLst>
                                    <p:set>
                                      <p:cBhvr>
                                        <p:cTn id="86" dur="1" fill="hold">
                                          <p:stCondLst>
                                            <p:cond delay="0"/>
                                          </p:stCondLst>
                                        </p:cTn>
                                        <p:tgtEl>
                                          <p:spTgt spid="45072"/>
                                        </p:tgtEl>
                                        <p:attrNameLst>
                                          <p:attrName>style.visibility</p:attrName>
                                        </p:attrNameLst>
                                      </p:cBhvr>
                                      <p:to>
                                        <p:strVal val="visible"/>
                                      </p:to>
                                    </p:set>
                                    <p:animEffect transition="in" filter="fade">
                                      <p:cBhvr>
                                        <p:cTn id="87" dur="500"/>
                                        <p:tgtEl>
                                          <p:spTgt spid="45072"/>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3">
                                            <p:txEl>
                                              <p:pRg st="8" end="8"/>
                                            </p:txEl>
                                          </p:spTgt>
                                        </p:tgtEl>
                                        <p:attrNameLst>
                                          <p:attrName>style.visibility</p:attrName>
                                        </p:attrNameLst>
                                      </p:cBhvr>
                                      <p:to>
                                        <p:strVal val="visible"/>
                                      </p:to>
                                    </p:set>
                                    <p:animEffect transition="in" filter="fade">
                                      <p:cBhvr>
                                        <p:cTn id="92" dur="500"/>
                                        <p:tgtEl>
                                          <p:spTgt spid="3">
                                            <p:txEl>
                                              <p:pRg st="8" end="8"/>
                                            </p:txEl>
                                          </p:spTgt>
                                        </p:tgtEl>
                                      </p:cBhvr>
                                    </p:animEffect>
                                  </p:childTnLst>
                                </p:cTn>
                              </p:par>
                            </p:childTnLst>
                          </p:cTn>
                        </p:par>
                        <p:par>
                          <p:cTn id="93" fill="hold">
                            <p:stCondLst>
                              <p:cond delay="500"/>
                            </p:stCondLst>
                            <p:childTnLst>
                              <p:par>
                                <p:cTn id="94" presetID="1" presetClass="entr" presetSubtype="0" fill="hold" nodeType="afterEffect">
                                  <p:stCondLst>
                                    <p:cond delay="0"/>
                                  </p:stCondLst>
                                  <p:childTnLst>
                                    <p:set>
                                      <p:cBhvr>
                                        <p:cTn id="95" dur="1" fill="hold">
                                          <p:stCondLst>
                                            <p:cond delay="0"/>
                                          </p:stCondLst>
                                        </p:cTn>
                                        <p:tgtEl>
                                          <p:spTgt spid="45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Nginx (simplified)</a:t>
            </a:r>
          </a:p>
        </p:txBody>
      </p:sp>
      <p:pic>
        <p:nvPicPr>
          <p:cNvPr id="4"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3606" y="1372912"/>
            <a:ext cx="4926718" cy="3284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3606" y="1372912"/>
            <a:ext cx="4926718" cy="3284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3606" y="1372912"/>
            <a:ext cx="4926718" cy="3284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8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3606" y="1372912"/>
            <a:ext cx="4926718" cy="3284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8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93606" y="1372911"/>
            <a:ext cx="5032326" cy="3724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86"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93606" y="1372912"/>
            <a:ext cx="5032325" cy="3724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87"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93606" y="1372912"/>
            <a:ext cx="5032325" cy="3724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88"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93605" y="1372910"/>
            <a:ext cx="5032326" cy="3724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89"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93606" y="1372912"/>
            <a:ext cx="5032325" cy="3724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91"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93606" y="1372911"/>
            <a:ext cx="5032324" cy="3724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92"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93605" y="1372910"/>
            <a:ext cx="5032325" cy="3724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93"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93606" y="1372912"/>
            <a:ext cx="5032325" cy="3724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6094" name="Picture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93606" y="1372912"/>
            <a:ext cx="5032323" cy="3724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19357" y="1364639"/>
            <a:ext cx="3555958" cy="4525963"/>
          </a:xfrm>
        </p:spPr>
        <p:txBody>
          <a:bodyPr>
            <a:normAutofit fontScale="77500" lnSpcReduction="20000"/>
          </a:bodyPr>
          <a:lstStyle/>
          <a:p>
            <a:r>
              <a:rPr lang="en-US" dirty="0"/>
              <a:t>Master Process controls logistics</a:t>
            </a:r>
          </a:p>
          <a:p>
            <a:r>
              <a:rPr lang="en-US" dirty="0"/>
              <a:t>Support processes (cache management)</a:t>
            </a:r>
          </a:p>
          <a:p>
            <a:r>
              <a:rPr lang="en-US" dirty="0"/>
              <a:t>Worker processes process connections</a:t>
            </a:r>
          </a:p>
          <a:p>
            <a:r>
              <a:rPr lang="en-US" dirty="0"/>
              <a:t>One or more…</a:t>
            </a:r>
          </a:p>
          <a:p>
            <a:pPr marL="0" indent="0">
              <a:buNone/>
            </a:pPr>
            <a:r>
              <a:rPr lang="en-US" dirty="0"/>
              <a:t>	…one per core</a:t>
            </a:r>
          </a:p>
          <a:p>
            <a:r>
              <a:rPr lang="en-US" dirty="0"/>
              <a:t>Each worker can handle many sockets concurrently</a:t>
            </a:r>
          </a:p>
          <a:p>
            <a:r>
              <a:rPr lang="en-US" dirty="0"/>
              <a:t>A new connection comes in</a:t>
            </a:r>
          </a:p>
          <a:p>
            <a:pPr marL="0" indent="0">
              <a:buNone/>
            </a:pPr>
            <a:r>
              <a:rPr lang="en-US" dirty="0"/>
              <a:t>	…and is established; …and so on…</a:t>
            </a:r>
          </a:p>
          <a:p>
            <a:endParaRPr lang="en-US" dirty="0"/>
          </a:p>
        </p:txBody>
      </p:sp>
    </p:spTree>
    <p:extLst>
      <p:ext uri="{BB962C8B-B14F-4D97-AF65-F5344CB8AC3E}">
        <p14:creationId xmlns:p14="http://schemas.microsoft.com/office/powerpoint/2010/main" val="88190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6082"/>
                                        </p:tgtEl>
                                        <p:attrNameLst>
                                          <p:attrName>style.visibility</p:attrName>
                                        </p:attrNameLst>
                                      </p:cBhvr>
                                      <p:to>
                                        <p:strVal val="visible"/>
                                      </p:to>
                                    </p:set>
                                    <p:animEffect transition="in" filter="fade">
                                      <p:cBhvr>
                                        <p:cTn id="20" dur="500"/>
                                        <p:tgtEl>
                                          <p:spTgt spid="4608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46083"/>
                                        </p:tgtEl>
                                        <p:attrNameLst>
                                          <p:attrName>style.visibility</p:attrName>
                                        </p:attrNameLst>
                                      </p:cBhvr>
                                      <p:to>
                                        <p:strVal val="visible"/>
                                      </p:to>
                                    </p:set>
                                    <p:animEffect transition="in" filter="fade">
                                      <p:cBhvr>
                                        <p:cTn id="29" dur="500"/>
                                        <p:tgtEl>
                                          <p:spTgt spid="4608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500"/>
                                        <p:tgtEl>
                                          <p:spTgt spid="3">
                                            <p:txEl>
                                              <p:pRg st="3" end="3"/>
                                            </p:txEl>
                                          </p:spTgt>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46084"/>
                                        </p:tgtEl>
                                        <p:attrNameLst>
                                          <p:attrName>style.visibility</p:attrName>
                                        </p:attrNameLst>
                                      </p:cBhvr>
                                      <p:to>
                                        <p:strVal val="visible"/>
                                      </p:to>
                                    </p:set>
                                    <p:animEffect transition="in" filter="fade">
                                      <p:cBhvr>
                                        <p:cTn id="38" dur="500"/>
                                        <p:tgtEl>
                                          <p:spTgt spid="4608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500"/>
                                        <p:tgtEl>
                                          <p:spTgt spid="3">
                                            <p:txEl>
                                              <p:pRg st="4" end="4"/>
                                            </p:txEl>
                                          </p:spTgt>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46085"/>
                                        </p:tgtEl>
                                        <p:attrNameLst>
                                          <p:attrName>style.visibility</p:attrName>
                                        </p:attrNameLst>
                                      </p:cBhvr>
                                      <p:to>
                                        <p:strVal val="visible"/>
                                      </p:to>
                                    </p:set>
                                    <p:animEffect transition="in" filter="fade">
                                      <p:cBhvr>
                                        <p:cTn id="47" dur="500"/>
                                        <p:tgtEl>
                                          <p:spTgt spid="4608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500"/>
                                        <p:tgtEl>
                                          <p:spTgt spid="3">
                                            <p:txEl>
                                              <p:pRg st="5" end="5"/>
                                            </p:txEl>
                                          </p:spTgt>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46086"/>
                                        </p:tgtEl>
                                        <p:attrNameLst>
                                          <p:attrName>style.visibility</p:attrName>
                                        </p:attrNameLst>
                                      </p:cBhvr>
                                      <p:to>
                                        <p:strVal val="visible"/>
                                      </p:to>
                                    </p:set>
                                    <p:animEffect transition="in" filter="fade">
                                      <p:cBhvr>
                                        <p:cTn id="56" dur="500"/>
                                        <p:tgtEl>
                                          <p:spTgt spid="4608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Effect transition="in" filter="fade">
                                      <p:cBhvr>
                                        <p:cTn id="61" dur="500"/>
                                        <p:tgtEl>
                                          <p:spTgt spid="3">
                                            <p:txEl>
                                              <p:pRg st="6" end="6"/>
                                            </p:txEl>
                                          </p:spTgt>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46087"/>
                                        </p:tgtEl>
                                        <p:attrNameLst>
                                          <p:attrName>style.visibility</p:attrName>
                                        </p:attrNameLst>
                                      </p:cBhvr>
                                      <p:to>
                                        <p:strVal val="visible"/>
                                      </p:to>
                                    </p:set>
                                    <p:animEffect transition="in" filter="fade">
                                      <p:cBhvr>
                                        <p:cTn id="65" dur="500"/>
                                        <p:tgtEl>
                                          <p:spTgt spid="46087"/>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3">
                                            <p:txEl>
                                              <p:pRg st="7" end="7"/>
                                            </p:txEl>
                                          </p:spTgt>
                                        </p:tgtEl>
                                        <p:attrNameLst>
                                          <p:attrName>style.visibility</p:attrName>
                                        </p:attrNameLst>
                                      </p:cBhvr>
                                      <p:to>
                                        <p:strVal val="visible"/>
                                      </p:to>
                                    </p:set>
                                    <p:animEffect transition="in" filter="fade">
                                      <p:cBhvr>
                                        <p:cTn id="70" dur="500"/>
                                        <p:tgtEl>
                                          <p:spTgt spid="3">
                                            <p:txEl>
                                              <p:pRg st="7" end="7"/>
                                            </p:txEl>
                                          </p:spTgt>
                                        </p:tgtEl>
                                      </p:cBhvr>
                                    </p:animEffect>
                                  </p:childTnLst>
                                </p:cTn>
                              </p:par>
                            </p:childTnLst>
                          </p:cTn>
                        </p:par>
                        <p:par>
                          <p:cTn id="71" fill="hold">
                            <p:stCondLst>
                              <p:cond delay="500"/>
                            </p:stCondLst>
                            <p:childTnLst>
                              <p:par>
                                <p:cTn id="72" presetID="10" presetClass="entr" presetSubtype="0" fill="hold" nodeType="afterEffect">
                                  <p:stCondLst>
                                    <p:cond delay="0"/>
                                  </p:stCondLst>
                                  <p:childTnLst>
                                    <p:set>
                                      <p:cBhvr>
                                        <p:cTn id="73" dur="1" fill="hold">
                                          <p:stCondLst>
                                            <p:cond delay="0"/>
                                          </p:stCondLst>
                                        </p:cTn>
                                        <p:tgtEl>
                                          <p:spTgt spid="46088"/>
                                        </p:tgtEl>
                                        <p:attrNameLst>
                                          <p:attrName>style.visibility</p:attrName>
                                        </p:attrNameLst>
                                      </p:cBhvr>
                                      <p:to>
                                        <p:strVal val="visible"/>
                                      </p:to>
                                    </p:set>
                                    <p:animEffect transition="in" filter="fade">
                                      <p:cBhvr>
                                        <p:cTn id="74" dur="500"/>
                                        <p:tgtEl>
                                          <p:spTgt spid="46088"/>
                                        </p:tgtEl>
                                      </p:cBhvr>
                                    </p:animEffect>
                                  </p:childTnLst>
                                </p:cTn>
                              </p:par>
                            </p:childTnLst>
                          </p:cTn>
                        </p:par>
                        <p:par>
                          <p:cTn id="75" fill="hold">
                            <p:stCondLst>
                              <p:cond delay="1000"/>
                            </p:stCondLst>
                            <p:childTnLst>
                              <p:par>
                                <p:cTn id="76" presetID="10" presetClass="entr" presetSubtype="0" fill="hold" nodeType="afterEffect">
                                  <p:stCondLst>
                                    <p:cond delay="0"/>
                                  </p:stCondLst>
                                  <p:childTnLst>
                                    <p:set>
                                      <p:cBhvr>
                                        <p:cTn id="77" dur="1" fill="hold">
                                          <p:stCondLst>
                                            <p:cond delay="0"/>
                                          </p:stCondLst>
                                        </p:cTn>
                                        <p:tgtEl>
                                          <p:spTgt spid="46089"/>
                                        </p:tgtEl>
                                        <p:attrNameLst>
                                          <p:attrName>style.visibility</p:attrName>
                                        </p:attrNameLst>
                                      </p:cBhvr>
                                      <p:to>
                                        <p:strVal val="visible"/>
                                      </p:to>
                                    </p:set>
                                    <p:animEffect transition="in" filter="fade">
                                      <p:cBhvr>
                                        <p:cTn id="78" dur="500"/>
                                        <p:tgtEl>
                                          <p:spTgt spid="46089"/>
                                        </p:tgtEl>
                                      </p:cBhvr>
                                    </p:animEffect>
                                  </p:childTnLst>
                                </p:cTn>
                              </p:par>
                            </p:childTnLst>
                          </p:cTn>
                        </p:par>
                        <p:par>
                          <p:cTn id="79" fill="hold">
                            <p:stCondLst>
                              <p:cond delay="1500"/>
                            </p:stCondLst>
                            <p:childTnLst>
                              <p:par>
                                <p:cTn id="80" presetID="10" presetClass="entr" presetSubtype="0" fill="hold" nodeType="afterEffect">
                                  <p:stCondLst>
                                    <p:cond delay="0"/>
                                  </p:stCondLst>
                                  <p:childTnLst>
                                    <p:set>
                                      <p:cBhvr>
                                        <p:cTn id="81" dur="1" fill="hold">
                                          <p:stCondLst>
                                            <p:cond delay="0"/>
                                          </p:stCondLst>
                                        </p:cTn>
                                        <p:tgtEl>
                                          <p:spTgt spid="46091"/>
                                        </p:tgtEl>
                                        <p:attrNameLst>
                                          <p:attrName>style.visibility</p:attrName>
                                        </p:attrNameLst>
                                      </p:cBhvr>
                                      <p:to>
                                        <p:strVal val="visible"/>
                                      </p:to>
                                    </p:set>
                                    <p:animEffect transition="in" filter="fade">
                                      <p:cBhvr>
                                        <p:cTn id="82" dur="500"/>
                                        <p:tgtEl>
                                          <p:spTgt spid="46091"/>
                                        </p:tgtEl>
                                      </p:cBhvr>
                                    </p:animEffect>
                                  </p:childTnLst>
                                </p:cTn>
                              </p:par>
                            </p:childTnLst>
                          </p:cTn>
                        </p:par>
                        <p:par>
                          <p:cTn id="83" fill="hold">
                            <p:stCondLst>
                              <p:cond delay="2000"/>
                            </p:stCondLst>
                            <p:childTnLst>
                              <p:par>
                                <p:cTn id="84" presetID="10" presetClass="entr" presetSubtype="0" fill="hold" nodeType="afterEffect">
                                  <p:stCondLst>
                                    <p:cond delay="0"/>
                                  </p:stCondLst>
                                  <p:childTnLst>
                                    <p:set>
                                      <p:cBhvr>
                                        <p:cTn id="85" dur="1" fill="hold">
                                          <p:stCondLst>
                                            <p:cond delay="0"/>
                                          </p:stCondLst>
                                        </p:cTn>
                                        <p:tgtEl>
                                          <p:spTgt spid="46092"/>
                                        </p:tgtEl>
                                        <p:attrNameLst>
                                          <p:attrName>style.visibility</p:attrName>
                                        </p:attrNameLst>
                                      </p:cBhvr>
                                      <p:to>
                                        <p:strVal val="visible"/>
                                      </p:to>
                                    </p:set>
                                    <p:animEffect transition="in" filter="fade">
                                      <p:cBhvr>
                                        <p:cTn id="86" dur="500"/>
                                        <p:tgtEl>
                                          <p:spTgt spid="46092"/>
                                        </p:tgtEl>
                                      </p:cBhvr>
                                    </p:animEffect>
                                  </p:childTnLst>
                                </p:cTn>
                              </p:par>
                            </p:childTnLst>
                          </p:cTn>
                        </p:par>
                        <p:par>
                          <p:cTn id="87" fill="hold">
                            <p:stCondLst>
                              <p:cond delay="2500"/>
                            </p:stCondLst>
                            <p:childTnLst>
                              <p:par>
                                <p:cTn id="88" presetID="10" presetClass="entr" presetSubtype="0" fill="hold" nodeType="afterEffect">
                                  <p:stCondLst>
                                    <p:cond delay="0"/>
                                  </p:stCondLst>
                                  <p:childTnLst>
                                    <p:set>
                                      <p:cBhvr>
                                        <p:cTn id="89" dur="1" fill="hold">
                                          <p:stCondLst>
                                            <p:cond delay="0"/>
                                          </p:stCondLst>
                                        </p:cTn>
                                        <p:tgtEl>
                                          <p:spTgt spid="46093"/>
                                        </p:tgtEl>
                                        <p:attrNameLst>
                                          <p:attrName>style.visibility</p:attrName>
                                        </p:attrNameLst>
                                      </p:cBhvr>
                                      <p:to>
                                        <p:strVal val="visible"/>
                                      </p:to>
                                    </p:set>
                                    <p:animEffect transition="in" filter="fade">
                                      <p:cBhvr>
                                        <p:cTn id="90" dur="500"/>
                                        <p:tgtEl>
                                          <p:spTgt spid="46093"/>
                                        </p:tgtEl>
                                      </p:cBhvr>
                                    </p:animEffect>
                                  </p:childTnLst>
                                </p:cTn>
                              </p:par>
                            </p:childTnLst>
                          </p:cTn>
                        </p:par>
                        <p:par>
                          <p:cTn id="91" fill="hold">
                            <p:stCondLst>
                              <p:cond delay="3000"/>
                            </p:stCondLst>
                            <p:childTnLst>
                              <p:par>
                                <p:cTn id="92" presetID="10" presetClass="entr" presetSubtype="0" fill="hold" nodeType="afterEffect">
                                  <p:stCondLst>
                                    <p:cond delay="0"/>
                                  </p:stCondLst>
                                  <p:childTnLst>
                                    <p:set>
                                      <p:cBhvr>
                                        <p:cTn id="93" dur="1" fill="hold">
                                          <p:stCondLst>
                                            <p:cond delay="0"/>
                                          </p:stCondLst>
                                        </p:cTn>
                                        <p:tgtEl>
                                          <p:spTgt spid="46094"/>
                                        </p:tgtEl>
                                        <p:attrNameLst>
                                          <p:attrName>style.visibility</p:attrName>
                                        </p:attrNameLst>
                                      </p:cBhvr>
                                      <p:to>
                                        <p:strVal val="visible"/>
                                      </p:to>
                                    </p:set>
                                    <p:animEffect transition="in" filter="fade">
                                      <p:cBhvr>
                                        <p:cTn id="94" dur="500"/>
                                        <p:tgtEl>
                                          <p:spTgt spid="460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Slowloris</a:t>
            </a:r>
            <a:endParaRPr lang="en-US" dirty="0"/>
          </a:p>
        </p:txBody>
      </p:sp>
      <p:sp>
        <p:nvSpPr>
          <p:cNvPr id="3" name="Content Placeholder 2"/>
          <p:cNvSpPr>
            <a:spLocks noGrp="1"/>
          </p:cNvSpPr>
          <p:nvPr>
            <p:ph idx="1"/>
          </p:nvPr>
        </p:nvSpPr>
        <p:spPr>
          <a:xfrm>
            <a:off x="419356" y="1364639"/>
            <a:ext cx="8044756" cy="4525963"/>
          </a:xfrm>
        </p:spPr>
        <p:txBody>
          <a:bodyPr/>
          <a:lstStyle/>
          <a:p>
            <a:r>
              <a:rPr lang="en-US" dirty="0"/>
              <a:t>Exploits the process based model but opening a number of concurrent connections and holds them open for as long as possible with the least amount of bandwidth possible.</a:t>
            </a:r>
          </a:p>
          <a:p>
            <a:endParaRPr lang="en-US" dirty="0"/>
          </a:p>
        </p:txBody>
      </p:sp>
    </p:spTree>
    <p:extLst>
      <p:ext uri="{BB962C8B-B14F-4D97-AF65-F5344CB8AC3E}">
        <p14:creationId xmlns:p14="http://schemas.microsoft.com/office/powerpoint/2010/main" val="3606935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Slowloris</a:t>
            </a:r>
            <a:r>
              <a:rPr lang="en-US" dirty="0"/>
              <a:t> request</a:t>
            </a:r>
          </a:p>
        </p:txBody>
      </p:sp>
      <p:sp>
        <p:nvSpPr>
          <p:cNvPr id="3" name="Content Placeholder 2"/>
          <p:cNvSpPr>
            <a:spLocks noGrp="1"/>
          </p:cNvSpPr>
          <p:nvPr>
            <p:ph idx="1"/>
          </p:nvPr>
        </p:nvSpPr>
        <p:spPr>
          <a:xfrm>
            <a:off x="419356" y="1364640"/>
            <a:ext cx="8391694" cy="4994119"/>
          </a:xfrm>
        </p:spPr>
        <p:txBody>
          <a:bodyPr/>
          <a:lstStyle/>
          <a:p>
            <a:r>
              <a:rPr lang="en-US" sz="1300" dirty="0"/>
              <a:t>Request:</a:t>
            </a:r>
          </a:p>
          <a:p>
            <a:pPr marL="0" indent="0">
              <a:buNone/>
            </a:pPr>
            <a:r>
              <a:rPr lang="en-US" sz="1300" dirty="0"/>
              <a:t>send: GET /</a:t>
            </a:r>
            <a:r>
              <a:rPr lang="en-US" sz="1300" dirty="0" err="1"/>
              <a:t>pki</a:t>
            </a:r>
            <a:r>
              <a:rPr lang="en-US" sz="1300" dirty="0"/>
              <a:t>/</a:t>
            </a:r>
            <a:r>
              <a:rPr lang="en-US" sz="1300" dirty="0" err="1"/>
              <a:t>crl</a:t>
            </a:r>
            <a:r>
              <a:rPr lang="en-US" sz="1300" dirty="0"/>
              <a:t>/products/</a:t>
            </a:r>
            <a:r>
              <a:rPr lang="en-US" sz="1300" dirty="0" err="1"/>
              <a:t>WinPCA.crl</a:t>
            </a:r>
            <a:r>
              <a:rPr lang="en-US" sz="1300" dirty="0"/>
              <a:t> HTTP/1.1</a:t>
            </a:r>
          </a:p>
          <a:p>
            <a:pPr marL="0" indent="0">
              <a:buNone/>
            </a:pPr>
            <a:r>
              <a:rPr lang="en-US" sz="1300" dirty="0"/>
              <a:t>wait...</a:t>
            </a:r>
          </a:p>
          <a:p>
            <a:pPr marL="0" indent="0">
              <a:buNone/>
            </a:pPr>
            <a:r>
              <a:rPr lang="en-US" sz="1300" dirty="0"/>
              <a:t>send: Cache-Control: max-age = 900</a:t>
            </a:r>
          </a:p>
          <a:p>
            <a:pPr marL="0" indent="0">
              <a:buNone/>
            </a:pPr>
            <a:r>
              <a:rPr lang="en-US" sz="1300" dirty="0"/>
              <a:t>wait...</a:t>
            </a:r>
          </a:p>
          <a:p>
            <a:pPr marL="0" indent="0">
              <a:buNone/>
            </a:pPr>
            <a:r>
              <a:rPr lang="en-US" sz="1300" dirty="0"/>
              <a:t>send: Connection: Keep-Alive</a:t>
            </a:r>
          </a:p>
          <a:p>
            <a:pPr marL="0" indent="0">
              <a:buNone/>
            </a:pPr>
            <a:r>
              <a:rPr lang="en-US" sz="1300" dirty="0"/>
              <a:t>wait...</a:t>
            </a:r>
          </a:p>
          <a:p>
            <a:pPr marL="0" indent="0">
              <a:buNone/>
            </a:pPr>
            <a:r>
              <a:rPr lang="en-US" sz="1300" dirty="0"/>
              <a:t>send: Accept: */*</a:t>
            </a:r>
          </a:p>
          <a:p>
            <a:pPr marL="0" indent="0">
              <a:buNone/>
            </a:pPr>
            <a:r>
              <a:rPr lang="en-US" sz="1300" dirty="0"/>
              <a:t>wait...</a:t>
            </a:r>
          </a:p>
          <a:p>
            <a:pPr marL="0" indent="0">
              <a:buNone/>
            </a:pPr>
            <a:r>
              <a:rPr lang="en-US" sz="1300" dirty="0"/>
              <a:t>send: If-Modified-Since: Thu, 06 Aug 2015 05:00:26 GMT</a:t>
            </a:r>
          </a:p>
          <a:p>
            <a:pPr marL="0" indent="0">
              <a:buNone/>
            </a:pPr>
            <a:r>
              <a:rPr lang="en-US" sz="1300" dirty="0"/>
              <a:t>wait...</a:t>
            </a:r>
          </a:p>
          <a:p>
            <a:pPr marL="0" indent="0">
              <a:buNone/>
            </a:pPr>
            <a:r>
              <a:rPr lang="en-US" sz="1300" dirty="0"/>
              <a:t>send: User-Agent: Microsoft-CryptoAPI/6.1</a:t>
            </a:r>
          </a:p>
          <a:p>
            <a:pPr marL="0" indent="0">
              <a:buNone/>
            </a:pPr>
            <a:r>
              <a:rPr lang="en-US" sz="1300" dirty="0"/>
              <a:t>wait...</a:t>
            </a:r>
          </a:p>
          <a:p>
            <a:pPr marL="0" indent="0">
              <a:buNone/>
            </a:pPr>
            <a:r>
              <a:rPr lang="en-US" sz="1300" dirty="0"/>
              <a:t>send: Host: crl.microsoft.com</a:t>
            </a:r>
          </a:p>
          <a:p>
            <a:endParaRPr lang="en-US" sz="1300" dirty="0"/>
          </a:p>
        </p:txBody>
      </p:sp>
    </p:spTree>
    <p:extLst>
      <p:ext uri="{BB962C8B-B14F-4D97-AF65-F5344CB8AC3E}">
        <p14:creationId xmlns:p14="http://schemas.microsoft.com/office/powerpoint/2010/main" val="147701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par>
                          <p:cTn id="33" fill="hold">
                            <p:stCondLst>
                              <p:cond delay="500"/>
                            </p:stCondLst>
                            <p:childTnLst>
                              <p:par>
                                <p:cTn id="34" presetID="10" presetClass="entr" presetSubtype="0" fill="hold" nodeType="after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500"/>
                                        <p:tgtEl>
                                          <p:spTgt spid="3">
                                            <p:txEl>
                                              <p:pRg st="6" end="6"/>
                                            </p:txEl>
                                          </p:spTgt>
                                        </p:tgtEl>
                                      </p:cBhvr>
                                    </p:animEffect>
                                  </p:childTnLst>
                                </p:cTn>
                              </p:par>
                            </p:childTnLst>
                          </p:cTn>
                        </p:par>
                        <p:par>
                          <p:cTn id="37" fill="hold">
                            <p:stCondLst>
                              <p:cond delay="1000"/>
                            </p:stCondLst>
                            <p:childTnLst>
                              <p:par>
                                <p:cTn id="38" presetID="10" presetClass="entr" presetSubtype="0" fill="hold" nodeType="after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fade">
                                      <p:cBhvr>
                                        <p:cTn id="40" dur="500"/>
                                        <p:tgtEl>
                                          <p:spTgt spid="3">
                                            <p:txEl>
                                              <p:pRg st="7" end="7"/>
                                            </p:txEl>
                                          </p:spTgt>
                                        </p:tgtEl>
                                      </p:cBhvr>
                                    </p:animEffect>
                                  </p:childTnLst>
                                </p:cTn>
                              </p:par>
                            </p:childTnLst>
                          </p:cTn>
                        </p:par>
                        <p:par>
                          <p:cTn id="41" fill="hold">
                            <p:stCondLst>
                              <p:cond delay="1500"/>
                            </p:stCondLst>
                            <p:childTnLst>
                              <p:par>
                                <p:cTn id="42" presetID="10" presetClass="entr" presetSubtype="0" fill="hold" nodeType="after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Effect transition="in" filter="fade">
                                      <p:cBhvr>
                                        <p:cTn id="44" dur="500"/>
                                        <p:tgtEl>
                                          <p:spTgt spid="3">
                                            <p:txEl>
                                              <p:pRg st="8" end="8"/>
                                            </p:txEl>
                                          </p:spTgt>
                                        </p:tgtEl>
                                      </p:cBhvr>
                                    </p:animEffect>
                                  </p:childTnLst>
                                </p:cTn>
                              </p:par>
                            </p:childTnLst>
                          </p:cTn>
                        </p:par>
                        <p:par>
                          <p:cTn id="45" fill="hold">
                            <p:stCondLst>
                              <p:cond delay="2000"/>
                            </p:stCondLst>
                            <p:childTnLst>
                              <p:par>
                                <p:cTn id="46" presetID="10" presetClass="entr" presetSubtype="0" fill="hold" nodeType="after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animEffect transition="in" filter="fade">
                                      <p:cBhvr>
                                        <p:cTn id="48" dur="500"/>
                                        <p:tgtEl>
                                          <p:spTgt spid="3">
                                            <p:txEl>
                                              <p:pRg st="9" end="9"/>
                                            </p:txEl>
                                          </p:spTgt>
                                        </p:tgtEl>
                                      </p:cBhvr>
                                    </p:animEffect>
                                  </p:childTnLst>
                                </p:cTn>
                              </p:par>
                            </p:childTnLst>
                          </p:cTn>
                        </p:par>
                        <p:par>
                          <p:cTn id="49" fill="hold">
                            <p:stCondLst>
                              <p:cond delay="2500"/>
                            </p:stCondLst>
                            <p:childTnLst>
                              <p:par>
                                <p:cTn id="50" presetID="10" presetClass="entr" presetSubtype="0" fill="hold" nodeType="after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fade">
                                      <p:cBhvr>
                                        <p:cTn id="52" dur="500"/>
                                        <p:tgtEl>
                                          <p:spTgt spid="3">
                                            <p:txEl>
                                              <p:pRg st="10" end="10"/>
                                            </p:txEl>
                                          </p:spTgt>
                                        </p:tgtEl>
                                      </p:cBhvr>
                                    </p:animEffect>
                                  </p:childTnLst>
                                </p:cTn>
                              </p:par>
                            </p:childTnLst>
                          </p:cTn>
                        </p:par>
                        <p:par>
                          <p:cTn id="53" fill="hold">
                            <p:stCondLst>
                              <p:cond delay="3000"/>
                            </p:stCondLst>
                            <p:childTnLst>
                              <p:par>
                                <p:cTn id="54" presetID="10" presetClass="entr" presetSubtype="0" fill="hold" nodeType="afterEffect">
                                  <p:stCondLst>
                                    <p:cond delay="0"/>
                                  </p:stCondLst>
                                  <p:childTnLst>
                                    <p:set>
                                      <p:cBhvr>
                                        <p:cTn id="55" dur="1" fill="hold">
                                          <p:stCondLst>
                                            <p:cond delay="0"/>
                                          </p:stCondLst>
                                        </p:cTn>
                                        <p:tgtEl>
                                          <p:spTgt spid="3">
                                            <p:txEl>
                                              <p:pRg st="11" end="11"/>
                                            </p:txEl>
                                          </p:spTgt>
                                        </p:tgtEl>
                                        <p:attrNameLst>
                                          <p:attrName>style.visibility</p:attrName>
                                        </p:attrNameLst>
                                      </p:cBhvr>
                                      <p:to>
                                        <p:strVal val="visible"/>
                                      </p:to>
                                    </p:set>
                                    <p:animEffect transition="in" filter="fade">
                                      <p:cBhvr>
                                        <p:cTn id="56" dur="500"/>
                                        <p:tgtEl>
                                          <p:spTgt spid="3">
                                            <p:txEl>
                                              <p:pRg st="11" end="11"/>
                                            </p:txEl>
                                          </p:spTgt>
                                        </p:tgtEl>
                                      </p:cBhvr>
                                    </p:animEffect>
                                  </p:childTnLst>
                                </p:cTn>
                              </p:par>
                            </p:childTnLst>
                          </p:cTn>
                        </p:par>
                        <p:par>
                          <p:cTn id="57" fill="hold">
                            <p:stCondLst>
                              <p:cond delay="3500"/>
                            </p:stCondLst>
                            <p:childTnLst>
                              <p:par>
                                <p:cTn id="58" presetID="10" presetClass="entr" presetSubtype="0" fill="hold" nodeType="afterEffect">
                                  <p:stCondLst>
                                    <p:cond delay="0"/>
                                  </p:stCondLst>
                                  <p:childTnLst>
                                    <p:set>
                                      <p:cBhvr>
                                        <p:cTn id="59" dur="1" fill="hold">
                                          <p:stCondLst>
                                            <p:cond delay="0"/>
                                          </p:stCondLst>
                                        </p:cTn>
                                        <p:tgtEl>
                                          <p:spTgt spid="3">
                                            <p:txEl>
                                              <p:pRg st="12" end="12"/>
                                            </p:txEl>
                                          </p:spTgt>
                                        </p:tgtEl>
                                        <p:attrNameLst>
                                          <p:attrName>style.visibility</p:attrName>
                                        </p:attrNameLst>
                                      </p:cBhvr>
                                      <p:to>
                                        <p:strVal val="visible"/>
                                      </p:to>
                                    </p:set>
                                    <p:animEffect transition="in" filter="fade">
                                      <p:cBhvr>
                                        <p:cTn id="60" dur="500"/>
                                        <p:tgtEl>
                                          <p:spTgt spid="3">
                                            <p:txEl>
                                              <p:pRg st="12" end="12"/>
                                            </p:txEl>
                                          </p:spTgt>
                                        </p:tgtEl>
                                      </p:cBhvr>
                                    </p:animEffect>
                                  </p:childTnLst>
                                </p:cTn>
                              </p:par>
                            </p:childTnLst>
                          </p:cTn>
                        </p:par>
                        <p:par>
                          <p:cTn id="61" fill="hold">
                            <p:stCondLst>
                              <p:cond delay="4000"/>
                            </p:stCondLst>
                            <p:childTnLst>
                              <p:par>
                                <p:cTn id="62" presetID="10" presetClass="entr" presetSubtype="0" fill="hold" nodeType="afterEffect">
                                  <p:stCondLst>
                                    <p:cond delay="0"/>
                                  </p:stCondLst>
                                  <p:childTnLst>
                                    <p:set>
                                      <p:cBhvr>
                                        <p:cTn id="63" dur="1" fill="hold">
                                          <p:stCondLst>
                                            <p:cond delay="0"/>
                                          </p:stCondLst>
                                        </p:cTn>
                                        <p:tgtEl>
                                          <p:spTgt spid="3">
                                            <p:txEl>
                                              <p:pRg st="13" end="13"/>
                                            </p:txEl>
                                          </p:spTgt>
                                        </p:tgtEl>
                                        <p:attrNameLst>
                                          <p:attrName>style.visibility</p:attrName>
                                        </p:attrNameLst>
                                      </p:cBhvr>
                                      <p:to>
                                        <p:strVal val="visible"/>
                                      </p:to>
                                    </p:set>
                                    <p:animEffect transition="in" filter="fade">
                                      <p:cBhvr>
                                        <p:cTn id="64"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Slowloris</a:t>
            </a:r>
            <a:r>
              <a:rPr lang="en-US" dirty="0"/>
              <a:t> illustrated</a:t>
            </a:r>
          </a:p>
        </p:txBody>
      </p:sp>
      <p:sp>
        <p:nvSpPr>
          <p:cNvPr id="3" name="Content Placeholder 2"/>
          <p:cNvSpPr>
            <a:spLocks noGrp="1"/>
          </p:cNvSpPr>
          <p:nvPr>
            <p:ph idx="1"/>
          </p:nvPr>
        </p:nvSpPr>
        <p:spPr>
          <a:xfrm>
            <a:off x="419356" y="1364639"/>
            <a:ext cx="3295394" cy="4525963"/>
          </a:xfrm>
        </p:spPr>
        <p:txBody>
          <a:bodyPr>
            <a:normAutofit fontScale="85000" lnSpcReduction="20000"/>
          </a:bodyPr>
          <a:lstStyle/>
          <a:p>
            <a:r>
              <a:rPr lang="en-US" dirty="0"/>
              <a:t>The client opens a connection and sends a request…</a:t>
            </a:r>
          </a:p>
          <a:p>
            <a:pPr marL="0" indent="0">
              <a:buNone/>
            </a:pPr>
            <a:r>
              <a:rPr lang="en-US" dirty="0"/>
              <a:t>	…then another…</a:t>
            </a:r>
          </a:p>
          <a:p>
            <a:pPr marL="0" indent="0">
              <a:buNone/>
            </a:pPr>
            <a:r>
              <a:rPr lang="en-US" dirty="0"/>
              <a:t>	…and another…</a:t>
            </a:r>
          </a:p>
          <a:p>
            <a:pPr marL="0" indent="0">
              <a:buNone/>
            </a:pPr>
            <a:r>
              <a:rPr lang="en-US" dirty="0"/>
              <a:t>	…and so on.</a:t>
            </a:r>
          </a:p>
          <a:p>
            <a:endParaRPr lang="en-US" dirty="0"/>
          </a:p>
          <a:p>
            <a:pPr marL="0" indent="0">
              <a:buNone/>
            </a:pPr>
            <a:r>
              <a:rPr lang="en-US" dirty="0"/>
              <a:t>	…and waits…</a:t>
            </a:r>
          </a:p>
          <a:p>
            <a:pPr marL="0" indent="0">
              <a:buNone/>
            </a:pPr>
            <a:r>
              <a:rPr lang="en-US" dirty="0"/>
              <a:t>	…and sends the </a:t>
            </a:r>
            <a:br>
              <a:rPr lang="en-US" dirty="0"/>
            </a:br>
            <a:r>
              <a:rPr lang="en-US" dirty="0"/>
              <a:t>	next header</a:t>
            </a:r>
          </a:p>
          <a:p>
            <a:pPr marL="0" indent="0">
              <a:buNone/>
            </a:pPr>
            <a:r>
              <a:rPr lang="en-US" dirty="0"/>
              <a:t>	…and so for each</a:t>
            </a:r>
            <a:br>
              <a:rPr lang="en-US" dirty="0"/>
            </a:br>
            <a:r>
              <a:rPr lang="en-US" dirty="0"/>
              <a:t>	connection</a:t>
            </a:r>
          </a:p>
          <a:p>
            <a:pPr marL="0" indent="0">
              <a:buNone/>
            </a:pPr>
            <a:r>
              <a:rPr lang="en-US" dirty="0"/>
              <a:t>	…and so on…</a:t>
            </a:r>
          </a:p>
          <a:p>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9684" y="1372911"/>
            <a:ext cx="4148273" cy="3456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9683" y="1372911"/>
            <a:ext cx="4148273" cy="3456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9682" y="1372911"/>
            <a:ext cx="4148272" cy="3456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9682" y="1372911"/>
            <a:ext cx="4148272" cy="3456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9683" y="1372911"/>
            <a:ext cx="4148273" cy="3456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3"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29681" y="1372911"/>
            <a:ext cx="4131060" cy="3456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4"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29683" y="1372910"/>
            <a:ext cx="4131061" cy="3456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7"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29681" y="1372911"/>
            <a:ext cx="4131060" cy="3456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8"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29683" y="1372911"/>
            <a:ext cx="4131059" cy="3456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9"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29681" y="1372910"/>
            <a:ext cx="4131061" cy="3456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70"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29683" y="1372911"/>
            <a:ext cx="4131059" cy="3456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71" name="Picture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29681" y="1372911"/>
            <a:ext cx="4131060" cy="3456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2941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5059"/>
                                        </p:tgtEl>
                                        <p:attrNameLst>
                                          <p:attrName>style.visibility</p:attrName>
                                        </p:attrNameLst>
                                      </p:cBhvr>
                                      <p:to>
                                        <p:strVal val="visible"/>
                                      </p:to>
                                    </p:set>
                                    <p:animEffect transition="in" filter="fade">
                                      <p:cBhvr>
                                        <p:cTn id="20" dur="500"/>
                                        <p:tgtEl>
                                          <p:spTgt spid="4505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45060"/>
                                        </p:tgtEl>
                                        <p:attrNameLst>
                                          <p:attrName>style.visibility</p:attrName>
                                        </p:attrNameLst>
                                      </p:cBhvr>
                                      <p:to>
                                        <p:strVal val="visible"/>
                                      </p:to>
                                    </p:set>
                                    <p:animEffect transition="in" filter="fade">
                                      <p:cBhvr>
                                        <p:cTn id="29" dur="500"/>
                                        <p:tgtEl>
                                          <p:spTgt spid="4506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500"/>
                                        <p:tgtEl>
                                          <p:spTgt spid="3">
                                            <p:txEl>
                                              <p:pRg st="3" end="3"/>
                                            </p:txEl>
                                          </p:spTgt>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45061"/>
                                        </p:tgtEl>
                                        <p:attrNameLst>
                                          <p:attrName>style.visibility</p:attrName>
                                        </p:attrNameLst>
                                      </p:cBhvr>
                                      <p:to>
                                        <p:strVal val="visible"/>
                                      </p:to>
                                    </p:set>
                                    <p:animEffect transition="in" filter="fade">
                                      <p:cBhvr>
                                        <p:cTn id="38" dur="500"/>
                                        <p:tgtEl>
                                          <p:spTgt spid="45061"/>
                                        </p:tgtEl>
                                      </p:cBhvr>
                                    </p:animEffect>
                                  </p:childTnLst>
                                </p:cTn>
                              </p:par>
                            </p:childTnLst>
                          </p:cTn>
                        </p:par>
                        <p:par>
                          <p:cTn id="39" fill="hold">
                            <p:stCondLst>
                              <p:cond delay="1000"/>
                            </p:stCondLst>
                            <p:childTnLst>
                              <p:par>
                                <p:cTn id="40" presetID="10" presetClass="entr" presetSubtype="0" fill="hold" nodeType="afterEffect">
                                  <p:stCondLst>
                                    <p:cond delay="0"/>
                                  </p:stCondLst>
                                  <p:childTnLst>
                                    <p:set>
                                      <p:cBhvr>
                                        <p:cTn id="41" dur="1" fill="hold">
                                          <p:stCondLst>
                                            <p:cond delay="0"/>
                                          </p:stCondLst>
                                        </p:cTn>
                                        <p:tgtEl>
                                          <p:spTgt spid="45062"/>
                                        </p:tgtEl>
                                        <p:attrNameLst>
                                          <p:attrName>style.visibility</p:attrName>
                                        </p:attrNameLst>
                                      </p:cBhvr>
                                      <p:to>
                                        <p:strVal val="visible"/>
                                      </p:to>
                                    </p:set>
                                    <p:animEffect transition="in" filter="fade">
                                      <p:cBhvr>
                                        <p:cTn id="42" dur="500"/>
                                        <p:tgtEl>
                                          <p:spTgt spid="45062"/>
                                        </p:tgtEl>
                                      </p:cBhvr>
                                    </p:animEffect>
                                  </p:childTnLst>
                                </p:cTn>
                              </p:par>
                            </p:childTnLst>
                          </p:cTn>
                        </p:par>
                        <p:par>
                          <p:cTn id="43" fill="hold">
                            <p:stCondLst>
                              <p:cond delay="1500"/>
                            </p:stCondLst>
                            <p:childTnLst>
                              <p:par>
                                <p:cTn id="44" presetID="10" presetClass="entr" presetSubtype="0" fill="hold" nodeType="afterEffect">
                                  <p:stCondLst>
                                    <p:cond delay="0"/>
                                  </p:stCondLst>
                                  <p:childTnLst>
                                    <p:set>
                                      <p:cBhvr>
                                        <p:cTn id="45" dur="1" fill="hold">
                                          <p:stCondLst>
                                            <p:cond delay="0"/>
                                          </p:stCondLst>
                                        </p:cTn>
                                        <p:tgtEl>
                                          <p:spTgt spid="45063"/>
                                        </p:tgtEl>
                                        <p:attrNameLst>
                                          <p:attrName>style.visibility</p:attrName>
                                        </p:attrNameLst>
                                      </p:cBhvr>
                                      <p:to>
                                        <p:strVal val="visible"/>
                                      </p:to>
                                    </p:set>
                                    <p:animEffect transition="in" filter="fade">
                                      <p:cBhvr>
                                        <p:cTn id="46" dur="500"/>
                                        <p:tgtEl>
                                          <p:spTgt spid="4506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
                                            <p:txEl>
                                              <p:pRg st="5" end="5"/>
                                            </p:txEl>
                                          </p:spTgt>
                                        </p:tgtEl>
                                        <p:attrNameLst>
                                          <p:attrName>style.visibility</p:attrName>
                                        </p:attrNameLst>
                                      </p:cBhvr>
                                      <p:to>
                                        <p:strVal val="visible"/>
                                      </p:to>
                                    </p:set>
                                    <p:animEffect transition="in" filter="fade">
                                      <p:cBhvr>
                                        <p:cTn id="51" dur="500"/>
                                        <p:tgtEl>
                                          <p:spTgt spid="3">
                                            <p:txEl>
                                              <p:pRg st="5" end="5"/>
                                            </p:txEl>
                                          </p:spTgt>
                                        </p:tgtEl>
                                      </p:cBhvr>
                                    </p:animEffect>
                                  </p:childTnLst>
                                </p:cTn>
                              </p:par>
                            </p:childTnLst>
                          </p:cTn>
                        </p:par>
                        <p:par>
                          <p:cTn id="52" fill="hold">
                            <p:stCondLst>
                              <p:cond delay="500"/>
                            </p:stCondLst>
                            <p:childTnLst>
                              <p:par>
                                <p:cTn id="53" presetID="10" presetClass="entr" presetSubtype="0" fill="hold" nodeType="afterEffect">
                                  <p:stCondLst>
                                    <p:cond delay="0"/>
                                  </p:stCondLst>
                                  <p:childTnLst>
                                    <p:set>
                                      <p:cBhvr>
                                        <p:cTn id="54" dur="1" fill="hold">
                                          <p:stCondLst>
                                            <p:cond delay="0"/>
                                          </p:stCondLst>
                                        </p:cTn>
                                        <p:tgtEl>
                                          <p:spTgt spid="45064"/>
                                        </p:tgtEl>
                                        <p:attrNameLst>
                                          <p:attrName>style.visibility</p:attrName>
                                        </p:attrNameLst>
                                      </p:cBhvr>
                                      <p:to>
                                        <p:strVal val="visible"/>
                                      </p:to>
                                    </p:set>
                                    <p:animEffect transition="in" filter="fade">
                                      <p:cBhvr>
                                        <p:cTn id="55" dur="500"/>
                                        <p:tgtEl>
                                          <p:spTgt spid="45064"/>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
                                            <p:txEl>
                                              <p:pRg st="6" end="6"/>
                                            </p:txEl>
                                          </p:spTgt>
                                        </p:tgtEl>
                                        <p:attrNameLst>
                                          <p:attrName>style.visibility</p:attrName>
                                        </p:attrNameLst>
                                      </p:cBhvr>
                                      <p:to>
                                        <p:strVal val="visible"/>
                                      </p:to>
                                    </p:set>
                                    <p:animEffect transition="in" filter="fade">
                                      <p:cBhvr>
                                        <p:cTn id="60" dur="500"/>
                                        <p:tgtEl>
                                          <p:spTgt spid="3">
                                            <p:txEl>
                                              <p:pRg st="6" end="6"/>
                                            </p:txEl>
                                          </p:spTgt>
                                        </p:tgtEl>
                                      </p:cBhvr>
                                    </p:animEffect>
                                  </p:childTnLst>
                                </p:cTn>
                              </p:par>
                            </p:childTnLst>
                          </p:cTn>
                        </p:par>
                        <p:par>
                          <p:cTn id="61" fill="hold">
                            <p:stCondLst>
                              <p:cond delay="500"/>
                            </p:stCondLst>
                            <p:childTnLst>
                              <p:par>
                                <p:cTn id="62" presetID="10" presetClass="entr" presetSubtype="0" fill="hold" nodeType="afterEffect">
                                  <p:stCondLst>
                                    <p:cond delay="0"/>
                                  </p:stCondLst>
                                  <p:childTnLst>
                                    <p:set>
                                      <p:cBhvr>
                                        <p:cTn id="63" dur="1" fill="hold">
                                          <p:stCondLst>
                                            <p:cond delay="0"/>
                                          </p:stCondLst>
                                        </p:cTn>
                                        <p:tgtEl>
                                          <p:spTgt spid="45067"/>
                                        </p:tgtEl>
                                        <p:attrNameLst>
                                          <p:attrName>style.visibility</p:attrName>
                                        </p:attrNameLst>
                                      </p:cBhvr>
                                      <p:to>
                                        <p:strVal val="visible"/>
                                      </p:to>
                                    </p:set>
                                    <p:animEffect transition="in" filter="fade">
                                      <p:cBhvr>
                                        <p:cTn id="64" dur="500"/>
                                        <p:tgtEl>
                                          <p:spTgt spid="45067"/>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3">
                                            <p:txEl>
                                              <p:pRg st="7" end="7"/>
                                            </p:txEl>
                                          </p:spTgt>
                                        </p:tgtEl>
                                        <p:attrNameLst>
                                          <p:attrName>style.visibility</p:attrName>
                                        </p:attrNameLst>
                                      </p:cBhvr>
                                      <p:to>
                                        <p:strVal val="visible"/>
                                      </p:to>
                                    </p:set>
                                    <p:animEffect transition="in" filter="fade">
                                      <p:cBhvr>
                                        <p:cTn id="69" dur="500"/>
                                        <p:tgtEl>
                                          <p:spTgt spid="3">
                                            <p:txEl>
                                              <p:pRg st="7" end="7"/>
                                            </p:txEl>
                                          </p:spTgt>
                                        </p:tgtEl>
                                      </p:cBhvr>
                                    </p:animEffect>
                                  </p:childTnLst>
                                </p:cTn>
                              </p:par>
                            </p:childTnLst>
                          </p:cTn>
                        </p:par>
                        <p:par>
                          <p:cTn id="70" fill="hold">
                            <p:stCondLst>
                              <p:cond delay="500"/>
                            </p:stCondLst>
                            <p:childTnLst>
                              <p:par>
                                <p:cTn id="71" presetID="10" presetClass="entr" presetSubtype="0" fill="hold" nodeType="afterEffect">
                                  <p:stCondLst>
                                    <p:cond delay="0"/>
                                  </p:stCondLst>
                                  <p:childTnLst>
                                    <p:set>
                                      <p:cBhvr>
                                        <p:cTn id="72" dur="1" fill="hold">
                                          <p:stCondLst>
                                            <p:cond delay="0"/>
                                          </p:stCondLst>
                                        </p:cTn>
                                        <p:tgtEl>
                                          <p:spTgt spid="45068"/>
                                        </p:tgtEl>
                                        <p:attrNameLst>
                                          <p:attrName>style.visibility</p:attrName>
                                        </p:attrNameLst>
                                      </p:cBhvr>
                                      <p:to>
                                        <p:strVal val="visible"/>
                                      </p:to>
                                    </p:set>
                                    <p:animEffect transition="in" filter="fade">
                                      <p:cBhvr>
                                        <p:cTn id="73" dur="500"/>
                                        <p:tgtEl>
                                          <p:spTgt spid="45068"/>
                                        </p:tgtEl>
                                      </p:cBhvr>
                                    </p:animEffect>
                                  </p:childTnLst>
                                </p:cTn>
                              </p:par>
                            </p:childTnLst>
                          </p:cTn>
                        </p:par>
                        <p:par>
                          <p:cTn id="74" fill="hold">
                            <p:stCondLst>
                              <p:cond delay="1000"/>
                            </p:stCondLst>
                            <p:childTnLst>
                              <p:par>
                                <p:cTn id="75" presetID="10" presetClass="entr" presetSubtype="0" fill="hold" nodeType="afterEffect">
                                  <p:stCondLst>
                                    <p:cond delay="0"/>
                                  </p:stCondLst>
                                  <p:childTnLst>
                                    <p:set>
                                      <p:cBhvr>
                                        <p:cTn id="76" dur="1" fill="hold">
                                          <p:stCondLst>
                                            <p:cond delay="0"/>
                                          </p:stCondLst>
                                        </p:cTn>
                                        <p:tgtEl>
                                          <p:spTgt spid="3">
                                            <p:txEl>
                                              <p:pRg st="8" end="8"/>
                                            </p:txEl>
                                          </p:spTgt>
                                        </p:tgtEl>
                                        <p:attrNameLst>
                                          <p:attrName>style.visibility</p:attrName>
                                        </p:attrNameLst>
                                      </p:cBhvr>
                                      <p:to>
                                        <p:strVal val="visible"/>
                                      </p:to>
                                    </p:set>
                                    <p:animEffect transition="in" filter="fade">
                                      <p:cBhvr>
                                        <p:cTn id="77" dur="500"/>
                                        <p:tgtEl>
                                          <p:spTgt spid="3">
                                            <p:txEl>
                                              <p:pRg st="8" end="8"/>
                                            </p:txEl>
                                          </p:spTgt>
                                        </p:tgtEl>
                                      </p:cBhvr>
                                    </p:animEffect>
                                  </p:childTnLst>
                                </p:cTn>
                              </p:par>
                            </p:childTnLst>
                          </p:cTn>
                        </p:par>
                        <p:par>
                          <p:cTn id="78" fill="hold">
                            <p:stCondLst>
                              <p:cond delay="1500"/>
                            </p:stCondLst>
                            <p:childTnLst>
                              <p:par>
                                <p:cTn id="79" presetID="10" presetClass="entr" presetSubtype="0" fill="hold" nodeType="afterEffect">
                                  <p:stCondLst>
                                    <p:cond delay="0"/>
                                  </p:stCondLst>
                                  <p:childTnLst>
                                    <p:set>
                                      <p:cBhvr>
                                        <p:cTn id="80" dur="1" fill="hold">
                                          <p:stCondLst>
                                            <p:cond delay="0"/>
                                          </p:stCondLst>
                                        </p:cTn>
                                        <p:tgtEl>
                                          <p:spTgt spid="45069"/>
                                        </p:tgtEl>
                                        <p:attrNameLst>
                                          <p:attrName>style.visibility</p:attrName>
                                        </p:attrNameLst>
                                      </p:cBhvr>
                                      <p:to>
                                        <p:strVal val="visible"/>
                                      </p:to>
                                    </p:set>
                                    <p:animEffect transition="in" filter="fade">
                                      <p:cBhvr>
                                        <p:cTn id="81" dur="500"/>
                                        <p:tgtEl>
                                          <p:spTgt spid="45069"/>
                                        </p:tgtEl>
                                      </p:cBhvr>
                                    </p:animEffect>
                                  </p:childTnLst>
                                </p:cTn>
                              </p:par>
                            </p:childTnLst>
                          </p:cTn>
                        </p:par>
                        <p:par>
                          <p:cTn id="82" fill="hold">
                            <p:stCondLst>
                              <p:cond delay="2000"/>
                            </p:stCondLst>
                            <p:childTnLst>
                              <p:par>
                                <p:cTn id="83" presetID="10" presetClass="entr" presetSubtype="0" fill="hold" nodeType="afterEffect">
                                  <p:stCondLst>
                                    <p:cond delay="0"/>
                                  </p:stCondLst>
                                  <p:childTnLst>
                                    <p:set>
                                      <p:cBhvr>
                                        <p:cTn id="84" dur="1" fill="hold">
                                          <p:stCondLst>
                                            <p:cond delay="0"/>
                                          </p:stCondLst>
                                        </p:cTn>
                                        <p:tgtEl>
                                          <p:spTgt spid="45070"/>
                                        </p:tgtEl>
                                        <p:attrNameLst>
                                          <p:attrName>style.visibility</p:attrName>
                                        </p:attrNameLst>
                                      </p:cBhvr>
                                      <p:to>
                                        <p:strVal val="visible"/>
                                      </p:to>
                                    </p:set>
                                    <p:animEffect transition="in" filter="fade">
                                      <p:cBhvr>
                                        <p:cTn id="85" dur="500"/>
                                        <p:tgtEl>
                                          <p:spTgt spid="45070"/>
                                        </p:tgtEl>
                                      </p:cBhvr>
                                    </p:animEffect>
                                  </p:childTnLst>
                                </p:cTn>
                              </p:par>
                            </p:childTnLst>
                          </p:cTn>
                        </p:par>
                        <p:par>
                          <p:cTn id="86" fill="hold">
                            <p:stCondLst>
                              <p:cond delay="2500"/>
                            </p:stCondLst>
                            <p:childTnLst>
                              <p:par>
                                <p:cTn id="87" presetID="10" presetClass="entr" presetSubtype="0" fill="hold" nodeType="afterEffect">
                                  <p:stCondLst>
                                    <p:cond delay="0"/>
                                  </p:stCondLst>
                                  <p:childTnLst>
                                    <p:set>
                                      <p:cBhvr>
                                        <p:cTn id="88" dur="1" fill="hold">
                                          <p:stCondLst>
                                            <p:cond delay="0"/>
                                          </p:stCondLst>
                                        </p:cTn>
                                        <p:tgtEl>
                                          <p:spTgt spid="45071"/>
                                        </p:tgtEl>
                                        <p:attrNameLst>
                                          <p:attrName>style.visibility</p:attrName>
                                        </p:attrNameLst>
                                      </p:cBhvr>
                                      <p:to>
                                        <p:strVal val="visible"/>
                                      </p:to>
                                    </p:set>
                                    <p:animEffect transition="in" filter="fade">
                                      <p:cBhvr>
                                        <p:cTn id="89" dur="500"/>
                                        <p:tgtEl>
                                          <p:spTgt spid="450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Slowloris</a:t>
            </a:r>
            <a:r>
              <a:rPr lang="en-US" dirty="0"/>
              <a:t> mitigation</a:t>
            </a:r>
          </a:p>
        </p:txBody>
      </p:sp>
      <p:sp>
        <p:nvSpPr>
          <p:cNvPr id="3" name="Content Placeholder 2"/>
          <p:cNvSpPr>
            <a:spLocks noGrp="1"/>
          </p:cNvSpPr>
          <p:nvPr>
            <p:ph idx="1"/>
          </p:nvPr>
        </p:nvSpPr>
        <p:spPr>
          <a:xfrm>
            <a:off x="419356" y="1364639"/>
            <a:ext cx="8044756" cy="4525963"/>
          </a:xfrm>
        </p:spPr>
        <p:txBody>
          <a:bodyPr/>
          <a:lstStyle/>
          <a:p>
            <a:r>
              <a:rPr lang="en-US" dirty="0"/>
              <a:t>Change of the software architecture</a:t>
            </a:r>
          </a:p>
          <a:p>
            <a:endParaRPr lang="en-US" dirty="0"/>
          </a:p>
          <a:p>
            <a:r>
              <a:rPr lang="en-US" dirty="0"/>
              <a:t>Use of event driven reverse proxy to protect the server (like </a:t>
            </a:r>
            <a:r>
              <a:rPr lang="en-US" dirty="0" err="1"/>
              <a:t>nginx</a:t>
            </a:r>
            <a:r>
              <a:rPr lang="en-US" dirty="0"/>
              <a:t>)</a:t>
            </a:r>
          </a:p>
          <a:p>
            <a:pPr marL="0" indent="0">
              <a:buNone/>
            </a:pPr>
            <a:endParaRPr lang="en-US" dirty="0"/>
          </a:p>
          <a:p>
            <a:r>
              <a:rPr lang="en-US" dirty="0"/>
              <a:t>Dedicated hardware devices</a:t>
            </a:r>
          </a:p>
          <a:p>
            <a:endParaRPr lang="en-US" dirty="0"/>
          </a:p>
          <a:p>
            <a:endParaRPr lang="en-US" dirty="0"/>
          </a:p>
        </p:txBody>
      </p:sp>
    </p:spTree>
    <p:extLst>
      <p:ext uri="{BB962C8B-B14F-4D97-AF65-F5344CB8AC3E}">
        <p14:creationId xmlns:p14="http://schemas.microsoft.com/office/powerpoint/2010/main" val="2970101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a:t>
            </a:r>
            <a:r>
              <a:rPr lang="en-US" dirty="0" err="1"/>
              <a:t>Slowloris</a:t>
            </a:r>
            <a:endParaRPr lang="en-US" dirty="0"/>
          </a:p>
        </p:txBody>
      </p:sp>
      <p:sp>
        <p:nvSpPr>
          <p:cNvPr id="2" name="Text Placeholder 1"/>
          <p:cNvSpPr>
            <a:spLocks noGrp="1"/>
          </p:cNvSpPr>
          <p:nvPr>
            <p:ph type="body" sz="quarter" idx="10"/>
          </p:nvPr>
        </p:nvSpPr>
        <p:spPr>
          <a:xfrm>
            <a:off x="449263" y="1106912"/>
            <a:ext cx="8258175" cy="5130926"/>
          </a:xfrm>
        </p:spPr>
        <p:txBody>
          <a:bodyPr>
            <a:normAutofit fontScale="92500" lnSpcReduction="10000"/>
          </a:bodyPr>
          <a:lstStyle/>
          <a:p>
            <a:pPr marL="342900" indent="-342900">
              <a:buFont typeface="Arial" panose="020B0604020202020204" pitchFamily="34" charset="0"/>
              <a:buChar char="•"/>
            </a:pPr>
            <a:r>
              <a:rPr lang="en-US" dirty="0"/>
              <a:t>Open a web browser and go to the local web site:</a:t>
            </a:r>
          </a:p>
          <a:p>
            <a:r>
              <a:rPr lang="en-US" dirty="0"/>
              <a:t>	http://127.0.0.1</a:t>
            </a:r>
          </a:p>
          <a:p>
            <a:r>
              <a:rPr lang="en-US" dirty="0"/>
              <a:t>	or curl http://127.0.0.1:80</a:t>
            </a:r>
          </a:p>
          <a:p>
            <a:endParaRPr lang="en-US" dirty="0"/>
          </a:p>
          <a:p>
            <a:pPr marL="342900" indent="-342900">
              <a:buFont typeface="Arial" panose="020B0604020202020204" pitchFamily="34" charset="0"/>
              <a:buChar char="•"/>
            </a:pPr>
            <a:r>
              <a:rPr lang="en-US" dirty="0"/>
              <a:t>Open a terminal</a:t>
            </a:r>
          </a:p>
          <a:p>
            <a:pPr marL="342900" indent="-342900">
              <a:buFont typeface="Arial" panose="020B0604020202020204" pitchFamily="34" charset="0"/>
              <a:buChar char="•"/>
            </a:pPr>
            <a:r>
              <a:rPr lang="en-US" dirty="0"/>
              <a:t>Go to the tools directory</a:t>
            </a:r>
          </a:p>
          <a:p>
            <a:pPr marL="342900" indent="-342900">
              <a:buFont typeface="Arial" panose="020B0604020202020204" pitchFamily="34" charset="0"/>
              <a:buChar char="•"/>
            </a:pPr>
            <a:r>
              <a:rPr lang="en-US" dirty="0"/>
              <a:t>Execute:</a:t>
            </a:r>
          </a:p>
          <a:p>
            <a:pPr lvl="2" indent="0">
              <a:buNone/>
            </a:pPr>
            <a:r>
              <a:rPr lang="en-US" dirty="0"/>
              <a:t>./slowloris.pl -</a:t>
            </a:r>
            <a:r>
              <a:rPr lang="en-US" dirty="0" err="1"/>
              <a:t>dns</a:t>
            </a:r>
            <a:r>
              <a:rPr lang="en-US" dirty="0"/>
              <a:t> 127.0.0.1</a:t>
            </a:r>
          </a:p>
          <a:p>
            <a:pPr lvl="2" indent="0">
              <a:buNone/>
            </a:pPr>
            <a:r>
              <a:rPr lang="en-US" dirty="0" err="1"/>
              <a:t>netstat</a:t>
            </a:r>
            <a:r>
              <a:rPr lang="en-US" dirty="0"/>
              <a:t> -nap| grep –</a:t>
            </a:r>
            <a:r>
              <a:rPr lang="en-US" dirty="0" err="1"/>
              <a:t>i</a:t>
            </a:r>
            <a:r>
              <a:rPr lang="en-US" dirty="0"/>
              <a:t> :80</a:t>
            </a:r>
          </a:p>
          <a:p>
            <a:endParaRPr lang="en-US" dirty="0"/>
          </a:p>
          <a:p>
            <a:pPr marL="342900" indent="-342900">
              <a:buFont typeface="Arial" panose="020B0604020202020204" pitchFamily="34" charset="0"/>
              <a:buChar char="•"/>
            </a:pPr>
            <a:r>
              <a:rPr lang="en-US" dirty="0"/>
              <a:t>Refresh the browser a few times to see the effect on it page</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34279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4" end="4"/>
                                            </p:txEl>
                                          </p:spTgt>
                                        </p:tgtEl>
                                        <p:attrNameLst>
                                          <p:attrName>style.visibility</p:attrName>
                                        </p:attrNameLst>
                                      </p:cBhvr>
                                      <p:to>
                                        <p:strVal val="visible"/>
                                      </p:to>
                                    </p:set>
                                    <p:animEffect transition="in" filter="fade">
                                      <p:cBhvr>
                                        <p:cTn id="20" dur="500"/>
                                        <p:tgtEl>
                                          <p:spTgt spid="2">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2">
                                            <p:txEl>
                                              <p:pRg st="7" end="7"/>
                                            </p:txEl>
                                          </p:spTgt>
                                        </p:tgtEl>
                                        <p:attrNameLst>
                                          <p:attrName>style.visibility</p:attrName>
                                        </p:attrNameLst>
                                      </p:cBhvr>
                                      <p:to>
                                        <p:strVal val="visible"/>
                                      </p:to>
                                    </p:set>
                                    <p:animEffect transition="in" filter="fade">
                                      <p:cBhvr>
                                        <p:cTn id="34" dur="500"/>
                                        <p:tgtEl>
                                          <p:spTgt spid="2">
                                            <p:txEl>
                                              <p:pRg st="7" end="7"/>
                                            </p:txEl>
                                          </p:spTgt>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2">
                                            <p:txEl>
                                              <p:pRg st="8" end="8"/>
                                            </p:txEl>
                                          </p:spTgt>
                                        </p:tgtEl>
                                        <p:attrNameLst>
                                          <p:attrName>style.visibility</p:attrName>
                                        </p:attrNameLst>
                                      </p:cBhvr>
                                      <p:to>
                                        <p:strVal val="visible"/>
                                      </p:to>
                                    </p:set>
                                    <p:animEffect transition="in" filter="fade">
                                      <p:cBhvr>
                                        <p:cTn id="38" dur="500"/>
                                        <p:tgtEl>
                                          <p:spTgt spid="2">
                                            <p:txEl>
                                              <p:pRg st="8" end="8"/>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animEffect transition="in" filter="fade">
                                      <p:cBhvr>
                                        <p:cTn id="43"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a:t>
            </a:r>
            <a:r>
              <a:rPr lang="en-US" dirty="0" err="1"/>
              <a:t>Slowloris</a:t>
            </a:r>
            <a:r>
              <a:rPr lang="en-US" dirty="0"/>
              <a:t> mitigation</a:t>
            </a:r>
          </a:p>
        </p:txBody>
      </p:sp>
      <p:sp>
        <p:nvSpPr>
          <p:cNvPr id="2" name="Text Placeholder 1"/>
          <p:cNvSpPr>
            <a:spLocks noGrp="1"/>
          </p:cNvSpPr>
          <p:nvPr>
            <p:ph type="body" sz="quarter" idx="10"/>
          </p:nvPr>
        </p:nvSpPr>
        <p:spPr>
          <a:xfrm>
            <a:off x="449263" y="1206500"/>
            <a:ext cx="8258175" cy="5185247"/>
          </a:xfrm>
        </p:spPr>
        <p:txBody>
          <a:bodyPr>
            <a:normAutofit fontScale="85000" lnSpcReduction="20000"/>
          </a:bodyPr>
          <a:lstStyle/>
          <a:p>
            <a:pPr marL="342900" indent="-342900">
              <a:buFont typeface="Arial" panose="020B0604020202020204" pitchFamily="34" charset="0"/>
              <a:buChar char="•"/>
            </a:pPr>
            <a:r>
              <a:rPr lang="en-US" dirty="0"/>
              <a:t>Reconfigure Apache to switch to port 8088</a:t>
            </a:r>
          </a:p>
          <a:p>
            <a:pPr lvl="2" indent="0">
              <a:buNone/>
            </a:pPr>
            <a:r>
              <a:rPr lang="en-US" dirty="0"/>
              <a:t>/</a:t>
            </a:r>
            <a:r>
              <a:rPr lang="en-US" dirty="0" err="1"/>
              <a:t>etc</a:t>
            </a:r>
            <a:r>
              <a:rPr lang="en-US" dirty="0"/>
              <a:t>/apache2/</a:t>
            </a:r>
            <a:r>
              <a:rPr lang="en-US" dirty="0" err="1"/>
              <a:t>ports.conf</a:t>
            </a:r>
            <a:endParaRPr lang="en-US" dirty="0"/>
          </a:p>
          <a:p>
            <a:pPr lvl="2" indent="0">
              <a:buNone/>
            </a:pPr>
            <a:r>
              <a:rPr lang="en-US" dirty="0"/>
              <a:t>		Hint: Listen 80</a:t>
            </a:r>
          </a:p>
          <a:p>
            <a:pPr lvl="2" indent="0">
              <a:buNone/>
            </a:pPr>
            <a:r>
              <a:rPr lang="en-US" dirty="0"/>
              <a:t>/</a:t>
            </a:r>
            <a:r>
              <a:rPr lang="en-US" dirty="0" err="1"/>
              <a:t>etc</a:t>
            </a:r>
            <a:r>
              <a:rPr lang="en-US" dirty="0"/>
              <a:t>/apache2/sites-available/000-default.conf</a:t>
            </a:r>
          </a:p>
          <a:p>
            <a:pPr lvl="2" indent="0">
              <a:buNone/>
            </a:pPr>
            <a:r>
              <a:rPr lang="en-US" dirty="0"/>
              <a:t>		Hint: &lt;</a:t>
            </a:r>
            <a:r>
              <a:rPr lang="en-US" dirty="0" err="1"/>
              <a:t>VirtualHost</a:t>
            </a:r>
            <a:r>
              <a:rPr lang="en-US" dirty="0"/>
              <a:t> *:80&gt;</a:t>
            </a:r>
          </a:p>
          <a:p>
            <a:pPr marL="342900" indent="-342900">
              <a:buFont typeface="Arial" panose="020B0604020202020204" pitchFamily="34" charset="0"/>
              <a:buChar char="•"/>
            </a:pPr>
            <a:r>
              <a:rPr lang="en-US" dirty="0"/>
              <a:t>Restart Apache</a:t>
            </a:r>
          </a:p>
          <a:p>
            <a:pPr lvl="2" indent="0">
              <a:buNone/>
            </a:pPr>
            <a:r>
              <a:rPr lang="en-US" dirty="0" err="1"/>
              <a:t>root@ubuntu</a:t>
            </a:r>
            <a:r>
              <a:rPr lang="en-US" dirty="0"/>
              <a:t>:/</a:t>
            </a:r>
            <a:r>
              <a:rPr lang="en-US" dirty="0" err="1"/>
              <a:t>etc</a:t>
            </a:r>
            <a:r>
              <a:rPr lang="en-US" dirty="0"/>
              <a:t>/apache2# service apache2 restart</a:t>
            </a:r>
          </a:p>
          <a:p>
            <a:pPr marL="342900" indent="-342900">
              <a:buFont typeface="Arial" panose="020B0604020202020204" pitchFamily="34" charset="0"/>
              <a:buChar char="•"/>
            </a:pPr>
            <a:r>
              <a:rPr lang="en-US" dirty="0"/>
              <a:t>Reconfigure Nginx to listen on port 80</a:t>
            </a:r>
          </a:p>
          <a:p>
            <a:pPr lvl="2" indent="0">
              <a:buNone/>
            </a:pPr>
            <a:r>
              <a:rPr lang="en-US" dirty="0"/>
              <a:t>/</a:t>
            </a:r>
            <a:r>
              <a:rPr lang="en-US" dirty="0" err="1"/>
              <a:t>etc</a:t>
            </a:r>
            <a:r>
              <a:rPr lang="en-US" dirty="0"/>
              <a:t>/</a:t>
            </a:r>
            <a:r>
              <a:rPr lang="en-US" dirty="0" err="1"/>
              <a:t>nginx</a:t>
            </a:r>
            <a:r>
              <a:rPr lang="en-US" dirty="0"/>
              <a:t>/sites-available/default</a:t>
            </a:r>
          </a:p>
          <a:p>
            <a:pPr lvl="2" indent="0">
              <a:buNone/>
            </a:pPr>
            <a:r>
              <a:rPr lang="en-US" dirty="0"/>
              <a:t>Hint: listen 88</a:t>
            </a:r>
          </a:p>
          <a:p>
            <a:pPr marL="342900" indent="-342900">
              <a:buFont typeface="Arial" panose="020B0604020202020204" pitchFamily="34" charset="0"/>
              <a:buChar char="•"/>
            </a:pPr>
            <a:r>
              <a:rPr lang="en-US" dirty="0"/>
              <a:t>Restart Nginx</a:t>
            </a:r>
          </a:p>
          <a:p>
            <a:pPr lvl="2" indent="0">
              <a:buNone/>
            </a:pPr>
            <a:r>
              <a:rPr lang="en-US" dirty="0"/>
              <a:t>service </a:t>
            </a:r>
            <a:r>
              <a:rPr lang="en-US" dirty="0" err="1"/>
              <a:t>nginx</a:t>
            </a:r>
            <a:r>
              <a:rPr lang="en-US" dirty="0"/>
              <a:t> restart</a:t>
            </a:r>
          </a:p>
          <a:p>
            <a:pPr marL="342900" indent="-342900">
              <a:buFont typeface="Arial" panose="020B0604020202020204" pitchFamily="34" charset="0"/>
              <a:buChar char="•"/>
            </a:pPr>
            <a:r>
              <a:rPr lang="en-US" dirty="0"/>
              <a:t>Repeat the previous experiment</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864752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500"/>
                                        <p:tgtEl>
                                          <p:spTgt spid="2">
                                            <p:txEl>
                                              <p:pRg st="5" end="5"/>
                                            </p:txEl>
                                          </p:spTgt>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500"/>
                                        <p:tgtEl>
                                          <p:spTgt spid="2">
                                            <p:txEl>
                                              <p:pRg st="7" end="7"/>
                                            </p:txEl>
                                          </p:spTgt>
                                        </p:tgtEl>
                                      </p:cBhvr>
                                    </p:animEffect>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2">
                                            <p:txEl>
                                              <p:pRg st="8" end="8"/>
                                            </p:txEl>
                                          </p:spTgt>
                                        </p:tgtEl>
                                        <p:attrNameLst>
                                          <p:attrName>style.visibility</p:attrName>
                                        </p:attrNameLst>
                                      </p:cBhvr>
                                      <p:to>
                                        <p:strVal val="visible"/>
                                      </p:to>
                                    </p:set>
                                    <p:animEffect transition="in" filter="fade">
                                      <p:cBhvr>
                                        <p:cTn id="41" dur="500"/>
                                        <p:tgtEl>
                                          <p:spTgt spid="2">
                                            <p:txEl>
                                              <p:pRg st="8" end="8"/>
                                            </p:txEl>
                                          </p:spTgt>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2">
                                            <p:txEl>
                                              <p:pRg st="9" end="9"/>
                                            </p:txEl>
                                          </p:spTgt>
                                        </p:tgtEl>
                                        <p:attrNameLst>
                                          <p:attrName>style.visibility</p:attrName>
                                        </p:attrNameLst>
                                      </p:cBhvr>
                                      <p:to>
                                        <p:strVal val="visible"/>
                                      </p:to>
                                    </p:set>
                                    <p:animEffect transition="in" filter="fade">
                                      <p:cBhvr>
                                        <p:cTn id="45" dur="500"/>
                                        <p:tgtEl>
                                          <p:spTgt spid="2">
                                            <p:txEl>
                                              <p:pRg st="9" end="9"/>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
                                            <p:txEl>
                                              <p:pRg st="10" end="10"/>
                                            </p:txEl>
                                          </p:spTgt>
                                        </p:tgtEl>
                                        <p:attrNameLst>
                                          <p:attrName>style.visibility</p:attrName>
                                        </p:attrNameLst>
                                      </p:cBhvr>
                                      <p:to>
                                        <p:strVal val="visible"/>
                                      </p:to>
                                    </p:set>
                                    <p:animEffect transition="in" filter="fade">
                                      <p:cBhvr>
                                        <p:cTn id="50" dur="500"/>
                                        <p:tgtEl>
                                          <p:spTgt spid="2">
                                            <p:txEl>
                                              <p:pRg st="10" end="10"/>
                                            </p:txEl>
                                          </p:spTgt>
                                        </p:tgtEl>
                                      </p:cBhvr>
                                    </p:animEffec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2">
                                            <p:txEl>
                                              <p:pRg st="11" end="11"/>
                                            </p:txEl>
                                          </p:spTgt>
                                        </p:tgtEl>
                                        <p:attrNameLst>
                                          <p:attrName>style.visibility</p:attrName>
                                        </p:attrNameLst>
                                      </p:cBhvr>
                                      <p:to>
                                        <p:strVal val="visible"/>
                                      </p:to>
                                    </p:set>
                                    <p:animEffect transition="in" filter="fade">
                                      <p:cBhvr>
                                        <p:cTn id="54" dur="500"/>
                                        <p:tgtEl>
                                          <p:spTgt spid="2">
                                            <p:txEl>
                                              <p:pRg st="11" end="1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
                                            <p:txEl>
                                              <p:pRg st="12" end="12"/>
                                            </p:txEl>
                                          </p:spTgt>
                                        </p:tgtEl>
                                        <p:attrNameLst>
                                          <p:attrName>style.visibility</p:attrName>
                                        </p:attrNameLst>
                                      </p:cBhvr>
                                      <p:to>
                                        <p:strVal val="visible"/>
                                      </p:to>
                                    </p:set>
                                    <p:animEffect transition="in" filter="fade">
                                      <p:cBhvr>
                                        <p:cTn id="59"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938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SYN Flood</a:t>
            </a:r>
          </a:p>
          <a:p>
            <a:r>
              <a:rPr lang="en-US" dirty="0"/>
              <a:t>SYN Cookies</a:t>
            </a:r>
          </a:p>
          <a:p>
            <a:r>
              <a:rPr lang="en-US" dirty="0"/>
              <a:t>Socket Exhaustion (socket reuse)</a:t>
            </a:r>
          </a:p>
          <a:p>
            <a:r>
              <a:rPr lang="en-US" dirty="0" err="1"/>
              <a:t>Sloworis</a:t>
            </a:r>
            <a:endParaRPr lang="en-US" dirty="0"/>
          </a:p>
        </p:txBody>
      </p:sp>
      <p:sp>
        <p:nvSpPr>
          <p:cNvPr id="3" name="Title 2"/>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29772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5706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SYN Flood</a:t>
            </a:r>
          </a:p>
        </p:txBody>
      </p:sp>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4907" y="4454668"/>
            <a:ext cx="1277685" cy="2286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7440" y="4454666"/>
            <a:ext cx="1277686" cy="2286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3714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a:t>What is a 3-way handshake?</a:t>
            </a:r>
          </a:p>
        </p:txBody>
      </p:sp>
      <p:sp>
        <p:nvSpPr>
          <p:cNvPr id="3" name="Title 2"/>
          <p:cNvSpPr>
            <a:spLocks noGrp="1"/>
          </p:cNvSpPr>
          <p:nvPr>
            <p:ph type="title"/>
          </p:nvPr>
        </p:nvSpPr>
        <p:spPr/>
        <p:txBody>
          <a:bodyPr/>
          <a:lstStyle/>
          <a:p>
            <a:r>
              <a:rPr lang="en-US" dirty="0"/>
              <a:t>What is a SYN flood?</a:t>
            </a:r>
          </a:p>
        </p:txBody>
      </p:sp>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3939" y="3249254"/>
            <a:ext cx="607219" cy="101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51145" y="3249254"/>
            <a:ext cx="476250" cy="1087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27395" y="3249254"/>
            <a:ext cx="214313" cy="992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Object 1"/>
          <p:cNvGraphicFramePr>
            <a:graphicFrameLocks noChangeAspect="1"/>
          </p:cNvGraphicFramePr>
          <p:nvPr>
            <p:extLst>
              <p:ext uri="{D42A27DB-BD31-4B8C-83A1-F6EECF244321}">
                <p14:modId xmlns:p14="http://schemas.microsoft.com/office/powerpoint/2010/main" val="3016838547"/>
              </p:ext>
            </p:extLst>
          </p:nvPr>
        </p:nvGraphicFramePr>
        <p:xfrm>
          <a:off x="2845648" y="2765707"/>
          <a:ext cx="2297906" cy="754063"/>
        </p:xfrm>
        <a:graphic>
          <a:graphicData uri="http://schemas.openxmlformats.org/presentationml/2006/ole">
            <mc:AlternateContent xmlns:mc="http://schemas.openxmlformats.org/markup-compatibility/2006">
              <mc:Choice xmlns:v="urn:schemas-microsoft-com:vml" Requires="v">
                <p:oleObj spid="_x0000_s1266" name="Visio" r:id="rId7" imgW="3676779" imgH="904943" progId="Visio.Drawing.15">
                  <p:link updateAutomatic="1"/>
                </p:oleObj>
              </mc:Choice>
              <mc:Fallback>
                <p:oleObj name="Visio" r:id="rId7" imgW="3676779" imgH="904943" progId="Visio.Drawing.15">
                  <p:link updateAutomatic="1"/>
                  <p:pic>
                    <p:nvPicPr>
                      <p:cNvPr id="0" name=""/>
                      <p:cNvPicPr/>
                      <p:nvPr/>
                    </p:nvPicPr>
                    <p:blipFill>
                      <a:blip r:embed="rId8"/>
                      <a:stretch>
                        <a:fillRect/>
                      </a:stretch>
                    </p:blipFill>
                    <p:spPr>
                      <a:xfrm>
                        <a:off x="2845648" y="2765707"/>
                        <a:ext cx="2297906" cy="754063"/>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146928288"/>
              </p:ext>
            </p:extLst>
          </p:nvPr>
        </p:nvGraphicFramePr>
        <p:xfrm>
          <a:off x="2845071" y="3417476"/>
          <a:ext cx="2262188" cy="754063"/>
        </p:xfrm>
        <a:graphic>
          <a:graphicData uri="http://schemas.openxmlformats.org/presentationml/2006/ole">
            <mc:AlternateContent xmlns:mc="http://schemas.openxmlformats.org/markup-compatibility/2006">
              <mc:Choice xmlns:v="urn:schemas-microsoft-com:vml" Requires="v">
                <p:oleObj spid="_x0000_s1267" name="Visio" r:id="rId9" imgW="3619511" imgH="904943" progId="Visio.Drawing.15">
                  <p:link updateAutomatic="1"/>
                </p:oleObj>
              </mc:Choice>
              <mc:Fallback>
                <p:oleObj name="Visio" r:id="rId9" imgW="3619511" imgH="904943" progId="Visio.Drawing.15">
                  <p:link updateAutomatic="1"/>
                  <p:pic>
                    <p:nvPicPr>
                      <p:cNvPr id="0" name=""/>
                      <p:cNvPicPr/>
                      <p:nvPr/>
                    </p:nvPicPr>
                    <p:blipFill>
                      <a:blip r:embed="rId10"/>
                      <a:stretch>
                        <a:fillRect/>
                      </a:stretch>
                    </p:blipFill>
                    <p:spPr>
                      <a:xfrm>
                        <a:off x="2845071" y="3417476"/>
                        <a:ext cx="2262188" cy="754063"/>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32109426"/>
              </p:ext>
            </p:extLst>
          </p:nvPr>
        </p:nvGraphicFramePr>
        <p:xfrm>
          <a:off x="2864084" y="4164632"/>
          <a:ext cx="2297906" cy="754063"/>
        </p:xfrm>
        <a:graphic>
          <a:graphicData uri="http://schemas.openxmlformats.org/presentationml/2006/ole">
            <mc:AlternateContent xmlns:mc="http://schemas.openxmlformats.org/markup-compatibility/2006">
              <mc:Choice xmlns:v="urn:schemas-microsoft-com:vml" Requires="v">
                <p:oleObj spid="_x0000_s1268" name="Visio" r:id="rId11" imgW="3676779" imgH="904943" progId="Visio.Drawing.15">
                  <p:link updateAutomatic="1"/>
                </p:oleObj>
              </mc:Choice>
              <mc:Fallback>
                <p:oleObj name="Visio" r:id="rId11" imgW="3676779" imgH="904943" progId="Visio.Drawing.15">
                  <p:link updateAutomatic="1"/>
                  <p:pic>
                    <p:nvPicPr>
                      <p:cNvPr id="0" name=""/>
                      <p:cNvPicPr/>
                      <p:nvPr/>
                    </p:nvPicPr>
                    <p:blipFill>
                      <a:blip r:embed="rId12"/>
                      <a:stretch>
                        <a:fillRect/>
                      </a:stretch>
                    </p:blipFill>
                    <p:spPr>
                      <a:xfrm>
                        <a:off x="2864084" y="4164632"/>
                        <a:ext cx="2297906" cy="75406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538525782"/>
              </p:ext>
            </p:extLst>
          </p:nvPr>
        </p:nvGraphicFramePr>
        <p:xfrm>
          <a:off x="5815965" y="3249254"/>
          <a:ext cx="250031" cy="261938"/>
        </p:xfrm>
        <a:graphic>
          <a:graphicData uri="http://schemas.openxmlformats.org/presentationml/2006/ole">
            <mc:AlternateContent xmlns:mc="http://schemas.openxmlformats.org/markup-compatibility/2006">
              <mc:Choice xmlns:v="urn:schemas-microsoft-com:vml" Requires="v">
                <p:oleObj spid="_x0000_s1269" name="Visio" r:id="rId13" imgW="400067" imgH="314257" progId="Visio.Drawing.15">
                  <p:link updateAutomatic="1"/>
                </p:oleObj>
              </mc:Choice>
              <mc:Fallback>
                <p:oleObj name="Visio" r:id="rId13" imgW="400067" imgH="314257" progId="Visio.Drawing.15">
                  <p:link updateAutomatic="1"/>
                  <p:pic>
                    <p:nvPicPr>
                      <p:cNvPr id="0" name=""/>
                      <p:cNvPicPr/>
                      <p:nvPr/>
                    </p:nvPicPr>
                    <p:blipFill>
                      <a:blip r:embed="rId14"/>
                      <a:stretch>
                        <a:fillRect/>
                      </a:stretch>
                    </p:blipFill>
                    <p:spPr>
                      <a:xfrm>
                        <a:off x="5815965" y="3249254"/>
                        <a:ext cx="250031" cy="261938"/>
                      </a:xfrm>
                      <a:prstGeom prst="rect">
                        <a:avLst/>
                      </a:prstGeom>
                    </p:spPr>
                  </p:pic>
                </p:oleObj>
              </mc:Fallback>
            </mc:AlternateContent>
          </a:graphicData>
        </a:graphic>
      </p:graphicFrame>
    </p:spTree>
    <p:extLst>
      <p:ext uri="{BB962C8B-B14F-4D97-AF65-F5344CB8AC3E}">
        <p14:creationId xmlns:p14="http://schemas.microsoft.com/office/powerpoint/2010/main" val="172824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Effect transition="in" filter="fade">
                                      <p:cBhvr>
                                        <p:cTn id="12" dur="500"/>
                                        <p:tgtEl>
                                          <p:spTgt spid="10242"/>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0243"/>
                                        </p:tgtEl>
                                        <p:attrNameLst>
                                          <p:attrName>style.visibility</p:attrName>
                                        </p:attrNameLst>
                                      </p:cBhvr>
                                      <p:to>
                                        <p:strVal val="visible"/>
                                      </p:to>
                                    </p:set>
                                    <p:animEffect transition="in" filter="fade">
                                      <p:cBhvr>
                                        <p:cTn id="16" dur="500"/>
                                        <p:tgtEl>
                                          <p:spTgt spid="1024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0244"/>
                                        </p:tgtEl>
                                        <p:attrNameLst>
                                          <p:attrName>style.visibility</p:attrName>
                                        </p:attrNameLst>
                                      </p:cBhvr>
                                      <p:to>
                                        <p:strVal val="visible"/>
                                      </p:to>
                                    </p:set>
                                    <p:animEffect transition="in" filter="fade">
                                      <p:cBhvr>
                                        <p:cTn id="20" dur="500"/>
                                        <p:tgtEl>
                                          <p:spTgt spid="1024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nodeType="clickEffect">
                                  <p:stCondLst>
                                    <p:cond delay="0"/>
                                  </p:stCondLst>
                                  <p:childTnLst>
                                    <p:set>
                                      <p:cBhvr>
                                        <p:cTn id="43"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Exploits the limited slots for pending connections</a:t>
            </a:r>
          </a:p>
          <a:p>
            <a:r>
              <a:rPr lang="en-US" dirty="0"/>
              <a:t>Overloads them</a:t>
            </a:r>
          </a:p>
        </p:txBody>
      </p:sp>
      <p:sp>
        <p:nvSpPr>
          <p:cNvPr id="2" name="Title 1"/>
          <p:cNvSpPr>
            <a:spLocks noGrp="1"/>
          </p:cNvSpPr>
          <p:nvPr>
            <p:ph type="title"/>
          </p:nvPr>
        </p:nvSpPr>
        <p:spPr/>
        <p:txBody>
          <a:bodyPr/>
          <a:lstStyle/>
          <a:p>
            <a:r>
              <a:rPr lang="en-US" dirty="0"/>
              <a:t>SYN flood</a:t>
            </a:r>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9789" y="3732802"/>
            <a:ext cx="607219" cy="101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36995" y="3732802"/>
            <a:ext cx="476250" cy="1087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13245" y="3732802"/>
            <a:ext cx="214313" cy="992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Object 7"/>
          <p:cNvGraphicFramePr>
            <a:graphicFrameLocks noChangeAspect="1"/>
          </p:cNvGraphicFramePr>
          <p:nvPr>
            <p:extLst>
              <p:ext uri="{D42A27DB-BD31-4B8C-83A1-F6EECF244321}">
                <p14:modId xmlns:p14="http://schemas.microsoft.com/office/powerpoint/2010/main" val="2376139184"/>
              </p:ext>
            </p:extLst>
          </p:nvPr>
        </p:nvGraphicFramePr>
        <p:xfrm>
          <a:off x="3908638" y="2578694"/>
          <a:ext cx="2297906" cy="754063"/>
        </p:xfrm>
        <a:graphic>
          <a:graphicData uri="http://schemas.openxmlformats.org/presentationml/2006/ole">
            <mc:AlternateContent xmlns:mc="http://schemas.openxmlformats.org/markup-compatibility/2006">
              <mc:Choice xmlns:v="urn:schemas-microsoft-com:vml" Requires="v">
                <p:oleObj spid="_x0000_s2782" name="Visio" r:id="rId7" imgW="3676779" imgH="904943" progId="Visio.Drawing.15">
                  <p:link updateAutomatic="1"/>
                </p:oleObj>
              </mc:Choice>
              <mc:Fallback>
                <p:oleObj name="Visio" r:id="rId7" imgW="3676779" imgH="904943" progId="Visio.Drawing.15">
                  <p:link updateAutomatic="1"/>
                  <p:pic>
                    <p:nvPicPr>
                      <p:cNvPr id="0" name=""/>
                      <p:cNvPicPr/>
                      <p:nvPr/>
                    </p:nvPicPr>
                    <p:blipFill>
                      <a:blip r:embed="rId8"/>
                      <a:stretch>
                        <a:fillRect/>
                      </a:stretch>
                    </p:blipFill>
                    <p:spPr>
                      <a:xfrm>
                        <a:off x="3908638" y="2578694"/>
                        <a:ext cx="2297906" cy="754063"/>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133114318"/>
              </p:ext>
            </p:extLst>
          </p:nvPr>
        </p:nvGraphicFramePr>
        <p:xfrm>
          <a:off x="6895386" y="3732802"/>
          <a:ext cx="250031" cy="261938"/>
        </p:xfrm>
        <a:graphic>
          <a:graphicData uri="http://schemas.openxmlformats.org/presentationml/2006/ole">
            <mc:AlternateContent xmlns:mc="http://schemas.openxmlformats.org/markup-compatibility/2006">
              <mc:Choice xmlns:v="urn:schemas-microsoft-com:vml" Requires="v">
                <p:oleObj spid="_x0000_s2783" name="Visio" r:id="rId9" imgW="400067" imgH="314257" progId="Visio.Drawing.15">
                  <p:link updateAutomatic="1"/>
                </p:oleObj>
              </mc:Choice>
              <mc:Fallback>
                <p:oleObj name="Visio" r:id="rId9" imgW="400067" imgH="314257" progId="Visio.Drawing.15">
                  <p:link updateAutomatic="1"/>
                  <p:pic>
                    <p:nvPicPr>
                      <p:cNvPr id="0" name=""/>
                      <p:cNvPicPr/>
                      <p:nvPr/>
                    </p:nvPicPr>
                    <p:blipFill>
                      <a:blip r:embed="rId10"/>
                      <a:stretch>
                        <a:fillRect/>
                      </a:stretch>
                    </p:blipFill>
                    <p:spPr>
                      <a:xfrm>
                        <a:off x="6895386" y="3732802"/>
                        <a:ext cx="250031" cy="261938"/>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44438143"/>
              </p:ext>
            </p:extLst>
          </p:nvPr>
        </p:nvGraphicFramePr>
        <p:xfrm>
          <a:off x="6894215" y="3917239"/>
          <a:ext cx="267891" cy="261938"/>
        </p:xfrm>
        <a:graphic>
          <a:graphicData uri="http://schemas.openxmlformats.org/presentationml/2006/ole">
            <mc:AlternateContent xmlns:mc="http://schemas.openxmlformats.org/markup-compatibility/2006">
              <mc:Choice xmlns:v="urn:schemas-microsoft-com:vml" Requires="v">
                <p:oleObj spid="_x0000_s2784" name="Visio" r:id="rId11" imgW="428701" imgH="314257" progId="Visio.Drawing.15">
                  <p:link updateAutomatic="1"/>
                </p:oleObj>
              </mc:Choice>
              <mc:Fallback>
                <p:oleObj name="Visio" r:id="rId11" imgW="428701" imgH="314257" progId="Visio.Drawing.15">
                  <p:link updateAutomatic="1"/>
                  <p:pic>
                    <p:nvPicPr>
                      <p:cNvPr id="0" name=""/>
                      <p:cNvPicPr/>
                      <p:nvPr/>
                    </p:nvPicPr>
                    <p:blipFill>
                      <a:blip r:embed="rId12"/>
                      <a:stretch>
                        <a:fillRect/>
                      </a:stretch>
                    </p:blipFill>
                    <p:spPr>
                      <a:xfrm>
                        <a:off x="6894215" y="3917239"/>
                        <a:ext cx="267891" cy="261938"/>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218133357"/>
              </p:ext>
            </p:extLst>
          </p:nvPr>
        </p:nvGraphicFramePr>
        <p:xfrm>
          <a:off x="6895386" y="4097926"/>
          <a:ext cx="250031" cy="261938"/>
        </p:xfrm>
        <a:graphic>
          <a:graphicData uri="http://schemas.openxmlformats.org/presentationml/2006/ole">
            <mc:AlternateContent xmlns:mc="http://schemas.openxmlformats.org/markup-compatibility/2006">
              <mc:Choice xmlns:v="urn:schemas-microsoft-com:vml" Requires="v">
                <p:oleObj spid="_x0000_s2785" name="Visio" r:id="rId13" imgW="400067" imgH="314257" progId="Visio.Drawing.15">
                  <p:link updateAutomatic="1"/>
                </p:oleObj>
              </mc:Choice>
              <mc:Fallback>
                <p:oleObj name="Visio" r:id="rId13" imgW="400067" imgH="314257" progId="Visio.Drawing.15">
                  <p:link updateAutomatic="1"/>
                  <p:pic>
                    <p:nvPicPr>
                      <p:cNvPr id="0" name=""/>
                      <p:cNvPicPr/>
                      <p:nvPr/>
                    </p:nvPicPr>
                    <p:blipFill>
                      <a:blip r:embed="rId14"/>
                      <a:stretch>
                        <a:fillRect/>
                      </a:stretch>
                    </p:blipFill>
                    <p:spPr>
                      <a:xfrm>
                        <a:off x="6895386" y="4097926"/>
                        <a:ext cx="250031" cy="261938"/>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279397205"/>
              </p:ext>
            </p:extLst>
          </p:nvPr>
        </p:nvGraphicFramePr>
        <p:xfrm>
          <a:off x="6895386" y="4276520"/>
          <a:ext cx="250031" cy="261938"/>
        </p:xfrm>
        <a:graphic>
          <a:graphicData uri="http://schemas.openxmlformats.org/presentationml/2006/ole">
            <mc:AlternateContent xmlns:mc="http://schemas.openxmlformats.org/markup-compatibility/2006">
              <mc:Choice xmlns:v="urn:schemas-microsoft-com:vml" Requires="v">
                <p:oleObj spid="_x0000_s2786" name="Visio" r:id="rId15" imgW="400067" imgH="314257" progId="Visio.Drawing.15">
                  <p:link updateAutomatic="1"/>
                </p:oleObj>
              </mc:Choice>
              <mc:Fallback>
                <p:oleObj name="Visio" r:id="rId15" imgW="400067" imgH="314257" progId="Visio.Drawing.15">
                  <p:link updateAutomatic="1"/>
                  <p:pic>
                    <p:nvPicPr>
                      <p:cNvPr id="0" name=""/>
                      <p:cNvPicPr/>
                      <p:nvPr/>
                    </p:nvPicPr>
                    <p:blipFill>
                      <a:blip r:embed="rId16"/>
                      <a:stretch>
                        <a:fillRect/>
                      </a:stretch>
                    </p:blipFill>
                    <p:spPr>
                      <a:xfrm>
                        <a:off x="6895386" y="4276520"/>
                        <a:ext cx="250031" cy="261938"/>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4282169133"/>
              </p:ext>
            </p:extLst>
          </p:nvPr>
        </p:nvGraphicFramePr>
        <p:xfrm>
          <a:off x="6895386" y="4429724"/>
          <a:ext cx="250031" cy="261938"/>
        </p:xfrm>
        <a:graphic>
          <a:graphicData uri="http://schemas.openxmlformats.org/presentationml/2006/ole">
            <mc:AlternateContent xmlns:mc="http://schemas.openxmlformats.org/markup-compatibility/2006">
              <mc:Choice xmlns:v="urn:schemas-microsoft-com:vml" Requires="v">
                <p:oleObj spid="_x0000_s2787" name="Visio" r:id="rId17" imgW="400067" imgH="314257" progId="Visio.Drawing.15">
                  <p:link updateAutomatic="1"/>
                </p:oleObj>
              </mc:Choice>
              <mc:Fallback>
                <p:oleObj name="Visio" r:id="rId17" imgW="400067" imgH="314257" progId="Visio.Drawing.15">
                  <p:link updateAutomatic="1"/>
                  <p:pic>
                    <p:nvPicPr>
                      <p:cNvPr id="0" name=""/>
                      <p:cNvPicPr/>
                      <p:nvPr/>
                    </p:nvPicPr>
                    <p:blipFill>
                      <a:blip r:embed="rId18"/>
                      <a:stretch>
                        <a:fillRect/>
                      </a:stretch>
                    </p:blipFill>
                    <p:spPr>
                      <a:xfrm>
                        <a:off x="6895386" y="4429724"/>
                        <a:ext cx="250031" cy="261938"/>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214092218"/>
              </p:ext>
            </p:extLst>
          </p:nvPr>
        </p:nvGraphicFramePr>
        <p:xfrm>
          <a:off x="3876305" y="3183348"/>
          <a:ext cx="2297906" cy="754063"/>
        </p:xfrm>
        <a:graphic>
          <a:graphicData uri="http://schemas.openxmlformats.org/presentationml/2006/ole">
            <mc:AlternateContent xmlns:mc="http://schemas.openxmlformats.org/markup-compatibility/2006">
              <mc:Choice xmlns:v="urn:schemas-microsoft-com:vml" Requires="v">
                <p:oleObj spid="_x0000_s2788" name="Visio" r:id="rId19" imgW="3676779" imgH="904943" progId="Visio.Drawing.15">
                  <p:link updateAutomatic="1"/>
                </p:oleObj>
              </mc:Choice>
              <mc:Fallback>
                <p:oleObj name="Visio" r:id="rId19" imgW="3676779" imgH="904943" progId="Visio.Drawing.15">
                  <p:link updateAutomatic="1"/>
                  <p:pic>
                    <p:nvPicPr>
                      <p:cNvPr id="0" name=""/>
                      <p:cNvPicPr/>
                      <p:nvPr/>
                    </p:nvPicPr>
                    <p:blipFill>
                      <a:blip r:embed="rId20"/>
                      <a:stretch>
                        <a:fillRect/>
                      </a:stretch>
                    </p:blipFill>
                    <p:spPr>
                      <a:xfrm>
                        <a:off x="3876305" y="3183348"/>
                        <a:ext cx="2297906" cy="754063"/>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253605004"/>
              </p:ext>
            </p:extLst>
          </p:nvPr>
        </p:nvGraphicFramePr>
        <p:xfrm>
          <a:off x="3886160" y="3772217"/>
          <a:ext cx="2297906" cy="754063"/>
        </p:xfrm>
        <a:graphic>
          <a:graphicData uri="http://schemas.openxmlformats.org/presentationml/2006/ole">
            <mc:AlternateContent xmlns:mc="http://schemas.openxmlformats.org/markup-compatibility/2006">
              <mc:Choice xmlns:v="urn:schemas-microsoft-com:vml" Requires="v">
                <p:oleObj spid="_x0000_s2789" name="Visio" r:id="rId21" imgW="3676779" imgH="904943" progId="Visio.Drawing.15">
                  <p:link updateAutomatic="1"/>
                </p:oleObj>
              </mc:Choice>
              <mc:Fallback>
                <p:oleObj name="Visio" r:id="rId21" imgW="3676779" imgH="904943" progId="Visio.Drawing.15">
                  <p:link updateAutomatic="1"/>
                  <p:pic>
                    <p:nvPicPr>
                      <p:cNvPr id="0" name=""/>
                      <p:cNvPicPr/>
                      <p:nvPr/>
                    </p:nvPicPr>
                    <p:blipFill>
                      <a:blip r:embed="rId22"/>
                      <a:stretch>
                        <a:fillRect/>
                      </a:stretch>
                    </p:blipFill>
                    <p:spPr>
                      <a:xfrm>
                        <a:off x="3886160" y="3772217"/>
                        <a:ext cx="2297906" cy="754063"/>
                      </a:xfrm>
                      <a:prstGeom prst="rect">
                        <a:avLst/>
                      </a:prstGeom>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1551752311"/>
              </p:ext>
            </p:extLst>
          </p:nvPr>
        </p:nvGraphicFramePr>
        <p:xfrm>
          <a:off x="3876305" y="4347140"/>
          <a:ext cx="2297906" cy="754063"/>
        </p:xfrm>
        <a:graphic>
          <a:graphicData uri="http://schemas.openxmlformats.org/presentationml/2006/ole">
            <mc:AlternateContent xmlns:mc="http://schemas.openxmlformats.org/markup-compatibility/2006">
              <mc:Choice xmlns:v="urn:schemas-microsoft-com:vml" Requires="v">
                <p:oleObj spid="_x0000_s2790" name="Visio" r:id="rId23" imgW="3676779" imgH="904943" progId="Visio.Drawing.15">
                  <p:link updateAutomatic="1"/>
                </p:oleObj>
              </mc:Choice>
              <mc:Fallback>
                <p:oleObj name="Visio" r:id="rId23" imgW="3676779" imgH="904943" progId="Visio.Drawing.15">
                  <p:link updateAutomatic="1"/>
                  <p:pic>
                    <p:nvPicPr>
                      <p:cNvPr id="0" name=""/>
                      <p:cNvPicPr/>
                      <p:nvPr/>
                    </p:nvPicPr>
                    <p:blipFill>
                      <a:blip r:embed="rId24"/>
                      <a:stretch>
                        <a:fillRect/>
                      </a:stretch>
                    </p:blipFill>
                    <p:spPr>
                      <a:xfrm>
                        <a:off x="3876305" y="4347140"/>
                        <a:ext cx="2297906" cy="754063"/>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4273290774"/>
              </p:ext>
            </p:extLst>
          </p:nvPr>
        </p:nvGraphicFramePr>
        <p:xfrm>
          <a:off x="3866452" y="4943829"/>
          <a:ext cx="2297906" cy="754063"/>
        </p:xfrm>
        <a:graphic>
          <a:graphicData uri="http://schemas.openxmlformats.org/presentationml/2006/ole">
            <mc:AlternateContent xmlns:mc="http://schemas.openxmlformats.org/markup-compatibility/2006">
              <mc:Choice xmlns:v="urn:schemas-microsoft-com:vml" Requires="v">
                <p:oleObj spid="_x0000_s2791" name="Visio" r:id="rId25" imgW="3676779" imgH="904943" progId="Visio.Drawing.15">
                  <p:link updateAutomatic="1"/>
                </p:oleObj>
              </mc:Choice>
              <mc:Fallback>
                <p:oleObj name="Visio" r:id="rId25" imgW="3676779" imgH="904943" progId="Visio.Drawing.15">
                  <p:link updateAutomatic="1"/>
                  <p:pic>
                    <p:nvPicPr>
                      <p:cNvPr id="0" name=""/>
                      <p:cNvPicPr/>
                      <p:nvPr/>
                    </p:nvPicPr>
                    <p:blipFill>
                      <a:blip r:embed="rId26"/>
                      <a:stretch>
                        <a:fillRect/>
                      </a:stretch>
                    </p:blipFill>
                    <p:spPr>
                      <a:xfrm>
                        <a:off x="3866452" y="4943829"/>
                        <a:ext cx="2297906" cy="754063"/>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3330630825"/>
              </p:ext>
            </p:extLst>
          </p:nvPr>
        </p:nvGraphicFramePr>
        <p:xfrm>
          <a:off x="3866454" y="5587589"/>
          <a:ext cx="2297906" cy="754063"/>
        </p:xfrm>
        <a:graphic>
          <a:graphicData uri="http://schemas.openxmlformats.org/presentationml/2006/ole">
            <mc:AlternateContent xmlns:mc="http://schemas.openxmlformats.org/markup-compatibility/2006">
              <mc:Choice xmlns:v="urn:schemas-microsoft-com:vml" Requires="v">
                <p:oleObj spid="_x0000_s2792" name="Visio" r:id="rId27" imgW="3676779" imgH="904943" progId="Visio.Drawing.15">
                  <p:link updateAutomatic="1"/>
                </p:oleObj>
              </mc:Choice>
              <mc:Fallback>
                <p:oleObj name="Visio" r:id="rId27" imgW="3676779" imgH="904943" progId="Visio.Drawing.15">
                  <p:link updateAutomatic="1"/>
                  <p:pic>
                    <p:nvPicPr>
                      <p:cNvPr id="0" name=""/>
                      <p:cNvPicPr/>
                      <p:nvPr/>
                    </p:nvPicPr>
                    <p:blipFill>
                      <a:blip r:embed="rId28"/>
                      <a:stretch>
                        <a:fillRect/>
                      </a:stretch>
                    </p:blipFill>
                    <p:spPr>
                      <a:xfrm>
                        <a:off x="3866454" y="5587589"/>
                        <a:ext cx="2297906" cy="754063"/>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3347125114"/>
              </p:ext>
            </p:extLst>
          </p:nvPr>
        </p:nvGraphicFramePr>
        <p:xfrm>
          <a:off x="6913245" y="4689270"/>
          <a:ext cx="232172" cy="261938"/>
        </p:xfrm>
        <a:graphic>
          <a:graphicData uri="http://schemas.openxmlformats.org/presentationml/2006/ole">
            <mc:AlternateContent xmlns:mc="http://schemas.openxmlformats.org/markup-compatibility/2006">
              <mc:Choice xmlns:v="urn:schemas-microsoft-com:vml" Requires="v">
                <p:oleObj spid="_x0000_s2793" name="Visio" r:id="rId29" imgW="371433" imgH="314257" progId="Visio.Drawing.15">
                  <p:link updateAutomatic="1"/>
                </p:oleObj>
              </mc:Choice>
              <mc:Fallback>
                <p:oleObj name="Visio" r:id="rId29" imgW="371433" imgH="314257" progId="Visio.Drawing.15">
                  <p:link updateAutomatic="1"/>
                  <p:pic>
                    <p:nvPicPr>
                      <p:cNvPr id="0" name=""/>
                      <p:cNvPicPr/>
                      <p:nvPr/>
                    </p:nvPicPr>
                    <p:blipFill>
                      <a:blip r:embed="rId30"/>
                      <a:stretch>
                        <a:fillRect/>
                      </a:stretch>
                    </p:blipFill>
                    <p:spPr>
                      <a:xfrm>
                        <a:off x="6913245" y="4689270"/>
                        <a:ext cx="232172" cy="261938"/>
                      </a:xfrm>
                      <a:prstGeom prst="rect">
                        <a:avLst/>
                      </a:prstGeom>
                    </p:spPr>
                  </p:pic>
                </p:oleObj>
              </mc:Fallback>
            </mc:AlternateContent>
          </a:graphicData>
        </a:graphic>
      </p:graphicFrame>
    </p:spTree>
    <p:extLst>
      <p:ext uri="{BB962C8B-B14F-4D97-AF65-F5344CB8AC3E}">
        <p14:creationId xmlns:p14="http://schemas.microsoft.com/office/powerpoint/2010/main" val="562766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500"/>
                            </p:stCondLst>
                            <p:childTnLst>
                              <p:par>
                                <p:cTn id="27" presetID="2" presetClass="entr" presetSubtype="4"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500"/>
                            </p:stCondLst>
                            <p:childTnLst>
                              <p:par>
                                <p:cTn id="37" presetID="2" presetClass="entr" presetSubtype="4"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childTnLst>
                          </p:cTn>
                        </p:par>
                        <p:par>
                          <p:cTn id="46" fill="hold">
                            <p:stCondLst>
                              <p:cond delay="500"/>
                            </p:stCondLst>
                            <p:childTnLst>
                              <p:par>
                                <p:cTn id="47" presetID="2" presetClass="entr" presetSubtype="4"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500"/>
                            </p:stCondLst>
                            <p:childTnLst>
                              <p:par>
                                <p:cTn id="57" presetID="2" presetClass="entr" presetSubtype="4"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ppt_x"/>
                                          </p:val>
                                        </p:tav>
                                        <p:tav tm="100000">
                                          <p:val>
                                            <p:strVal val="#ppt_x"/>
                                          </p:val>
                                        </p:tav>
                                      </p:tavLst>
                                    </p:anim>
                                    <p:anim calcmode="lin" valueType="num">
                                      <p:cBhvr additive="base">
                                        <p:cTn id="6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childTnLst>
                          </p:cTn>
                        </p:par>
                        <p:par>
                          <p:cTn id="66" fill="hold">
                            <p:stCondLst>
                              <p:cond delay="500"/>
                            </p:stCondLst>
                            <p:childTnLst>
                              <p:par>
                                <p:cTn id="67" presetID="2" presetClass="entr" presetSubtype="4"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500"/>
                                        <p:tgtEl>
                                          <p:spTgt spid="22"/>
                                        </p:tgtEl>
                                      </p:cBhvr>
                                    </p:animEffect>
                                  </p:childTnLst>
                                </p:cTn>
                              </p:par>
                            </p:childTnLst>
                          </p:cTn>
                        </p:par>
                        <p:par>
                          <p:cTn id="76" fill="hold">
                            <p:stCondLst>
                              <p:cond delay="500"/>
                            </p:stCondLst>
                            <p:childTnLst>
                              <p:par>
                                <p:cTn id="77" presetID="10" presetClass="entr" presetSubtype="0" fill="hold" grpId="0" nodeType="afterEffect">
                                  <p:stCondLst>
                                    <p:cond delay="0"/>
                                  </p:stCondLst>
                                  <p:childTnLst>
                                    <p:set>
                                      <p:cBhvr>
                                        <p:cTn id="78" dur="1" fill="hold">
                                          <p:stCondLst>
                                            <p:cond delay="0"/>
                                          </p:stCondLst>
                                        </p:cTn>
                                        <p:tgtEl>
                                          <p:spTgt spid="3">
                                            <p:txEl>
                                              <p:pRg st="1" end="1"/>
                                            </p:txEl>
                                          </p:spTgt>
                                        </p:tgtEl>
                                        <p:attrNameLst>
                                          <p:attrName>style.visibility</p:attrName>
                                        </p:attrNameLst>
                                      </p:cBhvr>
                                      <p:to>
                                        <p:strVal val="visible"/>
                                      </p:to>
                                    </p:set>
                                    <p:animEffect transition="in" filter="fade">
                                      <p:cBhvr>
                                        <p:cTn id="79" dur="500"/>
                                        <p:tgtEl>
                                          <p:spTgt spid="3">
                                            <p:txEl>
                                              <p:pRg st="1" end="1"/>
                                            </p:txEl>
                                          </p:spTgt>
                                        </p:tgtEl>
                                      </p:cBhvr>
                                    </p:animEffect>
                                  </p:childTnLst>
                                </p:cTn>
                              </p:par>
                            </p:childTnLst>
                          </p:cTn>
                        </p:par>
                        <p:par>
                          <p:cTn id="80" fill="hold">
                            <p:stCondLst>
                              <p:cond delay="1000"/>
                            </p:stCondLst>
                            <p:childTnLst>
                              <p:par>
                                <p:cTn id="81" presetID="21" presetClass="entr" presetSubtype="1" fill="hold"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heel(1)">
                                      <p:cBhvr>
                                        <p:cTn id="83"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err="1"/>
              <a:t>netstat</a:t>
            </a:r>
            <a:r>
              <a:rPr lang="en-US" dirty="0"/>
              <a:t> –</a:t>
            </a:r>
            <a:r>
              <a:rPr lang="en-US" dirty="0" err="1"/>
              <a:t>anp</a:t>
            </a:r>
            <a:endParaRPr lang="en-US" dirty="0"/>
          </a:p>
          <a:p>
            <a:endParaRPr lang="en-US" dirty="0"/>
          </a:p>
          <a:p>
            <a:pPr marL="0" indent="-230467">
              <a:spcBef>
                <a:spcPts val="0"/>
              </a:spcBef>
              <a:buNone/>
            </a:pPr>
            <a:r>
              <a:rPr lang="en-US" sz="1400" dirty="0"/>
              <a:t>Active Internet connections (servers and established)</a:t>
            </a:r>
          </a:p>
          <a:p>
            <a:pPr marL="0" indent="-230467">
              <a:spcBef>
                <a:spcPts val="0"/>
              </a:spcBef>
              <a:buNone/>
            </a:pPr>
            <a:r>
              <a:rPr lang="en-US" sz="1400" dirty="0"/>
              <a:t>Proto </a:t>
            </a:r>
            <a:r>
              <a:rPr lang="en-US" sz="1400" dirty="0" err="1"/>
              <a:t>Recv</a:t>
            </a:r>
            <a:r>
              <a:rPr lang="en-US" sz="1400" dirty="0"/>
              <a:t>-Q Send-Q Local Address               Foreign Address             State       PID/Program name   </a:t>
            </a:r>
          </a:p>
          <a:p>
            <a:pPr marL="0" indent="-230467">
              <a:spcBef>
                <a:spcPts val="0"/>
              </a:spcBef>
              <a:buNone/>
            </a:pPr>
            <a:r>
              <a:rPr lang="en-US" sz="1400" dirty="0" err="1"/>
              <a:t>tcp</a:t>
            </a:r>
            <a:r>
              <a:rPr lang="en-US" sz="1400" dirty="0"/>
              <a:t>        0      0 0.0.0.0:111                 0.0.0.0:*                   LISTEN      1339/</a:t>
            </a:r>
            <a:r>
              <a:rPr lang="en-US" sz="1400" dirty="0" err="1"/>
              <a:t>rpcbind</a:t>
            </a:r>
            <a:r>
              <a:rPr lang="en-US" sz="1400" dirty="0"/>
              <a:t>        </a:t>
            </a:r>
          </a:p>
          <a:p>
            <a:pPr marL="0" indent="-230467">
              <a:spcBef>
                <a:spcPts val="0"/>
              </a:spcBef>
              <a:buNone/>
            </a:pPr>
            <a:r>
              <a:rPr lang="en-US" sz="1400" dirty="0" err="1"/>
              <a:t>tcp</a:t>
            </a:r>
            <a:r>
              <a:rPr lang="en-US" sz="1400" dirty="0"/>
              <a:t>        0      0 0.0.0.0:33586               0.0.0.0:*                   LISTEN      1395/</a:t>
            </a:r>
            <a:r>
              <a:rPr lang="en-US" sz="1400" dirty="0" err="1"/>
              <a:t>rpc.statd</a:t>
            </a:r>
            <a:r>
              <a:rPr lang="en-US" sz="1400" dirty="0"/>
              <a:t>      </a:t>
            </a:r>
          </a:p>
          <a:p>
            <a:pPr marL="0" indent="-230467">
              <a:spcBef>
                <a:spcPts val="0"/>
              </a:spcBef>
              <a:buNone/>
            </a:pPr>
            <a:r>
              <a:rPr lang="en-US" sz="1400" dirty="0" err="1"/>
              <a:t>tcp</a:t>
            </a:r>
            <a:r>
              <a:rPr lang="en-US" sz="1400" dirty="0"/>
              <a:t>        0      0 192.168.122.1:53            0.0.0.0:*                   LISTEN      1962/</a:t>
            </a:r>
            <a:r>
              <a:rPr lang="en-US" sz="1400" dirty="0" err="1"/>
              <a:t>dnsmasq</a:t>
            </a:r>
            <a:r>
              <a:rPr lang="en-US" sz="1400" dirty="0"/>
              <a:t>        </a:t>
            </a:r>
          </a:p>
          <a:p>
            <a:pPr marL="0" indent="-230467">
              <a:spcBef>
                <a:spcPts val="0"/>
              </a:spcBef>
              <a:buNone/>
            </a:pPr>
            <a:r>
              <a:rPr lang="en-US" sz="1400" dirty="0" err="1"/>
              <a:t>tcp</a:t>
            </a:r>
            <a:r>
              <a:rPr lang="en-US" sz="1400" dirty="0"/>
              <a:t>        0      0 127.0.0.1:631               0.0.0.0:*                   LISTEN      1586/</a:t>
            </a:r>
            <a:r>
              <a:rPr lang="en-US" sz="1400" dirty="0" err="1"/>
              <a:t>cupsd</a:t>
            </a:r>
            <a:r>
              <a:rPr lang="en-US" sz="1400" dirty="0"/>
              <a:t>          </a:t>
            </a:r>
          </a:p>
          <a:p>
            <a:pPr marL="0" indent="-230467">
              <a:spcBef>
                <a:spcPts val="0"/>
              </a:spcBef>
              <a:buNone/>
            </a:pPr>
            <a:r>
              <a:rPr lang="en-US" sz="1400" dirty="0" err="1"/>
              <a:t>tcp</a:t>
            </a:r>
            <a:r>
              <a:rPr lang="en-US" sz="1400" dirty="0"/>
              <a:t>        0      0 127.0.0.1:25                0.0.0.0:*                   LISTEN      2703/</a:t>
            </a:r>
            <a:r>
              <a:rPr lang="en-US" sz="1400" dirty="0" err="1"/>
              <a:t>sendmail</a:t>
            </a:r>
            <a:r>
              <a:rPr lang="en-US" sz="1400" dirty="0"/>
              <a:t>: </a:t>
            </a:r>
            <a:r>
              <a:rPr lang="en-US" sz="1400" dirty="0" err="1"/>
              <a:t>acce</a:t>
            </a:r>
            <a:r>
              <a:rPr lang="en-US" sz="1400" dirty="0"/>
              <a:t> </a:t>
            </a:r>
          </a:p>
          <a:p>
            <a:pPr marL="0" indent="-230467">
              <a:spcBef>
                <a:spcPts val="0"/>
              </a:spcBef>
              <a:buNone/>
            </a:pPr>
            <a:r>
              <a:rPr lang="en-US" sz="1400" b="1" dirty="0" err="1"/>
              <a:t>tcp</a:t>
            </a:r>
            <a:r>
              <a:rPr lang="en-US" sz="1400" b="1" dirty="0"/>
              <a:t>        0      0 127.0.0.1:25                127.0.0.1:49718             SYN_RECV    -                   </a:t>
            </a:r>
          </a:p>
          <a:p>
            <a:pPr marL="0" indent="-230467">
              <a:spcBef>
                <a:spcPts val="0"/>
              </a:spcBef>
              <a:buNone/>
            </a:pPr>
            <a:r>
              <a:rPr lang="en-US" sz="1400" b="1" dirty="0" err="1"/>
              <a:t>tcp</a:t>
            </a:r>
            <a:r>
              <a:rPr lang="en-US" sz="1400" b="1" dirty="0"/>
              <a:t>        0      0 127.0.0.1:25                127.0.0.1:49717             SYN_RECV    -                   </a:t>
            </a:r>
          </a:p>
          <a:p>
            <a:pPr marL="0" indent="-230467">
              <a:spcBef>
                <a:spcPts val="0"/>
              </a:spcBef>
              <a:buNone/>
            </a:pPr>
            <a:r>
              <a:rPr lang="en-US" sz="1400" b="1" dirty="0" err="1"/>
              <a:t>tcp</a:t>
            </a:r>
            <a:r>
              <a:rPr lang="en-US" sz="1400" b="1" dirty="0"/>
              <a:t>        0      0 127.0.0.1:25                127.0.0.1:49722             SYN_RECV    -                   </a:t>
            </a:r>
          </a:p>
          <a:p>
            <a:pPr marL="0" indent="-230467">
              <a:spcBef>
                <a:spcPts val="0"/>
              </a:spcBef>
              <a:buNone/>
            </a:pPr>
            <a:r>
              <a:rPr lang="en-US" sz="1400" b="1" dirty="0" err="1"/>
              <a:t>tcp</a:t>
            </a:r>
            <a:r>
              <a:rPr lang="en-US" sz="1400" b="1" dirty="0"/>
              <a:t>        0      0 127.0.0.1:25                127.0.0.1:49720             SYN_RECV    -                   </a:t>
            </a:r>
          </a:p>
          <a:p>
            <a:pPr marL="0" indent="-230467">
              <a:spcBef>
                <a:spcPts val="0"/>
              </a:spcBef>
              <a:buNone/>
            </a:pPr>
            <a:r>
              <a:rPr lang="en-US" sz="1400" b="1" dirty="0" err="1"/>
              <a:t>tcp</a:t>
            </a:r>
            <a:r>
              <a:rPr lang="en-US" sz="1400" b="1" dirty="0"/>
              <a:t>        0      0 127.0.0.1:25                127.0.0.1:49719             SYN_RECV    -                   </a:t>
            </a:r>
          </a:p>
          <a:p>
            <a:pPr marL="0" indent="-230467">
              <a:spcBef>
                <a:spcPts val="0"/>
              </a:spcBef>
              <a:buNone/>
            </a:pPr>
            <a:r>
              <a:rPr lang="en-US" sz="1400" b="1" dirty="0" err="1"/>
              <a:t>tcp</a:t>
            </a:r>
            <a:r>
              <a:rPr lang="en-US" sz="1400" b="1" dirty="0"/>
              <a:t>        0      0 127.0.0.1:25                127.0.0.1:49721             SYN_RECV    -                   </a:t>
            </a:r>
          </a:p>
          <a:p>
            <a:pPr marL="0" indent="-230467">
              <a:spcBef>
                <a:spcPts val="0"/>
              </a:spcBef>
              <a:buNone/>
            </a:pPr>
            <a:r>
              <a:rPr lang="en-US" sz="1400" b="1" dirty="0" err="1"/>
              <a:t>tcp</a:t>
            </a:r>
            <a:r>
              <a:rPr lang="en-US" sz="1400" b="1" dirty="0"/>
              <a:t>        0      0 127.0.0.1:25                127.0.0.1:49716             SYN_RECV    - </a:t>
            </a:r>
          </a:p>
          <a:p>
            <a:pPr marL="0" indent="0">
              <a:buNone/>
            </a:pPr>
            <a:endParaRPr lang="en-US" dirty="0"/>
          </a:p>
        </p:txBody>
      </p:sp>
      <p:sp>
        <p:nvSpPr>
          <p:cNvPr id="3" name="Title 2"/>
          <p:cNvSpPr>
            <a:spLocks noGrp="1"/>
          </p:cNvSpPr>
          <p:nvPr>
            <p:ph type="title"/>
          </p:nvPr>
        </p:nvSpPr>
        <p:spPr/>
        <p:txBody>
          <a:bodyPr/>
          <a:lstStyle/>
          <a:p>
            <a:r>
              <a:rPr lang="en-US" dirty="0"/>
              <a:t>SYN flood through the eyes of </a:t>
            </a:r>
            <a:r>
              <a:rPr lang="en-US" dirty="0" err="1"/>
              <a:t>netstat</a:t>
            </a:r>
            <a:endParaRPr lang="en-US" dirty="0"/>
          </a:p>
        </p:txBody>
      </p:sp>
    </p:spTree>
    <p:extLst>
      <p:ext uri="{BB962C8B-B14F-4D97-AF65-F5344CB8AC3E}">
        <p14:creationId xmlns:p14="http://schemas.microsoft.com/office/powerpoint/2010/main" val="1288739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Effect transition="in" filter="fade">
                                      <p:cBhvr>
                                        <p:cTn id="11" dur="500"/>
                                        <p:tgtEl>
                                          <p:spTgt spid="4">
                                            <p:txEl>
                                              <p:pRg st="2" end="2"/>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500"/>
                                        <p:tgtEl>
                                          <p:spTgt spid="4">
                                            <p:txEl>
                                              <p:pRg st="3" end="3"/>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xEl>
                                              <p:pRg st="5" end="5"/>
                                            </p:txEl>
                                          </p:spTgt>
                                        </p:tgtEl>
                                        <p:attrNameLst>
                                          <p:attrName>style.visibility</p:attrName>
                                        </p:attrNameLst>
                                      </p:cBhvr>
                                      <p:to>
                                        <p:strVal val="visible"/>
                                      </p:to>
                                    </p:set>
                                    <p:animEffect transition="in" filter="fade">
                                      <p:cBhvr>
                                        <p:cTn id="20" dur="500"/>
                                        <p:tgtEl>
                                          <p:spTgt spid="4">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animEffect transition="in" filter="fade">
                                      <p:cBhvr>
                                        <p:cTn id="23" dur="500"/>
                                        <p:tgtEl>
                                          <p:spTgt spid="4">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7" end="7"/>
                                            </p:txEl>
                                          </p:spTgt>
                                        </p:tgtEl>
                                        <p:attrNameLst>
                                          <p:attrName>style.visibility</p:attrName>
                                        </p:attrNameLst>
                                      </p:cBhvr>
                                      <p:to>
                                        <p:strVal val="visible"/>
                                      </p:to>
                                    </p:set>
                                    <p:animEffect transition="in" filter="fade">
                                      <p:cBhvr>
                                        <p:cTn id="26" dur="500"/>
                                        <p:tgtEl>
                                          <p:spTgt spid="4">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xEl>
                                              <p:pRg st="8" end="8"/>
                                            </p:txEl>
                                          </p:spTgt>
                                        </p:tgtEl>
                                        <p:attrNameLst>
                                          <p:attrName>style.visibility</p:attrName>
                                        </p:attrNameLst>
                                      </p:cBhvr>
                                      <p:to>
                                        <p:strVal val="visible"/>
                                      </p:to>
                                    </p:set>
                                    <p:animEffect transition="in" filter="fade">
                                      <p:cBhvr>
                                        <p:cTn id="29" dur="500"/>
                                        <p:tgtEl>
                                          <p:spTgt spid="4">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
                                            <p:txEl>
                                              <p:pRg st="9" end="9"/>
                                            </p:txEl>
                                          </p:spTgt>
                                        </p:tgtEl>
                                        <p:attrNameLst>
                                          <p:attrName>style.visibility</p:attrName>
                                        </p:attrNameLst>
                                      </p:cBhvr>
                                      <p:to>
                                        <p:strVal val="visible"/>
                                      </p:to>
                                    </p:set>
                                    <p:animEffect transition="in" filter="fade">
                                      <p:cBhvr>
                                        <p:cTn id="32" dur="500"/>
                                        <p:tgtEl>
                                          <p:spTgt spid="4">
                                            <p:txEl>
                                              <p:pRg st="9" end="9"/>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xEl>
                                              <p:pRg st="10" end="10"/>
                                            </p:txEl>
                                          </p:spTgt>
                                        </p:tgtEl>
                                        <p:attrNameLst>
                                          <p:attrName>style.visibility</p:attrName>
                                        </p:attrNameLst>
                                      </p:cBhvr>
                                      <p:to>
                                        <p:strVal val="visible"/>
                                      </p:to>
                                    </p:set>
                                    <p:animEffect transition="in" filter="fade">
                                      <p:cBhvr>
                                        <p:cTn id="35" dur="500"/>
                                        <p:tgtEl>
                                          <p:spTgt spid="4">
                                            <p:txEl>
                                              <p:pRg st="10" end="1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
                                            <p:txEl>
                                              <p:pRg st="11" end="11"/>
                                            </p:txEl>
                                          </p:spTgt>
                                        </p:tgtEl>
                                        <p:attrNameLst>
                                          <p:attrName>style.visibility</p:attrName>
                                        </p:attrNameLst>
                                      </p:cBhvr>
                                      <p:to>
                                        <p:strVal val="visible"/>
                                      </p:to>
                                    </p:set>
                                    <p:animEffect transition="in" filter="fade">
                                      <p:cBhvr>
                                        <p:cTn id="38" dur="500"/>
                                        <p:tgtEl>
                                          <p:spTgt spid="4">
                                            <p:txEl>
                                              <p:pRg st="11" end="11"/>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
                                            <p:txEl>
                                              <p:pRg st="12" end="12"/>
                                            </p:txEl>
                                          </p:spTgt>
                                        </p:tgtEl>
                                        <p:attrNameLst>
                                          <p:attrName>style.visibility</p:attrName>
                                        </p:attrNameLst>
                                      </p:cBhvr>
                                      <p:to>
                                        <p:strVal val="visible"/>
                                      </p:to>
                                    </p:set>
                                    <p:animEffect transition="in" filter="fade">
                                      <p:cBhvr>
                                        <p:cTn id="41" dur="500"/>
                                        <p:tgtEl>
                                          <p:spTgt spid="4">
                                            <p:txEl>
                                              <p:pRg st="12" end="12"/>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
                                            <p:txEl>
                                              <p:pRg st="13" end="13"/>
                                            </p:txEl>
                                          </p:spTgt>
                                        </p:tgtEl>
                                        <p:attrNameLst>
                                          <p:attrName>style.visibility</p:attrName>
                                        </p:attrNameLst>
                                      </p:cBhvr>
                                      <p:to>
                                        <p:strVal val="visible"/>
                                      </p:to>
                                    </p:set>
                                    <p:animEffect transition="in" filter="fade">
                                      <p:cBhvr>
                                        <p:cTn id="44" dur="500"/>
                                        <p:tgtEl>
                                          <p:spTgt spid="4">
                                            <p:txEl>
                                              <p:pRg st="13" end="13"/>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
                                            <p:txEl>
                                              <p:pRg st="14" end="14"/>
                                            </p:txEl>
                                          </p:spTgt>
                                        </p:tgtEl>
                                        <p:attrNameLst>
                                          <p:attrName>style.visibility</p:attrName>
                                        </p:attrNameLst>
                                      </p:cBhvr>
                                      <p:to>
                                        <p:strVal val="visible"/>
                                      </p:to>
                                    </p:set>
                                    <p:animEffect transition="in" filter="fade">
                                      <p:cBhvr>
                                        <p:cTn id="47" dur="500"/>
                                        <p:tgtEl>
                                          <p:spTgt spid="4">
                                            <p:txEl>
                                              <p:pRg st="14" end="14"/>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
                                            <p:txEl>
                                              <p:pRg st="15" end="15"/>
                                            </p:txEl>
                                          </p:spTgt>
                                        </p:tgtEl>
                                        <p:attrNameLst>
                                          <p:attrName>style.visibility</p:attrName>
                                        </p:attrNameLst>
                                      </p:cBhvr>
                                      <p:to>
                                        <p:strVal val="visible"/>
                                      </p:to>
                                    </p:set>
                                    <p:animEffect transition="in" filter="fade">
                                      <p:cBhvr>
                                        <p:cTn id="50" dur="500"/>
                                        <p:tgtEl>
                                          <p:spTgt spid="4">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737" y="963543"/>
            <a:ext cx="5623818" cy="5488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idx="1"/>
          </p:nvPr>
        </p:nvSpPr>
        <p:spPr>
          <a:xfrm>
            <a:off x="6020554" y="1478756"/>
            <a:ext cx="2729745" cy="4703763"/>
          </a:xfrm>
        </p:spPr>
        <p:txBody>
          <a:bodyPr>
            <a:normAutofit/>
          </a:bodyPr>
          <a:lstStyle/>
          <a:p>
            <a:r>
              <a:rPr lang="en-US" dirty="0"/>
              <a:t>Attacker</a:t>
            </a:r>
          </a:p>
          <a:p>
            <a:pPr lvl="1"/>
            <a:r>
              <a:rPr lang="en-US" dirty="0"/>
              <a:t>Random IP address/port</a:t>
            </a:r>
          </a:p>
          <a:p>
            <a:pPr lvl="1"/>
            <a:endParaRPr lang="en-US" dirty="0"/>
          </a:p>
          <a:p>
            <a:r>
              <a:rPr lang="en-US" dirty="0"/>
              <a:t>Target</a:t>
            </a:r>
          </a:p>
          <a:p>
            <a:pPr lvl="1"/>
            <a:r>
              <a:rPr lang="en-US" dirty="0"/>
              <a:t>127.0.0.1:80</a:t>
            </a:r>
          </a:p>
          <a:p>
            <a:endParaRPr lang="en-US" dirty="0"/>
          </a:p>
          <a:p>
            <a:r>
              <a:rPr lang="en-US" dirty="0"/>
              <a:t>Pay attention to the SYN flag!</a:t>
            </a:r>
          </a:p>
          <a:p>
            <a:endParaRPr lang="en-US" dirty="0"/>
          </a:p>
          <a:p>
            <a:endParaRPr lang="en-US" dirty="0"/>
          </a:p>
        </p:txBody>
      </p:sp>
      <p:sp>
        <p:nvSpPr>
          <p:cNvPr id="3" name="Title 2"/>
          <p:cNvSpPr>
            <a:spLocks noGrp="1"/>
          </p:cNvSpPr>
          <p:nvPr>
            <p:ph type="title"/>
          </p:nvPr>
        </p:nvSpPr>
        <p:spPr/>
        <p:txBody>
          <a:bodyPr/>
          <a:lstStyle/>
          <a:p>
            <a:r>
              <a:rPr lang="en-US" dirty="0"/>
              <a:t>SYN on the wire</a:t>
            </a:r>
          </a:p>
        </p:txBody>
      </p:sp>
    </p:spTree>
    <p:extLst>
      <p:ext uri="{BB962C8B-B14F-4D97-AF65-F5344CB8AC3E}">
        <p14:creationId xmlns:p14="http://schemas.microsoft.com/office/powerpoint/2010/main" val="2298016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7587"/>
                                        </p:tgtEl>
                                        <p:attrNameLst>
                                          <p:attrName>style.visibility</p:attrName>
                                        </p:attrNameLst>
                                      </p:cBhvr>
                                      <p:to>
                                        <p:strVal val="visible"/>
                                      </p:to>
                                    </p:set>
                                    <p:animEffect transition="in" filter="fade">
                                      <p:cBhvr>
                                        <p:cTn id="7" dur="500"/>
                                        <p:tgtEl>
                                          <p:spTgt spid="6758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500"/>
                                        <p:tgtEl>
                                          <p:spTgt spid="4">
                                            <p:txEl>
                                              <p:pRg st="3" end="3"/>
                                            </p:txEl>
                                          </p:spTgt>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fade">
                                      <p:cBhvr>
                                        <p:cTn id="25" dur="500"/>
                                        <p:tgtEl>
                                          <p:spTgt spid="4">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animEffect transition="in" filter="fade">
                                      <p:cBhvr>
                                        <p:cTn id="30"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FIRST_Training_4-3_02</Template>
  <TotalTime>504</TotalTime>
  <Words>2573</Words>
  <Application>Microsoft Macintosh PowerPoint</Application>
  <PresentationFormat>On-screen Show (4:3)</PresentationFormat>
  <Paragraphs>354</Paragraphs>
  <Slides>40</Slides>
  <Notes>20</Notes>
  <HiddenSlides>0</HiddenSlides>
  <MMClips>0</MMClips>
  <ScaleCrop>false</ScaleCrop>
  <HeadingPairs>
    <vt:vector size="8" baseType="variant">
      <vt:variant>
        <vt:lpstr>Fonts Used</vt:lpstr>
      </vt:variant>
      <vt:variant>
        <vt:i4>4</vt:i4>
      </vt:variant>
      <vt:variant>
        <vt:lpstr>Theme</vt:lpstr>
      </vt:variant>
      <vt:variant>
        <vt:i4>1</vt:i4>
      </vt:variant>
      <vt:variant>
        <vt:lpstr>Links</vt:lpstr>
      </vt:variant>
      <vt:variant>
        <vt:i4>16</vt:i4>
      </vt:variant>
      <vt:variant>
        <vt:lpstr>Slide Titles</vt:lpstr>
      </vt:variant>
      <vt:variant>
        <vt:i4>40</vt:i4>
      </vt:variant>
    </vt:vector>
  </HeadingPairs>
  <TitlesOfParts>
    <vt:vector size="61" baseType="lpstr">
      <vt:lpstr>Aharoni</vt:lpstr>
      <vt:lpstr>Arial</vt:lpstr>
      <vt:lpstr>Calibri</vt:lpstr>
      <vt:lpstr>Wingdings</vt:lpstr>
      <vt:lpstr>Custom Design</vt:lpstr>
      <vt:lpstr>file:///C:\Users\krassi\Desktop\UE2014\scratch-pad.vsdx\Drawing\~Page-6\Dynamic%20connector.75</vt:lpstr>
      <vt:lpstr>file:///C:\Users\krassi\Desktop\UE2014\scratch-pad.vsdx\Drawing\~Page-6\Dynamic%20connector.76</vt:lpstr>
      <vt:lpstr>file:///C:\Users\krassi\Desktop\UE2014\scratch-pad.vsdx\Drawing\~Page-6\Dynamic%20connector.19</vt:lpstr>
      <vt:lpstr>file:///C:\Users\krassi\Desktop\UE2014\scratch-pad.vsdx\Drawing\~Page-6\Sheet.32</vt:lpstr>
      <vt:lpstr>file:///C:\Users\krassi\Desktop\UE2014\scratch-pad.vsdx\Drawing\~Page-6\Dynamic%20connector.75</vt:lpstr>
      <vt:lpstr>file:///C:\Users\krassi\Desktop\UE2014\scratch-pad.vsdx\Drawing\~Page-6\Sheet.32</vt:lpstr>
      <vt:lpstr>file:///C:\Users\krassi\Desktop\UE2014\scratch-pad.vsdx\Drawing\~Page-6\Sheet.33</vt:lpstr>
      <vt:lpstr>file:///C:\Users\krassi\Desktop\UE2014\scratch-pad.vsdx\Drawing\~Page-6\Sheet.34</vt:lpstr>
      <vt:lpstr>file:///C:\Users\krassi\Desktop\UE2014\scratch-pad.vsdx\Drawing\~Page-6\Sheet.35</vt:lpstr>
      <vt:lpstr>file:///C:\Users\krassi\Desktop\UE2014\scratch-pad.vsdx\Drawing\~Page-6\Sheet.36</vt:lpstr>
      <vt:lpstr>file:///C:\Users\krassi\Desktop\UE2014\scratch-pad.vsdx\Drawing\~Page-6\Dynamic%20connector.40</vt:lpstr>
      <vt:lpstr>file:///C:\Users\krassi\Desktop\UE2014\scratch-pad.vsdx\Drawing\~Page-6\Dynamic%20connector.37</vt:lpstr>
      <vt:lpstr>file:///C:\Users\krassi\Desktop\UE2014\scratch-pad.vsdx\Drawing\~Page-6\Dynamic%20connector.38</vt:lpstr>
      <vt:lpstr>file:///C:\Users\krassi\Desktop\UE2014\scratch-pad.vsdx\Drawing\~Page-6\Dynamic%20connector.39</vt:lpstr>
      <vt:lpstr>file:///C:\Users\krassi\Desktop\UE2014\scratch-pad.vsdx\Drawing\~Page-6\Dynamic%20connector.41</vt:lpstr>
      <vt:lpstr>file:///C:\Users\krassi\Desktop\UE2014\scratch-pad.vsdx\Drawing\~Page-6\Sheet.42</vt:lpstr>
      <vt:lpstr>Attacks</vt:lpstr>
      <vt:lpstr>Copyright</vt:lpstr>
      <vt:lpstr>Attacks</vt:lpstr>
      <vt:lpstr>Overview</vt:lpstr>
      <vt:lpstr>SYN Flood</vt:lpstr>
      <vt:lpstr>What is a SYN flood?</vt:lpstr>
      <vt:lpstr>SYN flood</vt:lpstr>
      <vt:lpstr>SYN flood through the eyes of netstat</vt:lpstr>
      <vt:lpstr>SYN on the wire</vt:lpstr>
      <vt:lpstr>SYN flood mitigation</vt:lpstr>
      <vt:lpstr>What is a SYN cookie?</vt:lpstr>
      <vt:lpstr>Enabling SYN-coockies</vt:lpstr>
      <vt:lpstr>Lab: executing SYN flood 5 min</vt:lpstr>
      <vt:lpstr>Lab: SYN cookies</vt:lpstr>
      <vt:lpstr>Lab: enabling/disabling SYN cookies</vt:lpstr>
      <vt:lpstr>Lab: executing SYN flood</vt:lpstr>
      <vt:lpstr>Lab: disable SYN cookies</vt:lpstr>
      <vt:lpstr>PowerPoint Presentation</vt:lpstr>
      <vt:lpstr>Socket Exhaustion</vt:lpstr>
      <vt:lpstr>Socket Exhaustion</vt:lpstr>
      <vt:lpstr>Socket Exhaustion through the eyes of netstat</vt:lpstr>
      <vt:lpstr>How to enable socket reuse</vt:lpstr>
      <vt:lpstr>Lab: socket exhaustion 10 min</vt:lpstr>
      <vt:lpstr>Lab: socket exhaustion</vt:lpstr>
      <vt:lpstr>Lab: socket exhaustion 10 min</vt:lpstr>
      <vt:lpstr>Lab: socket exhaustion</vt:lpstr>
      <vt:lpstr>PowerPoint Presentation</vt:lpstr>
      <vt:lpstr>Slowloris</vt:lpstr>
      <vt:lpstr>Connection handling architectures</vt:lpstr>
      <vt:lpstr>Process oriented explained</vt:lpstr>
      <vt:lpstr>Apache web server (simplified)</vt:lpstr>
      <vt:lpstr>Nginx (simplified)</vt:lpstr>
      <vt:lpstr>Slowloris</vt:lpstr>
      <vt:lpstr>Slowloris request</vt:lpstr>
      <vt:lpstr>Slowloris illustrated</vt:lpstr>
      <vt:lpstr>Slowloris mitigation</vt:lpstr>
      <vt:lpstr>Lab: Slowloris</vt:lpstr>
      <vt:lpstr>Lab: Slowloris mitigation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krassi@krassi.biz</dc:creator>
  <cp:keywords/>
  <dc:description/>
  <cp:lastModifiedBy>Serge Droz</cp:lastModifiedBy>
  <cp:revision>61</cp:revision>
  <dcterms:created xsi:type="dcterms:W3CDTF">2017-12-21T18:49:02Z</dcterms:created>
  <dcterms:modified xsi:type="dcterms:W3CDTF">2019-02-20T17:53:41Z</dcterms:modified>
  <cp:category/>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pyright">
    <vt:lpwstr>FIRST Inc.</vt:lpwstr>
  </property>
</Properties>
</file>