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15"/>
  </p:notesMasterIdLst>
  <p:handoutMasterIdLst>
    <p:handoutMasterId r:id="rId16"/>
  </p:handoutMasterIdLst>
  <p:sldIdLst>
    <p:sldId id="257" r:id="rId2"/>
    <p:sldId id="259" r:id="rId3"/>
    <p:sldId id="271" r:id="rId4"/>
    <p:sldId id="260" r:id="rId5"/>
    <p:sldId id="263" r:id="rId6"/>
    <p:sldId id="264" r:id="rId7"/>
    <p:sldId id="265" r:id="rId8"/>
    <p:sldId id="266" r:id="rId9"/>
    <p:sldId id="267" r:id="rId10"/>
    <p:sldId id="268" r:id="rId11"/>
    <p:sldId id="269" r:id="rId12"/>
    <p:sldId id="262" r:id="rId13"/>
    <p:sldId id="25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p:restoredTop sz="75899"/>
  </p:normalViewPr>
  <p:slideViewPr>
    <p:cSldViewPr snapToGrid="0" snapToObjects="1">
      <p:cViewPr varScale="1">
        <p:scale>
          <a:sx n="78" d="100"/>
          <a:sy n="78" d="100"/>
        </p:scale>
        <p:origin x="2040" y="176"/>
      </p:cViewPr>
      <p:guideLst>
        <p:guide orient="horz" pos="2160"/>
        <p:guide pos="2880"/>
      </p:guideLst>
    </p:cSldViewPr>
  </p:slid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chapter introduces the</a:t>
            </a:r>
            <a:r>
              <a:rPr lang="en-US" baseline="0" dirty="0"/>
              <a:t> OSI Layers notion.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t>It is also intended as a catch all chapter for all the basic stuff that people should know but might not know.</a:t>
            </a:r>
            <a:endParaRPr lang="en-US" baseline="0" dirty="0"/>
          </a:p>
          <a:p>
            <a:r>
              <a:rPr lang="en-US" dirty="0"/>
              <a:t>Depending on your audience you may</a:t>
            </a:r>
            <a:r>
              <a:rPr lang="en-US" baseline="0" dirty="0"/>
              <a:t> chose to skip this chapter.</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a:t>
            </a:fld>
            <a:endParaRPr lang="en-GB"/>
          </a:p>
        </p:txBody>
      </p:sp>
    </p:spTree>
    <p:extLst>
      <p:ext uri="{BB962C8B-B14F-4D97-AF65-F5344CB8AC3E}">
        <p14:creationId xmlns:p14="http://schemas.microsoft.com/office/powerpoint/2010/main" val="3904366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918363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Put</a:t>
            </a:r>
            <a:r>
              <a:rPr lang="en-US" baseline="0" dirty="0"/>
              <a:t> special stress on the overloading of the name.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11</a:t>
            </a:fld>
            <a:endParaRPr lang="en-GB"/>
          </a:p>
        </p:txBody>
      </p:sp>
    </p:spTree>
    <p:extLst>
      <p:ext uri="{BB962C8B-B14F-4D97-AF65-F5344CB8AC3E}">
        <p14:creationId xmlns:p14="http://schemas.microsoft.com/office/powerpoint/2010/main" val="18576839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Network Fundamentals</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5430044" cy="4525963"/>
          </a:xfrm>
        </p:spPr>
        <p:txBody>
          <a:bodyPr>
            <a:normAutofit/>
          </a:bodyPr>
          <a:lstStyle/>
          <a:p>
            <a:r>
              <a:rPr lang="en-US" dirty="0"/>
              <a:t>Part of the Internet model Application layer</a:t>
            </a:r>
          </a:p>
          <a:p>
            <a:endParaRPr lang="en-US" dirty="0"/>
          </a:p>
          <a:p>
            <a:r>
              <a:rPr lang="en-US" dirty="0"/>
              <a:t>Provides uniform data representation across multiple architectures and platforms</a:t>
            </a:r>
          </a:p>
          <a:p>
            <a:r>
              <a:rPr lang="en-US" dirty="0"/>
              <a:t>Examples: images, file encryption</a:t>
            </a:r>
          </a:p>
          <a:p>
            <a:endParaRPr lang="en-US" dirty="0"/>
          </a:p>
        </p:txBody>
      </p:sp>
      <p:sp>
        <p:nvSpPr>
          <p:cNvPr id="3" name="Title 2"/>
          <p:cNvSpPr>
            <a:spLocks noGrp="1"/>
          </p:cNvSpPr>
          <p:nvPr>
            <p:ph type="title"/>
          </p:nvPr>
        </p:nvSpPr>
        <p:spPr/>
        <p:txBody>
          <a:bodyPr/>
          <a:lstStyle/>
          <a:p>
            <a:r>
              <a:rPr lang="en-US" dirty="0"/>
              <a:t>Presentation Layer (layer 6)</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137" y="2174192"/>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2936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5" y="1364639"/>
            <a:ext cx="5414579" cy="4525963"/>
          </a:xfrm>
        </p:spPr>
        <p:txBody>
          <a:bodyPr>
            <a:normAutofit/>
          </a:bodyPr>
          <a:lstStyle/>
          <a:p>
            <a:r>
              <a:rPr lang="en-US" dirty="0"/>
              <a:t>This is where the application lives</a:t>
            </a:r>
          </a:p>
          <a:p>
            <a:endParaRPr lang="en-US" dirty="0"/>
          </a:p>
          <a:p>
            <a:r>
              <a:rPr lang="en-US" dirty="0"/>
              <a:t>Part of the Internet model </a:t>
            </a:r>
            <a:br>
              <a:rPr lang="en-US" dirty="0"/>
            </a:br>
            <a:r>
              <a:rPr lang="en-US" dirty="0"/>
              <a:t>Application layer</a:t>
            </a:r>
          </a:p>
        </p:txBody>
      </p:sp>
      <p:sp>
        <p:nvSpPr>
          <p:cNvPr id="3" name="Title 2"/>
          <p:cNvSpPr>
            <a:spLocks noGrp="1"/>
          </p:cNvSpPr>
          <p:nvPr>
            <p:ph type="title"/>
          </p:nvPr>
        </p:nvSpPr>
        <p:spPr/>
        <p:txBody>
          <a:bodyPr/>
          <a:lstStyle/>
          <a:p>
            <a:r>
              <a:rPr lang="en-US" dirty="0"/>
              <a:t>Application Layer (layer 7)</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137" y="2182503"/>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782" y="3200878"/>
            <a:ext cx="3077861" cy="3079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6265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271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Network Fundamentals</a:t>
            </a:r>
          </a:p>
        </p:txBody>
      </p:sp>
    </p:spTree>
    <p:extLst>
      <p:ext uri="{BB962C8B-B14F-4D97-AF65-F5344CB8AC3E}">
        <p14:creationId xmlns:p14="http://schemas.microsoft.com/office/powerpoint/2010/main" val="39359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ISO – OSI Layers</a:t>
            </a:r>
          </a:p>
          <a:p>
            <a:endParaRPr lang="en-GB" dirty="0"/>
          </a:p>
        </p:txBody>
      </p:sp>
      <p:sp>
        <p:nvSpPr>
          <p:cNvPr id="3" name="Title 2"/>
          <p:cNvSpPr>
            <a:spLocks noGrp="1"/>
          </p:cNvSpPr>
          <p:nvPr>
            <p:ph type="title"/>
          </p:nvPr>
        </p:nvSpPr>
        <p:spPr/>
        <p:txBody>
          <a:bodyPr/>
          <a:lstStyle/>
          <a:p>
            <a:r>
              <a:rPr lang="en-GB" dirty="0"/>
              <a:t>Overview</a:t>
            </a:r>
          </a:p>
        </p:txBody>
      </p:sp>
    </p:spTree>
    <p:extLst>
      <p:ext uri="{BB962C8B-B14F-4D97-AF65-F5344CB8AC3E}">
        <p14:creationId xmlns:p14="http://schemas.microsoft.com/office/powerpoint/2010/main" val="549874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7729006" cy="4525963"/>
          </a:xfrm>
        </p:spPr>
        <p:txBody>
          <a:bodyPr/>
          <a:lstStyle/>
          <a:p>
            <a:r>
              <a:rPr lang="en-US" dirty="0"/>
              <a:t>International Standards Organization (ISO)</a:t>
            </a:r>
          </a:p>
          <a:p>
            <a:r>
              <a:rPr lang="en-US" dirty="0"/>
              <a:t>Open Systems Interconnect (OSI) Layers</a:t>
            </a:r>
          </a:p>
          <a:p>
            <a:endParaRPr lang="en-US" dirty="0"/>
          </a:p>
          <a:p>
            <a:endParaRPr lang="en-US" dirty="0"/>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a:t>Network Layers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0642" y="2488424"/>
            <a:ext cx="4366824" cy="4369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9712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242"/>
                                        </p:tgtEl>
                                        <p:attrNameLst>
                                          <p:attrName>style.visibility</p:attrName>
                                        </p:attrNameLst>
                                      </p:cBhvr>
                                      <p:to>
                                        <p:strVal val="visible"/>
                                      </p:to>
                                    </p:set>
                                    <p:animEffect transition="in" filter="fade">
                                      <p:cBhvr>
                                        <p:cTn id="15"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5" y="1364639"/>
            <a:ext cx="6248155" cy="5135914"/>
          </a:xfrm>
        </p:spPr>
        <p:txBody>
          <a:bodyPr>
            <a:normAutofit fontScale="92500" lnSpcReduction="20000"/>
          </a:bodyPr>
          <a:lstStyle/>
          <a:p>
            <a:r>
              <a:rPr lang="en-US" dirty="0"/>
              <a:t>Aka Network Access Layer</a:t>
            </a:r>
            <a:r>
              <a:rPr lang="en-US" sz="2000" dirty="0"/>
              <a:t> (in the Internet Model)</a:t>
            </a:r>
            <a:endParaRPr lang="en-US" dirty="0"/>
          </a:p>
          <a:p>
            <a:endParaRPr lang="en-US" dirty="0"/>
          </a:p>
          <a:p>
            <a:r>
              <a:rPr lang="en-US" dirty="0"/>
              <a:t>Physical</a:t>
            </a:r>
          </a:p>
          <a:p>
            <a:pPr lvl="1"/>
            <a:r>
              <a:rPr lang="en-US" dirty="0"/>
              <a:t>Media changes that carry information: </a:t>
            </a:r>
            <a:br>
              <a:rPr lang="en-US" dirty="0"/>
            </a:br>
            <a:r>
              <a:rPr lang="en-US" dirty="0"/>
              <a:t>voltage, phase</a:t>
            </a:r>
          </a:p>
          <a:p>
            <a:pPr lvl="1"/>
            <a:r>
              <a:rPr lang="en-US" dirty="0"/>
              <a:t>Line coding: Manchester, NRZ, NRZ-I</a:t>
            </a:r>
          </a:p>
          <a:p>
            <a:pPr lvl="1"/>
            <a:r>
              <a:rPr lang="en-US" dirty="0"/>
              <a:t>Data unit: bit</a:t>
            </a:r>
          </a:p>
          <a:p>
            <a:r>
              <a:rPr lang="en-US" dirty="0"/>
              <a:t>Data-link</a:t>
            </a:r>
          </a:p>
          <a:p>
            <a:pPr lvl="1">
              <a:lnSpc>
                <a:spcPct val="100000"/>
              </a:lnSpc>
            </a:pPr>
            <a:r>
              <a:rPr lang="en-US" dirty="0"/>
              <a:t>Data unit: frame (organizes bits in a frame)</a:t>
            </a:r>
          </a:p>
          <a:p>
            <a:pPr lvl="1">
              <a:lnSpc>
                <a:spcPct val="100000"/>
              </a:lnSpc>
            </a:pPr>
            <a:r>
              <a:rPr lang="en-US" dirty="0"/>
              <a:t>Provides physical addressing on a local </a:t>
            </a:r>
            <a:br>
              <a:rPr lang="en-US" dirty="0"/>
            </a:br>
            <a:r>
              <a:rPr lang="en-US" dirty="0"/>
              <a:t>network segment</a:t>
            </a:r>
          </a:p>
          <a:p>
            <a:pPr lvl="1">
              <a:lnSpc>
                <a:spcPct val="100000"/>
              </a:lnSpc>
            </a:pPr>
            <a:r>
              <a:rPr lang="en-US" dirty="0"/>
              <a:t>Separate in two:</a:t>
            </a:r>
          </a:p>
          <a:p>
            <a:pPr lvl="2">
              <a:lnSpc>
                <a:spcPct val="100000"/>
              </a:lnSpc>
            </a:pPr>
            <a:r>
              <a:rPr lang="en-US" dirty="0"/>
              <a:t>Media Access Control Layer (MAC): 802.3, </a:t>
            </a:r>
            <a:br>
              <a:rPr lang="en-US" dirty="0"/>
            </a:br>
            <a:r>
              <a:rPr lang="en-US" dirty="0"/>
              <a:t>802.4, 802.5, 802.11abe</a:t>
            </a:r>
          </a:p>
          <a:p>
            <a:pPr lvl="2">
              <a:lnSpc>
                <a:spcPct val="100000"/>
              </a:lnSpc>
            </a:pPr>
            <a:r>
              <a:rPr lang="en-US" dirty="0"/>
              <a:t>Logical-link Control: 802.2</a:t>
            </a:r>
          </a:p>
          <a:p>
            <a:pPr marL="0" indent="0">
              <a:buNone/>
            </a:pPr>
            <a:endParaRPr lang="en-US" sz="2000" dirty="0"/>
          </a:p>
          <a:p>
            <a:endParaRPr lang="en-US" sz="2000" dirty="0"/>
          </a:p>
        </p:txBody>
      </p:sp>
      <p:sp>
        <p:nvSpPr>
          <p:cNvPr id="3" name="Title 2"/>
          <p:cNvSpPr>
            <a:spLocks noGrp="1"/>
          </p:cNvSpPr>
          <p:nvPr>
            <p:ph type="title"/>
          </p:nvPr>
        </p:nvSpPr>
        <p:spPr/>
        <p:txBody>
          <a:bodyPr/>
          <a:lstStyle/>
          <a:p>
            <a:r>
              <a:rPr lang="en-US" dirty="0"/>
              <a:t>Physical and Data-link Layers (layers 1 and 2)</a:t>
            </a: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887" y="2174192"/>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943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500"/>
                                        <p:tgtEl>
                                          <p:spTgt spid="4">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Effect transition="in" filter="fade">
                                      <p:cBhvr>
                                        <p:cTn id="21" dur="500"/>
                                        <p:tgtEl>
                                          <p:spTgt spid="4">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fade">
                                      <p:cBhvr>
                                        <p:cTn id="26" dur="500"/>
                                        <p:tgtEl>
                                          <p:spTgt spid="4">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animEffect transition="in" filter="fade">
                                      <p:cBhvr>
                                        <p:cTn id="29" dur="500"/>
                                        <p:tgtEl>
                                          <p:spTgt spid="4">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xEl>
                                              <p:pRg st="8" end="8"/>
                                            </p:txEl>
                                          </p:spTgt>
                                        </p:tgtEl>
                                        <p:attrNameLst>
                                          <p:attrName>style.visibility</p:attrName>
                                        </p:attrNameLst>
                                      </p:cBhvr>
                                      <p:to>
                                        <p:strVal val="visible"/>
                                      </p:to>
                                    </p:set>
                                    <p:animEffect transition="in" filter="fade">
                                      <p:cBhvr>
                                        <p:cTn id="32" dur="500"/>
                                        <p:tgtEl>
                                          <p:spTgt spid="4">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animEffect transition="in" filter="fade">
                                      <p:cBhvr>
                                        <p:cTn id="35" dur="500"/>
                                        <p:tgtEl>
                                          <p:spTgt spid="4">
                                            <p:txEl>
                                              <p:pRg st="9" end="9"/>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
                                            <p:txEl>
                                              <p:pRg st="10" end="10"/>
                                            </p:txEl>
                                          </p:spTgt>
                                        </p:tgtEl>
                                        <p:attrNameLst>
                                          <p:attrName>style.visibility</p:attrName>
                                        </p:attrNameLst>
                                      </p:cBhvr>
                                      <p:to>
                                        <p:strVal val="visible"/>
                                      </p:to>
                                    </p:set>
                                    <p:animEffect transition="in" filter="fade">
                                      <p:cBhvr>
                                        <p:cTn id="38" dur="500"/>
                                        <p:tgtEl>
                                          <p:spTgt spid="4">
                                            <p:txEl>
                                              <p:pRg st="10" end="1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
                                            <p:txEl>
                                              <p:pRg st="11" end="11"/>
                                            </p:txEl>
                                          </p:spTgt>
                                        </p:tgtEl>
                                        <p:attrNameLst>
                                          <p:attrName>style.visibility</p:attrName>
                                        </p:attrNameLst>
                                      </p:cBhvr>
                                      <p:to>
                                        <p:strVal val="visible"/>
                                      </p:to>
                                    </p:set>
                                    <p:animEffect transition="in" filter="fade">
                                      <p:cBhvr>
                                        <p:cTn id="41" dur="500"/>
                                        <p:tgtEl>
                                          <p:spTgt spid="4">
                                            <p:txEl>
                                              <p:pRg st="11" end="1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267"/>
                                        </p:tgtEl>
                                        <p:attrNameLst>
                                          <p:attrName>style.visibility</p:attrName>
                                        </p:attrNameLst>
                                      </p:cBhvr>
                                      <p:to>
                                        <p:strVal val="visible"/>
                                      </p:to>
                                    </p:set>
                                    <p:animEffect transition="in" filter="fade">
                                      <p:cBhvr>
                                        <p:cTn id="46"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5277644" cy="4525963"/>
          </a:xfrm>
        </p:spPr>
        <p:txBody>
          <a:bodyPr>
            <a:normAutofit/>
          </a:bodyPr>
          <a:lstStyle/>
          <a:p>
            <a:r>
              <a:rPr lang="en-US" sz="2400" dirty="0"/>
              <a:t>Aka Internet Layer</a:t>
            </a:r>
          </a:p>
          <a:p>
            <a:endParaRPr lang="en-US" sz="2400" dirty="0"/>
          </a:p>
          <a:p>
            <a:r>
              <a:rPr lang="en-US" sz="2400" dirty="0"/>
              <a:t>Provides transport of data units between two points in the network</a:t>
            </a:r>
          </a:p>
          <a:p>
            <a:r>
              <a:rPr lang="en-US" sz="2400" dirty="0"/>
              <a:t>Provides logical (and global) addressing of machines in the network</a:t>
            </a:r>
          </a:p>
          <a:p>
            <a:r>
              <a:rPr lang="en-US" sz="2400" dirty="0"/>
              <a:t>Does not guarantee delivery</a:t>
            </a:r>
          </a:p>
          <a:p>
            <a:r>
              <a:rPr lang="en-US" sz="2400" dirty="0"/>
              <a:t>Allows for fragmentation</a:t>
            </a:r>
          </a:p>
          <a:p>
            <a:r>
              <a:rPr lang="en-US" sz="2400" dirty="0"/>
              <a:t>Data unit: Packet</a:t>
            </a:r>
          </a:p>
          <a:p>
            <a:r>
              <a:rPr lang="en-US" sz="2400" dirty="0"/>
              <a:t>Examples: Internet Protocol (IP)</a:t>
            </a:r>
          </a:p>
          <a:p>
            <a:endParaRPr lang="en-US" sz="2400" dirty="0"/>
          </a:p>
        </p:txBody>
      </p:sp>
      <p:sp>
        <p:nvSpPr>
          <p:cNvPr id="3" name="Title 2"/>
          <p:cNvSpPr>
            <a:spLocks noGrp="1"/>
          </p:cNvSpPr>
          <p:nvPr>
            <p:ph type="title"/>
          </p:nvPr>
        </p:nvSpPr>
        <p:spPr/>
        <p:txBody>
          <a:bodyPr/>
          <a:lstStyle/>
          <a:p>
            <a:r>
              <a:rPr lang="en-US" dirty="0"/>
              <a:t>Network Layer (layer 3)</a:t>
            </a:r>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0481" y="2174192"/>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891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fade">
                                      <p:cBhvr>
                                        <p:cTn id="20" dur="500"/>
                                        <p:tgtEl>
                                          <p:spTgt spid="4">
                                            <p:txEl>
                                              <p:pRg st="4" end="4"/>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500"/>
                                        <p:tgtEl>
                                          <p:spTgt spid="4">
                                            <p:txEl>
                                              <p:pRg st="6" end="6"/>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fade">
                                      <p:cBhvr>
                                        <p:cTn id="33"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5" y="1364639"/>
            <a:ext cx="5815699" cy="4525963"/>
          </a:xfrm>
        </p:spPr>
        <p:txBody>
          <a:bodyPr>
            <a:normAutofit fontScale="62500" lnSpcReduction="20000"/>
          </a:bodyPr>
          <a:lstStyle/>
          <a:p>
            <a:r>
              <a:rPr lang="en-US" sz="4000" dirty="0"/>
              <a:t>Aka Transport (both models agree!) </a:t>
            </a:r>
            <a:r>
              <a:rPr lang="en-US" sz="4000" dirty="0">
                <a:sym typeface="Wingdings" panose="05000000000000000000" pitchFamily="2" charset="2"/>
              </a:rPr>
              <a:t></a:t>
            </a:r>
          </a:p>
          <a:p>
            <a:endParaRPr lang="en-US" sz="4000" dirty="0"/>
          </a:p>
          <a:p>
            <a:r>
              <a:rPr lang="en-US" sz="4000" dirty="0"/>
              <a:t>Provides logical connection between applications</a:t>
            </a:r>
          </a:p>
          <a:p>
            <a:r>
              <a:rPr lang="en-US" sz="4000" dirty="0"/>
              <a:t>Provides addressing of applications on a single system (via port numbers)</a:t>
            </a:r>
          </a:p>
          <a:p>
            <a:r>
              <a:rPr lang="en-US" sz="4000" dirty="0"/>
              <a:t>Data unit: segment</a:t>
            </a:r>
          </a:p>
          <a:p>
            <a:r>
              <a:rPr lang="en-US" sz="4000" dirty="0"/>
              <a:t>In some modalities like TCP provides virtual circuit and ensures data ordering and no loss of packets</a:t>
            </a:r>
          </a:p>
          <a:p>
            <a:r>
              <a:rPr lang="en-US" sz="4000" dirty="0"/>
              <a:t>Typical for TCP is the 3-way handshake</a:t>
            </a:r>
          </a:p>
          <a:p>
            <a:r>
              <a:rPr lang="en-US" sz="4000" dirty="0"/>
              <a:t>Examples: TCP, UDP</a:t>
            </a:r>
          </a:p>
          <a:p>
            <a:endParaRPr lang="en-US" dirty="0"/>
          </a:p>
        </p:txBody>
      </p:sp>
      <p:sp>
        <p:nvSpPr>
          <p:cNvPr id="3" name="Title 2"/>
          <p:cNvSpPr>
            <a:spLocks noGrp="1"/>
          </p:cNvSpPr>
          <p:nvPr>
            <p:ph type="title"/>
          </p:nvPr>
        </p:nvSpPr>
        <p:spPr/>
        <p:txBody>
          <a:bodyPr/>
          <a:lstStyle/>
          <a:p>
            <a:r>
              <a:rPr lang="en-US" dirty="0"/>
              <a:t>Transport Layer (layer 4)</a:t>
            </a:r>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8794" y="2174192"/>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356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5442744" cy="4525963"/>
          </a:xfrm>
        </p:spPr>
        <p:txBody>
          <a:bodyPr/>
          <a:lstStyle/>
          <a:p>
            <a:r>
              <a:rPr lang="en-US" dirty="0"/>
              <a:t>Part of the Internet model Application layer</a:t>
            </a:r>
          </a:p>
          <a:p>
            <a:endParaRPr lang="en-US" dirty="0"/>
          </a:p>
          <a:p>
            <a:r>
              <a:rPr lang="en-US" dirty="0"/>
              <a:t>Managing sessions between application (think state, like authentication)</a:t>
            </a:r>
          </a:p>
          <a:p>
            <a:r>
              <a:rPr lang="en-US" dirty="0"/>
              <a:t>Examples: HTTP, SMTP, NetBIOS</a:t>
            </a:r>
          </a:p>
          <a:p>
            <a:r>
              <a:rPr lang="en-US" dirty="0"/>
              <a:t>Addressing: some protocols provide logical endpoint</a:t>
            </a:r>
          </a:p>
          <a:p>
            <a:endParaRPr lang="en-US" dirty="0"/>
          </a:p>
        </p:txBody>
      </p:sp>
      <p:sp>
        <p:nvSpPr>
          <p:cNvPr id="3" name="Title 2"/>
          <p:cNvSpPr>
            <a:spLocks noGrp="1"/>
          </p:cNvSpPr>
          <p:nvPr>
            <p:ph type="title"/>
          </p:nvPr>
        </p:nvSpPr>
        <p:spPr/>
        <p:txBody>
          <a:bodyPr/>
          <a:lstStyle/>
          <a:p>
            <a:r>
              <a:rPr lang="en-US" dirty="0"/>
              <a:t>Session Layer (layer 5)</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8825" y="2174192"/>
            <a:ext cx="2555369"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2778545"/>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60</TotalTime>
  <Words>461</Words>
  <Application>Microsoft Macintosh PowerPoint</Application>
  <PresentationFormat>On-screen Show (4:3)</PresentationFormat>
  <Paragraphs>78</Paragraphs>
  <Slides>13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Aharoni</vt:lpstr>
      <vt:lpstr>Arial</vt:lpstr>
      <vt:lpstr>Calibri</vt:lpstr>
      <vt:lpstr>Custom Design</vt:lpstr>
      <vt:lpstr>Network Fundamentals</vt:lpstr>
      <vt:lpstr>Copyright</vt:lpstr>
      <vt:lpstr>Network Fundamentals</vt:lpstr>
      <vt:lpstr>Overview</vt:lpstr>
      <vt:lpstr>Network Layers</vt:lpstr>
      <vt:lpstr>Physical and Data-link Layers (layers 1 and 2)</vt:lpstr>
      <vt:lpstr>Network Layer (layer 3)</vt:lpstr>
      <vt:lpstr>Transport Layer (layer 4)</vt:lpstr>
      <vt:lpstr>Session Layer (layer 5)</vt:lpstr>
      <vt:lpstr>Presentation Layer (layer 6)</vt:lpstr>
      <vt:lpstr>Application Layer (layer 7)</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25</cp:revision>
  <dcterms:created xsi:type="dcterms:W3CDTF">2017-12-21T18:49:02Z</dcterms:created>
  <dcterms:modified xsi:type="dcterms:W3CDTF">2019-02-20T17:52:32Z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