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Lst>
  <p:notesMasterIdLst>
    <p:notesMasterId r:id="rId49"/>
  </p:notesMasterIdLst>
  <p:handoutMasterIdLst>
    <p:handoutMasterId r:id="rId50"/>
  </p:handoutMasterIdLst>
  <p:sldIdLst>
    <p:sldId id="257" r:id="rId2"/>
    <p:sldId id="259" r:id="rId3"/>
    <p:sldId id="260"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96" r:id="rId24"/>
    <p:sldId id="297" r:id="rId25"/>
    <p:sldId id="308" r:id="rId26"/>
    <p:sldId id="282" r:id="rId27"/>
    <p:sldId id="298" r:id="rId28"/>
    <p:sldId id="316" r:id="rId29"/>
    <p:sldId id="283" r:id="rId30"/>
    <p:sldId id="284" r:id="rId31"/>
    <p:sldId id="285" r:id="rId32"/>
    <p:sldId id="289" r:id="rId33"/>
    <p:sldId id="291" r:id="rId34"/>
    <p:sldId id="292" r:id="rId35"/>
    <p:sldId id="293" r:id="rId36"/>
    <p:sldId id="294" r:id="rId37"/>
    <p:sldId id="295" r:id="rId38"/>
    <p:sldId id="286" r:id="rId39"/>
    <p:sldId id="287" r:id="rId40"/>
    <p:sldId id="288" r:id="rId41"/>
    <p:sldId id="258" r:id="rId42"/>
    <p:sldId id="300" r:id="rId43"/>
    <p:sldId id="301" r:id="rId44"/>
    <p:sldId id="302" r:id="rId45"/>
    <p:sldId id="307" r:id="rId46"/>
    <p:sldId id="314" r:id="rId47"/>
    <p:sldId id="262"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76" autoAdjust="0"/>
    <p:restoredTop sz="75817" autoAdjust="0"/>
  </p:normalViewPr>
  <p:slideViewPr>
    <p:cSldViewPr snapToGrid="0" snapToObjects="1">
      <p:cViewPr varScale="1">
        <p:scale>
          <a:sx n="78" d="100"/>
          <a:sy n="78" d="100"/>
        </p:scale>
        <p:origin x="2040" y="17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2" d="100"/>
          <a:sy n="82" d="100"/>
        </p:scale>
        <p:origin x="1968"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 Id="rId5" Type="http://schemas.openxmlformats.org/officeDocument/2006/relationships/image" Target="../media/image22.emf"/><Relationship Id="rId4"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image" Target="../media/image29.emf"/><Relationship Id="rId4" Type="http://schemas.openxmlformats.org/officeDocument/2006/relationships/image" Target="../media/image32.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image" Target="../media/image43.emf"/><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image" Target="../media/image49.emf"/><Relationship Id="rId5" Type="http://schemas.openxmlformats.org/officeDocument/2006/relationships/image" Target="../media/image53.emf"/><Relationship Id="rId4" Type="http://schemas.openxmlformats.org/officeDocument/2006/relationships/image" Target="../media/image52.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image" Target="../media/image55.emf"/><Relationship Id="rId4" Type="http://schemas.openxmlformats.org/officeDocument/2006/relationships/image" Target="../media/image58.e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69.emf"/><Relationship Id="rId3" Type="http://schemas.openxmlformats.org/officeDocument/2006/relationships/image" Target="../media/image64.emf"/><Relationship Id="rId7" Type="http://schemas.openxmlformats.org/officeDocument/2006/relationships/image" Target="../media/image68.emf"/><Relationship Id="rId2" Type="http://schemas.openxmlformats.org/officeDocument/2006/relationships/image" Target="../media/image63.emf"/><Relationship Id="rId1" Type="http://schemas.openxmlformats.org/officeDocument/2006/relationships/image" Target="../media/image62.emf"/><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D5B540-0924-934B-A249-9B0D3F1A23FB}" type="datetimeFigureOut">
              <a:rPr lang="en-GB" smtClean="0"/>
              <a:t>20/02/2019</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995005-CF56-A743-89C8-5EE9B547E5C6}" type="slidenum">
              <a:rPr lang="en-GB" smtClean="0"/>
              <a:t>‹#›</a:t>
            </a:fld>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539787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71195-F270-174E-A19B-A7923C194DFA}" type="datetimeFigureOut">
              <a:rPr lang="en-GB" smtClean="0"/>
              <a:t>20/02/2019</a:t>
            </a:fld>
            <a:endParaRPr lang="en-GB" dirty="0"/>
          </a:p>
        </p:txBody>
      </p:sp>
      <p:sp>
        <p:nvSpPr>
          <p:cNvPr id="4" name="Slide Image Placeholder 3"/>
          <p:cNvSpPr>
            <a:spLocks noGrp="1" noRot="1" noChangeAspect="1"/>
          </p:cNvSpPr>
          <p:nvPr>
            <p:ph type="sldImg" idx="2"/>
          </p:nvPr>
        </p:nvSpPr>
        <p:spPr>
          <a:xfrm>
            <a:off x="685800" y="632577"/>
            <a:ext cx="5472811" cy="410460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910974"/>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E53A4-3F4D-8748-A0FA-BB510B091717}" type="slidenum">
              <a:rPr lang="en-GB" smtClean="0"/>
              <a:t>‹#›</a:t>
            </a:fld>
            <a:endParaRPr lang="en-GB"/>
          </a:p>
        </p:txBody>
      </p:sp>
    </p:spTree>
    <p:extLst>
      <p:ext uri="{BB962C8B-B14F-4D97-AF65-F5344CB8AC3E}">
        <p14:creationId xmlns:p14="http://schemas.microsoft.com/office/powerpoint/2010/main" val="125916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26112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Note that Backscatter</a:t>
            </a:r>
            <a:r>
              <a:rPr lang="en-US" baseline="0" dirty="0"/>
              <a:t> is just a byproduct of the attack, not the aim, and it will be discussed in a different section.</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20</a:t>
            </a:fld>
            <a:endParaRPr lang="en-GB"/>
          </a:p>
        </p:txBody>
      </p:sp>
    </p:spTree>
    <p:extLst>
      <p:ext uri="{BB962C8B-B14F-4D97-AF65-F5344CB8AC3E}">
        <p14:creationId xmlns:p14="http://schemas.microsoft.com/office/powerpoint/2010/main" val="3243502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You can</a:t>
            </a:r>
            <a:r>
              <a:rPr lang="en-US" baseline="0" dirty="0"/>
              <a:t> mention one of the first generation of attacks against DNS was using malformed packets full of the character “A”. Those were executed by the </a:t>
            </a:r>
            <a:r>
              <a:rPr lang="en-US" baseline="0" dirty="0" err="1"/>
              <a:t>BroBot</a:t>
            </a:r>
            <a:r>
              <a:rPr lang="en-US" baseline="0" dirty="0"/>
              <a:t> group back in 2013 during the FI attacks.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29</a:t>
            </a:fld>
            <a:endParaRPr lang="en-GB"/>
          </a:p>
        </p:txBody>
      </p:sp>
    </p:spTree>
    <p:extLst>
      <p:ext uri="{BB962C8B-B14F-4D97-AF65-F5344CB8AC3E}">
        <p14:creationId xmlns:p14="http://schemas.microsoft.com/office/powerpoint/2010/main" val="98222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 you can point out that</a:t>
            </a:r>
            <a:r>
              <a:rPr lang="en-US" baseline="0" dirty="0"/>
              <a:t> this is not an effective defense since it does require double the resources, to generate the challenges and validate them. Instead the best defense against DNS is outperforming. This is because the DNS protocol is so simple that there is not much to be done to optimize it further.</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30</a:t>
            </a:fld>
            <a:endParaRPr lang="en-GB"/>
          </a:p>
        </p:txBody>
      </p:sp>
    </p:spTree>
    <p:extLst>
      <p:ext uri="{BB962C8B-B14F-4D97-AF65-F5344CB8AC3E}">
        <p14:creationId xmlns:p14="http://schemas.microsoft.com/office/powerpoint/2010/main" val="3518779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This slide covers</a:t>
            </a:r>
            <a:r>
              <a:rPr lang="en-US" baseline="0" dirty="0"/>
              <a:t> anycast. This is a pretty advanced topic for this class and is something appropriate for service providers but will not be applicable to the attendees. The important thing to cover though is that, a single IP address has physical hardware responding to it in many different locations.</a:t>
            </a:r>
          </a:p>
          <a:p>
            <a:r>
              <a:rPr lang="en-US" dirty="0"/>
              <a:t>Traditionally anycast</a:t>
            </a:r>
            <a:r>
              <a:rPr lang="en-US" baseline="0" dirty="0"/>
              <a:t> was used only for UDP based protocols and in particular DNS, however over the past 5 years it is used for TCP as well. The risk with TCP is that if the underlying network structure changes then established connections may go to different back-ends, which do not have status.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31</a:t>
            </a:fld>
            <a:endParaRPr lang="en-GB"/>
          </a:p>
        </p:txBody>
      </p:sp>
    </p:spTree>
    <p:extLst>
      <p:ext uri="{BB962C8B-B14F-4D97-AF65-F5344CB8AC3E}">
        <p14:creationId xmlns:p14="http://schemas.microsoft.com/office/powerpoint/2010/main" val="320343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It’s important to explain Backscatter is not an attack but it’s a byproduct of SYN flood or reflection </a:t>
            </a:r>
            <a:r>
              <a:rPr lang="en-US" baseline="0" dirty="0"/>
              <a:t>attacks. This by product can allow us to conclude what’s happening on the network.</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34</a:t>
            </a:fld>
            <a:endParaRPr lang="en-GB"/>
          </a:p>
        </p:txBody>
      </p:sp>
    </p:spTree>
    <p:extLst>
      <p:ext uri="{BB962C8B-B14F-4D97-AF65-F5344CB8AC3E}">
        <p14:creationId xmlns:p14="http://schemas.microsoft.com/office/powerpoint/2010/main" val="336795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Cache busting is not a reflection attack but it’s very often confused</a:t>
            </a:r>
            <a:r>
              <a:rPr lang="en-US" baseline="0" dirty="0"/>
              <a:t> with one.</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38</a:t>
            </a:fld>
            <a:endParaRPr lang="en-GB"/>
          </a:p>
        </p:txBody>
      </p:sp>
    </p:spTree>
    <p:extLst>
      <p:ext uri="{BB962C8B-B14F-4D97-AF65-F5344CB8AC3E}">
        <p14:creationId xmlns:p14="http://schemas.microsoft.com/office/powerpoint/2010/main" val="3158157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39</a:t>
            </a:fld>
            <a:endParaRPr lang="en-GB"/>
          </a:p>
        </p:txBody>
      </p:sp>
    </p:spTree>
    <p:extLst>
      <p:ext uri="{BB962C8B-B14F-4D97-AF65-F5344CB8AC3E}">
        <p14:creationId xmlns:p14="http://schemas.microsoft.com/office/powerpoint/2010/main" val="21670183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Currently the MONLIST command is disabled</a:t>
            </a:r>
            <a:r>
              <a:rPr lang="en-US" baseline="0" dirty="0"/>
              <a:t> by default.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43</a:t>
            </a:fld>
            <a:endParaRPr lang="en-GB"/>
          </a:p>
        </p:txBody>
      </p:sp>
    </p:spTree>
    <p:extLst>
      <p:ext uri="{BB962C8B-B14F-4D97-AF65-F5344CB8AC3E}">
        <p14:creationId xmlns:p14="http://schemas.microsoft.com/office/powerpoint/2010/main" val="8477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The DNS Cache busting attack is not a reflected attack, however it is included here for disambiguation since it gets confused with DNS reflection.</a:t>
            </a:r>
          </a:p>
          <a:p>
            <a:endParaRPr lang="en-US" dirty="0"/>
          </a:p>
          <a:p>
            <a:r>
              <a:rPr lang="en-US" dirty="0"/>
              <a:t>Similarly with back scatter since it’s something observed with reflected attacks.</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3</a:t>
            </a:fld>
            <a:endParaRPr lang="en-GB"/>
          </a:p>
        </p:txBody>
      </p:sp>
    </p:spTree>
    <p:extLst>
      <p:ext uri="{BB962C8B-B14F-4D97-AF65-F5344CB8AC3E}">
        <p14:creationId xmlns:p14="http://schemas.microsoft.com/office/powerpoint/2010/main" val="187110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dirty="0"/>
              <a:t>Ask the audience to </a:t>
            </a:r>
            <a:r>
              <a:rPr lang="en-US" sz="2800" dirty="0"/>
              <a:t>think what protocols we can use for that?</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7</a:t>
            </a:fld>
            <a:endParaRPr lang="en-GB"/>
          </a:p>
        </p:txBody>
      </p:sp>
    </p:spTree>
    <p:extLst>
      <p:ext uri="{BB962C8B-B14F-4D97-AF65-F5344CB8AC3E}">
        <p14:creationId xmlns:p14="http://schemas.microsoft.com/office/powerpoint/2010/main" val="481738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In this slide</a:t>
            </a:r>
            <a:r>
              <a:rPr lang="en-US" baseline="0" dirty="0"/>
              <a:t> remind the students that the reflector is not compromised but rather misconfigured, or even worse – the protocol is designed in a way which does not allow for safe configuration.</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8</a:t>
            </a:fld>
            <a:endParaRPr lang="en-GB"/>
          </a:p>
        </p:txBody>
      </p:sp>
    </p:spTree>
    <p:extLst>
      <p:ext uri="{BB962C8B-B14F-4D97-AF65-F5344CB8AC3E}">
        <p14:creationId xmlns:p14="http://schemas.microsoft.com/office/powerpoint/2010/main" val="2822186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Use this to brainstorm the class what protocols can be used for</a:t>
            </a:r>
            <a:r>
              <a:rPr lang="en-US" baseline="0" dirty="0"/>
              <a:t> reflection.</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9</a:t>
            </a:fld>
            <a:endParaRPr lang="en-GB"/>
          </a:p>
        </p:txBody>
      </p:sp>
    </p:spTree>
    <p:extLst>
      <p:ext uri="{BB962C8B-B14F-4D97-AF65-F5344CB8AC3E}">
        <p14:creationId xmlns:p14="http://schemas.microsoft.com/office/powerpoint/2010/main" val="2467943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Here you can tell the</a:t>
            </a:r>
            <a:r>
              <a:rPr lang="en-US" baseline="0" dirty="0"/>
              <a:t> class that the original DNS implementation was limited to 512 byte responses but with the implementation of the EDNS extensions the response can be very large. </a:t>
            </a:r>
          </a:p>
          <a:p>
            <a:r>
              <a:rPr lang="en-US" baseline="0" dirty="0"/>
              <a:t>Then you can ask a trivia question why the ROOT DNS servers are 13? (the answer is that how many records would fit in the 512 byte packet). Then you can follow up with “How do 13 root DNS servers serve the entire Internet and tell them about anycast, and mention it’s covered later in the class.</a:t>
            </a:r>
          </a:p>
          <a:p>
            <a:endParaRPr lang="en-US" baseline="0" dirty="0"/>
          </a:p>
          <a:p>
            <a:r>
              <a:rPr lang="en-US" baseline="0" dirty="0"/>
              <a:t>You can also mention how DNS zones with DNS-SEC records are the perfect zones for reflections. In addition you can tell them that the attacker does not really need to use other DNS zones, since they can create one of their own and load it up with data, in order to achieve strong impact. Here it is important to note that the NS servers to the zone are not determining factor in the attack volume since the zone will be cached by the reflectors (which are recursive resolvers).</a:t>
            </a:r>
          </a:p>
          <a:p>
            <a:endParaRPr lang="en-US" baseline="0" dirty="0"/>
          </a:p>
        </p:txBody>
      </p:sp>
      <p:sp>
        <p:nvSpPr>
          <p:cNvPr id="4" name="Slide Number Placeholder 3"/>
          <p:cNvSpPr>
            <a:spLocks noGrp="1"/>
          </p:cNvSpPr>
          <p:nvPr>
            <p:ph type="sldNum" sz="quarter" idx="10"/>
          </p:nvPr>
        </p:nvSpPr>
        <p:spPr/>
        <p:txBody>
          <a:bodyPr/>
          <a:lstStyle/>
          <a:p>
            <a:fld id="{136E53A4-3F4D-8748-A0FA-BB510B091717}" type="slidenum">
              <a:rPr lang="en-GB" smtClean="0"/>
              <a:t>11</a:t>
            </a:fld>
            <a:endParaRPr lang="en-GB"/>
          </a:p>
        </p:txBody>
      </p:sp>
    </p:spTree>
    <p:extLst>
      <p:ext uri="{BB962C8B-B14F-4D97-AF65-F5344CB8AC3E}">
        <p14:creationId xmlns:p14="http://schemas.microsoft.com/office/powerpoint/2010/main" val="3597169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You can explain the reason the isc.org zone is used as an example is because it</a:t>
            </a:r>
            <a:r>
              <a:rPr lang="en-US" baseline="0" dirty="0"/>
              <a:t> was used in the first large attack of this type, so it’s use here is somewhat historical.</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17</a:t>
            </a:fld>
            <a:endParaRPr lang="en-GB"/>
          </a:p>
        </p:txBody>
      </p:sp>
    </p:spTree>
    <p:extLst>
      <p:ext uri="{BB962C8B-B14F-4D97-AF65-F5344CB8AC3E}">
        <p14:creationId xmlns:p14="http://schemas.microsoft.com/office/powerpoint/2010/main" val="2388606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baseline="0" dirty="0"/>
              <a:t>The output here overflows on many screens below to illustrate the volume of data returned in response to just a small query.</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18</a:t>
            </a:fld>
            <a:endParaRPr lang="en-GB"/>
          </a:p>
        </p:txBody>
      </p:sp>
    </p:spTree>
    <p:extLst>
      <p:ext uri="{BB962C8B-B14F-4D97-AF65-F5344CB8AC3E}">
        <p14:creationId xmlns:p14="http://schemas.microsoft.com/office/powerpoint/2010/main" val="3475045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US" dirty="0"/>
              <a:t>Similarly</a:t>
            </a:r>
            <a:r>
              <a:rPr lang="en-US" baseline="0" dirty="0"/>
              <a:t> to the previous slide, he</a:t>
            </a:r>
            <a:r>
              <a:rPr lang="en-US" dirty="0"/>
              <a:t>re you can mention the</a:t>
            </a:r>
            <a:r>
              <a:rPr lang="en-US" baseline="0" dirty="0"/>
              <a:t> output continues several more screens in order to illustrate the quantity of data.</a:t>
            </a:r>
          </a:p>
          <a:p>
            <a:endParaRPr lang="en-US" dirty="0"/>
          </a:p>
        </p:txBody>
      </p:sp>
      <p:sp>
        <p:nvSpPr>
          <p:cNvPr id="4" name="Slide Number Placeholder 3"/>
          <p:cNvSpPr>
            <a:spLocks noGrp="1"/>
          </p:cNvSpPr>
          <p:nvPr>
            <p:ph type="sldNum" sz="quarter" idx="10"/>
          </p:nvPr>
        </p:nvSpPr>
        <p:spPr/>
        <p:txBody>
          <a:bodyPr/>
          <a:lstStyle/>
          <a:p>
            <a:fld id="{136E53A4-3F4D-8748-A0FA-BB510B091717}" type="slidenum">
              <a:rPr lang="en-GB" smtClean="0"/>
              <a:t>19</a:t>
            </a:fld>
            <a:endParaRPr lang="en-GB"/>
          </a:p>
        </p:txBody>
      </p:sp>
    </p:spTree>
    <p:extLst>
      <p:ext uri="{BB962C8B-B14F-4D97-AF65-F5344CB8AC3E}">
        <p14:creationId xmlns:p14="http://schemas.microsoft.com/office/powerpoint/2010/main" val="3441748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Calibri" charset="0"/>
                <a:ea typeface="Calibri" charset="0"/>
                <a:cs typeface="Calibri" charset="0"/>
              </a:defRPr>
            </a:lvl1pPr>
          </a:lstStyle>
          <a:p>
            <a:r>
              <a:rPr lang="en-US"/>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Calibri" charset="0"/>
                <a:ea typeface="Calibri" charset="0"/>
                <a:cs typeface="Calibri"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a:t>
            </a:r>
          </a:p>
          <a:p>
            <a:r>
              <a:rPr lang="en-US" dirty="0"/>
              <a:t>Date of Presentation</a:t>
            </a:r>
          </a:p>
        </p:txBody>
      </p:sp>
      <p:sp>
        <p:nvSpPr>
          <p:cNvPr id="5" name="Subtitle 2"/>
          <p:cNvSpPr txBox="1">
            <a:spLocks/>
          </p:cNvSpPr>
          <p:nvPr userDrawn="1"/>
        </p:nvSpPr>
        <p:spPr>
          <a:xfrm>
            <a:off x="3581400" y="6220457"/>
            <a:ext cx="4876800" cy="363223"/>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dirty="0"/>
              <a:t>Course developed by: Krassimir Tzvetanov</a:t>
            </a:r>
          </a:p>
        </p:txBody>
      </p:sp>
    </p:spTree>
    <p:extLst>
      <p:ext uri="{BB962C8B-B14F-4D97-AF65-F5344CB8AC3E}">
        <p14:creationId xmlns:p14="http://schemas.microsoft.com/office/powerpoint/2010/main" val="750309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1900200" cy="584775"/>
          </a:xfrm>
          <a:prstGeom prst="rect">
            <a:avLst/>
          </a:prstGeom>
          <a:noFill/>
        </p:spPr>
        <p:txBody>
          <a:bodyPr wrap="none" rtlCol="0">
            <a:spAutoFit/>
          </a:bodyPr>
          <a:lstStyle/>
          <a:p>
            <a:r>
              <a:rPr lang="en-GB" sz="3200" b="1" dirty="0">
                <a:latin typeface="Calibri" charset="0"/>
                <a:ea typeface="Calibri" charset="0"/>
                <a:cs typeface="Calibri" charset="0"/>
              </a:rPr>
              <a:t>Questions</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gue">
    <p:spTree>
      <p:nvGrpSpPr>
        <p:cNvPr id="1" name=""/>
        <p:cNvGrpSpPr/>
        <p:nvPr/>
      </p:nvGrpSpPr>
      <p:grpSpPr>
        <a:xfrm>
          <a:off x="0" y="0"/>
          <a:ext cx="0" cy="0"/>
          <a:chOff x="0" y="0"/>
          <a:chExt cx="0" cy="0"/>
        </a:xfrm>
      </p:grpSpPr>
      <p:sp>
        <p:nvSpPr>
          <p:cNvPr id="27" name="Rectangle 3"/>
          <p:cNvSpPr>
            <a:spLocks noChangeArrowheads="1"/>
          </p:cNvSpPr>
          <p:nvPr userDrawn="1"/>
        </p:nvSpPr>
        <p:spPr bwMode="white">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47" name="Rectangle 3"/>
          <p:cNvSpPr>
            <a:spLocks noChangeArrowheads="1"/>
          </p:cNvSpPr>
          <p:nvPr userDrawn="1"/>
        </p:nvSpPr>
        <p:spPr bwMode="hidden">
          <a:xfrm>
            <a:off x="1" y="0"/>
            <a:ext cx="9144000" cy="177800"/>
          </a:xfrm>
          <a:prstGeom prst="rect">
            <a:avLst/>
          </a:prstGeom>
          <a:solidFill>
            <a:schemeClr val="bg2"/>
          </a:solidFill>
          <a:ln w="25400" algn="ctr">
            <a:noFill/>
            <a:miter lim="800000"/>
            <a:headEnd/>
            <a:tailEnd/>
          </a:ln>
          <a:effectLst/>
        </p:spPr>
        <p:txBody>
          <a:bodyPr wrap="none" lIns="76816" tIns="38409" rIns="76816" bIns="38409" anchor="ctr"/>
          <a:lstStyle/>
          <a:p>
            <a:endParaRPr lang="en-US">
              <a:latin typeface="+mj-lt"/>
            </a:endParaRPr>
          </a:p>
        </p:txBody>
      </p:sp>
      <p:sp>
        <p:nvSpPr>
          <p:cNvPr id="5" name="Title 1"/>
          <p:cNvSpPr>
            <a:spLocks noGrp="1"/>
          </p:cNvSpPr>
          <p:nvPr>
            <p:ph type="ctrTitle" hasCustomPrompt="1"/>
          </p:nvPr>
        </p:nvSpPr>
        <p:spPr>
          <a:xfrm>
            <a:off x="245457" y="762099"/>
            <a:ext cx="8301718" cy="3426595"/>
          </a:xfrm>
          <a:prstGeom prst="rect">
            <a:avLst/>
          </a:prstGeom>
        </p:spPr>
        <p:txBody>
          <a:bodyPr anchor="b" anchorCtr="0">
            <a:noAutofit/>
          </a:bodyPr>
          <a:lstStyle>
            <a:lvl1pPr marL="0" indent="0" algn="l">
              <a:lnSpc>
                <a:spcPct val="90000"/>
              </a:lnSpc>
              <a:buFont typeface="Arial" panose="020B0604020202020204" pitchFamily="34" charset="0"/>
              <a:buNone/>
              <a:defRPr sz="5000" b="0" i="0" spc="0" baseline="0">
                <a:gradFill>
                  <a:gsLst>
                    <a:gs pos="34000">
                      <a:srgbClr val="272749"/>
                    </a:gs>
                    <a:gs pos="0">
                      <a:schemeClr val="tx2"/>
                    </a:gs>
                    <a:gs pos="92000">
                      <a:srgbClr val="EE402F"/>
                    </a:gs>
                    <a:gs pos="100000">
                      <a:srgbClr val="F37527"/>
                    </a:gs>
                  </a:gsLst>
                  <a:lin ang="1200000" scaled="0"/>
                </a:gradFill>
                <a:latin typeface="+mj-lt"/>
                <a:cs typeface="CiscoSans Thin"/>
              </a:defRPr>
            </a:lvl1pPr>
          </a:lstStyle>
          <a:p>
            <a:r>
              <a:rPr lang="en-US" dirty="0"/>
              <a:t>Section Title Goes Here</a:t>
            </a:r>
          </a:p>
        </p:txBody>
      </p:sp>
    </p:spTree>
    <p:extLst>
      <p:ext uri="{BB962C8B-B14F-4D97-AF65-F5344CB8AC3E}">
        <p14:creationId xmlns:p14="http://schemas.microsoft.com/office/powerpoint/2010/main" val="225686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833929" y="1356710"/>
            <a:ext cx="3981075" cy="5003598"/>
          </a:xfrm>
        </p:spPr>
        <p:txBody>
          <a:bodyPr/>
          <a:lstStyle>
            <a:lvl1pPr>
              <a:defRPr sz="1800"/>
            </a:lvl1pPr>
            <a:lvl2pPr>
              <a:defRPr sz="1700"/>
            </a:lvl2pPr>
            <a:lvl3pPr>
              <a:defRPr sz="1500"/>
            </a:lvl3pPr>
            <a:lvl4pPr>
              <a:defRPr sz="1100"/>
            </a:lvl4pPr>
            <a:lvl5pPr>
              <a:defRPr sz="1000"/>
            </a:lvl5pPr>
            <a:lvl6pPr>
              <a:defRPr sz="1800"/>
            </a:lvl6pPr>
            <a:lvl7pPr>
              <a:defRPr sz="10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6"/>
            <a:r>
              <a:rPr lang="en-US" dirty="0"/>
              <a:t>Six</a:t>
            </a:r>
          </a:p>
        </p:txBody>
      </p:sp>
      <p:sp>
        <p:nvSpPr>
          <p:cNvPr id="2" name="Title 1"/>
          <p:cNvSpPr>
            <a:spLocks noGrp="1"/>
          </p:cNvSpPr>
          <p:nvPr>
            <p:ph type="title"/>
          </p:nvPr>
        </p:nvSpPr>
        <p:spPr/>
        <p:txBody>
          <a:bodyPr/>
          <a:lstStyle/>
          <a:p>
            <a:r>
              <a:rPr lang="en-US"/>
              <a:t>Click to edit Master title style</a:t>
            </a:r>
          </a:p>
        </p:txBody>
      </p:sp>
      <p:sp>
        <p:nvSpPr>
          <p:cNvPr id="5" name="Content Placeholder 3"/>
          <p:cNvSpPr>
            <a:spLocks noGrp="1"/>
          </p:cNvSpPr>
          <p:nvPr>
            <p:ph sz="half" idx="10"/>
          </p:nvPr>
        </p:nvSpPr>
        <p:spPr>
          <a:xfrm>
            <a:off x="427678" y="1344461"/>
            <a:ext cx="3981075" cy="5003598"/>
          </a:xfrm>
        </p:spPr>
        <p:txBody>
          <a:bodyPr/>
          <a:lstStyle>
            <a:lvl1pPr>
              <a:defRPr sz="1800"/>
            </a:lvl1pPr>
            <a:lvl2pPr>
              <a:defRPr sz="1700"/>
            </a:lvl2pPr>
            <a:lvl3pPr>
              <a:defRPr sz="1500"/>
            </a:lvl3pPr>
            <a:lvl4pPr>
              <a:defRPr sz="1100"/>
            </a:lvl4pPr>
            <a:lvl5pPr>
              <a:defRPr sz="1000"/>
            </a:lvl5pPr>
            <a:lvl6pPr>
              <a:defRPr sz="1800"/>
            </a:lvl6pPr>
            <a:lvl7pPr>
              <a:defRPr sz="10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6"/>
            <a:r>
              <a:rPr lang="en-US" dirty="0"/>
              <a:t>Six</a:t>
            </a:r>
          </a:p>
        </p:txBody>
      </p:sp>
    </p:spTree>
    <p:extLst>
      <p:ext uri="{BB962C8B-B14F-4D97-AF65-F5344CB8AC3E}">
        <p14:creationId xmlns:p14="http://schemas.microsoft.com/office/powerpoint/2010/main" val="1993266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5456" y="1666619"/>
            <a:ext cx="8582751" cy="4354712"/>
          </a:xfrm>
          <a:prstGeom prst="rect">
            <a:avLst/>
          </a:prstGeom>
        </p:spPr>
        <p:txBody>
          <a:bodyPr lIns="102412" tIns="51206" rIns="102412" bIns="51206">
            <a:noAutofit/>
          </a:bodyPr>
          <a:lstStyle>
            <a:lvl1pPr marL="323593" indent="-259586">
              <a:lnSpc>
                <a:spcPct val="95000"/>
              </a:lnSpc>
              <a:spcBef>
                <a:spcPts val="1243"/>
              </a:spcBef>
              <a:buClr>
                <a:schemeClr val="tx2"/>
              </a:buClr>
              <a:buSzPct val="80000"/>
              <a:buFont typeface="Wingdings" panose="05000000000000000000" pitchFamily="2" charset="2"/>
              <a:buChar char="§"/>
              <a:defRPr sz="2200" b="0" i="0">
                <a:solidFill>
                  <a:schemeClr val="tx2"/>
                </a:solidFill>
                <a:latin typeface="+mn-lt"/>
                <a:cs typeface="CiscoSans ExtraLight"/>
              </a:defRPr>
            </a:lvl1pPr>
            <a:lvl2pPr marL="579624" indent="-241806">
              <a:lnSpc>
                <a:spcPct val="95000"/>
              </a:lnSpc>
              <a:spcBef>
                <a:spcPts val="504"/>
              </a:spcBef>
              <a:buClr>
                <a:schemeClr val="tx2"/>
              </a:buClr>
              <a:buSzPct val="80000"/>
              <a:buFont typeface="Wingdings" panose="05000000000000000000" pitchFamily="2" charset="2"/>
              <a:buChar char="§"/>
              <a:defRPr sz="2000" b="0" i="0">
                <a:solidFill>
                  <a:schemeClr val="tx2"/>
                </a:solidFill>
                <a:latin typeface="+mn-lt"/>
                <a:cs typeface="CiscoSans ExtraLight"/>
              </a:defRPr>
            </a:lvl2pPr>
            <a:lvl3pPr marL="839209" indent="-192023">
              <a:buClr>
                <a:schemeClr val="tx2"/>
              </a:buClr>
              <a:buSzPct val="80000"/>
              <a:buFont typeface="Wingdings" panose="05000000000000000000" pitchFamily="2" charset="2"/>
              <a:buChar char="§"/>
              <a:defRPr sz="1800" b="0" i="0">
                <a:solidFill>
                  <a:schemeClr val="tx2"/>
                </a:solidFill>
                <a:latin typeface="+mn-lt"/>
                <a:cs typeface="CiscoSans ExtraLight"/>
              </a:defRPr>
            </a:lvl3pPr>
            <a:lvl4pPr marL="1029454" indent="-192023">
              <a:buClr>
                <a:schemeClr val="tx2"/>
              </a:buClr>
              <a:buSzPct val="80000"/>
              <a:buFont typeface="Wingdings" panose="05000000000000000000" pitchFamily="2" charset="2"/>
              <a:buChar char="§"/>
              <a:defRPr sz="1600" b="0" i="0">
                <a:solidFill>
                  <a:schemeClr val="tx2"/>
                </a:solidFill>
                <a:latin typeface="+mn-lt"/>
                <a:cs typeface="CiscoSans ExtraLight"/>
              </a:defRPr>
            </a:lvl4pPr>
            <a:lvl5pPr marL="1212586" indent="-192023">
              <a:buClr>
                <a:schemeClr val="tx2"/>
              </a:buClr>
              <a:buSzPct val="80000"/>
              <a:buFont typeface="Wingdings" panose="05000000000000000000" pitchFamily="2" charset="2"/>
              <a:buChar char="§"/>
              <a:defRPr sz="1300" b="0" i="0">
                <a:solidFill>
                  <a:schemeClr val="tx2"/>
                </a:solidFill>
                <a:latin typeface="+mn-lt"/>
                <a:cs typeface="CiscoSans ExtraLigh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p:cNvSpPr>
            <a:spLocks noGrp="1"/>
          </p:cNvSpPr>
          <p:nvPr>
            <p:ph type="ctrTitle" hasCustomPrompt="1"/>
          </p:nvPr>
        </p:nvSpPr>
        <p:spPr>
          <a:xfrm>
            <a:off x="259742" y="404086"/>
            <a:ext cx="8659976" cy="971709"/>
          </a:xfrm>
          <a:prstGeom prst="rect">
            <a:avLst/>
          </a:prstGeom>
        </p:spPr>
        <p:txBody>
          <a:bodyPr anchor="t" anchorCtr="0">
            <a:noAutofit/>
          </a:bodyPr>
          <a:lstStyle>
            <a:lvl1pPr algn="l">
              <a:lnSpc>
                <a:spcPct val="90000"/>
              </a:lnSpc>
              <a:defRPr sz="2800" b="0" i="0" spc="0" baseline="0">
                <a:solidFill>
                  <a:schemeClr val="accent4"/>
                </a:solidFill>
                <a:latin typeface="+mj-lt"/>
                <a:cs typeface="CiscoSans Thin"/>
              </a:defRPr>
            </a:lvl1pPr>
          </a:lstStyle>
          <a:p>
            <a:r>
              <a:rPr lang="en-US" dirty="0"/>
              <a:t>Bullet Title Goes Here</a:t>
            </a:r>
          </a:p>
        </p:txBody>
      </p:sp>
    </p:spTree>
    <p:extLst>
      <p:ext uri="{BB962C8B-B14F-4D97-AF65-F5344CB8AC3E}">
        <p14:creationId xmlns:p14="http://schemas.microsoft.com/office/powerpoint/2010/main" val="16396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7"/>
          <p:cNvSpPr>
            <a:spLocks noGrp="1"/>
          </p:cNvSpPr>
          <p:nvPr>
            <p:ph type="title"/>
          </p:nvPr>
        </p:nvSpPr>
        <p:spPr/>
        <p:txBody>
          <a:bodyPr/>
          <a:lstStyle>
            <a:lvl1pPr>
              <a:defRPr>
                <a:latin typeface="Calibri" charset="0"/>
                <a:ea typeface="Calibri" charset="0"/>
                <a:cs typeface="Calibri" charset="0"/>
              </a:defRPr>
            </a:lvl1pPr>
          </a:lstStyle>
          <a:p>
            <a:r>
              <a:rPr lang="en-US"/>
              <a:t>Click to edit Master title style</a:t>
            </a:r>
            <a:endParaRPr lang="en-GB"/>
          </a:p>
        </p:txBody>
      </p:sp>
    </p:spTree>
    <p:extLst>
      <p:ext uri="{BB962C8B-B14F-4D97-AF65-F5344CB8AC3E}">
        <p14:creationId xmlns:p14="http://schemas.microsoft.com/office/powerpoint/2010/main" val="434161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charset="0"/>
                <a:ea typeface="Calibri" charset="0"/>
                <a:cs typeface="Calibri" charset="0"/>
              </a:defRPr>
            </a:lvl1pPr>
          </a:lstStyle>
          <a:p>
            <a:r>
              <a:rPr lang="en-US" dirty="0"/>
              <a:t>Click to edit Master title style</a:t>
            </a:r>
            <a:endParaRPr lang="en-GB" dirty="0"/>
          </a:p>
        </p:txBody>
      </p:sp>
    </p:spTree>
    <p:extLst>
      <p:ext uri="{BB962C8B-B14F-4D97-AF65-F5344CB8AC3E}">
        <p14:creationId xmlns:p14="http://schemas.microsoft.com/office/powerpoint/2010/main" val="94035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Only" preserve="1">
  <p:cSld name="No Foot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a:t>Click to edit Master title style</a:t>
            </a:r>
            <a:endParaRPr lang="en-GB"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991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Lab Titl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5457825" y="1358900"/>
            <a:ext cx="3670300" cy="5499100"/>
          </a:xfrm>
          <a:prstGeom prst="rect">
            <a:avLst/>
          </a:prstGeom>
        </p:spPr>
      </p:pic>
      <p:sp>
        <p:nvSpPr>
          <p:cNvPr id="2" name="Title 1"/>
          <p:cNvSpPr>
            <a:spLocks noGrp="1"/>
          </p:cNvSpPr>
          <p:nvPr>
            <p:ph type="title"/>
          </p:nvPr>
        </p:nvSpPr>
        <p:spPr>
          <a:xfrm>
            <a:off x="449264" y="1520617"/>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4" y="2093495"/>
            <a:ext cx="5229642" cy="3418940"/>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b Contents">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24000"/>
          </a:blip>
          <a:stretch>
            <a:fillRect/>
          </a:stretch>
        </p:blipFill>
        <p:spPr>
          <a:xfrm>
            <a:off x="5457825" y="1358900"/>
            <a:ext cx="3670300" cy="5499100"/>
          </a:xfrm>
          <a:prstGeom prst="rect">
            <a:avLst/>
          </a:prstGeom>
        </p:spPr>
      </p:pic>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Calibri" charset="0"/>
                <a:ea typeface="Calibri" charset="0"/>
                <a:cs typeface="Calibri" charset="0"/>
              </a:defRPr>
            </a:lvl1pPr>
          </a:lstStyle>
          <a:p>
            <a:r>
              <a:rPr lang="en-US"/>
              <a:t>Click to edit Master title style</a:t>
            </a:r>
            <a:endParaRPr lang="en-US" dirty="0"/>
          </a:p>
        </p:txBody>
      </p:sp>
      <p:sp>
        <p:nvSpPr>
          <p:cNvPr id="5" name="Text Placeholder 7"/>
          <p:cNvSpPr>
            <a:spLocks noGrp="1"/>
          </p:cNvSpPr>
          <p:nvPr>
            <p:ph type="body" sz="quarter" idx="10"/>
          </p:nvPr>
        </p:nvSpPr>
        <p:spPr>
          <a:xfrm>
            <a:off x="449263" y="1206500"/>
            <a:ext cx="8258175" cy="4305935"/>
          </a:xfrm>
        </p:spPr>
        <p:txBody>
          <a:bodyPr/>
          <a:lstStyle>
            <a:lvl1pPr marL="0" indent="0">
              <a:lnSpc>
                <a:spcPct val="114000"/>
              </a:lnSpc>
              <a:buClr>
                <a:srgbClr val="F38127"/>
              </a:buClr>
              <a:buSzPct val="100000"/>
              <a:buFont typeface="Arial" pitchFamily="34" charset="0"/>
              <a:buNone/>
              <a:defRPr sz="2400" baseline="0">
                <a:solidFill>
                  <a:schemeClr val="tx1"/>
                </a:solidFill>
                <a:latin typeface="Calibri" charset="0"/>
                <a:ea typeface="Calibri" charset="0"/>
                <a:cs typeface="Calibri" charset="0"/>
              </a:defRPr>
            </a:lvl1pPr>
            <a:lvl2pPr marL="293688" indent="-293688">
              <a:lnSpc>
                <a:spcPct val="114000"/>
              </a:lnSpc>
              <a:buClr>
                <a:schemeClr val="tx1"/>
              </a:buClr>
              <a:buSzPct val="100000"/>
              <a:buFont typeface="Arial" panose="020B0604020202020204" pitchFamily="34" charset="0"/>
              <a:buChar char="•"/>
              <a:tabLst/>
              <a:defRPr sz="2400" baseline="0">
                <a:solidFill>
                  <a:schemeClr val="tx1"/>
                </a:solidFill>
                <a:latin typeface="Calibri" charset="0"/>
                <a:ea typeface="Calibri" charset="0"/>
                <a:cs typeface="Calibri" charset="0"/>
              </a:defRPr>
            </a:lvl2pPr>
            <a:lvl3pPr marL="804863" indent="-454025">
              <a:lnSpc>
                <a:spcPct val="114000"/>
              </a:lnSpc>
              <a:buClr>
                <a:schemeClr val="tx1"/>
              </a:buClr>
              <a:buSzPct val="100000"/>
              <a:buFont typeface="Aharoni" panose="02010803020104030203" pitchFamily="2" charset="-79"/>
              <a:buChar char="—"/>
              <a:tabLst/>
              <a:defRPr sz="2400" baseline="0">
                <a:solidFill>
                  <a:schemeClr val="tx1"/>
                </a:solidFill>
                <a:latin typeface="Calibri" charset="0"/>
                <a:ea typeface="Calibri" charset="0"/>
                <a:cs typeface="Calibri" charset="0"/>
              </a:defRPr>
            </a:lvl3pPr>
            <a:lvl4pPr marL="1087438" indent="-282575">
              <a:lnSpc>
                <a:spcPct val="114000"/>
              </a:lnSpc>
              <a:buClr>
                <a:schemeClr val="tx1"/>
              </a:buClr>
              <a:buSzPct val="100000"/>
              <a:buFont typeface="Arial" panose="020B0604020202020204" pitchFamily="34" charset="0"/>
              <a:buChar char="•"/>
              <a:tabLst/>
              <a:defRPr sz="2400" b="0" i="0" baseline="0">
                <a:solidFill>
                  <a:schemeClr val="tx1"/>
                </a:solidFill>
                <a:latin typeface="Calibri" charset="0"/>
                <a:ea typeface="Calibri" charset="0"/>
                <a:cs typeface="Calibri"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9" name="Picture 8"/>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userDrawn="1"/>
        </p:nvSpPr>
        <p:spPr>
          <a:xfrm>
            <a:off x="0" y="6624589"/>
            <a:ext cx="5113176"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65000"/>
                    <a:lumOff val="35000"/>
                  </a:schemeClr>
                </a:solidFill>
                <a:latin typeface="Calibri" charset="0"/>
                <a:ea typeface="Calibri" charset="0"/>
                <a:cs typeface="Calibri" charset="0"/>
              </a:rPr>
              <a:t>DDoS Mitigation Fundamentals, Version 1.0, © FIRST Inc.</a:t>
            </a:r>
          </a:p>
        </p:txBody>
      </p:sp>
    </p:spTree>
    <p:extLst>
      <p:ext uri="{BB962C8B-B14F-4D97-AF65-F5344CB8AC3E}">
        <p14:creationId xmlns:p14="http://schemas.microsoft.com/office/powerpoint/2010/main" val="16231656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2" r:id="rId3"/>
    <p:sldLayoutId id="2147483669" r:id="rId4"/>
    <p:sldLayoutId id="2147483675" r:id="rId5"/>
    <p:sldLayoutId id="2147483671" r:id="rId6"/>
    <p:sldLayoutId id="2147483670" r:id="rId7"/>
    <p:sldLayoutId id="2147483678" r:id="rId8"/>
    <p:sldLayoutId id="2147483677" r:id="rId9"/>
    <p:sldLayoutId id="2147483674" r:id="rId10"/>
    <p:sldLayoutId id="2147483673" r:id="rId11"/>
    <p:sldLayoutId id="2147483679" r:id="rId12"/>
    <p:sldLayoutId id="2147483680" r:id="rId13"/>
    <p:sldLayoutId id="2147483681" r:id="rId14"/>
  </p:sldLayoutIdLst>
  <p:txStyles>
    <p:titleStyle>
      <a:lvl1pPr algn="l" defTabSz="914400" rtl="0" eaLnBrk="1" latinLnBrk="0" hangingPunct="1">
        <a:lnSpc>
          <a:spcPct val="90000"/>
        </a:lnSpc>
        <a:spcBef>
          <a:spcPct val="0"/>
        </a:spcBef>
        <a:buNone/>
        <a:defRPr sz="3200" b="1" i="0" kern="1200">
          <a:solidFill>
            <a:schemeClr val="tx1"/>
          </a:solidFill>
          <a:latin typeface="Calibri" charset="0"/>
          <a:ea typeface="Calibri" charset="0"/>
          <a:cs typeface="Calibri"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Calibri" charset="0"/>
          <a:ea typeface="Calibri" charset="0"/>
          <a:cs typeface="Calibri"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Calibri" charset="0"/>
          <a:ea typeface="Calibri" charset="0"/>
          <a:cs typeface="Calibri"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Calibri" charset="0"/>
          <a:ea typeface="Calibri" charset="0"/>
          <a:cs typeface="Calibri"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1.emf"/><Relationship Id="rId3" Type="http://schemas.openxmlformats.org/officeDocument/2006/relationships/image" Target="../media/image11.png"/><Relationship Id="rId7" Type="http://schemas.openxmlformats.org/officeDocument/2006/relationships/oleObject" Target="file:///C:/Users/krassi/Desktop/UE2014/scratch-pad.vsdx/Drawing/~Page-1/Dynamic%20connector.76" TargetMode="External"/><Relationship Id="rId12" Type="http://schemas.openxmlformats.org/officeDocument/2006/relationships/image" Target="../media/image20.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2.png"/><Relationship Id="rId11" Type="http://schemas.openxmlformats.org/officeDocument/2006/relationships/oleObject" Target="file:///C:/Users/krassi/Desktop/UE2014/scratch-pad.vsdx/Drawing/~Page-1/Dynamic%20connector.102" TargetMode="External"/><Relationship Id="rId5" Type="http://schemas.openxmlformats.org/officeDocument/2006/relationships/image" Target="../media/image18.emf"/><Relationship Id="rId10" Type="http://schemas.openxmlformats.org/officeDocument/2006/relationships/image" Target="../media/image23.png"/><Relationship Id="rId4" Type="http://schemas.openxmlformats.org/officeDocument/2006/relationships/oleObject" Target="file:///C:/Users/krassi/Desktop/UE2014/scratch-pad.vsdx/Drawing/~Page-1/Dynamic%20connector.75" TargetMode="External"/><Relationship Id="rId9" Type="http://schemas.openxmlformats.org/officeDocument/2006/relationships/image" Target="../media/image13.png"/><Relationship Id="rId14" Type="http://schemas.openxmlformats.org/officeDocument/2006/relationships/image" Target="../media/image22.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9.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4.emf"/><Relationship Id="rId5" Type="http://schemas.openxmlformats.org/officeDocument/2006/relationships/oleObject" Target="file:///C:/Users/krassi/Desktop/UE2014/scratch-pad.vsdx/Drawing/~Page-2/Dynamic%20connector.32" TargetMode="External"/><Relationship Id="rId4" Type="http://schemas.openxmlformats.org/officeDocument/2006/relationships/image" Target="../media/image11.pn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notesSlide" Target="../notesSlides/notesSlide12.xml"/><Relationship Id="rId7" Type="http://schemas.openxmlformats.org/officeDocument/2006/relationships/oleObject" Target="file:///C:/Users/krassi/Desktop/UE2014/scratch-pad.vsdx/Drawing/~Page-12/Dynamic%20connector.76" TargetMode="External"/><Relationship Id="rId12" Type="http://schemas.openxmlformats.org/officeDocument/2006/relationships/image" Target="../media/image32.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9.emf"/><Relationship Id="rId11" Type="http://schemas.openxmlformats.org/officeDocument/2006/relationships/oleObject" Target="file:///C:/Users/krassi/Desktop/UE2014/scratch-pad.vsdx/Drawing/~Page-12/Dynamic%20connector.61" TargetMode="External"/><Relationship Id="rId5" Type="http://schemas.openxmlformats.org/officeDocument/2006/relationships/oleObject" Target="file:///C:/Users/krassi/Desktop/UE2014/scratch-pad.vsdx/Drawing/~Page-12/Dynamic%20connector.45" TargetMode="External"/><Relationship Id="rId10" Type="http://schemas.openxmlformats.org/officeDocument/2006/relationships/image" Target="../media/image31.emf"/><Relationship Id="rId4" Type="http://schemas.openxmlformats.org/officeDocument/2006/relationships/image" Target="../media/image33.png"/><Relationship Id="rId9" Type="http://schemas.openxmlformats.org/officeDocument/2006/relationships/oleObject" Target="file:///C:/Users/krassi/Desktop/UE2014/scratch-pad.vsdx/Drawing/~Page-12/Dynamic%20connector.59"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44.emf"/><Relationship Id="rId13" Type="http://schemas.openxmlformats.org/officeDocument/2006/relationships/image" Target="../media/image48.emf"/><Relationship Id="rId3" Type="http://schemas.openxmlformats.org/officeDocument/2006/relationships/image" Target="../media/image11.png"/><Relationship Id="rId7" Type="http://schemas.openxmlformats.org/officeDocument/2006/relationships/image" Target="../media/image43.emf"/><Relationship Id="rId12" Type="http://schemas.openxmlformats.org/officeDocument/2006/relationships/image" Target="../media/image47.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file:///C:/work/talks/UE2014/scratch-pad.vsdx/Drawing/~Page-6/Dynamic%20connector.43" TargetMode="External"/><Relationship Id="rId11" Type="http://schemas.openxmlformats.org/officeDocument/2006/relationships/image" Target="../media/image46.emf"/><Relationship Id="rId5" Type="http://schemas.openxmlformats.org/officeDocument/2006/relationships/image" Target="../media/image13.png"/><Relationship Id="rId10" Type="http://schemas.openxmlformats.org/officeDocument/2006/relationships/oleObject" Target="file:///C:/work/talks/UE2014/scratch-pad.vsdx/Drawing/~Page-6/Dynamic%20connector.44" TargetMode="External"/><Relationship Id="rId4" Type="http://schemas.openxmlformats.org/officeDocument/2006/relationships/image" Target="../media/image12.png"/><Relationship Id="rId9" Type="http://schemas.openxmlformats.org/officeDocument/2006/relationships/image" Target="../media/image45.emf"/></Relationships>
</file>

<file path=ppt/slides/_rels/slide36.xml.rels><?xml version="1.0" encoding="UTF-8" standalone="yes"?>
<Relationships xmlns="http://schemas.openxmlformats.org/package/2006/relationships"><Relationship Id="rId8" Type="http://schemas.openxmlformats.org/officeDocument/2006/relationships/oleObject" Target="file:///C:/Users/krassi/Desktop/UE2014/scratch-pad.vsdx/Drawing/~Page-2/Dynamic%20connector.76" TargetMode="External"/><Relationship Id="rId13" Type="http://schemas.openxmlformats.org/officeDocument/2006/relationships/image" Target="../media/image53.emf"/><Relationship Id="rId3" Type="http://schemas.openxmlformats.org/officeDocument/2006/relationships/image" Target="../media/image11.png"/><Relationship Id="rId7" Type="http://schemas.openxmlformats.org/officeDocument/2006/relationships/image" Target="../media/image49.emf"/><Relationship Id="rId12" Type="http://schemas.openxmlformats.org/officeDocument/2006/relationships/image" Target="../media/image52.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file:///C:/Users/krassi/Desktop/UE2014/scratch-pad.vsdx/Drawing/~Page-2/Dynamic%20connector.75" TargetMode="External"/><Relationship Id="rId11" Type="http://schemas.openxmlformats.org/officeDocument/2006/relationships/image" Target="../media/image51.emf"/><Relationship Id="rId5" Type="http://schemas.openxmlformats.org/officeDocument/2006/relationships/image" Target="../media/image13.png"/><Relationship Id="rId10" Type="http://schemas.openxmlformats.org/officeDocument/2006/relationships/oleObject" Target="file:///C:/Users/krassi/Desktop/UE2014/scratch-pad.vsdx/Drawing/~Page-2/Dynamic%20connector.44" TargetMode="External"/><Relationship Id="rId4" Type="http://schemas.openxmlformats.org/officeDocument/2006/relationships/image" Target="../media/image12.png"/><Relationship Id="rId9" Type="http://schemas.openxmlformats.org/officeDocument/2006/relationships/image" Target="../media/image50.emf"/></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8" Type="http://schemas.openxmlformats.org/officeDocument/2006/relationships/image" Target="../media/image55.emf"/><Relationship Id="rId13" Type="http://schemas.openxmlformats.org/officeDocument/2006/relationships/oleObject" Target="file:///C:/Users/krassi/Desktop/UE2014/scratch-pad.vsdx/Drawing/~Page-10/Dynamic%20connector.39" TargetMode="External"/><Relationship Id="rId3" Type="http://schemas.openxmlformats.org/officeDocument/2006/relationships/notesSlide" Target="../notesSlides/notesSlide16.xml"/><Relationship Id="rId7" Type="http://schemas.openxmlformats.org/officeDocument/2006/relationships/oleObject" Target="file:///C:/Users/krassi/Desktop/UE2014/scratch-pad.vsdx/Drawing/~Page-10/Dynamic%20connector.37" TargetMode="External"/><Relationship Id="rId12"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61.png"/><Relationship Id="rId11" Type="http://schemas.openxmlformats.org/officeDocument/2006/relationships/oleObject" Target="file:///C:/Users/krassi/Desktop/UE2014/scratch-pad.vsdx/Drawing/~Page-10/Dynamic%20connector.35" TargetMode="External"/><Relationship Id="rId5" Type="http://schemas.openxmlformats.org/officeDocument/2006/relationships/image" Target="../media/image60.png"/><Relationship Id="rId10" Type="http://schemas.openxmlformats.org/officeDocument/2006/relationships/image" Target="../media/image56.emf"/><Relationship Id="rId4" Type="http://schemas.openxmlformats.org/officeDocument/2006/relationships/image" Target="../media/image59.png"/><Relationship Id="rId9" Type="http://schemas.openxmlformats.org/officeDocument/2006/relationships/oleObject" Target="file:///C:/Users/krassi/Desktop/UE2014/scratch-pad.vsdx/Drawing/~Page-10/Dynamic%20connector.36" TargetMode="External"/><Relationship Id="rId14" Type="http://schemas.openxmlformats.org/officeDocument/2006/relationships/image" Target="../media/image58.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oleObject" Target="file:///C:/Users/krassi/Desktop/UE2014/scratch-pad.vsdx/Drawing/~Page-12/Dynamic%20connector.28" TargetMode="External"/><Relationship Id="rId13" Type="http://schemas.openxmlformats.org/officeDocument/2006/relationships/image" Target="../media/image67.emf"/><Relationship Id="rId3" Type="http://schemas.openxmlformats.org/officeDocument/2006/relationships/image" Target="../media/image70.png"/><Relationship Id="rId7" Type="http://schemas.openxmlformats.org/officeDocument/2006/relationships/image" Target="../media/image63.emf"/><Relationship Id="rId12" Type="http://schemas.openxmlformats.org/officeDocument/2006/relationships/image" Target="../media/image66.emf"/><Relationship Id="rId17" Type="http://schemas.openxmlformats.org/officeDocument/2006/relationships/image" Target="../media/image72.png"/><Relationship Id="rId2" Type="http://schemas.openxmlformats.org/officeDocument/2006/relationships/slideLayout" Target="../slideLayouts/slideLayout2.xml"/><Relationship Id="rId16" Type="http://schemas.openxmlformats.org/officeDocument/2006/relationships/image" Target="../media/image69.emf"/><Relationship Id="rId1" Type="http://schemas.openxmlformats.org/officeDocument/2006/relationships/vmlDrawing" Target="../drawings/vmlDrawing8.vml"/><Relationship Id="rId6" Type="http://schemas.openxmlformats.org/officeDocument/2006/relationships/image" Target="../media/image62.emf"/><Relationship Id="rId11" Type="http://schemas.openxmlformats.org/officeDocument/2006/relationships/oleObject" Target="file:///C:/Users/krassi/Desktop/UE2014/scratch-pad.vsdx/Drawing/~Page-12/Dynamic%20connector.30" TargetMode="External"/><Relationship Id="rId5" Type="http://schemas.openxmlformats.org/officeDocument/2006/relationships/oleObject" Target="file:///C:/Users/krassi/Desktop/UE2014/scratch-pad.vsdx/Drawing/~Page-12/Dynamic%20connector.75" TargetMode="External"/><Relationship Id="rId15" Type="http://schemas.openxmlformats.org/officeDocument/2006/relationships/image" Target="../media/image68.emf"/><Relationship Id="rId10" Type="http://schemas.openxmlformats.org/officeDocument/2006/relationships/image" Target="../media/image65.emf"/><Relationship Id="rId4" Type="http://schemas.openxmlformats.org/officeDocument/2006/relationships/image" Target="../media/image71.png"/><Relationship Id="rId9" Type="http://schemas.openxmlformats.org/officeDocument/2006/relationships/image" Target="../media/image64.emf"/><Relationship Id="rId14" Type="http://schemas.openxmlformats.org/officeDocument/2006/relationships/oleObject" Target="file:///C:/Users/krassi/Desktop/UE2014/scratch-pad.vsdx/Drawing/~Page-12/Dynamic%20connector.32"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3" Type="http://schemas.openxmlformats.org/officeDocument/2006/relationships/image" Target="../media/image73.png"/><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87.png"/><Relationship Id="rId2" Type="http://schemas.openxmlformats.org/officeDocument/2006/relationships/notesSlide" Target="../notesSlides/notesSlide17.xml"/><Relationship Id="rId16"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76.png"/><Relationship Id="rId11" Type="http://schemas.openxmlformats.org/officeDocument/2006/relationships/image" Target="../media/image81.png"/><Relationship Id="rId5" Type="http://schemas.openxmlformats.org/officeDocument/2006/relationships/image" Target="../media/image75.png"/><Relationship Id="rId15" Type="http://schemas.openxmlformats.org/officeDocument/2006/relationships/image" Target="../media/image8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 Id="rId14" Type="http://schemas.openxmlformats.org/officeDocument/2006/relationships/image" Target="../media/image8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notesSlide" Target="../notesSlides/notesSlide4.xml"/><Relationship Id="rId7" Type="http://schemas.openxmlformats.org/officeDocument/2006/relationships/oleObject" Target="file:///C:/Users/krassi/Desktop/UE2014/scratch-pad.vsdx/Drawing/~Page-2/Dynamic%20connector.75"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0.emf"/><Relationship Id="rId4" Type="http://schemas.openxmlformats.org/officeDocument/2006/relationships/image" Target="../media/image11.png"/><Relationship Id="rId9" Type="http://schemas.openxmlformats.org/officeDocument/2006/relationships/oleObject" Target="file:///C:/Users/krassi/Desktop/UE2014/scratch-pad.vsdx/Drawing/~Page-2/Dynamic%20connector.76"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Reflection and amplification attacks</a:t>
            </a:r>
          </a:p>
        </p:txBody>
      </p:sp>
      <p:sp>
        <p:nvSpPr>
          <p:cNvPr id="4" name="Subtitle 2"/>
          <p:cNvSpPr txBox="1">
            <a:spLocks/>
          </p:cNvSpPr>
          <p:nvPr/>
        </p:nvSpPr>
        <p:spPr>
          <a:xfrm>
            <a:off x="3581400" y="5471770"/>
            <a:ext cx="4876800" cy="684629"/>
          </a:xfrm>
          <a:prstGeom prst="rect">
            <a:avLst/>
          </a:prstGeom>
        </p:spPr>
        <p:txBody>
          <a:bodyPr vert="horz" lIns="91440" tIns="45720" rIns="91440" bIns="45720" rtlCol="0">
            <a:normAutofit/>
          </a:bodyPr>
          <a:lstStyle>
            <a:lvl1pPr marL="0" indent="0" algn="r" defTabSz="914400" rtl="0" eaLnBrk="1" latinLnBrk="0" hangingPunct="1">
              <a:lnSpc>
                <a:spcPct val="90000"/>
              </a:lnSpc>
              <a:spcBef>
                <a:spcPts val="1000"/>
              </a:spcBef>
              <a:buFont typeface="Arial"/>
              <a:buNone/>
              <a:defRPr sz="1600" kern="1200" baseline="0">
                <a:solidFill>
                  <a:schemeClr val="tx1">
                    <a:tint val="75000"/>
                  </a:schemeClr>
                </a:solidFill>
                <a:latin typeface="Calibri" charset="0"/>
                <a:ea typeface="Calibri" charset="0"/>
                <a:cs typeface="Calibri" charset="0"/>
              </a:defRPr>
            </a:lvl1pPr>
            <a:lvl2pPr marL="457200" indent="0" algn="ctr" defTabSz="914400" rtl="0" eaLnBrk="1" latinLnBrk="0" hangingPunct="1">
              <a:lnSpc>
                <a:spcPct val="90000"/>
              </a:lnSpc>
              <a:spcBef>
                <a:spcPts val="500"/>
              </a:spcBef>
              <a:buFont typeface="Arial"/>
              <a:buNone/>
              <a:defRPr sz="2400" kern="1200">
                <a:solidFill>
                  <a:schemeClr val="tx1">
                    <a:tint val="75000"/>
                  </a:schemeClr>
                </a:solidFill>
                <a:latin typeface="Calibri" charset="0"/>
                <a:ea typeface="Calibri" charset="0"/>
                <a:cs typeface="Calibri" charset="0"/>
              </a:defRPr>
            </a:lvl2pPr>
            <a:lvl3pPr marL="914400" indent="0" algn="ctr" defTabSz="914400" rtl="0" eaLnBrk="1" latinLnBrk="0" hangingPunct="1">
              <a:lnSpc>
                <a:spcPct val="90000"/>
              </a:lnSpc>
              <a:spcBef>
                <a:spcPts val="500"/>
              </a:spcBef>
              <a:buFont typeface="Arial"/>
              <a:buNone/>
              <a:defRPr sz="2000" kern="1200">
                <a:solidFill>
                  <a:schemeClr val="tx1">
                    <a:tint val="75000"/>
                  </a:schemeClr>
                </a:solidFill>
                <a:latin typeface="Calibri" charset="0"/>
                <a:ea typeface="Calibri" charset="0"/>
                <a:cs typeface="Calibri" charset="0"/>
              </a:defRPr>
            </a:lvl3pPr>
            <a:lvl4pPr marL="13716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4pPr>
            <a:lvl5pPr marL="1828800" indent="0" algn="ctr" defTabSz="914400" rtl="0" eaLnBrk="1" latinLnBrk="0" hangingPunct="1">
              <a:lnSpc>
                <a:spcPct val="90000"/>
              </a:lnSpc>
              <a:spcBef>
                <a:spcPts val="500"/>
              </a:spcBef>
              <a:buFont typeface="Arial"/>
              <a:buNone/>
              <a:defRPr sz="1800" kern="1200">
                <a:solidFill>
                  <a:schemeClr val="tx1">
                    <a:tint val="75000"/>
                  </a:schemeClr>
                </a:solidFill>
                <a:latin typeface="Calibri" charset="0"/>
                <a:ea typeface="Calibri" charset="0"/>
                <a:cs typeface="Calibri"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r>
              <a:rPr lang="en-GB"/>
              <a:t>Presenter: </a:t>
            </a:r>
            <a:br>
              <a:rPr lang="en-GB"/>
            </a:br>
            <a:r>
              <a:rPr lang="en-GB"/>
              <a:t>Date: </a:t>
            </a:r>
            <a:endParaRPr lang="en-GB" dirty="0"/>
          </a:p>
        </p:txBody>
      </p:sp>
    </p:spTree>
    <p:extLst>
      <p:ext uri="{BB962C8B-B14F-4D97-AF65-F5344CB8AC3E}">
        <p14:creationId xmlns:p14="http://schemas.microsoft.com/office/powerpoint/2010/main" val="1511716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Amplification</a:t>
            </a:r>
          </a:p>
        </p:txBody>
      </p:sp>
    </p:spTree>
    <p:extLst>
      <p:ext uri="{BB962C8B-B14F-4D97-AF65-F5344CB8AC3E}">
        <p14:creationId xmlns:p14="http://schemas.microsoft.com/office/powerpoint/2010/main" val="237021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amplification attack?</a:t>
            </a:r>
          </a:p>
        </p:txBody>
      </p:sp>
      <p:sp>
        <p:nvSpPr>
          <p:cNvPr id="3" name="Content Placeholder 2"/>
          <p:cNvSpPr>
            <a:spLocks noGrp="1"/>
          </p:cNvSpPr>
          <p:nvPr>
            <p:ph idx="1"/>
          </p:nvPr>
        </p:nvSpPr>
        <p:spPr>
          <a:xfrm>
            <a:off x="457200" y="1162595"/>
            <a:ext cx="8229601" cy="5162006"/>
          </a:xfrm>
        </p:spPr>
        <p:txBody>
          <a:bodyPr/>
          <a:lstStyle/>
          <a:p>
            <a:r>
              <a:rPr lang="en-US" dirty="0"/>
              <a:t>Asymmetric attack where response is much larger than the original query</a:t>
            </a:r>
          </a:p>
          <a:p>
            <a:endParaRPr lang="en-US" sz="2200" dirty="0">
              <a:solidFill>
                <a:schemeClr val="tx2"/>
              </a:solidFill>
              <a:cs typeface="CiscoSans ExtraLight"/>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0238" y="2801703"/>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5751" y="3342512"/>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2948" y="4071439"/>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3101975"/>
            <a:ext cx="2286000" cy="60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3719" y="4071439"/>
            <a:ext cx="22502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9830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Effect transition="in" filter="fade">
                                      <p:cBhvr>
                                        <p:cTn id="17" dur="500"/>
                                        <p:tgtEl>
                                          <p:spTgt spid="614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48"/>
                                        </p:tgtEl>
                                        <p:attrNameLst>
                                          <p:attrName>style.visibility</p:attrName>
                                        </p:attrNameLst>
                                      </p:cBhvr>
                                      <p:to>
                                        <p:strVal val="visible"/>
                                      </p:to>
                                    </p:set>
                                    <p:animEffect transition="in" filter="fade">
                                      <p:cBhvr>
                                        <p:cTn id="27" dur="500"/>
                                        <p:tgtEl>
                                          <p:spTgt spid="614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Amplifiers types</a:t>
            </a:r>
          </a:p>
        </p:txBody>
      </p:sp>
      <p:sp>
        <p:nvSpPr>
          <p:cNvPr id="3" name="Content Placeholder 2"/>
          <p:cNvSpPr>
            <a:spLocks noGrp="1"/>
          </p:cNvSpPr>
          <p:nvPr>
            <p:ph idx="1"/>
          </p:nvPr>
        </p:nvSpPr>
        <p:spPr/>
        <p:txBody>
          <a:bodyPr>
            <a:normAutofit/>
          </a:bodyPr>
          <a:lstStyle/>
          <a:p>
            <a:r>
              <a:rPr lang="en-US" dirty="0"/>
              <a:t>The ones that are of interest and provide amplifications are:</a:t>
            </a:r>
          </a:p>
          <a:p>
            <a:pPr marL="480060" lvl="2">
              <a:buSzPct val="100000"/>
            </a:pPr>
            <a:r>
              <a:rPr lang="en-US" sz="2800" dirty="0"/>
              <a:t>DNS</a:t>
            </a:r>
          </a:p>
          <a:p>
            <a:pPr marL="480060" lvl="2">
              <a:buSzPct val="100000"/>
            </a:pPr>
            <a:r>
              <a:rPr lang="en-US" sz="2800" dirty="0"/>
              <a:t>SSDP</a:t>
            </a:r>
          </a:p>
          <a:p>
            <a:pPr marL="480060" lvl="2">
              <a:buSzPct val="100000"/>
            </a:pPr>
            <a:r>
              <a:rPr lang="en-US" sz="2800" dirty="0"/>
              <a:t>NTP</a:t>
            </a:r>
          </a:p>
          <a:p>
            <a:pPr marL="480060" lvl="2">
              <a:buSzPct val="100000"/>
            </a:pPr>
            <a:r>
              <a:rPr lang="en-US" sz="2800" dirty="0"/>
              <a:t>SNMP</a:t>
            </a:r>
          </a:p>
          <a:p>
            <a:pPr marL="200025" lvl="1">
              <a:buSzPct val="100000"/>
              <a:buFont typeface="Wingdings" charset="2"/>
              <a:buChar char="§"/>
            </a:pPr>
            <a:endParaRPr lang="en-US" sz="2800" dirty="0"/>
          </a:p>
          <a:p>
            <a:pPr marL="200025" lvl="1">
              <a:buSzPct val="100000"/>
              <a:buFont typeface="Wingdings" charset="2"/>
              <a:buChar char="§"/>
            </a:pPr>
            <a:r>
              <a:rPr lang="en-US" sz="2800" dirty="0"/>
              <a:t>Amplification factors:</a:t>
            </a:r>
          </a:p>
          <a:p>
            <a:pPr marL="280035" lvl="2" indent="0">
              <a:buSzPct val="100000"/>
              <a:buNone/>
            </a:pPr>
            <a:r>
              <a:rPr lang="en-US" sz="2800" dirty="0"/>
              <a:t>https://www.us-cert.gov/ncas/alerts/TA14-017A</a:t>
            </a:r>
          </a:p>
          <a:p>
            <a:endParaRPr lang="en-US" dirty="0"/>
          </a:p>
        </p:txBody>
      </p:sp>
    </p:spTree>
    <p:extLst>
      <p:ext uri="{BB962C8B-B14F-4D97-AF65-F5344CB8AC3E}">
        <p14:creationId xmlns:p14="http://schemas.microsoft.com/office/powerpoint/2010/main" val="1280887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634068559"/>
              </p:ext>
            </p:extLst>
          </p:nvPr>
        </p:nvGraphicFramePr>
        <p:xfrm>
          <a:off x="457200" y="1477963"/>
          <a:ext cx="8292510" cy="3872439"/>
        </p:xfrm>
        <a:graphic>
          <a:graphicData uri="http://schemas.openxmlformats.org/drawingml/2006/table">
            <a:tbl>
              <a:tblPr firstRow="1" bandRow="1">
                <a:tableStyleId>{5C22544A-7EE6-4342-B048-85BDC9FD1C3A}</a:tableStyleId>
              </a:tblPr>
              <a:tblGrid>
                <a:gridCol w="2764170">
                  <a:extLst>
                    <a:ext uri="{9D8B030D-6E8A-4147-A177-3AD203B41FA5}">
                      <a16:colId xmlns:a16="http://schemas.microsoft.com/office/drawing/2014/main" val="20000"/>
                    </a:ext>
                  </a:extLst>
                </a:gridCol>
                <a:gridCol w="2764170">
                  <a:extLst>
                    <a:ext uri="{9D8B030D-6E8A-4147-A177-3AD203B41FA5}">
                      <a16:colId xmlns:a16="http://schemas.microsoft.com/office/drawing/2014/main" val="20001"/>
                    </a:ext>
                  </a:extLst>
                </a:gridCol>
                <a:gridCol w="2764170">
                  <a:extLst>
                    <a:ext uri="{9D8B030D-6E8A-4147-A177-3AD203B41FA5}">
                      <a16:colId xmlns:a16="http://schemas.microsoft.com/office/drawing/2014/main" val="20002"/>
                    </a:ext>
                  </a:extLst>
                </a:gridCol>
              </a:tblGrid>
              <a:tr h="309033">
                <a:tc>
                  <a:txBody>
                    <a:bodyPr/>
                    <a:lstStyle/>
                    <a:p>
                      <a:r>
                        <a:rPr lang="en-US" sz="1500" b="1" dirty="0"/>
                        <a:t>Protocol</a:t>
                      </a:r>
                      <a:endParaRPr lang="en-US" sz="1500" dirty="0"/>
                    </a:p>
                  </a:txBody>
                  <a:tcPr marL="5883" marR="5883" marT="7938" marB="7938" anchor="ctr"/>
                </a:tc>
                <a:tc>
                  <a:txBody>
                    <a:bodyPr/>
                    <a:lstStyle/>
                    <a:p>
                      <a:r>
                        <a:rPr lang="en-US" sz="1500" b="1"/>
                        <a:t>Bandwidth Amplification Factor</a:t>
                      </a:r>
                      <a:endParaRPr lang="en-US" sz="1500"/>
                    </a:p>
                  </a:txBody>
                  <a:tcPr marL="5883" marR="5883" marT="7938" marB="7938" anchor="ctr"/>
                </a:tc>
                <a:tc>
                  <a:txBody>
                    <a:bodyPr/>
                    <a:lstStyle/>
                    <a:p>
                      <a:r>
                        <a:rPr lang="en-US" sz="1500" b="1"/>
                        <a:t>Vulnerable Command</a:t>
                      </a:r>
                      <a:endParaRPr lang="en-US" sz="1500"/>
                    </a:p>
                  </a:txBody>
                  <a:tcPr marL="5883" marR="5883" marT="7938" marB="7938" anchor="ctr"/>
                </a:tc>
                <a:extLst>
                  <a:ext uri="{0D108BD9-81ED-4DB2-BD59-A6C34878D82A}">
                    <a16:rowId xmlns:a16="http://schemas.microsoft.com/office/drawing/2014/main" val="10000"/>
                  </a:ext>
                </a:extLst>
              </a:tr>
              <a:tr h="309033">
                <a:tc>
                  <a:txBody>
                    <a:bodyPr/>
                    <a:lstStyle/>
                    <a:p>
                      <a:pPr algn="l"/>
                      <a:r>
                        <a:rPr lang="en-US" sz="1500">
                          <a:effectLst/>
                        </a:rPr>
                        <a:t>DNS</a:t>
                      </a:r>
                    </a:p>
                  </a:txBody>
                  <a:tcPr marL="5883" marR="5883" marT="7938" marB="7938" anchor="ctr"/>
                </a:tc>
                <a:tc>
                  <a:txBody>
                    <a:bodyPr/>
                    <a:lstStyle/>
                    <a:p>
                      <a:pPr algn="l"/>
                      <a:r>
                        <a:rPr lang="en-US" sz="1500" dirty="0">
                          <a:effectLst/>
                        </a:rPr>
                        <a:t>28 to 54</a:t>
                      </a:r>
                    </a:p>
                  </a:txBody>
                  <a:tcPr marL="5883" marR="5883" marT="7938" marB="7938" anchor="ctr"/>
                </a:tc>
                <a:tc>
                  <a:txBody>
                    <a:bodyPr/>
                    <a:lstStyle/>
                    <a:p>
                      <a:pPr algn="l"/>
                      <a:r>
                        <a:rPr lang="en-US" sz="1500" dirty="0">
                          <a:effectLst/>
                        </a:rPr>
                        <a:t>Multiple</a:t>
                      </a:r>
                    </a:p>
                  </a:txBody>
                  <a:tcPr marL="5883" marR="5883" marT="7938" marB="7938" anchor="ctr"/>
                </a:tc>
                <a:extLst>
                  <a:ext uri="{0D108BD9-81ED-4DB2-BD59-A6C34878D82A}">
                    <a16:rowId xmlns:a16="http://schemas.microsoft.com/office/drawing/2014/main" val="10001"/>
                  </a:ext>
                </a:extLst>
              </a:tr>
              <a:tr h="309033">
                <a:tc>
                  <a:txBody>
                    <a:bodyPr/>
                    <a:lstStyle/>
                    <a:p>
                      <a:pPr algn="l"/>
                      <a:r>
                        <a:rPr lang="en-US" sz="1500">
                          <a:effectLst/>
                        </a:rPr>
                        <a:t>NTP</a:t>
                      </a:r>
                    </a:p>
                  </a:txBody>
                  <a:tcPr marL="5883" marR="5883" marT="7938" marB="7938" anchor="ctr"/>
                </a:tc>
                <a:tc>
                  <a:txBody>
                    <a:bodyPr/>
                    <a:lstStyle/>
                    <a:p>
                      <a:pPr algn="l"/>
                      <a:r>
                        <a:rPr lang="en-US" sz="1500">
                          <a:effectLst/>
                        </a:rPr>
                        <a:t>556.9</a:t>
                      </a:r>
                    </a:p>
                  </a:txBody>
                  <a:tcPr marL="5883" marR="5883" marT="7938" marB="7938" anchor="ctr"/>
                </a:tc>
                <a:tc>
                  <a:txBody>
                    <a:bodyPr/>
                    <a:lstStyle/>
                    <a:p>
                      <a:pPr algn="l"/>
                      <a:r>
                        <a:rPr lang="en-US" sz="1500" dirty="0">
                          <a:effectLst/>
                        </a:rPr>
                        <a:t>Multiple</a:t>
                      </a:r>
                    </a:p>
                  </a:txBody>
                  <a:tcPr marL="5883" marR="5883" marT="7938" marB="7938" anchor="ctr"/>
                </a:tc>
                <a:extLst>
                  <a:ext uri="{0D108BD9-81ED-4DB2-BD59-A6C34878D82A}">
                    <a16:rowId xmlns:a16="http://schemas.microsoft.com/office/drawing/2014/main" val="10002"/>
                  </a:ext>
                </a:extLst>
              </a:tr>
              <a:tr h="309033">
                <a:tc>
                  <a:txBody>
                    <a:bodyPr/>
                    <a:lstStyle/>
                    <a:p>
                      <a:pPr algn="l"/>
                      <a:r>
                        <a:rPr lang="en-US" sz="1500" dirty="0">
                          <a:effectLst/>
                        </a:rPr>
                        <a:t>SNMPv2</a:t>
                      </a:r>
                    </a:p>
                  </a:txBody>
                  <a:tcPr marL="5883" marR="5883" marT="7938" marB="7938" anchor="ctr"/>
                </a:tc>
                <a:tc>
                  <a:txBody>
                    <a:bodyPr/>
                    <a:lstStyle/>
                    <a:p>
                      <a:pPr algn="l"/>
                      <a:r>
                        <a:rPr lang="en-US" sz="1500">
                          <a:effectLst/>
                        </a:rPr>
                        <a:t>6.3</a:t>
                      </a:r>
                    </a:p>
                  </a:txBody>
                  <a:tcPr marL="5883" marR="5883" marT="7938" marB="7938" anchor="ctr"/>
                </a:tc>
                <a:tc>
                  <a:txBody>
                    <a:bodyPr/>
                    <a:lstStyle/>
                    <a:p>
                      <a:pPr algn="l"/>
                      <a:r>
                        <a:rPr lang="en-US" sz="1500" dirty="0" err="1">
                          <a:effectLst/>
                        </a:rPr>
                        <a:t>GetBulk</a:t>
                      </a:r>
                      <a:r>
                        <a:rPr lang="en-US" sz="1500" dirty="0">
                          <a:effectLst/>
                        </a:rPr>
                        <a:t> request</a:t>
                      </a:r>
                    </a:p>
                  </a:txBody>
                  <a:tcPr marL="5883" marR="5883" marT="7938" marB="7938" anchor="ctr"/>
                </a:tc>
                <a:extLst>
                  <a:ext uri="{0D108BD9-81ED-4DB2-BD59-A6C34878D82A}">
                    <a16:rowId xmlns:a16="http://schemas.microsoft.com/office/drawing/2014/main" val="10003"/>
                  </a:ext>
                </a:extLst>
              </a:tr>
              <a:tr h="309033">
                <a:tc>
                  <a:txBody>
                    <a:bodyPr/>
                    <a:lstStyle/>
                    <a:p>
                      <a:pPr algn="l"/>
                      <a:r>
                        <a:rPr lang="en-US" sz="1500">
                          <a:effectLst/>
                        </a:rPr>
                        <a:t>NetBIOS</a:t>
                      </a:r>
                    </a:p>
                  </a:txBody>
                  <a:tcPr marL="5883" marR="5883" marT="7938" marB="7938" anchor="ctr"/>
                </a:tc>
                <a:tc>
                  <a:txBody>
                    <a:bodyPr/>
                    <a:lstStyle/>
                    <a:p>
                      <a:pPr algn="l"/>
                      <a:r>
                        <a:rPr lang="en-US" sz="1500">
                          <a:effectLst/>
                        </a:rPr>
                        <a:t>3.8</a:t>
                      </a:r>
                    </a:p>
                  </a:txBody>
                  <a:tcPr marL="5883" marR="5883" marT="7938" marB="7938" anchor="ctr"/>
                </a:tc>
                <a:tc>
                  <a:txBody>
                    <a:bodyPr/>
                    <a:lstStyle/>
                    <a:p>
                      <a:pPr algn="l"/>
                      <a:r>
                        <a:rPr lang="en-US" sz="1500">
                          <a:effectLst/>
                        </a:rPr>
                        <a:t>Name resolution</a:t>
                      </a:r>
                    </a:p>
                  </a:txBody>
                  <a:tcPr marL="5883" marR="5883" marT="7938" marB="7938" anchor="ctr"/>
                </a:tc>
                <a:extLst>
                  <a:ext uri="{0D108BD9-81ED-4DB2-BD59-A6C34878D82A}">
                    <a16:rowId xmlns:a16="http://schemas.microsoft.com/office/drawing/2014/main" val="10004"/>
                  </a:ext>
                </a:extLst>
              </a:tr>
              <a:tr h="309033">
                <a:tc>
                  <a:txBody>
                    <a:bodyPr/>
                    <a:lstStyle/>
                    <a:p>
                      <a:pPr algn="l"/>
                      <a:r>
                        <a:rPr lang="en-US" sz="1500">
                          <a:effectLst/>
                        </a:rPr>
                        <a:t>SSDP</a:t>
                      </a:r>
                    </a:p>
                  </a:txBody>
                  <a:tcPr marL="5883" marR="5883" marT="7938" marB="7938" anchor="ctr"/>
                </a:tc>
                <a:tc>
                  <a:txBody>
                    <a:bodyPr/>
                    <a:lstStyle/>
                    <a:p>
                      <a:pPr algn="l"/>
                      <a:r>
                        <a:rPr lang="en-US" sz="1500">
                          <a:effectLst/>
                        </a:rPr>
                        <a:t>30.8</a:t>
                      </a:r>
                    </a:p>
                  </a:txBody>
                  <a:tcPr marL="5883" marR="5883" marT="7938" marB="7938" anchor="ctr"/>
                </a:tc>
                <a:tc>
                  <a:txBody>
                    <a:bodyPr/>
                    <a:lstStyle/>
                    <a:p>
                      <a:pPr algn="l"/>
                      <a:r>
                        <a:rPr lang="en-US" sz="1500">
                          <a:effectLst/>
                        </a:rPr>
                        <a:t>SEARCH request</a:t>
                      </a:r>
                    </a:p>
                  </a:txBody>
                  <a:tcPr marL="5883" marR="5883" marT="7938" marB="7938" anchor="ctr"/>
                </a:tc>
                <a:extLst>
                  <a:ext uri="{0D108BD9-81ED-4DB2-BD59-A6C34878D82A}">
                    <a16:rowId xmlns:a16="http://schemas.microsoft.com/office/drawing/2014/main" val="10005"/>
                  </a:ext>
                </a:extLst>
              </a:tr>
              <a:tr h="309033">
                <a:tc>
                  <a:txBody>
                    <a:bodyPr/>
                    <a:lstStyle/>
                    <a:p>
                      <a:r>
                        <a:rPr lang="en-US" sz="1500"/>
                        <a:t>CharGEN</a:t>
                      </a:r>
                    </a:p>
                  </a:txBody>
                  <a:tcPr marL="5883" marR="5883" marT="7938" marB="7938" anchor="ctr"/>
                </a:tc>
                <a:tc>
                  <a:txBody>
                    <a:bodyPr/>
                    <a:lstStyle/>
                    <a:p>
                      <a:r>
                        <a:rPr lang="en-US" sz="1500"/>
                        <a:t>358.8</a:t>
                      </a:r>
                    </a:p>
                  </a:txBody>
                  <a:tcPr marL="5883" marR="5883" marT="7938" marB="7938" anchor="ctr"/>
                </a:tc>
                <a:tc>
                  <a:txBody>
                    <a:bodyPr/>
                    <a:lstStyle/>
                    <a:p>
                      <a:r>
                        <a:rPr lang="en-US" sz="1500"/>
                        <a:t>Character generation request</a:t>
                      </a:r>
                    </a:p>
                  </a:txBody>
                  <a:tcPr marL="5883" marR="5883" marT="7938" marB="7938" anchor="ctr"/>
                </a:tc>
                <a:extLst>
                  <a:ext uri="{0D108BD9-81ED-4DB2-BD59-A6C34878D82A}">
                    <a16:rowId xmlns:a16="http://schemas.microsoft.com/office/drawing/2014/main" val="10006"/>
                  </a:ext>
                </a:extLst>
              </a:tr>
              <a:tr h="309033">
                <a:tc>
                  <a:txBody>
                    <a:bodyPr/>
                    <a:lstStyle/>
                    <a:p>
                      <a:r>
                        <a:rPr lang="en-US" sz="1500"/>
                        <a:t>QOTD</a:t>
                      </a:r>
                    </a:p>
                  </a:txBody>
                  <a:tcPr marL="5883" marR="5883" marT="7938" marB="7938" anchor="ctr"/>
                </a:tc>
                <a:tc>
                  <a:txBody>
                    <a:bodyPr/>
                    <a:lstStyle/>
                    <a:p>
                      <a:r>
                        <a:rPr lang="en-US" sz="1500"/>
                        <a:t>140.3</a:t>
                      </a:r>
                    </a:p>
                  </a:txBody>
                  <a:tcPr marL="5883" marR="5883" marT="7938" marB="7938" anchor="ctr"/>
                </a:tc>
                <a:tc>
                  <a:txBody>
                    <a:bodyPr/>
                    <a:lstStyle/>
                    <a:p>
                      <a:r>
                        <a:rPr lang="en-US" sz="1500"/>
                        <a:t>Quote request</a:t>
                      </a:r>
                    </a:p>
                  </a:txBody>
                  <a:tcPr marL="5883" marR="5883" marT="7938" marB="7938" anchor="ctr"/>
                </a:tc>
                <a:extLst>
                  <a:ext uri="{0D108BD9-81ED-4DB2-BD59-A6C34878D82A}">
                    <a16:rowId xmlns:a16="http://schemas.microsoft.com/office/drawing/2014/main" val="10007"/>
                  </a:ext>
                </a:extLst>
              </a:tr>
              <a:tr h="309033">
                <a:tc>
                  <a:txBody>
                    <a:bodyPr/>
                    <a:lstStyle/>
                    <a:p>
                      <a:r>
                        <a:rPr lang="en-US" sz="1500"/>
                        <a:t>BitTorrent</a:t>
                      </a:r>
                    </a:p>
                  </a:txBody>
                  <a:tcPr marL="5883" marR="5883" marT="7938" marB="7938" anchor="ctr"/>
                </a:tc>
                <a:tc>
                  <a:txBody>
                    <a:bodyPr/>
                    <a:lstStyle/>
                    <a:p>
                      <a:r>
                        <a:rPr lang="en-US" sz="1500"/>
                        <a:t>3.8</a:t>
                      </a:r>
                    </a:p>
                  </a:txBody>
                  <a:tcPr marL="5883" marR="5883" marT="7938" marB="7938" anchor="ctr"/>
                </a:tc>
                <a:tc>
                  <a:txBody>
                    <a:bodyPr/>
                    <a:lstStyle/>
                    <a:p>
                      <a:r>
                        <a:rPr lang="en-US" sz="1500"/>
                        <a:t>File search</a:t>
                      </a:r>
                    </a:p>
                  </a:txBody>
                  <a:tcPr marL="5883" marR="5883" marT="7938" marB="7938" anchor="ctr"/>
                </a:tc>
                <a:extLst>
                  <a:ext uri="{0D108BD9-81ED-4DB2-BD59-A6C34878D82A}">
                    <a16:rowId xmlns:a16="http://schemas.microsoft.com/office/drawing/2014/main" val="10008"/>
                  </a:ext>
                </a:extLst>
              </a:tr>
              <a:tr h="309033">
                <a:tc>
                  <a:txBody>
                    <a:bodyPr/>
                    <a:lstStyle/>
                    <a:p>
                      <a:r>
                        <a:rPr lang="en-US" sz="1500"/>
                        <a:t>Kad</a:t>
                      </a:r>
                    </a:p>
                  </a:txBody>
                  <a:tcPr marL="5883" marR="5883" marT="7938" marB="7938" anchor="ctr"/>
                </a:tc>
                <a:tc>
                  <a:txBody>
                    <a:bodyPr/>
                    <a:lstStyle/>
                    <a:p>
                      <a:r>
                        <a:rPr lang="en-US" sz="1500"/>
                        <a:t>16.3</a:t>
                      </a:r>
                    </a:p>
                  </a:txBody>
                  <a:tcPr marL="5883" marR="5883" marT="7938" marB="7938" anchor="ctr"/>
                </a:tc>
                <a:tc>
                  <a:txBody>
                    <a:bodyPr/>
                    <a:lstStyle/>
                    <a:p>
                      <a:r>
                        <a:rPr lang="en-US" sz="1500"/>
                        <a:t>Peer list exchange</a:t>
                      </a:r>
                    </a:p>
                  </a:txBody>
                  <a:tcPr marL="5883" marR="5883" marT="7938" marB="7938" anchor="ctr"/>
                </a:tc>
                <a:extLst>
                  <a:ext uri="{0D108BD9-81ED-4DB2-BD59-A6C34878D82A}">
                    <a16:rowId xmlns:a16="http://schemas.microsoft.com/office/drawing/2014/main" val="10009"/>
                  </a:ext>
                </a:extLst>
              </a:tr>
              <a:tr h="309033">
                <a:tc>
                  <a:txBody>
                    <a:bodyPr/>
                    <a:lstStyle/>
                    <a:p>
                      <a:r>
                        <a:rPr lang="en-US" sz="1500"/>
                        <a:t>Quake Network Protocol</a:t>
                      </a:r>
                    </a:p>
                  </a:txBody>
                  <a:tcPr marL="5883" marR="5883" marT="7938" marB="7938" anchor="ctr"/>
                </a:tc>
                <a:tc>
                  <a:txBody>
                    <a:bodyPr/>
                    <a:lstStyle/>
                    <a:p>
                      <a:r>
                        <a:rPr lang="en-US" sz="1500"/>
                        <a:t>63.9</a:t>
                      </a:r>
                    </a:p>
                  </a:txBody>
                  <a:tcPr marL="5883" marR="5883" marT="7938" marB="7938" anchor="ctr"/>
                </a:tc>
                <a:tc>
                  <a:txBody>
                    <a:bodyPr/>
                    <a:lstStyle/>
                    <a:p>
                      <a:r>
                        <a:rPr lang="en-US" sz="1500"/>
                        <a:t>Server info exchange</a:t>
                      </a:r>
                    </a:p>
                  </a:txBody>
                  <a:tcPr marL="5883" marR="5883" marT="7938" marB="7938" anchor="ctr"/>
                </a:tc>
                <a:extLst>
                  <a:ext uri="{0D108BD9-81ED-4DB2-BD59-A6C34878D82A}">
                    <a16:rowId xmlns:a16="http://schemas.microsoft.com/office/drawing/2014/main" val="10010"/>
                  </a:ext>
                </a:extLst>
              </a:tr>
              <a:tr h="309033">
                <a:tc>
                  <a:txBody>
                    <a:bodyPr/>
                    <a:lstStyle/>
                    <a:p>
                      <a:r>
                        <a:rPr lang="en-US" sz="1500"/>
                        <a:t>Steam Protocol</a:t>
                      </a:r>
                    </a:p>
                  </a:txBody>
                  <a:tcPr marL="5883" marR="5883" marT="7938" marB="7938" anchor="ctr"/>
                </a:tc>
                <a:tc>
                  <a:txBody>
                    <a:bodyPr/>
                    <a:lstStyle/>
                    <a:p>
                      <a:r>
                        <a:rPr lang="en-US" sz="1500"/>
                        <a:t>5.5</a:t>
                      </a:r>
                    </a:p>
                  </a:txBody>
                  <a:tcPr marL="5883" marR="5883" marT="7938" marB="7938" anchor="ctr"/>
                </a:tc>
                <a:tc>
                  <a:txBody>
                    <a:bodyPr/>
                    <a:lstStyle/>
                    <a:p>
                      <a:r>
                        <a:rPr lang="en-US" sz="1500" dirty="0"/>
                        <a:t>Server info exchange</a:t>
                      </a:r>
                    </a:p>
                  </a:txBody>
                  <a:tcPr marL="5883" marR="5883" marT="7938" marB="7938" anchor="ctr"/>
                </a:tc>
                <a:extLst>
                  <a:ext uri="{0D108BD9-81ED-4DB2-BD59-A6C34878D82A}">
                    <a16:rowId xmlns:a16="http://schemas.microsoft.com/office/drawing/2014/main" val="10011"/>
                  </a:ext>
                </a:extLst>
              </a:tr>
            </a:tbl>
          </a:graphicData>
        </a:graphic>
      </p:graphicFrame>
      <p:sp>
        <p:nvSpPr>
          <p:cNvPr id="2" name="Title 1"/>
          <p:cNvSpPr>
            <a:spLocks noGrp="1"/>
          </p:cNvSpPr>
          <p:nvPr>
            <p:ph type="title"/>
          </p:nvPr>
        </p:nvSpPr>
        <p:spPr/>
        <p:txBody>
          <a:bodyPr/>
          <a:lstStyle/>
          <a:p>
            <a:r>
              <a:rPr lang="en-US" dirty="0"/>
              <a:t>Amplification quotients</a:t>
            </a:r>
          </a:p>
        </p:txBody>
      </p:sp>
      <p:sp>
        <p:nvSpPr>
          <p:cNvPr id="7" name="Content Placeholder 2"/>
          <p:cNvSpPr txBox="1">
            <a:spLocks/>
          </p:cNvSpPr>
          <p:nvPr/>
        </p:nvSpPr>
        <p:spPr>
          <a:xfrm>
            <a:off x="498401" y="5786673"/>
            <a:ext cx="8312649" cy="345558"/>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marL="200025" lvl="1">
              <a:buSzPct val="100000"/>
              <a:buFont typeface="Wingdings" charset="2"/>
              <a:buChar char="§"/>
            </a:pPr>
            <a:r>
              <a:rPr lang="en-US" sz="1300" dirty="0">
                <a:latin typeface="Century Gothic" panose="020B0502020202020204" pitchFamily="34" charset="0"/>
                <a:cs typeface="+mn-cs"/>
              </a:rPr>
              <a:t>Source: US-CERT: https://www.us-cert.gov/ncas/alerts/TA14-017A</a:t>
            </a:r>
          </a:p>
        </p:txBody>
      </p:sp>
    </p:spTree>
    <p:extLst>
      <p:ext uri="{BB962C8B-B14F-4D97-AF65-F5344CB8AC3E}">
        <p14:creationId xmlns:p14="http://schemas.microsoft.com/office/powerpoint/2010/main" val="1518457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241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DNS Reflection</a:t>
            </a: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8796" y="4464171"/>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570" y="4464172"/>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9362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What happens if an attacker forges the victim address as its source?</a:t>
            </a:r>
          </a:p>
          <a:p>
            <a:pPr lvl="4"/>
            <a:endParaRPr lang="en-US" sz="2800" dirty="0"/>
          </a:p>
        </p:txBody>
      </p:sp>
      <p:sp>
        <p:nvSpPr>
          <p:cNvPr id="2" name="Title 1"/>
          <p:cNvSpPr>
            <a:spLocks noGrp="1"/>
          </p:cNvSpPr>
          <p:nvPr>
            <p:ph type="title"/>
          </p:nvPr>
        </p:nvSpPr>
        <p:spPr/>
        <p:txBody>
          <a:bodyPr/>
          <a:lstStyle/>
          <a:p>
            <a:r>
              <a:rPr lang="en-US" dirty="0"/>
              <a:t>What is DNS reflection attack?</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2996" y="2447758"/>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3335966039"/>
              </p:ext>
            </p:extLst>
          </p:nvPr>
        </p:nvGraphicFramePr>
        <p:xfrm>
          <a:off x="2711847" y="2654133"/>
          <a:ext cx="2297906" cy="841375"/>
        </p:xfrm>
        <a:graphic>
          <a:graphicData uri="http://schemas.openxmlformats.org/presentationml/2006/ole">
            <mc:AlternateContent xmlns:mc="http://schemas.openxmlformats.org/markup-compatibility/2006">
              <mc:Choice xmlns:v="urn:schemas-microsoft-com:vml" Requires="v">
                <p:oleObj spid="_x0000_s2375" name="Visio" r:id="rId4" imgW="3676779" imgH="1009785" progId="Visio.Drawing.15">
                  <p:link updateAutomatic="1"/>
                </p:oleObj>
              </mc:Choice>
              <mc:Fallback>
                <p:oleObj name="Visio" r:id="rId4" imgW="3676779" imgH="1009785" progId="Visio.Drawing.15">
                  <p:link updateAutomatic="1"/>
                  <p:pic>
                    <p:nvPicPr>
                      <p:cNvPr id="0" name=""/>
                      <p:cNvPicPr/>
                      <p:nvPr/>
                    </p:nvPicPr>
                    <p:blipFill>
                      <a:blip r:embed="rId5"/>
                      <a:stretch>
                        <a:fillRect/>
                      </a:stretch>
                    </p:blipFill>
                    <p:spPr>
                      <a:xfrm>
                        <a:off x="2711847" y="2654133"/>
                        <a:ext cx="2297906" cy="841375"/>
                      </a:xfrm>
                      <a:prstGeom prst="rect">
                        <a:avLst/>
                      </a:prstGeom>
                    </p:spPr>
                  </p:pic>
                </p:oleObj>
              </mc:Fallback>
            </mc:AlternateContent>
          </a:graphicData>
        </a:graphic>
      </p:graphicFrame>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8510" y="2988567"/>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3782590429"/>
              </p:ext>
            </p:extLst>
          </p:nvPr>
        </p:nvGraphicFramePr>
        <p:xfrm>
          <a:off x="2729706" y="3437035"/>
          <a:ext cx="2262188" cy="841375"/>
        </p:xfrm>
        <a:graphic>
          <a:graphicData uri="http://schemas.openxmlformats.org/presentationml/2006/ole">
            <mc:AlternateContent xmlns:mc="http://schemas.openxmlformats.org/markup-compatibility/2006">
              <mc:Choice xmlns:v="urn:schemas-microsoft-com:vml" Requires="v">
                <p:oleObj spid="_x0000_s2376" name="Visio" r:id="rId7" imgW="3619511" imgH="1009785" progId="Visio.Drawing.15">
                  <p:link updateAutomatic="1"/>
                </p:oleObj>
              </mc:Choice>
              <mc:Fallback>
                <p:oleObj name="Visio" r:id="rId7" imgW="3619511" imgH="1009785" progId="Visio.Drawing.15">
                  <p:link updateAutomatic="1"/>
                  <p:pic>
                    <p:nvPicPr>
                      <p:cNvPr id="0" name=""/>
                      <p:cNvPicPr/>
                      <p:nvPr/>
                    </p:nvPicPr>
                    <p:blipFill>
                      <a:blip r:embed="rId8"/>
                      <a:stretch>
                        <a:fillRect/>
                      </a:stretch>
                    </p:blipFill>
                    <p:spPr>
                      <a:xfrm>
                        <a:off x="2729706" y="3437035"/>
                        <a:ext cx="2262188" cy="841375"/>
                      </a:xfrm>
                      <a:prstGeom prst="rect">
                        <a:avLst/>
                      </a:prstGeom>
                    </p:spPr>
                  </p:pic>
                </p:oleObj>
              </mc:Fallback>
            </mc:AlternateContent>
          </a:graphicData>
        </a:graphic>
      </p:graphicFrame>
      <p:pic>
        <p:nvPicPr>
          <p:cNvPr id="2052"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05706" y="3717494"/>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2"/>
          <p:cNvSpPr txBox="1">
            <a:spLocks/>
          </p:cNvSpPr>
          <p:nvPr/>
        </p:nvSpPr>
        <p:spPr>
          <a:xfrm>
            <a:off x="6297376" y="2827994"/>
            <a:ext cx="2556149" cy="1218082"/>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marL="0" indent="0">
              <a:buNone/>
            </a:pPr>
            <a:r>
              <a:rPr lang="en-US" sz="2800" dirty="0">
                <a:solidFill>
                  <a:schemeClr val="tx1"/>
                </a:solidFill>
                <a:latin typeface="Calibri" charset="0"/>
                <a:ea typeface="Calibri" charset="0"/>
                <a:cs typeface="Calibri" charset="0"/>
              </a:rPr>
              <a:t>…the reflected traffic goes to the target server</a:t>
            </a:r>
          </a:p>
        </p:txBody>
      </p:sp>
      <p:sp>
        <p:nvSpPr>
          <p:cNvPr id="11" name="Content Placeholder 2"/>
          <p:cNvSpPr txBox="1">
            <a:spLocks/>
          </p:cNvSpPr>
          <p:nvPr/>
        </p:nvSpPr>
        <p:spPr>
          <a:xfrm>
            <a:off x="301351" y="5265853"/>
            <a:ext cx="7072037" cy="717490"/>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indent="0" defTabSz="914400">
              <a:lnSpc>
                <a:spcPct val="90000"/>
              </a:lnSpc>
              <a:buNone/>
            </a:pPr>
            <a:r>
              <a:rPr lang="en-US" sz="2800" dirty="0">
                <a:solidFill>
                  <a:schemeClr val="tx1"/>
                </a:solidFill>
                <a:latin typeface="Calibri" charset="0"/>
                <a:ea typeface="Calibri" charset="0"/>
                <a:cs typeface="Calibri" charset="0"/>
              </a:rPr>
              <a:t>	… and what if hundreds of misconfigured open DNS resolvers are used?</a:t>
            </a:r>
          </a:p>
          <a:p>
            <a:pPr lvl="4"/>
            <a:endParaRPr lang="en-US" dirty="0">
              <a:solidFill>
                <a:schemeClr val="tx2"/>
              </a:solidFill>
              <a:cs typeface="CiscoSans ExtraLight"/>
            </a:endParaRPr>
          </a:p>
        </p:txBody>
      </p:sp>
      <p:pic>
        <p:nvPicPr>
          <p:cNvPr id="2055"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94558" y="4415071"/>
            <a:ext cx="160734" cy="341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93392" y="4244414"/>
            <a:ext cx="160734" cy="341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93392" y="4642498"/>
            <a:ext cx="160734" cy="341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8"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12666" y="4480308"/>
            <a:ext cx="160734" cy="341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Object 5"/>
          <p:cNvGraphicFramePr>
            <a:graphicFrameLocks noChangeAspect="1"/>
          </p:cNvGraphicFramePr>
          <p:nvPr>
            <p:extLst>
              <p:ext uri="{D42A27DB-BD31-4B8C-83A1-F6EECF244321}">
                <p14:modId xmlns:p14="http://schemas.microsoft.com/office/powerpoint/2010/main" val="964401393"/>
              </p:ext>
            </p:extLst>
          </p:nvPr>
        </p:nvGraphicFramePr>
        <p:xfrm>
          <a:off x="2691606" y="4271796"/>
          <a:ext cx="2262188" cy="388938"/>
        </p:xfrm>
        <a:graphic>
          <a:graphicData uri="http://schemas.openxmlformats.org/presentationml/2006/ole">
            <mc:AlternateContent xmlns:mc="http://schemas.openxmlformats.org/markup-compatibility/2006">
              <mc:Choice xmlns:v="urn:schemas-microsoft-com:vml" Requires="v">
                <p:oleObj spid="_x0000_s2377" name="Visio" r:id="rId11" imgW="3619511" imgH="466657" progId="Visio.Drawing.15">
                  <p:link updateAutomatic="1"/>
                </p:oleObj>
              </mc:Choice>
              <mc:Fallback>
                <p:oleObj name="Visio" r:id="rId11" imgW="3619511" imgH="466657" progId="Visio.Drawing.15">
                  <p:link updateAutomatic="1"/>
                  <p:pic>
                    <p:nvPicPr>
                      <p:cNvPr id="0" name=""/>
                      <p:cNvPicPr/>
                      <p:nvPr/>
                    </p:nvPicPr>
                    <p:blipFill>
                      <a:blip r:embed="rId12"/>
                      <a:stretch>
                        <a:fillRect/>
                      </a:stretch>
                    </p:blipFill>
                    <p:spPr>
                      <a:xfrm>
                        <a:off x="2691606" y="4271796"/>
                        <a:ext cx="2262188" cy="388938"/>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856402911"/>
              </p:ext>
            </p:extLst>
          </p:nvPr>
        </p:nvGraphicFramePr>
        <p:xfrm>
          <a:off x="2767806" y="4447744"/>
          <a:ext cx="2262188" cy="388938"/>
        </p:xfrm>
        <a:graphic>
          <a:graphicData uri="http://schemas.openxmlformats.org/presentationml/2006/ole">
            <mc:AlternateContent xmlns:mc="http://schemas.openxmlformats.org/markup-compatibility/2006">
              <mc:Choice xmlns:v="urn:schemas-microsoft-com:vml" Requires="v">
                <p:oleObj spid="_x0000_s2378" name="Visio" r:id="rId11" imgW="3619511" imgH="466657" progId="Visio.Drawing.15">
                  <p:link updateAutomatic="1"/>
                </p:oleObj>
              </mc:Choice>
              <mc:Fallback>
                <p:oleObj name="Visio" r:id="rId11" imgW="3619511" imgH="466657" progId="Visio.Drawing.15">
                  <p:link updateAutomatic="1"/>
                  <p:pic>
                    <p:nvPicPr>
                      <p:cNvPr id="0" name=""/>
                      <p:cNvPicPr/>
                      <p:nvPr/>
                    </p:nvPicPr>
                    <p:blipFill>
                      <a:blip r:embed="rId13"/>
                      <a:stretch>
                        <a:fillRect/>
                      </a:stretch>
                    </p:blipFill>
                    <p:spPr>
                      <a:xfrm>
                        <a:off x="2767806" y="4447744"/>
                        <a:ext cx="2262188" cy="388938"/>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632308798"/>
              </p:ext>
            </p:extLst>
          </p:nvPr>
        </p:nvGraphicFramePr>
        <p:xfrm>
          <a:off x="2844006" y="4619079"/>
          <a:ext cx="2262188" cy="388938"/>
        </p:xfrm>
        <a:graphic>
          <a:graphicData uri="http://schemas.openxmlformats.org/presentationml/2006/ole">
            <mc:AlternateContent xmlns:mc="http://schemas.openxmlformats.org/markup-compatibility/2006">
              <mc:Choice xmlns:v="urn:schemas-microsoft-com:vml" Requires="v">
                <p:oleObj spid="_x0000_s2379" name="Visio" r:id="rId11" imgW="3619511" imgH="466657" progId="Visio.Drawing.15">
                  <p:link updateAutomatic="1"/>
                </p:oleObj>
              </mc:Choice>
              <mc:Fallback>
                <p:oleObj name="Visio" r:id="rId11" imgW="3619511" imgH="466657" progId="Visio.Drawing.15">
                  <p:link updateAutomatic="1"/>
                  <p:pic>
                    <p:nvPicPr>
                      <p:cNvPr id="0" name=""/>
                      <p:cNvPicPr/>
                      <p:nvPr/>
                    </p:nvPicPr>
                    <p:blipFill>
                      <a:blip r:embed="rId14"/>
                      <a:stretch>
                        <a:fillRect/>
                      </a:stretch>
                    </p:blipFill>
                    <p:spPr>
                      <a:xfrm>
                        <a:off x="2844006" y="4619079"/>
                        <a:ext cx="2262188" cy="388938"/>
                      </a:xfrm>
                      <a:prstGeom prst="rect">
                        <a:avLst/>
                      </a:prstGeom>
                    </p:spPr>
                  </p:pic>
                </p:oleObj>
              </mc:Fallback>
            </mc:AlternateContent>
          </a:graphicData>
        </a:graphic>
      </p:graphicFrame>
    </p:spTree>
    <p:extLst>
      <p:ext uri="{BB962C8B-B14F-4D97-AF65-F5344CB8AC3E}">
        <p14:creationId xmlns:p14="http://schemas.microsoft.com/office/powerpoint/2010/main" val="206635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500"/>
                                        <p:tgtEl>
                                          <p:spTgt spid="205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52"/>
                                        </p:tgtEl>
                                        <p:attrNameLst>
                                          <p:attrName>style.visibility</p:attrName>
                                        </p:attrNameLst>
                                      </p:cBhvr>
                                      <p:to>
                                        <p:strVal val="visible"/>
                                      </p:to>
                                    </p:set>
                                    <p:animEffect transition="in" filter="fade">
                                      <p:cBhvr>
                                        <p:cTn id="32" dur="500"/>
                                        <p:tgtEl>
                                          <p:spTgt spid="205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055"/>
                                        </p:tgtEl>
                                        <p:attrNameLst>
                                          <p:attrName>style.visibility</p:attrName>
                                        </p:attrNameLst>
                                      </p:cBhvr>
                                      <p:to>
                                        <p:strVal val="visible"/>
                                      </p:to>
                                    </p:set>
                                    <p:anim calcmode="lin" valueType="num">
                                      <p:cBhvr additive="base">
                                        <p:cTn id="47" dur="500" fill="hold"/>
                                        <p:tgtEl>
                                          <p:spTgt spid="2055"/>
                                        </p:tgtEl>
                                        <p:attrNameLst>
                                          <p:attrName>ppt_x</p:attrName>
                                        </p:attrNameLst>
                                      </p:cBhvr>
                                      <p:tavLst>
                                        <p:tav tm="0">
                                          <p:val>
                                            <p:strVal val="#ppt_x"/>
                                          </p:val>
                                        </p:tav>
                                        <p:tav tm="100000">
                                          <p:val>
                                            <p:strVal val="#ppt_x"/>
                                          </p:val>
                                        </p:tav>
                                      </p:tavLst>
                                    </p:anim>
                                    <p:anim calcmode="lin" valueType="num">
                                      <p:cBhvr additive="base">
                                        <p:cTn id="48" dur="500" fill="hold"/>
                                        <p:tgtEl>
                                          <p:spTgt spid="2055"/>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058"/>
                                        </p:tgtEl>
                                        <p:attrNameLst>
                                          <p:attrName>style.visibility</p:attrName>
                                        </p:attrNameLst>
                                      </p:cBhvr>
                                      <p:to>
                                        <p:strVal val="visible"/>
                                      </p:to>
                                    </p:set>
                                    <p:anim calcmode="lin" valueType="num">
                                      <p:cBhvr additive="base">
                                        <p:cTn id="51" dur="500" fill="hold"/>
                                        <p:tgtEl>
                                          <p:spTgt spid="2058"/>
                                        </p:tgtEl>
                                        <p:attrNameLst>
                                          <p:attrName>ppt_x</p:attrName>
                                        </p:attrNameLst>
                                      </p:cBhvr>
                                      <p:tavLst>
                                        <p:tav tm="0">
                                          <p:val>
                                            <p:strVal val="#ppt_x"/>
                                          </p:val>
                                        </p:tav>
                                        <p:tav tm="100000">
                                          <p:val>
                                            <p:strVal val="#ppt_x"/>
                                          </p:val>
                                        </p:tav>
                                      </p:tavLst>
                                    </p:anim>
                                    <p:anim calcmode="lin" valueType="num">
                                      <p:cBhvr additive="base">
                                        <p:cTn id="52" dur="500" fill="hold"/>
                                        <p:tgtEl>
                                          <p:spTgt spid="205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057"/>
                                        </p:tgtEl>
                                        <p:attrNameLst>
                                          <p:attrName>style.visibility</p:attrName>
                                        </p:attrNameLst>
                                      </p:cBhvr>
                                      <p:to>
                                        <p:strVal val="visible"/>
                                      </p:to>
                                    </p:set>
                                    <p:anim calcmode="lin" valueType="num">
                                      <p:cBhvr additive="base">
                                        <p:cTn id="55" dur="500" fill="hold"/>
                                        <p:tgtEl>
                                          <p:spTgt spid="2057"/>
                                        </p:tgtEl>
                                        <p:attrNameLst>
                                          <p:attrName>ppt_x</p:attrName>
                                        </p:attrNameLst>
                                      </p:cBhvr>
                                      <p:tavLst>
                                        <p:tav tm="0">
                                          <p:val>
                                            <p:strVal val="#ppt_x"/>
                                          </p:val>
                                        </p:tav>
                                        <p:tav tm="100000">
                                          <p:val>
                                            <p:strVal val="#ppt_x"/>
                                          </p:val>
                                        </p:tav>
                                      </p:tavLst>
                                    </p:anim>
                                    <p:anim calcmode="lin" valueType="num">
                                      <p:cBhvr additive="base">
                                        <p:cTn id="56" dur="500" fill="hold"/>
                                        <p:tgtEl>
                                          <p:spTgt spid="2057"/>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056"/>
                                        </p:tgtEl>
                                        <p:attrNameLst>
                                          <p:attrName>style.visibility</p:attrName>
                                        </p:attrNameLst>
                                      </p:cBhvr>
                                      <p:to>
                                        <p:strVal val="visible"/>
                                      </p:to>
                                    </p:set>
                                    <p:anim calcmode="lin" valueType="num">
                                      <p:cBhvr additive="base">
                                        <p:cTn id="59" dur="500" fill="hold"/>
                                        <p:tgtEl>
                                          <p:spTgt spid="2056"/>
                                        </p:tgtEl>
                                        <p:attrNameLst>
                                          <p:attrName>ppt_x</p:attrName>
                                        </p:attrNameLst>
                                      </p:cBhvr>
                                      <p:tavLst>
                                        <p:tav tm="0">
                                          <p:val>
                                            <p:strVal val="#ppt_x"/>
                                          </p:val>
                                        </p:tav>
                                        <p:tav tm="100000">
                                          <p:val>
                                            <p:strVal val="#ppt_x"/>
                                          </p:val>
                                        </p:tav>
                                      </p:tavLst>
                                    </p:anim>
                                    <p:anim calcmode="lin" valueType="num">
                                      <p:cBhvr additive="base">
                                        <p:cTn id="60"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par>
                                <p:cTn id="66" presetID="10" presetClass="entr" presetSubtype="0" fill="hold"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500"/>
                                        <p:tgtEl>
                                          <p:spTgt spid="7"/>
                                        </p:tgtEl>
                                      </p:cBhvr>
                                    </p:animEffect>
                                  </p:childTnLst>
                                </p:cTn>
                              </p:par>
                              <p:par>
                                <p:cTn id="69" presetID="10" presetClass="entr" presetSubtype="0"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Triggered by something like:</a:t>
            </a:r>
          </a:p>
          <a:p>
            <a:pPr marL="914400" lvl="2" indent="0">
              <a:buNone/>
            </a:pPr>
            <a:r>
              <a:rPr lang="en-US" dirty="0"/>
              <a:t>dig ANY isc.org @3.3.3.3</a:t>
            </a:r>
          </a:p>
          <a:p>
            <a:endParaRPr lang="en-US" dirty="0"/>
          </a:p>
          <a:p>
            <a:r>
              <a:rPr lang="en-US" dirty="0"/>
              <a:t>Example:</a:t>
            </a:r>
          </a:p>
          <a:p>
            <a:pPr marL="914400" lvl="2" indent="0">
              <a:buNone/>
            </a:pPr>
            <a:r>
              <a:rPr lang="en-US" dirty="0"/>
              <a:t>~$ dig ANY isc.org @172.20.1.1 # My home lab</a:t>
            </a:r>
          </a:p>
          <a:p>
            <a:pPr marL="885825" lvl="3" indent="0">
              <a:buSzPct val="100000"/>
              <a:buNone/>
            </a:pPr>
            <a:r>
              <a:rPr lang="en-US" sz="1400" dirty="0">
                <a:latin typeface="Century Gothic" panose="020B0502020202020204" pitchFamily="34" charset="0"/>
                <a:cs typeface="+mn-cs"/>
              </a:rPr>
              <a:t>Flip over for </a:t>
            </a:r>
            <a:r>
              <a:rPr lang="en-US" sz="1400" dirty="0" err="1">
                <a:latin typeface="Century Gothic" panose="020B0502020202020204" pitchFamily="34" charset="0"/>
                <a:cs typeface="+mn-cs"/>
              </a:rPr>
              <a:t>thes</a:t>
            </a:r>
            <a:r>
              <a:rPr lang="en-US" sz="1400" dirty="0">
                <a:latin typeface="Century Gothic" panose="020B0502020202020204" pitchFamily="34" charset="0"/>
                <a:cs typeface="+mn-cs"/>
              </a:rPr>
              <a:t> answer</a:t>
            </a:r>
            <a:endParaRPr lang="en-US" sz="1200" dirty="0">
              <a:latin typeface="Century Gothic" panose="020B0502020202020204" pitchFamily="34" charset="0"/>
              <a:cs typeface="+mn-cs"/>
            </a:endParaRPr>
          </a:p>
          <a:p>
            <a:endParaRPr lang="en-US" dirty="0"/>
          </a:p>
        </p:txBody>
      </p:sp>
      <p:sp>
        <p:nvSpPr>
          <p:cNvPr id="2" name="Title 1"/>
          <p:cNvSpPr>
            <a:spLocks noGrp="1"/>
          </p:cNvSpPr>
          <p:nvPr>
            <p:ph type="title"/>
          </p:nvPr>
        </p:nvSpPr>
        <p:spPr/>
        <p:txBody>
          <a:bodyPr/>
          <a:lstStyle/>
          <a:p>
            <a:r>
              <a:rPr lang="en-US" dirty="0"/>
              <a:t>Consider this query</a:t>
            </a:r>
          </a:p>
        </p:txBody>
      </p:sp>
    </p:spTree>
    <p:extLst>
      <p:ext uri="{BB962C8B-B14F-4D97-AF65-F5344CB8AC3E}">
        <p14:creationId xmlns:p14="http://schemas.microsoft.com/office/powerpoint/2010/main" val="2212271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buNone/>
            </a:pPr>
            <a:r>
              <a:rPr lang="en-US" sz="800" dirty="0" err="1">
                <a:solidFill>
                  <a:schemeClr val="tx2"/>
                </a:solidFill>
                <a:cs typeface="CiscoSans ExtraLight"/>
              </a:rPr>
              <a:t>ghostwood@sgw</a:t>
            </a:r>
            <a:r>
              <a:rPr lang="en-US" sz="800" dirty="0">
                <a:solidFill>
                  <a:schemeClr val="tx2"/>
                </a:solidFill>
                <a:cs typeface="CiscoSans ExtraLight"/>
              </a:rPr>
              <a:t>:~$ dig ANY isc.org @172.20.1.1</a:t>
            </a:r>
          </a:p>
          <a:p>
            <a:pPr marL="0" indent="0">
              <a:buNone/>
            </a:pPr>
            <a:r>
              <a:rPr lang="en-US" sz="800" dirty="0">
                <a:solidFill>
                  <a:schemeClr val="tx2"/>
                </a:solidFill>
                <a:cs typeface="CiscoSans ExtraLight"/>
              </a:rPr>
              <a:t>;; ANSWER SECTION:</a:t>
            </a:r>
          </a:p>
          <a:p>
            <a:pPr marL="0" indent="0">
              <a:buNone/>
            </a:pPr>
            <a:r>
              <a:rPr lang="en-US" sz="800" dirty="0">
                <a:solidFill>
                  <a:schemeClr val="tx2"/>
                </a:solidFill>
                <a:cs typeface="CiscoSans ExtraLight"/>
              </a:rPr>
              <a:t>isc.org.                481     IN      </a:t>
            </a:r>
            <a:r>
              <a:rPr lang="en-US" sz="800" dirty="0" err="1">
                <a:solidFill>
                  <a:schemeClr val="tx2"/>
                </a:solidFill>
                <a:cs typeface="CiscoSans ExtraLight"/>
              </a:rPr>
              <a:t>RRSIG</a:t>
            </a:r>
            <a:r>
              <a:rPr lang="en-US" sz="800" dirty="0">
                <a:solidFill>
                  <a:schemeClr val="tx2"/>
                </a:solidFill>
                <a:cs typeface="CiscoSans ExtraLight"/>
              </a:rPr>
              <a:t>   DS 7 2 86400 20130607155725 20130517145725 42353 org. </a:t>
            </a:r>
            <a:r>
              <a:rPr lang="en-US" sz="800" dirty="0" err="1">
                <a:solidFill>
                  <a:schemeClr val="tx2"/>
                </a:solidFill>
                <a:cs typeface="CiscoSans ExtraLight"/>
              </a:rPr>
              <a:t>KHMs09DaFMx416</a:t>
            </a:r>
            <a:r>
              <a:rPr lang="en-US" sz="800" dirty="0">
                <a:solidFill>
                  <a:schemeClr val="tx2"/>
                </a:solidFill>
                <a:cs typeface="CiscoSans ExtraLight"/>
              </a:rPr>
              <a:t>/</a:t>
            </a:r>
            <a:r>
              <a:rPr lang="en-US" sz="800" dirty="0" err="1">
                <a:solidFill>
                  <a:schemeClr val="tx2"/>
                </a:solidFill>
                <a:cs typeface="CiscoSans ExtraLight"/>
              </a:rPr>
              <a:t>7xXhaD9By0NrqCiQ4kBnqi6oq2VocZRREAbUHHrAY</a:t>
            </a:r>
            <a:r>
              <a:rPr lang="en-US" sz="800" dirty="0">
                <a:solidFill>
                  <a:schemeClr val="tx2"/>
                </a:solidFill>
                <a:cs typeface="CiscoSans ExtraLight"/>
              </a:rPr>
              <a:t> </a:t>
            </a:r>
            <a:r>
              <a:rPr lang="en-US" sz="800" dirty="0" err="1">
                <a:solidFill>
                  <a:schemeClr val="tx2"/>
                </a:solidFill>
                <a:cs typeface="CiscoSans ExtraLight"/>
              </a:rPr>
              <a:t>KydlgKO5vOaw6l1Fy86</a:t>
            </a:r>
            <a:r>
              <a:rPr lang="en-US" sz="800" dirty="0">
                <a:solidFill>
                  <a:schemeClr val="tx2"/>
                </a:solidFill>
                <a:cs typeface="CiscoSans ExtraLight"/>
              </a:rPr>
              <a:t>/</a:t>
            </a:r>
            <a:r>
              <a:rPr lang="en-US" sz="800" dirty="0" err="1">
                <a:solidFill>
                  <a:schemeClr val="tx2"/>
                </a:solidFill>
                <a:cs typeface="CiscoSans ExtraLight"/>
              </a:rPr>
              <a:t>oiODkk3yyHspciwdJvjIefu4PktdUnd1IQxW</a:t>
            </a:r>
            <a:r>
              <a:rPr lang="en-US" sz="800" dirty="0">
                <a:solidFill>
                  <a:schemeClr val="tx2"/>
                </a:solidFill>
                <a:cs typeface="CiscoSans ExtraLight"/>
              </a:rPr>
              <a:t> </a:t>
            </a:r>
            <a:r>
              <a:rPr lang="en-US" sz="800" dirty="0" err="1">
                <a:solidFill>
                  <a:schemeClr val="tx2"/>
                </a:solidFill>
                <a:cs typeface="CiscoSans ExtraLight"/>
              </a:rPr>
              <a:t>791q</a:t>
            </a:r>
            <a:r>
              <a:rPr lang="en-US" sz="800" dirty="0">
                <a:solidFill>
                  <a:schemeClr val="tx2"/>
                </a:solidFill>
                <a:cs typeface="CiscoSans ExtraLight"/>
              </a:rPr>
              <a:t>/</a:t>
            </a:r>
            <a:r>
              <a:rPr lang="en-US" sz="800" dirty="0" err="1">
                <a:solidFill>
                  <a:schemeClr val="tx2"/>
                </a:solidFill>
                <a:cs typeface="CiscoSans ExtraLight"/>
              </a:rPr>
              <a:t>jWgHBL5iQQigBYv7Z5IfY1ENn+6fPOchAywWqEBYcdqW8pzzOjz</a:t>
            </a:r>
            <a:r>
              <a:rPr lang="en-US" sz="800" dirty="0">
                <a:solidFill>
                  <a:schemeClr val="tx2"/>
                </a:solidFill>
                <a:cs typeface="CiscoSans ExtraLight"/>
              </a:rPr>
              <a:t> </a:t>
            </a:r>
            <a:r>
              <a:rPr lang="en-US" sz="800" dirty="0" err="1">
                <a:solidFill>
                  <a:schemeClr val="tx2"/>
                </a:solidFill>
                <a:cs typeface="CiscoSans ExtraLight"/>
              </a:rPr>
              <a:t>zlU</a:t>
            </a:r>
            <a:r>
              <a:rPr lang="en-US" sz="800" dirty="0">
                <a:solidFill>
                  <a:schemeClr val="tx2"/>
                </a:solidFill>
                <a:cs typeface="CiscoSans ExtraLight"/>
              </a:rPr>
              <a:t>=</a:t>
            </a:r>
          </a:p>
          <a:p>
            <a:pPr marL="0" indent="0">
              <a:buNone/>
            </a:pPr>
            <a:r>
              <a:rPr lang="en-US" sz="800" dirty="0">
                <a:solidFill>
                  <a:schemeClr val="tx2"/>
                </a:solidFill>
                <a:cs typeface="CiscoSans ExtraLight"/>
              </a:rPr>
              <a:t>isc.org.                481     IN      DS      12892 5 2 </a:t>
            </a:r>
            <a:r>
              <a:rPr lang="en-US" sz="800" dirty="0" err="1">
                <a:solidFill>
                  <a:schemeClr val="tx2"/>
                </a:solidFill>
                <a:cs typeface="CiscoSans ExtraLight"/>
              </a:rPr>
              <a:t>F1E184C0E1D615D20EB3C223ACED3B03C773DD952D5F0EB5C777586D</a:t>
            </a:r>
            <a:r>
              <a:rPr lang="en-US" sz="800" dirty="0">
                <a:solidFill>
                  <a:schemeClr val="tx2"/>
                </a:solidFill>
                <a:cs typeface="CiscoSans ExtraLight"/>
              </a:rPr>
              <a:t> </a:t>
            </a:r>
            <a:r>
              <a:rPr lang="en-US" sz="800" dirty="0" err="1">
                <a:solidFill>
                  <a:schemeClr val="tx2"/>
                </a:solidFill>
                <a:cs typeface="CiscoSans ExtraLight"/>
              </a:rPr>
              <a:t>E18DA6B5</a:t>
            </a:r>
            <a:endParaRPr lang="en-US" sz="800" dirty="0">
              <a:solidFill>
                <a:schemeClr val="tx2"/>
              </a:solidFill>
              <a:cs typeface="CiscoSans ExtraLight"/>
            </a:endParaRPr>
          </a:p>
          <a:p>
            <a:pPr marL="0" indent="0">
              <a:buNone/>
            </a:pPr>
            <a:r>
              <a:rPr lang="en-US" sz="800" dirty="0">
                <a:solidFill>
                  <a:schemeClr val="tx2"/>
                </a:solidFill>
                <a:cs typeface="CiscoSans ExtraLight"/>
              </a:rPr>
              <a:t>isc.org.                481     IN      DS      12892 5 1 </a:t>
            </a:r>
            <a:r>
              <a:rPr lang="en-US" sz="800" dirty="0" err="1">
                <a:solidFill>
                  <a:schemeClr val="tx2"/>
                </a:solidFill>
                <a:cs typeface="CiscoSans ExtraLight"/>
              </a:rPr>
              <a:t>982113D08B4C6A1D9F6AEE1E2237AEF69F3F9759</a:t>
            </a:r>
            <a:endParaRPr lang="en-US" sz="800" dirty="0">
              <a:solidFill>
                <a:schemeClr val="tx2"/>
              </a:solidFill>
              <a:cs typeface="CiscoSans ExtraLight"/>
            </a:endParaRPr>
          </a:p>
          <a:p>
            <a:pPr marL="0" indent="0">
              <a:buNone/>
            </a:pPr>
            <a:r>
              <a:rPr lang="en-US" sz="800" dirty="0">
                <a:solidFill>
                  <a:schemeClr val="tx2"/>
                </a:solidFill>
                <a:cs typeface="CiscoSans ExtraLight"/>
              </a:rPr>
              <a:t>isc.org.                5725    IN      </a:t>
            </a:r>
            <a:r>
              <a:rPr lang="en-US" sz="800" dirty="0" err="1">
                <a:solidFill>
                  <a:schemeClr val="tx2"/>
                </a:solidFill>
                <a:cs typeface="CiscoSans ExtraLight"/>
              </a:rPr>
              <a:t>RRSIG</a:t>
            </a:r>
            <a:r>
              <a:rPr lang="en-US" sz="800" dirty="0">
                <a:solidFill>
                  <a:schemeClr val="tx2"/>
                </a:solidFill>
                <a:cs typeface="CiscoSans ExtraLight"/>
              </a:rPr>
              <a:t>   A 5 2 7200 20130620134150 20130521134150 50012 isc.org. </a:t>
            </a:r>
            <a:r>
              <a:rPr lang="en-US" sz="800" dirty="0" err="1">
                <a:solidFill>
                  <a:schemeClr val="tx2"/>
                </a:solidFill>
                <a:cs typeface="CiscoSans ExtraLight"/>
              </a:rPr>
              <a:t>iCBy1Jj9P6mXVYjaSc62JClrZW+hvYAUGHo7WwRmxGRaipS8I9+LCvRl</a:t>
            </a:r>
            <a:r>
              <a:rPr lang="en-US" sz="800" dirty="0">
                <a:solidFill>
                  <a:schemeClr val="tx2"/>
                </a:solidFill>
                <a:cs typeface="CiscoSans ExtraLight"/>
              </a:rPr>
              <a:t> </a:t>
            </a:r>
            <a:r>
              <a:rPr lang="en-US" sz="800" dirty="0" err="1">
                <a:solidFill>
                  <a:schemeClr val="tx2"/>
                </a:solidFill>
                <a:cs typeface="CiscoSans ExtraLight"/>
              </a:rPr>
              <a:t>2erglomkBP79m9ahnFOxWEAaueA6TIHClGxOkgrk3hBtMFjUB9rhvkIm</a:t>
            </a:r>
            <a:r>
              <a:rPr lang="en-US" sz="800" dirty="0">
                <a:solidFill>
                  <a:schemeClr val="tx2"/>
                </a:solidFill>
                <a:cs typeface="CiscoSans ExtraLight"/>
              </a:rPr>
              <a:t> </a:t>
            </a:r>
            <a:r>
              <a:rPr lang="en-US" sz="800" dirty="0" err="1">
                <a:solidFill>
                  <a:schemeClr val="tx2"/>
                </a:solidFill>
                <a:cs typeface="CiscoSans ExtraLight"/>
              </a:rPr>
              <a:t>uxO2D8gc1DJDLl5egfpJCF2fITFhEvWzeMt6QGNwicWMxBsFHCxM7Fms</a:t>
            </a:r>
            <a:r>
              <a:rPr lang="en-US" sz="800" dirty="0">
                <a:solidFill>
                  <a:schemeClr val="tx2"/>
                </a:solidFill>
                <a:cs typeface="CiscoSans ExtraLight"/>
              </a:rPr>
              <a:t> </a:t>
            </a:r>
            <a:r>
              <a:rPr lang="en-US" sz="800" dirty="0" err="1">
                <a:solidFill>
                  <a:schemeClr val="tx2"/>
                </a:solidFill>
                <a:cs typeface="CiscoSans ExtraLight"/>
              </a:rPr>
              <a:t>D8I</a:t>
            </a:r>
            <a:r>
              <a:rPr lang="en-US" sz="800" dirty="0">
                <a:solidFill>
                  <a:schemeClr val="tx2"/>
                </a:solidFill>
                <a:cs typeface="CiscoSans ExtraLight"/>
              </a:rPr>
              <a:t>=</a:t>
            </a:r>
          </a:p>
          <a:p>
            <a:pPr marL="0" indent="0">
              <a:buNone/>
            </a:pPr>
            <a:r>
              <a:rPr lang="en-US" sz="800" dirty="0">
                <a:solidFill>
                  <a:schemeClr val="tx2"/>
                </a:solidFill>
                <a:cs typeface="CiscoSans ExtraLight"/>
              </a:rPr>
              <a:t>isc.org.                5725    IN      A       149.20.64.42</a:t>
            </a:r>
          </a:p>
          <a:p>
            <a:pPr marL="0" indent="0">
              <a:buNone/>
            </a:pPr>
            <a:r>
              <a:rPr lang="en-US" sz="800" dirty="0">
                <a:solidFill>
                  <a:schemeClr val="tx2"/>
                </a:solidFill>
                <a:cs typeface="CiscoSans ExtraLight"/>
              </a:rPr>
              <a:t>isc.org.                5725    IN      </a:t>
            </a:r>
            <a:r>
              <a:rPr lang="en-US" sz="800" dirty="0" err="1">
                <a:solidFill>
                  <a:schemeClr val="tx2"/>
                </a:solidFill>
                <a:cs typeface="CiscoSans ExtraLight"/>
              </a:rPr>
              <a:t>RRSIG</a:t>
            </a:r>
            <a:r>
              <a:rPr lang="en-US" sz="800" dirty="0">
                <a:solidFill>
                  <a:schemeClr val="tx2"/>
                </a:solidFill>
                <a:cs typeface="CiscoSans ExtraLight"/>
              </a:rPr>
              <a:t>   </a:t>
            </a:r>
            <a:r>
              <a:rPr lang="en-US" sz="800" dirty="0" err="1">
                <a:solidFill>
                  <a:schemeClr val="tx2"/>
                </a:solidFill>
                <a:cs typeface="CiscoSans ExtraLight"/>
              </a:rPr>
              <a:t>DNSKEY</a:t>
            </a:r>
            <a:r>
              <a:rPr lang="en-US" sz="800" dirty="0">
                <a:solidFill>
                  <a:schemeClr val="tx2"/>
                </a:solidFill>
                <a:cs typeface="CiscoSans ExtraLight"/>
              </a:rPr>
              <a:t> 5 2 7200 20130620130130 20130521130130 12892 isc.org. </a:t>
            </a:r>
            <a:r>
              <a:rPr lang="en-US" sz="800" dirty="0" err="1">
                <a:solidFill>
                  <a:schemeClr val="tx2"/>
                </a:solidFill>
                <a:cs typeface="CiscoSans ExtraLight"/>
              </a:rPr>
              <a:t>dfxTGA</a:t>
            </a:r>
            <a:r>
              <a:rPr lang="en-US" sz="800" dirty="0">
                <a:solidFill>
                  <a:schemeClr val="tx2"/>
                </a:solidFill>
                <a:cs typeface="CiscoSans ExtraLight"/>
              </a:rPr>
              <a:t>/</a:t>
            </a:r>
            <a:r>
              <a:rPr lang="en-US" sz="800" dirty="0" err="1">
                <a:solidFill>
                  <a:schemeClr val="tx2"/>
                </a:solidFill>
                <a:cs typeface="CiscoSans ExtraLight"/>
              </a:rPr>
              <a:t>f6vdhuIqojp+Konkdt8c4y3WiU+Vs5TjznvhdEyH14qPh</a:t>
            </a:r>
            <a:r>
              <a:rPr lang="en-US" sz="800" dirty="0">
                <a:solidFill>
                  <a:schemeClr val="tx2"/>
                </a:solidFill>
                <a:cs typeface="CiscoSans ExtraLight"/>
              </a:rPr>
              <a:t>/</a:t>
            </a:r>
            <a:r>
              <a:rPr lang="en-US" sz="800" dirty="0" err="1">
                <a:solidFill>
                  <a:schemeClr val="tx2"/>
                </a:solidFill>
                <a:cs typeface="CiscoSans ExtraLight"/>
              </a:rPr>
              <a:t>cHh</a:t>
            </a:r>
            <a:r>
              <a:rPr lang="en-US" sz="800" dirty="0">
                <a:solidFill>
                  <a:schemeClr val="tx2"/>
                </a:solidFill>
                <a:cs typeface="CiscoSans ExtraLight"/>
              </a:rPr>
              <a:t> +</a:t>
            </a:r>
            <a:r>
              <a:rPr lang="en-US" sz="800" dirty="0" err="1">
                <a:solidFill>
                  <a:schemeClr val="tx2"/>
                </a:solidFill>
                <a:cs typeface="CiscoSans ExtraLight"/>
              </a:rPr>
              <a:t>y1vA6+gAwTHl4X+GpzctNxiElwaSwVu3m9Nocniwl</a:t>
            </a:r>
            <a:r>
              <a:rPr lang="en-US" sz="800" dirty="0">
                <a:solidFill>
                  <a:schemeClr val="tx2"/>
                </a:solidFill>
                <a:cs typeface="CiscoSans ExtraLight"/>
              </a:rPr>
              <a:t>/</a:t>
            </a:r>
            <a:r>
              <a:rPr lang="en-US" sz="800" dirty="0" err="1">
                <a:solidFill>
                  <a:schemeClr val="tx2"/>
                </a:solidFill>
                <a:cs typeface="CiscoSans ExtraLight"/>
              </a:rPr>
              <a:t>AZQoL</a:t>
            </a:r>
            <a:r>
              <a:rPr lang="en-US" sz="800" dirty="0">
                <a:solidFill>
                  <a:schemeClr val="tx2"/>
                </a:solidFill>
                <a:cs typeface="CiscoSans ExtraLight"/>
              </a:rPr>
              <a:t>/</a:t>
            </a:r>
            <a:r>
              <a:rPr lang="en-US" sz="800" dirty="0" err="1">
                <a:solidFill>
                  <a:schemeClr val="tx2"/>
                </a:solidFill>
                <a:cs typeface="CiscoSans ExtraLight"/>
              </a:rPr>
              <a:t>SyDgEsI</a:t>
            </a:r>
            <a:r>
              <a:rPr lang="en-US" sz="800" dirty="0">
                <a:solidFill>
                  <a:schemeClr val="tx2"/>
                </a:solidFill>
                <a:cs typeface="CiscoSans ExtraLight"/>
              </a:rPr>
              <a:t> </a:t>
            </a:r>
            <a:r>
              <a:rPr lang="en-US" sz="800" dirty="0" err="1">
                <a:solidFill>
                  <a:schemeClr val="tx2"/>
                </a:solidFill>
                <a:cs typeface="CiscoSans ExtraLight"/>
              </a:rPr>
              <a:t>bJM</a:t>
            </a:r>
            <a:r>
              <a:rPr lang="en-US" sz="800" dirty="0">
                <a:solidFill>
                  <a:schemeClr val="tx2"/>
                </a:solidFill>
                <a:cs typeface="CiscoSans ExtraLight"/>
              </a:rPr>
              <a:t>/</a:t>
            </a:r>
            <a:r>
              <a:rPr lang="en-US" sz="800" dirty="0" err="1">
                <a:solidFill>
                  <a:schemeClr val="tx2"/>
                </a:solidFill>
                <a:cs typeface="CiscoSans ExtraLight"/>
              </a:rPr>
              <a:t>X+ZXY5qrgQrV2grOcKAAA91Bus3behYQZTsdaH2TStAKjKINEgvm</a:t>
            </a:r>
            <a:r>
              <a:rPr lang="en-US" sz="800" dirty="0">
                <a:solidFill>
                  <a:schemeClr val="tx2"/>
                </a:solidFill>
                <a:cs typeface="CiscoSans ExtraLight"/>
              </a:rPr>
              <a:t> </a:t>
            </a:r>
            <a:r>
              <a:rPr lang="en-US" sz="800" dirty="0" err="1">
                <a:solidFill>
                  <a:schemeClr val="tx2"/>
                </a:solidFill>
                <a:cs typeface="CiscoSans ExtraLight"/>
              </a:rPr>
              <a:t>yQ5xWEo6zE3p0ygtPq4eMNO4fRT9UQDhTRD3v3ztxFlNXKvBsQWZGBH0</a:t>
            </a:r>
            <a:r>
              <a:rPr lang="en-US" sz="800" dirty="0">
                <a:solidFill>
                  <a:schemeClr val="tx2"/>
                </a:solidFill>
                <a:cs typeface="CiscoSans ExtraLight"/>
              </a:rPr>
              <a:t> </a:t>
            </a:r>
            <a:r>
              <a:rPr lang="en-US" sz="800" dirty="0" err="1">
                <a:solidFill>
                  <a:schemeClr val="tx2"/>
                </a:solidFill>
                <a:cs typeface="CiscoSans ExtraLight"/>
              </a:rPr>
              <a:t>5tQcbC6xnGyn1bBptJEEGhCBG01ncJt1MCyEf98VGHKJFeowORiirDQ3</a:t>
            </a:r>
            <a:r>
              <a:rPr lang="en-US" sz="800" dirty="0">
                <a:solidFill>
                  <a:schemeClr val="tx2"/>
                </a:solidFill>
                <a:cs typeface="CiscoSans ExtraLight"/>
              </a:rPr>
              <a:t> </a:t>
            </a:r>
            <a:r>
              <a:rPr lang="en-US" sz="800" dirty="0" err="1">
                <a:solidFill>
                  <a:schemeClr val="tx2"/>
                </a:solidFill>
                <a:cs typeface="CiscoSans ExtraLight"/>
              </a:rPr>
              <a:t>cjJRFPTCCkA8n4j8vnsimIUP</a:t>
            </a:r>
            <a:r>
              <a:rPr lang="en-US" sz="800" dirty="0">
                <a:solidFill>
                  <a:schemeClr val="tx2"/>
                </a:solidFill>
                <a:cs typeface="CiscoSans ExtraLight"/>
              </a:rPr>
              <a:t>/</a:t>
            </a:r>
            <a:r>
              <a:rPr lang="en-US" sz="800" dirty="0" err="1">
                <a:solidFill>
                  <a:schemeClr val="tx2"/>
                </a:solidFill>
                <a:cs typeface="CiscoSans ExtraLight"/>
              </a:rPr>
              <a:t>TGl+Mg4ufAZpE96jJnvFBsdcC</a:t>
            </a:r>
            <a:r>
              <a:rPr lang="en-US" sz="800" dirty="0">
                <a:solidFill>
                  <a:schemeClr val="tx2"/>
                </a:solidFill>
                <a:cs typeface="CiscoSans ExtraLight"/>
              </a:rPr>
              <a:t>/</a:t>
            </a:r>
            <a:r>
              <a:rPr lang="en-US" sz="800" dirty="0" err="1">
                <a:solidFill>
                  <a:schemeClr val="tx2"/>
                </a:solidFill>
                <a:cs typeface="CiscoSans ExtraLight"/>
              </a:rPr>
              <a:t>iOo6i</a:t>
            </a:r>
            <a:r>
              <a:rPr lang="en-US" sz="800" dirty="0">
                <a:solidFill>
                  <a:schemeClr val="tx2"/>
                </a:solidFill>
                <a:cs typeface="CiscoSans ExtraLight"/>
              </a:rPr>
              <a:t> </a:t>
            </a:r>
            <a:r>
              <a:rPr lang="en-US" sz="800" dirty="0" err="1">
                <a:solidFill>
                  <a:schemeClr val="tx2"/>
                </a:solidFill>
                <a:cs typeface="CiscoSans ExtraLight"/>
              </a:rPr>
              <a:t>XkQVIA</a:t>
            </a:r>
            <a:r>
              <a:rPr lang="en-US" sz="800" dirty="0">
                <a:solidFill>
                  <a:schemeClr val="tx2"/>
                </a:solidFill>
                <a:cs typeface="CiscoSans ExtraLight"/>
              </a:rPr>
              <a:t>==</a:t>
            </a:r>
          </a:p>
          <a:p>
            <a:pPr marL="0" indent="0">
              <a:buNone/>
            </a:pPr>
            <a:r>
              <a:rPr lang="en-US" sz="800" dirty="0">
                <a:solidFill>
                  <a:schemeClr val="tx2"/>
                </a:solidFill>
                <a:cs typeface="CiscoSans ExtraLight"/>
              </a:rPr>
              <a:t>isc.org.                5725    IN      </a:t>
            </a:r>
            <a:r>
              <a:rPr lang="en-US" sz="800" dirty="0" err="1">
                <a:solidFill>
                  <a:schemeClr val="tx2"/>
                </a:solidFill>
                <a:cs typeface="CiscoSans ExtraLight"/>
              </a:rPr>
              <a:t>RRSIG</a:t>
            </a:r>
            <a:r>
              <a:rPr lang="en-US" sz="800" dirty="0">
                <a:solidFill>
                  <a:schemeClr val="tx2"/>
                </a:solidFill>
                <a:cs typeface="CiscoSans ExtraLight"/>
              </a:rPr>
              <a:t>   </a:t>
            </a:r>
            <a:r>
              <a:rPr lang="en-US" sz="800" dirty="0" err="1">
                <a:solidFill>
                  <a:schemeClr val="tx2"/>
                </a:solidFill>
                <a:cs typeface="CiscoSans ExtraLight"/>
              </a:rPr>
              <a:t>DNSKEY</a:t>
            </a:r>
            <a:r>
              <a:rPr lang="en-US" sz="800" dirty="0">
                <a:solidFill>
                  <a:schemeClr val="tx2"/>
                </a:solidFill>
                <a:cs typeface="CiscoSans ExtraLight"/>
              </a:rPr>
              <a:t> 5 2 7200 20130620130130 20130521130130 50012 isc.org. </a:t>
            </a:r>
            <a:r>
              <a:rPr lang="en-US" sz="800" dirty="0" err="1">
                <a:solidFill>
                  <a:schemeClr val="tx2"/>
                </a:solidFill>
                <a:cs typeface="CiscoSans ExtraLight"/>
              </a:rPr>
              <a:t>o18F3KIFkYedFRw1e5MP4qDo3wSg0XK9l5WCYD75aGhs9Rl5eyc</a:t>
            </a:r>
            <a:r>
              <a:rPr lang="en-US" sz="800" dirty="0">
                <a:solidFill>
                  <a:schemeClr val="tx2"/>
                </a:solidFill>
                <a:cs typeface="CiscoSans ExtraLight"/>
              </a:rPr>
              <a:t>/</a:t>
            </a:r>
            <a:r>
              <a:rPr lang="en-US" sz="800" dirty="0" err="1">
                <a:solidFill>
                  <a:schemeClr val="tx2"/>
                </a:solidFill>
                <a:cs typeface="CiscoSans ExtraLight"/>
              </a:rPr>
              <a:t>6KEW</a:t>
            </a:r>
            <a:r>
              <a:rPr lang="en-US" sz="800" dirty="0">
                <a:solidFill>
                  <a:schemeClr val="tx2"/>
                </a:solidFill>
                <a:cs typeface="CiscoSans ExtraLight"/>
              </a:rPr>
              <a:t> </a:t>
            </a:r>
            <a:r>
              <a:rPr lang="en-US" sz="800" dirty="0" err="1">
                <a:solidFill>
                  <a:schemeClr val="tx2"/>
                </a:solidFill>
                <a:cs typeface="CiscoSans ExtraLight"/>
              </a:rPr>
              <a:t>Se4lZXRhf6d77xXlerMYCrsfh</a:t>
            </a:r>
            <a:r>
              <a:rPr lang="en-US" sz="800" dirty="0">
                <a:solidFill>
                  <a:schemeClr val="tx2"/>
                </a:solidFill>
                <a:cs typeface="CiscoSans ExtraLight"/>
              </a:rPr>
              <a:t>/</a:t>
            </a:r>
            <a:r>
              <a:rPr lang="en-US" sz="800" dirty="0" err="1">
                <a:solidFill>
                  <a:schemeClr val="tx2"/>
                </a:solidFill>
                <a:cs typeface="CiscoSans ExtraLight"/>
              </a:rPr>
              <a:t>GHdjPRoE1xL</a:t>
            </a:r>
            <a:r>
              <a:rPr lang="en-US" sz="800" dirty="0">
                <a:solidFill>
                  <a:schemeClr val="tx2"/>
                </a:solidFill>
                <a:cs typeface="CiscoSans ExtraLight"/>
              </a:rPr>
              <a:t>/</a:t>
            </a:r>
            <a:r>
              <a:rPr lang="en-US" sz="800" dirty="0" err="1">
                <a:solidFill>
                  <a:schemeClr val="tx2"/>
                </a:solidFill>
                <a:cs typeface="CiscoSans ExtraLight"/>
              </a:rPr>
              <a:t>nzH</a:t>
            </a:r>
            <a:r>
              <a:rPr lang="en-US" sz="800" dirty="0">
                <a:solidFill>
                  <a:schemeClr val="tx2"/>
                </a:solidFill>
                <a:cs typeface="CiscoSans ExtraLight"/>
              </a:rPr>
              <a:t>/</a:t>
            </a:r>
            <a:r>
              <a:rPr lang="en-US" sz="800" dirty="0" err="1">
                <a:solidFill>
                  <a:schemeClr val="tx2"/>
                </a:solidFill>
                <a:cs typeface="CiscoSans ExtraLight"/>
              </a:rPr>
              <a:t>hTBJAI9XDbC5I</a:t>
            </a:r>
            <a:r>
              <a:rPr lang="en-US" sz="800" dirty="0">
                <a:solidFill>
                  <a:schemeClr val="tx2"/>
                </a:solidFill>
                <a:cs typeface="CiscoSans ExtraLight"/>
              </a:rPr>
              <a:t>/ </a:t>
            </a:r>
            <a:r>
              <a:rPr lang="en-US" sz="800" dirty="0" err="1">
                <a:solidFill>
                  <a:schemeClr val="tx2"/>
                </a:solidFill>
                <a:cs typeface="CiscoSans ExtraLight"/>
              </a:rPr>
              <a:t>EUpFIGVLVdQy43XKtywm0j2nyc5MdGa2VeLKo+hHTmH3St3pGRVJp2IK</a:t>
            </a:r>
            <a:r>
              <a:rPr lang="en-US" sz="800" dirty="0">
                <a:solidFill>
                  <a:schemeClr val="tx2"/>
                </a:solidFill>
                <a:cs typeface="CiscoSans ExtraLight"/>
              </a:rPr>
              <a:t> </a:t>
            </a:r>
            <a:r>
              <a:rPr lang="en-US" sz="800" dirty="0" err="1">
                <a:solidFill>
                  <a:schemeClr val="tx2"/>
                </a:solidFill>
                <a:cs typeface="CiscoSans ExtraLight"/>
              </a:rPr>
              <a:t>5Z0</a:t>
            </a:r>
            <a:r>
              <a:rPr lang="en-US" sz="800" dirty="0">
                <a:solidFill>
                  <a:schemeClr val="tx2"/>
                </a:solidFill>
                <a:cs typeface="CiscoSans ExtraLight"/>
              </a:rPr>
              <a:t>=</a:t>
            </a:r>
          </a:p>
          <a:p>
            <a:pPr marL="0" indent="0">
              <a:buNone/>
            </a:pPr>
            <a:r>
              <a:rPr lang="en-US" sz="800" dirty="0">
                <a:solidFill>
                  <a:schemeClr val="tx2"/>
                </a:solidFill>
                <a:cs typeface="CiscoSans ExtraLight"/>
              </a:rPr>
              <a:t>isc.org.                5725    IN      </a:t>
            </a:r>
            <a:r>
              <a:rPr lang="en-US" sz="800" dirty="0" err="1">
                <a:solidFill>
                  <a:schemeClr val="tx2"/>
                </a:solidFill>
                <a:cs typeface="CiscoSans ExtraLight"/>
              </a:rPr>
              <a:t>DNSKEY</a:t>
            </a:r>
            <a:r>
              <a:rPr lang="en-US" sz="800" dirty="0">
                <a:solidFill>
                  <a:schemeClr val="tx2"/>
                </a:solidFill>
                <a:cs typeface="CiscoSans ExtraLight"/>
              </a:rPr>
              <a:t>  257 3 5 </a:t>
            </a:r>
            <a:r>
              <a:rPr lang="en-US" sz="800" dirty="0" err="1">
                <a:solidFill>
                  <a:schemeClr val="tx2"/>
                </a:solidFill>
                <a:cs typeface="CiscoSans ExtraLight"/>
              </a:rPr>
              <a:t>BEAAAAOhHQDBrhQbtphgq2wQUpEQ5t4DtUHxoMVFu2hWLDMvoOMRXjGr</a:t>
            </a:r>
            <a:r>
              <a:rPr lang="en-US" sz="800" dirty="0">
                <a:solidFill>
                  <a:schemeClr val="tx2"/>
                </a:solidFill>
                <a:cs typeface="CiscoSans ExtraLight"/>
              </a:rPr>
              <a:t> </a:t>
            </a:r>
            <a:r>
              <a:rPr lang="en-US" sz="800" dirty="0" err="1">
                <a:solidFill>
                  <a:schemeClr val="tx2"/>
                </a:solidFill>
                <a:cs typeface="CiscoSans ExtraLight"/>
              </a:rPr>
              <a:t>hhCeFvAZih7yJHf8ZGfW6hd38hXG</a:t>
            </a:r>
            <a:r>
              <a:rPr lang="en-US" sz="800" dirty="0">
                <a:solidFill>
                  <a:schemeClr val="tx2"/>
                </a:solidFill>
                <a:cs typeface="CiscoSans ExtraLight"/>
              </a:rPr>
              <a:t>/</a:t>
            </a:r>
            <a:r>
              <a:rPr lang="en-US" sz="800" dirty="0" err="1">
                <a:solidFill>
                  <a:schemeClr val="tx2"/>
                </a:solidFill>
                <a:cs typeface="CiscoSans ExtraLight"/>
              </a:rPr>
              <a:t>xylYCO6Krpbdojwx8YMXLA5</a:t>
            </a:r>
            <a:r>
              <a:rPr lang="en-US" sz="800" dirty="0">
                <a:solidFill>
                  <a:schemeClr val="tx2"/>
                </a:solidFill>
                <a:cs typeface="CiscoSans ExtraLight"/>
              </a:rPr>
              <a:t>/kA+ </a:t>
            </a:r>
            <a:r>
              <a:rPr lang="en-US" sz="800" dirty="0" err="1">
                <a:solidFill>
                  <a:schemeClr val="tx2"/>
                </a:solidFill>
                <a:cs typeface="CiscoSans ExtraLight"/>
              </a:rPr>
              <a:t>u50WIL8ZR1R6KTbsYVMf</a:t>
            </a:r>
            <a:r>
              <a:rPr lang="en-US" sz="800" dirty="0">
                <a:solidFill>
                  <a:schemeClr val="tx2"/>
                </a:solidFill>
                <a:cs typeface="CiscoSans ExtraLight"/>
              </a:rPr>
              <a:t>/</a:t>
            </a:r>
            <a:r>
              <a:rPr lang="en-US" sz="800" dirty="0" err="1">
                <a:solidFill>
                  <a:schemeClr val="tx2"/>
                </a:solidFill>
                <a:cs typeface="CiscoSans ExtraLight"/>
              </a:rPr>
              <a:t>Qx5RiNbPClw+vT+U8eXEJmO20jIS1ULgqy3</a:t>
            </a:r>
            <a:r>
              <a:rPr lang="en-US" sz="800" dirty="0">
                <a:solidFill>
                  <a:schemeClr val="tx2"/>
                </a:solidFill>
                <a:cs typeface="CiscoSans ExtraLight"/>
              </a:rPr>
              <a:t> </a:t>
            </a:r>
            <a:r>
              <a:rPr lang="en-US" sz="800" dirty="0" err="1">
                <a:solidFill>
                  <a:schemeClr val="tx2"/>
                </a:solidFill>
                <a:cs typeface="CiscoSans ExtraLight"/>
              </a:rPr>
              <a:t>47cBB1zMnnz</a:t>
            </a:r>
            <a:r>
              <a:rPr lang="en-US" sz="800" dirty="0">
                <a:solidFill>
                  <a:schemeClr val="tx2"/>
                </a:solidFill>
                <a:cs typeface="CiscoSans ExtraLight"/>
              </a:rPr>
              <a:t>/</a:t>
            </a:r>
            <a:r>
              <a:rPr lang="en-US" sz="800" dirty="0" err="1">
                <a:solidFill>
                  <a:schemeClr val="tx2"/>
                </a:solidFill>
                <a:cs typeface="CiscoSans ExtraLight"/>
              </a:rPr>
              <a:t>4LJpA0da9CbKj3A254T515sNIMcwsB8</a:t>
            </a:r>
            <a:r>
              <a:rPr lang="en-US" sz="800" dirty="0">
                <a:solidFill>
                  <a:schemeClr val="tx2"/>
                </a:solidFill>
                <a:cs typeface="CiscoSans ExtraLight"/>
              </a:rPr>
              <a:t>/</a:t>
            </a:r>
            <a:r>
              <a:rPr lang="en-US" sz="800" dirty="0" err="1">
                <a:solidFill>
                  <a:schemeClr val="tx2"/>
                </a:solidFill>
                <a:cs typeface="CiscoSans ExtraLight"/>
              </a:rPr>
              <a:t>2+2E63</a:t>
            </a:r>
            <a:r>
              <a:rPr lang="en-US" sz="800" dirty="0">
                <a:solidFill>
                  <a:schemeClr val="tx2"/>
                </a:solidFill>
                <a:cs typeface="CiscoSans ExtraLight"/>
              </a:rPr>
              <a:t>/</a:t>
            </a:r>
            <a:r>
              <a:rPr lang="en-US" sz="800" dirty="0" err="1">
                <a:solidFill>
                  <a:schemeClr val="tx2"/>
                </a:solidFill>
                <a:cs typeface="CiscoSans ExtraLight"/>
              </a:rPr>
              <a:t>zZrQz</a:t>
            </a:r>
            <a:r>
              <a:rPr lang="en-US" sz="800" dirty="0">
                <a:solidFill>
                  <a:schemeClr val="tx2"/>
                </a:solidFill>
                <a:cs typeface="CiscoSans ExtraLight"/>
              </a:rPr>
              <a:t> </a:t>
            </a:r>
            <a:r>
              <a:rPr lang="en-US" sz="800" dirty="0" err="1">
                <a:solidFill>
                  <a:schemeClr val="tx2"/>
                </a:solidFill>
                <a:cs typeface="CiscoSans ExtraLight"/>
              </a:rPr>
              <a:t>Bkj0BrN</a:t>
            </a:r>
            <a:r>
              <a:rPr lang="en-US" sz="800" dirty="0">
                <a:solidFill>
                  <a:schemeClr val="tx2"/>
                </a:solidFill>
                <a:cs typeface="CiscoSans ExtraLight"/>
              </a:rPr>
              <a:t>/</a:t>
            </a:r>
            <a:r>
              <a:rPr lang="en-US" sz="800" dirty="0" err="1">
                <a:solidFill>
                  <a:schemeClr val="tx2"/>
                </a:solidFill>
                <a:cs typeface="CiscoSans ExtraLight"/>
              </a:rPr>
              <a:t>9Bexjpiks3jRhZatEsXn3dTy47R09Uix5WcJt+xzqZ7+ysyL</a:t>
            </a:r>
            <a:r>
              <a:rPr lang="en-US" sz="800" dirty="0">
                <a:solidFill>
                  <a:schemeClr val="tx2"/>
                </a:solidFill>
                <a:cs typeface="CiscoSans ExtraLight"/>
              </a:rPr>
              <a:t> </a:t>
            </a:r>
            <a:r>
              <a:rPr lang="en-US" sz="800" dirty="0" err="1">
                <a:solidFill>
                  <a:schemeClr val="tx2"/>
                </a:solidFill>
                <a:cs typeface="CiscoSans ExtraLight"/>
              </a:rPr>
              <a:t>KOOedS39Z7SDmsn2eA0FKtQpwA6LXeG2w+jxmw3oA8lVUgEf</a:t>
            </a:r>
            <a:r>
              <a:rPr lang="en-US" sz="800" dirty="0">
                <a:solidFill>
                  <a:schemeClr val="tx2"/>
                </a:solidFill>
                <a:cs typeface="CiscoSans ExtraLight"/>
              </a:rPr>
              <a:t>/</a:t>
            </a:r>
            <a:r>
              <a:rPr lang="en-US" sz="800" dirty="0" err="1">
                <a:solidFill>
                  <a:schemeClr val="tx2"/>
                </a:solidFill>
                <a:cs typeface="CiscoSans ExtraLight"/>
              </a:rPr>
              <a:t>rzeC</a:t>
            </a:r>
            <a:r>
              <a:rPr lang="en-US" sz="800" dirty="0">
                <a:solidFill>
                  <a:schemeClr val="tx2"/>
                </a:solidFill>
                <a:cs typeface="CiscoSans ExtraLight"/>
              </a:rPr>
              <a:t>/</a:t>
            </a:r>
            <a:r>
              <a:rPr lang="en-US" sz="800" dirty="0" err="1">
                <a:solidFill>
                  <a:schemeClr val="tx2"/>
                </a:solidFill>
                <a:cs typeface="CiscoSans ExtraLight"/>
              </a:rPr>
              <a:t>bB</a:t>
            </a:r>
            <a:r>
              <a:rPr lang="en-US" sz="800" dirty="0">
                <a:solidFill>
                  <a:schemeClr val="tx2"/>
                </a:solidFill>
                <a:cs typeface="CiscoSans ExtraLight"/>
              </a:rPr>
              <a:t> </a:t>
            </a:r>
            <a:r>
              <a:rPr lang="en-US" sz="800" dirty="0" err="1">
                <a:solidFill>
                  <a:schemeClr val="tx2"/>
                </a:solidFill>
                <a:cs typeface="CiscoSans ExtraLight"/>
              </a:rPr>
              <a:t>yBNsO70aEFTd</a:t>
            </a:r>
            <a:endParaRPr lang="en-US" sz="800" dirty="0">
              <a:solidFill>
                <a:schemeClr val="tx2"/>
              </a:solidFill>
              <a:cs typeface="CiscoSans ExtraLight"/>
            </a:endParaRPr>
          </a:p>
          <a:p>
            <a:pPr marL="0" indent="0">
              <a:buNone/>
            </a:pPr>
            <a:r>
              <a:rPr lang="en-US" sz="800" dirty="0">
                <a:solidFill>
                  <a:schemeClr val="tx2"/>
                </a:solidFill>
                <a:cs typeface="CiscoSans ExtraLight"/>
              </a:rPr>
              <a:t>isc.org.                5725    IN      </a:t>
            </a:r>
            <a:r>
              <a:rPr lang="en-US" sz="800" dirty="0" err="1">
                <a:solidFill>
                  <a:schemeClr val="tx2"/>
                </a:solidFill>
                <a:cs typeface="CiscoSans ExtraLight"/>
              </a:rPr>
              <a:t>DNSKEY</a:t>
            </a:r>
            <a:r>
              <a:rPr lang="en-US" sz="800" dirty="0">
                <a:solidFill>
                  <a:schemeClr val="tx2"/>
                </a:solidFill>
                <a:cs typeface="CiscoSans ExtraLight"/>
              </a:rPr>
              <a:t>  256 3 5 </a:t>
            </a:r>
            <a:r>
              <a:rPr lang="en-US" sz="800" dirty="0" err="1">
                <a:solidFill>
                  <a:schemeClr val="tx2"/>
                </a:solidFill>
                <a:cs typeface="CiscoSans ExtraLight"/>
              </a:rPr>
              <a:t>BQEAAAABwuHz9Cem0BJ0JQTO7C</a:t>
            </a:r>
            <a:r>
              <a:rPr lang="en-US" sz="800" dirty="0">
                <a:solidFill>
                  <a:schemeClr val="tx2"/>
                </a:solidFill>
                <a:cs typeface="CiscoSans ExtraLight"/>
              </a:rPr>
              <a:t>/</a:t>
            </a:r>
            <a:r>
              <a:rPr lang="en-US" sz="800" dirty="0" err="1">
                <a:solidFill>
                  <a:schemeClr val="tx2"/>
                </a:solidFill>
                <a:cs typeface="CiscoSans ExtraLight"/>
              </a:rPr>
              <a:t>a3McR6hMaufljs1dfG</a:t>
            </a:r>
            <a:r>
              <a:rPr lang="en-US" sz="800" dirty="0">
                <a:solidFill>
                  <a:schemeClr val="tx2"/>
                </a:solidFill>
                <a:cs typeface="CiscoSans ExtraLight"/>
              </a:rPr>
              <a:t>/</a:t>
            </a:r>
            <a:r>
              <a:rPr lang="en-US" sz="800" dirty="0" err="1">
                <a:solidFill>
                  <a:schemeClr val="tx2"/>
                </a:solidFill>
                <a:cs typeface="CiscoSans ExtraLight"/>
              </a:rPr>
              <a:t>inaJpYv7vH</a:t>
            </a:r>
            <a:r>
              <a:rPr lang="en-US" sz="800" dirty="0">
                <a:solidFill>
                  <a:schemeClr val="tx2"/>
                </a:solidFill>
                <a:cs typeface="CiscoSans ExtraLight"/>
              </a:rPr>
              <a:t> </a:t>
            </a:r>
            <a:r>
              <a:rPr lang="en-US" sz="800" dirty="0" err="1">
                <a:solidFill>
                  <a:schemeClr val="tx2"/>
                </a:solidFill>
                <a:cs typeface="CiscoSans ExtraLight"/>
              </a:rPr>
              <a:t>XTrAOm</a:t>
            </a:r>
            <a:r>
              <a:rPr lang="en-US" sz="800" dirty="0">
                <a:solidFill>
                  <a:schemeClr val="tx2"/>
                </a:solidFill>
                <a:cs typeface="CiscoSans ExtraLight"/>
              </a:rPr>
              <a:t>/</a:t>
            </a:r>
            <a:r>
              <a:rPr lang="en-US" sz="800" dirty="0" err="1">
                <a:solidFill>
                  <a:schemeClr val="tx2"/>
                </a:solidFill>
                <a:cs typeface="CiscoSans ExtraLight"/>
              </a:rPr>
              <a:t>MeKp</a:t>
            </a:r>
            <a:r>
              <a:rPr lang="en-US" sz="800" dirty="0">
                <a:solidFill>
                  <a:schemeClr val="tx2"/>
                </a:solidFill>
                <a:cs typeface="CiscoSans ExtraLight"/>
              </a:rPr>
              <a:t>+/</a:t>
            </a:r>
            <a:r>
              <a:rPr lang="en-US" sz="800" dirty="0" err="1">
                <a:solidFill>
                  <a:schemeClr val="tx2"/>
                </a:solidFill>
                <a:cs typeface="CiscoSans ExtraLight"/>
              </a:rPr>
              <a:t>x6eT4QLru0KoZkvZJnqTI8JyaFTw2OM</a:t>
            </a:r>
            <a:r>
              <a:rPr lang="en-US" sz="800" dirty="0">
                <a:solidFill>
                  <a:schemeClr val="tx2"/>
                </a:solidFill>
                <a:cs typeface="CiscoSans ExtraLight"/>
              </a:rPr>
              <a:t>/</a:t>
            </a:r>
            <a:r>
              <a:rPr lang="en-US" sz="800" dirty="0" err="1">
                <a:solidFill>
                  <a:schemeClr val="tx2"/>
                </a:solidFill>
                <a:cs typeface="CiscoSans ExtraLight"/>
              </a:rPr>
              <a:t>ItBfh</a:t>
            </a:r>
            <a:r>
              <a:rPr lang="en-US" sz="800" dirty="0">
                <a:solidFill>
                  <a:schemeClr val="tx2"/>
                </a:solidFill>
                <a:cs typeface="CiscoSans ExtraLight"/>
              </a:rPr>
              <a:t>/</a:t>
            </a:r>
            <a:r>
              <a:rPr lang="en-US" sz="800" dirty="0" err="1">
                <a:solidFill>
                  <a:schemeClr val="tx2"/>
                </a:solidFill>
                <a:cs typeface="CiscoSans ExtraLight"/>
              </a:rPr>
              <a:t>hL2lm</a:t>
            </a:r>
            <a:r>
              <a:rPr lang="en-US" sz="800" dirty="0">
                <a:solidFill>
                  <a:schemeClr val="tx2"/>
                </a:solidFill>
                <a:cs typeface="CiscoSans ExtraLight"/>
              </a:rPr>
              <a:t> </a:t>
            </a:r>
            <a:r>
              <a:rPr lang="en-US" sz="800" dirty="0" err="1">
                <a:solidFill>
                  <a:schemeClr val="tx2"/>
                </a:solidFill>
                <a:cs typeface="CiscoSans ExtraLight"/>
              </a:rPr>
              <a:t>Cft2O7n3MfeqYtvjPnY7dWghYW4sVfH7VVEGm958o9nfi79532Qeklxh</a:t>
            </a:r>
            <a:r>
              <a:rPr lang="en-US" sz="800" dirty="0">
                <a:solidFill>
                  <a:schemeClr val="tx2"/>
                </a:solidFill>
                <a:cs typeface="CiscoSans ExtraLight"/>
              </a:rPr>
              <a:t> </a:t>
            </a:r>
            <a:r>
              <a:rPr lang="en-US" sz="800" dirty="0" err="1">
                <a:solidFill>
                  <a:schemeClr val="tx2"/>
                </a:solidFill>
                <a:cs typeface="CiscoSans ExtraLight"/>
              </a:rPr>
              <a:t>x8pXWdeAaRU</a:t>
            </a:r>
            <a:r>
              <a:rPr lang="en-US" sz="800" dirty="0">
                <a:solidFill>
                  <a:schemeClr val="tx2"/>
                </a:solidFill>
                <a:cs typeface="CiscoSans ExtraLight"/>
              </a:rPr>
              <a:t>=</a:t>
            </a:r>
          </a:p>
          <a:p>
            <a:pPr marL="0" indent="0">
              <a:buNone/>
            </a:pPr>
            <a:endParaRPr lang="en-US" sz="800" dirty="0">
              <a:solidFill>
                <a:schemeClr val="tx2"/>
              </a:solidFill>
              <a:cs typeface="CiscoSans ExtraLight"/>
            </a:endParaRPr>
          </a:p>
          <a:p>
            <a:pPr marL="0" indent="0">
              <a:buNone/>
            </a:pPr>
            <a:r>
              <a:rPr lang="en-US" sz="800" dirty="0">
                <a:solidFill>
                  <a:schemeClr val="tx2"/>
                </a:solidFill>
                <a:cs typeface="CiscoSans ExtraLight"/>
              </a:rPr>
              <a:t>a.root-servers.net.     297269  IN      A       198.41.0.4</a:t>
            </a:r>
          </a:p>
          <a:p>
            <a:pPr marL="0" indent="0">
              <a:buNone/>
            </a:pPr>
            <a:r>
              <a:rPr lang="en-US" sz="800" dirty="0">
                <a:solidFill>
                  <a:schemeClr val="tx2"/>
                </a:solidFill>
                <a:cs typeface="CiscoSans ExtraLight"/>
              </a:rPr>
              <a:t>a.root-servers.net.     415890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2001:503:ba3e</a:t>
            </a:r>
            <a:r>
              <a:rPr lang="en-US" sz="800" dirty="0">
                <a:solidFill>
                  <a:schemeClr val="tx2"/>
                </a:solidFill>
                <a:cs typeface="CiscoSans ExtraLight"/>
              </a:rPr>
              <a:t>::2:30</a:t>
            </a:r>
          </a:p>
          <a:p>
            <a:pPr marL="0" indent="0">
              <a:buNone/>
            </a:pPr>
            <a:r>
              <a:rPr lang="en-US" sz="800" dirty="0">
                <a:solidFill>
                  <a:schemeClr val="tx2"/>
                </a:solidFill>
                <a:cs typeface="CiscoSans ExtraLight"/>
              </a:rPr>
              <a:t>b.root-servers.net.     298007  IN      A       192.228.79.201</a:t>
            </a:r>
          </a:p>
          <a:p>
            <a:pPr marL="0" indent="0">
              <a:buNone/>
            </a:pPr>
            <a:r>
              <a:rPr lang="en-US" sz="800" dirty="0">
                <a:solidFill>
                  <a:schemeClr val="tx2"/>
                </a:solidFill>
                <a:cs typeface="CiscoSans ExtraLight"/>
              </a:rPr>
              <a:t>c.root-servers.net.     297373  IN      A       192.33.4.12</a:t>
            </a:r>
          </a:p>
          <a:p>
            <a:pPr marL="0" indent="0">
              <a:buNone/>
            </a:pPr>
            <a:r>
              <a:rPr lang="en-US" sz="800" dirty="0">
                <a:solidFill>
                  <a:schemeClr val="tx2"/>
                </a:solidFill>
                <a:cs typeface="CiscoSans ExtraLight"/>
              </a:rPr>
              <a:t>d.root-servers.net.     297555  IN      A       199.7.91.13</a:t>
            </a:r>
          </a:p>
          <a:p>
            <a:pPr marL="0" indent="0">
              <a:buNone/>
            </a:pPr>
            <a:r>
              <a:rPr lang="en-US" sz="800" dirty="0">
                <a:solidFill>
                  <a:schemeClr val="tx2"/>
                </a:solidFill>
                <a:cs typeface="CiscoSans ExtraLight"/>
              </a:rPr>
              <a:t>d.root-servers.net.     417805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2001:500:2d</a:t>
            </a:r>
            <a:r>
              <a:rPr lang="en-US" sz="800" dirty="0">
                <a:solidFill>
                  <a:schemeClr val="tx2"/>
                </a:solidFill>
                <a:cs typeface="CiscoSans ExtraLight"/>
              </a:rPr>
              <a:t>::d</a:t>
            </a:r>
          </a:p>
          <a:p>
            <a:pPr marL="0" indent="0">
              <a:buNone/>
            </a:pPr>
            <a:r>
              <a:rPr lang="en-US" sz="800" dirty="0">
                <a:solidFill>
                  <a:schemeClr val="tx2"/>
                </a:solidFill>
                <a:cs typeface="CiscoSans ExtraLight"/>
              </a:rPr>
              <a:t>e.root-servers.net.     297707  IN      A       192.203.230.10</a:t>
            </a:r>
          </a:p>
          <a:p>
            <a:pPr marL="0" indent="0">
              <a:buNone/>
            </a:pPr>
            <a:r>
              <a:rPr lang="en-US" sz="800" dirty="0">
                <a:solidFill>
                  <a:schemeClr val="tx2"/>
                </a:solidFill>
                <a:cs typeface="CiscoSans ExtraLight"/>
              </a:rPr>
              <a:t>f.root-servers.net.     297544  IN      A       192.5.5.241</a:t>
            </a:r>
          </a:p>
          <a:p>
            <a:pPr marL="0" indent="0">
              <a:buNone/>
            </a:pPr>
            <a:r>
              <a:rPr lang="en-US" sz="800" dirty="0">
                <a:solidFill>
                  <a:schemeClr val="tx2"/>
                </a:solidFill>
                <a:cs typeface="CiscoSans ExtraLight"/>
              </a:rPr>
              <a:t>f.root-servers.net.     416152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2001:500:2f</a:t>
            </a:r>
            <a:r>
              <a:rPr lang="en-US" sz="800" dirty="0">
                <a:solidFill>
                  <a:schemeClr val="tx2"/>
                </a:solidFill>
                <a:cs typeface="CiscoSans ExtraLight"/>
              </a:rPr>
              <a:t>::f</a:t>
            </a:r>
          </a:p>
          <a:p>
            <a:pPr marL="0" indent="0">
              <a:buNone/>
            </a:pPr>
            <a:r>
              <a:rPr lang="en-US" sz="800" dirty="0">
                <a:solidFill>
                  <a:schemeClr val="tx2"/>
                </a:solidFill>
                <a:cs typeface="CiscoSans ExtraLight"/>
              </a:rPr>
              <a:t>g.root-servers.net.     297708  IN      A       192.112.36.4</a:t>
            </a:r>
          </a:p>
          <a:p>
            <a:pPr marL="0" indent="0">
              <a:buNone/>
            </a:pPr>
            <a:r>
              <a:rPr lang="en-US" sz="800" dirty="0">
                <a:solidFill>
                  <a:schemeClr val="tx2"/>
                </a:solidFill>
                <a:cs typeface="CiscoSans ExtraLight"/>
              </a:rPr>
              <a:t>h.root-servers.net.     298308  IN      A       128.63.2.53</a:t>
            </a:r>
          </a:p>
          <a:p>
            <a:pPr marL="0" indent="0">
              <a:buNone/>
            </a:pPr>
            <a:r>
              <a:rPr lang="en-US" sz="800" dirty="0">
                <a:solidFill>
                  <a:schemeClr val="tx2"/>
                </a:solidFill>
                <a:cs typeface="CiscoSans ExtraLight"/>
              </a:rPr>
              <a:t>h.root-servers.net.     416776  IN      </a:t>
            </a:r>
            <a:r>
              <a:rPr lang="en-US" sz="800" dirty="0" err="1">
                <a:solidFill>
                  <a:schemeClr val="tx2"/>
                </a:solidFill>
                <a:cs typeface="CiscoSans ExtraLight"/>
              </a:rPr>
              <a:t>AAAA</a:t>
            </a:r>
            <a:r>
              <a:rPr lang="en-US" sz="800" dirty="0">
                <a:solidFill>
                  <a:schemeClr val="tx2"/>
                </a:solidFill>
                <a:cs typeface="CiscoSans ExtraLight"/>
              </a:rPr>
              <a:t>    2001:500:1::</a:t>
            </a:r>
            <a:r>
              <a:rPr lang="en-US" sz="800" dirty="0" err="1">
                <a:solidFill>
                  <a:schemeClr val="tx2"/>
                </a:solidFill>
                <a:cs typeface="CiscoSans ExtraLight"/>
              </a:rPr>
              <a:t>803f:235</a:t>
            </a:r>
            <a:endParaRPr lang="en-US" sz="800" dirty="0">
              <a:solidFill>
                <a:schemeClr val="tx2"/>
              </a:solidFill>
              <a:cs typeface="CiscoSans ExtraLight"/>
            </a:endParaRPr>
          </a:p>
          <a:p>
            <a:pPr marL="0" indent="0">
              <a:buNone/>
            </a:pPr>
            <a:r>
              <a:rPr lang="en-US" sz="800" dirty="0">
                <a:solidFill>
                  <a:schemeClr val="tx2"/>
                </a:solidFill>
                <a:cs typeface="CiscoSans ExtraLight"/>
              </a:rPr>
              <a:t>i.root-servers.net.     297617  IN      A       192.36.148.17</a:t>
            </a:r>
          </a:p>
          <a:p>
            <a:pPr marL="0" indent="0">
              <a:buNone/>
            </a:pPr>
            <a:r>
              <a:rPr lang="en-US" sz="800" dirty="0">
                <a:solidFill>
                  <a:schemeClr val="tx2"/>
                </a:solidFill>
                <a:cs typeface="CiscoSans ExtraLight"/>
              </a:rPr>
              <a:t>i.root-servers.net.     416212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2001:7fe</a:t>
            </a:r>
            <a:r>
              <a:rPr lang="en-US" sz="800" dirty="0">
                <a:solidFill>
                  <a:schemeClr val="tx2"/>
                </a:solidFill>
                <a:cs typeface="CiscoSans ExtraLight"/>
              </a:rPr>
              <a:t>::53</a:t>
            </a:r>
          </a:p>
          <a:p>
            <a:pPr marL="0" indent="0">
              <a:buNone/>
            </a:pPr>
            <a:r>
              <a:rPr lang="en-US" sz="800" dirty="0">
                <a:solidFill>
                  <a:schemeClr val="tx2"/>
                </a:solidFill>
                <a:cs typeface="CiscoSans ExtraLight"/>
              </a:rPr>
              <a:t>j.root-servers.net.     297461  IN      A       192.58.128.30</a:t>
            </a:r>
          </a:p>
          <a:p>
            <a:pPr marL="0" indent="0">
              <a:buNone/>
            </a:pPr>
            <a:r>
              <a:rPr lang="en-US" sz="800" dirty="0">
                <a:solidFill>
                  <a:schemeClr val="tx2"/>
                </a:solidFill>
                <a:cs typeface="CiscoSans ExtraLight"/>
              </a:rPr>
              <a:t>j.root-servers.net.     416282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2001:503:c27</a:t>
            </a:r>
            <a:r>
              <a:rPr lang="en-US" sz="800" dirty="0">
                <a:solidFill>
                  <a:schemeClr val="tx2"/>
                </a:solidFill>
                <a:cs typeface="CiscoSans ExtraLight"/>
              </a:rPr>
              <a:t>::2:30</a:t>
            </a:r>
          </a:p>
          <a:p>
            <a:pPr marL="0" indent="0">
              <a:buNone/>
            </a:pPr>
            <a:r>
              <a:rPr lang="en-US" sz="800" dirty="0">
                <a:solidFill>
                  <a:schemeClr val="tx2"/>
                </a:solidFill>
                <a:cs typeface="CiscoSans ExtraLight"/>
              </a:rPr>
              <a:t>k.root-servers.net.     298214  IN      A       193.0.14.129</a:t>
            </a:r>
          </a:p>
          <a:p>
            <a:pPr marL="0" indent="0">
              <a:buNone/>
            </a:pPr>
            <a:r>
              <a:rPr lang="en-US" sz="800" dirty="0">
                <a:solidFill>
                  <a:schemeClr val="tx2"/>
                </a:solidFill>
                <a:cs typeface="CiscoSans ExtraLight"/>
              </a:rPr>
              <a:t>k.root-servers.net.     416408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2001:7fd</a:t>
            </a:r>
            <a:r>
              <a:rPr lang="en-US" sz="800" dirty="0">
                <a:solidFill>
                  <a:schemeClr val="tx2"/>
                </a:solidFill>
                <a:cs typeface="CiscoSans ExtraLight"/>
              </a:rPr>
              <a:t>::1</a:t>
            </a:r>
          </a:p>
          <a:p>
            <a:pPr marL="0" indent="0">
              <a:buNone/>
            </a:pPr>
            <a:r>
              <a:rPr lang="en-US" sz="800" dirty="0">
                <a:solidFill>
                  <a:schemeClr val="tx2"/>
                </a:solidFill>
                <a:cs typeface="CiscoSans ExtraLight"/>
              </a:rPr>
              <a:t>l.root-servers.net.     297861  IN      A       199.7.83.42</a:t>
            </a:r>
          </a:p>
          <a:p>
            <a:pPr marL="0" indent="0">
              <a:buNone/>
            </a:pPr>
            <a:r>
              <a:rPr lang="en-US" sz="800" dirty="0">
                <a:solidFill>
                  <a:schemeClr val="tx2"/>
                </a:solidFill>
                <a:cs typeface="CiscoSans ExtraLight"/>
              </a:rPr>
              <a:t>l.root-servers.net.     416521  IN      </a:t>
            </a:r>
            <a:r>
              <a:rPr lang="en-US" sz="800" dirty="0" err="1">
                <a:solidFill>
                  <a:schemeClr val="tx2"/>
                </a:solidFill>
                <a:cs typeface="CiscoSans ExtraLight"/>
              </a:rPr>
              <a:t>AAAA</a:t>
            </a:r>
            <a:r>
              <a:rPr lang="en-US" sz="800" dirty="0">
                <a:solidFill>
                  <a:schemeClr val="tx2"/>
                </a:solidFill>
                <a:cs typeface="CiscoSans ExtraLight"/>
              </a:rPr>
              <a:t>    2001:500:3::42</a:t>
            </a:r>
          </a:p>
          <a:p>
            <a:pPr marL="0" indent="0">
              <a:buNone/>
            </a:pPr>
            <a:r>
              <a:rPr lang="en-US" sz="800" dirty="0">
                <a:solidFill>
                  <a:schemeClr val="tx2"/>
                </a:solidFill>
                <a:cs typeface="CiscoSans ExtraLight"/>
              </a:rPr>
              <a:t>m.root-servers.net.     297289  IN      A       202.12.27.33</a:t>
            </a:r>
          </a:p>
          <a:p>
            <a:pPr marL="0" indent="0">
              <a:buNone/>
            </a:pPr>
            <a:r>
              <a:rPr lang="en-US" sz="800" dirty="0">
                <a:solidFill>
                  <a:schemeClr val="tx2"/>
                </a:solidFill>
                <a:cs typeface="CiscoSans ExtraLight"/>
              </a:rPr>
              <a:t>m.root-servers.net.     416716  IN      </a:t>
            </a:r>
            <a:r>
              <a:rPr lang="en-US" sz="800" dirty="0" err="1">
                <a:solidFill>
                  <a:schemeClr val="tx2"/>
                </a:solidFill>
                <a:cs typeface="CiscoSans ExtraLight"/>
              </a:rPr>
              <a:t>AAAA</a:t>
            </a:r>
            <a:r>
              <a:rPr lang="en-US" sz="800" dirty="0">
                <a:solidFill>
                  <a:schemeClr val="tx2"/>
                </a:solidFill>
                <a:cs typeface="CiscoSans ExtraLight"/>
              </a:rPr>
              <a:t>    </a:t>
            </a:r>
            <a:r>
              <a:rPr lang="en-US" sz="800" dirty="0" err="1">
                <a:solidFill>
                  <a:schemeClr val="tx2"/>
                </a:solidFill>
                <a:cs typeface="CiscoSans ExtraLight"/>
              </a:rPr>
              <a:t>2001:dc3</a:t>
            </a:r>
            <a:r>
              <a:rPr lang="en-US" sz="800" dirty="0">
                <a:solidFill>
                  <a:schemeClr val="tx2"/>
                </a:solidFill>
                <a:cs typeface="CiscoSans ExtraLight"/>
              </a:rPr>
              <a:t>::35</a:t>
            </a:r>
          </a:p>
          <a:p>
            <a:pPr marL="0" indent="0">
              <a:buNone/>
            </a:pPr>
            <a:endParaRPr lang="en-US" sz="800" dirty="0">
              <a:solidFill>
                <a:schemeClr val="tx2"/>
              </a:solidFill>
              <a:cs typeface="CiscoSans ExtraLight"/>
            </a:endParaRPr>
          </a:p>
        </p:txBody>
      </p:sp>
      <p:sp>
        <p:nvSpPr>
          <p:cNvPr id="2" name="Title 1"/>
          <p:cNvSpPr>
            <a:spLocks noGrp="1"/>
          </p:cNvSpPr>
          <p:nvPr>
            <p:ph type="title"/>
          </p:nvPr>
        </p:nvSpPr>
        <p:spPr/>
        <p:txBody>
          <a:bodyPr/>
          <a:lstStyle/>
          <a:p>
            <a:r>
              <a:rPr lang="en-US" dirty="0"/>
              <a:t>Consider this (cont’d)</a:t>
            </a:r>
          </a:p>
        </p:txBody>
      </p:sp>
    </p:spTree>
    <p:extLst>
      <p:ext uri="{BB962C8B-B14F-4D97-AF65-F5344CB8AC3E}">
        <p14:creationId xmlns:p14="http://schemas.microsoft.com/office/powerpoint/2010/main" val="213660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1000"/>
                                        <p:tgtEl>
                                          <p:spTgt spid="3">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1000"/>
                                        <p:tgtEl>
                                          <p:spTgt spid="3">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1000"/>
                                        <p:tgtEl>
                                          <p:spTgt spid="3">
                                            <p:txEl>
                                              <p:pRg st="9" end="9"/>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fade">
                                      <p:cBhvr>
                                        <p:cTn id="37" dur="1000"/>
                                        <p:tgtEl>
                                          <p:spTgt spid="3">
                                            <p:txEl>
                                              <p:pRg st="10" end="1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2" end="12"/>
                                            </p:txEl>
                                          </p:spTgt>
                                        </p:tgtEl>
                                        <p:attrNameLst>
                                          <p:attrName>style.visibility</p:attrName>
                                        </p:attrNameLst>
                                      </p:cBhvr>
                                      <p:to>
                                        <p:strVal val="visible"/>
                                      </p:to>
                                    </p:set>
                                    <p:animEffect transition="in" filter="fade">
                                      <p:cBhvr>
                                        <p:cTn id="40" dur="1000"/>
                                        <p:tgtEl>
                                          <p:spTgt spid="3">
                                            <p:txEl>
                                              <p:pRg st="12" end="1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animEffect transition="in" filter="fade">
                                      <p:cBhvr>
                                        <p:cTn id="43" dur="1000"/>
                                        <p:tgtEl>
                                          <p:spTgt spid="3">
                                            <p:txEl>
                                              <p:pRg st="13" end="1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14" end="14"/>
                                            </p:txEl>
                                          </p:spTgt>
                                        </p:tgtEl>
                                        <p:attrNameLst>
                                          <p:attrName>style.visibility</p:attrName>
                                        </p:attrNameLst>
                                      </p:cBhvr>
                                      <p:to>
                                        <p:strVal val="visible"/>
                                      </p:to>
                                    </p:set>
                                    <p:animEffect transition="in" filter="fade">
                                      <p:cBhvr>
                                        <p:cTn id="46" dur="1000"/>
                                        <p:tgtEl>
                                          <p:spTgt spid="3">
                                            <p:txEl>
                                              <p:pRg st="14" end="1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animEffect transition="in" filter="fade">
                                      <p:cBhvr>
                                        <p:cTn id="49" dur="1000"/>
                                        <p:tgtEl>
                                          <p:spTgt spid="3">
                                            <p:txEl>
                                              <p:pRg st="15" end="15"/>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
                                            <p:txEl>
                                              <p:pRg st="16" end="16"/>
                                            </p:txEl>
                                          </p:spTgt>
                                        </p:tgtEl>
                                        <p:attrNameLst>
                                          <p:attrName>style.visibility</p:attrName>
                                        </p:attrNameLst>
                                      </p:cBhvr>
                                      <p:to>
                                        <p:strVal val="visible"/>
                                      </p:to>
                                    </p:set>
                                    <p:animEffect transition="in" filter="fade">
                                      <p:cBhvr>
                                        <p:cTn id="52" dur="1000"/>
                                        <p:tgtEl>
                                          <p:spTgt spid="3">
                                            <p:txEl>
                                              <p:pRg st="16" end="16"/>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
                                            <p:txEl>
                                              <p:pRg st="17" end="17"/>
                                            </p:txEl>
                                          </p:spTgt>
                                        </p:tgtEl>
                                        <p:attrNameLst>
                                          <p:attrName>style.visibility</p:attrName>
                                        </p:attrNameLst>
                                      </p:cBhvr>
                                      <p:to>
                                        <p:strVal val="visible"/>
                                      </p:to>
                                    </p:set>
                                    <p:animEffect transition="in" filter="fade">
                                      <p:cBhvr>
                                        <p:cTn id="55" dur="1000"/>
                                        <p:tgtEl>
                                          <p:spTgt spid="3">
                                            <p:txEl>
                                              <p:pRg st="17" end="17"/>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
                                            <p:txEl>
                                              <p:pRg st="18" end="18"/>
                                            </p:txEl>
                                          </p:spTgt>
                                        </p:tgtEl>
                                        <p:attrNameLst>
                                          <p:attrName>style.visibility</p:attrName>
                                        </p:attrNameLst>
                                      </p:cBhvr>
                                      <p:to>
                                        <p:strVal val="visible"/>
                                      </p:to>
                                    </p:set>
                                    <p:animEffect transition="in" filter="fade">
                                      <p:cBhvr>
                                        <p:cTn id="58" dur="1000"/>
                                        <p:tgtEl>
                                          <p:spTgt spid="3">
                                            <p:txEl>
                                              <p:pRg st="18" end="18"/>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
                                            <p:txEl>
                                              <p:pRg st="19" end="19"/>
                                            </p:txEl>
                                          </p:spTgt>
                                        </p:tgtEl>
                                        <p:attrNameLst>
                                          <p:attrName>style.visibility</p:attrName>
                                        </p:attrNameLst>
                                      </p:cBhvr>
                                      <p:to>
                                        <p:strVal val="visible"/>
                                      </p:to>
                                    </p:set>
                                    <p:animEffect transition="in" filter="fade">
                                      <p:cBhvr>
                                        <p:cTn id="61" dur="1000"/>
                                        <p:tgtEl>
                                          <p:spTgt spid="3">
                                            <p:txEl>
                                              <p:pRg st="19" end="19"/>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
                                            <p:txEl>
                                              <p:pRg st="20" end="20"/>
                                            </p:txEl>
                                          </p:spTgt>
                                        </p:tgtEl>
                                        <p:attrNameLst>
                                          <p:attrName>style.visibility</p:attrName>
                                        </p:attrNameLst>
                                      </p:cBhvr>
                                      <p:to>
                                        <p:strVal val="visible"/>
                                      </p:to>
                                    </p:set>
                                    <p:animEffect transition="in" filter="fade">
                                      <p:cBhvr>
                                        <p:cTn id="64" dur="1000"/>
                                        <p:tgtEl>
                                          <p:spTgt spid="3">
                                            <p:txEl>
                                              <p:pRg st="20" end="2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
                                            <p:txEl>
                                              <p:pRg st="21" end="21"/>
                                            </p:txEl>
                                          </p:spTgt>
                                        </p:tgtEl>
                                        <p:attrNameLst>
                                          <p:attrName>style.visibility</p:attrName>
                                        </p:attrNameLst>
                                      </p:cBhvr>
                                      <p:to>
                                        <p:strVal val="visible"/>
                                      </p:to>
                                    </p:set>
                                    <p:animEffect transition="in" filter="fade">
                                      <p:cBhvr>
                                        <p:cTn id="67" dur="1000"/>
                                        <p:tgtEl>
                                          <p:spTgt spid="3">
                                            <p:txEl>
                                              <p:pRg st="21" end="21"/>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
                                            <p:txEl>
                                              <p:pRg st="22" end="22"/>
                                            </p:txEl>
                                          </p:spTgt>
                                        </p:tgtEl>
                                        <p:attrNameLst>
                                          <p:attrName>style.visibility</p:attrName>
                                        </p:attrNameLst>
                                      </p:cBhvr>
                                      <p:to>
                                        <p:strVal val="visible"/>
                                      </p:to>
                                    </p:set>
                                    <p:animEffect transition="in" filter="fade">
                                      <p:cBhvr>
                                        <p:cTn id="70" dur="1000"/>
                                        <p:tgtEl>
                                          <p:spTgt spid="3">
                                            <p:txEl>
                                              <p:pRg st="22" end="22"/>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
                                            <p:txEl>
                                              <p:pRg st="23" end="23"/>
                                            </p:txEl>
                                          </p:spTgt>
                                        </p:tgtEl>
                                        <p:attrNameLst>
                                          <p:attrName>style.visibility</p:attrName>
                                        </p:attrNameLst>
                                      </p:cBhvr>
                                      <p:to>
                                        <p:strVal val="visible"/>
                                      </p:to>
                                    </p:set>
                                    <p:animEffect transition="in" filter="fade">
                                      <p:cBhvr>
                                        <p:cTn id="73" dur="1000"/>
                                        <p:tgtEl>
                                          <p:spTgt spid="3">
                                            <p:txEl>
                                              <p:pRg st="23" end="23"/>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
                                            <p:txEl>
                                              <p:pRg st="24" end="24"/>
                                            </p:txEl>
                                          </p:spTgt>
                                        </p:tgtEl>
                                        <p:attrNameLst>
                                          <p:attrName>style.visibility</p:attrName>
                                        </p:attrNameLst>
                                      </p:cBhvr>
                                      <p:to>
                                        <p:strVal val="visible"/>
                                      </p:to>
                                    </p:set>
                                    <p:animEffect transition="in" filter="fade">
                                      <p:cBhvr>
                                        <p:cTn id="76" dur="1000"/>
                                        <p:tgtEl>
                                          <p:spTgt spid="3">
                                            <p:txEl>
                                              <p:pRg st="24" end="24"/>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
                                            <p:txEl>
                                              <p:pRg st="25" end="25"/>
                                            </p:txEl>
                                          </p:spTgt>
                                        </p:tgtEl>
                                        <p:attrNameLst>
                                          <p:attrName>style.visibility</p:attrName>
                                        </p:attrNameLst>
                                      </p:cBhvr>
                                      <p:to>
                                        <p:strVal val="visible"/>
                                      </p:to>
                                    </p:set>
                                    <p:animEffect transition="in" filter="fade">
                                      <p:cBhvr>
                                        <p:cTn id="79" dur="1000"/>
                                        <p:tgtEl>
                                          <p:spTgt spid="3">
                                            <p:txEl>
                                              <p:pRg st="25" end="25"/>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
                                            <p:txEl>
                                              <p:pRg st="26" end="26"/>
                                            </p:txEl>
                                          </p:spTgt>
                                        </p:tgtEl>
                                        <p:attrNameLst>
                                          <p:attrName>style.visibility</p:attrName>
                                        </p:attrNameLst>
                                      </p:cBhvr>
                                      <p:to>
                                        <p:strVal val="visible"/>
                                      </p:to>
                                    </p:set>
                                    <p:animEffect transition="in" filter="fade">
                                      <p:cBhvr>
                                        <p:cTn id="82" dur="1000"/>
                                        <p:tgtEl>
                                          <p:spTgt spid="3">
                                            <p:txEl>
                                              <p:pRg st="26" end="26"/>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
                                            <p:txEl>
                                              <p:pRg st="27" end="27"/>
                                            </p:txEl>
                                          </p:spTgt>
                                        </p:tgtEl>
                                        <p:attrNameLst>
                                          <p:attrName>style.visibility</p:attrName>
                                        </p:attrNameLst>
                                      </p:cBhvr>
                                      <p:to>
                                        <p:strVal val="visible"/>
                                      </p:to>
                                    </p:set>
                                    <p:animEffect transition="in" filter="fade">
                                      <p:cBhvr>
                                        <p:cTn id="85" dur="1000"/>
                                        <p:tgtEl>
                                          <p:spTgt spid="3">
                                            <p:txEl>
                                              <p:pRg st="27" end="27"/>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
                                            <p:txEl>
                                              <p:pRg st="28" end="28"/>
                                            </p:txEl>
                                          </p:spTgt>
                                        </p:tgtEl>
                                        <p:attrNameLst>
                                          <p:attrName>style.visibility</p:attrName>
                                        </p:attrNameLst>
                                      </p:cBhvr>
                                      <p:to>
                                        <p:strVal val="visible"/>
                                      </p:to>
                                    </p:set>
                                    <p:animEffect transition="in" filter="fade">
                                      <p:cBhvr>
                                        <p:cTn id="88" dur="1000"/>
                                        <p:tgtEl>
                                          <p:spTgt spid="3">
                                            <p:txEl>
                                              <p:pRg st="28" end="28"/>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
                                            <p:txEl>
                                              <p:pRg st="29" end="29"/>
                                            </p:txEl>
                                          </p:spTgt>
                                        </p:tgtEl>
                                        <p:attrNameLst>
                                          <p:attrName>style.visibility</p:attrName>
                                        </p:attrNameLst>
                                      </p:cBhvr>
                                      <p:to>
                                        <p:strVal val="visible"/>
                                      </p:to>
                                    </p:set>
                                    <p:animEffect transition="in" filter="fade">
                                      <p:cBhvr>
                                        <p:cTn id="91" dur="1000"/>
                                        <p:tgtEl>
                                          <p:spTgt spid="3">
                                            <p:txEl>
                                              <p:pRg st="29" end="29"/>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
                                            <p:txEl>
                                              <p:pRg st="30" end="30"/>
                                            </p:txEl>
                                          </p:spTgt>
                                        </p:tgtEl>
                                        <p:attrNameLst>
                                          <p:attrName>style.visibility</p:attrName>
                                        </p:attrNameLst>
                                      </p:cBhvr>
                                      <p:to>
                                        <p:strVal val="visible"/>
                                      </p:to>
                                    </p:set>
                                    <p:animEffect transition="in" filter="fade">
                                      <p:cBhvr>
                                        <p:cTn id="94" dur="1000"/>
                                        <p:tgtEl>
                                          <p:spTgt spid="3">
                                            <p:txEl>
                                              <p:pRg st="30" end="3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
                                            <p:txEl>
                                              <p:pRg st="31" end="31"/>
                                            </p:txEl>
                                          </p:spTgt>
                                        </p:tgtEl>
                                        <p:attrNameLst>
                                          <p:attrName>style.visibility</p:attrName>
                                        </p:attrNameLst>
                                      </p:cBhvr>
                                      <p:to>
                                        <p:strVal val="visible"/>
                                      </p:to>
                                    </p:set>
                                    <p:animEffect transition="in" filter="fade">
                                      <p:cBhvr>
                                        <p:cTn id="97" dur="1000"/>
                                        <p:tgtEl>
                                          <p:spTgt spid="3">
                                            <p:txEl>
                                              <p:pRg st="31" end="31"/>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
                                            <p:txEl>
                                              <p:pRg st="32" end="32"/>
                                            </p:txEl>
                                          </p:spTgt>
                                        </p:tgtEl>
                                        <p:attrNameLst>
                                          <p:attrName>style.visibility</p:attrName>
                                        </p:attrNameLst>
                                      </p:cBhvr>
                                      <p:to>
                                        <p:strVal val="visible"/>
                                      </p:to>
                                    </p:set>
                                    <p:animEffect transition="in" filter="fade">
                                      <p:cBhvr>
                                        <p:cTn id="100" dur="1000"/>
                                        <p:tgtEl>
                                          <p:spTgt spid="3">
                                            <p:txEl>
                                              <p:pRg st="32" end="32"/>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
                                            <p:txEl>
                                              <p:pRg st="33" end="33"/>
                                            </p:txEl>
                                          </p:spTgt>
                                        </p:tgtEl>
                                        <p:attrNameLst>
                                          <p:attrName>style.visibility</p:attrName>
                                        </p:attrNameLst>
                                      </p:cBhvr>
                                      <p:to>
                                        <p:strVal val="visible"/>
                                      </p:to>
                                    </p:set>
                                    <p:animEffect transition="in" filter="fade">
                                      <p:cBhvr>
                                        <p:cTn id="103" dur="1000"/>
                                        <p:tgtEl>
                                          <p:spTgt spid="3">
                                            <p:txEl>
                                              <p:pRg st="33" end="3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p:txBody>
      </p:sp>
      <p:sp>
        <p:nvSpPr>
          <p:cNvPr id="2" name="Title 1"/>
          <p:cNvSpPr>
            <a:spLocks noGrp="1"/>
          </p:cNvSpPr>
          <p:nvPr>
            <p:ph type="title"/>
          </p:nvPr>
        </p:nvSpPr>
        <p:spPr/>
        <p:txBody>
          <a:bodyPr/>
          <a:lstStyle/>
          <a:p>
            <a:r>
              <a:rPr lang="en-US" dirty="0"/>
              <a:t>Reflection and Amplification</a:t>
            </a:r>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796" y="1685925"/>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440078648"/>
              </p:ext>
            </p:extLst>
          </p:nvPr>
        </p:nvGraphicFramePr>
        <p:xfrm>
          <a:off x="2915047" y="1900238"/>
          <a:ext cx="2297906" cy="619125"/>
        </p:xfrm>
        <a:graphic>
          <a:graphicData uri="http://schemas.openxmlformats.org/presentationml/2006/ole">
            <mc:AlternateContent xmlns:mc="http://schemas.openxmlformats.org/markup-compatibility/2006">
              <mc:Choice xmlns:v="urn:schemas-microsoft-com:vml" Requires="v">
                <p:oleObj spid="_x0000_s3139" name="Visio" r:id="rId5" imgW="3676779" imgH="743085" progId="Visio.Drawing.15">
                  <p:link updateAutomatic="1"/>
                </p:oleObj>
              </mc:Choice>
              <mc:Fallback>
                <p:oleObj name="Visio" r:id="rId5" imgW="3676779" imgH="743085" progId="Visio.Drawing.15">
                  <p:link updateAutomatic="1"/>
                  <p:pic>
                    <p:nvPicPr>
                      <p:cNvPr id="0" name=""/>
                      <p:cNvPicPr/>
                      <p:nvPr/>
                    </p:nvPicPr>
                    <p:blipFill>
                      <a:blip r:embed="rId6"/>
                      <a:stretch>
                        <a:fillRect/>
                      </a:stretch>
                    </p:blipFill>
                    <p:spPr>
                      <a:xfrm>
                        <a:off x="2915047" y="1900238"/>
                        <a:ext cx="2297906" cy="619125"/>
                      </a:xfrm>
                      <a:prstGeom prst="rect">
                        <a:avLst/>
                      </a:prstGeom>
                    </p:spPr>
                  </p:pic>
                </p:oleObj>
              </mc:Fallback>
            </mc:AlternateContent>
          </a:graphicData>
        </a:graphic>
      </p:graphicFrame>
      <p:pic>
        <p:nvPicPr>
          <p:cNvPr id="7172"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9010" y="2174081"/>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51560" y="2453745"/>
            <a:ext cx="2250281"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37506" y="2733674"/>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154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500"/>
                                        <p:tgtEl>
                                          <p:spTgt spid="717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fade">
                                      <p:cBhvr>
                                        <p:cTn id="15" dur="500"/>
                                        <p:tgtEl>
                                          <p:spTgt spid="717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174"/>
                                        </p:tgtEl>
                                        <p:attrNameLst>
                                          <p:attrName>style.visibility</p:attrName>
                                        </p:attrNameLst>
                                      </p:cBhvr>
                                      <p:to>
                                        <p:strVal val="visible"/>
                                      </p:to>
                                    </p:set>
                                    <p:animEffect transition="in" filter="fade">
                                      <p:cBhvr>
                                        <p:cTn id="20" dur="500"/>
                                        <p:tgtEl>
                                          <p:spTgt spid="7174"/>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175"/>
                                        </p:tgtEl>
                                        <p:attrNameLst>
                                          <p:attrName>style.visibility</p:attrName>
                                        </p:attrNameLst>
                                      </p:cBhvr>
                                      <p:to>
                                        <p:strVal val="visible"/>
                                      </p:to>
                                    </p:set>
                                    <p:animEffect transition="in" filter="fade">
                                      <p:cBhvr>
                                        <p:cTn id="24"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 by Forum of Incident Response and Security Teams, Inc.</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is name under which Forum of Incident Response and Security Teams, Inc. conducts business.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This training material is licensed under Creative Commons Attribution-Non-Commercial-Share-Alike 4.0 (CC BY-NC-SA 4.0)</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a:t>FIRST.Org</a:t>
            </a:r>
            <a:r>
              <a:rPr lang="en-GB" sz="1600" dirty="0"/>
              <a:t> makes no representation, express or implied, with regard to the accuracy of the information contained in this material and cannot accept any legal responsibility or liability for any errors or omissions that may be made.</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All trademarks are property of their respective owners.</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a:t>Permissions beyond the scope of this license may be available at 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a:t>Copyright</a:t>
            </a:r>
          </a:p>
        </p:txBody>
      </p:sp>
    </p:spTree>
    <p:extLst>
      <p:ext uri="{BB962C8B-B14F-4D97-AF65-F5344CB8AC3E}">
        <p14:creationId xmlns:p14="http://schemas.microsoft.com/office/powerpoint/2010/main" val="1994895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On the wire</a:t>
            </a:r>
          </a:p>
        </p:txBody>
      </p:sp>
      <p:sp>
        <p:nvSpPr>
          <p:cNvPr id="3" name="Content Placeholder 2"/>
          <p:cNvSpPr>
            <a:spLocks noGrp="1"/>
          </p:cNvSpPr>
          <p:nvPr>
            <p:ph idx="1"/>
          </p:nvPr>
        </p:nvSpPr>
        <p:spPr>
          <a:xfrm>
            <a:off x="457200" y="2708496"/>
            <a:ext cx="8229601" cy="3844704"/>
          </a:xfrm>
        </p:spPr>
        <p:txBody>
          <a:bodyPr>
            <a:noAutofit/>
          </a:bodyPr>
          <a:lstStyle/>
          <a:p>
            <a:r>
              <a:rPr lang="en-US" dirty="0"/>
              <a:t>Victim is 127.5.5.5</a:t>
            </a:r>
          </a:p>
          <a:p>
            <a:r>
              <a:rPr lang="en-US" dirty="0"/>
              <a:t>Attacker spoofs traffic as if it comes from 127.5.5.5</a:t>
            </a:r>
          </a:p>
          <a:p>
            <a:r>
              <a:rPr lang="en-US" dirty="0"/>
              <a:t>Reflector (127.0.0.1) responds to the query to the victim</a:t>
            </a:r>
          </a:p>
          <a:p>
            <a:r>
              <a:rPr lang="en-US" dirty="0"/>
              <a:t>BACK SCATTER</a:t>
            </a:r>
            <a:br>
              <a:rPr lang="en-US" dirty="0"/>
            </a:br>
            <a:r>
              <a:rPr lang="en-US" dirty="0"/>
              <a:t>Notice the victim is responding with port unreachable because there is nothing running on that UDP port. This is called back-scatter</a:t>
            </a:r>
          </a:p>
        </p:txBody>
      </p:sp>
      <p:pic>
        <p:nvPicPr>
          <p:cNvPr id="63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23" y="1030460"/>
            <a:ext cx="8220650" cy="1542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114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500"/>
                                        <p:tgtEl>
                                          <p:spTgt spid="63490"/>
                                        </p:tgtEl>
                                      </p:cBhvr>
                                    </p:animEffect>
                                  </p:childTnLst>
                                </p:cTn>
                              </p:par>
                            </p:childTnLst>
                          </p:cTn>
                        </p:par>
                        <p:par>
                          <p:cTn id="8" fill="hold">
                            <p:stCondLst>
                              <p:cond delay="500"/>
                            </p:stCondLst>
                            <p:childTnLst>
                              <p:par>
                                <p:cTn id="9" presetID="1"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par>
                          <p:cTn id="17" fill="hold">
                            <p:stCondLst>
                              <p:cond delay="1500"/>
                            </p:stCondLst>
                            <p:childTnLst>
                              <p:par>
                                <p:cTn id="18" presetID="1" presetClass="entr" presetSubtype="0"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704" y="1074096"/>
            <a:ext cx="8370830" cy="4717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dirty="0"/>
              <a:t>On the wire (details)</a:t>
            </a:r>
          </a:p>
        </p:txBody>
      </p:sp>
      <p:sp>
        <p:nvSpPr>
          <p:cNvPr id="3" name="Content Placeholder 2"/>
          <p:cNvSpPr>
            <a:spLocks noGrp="1"/>
          </p:cNvSpPr>
          <p:nvPr>
            <p:ph idx="1"/>
          </p:nvPr>
        </p:nvSpPr>
        <p:spPr>
          <a:xfrm>
            <a:off x="2834867" y="3432647"/>
            <a:ext cx="5851934" cy="3120552"/>
          </a:xfrm>
        </p:spPr>
        <p:txBody>
          <a:bodyPr>
            <a:noAutofit/>
          </a:bodyPr>
          <a:lstStyle/>
          <a:p>
            <a:r>
              <a:rPr lang="en-US" dirty="0"/>
              <a:t>Victim is 127.5.5.5</a:t>
            </a:r>
          </a:p>
          <a:p>
            <a:r>
              <a:rPr lang="en-US" dirty="0"/>
              <a:t>Attack traffic from 127.5.5.5; port 49249</a:t>
            </a:r>
          </a:p>
          <a:p>
            <a:r>
              <a:rPr lang="en-US" dirty="0"/>
              <a:t>To reflector 127.0.0.1; port 53</a:t>
            </a:r>
          </a:p>
          <a:p>
            <a:endParaRPr lang="en-US" dirty="0"/>
          </a:p>
        </p:txBody>
      </p:sp>
    </p:spTree>
    <p:extLst>
      <p:ext uri="{BB962C8B-B14F-4D97-AF65-F5344CB8AC3E}">
        <p14:creationId xmlns:p14="http://schemas.microsoft.com/office/powerpoint/2010/main" val="93436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4516"/>
                                        </p:tgtEl>
                                        <p:attrNameLst>
                                          <p:attrName>style.visibility</p:attrName>
                                        </p:attrNameLst>
                                      </p:cBhvr>
                                      <p:to>
                                        <p:strVal val="visible"/>
                                      </p:to>
                                    </p:set>
                                    <p:animEffect transition="in" filter="fade">
                                      <p:cBhvr>
                                        <p:cTn id="7" dur="500"/>
                                        <p:tgtEl>
                                          <p:spTgt spid="645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5890" y="1115086"/>
            <a:ext cx="7846690" cy="5628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r>
              <a:rPr lang="en-US" dirty="0"/>
              <a:t>On the wire (details)</a:t>
            </a:r>
          </a:p>
        </p:txBody>
      </p:sp>
      <p:sp>
        <p:nvSpPr>
          <p:cNvPr id="3" name="Content Placeholder 2"/>
          <p:cNvSpPr>
            <a:spLocks noGrp="1"/>
          </p:cNvSpPr>
          <p:nvPr>
            <p:ph idx="1"/>
          </p:nvPr>
        </p:nvSpPr>
        <p:spPr>
          <a:xfrm>
            <a:off x="4318503" y="2708496"/>
            <a:ext cx="4368298" cy="3844704"/>
          </a:xfrm>
        </p:spPr>
        <p:txBody>
          <a:bodyPr>
            <a:noAutofit/>
          </a:bodyPr>
          <a:lstStyle/>
          <a:p>
            <a:r>
              <a:rPr lang="en-US" dirty="0"/>
              <a:t>Reflector (127.0.0.1) responds to the query to the victim (127.5.5.5)</a:t>
            </a:r>
          </a:p>
          <a:p>
            <a:endParaRPr lang="en-US" dirty="0"/>
          </a:p>
          <a:p>
            <a:r>
              <a:rPr lang="en-US" dirty="0"/>
              <a:t>Note the number of records in the answer</a:t>
            </a:r>
          </a:p>
        </p:txBody>
      </p:sp>
    </p:spTree>
    <p:extLst>
      <p:ext uri="{BB962C8B-B14F-4D97-AF65-F5344CB8AC3E}">
        <p14:creationId xmlns:p14="http://schemas.microsoft.com/office/powerpoint/2010/main" val="12700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fade">
                                      <p:cBhvr>
                                        <p:cTn id="7" dur="500"/>
                                        <p:tgtEl>
                                          <p:spTgt spid="675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Launching a reflected DNS attack</a:t>
            </a:r>
          </a:p>
        </p:txBody>
      </p:sp>
      <p:sp>
        <p:nvSpPr>
          <p:cNvPr id="2" name="Text Placeholder 1"/>
          <p:cNvSpPr>
            <a:spLocks noGrp="1"/>
          </p:cNvSpPr>
          <p:nvPr>
            <p:ph type="body" sz="quarter" idx="10"/>
          </p:nvPr>
        </p:nvSpPr>
        <p:spPr/>
        <p:txBody>
          <a:bodyPr>
            <a:normAutofit/>
          </a:bodyPr>
          <a:lstStyle/>
          <a:p>
            <a:pPr marL="342900" indent="-342900">
              <a:buFont typeface="Arial" panose="020B0604020202020204" pitchFamily="34" charset="0"/>
              <a:buChar char="•"/>
            </a:pPr>
            <a:r>
              <a:rPr lang="en-US" dirty="0"/>
              <a:t>Open a terminal and go to ~/tools</a:t>
            </a:r>
          </a:p>
          <a:p>
            <a:pPr marL="342900" indent="-342900">
              <a:buFont typeface="Arial" panose="020B0604020202020204" pitchFamily="34" charset="0"/>
              <a:buChar char="•"/>
            </a:pPr>
            <a:r>
              <a:rPr lang="en-US" dirty="0"/>
              <a:t>Start </a:t>
            </a:r>
            <a:r>
              <a:rPr lang="en-US" dirty="0" err="1"/>
              <a:t>tcpdump</a:t>
            </a:r>
            <a:r>
              <a:rPr lang="en-US" dirty="0"/>
              <a:t> or </a:t>
            </a:r>
            <a:r>
              <a:rPr lang="en-US" dirty="0" err="1"/>
              <a:t>wireshark</a:t>
            </a:r>
            <a:br>
              <a:rPr lang="en-US" dirty="0"/>
            </a:br>
            <a:r>
              <a:rPr lang="en-US" dirty="0"/>
              <a:t>	</a:t>
            </a:r>
            <a:r>
              <a:rPr lang="en-US" dirty="0" err="1"/>
              <a:t>tcpdump</a:t>
            </a:r>
            <a:r>
              <a:rPr lang="en-US" dirty="0"/>
              <a:t> -n -</a:t>
            </a:r>
            <a:r>
              <a:rPr lang="en-US" dirty="0" err="1"/>
              <a:t>i</a:t>
            </a:r>
            <a:r>
              <a:rPr lang="en-US" dirty="0"/>
              <a:t> any -</a:t>
            </a:r>
            <a:r>
              <a:rPr lang="en-US" dirty="0" err="1"/>
              <a:t>xX</a:t>
            </a:r>
            <a:r>
              <a:rPr lang="en-US" dirty="0"/>
              <a:t> port 53</a:t>
            </a:r>
          </a:p>
          <a:p>
            <a:pPr marL="342900" indent="-342900">
              <a:buFont typeface="Arial" panose="020B0604020202020204" pitchFamily="34" charset="0"/>
              <a:buChar char="•"/>
            </a:pPr>
            <a:r>
              <a:rPr lang="en-US" dirty="0"/>
              <a:t>Execute:</a:t>
            </a:r>
          </a:p>
          <a:p>
            <a:pPr lvl="2" indent="0">
              <a:buNone/>
            </a:pPr>
            <a:r>
              <a:rPr lang="en-US" sz="2000" dirty="0"/>
              <a:t>./</a:t>
            </a:r>
            <a:r>
              <a:rPr lang="en-US" sz="2000" dirty="0" err="1"/>
              <a:t>dnsdrdos</a:t>
            </a:r>
            <a:r>
              <a:rPr lang="en-US" sz="2000" dirty="0"/>
              <a:t> -f dns-reflectors.txt -s 127.5.5.5 -d test.com. -l 1000</a:t>
            </a:r>
            <a:endParaRPr lang="en-US" dirty="0"/>
          </a:p>
          <a:p>
            <a:pPr marL="342900" indent="-342900">
              <a:buFont typeface="Arial" panose="020B0604020202020204" pitchFamily="34" charset="0"/>
              <a:buChar char="•"/>
            </a:pPr>
            <a:r>
              <a:rPr lang="en-US" dirty="0"/>
              <a:t>Let’s pick a victim and attack them</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60522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Launching a distributed attack (class exercise)</a:t>
            </a:r>
          </a:p>
        </p:txBody>
      </p:sp>
      <p:sp>
        <p:nvSpPr>
          <p:cNvPr id="2" name="Text Placeholder 1"/>
          <p:cNvSpPr>
            <a:spLocks noGrp="1"/>
          </p:cNvSpPr>
          <p:nvPr>
            <p:ph type="body" sz="quarter" idx="10"/>
          </p:nvPr>
        </p:nvSpPr>
        <p:spPr/>
        <p:txBody>
          <a:bodyPr>
            <a:noAutofit/>
          </a:bodyPr>
          <a:lstStyle/>
          <a:p>
            <a:pPr marL="457200" indent="-457200">
              <a:buFont typeface="Arial" panose="020B0604020202020204" pitchFamily="34" charset="0"/>
              <a:buChar char="•"/>
            </a:pPr>
            <a:r>
              <a:rPr lang="en-US" dirty="0"/>
              <a:t>Select a victim IP</a:t>
            </a:r>
          </a:p>
          <a:p>
            <a:pPr marL="457200" indent="-457200">
              <a:buFont typeface="Arial" panose="020B0604020202020204" pitchFamily="34" charset="0"/>
              <a:buChar char="•"/>
            </a:pPr>
            <a:r>
              <a:rPr lang="en-US" dirty="0"/>
              <a:t>Collect the IPs of everybody else and populate them in dns-reflectors.txt</a:t>
            </a:r>
          </a:p>
          <a:p>
            <a:pPr marL="457200" indent="-457200">
              <a:buFont typeface="Arial" panose="020B0604020202020204" pitchFamily="34" charset="0"/>
              <a:buChar char="•"/>
            </a:pPr>
            <a:r>
              <a:rPr lang="en-US" dirty="0"/>
              <a:t>Execute:</a:t>
            </a:r>
            <a:br>
              <a:rPr lang="en-US" dirty="0"/>
            </a:br>
            <a:r>
              <a:rPr lang="en-US" dirty="0"/>
              <a:t>	</a:t>
            </a:r>
            <a:r>
              <a:rPr lang="en-US" sz="2000" dirty="0"/>
              <a:t>./</a:t>
            </a:r>
            <a:r>
              <a:rPr lang="en-US" sz="2000" dirty="0" err="1"/>
              <a:t>dnsdrdos</a:t>
            </a:r>
            <a:r>
              <a:rPr lang="en-US" sz="2000" dirty="0"/>
              <a:t> -f dns-reflectors.txt -s &lt;victim&gt; -d test.com. -l 1000</a:t>
            </a:r>
          </a:p>
          <a:p>
            <a:pPr marL="457200" indent="-457200">
              <a:buFont typeface="Arial" panose="020B0604020202020204" pitchFamily="34" charset="0"/>
              <a:buChar char="•"/>
            </a:pPr>
            <a:r>
              <a:rPr lang="en-US" dirty="0"/>
              <a:t>Watch TCPDUMP</a:t>
            </a:r>
          </a:p>
        </p:txBody>
      </p:sp>
    </p:spTree>
    <p:extLst>
      <p:ext uri="{BB962C8B-B14F-4D97-AF65-F5344CB8AC3E}">
        <p14:creationId xmlns:p14="http://schemas.microsoft.com/office/powerpoint/2010/main" val="422004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Lab: Mitigation of resolver configurations</a:t>
            </a:r>
          </a:p>
        </p:txBody>
      </p:sp>
      <p:sp>
        <p:nvSpPr>
          <p:cNvPr id="2" name="Text Placeholder 1"/>
          <p:cNvSpPr>
            <a:spLocks noGrp="1"/>
          </p:cNvSpPr>
          <p:nvPr>
            <p:ph type="body" sz="quarter" idx="10"/>
          </p:nvPr>
        </p:nvSpPr>
        <p:spPr/>
        <p:txBody>
          <a:bodyPr>
            <a:normAutofit fontScale="70000" lnSpcReduction="20000"/>
          </a:bodyPr>
          <a:lstStyle/>
          <a:p>
            <a:pPr marL="457200" indent="-457200">
              <a:buFont typeface="Arial" panose="020B0604020202020204" pitchFamily="34" charset="0"/>
              <a:buChar char="•"/>
            </a:pPr>
            <a:r>
              <a:rPr lang="en-US" sz="3000" dirty="0"/>
              <a:t>Configure the resolvers to rate limit responses to 1 per second, averaging for 5 seconds</a:t>
            </a:r>
          </a:p>
          <a:p>
            <a:pPr marL="457200" indent="-457200">
              <a:buFont typeface="Arial" panose="020B0604020202020204" pitchFamily="34" charset="0"/>
              <a:buChar char="•"/>
            </a:pPr>
            <a:r>
              <a:rPr lang="en-US" sz="3000" dirty="0"/>
              <a:t>Execute:</a:t>
            </a:r>
          </a:p>
          <a:p>
            <a:pPr lvl="2" indent="0">
              <a:buNone/>
            </a:pPr>
            <a:r>
              <a:rPr lang="en-US" sz="3000" dirty="0"/>
              <a:t>./</a:t>
            </a:r>
            <a:r>
              <a:rPr lang="en-US" sz="3000" dirty="0" err="1"/>
              <a:t>dnsdrdos</a:t>
            </a:r>
            <a:r>
              <a:rPr lang="en-US" sz="3000" dirty="0"/>
              <a:t> -f dns-reflectors.txt -s &lt;victim&gt; -d test.com. -l 1000</a:t>
            </a:r>
          </a:p>
          <a:p>
            <a:pPr marL="457200" indent="-457200">
              <a:buFont typeface="Arial" panose="020B0604020202020204" pitchFamily="34" charset="0"/>
              <a:buChar char="•"/>
            </a:pPr>
            <a:r>
              <a:rPr lang="en-US" sz="3000" dirty="0"/>
              <a:t>Watch TCPDUMP</a:t>
            </a:r>
          </a:p>
          <a:p>
            <a:pPr marL="457200" indent="-457200">
              <a:buFont typeface="Arial" panose="020B0604020202020204" pitchFamily="34" charset="0"/>
              <a:buChar char="•"/>
            </a:pPr>
            <a:endParaRPr lang="en-US" sz="3000" dirty="0"/>
          </a:p>
          <a:p>
            <a:pPr marL="457200" indent="-457200">
              <a:buFont typeface="Arial" panose="020B0604020202020204" pitchFamily="34" charset="0"/>
              <a:buChar char="•"/>
            </a:pPr>
            <a:r>
              <a:rPr lang="en-US" sz="3000" dirty="0"/>
              <a:t>Configure resolvers to not answer queries to IP addresses other than network 10.0.0.0/8</a:t>
            </a:r>
          </a:p>
          <a:p>
            <a:pPr marL="457200" indent="-457200">
              <a:buFont typeface="Arial" panose="020B0604020202020204" pitchFamily="34" charset="0"/>
              <a:buChar char="•"/>
            </a:pPr>
            <a:r>
              <a:rPr lang="en-US" sz="3000" dirty="0"/>
              <a:t>Execute:</a:t>
            </a:r>
          </a:p>
          <a:p>
            <a:pPr lvl="2" indent="0">
              <a:buNone/>
            </a:pPr>
            <a:r>
              <a:rPr lang="en-US" sz="3000" dirty="0"/>
              <a:t>./</a:t>
            </a:r>
            <a:r>
              <a:rPr lang="en-US" sz="3000" dirty="0" err="1"/>
              <a:t>dnsdrdos</a:t>
            </a:r>
            <a:r>
              <a:rPr lang="en-US" sz="3000" dirty="0"/>
              <a:t> -f dns-reflectors.txt -s &lt;victim&gt; -d test.com. -l 1000</a:t>
            </a:r>
          </a:p>
          <a:p>
            <a:pPr marL="457200" indent="-457200">
              <a:buFont typeface="Arial" panose="020B0604020202020204" pitchFamily="34" charset="0"/>
              <a:buChar char="•"/>
            </a:pPr>
            <a:r>
              <a:rPr lang="en-US" sz="3000" dirty="0"/>
              <a:t>Watch TCPDUMP</a:t>
            </a:r>
          </a:p>
          <a:p>
            <a:endParaRPr lang="en-US" dirty="0"/>
          </a:p>
        </p:txBody>
      </p:sp>
    </p:spTree>
    <p:extLst>
      <p:ext uri="{BB962C8B-B14F-4D97-AF65-F5344CB8AC3E}">
        <p14:creationId xmlns:p14="http://schemas.microsoft.com/office/powerpoint/2010/main" val="3240849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fade">
                                      <p:cBhvr>
                                        <p:cTn id="23" dur="500"/>
                                        <p:tgtEl>
                                          <p:spTgt spid="2">
                                            <p:txEl>
                                              <p:pRg st="5" end="5"/>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dirty="0"/>
              <a:t>Not specified for recursive but you can still tweak it to something that works for you</a:t>
            </a:r>
          </a:p>
          <a:p>
            <a:r>
              <a:rPr lang="en-US" dirty="0"/>
              <a:t>Configuration example:</a:t>
            </a:r>
          </a:p>
          <a:p>
            <a:pPr marL="0" indent="0">
              <a:buNone/>
            </a:pPr>
            <a:r>
              <a:rPr lang="en-US" dirty="0"/>
              <a:t>	rate-limit {</a:t>
            </a:r>
          </a:p>
          <a:p>
            <a:pPr marL="0" indent="0">
              <a:buNone/>
            </a:pPr>
            <a:r>
              <a:rPr lang="en-US" dirty="0"/>
              <a:t>		responses-per-second 5;</a:t>
            </a:r>
          </a:p>
          <a:p>
            <a:pPr marL="0" indent="0">
              <a:buNone/>
            </a:pPr>
            <a:r>
              <a:rPr lang="en-US" dirty="0"/>
              <a:t>		window 5;</a:t>
            </a:r>
          </a:p>
          <a:p>
            <a:pPr marL="0" indent="0">
              <a:buNone/>
            </a:pPr>
            <a:r>
              <a:rPr lang="en-US" dirty="0"/>
              <a:t>	};</a:t>
            </a:r>
          </a:p>
          <a:p>
            <a:pPr marL="200025" lvl="2">
              <a:spcBef>
                <a:spcPts val="840"/>
              </a:spcBef>
              <a:buSzPct val="100000"/>
            </a:pPr>
            <a:endParaRPr lang="en-US" sz="1800" dirty="0">
              <a:latin typeface="Century Gothic" panose="020B0502020202020204" pitchFamily="34" charset="0"/>
              <a:cs typeface="+mn-cs"/>
            </a:endParaRPr>
          </a:p>
          <a:p>
            <a:pPr marL="200025" lvl="2">
              <a:spcBef>
                <a:spcPts val="840"/>
              </a:spcBef>
              <a:buSzPct val="100000"/>
            </a:pPr>
            <a:r>
              <a:rPr lang="en-US" sz="1800" dirty="0">
                <a:latin typeface="Century Gothic" panose="020B0502020202020204" pitchFamily="34" charset="0"/>
                <a:cs typeface="+mn-cs"/>
              </a:rPr>
              <a:t>Reference:</a:t>
            </a:r>
          </a:p>
          <a:p>
            <a:pPr marL="0" lvl="2" indent="0">
              <a:spcBef>
                <a:spcPts val="840"/>
              </a:spcBef>
              <a:buSzPct val="100000"/>
              <a:buNone/>
            </a:pPr>
            <a:r>
              <a:rPr lang="en-US" sz="1800" dirty="0">
                <a:latin typeface="Century Gothic" panose="020B0502020202020204" pitchFamily="34" charset="0"/>
                <a:cs typeface="+mn-cs"/>
              </a:rPr>
              <a:t>		http://www.redbarn.org/dns/ratelimits</a:t>
            </a:r>
          </a:p>
        </p:txBody>
      </p:sp>
      <p:sp>
        <p:nvSpPr>
          <p:cNvPr id="2" name="Title 1"/>
          <p:cNvSpPr>
            <a:spLocks noGrp="1"/>
          </p:cNvSpPr>
          <p:nvPr>
            <p:ph type="title"/>
          </p:nvPr>
        </p:nvSpPr>
        <p:spPr/>
        <p:txBody>
          <a:bodyPr>
            <a:normAutofit/>
          </a:bodyPr>
          <a:lstStyle/>
          <a:p>
            <a:r>
              <a:rPr lang="en-US" dirty="0"/>
              <a:t>DNS Rate limits (reflector/BIND)</a:t>
            </a:r>
          </a:p>
        </p:txBody>
      </p:sp>
    </p:spTree>
    <p:extLst>
      <p:ext uri="{BB962C8B-B14F-4D97-AF65-F5344CB8AC3E}">
        <p14:creationId xmlns:p14="http://schemas.microsoft.com/office/powerpoint/2010/main" val="929608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err="1"/>
              <a:t>acl</a:t>
            </a:r>
            <a:r>
              <a:rPr lang="en-US" dirty="0"/>
              <a:t> "trusted" {</a:t>
            </a:r>
            <a:br>
              <a:rPr lang="en-US" dirty="0"/>
            </a:br>
            <a:r>
              <a:rPr lang="en-US" dirty="0"/>
              <a:t>	192.168.0.0/16;</a:t>
            </a:r>
            <a:br>
              <a:rPr lang="en-US" dirty="0"/>
            </a:br>
            <a:r>
              <a:rPr lang="en-US" dirty="0"/>
              <a:t>	10.153.154.0/24;</a:t>
            </a:r>
            <a:br>
              <a:rPr lang="en-US" dirty="0"/>
            </a:br>
            <a:r>
              <a:rPr lang="en-US" dirty="0"/>
              <a:t>	localhost;</a:t>
            </a:r>
            <a:br>
              <a:rPr lang="en-US" dirty="0"/>
            </a:br>
            <a:r>
              <a:rPr lang="en-US" dirty="0"/>
              <a:t>	</a:t>
            </a:r>
            <a:r>
              <a:rPr lang="en-US" dirty="0" err="1"/>
              <a:t>localnets</a:t>
            </a:r>
            <a:r>
              <a:rPr lang="en-US" dirty="0"/>
              <a:t>;</a:t>
            </a:r>
            <a:br>
              <a:rPr lang="en-US" dirty="0"/>
            </a:br>
            <a:r>
              <a:rPr lang="en-US" dirty="0"/>
              <a:t>};</a:t>
            </a:r>
            <a:br>
              <a:rPr lang="en-US" dirty="0"/>
            </a:br>
            <a:endParaRPr lang="en-US" dirty="0"/>
          </a:p>
          <a:p>
            <a:pPr marL="0" indent="0">
              <a:buNone/>
            </a:pPr>
            <a:r>
              <a:rPr lang="en-US" dirty="0"/>
              <a:t>options {</a:t>
            </a:r>
            <a:br>
              <a:rPr lang="en-US" dirty="0"/>
            </a:br>
            <a:r>
              <a:rPr lang="en-US" dirty="0"/>
              <a:t>	...</a:t>
            </a:r>
            <a:br>
              <a:rPr lang="en-US" dirty="0"/>
            </a:br>
            <a:r>
              <a:rPr lang="en-US" dirty="0"/>
              <a:t>	allow-query { trusted; }; // allow-query { any; }; </a:t>
            </a:r>
            <a:br>
              <a:rPr lang="en-US" dirty="0"/>
            </a:br>
            <a:r>
              <a:rPr lang="en-US" dirty="0"/>
              <a:t>	allow-recursion { trusted; };</a:t>
            </a:r>
            <a:br>
              <a:rPr lang="en-US" dirty="0"/>
            </a:br>
            <a:r>
              <a:rPr lang="en-US" dirty="0"/>
              <a:t>	allow-query-cache { trusted; };</a:t>
            </a:r>
            <a:br>
              <a:rPr lang="en-US" dirty="0"/>
            </a:br>
            <a:r>
              <a:rPr lang="en-US" dirty="0"/>
              <a:t>	...</a:t>
            </a:r>
            <a:br>
              <a:rPr lang="en-US" dirty="0"/>
            </a:br>
            <a:r>
              <a:rPr lang="en-US" dirty="0"/>
              <a:t>};</a:t>
            </a:r>
          </a:p>
        </p:txBody>
      </p:sp>
      <p:sp>
        <p:nvSpPr>
          <p:cNvPr id="2" name="Title 1"/>
          <p:cNvSpPr>
            <a:spLocks noGrp="1"/>
          </p:cNvSpPr>
          <p:nvPr>
            <p:ph type="title"/>
          </p:nvPr>
        </p:nvSpPr>
        <p:spPr/>
        <p:txBody>
          <a:bodyPr/>
          <a:lstStyle/>
          <a:p>
            <a:r>
              <a:rPr lang="en-US" dirty="0"/>
              <a:t>Proper resolver configuration (reflector/BIND)</a:t>
            </a:r>
          </a:p>
        </p:txBody>
      </p:sp>
    </p:spTree>
    <p:extLst>
      <p:ext uri="{BB962C8B-B14F-4D97-AF65-F5344CB8AC3E}">
        <p14:creationId xmlns:p14="http://schemas.microsoft.com/office/powerpoint/2010/main" val="1488932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Non-reflective </a:t>
            </a:r>
            <a:br>
              <a:rPr lang="en-US" dirty="0"/>
            </a:br>
            <a:r>
              <a:rPr lang="en-US" dirty="0"/>
              <a:t>DNS attacks</a:t>
            </a:r>
            <a:endParaRPr lang="en-GB" dirty="0"/>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8796" y="4464171"/>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570" y="4464172"/>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26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dirty="0"/>
              <a:t>Validate packet and query structure</a:t>
            </a:r>
          </a:p>
          <a:p>
            <a:r>
              <a:rPr lang="en-US" dirty="0"/>
              <a:t>Whitelisting</a:t>
            </a:r>
          </a:p>
          <a:p>
            <a:r>
              <a:rPr lang="en-US" dirty="0"/>
              <a:t>Challenges*</a:t>
            </a:r>
          </a:p>
          <a:p>
            <a:r>
              <a:rPr lang="en-US" dirty="0"/>
              <a:t>High performance equipment</a:t>
            </a:r>
          </a:p>
          <a:p>
            <a:pPr lvl="1"/>
            <a:r>
              <a:rPr lang="en-US" dirty="0"/>
              <a:t>Variety of techniques</a:t>
            </a:r>
          </a:p>
          <a:p>
            <a:pPr lvl="1"/>
            <a:r>
              <a:rPr lang="en-US" dirty="0"/>
              <a:t>Vendor dependent</a:t>
            </a:r>
          </a:p>
          <a:p>
            <a:pPr lvl="1"/>
            <a:endParaRPr lang="en-US" dirty="0"/>
          </a:p>
          <a:p>
            <a:pPr marL="342900" lvl="1" indent="-342900">
              <a:buSzPct val="100000"/>
            </a:pPr>
            <a:r>
              <a:rPr lang="en-US" dirty="0"/>
              <a:t>Drop known reflector traffic:</a:t>
            </a:r>
            <a:br>
              <a:rPr lang="en-US" dirty="0"/>
            </a:br>
            <a:r>
              <a:rPr lang="en-US" sz="1800" dirty="0">
                <a:latin typeface="Century Gothic" panose="020B0502020202020204" pitchFamily="34" charset="0"/>
              </a:rPr>
              <a:t>http://openresolverproject.org/</a:t>
            </a:r>
          </a:p>
          <a:p>
            <a:endParaRPr lang="en-US" dirty="0"/>
          </a:p>
          <a:p>
            <a:endParaRPr lang="en-US" dirty="0"/>
          </a:p>
          <a:p>
            <a:pPr lvl="1"/>
            <a:endParaRPr lang="en-US" dirty="0"/>
          </a:p>
        </p:txBody>
      </p:sp>
      <p:sp>
        <p:nvSpPr>
          <p:cNvPr id="2" name="Title 1"/>
          <p:cNvSpPr>
            <a:spLocks noGrp="1"/>
          </p:cNvSpPr>
          <p:nvPr>
            <p:ph type="title"/>
          </p:nvPr>
        </p:nvSpPr>
        <p:spPr/>
        <p:txBody>
          <a:bodyPr>
            <a:normAutofit/>
          </a:bodyPr>
          <a:lstStyle/>
          <a:p>
            <a:r>
              <a:rPr lang="en-US" dirty="0"/>
              <a:t>DNS attacks mitigation (victim)</a:t>
            </a:r>
          </a:p>
        </p:txBody>
      </p:sp>
    </p:spTree>
    <p:extLst>
      <p:ext uri="{BB962C8B-B14F-4D97-AF65-F5344CB8AC3E}">
        <p14:creationId xmlns:p14="http://schemas.microsoft.com/office/powerpoint/2010/main" val="116658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Reflection</a:t>
            </a:r>
          </a:p>
          <a:p>
            <a:r>
              <a:rPr lang="en-US" dirty="0"/>
              <a:t>Amplification</a:t>
            </a:r>
          </a:p>
          <a:p>
            <a:r>
              <a:rPr lang="en-US" dirty="0"/>
              <a:t>DNS Reflection Attacks</a:t>
            </a:r>
          </a:p>
          <a:p>
            <a:r>
              <a:rPr lang="en-US" dirty="0" err="1"/>
              <a:t>Backstatter</a:t>
            </a:r>
            <a:endParaRPr lang="en-US" dirty="0"/>
          </a:p>
          <a:p>
            <a:r>
              <a:rPr lang="en-US" dirty="0"/>
              <a:t>Cache Busting Attacks</a:t>
            </a:r>
          </a:p>
        </p:txBody>
      </p:sp>
      <p:sp>
        <p:nvSpPr>
          <p:cNvPr id="3" name="Title 2"/>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297723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fade">
                                      <p:cBhvr>
                                        <p:cTn id="11" dur="500"/>
                                        <p:tgtEl>
                                          <p:spTgt spid="2">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dirty="0"/>
              <a:t>What is a DNS challenge?</a:t>
            </a:r>
            <a:endParaRPr lang="en-US" sz="2000" dirty="0"/>
          </a:p>
        </p:txBody>
      </p:sp>
      <p:sp>
        <p:nvSpPr>
          <p:cNvPr id="2" name="Title 1"/>
          <p:cNvSpPr>
            <a:spLocks noGrp="1"/>
          </p:cNvSpPr>
          <p:nvPr>
            <p:ph type="title"/>
          </p:nvPr>
        </p:nvSpPr>
        <p:spPr/>
        <p:txBody>
          <a:bodyPr>
            <a:normAutofit/>
          </a:bodyPr>
          <a:lstStyle/>
          <a:p>
            <a:r>
              <a:rPr lang="en-US" dirty="0"/>
              <a:t>DNS attacks mitigation (victim - DNS challenge)</a:t>
            </a:r>
          </a:p>
        </p:txBody>
      </p:sp>
      <p:pic>
        <p:nvPicPr>
          <p:cNvPr id="358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6766" y="2444104"/>
            <a:ext cx="3750469"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3949993912"/>
              </p:ext>
            </p:extLst>
          </p:nvPr>
        </p:nvGraphicFramePr>
        <p:xfrm>
          <a:off x="3423047" y="2011879"/>
          <a:ext cx="2297906" cy="619125"/>
        </p:xfrm>
        <a:graphic>
          <a:graphicData uri="http://schemas.openxmlformats.org/presentationml/2006/ole">
            <mc:AlternateContent xmlns:mc="http://schemas.openxmlformats.org/markup-compatibility/2006">
              <mc:Choice xmlns:v="urn:schemas-microsoft-com:vml" Requires="v">
                <p:oleObj spid="_x0000_s4358" name="Visio" r:id="rId5" imgW="3676779" imgH="743085" progId="Visio.Drawing.15">
                  <p:link updateAutomatic="1"/>
                </p:oleObj>
              </mc:Choice>
              <mc:Fallback>
                <p:oleObj name="Visio" r:id="rId5" imgW="3676779" imgH="743085" progId="Visio.Drawing.15">
                  <p:link updateAutomatic="1"/>
                  <p:pic>
                    <p:nvPicPr>
                      <p:cNvPr id="0" name=""/>
                      <p:cNvPicPr/>
                      <p:nvPr/>
                    </p:nvPicPr>
                    <p:blipFill>
                      <a:blip r:embed="rId6"/>
                      <a:stretch>
                        <a:fillRect/>
                      </a:stretch>
                    </p:blipFill>
                    <p:spPr>
                      <a:xfrm>
                        <a:off x="3423047" y="2011879"/>
                        <a:ext cx="2297906" cy="619125"/>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42676939"/>
              </p:ext>
            </p:extLst>
          </p:nvPr>
        </p:nvGraphicFramePr>
        <p:xfrm>
          <a:off x="3440906" y="2436356"/>
          <a:ext cx="2262188" cy="619125"/>
        </p:xfrm>
        <a:graphic>
          <a:graphicData uri="http://schemas.openxmlformats.org/presentationml/2006/ole">
            <mc:AlternateContent xmlns:mc="http://schemas.openxmlformats.org/markup-compatibility/2006">
              <mc:Choice xmlns:v="urn:schemas-microsoft-com:vml" Requires="v">
                <p:oleObj spid="_x0000_s4359" name="Visio" r:id="rId7" imgW="3619511" imgH="743085" progId="Visio.Drawing.15">
                  <p:link updateAutomatic="1"/>
                </p:oleObj>
              </mc:Choice>
              <mc:Fallback>
                <p:oleObj name="Visio" r:id="rId7" imgW="3619511" imgH="743085" progId="Visio.Drawing.15">
                  <p:link updateAutomatic="1"/>
                  <p:pic>
                    <p:nvPicPr>
                      <p:cNvPr id="0" name=""/>
                      <p:cNvPicPr/>
                      <p:nvPr/>
                    </p:nvPicPr>
                    <p:blipFill>
                      <a:blip r:embed="rId8"/>
                      <a:stretch>
                        <a:fillRect/>
                      </a:stretch>
                    </p:blipFill>
                    <p:spPr>
                      <a:xfrm>
                        <a:off x="3440906" y="2436356"/>
                        <a:ext cx="2262188" cy="61912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481578017"/>
              </p:ext>
            </p:extLst>
          </p:nvPr>
        </p:nvGraphicFramePr>
        <p:xfrm>
          <a:off x="3423047" y="2880207"/>
          <a:ext cx="2297906" cy="619125"/>
        </p:xfrm>
        <a:graphic>
          <a:graphicData uri="http://schemas.openxmlformats.org/presentationml/2006/ole">
            <mc:AlternateContent xmlns:mc="http://schemas.openxmlformats.org/markup-compatibility/2006">
              <mc:Choice xmlns:v="urn:schemas-microsoft-com:vml" Requires="v">
                <p:oleObj spid="_x0000_s4360" name="Visio" r:id="rId9" imgW="3676779" imgH="743085" progId="Visio.Drawing.15">
                  <p:link updateAutomatic="1"/>
                </p:oleObj>
              </mc:Choice>
              <mc:Fallback>
                <p:oleObj name="Visio" r:id="rId9" imgW="3676779" imgH="743085" progId="Visio.Drawing.15">
                  <p:link updateAutomatic="1"/>
                  <p:pic>
                    <p:nvPicPr>
                      <p:cNvPr id="0" name=""/>
                      <p:cNvPicPr/>
                      <p:nvPr/>
                    </p:nvPicPr>
                    <p:blipFill>
                      <a:blip r:embed="rId10"/>
                      <a:stretch>
                        <a:fillRect/>
                      </a:stretch>
                    </p:blipFill>
                    <p:spPr>
                      <a:xfrm>
                        <a:off x="3423047" y="2880207"/>
                        <a:ext cx="2297906" cy="61912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14068301"/>
              </p:ext>
            </p:extLst>
          </p:nvPr>
        </p:nvGraphicFramePr>
        <p:xfrm>
          <a:off x="3440906" y="3394112"/>
          <a:ext cx="2262188" cy="619125"/>
        </p:xfrm>
        <a:graphic>
          <a:graphicData uri="http://schemas.openxmlformats.org/presentationml/2006/ole">
            <mc:AlternateContent xmlns:mc="http://schemas.openxmlformats.org/markup-compatibility/2006">
              <mc:Choice xmlns:v="urn:schemas-microsoft-com:vml" Requires="v">
                <p:oleObj spid="_x0000_s4361" name="Visio" r:id="rId11" imgW="3619511" imgH="743085" progId="Visio.Drawing.15">
                  <p:link updateAutomatic="1"/>
                </p:oleObj>
              </mc:Choice>
              <mc:Fallback>
                <p:oleObj name="Visio" r:id="rId11" imgW="3619511" imgH="743085" progId="Visio.Drawing.15">
                  <p:link updateAutomatic="1"/>
                  <p:pic>
                    <p:nvPicPr>
                      <p:cNvPr id="0" name=""/>
                      <p:cNvPicPr/>
                      <p:nvPr/>
                    </p:nvPicPr>
                    <p:blipFill>
                      <a:blip r:embed="rId12"/>
                      <a:stretch>
                        <a:fillRect/>
                      </a:stretch>
                    </p:blipFill>
                    <p:spPr>
                      <a:xfrm>
                        <a:off x="3440906" y="3394112"/>
                        <a:ext cx="2262188" cy="619125"/>
                      </a:xfrm>
                      <a:prstGeom prst="rect">
                        <a:avLst/>
                      </a:prstGeom>
                    </p:spPr>
                  </p:pic>
                </p:oleObj>
              </mc:Fallback>
            </mc:AlternateContent>
          </a:graphicData>
        </a:graphic>
      </p:graphicFrame>
      <p:sp>
        <p:nvSpPr>
          <p:cNvPr id="9" name="Content Placeholder 2"/>
          <p:cNvSpPr txBox="1">
            <a:spLocks/>
          </p:cNvSpPr>
          <p:nvPr/>
        </p:nvSpPr>
        <p:spPr>
          <a:xfrm>
            <a:off x="499288" y="4350489"/>
            <a:ext cx="8022264" cy="2076302"/>
          </a:xfrm>
          <a:prstGeom prst="rect">
            <a:avLst/>
          </a:prstGeom>
          <a:noFill/>
        </p:spPr>
        <p:txBody>
          <a:bodyPr vert="horz" lIns="0" tIns="0" rIns="0" bIns="0" rtlCol="0">
            <a:noAutofit/>
          </a:bodyPr>
          <a:lstStyle>
            <a:lvl1pPr marL="285750" indent="-285750" algn="l" defTabSz="1306221" rtl="0" eaLnBrk="1" latinLnBrk="0" hangingPunct="1">
              <a:lnSpc>
                <a:spcPct val="95000"/>
              </a:lnSpc>
              <a:spcBef>
                <a:spcPts val="1200"/>
              </a:spcBef>
              <a:spcAft>
                <a:spcPts val="0"/>
              </a:spcAft>
              <a:buClr>
                <a:schemeClr val="accent1"/>
              </a:buClr>
              <a:buSzPct val="100000"/>
              <a:buFont typeface="Wingdings" charset="2"/>
              <a:buChar char="§"/>
              <a:defRPr sz="2600" kern="1200">
                <a:solidFill>
                  <a:schemeClr val="tx1">
                    <a:lumMod val="75000"/>
                    <a:lumOff val="25000"/>
                  </a:schemeClr>
                </a:solidFill>
                <a:latin typeface="Century Gothic" panose="020B0502020202020204" pitchFamily="34" charset="0"/>
                <a:ea typeface="+mn-ea"/>
                <a:cs typeface="+mn-cs"/>
              </a:defRPr>
            </a:lvl1pPr>
            <a:lvl2pPr marL="685800" indent="-285750" algn="l" defTabSz="1306221" rtl="0" eaLnBrk="1" latinLnBrk="0" hangingPunct="1">
              <a:lnSpc>
                <a:spcPct val="95000"/>
              </a:lnSpc>
              <a:spcBef>
                <a:spcPts val="1200"/>
              </a:spcBef>
              <a:spcAft>
                <a:spcPts val="0"/>
              </a:spcAft>
              <a:buClr>
                <a:schemeClr val="accent1"/>
              </a:buClr>
              <a:buFont typeface="Lucida Grande"/>
              <a:buChar char="–"/>
              <a:defRPr sz="2200" kern="1200">
                <a:solidFill>
                  <a:schemeClr val="tx1">
                    <a:lumMod val="75000"/>
                    <a:lumOff val="25000"/>
                  </a:schemeClr>
                </a:solidFill>
                <a:latin typeface="Century Gothic"/>
                <a:ea typeface="+mn-ea"/>
                <a:cs typeface="Century Gothic"/>
              </a:defRPr>
            </a:lvl2pPr>
            <a:lvl3pPr marL="1085850" indent="-285750" algn="l" defTabSz="1306221" rtl="0" eaLnBrk="1" latinLnBrk="0" hangingPunct="1">
              <a:lnSpc>
                <a:spcPct val="95000"/>
              </a:lnSpc>
              <a:spcBef>
                <a:spcPts val="301"/>
              </a:spcBef>
              <a:spcAft>
                <a:spcPts val="0"/>
              </a:spcAft>
              <a:buClr>
                <a:schemeClr val="accent1"/>
              </a:buClr>
              <a:buFont typeface="Wingdings" charset="2"/>
              <a:buChar char="§"/>
              <a:defRPr sz="1800" kern="1200">
                <a:solidFill>
                  <a:schemeClr val="tx1">
                    <a:lumMod val="75000"/>
                    <a:lumOff val="25000"/>
                  </a:schemeClr>
                </a:solidFill>
                <a:latin typeface="Century Gothic"/>
                <a:ea typeface="+mn-ea"/>
                <a:cs typeface="Century Gothic"/>
              </a:defRPr>
            </a:lvl3pPr>
            <a:lvl4pPr marL="1492250" indent="-285750" algn="l" defTabSz="1306221" rtl="0" eaLnBrk="1" latinLnBrk="0" hangingPunct="1">
              <a:spcBef>
                <a:spcPct val="20000"/>
              </a:spcBef>
              <a:buClr>
                <a:schemeClr val="accent1"/>
              </a:buClr>
              <a:buFont typeface="Lucida Grande"/>
              <a:buChar char="–"/>
              <a:defRPr sz="1600" kern="1200">
                <a:solidFill>
                  <a:schemeClr val="tx1">
                    <a:lumMod val="75000"/>
                    <a:lumOff val="25000"/>
                  </a:schemeClr>
                </a:solidFill>
                <a:latin typeface="Century Gothic"/>
                <a:ea typeface="+mn-ea"/>
                <a:cs typeface="Century Gothic"/>
              </a:defRPr>
            </a:lvl4pPr>
            <a:lvl5pPr marL="1828800" indent="-228600" algn="l" defTabSz="1306221" rtl="0" eaLnBrk="1" latinLnBrk="0" hangingPunct="1">
              <a:spcBef>
                <a:spcPct val="20000"/>
              </a:spcBef>
              <a:buClr>
                <a:schemeClr val="accent1"/>
              </a:buClr>
              <a:buFont typeface="Wingdings" charset="2"/>
              <a:buChar char="§"/>
              <a:defRPr lang="en-US" sz="1400" kern="1200" dirty="0" smtClean="0">
                <a:solidFill>
                  <a:schemeClr val="tx1">
                    <a:lumMod val="75000"/>
                    <a:lumOff val="25000"/>
                  </a:schemeClr>
                </a:solidFill>
                <a:latin typeface="Century Gothic"/>
                <a:ea typeface="+mn-ea"/>
                <a:cs typeface="Century Gothic"/>
              </a:defRPr>
            </a:lvl5pPr>
            <a:lvl6pPr marL="1828800" indent="-228600" algn="l" defTabSz="1306221" rtl="0" eaLnBrk="1" latinLnBrk="0" hangingPunct="1">
              <a:spcBef>
                <a:spcPct val="20000"/>
              </a:spcBef>
              <a:buClr>
                <a:schemeClr val="accent1"/>
              </a:buClr>
              <a:buFont typeface="Wingdings" charset="2"/>
              <a:buChar char="§"/>
              <a:defRPr sz="1400" kern="1200" baseline="0">
                <a:solidFill>
                  <a:srgbClr val="737373"/>
                </a:solidFill>
                <a:latin typeface="Century Gothic"/>
                <a:ea typeface="+mn-ea"/>
                <a:cs typeface="Century Gothic"/>
              </a:defRPr>
            </a:lvl6pPr>
            <a:lvl7pPr marL="2116138" indent="-228600" algn="l" defTabSz="1306221" rtl="0" eaLnBrk="1" latinLnBrk="0" hangingPunct="1">
              <a:spcBef>
                <a:spcPct val="20000"/>
              </a:spcBef>
              <a:buClr>
                <a:schemeClr val="accent1"/>
              </a:buClr>
              <a:buFont typeface="Lucida Grande"/>
              <a:buChar char="–"/>
              <a:defRPr sz="1400" kern="1200">
                <a:solidFill>
                  <a:schemeClr val="tx1">
                    <a:lumMod val="75000"/>
                    <a:lumOff val="25000"/>
                  </a:schemeClr>
                </a:solidFill>
                <a:latin typeface="Century Gothic"/>
                <a:ea typeface="+mn-ea"/>
                <a:cs typeface="Century Gothic"/>
              </a:defRPr>
            </a:lvl7pPr>
            <a:lvl8pPr marL="4898326"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8pPr>
            <a:lvl9pPr marL="5551437" indent="-326555" algn="l" defTabSz="1306221" rtl="0" eaLnBrk="1" latinLnBrk="0" hangingPunct="1">
              <a:spcBef>
                <a:spcPct val="20000"/>
              </a:spcBef>
              <a:buFont typeface="Arial" pitchFamily="34" charset="0"/>
              <a:buChar char="•"/>
              <a:defRPr sz="2900" kern="1200">
                <a:solidFill>
                  <a:schemeClr val="tx1"/>
                </a:solidFill>
                <a:latin typeface="+mn-lt"/>
                <a:ea typeface="+mn-ea"/>
                <a:cs typeface="+mn-cs"/>
              </a:defRPr>
            </a:lvl9pPr>
          </a:lstStyle>
          <a:p>
            <a:pPr>
              <a:buFont typeface="Arial" panose="020B0604020202020204" pitchFamily="34" charset="0"/>
              <a:buChar char="•"/>
            </a:pPr>
            <a:r>
              <a:rPr lang="en-US" sz="2800" dirty="0">
                <a:solidFill>
                  <a:schemeClr val="tx1"/>
                </a:solidFill>
                <a:latin typeface="Calibri" charset="0"/>
                <a:ea typeface="Calibri" charset="0"/>
                <a:cs typeface="Calibri" charset="0"/>
              </a:rPr>
              <a:t>Challenges with DNS challenge?</a:t>
            </a:r>
          </a:p>
          <a:p>
            <a:pPr lvl="1">
              <a:buFont typeface="Arial" panose="020B0604020202020204" pitchFamily="34" charset="0"/>
              <a:buChar char="•"/>
            </a:pPr>
            <a:r>
              <a:rPr lang="en-US" sz="2400" dirty="0">
                <a:solidFill>
                  <a:schemeClr val="tx1"/>
                </a:solidFill>
                <a:latin typeface="Calibri" charset="0"/>
                <a:ea typeface="Calibri" charset="0"/>
                <a:cs typeface="Calibri" charset="0"/>
              </a:rPr>
              <a:t>Two times the amount of traffic</a:t>
            </a:r>
          </a:p>
          <a:p>
            <a:pPr lvl="1">
              <a:buFont typeface="Arial" panose="020B0604020202020204" pitchFamily="34" charset="0"/>
              <a:buChar char="•"/>
            </a:pPr>
            <a:r>
              <a:rPr lang="en-US" sz="2400" dirty="0">
                <a:solidFill>
                  <a:schemeClr val="tx1"/>
                </a:solidFill>
                <a:latin typeface="Calibri" charset="0"/>
                <a:ea typeface="Calibri" charset="0"/>
                <a:cs typeface="Calibri" charset="0"/>
              </a:rPr>
              <a:t>Two times the packet rate</a:t>
            </a:r>
          </a:p>
          <a:p>
            <a:pPr lvl="1">
              <a:buFont typeface="Arial" panose="020B0604020202020204" pitchFamily="34" charset="0"/>
              <a:buChar char="•"/>
            </a:pPr>
            <a:r>
              <a:rPr lang="en-US" sz="2400" dirty="0">
                <a:solidFill>
                  <a:schemeClr val="tx1"/>
                </a:solidFill>
                <a:latin typeface="Calibri" charset="0"/>
                <a:ea typeface="Calibri" charset="0"/>
                <a:cs typeface="Calibri" charset="0"/>
              </a:rPr>
              <a:t>Computational resources</a:t>
            </a:r>
          </a:p>
          <a:p>
            <a:endParaRPr lang="en-US" sz="2000" dirty="0"/>
          </a:p>
          <a:p>
            <a:endParaRPr lang="en-US" sz="2000" dirty="0"/>
          </a:p>
          <a:p>
            <a:endParaRPr lang="en-US" sz="2000" dirty="0"/>
          </a:p>
          <a:p>
            <a:pPr lvl="1"/>
            <a:endParaRPr lang="en-US" sz="1700" dirty="0"/>
          </a:p>
        </p:txBody>
      </p:sp>
    </p:spTree>
    <p:extLst>
      <p:ext uri="{BB962C8B-B14F-4D97-AF65-F5344CB8AC3E}">
        <p14:creationId xmlns:p14="http://schemas.microsoft.com/office/powerpoint/2010/main" val="2795538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500"/>
                                        <p:tgtEl>
                                          <p:spTgt spid="3584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9">
                                            <p:txEl>
                                              <p:pRg st="0" end="0"/>
                                            </p:txEl>
                                          </p:spTgt>
                                        </p:tgtEl>
                                        <p:attrNameLst>
                                          <p:attrName>style.visibility</p:attrName>
                                        </p:attrNameLst>
                                      </p:cBhvr>
                                      <p:to>
                                        <p:strVal val="visible"/>
                                      </p:to>
                                    </p:set>
                                    <p:animEffect transition="in" filter="fade">
                                      <p:cBhvr>
                                        <p:cTn id="36" dur="500"/>
                                        <p:tgtEl>
                                          <p:spTgt spid="9">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9">
                                            <p:txEl>
                                              <p:pRg st="1" end="1"/>
                                            </p:txEl>
                                          </p:spTgt>
                                        </p:tgtEl>
                                        <p:attrNameLst>
                                          <p:attrName>style.visibility</p:attrName>
                                        </p:attrNameLst>
                                      </p:cBhvr>
                                      <p:to>
                                        <p:strVal val="visible"/>
                                      </p:to>
                                    </p:set>
                                    <p:animEffect transition="in" filter="fade">
                                      <p:cBhvr>
                                        <p:cTn id="41" dur="500"/>
                                        <p:tgtEl>
                                          <p:spTgt spid="9">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9">
                                            <p:txEl>
                                              <p:pRg st="3" end="3"/>
                                            </p:txEl>
                                          </p:spTgt>
                                        </p:tgtEl>
                                        <p:attrNameLst>
                                          <p:attrName>style.visibility</p:attrName>
                                        </p:attrNameLst>
                                      </p:cBhvr>
                                      <p:to>
                                        <p:strVal val="visible"/>
                                      </p:to>
                                    </p:set>
                                    <p:animEffect transition="in" filter="fade">
                                      <p:cBhvr>
                                        <p:cTn id="51"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1806"/>
            <a:ext cx="8293100" cy="4860713"/>
          </a:xfrm>
        </p:spPr>
        <p:txBody>
          <a:bodyPr>
            <a:normAutofit/>
          </a:bodyPr>
          <a:lstStyle/>
          <a:p>
            <a:r>
              <a:rPr lang="en-US" sz="2400" dirty="0"/>
              <a:t>Unicast operation: one point of presence, all traffic goes there</a:t>
            </a:r>
          </a:p>
          <a:p>
            <a:r>
              <a:rPr lang="en-US" sz="2400" dirty="0"/>
              <a:t>Anycast: multiple points of presence advertise the same address space</a:t>
            </a:r>
          </a:p>
          <a:p>
            <a:r>
              <a:rPr lang="en-US" sz="2400" dirty="0"/>
              <a:t>Network ensures user is routed to the “closest” instance</a:t>
            </a:r>
          </a:p>
        </p:txBody>
      </p:sp>
      <p:sp>
        <p:nvSpPr>
          <p:cNvPr id="2" name="Title 1"/>
          <p:cNvSpPr>
            <a:spLocks noGrp="1"/>
          </p:cNvSpPr>
          <p:nvPr>
            <p:ph type="title"/>
          </p:nvPr>
        </p:nvSpPr>
        <p:spPr/>
        <p:txBody>
          <a:bodyPr>
            <a:normAutofit fontScale="90000"/>
          </a:bodyPr>
          <a:lstStyle/>
          <a:p>
            <a:r>
              <a:rPr lang="en-US" dirty="0"/>
              <a:t>Large scale mitigation and load distribution: Anycast</a:t>
            </a:r>
          </a:p>
        </p:txBody>
      </p:sp>
      <p:pic>
        <p:nvPicPr>
          <p:cNvPr id="92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0469" y="2991962"/>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0468" y="2991961"/>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0469" y="2991960"/>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6"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90469" y="2991962"/>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0467" y="2991962"/>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9"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0467" y="2991959"/>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3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90466" y="2991959"/>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31"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90469" y="2991962"/>
            <a:ext cx="5970984" cy="3119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6270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500"/>
                                        <p:tgtEl>
                                          <p:spTgt spid="92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224"/>
                                        </p:tgtEl>
                                        <p:attrNameLst>
                                          <p:attrName>style.visibility</p:attrName>
                                        </p:attrNameLst>
                                      </p:cBhvr>
                                      <p:to>
                                        <p:strVal val="visible"/>
                                      </p:to>
                                    </p:set>
                                    <p:animEffect transition="in" filter="fade">
                                      <p:cBhvr>
                                        <p:cTn id="15" dur="500"/>
                                        <p:tgtEl>
                                          <p:spTgt spid="9224"/>
                                        </p:tgtEl>
                                      </p:cBhvr>
                                    </p:animEffect>
                                  </p:childTnLst>
                                </p:cTn>
                              </p:par>
                            </p:childTnLst>
                          </p:cTn>
                        </p:par>
                        <p:par>
                          <p:cTn id="16" fill="hold">
                            <p:stCondLst>
                              <p:cond delay="1500"/>
                            </p:stCondLst>
                            <p:childTnLst>
                              <p:par>
                                <p:cTn id="17" presetID="10" presetClass="entr" presetSubtype="0" fill="hold" nodeType="afterEffect">
                                  <p:stCondLst>
                                    <p:cond delay="2000"/>
                                  </p:stCondLst>
                                  <p:childTnLst>
                                    <p:set>
                                      <p:cBhvr>
                                        <p:cTn id="18" dur="1" fill="hold">
                                          <p:stCondLst>
                                            <p:cond delay="0"/>
                                          </p:stCondLst>
                                        </p:cTn>
                                        <p:tgtEl>
                                          <p:spTgt spid="9225"/>
                                        </p:tgtEl>
                                        <p:attrNameLst>
                                          <p:attrName>style.visibility</p:attrName>
                                        </p:attrNameLst>
                                      </p:cBhvr>
                                      <p:to>
                                        <p:strVal val="visible"/>
                                      </p:to>
                                    </p:set>
                                    <p:animEffect transition="in" filter="fade">
                                      <p:cBhvr>
                                        <p:cTn id="19" dur="500"/>
                                        <p:tgtEl>
                                          <p:spTgt spid="9225"/>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9226"/>
                                        </p:tgtEl>
                                        <p:attrNameLst>
                                          <p:attrName>style.visibility</p:attrName>
                                        </p:attrNameLst>
                                      </p:cBhvr>
                                      <p:to>
                                        <p:strVal val="visible"/>
                                      </p:to>
                                    </p:set>
                                    <p:animEffect transition="in" filter="fade">
                                      <p:cBhvr>
                                        <p:cTn id="23" dur="500"/>
                                        <p:tgtEl>
                                          <p:spTgt spid="92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227"/>
                                        </p:tgtEl>
                                        <p:attrNameLst>
                                          <p:attrName>style.visibility</p:attrName>
                                        </p:attrNameLst>
                                      </p:cBhvr>
                                      <p:to>
                                        <p:strVal val="visible"/>
                                      </p:to>
                                    </p:set>
                                    <p:animEffect transition="in" filter="fade">
                                      <p:cBhvr>
                                        <p:cTn id="28" dur="500"/>
                                        <p:tgtEl>
                                          <p:spTgt spid="922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fade">
                                      <p:cBhvr>
                                        <p:cTn id="33" dur="500"/>
                                        <p:tgtEl>
                                          <p:spTgt spid="3">
                                            <p:txEl>
                                              <p:pRg st="1" end="1"/>
                                            </p:txEl>
                                          </p:spTgt>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9229"/>
                                        </p:tgtEl>
                                        <p:attrNameLst>
                                          <p:attrName>style.visibility</p:attrName>
                                        </p:attrNameLst>
                                      </p:cBhvr>
                                      <p:to>
                                        <p:strVal val="visible"/>
                                      </p:to>
                                    </p:set>
                                    <p:animEffect transition="in" filter="fade">
                                      <p:cBhvr>
                                        <p:cTn id="37" dur="500"/>
                                        <p:tgtEl>
                                          <p:spTgt spid="9229"/>
                                        </p:tgtEl>
                                      </p:cBhvr>
                                    </p:animEffect>
                                  </p:childTnLst>
                                </p:cTn>
                              </p:par>
                            </p:childTnLst>
                          </p:cTn>
                        </p:par>
                        <p:par>
                          <p:cTn id="38" fill="hold">
                            <p:stCondLst>
                              <p:cond delay="1000"/>
                            </p:stCondLst>
                            <p:childTnLst>
                              <p:par>
                                <p:cTn id="39" presetID="10" presetClass="entr" presetSubtype="0" fill="hold" nodeType="afterEffect">
                                  <p:stCondLst>
                                    <p:cond delay="200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9230"/>
                                        </p:tgtEl>
                                        <p:attrNameLst>
                                          <p:attrName>style.visibility</p:attrName>
                                        </p:attrNameLst>
                                      </p:cBhvr>
                                      <p:to>
                                        <p:strVal val="visible"/>
                                      </p:to>
                                    </p:set>
                                    <p:animEffect transition="in" filter="fade">
                                      <p:cBhvr>
                                        <p:cTn id="45" dur="500"/>
                                        <p:tgtEl>
                                          <p:spTgt spid="9230"/>
                                        </p:tgtEl>
                                      </p:cBhvr>
                                    </p:animEffect>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9231"/>
                                        </p:tgtEl>
                                        <p:attrNameLst>
                                          <p:attrName>style.visibility</p:attrName>
                                        </p:attrNameLst>
                                      </p:cBhvr>
                                      <p:to>
                                        <p:strVal val="visible"/>
                                      </p:to>
                                    </p:set>
                                    <p:animEffect transition="in" filter="fade">
                                      <p:cBhvr>
                                        <p:cTn id="49" dur="500"/>
                                        <p:tgtEl>
                                          <p:spTgt spid="9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19164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Backscatter</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6682" y="4452591"/>
            <a:ext cx="1277685"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678" y="4452591"/>
            <a:ext cx="1277685"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6953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Backscatter</a:t>
            </a:r>
          </a:p>
        </p:txBody>
      </p:sp>
      <p:sp>
        <p:nvSpPr>
          <p:cNvPr id="3" name="Content Placeholder 2"/>
          <p:cNvSpPr>
            <a:spLocks noGrp="1"/>
          </p:cNvSpPr>
          <p:nvPr>
            <p:ph idx="1"/>
          </p:nvPr>
        </p:nvSpPr>
        <p:spPr>
          <a:xfrm>
            <a:off x="457200" y="1541418"/>
            <a:ext cx="8229601" cy="4783183"/>
          </a:xfrm>
        </p:spPr>
        <p:txBody>
          <a:bodyPr>
            <a:normAutofit/>
          </a:bodyPr>
          <a:lstStyle/>
          <a:p>
            <a:r>
              <a:rPr lang="en-US" dirty="0"/>
              <a:t>Traffic that is a byproduct of the attack</a:t>
            </a:r>
          </a:p>
          <a:p>
            <a:r>
              <a:rPr lang="en-US" dirty="0"/>
              <a:t>Why is that interesting?</a:t>
            </a:r>
          </a:p>
          <a:p>
            <a:pPr lvl="1"/>
            <a:r>
              <a:rPr lang="en-US" sz="2400" dirty="0"/>
              <a:t>It is important to distinguish between the actual attack traffic and unintended traffic sent by the victim</a:t>
            </a:r>
          </a:p>
          <a:p>
            <a:pPr lvl="1"/>
            <a:r>
              <a:rPr lang="en-US" sz="2400" dirty="0"/>
              <a:t>Imagine a SYN flood against a “victim” protected by a major scrubbing provider spoofed from IP address </a:t>
            </a:r>
            <a:endParaRPr lang="en-US" dirty="0"/>
          </a:p>
          <a:p>
            <a:pPr lvl="2"/>
            <a:r>
              <a:rPr lang="en-US" sz="2000" dirty="0"/>
              <a:t>What is the traffic to X going to look like?</a:t>
            </a:r>
            <a:endParaRPr lang="en-US" dirty="0"/>
          </a:p>
        </p:txBody>
      </p:sp>
    </p:spTree>
    <p:extLst>
      <p:ext uri="{BB962C8B-B14F-4D97-AF65-F5344CB8AC3E}">
        <p14:creationId xmlns:p14="http://schemas.microsoft.com/office/powerpoint/2010/main" val="311439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Cookie flood </a:t>
            </a:r>
            <a:r>
              <a:rPr lang="en-US" dirty="0">
                <a:sym typeface="Wingdings" panose="05000000000000000000" pitchFamily="2" charset="2"/>
              </a:rPr>
              <a:t></a:t>
            </a:r>
            <a:endParaRPr lang="en-US" dirty="0"/>
          </a:p>
          <a:p>
            <a:endParaRPr lang="en-US" dirty="0"/>
          </a:p>
        </p:txBody>
      </p:sp>
      <p:sp>
        <p:nvSpPr>
          <p:cNvPr id="2" name="Title 1"/>
          <p:cNvSpPr>
            <a:spLocks noGrp="1"/>
          </p:cNvSpPr>
          <p:nvPr>
            <p:ph type="title"/>
          </p:nvPr>
        </p:nvSpPr>
        <p:spPr/>
        <p:txBody>
          <a:bodyPr>
            <a:normAutofit/>
          </a:bodyPr>
          <a:lstStyle/>
          <a:p>
            <a:pPr>
              <a:lnSpc>
                <a:spcPct val="90000"/>
              </a:lnSpc>
            </a:pPr>
            <a:r>
              <a:rPr lang="en-US" dirty="0"/>
              <a:t>SYN Flood Backscatter?</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5338" y="2607234"/>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0851" y="3148043"/>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8048" y="3876970"/>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5" name="Object 4"/>
          <p:cNvGraphicFramePr>
            <a:graphicFrameLocks noChangeAspect="1"/>
          </p:cNvGraphicFramePr>
          <p:nvPr>
            <p:extLst>
              <p:ext uri="{D42A27DB-BD31-4B8C-83A1-F6EECF244321}">
                <p14:modId xmlns:p14="http://schemas.microsoft.com/office/powerpoint/2010/main" val="2214392422"/>
              </p:ext>
            </p:extLst>
          </p:nvPr>
        </p:nvGraphicFramePr>
        <p:xfrm>
          <a:off x="3088031" y="2359667"/>
          <a:ext cx="2297906" cy="547688"/>
        </p:xfrm>
        <a:graphic>
          <a:graphicData uri="http://schemas.openxmlformats.org/presentationml/2006/ole">
            <mc:AlternateContent xmlns:mc="http://schemas.openxmlformats.org/markup-compatibility/2006">
              <mc:Choice xmlns:v="urn:schemas-microsoft-com:vml" Requires="v">
                <p:oleObj spid="_x0000_s7536" name="Visio" r:id="rId6" imgW="3676595" imgH="657288" progId="Visio.Drawing.15">
                  <p:link updateAutomatic="1"/>
                </p:oleObj>
              </mc:Choice>
              <mc:Fallback>
                <p:oleObj name="Visio" r:id="rId6" imgW="3676595" imgH="657288" progId="Visio.Drawing.15">
                  <p:link updateAutomatic="1"/>
                  <p:pic>
                    <p:nvPicPr>
                      <p:cNvPr id="0" name=""/>
                      <p:cNvPicPr/>
                      <p:nvPr/>
                    </p:nvPicPr>
                    <p:blipFill>
                      <a:blip r:embed="rId7"/>
                      <a:stretch>
                        <a:fillRect/>
                      </a:stretch>
                    </p:blipFill>
                    <p:spPr>
                      <a:xfrm>
                        <a:off x="3088031" y="2359667"/>
                        <a:ext cx="2297906" cy="547688"/>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368266480"/>
              </p:ext>
            </p:extLst>
          </p:nvPr>
        </p:nvGraphicFramePr>
        <p:xfrm>
          <a:off x="3206271" y="2761019"/>
          <a:ext cx="2297906" cy="547688"/>
        </p:xfrm>
        <a:graphic>
          <a:graphicData uri="http://schemas.openxmlformats.org/presentationml/2006/ole">
            <mc:AlternateContent xmlns:mc="http://schemas.openxmlformats.org/markup-compatibility/2006">
              <mc:Choice xmlns:v="urn:schemas-microsoft-com:vml" Requires="v">
                <p:oleObj spid="_x0000_s7537" name="Visio" r:id="rId6" imgW="3676595" imgH="657288" progId="Visio.Drawing.15">
                  <p:link updateAutomatic="1"/>
                </p:oleObj>
              </mc:Choice>
              <mc:Fallback>
                <p:oleObj name="Visio" r:id="rId6" imgW="3676595" imgH="657288" progId="Visio.Drawing.15">
                  <p:link updateAutomatic="1"/>
                  <p:pic>
                    <p:nvPicPr>
                      <p:cNvPr id="0" name=""/>
                      <p:cNvPicPr/>
                      <p:nvPr/>
                    </p:nvPicPr>
                    <p:blipFill>
                      <a:blip r:embed="rId8"/>
                      <a:stretch>
                        <a:fillRect/>
                      </a:stretch>
                    </p:blipFill>
                    <p:spPr>
                      <a:xfrm>
                        <a:off x="3206271" y="2761019"/>
                        <a:ext cx="2297906" cy="547688"/>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760854454"/>
              </p:ext>
            </p:extLst>
          </p:nvPr>
        </p:nvGraphicFramePr>
        <p:xfrm>
          <a:off x="3314661" y="3148043"/>
          <a:ext cx="2297906" cy="547688"/>
        </p:xfrm>
        <a:graphic>
          <a:graphicData uri="http://schemas.openxmlformats.org/presentationml/2006/ole">
            <mc:AlternateContent xmlns:mc="http://schemas.openxmlformats.org/markup-compatibility/2006">
              <mc:Choice xmlns:v="urn:schemas-microsoft-com:vml" Requires="v">
                <p:oleObj spid="_x0000_s7538" name="Visio" r:id="rId6" imgW="3676595" imgH="657288" progId="Visio.Drawing.15">
                  <p:link updateAutomatic="1"/>
                </p:oleObj>
              </mc:Choice>
              <mc:Fallback>
                <p:oleObj name="Visio" r:id="rId6" imgW="3676595" imgH="657288" progId="Visio.Drawing.15">
                  <p:link updateAutomatic="1"/>
                  <p:pic>
                    <p:nvPicPr>
                      <p:cNvPr id="0" name=""/>
                      <p:cNvPicPr/>
                      <p:nvPr/>
                    </p:nvPicPr>
                    <p:blipFill>
                      <a:blip r:embed="rId9"/>
                      <a:stretch>
                        <a:fillRect/>
                      </a:stretch>
                    </p:blipFill>
                    <p:spPr>
                      <a:xfrm>
                        <a:off x="3314661" y="3148043"/>
                        <a:ext cx="2297906" cy="547688"/>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088623602"/>
              </p:ext>
            </p:extLst>
          </p:nvPr>
        </p:nvGraphicFramePr>
        <p:xfrm>
          <a:off x="3352225" y="3603126"/>
          <a:ext cx="2262188" cy="547688"/>
        </p:xfrm>
        <a:graphic>
          <a:graphicData uri="http://schemas.openxmlformats.org/presentationml/2006/ole">
            <mc:AlternateContent xmlns:mc="http://schemas.openxmlformats.org/markup-compatibility/2006">
              <mc:Choice xmlns:v="urn:schemas-microsoft-com:vml" Requires="v">
                <p:oleObj spid="_x0000_s7539" name="Visio" r:id="rId10" imgW="3619367" imgH="657288" progId="Visio.Drawing.15">
                  <p:link updateAutomatic="1"/>
                </p:oleObj>
              </mc:Choice>
              <mc:Fallback>
                <p:oleObj name="Visio" r:id="rId10" imgW="3619367" imgH="657288" progId="Visio.Drawing.15">
                  <p:link updateAutomatic="1"/>
                  <p:pic>
                    <p:nvPicPr>
                      <p:cNvPr id="0" name=""/>
                      <p:cNvPicPr/>
                      <p:nvPr/>
                    </p:nvPicPr>
                    <p:blipFill>
                      <a:blip r:embed="rId11"/>
                      <a:stretch>
                        <a:fillRect/>
                      </a:stretch>
                    </p:blipFill>
                    <p:spPr>
                      <a:xfrm>
                        <a:off x="3352225" y="3603126"/>
                        <a:ext cx="2262188" cy="547688"/>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138018249"/>
              </p:ext>
            </p:extLst>
          </p:nvPr>
        </p:nvGraphicFramePr>
        <p:xfrm>
          <a:off x="3194570" y="3980844"/>
          <a:ext cx="2262188" cy="547688"/>
        </p:xfrm>
        <a:graphic>
          <a:graphicData uri="http://schemas.openxmlformats.org/presentationml/2006/ole">
            <mc:AlternateContent xmlns:mc="http://schemas.openxmlformats.org/markup-compatibility/2006">
              <mc:Choice xmlns:v="urn:schemas-microsoft-com:vml" Requires="v">
                <p:oleObj spid="_x0000_s7540" name="Visio" r:id="rId10" imgW="3619367" imgH="657288" progId="Visio.Drawing.15">
                  <p:link updateAutomatic="1"/>
                </p:oleObj>
              </mc:Choice>
              <mc:Fallback>
                <p:oleObj name="Visio" r:id="rId10" imgW="3619367" imgH="657288" progId="Visio.Drawing.15">
                  <p:link updateAutomatic="1"/>
                  <p:pic>
                    <p:nvPicPr>
                      <p:cNvPr id="0" name=""/>
                      <p:cNvPicPr/>
                      <p:nvPr/>
                    </p:nvPicPr>
                    <p:blipFill>
                      <a:blip r:embed="rId12"/>
                      <a:stretch>
                        <a:fillRect/>
                      </a:stretch>
                    </p:blipFill>
                    <p:spPr>
                      <a:xfrm>
                        <a:off x="3194570" y="3980844"/>
                        <a:ext cx="2262188" cy="547688"/>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116665295"/>
              </p:ext>
            </p:extLst>
          </p:nvPr>
        </p:nvGraphicFramePr>
        <p:xfrm>
          <a:off x="2996797" y="4360474"/>
          <a:ext cx="2262188" cy="547688"/>
        </p:xfrm>
        <a:graphic>
          <a:graphicData uri="http://schemas.openxmlformats.org/presentationml/2006/ole">
            <mc:AlternateContent xmlns:mc="http://schemas.openxmlformats.org/markup-compatibility/2006">
              <mc:Choice xmlns:v="urn:schemas-microsoft-com:vml" Requires="v">
                <p:oleObj spid="_x0000_s7541" name="Visio" r:id="rId10" imgW="3619367" imgH="657288" progId="Visio.Drawing.15">
                  <p:link updateAutomatic="1"/>
                </p:oleObj>
              </mc:Choice>
              <mc:Fallback>
                <p:oleObj name="Visio" r:id="rId10" imgW="3619367" imgH="657288" progId="Visio.Drawing.15">
                  <p:link updateAutomatic="1"/>
                  <p:pic>
                    <p:nvPicPr>
                      <p:cNvPr id="0" name=""/>
                      <p:cNvPicPr/>
                      <p:nvPr/>
                    </p:nvPicPr>
                    <p:blipFill>
                      <a:blip r:embed="rId13"/>
                      <a:stretch>
                        <a:fillRect/>
                      </a:stretch>
                    </p:blipFill>
                    <p:spPr>
                      <a:xfrm>
                        <a:off x="2996797" y="4360474"/>
                        <a:ext cx="2262188" cy="547688"/>
                      </a:xfrm>
                      <a:prstGeom prst="rect">
                        <a:avLst/>
                      </a:prstGeom>
                    </p:spPr>
                  </p:pic>
                </p:oleObj>
              </mc:Fallback>
            </mc:AlternateContent>
          </a:graphicData>
        </a:graphic>
      </p:graphicFrame>
    </p:spTree>
    <p:extLst>
      <p:ext uri="{BB962C8B-B14F-4D97-AF65-F5344CB8AC3E}">
        <p14:creationId xmlns:p14="http://schemas.microsoft.com/office/powerpoint/2010/main" val="32322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500"/>
                                  </p:stCondLst>
                                  <p:childTnLst>
                                    <p:set>
                                      <p:cBhvr>
                                        <p:cTn id="27" dur="1" fill="hold">
                                          <p:stCondLst>
                                            <p:cond delay="0"/>
                                          </p:stCondLst>
                                        </p:cTn>
                                        <p:tgtEl>
                                          <p:spTgt spid="6"/>
                                        </p:tgtEl>
                                        <p:attrNameLst>
                                          <p:attrName>style.visibility</p:attrName>
                                        </p:attrNameLst>
                                      </p:cBhvr>
                                      <p:to>
                                        <p:strVal val="visible"/>
                                      </p:to>
                                    </p:set>
                                  </p:childTnLst>
                                </p:cTn>
                              </p:par>
                            </p:childTnLst>
                          </p:cTn>
                        </p:par>
                        <p:par>
                          <p:cTn id="28" fill="hold">
                            <p:stCondLst>
                              <p:cond delay="500"/>
                            </p:stCondLst>
                            <p:childTnLst>
                              <p:par>
                                <p:cTn id="29" presetID="1" presetClass="entr" presetSubtype="0" fill="hold" nodeType="afterEffect">
                                  <p:stCondLst>
                                    <p:cond delay="50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1600"/>
                                  </p:stCondLst>
                                  <p:childTnLst>
                                    <p:set>
                                      <p:cBhvr>
                                        <p:cTn id="34" dur="1" fill="hold">
                                          <p:stCondLst>
                                            <p:cond delay="0"/>
                                          </p:stCondLst>
                                        </p:cTn>
                                        <p:tgtEl>
                                          <p:spTgt spid="9"/>
                                        </p:tgtEl>
                                        <p:attrNameLst>
                                          <p:attrName>style.visibility</p:attrName>
                                        </p:attrNameLst>
                                      </p:cBhvr>
                                      <p:to>
                                        <p:strVal val="visible"/>
                                      </p:to>
                                    </p:set>
                                  </p:childTnLst>
                                </p:cTn>
                              </p:par>
                            </p:childTnLst>
                          </p:cTn>
                        </p:par>
                        <p:par>
                          <p:cTn id="35" fill="hold">
                            <p:stCondLst>
                              <p:cond delay="1600"/>
                            </p:stCondLst>
                            <p:childTnLst>
                              <p:par>
                                <p:cTn id="36" presetID="1" presetClass="entr" presetSubtype="0" fill="hold" nodeType="afterEffect">
                                  <p:stCondLst>
                                    <p:cond delay="400"/>
                                  </p:stCondLst>
                                  <p:childTnLst>
                                    <p:set>
                                      <p:cBhvr>
                                        <p:cTn id="37" dur="1" fill="hold">
                                          <p:stCondLst>
                                            <p:cond delay="0"/>
                                          </p:stCondLst>
                                        </p:cTn>
                                        <p:tgtEl>
                                          <p:spTgt spid="17"/>
                                        </p:tgtEl>
                                        <p:attrNameLst>
                                          <p:attrName>style.visibility</p:attrName>
                                        </p:attrNameLst>
                                      </p:cBhvr>
                                      <p:to>
                                        <p:strVal val="visible"/>
                                      </p:to>
                                    </p:set>
                                  </p:childTnLst>
                                </p:cTn>
                              </p:par>
                            </p:childTnLst>
                          </p:cTn>
                        </p:par>
                        <p:par>
                          <p:cTn id="38" fill="hold">
                            <p:stCondLst>
                              <p:cond delay="2000"/>
                            </p:stCondLst>
                            <p:childTnLst>
                              <p:par>
                                <p:cTn id="39" presetID="1" presetClass="entr" presetSubtype="0" fill="hold" nodeType="afterEffect">
                                  <p:stCondLst>
                                    <p:cond delay="50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In some cases return traffic/backscatter</a:t>
            </a:r>
          </a:p>
        </p:txBody>
      </p:sp>
      <p:sp>
        <p:nvSpPr>
          <p:cNvPr id="2" name="Title 1"/>
          <p:cNvSpPr>
            <a:spLocks noGrp="1"/>
          </p:cNvSpPr>
          <p:nvPr>
            <p:ph type="title"/>
          </p:nvPr>
        </p:nvSpPr>
        <p:spPr/>
        <p:txBody>
          <a:bodyPr>
            <a:normAutofit/>
          </a:bodyPr>
          <a:lstStyle/>
          <a:p>
            <a:pPr>
              <a:lnSpc>
                <a:spcPct val="90000"/>
              </a:lnSpc>
            </a:pPr>
            <a:r>
              <a:rPr lang="en-US" dirty="0"/>
              <a:t>Are you a reflector? (Backscatter)</a:t>
            </a: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5338" y="2607234"/>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0851" y="3148043"/>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8048" y="3876970"/>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3" name="Object 12"/>
          <p:cNvGraphicFramePr>
            <a:graphicFrameLocks noChangeAspect="1"/>
          </p:cNvGraphicFramePr>
          <p:nvPr>
            <p:extLst>
              <p:ext uri="{D42A27DB-BD31-4B8C-83A1-F6EECF244321}">
                <p14:modId xmlns:p14="http://schemas.microsoft.com/office/powerpoint/2010/main" val="3204822857"/>
              </p:ext>
            </p:extLst>
          </p:nvPr>
        </p:nvGraphicFramePr>
        <p:xfrm>
          <a:off x="3258344" y="2838979"/>
          <a:ext cx="2297906" cy="619125"/>
        </p:xfrm>
        <a:graphic>
          <a:graphicData uri="http://schemas.openxmlformats.org/presentationml/2006/ole">
            <mc:AlternateContent xmlns:mc="http://schemas.openxmlformats.org/markup-compatibility/2006">
              <mc:Choice xmlns:v="urn:schemas-microsoft-com:vml" Requires="v">
                <p:oleObj spid="_x0000_s8499" name="Visio" r:id="rId6" imgW="3676779" imgH="743085" progId="Visio.Drawing.15">
                  <p:link updateAutomatic="1"/>
                </p:oleObj>
              </mc:Choice>
              <mc:Fallback>
                <p:oleObj name="Visio" r:id="rId6" imgW="3676779" imgH="743085" progId="Visio.Drawing.15">
                  <p:link updateAutomatic="1"/>
                  <p:pic>
                    <p:nvPicPr>
                      <p:cNvPr id="0" name=""/>
                      <p:cNvPicPr/>
                      <p:nvPr/>
                    </p:nvPicPr>
                    <p:blipFill>
                      <a:blip r:embed="rId7"/>
                      <a:stretch>
                        <a:fillRect/>
                      </a:stretch>
                    </p:blipFill>
                    <p:spPr>
                      <a:xfrm>
                        <a:off x="3258344" y="2838979"/>
                        <a:ext cx="2297906" cy="61912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172475982"/>
              </p:ext>
            </p:extLst>
          </p:nvPr>
        </p:nvGraphicFramePr>
        <p:xfrm>
          <a:off x="3288109" y="3628761"/>
          <a:ext cx="2262188" cy="754063"/>
        </p:xfrm>
        <a:graphic>
          <a:graphicData uri="http://schemas.openxmlformats.org/presentationml/2006/ole">
            <mc:AlternateContent xmlns:mc="http://schemas.openxmlformats.org/markup-compatibility/2006">
              <mc:Choice xmlns:v="urn:schemas-microsoft-com:vml" Requires="v">
                <p:oleObj spid="_x0000_s8500" name="Visio" r:id="rId8" imgW="3619511" imgH="904943" progId="Visio.Drawing.15">
                  <p:link updateAutomatic="1"/>
                </p:oleObj>
              </mc:Choice>
              <mc:Fallback>
                <p:oleObj name="Visio" r:id="rId8" imgW="3619511" imgH="904943" progId="Visio.Drawing.15">
                  <p:link updateAutomatic="1"/>
                  <p:pic>
                    <p:nvPicPr>
                      <p:cNvPr id="0" name=""/>
                      <p:cNvPicPr/>
                      <p:nvPr/>
                    </p:nvPicPr>
                    <p:blipFill>
                      <a:blip r:embed="rId9"/>
                      <a:stretch>
                        <a:fillRect/>
                      </a:stretch>
                    </p:blipFill>
                    <p:spPr>
                      <a:xfrm>
                        <a:off x="3288109" y="3628761"/>
                        <a:ext cx="2262188" cy="754063"/>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788724697"/>
              </p:ext>
            </p:extLst>
          </p:nvPr>
        </p:nvGraphicFramePr>
        <p:xfrm>
          <a:off x="3259336" y="4351897"/>
          <a:ext cx="2297906" cy="619125"/>
        </p:xfrm>
        <a:graphic>
          <a:graphicData uri="http://schemas.openxmlformats.org/presentationml/2006/ole">
            <mc:AlternateContent xmlns:mc="http://schemas.openxmlformats.org/markup-compatibility/2006">
              <mc:Choice xmlns:v="urn:schemas-microsoft-com:vml" Requires="v">
                <p:oleObj spid="_x0000_s8501" name="Visio" r:id="rId10" imgW="3676779" imgH="743085" progId="Visio.Drawing.15">
                  <p:link updateAutomatic="1"/>
                </p:oleObj>
              </mc:Choice>
              <mc:Fallback>
                <p:oleObj name="Visio" r:id="rId10" imgW="3676779" imgH="743085" progId="Visio.Drawing.15">
                  <p:link updateAutomatic="1"/>
                  <p:pic>
                    <p:nvPicPr>
                      <p:cNvPr id="0" name=""/>
                      <p:cNvPicPr/>
                      <p:nvPr/>
                    </p:nvPicPr>
                    <p:blipFill>
                      <a:blip r:embed="rId11"/>
                      <a:stretch>
                        <a:fillRect/>
                      </a:stretch>
                    </p:blipFill>
                    <p:spPr>
                      <a:xfrm>
                        <a:off x="3259336" y="4351897"/>
                        <a:ext cx="2297906" cy="619125"/>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3293223105"/>
              </p:ext>
            </p:extLst>
          </p:nvPr>
        </p:nvGraphicFramePr>
        <p:xfrm>
          <a:off x="3259336" y="4911491"/>
          <a:ext cx="2297906" cy="619125"/>
        </p:xfrm>
        <a:graphic>
          <a:graphicData uri="http://schemas.openxmlformats.org/presentationml/2006/ole">
            <mc:AlternateContent xmlns:mc="http://schemas.openxmlformats.org/markup-compatibility/2006">
              <mc:Choice xmlns:v="urn:schemas-microsoft-com:vml" Requires="v">
                <p:oleObj spid="_x0000_s8502" name="Visio" r:id="rId10" imgW="3676779" imgH="743085" progId="Visio.Drawing.15">
                  <p:link updateAutomatic="1"/>
                </p:oleObj>
              </mc:Choice>
              <mc:Fallback>
                <p:oleObj name="Visio" r:id="rId10" imgW="3676779" imgH="743085" progId="Visio.Drawing.15">
                  <p:link updateAutomatic="1"/>
                  <p:pic>
                    <p:nvPicPr>
                      <p:cNvPr id="0" name=""/>
                      <p:cNvPicPr/>
                      <p:nvPr/>
                    </p:nvPicPr>
                    <p:blipFill>
                      <a:blip r:embed="rId12"/>
                      <a:stretch>
                        <a:fillRect/>
                      </a:stretch>
                    </p:blipFill>
                    <p:spPr>
                      <a:xfrm>
                        <a:off x="3259336" y="4911491"/>
                        <a:ext cx="2297906" cy="619125"/>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300411037"/>
              </p:ext>
            </p:extLst>
          </p:nvPr>
        </p:nvGraphicFramePr>
        <p:xfrm>
          <a:off x="3259336" y="5523971"/>
          <a:ext cx="2297906" cy="619125"/>
        </p:xfrm>
        <a:graphic>
          <a:graphicData uri="http://schemas.openxmlformats.org/presentationml/2006/ole">
            <mc:AlternateContent xmlns:mc="http://schemas.openxmlformats.org/markup-compatibility/2006">
              <mc:Choice xmlns:v="urn:schemas-microsoft-com:vml" Requires="v">
                <p:oleObj spid="_x0000_s8503" name="Visio" r:id="rId10" imgW="3676779" imgH="743085" progId="Visio.Drawing.15">
                  <p:link updateAutomatic="1"/>
                </p:oleObj>
              </mc:Choice>
              <mc:Fallback>
                <p:oleObj name="Visio" r:id="rId10" imgW="3676779" imgH="743085" progId="Visio.Drawing.15">
                  <p:link updateAutomatic="1"/>
                  <p:pic>
                    <p:nvPicPr>
                      <p:cNvPr id="0" name=""/>
                      <p:cNvPicPr/>
                      <p:nvPr/>
                    </p:nvPicPr>
                    <p:blipFill>
                      <a:blip r:embed="rId13"/>
                      <a:stretch>
                        <a:fillRect/>
                      </a:stretch>
                    </p:blipFill>
                    <p:spPr>
                      <a:xfrm>
                        <a:off x="3259336" y="5523971"/>
                        <a:ext cx="2297906" cy="619125"/>
                      </a:xfrm>
                      <a:prstGeom prst="rect">
                        <a:avLst/>
                      </a:prstGeom>
                    </p:spPr>
                  </p:pic>
                </p:oleObj>
              </mc:Fallback>
            </mc:AlternateContent>
          </a:graphicData>
        </a:graphic>
      </p:graphicFrame>
    </p:spTree>
    <p:extLst>
      <p:ext uri="{BB962C8B-B14F-4D97-AF65-F5344CB8AC3E}">
        <p14:creationId xmlns:p14="http://schemas.microsoft.com/office/powerpoint/2010/main" val="388814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1000"/>
                            </p:stCondLst>
                            <p:childTnLst>
                              <p:par>
                                <p:cTn id="39" presetID="10"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637" y="1244600"/>
            <a:ext cx="8107921" cy="5529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3757188" y="3811509"/>
            <a:ext cx="4993112" cy="2371010"/>
          </a:xfrm>
        </p:spPr>
        <p:txBody>
          <a:bodyPr/>
          <a:lstStyle/>
          <a:p>
            <a:r>
              <a:rPr lang="en-US" sz="2000" dirty="0"/>
              <a:t>The victim (127.5.5.5) sends and ICMP port unreachable to the reflector (127.0.0.1)</a:t>
            </a:r>
          </a:p>
          <a:p>
            <a:endParaRPr lang="en-US" dirty="0"/>
          </a:p>
        </p:txBody>
      </p:sp>
      <p:sp>
        <p:nvSpPr>
          <p:cNvPr id="2" name="Title 1"/>
          <p:cNvSpPr>
            <a:spLocks noGrp="1"/>
          </p:cNvSpPr>
          <p:nvPr>
            <p:ph type="title"/>
          </p:nvPr>
        </p:nvSpPr>
        <p:spPr/>
        <p:txBody>
          <a:bodyPr>
            <a:normAutofit/>
          </a:bodyPr>
          <a:lstStyle/>
          <a:p>
            <a:pPr>
              <a:lnSpc>
                <a:spcPct val="90000"/>
              </a:lnSpc>
            </a:pPr>
            <a:r>
              <a:rPr lang="en-US" dirty="0"/>
              <a:t>Back scatter on the wire</a:t>
            </a:r>
          </a:p>
        </p:txBody>
      </p:sp>
    </p:spTree>
    <p:extLst>
      <p:ext uri="{BB962C8B-B14F-4D97-AF65-F5344CB8AC3E}">
        <p14:creationId xmlns:p14="http://schemas.microsoft.com/office/powerpoint/2010/main" val="2710332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fade">
                                      <p:cBhvr>
                                        <p:cTn id="7" dur="500"/>
                                        <p:tgtEl>
                                          <p:spTgt spid="686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Cache busting</a:t>
            </a:r>
            <a:br>
              <a:rPr lang="en-GB" dirty="0"/>
            </a:br>
            <a:r>
              <a:rPr lang="en-GB" dirty="0"/>
              <a:t>(back to DNS)</a:t>
            </a:r>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124" y="4464171"/>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2898" y="4464172"/>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165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DNS resolution (repeat)</a:t>
            </a:r>
          </a:p>
        </p:txBody>
      </p:sp>
      <p:pic>
        <p:nvPicPr>
          <p:cNvPr id="2765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7942" y="5332246"/>
            <a:ext cx="607219" cy="98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6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1870" y="5349968"/>
            <a:ext cx="3202781" cy="96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6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09344" y="1498434"/>
            <a:ext cx="4220766" cy="3754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Object 6"/>
          <p:cNvGraphicFramePr>
            <a:graphicFrameLocks noChangeAspect="1"/>
          </p:cNvGraphicFramePr>
          <p:nvPr>
            <p:extLst>
              <p:ext uri="{D42A27DB-BD31-4B8C-83A1-F6EECF244321}">
                <p14:modId xmlns:p14="http://schemas.microsoft.com/office/powerpoint/2010/main" val="1171899325"/>
              </p:ext>
            </p:extLst>
          </p:nvPr>
        </p:nvGraphicFramePr>
        <p:xfrm>
          <a:off x="7290916" y="2962627"/>
          <a:ext cx="702469" cy="2405063"/>
        </p:xfrm>
        <a:graphic>
          <a:graphicData uri="http://schemas.openxmlformats.org/presentationml/2006/ole">
            <mc:AlternateContent xmlns:mc="http://schemas.openxmlformats.org/markup-compatibility/2006">
              <mc:Choice xmlns:v="urn:schemas-microsoft-com:vml" Requires="v">
                <p:oleObj spid="_x0000_s5370" name="Visio" r:id="rId7" imgW="1124023" imgH="2886143" progId="Visio.Drawing.15">
                  <p:link updateAutomatic="1"/>
                </p:oleObj>
              </mc:Choice>
              <mc:Fallback>
                <p:oleObj name="Visio" r:id="rId7" imgW="1124023" imgH="2886143" progId="Visio.Drawing.15">
                  <p:link updateAutomatic="1"/>
                  <p:pic>
                    <p:nvPicPr>
                      <p:cNvPr id="0" name=""/>
                      <p:cNvPicPr/>
                      <p:nvPr/>
                    </p:nvPicPr>
                    <p:blipFill>
                      <a:blip r:embed="rId8"/>
                      <a:stretch>
                        <a:fillRect/>
                      </a:stretch>
                    </p:blipFill>
                    <p:spPr>
                      <a:xfrm>
                        <a:off x="7290916" y="2962627"/>
                        <a:ext cx="702469" cy="24050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529601877"/>
              </p:ext>
            </p:extLst>
          </p:nvPr>
        </p:nvGraphicFramePr>
        <p:xfrm>
          <a:off x="6482192" y="2637189"/>
          <a:ext cx="1137047" cy="2730500"/>
        </p:xfrm>
        <a:graphic>
          <a:graphicData uri="http://schemas.openxmlformats.org/presentationml/2006/ole">
            <mc:AlternateContent xmlns:mc="http://schemas.openxmlformats.org/markup-compatibility/2006">
              <mc:Choice xmlns:v="urn:schemas-microsoft-com:vml" Requires="v">
                <p:oleObj spid="_x0000_s5371" name="Visio" r:id="rId9" imgW="1819345" imgH="3276600" progId="Visio.Drawing.15">
                  <p:link updateAutomatic="1"/>
                </p:oleObj>
              </mc:Choice>
              <mc:Fallback>
                <p:oleObj name="Visio" r:id="rId9" imgW="1819345" imgH="3276600" progId="Visio.Drawing.15">
                  <p:link updateAutomatic="1"/>
                  <p:pic>
                    <p:nvPicPr>
                      <p:cNvPr id="0" name=""/>
                      <p:cNvPicPr/>
                      <p:nvPr/>
                    </p:nvPicPr>
                    <p:blipFill>
                      <a:blip r:embed="rId10"/>
                      <a:stretch>
                        <a:fillRect/>
                      </a:stretch>
                    </p:blipFill>
                    <p:spPr>
                      <a:xfrm>
                        <a:off x="6482192" y="2637189"/>
                        <a:ext cx="1137047" cy="27305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238346234"/>
              </p:ext>
            </p:extLst>
          </p:nvPr>
        </p:nvGraphicFramePr>
        <p:xfrm>
          <a:off x="5364595" y="2997055"/>
          <a:ext cx="2202656" cy="2476500"/>
        </p:xfrm>
        <a:graphic>
          <a:graphicData uri="http://schemas.openxmlformats.org/presentationml/2006/ole">
            <mc:AlternateContent xmlns:mc="http://schemas.openxmlformats.org/markup-compatibility/2006">
              <mc:Choice xmlns:v="urn:schemas-microsoft-com:vml" Requires="v">
                <p:oleObj spid="_x0000_s5372" name="Visio" r:id="rId11" imgW="3524154" imgH="2971800" progId="Visio.Drawing.15">
                  <p:link updateAutomatic="1"/>
                </p:oleObj>
              </mc:Choice>
              <mc:Fallback>
                <p:oleObj name="Visio" r:id="rId11" imgW="3524154" imgH="2971800" progId="Visio.Drawing.15">
                  <p:link updateAutomatic="1"/>
                  <p:pic>
                    <p:nvPicPr>
                      <p:cNvPr id="0" name=""/>
                      <p:cNvPicPr/>
                      <p:nvPr/>
                    </p:nvPicPr>
                    <p:blipFill>
                      <a:blip r:embed="rId12"/>
                      <a:stretch>
                        <a:fillRect/>
                      </a:stretch>
                    </p:blipFill>
                    <p:spPr>
                      <a:xfrm>
                        <a:off x="5364595" y="2997055"/>
                        <a:ext cx="2202656" cy="24765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3695874197"/>
              </p:ext>
            </p:extLst>
          </p:nvPr>
        </p:nvGraphicFramePr>
        <p:xfrm>
          <a:off x="4942060" y="5167502"/>
          <a:ext cx="2613422" cy="595313"/>
        </p:xfrm>
        <a:graphic>
          <a:graphicData uri="http://schemas.openxmlformats.org/presentationml/2006/ole">
            <mc:AlternateContent xmlns:mc="http://schemas.openxmlformats.org/markup-compatibility/2006">
              <mc:Choice xmlns:v="urn:schemas-microsoft-com:vml" Requires="v">
                <p:oleObj spid="_x0000_s5373" name="Visio" r:id="rId13" imgW="4181388" imgH="714443" progId="Visio.Drawing.15">
                  <p:link updateAutomatic="1"/>
                </p:oleObj>
              </mc:Choice>
              <mc:Fallback>
                <p:oleObj name="Visio" r:id="rId13" imgW="4181388" imgH="714443" progId="Visio.Drawing.15">
                  <p:link updateAutomatic="1"/>
                  <p:pic>
                    <p:nvPicPr>
                      <p:cNvPr id="0" name=""/>
                      <p:cNvPicPr/>
                      <p:nvPr/>
                    </p:nvPicPr>
                    <p:blipFill>
                      <a:blip r:embed="rId14"/>
                      <a:stretch>
                        <a:fillRect/>
                      </a:stretch>
                    </p:blipFill>
                    <p:spPr>
                      <a:xfrm>
                        <a:off x="4942060" y="5167502"/>
                        <a:ext cx="2613422" cy="595313"/>
                      </a:xfrm>
                      <a:prstGeom prst="rect">
                        <a:avLst/>
                      </a:prstGeom>
                    </p:spPr>
                  </p:pic>
                </p:oleObj>
              </mc:Fallback>
            </mc:AlternateContent>
          </a:graphicData>
        </a:graphic>
      </p:graphicFrame>
      <p:sp>
        <p:nvSpPr>
          <p:cNvPr id="3" name="Content Placeholder 2"/>
          <p:cNvSpPr>
            <a:spLocks noGrp="1"/>
          </p:cNvSpPr>
          <p:nvPr>
            <p:ph idx="1"/>
          </p:nvPr>
        </p:nvSpPr>
        <p:spPr>
          <a:xfrm>
            <a:off x="419356" y="1244600"/>
            <a:ext cx="4595805" cy="4957726"/>
          </a:xfrm>
        </p:spPr>
        <p:txBody>
          <a:bodyPr>
            <a:normAutofit fontScale="62500" lnSpcReduction="20000"/>
          </a:bodyPr>
          <a:lstStyle/>
          <a:p>
            <a:r>
              <a:rPr lang="en-US" sz="3300" dirty="0"/>
              <a:t>Let’s focus on the number of requests per second</a:t>
            </a:r>
          </a:p>
          <a:p>
            <a:pPr lvl="2"/>
            <a:endParaRPr lang="en-US" sz="3300" dirty="0"/>
          </a:p>
          <a:p>
            <a:r>
              <a:rPr lang="en-US" sz="3300" dirty="0"/>
              <a:t>User talks to recursive resolver, which:</a:t>
            </a:r>
          </a:p>
          <a:p>
            <a:pPr lvl="1"/>
            <a:r>
              <a:rPr lang="en-US" sz="3300" dirty="0"/>
              <a:t>Caches answers</a:t>
            </a:r>
          </a:p>
          <a:p>
            <a:pPr lvl="1"/>
            <a:r>
              <a:rPr lang="en-US" sz="3300" dirty="0"/>
              <a:t>Answers a large number of requests</a:t>
            </a:r>
          </a:p>
          <a:p>
            <a:pPr lvl="2"/>
            <a:endParaRPr lang="en-US" sz="3300" dirty="0"/>
          </a:p>
          <a:p>
            <a:r>
              <a:rPr lang="en-US" sz="3300" dirty="0"/>
              <a:t>The recursive talks to different level </a:t>
            </a:r>
            <a:br>
              <a:rPr lang="en-US" sz="3300" dirty="0"/>
            </a:br>
            <a:r>
              <a:rPr lang="en-US" sz="3300" dirty="0"/>
              <a:t>of authoritative servers, which:</a:t>
            </a:r>
          </a:p>
          <a:p>
            <a:pPr lvl="1"/>
            <a:r>
              <a:rPr lang="en-US" sz="3300" dirty="0"/>
              <a:t>Do not cache answers (they are </a:t>
            </a:r>
            <a:r>
              <a:rPr lang="en-US" sz="3300" dirty="0" err="1"/>
              <a:t>auths</a:t>
            </a:r>
            <a:r>
              <a:rPr lang="en-US" sz="3300" dirty="0"/>
              <a:t>)</a:t>
            </a:r>
          </a:p>
          <a:p>
            <a:pPr lvl="1"/>
            <a:r>
              <a:rPr lang="en-US" sz="3300" dirty="0"/>
              <a:t>Relatively lower number of queries</a:t>
            </a:r>
          </a:p>
          <a:p>
            <a:pPr lvl="2"/>
            <a:endParaRPr lang="en-US" sz="3300" dirty="0"/>
          </a:p>
          <a:p>
            <a:r>
              <a:rPr lang="en-US" sz="3300" dirty="0"/>
              <a:t>Consider caching and </a:t>
            </a:r>
            <a:br>
              <a:rPr lang="en-US" sz="3300" dirty="0"/>
            </a:br>
            <a:r>
              <a:rPr lang="en-US" sz="3300" dirty="0"/>
              <a:t>authoritative capacity</a:t>
            </a:r>
          </a:p>
          <a:p>
            <a:endParaRPr lang="en-US" dirty="0"/>
          </a:p>
        </p:txBody>
      </p:sp>
    </p:spTree>
    <p:extLst>
      <p:ext uri="{BB962C8B-B14F-4D97-AF65-F5344CB8AC3E}">
        <p14:creationId xmlns:p14="http://schemas.microsoft.com/office/powerpoint/2010/main" val="173725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659"/>
                                        </p:tgtEl>
                                        <p:attrNameLst>
                                          <p:attrName>style.visibility</p:attrName>
                                        </p:attrNameLst>
                                      </p:cBhvr>
                                      <p:to>
                                        <p:strVal val="visible"/>
                                      </p:to>
                                    </p:set>
                                    <p:animEffect transition="in" filter="fade">
                                      <p:cBhvr>
                                        <p:cTn id="12" dur="500"/>
                                        <p:tgtEl>
                                          <p:spTgt spid="2765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660"/>
                                        </p:tgtEl>
                                        <p:attrNameLst>
                                          <p:attrName>style.visibility</p:attrName>
                                        </p:attrNameLst>
                                      </p:cBhvr>
                                      <p:to>
                                        <p:strVal val="visible"/>
                                      </p:to>
                                    </p:set>
                                    <p:animEffect transition="in" filter="fade">
                                      <p:cBhvr>
                                        <p:cTn id="17" dur="500"/>
                                        <p:tgtEl>
                                          <p:spTgt spid="276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500"/>
                                        <p:tgtEl>
                                          <p:spTgt spid="3">
                                            <p:txEl>
                                              <p:pRg st="10" end="10"/>
                                            </p:txEl>
                                          </p:spTgt>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27661"/>
                                        </p:tgtEl>
                                        <p:attrNameLst>
                                          <p:attrName>style.visibility</p:attrName>
                                        </p:attrNameLst>
                                      </p:cBhvr>
                                      <p:to>
                                        <p:strVal val="visible"/>
                                      </p:to>
                                    </p:set>
                                    <p:animEffect transition="in" filter="fade">
                                      <p:cBhvr>
                                        <p:cTn id="48" dur="500"/>
                                        <p:tgtEl>
                                          <p:spTgt spid="27661"/>
                                        </p:tgtEl>
                                      </p:cBhvr>
                                    </p:animEffect>
                                  </p:childTnLst>
                                </p:cTn>
                              </p:par>
                            </p:childTnLst>
                          </p:cTn>
                        </p:par>
                        <p:par>
                          <p:cTn id="49" fill="hold">
                            <p:stCondLst>
                              <p:cond delay="1000"/>
                            </p:stCondLst>
                            <p:childTnLst>
                              <p:par>
                                <p:cTn id="50" presetID="10"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par>
                          <p:cTn id="53" fill="hold">
                            <p:stCondLst>
                              <p:cond delay="1500"/>
                            </p:stCondLst>
                            <p:childTnLst>
                              <p:par>
                                <p:cTn id="54" presetID="10" presetClass="entr" presetSubtype="0"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childTnLst>
                          </p:cTn>
                        </p:par>
                        <p:par>
                          <p:cTn id="57" fill="hold">
                            <p:stCondLst>
                              <p:cond delay="2000"/>
                            </p:stCondLst>
                            <p:childTnLst>
                              <p:par>
                                <p:cTn id="58" presetID="10" presetClass="entr" presetSubtype="0"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Reflection and </a:t>
            </a:r>
            <a:br>
              <a:rPr lang="en-GB" dirty="0"/>
            </a:br>
            <a:r>
              <a:rPr lang="en-GB" dirty="0"/>
              <a:t>amplification attacks</a:t>
            </a:r>
          </a:p>
        </p:txBody>
      </p:sp>
    </p:spTree>
    <p:extLst>
      <p:ext uri="{BB962C8B-B14F-4D97-AF65-F5344CB8AC3E}">
        <p14:creationId xmlns:p14="http://schemas.microsoft.com/office/powerpoint/2010/main" val="684821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88" name="Picture 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3760" y="5132233"/>
            <a:ext cx="696516" cy="134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87" name="Picture 5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749" y="5137778"/>
            <a:ext cx="696516" cy="134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86" name="Picture 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7731" y="4889684"/>
            <a:ext cx="696516" cy="134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What cache busting?</a:t>
            </a:r>
          </a:p>
        </p:txBody>
      </p:sp>
      <p:pic>
        <p:nvPicPr>
          <p:cNvPr id="22566" name="Picture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6296" y="2047504"/>
            <a:ext cx="5703094" cy="2420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Object 5"/>
          <p:cNvGraphicFramePr>
            <a:graphicFrameLocks noChangeAspect="1"/>
          </p:cNvGraphicFramePr>
          <p:nvPr>
            <p:extLst>
              <p:ext uri="{D42A27DB-BD31-4B8C-83A1-F6EECF244321}">
                <p14:modId xmlns:p14="http://schemas.microsoft.com/office/powerpoint/2010/main" val="1862707379"/>
              </p:ext>
            </p:extLst>
          </p:nvPr>
        </p:nvGraphicFramePr>
        <p:xfrm>
          <a:off x="3805985" y="2510833"/>
          <a:ext cx="1797844" cy="349250"/>
        </p:xfrm>
        <a:graphic>
          <a:graphicData uri="http://schemas.openxmlformats.org/presentationml/2006/ole">
            <mc:AlternateContent xmlns:mc="http://schemas.openxmlformats.org/markup-compatibility/2006">
              <mc:Choice xmlns:v="urn:schemas-microsoft-com:vml" Requires="v">
                <p:oleObj spid="_x0000_s6642" name="Visio" r:id="rId5" imgW="2876646" imgH="419100" progId="Visio.Drawing.15">
                  <p:link updateAutomatic="1"/>
                </p:oleObj>
              </mc:Choice>
              <mc:Fallback>
                <p:oleObj name="Visio" r:id="rId5" imgW="2876646" imgH="419100" progId="Visio.Drawing.15">
                  <p:link updateAutomatic="1"/>
                  <p:pic>
                    <p:nvPicPr>
                      <p:cNvPr id="0" name=""/>
                      <p:cNvPicPr/>
                      <p:nvPr/>
                    </p:nvPicPr>
                    <p:blipFill>
                      <a:blip r:embed="rId6"/>
                      <a:stretch>
                        <a:fillRect/>
                      </a:stretch>
                    </p:blipFill>
                    <p:spPr>
                      <a:xfrm>
                        <a:off x="3805985" y="2510833"/>
                        <a:ext cx="1797844" cy="3492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782167908"/>
              </p:ext>
            </p:extLst>
          </p:nvPr>
        </p:nvGraphicFramePr>
        <p:xfrm>
          <a:off x="6211602" y="2971576"/>
          <a:ext cx="1797844" cy="349250"/>
        </p:xfrm>
        <a:graphic>
          <a:graphicData uri="http://schemas.openxmlformats.org/presentationml/2006/ole">
            <mc:AlternateContent xmlns:mc="http://schemas.openxmlformats.org/markup-compatibility/2006">
              <mc:Choice xmlns:v="urn:schemas-microsoft-com:vml" Requires="v">
                <p:oleObj spid="_x0000_s6643" name="Visio" r:id="rId5" imgW="2876646" imgH="419100" progId="Visio.Drawing.15">
                  <p:link updateAutomatic="1"/>
                </p:oleObj>
              </mc:Choice>
              <mc:Fallback>
                <p:oleObj name="Visio" r:id="rId5" imgW="2876646" imgH="419100" progId="Visio.Drawing.15">
                  <p:link updateAutomatic="1"/>
                  <p:pic>
                    <p:nvPicPr>
                      <p:cNvPr id="0" name=""/>
                      <p:cNvPicPr/>
                      <p:nvPr/>
                    </p:nvPicPr>
                    <p:blipFill>
                      <a:blip r:embed="rId7"/>
                      <a:stretch>
                        <a:fillRect/>
                      </a:stretch>
                    </p:blipFill>
                    <p:spPr>
                      <a:xfrm>
                        <a:off x="6211602" y="2971576"/>
                        <a:ext cx="1797844" cy="34925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143273871"/>
              </p:ext>
            </p:extLst>
          </p:nvPr>
        </p:nvGraphicFramePr>
        <p:xfrm>
          <a:off x="3799340" y="2741204"/>
          <a:ext cx="1797844" cy="349250"/>
        </p:xfrm>
        <a:graphic>
          <a:graphicData uri="http://schemas.openxmlformats.org/presentationml/2006/ole">
            <mc:AlternateContent xmlns:mc="http://schemas.openxmlformats.org/markup-compatibility/2006">
              <mc:Choice xmlns:v="urn:schemas-microsoft-com:vml" Requires="v">
                <p:oleObj spid="_x0000_s6644" name="Visio" r:id="rId8" imgW="2876646" imgH="419100" progId="Visio.Drawing.15">
                  <p:link updateAutomatic="1"/>
                </p:oleObj>
              </mc:Choice>
              <mc:Fallback>
                <p:oleObj name="Visio" r:id="rId8" imgW="2876646" imgH="419100" progId="Visio.Drawing.15">
                  <p:link updateAutomatic="1"/>
                  <p:pic>
                    <p:nvPicPr>
                      <p:cNvPr id="0" name=""/>
                      <p:cNvPicPr/>
                      <p:nvPr/>
                    </p:nvPicPr>
                    <p:blipFill>
                      <a:blip r:embed="rId9"/>
                      <a:stretch>
                        <a:fillRect/>
                      </a:stretch>
                    </p:blipFill>
                    <p:spPr>
                      <a:xfrm>
                        <a:off x="3799340" y="2741204"/>
                        <a:ext cx="1797844" cy="34925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730010789"/>
              </p:ext>
            </p:extLst>
          </p:nvPr>
        </p:nvGraphicFramePr>
        <p:xfrm>
          <a:off x="6204956" y="3184228"/>
          <a:ext cx="1797844" cy="349250"/>
        </p:xfrm>
        <a:graphic>
          <a:graphicData uri="http://schemas.openxmlformats.org/presentationml/2006/ole">
            <mc:AlternateContent xmlns:mc="http://schemas.openxmlformats.org/markup-compatibility/2006">
              <mc:Choice xmlns:v="urn:schemas-microsoft-com:vml" Requires="v">
                <p:oleObj spid="_x0000_s6645" name="Visio" r:id="rId8" imgW="2876646" imgH="419100" progId="Visio.Drawing.15">
                  <p:link updateAutomatic="1"/>
                </p:oleObj>
              </mc:Choice>
              <mc:Fallback>
                <p:oleObj name="Visio" r:id="rId8" imgW="2876646" imgH="419100" progId="Visio.Drawing.15">
                  <p:link updateAutomatic="1"/>
                  <p:pic>
                    <p:nvPicPr>
                      <p:cNvPr id="0" name=""/>
                      <p:cNvPicPr/>
                      <p:nvPr/>
                    </p:nvPicPr>
                    <p:blipFill>
                      <a:blip r:embed="rId10"/>
                      <a:stretch>
                        <a:fillRect/>
                      </a:stretch>
                    </p:blipFill>
                    <p:spPr>
                      <a:xfrm>
                        <a:off x="6204956" y="3184228"/>
                        <a:ext cx="1797844" cy="34925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001215960"/>
              </p:ext>
            </p:extLst>
          </p:nvPr>
        </p:nvGraphicFramePr>
        <p:xfrm>
          <a:off x="3799340" y="2971575"/>
          <a:ext cx="1797844" cy="349250"/>
        </p:xfrm>
        <a:graphic>
          <a:graphicData uri="http://schemas.openxmlformats.org/presentationml/2006/ole">
            <mc:AlternateContent xmlns:mc="http://schemas.openxmlformats.org/markup-compatibility/2006">
              <mc:Choice xmlns:v="urn:schemas-microsoft-com:vml" Requires="v">
                <p:oleObj spid="_x0000_s6646" name="Visio" r:id="rId11" imgW="2876646" imgH="419100" progId="Visio.Drawing.15">
                  <p:link updateAutomatic="1"/>
                </p:oleObj>
              </mc:Choice>
              <mc:Fallback>
                <p:oleObj name="Visio" r:id="rId11" imgW="2876646" imgH="419100" progId="Visio.Drawing.15">
                  <p:link updateAutomatic="1"/>
                  <p:pic>
                    <p:nvPicPr>
                      <p:cNvPr id="0" name=""/>
                      <p:cNvPicPr/>
                      <p:nvPr/>
                    </p:nvPicPr>
                    <p:blipFill>
                      <a:blip r:embed="rId12"/>
                      <a:stretch>
                        <a:fillRect/>
                      </a:stretch>
                    </p:blipFill>
                    <p:spPr>
                      <a:xfrm>
                        <a:off x="3799340" y="2971575"/>
                        <a:ext cx="1797844" cy="34925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226984917"/>
              </p:ext>
            </p:extLst>
          </p:nvPr>
        </p:nvGraphicFramePr>
        <p:xfrm>
          <a:off x="6211601" y="3405740"/>
          <a:ext cx="1797844" cy="349250"/>
        </p:xfrm>
        <a:graphic>
          <a:graphicData uri="http://schemas.openxmlformats.org/presentationml/2006/ole">
            <mc:AlternateContent xmlns:mc="http://schemas.openxmlformats.org/markup-compatibility/2006">
              <mc:Choice xmlns:v="urn:schemas-microsoft-com:vml" Requires="v">
                <p:oleObj spid="_x0000_s6647" name="Visio" r:id="rId11" imgW="2876646" imgH="419100" progId="Visio.Drawing.15">
                  <p:link updateAutomatic="1"/>
                </p:oleObj>
              </mc:Choice>
              <mc:Fallback>
                <p:oleObj name="Visio" r:id="rId11" imgW="2876646" imgH="419100" progId="Visio.Drawing.15">
                  <p:link updateAutomatic="1"/>
                  <p:pic>
                    <p:nvPicPr>
                      <p:cNvPr id="0" name=""/>
                      <p:cNvPicPr/>
                      <p:nvPr/>
                    </p:nvPicPr>
                    <p:blipFill>
                      <a:blip r:embed="rId13"/>
                      <a:stretch>
                        <a:fillRect/>
                      </a:stretch>
                    </p:blipFill>
                    <p:spPr>
                      <a:xfrm>
                        <a:off x="6211601" y="3405740"/>
                        <a:ext cx="1797844" cy="349250"/>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3608397460"/>
              </p:ext>
            </p:extLst>
          </p:nvPr>
        </p:nvGraphicFramePr>
        <p:xfrm>
          <a:off x="3792694" y="3213668"/>
          <a:ext cx="1797844" cy="349250"/>
        </p:xfrm>
        <a:graphic>
          <a:graphicData uri="http://schemas.openxmlformats.org/presentationml/2006/ole">
            <mc:AlternateContent xmlns:mc="http://schemas.openxmlformats.org/markup-compatibility/2006">
              <mc:Choice xmlns:v="urn:schemas-microsoft-com:vml" Requires="v">
                <p:oleObj spid="_x0000_s6648" name="Visio" r:id="rId14" imgW="2876646" imgH="419100" progId="Visio.Drawing.15">
                  <p:link updateAutomatic="1"/>
                </p:oleObj>
              </mc:Choice>
              <mc:Fallback>
                <p:oleObj name="Visio" r:id="rId14" imgW="2876646" imgH="419100" progId="Visio.Drawing.15">
                  <p:link updateAutomatic="1"/>
                  <p:pic>
                    <p:nvPicPr>
                      <p:cNvPr id="0" name=""/>
                      <p:cNvPicPr/>
                      <p:nvPr/>
                    </p:nvPicPr>
                    <p:blipFill>
                      <a:blip r:embed="rId15"/>
                      <a:stretch>
                        <a:fillRect/>
                      </a:stretch>
                    </p:blipFill>
                    <p:spPr>
                      <a:xfrm>
                        <a:off x="3792694" y="3213668"/>
                        <a:ext cx="1797844" cy="34925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966216407"/>
              </p:ext>
            </p:extLst>
          </p:nvPr>
        </p:nvGraphicFramePr>
        <p:xfrm>
          <a:off x="6211602" y="3644973"/>
          <a:ext cx="1797844" cy="349250"/>
        </p:xfrm>
        <a:graphic>
          <a:graphicData uri="http://schemas.openxmlformats.org/presentationml/2006/ole">
            <mc:AlternateContent xmlns:mc="http://schemas.openxmlformats.org/markup-compatibility/2006">
              <mc:Choice xmlns:v="urn:schemas-microsoft-com:vml" Requires="v">
                <p:oleObj spid="_x0000_s6649" name="Visio" r:id="rId14" imgW="2876646" imgH="419100" progId="Visio.Drawing.15">
                  <p:link updateAutomatic="1"/>
                </p:oleObj>
              </mc:Choice>
              <mc:Fallback>
                <p:oleObj name="Visio" r:id="rId14" imgW="2876646" imgH="419100" progId="Visio.Drawing.15">
                  <p:link updateAutomatic="1"/>
                  <p:pic>
                    <p:nvPicPr>
                      <p:cNvPr id="0" name=""/>
                      <p:cNvPicPr/>
                      <p:nvPr/>
                    </p:nvPicPr>
                    <p:blipFill>
                      <a:blip r:embed="rId16"/>
                      <a:stretch>
                        <a:fillRect/>
                      </a:stretch>
                    </p:blipFill>
                    <p:spPr>
                      <a:xfrm>
                        <a:off x="6211602" y="3644973"/>
                        <a:ext cx="1797844" cy="349250"/>
                      </a:xfrm>
                      <a:prstGeom prst="rect">
                        <a:avLst/>
                      </a:prstGeom>
                    </p:spPr>
                  </p:pic>
                </p:oleObj>
              </mc:Fallback>
            </mc:AlternateContent>
          </a:graphicData>
        </a:graphic>
      </p:graphicFrame>
      <p:pic>
        <p:nvPicPr>
          <p:cNvPr id="22583" name="Picture 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2813" y="3942353"/>
            <a:ext cx="696516" cy="134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84" name="Picture 5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766875" y="3836764"/>
            <a:ext cx="1785938"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85" name="Picture 5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190973" y="4084121"/>
            <a:ext cx="1785938"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457200" y="1068309"/>
            <a:ext cx="8293100" cy="5114211"/>
          </a:xfrm>
          <a:prstGeom prst="rect">
            <a:avLst/>
          </a:prstGeom>
        </p:spPr>
        <p:txBody>
          <a:bodyPr lIns="76822" tIns="38411" rIns="76822" bIns="38411">
            <a:normAutofit/>
          </a:bodyPr>
          <a:lstStyle/>
          <a:p>
            <a:r>
              <a:rPr lang="en-US" dirty="0"/>
              <a:t>Attacker sends a query to recursive/reflector</a:t>
            </a:r>
          </a:p>
          <a:p>
            <a:r>
              <a:rPr lang="en-US" dirty="0"/>
              <a:t>Recursive forwards the query</a:t>
            </a:r>
          </a:p>
          <a:p>
            <a:r>
              <a:rPr lang="en-US" dirty="0"/>
              <a:t>And so on…</a:t>
            </a:r>
          </a:p>
          <a:p>
            <a:r>
              <a:rPr lang="en-US" dirty="0"/>
              <a:t>Imagine one </a:t>
            </a:r>
            <a:br>
              <a:rPr lang="en-US" dirty="0"/>
            </a:br>
            <a:r>
              <a:rPr lang="en-US" dirty="0"/>
              <a:t>more recursive </a:t>
            </a:r>
            <a:br>
              <a:rPr lang="en-US" dirty="0"/>
            </a:br>
            <a:r>
              <a:rPr lang="en-US" dirty="0"/>
              <a:t>resolver</a:t>
            </a:r>
          </a:p>
          <a:p>
            <a:r>
              <a:rPr lang="en-US" dirty="0"/>
              <a:t>Rinse and repeat…</a:t>
            </a:r>
          </a:p>
          <a:p>
            <a:endParaRPr lang="en-US" dirty="0"/>
          </a:p>
          <a:p>
            <a:endParaRPr lang="en-US" dirty="0"/>
          </a:p>
          <a:p>
            <a:endParaRPr lang="en-US" dirty="0"/>
          </a:p>
        </p:txBody>
      </p:sp>
    </p:spTree>
    <p:extLst>
      <p:ext uri="{BB962C8B-B14F-4D97-AF65-F5344CB8AC3E}">
        <p14:creationId xmlns:p14="http://schemas.microsoft.com/office/powerpoint/2010/main" val="161155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66"/>
                                        </p:tgtEl>
                                        <p:attrNameLst>
                                          <p:attrName>style.visibility</p:attrName>
                                        </p:attrNameLst>
                                      </p:cBhvr>
                                      <p:to>
                                        <p:strVal val="visible"/>
                                      </p:to>
                                    </p:set>
                                    <p:animEffect transition="in" filter="fade">
                                      <p:cBhvr>
                                        <p:cTn id="7" dur="500"/>
                                        <p:tgtEl>
                                          <p:spTgt spid="225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10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2583"/>
                                        </p:tgtEl>
                                        <p:attrNameLst>
                                          <p:attrName>style.visibility</p:attrName>
                                        </p:attrNameLst>
                                      </p:cBhvr>
                                      <p:to>
                                        <p:strVal val="visible"/>
                                      </p:to>
                                    </p:set>
                                    <p:animEffect transition="in" filter="fade">
                                      <p:cBhvr>
                                        <p:cTn id="57" dur="500"/>
                                        <p:tgtEl>
                                          <p:spTgt spid="22583"/>
                                        </p:tgtEl>
                                      </p:cBhvr>
                                    </p:animEffect>
                                  </p:childTnLst>
                                </p:cTn>
                              </p:par>
                              <p:par>
                                <p:cTn id="58" presetID="10" presetClass="entr" presetSubtype="0" fill="hold" nodeType="withEffect">
                                  <p:stCondLst>
                                    <p:cond delay="0"/>
                                  </p:stCondLst>
                                  <p:childTnLst>
                                    <p:set>
                                      <p:cBhvr>
                                        <p:cTn id="59" dur="1" fill="hold">
                                          <p:stCondLst>
                                            <p:cond delay="0"/>
                                          </p:stCondLst>
                                        </p:cTn>
                                        <p:tgtEl>
                                          <p:spTgt spid="3">
                                            <p:txEl>
                                              <p:pRg st="3" end="3"/>
                                            </p:txEl>
                                          </p:spTgt>
                                        </p:tgtEl>
                                        <p:attrNameLst>
                                          <p:attrName>style.visibility</p:attrName>
                                        </p:attrNameLst>
                                      </p:cBhvr>
                                      <p:to>
                                        <p:strVal val="visible"/>
                                      </p:to>
                                    </p:set>
                                    <p:animEffect transition="in" filter="fade">
                                      <p:cBhvr>
                                        <p:cTn id="60" dur="500"/>
                                        <p:tgtEl>
                                          <p:spTgt spid="3">
                                            <p:txEl>
                                              <p:pRg st="3" end="3"/>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2584"/>
                                        </p:tgtEl>
                                        <p:attrNameLst>
                                          <p:attrName>style.visibility</p:attrName>
                                        </p:attrNameLst>
                                      </p:cBhvr>
                                      <p:to>
                                        <p:strVal val="visible"/>
                                      </p:to>
                                    </p:set>
                                    <p:animEffect transition="in" filter="fade">
                                      <p:cBhvr>
                                        <p:cTn id="65" dur="500"/>
                                        <p:tgtEl>
                                          <p:spTgt spid="2258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22585"/>
                                        </p:tgtEl>
                                        <p:attrNameLst>
                                          <p:attrName>style.visibility</p:attrName>
                                        </p:attrNameLst>
                                      </p:cBhvr>
                                      <p:to>
                                        <p:strVal val="visible"/>
                                      </p:to>
                                    </p:set>
                                    <p:animEffect transition="in" filter="fade">
                                      <p:cBhvr>
                                        <p:cTn id="70" dur="500"/>
                                        <p:tgtEl>
                                          <p:spTgt spid="22585"/>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
                                            <p:txEl>
                                              <p:pRg st="4" end="4"/>
                                            </p:txEl>
                                          </p:spTgt>
                                        </p:tgtEl>
                                        <p:attrNameLst>
                                          <p:attrName>style.visibility</p:attrName>
                                        </p:attrNameLst>
                                      </p:cBhvr>
                                      <p:to>
                                        <p:strVal val="visible"/>
                                      </p:to>
                                    </p:set>
                                    <p:animEffect transition="in" filter="fade">
                                      <p:cBhvr>
                                        <p:cTn id="75" dur="500"/>
                                        <p:tgtEl>
                                          <p:spTgt spid="3">
                                            <p:txEl>
                                              <p:pRg st="4" end="4"/>
                                            </p:txEl>
                                          </p:spTgt>
                                        </p:tgtEl>
                                      </p:cBhvr>
                                    </p:animEffect>
                                  </p:childTnLst>
                                </p:cTn>
                              </p:par>
                            </p:childTnLst>
                          </p:cTn>
                        </p:par>
                        <p:par>
                          <p:cTn id="76" fill="hold">
                            <p:stCondLst>
                              <p:cond delay="500"/>
                            </p:stCondLst>
                            <p:childTnLst>
                              <p:par>
                                <p:cTn id="77" presetID="10" presetClass="entr" presetSubtype="0" fill="hold" nodeType="afterEffect">
                                  <p:stCondLst>
                                    <p:cond delay="0"/>
                                  </p:stCondLst>
                                  <p:childTnLst>
                                    <p:set>
                                      <p:cBhvr>
                                        <p:cTn id="78" dur="1" fill="hold">
                                          <p:stCondLst>
                                            <p:cond delay="0"/>
                                          </p:stCondLst>
                                        </p:cTn>
                                        <p:tgtEl>
                                          <p:spTgt spid="22586"/>
                                        </p:tgtEl>
                                        <p:attrNameLst>
                                          <p:attrName>style.visibility</p:attrName>
                                        </p:attrNameLst>
                                      </p:cBhvr>
                                      <p:to>
                                        <p:strVal val="visible"/>
                                      </p:to>
                                    </p:set>
                                    <p:animEffect transition="in" filter="fade">
                                      <p:cBhvr>
                                        <p:cTn id="79" dur="500"/>
                                        <p:tgtEl>
                                          <p:spTgt spid="22586"/>
                                        </p:tgtEl>
                                      </p:cBhvr>
                                    </p:animEffect>
                                  </p:childTnLst>
                                </p:cTn>
                              </p:par>
                            </p:childTnLst>
                          </p:cTn>
                        </p:par>
                        <p:par>
                          <p:cTn id="80" fill="hold">
                            <p:stCondLst>
                              <p:cond delay="1000"/>
                            </p:stCondLst>
                            <p:childTnLst>
                              <p:par>
                                <p:cTn id="81" presetID="10" presetClass="entr" presetSubtype="0" fill="hold" nodeType="afterEffect">
                                  <p:stCondLst>
                                    <p:cond delay="0"/>
                                  </p:stCondLst>
                                  <p:childTnLst>
                                    <p:set>
                                      <p:cBhvr>
                                        <p:cTn id="82" dur="1" fill="hold">
                                          <p:stCondLst>
                                            <p:cond delay="0"/>
                                          </p:stCondLst>
                                        </p:cTn>
                                        <p:tgtEl>
                                          <p:spTgt spid="22587"/>
                                        </p:tgtEl>
                                        <p:attrNameLst>
                                          <p:attrName>style.visibility</p:attrName>
                                        </p:attrNameLst>
                                      </p:cBhvr>
                                      <p:to>
                                        <p:strVal val="visible"/>
                                      </p:to>
                                    </p:set>
                                    <p:animEffect transition="in" filter="fade">
                                      <p:cBhvr>
                                        <p:cTn id="83" dur="500"/>
                                        <p:tgtEl>
                                          <p:spTgt spid="22587"/>
                                        </p:tgtEl>
                                      </p:cBhvr>
                                    </p:animEffect>
                                  </p:childTnLst>
                                </p:cTn>
                              </p:par>
                            </p:childTnLst>
                          </p:cTn>
                        </p:par>
                        <p:par>
                          <p:cTn id="84" fill="hold">
                            <p:stCondLst>
                              <p:cond delay="1500"/>
                            </p:stCondLst>
                            <p:childTnLst>
                              <p:par>
                                <p:cTn id="85" presetID="10" presetClass="entr" presetSubtype="0" fill="hold" nodeType="afterEffect">
                                  <p:stCondLst>
                                    <p:cond delay="0"/>
                                  </p:stCondLst>
                                  <p:childTnLst>
                                    <p:set>
                                      <p:cBhvr>
                                        <p:cTn id="86" dur="1" fill="hold">
                                          <p:stCondLst>
                                            <p:cond delay="0"/>
                                          </p:stCondLst>
                                        </p:cTn>
                                        <p:tgtEl>
                                          <p:spTgt spid="22588"/>
                                        </p:tgtEl>
                                        <p:attrNameLst>
                                          <p:attrName>style.visibility</p:attrName>
                                        </p:attrNameLst>
                                      </p:cBhvr>
                                      <p:to>
                                        <p:strVal val="visible"/>
                                      </p:to>
                                    </p:set>
                                    <p:animEffect transition="in" filter="fade">
                                      <p:cBhvr>
                                        <p:cTn id="87" dur="500"/>
                                        <p:tgtEl>
                                          <p:spTgt spid="225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9388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Network Time Protocol (NTP)</a:t>
            </a: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8796" y="4464171"/>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1570" y="4464172"/>
            <a:ext cx="1277684"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9947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36470"/>
            <a:ext cx="8229601" cy="5188131"/>
          </a:xfrm>
        </p:spPr>
        <p:txBody>
          <a:bodyPr/>
          <a:lstStyle/>
          <a:p>
            <a:endParaRPr lang="en-US" dirty="0"/>
          </a:p>
          <a:p>
            <a:r>
              <a:rPr lang="en-US" dirty="0"/>
              <a:t>Stratum servers</a:t>
            </a:r>
          </a:p>
          <a:p>
            <a:r>
              <a:rPr lang="en-US" dirty="0"/>
              <a:t>NTP queries</a:t>
            </a:r>
          </a:p>
          <a:p>
            <a:endParaRPr lang="en-US" dirty="0"/>
          </a:p>
          <a:p>
            <a:endParaRPr lang="en-US" dirty="0"/>
          </a:p>
          <a:p>
            <a:endParaRPr lang="en-US" dirty="0"/>
          </a:p>
          <a:p>
            <a:r>
              <a:rPr lang="en-US" dirty="0"/>
              <a:t>MONLIST command</a:t>
            </a:r>
          </a:p>
          <a:p>
            <a:pPr lvl="1"/>
            <a:r>
              <a:rPr lang="en-US" sz="2800" dirty="0"/>
              <a:t>provides </a:t>
            </a:r>
            <a:br>
              <a:rPr lang="en-US" sz="2800" dirty="0"/>
            </a:br>
            <a:r>
              <a:rPr lang="en-US" sz="2800" dirty="0"/>
              <a:t>a list of clients that have </a:t>
            </a:r>
            <a:br>
              <a:rPr lang="en-US" sz="2800" dirty="0"/>
            </a:br>
            <a:r>
              <a:rPr lang="en-US" sz="2800" dirty="0"/>
              <a:t>time readings</a:t>
            </a:r>
          </a:p>
          <a:p>
            <a:endParaRPr lang="en-US" dirty="0"/>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7716"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7716"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7716"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7715" y="515569"/>
            <a:ext cx="4970859" cy="423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7714" y="515569"/>
            <a:ext cx="4970859" cy="423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7714" y="515569"/>
            <a:ext cx="4970859" cy="423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07713" y="515569"/>
            <a:ext cx="4970859" cy="423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5"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07712"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29" name="Picture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07712"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0"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07711"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1" name="Picture 1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07711"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2"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07716"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3" name="Picture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07710"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4" name="Picture 2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07716"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36" name="Picture 2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807709" y="515569"/>
            <a:ext cx="4970859" cy="414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a:t>NTP reflection attack</a:t>
            </a:r>
          </a:p>
        </p:txBody>
      </p:sp>
    </p:spTree>
    <p:extLst>
      <p:ext uri="{BB962C8B-B14F-4D97-AF65-F5344CB8AC3E}">
        <p14:creationId xmlns:p14="http://schemas.microsoft.com/office/powerpoint/2010/main" val="114520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6"/>
                                        </p:tgtEl>
                                        <p:attrNameLst>
                                          <p:attrName>style.visibility</p:attrName>
                                        </p:attrNameLst>
                                      </p:cBhvr>
                                      <p:to>
                                        <p:strVal val="visible"/>
                                      </p:to>
                                    </p:set>
                                    <p:animEffect transition="in" filter="fade">
                                      <p:cBhvr>
                                        <p:cTn id="12" dur="500"/>
                                        <p:tgtEl>
                                          <p:spTgt spid="1331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317"/>
                                        </p:tgtEl>
                                        <p:attrNameLst>
                                          <p:attrName>style.visibility</p:attrName>
                                        </p:attrNameLst>
                                      </p:cBhvr>
                                      <p:to>
                                        <p:strVal val="visible"/>
                                      </p:to>
                                    </p:set>
                                    <p:animEffect transition="in" filter="fade">
                                      <p:cBhvr>
                                        <p:cTn id="21" dur="500"/>
                                        <p:tgtEl>
                                          <p:spTgt spid="13317"/>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3318"/>
                                        </p:tgtEl>
                                        <p:attrNameLst>
                                          <p:attrName>style.visibility</p:attrName>
                                        </p:attrNameLst>
                                      </p:cBhvr>
                                      <p:to>
                                        <p:strVal val="visible"/>
                                      </p:to>
                                    </p:set>
                                    <p:animEffect transition="in" filter="fade">
                                      <p:cBhvr>
                                        <p:cTn id="30" dur="500"/>
                                        <p:tgtEl>
                                          <p:spTgt spid="1331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319"/>
                                        </p:tgtEl>
                                        <p:attrNameLst>
                                          <p:attrName>style.visibility</p:attrName>
                                        </p:attrNameLst>
                                      </p:cBhvr>
                                      <p:to>
                                        <p:strVal val="visible"/>
                                      </p:to>
                                    </p:set>
                                    <p:animEffect transition="in" filter="fade">
                                      <p:cBhvr>
                                        <p:cTn id="35" dur="500"/>
                                        <p:tgtEl>
                                          <p:spTgt spid="1331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3320"/>
                                        </p:tgtEl>
                                        <p:attrNameLst>
                                          <p:attrName>style.visibility</p:attrName>
                                        </p:attrNameLst>
                                      </p:cBhvr>
                                      <p:to>
                                        <p:strVal val="visible"/>
                                      </p:to>
                                    </p:set>
                                    <p:animEffect transition="in" filter="fade">
                                      <p:cBhvr>
                                        <p:cTn id="40" dur="500"/>
                                        <p:tgtEl>
                                          <p:spTgt spid="13320"/>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5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3321"/>
                                        </p:tgtEl>
                                        <p:attrNameLst>
                                          <p:attrName>style.visibility</p:attrName>
                                        </p:attrNameLst>
                                      </p:cBhvr>
                                      <p:to>
                                        <p:strVal val="visible"/>
                                      </p:to>
                                    </p:set>
                                    <p:animEffect transition="in" filter="fade">
                                      <p:cBhvr>
                                        <p:cTn id="53" dur="500"/>
                                        <p:tgtEl>
                                          <p:spTgt spid="1332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13325"/>
                                        </p:tgtEl>
                                        <p:attrNameLst>
                                          <p:attrName>style.visibility</p:attrName>
                                        </p:attrNameLst>
                                      </p:cBhvr>
                                      <p:to>
                                        <p:strVal val="visible"/>
                                      </p:to>
                                    </p:set>
                                    <p:animEffect transition="in" filter="fade">
                                      <p:cBhvr>
                                        <p:cTn id="58" dur="500"/>
                                        <p:tgtEl>
                                          <p:spTgt spid="1332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13329"/>
                                        </p:tgtEl>
                                        <p:attrNameLst>
                                          <p:attrName>style.visibility</p:attrName>
                                        </p:attrNameLst>
                                      </p:cBhvr>
                                      <p:to>
                                        <p:strVal val="visible"/>
                                      </p:to>
                                    </p:set>
                                    <p:animEffect transition="in" filter="fade">
                                      <p:cBhvr>
                                        <p:cTn id="63" dur="500"/>
                                        <p:tgtEl>
                                          <p:spTgt spid="13329"/>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3330"/>
                                        </p:tgtEl>
                                        <p:attrNameLst>
                                          <p:attrName>style.visibility</p:attrName>
                                        </p:attrNameLst>
                                      </p:cBhvr>
                                      <p:to>
                                        <p:strVal val="visible"/>
                                      </p:to>
                                    </p:set>
                                    <p:animEffect transition="in" filter="fade">
                                      <p:cBhvr>
                                        <p:cTn id="68" dur="500"/>
                                        <p:tgtEl>
                                          <p:spTgt spid="13330"/>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3331"/>
                                        </p:tgtEl>
                                        <p:attrNameLst>
                                          <p:attrName>style.visibility</p:attrName>
                                        </p:attrNameLst>
                                      </p:cBhvr>
                                      <p:to>
                                        <p:strVal val="visible"/>
                                      </p:to>
                                    </p:set>
                                    <p:animEffect transition="in" filter="fade">
                                      <p:cBhvr>
                                        <p:cTn id="73" dur="500"/>
                                        <p:tgtEl>
                                          <p:spTgt spid="1333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3332"/>
                                        </p:tgtEl>
                                        <p:attrNameLst>
                                          <p:attrName>style.visibility</p:attrName>
                                        </p:attrNameLst>
                                      </p:cBhvr>
                                      <p:to>
                                        <p:strVal val="visible"/>
                                      </p:to>
                                    </p:set>
                                    <p:animEffect transition="in" filter="fade">
                                      <p:cBhvr>
                                        <p:cTn id="78" dur="500"/>
                                        <p:tgtEl>
                                          <p:spTgt spid="1333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3333"/>
                                        </p:tgtEl>
                                        <p:attrNameLst>
                                          <p:attrName>style.visibility</p:attrName>
                                        </p:attrNameLst>
                                      </p:cBhvr>
                                      <p:to>
                                        <p:strVal val="visible"/>
                                      </p:to>
                                    </p:set>
                                    <p:animEffect transition="in" filter="fade">
                                      <p:cBhvr>
                                        <p:cTn id="83" dur="500"/>
                                        <p:tgtEl>
                                          <p:spTgt spid="13333"/>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13334"/>
                                        </p:tgtEl>
                                        <p:attrNameLst>
                                          <p:attrName>style.visibility</p:attrName>
                                        </p:attrNameLst>
                                      </p:cBhvr>
                                      <p:to>
                                        <p:strVal val="visible"/>
                                      </p:to>
                                    </p:set>
                                    <p:animEffect transition="in" filter="fade">
                                      <p:cBhvr>
                                        <p:cTn id="88" dur="500"/>
                                        <p:tgtEl>
                                          <p:spTgt spid="1333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3336"/>
                                        </p:tgtEl>
                                        <p:attrNameLst>
                                          <p:attrName>style.visibility</p:attrName>
                                        </p:attrNameLst>
                                      </p:cBhvr>
                                      <p:to>
                                        <p:strVal val="visible"/>
                                      </p:to>
                                    </p:set>
                                    <p:animEffect transition="in" filter="fade">
                                      <p:cBhvr>
                                        <p:cTn id="93" dur="500"/>
                                        <p:tgtEl>
                                          <p:spTgt spid="133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r>
              <a:rPr lang="en-US" dirty="0"/>
              <a:t>Access lists</a:t>
            </a:r>
          </a:p>
          <a:p>
            <a:endParaRPr lang="en-US" dirty="0"/>
          </a:p>
          <a:p>
            <a:r>
              <a:rPr lang="en-US" dirty="0"/>
              <a:t>NTP authentication</a:t>
            </a:r>
          </a:p>
          <a:p>
            <a:endParaRPr lang="en-US" dirty="0"/>
          </a:p>
          <a:p>
            <a:r>
              <a:rPr lang="en-US" dirty="0"/>
              <a:t>Disable the MONLIST command</a:t>
            </a:r>
          </a:p>
          <a:p>
            <a:endParaRPr lang="en-US" dirty="0"/>
          </a:p>
          <a:p>
            <a:r>
              <a:rPr lang="en-US" dirty="0"/>
              <a:t>Useful hints:</a:t>
            </a:r>
            <a:br>
              <a:rPr lang="en-US" dirty="0"/>
            </a:br>
            <a:r>
              <a:rPr lang="en-US" sz="2200" dirty="0"/>
              <a:t>http://www.team-cymru.org/secure-ntp-template.html</a:t>
            </a:r>
          </a:p>
          <a:p>
            <a:endParaRPr lang="en-US" dirty="0"/>
          </a:p>
          <a:p>
            <a:r>
              <a:rPr lang="en-US" dirty="0"/>
              <a:t>List of open NTP reflectors:</a:t>
            </a:r>
            <a:br>
              <a:rPr lang="en-US" dirty="0"/>
            </a:br>
            <a:r>
              <a:rPr lang="en-US" sz="1800" dirty="0">
                <a:latin typeface="Century Gothic" panose="020B0502020202020204" pitchFamily="34" charset="0"/>
              </a:rPr>
              <a:t>http://openntpproject.org/</a:t>
            </a:r>
          </a:p>
          <a:p>
            <a:pPr marL="0" indent="0">
              <a:buNone/>
            </a:pPr>
            <a:endParaRPr lang="en-US" dirty="0"/>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a:t>NTP server configuration</a:t>
            </a:r>
          </a:p>
        </p:txBody>
      </p:sp>
    </p:spTree>
    <p:extLst>
      <p:ext uri="{BB962C8B-B14F-4D97-AF65-F5344CB8AC3E}">
        <p14:creationId xmlns:p14="http://schemas.microsoft.com/office/powerpoint/2010/main" val="633242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Effect transition="in" filter="fade">
                                      <p:cBhvr>
                                        <p:cTn id="11" dur="500"/>
                                        <p:tgtEl>
                                          <p:spTgt spid="4">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fade">
                                      <p:cBhvr>
                                        <p:cTn id="15" dur="500"/>
                                        <p:tgtEl>
                                          <p:spTgt spid="4">
                                            <p:txEl>
                                              <p:pRg st="4" end="4"/>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Effect transition="in" filter="fade">
                                      <p:cBhvr>
                                        <p:cTn id="19" dur="500"/>
                                        <p:tgtEl>
                                          <p:spTgt spid="4">
                                            <p:txEl>
                                              <p:pRg st="6" end="6"/>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animEffect transition="in" filter="fade">
                                      <p:cBhvr>
                                        <p:cTn id="23"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37607"/>
            <a:ext cx="8293100" cy="3965172"/>
          </a:xfrm>
        </p:spPr>
        <p:txBody>
          <a:bodyPr>
            <a:normAutofit/>
          </a:bodyPr>
          <a:lstStyle/>
          <a:p>
            <a:r>
              <a:rPr lang="en-US" dirty="0"/>
              <a:t>Summary</a:t>
            </a:r>
          </a:p>
          <a:p>
            <a:pPr lvl="1"/>
            <a:r>
              <a:rPr lang="en-US" sz="2800" dirty="0"/>
              <a:t>Protocols that allow spoofing of the source of a query</a:t>
            </a:r>
          </a:p>
          <a:p>
            <a:pPr lvl="1"/>
            <a:r>
              <a:rPr lang="en-US" sz="2800" dirty="0"/>
              <a:t>Protocols that provide amplification – the query is much smaller than the response</a:t>
            </a:r>
          </a:p>
          <a:p>
            <a:pPr marL="0" indent="0">
              <a:buNone/>
            </a:pPr>
            <a:endParaRPr lang="en-US" dirty="0"/>
          </a:p>
        </p:txBody>
      </p:sp>
      <p:sp>
        <p:nvSpPr>
          <p:cNvPr id="2" name="Title 1"/>
          <p:cNvSpPr>
            <a:spLocks noGrp="1"/>
          </p:cNvSpPr>
          <p:nvPr>
            <p:ph type="title"/>
          </p:nvPr>
        </p:nvSpPr>
        <p:spPr/>
        <p:txBody>
          <a:bodyPr/>
          <a:lstStyle/>
          <a:p>
            <a:r>
              <a:rPr lang="en-US" dirty="0"/>
              <a:t>Reflection attacks summary and resources</a:t>
            </a:r>
          </a:p>
        </p:txBody>
      </p:sp>
    </p:spTree>
    <p:extLst>
      <p:ext uri="{BB962C8B-B14F-4D97-AF65-F5344CB8AC3E}">
        <p14:creationId xmlns:p14="http://schemas.microsoft.com/office/powerpoint/2010/main" val="436832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0057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5706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499573" y="1356710"/>
            <a:ext cx="4315432" cy="5003598"/>
          </a:xfrm>
        </p:spPr>
        <p:txBody>
          <a:bodyPr/>
          <a:lstStyle/>
          <a:p>
            <a:endParaRPr lang="en-US" sz="2500" dirty="0"/>
          </a:p>
          <a:p>
            <a:r>
              <a:rPr lang="en-US" sz="2800" dirty="0"/>
              <a:t>Amplification</a:t>
            </a:r>
            <a:br>
              <a:rPr lang="en-US" sz="2800" dirty="0"/>
            </a:br>
            <a:r>
              <a:rPr lang="en-US" sz="2800" dirty="0"/>
              <a:t>ability to deliver larger response than the query traffic</a:t>
            </a:r>
          </a:p>
        </p:txBody>
      </p:sp>
      <p:sp>
        <p:nvSpPr>
          <p:cNvPr id="2" name="Title 1"/>
          <p:cNvSpPr>
            <a:spLocks noGrp="1"/>
          </p:cNvSpPr>
          <p:nvPr>
            <p:ph type="title"/>
          </p:nvPr>
        </p:nvSpPr>
        <p:spPr/>
        <p:txBody>
          <a:bodyPr/>
          <a:lstStyle/>
          <a:p>
            <a:r>
              <a:rPr lang="en-US" dirty="0"/>
              <a:t>Two different terms</a:t>
            </a:r>
          </a:p>
        </p:txBody>
      </p:sp>
      <p:sp>
        <p:nvSpPr>
          <p:cNvPr id="6" name="Content Placeholder 5"/>
          <p:cNvSpPr>
            <a:spLocks noGrp="1"/>
          </p:cNvSpPr>
          <p:nvPr>
            <p:ph sz="half" idx="10"/>
          </p:nvPr>
        </p:nvSpPr>
        <p:spPr/>
        <p:txBody>
          <a:bodyPr/>
          <a:lstStyle/>
          <a:p>
            <a:endParaRPr lang="en-US" sz="2800" dirty="0"/>
          </a:p>
          <a:p>
            <a:r>
              <a:rPr lang="en-US" sz="2800" dirty="0"/>
              <a:t>Reflection</a:t>
            </a:r>
            <a:br>
              <a:rPr lang="en-US" sz="2800" dirty="0"/>
            </a:br>
            <a:r>
              <a:rPr lang="en-US" sz="2800" dirty="0"/>
              <a:t>using an intermediary to deliver the attack traffic</a:t>
            </a:r>
          </a:p>
          <a:p>
            <a:endParaRPr lang="en-US" sz="2800" dirty="0"/>
          </a:p>
        </p:txBody>
      </p:sp>
    </p:spTree>
    <p:extLst>
      <p:ext uri="{BB962C8B-B14F-4D97-AF65-F5344CB8AC3E}">
        <p14:creationId xmlns:p14="http://schemas.microsoft.com/office/powerpoint/2010/main" val="356226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Reflection</a:t>
            </a:r>
          </a:p>
        </p:txBody>
      </p:sp>
    </p:spTree>
    <p:extLst>
      <p:ext uri="{BB962C8B-B14F-4D97-AF65-F5344CB8AC3E}">
        <p14:creationId xmlns:p14="http://schemas.microsoft.com/office/powerpoint/2010/main" val="2785392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Attacks where the an unwilling intermediary is used to deliver the attack traffic</a:t>
            </a:r>
          </a:p>
          <a:p>
            <a:r>
              <a:rPr lang="en-US" dirty="0"/>
              <a:t>The attacker would normally send a packet with a forged source IP address to an intermediary. The forged source address is going to be the one of the target. The intermediary will respond and this packet will go to the target instead of the attacker</a:t>
            </a:r>
          </a:p>
        </p:txBody>
      </p:sp>
      <p:sp>
        <p:nvSpPr>
          <p:cNvPr id="2" name="Title 1"/>
          <p:cNvSpPr>
            <a:spLocks noGrp="1"/>
          </p:cNvSpPr>
          <p:nvPr>
            <p:ph type="title"/>
          </p:nvPr>
        </p:nvSpPr>
        <p:spPr/>
        <p:txBody>
          <a:bodyPr/>
          <a:lstStyle/>
          <a:p>
            <a:r>
              <a:rPr lang="en-US" dirty="0"/>
              <a:t>Reflection attacks</a:t>
            </a:r>
          </a:p>
        </p:txBody>
      </p:sp>
    </p:spTree>
    <p:extLst>
      <p:ext uri="{BB962C8B-B14F-4D97-AF65-F5344CB8AC3E}">
        <p14:creationId xmlns:p14="http://schemas.microsoft.com/office/powerpoint/2010/main" val="617042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44600"/>
            <a:ext cx="8293100" cy="4937919"/>
          </a:xfrm>
          <a:prstGeom prst="rect">
            <a:avLst/>
          </a:prstGeom>
        </p:spPr>
        <p:txBody>
          <a:bodyPr lIns="76822" tIns="38411" rIns="76822" bIns="38411">
            <a:normAutofit/>
          </a:bodyPr>
          <a:lstStyle/>
          <a:p>
            <a:r>
              <a:rPr lang="en-US" dirty="0"/>
              <a:t>Attacks where the an unwilling intermediary is used to deliver the attack traffic</a:t>
            </a:r>
          </a:p>
          <a:p>
            <a:r>
              <a:rPr lang="en-US" dirty="0"/>
              <a:t>Attacker sends a packet with a spoofed source IP set to the victim’s</a:t>
            </a:r>
          </a:p>
          <a:p>
            <a:r>
              <a:rPr lang="en-US" dirty="0"/>
              <a:t>Reflectors respond to the victim</a:t>
            </a:r>
          </a:p>
        </p:txBody>
      </p:sp>
      <p:sp>
        <p:nvSpPr>
          <p:cNvPr id="2" name="Title 1"/>
          <p:cNvSpPr>
            <a:spLocks noGrp="1"/>
          </p:cNvSpPr>
          <p:nvPr>
            <p:ph type="title"/>
          </p:nvPr>
        </p:nvSpPr>
        <p:spPr/>
        <p:txBody>
          <a:bodyPr/>
          <a:lstStyle/>
          <a:p>
            <a:r>
              <a:rPr lang="en-US" dirty="0"/>
              <a:t>What is reflection(</a:t>
            </a:r>
            <a:r>
              <a:rPr lang="en-US" dirty="0" err="1"/>
              <a:t>ed</a:t>
            </a:r>
            <a:r>
              <a:rPr lang="en-US" dirty="0"/>
              <a:t>) attack?</a:t>
            </a:r>
          </a:p>
        </p:txBody>
      </p:sp>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5338" y="3655543"/>
            <a:ext cx="684609"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0851" y="4196352"/>
            <a:ext cx="535781"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8048" y="4925279"/>
            <a:ext cx="1119188" cy="111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Object 3"/>
          <p:cNvGraphicFramePr>
            <a:graphicFrameLocks noChangeAspect="1"/>
          </p:cNvGraphicFramePr>
          <p:nvPr>
            <p:extLst>
              <p:ext uri="{D42A27DB-BD31-4B8C-83A1-F6EECF244321}">
                <p14:modId xmlns:p14="http://schemas.microsoft.com/office/powerpoint/2010/main" val="1145219255"/>
              </p:ext>
            </p:extLst>
          </p:nvPr>
        </p:nvGraphicFramePr>
        <p:xfrm>
          <a:off x="3258344" y="3886230"/>
          <a:ext cx="2297906" cy="619125"/>
        </p:xfrm>
        <a:graphic>
          <a:graphicData uri="http://schemas.openxmlformats.org/presentationml/2006/ole">
            <mc:AlternateContent xmlns:mc="http://schemas.openxmlformats.org/markup-compatibility/2006">
              <mc:Choice xmlns:v="urn:schemas-microsoft-com:vml" Requires="v">
                <p:oleObj spid="_x0000_s1156" name="Visio" r:id="rId7" imgW="3676779" imgH="743085" progId="Visio.Drawing.15">
                  <p:link updateAutomatic="1"/>
                </p:oleObj>
              </mc:Choice>
              <mc:Fallback>
                <p:oleObj name="Visio" r:id="rId7" imgW="3676779" imgH="743085" progId="Visio.Drawing.15">
                  <p:link updateAutomatic="1"/>
                  <p:pic>
                    <p:nvPicPr>
                      <p:cNvPr id="0" name=""/>
                      <p:cNvPicPr/>
                      <p:nvPr/>
                    </p:nvPicPr>
                    <p:blipFill>
                      <a:blip r:embed="rId8"/>
                      <a:stretch>
                        <a:fillRect/>
                      </a:stretch>
                    </p:blipFill>
                    <p:spPr>
                      <a:xfrm>
                        <a:off x="3258344" y="3886230"/>
                        <a:ext cx="2297906" cy="619125"/>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473169984"/>
              </p:ext>
            </p:extLst>
          </p:nvPr>
        </p:nvGraphicFramePr>
        <p:xfrm>
          <a:off x="3288109" y="4676012"/>
          <a:ext cx="2262188" cy="754063"/>
        </p:xfrm>
        <a:graphic>
          <a:graphicData uri="http://schemas.openxmlformats.org/presentationml/2006/ole">
            <mc:AlternateContent xmlns:mc="http://schemas.openxmlformats.org/markup-compatibility/2006">
              <mc:Choice xmlns:v="urn:schemas-microsoft-com:vml" Requires="v">
                <p:oleObj spid="_x0000_s1157" name="Visio" r:id="rId9" imgW="3619511" imgH="904943" progId="Visio.Drawing.15">
                  <p:link updateAutomatic="1"/>
                </p:oleObj>
              </mc:Choice>
              <mc:Fallback>
                <p:oleObj name="Visio" r:id="rId9" imgW="3619511" imgH="904943" progId="Visio.Drawing.15">
                  <p:link updateAutomatic="1"/>
                  <p:pic>
                    <p:nvPicPr>
                      <p:cNvPr id="0" name=""/>
                      <p:cNvPicPr/>
                      <p:nvPr/>
                    </p:nvPicPr>
                    <p:blipFill>
                      <a:blip r:embed="rId10"/>
                      <a:stretch>
                        <a:fillRect/>
                      </a:stretch>
                    </p:blipFill>
                    <p:spPr>
                      <a:xfrm>
                        <a:off x="3288109" y="4676012"/>
                        <a:ext cx="2262188" cy="754063"/>
                      </a:xfrm>
                      <a:prstGeom prst="rect">
                        <a:avLst/>
                      </a:prstGeom>
                    </p:spPr>
                  </p:pic>
                </p:oleObj>
              </mc:Fallback>
            </mc:AlternateContent>
          </a:graphicData>
        </a:graphic>
      </p:graphicFrame>
    </p:spTree>
    <p:extLst>
      <p:ext uri="{BB962C8B-B14F-4D97-AF65-F5344CB8AC3E}">
        <p14:creationId xmlns:p14="http://schemas.microsoft.com/office/powerpoint/2010/main" val="418827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500"/>
                                        <p:tgtEl>
                                          <p:spTgt spid="3">
                                            <p:txEl>
                                              <p:pRg st="2" end="2"/>
                                            </p:txEl>
                                          </p:spTgt>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Reflector types</a:t>
            </a:r>
          </a:p>
        </p:txBody>
      </p:sp>
      <p:sp>
        <p:nvSpPr>
          <p:cNvPr id="5" name="Content Placeholder 2"/>
          <p:cNvSpPr>
            <a:spLocks noGrp="1"/>
          </p:cNvSpPr>
          <p:nvPr>
            <p:ph idx="1"/>
          </p:nvPr>
        </p:nvSpPr>
        <p:spPr>
          <a:xfrm>
            <a:off x="419356" y="1364639"/>
            <a:ext cx="8391694" cy="4525963"/>
          </a:xfrm>
        </p:spPr>
        <p:txBody>
          <a:bodyPr/>
          <a:lstStyle/>
          <a:p>
            <a:pPr marL="0" indent="0">
              <a:buNone/>
            </a:pPr>
            <a:r>
              <a:rPr lang="en-US" dirty="0"/>
              <a:t>The ones that are of interest are:</a:t>
            </a:r>
          </a:p>
          <a:p>
            <a:pPr marL="480060" lvl="2">
              <a:buSzPct val="100000"/>
            </a:pPr>
            <a:r>
              <a:rPr lang="en-US" sz="2800" dirty="0"/>
              <a:t>DNS</a:t>
            </a:r>
          </a:p>
          <a:p>
            <a:pPr marL="480060" lvl="2">
              <a:buSzPct val="100000"/>
            </a:pPr>
            <a:r>
              <a:rPr lang="en-US" sz="2800" dirty="0"/>
              <a:t>NTP</a:t>
            </a:r>
          </a:p>
          <a:p>
            <a:pPr marL="480060" lvl="2">
              <a:buSzPct val="100000"/>
            </a:pPr>
            <a:r>
              <a:rPr lang="en-US" sz="2800" dirty="0"/>
              <a:t>SSDP</a:t>
            </a:r>
          </a:p>
          <a:p>
            <a:pPr marL="480060" lvl="2">
              <a:buSzPct val="100000"/>
            </a:pPr>
            <a:r>
              <a:rPr lang="en-US" sz="2800" dirty="0"/>
              <a:t>SNMP</a:t>
            </a:r>
          </a:p>
          <a:p>
            <a:pPr marL="480060" lvl="2">
              <a:buSzPct val="100000"/>
            </a:pPr>
            <a:r>
              <a:rPr lang="en-US" sz="2800" dirty="0"/>
              <a:t>RPC (reported lately but not really large)</a:t>
            </a:r>
          </a:p>
          <a:p>
            <a:pPr marL="200025" lvl="1">
              <a:buSzPct val="100000"/>
              <a:buFont typeface="Wingdings" charset="2"/>
              <a:buChar char="§"/>
            </a:pPr>
            <a:endParaRPr lang="en-US" sz="2800" dirty="0"/>
          </a:p>
          <a:p>
            <a:pPr marL="200025" lvl="1">
              <a:buSzPct val="100000"/>
              <a:buFont typeface="Wingdings" charset="2"/>
              <a:buChar char="§"/>
            </a:pPr>
            <a:endParaRPr lang="en-US" sz="1800" dirty="0">
              <a:latin typeface="Century Gothic" panose="020B0502020202020204" pitchFamily="34" charset="0"/>
              <a:cs typeface="+mn-cs"/>
            </a:endParaRPr>
          </a:p>
          <a:p>
            <a:endParaRPr lang="en-US" dirty="0"/>
          </a:p>
        </p:txBody>
      </p:sp>
    </p:spTree>
    <p:extLst>
      <p:ext uri="{BB962C8B-B14F-4D97-AF65-F5344CB8AC3E}">
        <p14:creationId xmlns:p14="http://schemas.microsoft.com/office/powerpoint/2010/main" val="117152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FDCCD614-8FBD-014A-B7AF-9AD639BFF106}" vid="{105594A6-EC1E-054D-9D8A-227399E66D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FIRST_Training_4-3_02</Template>
  <TotalTime>1074</TotalTime>
  <Words>2225</Words>
  <Application>Microsoft Macintosh PowerPoint</Application>
  <PresentationFormat>On-screen Show (4:3)</PresentationFormat>
  <Paragraphs>311</Paragraphs>
  <Slides>47</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Links</vt:lpstr>
      </vt:variant>
      <vt:variant>
        <vt:i4>35</vt:i4>
      </vt:variant>
      <vt:variant>
        <vt:lpstr>Slide Titles</vt:lpstr>
      </vt:variant>
      <vt:variant>
        <vt:i4>47</vt:i4>
      </vt:variant>
    </vt:vector>
  </HeadingPairs>
  <TitlesOfParts>
    <vt:vector size="89" baseType="lpstr">
      <vt:lpstr>Aharoni</vt:lpstr>
      <vt:lpstr>Arial</vt:lpstr>
      <vt:lpstr>Calibri</vt:lpstr>
      <vt:lpstr>Century Gothic</vt:lpstr>
      <vt:lpstr>Lucida Grande</vt:lpstr>
      <vt:lpstr>Wingdings</vt:lpstr>
      <vt:lpstr>Custom Design</vt:lpstr>
      <vt:lpstr>file:///C:/Users/krassi/Desktop/UE2014/scratch-pad.vsdx/Drawing/~Page-2/Dynamic%20connector.75</vt:lpstr>
      <vt:lpstr>file:///C:/Users/krassi/Desktop/UE2014/scratch-pad.vsdx/Drawing/~Page-2/Dynamic%20connector.76</vt:lpstr>
      <vt:lpstr>file:///C:/Users/krassi/Desktop/UE2014/scratch-pad.vsdx/Drawing/~Page-1/Dynamic%20connector.75</vt:lpstr>
      <vt:lpstr>file:///C:/Users/krassi/Desktop/UE2014/scratch-pad.vsdx/Drawing/~Page-1/Dynamic%20connector.76</vt:lpstr>
      <vt:lpstr>file:///C:/Users/krassi/Desktop/UE2014/scratch-pad.vsdx/Drawing/~Page-1/Dynamic%20connector.102</vt:lpstr>
      <vt:lpstr>file:///C:/Users/krassi/Desktop/UE2014/scratch-pad.vsdx/Drawing/~Page-1/Dynamic%20connector.102</vt:lpstr>
      <vt:lpstr>file:///C:/Users/krassi/Desktop/UE2014/scratch-pad.vsdx/Drawing/~Page-1/Dynamic%20connector.102</vt:lpstr>
      <vt:lpstr>file:///C:/Users/krassi/Desktop/UE2014/scratch-pad.vsdx/Drawing/~Page-2/Dynamic%20connector.32</vt:lpstr>
      <vt:lpstr>file:///C:/Users/krassi/Desktop/UE2014/scratch-pad.vsdx/Drawing/~Page-12/Dynamic%20connector.45</vt:lpstr>
      <vt:lpstr>file:///C:/Users/krassi/Desktop/UE2014/scratch-pad.vsdx/Drawing/~Page-12/Dynamic%20connector.76</vt:lpstr>
      <vt:lpstr>file:///C:/Users/krassi/Desktop/UE2014/scratch-pad.vsdx/Drawing/~Page-12/Dynamic%20connector.59</vt:lpstr>
      <vt:lpstr>file:///C:/Users/krassi/Desktop/UE2014/scratch-pad.vsdx/Drawing/~Page-12/Dynamic%20connector.61</vt:lpstr>
      <vt:lpstr>file:///C:/work/talks/UE2014/scratch-pad.vsdx/Drawing/~Page-6/Dynamic%20connector.43</vt:lpstr>
      <vt:lpstr>file:///C:/work/talks/UE2014/scratch-pad.vsdx/Drawing/~Page-6/Dynamic%20connector.43</vt:lpstr>
      <vt:lpstr>file:///C:/work/talks/UE2014/scratch-pad.vsdx/Drawing/~Page-6/Dynamic%20connector.43</vt:lpstr>
      <vt:lpstr>file:///C:/work/talks/UE2014/scratch-pad.vsdx/Drawing/~Page-6/Dynamic%20connector.44</vt:lpstr>
      <vt:lpstr>file:///C:/work/talks/UE2014/scratch-pad.vsdx/Drawing/~Page-6/Dynamic%20connector.44</vt:lpstr>
      <vt:lpstr>file:///C:/work/talks/UE2014/scratch-pad.vsdx/Drawing/~Page-6/Dynamic%20connector.44</vt:lpstr>
      <vt:lpstr>file:///C:/Users/krassi/Desktop/UE2014/scratch-pad.vsdx/Drawing/~Page-2/Dynamic%20connector.75</vt:lpstr>
      <vt:lpstr>file:///C:/Users/krassi/Desktop/UE2014/scratch-pad.vsdx/Drawing/~Page-2/Dynamic%20connector.76</vt:lpstr>
      <vt:lpstr>file:///C:/Users/krassi/Desktop/UE2014/scratch-pad.vsdx/Drawing/~Page-2/Dynamic%20connector.44</vt:lpstr>
      <vt:lpstr>file:///C:/Users/krassi/Desktop/UE2014/scratch-pad.vsdx/Drawing/~Page-2/Dynamic%20connector.44</vt:lpstr>
      <vt:lpstr>file:///C:/Users/krassi/Desktop/UE2014/scratch-pad.vsdx/Drawing/~Page-2/Dynamic%20connector.44</vt:lpstr>
      <vt:lpstr>file:///C:/Users/krassi/Desktop/UE2014/scratch-pad.vsdx/Drawing/~Page-10/Dynamic%20connector.37</vt:lpstr>
      <vt:lpstr>file:///C:/Users/krassi/Desktop/UE2014/scratch-pad.vsdx/Drawing/~Page-10/Dynamic%20connector.36</vt:lpstr>
      <vt:lpstr>file:///C:/Users/krassi/Desktop/UE2014/scratch-pad.vsdx/Drawing/~Page-10/Dynamic%20connector.35</vt:lpstr>
      <vt:lpstr>file:///C:/Users/krassi/Desktop/UE2014/scratch-pad.vsdx/Drawing/~Page-10/Dynamic%20connector.39</vt:lpstr>
      <vt:lpstr>file:///C:/Users/krassi/Desktop/UE2014/scratch-pad.vsdx/Drawing/~Page-12/Dynamic%20connector.75</vt:lpstr>
      <vt:lpstr>file:///C:/Users/krassi/Desktop/UE2014/scratch-pad.vsdx/Drawing/~Page-12/Dynamic%20connector.75</vt:lpstr>
      <vt:lpstr>file:///C:/Users/krassi/Desktop/UE2014/scratch-pad.vsdx/Drawing/~Page-12/Dynamic%20connector.28</vt:lpstr>
      <vt:lpstr>file:///C:/Users/krassi/Desktop/UE2014/scratch-pad.vsdx/Drawing/~Page-12/Dynamic%20connector.28</vt:lpstr>
      <vt:lpstr>file:///C:/Users/krassi/Desktop/UE2014/scratch-pad.vsdx/Drawing/~Page-12/Dynamic%20connector.30</vt:lpstr>
      <vt:lpstr>file:///C:/Users/krassi/Desktop/UE2014/scratch-pad.vsdx/Drawing/~Page-12/Dynamic%20connector.30</vt:lpstr>
      <vt:lpstr>file:///C:/Users/krassi/Desktop/UE2014/scratch-pad.vsdx/Drawing/~Page-12/Dynamic%20connector.32</vt:lpstr>
      <vt:lpstr>file:///C:/Users/krassi/Desktop/UE2014/scratch-pad.vsdx/Drawing/~Page-12/Dynamic%20connector.32</vt:lpstr>
      <vt:lpstr>Reflection and amplification attacks</vt:lpstr>
      <vt:lpstr>Copyright</vt:lpstr>
      <vt:lpstr>Overview</vt:lpstr>
      <vt:lpstr>Reflection and  amplification attacks</vt:lpstr>
      <vt:lpstr>Two different terms</vt:lpstr>
      <vt:lpstr>Reflection</vt:lpstr>
      <vt:lpstr>Reflection attacks</vt:lpstr>
      <vt:lpstr>What is reflection(ed) attack?</vt:lpstr>
      <vt:lpstr>Reflector types</vt:lpstr>
      <vt:lpstr>Amplification</vt:lpstr>
      <vt:lpstr>What is amplification attack?</vt:lpstr>
      <vt:lpstr>Amplifiers types</vt:lpstr>
      <vt:lpstr>Amplification quotients</vt:lpstr>
      <vt:lpstr>PowerPoint Presentation</vt:lpstr>
      <vt:lpstr>DNS Reflection</vt:lpstr>
      <vt:lpstr>What is DNS reflection attack?</vt:lpstr>
      <vt:lpstr>Consider this query</vt:lpstr>
      <vt:lpstr>Consider this (cont’d)</vt:lpstr>
      <vt:lpstr>Reflection and Amplification</vt:lpstr>
      <vt:lpstr>On the wire</vt:lpstr>
      <vt:lpstr>On the wire (details)</vt:lpstr>
      <vt:lpstr>On the wire (details)</vt:lpstr>
      <vt:lpstr>Lab: Launching a reflected DNS attack</vt:lpstr>
      <vt:lpstr>Lab: Launching a distributed attack (class exercise)</vt:lpstr>
      <vt:lpstr>Lab: Mitigation of resolver configurations</vt:lpstr>
      <vt:lpstr>DNS Rate limits (reflector/BIND)</vt:lpstr>
      <vt:lpstr>Proper resolver configuration (reflector/BIND)</vt:lpstr>
      <vt:lpstr>Non-reflective  DNS attacks</vt:lpstr>
      <vt:lpstr>DNS attacks mitigation (victim)</vt:lpstr>
      <vt:lpstr>DNS attacks mitigation (victim - DNS challenge)</vt:lpstr>
      <vt:lpstr>Large scale mitigation and load distribution: Anycast</vt:lpstr>
      <vt:lpstr>PowerPoint Presentation</vt:lpstr>
      <vt:lpstr>Backscatter</vt:lpstr>
      <vt:lpstr>Backscatter</vt:lpstr>
      <vt:lpstr>SYN Flood Backscatter?</vt:lpstr>
      <vt:lpstr>Are you a reflector? (Backscatter)</vt:lpstr>
      <vt:lpstr>Back scatter on the wire</vt:lpstr>
      <vt:lpstr>Cache busting (back to DNS)</vt:lpstr>
      <vt:lpstr>DNS resolution (repeat)</vt:lpstr>
      <vt:lpstr>What cache busting?</vt:lpstr>
      <vt:lpstr>PowerPoint Presentation</vt:lpstr>
      <vt:lpstr>Network Time Protocol (NTP)</vt:lpstr>
      <vt:lpstr>NTP reflection attack</vt:lpstr>
      <vt:lpstr>NTP server configuration</vt:lpstr>
      <vt:lpstr>Reflection attacks summary and resources</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krassi@krassi.biz</dc:creator>
  <cp:lastModifiedBy>Serge Droz</cp:lastModifiedBy>
  <cp:revision>63</cp:revision>
  <dcterms:created xsi:type="dcterms:W3CDTF">2017-12-21T18:49:02Z</dcterms:created>
  <dcterms:modified xsi:type="dcterms:W3CDTF">2019-02-20T17:56:56Z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pyright">
    <vt:lpwstr>FIRST Inc.</vt:lpwstr>
  </property>
</Properties>
</file>