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30"/>
  </p:notesMasterIdLst>
  <p:handoutMasterIdLst>
    <p:handoutMasterId r:id="rId31"/>
  </p:handoutMasterIdLst>
  <p:sldIdLst>
    <p:sldId id="257" r:id="rId2"/>
    <p:sldId id="259" r:id="rId3"/>
    <p:sldId id="286" r:id="rId4"/>
    <p:sldId id="260" r:id="rId5"/>
    <p:sldId id="263" r:id="rId6"/>
    <p:sldId id="264" r:id="rId7"/>
    <p:sldId id="265" r:id="rId8"/>
    <p:sldId id="266" r:id="rId9"/>
    <p:sldId id="267" r:id="rId10"/>
    <p:sldId id="268" r:id="rId11"/>
    <p:sldId id="287"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58" r:id="rId28"/>
    <p:sldId id="26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autoAdjust="0"/>
    <p:restoredTop sz="88889" autoAdjust="0"/>
  </p:normalViewPr>
  <p:slideViewPr>
    <p:cSldViewPr snapToGrid="0" snapToObjects="1">
      <p:cViewPr varScale="1">
        <p:scale>
          <a:sx n="93" d="100"/>
          <a:sy n="93" d="100"/>
        </p:scale>
        <p:origin x="1640" y="20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a:t>FIRST Training materials</a:t>
            </a:r>
            <a:r>
              <a:rPr lang="en-GB" baseline="0" dirty="0"/>
              <a:t> are available for non-commercial use under a CC license. We would appreciate if you let us know that you use it: Send a mail to </a:t>
            </a:r>
            <a:r>
              <a:rPr lang="en-GB" baseline="0" dirty="0" err="1"/>
              <a:t>first-sec@firtst.org</a:t>
            </a:r>
            <a:r>
              <a:rPr lang="en-GB" baseline="0" dirty="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2" y="4343400"/>
            <a:ext cx="5486399" cy="4114800"/>
          </a:xfrm>
          <a:prstGeom prst="rect">
            <a:avLst/>
          </a:prstGeom>
        </p:spPr>
        <p:txBody>
          <a:bodyPr lIns="91409" tIns="91409" rIns="91409" bIns="91409"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2" y="4343400"/>
            <a:ext cx="5486399" cy="4114800"/>
          </a:xfrm>
          <a:prstGeom prst="rect">
            <a:avLst/>
          </a:prstGeom>
        </p:spPr>
        <p:txBody>
          <a:bodyPr lIns="91409" tIns="91409" rIns="91409" bIns="91409"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2" y="4343400"/>
            <a:ext cx="5486399" cy="4114800"/>
          </a:xfrm>
          <a:prstGeom prst="rect">
            <a:avLst/>
          </a:prstGeom>
        </p:spPr>
        <p:txBody>
          <a:bodyPr lIns="91409" tIns="91409" rIns="91409" bIns="91409"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 point of the pyramid is to illustrate that</a:t>
            </a:r>
            <a:r>
              <a:rPr lang="en-US" baseline="0" dirty="0"/>
              <a:t> the more you raise the bar of defense, the smaller number of attackers can be successful against you but to raise the bar you need resources.</a:t>
            </a:r>
          </a:p>
          <a:p>
            <a:endParaRPr lang="en-US" dirty="0"/>
          </a:p>
          <a:p>
            <a:r>
              <a:rPr lang="en-US" dirty="0"/>
              <a:t>Don’t forget to mention that this i</a:t>
            </a:r>
            <a:r>
              <a:rPr lang="en-US" baseline="0" dirty="0"/>
              <a:t>s a 3D figure, in order to reinforce the proportions, since in the 2D plane it may appear or create the perception of linear quantities.</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5</a:t>
            </a:fld>
            <a:endParaRPr lang="en-GB"/>
          </a:p>
        </p:txBody>
      </p:sp>
    </p:spTree>
    <p:extLst>
      <p:ext uri="{BB962C8B-B14F-4D97-AF65-F5344CB8AC3E}">
        <p14:creationId xmlns:p14="http://schemas.microsoft.com/office/powerpoint/2010/main" val="255180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Many businesses are not ready to answer the question: How much does a minute of downtime cost you? Drive that point home to help the students understand that DDoS is an economic and business problem. Only when they have established</a:t>
            </a:r>
            <a:r>
              <a:rPr lang="en-US" baseline="0" dirty="0"/>
              <a:t> the cost of a minute of outage, they can be successful in justifying a mitigation budget.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6</a:t>
            </a:fld>
            <a:endParaRPr lang="en-GB"/>
          </a:p>
        </p:txBody>
      </p:sp>
    </p:spTree>
    <p:extLst>
      <p:ext uri="{BB962C8B-B14F-4D97-AF65-F5344CB8AC3E}">
        <p14:creationId xmlns:p14="http://schemas.microsoft.com/office/powerpoint/2010/main" val="478380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pPr>
              <a:lnSpc>
                <a:spcPct val="120000"/>
              </a:lnSpc>
              <a:spcBef>
                <a:spcPts val="600"/>
              </a:spcBef>
            </a:pPr>
            <a:r>
              <a:rPr lang="en-US" sz="900" dirty="0">
                <a:solidFill>
                  <a:srgbClr val="222222"/>
                </a:solidFill>
                <a:highlight>
                  <a:srgbClr val="FFFFFF"/>
                </a:highlight>
              </a:rPr>
              <a:t>Here we look at the Do</a:t>
            </a:r>
            <a:r>
              <a:rPr lang="en-US" sz="900" baseline="0" dirty="0">
                <a:solidFill>
                  <a:srgbClr val="222222"/>
                </a:solidFill>
                <a:highlight>
                  <a:srgbClr val="FFFFFF"/>
                </a:highlight>
              </a:rPr>
              <a:t> It Yourself (DIY) vs outsourcing model.</a:t>
            </a:r>
          </a:p>
          <a:p>
            <a:pPr>
              <a:lnSpc>
                <a:spcPct val="120000"/>
              </a:lnSpc>
              <a:spcBef>
                <a:spcPts val="600"/>
              </a:spcBef>
            </a:pPr>
            <a:r>
              <a:rPr lang="en-US" sz="900" baseline="0" dirty="0">
                <a:solidFill>
                  <a:srgbClr val="222222"/>
                </a:solidFill>
                <a:highlight>
                  <a:srgbClr val="FFFFFF"/>
                </a:highlight>
              </a:rPr>
              <a:t>Note that the Hybrid model is no longer feasible (due to attack sizes) and is a play of the traditional hardware vendors who still have a lot invested in hardware support and new development.</a:t>
            </a:r>
          </a:p>
          <a:p>
            <a:pPr>
              <a:lnSpc>
                <a:spcPct val="120000"/>
              </a:lnSpc>
              <a:spcBef>
                <a:spcPts val="600"/>
              </a:spcBef>
            </a:pPr>
            <a:endParaRPr lang="en-US" sz="900" dirty="0">
              <a:solidFill>
                <a:srgbClr val="222222"/>
              </a:solidFill>
              <a:highlight>
                <a:srgbClr val="FFFFFF"/>
              </a:highlight>
            </a:endParaRPr>
          </a:p>
          <a:p>
            <a:pPr>
              <a:lnSpc>
                <a:spcPct val="120000"/>
              </a:lnSpc>
              <a:spcBef>
                <a:spcPts val="600"/>
              </a:spcBef>
            </a:pPr>
            <a:r>
              <a:rPr lang="en-US" sz="900" dirty="0">
                <a:solidFill>
                  <a:srgbClr val="222222"/>
                </a:solidFill>
                <a:highlight>
                  <a:srgbClr val="FFFFFF"/>
                </a:highlight>
              </a:rPr>
              <a:t>The following</a:t>
            </a:r>
            <a:r>
              <a:rPr lang="en-US" sz="900" baseline="0" dirty="0">
                <a:solidFill>
                  <a:srgbClr val="222222"/>
                </a:solidFill>
                <a:highlight>
                  <a:srgbClr val="FFFFFF"/>
                </a:highlight>
              </a:rPr>
              <a:t> sequence will cover the differences between the models and draw a bottom line. The figures are from late 2017 and based on the US market.</a:t>
            </a:r>
          </a:p>
          <a:p>
            <a:pPr>
              <a:lnSpc>
                <a:spcPct val="120000"/>
              </a:lnSpc>
              <a:spcBef>
                <a:spcPts val="600"/>
              </a:spcBef>
            </a:pPr>
            <a:endParaRPr sz="900" dirty="0">
              <a:solidFill>
                <a:srgbClr val="222222"/>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r>
              <a:rPr lang="en-US" sz="900" dirty="0">
                <a:solidFill>
                  <a:srgbClr val="222222"/>
                </a:solidFill>
                <a:highlight>
                  <a:srgbClr val="FFFFFF"/>
                </a:highlight>
              </a:rPr>
              <a:t>Pace</a:t>
            </a:r>
            <a:r>
              <a:rPr lang="en-US" sz="900" baseline="0" dirty="0">
                <a:solidFill>
                  <a:srgbClr val="222222"/>
                </a:solidFill>
                <a:highlight>
                  <a:srgbClr val="FFFFFF"/>
                </a:highlight>
              </a:rPr>
              <a:t> the content here. Ask them to come up with the considerations, then repeat them using the slides.</a:t>
            </a:r>
          </a:p>
          <a:p>
            <a:endParaRPr sz="900" dirty="0">
              <a:solidFill>
                <a:srgbClr val="222222"/>
              </a:solidFill>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dirty="0">
              <a:solidFill>
                <a:srgbClr val="222222"/>
              </a:solidFill>
              <a:highlight>
                <a:srgbClr val="FFFFFF"/>
              </a:highlight>
            </a:endParaRPr>
          </a:p>
          <a:p>
            <a:pPr>
              <a:lnSpc>
                <a:spcPct val="120000"/>
              </a:lnSpc>
              <a:spcBef>
                <a:spcPts val="600"/>
              </a:spcBef>
            </a:pPr>
            <a:r>
              <a:rPr lang="en-US" sz="900" dirty="0">
                <a:solidFill>
                  <a:srgbClr val="222222"/>
                </a:solidFill>
                <a:highlight>
                  <a:srgbClr val="FFFFFF"/>
                </a:highlight>
              </a:rPr>
              <a:t>Similarly to the previous slide, ask them</a:t>
            </a:r>
            <a:r>
              <a:rPr lang="en-US" sz="900" baseline="0" dirty="0">
                <a:solidFill>
                  <a:srgbClr val="222222"/>
                </a:solidFill>
                <a:highlight>
                  <a:srgbClr val="FFFFFF"/>
                </a:highlight>
              </a:rPr>
              <a:t> for suggestion first and then, walk them through the different benefits.</a:t>
            </a:r>
            <a:endParaRPr sz="900" dirty="0">
              <a:solidFill>
                <a:srgbClr val="222222"/>
              </a:solidFill>
              <a:highlight>
                <a:srgbClr val="FFFFFF"/>
              </a:high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endParaRPr sz="900">
              <a:solidFill>
                <a:srgbClr val="222222"/>
              </a:solidFill>
              <a:highlight>
                <a:srgbClr val="FFFFFF"/>
              </a:highlight>
            </a:endParaRPr>
          </a:p>
          <a:p>
            <a:pPr>
              <a:lnSpc>
                <a:spcPct val="120000"/>
              </a:lnSpc>
              <a:spcBef>
                <a:spcPts val="600"/>
              </a:spcBef>
            </a:pPr>
            <a:endParaRPr sz="900">
              <a:solidFill>
                <a:srgbClr val="222222"/>
              </a:solidFill>
              <a:highlight>
                <a:srgbClr val="FFFFFF"/>
              </a:highligh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1" y="4343400"/>
            <a:ext cx="5486399" cy="4114800"/>
          </a:xfrm>
          <a:prstGeom prst="rect">
            <a:avLst/>
          </a:prstGeom>
        </p:spPr>
        <p:txBody>
          <a:bodyPr lIns="91417" tIns="91417" rIns="91417" bIns="91417" anchor="t" anchorCtr="0">
            <a:noAutofit/>
          </a:bodyPr>
          <a:lstStyle/>
          <a:p>
            <a:r>
              <a:rPr lang="en-US" sz="900" dirty="0">
                <a:solidFill>
                  <a:srgbClr val="222222"/>
                </a:solidFill>
                <a:highlight>
                  <a:srgbClr val="FFFFFF"/>
                </a:highlight>
              </a:rPr>
              <a:t>Note</a:t>
            </a:r>
            <a:r>
              <a:rPr lang="en-US" sz="900" baseline="0" dirty="0">
                <a:solidFill>
                  <a:srgbClr val="222222"/>
                </a:solidFill>
                <a:highlight>
                  <a:srgbClr val="FFFFFF"/>
                </a:highlight>
              </a:rPr>
              <a:t> pricing is for the US in late 2017.</a:t>
            </a:r>
          </a:p>
          <a:p>
            <a:endParaRPr sz="900" dirty="0">
              <a:solidFill>
                <a:srgbClr val="222222"/>
              </a:solidFill>
              <a:highlight>
                <a:srgbClr val="FFFFFF"/>
              </a:highlight>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38"/>
            <a:ext cx="8229600" cy="1143200"/>
          </a:xfrm>
          <a:prstGeom prst="rect">
            <a:avLst/>
          </a:prstGeom>
        </p:spPr>
        <p:txBody>
          <a:bodyPr lIns="102396" tIns="102396" rIns="102396" bIns="102396" anchor="b" anchorCtr="0"/>
          <a:lstStyle>
            <a:lvl1pPr lvl="0" rtl="0">
              <a:spcBef>
                <a:spcPts val="0"/>
              </a:spcBef>
              <a:buSzPct val="100000"/>
              <a:buFont typeface="Helvetica Neue"/>
              <a:defRPr sz="3400">
                <a:latin typeface="Helvetica Neue"/>
                <a:ea typeface="Helvetica Neue"/>
                <a:cs typeface="Helvetica Neue"/>
                <a:sym typeface="Helvetica Neue"/>
              </a:defRPr>
            </a:lvl1pPr>
            <a:lvl2pPr lvl="1" rtl="0">
              <a:spcBef>
                <a:spcPts val="0"/>
              </a:spcBef>
              <a:buSzPct val="100000"/>
              <a:buFont typeface="Helvetica Neue"/>
              <a:defRPr sz="3400">
                <a:latin typeface="Helvetica Neue"/>
                <a:ea typeface="Helvetica Neue"/>
                <a:cs typeface="Helvetica Neue"/>
                <a:sym typeface="Helvetica Neue"/>
              </a:defRPr>
            </a:lvl2pPr>
            <a:lvl3pPr lvl="2" rtl="0">
              <a:spcBef>
                <a:spcPts val="0"/>
              </a:spcBef>
              <a:buSzPct val="100000"/>
              <a:buFont typeface="Helvetica Neue"/>
              <a:defRPr sz="3400">
                <a:latin typeface="Helvetica Neue"/>
                <a:ea typeface="Helvetica Neue"/>
                <a:cs typeface="Helvetica Neue"/>
                <a:sym typeface="Helvetica Neue"/>
              </a:defRPr>
            </a:lvl3pPr>
            <a:lvl4pPr lvl="3" rtl="0">
              <a:spcBef>
                <a:spcPts val="0"/>
              </a:spcBef>
              <a:buSzPct val="100000"/>
              <a:buFont typeface="Helvetica Neue"/>
              <a:defRPr sz="3400">
                <a:latin typeface="Helvetica Neue"/>
                <a:ea typeface="Helvetica Neue"/>
                <a:cs typeface="Helvetica Neue"/>
                <a:sym typeface="Helvetica Neue"/>
              </a:defRPr>
            </a:lvl4pPr>
            <a:lvl5pPr lvl="4" rtl="0">
              <a:spcBef>
                <a:spcPts val="0"/>
              </a:spcBef>
              <a:buSzPct val="100000"/>
              <a:buFont typeface="Helvetica Neue"/>
              <a:defRPr sz="3400">
                <a:latin typeface="Helvetica Neue"/>
                <a:ea typeface="Helvetica Neue"/>
                <a:cs typeface="Helvetica Neue"/>
                <a:sym typeface="Helvetica Neue"/>
              </a:defRPr>
            </a:lvl5pPr>
            <a:lvl6pPr lvl="5" rtl="0">
              <a:spcBef>
                <a:spcPts val="0"/>
              </a:spcBef>
              <a:buSzPct val="100000"/>
              <a:buFont typeface="Helvetica Neue"/>
              <a:defRPr sz="3400">
                <a:latin typeface="Helvetica Neue"/>
                <a:ea typeface="Helvetica Neue"/>
                <a:cs typeface="Helvetica Neue"/>
                <a:sym typeface="Helvetica Neue"/>
              </a:defRPr>
            </a:lvl6pPr>
            <a:lvl7pPr lvl="6" rtl="0">
              <a:spcBef>
                <a:spcPts val="0"/>
              </a:spcBef>
              <a:buSzPct val="100000"/>
              <a:buFont typeface="Helvetica Neue"/>
              <a:defRPr sz="3400">
                <a:latin typeface="Helvetica Neue"/>
                <a:ea typeface="Helvetica Neue"/>
                <a:cs typeface="Helvetica Neue"/>
                <a:sym typeface="Helvetica Neue"/>
              </a:defRPr>
            </a:lvl7pPr>
            <a:lvl8pPr lvl="7" rtl="0">
              <a:spcBef>
                <a:spcPts val="0"/>
              </a:spcBef>
              <a:buSzPct val="100000"/>
              <a:buFont typeface="Helvetica Neue"/>
              <a:defRPr sz="3400">
                <a:latin typeface="Helvetica Neue"/>
                <a:ea typeface="Helvetica Neue"/>
                <a:cs typeface="Helvetica Neue"/>
                <a:sym typeface="Helvetica Neue"/>
              </a:defRPr>
            </a:lvl8pPr>
            <a:lvl9pPr lvl="8" rtl="0">
              <a:spcBef>
                <a:spcPts val="0"/>
              </a:spcBef>
              <a:buSzPct val="100000"/>
              <a:buFont typeface="Helvetica Neue"/>
              <a:defRPr sz="3400">
                <a:latin typeface="Helvetica Neue"/>
                <a:ea typeface="Helvetica Neue"/>
                <a:cs typeface="Helvetica Neue"/>
                <a:sym typeface="Helvetica Neue"/>
              </a:defRPr>
            </a:lvl9pPr>
          </a:lstStyle>
          <a:p>
            <a:endParaRPr/>
          </a:p>
        </p:txBody>
      </p:sp>
      <p:sp>
        <p:nvSpPr>
          <p:cNvPr id="77" name="Shape 77"/>
          <p:cNvSpPr txBox="1">
            <a:spLocks noGrp="1"/>
          </p:cNvSpPr>
          <p:nvPr>
            <p:ph type="body" idx="1"/>
          </p:nvPr>
        </p:nvSpPr>
        <p:spPr>
          <a:xfrm>
            <a:off x="457200" y="1600201"/>
            <a:ext cx="8229600" cy="4967598"/>
          </a:xfrm>
          <a:prstGeom prst="rect">
            <a:avLst/>
          </a:prstGeom>
        </p:spPr>
        <p:txBody>
          <a:bodyPr lIns="102396" tIns="102396" rIns="102396" bIns="102396" anchor="t" anchorCtr="0"/>
          <a:lstStyle>
            <a:lvl1pPr lvl="0" rtl="0">
              <a:spcBef>
                <a:spcPts val="0"/>
              </a:spcBef>
              <a:buFont typeface="Helvetica Neue"/>
              <a:defRPr>
                <a:latin typeface="Helvetica Neue"/>
                <a:ea typeface="Helvetica Neue"/>
                <a:cs typeface="Helvetica Neue"/>
                <a:sym typeface="Helvetica Neue"/>
              </a:defRPr>
            </a:lvl1pPr>
            <a:lvl2pPr lvl="1" rtl="0">
              <a:spcBef>
                <a:spcPts val="0"/>
              </a:spcBef>
              <a:buFont typeface="Helvetica Neue"/>
              <a:defRPr>
                <a:latin typeface="Helvetica Neue"/>
                <a:ea typeface="Helvetica Neue"/>
                <a:cs typeface="Helvetica Neue"/>
                <a:sym typeface="Helvetica Neue"/>
              </a:defRPr>
            </a:lvl2pPr>
            <a:lvl3pPr lvl="2" rtl="0">
              <a:spcBef>
                <a:spcPts val="0"/>
              </a:spcBef>
              <a:buFont typeface="Helvetica Neue"/>
              <a:defRPr>
                <a:latin typeface="Helvetica Neue"/>
                <a:ea typeface="Helvetica Neue"/>
                <a:cs typeface="Helvetica Neue"/>
                <a:sym typeface="Helvetica Neue"/>
              </a:defRPr>
            </a:lvl3pPr>
            <a:lvl4pPr lvl="3" rtl="0">
              <a:spcBef>
                <a:spcPts val="0"/>
              </a:spcBef>
              <a:buFont typeface="Helvetica Neue"/>
              <a:defRPr>
                <a:latin typeface="Helvetica Neue"/>
                <a:ea typeface="Helvetica Neue"/>
                <a:cs typeface="Helvetica Neue"/>
                <a:sym typeface="Helvetica Neue"/>
              </a:defRPr>
            </a:lvl4pPr>
            <a:lvl5pPr lvl="4" rtl="0">
              <a:spcBef>
                <a:spcPts val="0"/>
              </a:spcBef>
              <a:buFont typeface="Helvetica Neue"/>
              <a:defRPr>
                <a:latin typeface="Helvetica Neue"/>
                <a:ea typeface="Helvetica Neue"/>
                <a:cs typeface="Helvetica Neue"/>
                <a:sym typeface="Helvetica Neue"/>
              </a:defRPr>
            </a:lvl5pPr>
            <a:lvl6pPr lvl="5" rtl="0">
              <a:spcBef>
                <a:spcPts val="0"/>
              </a:spcBef>
              <a:buFont typeface="Helvetica Neue"/>
              <a:defRPr>
                <a:latin typeface="Helvetica Neue"/>
                <a:ea typeface="Helvetica Neue"/>
                <a:cs typeface="Helvetica Neue"/>
                <a:sym typeface="Helvetica Neue"/>
              </a:defRPr>
            </a:lvl6pPr>
            <a:lvl7pPr lvl="6" rtl="0">
              <a:spcBef>
                <a:spcPts val="0"/>
              </a:spcBef>
              <a:buFont typeface="Helvetica Neue"/>
              <a:defRPr>
                <a:latin typeface="Helvetica Neue"/>
                <a:ea typeface="Helvetica Neue"/>
                <a:cs typeface="Helvetica Neue"/>
                <a:sym typeface="Helvetica Neue"/>
              </a:defRPr>
            </a:lvl7pPr>
            <a:lvl8pPr lvl="7" rtl="0">
              <a:spcBef>
                <a:spcPts val="0"/>
              </a:spcBef>
              <a:buFont typeface="Helvetica Neue"/>
              <a:defRPr>
                <a:latin typeface="Helvetica Neue"/>
                <a:ea typeface="Helvetica Neue"/>
                <a:cs typeface="Helvetica Neue"/>
                <a:sym typeface="Helvetica Neue"/>
              </a:defRPr>
            </a:lvl8pPr>
            <a:lvl9pPr lvl="8" rtl="0">
              <a:spcBef>
                <a:spcPts val="0"/>
              </a:spcBef>
              <a:buFont typeface="Helvetica Neue"/>
              <a:defRPr>
                <a:latin typeface="Helvetica Neue"/>
                <a:ea typeface="Helvetica Neue"/>
                <a:cs typeface="Helvetica Neue"/>
                <a:sym typeface="Helvetica Neue"/>
              </a:defRPr>
            </a:lvl9pPr>
          </a:lstStyle>
          <a:p>
            <a:endParaRPr/>
          </a:p>
        </p:txBody>
      </p:sp>
    </p:spTree>
    <p:extLst>
      <p:ext uri="{BB962C8B-B14F-4D97-AF65-F5344CB8AC3E}">
        <p14:creationId xmlns:p14="http://schemas.microsoft.com/office/powerpoint/2010/main" val="18703524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8"/>
            <a:ext cx="8229600" cy="1143200"/>
          </a:xfrm>
          <a:prstGeom prst="rect">
            <a:avLst/>
          </a:prstGeom>
        </p:spPr>
        <p:txBody>
          <a:bodyPr lIns="102396" tIns="102396" rIns="102396" bIns="102396" anchor="b"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0" name="Shape 80"/>
          <p:cNvSpPr txBox="1">
            <a:spLocks noGrp="1"/>
          </p:cNvSpPr>
          <p:nvPr>
            <p:ph type="body" idx="1"/>
          </p:nvPr>
        </p:nvSpPr>
        <p:spPr>
          <a:xfrm>
            <a:off x="457200" y="1600201"/>
            <a:ext cx="3994500" cy="4967598"/>
          </a:xfrm>
          <a:prstGeom prst="rect">
            <a:avLst/>
          </a:prstGeom>
        </p:spPr>
        <p:txBody>
          <a:bodyPr lIns="102396" tIns="102396" rIns="102396" bIns="102396"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1" name="Shape 81"/>
          <p:cNvSpPr txBox="1">
            <a:spLocks noGrp="1"/>
          </p:cNvSpPr>
          <p:nvPr>
            <p:ph type="body" idx="2"/>
          </p:nvPr>
        </p:nvSpPr>
        <p:spPr>
          <a:xfrm>
            <a:off x="4692273" y="1600201"/>
            <a:ext cx="3994500" cy="4967598"/>
          </a:xfrm>
          <a:prstGeom prst="rect">
            <a:avLst/>
          </a:prstGeom>
        </p:spPr>
        <p:txBody>
          <a:bodyPr lIns="102396" tIns="102396" rIns="102396" bIns="102396"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Tree>
    <p:extLst>
      <p:ext uri="{BB962C8B-B14F-4D97-AF65-F5344CB8AC3E}">
        <p14:creationId xmlns:p14="http://schemas.microsoft.com/office/powerpoint/2010/main" val="468338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 id="2147483680" r:id="rId13"/>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Mitigation Strategies</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Content Placeholder 1"/>
          <p:cNvSpPr>
            <a:spLocks noGrp="1"/>
          </p:cNvSpPr>
          <p:nvPr>
            <p:ph idx="1"/>
          </p:nvPr>
        </p:nvSpPr>
        <p:spPr>
          <a:xfrm>
            <a:off x="457200" y="1929539"/>
            <a:ext cx="8293100" cy="4252980"/>
          </a:xfrm>
        </p:spPr>
        <p:txBody>
          <a:bodyPr/>
          <a:lstStyle/>
          <a:p>
            <a:r>
              <a:rPr lang="en-US" dirty="0"/>
              <a:t>Very low latency</a:t>
            </a:r>
          </a:p>
          <a:p>
            <a:r>
              <a:rPr lang="en-US" dirty="0"/>
              <a:t>Can be application specific (non-http, gaming industry)</a:t>
            </a:r>
          </a:p>
          <a:p>
            <a:r>
              <a:rPr lang="en-US" dirty="0"/>
              <a:t>Better control of the mitigation</a:t>
            </a:r>
          </a:p>
          <a:p>
            <a:r>
              <a:rPr lang="en-US" dirty="0"/>
              <a:t>If inspecting TLS traffic keeps the keys in the company</a:t>
            </a:r>
          </a:p>
          <a:p>
            <a:endParaRPr lang="en-US" dirty="0"/>
          </a:p>
        </p:txBody>
      </p:sp>
      <p:sp>
        <p:nvSpPr>
          <p:cNvPr id="4" name="Shape 188"/>
          <p:cNvSpPr txBox="1">
            <a:spLocks noGrp="1"/>
          </p:cNvSpPr>
          <p:nvPr>
            <p:ph type="title"/>
          </p:nvPr>
        </p:nvSpPr>
        <p:spPr>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DIY: Benefits</a:t>
            </a:r>
            <a:endParaRPr lang="en" sz="3200" dirty="0">
              <a:latin typeface="Calibri" charset="0"/>
              <a:ea typeface="Calibri" charset="0"/>
              <a:cs typeface="Calibri" charset="0"/>
            </a:endParaRPr>
          </a:p>
        </p:txBody>
      </p:sp>
    </p:spTree>
    <p:extLst>
      <p:ext uri="{BB962C8B-B14F-4D97-AF65-F5344CB8AC3E}">
        <p14:creationId xmlns:p14="http://schemas.microsoft.com/office/powerpoint/2010/main" val="3594656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4"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a:buClr>
                <a:schemeClr val="dk1"/>
              </a:buClr>
              <a:buSzPct val="36666"/>
            </a:pPr>
            <a:r>
              <a:rPr lang="en-US" sz="3200" dirty="0">
                <a:latin typeface="Calibri" charset="0"/>
                <a:ea typeface="Calibri" charset="0"/>
                <a:cs typeface="Calibri" charset="0"/>
              </a:rPr>
              <a:t>DIY: Drawbacks</a:t>
            </a:r>
            <a:endParaRPr lang="en" sz="3200" dirty="0">
              <a:latin typeface="Calibri" charset="0"/>
              <a:ea typeface="Calibri" charset="0"/>
              <a:cs typeface="Calibri" charset="0"/>
            </a:endParaRPr>
          </a:p>
        </p:txBody>
      </p:sp>
      <p:sp>
        <p:nvSpPr>
          <p:cNvPr id="5" name="Shape 189"/>
          <p:cNvSpPr txBox="1"/>
          <p:nvPr/>
        </p:nvSpPr>
        <p:spPr>
          <a:xfrm>
            <a:off x="457200" y="1774557"/>
            <a:ext cx="8458200" cy="4463512"/>
          </a:xfrm>
          <a:prstGeom prst="rect">
            <a:avLst/>
          </a:prstGeom>
          <a:noFill/>
          <a:ln>
            <a:noFill/>
          </a:ln>
        </p:spPr>
        <p:txBody>
          <a:bodyPr lIns="102396" tIns="102396" rIns="102396" bIns="102396" anchor="ctr" anchorCtr="0">
            <a:noAutofit/>
          </a:bodyPr>
          <a:lstStyle/>
          <a:p>
            <a:pPr lvl="0"/>
            <a:endParaRPr lang="en-US" sz="2000" dirty="0"/>
          </a:p>
          <a:p>
            <a:pPr lvl="0"/>
            <a:r>
              <a:rPr lang="en-US" sz="2400" dirty="0">
                <a:latin typeface="Calibri" charset="0"/>
                <a:ea typeface="Calibri" charset="0"/>
                <a:cs typeface="Calibri" charset="0"/>
              </a:rPr>
              <a:t>Network capacity:</a:t>
            </a:r>
          </a:p>
          <a:p>
            <a:pPr marL="384048" indent="-384048">
              <a:buFont typeface="Arial" panose="020B0604020202020204" pitchFamily="34" charset="0"/>
              <a:buChar char="•"/>
            </a:pPr>
            <a:r>
              <a:rPr lang="en-US" sz="2400" dirty="0">
                <a:latin typeface="Calibri" charset="0"/>
                <a:ea typeface="Calibri" charset="0"/>
                <a:cs typeface="Calibri" charset="0"/>
              </a:rPr>
              <a:t>Fluctuates</a:t>
            </a:r>
          </a:p>
          <a:p>
            <a:pPr marL="384048" indent="-384048">
              <a:buFont typeface="Arial" panose="020B0604020202020204" pitchFamily="34" charset="0"/>
              <a:buChar char="•"/>
            </a:pPr>
            <a:r>
              <a:rPr lang="en-US" sz="2400" dirty="0">
                <a:latin typeface="Calibri" charset="0"/>
                <a:ea typeface="Calibri" charset="0"/>
                <a:cs typeface="Calibri" charset="0"/>
              </a:rPr>
              <a:t>How much do you over </a:t>
            </a:r>
            <a:br>
              <a:rPr lang="en-US" sz="2400" dirty="0">
                <a:latin typeface="Calibri" charset="0"/>
                <a:ea typeface="Calibri" charset="0"/>
                <a:cs typeface="Calibri" charset="0"/>
              </a:rPr>
            </a:br>
            <a:r>
              <a:rPr lang="en-US" sz="2400" dirty="0">
                <a:latin typeface="Calibri" charset="0"/>
                <a:ea typeface="Calibri" charset="0"/>
                <a:cs typeface="Calibri" charset="0"/>
              </a:rPr>
              <a:t>provision? Double, triple, ten times?</a:t>
            </a:r>
          </a:p>
          <a:p>
            <a:pPr lvl="0"/>
            <a:endParaRPr lang="en-US" sz="2400" dirty="0">
              <a:latin typeface="Calibri" charset="0"/>
              <a:ea typeface="Calibri" charset="0"/>
              <a:cs typeface="Calibri" charset="0"/>
            </a:endParaRPr>
          </a:p>
          <a:p>
            <a:pPr marL="384048" indent="-384048">
              <a:buFont typeface="Arial" panose="020B0604020202020204" pitchFamily="34" charset="0"/>
              <a:buChar char="•"/>
            </a:pPr>
            <a:r>
              <a:rPr lang="en-US" sz="2400" dirty="0">
                <a:latin typeface="Calibri" charset="0"/>
                <a:ea typeface="Calibri" charset="0"/>
                <a:cs typeface="Calibri" charset="0"/>
              </a:rPr>
              <a:t>Need to procure</a:t>
            </a:r>
          </a:p>
          <a:p>
            <a:pPr marL="1298448" lvl="2" indent="-384048">
              <a:buFont typeface="Arial" panose="020B0604020202020204" pitchFamily="34" charset="0"/>
              <a:buChar char="•"/>
            </a:pPr>
            <a:r>
              <a:rPr lang="en-US" sz="2400" dirty="0">
                <a:latin typeface="Calibri" charset="0"/>
                <a:ea typeface="Calibri" charset="0"/>
                <a:cs typeface="Calibri" charset="0"/>
              </a:rPr>
              <a:t>bandwidth - monthly recurring - expensive, adds up</a:t>
            </a:r>
          </a:p>
          <a:p>
            <a:pPr marL="1298448" lvl="2" indent="-384048">
              <a:buFont typeface="Arial" panose="020B0604020202020204" pitchFamily="34" charset="0"/>
              <a:buChar char="•"/>
            </a:pPr>
            <a:r>
              <a:rPr lang="en-US" sz="2400" dirty="0">
                <a:latin typeface="Calibri" charset="0"/>
                <a:ea typeface="Calibri" charset="0"/>
                <a:cs typeface="Calibri" charset="0"/>
              </a:rPr>
              <a:t>compute and network hardware</a:t>
            </a:r>
          </a:p>
          <a:p>
            <a:pPr marL="1298448" lvl="2" indent="-384048">
              <a:buFont typeface="Arial" panose="020B0604020202020204" pitchFamily="34" charset="0"/>
              <a:buChar char="•"/>
            </a:pPr>
            <a:r>
              <a:rPr lang="en-US" sz="2400" dirty="0">
                <a:latin typeface="Calibri" charset="0"/>
                <a:ea typeface="Calibri" charset="0"/>
                <a:cs typeface="Calibri" charset="0"/>
              </a:rPr>
              <a:t>qualified personnel – hard to find; expensive; hard to retain</a:t>
            </a:r>
          </a:p>
        </p:txBody>
      </p:sp>
    </p:spTree>
    <p:extLst>
      <p:ext uri="{BB962C8B-B14F-4D97-AF65-F5344CB8AC3E}">
        <p14:creationId xmlns:p14="http://schemas.microsoft.com/office/powerpoint/2010/main" val="141930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fade">
                                      <p:cBhvr>
                                        <p:cTn id="26" dur="500"/>
                                        <p:tgtEl>
                                          <p:spTgt spid="5">
                                            <p:txEl>
                                              <p:pRg st="6" end="6"/>
                                            </p:txEl>
                                          </p:spTgt>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Effect transition="in" filter="fade">
                                      <p:cBhvr>
                                        <p:cTn id="30" dur="500"/>
                                        <p:tgtEl>
                                          <p:spTgt spid="5">
                                            <p:txEl>
                                              <p:pRg st="7" end="7"/>
                                            </p:txEl>
                                          </p:spTgt>
                                        </p:tgtEl>
                                      </p:cBhvr>
                                    </p:animEffect>
                                  </p:childTnLst>
                                </p:cTn>
                              </p:par>
                            </p:childTnLst>
                          </p:cTn>
                        </p:par>
                        <p:par>
                          <p:cTn id="31" fill="hold">
                            <p:stCondLst>
                              <p:cond delay="1000"/>
                            </p:stCondLst>
                            <p:childTnLst>
                              <p:par>
                                <p:cTn id="32" presetID="10" presetClass="entr" presetSubtype="0" fill="hold" nodeType="after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Effect transition="in" filter="fade">
                                      <p:cBhvr>
                                        <p:cTn id="34"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DIY: Bottom line</a:t>
            </a:r>
            <a:endParaRPr lang="en" sz="3200" dirty="0">
              <a:latin typeface="Calibri" charset="0"/>
              <a:ea typeface="Calibri" charset="0"/>
              <a:cs typeface="Calibri" charset="0"/>
            </a:endParaRPr>
          </a:p>
        </p:txBody>
      </p:sp>
      <p:sp>
        <p:nvSpPr>
          <p:cNvPr id="3" name="Shape 189"/>
          <p:cNvSpPr txBox="1"/>
          <p:nvPr/>
        </p:nvSpPr>
        <p:spPr>
          <a:xfrm>
            <a:off x="457200" y="1562633"/>
            <a:ext cx="7848600" cy="4078000"/>
          </a:xfrm>
          <a:prstGeom prst="rect">
            <a:avLst/>
          </a:prstGeom>
          <a:noFill/>
          <a:ln>
            <a:noFill/>
          </a:ln>
        </p:spPr>
        <p:txBody>
          <a:bodyPr lIns="102396" tIns="102396" rIns="102396" bIns="102396" anchor="ctr" anchorCtr="0">
            <a:noAutofit/>
          </a:bodyPr>
          <a:lstStyle/>
          <a:p>
            <a:pPr marL="384048" lvl="1" indent="-384048">
              <a:buFont typeface="Arial" panose="020B0604020202020204" pitchFamily="34" charset="0"/>
              <a:buChar char="•"/>
            </a:pPr>
            <a:r>
              <a:rPr lang="en-US" sz="2200" dirty="0"/>
              <a:t>traffic – 10GBps = $2,000/</a:t>
            </a:r>
            <a:r>
              <a:rPr lang="en-US" sz="2200" dirty="0" err="1"/>
              <a:t>mo</a:t>
            </a:r>
            <a:r>
              <a:rPr lang="en-US" sz="2200" dirty="0"/>
              <a:t> (NA)</a:t>
            </a:r>
          </a:p>
          <a:p>
            <a:pPr marL="384048" lvl="1" indent="-384048">
              <a:buFont typeface="Arial" panose="020B0604020202020204" pitchFamily="34" charset="0"/>
              <a:buChar char="•"/>
            </a:pPr>
            <a:r>
              <a:rPr lang="en-US" sz="2200" dirty="0"/>
              <a:t>colocation space - $400/</a:t>
            </a:r>
            <a:r>
              <a:rPr lang="en-US" sz="2200" dirty="0" err="1"/>
              <a:t>mo</a:t>
            </a:r>
            <a:endParaRPr lang="en-US" sz="2200" dirty="0"/>
          </a:p>
          <a:p>
            <a:pPr marL="384048" lvl="1" indent="-384048">
              <a:buFont typeface="Arial" panose="020B0604020202020204" pitchFamily="34" charset="0"/>
              <a:buChar char="•"/>
            </a:pPr>
            <a:r>
              <a:rPr lang="en-US" sz="2200" dirty="0"/>
              <a:t>power – depends on equipment and location</a:t>
            </a:r>
          </a:p>
          <a:p>
            <a:pPr marL="384048" lvl="1" indent="-384048">
              <a:buFont typeface="Arial" panose="020B0604020202020204" pitchFamily="34" charset="0"/>
              <a:buChar char="•"/>
            </a:pPr>
            <a:r>
              <a:rPr lang="en-US" sz="2200" dirty="0"/>
              <a:t>equipment – min $20,000 per 10GBps port</a:t>
            </a:r>
          </a:p>
          <a:p>
            <a:pPr marL="384048" lvl="1" indent="-384048">
              <a:buFont typeface="Arial" panose="020B0604020202020204" pitchFamily="34" charset="0"/>
              <a:buChar char="•"/>
            </a:pPr>
            <a:r>
              <a:rPr lang="en-US" sz="2200" dirty="0"/>
              <a:t>personnel – go figure… </a:t>
            </a:r>
            <a:r>
              <a:rPr lang="en-US" sz="2200" dirty="0">
                <a:sym typeface="Wingdings" panose="05000000000000000000" pitchFamily="2" charset="2"/>
              </a:rPr>
              <a:t></a:t>
            </a:r>
            <a:endParaRPr lang="en-US" sz="2200" dirty="0"/>
          </a:p>
          <a:p>
            <a:pPr marL="384048" lvl="1" indent="-384048">
              <a:buFont typeface="Arial" panose="020B0604020202020204" pitchFamily="34" charset="0"/>
              <a:buChar char="•"/>
            </a:pPr>
            <a:endParaRPr lang="en-US" sz="2200" dirty="0"/>
          </a:p>
          <a:p>
            <a:pPr lvl="1"/>
            <a:r>
              <a:rPr lang="en-US" sz="2200" dirty="0"/>
              <a:t>…and you need them in many locations, with multiple per location.</a:t>
            </a:r>
          </a:p>
        </p:txBody>
      </p:sp>
    </p:spTree>
    <p:extLst>
      <p:ext uri="{BB962C8B-B14F-4D97-AF65-F5344CB8AC3E}">
        <p14:creationId xmlns:p14="http://schemas.microsoft.com/office/powerpoint/2010/main" val="3781563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At present DDoS attacks are at a very large scale but DIY is not easy to scale for small and medium networks</a:t>
            </a:r>
          </a:p>
          <a:p>
            <a:r>
              <a:rPr lang="en-US" dirty="0"/>
              <a:t>Leverages economy of scale – requires a large infrastructure</a:t>
            </a:r>
          </a:p>
          <a:p>
            <a:r>
              <a:rPr lang="en-US" dirty="0"/>
              <a:t>Infrastructure is very expensive to build and maintain</a:t>
            </a:r>
          </a:p>
          <a:p>
            <a:r>
              <a:rPr lang="en-US" dirty="0"/>
              <a:t>Requires significant amount of know-how</a:t>
            </a:r>
          </a:p>
          <a:p>
            <a:r>
              <a:rPr lang="en-US" dirty="0"/>
              <a:t>Unless hosting a very large site it’s better left to the professionals</a:t>
            </a:r>
          </a:p>
          <a:p>
            <a:endParaRPr lang="en-US" dirty="0"/>
          </a:p>
        </p:txBody>
      </p:sp>
      <p:sp>
        <p:nvSpPr>
          <p:cNvPr id="2" name="Shape 188"/>
          <p:cNvSpPr txBox="1">
            <a:spLocks noGrp="1"/>
          </p:cNvSpPr>
          <p:nvPr>
            <p:ph type="title"/>
          </p:nvPr>
        </p:nvSpPr>
        <p:spPr>
          <a:prstGeom prst="rect">
            <a:avLst/>
          </a:prstGeom>
        </p:spPr>
        <p:txBody>
          <a:bodyPr lIns="102396" tIns="102396" rIns="102396" bIns="102396" anchor="b" anchorCtr="0">
            <a:noAutofit/>
          </a:bodyPr>
          <a:lstStyle/>
          <a:p>
            <a:pPr>
              <a:buClr>
                <a:schemeClr val="dk1"/>
              </a:buClr>
              <a:buSzPct val="36666"/>
            </a:pPr>
            <a:r>
              <a:rPr lang="en-US" sz="3200" dirty="0">
                <a:latin typeface="Calibri" charset="0"/>
                <a:ea typeface="Calibri" charset="0"/>
                <a:cs typeface="Calibri" charset="0"/>
              </a:rPr>
              <a:t>DIY: Conclusions</a:t>
            </a:r>
            <a:endParaRPr lang="en" sz="3200" dirty="0">
              <a:latin typeface="Calibri" charset="0"/>
              <a:ea typeface="Calibri" charset="0"/>
              <a:cs typeface="Calibri" charset="0"/>
            </a:endParaRPr>
          </a:p>
        </p:txBody>
      </p:sp>
    </p:spTree>
    <p:extLst>
      <p:ext uri="{BB962C8B-B14F-4D97-AF65-F5344CB8AC3E}">
        <p14:creationId xmlns:p14="http://schemas.microsoft.com/office/powerpoint/2010/main" val="138942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DDoS mitigation service providers and CDNs</a:t>
            </a:r>
          </a:p>
          <a:p>
            <a:r>
              <a:rPr lang="en-US" dirty="0"/>
              <a:t>Pricing:</a:t>
            </a:r>
          </a:p>
          <a:p>
            <a:pPr lvl="1"/>
            <a:r>
              <a:rPr lang="en-US" dirty="0"/>
              <a:t>based on size of attack</a:t>
            </a:r>
          </a:p>
          <a:p>
            <a:pPr lvl="1"/>
            <a:r>
              <a:rPr lang="en-US" dirty="0"/>
              <a:t>based on clean traffic</a:t>
            </a:r>
          </a:p>
          <a:p>
            <a:r>
              <a:rPr lang="en-US" dirty="0"/>
              <a:t>Operating model:</a:t>
            </a:r>
          </a:p>
          <a:p>
            <a:pPr lvl="1"/>
            <a:r>
              <a:rPr lang="en-US" dirty="0"/>
              <a:t>on demand</a:t>
            </a:r>
          </a:p>
          <a:p>
            <a:pPr lvl="1"/>
            <a:r>
              <a:rPr lang="en-US" dirty="0"/>
              <a:t>always on</a:t>
            </a:r>
          </a:p>
        </p:txBody>
      </p:sp>
      <p:sp>
        <p:nvSpPr>
          <p:cNvPr id="2" name="Shape 188"/>
          <p:cNvSpPr txBox="1">
            <a:spLocks noGrp="1"/>
          </p:cNvSpPr>
          <p:nvPr>
            <p:ph type="title"/>
          </p:nvPr>
        </p:nvSpPr>
        <p:spPr>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External service</a:t>
            </a:r>
            <a:endParaRPr lang="en" sz="3200" dirty="0">
              <a:latin typeface="Calibri" charset="0"/>
              <a:ea typeface="Calibri" charset="0"/>
              <a:cs typeface="Calibri" charset="0"/>
            </a:endParaRPr>
          </a:p>
        </p:txBody>
      </p:sp>
    </p:spTree>
    <p:extLst>
      <p:ext uri="{BB962C8B-B14F-4D97-AF65-F5344CB8AC3E}">
        <p14:creationId xmlns:p14="http://schemas.microsoft.com/office/powerpoint/2010/main" val="240010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Effect transition="in" filter="fade">
                                      <p:cBhvr>
                                        <p:cTn id="25" dur="500"/>
                                        <p:tgtEl>
                                          <p:spTgt spid="4">
                                            <p:txEl>
                                              <p:pRg st="4" end="4"/>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fade">
                                      <p:cBhvr>
                                        <p:cTn id="29" dur="500"/>
                                        <p:tgtEl>
                                          <p:spTgt spid="4">
                                            <p:txEl>
                                              <p:pRg st="5" end="5"/>
                                            </p:txEl>
                                          </p:spTgt>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animEffect transition="in" filter="fade">
                                      <p:cBhvr>
                                        <p:cTn id="3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308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5"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6"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7"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9"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0"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2"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1600"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3" name="Picture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86348"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4" name="Picture 2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86348"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5" name="Picture 2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75106" y="2430207"/>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671311" y="754545"/>
            <a:ext cx="3991131" cy="2170441"/>
          </a:xfrm>
          <a:prstGeom prst="rect">
            <a:avLst/>
          </a:prstGeom>
          <a:noFill/>
        </p:spPr>
        <p:txBody>
          <a:bodyPr wrap="square" lIns="76810" tIns="38405" rIns="76810" bIns="38405" rtlCol="0">
            <a:spAutoFit/>
          </a:bodyPr>
          <a:lstStyle/>
          <a:p>
            <a:pPr marL="240031" indent="-240031">
              <a:buFont typeface="Arial" panose="020B0604020202020204" pitchFamily="34" charset="0"/>
              <a:buChar char="•"/>
            </a:pPr>
            <a:r>
              <a:rPr lang="en-US" sz="1700" dirty="0"/>
              <a:t>Target: detect and signal the mitigation provider</a:t>
            </a:r>
          </a:p>
          <a:p>
            <a:pPr marL="240031" indent="-240031">
              <a:buFont typeface="Arial" panose="020B0604020202020204" pitchFamily="34" charset="0"/>
              <a:buChar char="•"/>
            </a:pPr>
            <a:r>
              <a:rPr lang="en-US" sz="1700" dirty="0"/>
              <a:t>Mitigation provider: Inject BGP routes</a:t>
            </a:r>
          </a:p>
          <a:p>
            <a:pPr marL="240031" indent="-240031">
              <a:buFont typeface="Arial" panose="020B0604020202020204" pitchFamily="34" charset="0"/>
              <a:buChar char="•"/>
            </a:pPr>
            <a:r>
              <a:rPr lang="en-US" sz="1700" dirty="0"/>
              <a:t>Traffic is redirected to the mitigation provider</a:t>
            </a:r>
          </a:p>
          <a:p>
            <a:pPr marL="240031" indent="-240031">
              <a:buFont typeface="Arial" panose="020B0604020202020204" pitchFamily="34" charset="0"/>
              <a:buChar char="•"/>
            </a:pPr>
            <a:r>
              <a:rPr lang="en-US" sz="1700" dirty="0"/>
              <a:t>Clean traffic is delivered to the origin server</a:t>
            </a:r>
            <a:br>
              <a:rPr lang="en-US" sz="1700" dirty="0"/>
            </a:br>
            <a:r>
              <a:rPr lang="en-US" sz="1700" dirty="0"/>
              <a:t>(usually over GRE tunnel)</a:t>
            </a:r>
          </a:p>
        </p:txBody>
      </p:sp>
      <p:sp>
        <p:nvSpPr>
          <p:cNvPr id="17" name="Shape 265"/>
          <p:cNvSpPr txBox="1">
            <a:spLocks noGrp="1"/>
          </p:cNvSpPr>
          <p:nvPr>
            <p:ph type="title"/>
          </p:nvPr>
        </p:nvSpPr>
        <p:spPr>
          <a:xfrm>
            <a:off x="457200" y="274638"/>
            <a:ext cx="8229600" cy="1143200"/>
          </a:xfrm>
          <a:prstGeom prst="rect">
            <a:avLst/>
          </a:prstGeom>
          <a:noFill/>
          <a:ln>
            <a:noFill/>
          </a:ln>
        </p:spPr>
        <p:txBody>
          <a:bodyPr lIns="102396" tIns="102396" rIns="102396" bIns="102396" anchor="b" anchorCtr="0">
            <a:noAutofit/>
          </a:bodyPr>
          <a:lstStyle/>
          <a:p>
            <a:pPr>
              <a:buClr>
                <a:schemeClr val="dk1"/>
              </a:buClr>
              <a:buSzPct val="36666"/>
            </a:pPr>
            <a:r>
              <a:rPr lang="en" sz="3200" dirty="0">
                <a:latin typeface="Calibri" charset="0"/>
                <a:ea typeface="Calibri" charset="0"/>
                <a:cs typeface="Calibri" charset="0"/>
              </a:rPr>
              <a:t>On Demand DDoS</a:t>
            </a:r>
          </a:p>
        </p:txBody>
      </p:sp>
    </p:spTree>
    <p:extLst>
      <p:ext uri="{BB962C8B-B14F-4D97-AF65-F5344CB8AC3E}">
        <p14:creationId xmlns:p14="http://schemas.microsoft.com/office/powerpoint/2010/main" val="3711718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80"/>
                                        </p:tgtEl>
                                        <p:attrNameLst>
                                          <p:attrName>style.visibility</p:attrName>
                                        </p:attrNameLst>
                                      </p:cBhvr>
                                      <p:to>
                                        <p:strVal val="visible"/>
                                      </p:to>
                                    </p:set>
                                    <p:animEffect transition="in" filter="fade">
                                      <p:cBhvr>
                                        <p:cTn id="7" dur="500"/>
                                        <p:tgtEl>
                                          <p:spTgt spid="308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081"/>
                                        </p:tgtEl>
                                        <p:attrNameLst>
                                          <p:attrName>style.visibility</p:attrName>
                                        </p:attrNameLst>
                                      </p:cBhvr>
                                      <p:to>
                                        <p:strVal val="visible"/>
                                      </p:to>
                                    </p:set>
                                    <p:animEffect transition="in" filter="fade">
                                      <p:cBhvr>
                                        <p:cTn id="16" dur="500"/>
                                        <p:tgtEl>
                                          <p:spTgt spid="308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3082"/>
                                        </p:tgtEl>
                                        <p:attrNameLst>
                                          <p:attrName>style.visibility</p:attrName>
                                        </p:attrNameLst>
                                      </p:cBhvr>
                                      <p:to>
                                        <p:strVal val="visible"/>
                                      </p:to>
                                    </p:set>
                                    <p:animEffect transition="in" filter="fade">
                                      <p:cBhvr>
                                        <p:cTn id="25" dur="500"/>
                                        <p:tgtEl>
                                          <p:spTgt spid="3082"/>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3085"/>
                                        </p:tgtEl>
                                        <p:attrNameLst>
                                          <p:attrName>style.visibility</p:attrName>
                                        </p:attrNameLst>
                                      </p:cBhvr>
                                      <p:to>
                                        <p:strVal val="visible"/>
                                      </p:to>
                                    </p:set>
                                    <p:animEffect transition="in" filter="fade">
                                      <p:cBhvr>
                                        <p:cTn id="29" dur="500"/>
                                        <p:tgtEl>
                                          <p:spTgt spid="3085"/>
                                        </p:tgtEl>
                                      </p:cBhvr>
                                    </p:animEffect>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3086"/>
                                        </p:tgtEl>
                                        <p:attrNameLst>
                                          <p:attrName>style.visibility</p:attrName>
                                        </p:attrNameLst>
                                      </p:cBhvr>
                                      <p:to>
                                        <p:strVal val="visible"/>
                                      </p:to>
                                    </p:set>
                                    <p:animEffect transition="in" filter="fade">
                                      <p:cBhvr>
                                        <p:cTn id="33" dur="500"/>
                                        <p:tgtEl>
                                          <p:spTgt spid="3086"/>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3087"/>
                                        </p:tgtEl>
                                        <p:attrNameLst>
                                          <p:attrName>style.visibility</p:attrName>
                                        </p:attrNameLst>
                                      </p:cBhvr>
                                      <p:to>
                                        <p:strVal val="visible"/>
                                      </p:to>
                                    </p:set>
                                    <p:animEffect transition="in" filter="fade">
                                      <p:cBhvr>
                                        <p:cTn id="37" dur="500"/>
                                        <p:tgtEl>
                                          <p:spTgt spid="3087"/>
                                        </p:tgtEl>
                                      </p:cBhvr>
                                    </p:animEffect>
                                  </p:childTnLst>
                                </p:cTn>
                              </p:par>
                            </p:childTnLst>
                          </p:cTn>
                        </p:par>
                        <p:par>
                          <p:cTn id="38" fill="hold">
                            <p:stCondLst>
                              <p:cond delay="2500"/>
                            </p:stCondLst>
                            <p:childTnLst>
                              <p:par>
                                <p:cTn id="39" presetID="10" presetClass="entr" presetSubtype="0" fill="hold" nodeType="afterEffect">
                                  <p:stCondLst>
                                    <p:cond delay="0"/>
                                  </p:stCondLst>
                                  <p:childTnLst>
                                    <p:set>
                                      <p:cBhvr>
                                        <p:cTn id="40" dur="1" fill="hold">
                                          <p:stCondLst>
                                            <p:cond delay="0"/>
                                          </p:stCondLst>
                                        </p:cTn>
                                        <p:tgtEl>
                                          <p:spTgt spid="3089"/>
                                        </p:tgtEl>
                                        <p:attrNameLst>
                                          <p:attrName>style.visibility</p:attrName>
                                        </p:attrNameLst>
                                      </p:cBhvr>
                                      <p:to>
                                        <p:strVal val="visible"/>
                                      </p:to>
                                    </p:set>
                                    <p:animEffect transition="in" filter="fade">
                                      <p:cBhvr>
                                        <p:cTn id="41" dur="500"/>
                                        <p:tgtEl>
                                          <p:spTgt spid="3089"/>
                                        </p:tgtEl>
                                      </p:cBhvr>
                                    </p:animEffect>
                                  </p:childTnLst>
                                </p:cTn>
                              </p:par>
                            </p:childTnLst>
                          </p:cTn>
                        </p:par>
                        <p:par>
                          <p:cTn id="42" fill="hold">
                            <p:stCondLst>
                              <p:cond delay="3000"/>
                            </p:stCondLst>
                            <p:childTnLst>
                              <p:par>
                                <p:cTn id="43" presetID="10" presetClass="entr" presetSubtype="0" fill="hold" nodeType="after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fade">
                                      <p:cBhvr>
                                        <p:cTn id="45" dur="500"/>
                                        <p:tgtEl>
                                          <p:spTgt spid="3">
                                            <p:txEl>
                                              <p:pRg st="2" end="2"/>
                                            </p:txEl>
                                          </p:spTgt>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3090"/>
                                        </p:tgtEl>
                                        <p:attrNameLst>
                                          <p:attrName>style.visibility</p:attrName>
                                        </p:attrNameLst>
                                      </p:cBhvr>
                                      <p:to>
                                        <p:strVal val="visible"/>
                                      </p:to>
                                    </p:set>
                                    <p:animEffect transition="in" filter="fade">
                                      <p:cBhvr>
                                        <p:cTn id="49" dur="500"/>
                                        <p:tgtEl>
                                          <p:spTgt spid="3090"/>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3092"/>
                                        </p:tgtEl>
                                        <p:attrNameLst>
                                          <p:attrName>style.visibility</p:attrName>
                                        </p:attrNameLst>
                                      </p:cBhvr>
                                      <p:to>
                                        <p:strVal val="visible"/>
                                      </p:to>
                                    </p:set>
                                    <p:animEffect transition="in" filter="fade">
                                      <p:cBhvr>
                                        <p:cTn id="53" dur="500"/>
                                        <p:tgtEl>
                                          <p:spTgt spid="3092"/>
                                        </p:tgtEl>
                                      </p:cBhvr>
                                    </p:animEffect>
                                  </p:childTnLst>
                                </p:cTn>
                              </p:par>
                            </p:childTnLst>
                          </p:cTn>
                        </p:par>
                        <p:par>
                          <p:cTn id="54" fill="hold">
                            <p:stCondLst>
                              <p:cond delay="5000"/>
                            </p:stCondLst>
                            <p:childTnLst>
                              <p:par>
                                <p:cTn id="55" presetID="10" presetClass="entr" presetSubtype="0" fill="hold" nodeType="afterEffect">
                                  <p:stCondLst>
                                    <p:cond delay="0"/>
                                  </p:stCondLst>
                                  <p:childTnLst>
                                    <p:set>
                                      <p:cBhvr>
                                        <p:cTn id="56" dur="1" fill="hold">
                                          <p:stCondLst>
                                            <p:cond delay="0"/>
                                          </p:stCondLst>
                                        </p:cTn>
                                        <p:tgtEl>
                                          <p:spTgt spid="3093"/>
                                        </p:tgtEl>
                                        <p:attrNameLst>
                                          <p:attrName>style.visibility</p:attrName>
                                        </p:attrNameLst>
                                      </p:cBhvr>
                                      <p:to>
                                        <p:strVal val="visible"/>
                                      </p:to>
                                    </p:set>
                                    <p:animEffect transition="in" filter="fade">
                                      <p:cBhvr>
                                        <p:cTn id="57" dur="500"/>
                                        <p:tgtEl>
                                          <p:spTgt spid="3093"/>
                                        </p:tgtEl>
                                      </p:cBhvr>
                                    </p:animEffect>
                                  </p:childTnLst>
                                </p:cTn>
                              </p:par>
                            </p:childTnLst>
                          </p:cTn>
                        </p:par>
                        <p:par>
                          <p:cTn id="58" fill="hold">
                            <p:stCondLst>
                              <p:cond delay="5500"/>
                            </p:stCondLst>
                            <p:childTnLst>
                              <p:par>
                                <p:cTn id="59" presetID="10" presetClass="entr" presetSubtype="0" fill="hold" nodeType="afterEffect">
                                  <p:stCondLst>
                                    <p:cond delay="0"/>
                                  </p:stCondLst>
                                  <p:childTnLst>
                                    <p:set>
                                      <p:cBhvr>
                                        <p:cTn id="60" dur="1" fill="hold">
                                          <p:stCondLst>
                                            <p:cond delay="0"/>
                                          </p:stCondLst>
                                        </p:cTn>
                                        <p:tgtEl>
                                          <p:spTgt spid="3094"/>
                                        </p:tgtEl>
                                        <p:attrNameLst>
                                          <p:attrName>style.visibility</p:attrName>
                                        </p:attrNameLst>
                                      </p:cBhvr>
                                      <p:to>
                                        <p:strVal val="visible"/>
                                      </p:to>
                                    </p:set>
                                    <p:animEffect transition="in" filter="fade">
                                      <p:cBhvr>
                                        <p:cTn id="61" dur="500"/>
                                        <p:tgtEl>
                                          <p:spTgt spid="309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3">
                                            <p:txEl>
                                              <p:pRg st="3" end="3"/>
                                            </p:txEl>
                                          </p:spTgt>
                                        </p:tgtEl>
                                        <p:attrNameLst>
                                          <p:attrName>style.visibility</p:attrName>
                                        </p:attrNameLst>
                                      </p:cBhvr>
                                      <p:to>
                                        <p:strVal val="visible"/>
                                      </p:to>
                                    </p:set>
                                    <p:animEffect transition="in" filter="fade">
                                      <p:cBhvr>
                                        <p:cTn id="66" dur="500"/>
                                        <p:tgtEl>
                                          <p:spTgt spid="3">
                                            <p:txEl>
                                              <p:pRg st="3" end="3"/>
                                            </p:txEl>
                                          </p:spTgt>
                                        </p:tgtEl>
                                      </p:cBhvr>
                                    </p:animEffect>
                                  </p:childTnLst>
                                </p:cTn>
                              </p:par>
                            </p:childTnLst>
                          </p:cTn>
                        </p:par>
                        <p:par>
                          <p:cTn id="67" fill="hold">
                            <p:stCondLst>
                              <p:cond delay="500"/>
                            </p:stCondLst>
                            <p:childTnLst>
                              <p:par>
                                <p:cTn id="68" presetID="10" presetClass="entr" presetSubtype="0" fill="hold" nodeType="afterEffect">
                                  <p:stCondLst>
                                    <p:cond delay="0"/>
                                  </p:stCondLst>
                                  <p:childTnLst>
                                    <p:set>
                                      <p:cBhvr>
                                        <p:cTn id="69" dur="1" fill="hold">
                                          <p:stCondLst>
                                            <p:cond delay="0"/>
                                          </p:stCondLst>
                                        </p:cTn>
                                        <p:tgtEl>
                                          <p:spTgt spid="3095"/>
                                        </p:tgtEl>
                                        <p:attrNameLst>
                                          <p:attrName>style.visibility</p:attrName>
                                        </p:attrNameLst>
                                      </p:cBhvr>
                                      <p:to>
                                        <p:strVal val="visible"/>
                                      </p:to>
                                    </p:set>
                                    <p:animEffect transition="in" filter="fade">
                                      <p:cBhvr>
                                        <p:cTn id="70" dur="500"/>
                                        <p:tgtEl>
                                          <p:spTgt spid="30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On Demand Mitigation - benefits</a:t>
            </a:r>
            <a:endParaRPr lang="en" sz="3200" dirty="0">
              <a:latin typeface="Calibri" charset="0"/>
              <a:ea typeface="Calibri" charset="0"/>
              <a:cs typeface="Calibri" charset="0"/>
            </a:endParaRPr>
          </a:p>
        </p:txBody>
      </p:sp>
      <p:sp>
        <p:nvSpPr>
          <p:cNvPr id="3" name="Shape 189"/>
          <p:cNvSpPr txBox="1"/>
          <p:nvPr/>
        </p:nvSpPr>
        <p:spPr>
          <a:xfrm>
            <a:off x="457201" y="1562633"/>
            <a:ext cx="7057499" cy="4078000"/>
          </a:xfrm>
          <a:prstGeom prst="rect">
            <a:avLst/>
          </a:prstGeom>
          <a:noFill/>
          <a:ln>
            <a:noFill/>
          </a:ln>
        </p:spPr>
        <p:txBody>
          <a:bodyPr lIns="102396" tIns="102396" rIns="102396" bIns="102396" anchor="ctr" anchorCtr="0">
            <a:noAutofit/>
          </a:bodyPr>
          <a:lstStyle/>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Scales up very easily</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Since most applications are HTTP/S based, it is compatible with them</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Easier to deploy</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May leave the target vulnerable to bypass</a:t>
            </a:r>
          </a:p>
        </p:txBody>
      </p:sp>
    </p:spTree>
    <p:extLst>
      <p:ext uri="{BB962C8B-B14F-4D97-AF65-F5344CB8AC3E}">
        <p14:creationId xmlns:p14="http://schemas.microsoft.com/office/powerpoint/2010/main" val="600558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a:buClr>
                <a:schemeClr val="dk1"/>
              </a:buClr>
              <a:buSzPct val="36666"/>
            </a:pPr>
            <a:r>
              <a:rPr lang="en-US" sz="3200" dirty="0">
                <a:latin typeface="Calibri" charset="0"/>
                <a:ea typeface="Calibri" charset="0"/>
                <a:cs typeface="Calibri" charset="0"/>
              </a:rPr>
              <a:t>On Demand Mitigation - drawbacks</a:t>
            </a:r>
            <a:endParaRPr lang="en" sz="3200" dirty="0">
              <a:latin typeface="Calibri" charset="0"/>
              <a:ea typeface="Calibri" charset="0"/>
              <a:cs typeface="Calibri" charset="0"/>
            </a:endParaRPr>
          </a:p>
        </p:txBody>
      </p:sp>
      <p:sp>
        <p:nvSpPr>
          <p:cNvPr id="3" name="Shape 189"/>
          <p:cNvSpPr txBox="1"/>
          <p:nvPr/>
        </p:nvSpPr>
        <p:spPr>
          <a:xfrm>
            <a:off x="457200" y="1562633"/>
            <a:ext cx="7543800" cy="4078000"/>
          </a:xfrm>
          <a:prstGeom prst="rect">
            <a:avLst/>
          </a:prstGeom>
          <a:noFill/>
          <a:ln>
            <a:noFill/>
          </a:ln>
        </p:spPr>
        <p:txBody>
          <a:bodyPr lIns="102396" tIns="102396" rIns="102396" bIns="102396" anchor="ctr" anchorCtr="0">
            <a:noAutofit/>
          </a:bodyPr>
          <a:lstStyle/>
          <a:p>
            <a:pPr marL="384048" indent="-384048">
              <a:buFont typeface="Arial" panose="020B0604020202020204" pitchFamily="34" charset="0"/>
              <a:buChar char="•"/>
            </a:pPr>
            <a:r>
              <a:rPr lang="en-US" sz="2400" dirty="0">
                <a:latin typeface="Calibri" charset="0"/>
                <a:ea typeface="Calibri" charset="0"/>
                <a:cs typeface="Calibri" charset="0"/>
              </a:rPr>
              <a:t>Takes time between the site being attacked until it 	switches to the service provider </a:t>
            </a:r>
          </a:p>
          <a:p>
            <a:pPr marL="384048" indent="-384048">
              <a:buFont typeface="Arial" panose="020B0604020202020204" pitchFamily="34" charset="0"/>
              <a:buChar char="•"/>
            </a:pPr>
            <a:r>
              <a:rPr lang="en-US" sz="2400" dirty="0">
                <a:latin typeface="Calibri" charset="0"/>
                <a:ea typeface="Calibri" charset="0"/>
                <a:cs typeface="Calibri" charset="0"/>
              </a:rPr>
              <a:t>Potential outages</a:t>
            </a:r>
          </a:p>
          <a:p>
            <a:pPr marL="384048" indent="-384048">
              <a:buFont typeface="Arial" panose="020B0604020202020204" pitchFamily="34" charset="0"/>
              <a:buChar char="•"/>
            </a:pPr>
            <a:r>
              <a:rPr lang="en-US" sz="2400" dirty="0">
                <a:latin typeface="Calibri" charset="0"/>
                <a:ea typeface="Calibri" charset="0"/>
                <a:cs typeface="Calibri" charset="0"/>
              </a:rPr>
              <a:t>Difficult to establish TLS</a:t>
            </a:r>
          </a:p>
          <a:p>
            <a:pPr marL="384048" indent="-384048">
              <a:buFont typeface="Arial" panose="020B0604020202020204" pitchFamily="34" charset="0"/>
              <a:buChar char="•"/>
            </a:pPr>
            <a:r>
              <a:rPr lang="en-US" sz="2400" dirty="0">
                <a:latin typeface="Calibri" charset="0"/>
                <a:ea typeface="Calibri" charset="0"/>
                <a:cs typeface="Calibri" charset="0"/>
              </a:rPr>
              <a:t>May have increased latency</a:t>
            </a:r>
          </a:p>
          <a:p>
            <a:pPr marL="384048" indent="-384048">
              <a:buFont typeface="Arial" panose="020B0604020202020204" pitchFamily="34" charset="0"/>
              <a:buChar char="•"/>
            </a:pPr>
            <a:r>
              <a:rPr lang="en-US" sz="2400" dirty="0">
                <a:latin typeface="Calibri" charset="0"/>
                <a:ea typeface="Calibri" charset="0"/>
                <a:cs typeface="Calibri" charset="0"/>
              </a:rPr>
              <a:t>Target may still be exposed</a:t>
            </a:r>
          </a:p>
          <a:p>
            <a:pPr marL="384048" indent="-384048">
              <a:buFont typeface="Arial" panose="020B0604020202020204" pitchFamily="34" charset="0"/>
              <a:buChar char="•"/>
            </a:pPr>
            <a:r>
              <a:rPr lang="en-US" sz="2400" dirty="0">
                <a:latin typeface="Calibri" charset="0"/>
                <a:ea typeface="Calibri" charset="0"/>
                <a:cs typeface="Calibri" charset="0"/>
              </a:rPr>
              <a:t>Detection is not Application Aware</a:t>
            </a:r>
          </a:p>
          <a:p>
            <a:pPr marL="384048" indent="-384048">
              <a:buFont typeface="Arial" panose="020B0604020202020204" pitchFamily="34" charset="0"/>
              <a:buChar char="•"/>
            </a:pPr>
            <a:r>
              <a:rPr lang="en-US" sz="2400" dirty="0">
                <a:latin typeface="Calibri" charset="0"/>
                <a:ea typeface="Calibri" charset="0"/>
                <a:cs typeface="Calibri" charset="0"/>
              </a:rPr>
              <a:t>GRE Tunnels create complexity</a:t>
            </a:r>
          </a:p>
        </p:txBody>
      </p:sp>
    </p:spTree>
    <p:extLst>
      <p:ext uri="{BB962C8B-B14F-4D97-AF65-F5344CB8AC3E}">
        <p14:creationId xmlns:p14="http://schemas.microsoft.com/office/powerpoint/2010/main" val="249326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Always On Mitigation</a:t>
            </a:r>
            <a:endParaRPr lang="en" sz="3200" dirty="0">
              <a:latin typeface="Calibri" charset="0"/>
              <a:ea typeface="Calibri" charset="0"/>
              <a:cs typeface="Calibri" charset="0"/>
            </a:endParaRPr>
          </a:p>
        </p:txBody>
      </p:sp>
      <p:sp>
        <p:nvSpPr>
          <p:cNvPr id="3" name="Shape 189"/>
          <p:cNvSpPr txBox="1"/>
          <p:nvPr/>
        </p:nvSpPr>
        <p:spPr>
          <a:xfrm>
            <a:off x="457200" y="1562633"/>
            <a:ext cx="7924800" cy="4078000"/>
          </a:xfrm>
          <a:prstGeom prst="rect">
            <a:avLst/>
          </a:prstGeom>
          <a:noFill/>
          <a:ln>
            <a:noFill/>
          </a:ln>
        </p:spPr>
        <p:txBody>
          <a:bodyPr lIns="102396" tIns="102396" rIns="102396" bIns="102396" anchor="ctr" anchorCtr="0">
            <a:noAutofit/>
          </a:bodyPr>
          <a:lstStyle/>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Permanently serve the customer space</a:t>
            </a:r>
          </a:p>
          <a:p>
            <a:pPr marL="841248" lvl="1" indent="-384048">
              <a:lnSpc>
                <a:spcPct val="150000"/>
              </a:lnSpc>
              <a:buFont typeface="Arial" panose="020B0604020202020204" pitchFamily="34" charset="0"/>
              <a:buChar char="•"/>
            </a:pPr>
            <a:r>
              <a:rPr lang="en-US" sz="2400" dirty="0">
                <a:latin typeface="Calibri" charset="0"/>
                <a:ea typeface="Calibri" charset="0"/>
                <a:cs typeface="Calibri" charset="0"/>
              </a:rPr>
              <a:t>Advertise IP address space</a:t>
            </a:r>
          </a:p>
          <a:p>
            <a:pPr marL="841248" lvl="1" indent="-384048">
              <a:lnSpc>
                <a:spcPct val="150000"/>
              </a:lnSpc>
              <a:buFont typeface="Arial" panose="020B0604020202020204" pitchFamily="34" charset="0"/>
              <a:buChar char="•"/>
            </a:pPr>
            <a:r>
              <a:rPr lang="en-US" sz="2400" dirty="0">
                <a:latin typeface="Calibri" charset="0"/>
                <a:ea typeface="Calibri" charset="0"/>
                <a:cs typeface="Calibri" charset="0"/>
              </a:rPr>
              <a:t>Use shared delivery infrastructure (CDN)</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Traffic is always flowing through the mitigation systems</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Usually combined with services like CDN, which further increases website performance (even during peace time)</a:t>
            </a:r>
          </a:p>
        </p:txBody>
      </p:sp>
    </p:spTree>
    <p:extLst>
      <p:ext uri="{BB962C8B-B14F-4D97-AF65-F5344CB8AC3E}">
        <p14:creationId xmlns:p14="http://schemas.microsoft.com/office/powerpoint/2010/main" val="4108286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3" name="Shape 189"/>
          <p:cNvSpPr txBox="1"/>
          <p:nvPr/>
        </p:nvSpPr>
        <p:spPr>
          <a:xfrm>
            <a:off x="720923" y="1271319"/>
            <a:ext cx="7057499" cy="4078000"/>
          </a:xfrm>
          <a:prstGeom prst="rect">
            <a:avLst/>
          </a:prstGeom>
          <a:noFill/>
          <a:ln>
            <a:noFill/>
          </a:ln>
        </p:spPr>
        <p:txBody>
          <a:bodyPr lIns="102392" tIns="102392" rIns="102392" bIns="102392" anchor="ctr" anchorCtr="0">
            <a:noAutofit/>
          </a:bodyPr>
          <a:lstStyle/>
          <a:p>
            <a:pPr marL="384033" indent="-384033">
              <a:lnSpc>
                <a:spcPct val="150000"/>
              </a:lnSpc>
              <a:buFont typeface="Arial" panose="020B0604020202020204" pitchFamily="34" charset="0"/>
              <a:buChar char="•"/>
            </a:pPr>
            <a:endParaRPr lang="en-US" sz="22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380" y="2121686"/>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hape 456"/>
          <p:cNvSpPr txBox="1"/>
          <p:nvPr/>
        </p:nvSpPr>
        <p:spPr>
          <a:xfrm>
            <a:off x="291860" y="268892"/>
            <a:ext cx="8623540" cy="924398"/>
          </a:xfrm>
          <a:prstGeom prst="rect">
            <a:avLst/>
          </a:prstGeom>
          <a:noFill/>
          <a:ln>
            <a:noFill/>
          </a:ln>
        </p:spPr>
        <p:txBody>
          <a:bodyPr lIns="102396" tIns="102396" rIns="102396" bIns="102396" anchor="t" anchorCtr="0">
            <a:noAutofit/>
          </a:bodyPr>
          <a:lstStyle/>
          <a:p>
            <a:pPr>
              <a:lnSpc>
                <a:spcPct val="90000"/>
              </a:lnSpc>
              <a:buClr>
                <a:schemeClr val="dk1"/>
              </a:buClr>
              <a:buSzPct val="36666"/>
            </a:pPr>
            <a:r>
              <a:rPr lang="en" sz="3200" b="1" dirty="0">
                <a:latin typeface="Calibri" charset="0"/>
                <a:ea typeface="Calibri" charset="0"/>
                <a:cs typeface="Calibri" charset="0"/>
                <a:sym typeface="Helvetica Neue"/>
              </a:rPr>
              <a:t>Always On DDoS Mitigation (advertise IP space)</a:t>
            </a:r>
          </a:p>
          <a:p>
            <a:pPr>
              <a:buClr>
                <a:srgbClr val="000000"/>
              </a:buClr>
            </a:pPr>
            <a:endParaRPr sz="3400" b="1"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774229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3" name="Shape 189"/>
          <p:cNvSpPr txBox="1"/>
          <p:nvPr/>
        </p:nvSpPr>
        <p:spPr>
          <a:xfrm>
            <a:off x="716147" y="1319872"/>
            <a:ext cx="7057499" cy="4078000"/>
          </a:xfrm>
          <a:prstGeom prst="rect">
            <a:avLst/>
          </a:prstGeom>
          <a:noFill/>
          <a:ln>
            <a:noFill/>
          </a:ln>
        </p:spPr>
        <p:txBody>
          <a:bodyPr lIns="102392" tIns="102392" rIns="102392" bIns="102392" anchor="ctr" anchorCtr="0">
            <a:noAutofit/>
          </a:bodyPr>
          <a:lstStyle/>
          <a:p>
            <a:pPr marL="384033" indent="-384033">
              <a:lnSpc>
                <a:spcPct val="150000"/>
              </a:lnSpc>
              <a:buFont typeface="Arial" panose="020B0604020202020204" pitchFamily="34" charset="0"/>
              <a:buChar char="•"/>
            </a:pPr>
            <a:endParaRPr lang="en-US" sz="22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4346" y="2170239"/>
            <a:ext cx="6143625"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hape 523"/>
          <p:cNvSpPr txBox="1"/>
          <p:nvPr/>
        </p:nvSpPr>
        <p:spPr>
          <a:xfrm>
            <a:off x="291861" y="268892"/>
            <a:ext cx="8096099" cy="924398"/>
          </a:xfrm>
          <a:prstGeom prst="rect">
            <a:avLst/>
          </a:prstGeom>
          <a:noFill/>
          <a:ln>
            <a:noFill/>
          </a:ln>
        </p:spPr>
        <p:txBody>
          <a:bodyPr lIns="102396" tIns="102396" rIns="102396" bIns="102396" anchor="t" anchorCtr="0">
            <a:noAutofit/>
          </a:bodyPr>
          <a:lstStyle/>
          <a:p>
            <a:pPr>
              <a:lnSpc>
                <a:spcPct val="90000"/>
              </a:lnSpc>
              <a:buClr>
                <a:schemeClr val="dk1"/>
              </a:buClr>
              <a:buSzPct val="36666"/>
            </a:pPr>
            <a:r>
              <a:rPr lang="en" sz="3200" b="1" dirty="0">
                <a:latin typeface="Calibri" charset="0"/>
                <a:ea typeface="Calibri" charset="0"/>
                <a:cs typeface="Calibri" charset="0"/>
                <a:sym typeface="Helvetica Neue"/>
              </a:rPr>
              <a:t>Always On DDoS Mitigation (CDN)</a:t>
            </a:r>
          </a:p>
          <a:p>
            <a:pPr>
              <a:buClr>
                <a:srgbClr val="000000"/>
              </a:buClr>
            </a:pPr>
            <a:endParaRPr sz="3400" b="1"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4250115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Always On Mitigation - benefits</a:t>
            </a:r>
            <a:endParaRPr lang="en" sz="3200" dirty="0">
              <a:latin typeface="Calibri" charset="0"/>
              <a:ea typeface="Calibri" charset="0"/>
              <a:cs typeface="Calibri" charset="0"/>
            </a:endParaRPr>
          </a:p>
        </p:txBody>
      </p:sp>
      <p:sp>
        <p:nvSpPr>
          <p:cNvPr id="3" name="Shape 189"/>
          <p:cNvSpPr txBox="1"/>
          <p:nvPr/>
        </p:nvSpPr>
        <p:spPr>
          <a:xfrm>
            <a:off x="457201" y="1562632"/>
            <a:ext cx="7057499" cy="4304767"/>
          </a:xfrm>
          <a:prstGeom prst="rect">
            <a:avLst/>
          </a:prstGeom>
          <a:noFill/>
          <a:ln>
            <a:noFill/>
          </a:ln>
        </p:spPr>
        <p:txBody>
          <a:bodyPr lIns="102396" tIns="102396" rIns="102396" bIns="102396" anchor="ctr" anchorCtr="0">
            <a:noAutofit/>
          </a:bodyPr>
          <a:lstStyle/>
          <a:p>
            <a:pPr marL="384048" indent="-384048">
              <a:buFont typeface="Arial" panose="020B0604020202020204" pitchFamily="34" charset="0"/>
              <a:buChar char="•"/>
            </a:pPr>
            <a:r>
              <a:rPr lang="en-US" sz="2400" dirty="0">
                <a:latin typeface="Calibri" charset="0"/>
                <a:ea typeface="Calibri" charset="0"/>
                <a:cs typeface="Calibri" charset="0"/>
              </a:rPr>
              <a:t>Scales up very well during volumetric attacks</a:t>
            </a:r>
          </a:p>
          <a:p>
            <a:pPr marL="384048" indent="-384048">
              <a:buFont typeface="Arial" panose="020B0604020202020204" pitchFamily="34" charset="0"/>
              <a:buChar char="•"/>
            </a:pPr>
            <a:r>
              <a:rPr lang="en-US" sz="2400" dirty="0">
                <a:latin typeface="Calibri" charset="0"/>
                <a:ea typeface="Calibri" charset="0"/>
                <a:cs typeface="Calibri" charset="0"/>
              </a:rPr>
              <a:t>Mitigation can be virtually instantaneous</a:t>
            </a:r>
          </a:p>
          <a:p>
            <a:pPr lvl="0"/>
            <a:r>
              <a:rPr lang="en-US" sz="2400" dirty="0">
                <a:latin typeface="Calibri" charset="0"/>
                <a:ea typeface="Calibri" charset="0"/>
                <a:cs typeface="Calibri" charset="0"/>
              </a:rPr>
              <a:t>	No moving parts during the attack</a:t>
            </a:r>
          </a:p>
          <a:p>
            <a:pPr marL="384048" indent="-384048">
              <a:buFont typeface="Arial" panose="020B0604020202020204" pitchFamily="34" charset="0"/>
              <a:buChar char="•"/>
            </a:pPr>
            <a:r>
              <a:rPr lang="en-US" sz="2400" dirty="0">
                <a:latin typeface="Calibri" charset="0"/>
                <a:ea typeface="Calibri" charset="0"/>
                <a:cs typeface="Calibri" charset="0"/>
              </a:rPr>
              <a:t>Can protect most applications</a:t>
            </a:r>
          </a:p>
          <a:p>
            <a:pPr marL="384048" indent="-384048">
              <a:buFont typeface="Arial" panose="020B0604020202020204" pitchFamily="34" charset="0"/>
              <a:buChar char="•"/>
            </a:pPr>
            <a:r>
              <a:rPr lang="en-US" sz="2400" dirty="0">
                <a:latin typeface="Calibri" charset="0"/>
                <a:ea typeface="Calibri" charset="0"/>
                <a:cs typeface="Calibri" charset="0"/>
              </a:rPr>
              <a:t>Once it’s on there are no moving parts</a:t>
            </a:r>
          </a:p>
          <a:p>
            <a:pPr marL="384048" indent="-384048">
              <a:buFont typeface="Arial" panose="020B0604020202020204" pitchFamily="34" charset="0"/>
              <a:buChar char="•"/>
            </a:pPr>
            <a:r>
              <a:rPr lang="en-US" sz="2400" dirty="0">
                <a:latin typeface="Calibri" charset="0"/>
                <a:ea typeface="Calibri" charset="0"/>
                <a:cs typeface="Calibri" charset="0"/>
              </a:rPr>
              <a:t>Very hard to bypass</a:t>
            </a:r>
          </a:p>
          <a:p>
            <a:pPr marL="384048" indent="-384048">
              <a:buFont typeface="Arial" panose="020B0604020202020204" pitchFamily="34" charset="0"/>
              <a:buChar char="•"/>
            </a:pPr>
            <a:r>
              <a:rPr lang="en-US" sz="2400" dirty="0">
                <a:latin typeface="Calibri" charset="0"/>
                <a:ea typeface="Calibri" charset="0"/>
                <a:cs typeface="Calibri" charset="0"/>
              </a:rPr>
              <a:t>(proxy/caching) If deployed properly, it may improve website performance</a:t>
            </a:r>
          </a:p>
          <a:p>
            <a:pPr marL="384048" indent="-384048">
              <a:buFont typeface="Arial" panose="020B0604020202020204" pitchFamily="34" charset="0"/>
              <a:buChar char="•"/>
            </a:pPr>
            <a:r>
              <a:rPr lang="en-US" sz="2400" dirty="0">
                <a:latin typeface="Calibri" charset="0"/>
                <a:ea typeface="Calibri" charset="0"/>
                <a:cs typeface="Calibri" charset="0"/>
              </a:rPr>
              <a:t>Cost depends on the website traffic (not the attack)</a:t>
            </a:r>
          </a:p>
        </p:txBody>
      </p:sp>
    </p:spTree>
    <p:extLst>
      <p:ext uri="{BB962C8B-B14F-4D97-AF65-F5344CB8AC3E}">
        <p14:creationId xmlns:p14="http://schemas.microsoft.com/office/powerpoint/2010/main" val="182712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Always On Mitigation - drawbacks</a:t>
            </a:r>
            <a:endParaRPr lang="en" sz="3200" dirty="0">
              <a:latin typeface="Calibri" charset="0"/>
              <a:ea typeface="Calibri" charset="0"/>
              <a:cs typeface="Calibri" charset="0"/>
            </a:endParaRPr>
          </a:p>
        </p:txBody>
      </p:sp>
      <p:sp>
        <p:nvSpPr>
          <p:cNvPr id="3" name="Shape 189"/>
          <p:cNvSpPr txBox="1"/>
          <p:nvPr/>
        </p:nvSpPr>
        <p:spPr>
          <a:xfrm>
            <a:off x="457200" y="1562633"/>
            <a:ext cx="7543800" cy="4078000"/>
          </a:xfrm>
          <a:prstGeom prst="rect">
            <a:avLst/>
          </a:prstGeom>
          <a:noFill/>
          <a:ln>
            <a:noFill/>
          </a:ln>
        </p:spPr>
        <p:txBody>
          <a:bodyPr lIns="102396" tIns="102396" rIns="102396" bIns="102396" anchor="ctr" anchorCtr="0">
            <a:noAutofit/>
          </a:bodyPr>
          <a:lstStyle/>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Can increase latency</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Challenges around TLS</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Stale caches</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May be much more expensive</a:t>
            </a:r>
          </a:p>
        </p:txBody>
      </p:sp>
    </p:spTree>
    <p:extLst>
      <p:ext uri="{BB962C8B-B14F-4D97-AF65-F5344CB8AC3E}">
        <p14:creationId xmlns:p14="http://schemas.microsoft.com/office/powerpoint/2010/main" val="31783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Hybrid</a:t>
            </a:r>
            <a:endParaRPr lang="en" sz="3200" dirty="0">
              <a:latin typeface="Calibri" charset="0"/>
              <a:ea typeface="Calibri" charset="0"/>
              <a:cs typeface="Calibri" charset="0"/>
            </a:endParaRPr>
          </a:p>
        </p:txBody>
      </p:sp>
      <p:sp>
        <p:nvSpPr>
          <p:cNvPr id="3" name="Shape 189"/>
          <p:cNvSpPr txBox="1"/>
          <p:nvPr/>
        </p:nvSpPr>
        <p:spPr>
          <a:xfrm>
            <a:off x="457199" y="1562634"/>
            <a:ext cx="8557328" cy="748767"/>
          </a:xfrm>
          <a:prstGeom prst="rect">
            <a:avLst/>
          </a:prstGeom>
          <a:noFill/>
          <a:ln>
            <a:noFill/>
          </a:ln>
        </p:spPr>
        <p:txBody>
          <a:bodyPr lIns="102396" tIns="102396" rIns="102396" bIns="102396" anchor="ctr" anchorCtr="0">
            <a:noAutofit/>
          </a:bodyPr>
          <a:lstStyle/>
          <a:p>
            <a:pPr marL="384048" indent="-384048">
              <a:buFont typeface="Arial" panose="020B0604020202020204" pitchFamily="34" charset="0"/>
              <a:buChar char="•"/>
            </a:pPr>
            <a:r>
              <a:rPr lang="en-US" sz="2400" dirty="0">
                <a:latin typeface="Calibri" charset="0"/>
                <a:ea typeface="Calibri" charset="0"/>
                <a:cs typeface="Calibri" charset="0"/>
              </a:rPr>
              <a:t>Combination of DIY and service providers</a:t>
            </a:r>
          </a:p>
          <a:p>
            <a:pPr marL="384048" indent="-384048">
              <a:buFont typeface="Arial" panose="020B0604020202020204" pitchFamily="34" charset="0"/>
              <a:buChar char="•"/>
            </a:pPr>
            <a:r>
              <a:rPr lang="en-US" sz="2400" dirty="0">
                <a:latin typeface="Calibri" charset="0"/>
                <a:ea typeface="Calibri" charset="0"/>
                <a:cs typeface="Calibri" charset="0"/>
              </a:rPr>
              <a:t>Helps customers manage their risk profile in a more flexible way</a:t>
            </a:r>
          </a:p>
        </p:txBody>
      </p:sp>
      <p:sp>
        <p:nvSpPr>
          <p:cNvPr id="4" name="Shape 189"/>
          <p:cNvSpPr txBox="1"/>
          <p:nvPr/>
        </p:nvSpPr>
        <p:spPr>
          <a:xfrm>
            <a:off x="457200" y="2717800"/>
            <a:ext cx="3771900" cy="3671600"/>
          </a:xfrm>
          <a:prstGeom prst="rect">
            <a:avLst/>
          </a:prstGeom>
          <a:noFill/>
          <a:ln>
            <a:noFill/>
          </a:ln>
        </p:spPr>
        <p:txBody>
          <a:bodyPr lIns="102396" tIns="102396" rIns="102396" bIns="102396" anchor="t" anchorCtr="0">
            <a:noAutofit/>
          </a:bodyPr>
          <a:lstStyle/>
          <a:p>
            <a:pPr lvl="0"/>
            <a:r>
              <a:rPr lang="en-US" sz="2000" dirty="0">
                <a:latin typeface="Calibri" charset="0"/>
                <a:ea typeface="Calibri" charset="0"/>
                <a:cs typeface="Calibri" charset="0"/>
              </a:rPr>
              <a:t>Benefits:</a:t>
            </a:r>
          </a:p>
          <a:p>
            <a:pPr marL="384048" indent="-384048">
              <a:buFont typeface="Arial" panose="020B0604020202020204" pitchFamily="34" charset="0"/>
              <a:buChar char="•"/>
            </a:pPr>
            <a:r>
              <a:rPr lang="en-US" sz="2000" dirty="0">
                <a:latin typeface="Calibri" charset="0"/>
                <a:ea typeface="Calibri" charset="0"/>
                <a:cs typeface="Calibri" charset="0"/>
              </a:rPr>
              <a:t>Provides protection against large scale events without the added service cost</a:t>
            </a:r>
          </a:p>
          <a:p>
            <a:pPr marL="384048" indent="-384048">
              <a:buFont typeface="Arial" panose="020B0604020202020204" pitchFamily="34" charset="0"/>
              <a:buChar char="•"/>
            </a:pPr>
            <a:r>
              <a:rPr lang="en-US" sz="2000" dirty="0">
                <a:latin typeface="Calibri" charset="0"/>
                <a:ea typeface="Calibri" charset="0"/>
                <a:cs typeface="Calibri" charset="0"/>
              </a:rPr>
              <a:t>Allows for escalating response postures and risk/finance management</a:t>
            </a:r>
          </a:p>
          <a:p>
            <a:pPr marL="384048" indent="-384048">
              <a:buFont typeface="Arial" panose="020B0604020202020204" pitchFamily="34" charset="0"/>
              <a:buChar char="•"/>
            </a:pPr>
            <a:r>
              <a:rPr lang="en-US" sz="2000" dirty="0">
                <a:latin typeface="Calibri" charset="0"/>
                <a:ea typeface="Calibri" charset="0"/>
                <a:cs typeface="Calibri" charset="0"/>
              </a:rPr>
              <a:t>Overall most of the benefits of On Demand</a:t>
            </a:r>
          </a:p>
        </p:txBody>
      </p:sp>
      <p:sp>
        <p:nvSpPr>
          <p:cNvPr id="5" name="Shape 189"/>
          <p:cNvSpPr txBox="1"/>
          <p:nvPr/>
        </p:nvSpPr>
        <p:spPr>
          <a:xfrm>
            <a:off x="4724400" y="2717800"/>
            <a:ext cx="3771900" cy="3663718"/>
          </a:xfrm>
          <a:prstGeom prst="rect">
            <a:avLst/>
          </a:prstGeom>
          <a:noFill/>
          <a:ln>
            <a:noFill/>
          </a:ln>
        </p:spPr>
        <p:txBody>
          <a:bodyPr lIns="102396" tIns="102396" rIns="102396" bIns="102396" anchor="t" anchorCtr="0">
            <a:noAutofit/>
          </a:bodyPr>
          <a:lstStyle/>
          <a:p>
            <a:pPr lvl="0"/>
            <a:r>
              <a:rPr lang="en-US" sz="2000" dirty="0">
                <a:latin typeface="Calibri" charset="0"/>
                <a:ea typeface="Calibri" charset="0"/>
                <a:cs typeface="Calibri" charset="0"/>
              </a:rPr>
              <a:t>Drawbacks:</a:t>
            </a:r>
          </a:p>
          <a:p>
            <a:pPr marL="384048" indent="-384048">
              <a:buFont typeface="Arial" panose="020B0604020202020204" pitchFamily="34" charset="0"/>
              <a:buChar char="•"/>
            </a:pPr>
            <a:r>
              <a:rPr lang="en-US" sz="2000" dirty="0">
                <a:latin typeface="Calibri" charset="0"/>
                <a:ea typeface="Calibri" charset="0"/>
                <a:cs typeface="Calibri" charset="0"/>
              </a:rPr>
              <a:t>Increased complexity</a:t>
            </a:r>
          </a:p>
          <a:p>
            <a:pPr marL="384048" indent="-384048">
              <a:buFont typeface="Arial" panose="020B0604020202020204" pitchFamily="34" charset="0"/>
              <a:buChar char="•"/>
            </a:pPr>
            <a:r>
              <a:rPr lang="en-US" sz="2000" dirty="0">
                <a:latin typeface="Calibri" charset="0"/>
                <a:ea typeface="Calibri" charset="0"/>
                <a:cs typeface="Calibri" charset="0"/>
              </a:rPr>
              <a:t>Requires skilled personnel</a:t>
            </a:r>
          </a:p>
          <a:p>
            <a:pPr marL="384048" indent="-384048">
              <a:buFont typeface="Arial" panose="020B0604020202020204" pitchFamily="34" charset="0"/>
              <a:buChar char="•"/>
            </a:pPr>
            <a:r>
              <a:rPr lang="en-US" sz="2000" dirty="0">
                <a:latin typeface="Calibri" charset="0"/>
                <a:ea typeface="Calibri" charset="0"/>
                <a:cs typeface="Calibri" charset="0"/>
              </a:rPr>
              <a:t>May have interoperability issues</a:t>
            </a:r>
          </a:p>
        </p:txBody>
      </p:sp>
    </p:spTree>
    <p:extLst>
      <p:ext uri="{BB962C8B-B14F-4D97-AF65-F5344CB8AC3E}">
        <p14:creationId xmlns:p14="http://schemas.microsoft.com/office/powerpoint/2010/main" val="354337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500"/>
                                        <p:tgtEl>
                                          <p:spTgt spid="4">
                                            <p:txEl>
                                              <p:pRg st="0" end="0"/>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500"/>
                                        <p:tgtEl>
                                          <p:spTgt spid="4">
                                            <p:txEl>
                                              <p:pRg st="1" end="1"/>
                                            </p:txEl>
                                          </p:spTgt>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xEl>
                                              <p:pRg st="0" end="0"/>
                                            </p:txEl>
                                          </p:spTgt>
                                        </p:tgtEl>
                                        <p:attrNameLst>
                                          <p:attrName>style.visibility</p:attrName>
                                        </p:attrNameLst>
                                      </p:cBhvr>
                                      <p:to>
                                        <p:strVal val="visible"/>
                                      </p:to>
                                    </p:set>
                                    <p:animEffect transition="in" filter="fade">
                                      <p:cBhvr>
                                        <p:cTn id="33" dur="500"/>
                                        <p:tgtEl>
                                          <p:spTgt spid="5">
                                            <p:txEl>
                                              <p:pRg st="0" end="0"/>
                                            </p:txEl>
                                          </p:spTgt>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5">
                                            <p:txEl>
                                              <p:pRg st="1" end="1"/>
                                            </p:txEl>
                                          </p:spTgt>
                                        </p:tgtEl>
                                        <p:attrNameLst>
                                          <p:attrName>style.visibility</p:attrName>
                                        </p:attrNameLst>
                                      </p:cBhvr>
                                      <p:to>
                                        <p:strVal val="visible"/>
                                      </p:to>
                                    </p:set>
                                    <p:animEffect transition="in" filter="fade">
                                      <p:cBhvr>
                                        <p:cTn id="37" dur="500"/>
                                        <p:tgtEl>
                                          <p:spTgt spid="5">
                                            <p:txEl>
                                              <p:pRg st="1" end="1"/>
                                            </p:txEl>
                                          </p:spTgt>
                                        </p:tgtEl>
                                      </p:cBhvr>
                                    </p:animEffect>
                                  </p:childTnLst>
                                </p:cTn>
                              </p:par>
                            </p:childTnLst>
                          </p:cTn>
                        </p:par>
                        <p:par>
                          <p:cTn id="38" fill="hold">
                            <p:stCondLst>
                              <p:cond delay="1000"/>
                            </p:stCondLst>
                            <p:childTnLst>
                              <p:par>
                                <p:cTn id="39" presetID="10" presetClass="entr" presetSubtype="0" fill="hold" nodeType="after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Effect transition="in" filter="fade">
                                      <p:cBhvr>
                                        <p:cTn id="41" dur="500"/>
                                        <p:tgtEl>
                                          <p:spTgt spid="5">
                                            <p:txEl>
                                              <p:pRg st="2" end="2"/>
                                            </p:txEl>
                                          </p:spTgt>
                                        </p:tgtEl>
                                      </p:cBhvr>
                                    </p:animEffect>
                                  </p:childTnLst>
                                </p:cTn>
                              </p:par>
                            </p:childTnLst>
                          </p:cTn>
                        </p:par>
                        <p:par>
                          <p:cTn id="42" fill="hold">
                            <p:stCondLst>
                              <p:cond delay="1500"/>
                            </p:stCondLst>
                            <p:childTnLst>
                              <p:par>
                                <p:cTn id="43" presetID="10" presetClass="entr" presetSubtype="0" fill="hold" nodeType="afterEffect">
                                  <p:stCondLst>
                                    <p:cond delay="0"/>
                                  </p:stCondLst>
                                  <p:childTnLst>
                                    <p:set>
                                      <p:cBhvr>
                                        <p:cTn id="44" dur="1" fill="hold">
                                          <p:stCondLst>
                                            <p:cond delay="0"/>
                                          </p:stCondLst>
                                        </p:cTn>
                                        <p:tgtEl>
                                          <p:spTgt spid="5">
                                            <p:txEl>
                                              <p:pRg st="3" end="3"/>
                                            </p:txEl>
                                          </p:spTgt>
                                        </p:tgtEl>
                                        <p:attrNameLst>
                                          <p:attrName>style.visibility</p:attrName>
                                        </p:attrNameLst>
                                      </p:cBhvr>
                                      <p:to>
                                        <p:strVal val="visible"/>
                                      </p:to>
                                    </p:set>
                                    <p:animEffect transition="in" filter="fade">
                                      <p:cBhvr>
                                        <p:cTn id="4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DDoS mitigation service providers</a:t>
            </a:r>
            <a:endParaRPr lang="en" sz="3200" dirty="0">
              <a:latin typeface="Calibri" charset="0"/>
              <a:ea typeface="Calibri" charset="0"/>
              <a:cs typeface="Calibri" charset="0"/>
            </a:endParaRPr>
          </a:p>
        </p:txBody>
      </p:sp>
      <p:sp>
        <p:nvSpPr>
          <p:cNvPr id="3" name="Shape 189"/>
          <p:cNvSpPr txBox="1"/>
          <p:nvPr/>
        </p:nvSpPr>
        <p:spPr>
          <a:xfrm>
            <a:off x="457201" y="1562633"/>
            <a:ext cx="7837713" cy="4078000"/>
          </a:xfrm>
          <a:prstGeom prst="rect">
            <a:avLst/>
          </a:prstGeom>
          <a:noFill/>
          <a:ln>
            <a:noFill/>
          </a:ln>
        </p:spPr>
        <p:txBody>
          <a:bodyPr lIns="102396" tIns="102396" rIns="102396" bIns="102396" anchor="ctr" anchorCtr="0">
            <a:noAutofit/>
          </a:bodyPr>
          <a:lstStyle/>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It is an ongoing expense</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Depending on the business model it can be big or small</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Hides the complexities of managing the problem</a:t>
            </a:r>
          </a:p>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May introduce latencies, but also may accelerate content if used properly</a:t>
            </a:r>
          </a:p>
        </p:txBody>
      </p:sp>
    </p:spTree>
    <p:extLst>
      <p:ext uri="{BB962C8B-B14F-4D97-AF65-F5344CB8AC3E}">
        <p14:creationId xmlns:p14="http://schemas.microsoft.com/office/powerpoint/2010/main" val="410806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xfrm>
            <a:off x="457200" y="274638"/>
            <a:ext cx="8229600" cy="1143200"/>
          </a:xfrm>
          <a:prstGeom prst="rect">
            <a:avLst/>
          </a:prstGeom>
        </p:spPr>
        <p:txBody>
          <a:bodyPr lIns="102396" tIns="102396" rIns="102396" bIns="102396" anchor="b" anchorCtr="0">
            <a:noAutofit/>
          </a:bodyPr>
          <a:lstStyle/>
          <a:p>
            <a:pPr lvl="0">
              <a:buClr>
                <a:schemeClr val="dk1"/>
              </a:buClr>
              <a:buSzPct val="36666"/>
            </a:pPr>
            <a:r>
              <a:rPr lang="en-US" sz="3200" dirty="0">
                <a:latin typeface="Calibri" charset="0"/>
                <a:ea typeface="Calibri" charset="0"/>
                <a:cs typeface="Calibri" charset="0"/>
              </a:rPr>
              <a:t>DDoS mitigation svc providers – bottom line</a:t>
            </a:r>
            <a:endParaRPr lang="en" sz="3200" dirty="0">
              <a:latin typeface="Calibri" charset="0"/>
              <a:ea typeface="Calibri" charset="0"/>
              <a:cs typeface="Calibri" charset="0"/>
            </a:endParaRPr>
          </a:p>
        </p:txBody>
      </p:sp>
      <p:sp>
        <p:nvSpPr>
          <p:cNvPr id="3" name="Shape 189"/>
          <p:cNvSpPr txBox="1"/>
          <p:nvPr/>
        </p:nvSpPr>
        <p:spPr>
          <a:xfrm>
            <a:off x="457200" y="1562633"/>
            <a:ext cx="8077200" cy="4078000"/>
          </a:xfrm>
          <a:prstGeom prst="rect">
            <a:avLst/>
          </a:prstGeom>
          <a:noFill/>
          <a:ln>
            <a:noFill/>
          </a:ln>
        </p:spPr>
        <p:txBody>
          <a:bodyPr lIns="102396" tIns="102396" rIns="102396" bIns="102396" anchor="ctr" anchorCtr="0">
            <a:noAutofit/>
          </a:bodyPr>
          <a:lstStyle/>
          <a:p>
            <a:pPr marL="384048" indent="-384048">
              <a:lnSpc>
                <a:spcPct val="150000"/>
              </a:lnSpc>
              <a:buFont typeface="Arial" panose="020B0604020202020204" pitchFamily="34" charset="0"/>
              <a:buChar char="•"/>
            </a:pPr>
            <a:r>
              <a:rPr lang="en-US" sz="2400" dirty="0">
                <a:latin typeface="Calibri" charset="0"/>
                <a:ea typeface="Calibri" charset="0"/>
                <a:cs typeface="Calibri" charset="0"/>
              </a:rPr>
              <a:t>Depends on the exact setup</a:t>
            </a:r>
          </a:p>
          <a:p>
            <a:pPr lvl="0">
              <a:lnSpc>
                <a:spcPct val="150000"/>
              </a:lnSpc>
            </a:pPr>
            <a:r>
              <a:rPr lang="en-US" sz="2400" dirty="0">
                <a:latin typeface="Calibri" charset="0"/>
                <a:ea typeface="Calibri" charset="0"/>
                <a:cs typeface="Calibri" charset="0"/>
              </a:rPr>
              <a:t>	- in CDN cases usually depends on the size of normal 	traffic and not the size of the attack </a:t>
            </a:r>
          </a:p>
          <a:p>
            <a:pPr lvl="0">
              <a:lnSpc>
                <a:spcPct val="150000"/>
              </a:lnSpc>
            </a:pPr>
            <a:r>
              <a:rPr lang="en-US" sz="2400" dirty="0">
                <a:latin typeface="Calibri" charset="0"/>
                <a:ea typeface="Calibri" charset="0"/>
                <a:cs typeface="Calibri" charset="0"/>
              </a:rPr>
              <a:t>	- varied: $50/month – thousands…</a:t>
            </a:r>
          </a:p>
        </p:txBody>
      </p:sp>
    </p:spTree>
    <p:extLst>
      <p:ext uri="{BB962C8B-B14F-4D97-AF65-F5344CB8AC3E}">
        <p14:creationId xmlns:p14="http://schemas.microsoft.com/office/powerpoint/2010/main" val="537076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Shape 188"/>
          <p:cNvSpPr txBox="1">
            <a:spLocks noGrp="1"/>
          </p:cNvSpPr>
          <p:nvPr>
            <p:ph type="title"/>
          </p:nvPr>
        </p:nvSpPr>
        <p:spPr>
          <a:prstGeom prst="rect">
            <a:avLst/>
          </a:prstGeom>
        </p:spPr>
        <p:txBody>
          <a:bodyPr lIns="102396" tIns="102396" rIns="102396" bIns="102396" anchor="b" anchorCtr="0">
            <a:noAutofit/>
          </a:bodyPr>
          <a:lstStyle/>
          <a:p>
            <a:pPr lvl="0">
              <a:buClr>
                <a:schemeClr val="dk1"/>
              </a:buClr>
              <a:buSzPct val="36666"/>
            </a:pPr>
            <a:r>
              <a:rPr lang="en-US" dirty="0">
                <a:sym typeface="Helvetica Neue"/>
              </a:rPr>
              <a:t>DDoS mitigation service providers</a:t>
            </a:r>
            <a:endParaRPr lang="en" dirty="0">
              <a:sym typeface="Helvetica Neue"/>
            </a:endParaRPr>
          </a:p>
        </p:txBody>
      </p:sp>
      <p:sp>
        <p:nvSpPr>
          <p:cNvPr id="4" name="Text Placeholder 3"/>
          <p:cNvSpPr>
            <a:spLocks noGrp="1"/>
          </p:cNvSpPr>
          <p:nvPr>
            <p:ph type="body" idx="1"/>
          </p:nvPr>
        </p:nvSpPr>
        <p:spPr/>
        <p:txBody>
          <a:bodyPr>
            <a:normAutofit/>
          </a:bodyPr>
          <a:lstStyle/>
          <a:p>
            <a:pPr lvl="0"/>
            <a:r>
              <a:rPr lang="en-US" sz="2400" dirty="0"/>
              <a:t>Pros</a:t>
            </a:r>
          </a:p>
          <a:p>
            <a:pPr marL="384048" indent="-384048">
              <a:buFont typeface="Arial" panose="020B0604020202020204" pitchFamily="34" charset="0"/>
              <a:buChar char="•"/>
            </a:pPr>
            <a:r>
              <a:rPr lang="en-US" sz="2400" dirty="0"/>
              <a:t>Hides the complexities of managing the problem</a:t>
            </a:r>
          </a:p>
          <a:p>
            <a:pPr marL="384048" indent="-384048">
              <a:buFont typeface="Arial" panose="020B0604020202020204" pitchFamily="34" charset="0"/>
              <a:buChar char="•"/>
            </a:pPr>
            <a:r>
              <a:rPr lang="en-US" sz="2400" dirty="0"/>
              <a:t>May accelerate content delivery</a:t>
            </a:r>
          </a:p>
          <a:p>
            <a:pPr marL="384048" indent="-384048">
              <a:buFont typeface="Arial" panose="020B0604020202020204" pitchFamily="34" charset="0"/>
              <a:buChar char="•"/>
            </a:pPr>
            <a:r>
              <a:rPr lang="en-US" sz="2400" dirty="0"/>
              <a:t>May be much cheaper, especially as attack sizes grow but are not common</a:t>
            </a:r>
          </a:p>
          <a:p>
            <a:pPr marL="384048" indent="-384048">
              <a:buFont typeface="Arial" panose="020B0604020202020204" pitchFamily="34" charset="0"/>
              <a:buChar char="•"/>
            </a:pPr>
            <a:r>
              <a:rPr lang="en-US" sz="2400" dirty="0"/>
              <a:t>Cost: much, much lower than DIY</a:t>
            </a:r>
          </a:p>
          <a:p>
            <a:pPr lvl="0"/>
            <a:endParaRPr lang="en-US" sz="2400" dirty="0"/>
          </a:p>
          <a:p>
            <a:endParaRPr lang="en-US" sz="2400" dirty="0"/>
          </a:p>
        </p:txBody>
      </p:sp>
      <p:sp>
        <p:nvSpPr>
          <p:cNvPr id="5" name="Text Placeholder 4"/>
          <p:cNvSpPr>
            <a:spLocks noGrp="1"/>
          </p:cNvSpPr>
          <p:nvPr>
            <p:ph type="body" idx="2"/>
          </p:nvPr>
        </p:nvSpPr>
        <p:spPr/>
        <p:txBody>
          <a:bodyPr>
            <a:normAutofit/>
          </a:bodyPr>
          <a:lstStyle/>
          <a:p>
            <a:pPr lvl="0"/>
            <a:r>
              <a:rPr lang="en-US" sz="2000" dirty="0"/>
              <a:t>Cons</a:t>
            </a:r>
          </a:p>
          <a:p>
            <a:pPr>
              <a:buFont typeface="Arial" panose="020B0604020202020204" pitchFamily="34" charset="0"/>
              <a:buChar char="•"/>
            </a:pPr>
            <a:r>
              <a:rPr lang="en-US" sz="2000" dirty="0"/>
              <a:t>May not be applicable to all applications - gaming</a:t>
            </a:r>
          </a:p>
          <a:p>
            <a:pPr>
              <a:buFont typeface="Arial" panose="020B0604020202020204" pitchFamily="34" charset="0"/>
              <a:buChar char="•"/>
            </a:pPr>
            <a:r>
              <a:rPr lang="en-US" sz="2000" dirty="0"/>
              <a:t>May increase latency</a:t>
            </a:r>
          </a:p>
          <a:p>
            <a:pPr>
              <a:buFont typeface="Arial" panose="020B0604020202020204" pitchFamily="34" charset="0"/>
              <a:buChar char="•"/>
            </a:pPr>
            <a:r>
              <a:rPr lang="en-US" sz="2000" dirty="0"/>
              <a:t>May end up expensive</a:t>
            </a:r>
          </a:p>
          <a:p>
            <a:pPr>
              <a:buFont typeface="Arial" panose="020B0604020202020204" pitchFamily="34" charset="0"/>
              <a:buChar char="•"/>
            </a:pPr>
            <a:r>
              <a:rPr lang="en-US" sz="2000" dirty="0"/>
              <a:t>Third party sees the users (and maybe the content) - privacy, security</a:t>
            </a:r>
          </a:p>
          <a:p>
            <a:pPr>
              <a:buFont typeface="Arial" panose="020B0604020202020204" pitchFamily="34" charset="0"/>
              <a:buChar char="•"/>
            </a:pPr>
            <a:r>
              <a:rPr lang="en-US" sz="2000" dirty="0"/>
              <a:t>Issues with stale cache</a:t>
            </a:r>
          </a:p>
          <a:p>
            <a:endParaRPr lang="en-US" sz="2000" dirty="0"/>
          </a:p>
        </p:txBody>
      </p:sp>
    </p:spTree>
    <p:extLst>
      <p:ext uri="{BB962C8B-B14F-4D97-AF65-F5344CB8AC3E}">
        <p14:creationId xmlns:p14="http://schemas.microsoft.com/office/powerpoint/2010/main" val="3923316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fade">
                                      <p:cBhvr>
                                        <p:cTn id="11" dur="500"/>
                                        <p:tgtEl>
                                          <p:spTgt spid="4">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Effect transition="in" filter="fade">
                                      <p:cBhvr>
                                        <p:cTn id="28" dur="500"/>
                                        <p:tgtEl>
                                          <p:spTgt spid="5">
                                            <p:txEl>
                                              <p:pRg st="0" end="0"/>
                                            </p:txEl>
                                          </p:spTgt>
                                        </p:tgtEl>
                                      </p:cBhvr>
                                    </p:animEffec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5">
                                            <p:txEl>
                                              <p:pRg st="2" end="2"/>
                                            </p:txEl>
                                          </p:spTgt>
                                        </p:tgtEl>
                                        <p:attrNameLst>
                                          <p:attrName>style.visibility</p:attrName>
                                        </p:attrNameLst>
                                      </p:cBhvr>
                                      <p:to>
                                        <p:strVal val="visible"/>
                                      </p:to>
                                    </p:set>
                                    <p:animEffect transition="in" filter="fade">
                                      <p:cBhvr>
                                        <p:cTn id="36" dur="500"/>
                                        <p:tgtEl>
                                          <p:spTgt spid="5">
                                            <p:txEl>
                                              <p:pRg st="2" end="2"/>
                                            </p:txEl>
                                          </p:spTgt>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fade">
                                      <p:cBhvr>
                                        <p:cTn id="40" dur="500"/>
                                        <p:tgtEl>
                                          <p:spTgt spid="5">
                                            <p:txEl>
                                              <p:pRg st="3" end="3"/>
                                            </p:txEl>
                                          </p:spTgt>
                                        </p:tgtEl>
                                      </p:cBhvr>
                                    </p:animEffect>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5">
                                            <p:txEl>
                                              <p:pRg st="4" end="4"/>
                                            </p:txEl>
                                          </p:spTgt>
                                        </p:tgtEl>
                                        <p:attrNameLst>
                                          <p:attrName>style.visibility</p:attrName>
                                        </p:attrNameLst>
                                      </p:cBhvr>
                                      <p:to>
                                        <p:strVal val="visible"/>
                                      </p:to>
                                    </p:set>
                                    <p:animEffect transition="in" filter="fade">
                                      <p:cBhvr>
                                        <p:cTn id="44" dur="500"/>
                                        <p:tgtEl>
                                          <p:spTgt spid="5">
                                            <p:txEl>
                                              <p:pRg st="4" end="4"/>
                                            </p:txEl>
                                          </p:spTgt>
                                        </p:tgtEl>
                                      </p:cBhvr>
                                    </p:animEffect>
                                  </p:childTnLst>
                                </p:cTn>
                              </p:par>
                            </p:childTnLst>
                          </p:cTn>
                        </p:par>
                        <p:par>
                          <p:cTn id="45" fill="hold">
                            <p:stCondLst>
                              <p:cond delay="2500"/>
                            </p:stCondLst>
                            <p:childTnLst>
                              <p:par>
                                <p:cTn id="46" presetID="10" presetClass="entr" presetSubtype="0" fill="hold" nodeType="afterEffect">
                                  <p:stCondLst>
                                    <p:cond delay="0"/>
                                  </p:stCondLst>
                                  <p:childTnLst>
                                    <p:set>
                                      <p:cBhvr>
                                        <p:cTn id="47" dur="1" fill="hold">
                                          <p:stCondLst>
                                            <p:cond delay="0"/>
                                          </p:stCondLst>
                                        </p:cTn>
                                        <p:tgtEl>
                                          <p:spTgt spid="5">
                                            <p:txEl>
                                              <p:pRg st="5" end="5"/>
                                            </p:txEl>
                                          </p:spTgt>
                                        </p:tgtEl>
                                        <p:attrNameLst>
                                          <p:attrName>style.visibility</p:attrName>
                                        </p:attrNameLst>
                                      </p:cBhvr>
                                      <p:to>
                                        <p:strVal val="visible"/>
                                      </p:to>
                                    </p:set>
                                    <p:animEffect transition="in" filter="fade">
                                      <p:cBhvr>
                                        <p:cTn id="48"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Mitigation Strategies</a:t>
            </a:r>
          </a:p>
        </p:txBody>
      </p:sp>
    </p:spTree>
    <p:extLst>
      <p:ext uri="{BB962C8B-B14F-4D97-AF65-F5344CB8AC3E}">
        <p14:creationId xmlns:p14="http://schemas.microsoft.com/office/powerpoint/2010/main" val="39359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Risk pyramid</a:t>
            </a:r>
          </a:p>
          <a:p>
            <a:r>
              <a:rPr lang="en-US" dirty="0"/>
              <a:t>Value of being online/Outage costs</a:t>
            </a:r>
          </a:p>
          <a:p>
            <a:r>
              <a:rPr lang="en-US" dirty="0"/>
              <a:t>Mitigation strategies</a:t>
            </a:r>
          </a:p>
          <a:p>
            <a:endParaRPr lang="en-US" dirty="0"/>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637971"/>
            <a:ext cx="6805247"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Risk Pyramid</a:t>
            </a:r>
          </a:p>
        </p:txBody>
      </p:sp>
      <p:sp>
        <p:nvSpPr>
          <p:cNvPr id="3" name="Content Placeholder 2"/>
          <p:cNvSpPr>
            <a:spLocks noGrp="1"/>
          </p:cNvSpPr>
          <p:nvPr>
            <p:ph idx="1"/>
          </p:nvPr>
        </p:nvSpPr>
        <p:spPr>
          <a:xfrm>
            <a:off x="457199" y="1601651"/>
            <a:ext cx="7010400" cy="655320"/>
          </a:xfrm>
        </p:spPr>
        <p:txBody>
          <a:bodyPr/>
          <a:lstStyle/>
          <a:p>
            <a:endParaRPr lang="en-US"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3999" y="4895591"/>
            <a:ext cx="5410200" cy="110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799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additive="base">
                                        <p:cTn id="12" dur="500" fill="hold"/>
                                        <p:tgtEl>
                                          <p:spTgt spid="1027"/>
                                        </p:tgtEl>
                                        <p:attrNameLst>
                                          <p:attrName>ppt_x</p:attrName>
                                        </p:attrNameLst>
                                      </p:cBhvr>
                                      <p:tavLst>
                                        <p:tav tm="0">
                                          <p:val>
                                            <p:strVal val="#ppt_x"/>
                                          </p:val>
                                        </p:tav>
                                        <p:tav tm="100000">
                                          <p:val>
                                            <p:strVal val="#ppt_x"/>
                                          </p:val>
                                        </p:tav>
                                      </p:tavLst>
                                    </p:anim>
                                    <p:anim calcmode="lin" valueType="num">
                                      <p:cBhvr additive="base">
                                        <p:cTn id="13"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nodeType="clickEffect">
                                  <p:stCondLst>
                                    <p:cond delay="0"/>
                                  </p:stCondLst>
                                  <p:childTnLst>
                                    <p:animMotion origin="layout" path="M 0 -1.85185E-6 L -0.00417 -0.22616 " pathEditMode="relative" rAng="0" ptsTypes="AA">
                                      <p:cBhvr>
                                        <p:cTn id="17" dur="2000" fill="hold"/>
                                        <p:tgtEl>
                                          <p:spTgt spid="1027"/>
                                        </p:tgtEl>
                                        <p:attrNameLst>
                                          <p:attrName>ppt_x</p:attrName>
                                          <p:attrName>ppt_y</p:attrName>
                                        </p:attrNameLst>
                                      </p:cBhvr>
                                      <p:rCtr x="-208" y="-113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cost of a minute?</a:t>
            </a:r>
          </a:p>
        </p:txBody>
      </p:sp>
      <p:sp>
        <p:nvSpPr>
          <p:cNvPr id="3" name="Content Placeholder 2"/>
          <p:cNvSpPr>
            <a:spLocks noGrp="1"/>
          </p:cNvSpPr>
          <p:nvPr>
            <p:ph idx="1"/>
          </p:nvPr>
        </p:nvSpPr>
        <p:spPr>
          <a:xfrm>
            <a:off x="457200" y="1169277"/>
            <a:ext cx="8229601" cy="5155325"/>
          </a:xfrm>
        </p:spPr>
        <p:txBody>
          <a:bodyPr>
            <a:normAutofit/>
          </a:bodyPr>
          <a:lstStyle/>
          <a:p>
            <a:pPr marL="0" indent="0">
              <a:buNone/>
            </a:pPr>
            <a:endParaRPr lang="en-US" sz="2500" dirty="0"/>
          </a:p>
          <a:p>
            <a:r>
              <a:rPr lang="en-US" sz="2500" dirty="0"/>
              <a:t>How much does a minute of outage cost to your business?</a:t>
            </a:r>
          </a:p>
          <a:p>
            <a:r>
              <a:rPr lang="en-US" sz="2200" dirty="0"/>
              <a:t>Are there other costs associated with it? Reputation?</a:t>
            </a:r>
          </a:p>
          <a:p>
            <a:r>
              <a:rPr lang="en-US" sz="2200" dirty="0"/>
              <a:t>Are you in a risk category?</a:t>
            </a:r>
          </a:p>
          <a:p>
            <a:r>
              <a:rPr lang="en-US" sz="2200" dirty="0"/>
              <a:t>How much is executive management willing to spend to stay up?</a:t>
            </a:r>
          </a:p>
          <a:p>
            <a:r>
              <a:rPr lang="en-US" sz="2200" dirty="0"/>
              <a:t>Are there reasons you need to mitigate on-site vs offsite? Latency?</a:t>
            </a:r>
          </a:p>
        </p:txBody>
      </p:sp>
    </p:spTree>
    <p:extLst>
      <p:ext uri="{BB962C8B-B14F-4D97-AF65-F5344CB8AC3E}">
        <p14:creationId xmlns:p14="http://schemas.microsoft.com/office/powerpoint/2010/main" val="3872953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Different approaches:</a:t>
            </a:r>
          </a:p>
          <a:p>
            <a:r>
              <a:rPr lang="en-US" dirty="0"/>
              <a:t>Do it yourself (DIY)</a:t>
            </a:r>
          </a:p>
          <a:p>
            <a:r>
              <a:rPr lang="en-US" dirty="0"/>
              <a:t>Outsource/service</a:t>
            </a:r>
          </a:p>
          <a:p>
            <a:pPr lvl="1"/>
            <a:r>
              <a:rPr lang="en-US" dirty="0"/>
              <a:t>On demand</a:t>
            </a:r>
          </a:p>
          <a:p>
            <a:pPr lvl="1"/>
            <a:r>
              <a:rPr lang="en-US" dirty="0"/>
              <a:t>Always on</a:t>
            </a:r>
          </a:p>
          <a:p>
            <a:r>
              <a:rPr lang="en-US" dirty="0"/>
              <a:t>Hybrid</a:t>
            </a:r>
          </a:p>
          <a:p>
            <a:endParaRPr lang="en-US" dirty="0"/>
          </a:p>
        </p:txBody>
      </p:sp>
      <p:sp>
        <p:nvSpPr>
          <p:cNvPr id="4" name="Shape 188"/>
          <p:cNvSpPr txBox="1">
            <a:spLocks noGrp="1"/>
          </p:cNvSpPr>
          <p:nvPr>
            <p:ph type="title"/>
          </p:nvPr>
        </p:nvSpPr>
        <p:spPr>
          <a:prstGeom prst="rect">
            <a:avLst/>
          </a:prstGeom>
        </p:spPr>
        <p:txBody>
          <a:bodyPr lIns="102396" tIns="102396" rIns="102396" bIns="102396" anchor="b" anchorCtr="0">
            <a:noAutofit/>
          </a:bodyPr>
          <a:lstStyle/>
          <a:p>
            <a:pPr lvl="0">
              <a:buClr>
                <a:schemeClr val="dk1"/>
              </a:buClr>
              <a:buSzPct val="36666"/>
            </a:pPr>
            <a:r>
              <a:rPr lang="en-US" dirty="0"/>
              <a:t>Mitigation</a:t>
            </a:r>
            <a:endParaRPr lang="en" dirty="0"/>
          </a:p>
        </p:txBody>
      </p:sp>
    </p:spTree>
    <p:extLst>
      <p:ext uri="{BB962C8B-B14F-4D97-AF65-F5344CB8AC3E}">
        <p14:creationId xmlns:p14="http://schemas.microsoft.com/office/powerpoint/2010/main" val="1397226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2" name="Shape 265"/>
          <p:cNvSpPr txBox="1">
            <a:spLocks noGrp="1"/>
          </p:cNvSpPr>
          <p:nvPr>
            <p:ph type="title"/>
          </p:nvPr>
        </p:nvSpPr>
        <p:spPr>
          <a:xfrm>
            <a:off x="457200" y="274638"/>
            <a:ext cx="8229600" cy="1143200"/>
          </a:xfrm>
          <a:prstGeom prst="rect">
            <a:avLst/>
          </a:prstGeom>
          <a:noFill/>
          <a:ln>
            <a:noFill/>
          </a:ln>
        </p:spPr>
        <p:txBody>
          <a:bodyPr lIns="102396" tIns="102396" rIns="102396" bIns="102396" anchor="b" anchorCtr="0">
            <a:noAutofit/>
          </a:bodyPr>
          <a:lstStyle/>
          <a:p>
            <a:pPr>
              <a:lnSpc>
                <a:spcPct val="100000"/>
              </a:lnSpc>
              <a:buClr>
                <a:schemeClr val="dk1"/>
              </a:buClr>
              <a:buSzPct val="25000"/>
            </a:pPr>
            <a:r>
              <a:rPr lang="en" sz="3200" dirty="0">
                <a:latin typeface="Calibri" charset="0"/>
                <a:ea typeface="Calibri" charset="0"/>
                <a:cs typeface="Calibri" charset="0"/>
              </a:rPr>
              <a:t>Do it Yourself (On Premise)</a:t>
            </a:r>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2157278"/>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148265"/>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157278"/>
            <a:ext cx="6286500" cy="383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384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500"/>
                                        <p:tgtEl>
                                          <p:spTgt spid="20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6"/>
                                        </p:tgtEl>
                                        <p:attrNameLst>
                                          <p:attrName>style.visibility</p:attrName>
                                        </p:attrNameLst>
                                      </p:cBhvr>
                                      <p:to>
                                        <p:strVal val="visible"/>
                                      </p:to>
                                    </p:set>
                                    <p:animEffect transition="in" filter="fade">
                                      <p:cBhvr>
                                        <p:cTn id="12" dur="500"/>
                                        <p:tgtEl>
                                          <p:spTgt spid="20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7"/>
                                        </p:tgtEl>
                                        <p:attrNameLst>
                                          <p:attrName>style.visibility</p:attrName>
                                        </p:attrNameLst>
                                      </p:cBhvr>
                                      <p:to>
                                        <p:strVal val="visible"/>
                                      </p:to>
                                    </p:set>
                                    <p:animEffect transition="in" filter="fade">
                                      <p:cBhvr>
                                        <p:cTn id="17" dur="500"/>
                                        <p:tgtEl>
                                          <p:spTgt spid="2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Network capacity: bandwidth</a:t>
            </a:r>
          </a:p>
          <a:p>
            <a:r>
              <a:rPr lang="en-US" dirty="0"/>
              <a:t>Hardware capacity: packet rates, inspecting headers and content?</a:t>
            </a:r>
          </a:p>
          <a:p>
            <a:r>
              <a:rPr lang="en-US" dirty="0"/>
              <a:t>One time cost (refresh every 3-4 years)</a:t>
            </a:r>
          </a:p>
          <a:p>
            <a:r>
              <a:rPr lang="en-US" dirty="0"/>
              <a:t>Depending on attacks size can be in $100,000s</a:t>
            </a:r>
          </a:p>
          <a:p>
            <a:endParaRPr lang="en-US" dirty="0"/>
          </a:p>
        </p:txBody>
      </p:sp>
      <p:sp>
        <p:nvSpPr>
          <p:cNvPr id="2" name="Shape 188"/>
          <p:cNvSpPr txBox="1">
            <a:spLocks noGrp="1"/>
          </p:cNvSpPr>
          <p:nvPr>
            <p:ph type="title"/>
          </p:nvPr>
        </p:nvSpPr>
        <p:spPr>
          <a:prstGeom prst="rect">
            <a:avLst/>
          </a:prstGeom>
        </p:spPr>
        <p:txBody>
          <a:bodyPr lIns="102396" tIns="102396" rIns="102396" bIns="102396" anchor="b" anchorCtr="0">
            <a:noAutofit/>
          </a:bodyPr>
          <a:lstStyle/>
          <a:p>
            <a:pPr>
              <a:buClr>
                <a:schemeClr val="dk1"/>
              </a:buClr>
              <a:buSzPct val="36666"/>
            </a:pPr>
            <a:r>
              <a:rPr lang="en" sz="3200" dirty="0">
                <a:latin typeface="Calibri" charset="0"/>
                <a:ea typeface="Calibri" charset="0"/>
                <a:cs typeface="Calibri" charset="0"/>
              </a:rPr>
              <a:t>DIY: Considerationss</a:t>
            </a:r>
          </a:p>
        </p:txBody>
      </p:sp>
    </p:spTree>
    <p:extLst>
      <p:ext uri="{BB962C8B-B14F-4D97-AF65-F5344CB8AC3E}">
        <p14:creationId xmlns:p14="http://schemas.microsoft.com/office/powerpoint/2010/main" val="350516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1495</TotalTime>
  <Words>1107</Words>
  <Application>Microsoft Macintosh PowerPoint</Application>
  <PresentationFormat>On-screen Show (4:3)</PresentationFormat>
  <Paragraphs>165</Paragraphs>
  <Slides>28</Slides>
  <Notes>23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Aharoni</vt:lpstr>
      <vt:lpstr>Arial</vt:lpstr>
      <vt:lpstr>Calibri</vt:lpstr>
      <vt:lpstr>Helvetica Neue</vt:lpstr>
      <vt:lpstr>Custom Design</vt:lpstr>
      <vt:lpstr>Mitigation Strategies</vt:lpstr>
      <vt:lpstr>Copyright</vt:lpstr>
      <vt:lpstr>Mitigation Strategies</vt:lpstr>
      <vt:lpstr>Overview</vt:lpstr>
      <vt:lpstr>Risk Pyramid</vt:lpstr>
      <vt:lpstr>The cost of a minute?</vt:lpstr>
      <vt:lpstr>Mitigation</vt:lpstr>
      <vt:lpstr>Do it Yourself (On Premise)</vt:lpstr>
      <vt:lpstr>DIY: Considerationss</vt:lpstr>
      <vt:lpstr>DIY: Benefits</vt:lpstr>
      <vt:lpstr>DIY: Drawbacks</vt:lpstr>
      <vt:lpstr>DIY: Bottom line</vt:lpstr>
      <vt:lpstr>DIY: Conclusions</vt:lpstr>
      <vt:lpstr>External service</vt:lpstr>
      <vt:lpstr>On Demand DDoS</vt:lpstr>
      <vt:lpstr>On Demand Mitigation - benefits</vt:lpstr>
      <vt:lpstr>On Demand Mitigation - drawbacks</vt:lpstr>
      <vt:lpstr>Always On Mitigation</vt:lpstr>
      <vt:lpstr>PowerPoint Presentation</vt:lpstr>
      <vt:lpstr>PowerPoint Presentation</vt:lpstr>
      <vt:lpstr>Always On Mitigation - benefits</vt:lpstr>
      <vt:lpstr>Always On Mitigation - drawbacks</vt:lpstr>
      <vt:lpstr>Hybrid</vt:lpstr>
      <vt:lpstr>DDoS mitigation service providers</vt:lpstr>
      <vt:lpstr>DDoS mitigation svc providers – bottom line</vt:lpstr>
      <vt:lpstr>DDoS mitigation service providers</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33</cp:revision>
  <dcterms:created xsi:type="dcterms:W3CDTF">2017-12-21T18:49:02Z</dcterms:created>
  <dcterms:modified xsi:type="dcterms:W3CDTF">2019-02-20T17:54:14Z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