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Lst>
  <p:notesMasterIdLst>
    <p:notesMasterId r:id="rId31"/>
  </p:notesMasterIdLst>
  <p:handoutMasterIdLst>
    <p:handoutMasterId r:id="rId32"/>
  </p:handoutMasterIdLst>
  <p:sldIdLst>
    <p:sldId id="257" r:id="rId2"/>
    <p:sldId id="259" r:id="rId3"/>
    <p:sldId id="287" r:id="rId4"/>
    <p:sldId id="260" r:id="rId5"/>
    <p:sldId id="261"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86" r:id="rId22"/>
    <p:sldId id="258" r:id="rId23"/>
    <p:sldId id="279" r:id="rId24"/>
    <p:sldId id="280" r:id="rId25"/>
    <p:sldId id="281" r:id="rId26"/>
    <p:sldId id="282" r:id="rId27"/>
    <p:sldId id="283" r:id="rId28"/>
    <p:sldId id="284" r:id="rId29"/>
    <p:sldId id="26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76" autoAdjust="0"/>
    <p:restoredTop sz="75817" autoAdjust="0"/>
  </p:normalViewPr>
  <p:slideViewPr>
    <p:cSldViewPr snapToGrid="0" snapToObjects="1">
      <p:cViewPr varScale="1">
        <p:scale>
          <a:sx n="78" d="100"/>
          <a:sy n="78" d="100"/>
        </p:scale>
        <p:origin x="2040" y="1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82" d="100"/>
          <a:sy n="82" d="100"/>
        </p:scale>
        <p:origin x="1968" y="1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image" Target="../media/image30.emf"/><Relationship Id="rId5" Type="http://schemas.openxmlformats.org/officeDocument/2006/relationships/image" Target="../media/image34.emf"/><Relationship Id="rId4" Type="http://schemas.openxmlformats.org/officeDocument/2006/relationships/image" Target="../media/image33.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0.emf"/><Relationship Id="rId7" Type="http://schemas.openxmlformats.org/officeDocument/2006/relationships/image" Target="../media/image44.emf"/><Relationship Id="rId2" Type="http://schemas.openxmlformats.org/officeDocument/2006/relationships/image" Target="../media/image39.emf"/><Relationship Id="rId1" Type="http://schemas.openxmlformats.org/officeDocument/2006/relationships/image" Target="../media/image38.emf"/><Relationship Id="rId6" Type="http://schemas.openxmlformats.org/officeDocument/2006/relationships/image" Target="../media/image43.emf"/><Relationship Id="rId5" Type="http://schemas.openxmlformats.org/officeDocument/2006/relationships/image" Target="../media/image42.emf"/><Relationship Id="rId4" Type="http://schemas.openxmlformats.org/officeDocument/2006/relationships/image" Target="../media/image41.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D5B540-0924-934B-A249-9B0D3F1A23FB}" type="datetimeFigureOut">
              <a:rPr lang="en-GB" smtClean="0"/>
              <a:t>20/02/2019</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995005-CF56-A743-89C8-5EE9B547E5C6}" type="slidenum">
              <a:rPr lang="en-GB" smtClean="0"/>
              <a:t>‹#›</a:t>
            </a:fld>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8900"/>
            <a:ext cx="1270000" cy="635000"/>
          </a:xfrm>
          <a:prstGeom prst="rect">
            <a:avLst/>
          </a:prstGeom>
        </p:spPr>
      </p:pic>
    </p:spTree>
    <p:extLst>
      <p:ext uri="{BB962C8B-B14F-4D97-AF65-F5344CB8AC3E}">
        <p14:creationId xmlns:p14="http://schemas.microsoft.com/office/powerpoint/2010/main" val="539787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E71195-F270-174E-A19B-A7923C194DFA}" type="datetimeFigureOut">
              <a:rPr lang="en-GB" smtClean="0"/>
              <a:t>20/02/2019</a:t>
            </a:fld>
            <a:endParaRPr lang="en-GB" dirty="0"/>
          </a:p>
        </p:txBody>
      </p:sp>
      <p:sp>
        <p:nvSpPr>
          <p:cNvPr id="4" name="Slide Image Placeholder 3"/>
          <p:cNvSpPr>
            <a:spLocks noGrp="1" noRot="1" noChangeAspect="1"/>
          </p:cNvSpPr>
          <p:nvPr>
            <p:ph type="sldImg" idx="2"/>
          </p:nvPr>
        </p:nvSpPr>
        <p:spPr>
          <a:xfrm>
            <a:off x="685800" y="632577"/>
            <a:ext cx="5472811" cy="410460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910974"/>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6E53A4-3F4D-8748-A0FA-BB510B091717}" type="slidenum">
              <a:rPr lang="en-GB" smtClean="0"/>
              <a:t>‹#›</a:t>
            </a:fld>
            <a:endParaRPr lang="en-GB"/>
          </a:p>
        </p:txBody>
      </p:sp>
    </p:spTree>
    <p:extLst>
      <p:ext uri="{BB962C8B-B14F-4D97-AF65-F5344CB8AC3E}">
        <p14:creationId xmlns:p14="http://schemas.microsoft.com/office/powerpoint/2010/main" val="1259167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The purpose of this section is to level set.</a:t>
            </a:r>
            <a:r>
              <a:rPr lang="en-US" baseline="0" dirty="0"/>
              <a:t> </a:t>
            </a:r>
            <a:r>
              <a:rPr lang="en-US" dirty="0"/>
              <a:t>Go through it quickly or skip altogether if the class is familiar with it.</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a:t>
            </a:fld>
            <a:endParaRPr lang="en-GB"/>
          </a:p>
        </p:txBody>
      </p:sp>
    </p:spTree>
    <p:extLst>
      <p:ext uri="{BB962C8B-B14F-4D97-AF65-F5344CB8AC3E}">
        <p14:creationId xmlns:p14="http://schemas.microsoft.com/office/powerpoint/2010/main" val="2287922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a:t>FIRST Training materials</a:t>
            </a:r>
            <a:r>
              <a:rPr lang="en-GB" baseline="0" dirty="0"/>
              <a:t> are available for non-commercial use under a CC license. We would appreciate if you let us know that you use it: Send a mail to </a:t>
            </a:r>
            <a:r>
              <a:rPr lang="en-GB" baseline="0" dirty="0" err="1"/>
              <a:t>first-sec@firtst.org</a:t>
            </a:r>
            <a:r>
              <a:rPr lang="en-GB" baseline="0" dirty="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26112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When presenting</a:t>
            </a:r>
            <a:r>
              <a:rPr lang="en-US" baseline="0" dirty="0"/>
              <a:t> the overview pay attention and if in a small group inquire if some of those topics are well known to the audience and pace the presentation accordingly.</a:t>
            </a:r>
          </a:p>
          <a:p>
            <a:r>
              <a:rPr lang="en-US" dirty="0"/>
              <a:t>Experience shows that depth of knowledge</a:t>
            </a:r>
            <a:r>
              <a:rPr lang="en-US" baseline="0" dirty="0"/>
              <a:t> of those fluctuates massively between groups and countries.</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4</a:t>
            </a:fld>
            <a:endParaRPr lang="en-GB"/>
          </a:p>
        </p:txBody>
      </p:sp>
    </p:spTree>
    <p:extLst>
      <p:ext uri="{BB962C8B-B14F-4D97-AF65-F5344CB8AC3E}">
        <p14:creationId xmlns:p14="http://schemas.microsoft.com/office/powerpoint/2010/main" val="4246379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There</a:t>
            </a:r>
            <a:r>
              <a:rPr lang="en-US" baseline="0" dirty="0"/>
              <a:t> are several things to note in this slide.</a:t>
            </a:r>
          </a:p>
          <a:p>
            <a:r>
              <a:rPr lang="en-US" baseline="0" dirty="0"/>
              <a:t>First give an example of IP being an address on the network, port being an address on the host with certain IP and how IP/protocol/port define an address of an entry point when looking from the outside. In similar fashion a socked can be viewed as the address of that same entity when looking from the inside (it’s more complicated but for this class purpose this is sufficient).</a:t>
            </a:r>
          </a:p>
          <a:p>
            <a:r>
              <a:rPr lang="en-US" baseline="0" dirty="0"/>
              <a:t>Then you can add that in UNIX those are unsigned integers just like any other file handle and the sockets are programmatically treated very similarly to a file.</a:t>
            </a:r>
          </a:p>
          <a:p>
            <a:endParaRPr lang="en-US" baseline="0" dirty="0"/>
          </a:p>
          <a:p>
            <a:r>
              <a:rPr lang="en-US" baseline="0" dirty="0"/>
              <a:t>It is important to realize of the attendees understand the notion of a state machine and if necessary explain it. For more information: https://en.wikipedia.org/wiki/Finite-state_machine.</a:t>
            </a:r>
          </a:p>
        </p:txBody>
      </p:sp>
      <p:sp>
        <p:nvSpPr>
          <p:cNvPr id="4" name="Slide Number Placeholder 3"/>
          <p:cNvSpPr>
            <a:spLocks noGrp="1"/>
          </p:cNvSpPr>
          <p:nvPr>
            <p:ph type="sldNum" sz="quarter" idx="10"/>
          </p:nvPr>
        </p:nvSpPr>
        <p:spPr/>
        <p:txBody>
          <a:bodyPr/>
          <a:lstStyle/>
          <a:p>
            <a:fld id="{136E53A4-3F4D-8748-A0FA-BB510B091717}" type="slidenum">
              <a:rPr lang="en-GB" smtClean="0"/>
              <a:t>6</a:t>
            </a:fld>
            <a:endParaRPr lang="en-GB"/>
          </a:p>
        </p:txBody>
      </p:sp>
    </p:spTree>
    <p:extLst>
      <p:ext uri="{BB962C8B-B14F-4D97-AF65-F5344CB8AC3E}">
        <p14:creationId xmlns:p14="http://schemas.microsoft.com/office/powerpoint/2010/main" val="24864648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Explain the states are states in the state machine.</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7</a:t>
            </a:fld>
            <a:endParaRPr lang="en-GB"/>
          </a:p>
        </p:txBody>
      </p:sp>
    </p:spTree>
    <p:extLst>
      <p:ext uri="{BB962C8B-B14F-4D97-AF65-F5344CB8AC3E}">
        <p14:creationId xmlns:p14="http://schemas.microsoft.com/office/powerpoint/2010/main" val="3185007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Do not dwell too much on that slide, it is intended to show the complexity</a:t>
            </a:r>
            <a:r>
              <a:rPr lang="en-US" baseline="0" dirty="0"/>
              <a:t> of the state machine.</a:t>
            </a:r>
          </a:p>
          <a:p>
            <a:r>
              <a:rPr lang="en-US" baseline="0" dirty="0"/>
              <a:t>Note to the attendees you will go in details in the following slides and just as an example trace the opening of a connection from the client side. If the response of the audience is engagement, then you can shows them the server side as well, and cross-reference to the client side.</a:t>
            </a:r>
          </a:p>
          <a:p>
            <a:endParaRPr lang="en-US" baseline="0" dirty="0"/>
          </a:p>
        </p:txBody>
      </p:sp>
      <p:sp>
        <p:nvSpPr>
          <p:cNvPr id="4" name="Slide Number Placeholder 3"/>
          <p:cNvSpPr>
            <a:spLocks noGrp="1"/>
          </p:cNvSpPr>
          <p:nvPr>
            <p:ph type="sldNum" sz="quarter" idx="10"/>
          </p:nvPr>
        </p:nvSpPr>
        <p:spPr/>
        <p:txBody>
          <a:bodyPr/>
          <a:lstStyle/>
          <a:p>
            <a:fld id="{136E53A4-3F4D-8748-A0FA-BB510B091717}" type="slidenum">
              <a:rPr lang="en-GB" smtClean="0"/>
              <a:t>8</a:t>
            </a:fld>
            <a:endParaRPr lang="en-GB"/>
          </a:p>
        </p:txBody>
      </p:sp>
    </p:spTree>
    <p:extLst>
      <p:ext uri="{BB962C8B-B14F-4D97-AF65-F5344CB8AC3E}">
        <p14:creationId xmlns:p14="http://schemas.microsoft.com/office/powerpoint/2010/main" val="4940869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This slide is pretty verbose.</a:t>
            </a:r>
          </a:p>
          <a:p>
            <a:r>
              <a:rPr lang="en-US" dirty="0"/>
              <a:t>However, ensure to stop at the</a:t>
            </a:r>
            <a:r>
              <a:rPr lang="en-US" baseline="0" dirty="0"/>
              <a:t> 3-way handshake part and ensure they either know what it is or take a note.</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9</a:t>
            </a:fld>
            <a:endParaRPr lang="en-GB"/>
          </a:p>
        </p:txBody>
      </p:sp>
    </p:spTree>
    <p:extLst>
      <p:ext uri="{BB962C8B-B14F-4D97-AF65-F5344CB8AC3E}">
        <p14:creationId xmlns:p14="http://schemas.microsoft.com/office/powerpoint/2010/main" val="3869024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Do not forget to put</a:t>
            </a:r>
            <a:r>
              <a:rPr lang="en-US" baseline="0" dirty="0"/>
              <a:t> a stress on the 2xMSL wait time, and note it will come into play later.</a:t>
            </a:r>
          </a:p>
          <a:p>
            <a:endParaRPr lang="en-US" baseline="0" dirty="0"/>
          </a:p>
        </p:txBody>
      </p:sp>
      <p:sp>
        <p:nvSpPr>
          <p:cNvPr id="4" name="Slide Number Placeholder 3"/>
          <p:cNvSpPr>
            <a:spLocks noGrp="1"/>
          </p:cNvSpPr>
          <p:nvPr>
            <p:ph type="sldNum" sz="quarter" idx="10"/>
          </p:nvPr>
        </p:nvSpPr>
        <p:spPr/>
        <p:txBody>
          <a:bodyPr/>
          <a:lstStyle/>
          <a:p>
            <a:fld id="{136E53A4-3F4D-8748-A0FA-BB510B091717}" type="slidenum">
              <a:rPr lang="en-GB" smtClean="0"/>
              <a:t>10</a:t>
            </a:fld>
            <a:endParaRPr lang="en-GB"/>
          </a:p>
        </p:txBody>
      </p:sp>
    </p:spTree>
    <p:extLst>
      <p:ext uri="{BB962C8B-B14F-4D97-AF65-F5344CB8AC3E}">
        <p14:creationId xmlns:p14="http://schemas.microsoft.com/office/powerpoint/2010/main" val="6934939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charset="0"/>
                <a:ea typeface="Calibri" charset="0"/>
                <a:cs typeface="Calibri" charset="0"/>
              </a:defRPr>
            </a:lvl1pPr>
          </a:lstStyle>
          <a:p>
            <a:r>
              <a:rPr lang="en-US"/>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charset="0"/>
                <a:ea typeface="Calibri" charset="0"/>
                <a:cs typeface="Calibri"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a:t>
            </a:r>
          </a:p>
          <a:p>
            <a:r>
              <a:rPr lang="en-US" dirty="0"/>
              <a:t>Date of Presentation</a:t>
            </a:r>
          </a:p>
        </p:txBody>
      </p:sp>
      <p:sp>
        <p:nvSpPr>
          <p:cNvPr id="5" name="Subtitle 2"/>
          <p:cNvSpPr txBox="1">
            <a:spLocks/>
          </p:cNvSpPr>
          <p:nvPr userDrawn="1"/>
        </p:nvSpPr>
        <p:spPr>
          <a:xfrm>
            <a:off x="3581400" y="6220457"/>
            <a:ext cx="4876800" cy="363223"/>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dirty="0"/>
              <a:t>Course developed by: Krassimir Tzvetanov</a:t>
            </a:r>
          </a:p>
        </p:txBody>
      </p:sp>
    </p:spTree>
    <p:extLst>
      <p:ext uri="{BB962C8B-B14F-4D97-AF65-F5344CB8AC3E}">
        <p14:creationId xmlns:p14="http://schemas.microsoft.com/office/powerpoint/2010/main" val="750309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1900200" cy="584775"/>
          </a:xfrm>
          <a:prstGeom prst="rect">
            <a:avLst/>
          </a:prstGeom>
          <a:noFill/>
        </p:spPr>
        <p:txBody>
          <a:bodyPr wrap="none" rtlCol="0">
            <a:spAutoFit/>
          </a:bodyPr>
          <a:lstStyle/>
          <a:p>
            <a:r>
              <a:rPr lang="en-GB" sz="3200" b="1" dirty="0">
                <a:latin typeface="Calibri" charset="0"/>
                <a:ea typeface="Calibri" charset="0"/>
                <a:cs typeface="Calibri" charset="0"/>
              </a:rPr>
              <a:t>Questions</a:t>
            </a: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5456" y="1666619"/>
            <a:ext cx="8582751" cy="4354712"/>
          </a:xfrm>
          <a:prstGeom prst="rect">
            <a:avLst/>
          </a:prstGeom>
        </p:spPr>
        <p:txBody>
          <a:bodyPr lIns="102412" tIns="51206" rIns="102412" bIns="51206">
            <a:noAutofit/>
          </a:bodyPr>
          <a:lstStyle>
            <a:lvl1pPr marL="323593" indent="-259586">
              <a:lnSpc>
                <a:spcPct val="95000"/>
              </a:lnSpc>
              <a:spcBef>
                <a:spcPts val="1243"/>
              </a:spcBef>
              <a:buClr>
                <a:schemeClr val="tx2"/>
              </a:buClr>
              <a:buSzPct val="80000"/>
              <a:buFont typeface="Wingdings" panose="05000000000000000000" pitchFamily="2" charset="2"/>
              <a:buChar char="§"/>
              <a:defRPr sz="2200" b="0" i="0">
                <a:solidFill>
                  <a:schemeClr val="tx2"/>
                </a:solidFill>
                <a:latin typeface="+mn-lt"/>
                <a:cs typeface="CiscoSans ExtraLight"/>
              </a:defRPr>
            </a:lvl1pPr>
            <a:lvl2pPr marL="579624" indent="-241806">
              <a:lnSpc>
                <a:spcPct val="95000"/>
              </a:lnSpc>
              <a:spcBef>
                <a:spcPts val="504"/>
              </a:spcBef>
              <a:buClr>
                <a:schemeClr val="tx2"/>
              </a:buClr>
              <a:buSzPct val="80000"/>
              <a:buFont typeface="Wingdings" panose="05000000000000000000" pitchFamily="2" charset="2"/>
              <a:buChar char="§"/>
              <a:defRPr sz="2000" b="0" i="0">
                <a:solidFill>
                  <a:schemeClr val="tx2"/>
                </a:solidFill>
                <a:latin typeface="+mn-lt"/>
                <a:cs typeface="CiscoSans ExtraLight"/>
              </a:defRPr>
            </a:lvl2pPr>
            <a:lvl3pPr marL="839209" indent="-192023">
              <a:buClr>
                <a:schemeClr val="tx2"/>
              </a:buClr>
              <a:buSzPct val="80000"/>
              <a:buFont typeface="Wingdings" panose="05000000000000000000" pitchFamily="2" charset="2"/>
              <a:buChar char="§"/>
              <a:defRPr sz="1800" b="0" i="0">
                <a:solidFill>
                  <a:schemeClr val="tx2"/>
                </a:solidFill>
                <a:latin typeface="+mn-lt"/>
                <a:cs typeface="CiscoSans ExtraLight"/>
              </a:defRPr>
            </a:lvl3pPr>
            <a:lvl4pPr marL="1029454" indent="-192023">
              <a:buClr>
                <a:schemeClr val="tx2"/>
              </a:buClr>
              <a:buSzPct val="80000"/>
              <a:buFont typeface="Wingdings" panose="05000000000000000000" pitchFamily="2" charset="2"/>
              <a:buChar char="§"/>
              <a:defRPr sz="1600" b="0" i="0">
                <a:solidFill>
                  <a:schemeClr val="tx2"/>
                </a:solidFill>
                <a:latin typeface="+mn-lt"/>
                <a:cs typeface="CiscoSans ExtraLight"/>
              </a:defRPr>
            </a:lvl4pPr>
            <a:lvl5pPr marL="1212586" indent="-192023">
              <a:buClr>
                <a:schemeClr val="tx2"/>
              </a:buClr>
              <a:buSzPct val="80000"/>
              <a:buFont typeface="Wingdings" panose="05000000000000000000" pitchFamily="2" charset="2"/>
              <a:buChar char="§"/>
              <a:defRPr sz="1300" b="0" i="0">
                <a:solidFill>
                  <a:schemeClr val="tx2"/>
                </a:solidFill>
                <a:latin typeface="+mn-lt"/>
                <a:cs typeface="CiscoSans ExtraLigh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p:cNvSpPr>
            <a:spLocks noGrp="1"/>
          </p:cNvSpPr>
          <p:nvPr>
            <p:ph type="ctrTitle" hasCustomPrompt="1"/>
          </p:nvPr>
        </p:nvSpPr>
        <p:spPr>
          <a:xfrm>
            <a:off x="259742" y="404086"/>
            <a:ext cx="8659976" cy="971709"/>
          </a:xfrm>
          <a:prstGeom prst="rect">
            <a:avLst/>
          </a:prstGeom>
        </p:spPr>
        <p:txBody>
          <a:bodyPr anchor="t" anchorCtr="0">
            <a:noAutofit/>
          </a:bodyPr>
          <a:lstStyle>
            <a:lvl1pPr algn="l">
              <a:lnSpc>
                <a:spcPct val="90000"/>
              </a:lnSpc>
              <a:defRPr sz="2800" b="0" i="0" spc="0" baseline="0">
                <a:solidFill>
                  <a:schemeClr val="accent4"/>
                </a:solidFill>
                <a:latin typeface="+mj-lt"/>
                <a:cs typeface="CiscoSans Thin"/>
              </a:defRPr>
            </a:lvl1pPr>
          </a:lstStyle>
          <a:p>
            <a:r>
              <a:rPr lang="en-US" dirty="0"/>
              <a:t>Bullet Title Goes Here</a:t>
            </a:r>
          </a:p>
        </p:txBody>
      </p:sp>
    </p:spTree>
    <p:extLst>
      <p:ext uri="{BB962C8B-B14F-4D97-AF65-F5344CB8AC3E}">
        <p14:creationId xmlns:p14="http://schemas.microsoft.com/office/powerpoint/2010/main" val="4093991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egue">
    <p:spTree>
      <p:nvGrpSpPr>
        <p:cNvPr id="1" name=""/>
        <p:cNvGrpSpPr/>
        <p:nvPr/>
      </p:nvGrpSpPr>
      <p:grpSpPr>
        <a:xfrm>
          <a:off x="0" y="0"/>
          <a:ext cx="0" cy="0"/>
          <a:chOff x="0" y="0"/>
          <a:chExt cx="0" cy="0"/>
        </a:xfrm>
      </p:grpSpPr>
      <p:sp>
        <p:nvSpPr>
          <p:cNvPr id="27" name="Rectangle 3"/>
          <p:cNvSpPr>
            <a:spLocks noChangeArrowheads="1"/>
          </p:cNvSpPr>
          <p:nvPr userDrawn="1"/>
        </p:nvSpPr>
        <p:spPr bwMode="white">
          <a:xfrm>
            <a:off x="1" y="0"/>
            <a:ext cx="9144000" cy="177800"/>
          </a:xfrm>
          <a:prstGeom prst="rect">
            <a:avLst/>
          </a:prstGeom>
          <a:solidFill>
            <a:schemeClr val="bg2"/>
          </a:solidFill>
          <a:ln w="25400" algn="ctr">
            <a:noFill/>
            <a:miter lim="800000"/>
            <a:headEnd/>
            <a:tailEnd/>
          </a:ln>
          <a:effectLst/>
        </p:spPr>
        <p:txBody>
          <a:bodyPr wrap="none" lIns="76816" tIns="38409" rIns="76816" bIns="38409" anchor="ctr"/>
          <a:lstStyle/>
          <a:p>
            <a:endParaRPr lang="en-US">
              <a:latin typeface="+mj-lt"/>
            </a:endParaRPr>
          </a:p>
        </p:txBody>
      </p:sp>
      <p:sp>
        <p:nvSpPr>
          <p:cNvPr id="47" name="Rectangle 3"/>
          <p:cNvSpPr>
            <a:spLocks noChangeArrowheads="1"/>
          </p:cNvSpPr>
          <p:nvPr userDrawn="1"/>
        </p:nvSpPr>
        <p:spPr bwMode="hidden">
          <a:xfrm>
            <a:off x="1" y="0"/>
            <a:ext cx="9144000" cy="177800"/>
          </a:xfrm>
          <a:prstGeom prst="rect">
            <a:avLst/>
          </a:prstGeom>
          <a:solidFill>
            <a:schemeClr val="bg2"/>
          </a:solidFill>
          <a:ln w="25400" algn="ctr">
            <a:noFill/>
            <a:miter lim="800000"/>
            <a:headEnd/>
            <a:tailEnd/>
          </a:ln>
          <a:effectLst/>
        </p:spPr>
        <p:txBody>
          <a:bodyPr wrap="none" lIns="76816" tIns="38409" rIns="76816" bIns="38409" anchor="ctr"/>
          <a:lstStyle/>
          <a:p>
            <a:endParaRPr lang="en-US">
              <a:latin typeface="+mj-lt"/>
            </a:endParaRPr>
          </a:p>
        </p:txBody>
      </p:sp>
      <p:sp>
        <p:nvSpPr>
          <p:cNvPr id="5" name="Title 1"/>
          <p:cNvSpPr>
            <a:spLocks noGrp="1"/>
          </p:cNvSpPr>
          <p:nvPr>
            <p:ph type="ctrTitle" hasCustomPrompt="1"/>
          </p:nvPr>
        </p:nvSpPr>
        <p:spPr>
          <a:xfrm>
            <a:off x="245457" y="762099"/>
            <a:ext cx="8301718" cy="3426595"/>
          </a:xfrm>
          <a:prstGeom prst="rect">
            <a:avLst/>
          </a:prstGeom>
        </p:spPr>
        <p:txBody>
          <a:bodyPr anchor="b" anchorCtr="0">
            <a:noAutofit/>
          </a:bodyPr>
          <a:lstStyle>
            <a:lvl1pPr marL="0" indent="0" algn="l">
              <a:lnSpc>
                <a:spcPct val="90000"/>
              </a:lnSpc>
              <a:buFont typeface="Arial" panose="020B0604020202020204" pitchFamily="34" charset="0"/>
              <a:buNone/>
              <a:defRPr sz="5000" b="0" i="0" spc="0" baseline="0">
                <a:gradFill>
                  <a:gsLst>
                    <a:gs pos="34000">
                      <a:srgbClr val="272749"/>
                    </a:gs>
                    <a:gs pos="0">
                      <a:schemeClr val="tx2"/>
                    </a:gs>
                    <a:gs pos="92000">
                      <a:srgbClr val="EE402F"/>
                    </a:gs>
                    <a:gs pos="100000">
                      <a:srgbClr val="F37527"/>
                    </a:gs>
                  </a:gsLst>
                  <a:lin ang="1200000" scaled="0"/>
                </a:gradFill>
                <a:latin typeface="+mj-lt"/>
                <a:cs typeface="CiscoSans Thin"/>
              </a:defRPr>
            </a:lvl1pPr>
          </a:lstStyle>
          <a:p>
            <a:r>
              <a:rPr lang="en-US" dirty="0"/>
              <a:t>Section Title Goes Here</a:t>
            </a:r>
          </a:p>
        </p:txBody>
      </p:sp>
    </p:spTree>
    <p:extLst>
      <p:ext uri="{BB962C8B-B14F-4D97-AF65-F5344CB8AC3E}">
        <p14:creationId xmlns:p14="http://schemas.microsoft.com/office/powerpoint/2010/main" val="135454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7"/>
          <p:cNvSpPr>
            <a:spLocks noGrp="1"/>
          </p:cNvSpPr>
          <p:nvPr>
            <p:ph type="title"/>
          </p:nvPr>
        </p:nvSpPr>
        <p:spPr/>
        <p:txBody>
          <a:bodyPr/>
          <a:lstStyle>
            <a:lvl1pPr>
              <a:defRPr>
                <a:latin typeface="Calibri" charset="0"/>
                <a:ea typeface="Calibri" charset="0"/>
                <a:cs typeface="Calibri" charset="0"/>
              </a:defRPr>
            </a:lvl1pPr>
          </a:lstStyle>
          <a:p>
            <a:r>
              <a:rPr lang="en-US"/>
              <a:t>Click to edit Master title style</a:t>
            </a:r>
            <a:endParaRPr lang="en-GB"/>
          </a:p>
        </p:txBody>
      </p:sp>
    </p:spTree>
    <p:extLst>
      <p:ext uri="{BB962C8B-B14F-4D97-AF65-F5344CB8AC3E}">
        <p14:creationId xmlns:p14="http://schemas.microsoft.com/office/powerpoint/2010/main" val="434161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charset="0"/>
                <a:ea typeface="Calibri" charset="0"/>
                <a:cs typeface="Calibri" charset="0"/>
              </a:defRPr>
            </a:lvl1pPr>
          </a:lstStyle>
          <a:p>
            <a:r>
              <a:rPr lang="en-US" dirty="0"/>
              <a:t>Click to edit Master title style</a:t>
            </a:r>
            <a:endParaRPr lang="en-GB" dirty="0"/>
          </a:p>
        </p:txBody>
      </p:sp>
    </p:spTree>
    <p:extLst>
      <p:ext uri="{BB962C8B-B14F-4D97-AF65-F5344CB8AC3E}">
        <p14:creationId xmlns:p14="http://schemas.microsoft.com/office/powerpoint/2010/main" val="940359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a:t>Click to edit Master title style</a:t>
            </a:r>
            <a:endParaRPr lang="en-GB"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7991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Lab Titl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Content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9" name="Picture 8"/>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userDrawn="1"/>
        </p:nvSpPr>
        <p:spPr>
          <a:xfrm>
            <a:off x="0" y="6624589"/>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65000"/>
                    <a:lumOff val="35000"/>
                  </a:schemeClr>
                </a:solidFill>
                <a:latin typeface="Calibri" charset="0"/>
                <a:ea typeface="Calibri" charset="0"/>
                <a:cs typeface="Calibri" charset="0"/>
              </a:rPr>
              <a:t>DDoS Mitigation Fundamentals, Version 1.0, © FIRST Inc.</a:t>
            </a:r>
          </a:p>
        </p:txBody>
      </p:sp>
    </p:spTree>
    <p:extLst>
      <p:ext uri="{BB962C8B-B14F-4D97-AF65-F5344CB8AC3E}">
        <p14:creationId xmlns:p14="http://schemas.microsoft.com/office/powerpoint/2010/main" val="16231656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2" r:id="rId3"/>
    <p:sldLayoutId id="2147483669" r:id="rId4"/>
    <p:sldLayoutId id="2147483675" r:id="rId5"/>
    <p:sldLayoutId id="2147483671" r:id="rId6"/>
    <p:sldLayoutId id="2147483670" r:id="rId7"/>
    <p:sldLayoutId id="2147483678" r:id="rId8"/>
    <p:sldLayoutId id="2147483677" r:id="rId9"/>
    <p:sldLayoutId id="2147483674" r:id="rId10"/>
    <p:sldLayoutId id="2147483673" r:id="rId11"/>
    <p:sldLayoutId id="2147483679" r:id="rId12"/>
    <p:sldLayoutId id="2147483680" r:id="rId13"/>
  </p:sldLayoutIdLst>
  <p:txStyles>
    <p:titleStyle>
      <a:lvl1pPr algn="l" defTabSz="914400" rtl="0" eaLnBrk="1" latinLnBrk="0" hangingPunct="1">
        <a:lnSpc>
          <a:spcPct val="90000"/>
        </a:lnSpc>
        <a:spcBef>
          <a:spcPct val="0"/>
        </a:spcBef>
        <a:buNone/>
        <a:defRPr sz="3200" b="1" i="0" kern="1200">
          <a:solidFill>
            <a:schemeClr val="tx1"/>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oleObject" Target="file:///C:/Users/krassi/Desktop/UE2014/scratch-pad.vsdx/Drawing/~Page-10/Dynamic%20connector.37" TargetMode="External"/><Relationship Id="rId13" Type="http://schemas.openxmlformats.org/officeDocument/2006/relationships/image" Target="../media/image33.emf"/><Relationship Id="rId3" Type="http://schemas.openxmlformats.org/officeDocument/2006/relationships/image" Target="../media/image35.png"/><Relationship Id="rId7" Type="http://schemas.openxmlformats.org/officeDocument/2006/relationships/image" Target="../media/image37.png"/><Relationship Id="rId12" Type="http://schemas.openxmlformats.org/officeDocument/2006/relationships/oleObject" Target="file:///C:/Users/krassi/Desktop/UE2014/scratch-pad.vsdx/Drawing/~Page-10/Dynamic%20connector.35"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0.emf"/><Relationship Id="rId11" Type="http://schemas.openxmlformats.org/officeDocument/2006/relationships/image" Target="../media/image32.emf"/><Relationship Id="rId5" Type="http://schemas.openxmlformats.org/officeDocument/2006/relationships/oleObject" Target="file:///C:/Users/krassi/Desktop/UE2014/scratch-pad.vsdx/Drawing/~Page-10/Cloud.80" TargetMode="External"/><Relationship Id="rId15" Type="http://schemas.openxmlformats.org/officeDocument/2006/relationships/image" Target="../media/image34.emf"/><Relationship Id="rId10" Type="http://schemas.openxmlformats.org/officeDocument/2006/relationships/oleObject" Target="file:///C:/Users/krassi/Desktop/UE2014/scratch-pad.vsdx/Drawing/~Page-10/Dynamic%20connector.36" TargetMode="External"/><Relationship Id="rId4" Type="http://schemas.openxmlformats.org/officeDocument/2006/relationships/image" Target="../media/image36.png"/><Relationship Id="rId9" Type="http://schemas.openxmlformats.org/officeDocument/2006/relationships/image" Target="../media/image31.emf"/><Relationship Id="rId14" Type="http://schemas.openxmlformats.org/officeDocument/2006/relationships/oleObject" Target="file:///C:/Users/krassi/Desktop/UE2014/scratch-pad.vsdx/Drawing/~Page-10/Dynamic%20connector.39" TargetMode="External"/></Relationships>
</file>

<file path=ppt/slides/_rels/slide26.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41.emf"/><Relationship Id="rId18" Type="http://schemas.openxmlformats.org/officeDocument/2006/relationships/oleObject" Target="file:///C:/Users/krassi/Desktop/UE2014/scratch-pad.vsdx/Drawing/~Page-1/Dynamic%20connector.66" TargetMode="External"/><Relationship Id="rId3" Type="http://schemas.openxmlformats.org/officeDocument/2006/relationships/image" Target="../media/image45.png"/><Relationship Id="rId21" Type="http://schemas.openxmlformats.org/officeDocument/2006/relationships/oleObject" Target="file:///C:/Users/krassi/Desktop/UE2014/scratch-pad.vsdx/Drawing/~Page-1/Dynamic%20connector.45" TargetMode="External"/><Relationship Id="rId7" Type="http://schemas.openxmlformats.org/officeDocument/2006/relationships/image" Target="../media/image39.emf"/><Relationship Id="rId12" Type="http://schemas.openxmlformats.org/officeDocument/2006/relationships/oleObject" Target="file:///C:/Users/krassi/Desktop/UE2014/scratch-pad.vsdx/Drawing/~Page-1/Dynamic%20connector.64" TargetMode="External"/><Relationship Id="rId17" Type="http://schemas.openxmlformats.org/officeDocument/2006/relationships/image" Target="../media/image49.png"/><Relationship Id="rId2" Type="http://schemas.openxmlformats.org/officeDocument/2006/relationships/slideLayout" Target="../slideLayouts/slideLayout2.xml"/><Relationship Id="rId16" Type="http://schemas.openxmlformats.org/officeDocument/2006/relationships/image" Target="../media/image42.emf"/><Relationship Id="rId20" Type="http://schemas.openxmlformats.org/officeDocument/2006/relationships/image" Target="../media/image50.png"/><Relationship Id="rId1" Type="http://schemas.openxmlformats.org/officeDocument/2006/relationships/vmlDrawing" Target="../drawings/vmlDrawing2.vml"/><Relationship Id="rId6" Type="http://schemas.openxmlformats.org/officeDocument/2006/relationships/oleObject" Target="file:///C:/Users/krassi/Desktop/Drawing1/Drawing/~Page-1/Dynamic%20connector.45" TargetMode="External"/><Relationship Id="rId11" Type="http://schemas.openxmlformats.org/officeDocument/2006/relationships/image" Target="../media/image47.png"/><Relationship Id="rId5" Type="http://schemas.openxmlformats.org/officeDocument/2006/relationships/image" Target="../media/image38.emf"/><Relationship Id="rId15" Type="http://schemas.openxmlformats.org/officeDocument/2006/relationships/oleObject" Target="file:///C:/Users/krassi/Desktop/UE2014/scratch-pad.vsdx/Drawing/~Page-1/Dynamic%20connector.65" TargetMode="External"/><Relationship Id="rId10" Type="http://schemas.openxmlformats.org/officeDocument/2006/relationships/image" Target="../media/image40.emf"/><Relationship Id="rId19" Type="http://schemas.openxmlformats.org/officeDocument/2006/relationships/image" Target="../media/image43.emf"/><Relationship Id="rId4" Type="http://schemas.openxmlformats.org/officeDocument/2006/relationships/oleObject" Target="file:///C:/Users/krassi/Desktop/Drawing1/Drawing/~Page-1/Dynamic%20connector.44" TargetMode="External"/><Relationship Id="rId9" Type="http://schemas.openxmlformats.org/officeDocument/2006/relationships/oleObject" Target="file:///C:/Users/krassi/Desktop/UE2014/scratch-pad.vsdx/Drawing/~Page-1/Dynamic%20connector.44" TargetMode="External"/><Relationship Id="rId14" Type="http://schemas.openxmlformats.org/officeDocument/2006/relationships/image" Target="../media/image48.png"/><Relationship Id="rId22" Type="http://schemas.openxmlformats.org/officeDocument/2006/relationships/image" Target="../media/image44.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Network Technology</a:t>
            </a:r>
          </a:p>
        </p:txBody>
      </p:sp>
      <p:sp>
        <p:nvSpPr>
          <p:cNvPr id="4" name="Subtitle 2"/>
          <p:cNvSpPr txBox="1">
            <a:spLocks/>
          </p:cNvSpPr>
          <p:nvPr/>
        </p:nvSpPr>
        <p:spPr>
          <a:xfrm>
            <a:off x="3581400" y="5471770"/>
            <a:ext cx="4876800" cy="684629"/>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dirty="0"/>
              <a:t>Presenter: </a:t>
            </a:r>
            <a:br>
              <a:rPr lang="en-GB" dirty="0"/>
            </a:br>
            <a:r>
              <a:rPr lang="en-GB" dirty="0"/>
              <a:t>Date: </a:t>
            </a:r>
          </a:p>
        </p:txBody>
      </p:sp>
    </p:spTree>
    <p:extLst>
      <p:ext uri="{BB962C8B-B14F-4D97-AF65-F5344CB8AC3E}">
        <p14:creationId xmlns:p14="http://schemas.microsoft.com/office/powerpoint/2010/main" val="1511716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Closing a TCP connection</a:t>
            </a:r>
          </a:p>
        </p:txBody>
      </p:sp>
      <p:sp>
        <p:nvSpPr>
          <p:cNvPr id="5" name="Content Placeholder 2"/>
          <p:cNvSpPr txBox="1">
            <a:spLocks/>
          </p:cNvSpPr>
          <p:nvPr/>
        </p:nvSpPr>
        <p:spPr>
          <a:xfrm>
            <a:off x="364577" y="1111348"/>
            <a:ext cx="4199519" cy="5357133"/>
          </a:xfrm>
          <a:prstGeom prst="rect">
            <a:avLst/>
          </a:prstGeom>
          <a:noFill/>
        </p:spPr>
        <p:txBody>
          <a:bodyPr vert="horz" lIns="0" tIns="0" rIns="0" bIns="0" rtlCol="0">
            <a:noAutofit/>
          </a:bodyPr>
          <a:lstStyle>
            <a:lvl1pPr marL="285750" indent="-285750" algn="l" defTabSz="1306221" rtl="0" eaLnBrk="1" latinLnBrk="0" hangingPunct="1">
              <a:lnSpc>
                <a:spcPct val="95000"/>
              </a:lnSpc>
              <a:spcBef>
                <a:spcPts val="1200"/>
              </a:spcBef>
              <a:spcAft>
                <a:spcPts val="0"/>
              </a:spcAft>
              <a:buClr>
                <a:schemeClr val="accent1"/>
              </a:buClr>
              <a:buSzPct val="100000"/>
              <a:buFont typeface="Wingdings" charset="2"/>
              <a:buChar char="§"/>
              <a:defRPr sz="2600" kern="1200">
                <a:solidFill>
                  <a:schemeClr val="tx1">
                    <a:lumMod val="75000"/>
                    <a:lumOff val="25000"/>
                  </a:schemeClr>
                </a:solidFill>
                <a:latin typeface="Century Gothic" panose="020B0502020202020204" pitchFamily="34" charset="0"/>
                <a:ea typeface="+mn-ea"/>
                <a:cs typeface="+mn-cs"/>
              </a:defRPr>
            </a:lvl1pPr>
            <a:lvl2pPr marL="685800" indent="-285750" algn="l" defTabSz="1306221" rtl="0" eaLnBrk="1" latinLnBrk="0" hangingPunct="1">
              <a:lnSpc>
                <a:spcPct val="95000"/>
              </a:lnSpc>
              <a:spcBef>
                <a:spcPts val="1200"/>
              </a:spcBef>
              <a:spcAft>
                <a:spcPts val="0"/>
              </a:spcAft>
              <a:buClr>
                <a:schemeClr val="accent1"/>
              </a:buClr>
              <a:buFont typeface="Lucida Grande"/>
              <a:buChar char="–"/>
              <a:defRPr sz="2200" kern="1200">
                <a:solidFill>
                  <a:schemeClr val="tx1">
                    <a:lumMod val="75000"/>
                    <a:lumOff val="25000"/>
                  </a:schemeClr>
                </a:solidFill>
                <a:latin typeface="Century Gothic"/>
                <a:ea typeface="+mn-ea"/>
                <a:cs typeface="Century Gothic"/>
              </a:defRPr>
            </a:lvl2pPr>
            <a:lvl3pPr marL="1085850" indent="-285750" algn="l" defTabSz="1306221" rtl="0" eaLnBrk="1" latinLnBrk="0" hangingPunct="1">
              <a:lnSpc>
                <a:spcPct val="95000"/>
              </a:lnSpc>
              <a:spcBef>
                <a:spcPts val="301"/>
              </a:spcBef>
              <a:spcAft>
                <a:spcPts val="0"/>
              </a:spcAft>
              <a:buClr>
                <a:schemeClr val="accent1"/>
              </a:buClr>
              <a:buFont typeface="Wingdings" charset="2"/>
              <a:buChar char="§"/>
              <a:defRPr sz="1800" kern="1200">
                <a:solidFill>
                  <a:schemeClr val="tx1">
                    <a:lumMod val="75000"/>
                    <a:lumOff val="25000"/>
                  </a:schemeClr>
                </a:solidFill>
                <a:latin typeface="Century Gothic"/>
                <a:ea typeface="+mn-ea"/>
                <a:cs typeface="Century Gothic"/>
              </a:defRPr>
            </a:lvl3pPr>
            <a:lvl4pPr marL="1492250" indent="-285750" algn="l" defTabSz="1306221" rtl="0" eaLnBrk="1" latinLnBrk="0" hangingPunct="1">
              <a:spcBef>
                <a:spcPct val="20000"/>
              </a:spcBef>
              <a:buClr>
                <a:schemeClr val="accent1"/>
              </a:buClr>
              <a:buFont typeface="Lucida Grande"/>
              <a:buChar char="–"/>
              <a:defRPr sz="1600" kern="1200">
                <a:solidFill>
                  <a:schemeClr val="tx1">
                    <a:lumMod val="75000"/>
                    <a:lumOff val="25000"/>
                  </a:schemeClr>
                </a:solidFill>
                <a:latin typeface="Century Gothic"/>
                <a:ea typeface="+mn-ea"/>
                <a:cs typeface="Century Gothic"/>
              </a:defRPr>
            </a:lvl4pPr>
            <a:lvl5pPr marL="1828800" indent="-228600" algn="l" defTabSz="1306221" rtl="0" eaLnBrk="1" latinLnBrk="0" hangingPunct="1">
              <a:spcBef>
                <a:spcPct val="20000"/>
              </a:spcBef>
              <a:buClr>
                <a:schemeClr val="accent1"/>
              </a:buClr>
              <a:buFont typeface="Wingdings" charset="2"/>
              <a:buChar char="§"/>
              <a:defRPr lang="en-US" sz="1400" kern="1200" dirty="0" smtClean="0">
                <a:solidFill>
                  <a:schemeClr val="tx1">
                    <a:lumMod val="75000"/>
                    <a:lumOff val="25000"/>
                  </a:schemeClr>
                </a:solidFill>
                <a:latin typeface="Century Gothic"/>
                <a:ea typeface="+mn-ea"/>
                <a:cs typeface="Century Gothic"/>
              </a:defRPr>
            </a:lvl5pPr>
            <a:lvl6pPr marL="1828800" indent="-228600" algn="l" defTabSz="1306221" rtl="0" eaLnBrk="1" latinLnBrk="0" hangingPunct="1">
              <a:spcBef>
                <a:spcPct val="20000"/>
              </a:spcBef>
              <a:buClr>
                <a:schemeClr val="accent1"/>
              </a:buClr>
              <a:buFont typeface="Wingdings" charset="2"/>
              <a:buChar char="§"/>
              <a:defRPr sz="1400" kern="1200" baseline="0">
                <a:solidFill>
                  <a:srgbClr val="737373"/>
                </a:solidFill>
                <a:latin typeface="Century Gothic"/>
                <a:ea typeface="+mn-ea"/>
                <a:cs typeface="Century Gothic"/>
              </a:defRPr>
            </a:lvl6pPr>
            <a:lvl7pPr marL="2116138" indent="-228600" algn="l" defTabSz="1306221" rtl="0" eaLnBrk="1" latinLnBrk="0" hangingPunct="1">
              <a:spcBef>
                <a:spcPct val="20000"/>
              </a:spcBef>
              <a:buClr>
                <a:schemeClr val="accent1"/>
              </a:buClr>
              <a:buFont typeface="Lucida Grande"/>
              <a:buChar char="–"/>
              <a:defRPr sz="1400" kern="1200">
                <a:solidFill>
                  <a:schemeClr val="tx1">
                    <a:lumMod val="75000"/>
                    <a:lumOff val="25000"/>
                  </a:schemeClr>
                </a:solidFill>
                <a:latin typeface="Century Gothic"/>
                <a:ea typeface="+mn-ea"/>
                <a:cs typeface="Century Gothic"/>
              </a:defRPr>
            </a:lvl7pPr>
            <a:lvl8pPr marL="4898326" indent="-326555" algn="l" defTabSz="1306221"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51437" indent="-326555" algn="l" defTabSz="1306221" rtl="0" eaLnBrk="1" latinLnBrk="0" hangingPunct="1">
              <a:spcBef>
                <a:spcPct val="20000"/>
              </a:spcBef>
              <a:buFont typeface="Arial" pitchFamily="34" charset="0"/>
              <a:buChar char="•"/>
              <a:defRPr sz="2900" kern="1200">
                <a:solidFill>
                  <a:schemeClr val="tx1"/>
                </a:solidFill>
                <a:latin typeface="+mn-lt"/>
                <a:ea typeface="+mn-ea"/>
                <a:cs typeface="+mn-cs"/>
              </a:defRPr>
            </a:lvl9pPr>
          </a:lstStyle>
          <a:p>
            <a:pPr marL="0" indent="0" algn="ctr">
              <a:buNone/>
            </a:pPr>
            <a:r>
              <a:rPr lang="en-US" sz="1800" b="1" dirty="0"/>
              <a:t>Sequence for closing a connection</a:t>
            </a:r>
          </a:p>
          <a:p>
            <a:r>
              <a:rPr lang="en-US" sz="1800" dirty="0">
                <a:solidFill>
                  <a:schemeClr val="tx1"/>
                </a:solidFill>
                <a:latin typeface="Calibri" charset="0"/>
                <a:ea typeface="Calibri" charset="0"/>
                <a:cs typeface="Calibri" charset="0"/>
              </a:rPr>
              <a:t>Both parties are in ESTABLISHED state</a:t>
            </a:r>
          </a:p>
          <a:p>
            <a:r>
              <a:rPr lang="en-US" sz="1800" dirty="0">
                <a:solidFill>
                  <a:schemeClr val="tx1"/>
                </a:solidFill>
                <a:latin typeface="Calibri" charset="0"/>
                <a:ea typeface="Calibri" charset="0"/>
                <a:cs typeface="Calibri" charset="0"/>
              </a:rPr>
              <a:t>One side initiates closing by sending a FIN packet and changes state to FIN_WAIT1; this changes the other side to CLOSE_WAIT</a:t>
            </a:r>
          </a:p>
          <a:p>
            <a:r>
              <a:rPr lang="en-US" sz="1800" dirty="0">
                <a:solidFill>
                  <a:schemeClr val="tx1"/>
                </a:solidFill>
                <a:latin typeface="Calibri" charset="0"/>
                <a:ea typeface="Calibri" charset="0"/>
                <a:cs typeface="Calibri" charset="0"/>
              </a:rPr>
              <a:t>It responds with ACK and this closes one side of the connection</a:t>
            </a:r>
          </a:p>
          <a:p>
            <a:r>
              <a:rPr lang="en-US" sz="1800" dirty="0">
                <a:solidFill>
                  <a:schemeClr val="tx1"/>
                </a:solidFill>
                <a:latin typeface="Calibri" charset="0"/>
                <a:ea typeface="Calibri" charset="0"/>
                <a:cs typeface="Calibri" charset="0"/>
              </a:rPr>
              <a:t>We are observing a half closed connection</a:t>
            </a:r>
          </a:p>
          <a:p>
            <a:r>
              <a:rPr lang="en-US" sz="1800" dirty="0">
                <a:solidFill>
                  <a:schemeClr val="tx1"/>
                </a:solidFill>
                <a:latin typeface="Calibri" charset="0"/>
                <a:ea typeface="Calibri" charset="0"/>
                <a:cs typeface="Calibri" charset="0"/>
              </a:rPr>
              <a:t>The other side closes the connection by sending FIN</a:t>
            </a:r>
          </a:p>
          <a:p>
            <a:r>
              <a:rPr lang="en-US" sz="1800" dirty="0">
                <a:solidFill>
                  <a:schemeClr val="tx1"/>
                </a:solidFill>
                <a:latin typeface="Calibri" charset="0"/>
                <a:ea typeface="Calibri" charset="0"/>
                <a:cs typeface="Calibri" charset="0"/>
              </a:rPr>
              <a:t>And the first side ACKs</a:t>
            </a:r>
          </a:p>
          <a:p>
            <a:r>
              <a:rPr lang="en-US" sz="1800" dirty="0">
                <a:solidFill>
                  <a:schemeClr val="tx1"/>
                </a:solidFill>
                <a:latin typeface="Calibri" charset="0"/>
                <a:ea typeface="Calibri" charset="0"/>
                <a:cs typeface="Calibri" charset="0"/>
              </a:rPr>
              <a:t>The first side goes into a wait for 2 times the MSL time (by default 60 seconds)</a:t>
            </a:r>
          </a:p>
        </p:txBody>
      </p:sp>
      <p:pic>
        <p:nvPicPr>
          <p:cNvPr id="491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3476" y="1129455"/>
            <a:ext cx="4097084" cy="56141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915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1380" y="1129454"/>
            <a:ext cx="4089180" cy="5603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915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1380" y="1129454"/>
            <a:ext cx="4089180" cy="5603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915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1380" y="1129455"/>
            <a:ext cx="4089180" cy="5603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915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81380" y="1129455"/>
            <a:ext cx="4089180" cy="5603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9161"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1380" y="1129454"/>
            <a:ext cx="4089180" cy="5603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9162"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81380" y="1129455"/>
            <a:ext cx="4089180" cy="5603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9163"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81380" y="1129454"/>
            <a:ext cx="4089180" cy="5603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9164"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81380" y="1129455"/>
            <a:ext cx="4089180" cy="5603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7715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9155"/>
                                        </p:tgtEl>
                                        <p:attrNameLst>
                                          <p:attrName>style.visibility</p:attrName>
                                        </p:attrNameLst>
                                      </p:cBhvr>
                                      <p:to>
                                        <p:strVal val="visible"/>
                                      </p:to>
                                    </p:set>
                                    <p:animEffect transition="in" filter="fade">
                                      <p:cBhvr>
                                        <p:cTn id="11" dur="500"/>
                                        <p:tgtEl>
                                          <p:spTgt spid="4915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Effect transition="in" filter="fade">
                                      <p:cBhvr>
                                        <p:cTn id="16" dur="500"/>
                                        <p:tgtEl>
                                          <p:spTgt spid="5">
                                            <p:txEl>
                                              <p:pRg st="1" end="1"/>
                                            </p:txEl>
                                          </p:spTgt>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9156"/>
                                        </p:tgtEl>
                                        <p:attrNameLst>
                                          <p:attrName>style.visibility</p:attrName>
                                        </p:attrNameLst>
                                      </p:cBhvr>
                                      <p:to>
                                        <p:strVal val="visible"/>
                                      </p:to>
                                    </p:set>
                                    <p:animEffect transition="in" filter="fade">
                                      <p:cBhvr>
                                        <p:cTn id="20" dur="500"/>
                                        <p:tgtEl>
                                          <p:spTgt spid="4915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Effect transition="in" filter="fade">
                                      <p:cBhvr>
                                        <p:cTn id="25" dur="500"/>
                                        <p:tgtEl>
                                          <p:spTgt spid="5">
                                            <p:txEl>
                                              <p:pRg st="2" end="2"/>
                                            </p:txEl>
                                          </p:spTgt>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49157"/>
                                        </p:tgtEl>
                                        <p:attrNameLst>
                                          <p:attrName>style.visibility</p:attrName>
                                        </p:attrNameLst>
                                      </p:cBhvr>
                                      <p:to>
                                        <p:strVal val="visible"/>
                                      </p:to>
                                    </p:set>
                                    <p:animEffect transition="in" filter="fade">
                                      <p:cBhvr>
                                        <p:cTn id="29" dur="500"/>
                                        <p:tgtEl>
                                          <p:spTgt spid="4915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
                                            <p:txEl>
                                              <p:pRg st="3" end="3"/>
                                            </p:txEl>
                                          </p:spTgt>
                                        </p:tgtEl>
                                        <p:attrNameLst>
                                          <p:attrName>style.visibility</p:attrName>
                                        </p:attrNameLst>
                                      </p:cBhvr>
                                      <p:to>
                                        <p:strVal val="visible"/>
                                      </p:to>
                                    </p:set>
                                    <p:animEffect transition="in" filter="fade">
                                      <p:cBhvr>
                                        <p:cTn id="34" dur="500"/>
                                        <p:tgtEl>
                                          <p:spTgt spid="5">
                                            <p:txEl>
                                              <p:pRg st="3" end="3"/>
                                            </p:txEl>
                                          </p:spTgt>
                                        </p:tgtEl>
                                      </p:cBhvr>
                                    </p:animEffec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49158"/>
                                        </p:tgtEl>
                                        <p:attrNameLst>
                                          <p:attrName>style.visibility</p:attrName>
                                        </p:attrNameLst>
                                      </p:cBhvr>
                                      <p:to>
                                        <p:strVal val="visible"/>
                                      </p:to>
                                    </p:set>
                                    <p:animEffect transition="in" filter="fade">
                                      <p:cBhvr>
                                        <p:cTn id="38" dur="500"/>
                                        <p:tgtEl>
                                          <p:spTgt spid="4915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49159"/>
                                        </p:tgtEl>
                                        <p:attrNameLst>
                                          <p:attrName>style.visibility</p:attrName>
                                        </p:attrNameLst>
                                      </p:cBhvr>
                                      <p:to>
                                        <p:strVal val="visible"/>
                                      </p:to>
                                    </p:set>
                                    <p:animEffect transition="in" filter="fade">
                                      <p:cBhvr>
                                        <p:cTn id="43" dur="500"/>
                                        <p:tgtEl>
                                          <p:spTgt spid="49159"/>
                                        </p:tgtEl>
                                      </p:cBhvr>
                                    </p:animEffect>
                                  </p:childTnLst>
                                </p:cTn>
                              </p:par>
                            </p:childTnLst>
                          </p:cTn>
                        </p:par>
                        <p:par>
                          <p:cTn id="44" fill="hold">
                            <p:stCondLst>
                              <p:cond delay="500"/>
                            </p:stCondLst>
                            <p:childTnLst>
                              <p:par>
                                <p:cTn id="45" presetID="10" presetClass="entr" presetSubtype="0" fill="hold" nodeType="afterEffect">
                                  <p:stCondLst>
                                    <p:cond delay="0"/>
                                  </p:stCondLst>
                                  <p:childTnLst>
                                    <p:set>
                                      <p:cBhvr>
                                        <p:cTn id="46" dur="1" fill="hold">
                                          <p:stCondLst>
                                            <p:cond delay="0"/>
                                          </p:stCondLst>
                                        </p:cTn>
                                        <p:tgtEl>
                                          <p:spTgt spid="5">
                                            <p:txEl>
                                              <p:pRg st="4" end="4"/>
                                            </p:txEl>
                                          </p:spTgt>
                                        </p:tgtEl>
                                        <p:attrNameLst>
                                          <p:attrName>style.visibility</p:attrName>
                                        </p:attrNameLst>
                                      </p:cBhvr>
                                      <p:to>
                                        <p:strVal val="visible"/>
                                      </p:to>
                                    </p:set>
                                    <p:animEffect transition="in" filter="fade">
                                      <p:cBhvr>
                                        <p:cTn id="47" dur="500"/>
                                        <p:tgtEl>
                                          <p:spTgt spid="5">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9161"/>
                                        </p:tgtEl>
                                        <p:attrNameLst>
                                          <p:attrName>style.visibility</p:attrName>
                                        </p:attrNameLst>
                                      </p:cBhvr>
                                      <p:to>
                                        <p:strVal val="visible"/>
                                      </p:to>
                                    </p:set>
                                    <p:animEffect transition="in" filter="fade">
                                      <p:cBhvr>
                                        <p:cTn id="52" dur="500"/>
                                        <p:tgtEl>
                                          <p:spTgt spid="49161"/>
                                        </p:tgtEl>
                                      </p:cBhvr>
                                    </p:animEffect>
                                  </p:childTnLst>
                                </p:cTn>
                              </p:par>
                            </p:childTnLst>
                          </p:cTn>
                        </p:par>
                        <p:par>
                          <p:cTn id="53" fill="hold">
                            <p:stCondLst>
                              <p:cond delay="500"/>
                            </p:stCondLst>
                            <p:childTnLst>
                              <p:par>
                                <p:cTn id="54" presetID="10" presetClass="entr" presetSubtype="0" fill="hold" nodeType="afterEffect">
                                  <p:stCondLst>
                                    <p:cond delay="0"/>
                                  </p:stCondLst>
                                  <p:childTnLst>
                                    <p:set>
                                      <p:cBhvr>
                                        <p:cTn id="55" dur="1" fill="hold">
                                          <p:stCondLst>
                                            <p:cond delay="0"/>
                                          </p:stCondLst>
                                        </p:cTn>
                                        <p:tgtEl>
                                          <p:spTgt spid="5">
                                            <p:txEl>
                                              <p:pRg st="5" end="5"/>
                                            </p:txEl>
                                          </p:spTgt>
                                        </p:tgtEl>
                                        <p:attrNameLst>
                                          <p:attrName>style.visibility</p:attrName>
                                        </p:attrNameLst>
                                      </p:cBhvr>
                                      <p:to>
                                        <p:strVal val="visible"/>
                                      </p:to>
                                    </p:set>
                                    <p:animEffect transition="in" filter="fade">
                                      <p:cBhvr>
                                        <p:cTn id="56" dur="500"/>
                                        <p:tgtEl>
                                          <p:spTgt spid="5">
                                            <p:txEl>
                                              <p:pRg st="5" end="5"/>
                                            </p:txEl>
                                          </p:spTgt>
                                        </p:tgtEl>
                                      </p:cBhvr>
                                    </p:animEffect>
                                  </p:childTnLst>
                                </p:cTn>
                              </p:par>
                            </p:childTnLst>
                          </p:cTn>
                        </p:par>
                        <p:par>
                          <p:cTn id="57" fill="hold">
                            <p:stCondLst>
                              <p:cond delay="1000"/>
                            </p:stCondLst>
                            <p:childTnLst>
                              <p:par>
                                <p:cTn id="58" presetID="10" presetClass="entr" presetSubtype="0" fill="hold" nodeType="afterEffect">
                                  <p:stCondLst>
                                    <p:cond delay="0"/>
                                  </p:stCondLst>
                                  <p:childTnLst>
                                    <p:set>
                                      <p:cBhvr>
                                        <p:cTn id="59" dur="1" fill="hold">
                                          <p:stCondLst>
                                            <p:cond delay="0"/>
                                          </p:stCondLst>
                                        </p:cTn>
                                        <p:tgtEl>
                                          <p:spTgt spid="49162"/>
                                        </p:tgtEl>
                                        <p:attrNameLst>
                                          <p:attrName>style.visibility</p:attrName>
                                        </p:attrNameLst>
                                      </p:cBhvr>
                                      <p:to>
                                        <p:strVal val="visible"/>
                                      </p:to>
                                    </p:set>
                                    <p:animEffect transition="in" filter="fade">
                                      <p:cBhvr>
                                        <p:cTn id="60" dur="500"/>
                                        <p:tgtEl>
                                          <p:spTgt spid="49162"/>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5">
                                            <p:txEl>
                                              <p:pRg st="6" end="6"/>
                                            </p:txEl>
                                          </p:spTgt>
                                        </p:tgtEl>
                                        <p:attrNameLst>
                                          <p:attrName>style.visibility</p:attrName>
                                        </p:attrNameLst>
                                      </p:cBhvr>
                                      <p:to>
                                        <p:strVal val="visible"/>
                                      </p:to>
                                    </p:set>
                                    <p:animEffect transition="in" filter="fade">
                                      <p:cBhvr>
                                        <p:cTn id="65" dur="500"/>
                                        <p:tgtEl>
                                          <p:spTgt spid="5">
                                            <p:txEl>
                                              <p:pRg st="6" end="6"/>
                                            </p:txEl>
                                          </p:spTgt>
                                        </p:tgtEl>
                                      </p:cBhvr>
                                    </p:animEffect>
                                  </p:childTnLst>
                                </p:cTn>
                              </p:par>
                            </p:childTnLst>
                          </p:cTn>
                        </p:par>
                        <p:par>
                          <p:cTn id="66" fill="hold">
                            <p:stCondLst>
                              <p:cond delay="500"/>
                            </p:stCondLst>
                            <p:childTnLst>
                              <p:par>
                                <p:cTn id="67" presetID="10" presetClass="entr" presetSubtype="0" fill="hold" nodeType="afterEffect">
                                  <p:stCondLst>
                                    <p:cond delay="0"/>
                                  </p:stCondLst>
                                  <p:childTnLst>
                                    <p:set>
                                      <p:cBhvr>
                                        <p:cTn id="68" dur="1" fill="hold">
                                          <p:stCondLst>
                                            <p:cond delay="0"/>
                                          </p:stCondLst>
                                        </p:cTn>
                                        <p:tgtEl>
                                          <p:spTgt spid="49163"/>
                                        </p:tgtEl>
                                        <p:attrNameLst>
                                          <p:attrName>style.visibility</p:attrName>
                                        </p:attrNameLst>
                                      </p:cBhvr>
                                      <p:to>
                                        <p:strVal val="visible"/>
                                      </p:to>
                                    </p:set>
                                    <p:animEffect transition="in" filter="fade">
                                      <p:cBhvr>
                                        <p:cTn id="69" dur="500"/>
                                        <p:tgtEl>
                                          <p:spTgt spid="49163"/>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5">
                                            <p:txEl>
                                              <p:pRg st="7" end="7"/>
                                            </p:txEl>
                                          </p:spTgt>
                                        </p:tgtEl>
                                        <p:attrNameLst>
                                          <p:attrName>style.visibility</p:attrName>
                                        </p:attrNameLst>
                                      </p:cBhvr>
                                      <p:to>
                                        <p:strVal val="visible"/>
                                      </p:to>
                                    </p:set>
                                    <p:animEffect transition="in" filter="fade">
                                      <p:cBhvr>
                                        <p:cTn id="74" dur="500"/>
                                        <p:tgtEl>
                                          <p:spTgt spid="5">
                                            <p:txEl>
                                              <p:pRg st="7" end="7"/>
                                            </p:txEl>
                                          </p:spTgt>
                                        </p:tgtEl>
                                      </p:cBhvr>
                                    </p:animEffect>
                                  </p:childTnLst>
                                </p:cTn>
                              </p:par>
                            </p:childTnLst>
                          </p:cTn>
                        </p:par>
                        <p:par>
                          <p:cTn id="75" fill="hold">
                            <p:stCondLst>
                              <p:cond delay="500"/>
                            </p:stCondLst>
                            <p:childTnLst>
                              <p:par>
                                <p:cTn id="76" presetID="10" presetClass="entr" presetSubtype="0" fill="hold" nodeType="afterEffect">
                                  <p:stCondLst>
                                    <p:cond delay="0"/>
                                  </p:stCondLst>
                                  <p:childTnLst>
                                    <p:set>
                                      <p:cBhvr>
                                        <p:cTn id="77" dur="1" fill="hold">
                                          <p:stCondLst>
                                            <p:cond delay="0"/>
                                          </p:stCondLst>
                                        </p:cTn>
                                        <p:tgtEl>
                                          <p:spTgt spid="49164"/>
                                        </p:tgtEl>
                                        <p:attrNameLst>
                                          <p:attrName>style.visibility</p:attrName>
                                        </p:attrNameLst>
                                      </p:cBhvr>
                                      <p:to>
                                        <p:strVal val="visible"/>
                                      </p:to>
                                    </p:set>
                                    <p:animEffect transition="in" filter="fade">
                                      <p:cBhvr>
                                        <p:cTn id="78" dur="500"/>
                                        <p:tgtEl>
                                          <p:spTgt spid="49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Use of </a:t>
            </a:r>
            <a:r>
              <a:rPr lang="en-US" dirty="0" err="1"/>
              <a:t>netstat</a:t>
            </a:r>
            <a:r>
              <a:rPr lang="en-US" dirty="0"/>
              <a:t> for troubleshooting</a:t>
            </a:r>
          </a:p>
        </p:txBody>
      </p:sp>
      <p:sp>
        <p:nvSpPr>
          <p:cNvPr id="5" name="Content Placeholder 3"/>
          <p:cNvSpPr txBox="1">
            <a:spLocks/>
          </p:cNvSpPr>
          <p:nvPr/>
        </p:nvSpPr>
        <p:spPr>
          <a:xfrm>
            <a:off x="551656" y="1364639"/>
            <a:ext cx="7974755" cy="4525963"/>
          </a:xfrm>
          <a:prstGeom prst="rect">
            <a:avLst/>
          </a:prstGeom>
          <a:noFill/>
        </p:spPr>
        <p:txBody>
          <a:bodyPr vert="horz" lIns="0" tIns="0" rIns="0" bIns="0" rtlCol="0">
            <a:noAutofit/>
          </a:bodyPr>
          <a:lstStyle>
            <a:lvl1pPr marL="285750" indent="-285750" algn="l" defTabSz="1306221" rtl="0" eaLnBrk="1" latinLnBrk="0" hangingPunct="1">
              <a:lnSpc>
                <a:spcPct val="95000"/>
              </a:lnSpc>
              <a:spcBef>
                <a:spcPts val="1200"/>
              </a:spcBef>
              <a:spcAft>
                <a:spcPts val="0"/>
              </a:spcAft>
              <a:buClr>
                <a:schemeClr val="accent1"/>
              </a:buClr>
              <a:buSzPct val="100000"/>
              <a:buFont typeface="Wingdings" charset="2"/>
              <a:buChar char="§"/>
              <a:defRPr sz="2600" kern="1200">
                <a:solidFill>
                  <a:schemeClr val="tx1">
                    <a:lumMod val="75000"/>
                    <a:lumOff val="25000"/>
                  </a:schemeClr>
                </a:solidFill>
                <a:latin typeface="Century Gothic" panose="020B0502020202020204" pitchFamily="34" charset="0"/>
                <a:ea typeface="+mn-ea"/>
                <a:cs typeface="+mn-cs"/>
              </a:defRPr>
            </a:lvl1pPr>
            <a:lvl2pPr marL="685800" indent="-285750" algn="l" defTabSz="1306221" rtl="0" eaLnBrk="1" latinLnBrk="0" hangingPunct="1">
              <a:lnSpc>
                <a:spcPct val="95000"/>
              </a:lnSpc>
              <a:spcBef>
                <a:spcPts val="1200"/>
              </a:spcBef>
              <a:spcAft>
                <a:spcPts val="0"/>
              </a:spcAft>
              <a:buClr>
                <a:schemeClr val="accent1"/>
              </a:buClr>
              <a:buFont typeface="Lucida Grande"/>
              <a:buChar char="–"/>
              <a:defRPr sz="2200" kern="1200">
                <a:solidFill>
                  <a:schemeClr val="tx1">
                    <a:lumMod val="75000"/>
                    <a:lumOff val="25000"/>
                  </a:schemeClr>
                </a:solidFill>
                <a:latin typeface="Century Gothic"/>
                <a:ea typeface="+mn-ea"/>
                <a:cs typeface="Century Gothic"/>
              </a:defRPr>
            </a:lvl2pPr>
            <a:lvl3pPr marL="1085850" indent="-285750" algn="l" defTabSz="1306221" rtl="0" eaLnBrk="1" latinLnBrk="0" hangingPunct="1">
              <a:lnSpc>
                <a:spcPct val="95000"/>
              </a:lnSpc>
              <a:spcBef>
                <a:spcPts val="301"/>
              </a:spcBef>
              <a:spcAft>
                <a:spcPts val="0"/>
              </a:spcAft>
              <a:buClr>
                <a:schemeClr val="accent1"/>
              </a:buClr>
              <a:buFont typeface="Wingdings" charset="2"/>
              <a:buChar char="§"/>
              <a:defRPr sz="1800" kern="1200">
                <a:solidFill>
                  <a:schemeClr val="tx1">
                    <a:lumMod val="75000"/>
                    <a:lumOff val="25000"/>
                  </a:schemeClr>
                </a:solidFill>
                <a:latin typeface="Century Gothic"/>
                <a:ea typeface="+mn-ea"/>
                <a:cs typeface="Century Gothic"/>
              </a:defRPr>
            </a:lvl3pPr>
            <a:lvl4pPr marL="1492250" indent="-285750" algn="l" defTabSz="1306221" rtl="0" eaLnBrk="1" latinLnBrk="0" hangingPunct="1">
              <a:spcBef>
                <a:spcPct val="20000"/>
              </a:spcBef>
              <a:buClr>
                <a:schemeClr val="accent1"/>
              </a:buClr>
              <a:buFont typeface="Lucida Grande"/>
              <a:buChar char="–"/>
              <a:defRPr sz="1600" kern="1200">
                <a:solidFill>
                  <a:schemeClr val="tx1">
                    <a:lumMod val="75000"/>
                    <a:lumOff val="25000"/>
                  </a:schemeClr>
                </a:solidFill>
                <a:latin typeface="Century Gothic"/>
                <a:ea typeface="+mn-ea"/>
                <a:cs typeface="Century Gothic"/>
              </a:defRPr>
            </a:lvl4pPr>
            <a:lvl5pPr marL="1828800" indent="-228600" algn="l" defTabSz="1306221" rtl="0" eaLnBrk="1" latinLnBrk="0" hangingPunct="1">
              <a:spcBef>
                <a:spcPct val="20000"/>
              </a:spcBef>
              <a:buClr>
                <a:schemeClr val="accent1"/>
              </a:buClr>
              <a:buFont typeface="Wingdings" charset="2"/>
              <a:buChar char="§"/>
              <a:defRPr lang="en-US" sz="1400" kern="1200" dirty="0" smtClean="0">
                <a:solidFill>
                  <a:schemeClr val="tx1">
                    <a:lumMod val="75000"/>
                    <a:lumOff val="25000"/>
                  </a:schemeClr>
                </a:solidFill>
                <a:latin typeface="Century Gothic"/>
                <a:ea typeface="+mn-ea"/>
                <a:cs typeface="Century Gothic"/>
              </a:defRPr>
            </a:lvl5pPr>
            <a:lvl6pPr marL="1828800" indent="-228600" algn="l" defTabSz="1306221" rtl="0" eaLnBrk="1" latinLnBrk="0" hangingPunct="1">
              <a:spcBef>
                <a:spcPct val="20000"/>
              </a:spcBef>
              <a:buClr>
                <a:schemeClr val="accent1"/>
              </a:buClr>
              <a:buFont typeface="Wingdings" charset="2"/>
              <a:buChar char="§"/>
              <a:defRPr sz="1400" kern="1200" baseline="0">
                <a:solidFill>
                  <a:srgbClr val="737373"/>
                </a:solidFill>
                <a:latin typeface="Century Gothic"/>
                <a:ea typeface="+mn-ea"/>
                <a:cs typeface="Century Gothic"/>
              </a:defRPr>
            </a:lvl6pPr>
            <a:lvl7pPr marL="2116138" indent="-228600" algn="l" defTabSz="1306221" rtl="0" eaLnBrk="1" latinLnBrk="0" hangingPunct="1">
              <a:spcBef>
                <a:spcPct val="20000"/>
              </a:spcBef>
              <a:buClr>
                <a:schemeClr val="accent1"/>
              </a:buClr>
              <a:buFont typeface="Lucida Grande"/>
              <a:buChar char="–"/>
              <a:defRPr sz="1400" kern="1200">
                <a:solidFill>
                  <a:schemeClr val="tx1">
                    <a:lumMod val="75000"/>
                    <a:lumOff val="25000"/>
                  </a:schemeClr>
                </a:solidFill>
                <a:latin typeface="Century Gothic"/>
                <a:ea typeface="+mn-ea"/>
                <a:cs typeface="Century Gothic"/>
              </a:defRPr>
            </a:lvl7pPr>
            <a:lvl8pPr marL="4898326" indent="-326555" algn="l" defTabSz="1306221"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51437" indent="-326555" algn="l" defTabSz="1306221" rtl="0" eaLnBrk="1" latinLnBrk="0" hangingPunct="1">
              <a:spcBef>
                <a:spcPct val="20000"/>
              </a:spcBef>
              <a:buFont typeface="Arial" pitchFamily="34" charset="0"/>
              <a:buChar char="•"/>
              <a:defRPr sz="2900" kern="1200">
                <a:solidFill>
                  <a:schemeClr val="tx1"/>
                </a:solidFill>
                <a:latin typeface="+mn-lt"/>
                <a:ea typeface="+mn-ea"/>
                <a:cs typeface="+mn-cs"/>
              </a:defRPr>
            </a:lvl9pPr>
          </a:lstStyle>
          <a:p>
            <a:endParaRPr lang="en-US" dirty="0"/>
          </a:p>
          <a:p>
            <a:pPr marL="0" indent="0">
              <a:buNone/>
            </a:pPr>
            <a:r>
              <a:rPr lang="en-US" sz="1400" dirty="0"/>
              <a:t>[</a:t>
            </a:r>
            <a:r>
              <a:rPr lang="en-US" sz="1400" dirty="0" err="1"/>
              <a:t>root@knight</a:t>
            </a:r>
            <a:r>
              <a:rPr lang="en-US" sz="1400" dirty="0"/>
              <a:t> ghost]# </a:t>
            </a:r>
            <a:r>
              <a:rPr lang="en-US" sz="1400" dirty="0" err="1"/>
              <a:t>netstat</a:t>
            </a:r>
            <a:r>
              <a:rPr lang="en-US" sz="1400" dirty="0"/>
              <a:t> -nap | </a:t>
            </a:r>
            <a:r>
              <a:rPr lang="en-US" sz="1400" dirty="0" err="1"/>
              <a:t>grep</a:t>
            </a:r>
            <a:r>
              <a:rPr lang="en-US" sz="1400" dirty="0"/>
              <a:t> 12345</a:t>
            </a:r>
          </a:p>
          <a:p>
            <a:pPr marL="0" indent="0">
              <a:buNone/>
            </a:pPr>
            <a:r>
              <a:rPr lang="en-US" sz="1400" dirty="0" err="1"/>
              <a:t>tcp</a:t>
            </a:r>
            <a:r>
              <a:rPr lang="en-US" sz="1400" dirty="0"/>
              <a:t>        0      0 0.0.0.0:12345               0.0.0.0:*                   </a:t>
            </a:r>
            <a:r>
              <a:rPr lang="en-US" sz="1400" b="1" dirty="0"/>
              <a:t>LISTEN</a:t>
            </a:r>
            <a:r>
              <a:rPr lang="en-US" sz="1400" dirty="0"/>
              <a:t>      2903/</a:t>
            </a:r>
            <a:r>
              <a:rPr lang="en-US" sz="1400" dirty="0" err="1"/>
              <a:t>nc</a:t>
            </a:r>
            <a:r>
              <a:rPr lang="en-US" sz="1400" dirty="0"/>
              <a:t>             </a:t>
            </a:r>
          </a:p>
          <a:p>
            <a:pPr marL="0" indent="0">
              <a:buNone/>
            </a:pPr>
            <a:r>
              <a:rPr lang="en-US" sz="1400" dirty="0"/>
              <a:t>[</a:t>
            </a:r>
            <a:r>
              <a:rPr lang="en-US" sz="1400" dirty="0" err="1"/>
              <a:t>root@knight</a:t>
            </a:r>
            <a:r>
              <a:rPr lang="en-US" sz="1400" dirty="0"/>
              <a:t> ghost]# </a:t>
            </a:r>
            <a:r>
              <a:rPr lang="en-US" sz="1400" dirty="0" err="1"/>
              <a:t>netstat</a:t>
            </a:r>
            <a:r>
              <a:rPr lang="en-US" sz="1400" dirty="0"/>
              <a:t> -nap | </a:t>
            </a:r>
            <a:r>
              <a:rPr lang="en-US" sz="1400" dirty="0" err="1"/>
              <a:t>grep</a:t>
            </a:r>
            <a:r>
              <a:rPr lang="en-US" sz="1400" dirty="0"/>
              <a:t> 12345</a:t>
            </a:r>
          </a:p>
          <a:p>
            <a:pPr marL="0" indent="0">
              <a:buNone/>
            </a:pPr>
            <a:r>
              <a:rPr lang="en-US" sz="1400" dirty="0" err="1"/>
              <a:t>tcp</a:t>
            </a:r>
            <a:r>
              <a:rPr lang="en-US" sz="1400" dirty="0"/>
              <a:t>        0      0 127.0.0.1:12345             127.0.0.1:49188             </a:t>
            </a:r>
            <a:r>
              <a:rPr lang="en-US" sz="1400" b="1" dirty="0"/>
              <a:t>ESTABLISHED</a:t>
            </a:r>
            <a:r>
              <a:rPr lang="en-US" sz="1400" dirty="0"/>
              <a:t> 2903/</a:t>
            </a:r>
            <a:r>
              <a:rPr lang="en-US" sz="1400" dirty="0" err="1"/>
              <a:t>nc</a:t>
            </a:r>
            <a:r>
              <a:rPr lang="en-US" sz="1400" dirty="0"/>
              <a:t>                    </a:t>
            </a:r>
          </a:p>
          <a:p>
            <a:pPr marL="0" indent="0">
              <a:buNone/>
            </a:pPr>
            <a:r>
              <a:rPr lang="en-US" sz="1400" dirty="0"/>
              <a:t>[</a:t>
            </a:r>
            <a:r>
              <a:rPr lang="en-US" sz="1400" dirty="0" err="1"/>
              <a:t>root@knight</a:t>
            </a:r>
            <a:r>
              <a:rPr lang="en-US" sz="1400" dirty="0"/>
              <a:t> ghost]# </a:t>
            </a:r>
            <a:r>
              <a:rPr lang="en-US" sz="1400" dirty="0" err="1"/>
              <a:t>netstat</a:t>
            </a:r>
            <a:r>
              <a:rPr lang="en-US" sz="1400" dirty="0"/>
              <a:t> -nap | </a:t>
            </a:r>
            <a:r>
              <a:rPr lang="en-US" sz="1400" dirty="0" err="1"/>
              <a:t>grep</a:t>
            </a:r>
            <a:r>
              <a:rPr lang="en-US" sz="1400" dirty="0"/>
              <a:t> 12345</a:t>
            </a:r>
          </a:p>
          <a:p>
            <a:pPr marL="0" indent="0">
              <a:buNone/>
            </a:pPr>
            <a:r>
              <a:rPr lang="en-US" sz="1400" dirty="0" err="1"/>
              <a:t>tcp</a:t>
            </a:r>
            <a:r>
              <a:rPr lang="en-US" sz="1400" dirty="0"/>
              <a:t>        0      0 127.0.0.1:49188             127.0.0.1:12345             </a:t>
            </a:r>
            <a:r>
              <a:rPr lang="en-US" sz="1400" b="1" dirty="0"/>
              <a:t>TIME_WAIT</a:t>
            </a:r>
            <a:r>
              <a:rPr lang="en-US" sz="1400" dirty="0"/>
              <a:t>   -  </a:t>
            </a:r>
          </a:p>
          <a:p>
            <a:pPr marL="0" indent="0">
              <a:buNone/>
            </a:pPr>
            <a:r>
              <a:rPr lang="en-US" sz="1400" dirty="0"/>
              <a:t>[</a:t>
            </a:r>
            <a:r>
              <a:rPr lang="en-US" sz="1400" dirty="0" err="1"/>
              <a:t>root@knight</a:t>
            </a:r>
            <a:r>
              <a:rPr lang="en-US" sz="1400" dirty="0"/>
              <a:t> ghost]# </a:t>
            </a:r>
            <a:r>
              <a:rPr lang="en-US" sz="1400" dirty="0" err="1"/>
              <a:t>netstat</a:t>
            </a:r>
            <a:r>
              <a:rPr lang="en-US" sz="1400" dirty="0"/>
              <a:t> -nap | </a:t>
            </a:r>
            <a:r>
              <a:rPr lang="en-US" sz="1400" dirty="0" err="1"/>
              <a:t>grep</a:t>
            </a:r>
            <a:r>
              <a:rPr lang="en-US" sz="1400" dirty="0"/>
              <a:t> 12345</a:t>
            </a:r>
          </a:p>
          <a:p>
            <a:pPr marL="0" indent="0">
              <a:buNone/>
            </a:pPr>
            <a:r>
              <a:rPr lang="en-US" sz="1400" dirty="0"/>
              <a:t>[</a:t>
            </a:r>
            <a:r>
              <a:rPr lang="en-US" sz="1400" dirty="0" err="1"/>
              <a:t>root@knight</a:t>
            </a:r>
            <a:r>
              <a:rPr lang="en-US" sz="1400" dirty="0"/>
              <a:t> ghost]# </a:t>
            </a:r>
          </a:p>
          <a:p>
            <a:pPr marL="0" indent="0">
              <a:buNone/>
            </a:pPr>
            <a:endParaRPr lang="en-US" dirty="0"/>
          </a:p>
        </p:txBody>
      </p:sp>
    </p:spTree>
    <p:extLst>
      <p:ext uri="{BB962C8B-B14F-4D97-AF65-F5344CB8AC3E}">
        <p14:creationId xmlns:p14="http://schemas.microsoft.com/office/powerpoint/2010/main" val="433591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Lab: Lab Setup</a:t>
            </a:r>
          </a:p>
        </p:txBody>
      </p:sp>
      <p:sp>
        <p:nvSpPr>
          <p:cNvPr id="5" name="Content Placeholder 4"/>
          <p:cNvSpPr>
            <a:spLocks noGrp="1"/>
          </p:cNvSpPr>
          <p:nvPr>
            <p:ph type="body" sz="quarter" idx="10"/>
          </p:nvPr>
        </p:nvSpPr>
        <p:spPr/>
        <p:txBody>
          <a:bodyPr>
            <a:normAutofit lnSpcReduction="10000"/>
          </a:bodyPr>
          <a:lstStyle/>
          <a:p>
            <a:r>
              <a:rPr lang="en-US" dirty="0"/>
              <a:t>Processes:</a:t>
            </a:r>
          </a:p>
          <a:p>
            <a:pPr marL="350838" lvl="2" indent="0">
              <a:buNone/>
            </a:pPr>
            <a:r>
              <a:rPr lang="en-US" dirty="0"/>
              <a:t>Nginx: port 88</a:t>
            </a:r>
          </a:p>
          <a:p>
            <a:pPr marL="350838" lvl="2" indent="0">
              <a:buNone/>
            </a:pPr>
            <a:r>
              <a:rPr lang="en-US" dirty="0"/>
              <a:t>Apache: 80</a:t>
            </a:r>
          </a:p>
          <a:p>
            <a:endParaRPr lang="en-US" dirty="0"/>
          </a:p>
          <a:p>
            <a:r>
              <a:rPr lang="en-US" dirty="0"/>
              <a:t>Tools:</a:t>
            </a:r>
          </a:p>
          <a:p>
            <a:pPr marL="350838" lvl="2" indent="0">
              <a:buNone/>
            </a:pPr>
            <a:r>
              <a:rPr lang="en-US" dirty="0"/>
              <a:t>Located in ~/tools</a:t>
            </a:r>
          </a:p>
          <a:p>
            <a:endParaRPr lang="en-US" dirty="0"/>
          </a:p>
          <a:p>
            <a:r>
              <a:rPr lang="en-US" dirty="0"/>
              <a:t>Interface:</a:t>
            </a:r>
          </a:p>
          <a:p>
            <a:pPr marL="350838" lvl="2" indent="0">
              <a:buNone/>
            </a:pPr>
            <a:r>
              <a:rPr lang="en-US" dirty="0"/>
              <a:t>lo - loopback</a:t>
            </a:r>
          </a:p>
          <a:p>
            <a:endParaRPr lang="en-US" dirty="0"/>
          </a:p>
        </p:txBody>
      </p:sp>
    </p:spTree>
    <p:extLst>
      <p:ext uri="{BB962C8B-B14F-4D97-AF65-F5344CB8AC3E}">
        <p14:creationId xmlns:p14="http://schemas.microsoft.com/office/powerpoint/2010/main" val="3994342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500"/>
                                        <p:tgtEl>
                                          <p:spTgt spid="5">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xEl>
                                              <p:pRg st="4" end="4"/>
                                            </p:txEl>
                                          </p:spTgt>
                                        </p:tgtEl>
                                        <p:attrNameLst>
                                          <p:attrName>style.visibility</p:attrName>
                                        </p:attrNameLst>
                                      </p:cBhvr>
                                      <p:to>
                                        <p:strVal val="visible"/>
                                      </p:to>
                                    </p:set>
                                    <p:animEffect transition="in" filter="fade">
                                      <p:cBhvr>
                                        <p:cTn id="20" dur="500"/>
                                        <p:tgtEl>
                                          <p:spTgt spid="5">
                                            <p:txEl>
                                              <p:pRg st="4" end="4"/>
                                            </p:txEl>
                                          </p:spTgt>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fade">
                                      <p:cBhvr>
                                        <p:cTn id="24" dur="500"/>
                                        <p:tgtEl>
                                          <p:spTgt spid="5">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txEl>
                                              <p:pRg st="7" end="7"/>
                                            </p:txEl>
                                          </p:spTgt>
                                        </p:tgtEl>
                                        <p:attrNameLst>
                                          <p:attrName>style.visibility</p:attrName>
                                        </p:attrNameLst>
                                      </p:cBhvr>
                                      <p:to>
                                        <p:strVal val="visible"/>
                                      </p:to>
                                    </p:set>
                                    <p:animEffect transition="in" filter="fade">
                                      <p:cBhvr>
                                        <p:cTn id="29" dur="500"/>
                                        <p:tgtEl>
                                          <p:spTgt spid="5">
                                            <p:txEl>
                                              <p:pRg st="7" end="7"/>
                                            </p:txEl>
                                          </p:spTgt>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5">
                                            <p:txEl>
                                              <p:pRg st="8" end="8"/>
                                            </p:txEl>
                                          </p:spTgt>
                                        </p:tgtEl>
                                        <p:attrNameLst>
                                          <p:attrName>style.visibility</p:attrName>
                                        </p:attrNameLst>
                                      </p:cBhvr>
                                      <p:to>
                                        <p:strVal val="visible"/>
                                      </p:to>
                                    </p:set>
                                    <p:animEffect transition="in" filter="fade">
                                      <p:cBhvr>
                                        <p:cTn id="33"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b="1" dirty="0">
                <a:solidFill>
                  <a:schemeClr val="tx1"/>
                </a:solidFill>
                <a:latin typeface="Calibri" charset="0"/>
                <a:cs typeface="Calibri" charset="0"/>
              </a:rPr>
              <a:t>Lab: </a:t>
            </a:r>
            <a:r>
              <a:rPr lang="en-US" sz="3200" b="1" dirty="0" err="1">
                <a:solidFill>
                  <a:schemeClr val="tx1"/>
                </a:solidFill>
                <a:latin typeface="Calibri" charset="0"/>
                <a:cs typeface="Calibri" charset="0"/>
              </a:rPr>
              <a:t>netstat</a:t>
            </a:r>
            <a:r>
              <a:rPr lang="en-US" sz="3200" b="1" dirty="0">
                <a:solidFill>
                  <a:schemeClr val="tx1"/>
                </a:solidFill>
                <a:latin typeface="Calibri" charset="0"/>
                <a:cs typeface="Calibri" charset="0"/>
              </a:rPr>
              <a:t>, </a:t>
            </a:r>
            <a:r>
              <a:rPr lang="en-US" sz="3200" b="1" dirty="0" err="1">
                <a:solidFill>
                  <a:schemeClr val="tx1"/>
                </a:solidFill>
                <a:latin typeface="Calibri" charset="0"/>
                <a:cs typeface="Calibri" charset="0"/>
              </a:rPr>
              <a:t>netcat</a:t>
            </a:r>
            <a:r>
              <a:rPr lang="en-US" sz="3200" b="1" dirty="0">
                <a:solidFill>
                  <a:schemeClr val="tx1"/>
                </a:solidFill>
                <a:latin typeface="Calibri" charset="0"/>
                <a:cs typeface="Calibri" charset="0"/>
              </a:rPr>
              <a:t>, </a:t>
            </a:r>
            <a:r>
              <a:rPr lang="en-US" sz="3200" b="1" dirty="0" err="1">
                <a:solidFill>
                  <a:schemeClr val="tx1"/>
                </a:solidFill>
                <a:latin typeface="Calibri" charset="0"/>
                <a:cs typeface="Calibri" charset="0"/>
              </a:rPr>
              <a:t>tcpdump</a:t>
            </a:r>
            <a:r>
              <a:rPr lang="en-US" sz="3200" b="1" dirty="0">
                <a:solidFill>
                  <a:schemeClr val="tx1"/>
                </a:solidFill>
                <a:latin typeface="Calibri" charset="0"/>
                <a:cs typeface="Calibri" charset="0"/>
              </a:rPr>
              <a:t> and </a:t>
            </a:r>
            <a:r>
              <a:rPr lang="en-US" sz="3200" b="1" dirty="0" err="1">
                <a:solidFill>
                  <a:schemeClr val="tx1"/>
                </a:solidFill>
                <a:latin typeface="Calibri" charset="0"/>
                <a:cs typeface="Calibri" charset="0"/>
              </a:rPr>
              <a:t>wireshark</a:t>
            </a:r>
            <a:br>
              <a:rPr lang="en-US" sz="3200" b="1" dirty="0">
                <a:solidFill>
                  <a:schemeClr val="tx1"/>
                </a:solidFill>
                <a:latin typeface="Calibri" charset="0"/>
                <a:cs typeface="Calibri" charset="0"/>
              </a:rPr>
            </a:br>
            <a:r>
              <a:rPr lang="en-US" sz="3200" b="1" dirty="0">
                <a:solidFill>
                  <a:schemeClr val="tx1"/>
                </a:solidFill>
                <a:latin typeface="Calibri" charset="0"/>
                <a:cs typeface="Calibri" charset="0"/>
              </a:rPr>
              <a:t>20 min</a:t>
            </a:r>
          </a:p>
        </p:txBody>
      </p:sp>
      <p:sp>
        <p:nvSpPr>
          <p:cNvPr id="2" name="Text Placeholder 1"/>
          <p:cNvSpPr>
            <a:spLocks noGrp="1"/>
          </p:cNvSpPr>
          <p:nvPr>
            <p:ph type="body" sz="quarter" idx="10"/>
          </p:nvPr>
        </p:nvSpPr>
        <p:spPr/>
        <p:txBody>
          <a:bodyPr/>
          <a:lstStyle/>
          <a:p>
            <a:pPr marL="342900" indent="-342900">
              <a:buFont typeface="Arial" panose="020B0604020202020204" pitchFamily="34" charset="0"/>
              <a:buChar char="•"/>
            </a:pPr>
            <a:r>
              <a:rPr lang="en-US" dirty="0"/>
              <a:t>Go over the use of:</a:t>
            </a:r>
          </a:p>
          <a:p>
            <a:pPr marL="636588" lvl="1" indent="-342900"/>
            <a:r>
              <a:rPr lang="en-US" dirty="0" err="1"/>
              <a:t>netstat</a:t>
            </a:r>
            <a:endParaRPr lang="en-US" dirty="0"/>
          </a:p>
          <a:p>
            <a:pPr marL="636588" lvl="1" indent="-342900"/>
            <a:r>
              <a:rPr lang="en-US" dirty="0" err="1"/>
              <a:t>netcat</a:t>
            </a:r>
            <a:endParaRPr lang="en-US" dirty="0"/>
          </a:p>
          <a:p>
            <a:pPr marL="636588" lvl="1" indent="-342900"/>
            <a:r>
              <a:rPr lang="en-US" dirty="0" err="1"/>
              <a:t>tcpdump</a:t>
            </a:r>
            <a:endParaRPr lang="en-US" dirty="0"/>
          </a:p>
          <a:p>
            <a:pPr marL="636588" lvl="1" indent="-342900"/>
            <a:r>
              <a:rPr lang="en-US" dirty="0" err="1"/>
              <a:t>wireshark</a:t>
            </a:r>
            <a:endParaRPr lang="en-US" dirty="0"/>
          </a:p>
        </p:txBody>
      </p:sp>
    </p:spTree>
    <p:extLst>
      <p:ext uri="{BB962C8B-B14F-4D97-AF65-F5344CB8AC3E}">
        <p14:creationId xmlns:p14="http://schemas.microsoft.com/office/powerpoint/2010/main" val="3996091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b="1" dirty="0">
                <a:solidFill>
                  <a:schemeClr val="tx1"/>
                </a:solidFill>
                <a:latin typeface="Calibri" charset="0"/>
                <a:cs typeface="Calibri" charset="0"/>
              </a:rPr>
              <a:t>Lab: use of </a:t>
            </a:r>
            <a:r>
              <a:rPr lang="en-US" sz="3200" b="1" dirty="0" err="1">
                <a:solidFill>
                  <a:schemeClr val="tx1"/>
                </a:solidFill>
                <a:latin typeface="Calibri" charset="0"/>
                <a:cs typeface="Calibri" charset="0"/>
              </a:rPr>
              <a:t>netstat</a:t>
            </a:r>
            <a:endParaRPr lang="en-US" sz="3200" b="1" dirty="0">
              <a:solidFill>
                <a:schemeClr val="tx1"/>
              </a:solidFill>
              <a:latin typeface="Calibri" charset="0"/>
              <a:cs typeface="Calibri" charset="0"/>
            </a:endParaRPr>
          </a:p>
        </p:txBody>
      </p:sp>
      <p:sp>
        <p:nvSpPr>
          <p:cNvPr id="2" name="Text Placeholder 1"/>
          <p:cNvSpPr>
            <a:spLocks noGrp="1"/>
          </p:cNvSpPr>
          <p:nvPr>
            <p:ph type="body" sz="quarter" idx="10"/>
          </p:nvPr>
        </p:nvSpPr>
        <p:spPr/>
        <p:txBody>
          <a:bodyPr>
            <a:normAutofit lnSpcReduction="10000"/>
          </a:bodyPr>
          <a:lstStyle/>
          <a:p>
            <a:pPr marL="342900" indent="-342900">
              <a:buFont typeface="Arial" panose="020B0604020202020204" pitchFamily="34" charset="0"/>
              <a:buChar char="•"/>
            </a:pPr>
            <a:r>
              <a:rPr lang="en-US" dirty="0"/>
              <a:t>Open a terminal</a:t>
            </a:r>
          </a:p>
          <a:p>
            <a:pPr marL="342900" indent="-342900">
              <a:buFont typeface="Arial" panose="020B0604020202020204" pitchFamily="34" charset="0"/>
              <a:buChar char="•"/>
            </a:pPr>
            <a:r>
              <a:rPr lang="en-US" dirty="0"/>
              <a:t>Look at the </a:t>
            </a:r>
            <a:r>
              <a:rPr lang="en-US" dirty="0" err="1"/>
              <a:t>netstat</a:t>
            </a:r>
            <a:r>
              <a:rPr lang="en-US" dirty="0"/>
              <a:t> man page</a:t>
            </a:r>
          </a:p>
          <a:p>
            <a:pPr lvl="1" indent="0">
              <a:buNone/>
            </a:pPr>
            <a:r>
              <a:rPr lang="en-US" dirty="0"/>
              <a:t>man </a:t>
            </a:r>
            <a:r>
              <a:rPr lang="en-US" dirty="0" err="1"/>
              <a:t>netstat</a:t>
            </a:r>
            <a:endParaRPr lang="en-US" dirty="0"/>
          </a:p>
          <a:p>
            <a:pPr marL="342900" indent="-342900">
              <a:buFont typeface="Arial" panose="020B0604020202020204" pitchFamily="34" charset="0"/>
              <a:buChar char="•"/>
            </a:pPr>
            <a:r>
              <a:rPr lang="en-US" dirty="0"/>
              <a:t>Execute the </a:t>
            </a:r>
            <a:r>
              <a:rPr lang="en-US" dirty="0" err="1"/>
              <a:t>netstat</a:t>
            </a:r>
            <a:r>
              <a:rPr lang="en-US" dirty="0"/>
              <a:t> command</a:t>
            </a:r>
          </a:p>
          <a:p>
            <a:pPr marL="636588" lvl="1" indent="-342900"/>
            <a:r>
              <a:rPr lang="en-US" dirty="0"/>
              <a:t>How can you force it to display the IP address of systems?</a:t>
            </a:r>
          </a:p>
          <a:p>
            <a:pPr marL="636588" lvl="1" indent="-342900"/>
            <a:r>
              <a:rPr lang="en-US" dirty="0"/>
              <a:t>What connection attributes can you observe?</a:t>
            </a:r>
          </a:p>
          <a:p>
            <a:pPr marL="636588" lvl="1" indent="-342900"/>
            <a:r>
              <a:rPr lang="en-US" dirty="0"/>
              <a:t>How do you list all socket, including listening server sockets?</a:t>
            </a:r>
          </a:p>
          <a:p>
            <a:pPr marL="636588" lvl="1" indent="-342900"/>
            <a:r>
              <a:rPr lang="en-US" dirty="0"/>
              <a:t>How to make it display the name of a process?</a:t>
            </a:r>
          </a:p>
          <a:p>
            <a:pPr marL="636588" lvl="1" indent="-342900"/>
            <a:endParaRPr lang="en-US" dirty="0"/>
          </a:p>
        </p:txBody>
      </p:sp>
    </p:spTree>
    <p:extLst>
      <p:ext uri="{BB962C8B-B14F-4D97-AF65-F5344CB8AC3E}">
        <p14:creationId xmlns:p14="http://schemas.microsoft.com/office/powerpoint/2010/main" val="48511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fade">
                                      <p:cBhvr>
                                        <p:cTn id="31" dur="500"/>
                                        <p:tgtEl>
                                          <p:spTgt spid="2">
                                            <p:txEl>
                                              <p:pRg st="6" end="6"/>
                                            </p:tx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Effect transition="in" filter="fade">
                                      <p:cBhvr>
                                        <p:cTn id="35"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b="1" dirty="0">
                <a:solidFill>
                  <a:schemeClr val="tx1"/>
                </a:solidFill>
                <a:latin typeface="Calibri" charset="0"/>
                <a:cs typeface="Calibri" charset="0"/>
              </a:rPr>
              <a:t>Lab: use of </a:t>
            </a:r>
            <a:r>
              <a:rPr lang="en-US" sz="3200" b="1" dirty="0" err="1">
                <a:solidFill>
                  <a:schemeClr val="tx1"/>
                </a:solidFill>
                <a:latin typeface="Calibri" charset="0"/>
                <a:cs typeface="Calibri" charset="0"/>
              </a:rPr>
              <a:t>netstat</a:t>
            </a:r>
            <a:endParaRPr lang="en-US" sz="3200" b="1" dirty="0">
              <a:solidFill>
                <a:schemeClr val="tx1"/>
              </a:solidFill>
              <a:latin typeface="Calibri" charset="0"/>
              <a:cs typeface="Calibri" charset="0"/>
            </a:endParaRPr>
          </a:p>
        </p:txBody>
      </p:sp>
      <p:sp>
        <p:nvSpPr>
          <p:cNvPr id="2" name="Text Placeholder 1"/>
          <p:cNvSpPr>
            <a:spLocks noGrp="1"/>
          </p:cNvSpPr>
          <p:nvPr>
            <p:ph type="body" sz="quarter" idx="10"/>
          </p:nvPr>
        </p:nvSpPr>
        <p:spPr/>
        <p:txBody>
          <a:bodyPr>
            <a:normAutofit/>
          </a:bodyPr>
          <a:lstStyle/>
          <a:p>
            <a:r>
              <a:rPr lang="en-US" sz="1800" dirty="0"/>
              <a:t>[</a:t>
            </a:r>
            <a:r>
              <a:rPr lang="en-US" sz="1800" dirty="0" err="1"/>
              <a:t>root@knight</a:t>
            </a:r>
            <a:r>
              <a:rPr lang="en-US" sz="1800" dirty="0"/>
              <a:t> ghost]# </a:t>
            </a:r>
            <a:r>
              <a:rPr lang="en-US" sz="1800" dirty="0" err="1"/>
              <a:t>netstat</a:t>
            </a:r>
            <a:r>
              <a:rPr lang="en-US" sz="1800" dirty="0"/>
              <a:t> -nap | grep 12345</a:t>
            </a:r>
          </a:p>
          <a:p>
            <a:r>
              <a:rPr lang="en-US" sz="1800" dirty="0" err="1"/>
              <a:t>tcp</a:t>
            </a:r>
            <a:r>
              <a:rPr lang="en-US" sz="1800" dirty="0"/>
              <a:t>        0      0 0.0.0.0:12345               0.0.0.0:*                   LISTEN      2903/</a:t>
            </a:r>
            <a:r>
              <a:rPr lang="en-US" sz="1800" dirty="0" err="1"/>
              <a:t>nc</a:t>
            </a:r>
            <a:r>
              <a:rPr lang="en-US" sz="1800" dirty="0"/>
              <a:t>             </a:t>
            </a:r>
          </a:p>
          <a:p>
            <a:r>
              <a:rPr lang="en-US" sz="1800" dirty="0"/>
              <a:t>[</a:t>
            </a:r>
            <a:r>
              <a:rPr lang="en-US" sz="1800" dirty="0" err="1"/>
              <a:t>root@knight</a:t>
            </a:r>
            <a:r>
              <a:rPr lang="en-US" sz="1800" dirty="0"/>
              <a:t> ghost]# </a:t>
            </a:r>
            <a:r>
              <a:rPr lang="en-US" sz="1800" dirty="0" err="1"/>
              <a:t>netstat</a:t>
            </a:r>
            <a:r>
              <a:rPr lang="en-US" sz="1800" dirty="0"/>
              <a:t> -nap | grep 12345</a:t>
            </a:r>
          </a:p>
          <a:p>
            <a:r>
              <a:rPr lang="en-US" sz="1800" dirty="0" err="1"/>
              <a:t>tcp</a:t>
            </a:r>
            <a:r>
              <a:rPr lang="en-US" sz="1800" dirty="0"/>
              <a:t>        0      0 127.0.0.1:12345             127.0.0.1:49188             ESTABLISHED 2903/</a:t>
            </a:r>
            <a:r>
              <a:rPr lang="en-US" sz="1800" dirty="0" err="1"/>
              <a:t>nc</a:t>
            </a:r>
            <a:r>
              <a:rPr lang="en-US" sz="1800" dirty="0"/>
              <a:t>                    </a:t>
            </a:r>
          </a:p>
          <a:p>
            <a:r>
              <a:rPr lang="en-US" sz="1800" dirty="0"/>
              <a:t>[</a:t>
            </a:r>
            <a:r>
              <a:rPr lang="en-US" sz="1800" dirty="0" err="1"/>
              <a:t>root@knight</a:t>
            </a:r>
            <a:r>
              <a:rPr lang="en-US" sz="1800" dirty="0"/>
              <a:t> ghost]# </a:t>
            </a:r>
            <a:r>
              <a:rPr lang="en-US" sz="1800" dirty="0" err="1"/>
              <a:t>netstat</a:t>
            </a:r>
            <a:r>
              <a:rPr lang="en-US" sz="1800" dirty="0"/>
              <a:t> -nap | grep 12345</a:t>
            </a:r>
          </a:p>
          <a:p>
            <a:r>
              <a:rPr lang="en-US" sz="1800" dirty="0" err="1"/>
              <a:t>tcp</a:t>
            </a:r>
            <a:r>
              <a:rPr lang="en-US" sz="1800" dirty="0"/>
              <a:t>        0      0 127.0.0.1:49188             127.0.0.1:12345             TIME_WAIT   -  </a:t>
            </a:r>
          </a:p>
          <a:p>
            <a:r>
              <a:rPr lang="en-US" sz="1800" dirty="0"/>
              <a:t>[</a:t>
            </a:r>
            <a:r>
              <a:rPr lang="en-US" sz="1800" dirty="0" err="1"/>
              <a:t>root@knight</a:t>
            </a:r>
            <a:r>
              <a:rPr lang="en-US" sz="1800" dirty="0"/>
              <a:t> ghost]# </a:t>
            </a:r>
            <a:r>
              <a:rPr lang="en-US" sz="1800" dirty="0" err="1"/>
              <a:t>netstat</a:t>
            </a:r>
            <a:r>
              <a:rPr lang="en-US" sz="1800" dirty="0"/>
              <a:t> -nap | grep 12345</a:t>
            </a:r>
          </a:p>
          <a:p>
            <a:r>
              <a:rPr lang="en-US" sz="1800" dirty="0"/>
              <a:t>[</a:t>
            </a:r>
            <a:r>
              <a:rPr lang="en-US" sz="1800" dirty="0" err="1"/>
              <a:t>root@knight</a:t>
            </a:r>
            <a:r>
              <a:rPr lang="en-US" sz="1800" dirty="0"/>
              <a:t> ghost]# </a:t>
            </a:r>
          </a:p>
        </p:txBody>
      </p:sp>
    </p:spTree>
    <p:extLst>
      <p:ext uri="{BB962C8B-B14F-4D97-AF65-F5344CB8AC3E}">
        <p14:creationId xmlns:p14="http://schemas.microsoft.com/office/powerpoint/2010/main" val="27552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500"/>
                                        <p:tgtEl>
                                          <p:spTgt spid="2">
                                            <p:txEl>
                                              <p:pRg st="2" end="2"/>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500"/>
                                        <p:tgtEl>
                                          <p:spTgt spid="2">
                                            <p:txEl>
                                              <p:pRg st="3" end="3"/>
                                            </p:txEl>
                                          </p:spTgt>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500"/>
                                        <p:tgtEl>
                                          <p:spTgt spid="2">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fade">
                                      <p:cBhvr>
                                        <p:cTn id="24" dur="500"/>
                                        <p:tgtEl>
                                          <p:spTgt spid="2">
                                            <p:txEl>
                                              <p:pRg st="5" end="5"/>
                                            </p:txEl>
                                          </p:spTgt>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fade">
                                      <p:cBhvr>
                                        <p:cTn id="3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b="1" dirty="0">
                <a:solidFill>
                  <a:schemeClr val="tx1"/>
                </a:solidFill>
                <a:latin typeface="Calibri" charset="0"/>
                <a:cs typeface="Calibri" charset="0"/>
              </a:rPr>
              <a:t>Lab: use of </a:t>
            </a:r>
            <a:r>
              <a:rPr lang="en-US" sz="3200" b="1" dirty="0" err="1">
                <a:solidFill>
                  <a:schemeClr val="tx1"/>
                </a:solidFill>
                <a:latin typeface="Calibri" charset="0"/>
                <a:cs typeface="Calibri" charset="0"/>
              </a:rPr>
              <a:t>netcat</a:t>
            </a:r>
            <a:r>
              <a:rPr lang="en-US" sz="3200" b="1" dirty="0">
                <a:solidFill>
                  <a:schemeClr val="tx1"/>
                </a:solidFill>
                <a:latin typeface="Calibri" charset="0"/>
                <a:cs typeface="Calibri" charset="0"/>
              </a:rPr>
              <a:t> (</a:t>
            </a:r>
            <a:r>
              <a:rPr lang="en-US" sz="3200" b="1" dirty="0" err="1">
                <a:solidFill>
                  <a:schemeClr val="tx1"/>
                </a:solidFill>
                <a:latin typeface="Calibri" charset="0"/>
                <a:cs typeface="Calibri" charset="0"/>
              </a:rPr>
              <a:t>nc</a:t>
            </a:r>
            <a:r>
              <a:rPr lang="en-US" sz="3200" b="1" dirty="0">
                <a:solidFill>
                  <a:schemeClr val="tx1"/>
                </a:solidFill>
                <a:latin typeface="Calibri" charset="0"/>
                <a:cs typeface="Calibri" charset="0"/>
              </a:rPr>
              <a:t>)</a:t>
            </a:r>
          </a:p>
        </p:txBody>
      </p:sp>
      <p:sp>
        <p:nvSpPr>
          <p:cNvPr id="2" name="Text Placeholder 1"/>
          <p:cNvSpPr>
            <a:spLocks noGrp="1"/>
          </p:cNvSpPr>
          <p:nvPr>
            <p:ph type="body" sz="quarter" idx="10"/>
          </p:nvPr>
        </p:nvSpPr>
        <p:spPr/>
        <p:txBody>
          <a:bodyPr>
            <a:normAutofit lnSpcReduction="10000"/>
          </a:bodyPr>
          <a:lstStyle/>
          <a:p>
            <a:pPr marL="342900" indent="-342900">
              <a:buFont typeface="Arial" panose="020B0604020202020204" pitchFamily="34" charset="0"/>
              <a:buChar char="•"/>
            </a:pPr>
            <a:r>
              <a:rPr lang="en-US" dirty="0"/>
              <a:t>Open a terminal</a:t>
            </a:r>
          </a:p>
          <a:p>
            <a:pPr marL="636588" lvl="1" indent="-342900"/>
            <a:r>
              <a:rPr lang="en-US" dirty="0"/>
              <a:t>Look at the </a:t>
            </a:r>
            <a:r>
              <a:rPr lang="en-US" dirty="0" err="1"/>
              <a:t>netcat</a:t>
            </a:r>
            <a:r>
              <a:rPr lang="en-US" dirty="0"/>
              <a:t> man page</a:t>
            </a:r>
          </a:p>
          <a:p>
            <a:pPr marL="636588" lvl="1" indent="-342900"/>
            <a:r>
              <a:rPr lang="en-US" dirty="0"/>
              <a:t>man </a:t>
            </a:r>
            <a:r>
              <a:rPr lang="en-US" dirty="0" err="1"/>
              <a:t>nc</a:t>
            </a:r>
            <a:endParaRPr lang="en-US" dirty="0"/>
          </a:p>
          <a:p>
            <a:pPr marL="636588" lvl="1" indent="-342900"/>
            <a:r>
              <a:rPr lang="en-US" dirty="0"/>
              <a:t>execute the </a:t>
            </a:r>
            <a:r>
              <a:rPr lang="en-US" dirty="0" err="1"/>
              <a:t>nc</a:t>
            </a:r>
            <a:r>
              <a:rPr lang="en-US" dirty="0"/>
              <a:t> command and create a listener on port 5000</a:t>
            </a:r>
          </a:p>
          <a:p>
            <a:pPr marL="342900" indent="-342900">
              <a:buFont typeface="Arial" panose="020B0604020202020204" pitchFamily="34" charset="0"/>
              <a:buChar char="•"/>
            </a:pPr>
            <a:r>
              <a:rPr lang="en-US" dirty="0"/>
              <a:t>Open a second terminal</a:t>
            </a:r>
          </a:p>
          <a:p>
            <a:pPr marL="636588" lvl="1" indent="-342900"/>
            <a:r>
              <a:rPr lang="en-US" dirty="0"/>
              <a:t>Connect to the listener on port 5000</a:t>
            </a:r>
          </a:p>
          <a:p>
            <a:pPr marL="636588" lvl="1" indent="-342900"/>
            <a:r>
              <a:rPr lang="en-US" dirty="0"/>
              <a:t>Type in a message for terminal one (make sure to press “enter”)</a:t>
            </a:r>
          </a:p>
          <a:p>
            <a:pPr marL="636588" lvl="1" indent="-342900"/>
            <a:r>
              <a:rPr lang="en-US" dirty="0"/>
              <a:t>Respond from terminal one</a:t>
            </a:r>
          </a:p>
        </p:txBody>
      </p:sp>
    </p:spTree>
    <p:extLst>
      <p:ext uri="{BB962C8B-B14F-4D97-AF65-F5344CB8AC3E}">
        <p14:creationId xmlns:p14="http://schemas.microsoft.com/office/powerpoint/2010/main" val="2011604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fade">
                                      <p:cBhvr>
                                        <p:cTn id="28" dur="500"/>
                                        <p:tgtEl>
                                          <p:spTgt spid="2">
                                            <p:txEl>
                                              <p:pRg st="5" end="5"/>
                                            </p:txEl>
                                          </p:spTgt>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500"/>
                                        <p:tgtEl>
                                          <p:spTgt spid="2">
                                            <p:txEl>
                                              <p:pRg st="6" end="6"/>
                                            </p:txEl>
                                          </p:spTgt>
                                        </p:tgtEl>
                                      </p:cBhvr>
                                    </p:animEffect>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2">
                                            <p:txEl>
                                              <p:pRg st="7" end="7"/>
                                            </p:txEl>
                                          </p:spTgt>
                                        </p:tgtEl>
                                        <p:attrNameLst>
                                          <p:attrName>style.visibility</p:attrName>
                                        </p:attrNameLst>
                                      </p:cBhvr>
                                      <p:to>
                                        <p:strVal val="visible"/>
                                      </p:to>
                                    </p:set>
                                    <p:animEffect transition="in" filter="fade">
                                      <p:cBhvr>
                                        <p:cTn id="36"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b="1" dirty="0">
                <a:solidFill>
                  <a:schemeClr val="tx1"/>
                </a:solidFill>
                <a:latin typeface="Calibri" charset="0"/>
                <a:cs typeface="Calibri" charset="0"/>
              </a:rPr>
              <a:t>Lab: use of </a:t>
            </a:r>
            <a:r>
              <a:rPr lang="en-US" sz="3200" b="1" dirty="0" err="1">
                <a:solidFill>
                  <a:schemeClr val="tx1"/>
                </a:solidFill>
                <a:latin typeface="Calibri" charset="0"/>
                <a:cs typeface="Calibri" charset="0"/>
              </a:rPr>
              <a:t>netcat</a:t>
            </a:r>
            <a:r>
              <a:rPr lang="en-US" sz="3200" b="1" dirty="0">
                <a:solidFill>
                  <a:schemeClr val="tx1"/>
                </a:solidFill>
                <a:latin typeface="Calibri" charset="0"/>
                <a:cs typeface="Calibri" charset="0"/>
              </a:rPr>
              <a:t> (</a:t>
            </a:r>
            <a:r>
              <a:rPr lang="en-US" sz="3200" b="1" dirty="0" err="1">
                <a:solidFill>
                  <a:schemeClr val="tx1"/>
                </a:solidFill>
                <a:latin typeface="Calibri" charset="0"/>
                <a:cs typeface="Calibri" charset="0"/>
              </a:rPr>
              <a:t>nc</a:t>
            </a:r>
            <a:r>
              <a:rPr lang="en-US" sz="3200" b="1" dirty="0">
                <a:solidFill>
                  <a:schemeClr val="tx1"/>
                </a:solidFill>
                <a:latin typeface="Calibri" charset="0"/>
                <a:cs typeface="Calibri" charset="0"/>
              </a:rPr>
              <a:t>)</a:t>
            </a:r>
          </a:p>
        </p:txBody>
      </p:sp>
      <p:sp>
        <p:nvSpPr>
          <p:cNvPr id="2" name="Text Placeholder 1"/>
          <p:cNvSpPr>
            <a:spLocks noGrp="1"/>
          </p:cNvSpPr>
          <p:nvPr>
            <p:ph type="body" sz="quarter" idx="10"/>
          </p:nvPr>
        </p:nvSpPr>
        <p:spPr/>
        <p:txBody>
          <a:bodyPr/>
          <a:lstStyle/>
          <a:p>
            <a:pPr marL="342900" indent="-342900">
              <a:buFont typeface="Arial" panose="020B0604020202020204" pitchFamily="34" charset="0"/>
              <a:buChar char="•"/>
            </a:pPr>
            <a:r>
              <a:rPr lang="fr-FR" dirty="0" err="1"/>
              <a:t>Listener</a:t>
            </a:r>
            <a:r>
              <a:rPr lang="fr-FR" dirty="0"/>
              <a:t>/server</a:t>
            </a:r>
          </a:p>
          <a:p>
            <a:pPr lvl="2" indent="0">
              <a:buNone/>
            </a:pPr>
            <a:r>
              <a:rPr lang="fr-FR" dirty="0" err="1"/>
              <a:t>student@ubuntu</a:t>
            </a:r>
            <a:r>
              <a:rPr lang="fr-FR" dirty="0"/>
              <a:t>:~$ </a:t>
            </a:r>
            <a:r>
              <a:rPr lang="fr-FR" dirty="0" err="1"/>
              <a:t>nc</a:t>
            </a:r>
            <a:r>
              <a:rPr lang="fr-FR" dirty="0"/>
              <a:t> -l -p 5000</a:t>
            </a:r>
          </a:p>
          <a:p>
            <a:pPr marL="342900" indent="-342900">
              <a:buFont typeface="Arial" panose="020B0604020202020204" pitchFamily="34" charset="0"/>
              <a:buChar char="•"/>
            </a:pPr>
            <a:r>
              <a:rPr lang="fr-FR" dirty="0"/>
              <a:t>Client</a:t>
            </a:r>
          </a:p>
          <a:p>
            <a:pPr lvl="2" indent="0">
              <a:buNone/>
            </a:pPr>
            <a:r>
              <a:rPr lang="fr-FR" dirty="0" err="1"/>
              <a:t>student@ubuntu</a:t>
            </a:r>
            <a:r>
              <a:rPr lang="fr-FR" dirty="0"/>
              <a:t>:~$ </a:t>
            </a:r>
            <a:r>
              <a:rPr lang="fr-FR" dirty="0" err="1"/>
              <a:t>nc</a:t>
            </a:r>
            <a:r>
              <a:rPr lang="fr-FR" dirty="0"/>
              <a:t> 127.0.0.1 5000</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2584442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fade">
                                      <p:cBhvr>
                                        <p:cTn id="20"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b="1" dirty="0">
                <a:solidFill>
                  <a:schemeClr val="tx1"/>
                </a:solidFill>
                <a:latin typeface="Calibri" charset="0"/>
                <a:cs typeface="Calibri" charset="0"/>
              </a:rPr>
              <a:t>Lab: use of </a:t>
            </a:r>
            <a:r>
              <a:rPr lang="en-US" sz="3200" b="1" dirty="0" err="1">
                <a:solidFill>
                  <a:schemeClr val="tx1"/>
                </a:solidFill>
                <a:latin typeface="Calibri" charset="0"/>
                <a:cs typeface="Calibri" charset="0"/>
              </a:rPr>
              <a:t>tcpdump</a:t>
            </a:r>
            <a:endParaRPr lang="en-US" sz="3200" b="1" dirty="0">
              <a:solidFill>
                <a:schemeClr val="tx1"/>
              </a:solidFill>
              <a:latin typeface="Calibri" charset="0"/>
              <a:cs typeface="Calibri" charset="0"/>
            </a:endParaRPr>
          </a:p>
        </p:txBody>
      </p:sp>
      <p:sp>
        <p:nvSpPr>
          <p:cNvPr id="2" name="Text Placeholder 1"/>
          <p:cNvSpPr>
            <a:spLocks noGrp="1"/>
          </p:cNvSpPr>
          <p:nvPr>
            <p:ph type="body" sz="quarter" idx="10"/>
          </p:nvPr>
        </p:nvSpPr>
        <p:spPr/>
        <p:txBody>
          <a:bodyPr>
            <a:normAutofit fontScale="92500" lnSpcReduction="10000"/>
          </a:bodyPr>
          <a:lstStyle/>
          <a:p>
            <a:pPr marL="342900" indent="-342900">
              <a:buFont typeface="Arial" panose="020B0604020202020204" pitchFamily="34" charset="0"/>
              <a:buChar char="•"/>
            </a:pPr>
            <a:r>
              <a:rPr lang="en-US" dirty="0"/>
              <a:t>Open a terminal</a:t>
            </a:r>
          </a:p>
          <a:p>
            <a:pPr marL="342900" indent="-342900">
              <a:buFont typeface="Arial" panose="020B0604020202020204" pitchFamily="34" charset="0"/>
              <a:buChar char="•"/>
            </a:pPr>
            <a:r>
              <a:rPr lang="en-US" dirty="0"/>
              <a:t>Look at the </a:t>
            </a:r>
            <a:r>
              <a:rPr lang="en-US" dirty="0" err="1"/>
              <a:t>tcpdump</a:t>
            </a:r>
            <a:r>
              <a:rPr lang="en-US" dirty="0"/>
              <a:t> man page</a:t>
            </a:r>
          </a:p>
          <a:p>
            <a:pPr lvl="1" indent="0">
              <a:buNone/>
            </a:pPr>
            <a:r>
              <a:rPr lang="en-US" dirty="0"/>
              <a:t>man </a:t>
            </a:r>
            <a:r>
              <a:rPr lang="en-US" dirty="0" err="1"/>
              <a:t>tcpdump</a:t>
            </a:r>
            <a:endParaRPr lang="en-US" dirty="0"/>
          </a:p>
          <a:p>
            <a:pPr marL="342900" indent="-342900">
              <a:buFont typeface="Arial" panose="020B0604020202020204" pitchFamily="34" charset="0"/>
              <a:buChar char="•"/>
            </a:pPr>
            <a:r>
              <a:rPr lang="en-US" dirty="0"/>
              <a:t>Execute the </a:t>
            </a:r>
            <a:r>
              <a:rPr lang="en-US" dirty="0" err="1"/>
              <a:t>tcpdump</a:t>
            </a:r>
            <a:r>
              <a:rPr lang="en-US" dirty="0"/>
              <a:t> command</a:t>
            </a:r>
          </a:p>
          <a:p>
            <a:pPr marL="636588" lvl="1" indent="-342900"/>
            <a:r>
              <a:rPr lang="en-US" dirty="0"/>
              <a:t>How do you disable DNS resolution of addresses?</a:t>
            </a:r>
          </a:p>
          <a:p>
            <a:pPr marL="636588" lvl="1" indent="-342900"/>
            <a:r>
              <a:rPr lang="en-US" dirty="0"/>
              <a:t>How do you bind it to a particular network interface?</a:t>
            </a:r>
          </a:p>
          <a:p>
            <a:pPr marL="636588" lvl="1" indent="-342900"/>
            <a:r>
              <a:rPr lang="en-US" dirty="0"/>
              <a:t>How do you limit the number of packets to be captured?</a:t>
            </a:r>
          </a:p>
          <a:p>
            <a:pPr marL="636588" lvl="1" indent="-342900"/>
            <a:r>
              <a:rPr lang="en-US" dirty="0"/>
              <a:t>How do you define the name of a file to record data to?</a:t>
            </a:r>
          </a:p>
          <a:p>
            <a:pPr marL="636588" lvl="1" indent="-342900"/>
            <a:r>
              <a:rPr lang="en-US" dirty="0"/>
              <a:t>How do you remove the limit of bytes per packet (</a:t>
            </a:r>
            <a:r>
              <a:rPr lang="en-US" dirty="0" err="1"/>
              <a:t>snaplen</a:t>
            </a:r>
            <a:r>
              <a:rPr lang="en-US" dirty="0"/>
              <a:t>) that it record?</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86166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Effect transition="in" filter="fade">
                                      <p:cBhvr>
                                        <p:cTn id="25" dur="500"/>
                                        <p:tgtEl>
                                          <p:spTgt spid="2">
                                            <p:txEl>
                                              <p:pRg st="4" end="4"/>
                                            </p:txEl>
                                          </p:spTgt>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Effect transition="in" filter="fade">
                                      <p:cBhvr>
                                        <p:cTn id="29" dur="500"/>
                                        <p:tgtEl>
                                          <p:spTgt spid="2">
                                            <p:txEl>
                                              <p:pRg st="5" end="5"/>
                                            </p:txEl>
                                          </p:spTgt>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Effect transition="in" filter="fade">
                                      <p:cBhvr>
                                        <p:cTn id="33" dur="500"/>
                                        <p:tgtEl>
                                          <p:spTgt spid="2">
                                            <p:txEl>
                                              <p:pRg st="6" end="6"/>
                                            </p:txEl>
                                          </p:spTgt>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fade">
                                      <p:cBhvr>
                                        <p:cTn id="37" dur="500"/>
                                        <p:tgtEl>
                                          <p:spTgt spid="2">
                                            <p:txEl>
                                              <p:pRg st="7" end="7"/>
                                            </p:txEl>
                                          </p:spTgt>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2">
                                            <p:txEl>
                                              <p:pRg st="8" end="8"/>
                                            </p:txEl>
                                          </p:spTgt>
                                        </p:tgtEl>
                                        <p:attrNameLst>
                                          <p:attrName>style.visibility</p:attrName>
                                        </p:attrNameLst>
                                      </p:cBhvr>
                                      <p:to>
                                        <p:strVal val="visible"/>
                                      </p:to>
                                    </p:set>
                                    <p:animEffect transition="in" filter="fade">
                                      <p:cBhvr>
                                        <p:cTn id="41"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b="1" dirty="0">
                <a:solidFill>
                  <a:schemeClr val="tx1"/>
                </a:solidFill>
                <a:latin typeface="Calibri" charset="0"/>
                <a:cs typeface="Calibri" charset="0"/>
              </a:rPr>
              <a:t>Lab: use of </a:t>
            </a:r>
            <a:r>
              <a:rPr lang="en-US" sz="3200" b="1" dirty="0" err="1">
                <a:solidFill>
                  <a:schemeClr val="tx1"/>
                </a:solidFill>
                <a:latin typeface="Calibri" charset="0"/>
                <a:cs typeface="Calibri" charset="0"/>
              </a:rPr>
              <a:t>tcpdump</a:t>
            </a:r>
            <a:endParaRPr lang="en-US" sz="3200" b="1" dirty="0">
              <a:solidFill>
                <a:schemeClr val="tx1"/>
              </a:solidFill>
              <a:latin typeface="Calibri" charset="0"/>
              <a:cs typeface="Calibri" charset="0"/>
            </a:endParaRPr>
          </a:p>
        </p:txBody>
      </p:sp>
      <p:sp>
        <p:nvSpPr>
          <p:cNvPr id="2" name="Text Placeholder 1"/>
          <p:cNvSpPr>
            <a:spLocks noGrp="1"/>
          </p:cNvSpPr>
          <p:nvPr>
            <p:ph type="body" sz="quarter" idx="10"/>
          </p:nvPr>
        </p:nvSpPr>
        <p:spPr/>
        <p:txBody>
          <a:bodyPr>
            <a:normAutofit/>
          </a:bodyPr>
          <a:lstStyle/>
          <a:p>
            <a:endParaRPr lang="en-US" sz="2000" dirty="0"/>
          </a:p>
          <a:p>
            <a:r>
              <a:rPr lang="en-US" sz="2000" dirty="0" err="1"/>
              <a:t>tcpdump</a:t>
            </a:r>
            <a:r>
              <a:rPr lang="en-US" sz="2000" dirty="0"/>
              <a:t> –n –</a:t>
            </a:r>
            <a:r>
              <a:rPr lang="en-US" sz="2000" dirty="0" err="1"/>
              <a:t>i</a:t>
            </a:r>
            <a:r>
              <a:rPr lang="en-US" sz="2000" dirty="0"/>
              <a:t> &lt;interface&gt; –s 0 –w &lt;</a:t>
            </a:r>
            <a:r>
              <a:rPr lang="en-US" sz="2000" dirty="0" err="1"/>
              <a:t>target_file.pcap</a:t>
            </a:r>
            <a:r>
              <a:rPr lang="en-US" sz="2000" dirty="0"/>
              <a:t>&gt; –c &lt;</a:t>
            </a:r>
            <a:r>
              <a:rPr lang="en-US" sz="2000" dirty="0" err="1"/>
              <a:t>packet_count</a:t>
            </a:r>
            <a:r>
              <a:rPr lang="en-US" sz="2000" dirty="0"/>
              <a:t>&gt;</a:t>
            </a:r>
          </a:p>
          <a:p>
            <a:pPr marL="511175" lvl="2" indent="0">
              <a:buNone/>
            </a:pPr>
            <a:r>
              <a:rPr lang="en-US" sz="2000" dirty="0"/>
              <a:t>-n disable DNS resolution</a:t>
            </a:r>
          </a:p>
          <a:p>
            <a:pPr marL="511175" lvl="2" indent="0">
              <a:buNone/>
            </a:pPr>
            <a:r>
              <a:rPr lang="en-US" sz="2000" dirty="0"/>
              <a:t>-</a:t>
            </a:r>
            <a:r>
              <a:rPr lang="en-US" sz="2000" dirty="0" err="1"/>
              <a:t>i</a:t>
            </a:r>
            <a:r>
              <a:rPr lang="en-US" sz="2000" dirty="0"/>
              <a:t> interface</a:t>
            </a:r>
          </a:p>
          <a:p>
            <a:pPr marL="511175" lvl="2" indent="0">
              <a:buNone/>
            </a:pPr>
            <a:r>
              <a:rPr lang="en-US" sz="2000" dirty="0"/>
              <a:t>-c packet count</a:t>
            </a:r>
          </a:p>
          <a:p>
            <a:pPr marL="511175" lvl="2" indent="0">
              <a:buNone/>
            </a:pPr>
            <a:r>
              <a:rPr lang="en-US" sz="2000" dirty="0"/>
              <a:t>-w target file</a:t>
            </a:r>
          </a:p>
          <a:p>
            <a:pPr marL="511175" lvl="2" indent="0">
              <a:buNone/>
            </a:pPr>
            <a:r>
              <a:rPr lang="en-US" sz="2000" dirty="0"/>
              <a:t>-s </a:t>
            </a:r>
            <a:r>
              <a:rPr lang="en-US" sz="2000" dirty="0" err="1"/>
              <a:t>snaplen</a:t>
            </a:r>
            <a:r>
              <a:rPr lang="en-US" sz="2000" dirty="0"/>
              <a:t> (0 – unlimited)</a:t>
            </a:r>
          </a:p>
          <a:p>
            <a:endParaRPr lang="en-US" sz="2000" dirty="0"/>
          </a:p>
        </p:txBody>
      </p:sp>
    </p:spTree>
    <p:extLst>
      <p:ext uri="{BB962C8B-B14F-4D97-AF65-F5344CB8AC3E}">
        <p14:creationId xmlns:p14="http://schemas.microsoft.com/office/powerpoint/2010/main" val="2136525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fade">
                                      <p:cBhvr>
                                        <p:cTn id="10" dur="500"/>
                                        <p:tgtEl>
                                          <p:spTgt spid="2">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fade">
                                      <p:cBhvr>
                                        <p:cTn id="13" dur="500"/>
                                        <p:tgtEl>
                                          <p:spTgt spid="2">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fade">
                                      <p:cBhvr>
                                        <p:cTn id="16" dur="500"/>
                                        <p:tgtEl>
                                          <p:spTgt spid="2">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Effect transition="in" filter="fade">
                                      <p:cBhvr>
                                        <p:cTn id="19" dur="500"/>
                                        <p:tgtEl>
                                          <p:spTgt spid="2">
                                            <p:txEl>
                                              <p:pRg st="5" end="5"/>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fade">
                                      <p:cBhvr>
                                        <p:cTn id="2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 by Forum of Incident Response and Security Teams, Inc.</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is name under which Forum of Incident Response and Security Teams, Inc. conducts business.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This training material is licensed under Creative Commons Attribution-Non-Commercial-Share-Alike 4.0 (CC BY-NC-SA 4.0)</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makes no representation, express or implied, with regard to the accuracy of the information contained in this material and cannot accept any legal responsibility or liability for any errors or omissions that may be made.</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All trademarks are property of their respective owners.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Permissions beyond the scope of this license may be available at 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a:t>Copyright</a:t>
            </a:r>
          </a:p>
        </p:txBody>
      </p:sp>
    </p:spTree>
    <p:extLst>
      <p:ext uri="{BB962C8B-B14F-4D97-AF65-F5344CB8AC3E}">
        <p14:creationId xmlns:p14="http://schemas.microsoft.com/office/powerpoint/2010/main" val="19948951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b="1" dirty="0">
                <a:solidFill>
                  <a:schemeClr val="tx1"/>
                </a:solidFill>
                <a:latin typeface="Calibri" charset="0"/>
                <a:cs typeface="Calibri" charset="0"/>
              </a:rPr>
              <a:t>Lab: use of </a:t>
            </a:r>
            <a:r>
              <a:rPr lang="en-US" sz="3200" b="1" dirty="0" err="1">
                <a:solidFill>
                  <a:schemeClr val="tx1"/>
                </a:solidFill>
                <a:latin typeface="Calibri" charset="0"/>
                <a:cs typeface="Calibri" charset="0"/>
              </a:rPr>
              <a:t>wireshark</a:t>
            </a:r>
            <a:endParaRPr lang="en-US" sz="3200" b="1" dirty="0">
              <a:solidFill>
                <a:schemeClr val="tx1"/>
              </a:solidFill>
              <a:latin typeface="Calibri" charset="0"/>
              <a:cs typeface="Calibri" charset="0"/>
            </a:endParaRPr>
          </a:p>
        </p:txBody>
      </p:sp>
      <p:sp>
        <p:nvSpPr>
          <p:cNvPr id="2" name="Text Placeholder 1"/>
          <p:cNvSpPr>
            <a:spLocks noGrp="1"/>
          </p:cNvSpPr>
          <p:nvPr>
            <p:ph type="body" sz="quarter" idx="10"/>
          </p:nvPr>
        </p:nvSpPr>
        <p:spPr/>
        <p:txBody>
          <a:bodyPr>
            <a:normAutofit fontScale="92500" lnSpcReduction="20000"/>
          </a:bodyPr>
          <a:lstStyle/>
          <a:p>
            <a:pPr marL="342900" indent="-342900">
              <a:buFont typeface="Arial" panose="020B0604020202020204" pitchFamily="34" charset="0"/>
              <a:buChar char="•"/>
            </a:pPr>
            <a:r>
              <a:rPr lang="en-US" dirty="0"/>
              <a:t>Open a terminal</a:t>
            </a:r>
          </a:p>
          <a:p>
            <a:pPr marL="342900" indent="-342900">
              <a:buFont typeface="Arial" panose="020B0604020202020204" pitchFamily="34" charset="0"/>
              <a:buChar char="•"/>
            </a:pPr>
            <a:r>
              <a:rPr lang="en-US" dirty="0"/>
              <a:t>Execute </a:t>
            </a:r>
            <a:r>
              <a:rPr lang="en-US" dirty="0" err="1"/>
              <a:t>wireshark</a:t>
            </a:r>
            <a:r>
              <a:rPr lang="en-US" dirty="0"/>
              <a:t> and put it in background to free the terminal</a:t>
            </a:r>
          </a:p>
          <a:p>
            <a:pPr lvl="1" indent="0">
              <a:buNone/>
            </a:pPr>
            <a:r>
              <a:rPr lang="en-US" dirty="0" err="1"/>
              <a:t>wireshark</a:t>
            </a:r>
            <a:r>
              <a:rPr lang="en-US" dirty="0"/>
              <a:t> &amp;</a:t>
            </a:r>
          </a:p>
          <a:p>
            <a:pPr marL="342900" indent="-342900">
              <a:buFont typeface="Arial" panose="020B0604020202020204" pitchFamily="34" charset="0"/>
              <a:buChar char="•"/>
            </a:pPr>
            <a:r>
              <a:rPr lang="en-US" dirty="0"/>
              <a:t>Look around the interface and figure:</a:t>
            </a:r>
          </a:p>
          <a:p>
            <a:pPr marL="636588" lvl="1" indent="-342900"/>
            <a:r>
              <a:rPr lang="en-US" dirty="0"/>
              <a:t>How to start capturing traffic</a:t>
            </a:r>
          </a:p>
          <a:p>
            <a:pPr marL="636588" lvl="1" indent="-342900"/>
            <a:r>
              <a:rPr lang="en-US" dirty="0"/>
              <a:t>How do you disable DNS resolution of addresses?</a:t>
            </a:r>
          </a:p>
          <a:p>
            <a:pPr marL="636588" lvl="1" indent="-342900"/>
            <a:r>
              <a:rPr lang="en-US" dirty="0"/>
              <a:t>How do you bind it to a particular network interface?</a:t>
            </a:r>
          </a:p>
          <a:p>
            <a:pPr marL="636588" lvl="1" indent="-342900"/>
            <a:r>
              <a:rPr lang="en-US" dirty="0"/>
              <a:t>How do you limit the number of packets to be captured?</a:t>
            </a:r>
          </a:p>
          <a:p>
            <a:pPr marL="636588" lvl="1" indent="-342900"/>
            <a:r>
              <a:rPr lang="en-US" dirty="0"/>
              <a:t>How do you define the name of a file to record data to?</a:t>
            </a:r>
          </a:p>
          <a:p>
            <a:pPr marL="636588" lvl="1" indent="-342900"/>
            <a:r>
              <a:rPr lang="en-US" dirty="0"/>
              <a:t>How do you remove the limit of bytes per packet (</a:t>
            </a:r>
            <a:r>
              <a:rPr lang="en-US" dirty="0" err="1"/>
              <a:t>snaplen</a:t>
            </a:r>
            <a:r>
              <a:rPr lang="en-US" dirty="0"/>
              <a:t>) that it record?</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2865841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fade">
                                      <p:cBhvr>
                                        <p:cTn id="20" dur="500"/>
                                        <p:tgtEl>
                                          <p:spTgt spid="2">
                                            <p:txEl>
                                              <p:pRg st="3" end="3"/>
                                            </p:txEl>
                                          </p:spTgt>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fade">
                                      <p:cBhvr>
                                        <p:cTn id="28" dur="500"/>
                                        <p:tgtEl>
                                          <p:spTgt spid="2">
                                            <p:txEl>
                                              <p:pRg st="5" end="5"/>
                                            </p:txEl>
                                          </p:spTgt>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500"/>
                                        <p:tgtEl>
                                          <p:spTgt spid="2">
                                            <p:txEl>
                                              <p:pRg st="6" end="6"/>
                                            </p:txEl>
                                          </p:spTgt>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2">
                                            <p:txEl>
                                              <p:pRg st="7" end="7"/>
                                            </p:txEl>
                                          </p:spTgt>
                                        </p:tgtEl>
                                        <p:attrNameLst>
                                          <p:attrName>style.visibility</p:attrName>
                                        </p:attrNameLst>
                                      </p:cBhvr>
                                      <p:to>
                                        <p:strVal val="visible"/>
                                      </p:to>
                                    </p:set>
                                    <p:animEffect transition="in" filter="fade">
                                      <p:cBhvr>
                                        <p:cTn id="36" dur="500"/>
                                        <p:tgtEl>
                                          <p:spTgt spid="2">
                                            <p:txEl>
                                              <p:pRg st="7" end="7"/>
                                            </p:txEl>
                                          </p:spTgt>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2">
                                            <p:txEl>
                                              <p:pRg st="8" end="8"/>
                                            </p:txEl>
                                          </p:spTgt>
                                        </p:tgtEl>
                                        <p:attrNameLst>
                                          <p:attrName>style.visibility</p:attrName>
                                        </p:attrNameLst>
                                      </p:cBhvr>
                                      <p:to>
                                        <p:strVal val="visible"/>
                                      </p:to>
                                    </p:set>
                                    <p:animEffect transition="in" filter="fade">
                                      <p:cBhvr>
                                        <p:cTn id="40" dur="500"/>
                                        <p:tgtEl>
                                          <p:spTgt spid="2">
                                            <p:txEl>
                                              <p:pRg st="8" end="8"/>
                                            </p:txEl>
                                          </p:spTgt>
                                        </p:tgtEl>
                                      </p:cBhvr>
                                    </p:animEffect>
                                  </p:childTnLst>
                                </p:cTn>
                              </p:par>
                            </p:childTnLst>
                          </p:cTn>
                        </p:par>
                        <p:par>
                          <p:cTn id="41" fill="hold">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2">
                                            <p:txEl>
                                              <p:pRg st="9" end="9"/>
                                            </p:txEl>
                                          </p:spTgt>
                                        </p:tgtEl>
                                        <p:attrNameLst>
                                          <p:attrName>style.visibility</p:attrName>
                                        </p:attrNameLst>
                                      </p:cBhvr>
                                      <p:to>
                                        <p:strVal val="visible"/>
                                      </p:to>
                                    </p:set>
                                    <p:animEffect transition="in" filter="fade">
                                      <p:cBhvr>
                                        <p:cTn id="44"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b="1" dirty="0">
                <a:solidFill>
                  <a:schemeClr val="tx1"/>
                </a:solidFill>
                <a:latin typeface="Calibri" charset="0"/>
                <a:cs typeface="Calibri" charset="0"/>
              </a:rPr>
              <a:t>Lab: Capture and analyze network traffic</a:t>
            </a:r>
          </a:p>
        </p:txBody>
      </p:sp>
      <p:sp>
        <p:nvSpPr>
          <p:cNvPr id="2" name="Text Placeholder 1"/>
          <p:cNvSpPr>
            <a:spLocks noGrp="1"/>
          </p:cNvSpPr>
          <p:nvPr>
            <p:ph type="body" sz="quarter" idx="10"/>
          </p:nvPr>
        </p:nvSpPr>
        <p:spPr/>
        <p:txBody>
          <a:bodyPr>
            <a:normAutofit fontScale="77500" lnSpcReduction="20000"/>
          </a:bodyPr>
          <a:lstStyle/>
          <a:p>
            <a:pPr marL="342900" indent="-342900">
              <a:buFont typeface="Arial" panose="020B0604020202020204" pitchFamily="34" charset="0"/>
              <a:buChar char="•"/>
            </a:pPr>
            <a:r>
              <a:rPr lang="en-US" dirty="0"/>
              <a:t>The task is to capture all traffic going between two </a:t>
            </a:r>
            <a:r>
              <a:rPr lang="en-US" dirty="0" err="1"/>
              <a:t>netcat</a:t>
            </a:r>
            <a:r>
              <a:rPr lang="en-US" dirty="0"/>
              <a:t> processes on port 5000 and visualize it in </a:t>
            </a:r>
            <a:r>
              <a:rPr lang="en-US" dirty="0" err="1"/>
              <a:t>wireshark</a:t>
            </a:r>
            <a:endParaRPr lang="en-US" dirty="0"/>
          </a:p>
          <a:p>
            <a:pPr marL="342900" indent="-342900">
              <a:buFont typeface="Arial" panose="020B0604020202020204" pitchFamily="34" charset="0"/>
              <a:buChar char="•"/>
            </a:pPr>
            <a:r>
              <a:rPr lang="en-US" dirty="0"/>
              <a:t>Extra points for visualizing it in </a:t>
            </a:r>
            <a:r>
              <a:rPr lang="en-US" dirty="0" err="1"/>
              <a:t>tcpdump</a:t>
            </a:r>
            <a:r>
              <a:rPr lang="en-US" dirty="0"/>
              <a:t> in real time (look at the –</a:t>
            </a:r>
            <a:r>
              <a:rPr lang="en-US" dirty="0" err="1"/>
              <a:t>xX</a:t>
            </a:r>
            <a:r>
              <a:rPr lang="en-US" dirty="0"/>
              <a:t> option)</a:t>
            </a:r>
          </a:p>
          <a:p>
            <a:pPr marL="342900" indent="-342900">
              <a:buFont typeface="Arial" panose="020B0604020202020204" pitchFamily="34" charset="0"/>
              <a:buChar char="•"/>
            </a:pPr>
            <a:r>
              <a:rPr lang="en-US" dirty="0"/>
              <a:t>Workflow</a:t>
            </a:r>
          </a:p>
          <a:p>
            <a:pPr marL="636588" lvl="1" indent="-342900"/>
            <a:r>
              <a:rPr lang="en-US" dirty="0"/>
              <a:t>Open </a:t>
            </a:r>
            <a:r>
              <a:rPr lang="en-US" dirty="0" err="1"/>
              <a:t>wireshark</a:t>
            </a:r>
            <a:r>
              <a:rPr lang="en-US" dirty="0"/>
              <a:t>, set filter for port 5000 and start capturing; alternatively start </a:t>
            </a:r>
            <a:r>
              <a:rPr lang="en-US" dirty="0" err="1"/>
              <a:t>tcpdump</a:t>
            </a:r>
            <a:endParaRPr lang="en-US" dirty="0"/>
          </a:p>
          <a:p>
            <a:pPr marL="636588" lvl="1" indent="-342900"/>
            <a:r>
              <a:rPr lang="en-US" dirty="0"/>
              <a:t>You can also start </a:t>
            </a:r>
            <a:r>
              <a:rPr lang="en-US" dirty="0" err="1"/>
              <a:t>tcpdump</a:t>
            </a:r>
            <a:r>
              <a:rPr lang="en-US" dirty="0"/>
              <a:t> and record the traffic to a file and then open it in </a:t>
            </a:r>
            <a:r>
              <a:rPr lang="en-US" dirty="0" err="1"/>
              <a:t>wireshark</a:t>
            </a:r>
            <a:endParaRPr lang="en-US" dirty="0"/>
          </a:p>
          <a:p>
            <a:pPr marL="636588" lvl="1" indent="-342900"/>
            <a:r>
              <a:rPr lang="en-US" dirty="0"/>
              <a:t>Start a </a:t>
            </a:r>
            <a:r>
              <a:rPr lang="en-US" dirty="0" err="1"/>
              <a:t>netcat</a:t>
            </a:r>
            <a:r>
              <a:rPr lang="en-US" dirty="0"/>
              <a:t> listener on port 5000 and connect to it</a:t>
            </a:r>
          </a:p>
          <a:p>
            <a:pPr marL="636588" lvl="1" indent="-342900"/>
            <a:r>
              <a:rPr lang="en-US" dirty="0"/>
              <a:t>Use </a:t>
            </a:r>
            <a:r>
              <a:rPr lang="en-US" dirty="0" err="1"/>
              <a:t>netstat</a:t>
            </a:r>
            <a:r>
              <a:rPr lang="en-US" dirty="0"/>
              <a:t> while the connection is still open and immediately after that</a:t>
            </a:r>
          </a:p>
          <a:p>
            <a:pPr marL="636588" lvl="1" indent="-342900"/>
            <a:r>
              <a:rPr lang="en-US" dirty="0"/>
              <a:t>NOTE: Which interface would you listen to?</a:t>
            </a:r>
          </a:p>
        </p:txBody>
      </p:sp>
    </p:spTree>
    <p:extLst>
      <p:ext uri="{BB962C8B-B14F-4D97-AF65-F5344CB8AC3E}">
        <p14:creationId xmlns:p14="http://schemas.microsoft.com/office/powerpoint/2010/main" val="843225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Effect transition="in" filter="fade">
                                      <p:cBhvr>
                                        <p:cTn id="25" dur="500"/>
                                        <p:tgtEl>
                                          <p:spTgt spid="2">
                                            <p:txEl>
                                              <p:pRg st="4" end="4"/>
                                            </p:txEl>
                                          </p:spTgt>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Effect transition="in" filter="fade">
                                      <p:cBhvr>
                                        <p:cTn id="29" dur="500"/>
                                        <p:tgtEl>
                                          <p:spTgt spid="2">
                                            <p:txEl>
                                              <p:pRg st="5" end="5"/>
                                            </p:txEl>
                                          </p:spTgt>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Effect transition="in" filter="fade">
                                      <p:cBhvr>
                                        <p:cTn id="33" dur="500"/>
                                        <p:tgtEl>
                                          <p:spTgt spid="2">
                                            <p:txEl>
                                              <p:pRg st="6" end="6"/>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fade">
                                      <p:cBhvr>
                                        <p:cTn id="37"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529388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DNS Resolution</a:t>
            </a: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3886" y="4445077"/>
            <a:ext cx="1277684" cy="2285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6660" y="4445078"/>
            <a:ext cx="1277684" cy="2285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3692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Authoritative</a:t>
            </a:r>
            <a:br>
              <a:rPr lang="en-US" dirty="0"/>
            </a:br>
            <a:r>
              <a:rPr lang="en-US" dirty="0"/>
              <a:t>The source of truth for a particular domain name</a:t>
            </a:r>
            <a:br>
              <a:rPr lang="en-US" dirty="0"/>
            </a:br>
            <a:r>
              <a:rPr lang="en-US" dirty="0"/>
              <a:t>Example: Root DNS servers, .com DNS server, .google.com DNS server, etc.</a:t>
            </a:r>
          </a:p>
          <a:p>
            <a:endParaRPr lang="en-US" dirty="0"/>
          </a:p>
          <a:p>
            <a:r>
              <a:rPr lang="en-US" dirty="0"/>
              <a:t>Recursive</a:t>
            </a:r>
            <a:br>
              <a:rPr lang="en-US" dirty="0"/>
            </a:br>
            <a:r>
              <a:rPr lang="en-US" dirty="0"/>
              <a:t>Service endpoints; optimize the DNS queries</a:t>
            </a:r>
            <a:br>
              <a:rPr lang="en-US" dirty="0"/>
            </a:br>
            <a:r>
              <a:rPr lang="en-US" dirty="0"/>
              <a:t>Example: corporate DNS server, home router DNS server</a:t>
            </a:r>
          </a:p>
          <a:p>
            <a:endParaRPr lang="en-US" dirty="0"/>
          </a:p>
          <a:p>
            <a:pPr marL="0" indent="0">
              <a:buNone/>
            </a:pPr>
            <a:endParaRPr lang="en-US" dirty="0"/>
          </a:p>
        </p:txBody>
      </p:sp>
      <p:sp>
        <p:nvSpPr>
          <p:cNvPr id="2" name="Title 1"/>
          <p:cNvSpPr>
            <a:spLocks noGrp="1"/>
          </p:cNvSpPr>
          <p:nvPr>
            <p:ph type="title"/>
          </p:nvPr>
        </p:nvSpPr>
        <p:spPr/>
        <p:txBody>
          <a:bodyPr/>
          <a:lstStyle/>
          <a:p>
            <a:r>
              <a:rPr lang="en-US" dirty="0"/>
              <a:t>DNS server types</a:t>
            </a:r>
          </a:p>
        </p:txBody>
      </p:sp>
    </p:spTree>
    <p:extLst>
      <p:ext uri="{BB962C8B-B14F-4D97-AF65-F5344CB8AC3E}">
        <p14:creationId xmlns:p14="http://schemas.microsoft.com/office/powerpoint/2010/main" val="310103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DNS resolution</a:t>
            </a:r>
          </a:p>
        </p:txBody>
      </p:sp>
      <p:pic>
        <p:nvPicPr>
          <p:cNvPr id="27659"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7942" y="5332246"/>
            <a:ext cx="607219" cy="984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60"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1870" y="5349968"/>
            <a:ext cx="3202781" cy="960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6" name="Object 5"/>
          <p:cNvGraphicFramePr>
            <a:graphicFrameLocks noChangeAspect="1"/>
          </p:cNvGraphicFramePr>
          <p:nvPr>
            <p:extLst>
              <p:ext uri="{D42A27DB-BD31-4B8C-83A1-F6EECF244321}">
                <p14:modId xmlns:p14="http://schemas.microsoft.com/office/powerpoint/2010/main" val="3716354201"/>
              </p:ext>
            </p:extLst>
          </p:nvPr>
        </p:nvGraphicFramePr>
        <p:xfrm>
          <a:off x="4209345" y="1498434"/>
          <a:ext cx="4232672" cy="3770313"/>
        </p:xfrm>
        <a:graphic>
          <a:graphicData uri="http://schemas.openxmlformats.org/presentationml/2006/ole">
            <mc:AlternateContent xmlns:mc="http://schemas.openxmlformats.org/markup-compatibility/2006">
              <mc:Choice xmlns:v="urn:schemas-microsoft-com:vml" Requires="v">
                <p:oleObj spid="_x0000_s1261" name="Visio" r:id="rId5" imgW="6772233" imgH="4524443" progId="Visio.Drawing.15">
                  <p:link updateAutomatic="1"/>
                </p:oleObj>
              </mc:Choice>
              <mc:Fallback>
                <p:oleObj name="Visio" r:id="rId5" imgW="6772233" imgH="4524443" progId="Visio.Drawing.15">
                  <p:link updateAutomatic="1"/>
                  <p:pic>
                    <p:nvPicPr>
                      <p:cNvPr id="0" name=""/>
                      <p:cNvPicPr/>
                      <p:nvPr/>
                    </p:nvPicPr>
                    <p:blipFill>
                      <a:blip r:embed="rId6"/>
                      <a:stretch>
                        <a:fillRect/>
                      </a:stretch>
                    </p:blipFill>
                    <p:spPr>
                      <a:xfrm>
                        <a:off x="4209345" y="1498434"/>
                        <a:ext cx="4232672" cy="3770313"/>
                      </a:xfrm>
                      <a:prstGeom prst="rect">
                        <a:avLst/>
                      </a:prstGeom>
                    </p:spPr>
                  </p:pic>
                </p:oleObj>
              </mc:Fallback>
            </mc:AlternateContent>
          </a:graphicData>
        </a:graphic>
      </p:graphicFrame>
      <p:pic>
        <p:nvPicPr>
          <p:cNvPr id="27661"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09344" y="1498434"/>
            <a:ext cx="4220766" cy="3754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Object 6"/>
          <p:cNvGraphicFramePr>
            <a:graphicFrameLocks noChangeAspect="1"/>
          </p:cNvGraphicFramePr>
          <p:nvPr>
            <p:extLst>
              <p:ext uri="{D42A27DB-BD31-4B8C-83A1-F6EECF244321}">
                <p14:modId xmlns:p14="http://schemas.microsoft.com/office/powerpoint/2010/main" val="1569216340"/>
              </p:ext>
            </p:extLst>
          </p:nvPr>
        </p:nvGraphicFramePr>
        <p:xfrm>
          <a:off x="7290916" y="2962627"/>
          <a:ext cx="702469" cy="2405063"/>
        </p:xfrm>
        <a:graphic>
          <a:graphicData uri="http://schemas.openxmlformats.org/presentationml/2006/ole">
            <mc:AlternateContent xmlns:mc="http://schemas.openxmlformats.org/markup-compatibility/2006">
              <mc:Choice xmlns:v="urn:schemas-microsoft-com:vml" Requires="v">
                <p:oleObj spid="_x0000_s1262" name="Visio" r:id="rId8" imgW="1124023" imgH="2886143" progId="Visio.Drawing.15">
                  <p:link updateAutomatic="1"/>
                </p:oleObj>
              </mc:Choice>
              <mc:Fallback>
                <p:oleObj name="Visio" r:id="rId8" imgW="1124023" imgH="2886143" progId="Visio.Drawing.15">
                  <p:link updateAutomatic="1"/>
                  <p:pic>
                    <p:nvPicPr>
                      <p:cNvPr id="0" name=""/>
                      <p:cNvPicPr/>
                      <p:nvPr/>
                    </p:nvPicPr>
                    <p:blipFill>
                      <a:blip r:embed="rId9"/>
                      <a:stretch>
                        <a:fillRect/>
                      </a:stretch>
                    </p:blipFill>
                    <p:spPr>
                      <a:xfrm>
                        <a:off x="7290916" y="2962627"/>
                        <a:ext cx="702469" cy="2405063"/>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887269292"/>
              </p:ext>
            </p:extLst>
          </p:nvPr>
        </p:nvGraphicFramePr>
        <p:xfrm>
          <a:off x="6482192" y="2637189"/>
          <a:ext cx="1137047" cy="2730500"/>
        </p:xfrm>
        <a:graphic>
          <a:graphicData uri="http://schemas.openxmlformats.org/presentationml/2006/ole">
            <mc:AlternateContent xmlns:mc="http://schemas.openxmlformats.org/markup-compatibility/2006">
              <mc:Choice xmlns:v="urn:schemas-microsoft-com:vml" Requires="v">
                <p:oleObj spid="_x0000_s1263" name="Visio" r:id="rId10" imgW="1819345" imgH="3276600" progId="Visio.Drawing.15">
                  <p:link updateAutomatic="1"/>
                </p:oleObj>
              </mc:Choice>
              <mc:Fallback>
                <p:oleObj name="Visio" r:id="rId10" imgW="1819345" imgH="3276600" progId="Visio.Drawing.15">
                  <p:link updateAutomatic="1"/>
                  <p:pic>
                    <p:nvPicPr>
                      <p:cNvPr id="0" name=""/>
                      <p:cNvPicPr/>
                      <p:nvPr/>
                    </p:nvPicPr>
                    <p:blipFill>
                      <a:blip r:embed="rId11"/>
                      <a:stretch>
                        <a:fillRect/>
                      </a:stretch>
                    </p:blipFill>
                    <p:spPr>
                      <a:xfrm>
                        <a:off x="6482192" y="2637189"/>
                        <a:ext cx="1137047" cy="27305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516890919"/>
              </p:ext>
            </p:extLst>
          </p:nvPr>
        </p:nvGraphicFramePr>
        <p:xfrm>
          <a:off x="5364595" y="2997055"/>
          <a:ext cx="2202656" cy="2476500"/>
        </p:xfrm>
        <a:graphic>
          <a:graphicData uri="http://schemas.openxmlformats.org/presentationml/2006/ole">
            <mc:AlternateContent xmlns:mc="http://schemas.openxmlformats.org/markup-compatibility/2006">
              <mc:Choice xmlns:v="urn:schemas-microsoft-com:vml" Requires="v">
                <p:oleObj spid="_x0000_s1264" name="Visio" r:id="rId12" imgW="3524154" imgH="2971800" progId="Visio.Drawing.15">
                  <p:link updateAutomatic="1"/>
                </p:oleObj>
              </mc:Choice>
              <mc:Fallback>
                <p:oleObj name="Visio" r:id="rId12" imgW="3524154" imgH="2971800" progId="Visio.Drawing.15">
                  <p:link updateAutomatic="1"/>
                  <p:pic>
                    <p:nvPicPr>
                      <p:cNvPr id="0" name=""/>
                      <p:cNvPicPr/>
                      <p:nvPr/>
                    </p:nvPicPr>
                    <p:blipFill>
                      <a:blip r:embed="rId13"/>
                      <a:stretch>
                        <a:fillRect/>
                      </a:stretch>
                    </p:blipFill>
                    <p:spPr>
                      <a:xfrm>
                        <a:off x="5364595" y="2997055"/>
                        <a:ext cx="2202656" cy="24765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812728218"/>
              </p:ext>
            </p:extLst>
          </p:nvPr>
        </p:nvGraphicFramePr>
        <p:xfrm>
          <a:off x="4942060" y="5167502"/>
          <a:ext cx="2613422" cy="595313"/>
        </p:xfrm>
        <a:graphic>
          <a:graphicData uri="http://schemas.openxmlformats.org/presentationml/2006/ole">
            <mc:AlternateContent xmlns:mc="http://schemas.openxmlformats.org/markup-compatibility/2006">
              <mc:Choice xmlns:v="urn:schemas-microsoft-com:vml" Requires="v">
                <p:oleObj spid="_x0000_s1265" name="Visio" r:id="rId14" imgW="4181388" imgH="714443" progId="Visio.Drawing.15">
                  <p:link updateAutomatic="1"/>
                </p:oleObj>
              </mc:Choice>
              <mc:Fallback>
                <p:oleObj name="Visio" r:id="rId14" imgW="4181388" imgH="714443" progId="Visio.Drawing.15">
                  <p:link updateAutomatic="1"/>
                  <p:pic>
                    <p:nvPicPr>
                      <p:cNvPr id="0" name=""/>
                      <p:cNvPicPr/>
                      <p:nvPr/>
                    </p:nvPicPr>
                    <p:blipFill>
                      <a:blip r:embed="rId15"/>
                      <a:stretch>
                        <a:fillRect/>
                      </a:stretch>
                    </p:blipFill>
                    <p:spPr>
                      <a:xfrm>
                        <a:off x="4942060" y="5167502"/>
                        <a:ext cx="2613422" cy="595313"/>
                      </a:xfrm>
                      <a:prstGeom prst="rect">
                        <a:avLst/>
                      </a:prstGeom>
                    </p:spPr>
                  </p:pic>
                </p:oleObj>
              </mc:Fallback>
            </mc:AlternateContent>
          </a:graphicData>
        </a:graphic>
      </p:graphicFrame>
      <p:sp>
        <p:nvSpPr>
          <p:cNvPr id="3" name="Content Placeholder 2"/>
          <p:cNvSpPr>
            <a:spLocks noGrp="1"/>
          </p:cNvSpPr>
          <p:nvPr>
            <p:ph idx="1"/>
          </p:nvPr>
        </p:nvSpPr>
        <p:spPr>
          <a:xfrm>
            <a:off x="419357" y="1364639"/>
            <a:ext cx="3789988" cy="4525963"/>
          </a:xfrm>
        </p:spPr>
        <p:txBody>
          <a:bodyPr>
            <a:normAutofit/>
          </a:bodyPr>
          <a:lstStyle/>
          <a:p>
            <a:r>
              <a:rPr lang="en-US" sz="2400" dirty="0"/>
              <a:t>How does DNS work?</a:t>
            </a:r>
          </a:p>
          <a:p>
            <a:r>
              <a:rPr lang="en-US" sz="2400" dirty="0"/>
              <a:t>User talks to recursive resolver</a:t>
            </a:r>
          </a:p>
          <a:p>
            <a:r>
              <a:rPr lang="en-US" sz="2400" dirty="0"/>
              <a:t>The recursive goes on the Internet and talks to the authoritative servers</a:t>
            </a:r>
          </a:p>
          <a:p>
            <a:r>
              <a:rPr lang="en-US" sz="2400" dirty="0"/>
              <a:t>When an answer is obtained (or not) it reports back to the user</a:t>
            </a:r>
          </a:p>
        </p:txBody>
      </p:sp>
    </p:spTree>
    <p:extLst>
      <p:ext uri="{BB962C8B-B14F-4D97-AF65-F5344CB8AC3E}">
        <p14:creationId xmlns:p14="http://schemas.microsoft.com/office/powerpoint/2010/main" val="2166252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659"/>
                                        </p:tgtEl>
                                        <p:attrNameLst>
                                          <p:attrName>style.visibility</p:attrName>
                                        </p:attrNameLst>
                                      </p:cBhvr>
                                      <p:to>
                                        <p:strVal val="visible"/>
                                      </p:to>
                                    </p:set>
                                    <p:animEffect transition="in" filter="fade">
                                      <p:cBhvr>
                                        <p:cTn id="12" dur="500"/>
                                        <p:tgtEl>
                                          <p:spTgt spid="2765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27660"/>
                                        </p:tgtEl>
                                        <p:attrNameLst>
                                          <p:attrName>style.visibility</p:attrName>
                                        </p:attrNameLst>
                                      </p:cBhvr>
                                      <p:to>
                                        <p:strVal val="visible"/>
                                      </p:to>
                                    </p:set>
                                    <p:animEffect transition="in" filter="fade">
                                      <p:cBhvr>
                                        <p:cTn id="21" dur="500"/>
                                        <p:tgtEl>
                                          <p:spTgt spid="2766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7661"/>
                                        </p:tgtEl>
                                        <p:attrNameLst>
                                          <p:attrName>style.visibility</p:attrName>
                                        </p:attrNameLst>
                                      </p:cBhvr>
                                      <p:to>
                                        <p:strVal val="visible"/>
                                      </p:to>
                                    </p:set>
                                    <p:animEffect transition="in" filter="fade">
                                      <p:cBhvr>
                                        <p:cTn id="31" dur="500"/>
                                        <p:tgtEl>
                                          <p:spTgt spid="2766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nodeType="with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Effect transition="in" filter="fade">
                                      <p:cBhvr>
                                        <p:cTn id="39" dur="500"/>
                                        <p:tgtEl>
                                          <p:spTgt spid="3">
                                            <p:txEl>
                                              <p:pRg st="2" end="2"/>
                                            </p:txEl>
                                          </p:spTgt>
                                        </p:tgtEl>
                                      </p:cBhvr>
                                    </p:animEffect>
                                  </p:childTnLst>
                                </p:cTn>
                              </p:par>
                            </p:childTnLst>
                          </p:cTn>
                        </p:par>
                        <p:par>
                          <p:cTn id="40" fill="hold">
                            <p:stCondLst>
                              <p:cond delay="500"/>
                            </p:stCondLst>
                            <p:childTnLst>
                              <p:par>
                                <p:cTn id="41" presetID="10" presetClass="entr" presetSubtype="0"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par>
                          <p:cTn id="44" fill="hold">
                            <p:stCondLst>
                              <p:cond delay="1000"/>
                            </p:stCondLst>
                            <p:childTnLst>
                              <p:par>
                                <p:cTn id="45" presetID="10" presetClass="entr" presetSubtype="0"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3" end="3"/>
                                            </p:txEl>
                                          </p:spTgt>
                                        </p:tgtEl>
                                        <p:attrNameLst>
                                          <p:attrName>style.visibility</p:attrName>
                                        </p:attrNameLst>
                                      </p:cBhvr>
                                      <p:to>
                                        <p:strVal val="visible"/>
                                      </p:to>
                                    </p:set>
                                    <p:animEffect transition="in" filter="fade">
                                      <p:cBhvr>
                                        <p:cTn id="52" dur="500"/>
                                        <p:tgtEl>
                                          <p:spTgt spid="3">
                                            <p:txEl>
                                              <p:pRg st="3" end="3"/>
                                            </p:txEl>
                                          </p:spTgt>
                                        </p:tgtEl>
                                      </p:cBhvr>
                                    </p:animEffect>
                                  </p:childTnLst>
                                </p:cTn>
                              </p:par>
                            </p:childTnLst>
                          </p:cTn>
                        </p:par>
                        <p:par>
                          <p:cTn id="53" fill="hold">
                            <p:stCondLst>
                              <p:cond delay="500"/>
                            </p:stCondLst>
                            <p:childTnLst>
                              <p:par>
                                <p:cTn id="54" presetID="10" presetClass="entr" presetSubtype="0" fill="hold"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DNS resolution at the packet level</a:t>
            </a:r>
          </a:p>
        </p:txBody>
      </p:sp>
      <p:sp>
        <p:nvSpPr>
          <p:cNvPr id="3" name="Content Placeholder 2"/>
          <p:cNvSpPr>
            <a:spLocks noGrp="1"/>
          </p:cNvSpPr>
          <p:nvPr>
            <p:ph idx="1"/>
          </p:nvPr>
        </p:nvSpPr>
        <p:spPr>
          <a:xfrm>
            <a:off x="419100" y="1347651"/>
            <a:ext cx="8229601" cy="853682"/>
          </a:xfrm>
        </p:spPr>
        <p:txBody>
          <a:bodyPr>
            <a:normAutofit/>
          </a:bodyPr>
          <a:lstStyle/>
          <a:p>
            <a:r>
              <a:rPr lang="en-US" sz="2000" dirty="0"/>
              <a:t>The process of mapping:</a:t>
            </a:r>
            <a:br>
              <a:rPr lang="en-US" sz="2000" dirty="0"/>
            </a:br>
            <a:r>
              <a:rPr lang="en-US" sz="2000" dirty="0"/>
              <a:t>www.a10networks. com =&gt; 191.236.103.221</a:t>
            </a:r>
          </a:p>
          <a:p>
            <a:endParaRPr lang="en-US" dirty="0"/>
          </a:p>
          <a:p>
            <a:endParaRPr lang="en-US"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9784" y="5092187"/>
            <a:ext cx="2734668" cy="9627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Object 3"/>
          <p:cNvGraphicFramePr>
            <a:graphicFrameLocks noChangeAspect="1"/>
          </p:cNvGraphicFramePr>
          <p:nvPr>
            <p:extLst>
              <p:ext uri="{D42A27DB-BD31-4B8C-83A1-F6EECF244321}">
                <p14:modId xmlns:p14="http://schemas.microsoft.com/office/powerpoint/2010/main" val="1986487974"/>
              </p:ext>
            </p:extLst>
          </p:nvPr>
        </p:nvGraphicFramePr>
        <p:xfrm>
          <a:off x="2033051" y="4534783"/>
          <a:ext cx="1485119" cy="723783"/>
        </p:xfrm>
        <a:graphic>
          <a:graphicData uri="http://schemas.openxmlformats.org/presentationml/2006/ole">
            <mc:AlternateContent xmlns:mc="http://schemas.openxmlformats.org/markup-compatibility/2006">
              <mc:Choice xmlns:v="urn:schemas-microsoft-com:vml" Requires="v">
                <p:oleObj spid="_x0000_s2379" name="Visio" r:id="rId4" imgW="2762379" imgH="1009785" progId="Visio.Drawing.15">
                  <p:link updateAutomatic="1"/>
                </p:oleObj>
              </mc:Choice>
              <mc:Fallback>
                <p:oleObj name="Visio" r:id="rId4" imgW="2762379" imgH="1009785" progId="Visio.Drawing.15">
                  <p:link updateAutomatic="1"/>
                  <p:pic>
                    <p:nvPicPr>
                      <p:cNvPr id="0" name=""/>
                      <p:cNvPicPr/>
                      <p:nvPr/>
                    </p:nvPicPr>
                    <p:blipFill>
                      <a:blip r:embed="rId5"/>
                      <a:stretch>
                        <a:fillRect/>
                      </a:stretch>
                    </p:blipFill>
                    <p:spPr>
                      <a:xfrm>
                        <a:off x="2033051" y="4534783"/>
                        <a:ext cx="1485119" cy="723783"/>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174666764"/>
              </p:ext>
            </p:extLst>
          </p:nvPr>
        </p:nvGraphicFramePr>
        <p:xfrm>
          <a:off x="2033051" y="5369999"/>
          <a:ext cx="1485119" cy="723783"/>
        </p:xfrm>
        <a:graphic>
          <a:graphicData uri="http://schemas.openxmlformats.org/presentationml/2006/ole">
            <mc:AlternateContent xmlns:mc="http://schemas.openxmlformats.org/markup-compatibility/2006">
              <mc:Choice xmlns:v="urn:schemas-microsoft-com:vml" Requires="v">
                <p:oleObj spid="_x0000_s2380" name="Visio" r:id="rId6" imgW="2762379" imgH="1009785" progId="Visio.Drawing.15">
                  <p:link updateAutomatic="1"/>
                </p:oleObj>
              </mc:Choice>
              <mc:Fallback>
                <p:oleObj name="Visio" r:id="rId6" imgW="2762379" imgH="1009785" progId="Visio.Drawing.15">
                  <p:link updateAutomatic="1"/>
                  <p:pic>
                    <p:nvPicPr>
                      <p:cNvPr id="0" name=""/>
                      <p:cNvPicPr/>
                      <p:nvPr/>
                    </p:nvPicPr>
                    <p:blipFill>
                      <a:blip r:embed="rId7"/>
                      <a:stretch>
                        <a:fillRect/>
                      </a:stretch>
                    </p:blipFill>
                    <p:spPr>
                      <a:xfrm>
                        <a:off x="2033051" y="5369999"/>
                        <a:ext cx="1485119" cy="723783"/>
                      </a:xfrm>
                      <a:prstGeom prst="rect">
                        <a:avLst/>
                      </a:prstGeom>
                    </p:spPr>
                  </p:pic>
                </p:oleObj>
              </mc:Fallback>
            </mc:AlternateContent>
          </a:graphicData>
        </a:graphic>
      </p:graphicFrame>
      <p:sp>
        <p:nvSpPr>
          <p:cNvPr id="12" name="Content Placeholder 2"/>
          <p:cNvSpPr txBox="1">
            <a:spLocks/>
          </p:cNvSpPr>
          <p:nvPr/>
        </p:nvSpPr>
        <p:spPr>
          <a:xfrm>
            <a:off x="5129826" y="5093638"/>
            <a:ext cx="2406649" cy="853682"/>
          </a:xfrm>
          <a:prstGeom prst="rect">
            <a:avLst/>
          </a:prstGeom>
          <a:noFill/>
        </p:spPr>
        <p:txBody>
          <a:bodyPr vert="horz" lIns="0" tIns="0" rIns="0" bIns="0" rtlCol="0">
            <a:noAutofit/>
          </a:bodyPr>
          <a:lstStyle>
            <a:lvl1pPr marL="285750" indent="-285750" algn="l" defTabSz="1306221" rtl="0" eaLnBrk="1" latinLnBrk="0" hangingPunct="1">
              <a:lnSpc>
                <a:spcPct val="95000"/>
              </a:lnSpc>
              <a:spcBef>
                <a:spcPts val="1200"/>
              </a:spcBef>
              <a:spcAft>
                <a:spcPts val="0"/>
              </a:spcAft>
              <a:buClr>
                <a:schemeClr val="accent1"/>
              </a:buClr>
              <a:buSzPct val="100000"/>
              <a:buFont typeface="Wingdings" charset="2"/>
              <a:buChar char="§"/>
              <a:defRPr sz="2600" kern="1200">
                <a:solidFill>
                  <a:schemeClr val="tx1">
                    <a:lumMod val="75000"/>
                    <a:lumOff val="25000"/>
                  </a:schemeClr>
                </a:solidFill>
                <a:latin typeface="Century Gothic" panose="020B0502020202020204" pitchFamily="34" charset="0"/>
                <a:ea typeface="+mn-ea"/>
                <a:cs typeface="+mn-cs"/>
              </a:defRPr>
            </a:lvl1pPr>
            <a:lvl2pPr marL="685800" indent="-285750" algn="l" defTabSz="1306221" rtl="0" eaLnBrk="1" latinLnBrk="0" hangingPunct="1">
              <a:lnSpc>
                <a:spcPct val="95000"/>
              </a:lnSpc>
              <a:spcBef>
                <a:spcPts val="1200"/>
              </a:spcBef>
              <a:spcAft>
                <a:spcPts val="0"/>
              </a:spcAft>
              <a:buClr>
                <a:schemeClr val="accent1"/>
              </a:buClr>
              <a:buFont typeface="Lucida Grande"/>
              <a:buChar char="–"/>
              <a:defRPr sz="2200" kern="1200">
                <a:solidFill>
                  <a:schemeClr val="tx1">
                    <a:lumMod val="75000"/>
                    <a:lumOff val="25000"/>
                  </a:schemeClr>
                </a:solidFill>
                <a:latin typeface="Century Gothic"/>
                <a:ea typeface="+mn-ea"/>
                <a:cs typeface="Century Gothic"/>
              </a:defRPr>
            </a:lvl2pPr>
            <a:lvl3pPr marL="1085850" indent="-285750" algn="l" defTabSz="1306221" rtl="0" eaLnBrk="1" latinLnBrk="0" hangingPunct="1">
              <a:lnSpc>
                <a:spcPct val="95000"/>
              </a:lnSpc>
              <a:spcBef>
                <a:spcPts val="301"/>
              </a:spcBef>
              <a:spcAft>
                <a:spcPts val="0"/>
              </a:spcAft>
              <a:buClr>
                <a:schemeClr val="accent1"/>
              </a:buClr>
              <a:buFont typeface="Wingdings" charset="2"/>
              <a:buChar char="§"/>
              <a:defRPr sz="1800" kern="1200">
                <a:solidFill>
                  <a:schemeClr val="tx1">
                    <a:lumMod val="75000"/>
                    <a:lumOff val="25000"/>
                  </a:schemeClr>
                </a:solidFill>
                <a:latin typeface="Century Gothic"/>
                <a:ea typeface="+mn-ea"/>
                <a:cs typeface="Century Gothic"/>
              </a:defRPr>
            </a:lvl3pPr>
            <a:lvl4pPr marL="1492250" indent="-285750" algn="l" defTabSz="1306221" rtl="0" eaLnBrk="1" latinLnBrk="0" hangingPunct="1">
              <a:spcBef>
                <a:spcPct val="20000"/>
              </a:spcBef>
              <a:buClr>
                <a:schemeClr val="accent1"/>
              </a:buClr>
              <a:buFont typeface="Lucida Grande"/>
              <a:buChar char="–"/>
              <a:defRPr sz="1600" kern="1200">
                <a:solidFill>
                  <a:schemeClr val="tx1">
                    <a:lumMod val="75000"/>
                    <a:lumOff val="25000"/>
                  </a:schemeClr>
                </a:solidFill>
                <a:latin typeface="Century Gothic"/>
                <a:ea typeface="+mn-ea"/>
                <a:cs typeface="Century Gothic"/>
              </a:defRPr>
            </a:lvl4pPr>
            <a:lvl5pPr marL="1828800" indent="-228600" algn="l" defTabSz="1306221" rtl="0" eaLnBrk="1" latinLnBrk="0" hangingPunct="1">
              <a:spcBef>
                <a:spcPct val="20000"/>
              </a:spcBef>
              <a:buClr>
                <a:schemeClr val="accent1"/>
              </a:buClr>
              <a:buFont typeface="Wingdings" charset="2"/>
              <a:buChar char="§"/>
              <a:defRPr lang="en-US" sz="1400" kern="1200" dirty="0" smtClean="0">
                <a:solidFill>
                  <a:schemeClr val="tx1">
                    <a:lumMod val="75000"/>
                    <a:lumOff val="25000"/>
                  </a:schemeClr>
                </a:solidFill>
                <a:latin typeface="Century Gothic"/>
                <a:ea typeface="+mn-ea"/>
                <a:cs typeface="Century Gothic"/>
              </a:defRPr>
            </a:lvl5pPr>
            <a:lvl6pPr marL="1828800" indent="-228600" algn="l" defTabSz="1306221" rtl="0" eaLnBrk="1" latinLnBrk="0" hangingPunct="1">
              <a:spcBef>
                <a:spcPct val="20000"/>
              </a:spcBef>
              <a:buClr>
                <a:schemeClr val="accent1"/>
              </a:buClr>
              <a:buFont typeface="Wingdings" charset="2"/>
              <a:buChar char="§"/>
              <a:defRPr sz="1400" kern="1200" baseline="0">
                <a:solidFill>
                  <a:srgbClr val="737373"/>
                </a:solidFill>
                <a:latin typeface="Century Gothic"/>
                <a:ea typeface="+mn-ea"/>
                <a:cs typeface="Century Gothic"/>
              </a:defRPr>
            </a:lvl6pPr>
            <a:lvl7pPr marL="2116138" indent="-228600" algn="l" defTabSz="1306221" rtl="0" eaLnBrk="1" latinLnBrk="0" hangingPunct="1">
              <a:spcBef>
                <a:spcPct val="20000"/>
              </a:spcBef>
              <a:buClr>
                <a:schemeClr val="accent1"/>
              </a:buClr>
              <a:buFont typeface="Lucida Grande"/>
              <a:buChar char="–"/>
              <a:defRPr sz="1400" kern="1200">
                <a:solidFill>
                  <a:schemeClr val="tx1">
                    <a:lumMod val="75000"/>
                    <a:lumOff val="25000"/>
                  </a:schemeClr>
                </a:solidFill>
                <a:latin typeface="Century Gothic"/>
                <a:ea typeface="+mn-ea"/>
                <a:cs typeface="Century Gothic"/>
              </a:defRPr>
            </a:lvl7pPr>
            <a:lvl8pPr marL="4898326" indent="-326555" algn="l" defTabSz="1306221"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51437" indent="-326555" algn="l" defTabSz="1306221" rtl="0" eaLnBrk="1" latinLnBrk="0" hangingPunct="1">
              <a:spcBef>
                <a:spcPct val="20000"/>
              </a:spcBef>
              <a:buFont typeface="Arial" pitchFamily="34" charset="0"/>
              <a:buChar char="•"/>
              <a:defRPr sz="2900" kern="1200">
                <a:solidFill>
                  <a:schemeClr val="tx1"/>
                </a:solidFill>
                <a:latin typeface="+mn-lt"/>
                <a:ea typeface="+mn-ea"/>
                <a:cs typeface="+mn-cs"/>
              </a:defRPr>
            </a:lvl9pPr>
          </a:lstStyle>
          <a:p>
            <a:pPr marL="0" indent="0">
              <a:buNone/>
            </a:pPr>
            <a:r>
              <a:rPr lang="en-US" sz="2000" dirty="0">
                <a:solidFill>
                  <a:schemeClr val="tx1"/>
                </a:solidFill>
                <a:latin typeface="Calibri" charset="0"/>
                <a:ea typeface="Calibri" charset="0"/>
                <a:cs typeface="Calibri" charset="0"/>
              </a:rPr>
              <a:t>…if the answer</a:t>
            </a:r>
            <a:br>
              <a:rPr lang="en-US" sz="2000" dirty="0">
                <a:solidFill>
                  <a:schemeClr val="tx1"/>
                </a:solidFill>
                <a:latin typeface="Calibri" charset="0"/>
                <a:ea typeface="Calibri" charset="0"/>
                <a:cs typeface="Calibri" charset="0"/>
              </a:rPr>
            </a:br>
            <a:r>
              <a:rPr lang="en-US" sz="2000" dirty="0">
                <a:solidFill>
                  <a:schemeClr val="tx1"/>
                </a:solidFill>
                <a:latin typeface="Calibri" charset="0"/>
                <a:ea typeface="Calibri" charset="0"/>
                <a:cs typeface="Calibri" charset="0"/>
              </a:rPr>
              <a:t>was cached</a:t>
            </a:r>
          </a:p>
        </p:txBody>
      </p:sp>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87130" y="2899570"/>
            <a:ext cx="588927" cy="901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Object 6"/>
          <p:cNvGraphicFramePr>
            <a:graphicFrameLocks noChangeAspect="1"/>
          </p:cNvGraphicFramePr>
          <p:nvPr>
            <p:extLst>
              <p:ext uri="{D42A27DB-BD31-4B8C-83A1-F6EECF244321}">
                <p14:modId xmlns:p14="http://schemas.microsoft.com/office/powerpoint/2010/main" val="1270636888"/>
              </p:ext>
            </p:extLst>
          </p:nvPr>
        </p:nvGraphicFramePr>
        <p:xfrm>
          <a:off x="1996719" y="2308490"/>
          <a:ext cx="1485119" cy="723783"/>
        </p:xfrm>
        <a:graphic>
          <a:graphicData uri="http://schemas.openxmlformats.org/presentationml/2006/ole">
            <mc:AlternateContent xmlns:mc="http://schemas.openxmlformats.org/markup-compatibility/2006">
              <mc:Choice xmlns:v="urn:schemas-microsoft-com:vml" Requires="v">
                <p:oleObj spid="_x0000_s2381" name="Visio" r:id="rId9" imgW="2762379" imgH="1009785" progId="Visio.Drawing.15">
                  <p:link updateAutomatic="1"/>
                </p:oleObj>
              </mc:Choice>
              <mc:Fallback>
                <p:oleObj name="Visio" r:id="rId9" imgW="2762379" imgH="1009785" progId="Visio.Drawing.15">
                  <p:link updateAutomatic="1"/>
                  <p:pic>
                    <p:nvPicPr>
                      <p:cNvPr id="0" name=""/>
                      <p:cNvPicPr/>
                      <p:nvPr/>
                    </p:nvPicPr>
                    <p:blipFill>
                      <a:blip r:embed="rId10"/>
                      <a:stretch>
                        <a:fillRect/>
                      </a:stretch>
                    </p:blipFill>
                    <p:spPr>
                      <a:xfrm>
                        <a:off x="1996719" y="2308490"/>
                        <a:ext cx="1485119" cy="723783"/>
                      </a:xfrm>
                      <a:prstGeom prst="rect">
                        <a:avLst/>
                      </a:prstGeom>
                    </p:spPr>
                  </p:pic>
                </p:oleObj>
              </mc:Fallback>
            </mc:AlternateContent>
          </a:graphicData>
        </a:graphic>
      </p:graphicFrame>
      <p:pic>
        <p:nvPicPr>
          <p:cNvPr id="1034"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09517" y="2711451"/>
            <a:ext cx="460899" cy="962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Object 7"/>
          <p:cNvGraphicFramePr>
            <a:graphicFrameLocks noChangeAspect="1"/>
          </p:cNvGraphicFramePr>
          <p:nvPr>
            <p:extLst>
              <p:ext uri="{D42A27DB-BD31-4B8C-83A1-F6EECF244321}">
                <p14:modId xmlns:p14="http://schemas.microsoft.com/office/powerpoint/2010/main" val="2222031248"/>
              </p:ext>
            </p:extLst>
          </p:nvPr>
        </p:nvGraphicFramePr>
        <p:xfrm>
          <a:off x="4431672" y="2297040"/>
          <a:ext cx="1608026" cy="416516"/>
        </p:xfrm>
        <a:graphic>
          <a:graphicData uri="http://schemas.openxmlformats.org/presentationml/2006/ole">
            <mc:AlternateContent xmlns:mc="http://schemas.openxmlformats.org/markup-compatibility/2006">
              <mc:Choice xmlns:v="urn:schemas-microsoft-com:vml" Requires="v">
                <p:oleObj spid="_x0000_s2382" name="Visio" r:id="rId12" imgW="2990912" imgH="580957" progId="Visio.Drawing.15">
                  <p:link updateAutomatic="1"/>
                </p:oleObj>
              </mc:Choice>
              <mc:Fallback>
                <p:oleObj name="Visio" r:id="rId12" imgW="2990912" imgH="580957" progId="Visio.Drawing.15">
                  <p:link updateAutomatic="1"/>
                  <p:pic>
                    <p:nvPicPr>
                      <p:cNvPr id="0" name=""/>
                      <p:cNvPicPr/>
                      <p:nvPr/>
                    </p:nvPicPr>
                    <p:blipFill>
                      <a:blip r:embed="rId13"/>
                      <a:stretch>
                        <a:fillRect/>
                      </a:stretch>
                    </p:blipFill>
                    <p:spPr>
                      <a:xfrm>
                        <a:off x="4431672" y="2297040"/>
                        <a:ext cx="1608026" cy="416516"/>
                      </a:xfrm>
                      <a:prstGeom prst="rect">
                        <a:avLst/>
                      </a:prstGeom>
                    </p:spPr>
                  </p:pic>
                </p:oleObj>
              </mc:Fallback>
            </mc:AlternateContent>
          </a:graphicData>
        </a:graphic>
      </p:graphicFrame>
      <p:pic>
        <p:nvPicPr>
          <p:cNvPr id="1036" name="Picture 1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111141" y="2354528"/>
            <a:ext cx="353356" cy="4916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Object 8"/>
          <p:cNvGraphicFramePr>
            <a:graphicFrameLocks noChangeAspect="1"/>
          </p:cNvGraphicFramePr>
          <p:nvPr>
            <p:extLst>
              <p:ext uri="{D42A27DB-BD31-4B8C-83A1-F6EECF244321}">
                <p14:modId xmlns:p14="http://schemas.microsoft.com/office/powerpoint/2010/main" val="1137693964"/>
              </p:ext>
            </p:extLst>
          </p:nvPr>
        </p:nvGraphicFramePr>
        <p:xfrm>
          <a:off x="4445706" y="2884680"/>
          <a:ext cx="1608026" cy="566735"/>
        </p:xfrm>
        <a:graphic>
          <a:graphicData uri="http://schemas.openxmlformats.org/presentationml/2006/ole">
            <mc:AlternateContent xmlns:mc="http://schemas.openxmlformats.org/markup-compatibility/2006">
              <mc:Choice xmlns:v="urn:schemas-microsoft-com:vml" Requires="v">
                <p:oleObj spid="_x0000_s2383" name="Visio" r:id="rId15" imgW="2990912" imgH="790643" progId="Visio.Drawing.15">
                  <p:link updateAutomatic="1"/>
                </p:oleObj>
              </mc:Choice>
              <mc:Fallback>
                <p:oleObj name="Visio" r:id="rId15" imgW="2990912" imgH="790643" progId="Visio.Drawing.15">
                  <p:link updateAutomatic="1"/>
                  <p:pic>
                    <p:nvPicPr>
                      <p:cNvPr id="0" name=""/>
                      <p:cNvPicPr/>
                      <p:nvPr/>
                    </p:nvPicPr>
                    <p:blipFill>
                      <a:blip r:embed="rId16"/>
                      <a:stretch>
                        <a:fillRect/>
                      </a:stretch>
                    </p:blipFill>
                    <p:spPr>
                      <a:xfrm>
                        <a:off x="4445706" y="2884680"/>
                        <a:ext cx="1608026" cy="566735"/>
                      </a:xfrm>
                      <a:prstGeom prst="rect">
                        <a:avLst/>
                      </a:prstGeom>
                    </p:spPr>
                  </p:pic>
                </p:oleObj>
              </mc:Fallback>
            </mc:AlternateContent>
          </a:graphicData>
        </a:graphic>
      </p:graphicFrame>
      <p:pic>
        <p:nvPicPr>
          <p:cNvPr id="1038" name="Picture 1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102601" y="3053028"/>
            <a:ext cx="378962" cy="4916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0" name="Object 9"/>
          <p:cNvGraphicFramePr>
            <a:graphicFrameLocks noChangeAspect="1"/>
          </p:cNvGraphicFramePr>
          <p:nvPr>
            <p:extLst>
              <p:ext uri="{D42A27DB-BD31-4B8C-83A1-F6EECF244321}">
                <p14:modId xmlns:p14="http://schemas.microsoft.com/office/powerpoint/2010/main" val="2337841682"/>
              </p:ext>
            </p:extLst>
          </p:nvPr>
        </p:nvGraphicFramePr>
        <p:xfrm>
          <a:off x="4431672" y="3501232"/>
          <a:ext cx="1608026" cy="566735"/>
        </p:xfrm>
        <a:graphic>
          <a:graphicData uri="http://schemas.openxmlformats.org/presentationml/2006/ole">
            <mc:AlternateContent xmlns:mc="http://schemas.openxmlformats.org/markup-compatibility/2006">
              <mc:Choice xmlns:v="urn:schemas-microsoft-com:vml" Requires="v">
                <p:oleObj spid="_x0000_s2384" name="Visio" r:id="rId18" imgW="2990912" imgH="790643" progId="Visio.Drawing.15">
                  <p:link updateAutomatic="1"/>
                </p:oleObj>
              </mc:Choice>
              <mc:Fallback>
                <p:oleObj name="Visio" r:id="rId18" imgW="2990912" imgH="790643" progId="Visio.Drawing.15">
                  <p:link updateAutomatic="1"/>
                  <p:pic>
                    <p:nvPicPr>
                      <p:cNvPr id="0" name=""/>
                      <p:cNvPicPr/>
                      <p:nvPr/>
                    </p:nvPicPr>
                    <p:blipFill>
                      <a:blip r:embed="rId19"/>
                      <a:stretch>
                        <a:fillRect/>
                      </a:stretch>
                    </p:blipFill>
                    <p:spPr>
                      <a:xfrm>
                        <a:off x="4431672" y="3501232"/>
                        <a:ext cx="1608026" cy="566735"/>
                      </a:xfrm>
                      <a:prstGeom prst="rect">
                        <a:avLst/>
                      </a:prstGeom>
                    </p:spPr>
                  </p:pic>
                </p:oleObj>
              </mc:Fallback>
            </mc:AlternateContent>
          </a:graphicData>
        </a:graphic>
      </p:graphicFrame>
      <p:pic>
        <p:nvPicPr>
          <p:cNvPr id="1039" name="Picture 15"/>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086354" y="3550709"/>
            <a:ext cx="435294" cy="7988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1" name="Object 10"/>
          <p:cNvGraphicFramePr>
            <a:graphicFrameLocks noChangeAspect="1"/>
          </p:cNvGraphicFramePr>
          <p:nvPr>
            <p:extLst>
              <p:ext uri="{D42A27DB-BD31-4B8C-83A1-F6EECF244321}">
                <p14:modId xmlns:p14="http://schemas.microsoft.com/office/powerpoint/2010/main" val="2371850272"/>
              </p:ext>
            </p:extLst>
          </p:nvPr>
        </p:nvGraphicFramePr>
        <p:xfrm>
          <a:off x="1959016" y="3338778"/>
          <a:ext cx="1485119" cy="723783"/>
        </p:xfrm>
        <a:graphic>
          <a:graphicData uri="http://schemas.openxmlformats.org/presentationml/2006/ole">
            <mc:AlternateContent xmlns:mc="http://schemas.openxmlformats.org/markup-compatibility/2006">
              <mc:Choice xmlns:v="urn:schemas-microsoft-com:vml" Requires="v">
                <p:oleObj spid="_x0000_s2385" name="Visio" r:id="rId21" imgW="2762379" imgH="1009785" progId="Visio.Drawing.15">
                  <p:link updateAutomatic="1"/>
                </p:oleObj>
              </mc:Choice>
              <mc:Fallback>
                <p:oleObj name="Visio" r:id="rId21" imgW="2762379" imgH="1009785" progId="Visio.Drawing.15">
                  <p:link updateAutomatic="1"/>
                  <p:pic>
                    <p:nvPicPr>
                      <p:cNvPr id="0" name=""/>
                      <p:cNvPicPr/>
                      <p:nvPr/>
                    </p:nvPicPr>
                    <p:blipFill>
                      <a:blip r:embed="rId22"/>
                      <a:stretch>
                        <a:fillRect/>
                      </a:stretch>
                    </p:blipFill>
                    <p:spPr>
                      <a:xfrm>
                        <a:off x="1959016" y="3338778"/>
                        <a:ext cx="1485119" cy="723783"/>
                      </a:xfrm>
                      <a:prstGeom prst="rect">
                        <a:avLst/>
                      </a:prstGeom>
                    </p:spPr>
                  </p:pic>
                </p:oleObj>
              </mc:Fallback>
            </mc:AlternateContent>
          </a:graphicData>
        </a:graphic>
      </p:graphicFrame>
    </p:spTree>
    <p:extLst>
      <p:ext uri="{BB962C8B-B14F-4D97-AF65-F5344CB8AC3E}">
        <p14:creationId xmlns:p14="http://schemas.microsoft.com/office/powerpoint/2010/main" val="398883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33"/>
                                        </p:tgtEl>
                                        <p:attrNameLst>
                                          <p:attrName>style.visibility</p:attrName>
                                        </p:attrNameLst>
                                      </p:cBhvr>
                                      <p:to>
                                        <p:strVal val="visible"/>
                                      </p:to>
                                    </p:set>
                                    <p:animEffect transition="in" filter="fade">
                                      <p:cBhvr>
                                        <p:cTn id="12" dur="500"/>
                                        <p:tgtEl>
                                          <p:spTgt spid="10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34"/>
                                        </p:tgtEl>
                                        <p:attrNameLst>
                                          <p:attrName>style.visibility</p:attrName>
                                        </p:attrNameLst>
                                      </p:cBhvr>
                                      <p:to>
                                        <p:strVal val="visible"/>
                                      </p:to>
                                    </p:set>
                                    <p:animEffect transition="in" filter="fade">
                                      <p:cBhvr>
                                        <p:cTn id="22" dur="500"/>
                                        <p:tgtEl>
                                          <p:spTgt spid="10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nodeType="withEffect">
                                  <p:stCondLst>
                                    <p:cond delay="0"/>
                                  </p:stCondLst>
                                  <p:childTnLst>
                                    <p:set>
                                      <p:cBhvr>
                                        <p:cTn id="29" dur="1" fill="hold">
                                          <p:stCondLst>
                                            <p:cond delay="0"/>
                                          </p:stCondLst>
                                        </p:cTn>
                                        <p:tgtEl>
                                          <p:spTgt spid="1036"/>
                                        </p:tgtEl>
                                        <p:attrNameLst>
                                          <p:attrName>style.visibility</p:attrName>
                                        </p:attrNameLst>
                                      </p:cBhvr>
                                      <p:to>
                                        <p:strVal val="visible"/>
                                      </p:to>
                                    </p:set>
                                    <p:animEffect transition="in" filter="fade">
                                      <p:cBhvr>
                                        <p:cTn id="30" dur="500"/>
                                        <p:tgtEl>
                                          <p:spTgt spid="103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nodeType="withEffect">
                                  <p:stCondLst>
                                    <p:cond delay="0"/>
                                  </p:stCondLst>
                                  <p:childTnLst>
                                    <p:set>
                                      <p:cBhvr>
                                        <p:cTn id="37" dur="1" fill="hold">
                                          <p:stCondLst>
                                            <p:cond delay="0"/>
                                          </p:stCondLst>
                                        </p:cTn>
                                        <p:tgtEl>
                                          <p:spTgt spid="1038"/>
                                        </p:tgtEl>
                                        <p:attrNameLst>
                                          <p:attrName>style.visibility</p:attrName>
                                        </p:attrNameLst>
                                      </p:cBhvr>
                                      <p:to>
                                        <p:strVal val="visible"/>
                                      </p:to>
                                    </p:set>
                                    <p:animEffect transition="in" filter="fade">
                                      <p:cBhvr>
                                        <p:cTn id="38" dur="500"/>
                                        <p:tgtEl>
                                          <p:spTgt spid="103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nodeType="withEffect">
                                  <p:stCondLst>
                                    <p:cond delay="0"/>
                                  </p:stCondLst>
                                  <p:childTnLst>
                                    <p:set>
                                      <p:cBhvr>
                                        <p:cTn id="45" dur="1" fill="hold">
                                          <p:stCondLst>
                                            <p:cond delay="0"/>
                                          </p:stCondLst>
                                        </p:cTn>
                                        <p:tgtEl>
                                          <p:spTgt spid="1039"/>
                                        </p:tgtEl>
                                        <p:attrNameLst>
                                          <p:attrName>style.visibility</p:attrName>
                                        </p:attrNameLst>
                                      </p:cBhvr>
                                      <p:to>
                                        <p:strVal val="visible"/>
                                      </p:to>
                                    </p:set>
                                    <p:animEffect transition="in" filter="fade">
                                      <p:cBhvr>
                                        <p:cTn id="46" dur="500"/>
                                        <p:tgtEl>
                                          <p:spTgt spid="1039"/>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1028"/>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500"/>
                                        <p:tgtEl>
                                          <p:spTgt spid="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fade">
                                      <p:cBhvr>
                                        <p:cTn id="65" dur="500"/>
                                        <p:tgtEl>
                                          <p:spTgt spid="5"/>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Lab: use of host and dig</a:t>
            </a:r>
          </a:p>
        </p:txBody>
      </p:sp>
      <p:sp>
        <p:nvSpPr>
          <p:cNvPr id="2" name="Text Placeholder 1"/>
          <p:cNvSpPr>
            <a:spLocks noGrp="1"/>
          </p:cNvSpPr>
          <p:nvPr>
            <p:ph type="body" sz="quarter" idx="10"/>
          </p:nvPr>
        </p:nvSpPr>
        <p:spPr/>
        <p:txBody>
          <a:bodyPr>
            <a:normAutofit fontScale="92500" lnSpcReduction="10000"/>
          </a:bodyPr>
          <a:lstStyle/>
          <a:p>
            <a:pPr marL="342900" indent="-342900">
              <a:buFont typeface="Arial" panose="020B0604020202020204" pitchFamily="34" charset="0"/>
              <a:buChar char="•"/>
            </a:pPr>
            <a:r>
              <a:rPr lang="en-US" dirty="0"/>
              <a:t>Open a terminal</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Look at the man pages for host</a:t>
            </a:r>
          </a:p>
          <a:p>
            <a:pPr marL="342900" indent="-342900">
              <a:buFont typeface="Arial" panose="020B0604020202020204" pitchFamily="34" charset="0"/>
              <a:buChar char="•"/>
            </a:pPr>
            <a:r>
              <a:rPr lang="en-US" dirty="0"/>
              <a:t>Resolve host provided by the instructor</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Look at the man page for dig</a:t>
            </a:r>
          </a:p>
          <a:p>
            <a:pPr marL="342900" indent="-342900">
              <a:buFont typeface="Arial" panose="020B0604020202020204" pitchFamily="34" charset="0"/>
              <a:buChar char="•"/>
            </a:pPr>
            <a:r>
              <a:rPr lang="en-US" dirty="0"/>
              <a:t>Resolve a host provided by the instructor</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Use </a:t>
            </a:r>
            <a:r>
              <a:rPr lang="en-US" dirty="0" err="1"/>
              <a:t>tcpdump</a:t>
            </a:r>
            <a:r>
              <a:rPr lang="en-US" dirty="0"/>
              <a:t> and the “</a:t>
            </a:r>
            <a:r>
              <a:rPr lang="en-US" dirty="0" err="1"/>
              <a:t>xX</a:t>
            </a:r>
            <a:r>
              <a:rPr lang="en-US" dirty="0"/>
              <a:t>” option to look at the queries</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2083759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Effect transition="in" filter="fade">
                                      <p:cBhvr>
                                        <p:cTn id="11" dur="500"/>
                                        <p:tgtEl>
                                          <p:spTgt spid="2">
                                            <p:txEl>
                                              <p:pRg st="2" end="2"/>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Effect transition="in" filter="fade">
                                      <p:cBhvr>
                                        <p:cTn id="19" dur="500"/>
                                        <p:tgtEl>
                                          <p:spTgt spid="2">
                                            <p:txEl>
                                              <p:pRg st="5" end="5"/>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animEffect transition="in" filter="fade">
                                      <p:cBhvr>
                                        <p:cTn id="23" dur="500"/>
                                        <p:tgtEl>
                                          <p:spTgt spid="2">
                                            <p:txEl>
                                              <p:pRg st="6" end="6"/>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Effect transition="in" filter="fade">
                                      <p:cBhvr>
                                        <p:cTn id="2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08101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5706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Network Technology</a:t>
            </a:r>
          </a:p>
        </p:txBody>
      </p:sp>
    </p:spTree>
    <p:extLst>
      <p:ext uri="{BB962C8B-B14F-4D97-AF65-F5344CB8AC3E}">
        <p14:creationId xmlns:p14="http://schemas.microsoft.com/office/powerpoint/2010/main" val="393592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Sockets</a:t>
            </a:r>
          </a:p>
          <a:p>
            <a:r>
              <a:rPr lang="en-US" dirty="0"/>
              <a:t>TCP state machine</a:t>
            </a:r>
          </a:p>
          <a:p>
            <a:r>
              <a:rPr lang="en-US" dirty="0"/>
              <a:t>Three way handshake</a:t>
            </a:r>
          </a:p>
          <a:p>
            <a:r>
              <a:rPr lang="en-US" dirty="0"/>
              <a:t>Use of some basic tools</a:t>
            </a:r>
          </a:p>
          <a:p>
            <a:r>
              <a:rPr lang="en-US" dirty="0"/>
              <a:t>DNS Resolution</a:t>
            </a:r>
          </a:p>
          <a:p>
            <a:endParaRPr lang="en-US" dirty="0"/>
          </a:p>
        </p:txBody>
      </p:sp>
      <p:sp>
        <p:nvSpPr>
          <p:cNvPr id="3" name="Title 2"/>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3297723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Sockets</a:t>
            </a:r>
          </a:p>
        </p:txBody>
      </p:sp>
    </p:spTree>
    <p:extLst>
      <p:ext uri="{BB962C8B-B14F-4D97-AF65-F5344CB8AC3E}">
        <p14:creationId xmlns:p14="http://schemas.microsoft.com/office/powerpoint/2010/main" val="386578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51656" y="1364639"/>
            <a:ext cx="7974755" cy="4525963"/>
          </a:xfrm>
        </p:spPr>
        <p:txBody>
          <a:bodyPr>
            <a:normAutofit/>
          </a:bodyPr>
          <a:lstStyle/>
          <a:p>
            <a:r>
              <a:rPr lang="en-US" dirty="0"/>
              <a:t>Socket is an abstraction allowing an application to bind to a transport layer address (aka network port)</a:t>
            </a:r>
          </a:p>
          <a:p>
            <a:r>
              <a:rPr lang="en-US" dirty="0"/>
              <a:t>It is described by a finite-state machine</a:t>
            </a:r>
          </a:p>
          <a:p>
            <a:r>
              <a:rPr lang="en-US" dirty="0"/>
              <a:t>Throughout its life time it goes through a number of states</a:t>
            </a:r>
          </a:p>
          <a:p>
            <a:endParaRPr lang="en-US" dirty="0"/>
          </a:p>
        </p:txBody>
      </p:sp>
      <p:sp>
        <p:nvSpPr>
          <p:cNvPr id="3" name="Title 2"/>
          <p:cNvSpPr>
            <a:spLocks noGrp="1"/>
          </p:cNvSpPr>
          <p:nvPr>
            <p:ph type="title"/>
          </p:nvPr>
        </p:nvSpPr>
        <p:spPr/>
        <p:txBody>
          <a:bodyPr/>
          <a:lstStyle/>
          <a:p>
            <a:r>
              <a:rPr lang="en-US" dirty="0"/>
              <a:t>Sockets</a:t>
            </a:r>
          </a:p>
        </p:txBody>
      </p:sp>
    </p:spTree>
    <p:extLst>
      <p:ext uri="{BB962C8B-B14F-4D97-AF65-F5344CB8AC3E}">
        <p14:creationId xmlns:p14="http://schemas.microsoft.com/office/powerpoint/2010/main" val="704406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51656" y="1568548"/>
            <a:ext cx="7974755" cy="4322054"/>
          </a:xfrm>
        </p:spPr>
        <p:txBody>
          <a:bodyPr/>
          <a:lstStyle/>
          <a:p>
            <a:r>
              <a:rPr lang="en-US" dirty="0"/>
              <a:t>Here are some of the socket states of importance:</a:t>
            </a:r>
          </a:p>
          <a:p>
            <a:pPr lvl="1"/>
            <a:r>
              <a:rPr lang="en-US" dirty="0"/>
              <a:t>CLOSED – start state</a:t>
            </a:r>
          </a:p>
          <a:p>
            <a:pPr lvl="1"/>
            <a:r>
              <a:rPr lang="en-US" dirty="0"/>
              <a:t>LISTEN – waiting for a connection request</a:t>
            </a:r>
          </a:p>
          <a:p>
            <a:pPr lvl="1"/>
            <a:r>
              <a:rPr lang="en-US" dirty="0"/>
              <a:t>SYN_SENT – initiated a connection</a:t>
            </a:r>
          </a:p>
          <a:p>
            <a:pPr lvl="1"/>
            <a:r>
              <a:rPr lang="en-US" dirty="0"/>
              <a:t>SYN_RECV – received request still negotiating</a:t>
            </a:r>
          </a:p>
          <a:p>
            <a:pPr lvl="1"/>
            <a:r>
              <a:rPr lang="en-US" dirty="0"/>
              <a:t>ESTABLISHED – connection working OK</a:t>
            </a:r>
          </a:p>
          <a:p>
            <a:pPr lvl="1"/>
            <a:r>
              <a:rPr lang="en-US" dirty="0"/>
              <a:t>CLOSE_WAIT – waiting for the application to wrap up</a:t>
            </a:r>
          </a:p>
          <a:p>
            <a:pPr lvl="1"/>
            <a:r>
              <a:rPr lang="en-US" dirty="0"/>
              <a:t>FIN-WAIT1/2, CLOSING, LAST_ACK – one side closed the connection </a:t>
            </a:r>
          </a:p>
          <a:p>
            <a:pPr lvl="1"/>
            <a:r>
              <a:rPr lang="en-US" dirty="0"/>
              <a:t>TIME-WAIT – waiting for 2 x MSL</a:t>
            </a:r>
          </a:p>
        </p:txBody>
      </p:sp>
      <p:sp>
        <p:nvSpPr>
          <p:cNvPr id="3" name="Title 2"/>
          <p:cNvSpPr>
            <a:spLocks noGrp="1"/>
          </p:cNvSpPr>
          <p:nvPr>
            <p:ph type="title"/>
          </p:nvPr>
        </p:nvSpPr>
        <p:spPr/>
        <p:txBody>
          <a:bodyPr/>
          <a:lstStyle/>
          <a:p>
            <a:r>
              <a:rPr lang="en-US" dirty="0"/>
              <a:t>Socket States</a:t>
            </a:r>
          </a:p>
        </p:txBody>
      </p:sp>
    </p:spTree>
    <p:extLst>
      <p:ext uri="{BB962C8B-B14F-4D97-AF65-F5344CB8AC3E}">
        <p14:creationId xmlns:p14="http://schemas.microsoft.com/office/powerpoint/2010/main" val="1987558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500"/>
                                        <p:tgtEl>
                                          <p:spTgt spid="4">
                                            <p:txEl>
                                              <p:pRg st="5" end="5"/>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Effect transition="in" filter="fade">
                                      <p:cBhvr>
                                        <p:cTn id="31" dur="500"/>
                                        <p:tgtEl>
                                          <p:spTgt spid="4">
                                            <p:txEl>
                                              <p:pRg st="6" end="6"/>
                                            </p:tx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animEffect transition="in" filter="fade">
                                      <p:cBhvr>
                                        <p:cTn id="35" dur="500"/>
                                        <p:tgtEl>
                                          <p:spTgt spid="4">
                                            <p:txEl>
                                              <p:pRg st="7" end="7"/>
                                            </p:tx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Effect transition="in" filter="fade">
                                      <p:cBhvr>
                                        <p:cTn id="39"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Z:\_downloads\Screen Shot 2019-02-10 at 3.39.39 P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9118" y="1244600"/>
            <a:ext cx="4530437" cy="527121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p:txBody>
          <a:bodyPr>
            <a:normAutofit fontScale="92500" lnSpcReduction="20000"/>
          </a:bodyPr>
          <a:lstStyle/>
          <a:p>
            <a:endParaRPr lang="en-US" dirty="0"/>
          </a:p>
          <a:p>
            <a:r>
              <a:rPr lang="en-US" dirty="0"/>
              <a:t>As described in RFC 791:</a:t>
            </a:r>
          </a:p>
          <a:p>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800" dirty="0"/>
          </a:p>
          <a:p>
            <a:pPr marL="0" indent="0">
              <a:buNone/>
            </a:pPr>
            <a:r>
              <a:rPr lang="en-US" sz="800" dirty="0"/>
              <a:t>Source: RFC 791</a:t>
            </a:r>
          </a:p>
        </p:txBody>
      </p:sp>
      <p:sp>
        <p:nvSpPr>
          <p:cNvPr id="2" name="Title 1"/>
          <p:cNvSpPr>
            <a:spLocks noGrp="1"/>
          </p:cNvSpPr>
          <p:nvPr>
            <p:ph type="title"/>
          </p:nvPr>
        </p:nvSpPr>
        <p:spPr/>
        <p:txBody>
          <a:bodyPr/>
          <a:lstStyle/>
          <a:p>
            <a:r>
              <a:rPr lang="en-US" dirty="0"/>
              <a:t>Socket State Diagram</a:t>
            </a:r>
          </a:p>
        </p:txBody>
      </p:sp>
    </p:spTree>
    <p:extLst>
      <p:ext uri="{BB962C8B-B14F-4D97-AF65-F5344CB8AC3E}">
        <p14:creationId xmlns:p14="http://schemas.microsoft.com/office/powerpoint/2010/main" val="330838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fade">
                                      <p:cBhvr>
                                        <p:cTn id="11" dur="500"/>
                                        <p:tgtEl>
                                          <p:spTgt spid="307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11" end="11"/>
                                            </p:txEl>
                                          </p:spTgt>
                                        </p:tgtEl>
                                        <p:attrNameLst>
                                          <p:attrName>style.visibility</p:attrName>
                                        </p:attrNameLst>
                                      </p:cBhvr>
                                      <p:to>
                                        <p:strVal val="visible"/>
                                      </p:to>
                                    </p:set>
                                    <p:animEffect transition="in" filter="fade">
                                      <p:cBhvr>
                                        <p:cTn id="15"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Opening a TCP connection</a:t>
            </a:r>
          </a:p>
        </p:txBody>
      </p:sp>
      <p:sp>
        <p:nvSpPr>
          <p:cNvPr id="3" name="Content Placeholder 2"/>
          <p:cNvSpPr>
            <a:spLocks noGrp="1"/>
          </p:cNvSpPr>
          <p:nvPr>
            <p:ph idx="1"/>
          </p:nvPr>
        </p:nvSpPr>
        <p:spPr>
          <a:xfrm>
            <a:off x="364577" y="1157096"/>
            <a:ext cx="4199519" cy="5166332"/>
          </a:xfrm>
        </p:spPr>
        <p:txBody>
          <a:bodyPr>
            <a:normAutofit fontScale="77500" lnSpcReduction="20000"/>
          </a:bodyPr>
          <a:lstStyle/>
          <a:p>
            <a:pPr marL="0" indent="0" algn="ctr">
              <a:buNone/>
            </a:pPr>
            <a:r>
              <a:rPr lang="en-US" b="1" dirty="0"/>
              <a:t>Let’s review the sequence </a:t>
            </a:r>
            <a:br>
              <a:rPr lang="en-US" b="1" dirty="0"/>
            </a:br>
            <a:r>
              <a:rPr lang="en-US" b="1" dirty="0"/>
              <a:t>for opening a connection</a:t>
            </a:r>
          </a:p>
          <a:p>
            <a:endParaRPr lang="en-US" sz="2900" dirty="0"/>
          </a:p>
          <a:p>
            <a:r>
              <a:rPr lang="en-US" sz="2900" dirty="0"/>
              <a:t>Server side opens a port by changing to LISTEN state</a:t>
            </a:r>
          </a:p>
          <a:p>
            <a:r>
              <a:rPr lang="en-US" sz="2900" dirty="0"/>
              <a:t>Client sends a SYN packet and </a:t>
            </a:r>
            <a:br>
              <a:rPr lang="en-US" sz="2900" dirty="0"/>
            </a:br>
            <a:r>
              <a:rPr lang="en-US" sz="2900" dirty="0"/>
              <a:t>changes state to SYN_SENT</a:t>
            </a:r>
          </a:p>
          <a:p>
            <a:r>
              <a:rPr lang="en-US" sz="2900" dirty="0"/>
              <a:t>Server responds with SYN/ACK and changes state to SYN_RECV. For the client this is ESTABLISHED connection</a:t>
            </a:r>
          </a:p>
          <a:p>
            <a:r>
              <a:rPr lang="en-US" sz="2900" dirty="0"/>
              <a:t>Client has to ACK and this completes the handshake for the server</a:t>
            </a:r>
          </a:p>
          <a:p>
            <a:r>
              <a:rPr lang="en-US" sz="2900" dirty="0"/>
              <a:t>Packet exchange continues; both parties are in ESTABLISHED state</a:t>
            </a:r>
          </a:p>
        </p:txBody>
      </p:sp>
      <p:pic>
        <p:nvPicPr>
          <p:cNvPr id="4813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4097" y="1170231"/>
            <a:ext cx="4106938" cy="5020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13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170231"/>
            <a:ext cx="4106938" cy="5020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13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1170231"/>
            <a:ext cx="4106938" cy="5020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136"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1170231"/>
            <a:ext cx="4106938" cy="5020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137"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1170231"/>
            <a:ext cx="4106938" cy="5020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138"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1" y="1170231"/>
            <a:ext cx="4099034" cy="50109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139"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1" y="1170231"/>
            <a:ext cx="4099034" cy="50109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140"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1" y="1170231"/>
            <a:ext cx="4099034" cy="50109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141"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1" y="1170231"/>
            <a:ext cx="4099034" cy="50109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142" name="Picture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73951" y="1170231"/>
            <a:ext cx="4097084" cy="50085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3663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8133"/>
                                        </p:tgtEl>
                                        <p:attrNameLst>
                                          <p:attrName>style.visibility</p:attrName>
                                        </p:attrNameLst>
                                      </p:cBhvr>
                                      <p:to>
                                        <p:strVal val="visible"/>
                                      </p:to>
                                    </p:set>
                                    <p:animEffect transition="in" filter="fade">
                                      <p:cBhvr>
                                        <p:cTn id="11" dur="500"/>
                                        <p:tgtEl>
                                          <p:spTgt spid="4813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8134"/>
                                        </p:tgtEl>
                                        <p:attrNameLst>
                                          <p:attrName>style.visibility</p:attrName>
                                        </p:attrNameLst>
                                      </p:cBhvr>
                                      <p:to>
                                        <p:strVal val="visible"/>
                                      </p:to>
                                    </p:set>
                                    <p:animEffect transition="in" filter="fade">
                                      <p:cBhvr>
                                        <p:cTn id="20" dur="500"/>
                                        <p:tgtEl>
                                          <p:spTgt spid="48134"/>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48135"/>
                                        </p:tgtEl>
                                        <p:attrNameLst>
                                          <p:attrName>style.visibility</p:attrName>
                                        </p:attrNameLst>
                                      </p:cBhvr>
                                      <p:to>
                                        <p:strVal val="visible"/>
                                      </p:to>
                                    </p:set>
                                    <p:animEffect transition="in" filter="fade">
                                      <p:cBhvr>
                                        <p:cTn id="24" dur="500"/>
                                        <p:tgtEl>
                                          <p:spTgt spid="4813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8136"/>
                                        </p:tgtEl>
                                        <p:attrNameLst>
                                          <p:attrName>style.visibility</p:attrName>
                                        </p:attrNameLst>
                                      </p:cBhvr>
                                      <p:to>
                                        <p:strVal val="visible"/>
                                      </p:to>
                                    </p:set>
                                    <p:animEffect transition="in" filter="fade">
                                      <p:cBhvr>
                                        <p:cTn id="29" dur="500"/>
                                        <p:tgtEl>
                                          <p:spTgt spid="4813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500"/>
                                        <p:tgtEl>
                                          <p:spTgt spid="3">
                                            <p:txEl>
                                              <p:pRg st="3" end="3"/>
                                            </p:txEl>
                                          </p:spTgt>
                                        </p:tgtEl>
                                      </p:cBhvr>
                                    </p:animEffec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48137"/>
                                        </p:tgtEl>
                                        <p:attrNameLst>
                                          <p:attrName>style.visibility</p:attrName>
                                        </p:attrNameLst>
                                      </p:cBhvr>
                                      <p:to>
                                        <p:strVal val="visible"/>
                                      </p:to>
                                    </p:set>
                                    <p:animEffect transition="in" filter="fade">
                                      <p:cBhvr>
                                        <p:cTn id="38" dur="500"/>
                                        <p:tgtEl>
                                          <p:spTgt spid="4813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fade">
                                      <p:cBhvr>
                                        <p:cTn id="43" dur="500"/>
                                        <p:tgtEl>
                                          <p:spTgt spid="3">
                                            <p:txEl>
                                              <p:pRg st="4" end="4"/>
                                            </p:txEl>
                                          </p:spTgt>
                                        </p:tgtEl>
                                      </p:cBhvr>
                                    </p:animEffect>
                                  </p:childTnLst>
                                </p:cTn>
                              </p:par>
                            </p:childTnLst>
                          </p:cTn>
                        </p:par>
                        <p:par>
                          <p:cTn id="44" fill="hold">
                            <p:stCondLst>
                              <p:cond delay="500"/>
                            </p:stCondLst>
                            <p:childTnLst>
                              <p:par>
                                <p:cTn id="45" presetID="10" presetClass="entr" presetSubtype="0" fill="hold" nodeType="afterEffect">
                                  <p:stCondLst>
                                    <p:cond delay="0"/>
                                  </p:stCondLst>
                                  <p:childTnLst>
                                    <p:set>
                                      <p:cBhvr>
                                        <p:cTn id="46" dur="1" fill="hold">
                                          <p:stCondLst>
                                            <p:cond delay="0"/>
                                          </p:stCondLst>
                                        </p:cTn>
                                        <p:tgtEl>
                                          <p:spTgt spid="48138"/>
                                        </p:tgtEl>
                                        <p:attrNameLst>
                                          <p:attrName>style.visibility</p:attrName>
                                        </p:attrNameLst>
                                      </p:cBhvr>
                                      <p:to>
                                        <p:strVal val="visible"/>
                                      </p:to>
                                    </p:set>
                                    <p:animEffect transition="in" filter="fade">
                                      <p:cBhvr>
                                        <p:cTn id="47" dur="500"/>
                                        <p:tgtEl>
                                          <p:spTgt spid="4813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fade">
                                      <p:cBhvr>
                                        <p:cTn id="52" dur="500"/>
                                        <p:tgtEl>
                                          <p:spTgt spid="3">
                                            <p:txEl>
                                              <p:pRg st="5" end="5"/>
                                            </p:txEl>
                                          </p:spTgt>
                                        </p:tgtEl>
                                      </p:cBhvr>
                                    </p:animEffect>
                                  </p:childTnLst>
                                </p:cTn>
                              </p:par>
                            </p:childTnLst>
                          </p:cTn>
                        </p:par>
                        <p:par>
                          <p:cTn id="53" fill="hold">
                            <p:stCondLst>
                              <p:cond delay="500"/>
                            </p:stCondLst>
                            <p:childTnLst>
                              <p:par>
                                <p:cTn id="54" presetID="10" presetClass="entr" presetSubtype="0" fill="hold" nodeType="afterEffect">
                                  <p:stCondLst>
                                    <p:cond delay="0"/>
                                  </p:stCondLst>
                                  <p:childTnLst>
                                    <p:set>
                                      <p:cBhvr>
                                        <p:cTn id="55" dur="1" fill="hold">
                                          <p:stCondLst>
                                            <p:cond delay="0"/>
                                          </p:stCondLst>
                                        </p:cTn>
                                        <p:tgtEl>
                                          <p:spTgt spid="48139"/>
                                        </p:tgtEl>
                                        <p:attrNameLst>
                                          <p:attrName>style.visibility</p:attrName>
                                        </p:attrNameLst>
                                      </p:cBhvr>
                                      <p:to>
                                        <p:strVal val="visible"/>
                                      </p:to>
                                    </p:set>
                                    <p:animEffect transition="in" filter="fade">
                                      <p:cBhvr>
                                        <p:cTn id="56" dur="500"/>
                                        <p:tgtEl>
                                          <p:spTgt spid="48139"/>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48140"/>
                                        </p:tgtEl>
                                        <p:attrNameLst>
                                          <p:attrName>style.visibility</p:attrName>
                                        </p:attrNameLst>
                                      </p:cBhvr>
                                      <p:to>
                                        <p:strVal val="visible"/>
                                      </p:to>
                                    </p:set>
                                    <p:animEffect transition="in" filter="fade">
                                      <p:cBhvr>
                                        <p:cTn id="61" dur="500"/>
                                        <p:tgtEl>
                                          <p:spTgt spid="48140"/>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48141"/>
                                        </p:tgtEl>
                                        <p:attrNameLst>
                                          <p:attrName>style.visibility</p:attrName>
                                        </p:attrNameLst>
                                      </p:cBhvr>
                                      <p:to>
                                        <p:strVal val="visible"/>
                                      </p:to>
                                    </p:set>
                                    <p:animEffect transition="in" filter="fade">
                                      <p:cBhvr>
                                        <p:cTn id="66" dur="500"/>
                                        <p:tgtEl>
                                          <p:spTgt spid="48141"/>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3">
                                            <p:txEl>
                                              <p:pRg st="6" end="6"/>
                                            </p:txEl>
                                          </p:spTgt>
                                        </p:tgtEl>
                                        <p:attrNameLst>
                                          <p:attrName>style.visibility</p:attrName>
                                        </p:attrNameLst>
                                      </p:cBhvr>
                                      <p:to>
                                        <p:strVal val="visible"/>
                                      </p:to>
                                    </p:set>
                                    <p:animEffect transition="in" filter="fade">
                                      <p:cBhvr>
                                        <p:cTn id="71" dur="500"/>
                                        <p:tgtEl>
                                          <p:spTgt spid="3">
                                            <p:txEl>
                                              <p:pRg st="6" end="6"/>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48142"/>
                                        </p:tgtEl>
                                        <p:attrNameLst>
                                          <p:attrName>style.visibility</p:attrName>
                                        </p:attrNameLst>
                                      </p:cBhvr>
                                      <p:to>
                                        <p:strVal val="visible"/>
                                      </p:to>
                                    </p:set>
                                    <p:animEffect transition="in" filter="fade">
                                      <p:cBhvr>
                                        <p:cTn id="76" dur="500"/>
                                        <p:tgtEl>
                                          <p:spTgt spid="48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DCCD614-8FBD-014A-B7AF-9AD639BFF106}" vid="{105594A6-EC1E-054D-9D8A-227399E66D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FIRST_Training_4-3_02</Template>
  <TotalTime>1860</TotalTime>
  <Words>1596</Words>
  <Application>Microsoft Macintosh PowerPoint</Application>
  <PresentationFormat>On-screen Show (4:3)</PresentationFormat>
  <Paragraphs>208</Paragraphs>
  <Slides>29</Slides>
  <Notes>8</Notes>
  <HiddenSlides>0</HiddenSlides>
  <MMClips>0</MMClips>
  <ScaleCrop>false</ScaleCrop>
  <HeadingPairs>
    <vt:vector size="8" baseType="variant">
      <vt:variant>
        <vt:lpstr>Fonts Used</vt:lpstr>
      </vt:variant>
      <vt:variant>
        <vt:i4>5</vt:i4>
      </vt:variant>
      <vt:variant>
        <vt:lpstr>Theme</vt:lpstr>
      </vt:variant>
      <vt:variant>
        <vt:i4>1</vt:i4>
      </vt:variant>
      <vt:variant>
        <vt:lpstr>Links</vt:lpstr>
      </vt:variant>
      <vt:variant>
        <vt:i4>12</vt:i4>
      </vt:variant>
      <vt:variant>
        <vt:lpstr>Slide Titles</vt:lpstr>
      </vt:variant>
      <vt:variant>
        <vt:i4>29</vt:i4>
      </vt:variant>
    </vt:vector>
  </HeadingPairs>
  <TitlesOfParts>
    <vt:vector size="47" baseType="lpstr">
      <vt:lpstr>Aharoni</vt:lpstr>
      <vt:lpstr>Arial</vt:lpstr>
      <vt:lpstr>Calibri</vt:lpstr>
      <vt:lpstr>Century Gothic</vt:lpstr>
      <vt:lpstr>Wingdings</vt:lpstr>
      <vt:lpstr>Custom Design</vt:lpstr>
      <vt:lpstr>file:///C:\Users\krassi\Desktop\UE2014\scratch-pad.vsdx\Drawing\~Page-10\Cloud.80</vt:lpstr>
      <vt:lpstr>file:///C:\Users\krassi\Desktop\UE2014\scratch-pad.vsdx\Drawing\~Page-10\Dynamic%20connector.37</vt:lpstr>
      <vt:lpstr>file:///C:\Users\krassi\Desktop\UE2014\scratch-pad.vsdx\Drawing\~Page-10\Dynamic%20connector.36</vt:lpstr>
      <vt:lpstr>file:///C:\Users\krassi\Desktop\UE2014\scratch-pad.vsdx\Drawing\~Page-10\Dynamic%20connector.35</vt:lpstr>
      <vt:lpstr>file:///C:\Users\krassi\Desktop\UE2014\scratch-pad.vsdx\Drawing\~Page-10\Dynamic%20connector.39</vt:lpstr>
      <vt:lpstr>file:///C:\Users\krassi\Desktop\Drawing1\Drawing\~Page-1\Dynamic%20connector.44</vt:lpstr>
      <vt:lpstr>file:///C:\Users\krassi\Desktop\Drawing1\Drawing\~Page-1\Dynamic%20connector.45</vt:lpstr>
      <vt:lpstr>file:///C:\Users\krassi\Desktop\UE2014\scratch-pad.vsdx\Drawing\~Page-1\Dynamic%20connector.44</vt:lpstr>
      <vt:lpstr>file:///C:\Users\krassi\Desktop\UE2014\scratch-pad.vsdx\Drawing\~Page-1\Dynamic%20connector.64</vt:lpstr>
      <vt:lpstr>file:///C:\Users\krassi\Desktop\UE2014\scratch-pad.vsdx\Drawing\~Page-1\Dynamic%20connector.65</vt:lpstr>
      <vt:lpstr>file:///C:\Users\krassi\Desktop\UE2014\scratch-pad.vsdx\Drawing\~Page-1\Dynamic%20connector.66</vt:lpstr>
      <vt:lpstr>file:///C:\Users\krassi\Desktop\UE2014\scratch-pad.vsdx\Drawing\~Page-1\Dynamic%20connector.45</vt:lpstr>
      <vt:lpstr>Network Technology</vt:lpstr>
      <vt:lpstr>Copyright</vt:lpstr>
      <vt:lpstr>Network Technology</vt:lpstr>
      <vt:lpstr>Overview</vt:lpstr>
      <vt:lpstr>Sockets</vt:lpstr>
      <vt:lpstr>Sockets</vt:lpstr>
      <vt:lpstr>Socket States</vt:lpstr>
      <vt:lpstr>Socket State Diagram</vt:lpstr>
      <vt:lpstr>Opening a TCP connection</vt:lpstr>
      <vt:lpstr>Closing a TCP connection</vt:lpstr>
      <vt:lpstr>Use of netstat for troubleshooting</vt:lpstr>
      <vt:lpstr>Lab: Lab Setup</vt:lpstr>
      <vt:lpstr>Lab: netstat, netcat, tcpdump and wireshark 20 min</vt:lpstr>
      <vt:lpstr>Lab: use of netstat</vt:lpstr>
      <vt:lpstr>Lab: use of netstat</vt:lpstr>
      <vt:lpstr>Lab: use of netcat (nc)</vt:lpstr>
      <vt:lpstr>Lab: use of netcat (nc)</vt:lpstr>
      <vt:lpstr>Lab: use of tcpdump</vt:lpstr>
      <vt:lpstr>Lab: use of tcpdump</vt:lpstr>
      <vt:lpstr>Lab: use of wireshark</vt:lpstr>
      <vt:lpstr>Lab: Capture and analyze network traffic</vt:lpstr>
      <vt:lpstr>PowerPoint Presentation</vt:lpstr>
      <vt:lpstr>DNS Resolution</vt:lpstr>
      <vt:lpstr>DNS server types</vt:lpstr>
      <vt:lpstr>DNS resolution</vt:lpstr>
      <vt:lpstr>DNS resolution at the packet level</vt:lpstr>
      <vt:lpstr>Lab: use of host and dig</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krassi@krassi.biz</dc:creator>
  <cp:keywords/>
  <dc:description/>
  <cp:lastModifiedBy>Serge Droz</cp:lastModifiedBy>
  <cp:revision>52</cp:revision>
  <dcterms:created xsi:type="dcterms:W3CDTF">2017-12-21T18:49:02Z</dcterms:created>
  <dcterms:modified xsi:type="dcterms:W3CDTF">2019-02-20T17:53:19Z</dcterms:modified>
  <cp:category/>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pyright">
    <vt:lpwstr>FIRST Inc.</vt:lpwstr>
  </property>
</Properties>
</file>