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63" r:id="rId1"/>
  </p:sldMasterIdLst>
  <p:notesMasterIdLst>
    <p:notesMasterId r:id="rId16"/>
  </p:notesMasterIdLst>
  <p:handoutMasterIdLst>
    <p:handoutMasterId r:id="rId17"/>
  </p:handoutMasterIdLst>
  <p:sldIdLst>
    <p:sldId id="257" r:id="rId2"/>
    <p:sldId id="259" r:id="rId3"/>
    <p:sldId id="258" r:id="rId4"/>
    <p:sldId id="261" r:id="rId5"/>
    <p:sldId id="262" r:id="rId6"/>
    <p:sldId id="265" r:id="rId7"/>
    <p:sldId id="268" r:id="rId8"/>
    <p:sldId id="266" r:id="rId9"/>
    <p:sldId id="267" r:id="rId10"/>
    <p:sldId id="271" r:id="rId11"/>
    <p:sldId id="263" r:id="rId12"/>
    <p:sldId id="264" r:id="rId13"/>
    <p:sldId id="269" r:id="rId14"/>
    <p:sldId id="270"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076"/>
    <p:restoredTop sz="85458" autoAdjust="0"/>
  </p:normalViewPr>
  <p:slideViewPr>
    <p:cSldViewPr snapToGrid="0" snapToObjects="1">
      <p:cViewPr varScale="1">
        <p:scale>
          <a:sx n="89" d="100"/>
          <a:sy n="89" d="100"/>
        </p:scale>
        <p:origin x="1720" y="168"/>
      </p:cViewPr>
      <p:guideLst>
        <p:guide orient="horz" pos="2160"/>
        <p:guide pos="2880"/>
      </p:guideLst>
    </p:cSldViewPr>
  </p:slideViewPr>
  <p:notesTextViewPr>
    <p:cViewPr>
      <p:scale>
        <a:sx n="1" d="1"/>
        <a:sy n="1" d="1"/>
      </p:scale>
      <p:origin x="0" y="0"/>
    </p:cViewPr>
  </p:notesTextViewPr>
  <p:notesViewPr>
    <p:cSldViewPr snapToGrid="0" snapToObjects="1">
      <p:cViewPr varScale="1">
        <p:scale>
          <a:sx n="82" d="100"/>
          <a:sy n="82" d="100"/>
        </p:scale>
        <p:origin x="1968" y="16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9D5B540-0924-934B-A249-9B0D3F1A23FB}" type="datetimeFigureOut">
              <a:rPr lang="en-GB" smtClean="0"/>
              <a:t>20/02/2019</a:t>
            </a:fld>
            <a:endParaRPr lang="en-GB"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GB" dirty="0"/>
              <a:t>© FIRST Inc. </a:t>
            </a:r>
            <a:r>
              <a:rPr lang="mr-IN" dirty="0"/>
              <a:t>(CC BY-NC-SA 4.0)</a:t>
            </a:r>
            <a:r>
              <a:rPr lang="en-US" dirty="0"/>
              <a:t> </a:t>
            </a:r>
            <a:endParaRPr lang="en-GB"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0995005-CF56-A743-89C8-5EE9B547E5C6}" type="slidenum">
              <a:rPr lang="en-GB" smtClean="0"/>
              <a:t>‹#›</a:t>
            </a:fld>
            <a:endParaRPr lang="en-GB"/>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88900"/>
            <a:ext cx="1270000" cy="635000"/>
          </a:xfrm>
          <a:prstGeom prst="rect">
            <a:avLst/>
          </a:prstGeom>
        </p:spPr>
      </p:pic>
    </p:spTree>
    <p:extLst>
      <p:ext uri="{BB962C8B-B14F-4D97-AF65-F5344CB8AC3E}">
        <p14:creationId xmlns:p14="http://schemas.microsoft.com/office/powerpoint/2010/main" val="53978704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CE71195-F270-174E-A19B-A7923C194DFA}" type="datetimeFigureOut">
              <a:rPr lang="en-GB" smtClean="0"/>
              <a:t>20/02/2019</a:t>
            </a:fld>
            <a:endParaRPr lang="en-GB" dirty="0"/>
          </a:p>
        </p:txBody>
      </p:sp>
      <p:sp>
        <p:nvSpPr>
          <p:cNvPr id="4" name="Slide Image Placeholder 3"/>
          <p:cNvSpPr>
            <a:spLocks noGrp="1" noRot="1" noChangeAspect="1"/>
          </p:cNvSpPr>
          <p:nvPr>
            <p:ph type="sldImg" idx="2"/>
          </p:nvPr>
        </p:nvSpPr>
        <p:spPr>
          <a:xfrm>
            <a:off x="685800" y="632577"/>
            <a:ext cx="5472811" cy="4104608"/>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910974"/>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GB" dirty="0"/>
              <a:t>© FIRST Inc. </a:t>
            </a:r>
            <a:r>
              <a:rPr lang="mr-IN" dirty="0"/>
              <a:t>(CC BY-NC-SA 4.0)</a:t>
            </a:r>
            <a:r>
              <a:rPr lang="en-US" dirty="0"/>
              <a:t> </a:t>
            </a:r>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36E53A4-3F4D-8748-A0FA-BB510B091717}" type="slidenum">
              <a:rPr lang="en-GB" smtClean="0"/>
              <a:t>‹#›</a:t>
            </a:fld>
            <a:endParaRPr lang="en-GB"/>
          </a:p>
        </p:txBody>
      </p:sp>
    </p:spTree>
    <p:extLst>
      <p:ext uri="{BB962C8B-B14F-4D97-AF65-F5344CB8AC3E}">
        <p14:creationId xmlns:p14="http://schemas.microsoft.com/office/powerpoint/2010/main" val="12591676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r>
              <a:rPr lang="en-GB" dirty="0"/>
              <a:t>FIRST Training materials</a:t>
            </a:r>
            <a:r>
              <a:rPr lang="en-GB" baseline="0" dirty="0"/>
              <a:t> are available for non-commercial use under a CC license. We would appreciate if you let us know that you use it: Send a mail to </a:t>
            </a:r>
            <a:r>
              <a:rPr lang="en-GB" baseline="0" dirty="0" err="1"/>
              <a:t>first-sec@firtst.org</a:t>
            </a:r>
            <a:r>
              <a:rPr lang="en-GB" baseline="0" dirty="0"/>
              <a:t> with your feedback</a:t>
            </a:r>
          </a:p>
          <a:p>
            <a:endParaRPr lang="en-GB" dirty="0"/>
          </a:p>
        </p:txBody>
      </p:sp>
      <p:sp>
        <p:nvSpPr>
          <p:cNvPr id="4" name="Slide Number Placeholder 3"/>
          <p:cNvSpPr>
            <a:spLocks noGrp="1"/>
          </p:cNvSpPr>
          <p:nvPr>
            <p:ph type="sldNum" sz="quarter" idx="10"/>
          </p:nvPr>
        </p:nvSpPr>
        <p:spPr/>
        <p:txBody>
          <a:bodyPr/>
          <a:lstStyle/>
          <a:p>
            <a:fld id="{136E53A4-3F4D-8748-A0FA-BB510B091717}" type="slidenum">
              <a:rPr lang="en-GB" smtClean="0"/>
              <a:t>2</a:t>
            </a:fld>
            <a:endParaRPr lang="en-GB"/>
          </a:p>
        </p:txBody>
      </p:sp>
    </p:spTree>
    <p:extLst>
      <p:ext uri="{BB962C8B-B14F-4D97-AF65-F5344CB8AC3E}">
        <p14:creationId xmlns:p14="http://schemas.microsoft.com/office/powerpoint/2010/main" val="12611297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blipFill dpi="0" rotWithShape="1">
          <a:blip r:embed="rId2">
            <a:lum/>
          </a:blip>
          <a:srcRect/>
          <a:stretch>
            <a:fillRect l="-17000" r="-17000"/>
          </a:stretch>
        </a:blipFill>
        <a:effectLst/>
      </p:bgPr>
    </p:bg>
    <p:spTree>
      <p:nvGrpSpPr>
        <p:cNvPr id="1" name=""/>
        <p:cNvGrpSpPr/>
        <p:nvPr/>
      </p:nvGrpSpPr>
      <p:grpSpPr>
        <a:xfrm>
          <a:off x="0" y="0"/>
          <a:ext cx="0" cy="0"/>
          <a:chOff x="0" y="0"/>
          <a:chExt cx="0" cy="0"/>
        </a:xfrm>
      </p:grpSpPr>
      <p:pic>
        <p:nvPicPr>
          <p:cNvPr id="2050" name="Picture 2" descr="ttps://www.first.org/identity/first-org.pn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533400" y="4919980"/>
            <a:ext cx="2933700" cy="1760220"/>
          </a:xfrm>
          <a:prstGeom prst="rect">
            <a:avLst/>
          </a:prstGeom>
          <a:noFill/>
          <a:extLst>
            <a:ext uri="{909E8E84-426E-40DD-AFC4-6F175D3DCCD1}">
              <a14:hiddenFill xmlns:a14="http://schemas.microsoft.com/office/drawing/2010/main">
                <a:solidFill>
                  <a:srgbClr val="FFFFFF"/>
                </a:solidFill>
              </a14:hiddenFill>
            </a:ext>
          </a:extLst>
        </p:spPr>
      </p:pic>
      <p:sp>
        <p:nvSpPr>
          <p:cNvPr id="10" name="Title 1"/>
          <p:cNvSpPr>
            <a:spLocks noGrp="1"/>
          </p:cNvSpPr>
          <p:nvPr>
            <p:ph type="ctrTitle"/>
          </p:nvPr>
        </p:nvSpPr>
        <p:spPr>
          <a:xfrm>
            <a:off x="3048000" y="3646714"/>
            <a:ext cx="5410200" cy="704850"/>
          </a:xfrm>
          <a:prstGeom prst="rect">
            <a:avLst/>
          </a:prstGeom>
        </p:spPr>
        <p:txBody>
          <a:bodyPr anchor="ctr" anchorCtr="0">
            <a:normAutofit/>
          </a:bodyPr>
          <a:lstStyle>
            <a:lvl1pPr algn="r">
              <a:defRPr sz="2800" b="1">
                <a:latin typeface="Calibri" charset="0"/>
                <a:ea typeface="Calibri" charset="0"/>
                <a:cs typeface="Calibri" charset="0"/>
              </a:defRPr>
            </a:lvl1pPr>
          </a:lstStyle>
          <a:p>
            <a:r>
              <a:rPr lang="en-US"/>
              <a:t>Click to edit Master title style</a:t>
            </a:r>
            <a:endParaRPr lang="en-US" dirty="0"/>
          </a:p>
        </p:txBody>
      </p:sp>
      <p:sp>
        <p:nvSpPr>
          <p:cNvPr id="11" name="Subtitle 2"/>
          <p:cNvSpPr>
            <a:spLocks noGrp="1"/>
          </p:cNvSpPr>
          <p:nvPr>
            <p:ph type="subTitle" idx="1" hasCustomPrompt="1"/>
          </p:nvPr>
        </p:nvSpPr>
        <p:spPr>
          <a:xfrm>
            <a:off x="3581400" y="4620208"/>
            <a:ext cx="4876800" cy="914400"/>
          </a:xfrm>
          <a:prstGeom prst="rect">
            <a:avLst/>
          </a:prstGeom>
        </p:spPr>
        <p:txBody>
          <a:bodyPr>
            <a:normAutofit/>
          </a:bodyPr>
          <a:lstStyle>
            <a:lvl1pPr marL="0" indent="0" algn="r">
              <a:buNone/>
              <a:defRPr sz="1600" baseline="0">
                <a:solidFill>
                  <a:schemeClr val="tx1">
                    <a:tint val="75000"/>
                  </a:schemeClr>
                </a:solidFill>
                <a:latin typeface="Calibri" charset="0"/>
                <a:ea typeface="Calibri" charset="0"/>
                <a:cs typeface="Calibri"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Presenter</a:t>
            </a:r>
          </a:p>
          <a:p>
            <a:r>
              <a:rPr lang="en-US" dirty="0"/>
              <a:t>Date of Presentation</a:t>
            </a:r>
          </a:p>
        </p:txBody>
      </p:sp>
      <p:sp>
        <p:nvSpPr>
          <p:cNvPr id="5" name="Subtitle 2"/>
          <p:cNvSpPr txBox="1">
            <a:spLocks/>
          </p:cNvSpPr>
          <p:nvPr userDrawn="1"/>
        </p:nvSpPr>
        <p:spPr>
          <a:xfrm>
            <a:off x="3581400" y="6220457"/>
            <a:ext cx="4876800" cy="363223"/>
          </a:xfrm>
          <a:prstGeom prst="rect">
            <a:avLst/>
          </a:prstGeom>
        </p:spPr>
        <p:txBody>
          <a:bodyPr vert="horz" lIns="91440" tIns="45720" rIns="91440" bIns="45720" rtlCol="0">
            <a:normAutofit/>
          </a:bodyPr>
          <a:lstStyle>
            <a:lvl1pPr marL="0" indent="0" algn="r" defTabSz="914400" rtl="0" eaLnBrk="1" latinLnBrk="0" hangingPunct="1">
              <a:lnSpc>
                <a:spcPct val="90000"/>
              </a:lnSpc>
              <a:spcBef>
                <a:spcPts val="1000"/>
              </a:spcBef>
              <a:buFont typeface="Arial"/>
              <a:buNone/>
              <a:defRPr sz="1600" kern="1200" baseline="0">
                <a:solidFill>
                  <a:schemeClr val="tx1">
                    <a:tint val="75000"/>
                  </a:schemeClr>
                </a:solidFill>
                <a:latin typeface="Calibri" charset="0"/>
                <a:ea typeface="Calibri" charset="0"/>
                <a:cs typeface="Calibri" charset="0"/>
              </a:defRPr>
            </a:lvl1pPr>
            <a:lvl2pPr marL="457200" indent="0" algn="ctr" defTabSz="914400" rtl="0" eaLnBrk="1" latinLnBrk="0" hangingPunct="1">
              <a:lnSpc>
                <a:spcPct val="90000"/>
              </a:lnSpc>
              <a:spcBef>
                <a:spcPts val="500"/>
              </a:spcBef>
              <a:buFont typeface="Arial"/>
              <a:buNone/>
              <a:defRPr sz="2400" kern="1200">
                <a:solidFill>
                  <a:schemeClr val="tx1">
                    <a:tint val="75000"/>
                  </a:schemeClr>
                </a:solidFill>
                <a:latin typeface="Calibri" charset="0"/>
                <a:ea typeface="Calibri" charset="0"/>
                <a:cs typeface="Calibri" charset="0"/>
              </a:defRPr>
            </a:lvl2pPr>
            <a:lvl3pPr marL="914400" indent="0" algn="ctr" defTabSz="914400" rtl="0" eaLnBrk="1" latinLnBrk="0" hangingPunct="1">
              <a:lnSpc>
                <a:spcPct val="90000"/>
              </a:lnSpc>
              <a:spcBef>
                <a:spcPts val="500"/>
              </a:spcBef>
              <a:buFont typeface="Arial"/>
              <a:buNone/>
              <a:defRPr sz="2000" kern="1200">
                <a:solidFill>
                  <a:schemeClr val="tx1">
                    <a:tint val="75000"/>
                  </a:schemeClr>
                </a:solidFill>
                <a:latin typeface="Calibri" charset="0"/>
                <a:ea typeface="Calibri" charset="0"/>
                <a:cs typeface="Calibri" charset="0"/>
              </a:defRPr>
            </a:lvl3pPr>
            <a:lvl4pPr marL="1371600" indent="0" algn="ctr" defTabSz="914400" rtl="0" eaLnBrk="1" latinLnBrk="0" hangingPunct="1">
              <a:lnSpc>
                <a:spcPct val="90000"/>
              </a:lnSpc>
              <a:spcBef>
                <a:spcPts val="500"/>
              </a:spcBef>
              <a:buFont typeface="Arial"/>
              <a:buNone/>
              <a:defRPr sz="1800" kern="1200">
                <a:solidFill>
                  <a:schemeClr val="tx1">
                    <a:tint val="75000"/>
                  </a:schemeClr>
                </a:solidFill>
                <a:latin typeface="Calibri" charset="0"/>
                <a:ea typeface="Calibri" charset="0"/>
                <a:cs typeface="Calibri" charset="0"/>
              </a:defRPr>
            </a:lvl4pPr>
            <a:lvl5pPr marL="1828800" indent="0" algn="ctr" defTabSz="914400" rtl="0" eaLnBrk="1" latinLnBrk="0" hangingPunct="1">
              <a:lnSpc>
                <a:spcPct val="90000"/>
              </a:lnSpc>
              <a:spcBef>
                <a:spcPts val="500"/>
              </a:spcBef>
              <a:buFont typeface="Arial"/>
              <a:buNone/>
              <a:defRPr sz="1800" kern="1200">
                <a:solidFill>
                  <a:schemeClr val="tx1">
                    <a:tint val="75000"/>
                  </a:schemeClr>
                </a:solidFill>
                <a:latin typeface="Calibri" charset="0"/>
                <a:ea typeface="Calibri" charset="0"/>
                <a:cs typeface="Calibri" charset="0"/>
              </a:defRPr>
            </a:lvl5pPr>
            <a:lvl6pPr marL="22860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6pPr>
            <a:lvl7pPr marL="27432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7pPr>
            <a:lvl8pPr marL="32004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8pPr>
            <a:lvl9pPr marL="36576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9pPr>
          </a:lstStyle>
          <a:p>
            <a:r>
              <a:rPr lang="en-GB" dirty="0"/>
              <a:t>Course developed by: Krassimir Tzvetanov</a:t>
            </a:r>
          </a:p>
        </p:txBody>
      </p:sp>
    </p:spTree>
    <p:extLst>
      <p:ext uri="{BB962C8B-B14F-4D97-AF65-F5344CB8AC3E}">
        <p14:creationId xmlns:p14="http://schemas.microsoft.com/office/powerpoint/2010/main" val="7503098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Questions">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62678" y="1281923"/>
            <a:ext cx="5460709" cy="4737165"/>
          </a:xfrm>
          <a:prstGeom prst="rect">
            <a:avLst/>
          </a:prstGeom>
        </p:spPr>
      </p:pic>
      <p:sp>
        <p:nvSpPr>
          <p:cNvPr id="6" name="TextBox 5"/>
          <p:cNvSpPr txBox="1"/>
          <p:nvPr userDrawn="1"/>
        </p:nvSpPr>
        <p:spPr>
          <a:xfrm>
            <a:off x="475861" y="335902"/>
            <a:ext cx="1900200" cy="584775"/>
          </a:xfrm>
          <a:prstGeom prst="rect">
            <a:avLst/>
          </a:prstGeom>
          <a:noFill/>
        </p:spPr>
        <p:txBody>
          <a:bodyPr wrap="none" rtlCol="0">
            <a:spAutoFit/>
          </a:bodyPr>
          <a:lstStyle/>
          <a:p>
            <a:r>
              <a:rPr lang="en-GB" sz="3200" b="1" dirty="0">
                <a:latin typeface="Calibri" charset="0"/>
                <a:ea typeface="Calibri" charset="0"/>
                <a:cs typeface="Calibri" charset="0"/>
              </a:rPr>
              <a:t>Questions</a:t>
            </a:r>
          </a:p>
        </p:txBody>
      </p:sp>
    </p:spTree>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The End, My Friend">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397000" y="1524000"/>
            <a:ext cx="6350000" cy="3810000"/>
          </a:xfrm>
          <a:prstGeom prst="rect">
            <a:avLst/>
          </a:prstGeom>
        </p:spPr>
      </p:pic>
    </p:spTree>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latin typeface="Calibri" charset="0"/>
                <a:ea typeface="Calibri" charset="0"/>
                <a:cs typeface="Calibri" charset="0"/>
              </a:defRPr>
            </a:lvl1pPr>
            <a:lvl2pPr>
              <a:defRPr>
                <a:latin typeface="Calibri" charset="0"/>
                <a:ea typeface="Calibri" charset="0"/>
                <a:cs typeface="Calibri" charset="0"/>
              </a:defRPr>
            </a:lvl2pPr>
            <a:lvl3pPr>
              <a:defRPr>
                <a:latin typeface="Calibri" charset="0"/>
                <a:ea typeface="Calibri" charset="0"/>
                <a:cs typeface="Calibri" charset="0"/>
              </a:defRPr>
            </a:lvl3pPr>
            <a:lvl4pPr>
              <a:defRPr>
                <a:latin typeface="Calibri" charset="0"/>
                <a:ea typeface="Calibri" charset="0"/>
                <a:cs typeface="Calibri" charset="0"/>
              </a:defRPr>
            </a:lvl4pPr>
            <a:lvl5pPr>
              <a:defRPr>
                <a:latin typeface="Calibri" charset="0"/>
                <a:ea typeface="Calibri" charset="0"/>
                <a:cs typeface="Calibri"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itle 7"/>
          <p:cNvSpPr>
            <a:spLocks noGrp="1"/>
          </p:cNvSpPr>
          <p:nvPr>
            <p:ph type="title"/>
          </p:nvPr>
        </p:nvSpPr>
        <p:spPr/>
        <p:txBody>
          <a:bodyPr/>
          <a:lstStyle>
            <a:lvl1pPr>
              <a:defRPr>
                <a:latin typeface="Calibri" charset="0"/>
                <a:ea typeface="Calibri" charset="0"/>
                <a:cs typeface="Calibri" charset="0"/>
              </a:defRPr>
            </a:lvl1pPr>
          </a:lstStyle>
          <a:p>
            <a:r>
              <a:rPr lang="en-US"/>
              <a:t>Click to edit Master title style</a:t>
            </a:r>
            <a:endParaRPr lang="en-GB"/>
          </a:p>
        </p:txBody>
      </p:sp>
    </p:spTree>
    <p:extLst>
      <p:ext uri="{BB962C8B-B14F-4D97-AF65-F5344CB8AC3E}">
        <p14:creationId xmlns:p14="http://schemas.microsoft.com/office/powerpoint/2010/main" val="4341611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Lerning_Chec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78757"/>
            <a:ext cx="5499100" cy="4375944"/>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8" name="Title 7"/>
          <p:cNvSpPr>
            <a:spLocks noGrp="1"/>
          </p:cNvSpPr>
          <p:nvPr>
            <p:ph type="title"/>
          </p:nvPr>
        </p:nvSpPr>
        <p:spPr/>
        <p:txBody>
          <a:bodyPr/>
          <a:lstStyle>
            <a:lvl1pPr>
              <a:defRPr>
                <a:solidFill>
                  <a:schemeClr val="bg1"/>
                </a:solidFill>
              </a:defRPr>
            </a:lvl1pPr>
          </a:lstStyle>
          <a:p>
            <a:r>
              <a:rPr lang="en-US" dirty="0"/>
              <a:t>Click to edit Master title style</a:t>
            </a:r>
            <a:endParaRPr lang="en-GB" dirty="0"/>
          </a:p>
        </p:txBody>
      </p:sp>
    </p:spTree>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charset="0"/>
                <a:ea typeface="Calibri" charset="0"/>
                <a:cs typeface="Calibri" charset="0"/>
              </a:defRPr>
            </a:lvl1pPr>
          </a:lstStyle>
          <a:p>
            <a:r>
              <a:rPr lang="en-US" dirty="0"/>
              <a:t>Click to edit Master title style</a:t>
            </a:r>
            <a:endParaRPr lang="en-GB" dirty="0"/>
          </a:p>
        </p:txBody>
      </p:sp>
    </p:spTree>
    <p:extLst>
      <p:ext uri="{BB962C8B-B14F-4D97-AF65-F5344CB8AC3E}">
        <p14:creationId xmlns:p14="http://schemas.microsoft.com/office/powerpoint/2010/main" val="9403593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itleOnly" preserve="1">
  <p:cSld name="No Foote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Tree>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ection">
    <p:spTree>
      <p:nvGrpSpPr>
        <p:cNvPr id="1" name=""/>
        <p:cNvGrpSpPr/>
        <p:nvPr/>
      </p:nvGrpSpPr>
      <p:grpSpPr>
        <a:xfrm>
          <a:off x="0" y="0"/>
          <a:ext cx="0" cy="0"/>
          <a:chOff x="0" y="0"/>
          <a:chExt cx="0" cy="0"/>
        </a:xfrm>
      </p:grpSpPr>
      <p:sp>
        <p:nvSpPr>
          <p:cNvPr id="2" name="Title 1"/>
          <p:cNvSpPr>
            <a:spLocks noGrp="1"/>
          </p:cNvSpPr>
          <p:nvPr>
            <p:ph type="title"/>
          </p:nvPr>
        </p:nvSpPr>
        <p:spPr>
          <a:xfrm>
            <a:off x="2317750" y="2257425"/>
            <a:ext cx="4349750" cy="2416175"/>
          </a:xfrm>
        </p:spPr>
        <p:txBody>
          <a:bodyPr>
            <a:normAutofit/>
          </a:bodyPr>
          <a:lstStyle>
            <a:lvl1pPr>
              <a:defRPr sz="3600"/>
            </a:lvl1pPr>
          </a:lstStyle>
          <a:p>
            <a:r>
              <a:rPr lang="en-US"/>
              <a:t>Click to edit Master title style</a:t>
            </a:r>
            <a:endParaRPr lang="en-GB" dirty="0"/>
          </a:p>
        </p:txBody>
      </p:sp>
    </p:spTree>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879918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Lab Title">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stretch>
            <a:fillRect/>
          </a:stretch>
        </p:blipFill>
        <p:spPr>
          <a:xfrm>
            <a:off x="5457825" y="1358900"/>
            <a:ext cx="3670300" cy="5499100"/>
          </a:xfrm>
          <a:prstGeom prst="rect">
            <a:avLst/>
          </a:prstGeom>
        </p:spPr>
      </p:pic>
      <p:sp>
        <p:nvSpPr>
          <p:cNvPr id="2" name="Title 1"/>
          <p:cNvSpPr>
            <a:spLocks noGrp="1"/>
          </p:cNvSpPr>
          <p:nvPr>
            <p:ph type="title"/>
          </p:nvPr>
        </p:nvSpPr>
        <p:spPr>
          <a:xfrm>
            <a:off x="449264" y="1520617"/>
            <a:ext cx="8229600" cy="411162"/>
          </a:xfrm>
        </p:spPr>
        <p:txBody>
          <a:bodyPr/>
          <a:lstStyle>
            <a:lvl1pPr>
              <a:defRPr baseline="0">
                <a:solidFill>
                  <a:schemeClr val="tx1"/>
                </a:solidFill>
                <a:latin typeface="Calibri" charset="0"/>
                <a:ea typeface="Calibri" charset="0"/>
                <a:cs typeface="Calibri" charset="0"/>
              </a:defRPr>
            </a:lvl1pPr>
          </a:lstStyle>
          <a:p>
            <a:r>
              <a:rPr lang="en-US"/>
              <a:t>Click to edit Master title style</a:t>
            </a:r>
            <a:endParaRPr lang="en-US" dirty="0"/>
          </a:p>
        </p:txBody>
      </p:sp>
      <p:sp>
        <p:nvSpPr>
          <p:cNvPr id="5" name="Text Placeholder 7"/>
          <p:cNvSpPr>
            <a:spLocks noGrp="1"/>
          </p:cNvSpPr>
          <p:nvPr>
            <p:ph type="body" sz="quarter" idx="10"/>
          </p:nvPr>
        </p:nvSpPr>
        <p:spPr>
          <a:xfrm>
            <a:off x="449264" y="2093495"/>
            <a:ext cx="5229642" cy="3418940"/>
          </a:xfrm>
        </p:spPr>
        <p:txBody>
          <a:bodyPr/>
          <a:lstStyle>
            <a:lvl1pPr marL="0" indent="0">
              <a:lnSpc>
                <a:spcPct val="114000"/>
              </a:lnSpc>
              <a:buClr>
                <a:srgbClr val="F38127"/>
              </a:buClr>
              <a:buSzPct val="100000"/>
              <a:buFont typeface="Arial" pitchFamily="34" charset="0"/>
              <a:buNone/>
              <a:defRPr sz="2400" baseline="0">
                <a:solidFill>
                  <a:schemeClr val="tx1"/>
                </a:solidFill>
                <a:latin typeface="Calibri" charset="0"/>
                <a:ea typeface="Calibri" charset="0"/>
                <a:cs typeface="Calibri" charset="0"/>
              </a:defRPr>
            </a:lvl1pPr>
            <a:lvl2pPr marL="293688" indent="-293688">
              <a:lnSpc>
                <a:spcPct val="114000"/>
              </a:lnSpc>
              <a:buClr>
                <a:schemeClr val="tx1"/>
              </a:buClr>
              <a:buSzPct val="100000"/>
              <a:buFont typeface="Arial" panose="020B0604020202020204" pitchFamily="34" charset="0"/>
              <a:buChar char="•"/>
              <a:tabLst/>
              <a:defRPr sz="2400" baseline="0">
                <a:solidFill>
                  <a:schemeClr val="tx1"/>
                </a:solidFill>
                <a:latin typeface="Calibri" charset="0"/>
                <a:ea typeface="Calibri" charset="0"/>
                <a:cs typeface="Calibri" charset="0"/>
              </a:defRPr>
            </a:lvl2pPr>
            <a:lvl3pPr marL="804863" indent="-454025">
              <a:lnSpc>
                <a:spcPct val="114000"/>
              </a:lnSpc>
              <a:buClr>
                <a:schemeClr val="tx1"/>
              </a:buClr>
              <a:buSzPct val="100000"/>
              <a:buFont typeface="Aharoni" panose="02010803020104030203" pitchFamily="2" charset="-79"/>
              <a:buChar char="—"/>
              <a:tabLst/>
              <a:defRPr sz="2400" baseline="0">
                <a:solidFill>
                  <a:schemeClr val="tx1"/>
                </a:solidFill>
                <a:latin typeface="Calibri" charset="0"/>
                <a:ea typeface="Calibri" charset="0"/>
                <a:cs typeface="Calibri" charset="0"/>
              </a:defRPr>
            </a:lvl3pPr>
            <a:lvl4pPr marL="1087438" indent="-282575">
              <a:lnSpc>
                <a:spcPct val="114000"/>
              </a:lnSpc>
              <a:buClr>
                <a:schemeClr val="tx1"/>
              </a:buClr>
              <a:buSzPct val="100000"/>
              <a:buFont typeface="Arial" panose="020B0604020202020204" pitchFamily="34" charset="0"/>
              <a:buChar char="•"/>
              <a:tabLst/>
              <a:defRPr sz="2400" b="0" i="0" baseline="0">
                <a:solidFill>
                  <a:schemeClr val="tx1"/>
                </a:solidFill>
                <a:latin typeface="Calibri" charset="0"/>
                <a:ea typeface="Calibri" charset="0"/>
                <a:cs typeface="Calibri" charset="0"/>
              </a:defRPr>
            </a:lvl4pPr>
            <a:lvl5pPr>
              <a:lnSpc>
                <a:spcPct val="114000"/>
              </a:lnSpc>
              <a:buClr>
                <a:schemeClr val="tx1">
                  <a:lumMod val="65000"/>
                  <a:lumOff val="35000"/>
                </a:schemeClr>
              </a:buClr>
              <a:buSzPct val="100000"/>
              <a:defRPr sz="2400" baseline="0">
                <a:latin typeface="Aharoni" panose="02010803020104030203" pitchFamily="2" charset="-79"/>
              </a:defRPr>
            </a:lvl5pPr>
          </a:lstStyle>
          <a:p>
            <a:pPr lvl="0"/>
            <a:r>
              <a:rPr lang="en-US"/>
              <a:t>Click to edit Master text styles</a:t>
            </a:r>
          </a:p>
          <a:p>
            <a:pPr lvl="1"/>
            <a:r>
              <a:rPr lang="en-US"/>
              <a:t>Second level</a:t>
            </a:r>
          </a:p>
          <a:p>
            <a:pPr lvl="2"/>
            <a:r>
              <a:rPr lang="en-US"/>
              <a:t>Third level</a:t>
            </a:r>
          </a:p>
          <a:p>
            <a:pPr lvl="3"/>
            <a:r>
              <a:rPr lang="en-US"/>
              <a:t>Fourth level</a:t>
            </a:r>
          </a:p>
        </p:txBody>
      </p:sp>
    </p:spTree>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Lab Contents">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alphaModFix amt="24000"/>
          </a:blip>
          <a:stretch>
            <a:fillRect/>
          </a:stretch>
        </p:blipFill>
        <p:spPr>
          <a:xfrm>
            <a:off x="5457825" y="1358900"/>
            <a:ext cx="3670300" cy="5499100"/>
          </a:xfrm>
          <a:prstGeom prst="rect">
            <a:avLst/>
          </a:prstGeom>
        </p:spPr>
      </p:pic>
      <p:sp>
        <p:nvSpPr>
          <p:cNvPr id="2" name="Title 1"/>
          <p:cNvSpPr>
            <a:spLocks noGrp="1"/>
          </p:cNvSpPr>
          <p:nvPr>
            <p:ph type="title"/>
          </p:nvPr>
        </p:nvSpPr>
        <p:spPr>
          <a:xfrm>
            <a:off x="457200" y="350838"/>
            <a:ext cx="8229600" cy="411162"/>
          </a:xfrm>
        </p:spPr>
        <p:txBody>
          <a:bodyPr/>
          <a:lstStyle>
            <a:lvl1pPr>
              <a:defRPr baseline="0">
                <a:solidFill>
                  <a:schemeClr val="tx1"/>
                </a:solidFill>
                <a:latin typeface="Calibri" charset="0"/>
                <a:ea typeface="Calibri" charset="0"/>
                <a:cs typeface="Calibri" charset="0"/>
              </a:defRPr>
            </a:lvl1pPr>
          </a:lstStyle>
          <a:p>
            <a:r>
              <a:rPr lang="en-US"/>
              <a:t>Click to edit Master title style</a:t>
            </a:r>
            <a:endParaRPr lang="en-US" dirty="0"/>
          </a:p>
        </p:txBody>
      </p:sp>
      <p:sp>
        <p:nvSpPr>
          <p:cNvPr id="5" name="Text Placeholder 7"/>
          <p:cNvSpPr>
            <a:spLocks noGrp="1"/>
          </p:cNvSpPr>
          <p:nvPr>
            <p:ph type="body" sz="quarter" idx="10"/>
          </p:nvPr>
        </p:nvSpPr>
        <p:spPr>
          <a:xfrm>
            <a:off x="449263" y="1206500"/>
            <a:ext cx="8258175" cy="4305935"/>
          </a:xfrm>
        </p:spPr>
        <p:txBody>
          <a:bodyPr/>
          <a:lstStyle>
            <a:lvl1pPr marL="0" indent="0">
              <a:lnSpc>
                <a:spcPct val="114000"/>
              </a:lnSpc>
              <a:buClr>
                <a:srgbClr val="F38127"/>
              </a:buClr>
              <a:buSzPct val="100000"/>
              <a:buFont typeface="Arial" pitchFamily="34" charset="0"/>
              <a:buNone/>
              <a:defRPr sz="2400" baseline="0">
                <a:solidFill>
                  <a:schemeClr val="tx1"/>
                </a:solidFill>
                <a:latin typeface="Calibri" charset="0"/>
                <a:ea typeface="Calibri" charset="0"/>
                <a:cs typeface="Calibri" charset="0"/>
              </a:defRPr>
            </a:lvl1pPr>
            <a:lvl2pPr marL="293688" indent="-293688">
              <a:lnSpc>
                <a:spcPct val="114000"/>
              </a:lnSpc>
              <a:buClr>
                <a:schemeClr val="tx1"/>
              </a:buClr>
              <a:buSzPct val="100000"/>
              <a:buFont typeface="Arial" panose="020B0604020202020204" pitchFamily="34" charset="0"/>
              <a:buChar char="•"/>
              <a:tabLst/>
              <a:defRPr sz="2400" baseline="0">
                <a:solidFill>
                  <a:schemeClr val="tx1"/>
                </a:solidFill>
                <a:latin typeface="Calibri" charset="0"/>
                <a:ea typeface="Calibri" charset="0"/>
                <a:cs typeface="Calibri" charset="0"/>
              </a:defRPr>
            </a:lvl2pPr>
            <a:lvl3pPr marL="804863" indent="-454025">
              <a:lnSpc>
                <a:spcPct val="114000"/>
              </a:lnSpc>
              <a:buClr>
                <a:schemeClr val="tx1"/>
              </a:buClr>
              <a:buSzPct val="100000"/>
              <a:buFont typeface="Aharoni" panose="02010803020104030203" pitchFamily="2" charset="-79"/>
              <a:buChar char="—"/>
              <a:tabLst/>
              <a:defRPr sz="2400" baseline="0">
                <a:solidFill>
                  <a:schemeClr val="tx1"/>
                </a:solidFill>
                <a:latin typeface="Calibri" charset="0"/>
                <a:ea typeface="Calibri" charset="0"/>
                <a:cs typeface="Calibri" charset="0"/>
              </a:defRPr>
            </a:lvl3pPr>
            <a:lvl4pPr marL="1087438" indent="-282575">
              <a:lnSpc>
                <a:spcPct val="114000"/>
              </a:lnSpc>
              <a:buClr>
                <a:schemeClr val="tx1"/>
              </a:buClr>
              <a:buSzPct val="100000"/>
              <a:buFont typeface="Arial" panose="020B0604020202020204" pitchFamily="34" charset="0"/>
              <a:buChar char="•"/>
              <a:tabLst/>
              <a:defRPr sz="2400" b="0" i="0" baseline="0">
                <a:solidFill>
                  <a:schemeClr val="tx1"/>
                </a:solidFill>
                <a:latin typeface="Calibri" charset="0"/>
                <a:ea typeface="Calibri" charset="0"/>
                <a:cs typeface="Calibri" charset="0"/>
              </a:defRPr>
            </a:lvl4pPr>
            <a:lvl5pPr>
              <a:lnSpc>
                <a:spcPct val="114000"/>
              </a:lnSpc>
              <a:buClr>
                <a:schemeClr val="tx1">
                  <a:lumMod val="65000"/>
                  <a:lumOff val="35000"/>
                </a:schemeClr>
              </a:buClr>
              <a:buSzPct val="100000"/>
              <a:defRPr sz="2400" baseline="0">
                <a:latin typeface="Aharoni" panose="02010803020104030203" pitchFamily="2" charset="-79"/>
              </a:defRPr>
            </a:lvl5pPr>
          </a:lstStyle>
          <a:p>
            <a:pPr lvl="0"/>
            <a:r>
              <a:rPr lang="en-US"/>
              <a:t>Click to edit Master text styles</a:t>
            </a:r>
          </a:p>
          <a:p>
            <a:pPr lvl="1"/>
            <a:r>
              <a:rPr lang="en-US"/>
              <a:t>Second level</a:t>
            </a:r>
          </a:p>
          <a:p>
            <a:pPr lvl="2"/>
            <a:r>
              <a:rPr lang="en-US"/>
              <a:t>Third level</a:t>
            </a:r>
          </a:p>
          <a:p>
            <a:pPr lvl="3"/>
            <a:r>
              <a:rPr lang="en-US"/>
              <a:t>Fourth level</a:t>
            </a:r>
          </a:p>
        </p:txBody>
      </p:sp>
    </p:spTree>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65125"/>
            <a:ext cx="8293100" cy="879475"/>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3" name="Text Placeholder 2"/>
          <p:cNvSpPr>
            <a:spLocks noGrp="1"/>
          </p:cNvSpPr>
          <p:nvPr>
            <p:ph type="body" idx="1"/>
          </p:nvPr>
        </p:nvSpPr>
        <p:spPr>
          <a:xfrm>
            <a:off x="457200" y="1478756"/>
            <a:ext cx="8293100" cy="47037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pic>
        <p:nvPicPr>
          <p:cNvPr id="9" name="Picture 8"/>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7800392" y="6043843"/>
            <a:ext cx="1229308" cy="737586"/>
          </a:xfrm>
          <a:prstGeom prst="rect">
            <a:avLst/>
          </a:prstGeom>
        </p:spPr>
      </p:pic>
      <p:sp>
        <p:nvSpPr>
          <p:cNvPr id="10" name="TextBox 9"/>
          <p:cNvSpPr txBox="1"/>
          <p:nvPr userDrawn="1"/>
        </p:nvSpPr>
        <p:spPr>
          <a:xfrm>
            <a:off x="0" y="6624589"/>
            <a:ext cx="5113176" cy="215444"/>
          </a:xfrm>
          <a:prstGeom prst="rect">
            <a:avLst/>
          </a:prstGeom>
          <a:noFill/>
        </p:spPr>
        <p:txBody>
          <a:bodyPr wrap="square" rtlCol="0" anchor="ctr" anchorCtr="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dirty="0">
                <a:solidFill>
                  <a:schemeClr val="tx1">
                    <a:lumMod val="65000"/>
                    <a:lumOff val="35000"/>
                  </a:schemeClr>
                </a:solidFill>
                <a:latin typeface="Calibri" charset="0"/>
                <a:ea typeface="Calibri" charset="0"/>
                <a:cs typeface="Calibri" charset="0"/>
              </a:rPr>
              <a:t>DDoS Mitigation Fundamentals, Version 1.0, © FIRST Inc.</a:t>
            </a:r>
          </a:p>
        </p:txBody>
      </p:sp>
    </p:spTree>
    <p:extLst>
      <p:ext uri="{BB962C8B-B14F-4D97-AF65-F5344CB8AC3E}">
        <p14:creationId xmlns:p14="http://schemas.microsoft.com/office/powerpoint/2010/main" val="162316567"/>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72" r:id="rId3"/>
    <p:sldLayoutId id="2147483669" r:id="rId4"/>
    <p:sldLayoutId id="2147483675" r:id="rId5"/>
    <p:sldLayoutId id="2147483671" r:id="rId6"/>
    <p:sldLayoutId id="2147483670" r:id="rId7"/>
    <p:sldLayoutId id="2147483678" r:id="rId8"/>
    <p:sldLayoutId id="2147483677" r:id="rId9"/>
    <p:sldLayoutId id="2147483674" r:id="rId10"/>
    <p:sldLayoutId id="2147483673" r:id="rId11"/>
  </p:sldLayoutIdLst>
  <p:txStyles>
    <p:titleStyle>
      <a:lvl1pPr algn="l" defTabSz="914400" rtl="0" eaLnBrk="1" latinLnBrk="0" hangingPunct="1">
        <a:lnSpc>
          <a:spcPct val="90000"/>
        </a:lnSpc>
        <a:spcBef>
          <a:spcPct val="0"/>
        </a:spcBef>
        <a:buNone/>
        <a:defRPr sz="3200" b="1" i="0" kern="1200">
          <a:solidFill>
            <a:schemeClr val="tx1"/>
          </a:solidFill>
          <a:latin typeface="Calibri" charset="0"/>
          <a:ea typeface="Calibri" charset="0"/>
          <a:cs typeface="Calibri" charset="0"/>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Calibri" charset="0"/>
          <a:ea typeface="Calibri" charset="0"/>
          <a:cs typeface="Calibri"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Calibri" charset="0"/>
          <a:ea typeface="Calibri" charset="0"/>
          <a:cs typeface="Calibri" charset="0"/>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Calibri" charset="0"/>
          <a:ea typeface="Calibri" charset="0"/>
          <a:cs typeface="Calibri" charset="0"/>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Calibri" charset="0"/>
          <a:ea typeface="Calibri" charset="0"/>
          <a:cs typeface="Calibri" charset="0"/>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Calibri" charset="0"/>
          <a:ea typeface="Calibri" charset="0"/>
          <a:cs typeface="Calibri"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Table of contents</a:t>
            </a:r>
          </a:p>
        </p:txBody>
      </p:sp>
      <p:sp>
        <p:nvSpPr>
          <p:cNvPr id="3" name="Subtitle 2"/>
          <p:cNvSpPr>
            <a:spLocks noGrp="1"/>
          </p:cNvSpPr>
          <p:nvPr>
            <p:ph type="subTitle" idx="1"/>
          </p:nvPr>
        </p:nvSpPr>
        <p:spPr>
          <a:xfrm>
            <a:off x="3581400" y="5471770"/>
            <a:ext cx="4876800" cy="684629"/>
          </a:xfrm>
        </p:spPr>
        <p:txBody>
          <a:bodyPr/>
          <a:lstStyle/>
          <a:p>
            <a:r>
              <a:rPr lang="en-GB" dirty="0"/>
              <a:t>Presenter: </a:t>
            </a:r>
            <a:br>
              <a:rPr lang="en-GB" dirty="0"/>
            </a:br>
            <a:r>
              <a:rPr lang="en-GB" dirty="0"/>
              <a:t>Date: </a:t>
            </a:r>
          </a:p>
        </p:txBody>
      </p:sp>
    </p:spTree>
    <p:extLst>
      <p:ext uri="{BB962C8B-B14F-4D97-AF65-F5344CB8AC3E}">
        <p14:creationId xmlns:p14="http://schemas.microsoft.com/office/powerpoint/2010/main" val="15117160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r>
              <a:rPr lang="en-US" dirty="0"/>
              <a:t>Reflection and Amplification Explained</a:t>
            </a:r>
          </a:p>
          <a:p>
            <a:pPr lvl="1"/>
            <a:r>
              <a:rPr lang="en-US" dirty="0"/>
              <a:t>Reflector types</a:t>
            </a:r>
          </a:p>
          <a:p>
            <a:pPr lvl="1"/>
            <a:r>
              <a:rPr lang="en-US" dirty="0"/>
              <a:t>Amplifier types</a:t>
            </a:r>
          </a:p>
          <a:p>
            <a:r>
              <a:rPr lang="en-US" dirty="0"/>
              <a:t>DNS Reflection Attacks</a:t>
            </a:r>
          </a:p>
          <a:p>
            <a:pPr lvl="1"/>
            <a:r>
              <a:rPr lang="en-US" dirty="0"/>
              <a:t>Lab: launching DNS reflected attack</a:t>
            </a:r>
          </a:p>
          <a:p>
            <a:pPr lvl="1"/>
            <a:r>
              <a:rPr lang="en-US" dirty="0"/>
              <a:t>DNS rate limiting</a:t>
            </a:r>
          </a:p>
          <a:p>
            <a:r>
              <a:rPr lang="en-US" dirty="0"/>
              <a:t>Non-reflective DNS attacks</a:t>
            </a:r>
          </a:p>
          <a:p>
            <a:pPr lvl="1"/>
            <a:r>
              <a:rPr lang="en-US" dirty="0"/>
              <a:t>DNS attacks mitigation</a:t>
            </a:r>
          </a:p>
          <a:p>
            <a:r>
              <a:rPr lang="en-US" dirty="0"/>
              <a:t>What is </a:t>
            </a:r>
            <a:r>
              <a:rPr lang="en-US" dirty="0" err="1"/>
              <a:t>anycast</a:t>
            </a:r>
            <a:r>
              <a:rPr lang="en-US" dirty="0"/>
              <a:t>?</a:t>
            </a:r>
          </a:p>
          <a:p>
            <a:r>
              <a:rPr lang="en-US" dirty="0" err="1"/>
              <a:t>Backstatter</a:t>
            </a:r>
            <a:endParaRPr lang="en-US" dirty="0"/>
          </a:p>
          <a:p>
            <a:r>
              <a:rPr lang="en-US" dirty="0"/>
              <a:t>Cache Busting Attacks</a:t>
            </a:r>
          </a:p>
          <a:p>
            <a:r>
              <a:rPr lang="en-US" dirty="0"/>
              <a:t>NTP reflection attack</a:t>
            </a:r>
          </a:p>
        </p:txBody>
      </p:sp>
      <p:sp>
        <p:nvSpPr>
          <p:cNvPr id="3" name="Title 2"/>
          <p:cNvSpPr>
            <a:spLocks noGrp="1"/>
          </p:cNvSpPr>
          <p:nvPr>
            <p:ph type="title"/>
          </p:nvPr>
        </p:nvSpPr>
        <p:spPr/>
        <p:txBody>
          <a:bodyPr/>
          <a:lstStyle/>
          <a:p>
            <a:r>
              <a:rPr lang="en-GB" dirty="0"/>
              <a:t>Attacks (2/2)</a:t>
            </a:r>
            <a:endParaRPr lang="en-US" dirty="0"/>
          </a:p>
        </p:txBody>
      </p:sp>
    </p:spTree>
    <p:extLst>
      <p:ext uri="{BB962C8B-B14F-4D97-AF65-F5344CB8AC3E}">
        <p14:creationId xmlns:p14="http://schemas.microsoft.com/office/powerpoint/2010/main" val="25793054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Risk Pyramid</a:t>
            </a:r>
          </a:p>
          <a:p>
            <a:r>
              <a:rPr lang="en-US" dirty="0"/>
              <a:t>The cost of a minute?</a:t>
            </a:r>
          </a:p>
          <a:p>
            <a:r>
              <a:rPr lang="en-US" dirty="0"/>
              <a:t>Mitigation</a:t>
            </a:r>
          </a:p>
          <a:p>
            <a:pPr lvl="1"/>
            <a:r>
              <a:rPr lang="en-US" dirty="0"/>
              <a:t>Do it yourself</a:t>
            </a:r>
          </a:p>
          <a:p>
            <a:pPr lvl="1"/>
            <a:r>
              <a:rPr lang="en-US" dirty="0"/>
              <a:t>As a service</a:t>
            </a:r>
          </a:p>
          <a:p>
            <a:pPr lvl="1"/>
            <a:r>
              <a:rPr lang="en-US" dirty="0"/>
              <a:t>On Demand</a:t>
            </a:r>
          </a:p>
          <a:p>
            <a:r>
              <a:rPr lang="en-US" dirty="0"/>
              <a:t>Always on (use of CDNs)</a:t>
            </a:r>
          </a:p>
          <a:p>
            <a:endParaRPr lang="en-US" dirty="0"/>
          </a:p>
        </p:txBody>
      </p:sp>
      <p:sp>
        <p:nvSpPr>
          <p:cNvPr id="3" name="Title 2"/>
          <p:cNvSpPr>
            <a:spLocks noGrp="1"/>
          </p:cNvSpPr>
          <p:nvPr>
            <p:ph type="title"/>
          </p:nvPr>
        </p:nvSpPr>
        <p:spPr/>
        <p:txBody>
          <a:bodyPr>
            <a:normAutofit/>
          </a:bodyPr>
          <a:lstStyle/>
          <a:p>
            <a:r>
              <a:rPr lang="en-GB" dirty="0"/>
              <a:t>Mitigation strategies</a:t>
            </a:r>
            <a:endParaRPr lang="en-US" dirty="0"/>
          </a:p>
        </p:txBody>
      </p:sp>
    </p:spTree>
    <p:extLst>
      <p:ext uri="{BB962C8B-B14F-4D97-AF65-F5344CB8AC3E}">
        <p14:creationId xmlns:p14="http://schemas.microsoft.com/office/powerpoint/2010/main" val="6091297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Good internet citizenship</a:t>
            </a:r>
          </a:p>
          <a:p>
            <a:r>
              <a:rPr lang="en-US" dirty="0"/>
              <a:t>Mitigation techniques</a:t>
            </a:r>
          </a:p>
          <a:p>
            <a:r>
              <a:rPr lang="en-US" dirty="0"/>
              <a:t>Resources</a:t>
            </a:r>
          </a:p>
          <a:p>
            <a:r>
              <a:rPr lang="en-US" dirty="0"/>
              <a:t>Summary</a:t>
            </a:r>
          </a:p>
        </p:txBody>
      </p:sp>
      <p:sp>
        <p:nvSpPr>
          <p:cNvPr id="3" name="Title 2"/>
          <p:cNvSpPr>
            <a:spLocks noGrp="1"/>
          </p:cNvSpPr>
          <p:nvPr>
            <p:ph type="title"/>
          </p:nvPr>
        </p:nvSpPr>
        <p:spPr/>
        <p:txBody>
          <a:bodyPr>
            <a:normAutofit/>
          </a:bodyPr>
          <a:lstStyle/>
          <a:p>
            <a:r>
              <a:rPr lang="en-GB" dirty="0"/>
              <a:t>Working together</a:t>
            </a:r>
            <a:endParaRPr lang="en-US" dirty="0"/>
          </a:p>
        </p:txBody>
      </p:sp>
    </p:spTree>
    <p:extLst>
      <p:ext uri="{BB962C8B-B14F-4D97-AF65-F5344CB8AC3E}">
        <p14:creationId xmlns:p14="http://schemas.microsoft.com/office/powerpoint/2010/main" val="6091297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4929171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7260294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lvl="0" indent="0">
              <a:lnSpc>
                <a:spcPct val="100000"/>
              </a:lnSpc>
              <a:spcBef>
                <a:spcPts val="0"/>
              </a:spcBef>
              <a:buNone/>
            </a:pPr>
            <a:r>
              <a:rPr lang="en-GB" sz="1600" dirty="0"/>
              <a:t>Copyright © by Forum of Incident Response and Security Teams, Inc.</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err="1"/>
              <a:t>FIRST.Org</a:t>
            </a:r>
            <a:r>
              <a:rPr lang="en-GB" sz="1600" dirty="0"/>
              <a:t> is name under which Forum of Incident Response and Security Teams, Inc. conducts business.</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a:t>This training material is licensed under Creative Commons Attribution-Non-Commercial-Share-Alike 4.0 (CC BY-NC-SA 4.0)</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err="1"/>
              <a:t>FIRST.Org</a:t>
            </a:r>
            <a:r>
              <a:rPr lang="en-GB" sz="1600" dirty="0"/>
              <a:t> makes no representation, express or implied, with regard to the accuracy of the information contained in this material and cannot accept any legal responsibility or liability for any errors or omissions that may be made.</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a:t>All trademarks are property of their respective owners.</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a:t>Permissions beyond the scope of this license may be available at first-licensing@first.org</a:t>
            </a:r>
          </a:p>
          <a:p>
            <a:pPr marL="0" lvl="0" indent="0">
              <a:lnSpc>
                <a:spcPct val="100000"/>
              </a:lnSpc>
              <a:spcBef>
                <a:spcPts val="0"/>
              </a:spcBef>
              <a:buNone/>
            </a:pPr>
            <a:endParaRPr lang="en-GB" sz="1600" dirty="0"/>
          </a:p>
          <a:p>
            <a:pPr marL="0" lvl="0" indent="0">
              <a:lnSpc>
                <a:spcPct val="100000"/>
              </a:lnSpc>
              <a:spcBef>
                <a:spcPts val="0"/>
              </a:spcBef>
              <a:buNone/>
            </a:pPr>
            <a:endParaRPr lang="en-GB" sz="1600" dirty="0"/>
          </a:p>
        </p:txBody>
      </p:sp>
      <p:sp>
        <p:nvSpPr>
          <p:cNvPr id="3" name="Title 2"/>
          <p:cNvSpPr>
            <a:spLocks noGrp="1"/>
          </p:cNvSpPr>
          <p:nvPr>
            <p:ph type="title"/>
          </p:nvPr>
        </p:nvSpPr>
        <p:spPr/>
        <p:txBody>
          <a:bodyPr/>
          <a:lstStyle/>
          <a:p>
            <a:r>
              <a:rPr lang="en-GB" dirty="0"/>
              <a:t>Copyright</a:t>
            </a:r>
          </a:p>
        </p:txBody>
      </p:sp>
    </p:spTree>
    <p:extLst>
      <p:ext uri="{BB962C8B-B14F-4D97-AF65-F5344CB8AC3E}">
        <p14:creationId xmlns:p14="http://schemas.microsoft.com/office/powerpoint/2010/main" val="19948951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GB" dirty="0"/>
              <a:t>Introduction</a:t>
            </a:r>
          </a:p>
          <a:p>
            <a:r>
              <a:rPr lang="en-GB" dirty="0"/>
              <a:t>The Adversary </a:t>
            </a:r>
          </a:p>
          <a:p>
            <a:r>
              <a:rPr lang="en-GB" dirty="0"/>
              <a:t>Network fundamentals</a:t>
            </a:r>
          </a:p>
          <a:p>
            <a:r>
              <a:rPr lang="en-GB" dirty="0"/>
              <a:t>Attack surface</a:t>
            </a:r>
          </a:p>
          <a:p>
            <a:r>
              <a:rPr lang="en-GB" dirty="0"/>
              <a:t>Network Technology – sockets, three way handshake</a:t>
            </a:r>
          </a:p>
          <a:p>
            <a:r>
              <a:rPr lang="en-GB" dirty="0"/>
              <a:t>Attacks</a:t>
            </a:r>
          </a:p>
          <a:p>
            <a:r>
              <a:rPr lang="en-GB" dirty="0"/>
              <a:t>Mitigation strategies</a:t>
            </a:r>
          </a:p>
          <a:p>
            <a:r>
              <a:rPr lang="en-GB" dirty="0"/>
              <a:t>Working together</a:t>
            </a:r>
          </a:p>
        </p:txBody>
      </p:sp>
      <p:sp>
        <p:nvSpPr>
          <p:cNvPr id="3" name="Title 2"/>
          <p:cNvSpPr>
            <a:spLocks noGrp="1"/>
          </p:cNvSpPr>
          <p:nvPr>
            <p:ph type="title"/>
          </p:nvPr>
        </p:nvSpPr>
        <p:spPr/>
        <p:txBody>
          <a:bodyPr/>
          <a:lstStyle/>
          <a:p>
            <a:r>
              <a:rPr lang="en-GB" dirty="0"/>
              <a:t>Table of Contents</a:t>
            </a:r>
          </a:p>
        </p:txBody>
      </p:sp>
    </p:spTree>
    <p:extLst>
      <p:ext uri="{BB962C8B-B14F-4D97-AF65-F5344CB8AC3E}">
        <p14:creationId xmlns:p14="http://schemas.microsoft.com/office/powerpoint/2010/main" val="5529388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What is DoS/DDoS?</a:t>
            </a:r>
          </a:p>
          <a:p>
            <a:pPr lvl="1"/>
            <a:r>
              <a:rPr lang="en-US" dirty="0"/>
              <a:t>DoS vs DDoS</a:t>
            </a:r>
          </a:p>
          <a:p>
            <a:r>
              <a:rPr lang="en-US" dirty="0"/>
              <a:t>Terminology</a:t>
            </a:r>
          </a:p>
          <a:p>
            <a:r>
              <a:rPr lang="en-US" dirty="0"/>
              <a:t>DDoS Volume Factors</a:t>
            </a:r>
          </a:p>
          <a:p>
            <a:endParaRPr lang="en-US" dirty="0"/>
          </a:p>
        </p:txBody>
      </p:sp>
      <p:sp>
        <p:nvSpPr>
          <p:cNvPr id="3" name="Title 2"/>
          <p:cNvSpPr>
            <a:spLocks noGrp="1"/>
          </p:cNvSpPr>
          <p:nvPr>
            <p:ph type="title"/>
          </p:nvPr>
        </p:nvSpPr>
        <p:spPr/>
        <p:txBody>
          <a:bodyPr/>
          <a:lstStyle/>
          <a:p>
            <a:r>
              <a:rPr lang="en-GB" dirty="0"/>
              <a:t>Introduction</a:t>
            </a:r>
            <a:endParaRPr lang="en-US" dirty="0"/>
          </a:p>
        </p:txBody>
      </p:sp>
    </p:spTree>
    <p:extLst>
      <p:ext uri="{BB962C8B-B14F-4D97-AF65-F5344CB8AC3E}">
        <p14:creationId xmlns:p14="http://schemas.microsoft.com/office/powerpoint/2010/main" val="2219390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Motivation</a:t>
            </a:r>
          </a:p>
          <a:p>
            <a:r>
              <a:rPr lang="en-US" dirty="0"/>
              <a:t>Skill level</a:t>
            </a:r>
          </a:p>
          <a:p>
            <a:r>
              <a:rPr lang="en-US" dirty="0"/>
              <a:t>Software</a:t>
            </a:r>
          </a:p>
          <a:p>
            <a:r>
              <a:rPr lang="en-US" dirty="0" err="1"/>
              <a:t>Booters</a:t>
            </a:r>
            <a:r>
              <a:rPr lang="en-US" dirty="0"/>
              <a:t>: modus operandi and TTPs</a:t>
            </a:r>
          </a:p>
        </p:txBody>
      </p:sp>
      <p:sp>
        <p:nvSpPr>
          <p:cNvPr id="3" name="Title 2"/>
          <p:cNvSpPr>
            <a:spLocks noGrp="1"/>
          </p:cNvSpPr>
          <p:nvPr>
            <p:ph type="title"/>
          </p:nvPr>
        </p:nvSpPr>
        <p:spPr/>
        <p:txBody>
          <a:bodyPr>
            <a:normAutofit/>
          </a:bodyPr>
          <a:lstStyle/>
          <a:p>
            <a:r>
              <a:rPr lang="en-GB" dirty="0"/>
              <a:t>The Adversary </a:t>
            </a:r>
            <a:endParaRPr lang="en-US" dirty="0"/>
          </a:p>
        </p:txBody>
      </p:sp>
    </p:spTree>
    <p:extLst>
      <p:ext uri="{BB962C8B-B14F-4D97-AF65-F5344CB8AC3E}">
        <p14:creationId xmlns:p14="http://schemas.microsoft.com/office/powerpoint/2010/main" val="6091297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OSI Model review</a:t>
            </a:r>
          </a:p>
          <a:p>
            <a:pPr lvl="1"/>
            <a:r>
              <a:rPr lang="en-US" dirty="0"/>
              <a:t>Physical</a:t>
            </a:r>
          </a:p>
          <a:p>
            <a:pPr lvl="1"/>
            <a:r>
              <a:rPr lang="en-US" dirty="0"/>
              <a:t>Data Link</a:t>
            </a:r>
          </a:p>
          <a:p>
            <a:pPr lvl="1"/>
            <a:r>
              <a:rPr lang="en-US" dirty="0"/>
              <a:t>Network</a:t>
            </a:r>
          </a:p>
          <a:p>
            <a:pPr lvl="1"/>
            <a:r>
              <a:rPr lang="en-US" dirty="0"/>
              <a:t>Transport</a:t>
            </a:r>
          </a:p>
          <a:p>
            <a:pPr lvl="1"/>
            <a:r>
              <a:rPr lang="en-US" dirty="0"/>
              <a:t>Presentation</a:t>
            </a:r>
          </a:p>
          <a:p>
            <a:pPr lvl="1"/>
            <a:r>
              <a:rPr lang="en-US" dirty="0"/>
              <a:t>Session</a:t>
            </a:r>
          </a:p>
          <a:p>
            <a:pPr lvl="1"/>
            <a:r>
              <a:rPr lang="en-US" dirty="0"/>
              <a:t>Application</a:t>
            </a:r>
          </a:p>
          <a:p>
            <a:pPr lvl="1"/>
            <a:endParaRPr lang="en-US" dirty="0"/>
          </a:p>
          <a:p>
            <a:endParaRPr lang="en-US" dirty="0"/>
          </a:p>
        </p:txBody>
      </p:sp>
      <p:sp>
        <p:nvSpPr>
          <p:cNvPr id="3" name="Title 2"/>
          <p:cNvSpPr>
            <a:spLocks noGrp="1"/>
          </p:cNvSpPr>
          <p:nvPr>
            <p:ph type="title"/>
          </p:nvPr>
        </p:nvSpPr>
        <p:spPr/>
        <p:txBody>
          <a:bodyPr>
            <a:normAutofit/>
          </a:bodyPr>
          <a:lstStyle/>
          <a:p>
            <a:r>
              <a:rPr lang="en-GB" dirty="0"/>
              <a:t>Network fundamentals</a:t>
            </a:r>
            <a:endParaRPr lang="en-US" dirty="0"/>
          </a:p>
        </p:txBody>
      </p:sp>
    </p:spTree>
    <p:extLst>
      <p:ext uri="{BB962C8B-B14F-4D97-AF65-F5344CB8AC3E}">
        <p14:creationId xmlns:p14="http://schemas.microsoft.com/office/powerpoint/2010/main" val="26619533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Attacks per layer</a:t>
            </a:r>
          </a:p>
          <a:p>
            <a:pPr lvl="1"/>
            <a:r>
              <a:rPr lang="en-US" dirty="0"/>
              <a:t>Physical</a:t>
            </a:r>
          </a:p>
          <a:p>
            <a:pPr lvl="1"/>
            <a:r>
              <a:rPr lang="en-US" dirty="0"/>
              <a:t>Data Link</a:t>
            </a:r>
          </a:p>
          <a:p>
            <a:pPr lvl="1"/>
            <a:r>
              <a:rPr lang="en-US" dirty="0"/>
              <a:t>Network</a:t>
            </a:r>
          </a:p>
          <a:p>
            <a:pPr lvl="1"/>
            <a:r>
              <a:rPr lang="en-US" dirty="0"/>
              <a:t>Transport</a:t>
            </a:r>
          </a:p>
          <a:p>
            <a:pPr lvl="1"/>
            <a:r>
              <a:rPr lang="en-US" dirty="0"/>
              <a:t>Presentation</a:t>
            </a:r>
          </a:p>
          <a:p>
            <a:pPr lvl="1"/>
            <a:r>
              <a:rPr lang="en-US" dirty="0"/>
              <a:t>Session</a:t>
            </a:r>
          </a:p>
          <a:p>
            <a:pPr lvl="1"/>
            <a:r>
              <a:rPr lang="en-US" dirty="0"/>
              <a:t>Application</a:t>
            </a:r>
          </a:p>
          <a:p>
            <a:r>
              <a:rPr lang="en-US" dirty="0"/>
              <a:t>Correlation between attack complexity and volume and layers</a:t>
            </a:r>
          </a:p>
        </p:txBody>
      </p:sp>
      <p:sp>
        <p:nvSpPr>
          <p:cNvPr id="3" name="Title 2"/>
          <p:cNvSpPr>
            <a:spLocks noGrp="1"/>
          </p:cNvSpPr>
          <p:nvPr>
            <p:ph type="title"/>
          </p:nvPr>
        </p:nvSpPr>
        <p:spPr/>
        <p:txBody>
          <a:bodyPr>
            <a:normAutofit/>
          </a:bodyPr>
          <a:lstStyle/>
          <a:p>
            <a:r>
              <a:rPr lang="en-GB" dirty="0"/>
              <a:t>Attack surface</a:t>
            </a:r>
            <a:endParaRPr lang="en-US" dirty="0"/>
          </a:p>
        </p:txBody>
      </p:sp>
    </p:spTree>
    <p:extLst>
      <p:ext uri="{BB962C8B-B14F-4D97-AF65-F5344CB8AC3E}">
        <p14:creationId xmlns:p14="http://schemas.microsoft.com/office/powerpoint/2010/main" val="18355097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Network Technology</a:t>
            </a:r>
          </a:p>
          <a:p>
            <a:r>
              <a:rPr lang="en-US" dirty="0"/>
              <a:t>Sockets</a:t>
            </a:r>
          </a:p>
          <a:p>
            <a:pPr lvl="1"/>
            <a:r>
              <a:rPr lang="en-US" dirty="0"/>
              <a:t>State Machine</a:t>
            </a:r>
          </a:p>
          <a:p>
            <a:pPr lvl="1"/>
            <a:r>
              <a:rPr lang="en-US" dirty="0"/>
              <a:t>Labs: using </a:t>
            </a:r>
            <a:r>
              <a:rPr lang="en-US" dirty="0" err="1"/>
              <a:t>tcpdump</a:t>
            </a:r>
            <a:r>
              <a:rPr lang="en-US" dirty="0"/>
              <a:t>, </a:t>
            </a:r>
            <a:r>
              <a:rPr lang="en-US" dirty="0" err="1"/>
              <a:t>WireShark</a:t>
            </a:r>
            <a:endParaRPr lang="en-US" dirty="0"/>
          </a:p>
          <a:p>
            <a:r>
              <a:rPr lang="en-US" dirty="0"/>
              <a:t>DNS Resolution</a:t>
            </a:r>
          </a:p>
          <a:p>
            <a:pPr lvl="1"/>
            <a:r>
              <a:rPr lang="en-US" dirty="0"/>
              <a:t>Lab: using DNS tools</a:t>
            </a:r>
          </a:p>
          <a:p>
            <a:endParaRPr lang="en-US" dirty="0"/>
          </a:p>
          <a:p>
            <a:endParaRPr lang="en-US" dirty="0"/>
          </a:p>
        </p:txBody>
      </p:sp>
      <p:sp>
        <p:nvSpPr>
          <p:cNvPr id="3" name="Title 2"/>
          <p:cNvSpPr>
            <a:spLocks noGrp="1"/>
          </p:cNvSpPr>
          <p:nvPr>
            <p:ph type="title"/>
          </p:nvPr>
        </p:nvSpPr>
        <p:spPr/>
        <p:txBody>
          <a:bodyPr/>
          <a:lstStyle/>
          <a:p>
            <a:r>
              <a:rPr lang="en-GB" dirty="0"/>
              <a:t>Network Technology</a:t>
            </a:r>
            <a:endParaRPr lang="en-US" dirty="0"/>
          </a:p>
        </p:txBody>
      </p:sp>
    </p:spTree>
    <p:extLst>
      <p:ext uri="{BB962C8B-B14F-4D97-AF65-F5344CB8AC3E}">
        <p14:creationId xmlns:p14="http://schemas.microsoft.com/office/powerpoint/2010/main" val="20703790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a:t>SYN Flood</a:t>
            </a:r>
          </a:p>
          <a:p>
            <a:pPr lvl="1"/>
            <a:r>
              <a:rPr lang="en-US" dirty="0"/>
              <a:t>SYN Cookies</a:t>
            </a:r>
          </a:p>
          <a:p>
            <a:pPr lvl="1"/>
            <a:r>
              <a:rPr lang="en-US" dirty="0"/>
              <a:t>Lab: SYN cookies</a:t>
            </a:r>
          </a:p>
          <a:p>
            <a:pPr lvl="1"/>
            <a:r>
              <a:rPr lang="en-US" dirty="0"/>
              <a:t>Lab: executing SYN flood</a:t>
            </a:r>
          </a:p>
          <a:p>
            <a:r>
              <a:rPr lang="en-US" dirty="0"/>
              <a:t>Socket Exhaustion (socket reuse)</a:t>
            </a:r>
          </a:p>
          <a:p>
            <a:pPr lvl="1"/>
            <a:r>
              <a:rPr lang="en-US" dirty="0"/>
              <a:t>Lab: enabling recycling and reuse</a:t>
            </a:r>
          </a:p>
          <a:p>
            <a:pPr lvl="1"/>
            <a:r>
              <a:rPr lang="en-US" dirty="0"/>
              <a:t>Lab: executing exhaustion attack</a:t>
            </a:r>
          </a:p>
          <a:p>
            <a:r>
              <a:rPr lang="en-US" dirty="0" err="1"/>
              <a:t>Sloworis</a:t>
            </a:r>
            <a:endParaRPr lang="en-US" dirty="0"/>
          </a:p>
          <a:p>
            <a:pPr lvl="1"/>
            <a:r>
              <a:rPr lang="en-US" dirty="0"/>
              <a:t>Process vs event driven connection handling</a:t>
            </a:r>
          </a:p>
          <a:p>
            <a:pPr lvl="1"/>
            <a:r>
              <a:rPr lang="en-US" dirty="0"/>
              <a:t>Lab: executing </a:t>
            </a:r>
            <a:r>
              <a:rPr lang="en-US" dirty="0" err="1"/>
              <a:t>Sloworis</a:t>
            </a:r>
            <a:endParaRPr lang="en-US" dirty="0"/>
          </a:p>
          <a:p>
            <a:pPr lvl="1"/>
            <a:r>
              <a:rPr lang="en-US" dirty="0"/>
              <a:t>Lab: </a:t>
            </a:r>
            <a:r>
              <a:rPr lang="en-US" dirty="0" err="1"/>
              <a:t>Sloworis</a:t>
            </a:r>
            <a:r>
              <a:rPr lang="en-US" dirty="0"/>
              <a:t> mitigation</a:t>
            </a:r>
          </a:p>
        </p:txBody>
      </p:sp>
      <p:sp>
        <p:nvSpPr>
          <p:cNvPr id="3" name="Title 2"/>
          <p:cNvSpPr>
            <a:spLocks noGrp="1"/>
          </p:cNvSpPr>
          <p:nvPr>
            <p:ph type="title"/>
          </p:nvPr>
        </p:nvSpPr>
        <p:spPr/>
        <p:txBody>
          <a:bodyPr/>
          <a:lstStyle/>
          <a:p>
            <a:r>
              <a:rPr lang="en-GB" dirty="0"/>
              <a:t>Attacks (1/2)</a:t>
            </a:r>
            <a:endParaRPr lang="en-US" dirty="0"/>
          </a:p>
        </p:txBody>
      </p:sp>
    </p:spTree>
    <p:extLst>
      <p:ext uri="{BB962C8B-B14F-4D97-AF65-F5344CB8AC3E}">
        <p14:creationId xmlns:p14="http://schemas.microsoft.com/office/powerpoint/2010/main" val="2070379061"/>
      </p:ext>
    </p:extLst>
  </p:cSld>
  <p:clrMapOvr>
    <a:masterClrMapping/>
  </p:clrMapOvr>
</p:sld>
</file>

<file path=ppt/theme/theme1.xml><?xml version="1.0" encoding="utf-8"?>
<a:theme xmlns:a="http://schemas.openxmlformats.org/drawingml/2006/main" name="Custom Design">
  <a:themeElements>
    <a:clrScheme name="Custom 1">
      <a:dk1>
        <a:srgbClr val="000000"/>
      </a:dk1>
      <a:lt1>
        <a:srgbClr val="FFFFFF"/>
      </a:lt1>
      <a:dk2>
        <a:srgbClr val="44546A"/>
      </a:dk2>
      <a:lt2>
        <a:srgbClr val="E7E6E6"/>
      </a:lt2>
      <a:accent1>
        <a:srgbClr val="003F0B"/>
      </a:accent1>
      <a:accent2>
        <a:srgbClr val="FE7802"/>
      </a:accent2>
      <a:accent3>
        <a:srgbClr val="003257"/>
      </a:accent3>
      <a:accent4>
        <a:srgbClr val="41BF00"/>
      </a:accent4>
      <a:accent5>
        <a:srgbClr val="007F16"/>
      </a:accent5>
      <a:accent6>
        <a:srgbClr val="C1EC01"/>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FDCCD614-8FBD-014A-B7AF-9AD639BFF106}" vid="{105594A6-EC1E-054D-9D8A-227399E66D1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FIRST_Training_4-3_02</Template>
  <TotalTime>0</TotalTime>
  <Words>387</Words>
  <Application>Microsoft Macintosh PowerPoint</Application>
  <PresentationFormat>On-screen Show (4:3)</PresentationFormat>
  <Paragraphs>99</Paragraphs>
  <Slides>14</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Aharoni</vt:lpstr>
      <vt:lpstr>Arial</vt:lpstr>
      <vt:lpstr>Calibri</vt:lpstr>
      <vt:lpstr>Custom Design</vt:lpstr>
      <vt:lpstr>Table of contents</vt:lpstr>
      <vt:lpstr>Copyright</vt:lpstr>
      <vt:lpstr>Table of Contents</vt:lpstr>
      <vt:lpstr>Introduction</vt:lpstr>
      <vt:lpstr>The Adversary </vt:lpstr>
      <vt:lpstr>Network fundamentals</vt:lpstr>
      <vt:lpstr>Attack surface</vt:lpstr>
      <vt:lpstr>Network Technology</vt:lpstr>
      <vt:lpstr>Attacks (1/2)</vt:lpstr>
      <vt:lpstr>Attacks (2/2)</vt:lpstr>
      <vt:lpstr>Mitigation strategies</vt:lpstr>
      <vt:lpstr>Working together</vt:lpstr>
      <vt:lpstr>PowerPoint Presentation</vt:lpstr>
      <vt:lpstr>PowerPoint Presentation</vt:lpstr>
    </vt:vector>
  </TitlesOfParts>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2019-02-11T03:44:54Z</dcterms:created>
  <dcterms:modified xsi:type="dcterms:W3CDTF">2019-02-20T17:50:38Z</dcterms:modified>
  <cp:contentStatus/>
</cp:coreProperties>
</file>