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Lst>
  <p:notesMasterIdLst>
    <p:notesMasterId r:id="rId20"/>
  </p:notesMasterIdLst>
  <p:handoutMasterIdLst>
    <p:handoutMasterId r:id="rId21"/>
  </p:handoutMasterIdLst>
  <p:sldIdLst>
    <p:sldId id="257" r:id="rId2"/>
    <p:sldId id="280" r:id="rId3"/>
    <p:sldId id="270" r:id="rId4"/>
    <p:sldId id="258" r:id="rId5"/>
    <p:sldId id="262" r:id="rId6"/>
    <p:sldId id="263" r:id="rId7"/>
    <p:sldId id="264" r:id="rId8"/>
    <p:sldId id="265" r:id="rId9"/>
    <p:sldId id="278" r:id="rId10"/>
    <p:sldId id="261" r:id="rId11"/>
    <p:sldId id="272" r:id="rId12"/>
    <p:sldId id="273" r:id="rId13"/>
    <p:sldId id="274" r:id="rId14"/>
    <p:sldId id="275" r:id="rId15"/>
    <p:sldId id="276" r:id="rId16"/>
    <p:sldId id="279" r:id="rId17"/>
    <p:sldId id="260" r:id="rId18"/>
    <p:sldId id="28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76"/>
    <p:restoredTop sz="75980"/>
  </p:normalViewPr>
  <p:slideViewPr>
    <p:cSldViewPr snapToGrid="0" snapToObjects="1">
      <p:cViewPr varScale="1">
        <p:scale>
          <a:sx n="78" d="100"/>
          <a:sy n="78" d="100"/>
        </p:scale>
        <p:origin x="2040" y="176"/>
      </p:cViewPr>
      <p:guideLst>
        <p:guide orient="horz" pos="2160"/>
        <p:guide pos="2880"/>
      </p:guideLst>
    </p:cSldViewPr>
  </p:slideViewPr>
  <p:notesTextViewPr>
    <p:cViewPr>
      <p:scale>
        <a:sx n="1" d="1"/>
        <a:sy n="1" d="1"/>
      </p:scale>
      <p:origin x="0" y="0"/>
    </p:cViewPr>
  </p:notesTextViewPr>
  <p:notesViewPr>
    <p:cSldViewPr snapToGrid="0" snapToObjects="1">
      <p:cViewPr varScale="1">
        <p:scale>
          <a:sx n="82" d="100"/>
          <a:sy n="82" d="100"/>
        </p:scale>
        <p:origin x="1968"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D5B540-0924-934B-A249-9B0D3F1A23FB}" type="datetimeFigureOut">
              <a:rPr lang="en-GB" smtClean="0"/>
              <a:t>20/02/2019</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995005-CF56-A743-89C8-5EE9B547E5C6}" type="slidenum">
              <a:rPr lang="en-GB" smtClean="0"/>
              <a:t>‹#›</a:t>
            </a:fld>
            <a:endParaRPr lang="en-GB"/>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88900"/>
            <a:ext cx="1270000" cy="635000"/>
          </a:xfrm>
          <a:prstGeom prst="rect">
            <a:avLst/>
          </a:prstGeom>
        </p:spPr>
      </p:pic>
    </p:spTree>
    <p:extLst>
      <p:ext uri="{BB962C8B-B14F-4D97-AF65-F5344CB8AC3E}">
        <p14:creationId xmlns:p14="http://schemas.microsoft.com/office/powerpoint/2010/main" val="5397870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E71195-F270-174E-A19B-A7923C194DFA}" type="datetimeFigureOut">
              <a:rPr lang="en-GB" smtClean="0"/>
              <a:t>20/02/2019</a:t>
            </a:fld>
            <a:endParaRPr lang="en-GB" dirty="0"/>
          </a:p>
        </p:txBody>
      </p:sp>
      <p:sp>
        <p:nvSpPr>
          <p:cNvPr id="4" name="Slide Image Placeholder 3"/>
          <p:cNvSpPr>
            <a:spLocks noGrp="1" noRot="1" noChangeAspect="1"/>
          </p:cNvSpPr>
          <p:nvPr>
            <p:ph type="sldImg" idx="2"/>
          </p:nvPr>
        </p:nvSpPr>
        <p:spPr>
          <a:xfrm>
            <a:off x="685800" y="632577"/>
            <a:ext cx="5472811" cy="410460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910974"/>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6E53A4-3F4D-8748-A0FA-BB510B091717}" type="slidenum">
              <a:rPr lang="en-GB" smtClean="0"/>
              <a:t>‹#›</a:t>
            </a:fld>
            <a:endParaRPr lang="en-GB"/>
          </a:p>
        </p:txBody>
      </p:sp>
    </p:spTree>
    <p:extLst>
      <p:ext uri="{BB962C8B-B14F-4D97-AF65-F5344CB8AC3E}">
        <p14:creationId xmlns:p14="http://schemas.microsoft.com/office/powerpoint/2010/main" val="1259167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a:t>FIRST Training materials</a:t>
            </a:r>
            <a:r>
              <a:rPr lang="en-GB" baseline="0" dirty="0"/>
              <a:t> are available for non-commercial use under a CC license. We would appreciate if you let us know that you use it: Send a mail to </a:t>
            </a:r>
            <a:r>
              <a:rPr lang="en-GB" baseline="0" dirty="0" err="1"/>
              <a:t>first-sec@firtst.org</a:t>
            </a:r>
            <a:r>
              <a:rPr lang="en-GB" baseline="0" dirty="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1261129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Since 2013 CMS have been the golden goose for attackers.</a:t>
            </a:r>
          </a:p>
          <a:p>
            <a:r>
              <a:rPr lang="en-US" dirty="0"/>
              <a:t>Regularly</a:t>
            </a:r>
            <a:r>
              <a:rPr lang="en-US" baseline="0" dirty="0"/>
              <a:t> new CMS vulnerabilities come out and are exploited by attackers to infect those sites.</a:t>
            </a:r>
          </a:p>
          <a:p>
            <a:endParaRPr lang="en-US" baseline="0" dirty="0"/>
          </a:p>
        </p:txBody>
      </p:sp>
      <p:sp>
        <p:nvSpPr>
          <p:cNvPr id="4" name="Slide Number Placeholder 3"/>
          <p:cNvSpPr>
            <a:spLocks noGrp="1"/>
          </p:cNvSpPr>
          <p:nvPr>
            <p:ph type="sldNum" sz="quarter" idx="10"/>
          </p:nvPr>
        </p:nvSpPr>
        <p:spPr/>
        <p:txBody>
          <a:bodyPr/>
          <a:lstStyle/>
          <a:p>
            <a:fld id="{136E53A4-3F4D-8748-A0FA-BB510B091717}" type="slidenum">
              <a:rPr lang="en-GB" smtClean="0"/>
              <a:t>14</a:t>
            </a:fld>
            <a:endParaRPr lang="en-GB"/>
          </a:p>
        </p:txBody>
      </p:sp>
    </p:spTree>
    <p:extLst>
      <p:ext uri="{BB962C8B-B14F-4D97-AF65-F5344CB8AC3E}">
        <p14:creationId xmlns:p14="http://schemas.microsoft.com/office/powerpoint/2010/main" val="28510098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As mentioned they lower the threshold – this allows non technical users to launch attacks. This creates market for purchasing of the</a:t>
            </a:r>
            <a:r>
              <a:rPr lang="en-US" baseline="0" dirty="0"/>
              <a:t> DDoS for hire service, as well, as </a:t>
            </a:r>
            <a:r>
              <a:rPr lang="en-US" dirty="0"/>
              <a:t>increases overall background noise.</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15</a:t>
            </a:fld>
            <a:endParaRPr lang="en-GB"/>
          </a:p>
        </p:txBody>
      </p:sp>
    </p:spTree>
    <p:extLst>
      <p:ext uri="{BB962C8B-B14F-4D97-AF65-F5344CB8AC3E}">
        <p14:creationId xmlns:p14="http://schemas.microsoft.com/office/powerpoint/2010/main" val="3376251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This is a</a:t>
            </a:r>
            <a:r>
              <a:rPr lang="en-US" baseline="0" dirty="0"/>
              <a:t> crucial slide explaining the economics of reflected vs botnet driver DDoS.</a:t>
            </a:r>
          </a:p>
          <a:p>
            <a:endParaRPr lang="en-US" baseline="0" dirty="0"/>
          </a:p>
          <a:p>
            <a:r>
              <a:rPr lang="en-US" baseline="0" dirty="0"/>
              <a:t>In order to launch a botnet driven DDoS the attacker needs to operate a C&amp;C server and recruit drones. The C&amp;C server itself creates a single point of vulnerability for the attacker. It is subject to attribution and wiretap, as well as seizure, together with all data on it as evidence. In addition, it also needs to be procured with untraceable finances.</a:t>
            </a:r>
          </a:p>
          <a:p>
            <a:endParaRPr lang="en-US" baseline="0" dirty="0"/>
          </a:p>
          <a:p>
            <a:r>
              <a:rPr lang="en-US" baseline="0" dirty="0"/>
              <a:t>Then the attacker has to procure bots. This can either be through PPI (Pay Per Install) or rent them (unusual) or they have to do the infection themselves. This would require a mailing list to spam users, then a site to stage the malware/drone software, and so on. Apart from this being very time consuming, it is also costly and on top provides evidence against the attacker. In many jurisdictions just the infection itself would be in violation of the law.</a:t>
            </a:r>
          </a:p>
          <a:p>
            <a:endParaRPr lang="en-US" baseline="0" dirty="0"/>
          </a:p>
          <a:p>
            <a:r>
              <a:rPr lang="en-US" baseline="0" dirty="0"/>
              <a:t>Contrary, in reflected attack there is no infection of system and there is not single host that controls the network which can be eavesdropped or seized. As a matter of fact the attack can be launched from a different place every time.</a:t>
            </a:r>
          </a:p>
          <a:p>
            <a:endParaRPr lang="en-US" baseline="0" dirty="0"/>
          </a:p>
        </p:txBody>
      </p:sp>
      <p:sp>
        <p:nvSpPr>
          <p:cNvPr id="4" name="Slide Number Placeholder 3"/>
          <p:cNvSpPr>
            <a:spLocks noGrp="1"/>
          </p:cNvSpPr>
          <p:nvPr>
            <p:ph type="sldNum" sz="quarter" idx="10"/>
          </p:nvPr>
        </p:nvSpPr>
        <p:spPr/>
        <p:txBody>
          <a:bodyPr/>
          <a:lstStyle/>
          <a:p>
            <a:fld id="{136E53A4-3F4D-8748-A0FA-BB510B091717}" type="slidenum">
              <a:rPr lang="en-GB" smtClean="0"/>
              <a:t>16</a:t>
            </a:fld>
            <a:endParaRPr lang="en-GB"/>
          </a:p>
        </p:txBody>
      </p:sp>
    </p:spTree>
    <p:extLst>
      <p:ext uri="{BB962C8B-B14F-4D97-AF65-F5344CB8AC3E}">
        <p14:creationId xmlns:p14="http://schemas.microsoft.com/office/powerpoint/2010/main" val="18284362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In this section the instructor</a:t>
            </a:r>
            <a:r>
              <a:rPr lang="en-US" baseline="0" dirty="0"/>
              <a:t> introduces themselves and if the class is small can have the attendees introduce themselves as well.</a:t>
            </a:r>
          </a:p>
          <a:p>
            <a:endParaRPr lang="en-US" dirty="0"/>
          </a:p>
          <a:p>
            <a:r>
              <a:rPr lang="en-US" dirty="0"/>
              <a:t>This is not because</a:t>
            </a:r>
            <a:r>
              <a:rPr lang="en-US" baseline="0" dirty="0"/>
              <a:t> of etiquette but rather allows the instructor to gauge the level of exposure to the subject of the audience.</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3</a:t>
            </a:fld>
            <a:endParaRPr lang="en-GB"/>
          </a:p>
        </p:txBody>
      </p:sp>
    </p:spTree>
    <p:extLst>
      <p:ext uri="{BB962C8B-B14F-4D97-AF65-F5344CB8AC3E}">
        <p14:creationId xmlns:p14="http://schemas.microsoft.com/office/powerpoint/2010/main" val="34056226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Continuing to build on the previous slide,</a:t>
            </a:r>
            <a:r>
              <a:rPr lang="en-US" baseline="0" dirty="0"/>
              <a:t> u</a:t>
            </a:r>
            <a:r>
              <a:rPr lang="en-US" dirty="0"/>
              <a:t>se this sequence of slides to gauge the knowledge level of the audience.</a:t>
            </a:r>
          </a:p>
          <a:p>
            <a:r>
              <a:rPr lang="en-US" dirty="0"/>
              <a:t>Make it very interactive – ask them to answer the questions posed in the slides before advancing the slide to show the definitions.</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5</a:t>
            </a:fld>
            <a:endParaRPr lang="en-GB"/>
          </a:p>
        </p:txBody>
      </p:sp>
    </p:spTree>
    <p:extLst>
      <p:ext uri="{BB962C8B-B14F-4D97-AF65-F5344CB8AC3E}">
        <p14:creationId xmlns:p14="http://schemas.microsoft.com/office/powerpoint/2010/main" val="28827528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The main point</a:t>
            </a:r>
            <a:r>
              <a:rPr lang="en-US" baseline="0" dirty="0"/>
              <a:t> to make across here is that DDoS is not a packet flood but rather exhaustion of a _particular_ resource. In the packet flood case it may be the amount of traffic hitting the target exhausting their bandwidth, or the ability of the hardware to process/route/switch packets, but it may also be any other resource that will make the entire system unavailable.</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6</a:t>
            </a:fld>
            <a:endParaRPr lang="en-GB"/>
          </a:p>
        </p:txBody>
      </p:sp>
    </p:spTree>
    <p:extLst>
      <p:ext uri="{BB962C8B-B14F-4D97-AF65-F5344CB8AC3E}">
        <p14:creationId xmlns:p14="http://schemas.microsoft.com/office/powerpoint/2010/main" val="2619498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The point of this slide is to relate DDoS</a:t>
            </a:r>
            <a:r>
              <a:rPr lang="en-US" baseline="0" dirty="0"/>
              <a:t> to something that is familiar to the attendees.</a:t>
            </a:r>
          </a:p>
          <a:p>
            <a:r>
              <a:rPr lang="en-US" dirty="0"/>
              <a:t>Different</a:t>
            </a:r>
            <a:r>
              <a:rPr lang="en-US" baseline="0" dirty="0"/>
              <a:t> operational units have different point of view on DDoS.</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7</a:t>
            </a:fld>
            <a:endParaRPr lang="en-GB"/>
          </a:p>
        </p:txBody>
      </p:sp>
    </p:spTree>
    <p:extLst>
      <p:ext uri="{BB962C8B-B14F-4D97-AF65-F5344CB8AC3E}">
        <p14:creationId xmlns:p14="http://schemas.microsoft.com/office/powerpoint/2010/main" val="3895761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In this slide</a:t>
            </a:r>
            <a:r>
              <a:rPr lang="en-US" baseline="0" dirty="0"/>
              <a:t> focus on two things:</a:t>
            </a:r>
          </a:p>
          <a:p>
            <a:pPr marL="228600" indent="-228600">
              <a:buAutoNum type="arabicPeriod"/>
            </a:pPr>
            <a:r>
              <a:rPr lang="en-US" baseline="0" dirty="0"/>
              <a:t>Difference between DoS vs DDoS (first two pictures)</a:t>
            </a:r>
          </a:p>
          <a:p>
            <a:pPr marL="228600" indent="-228600">
              <a:buAutoNum type="arabicPeriod"/>
            </a:pPr>
            <a:r>
              <a:rPr lang="en-US" baseline="0" dirty="0"/>
              <a:t>The introduction of a new modality of distributed attack called Reflected. </a:t>
            </a:r>
            <a:br>
              <a:rPr lang="en-US" baseline="0" dirty="0"/>
            </a:br>
            <a:r>
              <a:rPr lang="en-US" baseline="0" dirty="0"/>
              <a:t>In this particular modality it is not necessary to have the end systems infected with malware but merely be aware they are misconfigured. This lowers the THRESHOLD  for initiating DDoS attacks.</a:t>
            </a:r>
            <a:br>
              <a:rPr lang="en-US" baseline="0" dirty="0"/>
            </a:br>
            <a:r>
              <a:rPr lang="en-US" baseline="0" dirty="0"/>
              <a:t>As a side note you can say the lists of misconfigured systems are exchange in the underground and have low to no value due to abundance, partially because scanning for misconfigured hosts is fairly cheap.</a:t>
            </a: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8</a:t>
            </a:fld>
            <a:endParaRPr lang="en-GB"/>
          </a:p>
        </p:txBody>
      </p:sp>
    </p:spTree>
    <p:extLst>
      <p:ext uri="{BB962C8B-B14F-4D97-AF65-F5344CB8AC3E}">
        <p14:creationId xmlns:p14="http://schemas.microsoft.com/office/powerpoint/2010/main" val="41028123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This slide is a level set.</a:t>
            </a:r>
            <a:r>
              <a:rPr lang="en-US" baseline="0" dirty="0"/>
              <a:t> Ensure the audience is familiar with the units and if needed explain.</a:t>
            </a:r>
            <a:endParaRPr lang="en-US" dirty="0"/>
          </a:p>
          <a:p>
            <a:endParaRPr lang="en-US" dirty="0"/>
          </a:p>
          <a:p>
            <a:r>
              <a:rPr lang="en-US" dirty="0"/>
              <a:t>Ask what typical latencies are for satellite (geostationary 400 </a:t>
            </a:r>
            <a:r>
              <a:rPr lang="en-US" dirty="0" err="1"/>
              <a:t>ms</a:t>
            </a:r>
            <a:r>
              <a:rPr lang="en-US" dirty="0"/>
              <a:t>+)</a:t>
            </a:r>
            <a:r>
              <a:rPr lang="en-US" baseline="0" dirty="0"/>
              <a:t> link and coast to cost in the US (50-60 </a:t>
            </a:r>
            <a:r>
              <a:rPr lang="en-US" baseline="0" dirty="0" err="1"/>
              <a:t>ms</a:t>
            </a:r>
            <a:r>
              <a:rPr lang="en-US" baseline="0" dirty="0"/>
              <a:t>).</a:t>
            </a:r>
            <a:endParaRPr lang="en-US" dirty="0"/>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10</a:t>
            </a:fld>
            <a:endParaRPr lang="en-GB"/>
          </a:p>
        </p:txBody>
      </p:sp>
    </p:spTree>
    <p:extLst>
      <p:ext uri="{BB962C8B-B14F-4D97-AF65-F5344CB8AC3E}">
        <p14:creationId xmlns:p14="http://schemas.microsoft.com/office/powerpoint/2010/main" val="14968213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This slide explains why DDoS</a:t>
            </a:r>
            <a:r>
              <a:rPr lang="en-US" baseline="0" dirty="0"/>
              <a:t> attacks over the past several years have increased in numbers and why the sizes have increased as well.</a:t>
            </a:r>
          </a:p>
          <a:p>
            <a:endParaRPr lang="en-US" baseline="0" dirty="0"/>
          </a:p>
          <a:p>
            <a:r>
              <a:rPr lang="en-US" dirty="0"/>
              <a:t>Overall bandwidth –</a:t>
            </a:r>
            <a:r>
              <a:rPr lang="en-US" baseline="0" dirty="0"/>
              <a:t> </a:t>
            </a:r>
            <a:r>
              <a:rPr lang="en-US" dirty="0"/>
              <a:t>this allows more attack traffic to be carried to the victim.</a:t>
            </a:r>
          </a:p>
          <a:p>
            <a:endParaRPr lang="en-US" dirty="0"/>
          </a:p>
          <a:p>
            <a:r>
              <a:rPr lang="en-US" dirty="0"/>
              <a:t>Reflectors – lowers</a:t>
            </a:r>
            <a:r>
              <a:rPr lang="en-US" baseline="0" dirty="0"/>
              <a:t> the threshold of technical capability. Attackers merely need to find misconfigured hosts which will reflect traffic as opposed to operate a botnet.</a:t>
            </a:r>
            <a:endParaRPr lang="en-US" dirty="0"/>
          </a:p>
          <a:p>
            <a:endParaRPr lang="en-US" dirty="0"/>
          </a:p>
          <a:p>
            <a:r>
              <a:rPr lang="en-US" dirty="0" err="1"/>
              <a:t>Booters</a:t>
            </a:r>
            <a:r>
              <a:rPr lang="en-US" dirty="0"/>
              <a:t>/Stressors (lowers threshold) – this allows non technical users to launch attacks. This creates market for purchasing of the</a:t>
            </a:r>
            <a:r>
              <a:rPr lang="en-US" baseline="0" dirty="0"/>
              <a:t> DDoS for hire service, as well, as </a:t>
            </a:r>
            <a:r>
              <a:rPr lang="en-US" dirty="0"/>
              <a:t>increases overall background noise.</a:t>
            </a:r>
          </a:p>
          <a:p>
            <a:endParaRPr lang="en-US" dirty="0"/>
          </a:p>
          <a:p>
            <a:r>
              <a:rPr lang="en-US" dirty="0"/>
              <a:t>Accessible information – Anyone can learn how to use</a:t>
            </a:r>
            <a:r>
              <a:rPr lang="en-US" baseline="0" dirty="0"/>
              <a:t> DDoS tools and launch effective attacks. The tools are also readily available.</a:t>
            </a:r>
          </a:p>
          <a:p>
            <a:endParaRPr lang="en-US" baseline="0" dirty="0"/>
          </a:p>
          <a:p>
            <a:r>
              <a:rPr lang="en-US" baseline="0" dirty="0"/>
              <a:t>The rest will be explained in details in the following slides.</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12</a:t>
            </a:fld>
            <a:endParaRPr lang="en-GB"/>
          </a:p>
        </p:txBody>
      </p:sp>
    </p:spTree>
    <p:extLst>
      <p:ext uri="{BB962C8B-B14F-4D97-AF65-F5344CB8AC3E}">
        <p14:creationId xmlns:p14="http://schemas.microsoft.com/office/powerpoint/2010/main" val="11353770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Poor</a:t>
            </a:r>
            <a:r>
              <a:rPr lang="en-US" baseline="0" dirty="0"/>
              <a:t> software development practices in cheap equipment vendors is the leading factor for this situation.</a:t>
            </a:r>
          </a:p>
          <a:p>
            <a:r>
              <a:rPr lang="en-US" dirty="0"/>
              <a:t>Among the most serious issues are:</a:t>
            </a:r>
          </a:p>
          <a:p>
            <a:pPr marL="171450" indent="-171450">
              <a:buFont typeface="Arial" charset="0"/>
              <a:buChar char="•"/>
            </a:pPr>
            <a:r>
              <a:rPr lang="en-US" dirty="0"/>
              <a:t>Inability</a:t>
            </a:r>
            <a:r>
              <a:rPr lang="en-US" baseline="0" dirty="0"/>
              <a:t> to remotely update the software.</a:t>
            </a:r>
          </a:p>
          <a:p>
            <a:pPr marL="171450" indent="-171450">
              <a:buFont typeface="Arial" charset="0"/>
              <a:buChar char="•"/>
            </a:pPr>
            <a:r>
              <a:rPr lang="en-US" baseline="0" dirty="0"/>
              <a:t>Default passwords.</a:t>
            </a:r>
          </a:p>
          <a:p>
            <a:pPr marL="171450" indent="-171450">
              <a:buFont typeface="Arial" charset="0"/>
              <a:buChar char="•"/>
            </a:pPr>
            <a:r>
              <a:rPr lang="en-US" baseline="0" dirty="0"/>
              <a:t>Poor coding practices creating software vulnerabilities.</a:t>
            </a:r>
          </a:p>
          <a:p>
            <a:pPr marL="171450" indent="-171450">
              <a:buFont typeface="Arial" charset="0"/>
              <a:buChar char="•"/>
            </a:pPr>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13</a:t>
            </a:fld>
            <a:endParaRPr lang="en-GB"/>
          </a:p>
        </p:txBody>
      </p:sp>
    </p:spTree>
    <p:extLst>
      <p:ext uri="{BB962C8B-B14F-4D97-AF65-F5344CB8AC3E}">
        <p14:creationId xmlns:p14="http://schemas.microsoft.com/office/powerpoint/2010/main" val="16139835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Calibri" charset="0"/>
                <a:ea typeface="Calibri" charset="0"/>
                <a:cs typeface="Calibri" charset="0"/>
              </a:defRPr>
            </a:lvl1pPr>
          </a:lstStyle>
          <a:p>
            <a:r>
              <a:rPr lang="en-US"/>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Calibri" charset="0"/>
                <a:ea typeface="Calibri" charset="0"/>
                <a:cs typeface="Calibri"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a:t>
            </a:r>
          </a:p>
          <a:p>
            <a:r>
              <a:rPr lang="en-US" dirty="0"/>
              <a:t>Date of Presentation</a:t>
            </a:r>
          </a:p>
        </p:txBody>
      </p:sp>
      <p:sp>
        <p:nvSpPr>
          <p:cNvPr id="5" name="Subtitle 2"/>
          <p:cNvSpPr txBox="1">
            <a:spLocks/>
          </p:cNvSpPr>
          <p:nvPr userDrawn="1"/>
        </p:nvSpPr>
        <p:spPr>
          <a:xfrm>
            <a:off x="3581400" y="6220457"/>
            <a:ext cx="4876800" cy="363223"/>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a:buNone/>
              <a:defRPr sz="1600" kern="1200" baseline="0">
                <a:solidFill>
                  <a:schemeClr val="tx1">
                    <a:tint val="75000"/>
                  </a:schemeClr>
                </a:solidFill>
                <a:latin typeface="Calibri" charset="0"/>
                <a:ea typeface="Calibri" charset="0"/>
                <a:cs typeface="Calibri" charset="0"/>
              </a:defRPr>
            </a:lvl1pPr>
            <a:lvl2pPr marL="457200" indent="0" algn="ctr" defTabSz="914400" rtl="0" eaLnBrk="1" latinLnBrk="0" hangingPunct="1">
              <a:lnSpc>
                <a:spcPct val="90000"/>
              </a:lnSpc>
              <a:spcBef>
                <a:spcPts val="500"/>
              </a:spcBef>
              <a:buFont typeface="Arial"/>
              <a:buNone/>
              <a:defRPr sz="2400" kern="1200">
                <a:solidFill>
                  <a:schemeClr val="tx1">
                    <a:tint val="75000"/>
                  </a:schemeClr>
                </a:solidFill>
                <a:latin typeface="Calibri" charset="0"/>
                <a:ea typeface="Calibri" charset="0"/>
                <a:cs typeface="Calibri" charset="0"/>
              </a:defRPr>
            </a:lvl2pPr>
            <a:lvl3pPr marL="914400" indent="0" algn="ctr" defTabSz="914400" rtl="0" eaLnBrk="1" latinLnBrk="0" hangingPunct="1">
              <a:lnSpc>
                <a:spcPct val="90000"/>
              </a:lnSpc>
              <a:spcBef>
                <a:spcPts val="500"/>
              </a:spcBef>
              <a:buFont typeface="Arial"/>
              <a:buNone/>
              <a:defRPr sz="2000" kern="1200">
                <a:solidFill>
                  <a:schemeClr val="tx1">
                    <a:tint val="75000"/>
                  </a:schemeClr>
                </a:solidFill>
                <a:latin typeface="Calibri" charset="0"/>
                <a:ea typeface="Calibri" charset="0"/>
                <a:cs typeface="Calibri" charset="0"/>
              </a:defRPr>
            </a:lvl3pPr>
            <a:lvl4pPr marL="13716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4pPr>
            <a:lvl5pPr marL="18288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r>
              <a:rPr lang="en-GB" dirty="0"/>
              <a:t>Course developed by: Krassimir Tzvetanov</a:t>
            </a:r>
          </a:p>
        </p:txBody>
      </p:sp>
    </p:spTree>
    <p:extLst>
      <p:ext uri="{BB962C8B-B14F-4D97-AF65-F5344CB8AC3E}">
        <p14:creationId xmlns:p14="http://schemas.microsoft.com/office/powerpoint/2010/main" val="750309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userDrawn="1"/>
        </p:nvSpPr>
        <p:spPr>
          <a:xfrm>
            <a:off x="475861" y="335902"/>
            <a:ext cx="1900200" cy="584775"/>
          </a:xfrm>
          <a:prstGeom prst="rect">
            <a:avLst/>
          </a:prstGeom>
          <a:noFill/>
        </p:spPr>
        <p:txBody>
          <a:bodyPr wrap="none" rtlCol="0">
            <a:spAutoFit/>
          </a:bodyPr>
          <a:lstStyle/>
          <a:p>
            <a:r>
              <a:rPr lang="en-GB" sz="3200" b="1" dirty="0">
                <a:latin typeface="Calibri" charset="0"/>
                <a:ea typeface="Calibri" charset="0"/>
                <a:cs typeface="Calibri" charset="0"/>
              </a:rPr>
              <a:t>Questions</a:t>
            </a:r>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egue">
    <p:spTree>
      <p:nvGrpSpPr>
        <p:cNvPr id="1" name=""/>
        <p:cNvGrpSpPr/>
        <p:nvPr/>
      </p:nvGrpSpPr>
      <p:grpSpPr>
        <a:xfrm>
          <a:off x="0" y="0"/>
          <a:ext cx="0" cy="0"/>
          <a:chOff x="0" y="0"/>
          <a:chExt cx="0" cy="0"/>
        </a:xfrm>
      </p:grpSpPr>
      <p:sp>
        <p:nvSpPr>
          <p:cNvPr id="27" name="Rectangle 3"/>
          <p:cNvSpPr>
            <a:spLocks noChangeArrowheads="1"/>
          </p:cNvSpPr>
          <p:nvPr userDrawn="1"/>
        </p:nvSpPr>
        <p:spPr bwMode="white">
          <a:xfrm>
            <a:off x="1" y="0"/>
            <a:ext cx="9144000" cy="177800"/>
          </a:xfrm>
          <a:prstGeom prst="rect">
            <a:avLst/>
          </a:prstGeom>
          <a:solidFill>
            <a:schemeClr val="bg2"/>
          </a:solidFill>
          <a:ln w="25400" algn="ctr">
            <a:noFill/>
            <a:miter lim="800000"/>
            <a:headEnd/>
            <a:tailEnd/>
          </a:ln>
          <a:effectLst/>
        </p:spPr>
        <p:txBody>
          <a:bodyPr wrap="none" lIns="76816" tIns="38409" rIns="76816" bIns="38409" anchor="ctr"/>
          <a:lstStyle/>
          <a:p>
            <a:endParaRPr lang="en-US">
              <a:latin typeface="+mj-lt"/>
            </a:endParaRPr>
          </a:p>
        </p:txBody>
      </p:sp>
      <p:sp>
        <p:nvSpPr>
          <p:cNvPr id="47" name="Rectangle 3"/>
          <p:cNvSpPr>
            <a:spLocks noChangeArrowheads="1"/>
          </p:cNvSpPr>
          <p:nvPr userDrawn="1"/>
        </p:nvSpPr>
        <p:spPr bwMode="hidden">
          <a:xfrm>
            <a:off x="1" y="0"/>
            <a:ext cx="9144000" cy="177800"/>
          </a:xfrm>
          <a:prstGeom prst="rect">
            <a:avLst/>
          </a:prstGeom>
          <a:solidFill>
            <a:schemeClr val="bg2"/>
          </a:solidFill>
          <a:ln w="25400" algn="ctr">
            <a:noFill/>
            <a:miter lim="800000"/>
            <a:headEnd/>
            <a:tailEnd/>
          </a:ln>
          <a:effectLst/>
        </p:spPr>
        <p:txBody>
          <a:bodyPr wrap="none" lIns="76816" tIns="38409" rIns="76816" bIns="38409" anchor="ctr"/>
          <a:lstStyle/>
          <a:p>
            <a:endParaRPr lang="en-US">
              <a:latin typeface="+mj-lt"/>
            </a:endParaRPr>
          </a:p>
        </p:txBody>
      </p:sp>
      <p:sp>
        <p:nvSpPr>
          <p:cNvPr id="5" name="Title 1"/>
          <p:cNvSpPr>
            <a:spLocks noGrp="1"/>
          </p:cNvSpPr>
          <p:nvPr>
            <p:ph type="ctrTitle" hasCustomPrompt="1"/>
          </p:nvPr>
        </p:nvSpPr>
        <p:spPr>
          <a:xfrm>
            <a:off x="245457" y="762099"/>
            <a:ext cx="8301718" cy="3426595"/>
          </a:xfrm>
          <a:prstGeom prst="rect">
            <a:avLst/>
          </a:prstGeom>
        </p:spPr>
        <p:txBody>
          <a:bodyPr anchor="b" anchorCtr="0">
            <a:noAutofit/>
          </a:bodyPr>
          <a:lstStyle>
            <a:lvl1pPr marL="0" indent="0" algn="l">
              <a:lnSpc>
                <a:spcPct val="90000"/>
              </a:lnSpc>
              <a:buFont typeface="Arial" panose="020B0604020202020204" pitchFamily="34" charset="0"/>
              <a:buNone/>
              <a:defRPr sz="5000" b="0" i="0" spc="0" baseline="0">
                <a:gradFill>
                  <a:gsLst>
                    <a:gs pos="34000">
                      <a:srgbClr val="272749"/>
                    </a:gs>
                    <a:gs pos="0">
                      <a:schemeClr val="tx2"/>
                    </a:gs>
                    <a:gs pos="92000">
                      <a:srgbClr val="EE402F"/>
                    </a:gs>
                    <a:gs pos="100000">
                      <a:srgbClr val="F37527"/>
                    </a:gs>
                  </a:gsLst>
                  <a:lin ang="1200000" scaled="0"/>
                </a:gradFill>
                <a:latin typeface="+mj-lt"/>
                <a:cs typeface="CiscoSans Thin"/>
              </a:defRPr>
            </a:lvl1pPr>
          </a:lstStyle>
          <a:p>
            <a:r>
              <a:rPr lang="en-US" dirty="0"/>
              <a:t>Section Title Goes Here</a:t>
            </a:r>
          </a:p>
        </p:txBody>
      </p:sp>
    </p:spTree>
    <p:extLst>
      <p:ext uri="{BB962C8B-B14F-4D97-AF65-F5344CB8AC3E}">
        <p14:creationId xmlns:p14="http://schemas.microsoft.com/office/powerpoint/2010/main" val="242560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charset="0"/>
                <a:ea typeface="Calibri" charset="0"/>
                <a:cs typeface="Calibri" charset="0"/>
              </a:defRPr>
            </a:lvl1pPr>
            <a:lvl2pPr>
              <a:defRPr>
                <a:latin typeface="Calibri" charset="0"/>
                <a:ea typeface="Calibri" charset="0"/>
                <a:cs typeface="Calibri" charset="0"/>
              </a:defRPr>
            </a:lvl2pPr>
            <a:lvl3pPr>
              <a:defRPr>
                <a:latin typeface="Calibri" charset="0"/>
                <a:ea typeface="Calibri" charset="0"/>
                <a:cs typeface="Calibri" charset="0"/>
              </a:defRPr>
            </a:lvl3pPr>
            <a:lvl4pPr>
              <a:defRPr>
                <a:latin typeface="Calibri" charset="0"/>
                <a:ea typeface="Calibri" charset="0"/>
                <a:cs typeface="Calibri" charset="0"/>
              </a:defRPr>
            </a:lvl4pPr>
            <a:lvl5pPr>
              <a:defRPr>
                <a:latin typeface="Calibri" charset="0"/>
                <a:ea typeface="Calibri" charset="0"/>
                <a:cs typeface="Calibri"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7"/>
          <p:cNvSpPr>
            <a:spLocks noGrp="1"/>
          </p:cNvSpPr>
          <p:nvPr>
            <p:ph type="title"/>
          </p:nvPr>
        </p:nvSpPr>
        <p:spPr/>
        <p:txBody>
          <a:bodyPr/>
          <a:lstStyle>
            <a:lvl1pPr>
              <a:defRPr>
                <a:latin typeface="Calibri" charset="0"/>
                <a:ea typeface="Calibri" charset="0"/>
                <a:cs typeface="Calibri" charset="0"/>
              </a:defRPr>
            </a:lvl1pPr>
          </a:lstStyle>
          <a:p>
            <a:r>
              <a:rPr lang="en-US"/>
              <a:t>Click to edit Master title style</a:t>
            </a:r>
            <a:endParaRPr lang="en-GB"/>
          </a:p>
        </p:txBody>
      </p:sp>
    </p:spTree>
    <p:extLst>
      <p:ext uri="{BB962C8B-B14F-4D97-AF65-F5344CB8AC3E}">
        <p14:creationId xmlns:p14="http://schemas.microsoft.com/office/powerpoint/2010/main" val="434161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dirty="0"/>
              <a:t>Click to edit Master title style</a:t>
            </a:r>
            <a:endParaRPr lang="en-GB" dirty="0"/>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charset="0"/>
                <a:ea typeface="Calibri" charset="0"/>
                <a:cs typeface="Calibri" charset="0"/>
              </a:defRPr>
            </a:lvl1pPr>
          </a:lstStyle>
          <a:p>
            <a:r>
              <a:rPr lang="en-US" dirty="0"/>
              <a:t>Click to edit Master title style</a:t>
            </a:r>
            <a:endParaRPr lang="en-GB" dirty="0"/>
          </a:p>
        </p:txBody>
      </p:sp>
    </p:spTree>
    <p:extLst>
      <p:ext uri="{BB962C8B-B14F-4D97-AF65-F5344CB8AC3E}">
        <p14:creationId xmlns:p14="http://schemas.microsoft.com/office/powerpoint/2010/main" val="940359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No Foot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a:t>Click to edit Master title style</a:t>
            </a:r>
            <a:endParaRPr lang="en-GB"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7991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Lab Titl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5457825" y="1358900"/>
            <a:ext cx="3670300" cy="5499100"/>
          </a:xfrm>
          <a:prstGeom prst="rect">
            <a:avLst/>
          </a:prstGeom>
        </p:spPr>
      </p:pic>
      <p:sp>
        <p:nvSpPr>
          <p:cNvPr id="2" name="Title 1"/>
          <p:cNvSpPr>
            <a:spLocks noGrp="1"/>
          </p:cNvSpPr>
          <p:nvPr>
            <p:ph type="title"/>
          </p:nvPr>
        </p:nvSpPr>
        <p:spPr>
          <a:xfrm>
            <a:off x="449264" y="1520617"/>
            <a:ext cx="8229600" cy="411162"/>
          </a:xfrm>
        </p:spPr>
        <p:txBody>
          <a:bodyPr/>
          <a:lstStyle>
            <a:lvl1pPr>
              <a:defRPr baseline="0">
                <a:solidFill>
                  <a:schemeClr val="tx1"/>
                </a:solidFill>
                <a:latin typeface="Calibri" charset="0"/>
                <a:ea typeface="Calibri" charset="0"/>
                <a:cs typeface="Calibri" charset="0"/>
              </a:defRPr>
            </a:lvl1pPr>
          </a:lstStyle>
          <a:p>
            <a:r>
              <a:rPr lang="en-US"/>
              <a:t>Click to edit Master title style</a:t>
            </a:r>
            <a:endParaRPr lang="en-US" dirty="0"/>
          </a:p>
        </p:txBody>
      </p:sp>
      <p:sp>
        <p:nvSpPr>
          <p:cNvPr id="5" name="Text Placeholder 7"/>
          <p:cNvSpPr>
            <a:spLocks noGrp="1"/>
          </p:cNvSpPr>
          <p:nvPr>
            <p:ph type="body" sz="quarter" idx="10"/>
          </p:nvPr>
        </p:nvSpPr>
        <p:spPr>
          <a:xfrm>
            <a:off x="449264" y="2093495"/>
            <a:ext cx="5229642" cy="3418940"/>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b Content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alphaModFix amt="24000"/>
          </a:blip>
          <a:stretch>
            <a:fillRect/>
          </a:stretch>
        </p:blipFill>
        <p:spPr>
          <a:xfrm>
            <a:off x="5457825" y="1358900"/>
            <a:ext cx="3670300" cy="5499100"/>
          </a:xfrm>
          <a:prstGeom prst="rect">
            <a:avLst/>
          </a:prstGeom>
        </p:spPr>
      </p:pic>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Calibri" charset="0"/>
                <a:ea typeface="Calibri" charset="0"/>
                <a:cs typeface="Calibri" charset="0"/>
              </a:defRPr>
            </a:lvl1pPr>
          </a:lstStyle>
          <a:p>
            <a:r>
              <a:rPr lang="en-US"/>
              <a:t>Click to edit Master title style</a:t>
            </a:r>
            <a:endParaRPr lang="en-US" dirty="0"/>
          </a:p>
        </p:txBody>
      </p:sp>
      <p:sp>
        <p:nvSpPr>
          <p:cNvPr id="5" name="Text Placeholder 7"/>
          <p:cNvSpPr>
            <a:spLocks noGrp="1"/>
          </p:cNvSpPr>
          <p:nvPr>
            <p:ph type="body" sz="quarter" idx="10"/>
          </p:nvPr>
        </p:nvSpPr>
        <p:spPr>
          <a:xfrm>
            <a:off x="449263" y="1206500"/>
            <a:ext cx="8258175" cy="4305935"/>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9" name="Picture 8"/>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userDrawn="1"/>
        </p:nvSpPr>
        <p:spPr>
          <a:xfrm>
            <a:off x="0" y="6624589"/>
            <a:ext cx="5113176"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lumMod val="65000"/>
                    <a:lumOff val="35000"/>
                  </a:schemeClr>
                </a:solidFill>
                <a:latin typeface="Calibri" charset="0"/>
                <a:ea typeface="Calibri" charset="0"/>
                <a:cs typeface="Calibri" charset="0"/>
              </a:rPr>
              <a:t>DDoS Mitigation Fundamentals, Version 1.0, © FIRST Inc.</a:t>
            </a:r>
          </a:p>
        </p:txBody>
      </p:sp>
    </p:spTree>
    <p:extLst>
      <p:ext uri="{BB962C8B-B14F-4D97-AF65-F5344CB8AC3E}">
        <p14:creationId xmlns:p14="http://schemas.microsoft.com/office/powerpoint/2010/main" val="16231656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2" r:id="rId3"/>
    <p:sldLayoutId id="2147483669" r:id="rId4"/>
    <p:sldLayoutId id="2147483675" r:id="rId5"/>
    <p:sldLayoutId id="2147483671" r:id="rId6"/>
    <p:sldLayoutId id="2147483670" r:id="rId7"/>
    <p:sldLayoutId id="2147483678" r:id="rId8"/>
    <p:sldLayoutId id="2147483677" r:id="rId9"/>
    <p:sldLayoutId id="2147483674" r:id="rId10"/>
    <p:sldLayoutId id="2147483673" r:id="rId11"/>
    <p:sldLayoutId id="2147483679" r:id="rId12"/>
  </p:sldLayoutIdLst>
  <p:txStyles>
    <p:titleStyle>
      <a:lvl1pPr algn="l" defTabSz="914400" rtl="0" eaLnBrk="1" latinLnBrk="0" hangingPunct="1">
        <a:lnSpc>
          <a:spcPct val="90000"/>
        </a:lnSpc>
        <a:spcBef>
          <a:spcPct val="0"/>
        </a:spcBef>
        <a:buNone/>
        <a:defRPr sz="3200" b="1" i="0" kern="1200">
          <a:solidFill>
            <a:schemeClr val="tx1"/>
          </a:solidFill>
          <a:latin typeface="Calibri" charset="0"/>
          <a:ea typeface="Calibri" charset="0"/>
          <a:cs typeface="Calibri"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Calibri" charset="0"/>
          <a:ea typeface="Calibri" charset="0"/>
          <a:cs typeface="Calibri"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Calibri" charset="0"/>
          <a:ea typeface="Calibri" charset="0"/>
          <a:cs typeface="Calibri"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Calibri" charset="0"/>
          <a:ea typeface="Calibri" charset="0"/>
          <a:cs typeface="Calibri"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1.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Introduction</a:t>
            </a:r>
          </a:p>
        </p:txBody>
      </p:sp>
      <p:sp>
        <p:nvSpPr>
          <p:cNvPr id="4" name="Subtitle 2"/>
          <p:cNvSpPr txBox="1">
            <a:spLocks/>
          </p:cNvSpPr>
          <p:nvPr/>
        </p:nvSpPr>
        <p:spPr>
          <a:xfrm>
            <a:off x="3581400" y="5471770"/>
            <a:ext cx="4876800" cy="684629"/>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a:buNone/>
              <a:defRPr sz="1600" kern="1200" baseline="0">
                <a:solidFill>
                  <a:schemeClr val="tx1">
                    <a:tint val="75000"/>
                  </a:schemeClr>
                </a:solidFill>
                <a:latin typeface="Calibri" charset="0"/>
                <a:ea typeface="Calibri" charset="0"/>
                <a:cs typeface="Calibri" charset="0"/>
              </a:defRPr>
            </a:lvl1pPr>
            <a:lvl2pPr marL="457200" indent="0" algn="ctr" defTabSz="914400" rtl="0" eaLnBrk="1" latinLnBrk="0" hangingPunct="1">
              <a:lnSpc>
                <a:spcPct val="90000"/>
              </a:lnSpc>
              <a:spcBef>
                <a:spcPts val="500"/>
              </a:spcBef>
              <a:buFont typeface="Arial"/>
              <a:buNone/>
              <a:defRPr sz="2400" kern="1200">
                <a:solidFill>
                  <a:schemeClr val="tx1">
                    <a:tint val="75000"/>
                  </a:schemeClr>
                </a:solidFill>
                <a:latin typeface="Calibri" charset="0"/>
                <a:ea typeface="Calibri" charset="0"/>
                <a:cs typeface="Calibri" charset="0"/>
              </a:defRPr>
            </a:lvl2pPr>
            <a:lvl3pPr marL="914400" indent="0" algn="ctr" defTabSz="914400" rtl="0" eaLnBrk="1" latinLnBrk="0" hangingPunct="1">
              <a:lnSpc>
                <a:spcPct val="90000"/>
              </a:lnSpc>
              <a:spcBef>
                <a:spcPts val="500"/>
              </a:spcBef>
              <a:buFont typeface="Arial"/>
              <a:buNone/>
              <a:defRPr sz="2000" kern="1200">
                <a:solidFill>
                  <a:schemeClr val="tx1">
                    <a:tint val="75000"/>
                  </a:schemeClr>
                </a:solidFill>
                <a:latin typeface="Calibri" charset="0"/>
                <a:ea typeface="Calibri" charset="0"/>
                <a:cs typeface="Calibri" charset="0"/>
              </a:defRPr>
            </a:lvl3pPr>
            <a:lvl4pPr marL="13716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4pPr>
            <a:lvl5pPr marL="18288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r>
              <a:rPr lang="en-GB"/>
              <a:t>Presenter: </a:t>
            </a:r>
            <a:br>
              <a:rPr lang="en-GB"/>
            </a:br>
            <a:r>
              <a:rPr lang="en-GB"/>
              <a:t>Date: </a:t>
            </a:r>
            <a:endParaRPr lang="en-GB" dirty="0"/>
          </a:p>
        </p:txBody>
      </p:sp>
    </p:spTree>
    <p:extLst>
      <p:ext uri="{BB962C8B-B14F-4D97-AF65-F5344CB8AC3E}">
        <p14:creationId xmlns:p14="http://schemas.microsoft.com/office/powerpoint/2010/main" val="1511716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83855"/>
            <a:ext cx="8293100" cy="5012579"/>
          </a:xfrm>
        </p:spPr>
        <p:txBody>
          <a:bodyPr>
            <a:normAutofit fontScale="77500" lnSpcReduction="20000"/>
          </a:bodyPr>
          <a:lstStyle/>
          <a:p>
            <a:r>
              <a:rPr lang="en-US" dirty="0"/>
              <a:t>Data rates (bandwidth)</a:t>
            </a:r>
          </a:p>
          <a:p>
            <a:pPr lvl="1"/>
            <a:r>
              <a:rPr lang="en-US" dirty="0"/>
              <a:t>bit/s </a:t>
            </a:r>
          </a:p>
          <a:p>
            <a:pPr lvl="1"/>
            <a:r>
              <a:rPr lang="en-US" dirty="0"/>
              <a:t>(SI x1000) </a:t>
            </a:r>
            <a:r>
              <a:rPr lang="en-US" dirty="0" err="1"/>
              <a:t>kbit</a:t>
            </a:r>
            <a:r>
              <a:rPr lang="en-US" dirty="0"/>
              <a:t>/s, Mbit/s, </a:t>
            </a:r>
            <a:r>
              <a:rPr lang="en-US" dirty="0" err="1"/>
              <a:t>Gbit</a:t>
            </a:r>
            <a:r>
              <a:rPr lang="en-US" dirty="0"/>
              <a:t>/s (bps, kbps, Mbps, </a:t>
            </a:r>
            <a:r>
              <a:rPr lang="en-US" dirty="0" err="1"/>
              <a:t>Gbps</a:t>
            </a:r>
            <a:r>
              <a:rPr lang="en-US" dirty="0"/>
              <a:t>)</a:t>
            </a:r>
          </a:p>
          <a:p>
            <a:pPr lvl="1"/>
            <a:r>
              <a:rPr lang="en-US" dirty="0"/>
              <a:t>(IEC80000-13 x1024) </a:t>
            </a:r>
            <a:r>
              <a:rPr lang="en-US" dirty="0" err="1"/>
              <a:t>Kibit</a:t>
            </a:r>
            <a:r>
              <a:rPr lang="en-US" dirty="0"/>
              <a:t>/s, </a:t>
            </a:r>
            <a:r>
              <a:rPr lang="en-US" dirty="0" err="1"/>
              <a:t>Mibit</a:t>
            </a:r>
            <a:r>
              <a:rPr lang="en-US" dirty="0"/>
              <a:t>/s, </a:t>
            </a:r>
            <a:r>
              <a:rPr lang="en-US" dirty="0" err="1"/>
              <a:t>Gibit</a:t>
            </a:r>
            <a:r>
              <a:rPr lang="en-US" dirty="0"/>
              <a:t>/s</a:t>
            </a:r>
          </a:p>
          <a:p>
            <a:pPr lvl="2"/>
            <a:r>
              <a:rPr lang="en-US" dirty="0"/>
              <a:t>Reference: https://en.wikipedia.org/wiki/Data-rate_units</a:t>
            </a:r>
          </a:p>
          <a:p>
            <a:r>
              <a:rPr lang="en-US" dirty="0"/>
              <a:t>Storage</a:t>
            </a:r>
          </a:p>
          <a:p>
            <a:pPr lvl="1"/>
            <a:r>
              <a:rPr lang="en-US" dirty="0"/>
              <a:t>Bytes</a:t>
            </a:r>
          </a:p>
          <a:p>
            <a:pPr lvl="1"/>
            <a:r>
              <a:rPr lang="en-US" dirty="0"/>
              <a:t>(SI) kB, MB, GB</a:t>
            </a:r>
          </a:p>
          <a:p>
            <a:pPr lvl="1"/>
            <a:r>
              <a:rPr lang="en-US" dirty="0"/>
              <a:t>KiB, </a:t>
            </a:r>
            <a:r>
              <a:rPr lang="en-US" dirty="0" err="1"/>
              <a:t>MiB</a:t>
            </a:r>
            <a:r>
              <a:rPr lang="en-US" dirty="0"/>
              <a:t>, </a:t>
            </a:r>
            <a:r>
              <a:rPr lang="en-US" dirty="0" err="1"/>
              <a:t>GiB</a:t>
            </a:r>
            <a:endParaRPr lang="en-US" dirty="0"/>
          </a:p>
          <a:p>
            <a:pPr lvl="2"/>
            <a:r>
              <a:rPr lang="en-US" dirty="0"/>
              <a:t>Reference: https://en.wikipedia.org/wiki/Units_of_information</a:t>
            </a:r>
          </a:p>
          <a:p>
            <a:r>
              <a:rPr lang="en-US" dirty="0"/>
              <a:t>Clock rates</a:t>
            </a:r>
          </a:p>
          <a:p>
            <a:pPr lvl="1"/>
            <a:r>
              <a:rPr lang="en-US" dirty="0"/>
              <a:t>Hz – mostly GHz</a:t>
            </a:r>
          </a:p>
          <a:p>
            <a:r>
              <a:rPr lang="en-US" dirty="0"/>
              <a:t>Latency</a:t>
            </a:r>
          </a:p>
          <a:p>
            <a:pPr lvl="1"/>
            <a:r>
              <a:rPr lang="en-US" dirty="0"/>
              <a:t>Usually milliseconds</a:t>
            </a:r>
          </a:p>
          <a:p>
            <a:r>
              <a:rPr lang="en-US" dirty="0"/>
              <a:t>Other</a:t>
            </a:r>
          </a:p>
          <a:p>
            <a:pPr lvl="1"/>
            <a:r>
              <a:rPr lang="en-US" dirty="0"/>
              <a:t>Packets per second</a:t>
            </a:r>
          </a:p>
          <a:p>
            <a:pPr lvl="1"/>
            <a:r>
              <a:rPr lang="en-US" dirty="0"/>
              <a:t>Requests per second</a:t>
            </a:r>
          </a:p>
        </p:txBody>
      </p:sp>
      <p:sp>
        <p:nvSpPr>
          <p:cNvPr id="3" name="Title 2"/>
          <p:cNvSpPr>
            <a:spLocks noGrp="1"/>
          </p:cNvSpPr>
          <p:nvPr>
            <p:ph type="title"/>
          </p:nvPr>
        </p:nvSpPr>
        <p:spPr/>
        <p:txBody>
          <a:bodyPr/>
          <a:lstStyle/>
          <a:p>
            <a:r>
              <a:rPr lang="en-US" dirty="0"/>
              <a:t>Terminology and Metrics</a:t>
            </a:r>
          </a:p>
        </p:txBody>
      </p:sp>
    </p:spTree>
    <p:extLst>
      <p:ext uri="{BB962C8B-B14F-4D97-AF65-F5344CB8AC3E}">
        <p14:creationId xmlns:p14="http://schemas.microsoft.com/office/powerpoint/2010/main" val="1637241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2">
                                            <p:txEl>
                                              <p:pRg st="3" end="3"/>
                                            </p:txEl>
                                          </p:spTgt>
                                        </p:tgtEl>
                                        <p:attrNameLst>
                                          <p:attrName>style.visibility</p:attrName>
                                        </p:attrNameLst>
                                      </p:cBhvr>
                                      <p:to>
                                        <p:strVal val="visible"/>
                                      </p:to>
                                    </p:set>
                                    <p:animEffect transition="in" filter="fade">
                                      <p:cBhvr>
                                        <p:cTn id="20" dur="500"/>
                                        <p:tgtEl>
                                          <p:spTgt spid="2">
                                            <p:txEl>
                                              <p:pRg st="3" end="3"/>
                                            </p:txEl>
                                          </p:spTgt>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animEffect transition="in" filter="fade">
                                      <p:cBhvr>
                                        <p:cTn id="29" dur="500"/>
                                        <p:tgtEl>
                                          <p:spTgt spid="2">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
                                            <p:txEl>
                                              <p:pRg st="6" end="6"/>
                                            </p:txEl>
                                          </p:spTgt>
                                        </p:tgtEl>
                                        <p:attrNameLst>
                                          <p:attrName>style.visibility</p:attrName>
                                        </p:attrNameLst>
                                      </p:cBhvr>
                                      <p:to>
                                        <p:strVal val="visible"/>
                                      </p:to>
                                    </p:set>
                                    <p:animEffect transition="in" filter="fade">
                                      <p:cBhvr>
                                        <p:cTn id="34" dur="500"/>
                                        <p:tgtEl>
                                          <p:spTgt spid="2">
                                            <p:txEl>
                                              <p:pRg st="6" end="6"/>
                                            </p:txEl>
                                          </p:spTgt>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2">
                                            <p:txEl>
                                              <p:pRg st="7" end="7"/>
                                            </p:txEl>
                                          </p:spTgt>
                                        </p:tgtEl>
                                        <p:attrNameLst>
                                          <p:attrName>style.visibility</p:attrName>
                                        </p:attrNameLst>
                                      </p:cBhvr>
                                      <p:to>
                                        <p:strVal val="visible"/>
                                      </p:to>
                                    </p:set>
                                    <p:animEffect transition="in" filter="fade">
                                      <p:cBhvr>
                                        <p:cTn id="38" dur="500"/>
                                        <p:tgtEl>
                                          <p:spTgt spid="2">
                                            <p:txEl>
                                              <p:pRg st="7" end="7"/>
                                            </p:txEl>
                                          </p:spTgt>
                                        </p:tgtEl>
                                      </p:cBhvr>
                                    </p:animEffect>
                                  </p:childTnLst>
                                </p:cTn>
                              </p:par>
                            </p:childTnLst>
                          </p:cTn>
                        </p:par>
                        <p:par>
                          <p:cTn id="39" fill="hold">
                            <p:stCondLst>
                              <p:cond delay="1000"/>
                            </p:stCondLst>
                            <p:childTnLst>
                              <p:par>
                                <p:cTn id="40" presetID="10" presetClass="entr" presetSubtype="0" fill="hold" grpId="0" nodeType="afterEffect">
                                  <p:stCondLst>
                                    <p:cond delay="0"/>
                                  </p:stCondLst>
                                  <p:childTnLst>
                                    <p:set>
                                      <p:cBhvr>
                                        <p:cTn id="41" dur="1" fill="hold">
                                          <p:stCondLst>
                                            <p:cond delay="0"/>
                                          </p:stCondLst>
                                        </p:cTn>
                                        <p:tgtEl>
                                          <p:spTgt spid="2">
                                            <p:txEl>
                                              <p:pRg st="8" end="8"/>
                                            </p:txEl>
                                          </p:spTgt>
                                        </p:tgtEl>
                                        <p:attrNameLst>
                                          <p:attrName>style.visibility</p:attrName>
                                        </p:attrNameLst>
                                      </p:cBhvr>
                                      <p:to>
                                        <p:strVal val="visible"/>
                                      </p:to>
                                    </p:set>
                                    <p:animEffect transition="in" filter="fade">
                                      <p:cBhvr>
                                        <p:cTn id="42" dur="500"/>
                                        <p:tgtEl>
                                          <p:spTgt spid="2">
                                            <p:txEl>
                                              <p:pRg st="8" end="8"/>
                                            </p:txEl>
                                          </p:spTgt>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2">
                                            <p:txEl>
                                              <p:pRg st="9" end="9"/>
                                            </p:txEl>
                                          </p:spTgt>
                                        </p:tgtEl>
                                        <p:attrNameLst>
                                          <p:attrName>style.visibility</p:attrName>
                                        </p:attrNameLst>
                                      </p:cBhvr>
                                      <p:to>
                                        <p:strVal val="visible"/>
                                      </p:to>
                                    </p:set>
                                    <p:animEffect transition="in" filter="fade">
                                      <p:cBhvr>
                                        <p:cTn id="46" dur="500"/>
                                        <p:tgtEl>
                                          <p:spTgt spid="2">
                                            <p:txEl>
                                              <p:pRg st="9" end="9"/>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
                                            <p:txEl>
                                              <p:pRg st="10" end="10"/>
                                            </p:txEl>
                                          </p:spTgt>
                                        </p:tgtEl>
                                        <p:attrNameLst>
                                          <p:attrName>style.visibility</p:attrName>
                                        </p:attrNameLst>
                                      </p:cBhvr>
                                      <p:to>
                                        <p:strVal val="visible"/>
                                      </p:to>
                                    </p:set>
                                    <p:animEffect transition="in" filter="fade">
                                      <p:cBhvr>
                                        <p:cTn id="51" dur="500"/>
                                        <p:tgtEl>
                                          <p:spTgt spid="2">
                                            <p:txEl>
                                              <p:pRg st="10" end="1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2">
                                            <p:txEl>
                                              <p:pRg st="11" end="11"/>
                                            </p:txEl>
                                          </p:spTgt>
                                        </p:tgtEl>
                                        <p:attrNameLst>
                                          <p:attrName>style.visibility</p:attrName>
                                        </p:attrNameLst>
                                      </p:cBhvr>
                                      <p:to>
                                        <p:strVal val="visible"/>
                                      </p:to>
                                    </p:set>
                                    <p:animEffect transition="in" filter="fade">
                                      <p:cBhvr>
                                        <p:cTn id="56" dur="500"/>
                                        <p:tgtEl>
                                          <p:spTgt spid="2">
                                            <p:txEl>
                                              <p:pRg st="11" end="11"/>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
                                            <p:txEl>
                                              <p:pRg st="12" end="12"/>
                                            </p:txEl>
                                          </p:spTgt>
                                        </p:tgtEl>
                                        <p:attrNameLst>
                                          <p:attrName>style.visibility</p:attrName>
                                        </p:attrNameLst>
                                      </p:cBhvr>
                                      <p:to>
                                        <p:strVal val="visible"/>
                                      </p:to>
                                    </p:set>
                                    <p:animEffect transition="in" filter="fade">
                                      <p:cBhvr>
                                        <p:cTn id="61" dur="500"/>
                                        <p:tgtEl>
                                          <p:spTgt spid="2">
                                            <p:txEl>
                                              <p:pRg st="12" end="12"/>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2">
                                            <p:txEl>
                                              <p:pRg st="13" end="13"/>
                                            </p:txEl>
                                          </p:spTgt>
                                        </p:tgtEl>
                                        <p:attrNameLst>
                                          <p:attrName>style.visibility</p:attrName>
                                        </p:attrNameLst>
                                      </p:cBhvr>
                                      <p:to>
                                        <p:strVal val="visible"/>
                                      </p:to>
                                    </p:set>
                                    <p:animEffect transition="in" filter="fade">
                                      <p:cBhvr>
                                        <p:cTn id="66" dur="500"/>
                                        <p:tgtEl>
                                          <p:spTgt spid="2">
                                            <p:txEl>
                                              <p:pRg st="13" end="13"/>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2">
                                            <p:txEl>
                                              <p:pRg st="14" end="14"/>
                                            </p:txEl>
                                          </p:spTgt>
                                        </p:tgtEl>
                                        <p:attrNameLst>
                                          <p:attrName>style.visibility</p:attrName>
                                        </p:attrNameLst>
                                      </p:cBhvr>
                                      <p:to>
                                        <p:strVal val="visible"/>
                                      </p:to>
                                    </p:set>
                                    <p:animEffect transition="in" filter="fade">
                                      <p:cBhvr>
                                        <p:cTn id="71" dur="500"/>
                                        <p:tgtEl>
                                          <p:spTgt spid="2">
                                            <p:txEl>
                                              <p:pRg st="14" end="14"/>
                                            </p:txEl>
                                          </p:spTgt>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2">
                                            <p:txEl>
                                              <p:pRg st="15" end="15"/>
                                            </p:txEl>
                                          </p:spTgt>
                                        </p:tgtEl>
                                        <p:attrNameLst>
                                          <p:attrName>style.visibility</p:attrName>
                                        </p:attrNameLst>
                                      </p:cBhvr>
                                      <p:to>
                                        <p:strVal val="visible"/>
                                      </p:to>
                                    </p:set>
                                    <p:animEffect transition="in" filter="fade">
                                      <p:cBhvr>
                                        <p:cTn id="76" dur="500"/>
                                        <p:tgtEl>
                                          <p:spTgt spid="2">
                                            <p:txEl>
                                              <p:pRg st="15" end="15"/>
                                            </p:txEl>
                                          </p:spTgt>
                                        </p:tgtEl>
                                      </p:cBhvr>
                                    </p:animEffect>
                                  </p:childTnLst>
                                </p:cTn>
                              </p:par>
                            </p:childTnLst>
                          </p:cTn>
                        </p:par>
                        <p:par>
                          <p:cTn id="77" fill="hold">
                            <p:stCondLst>
                              <p:cond delay="500"/>
                            </p:stCondLst>
                            <p:childTnLst>
                              <p:par>
                                <p:cTn id="78" presetID="10" presetClass="entr" presetSubtype="0" fill="hold" grpId="0" nodeType="afterEffect">
                                  <p:stCondLst>
                                    <p:cond delay="0"/>
                                  </p:stCondLst>
                                  <p:childTnLst>
                                    <p:set>
                                      <p:cBhvr>
                                        <p:cTn id="79" dur="1" fill="hold">
                                          <p:stCondLst>
                                            <p:cond delay="0"/>
                                          </p:stCondLst>
                                        </p:cTn>
                                        <p:tgtEl>
                                          <p:spTgt spid="2">
                                            <p:txEl>
                                              <p:pRg st="16" end="16"/>
                                            </p:txEl>
                                          </p:spTgt>
                                        </p:tgtEl>
                                        <p:attrNameLst>
                                          <p:attrName>style.visibility</p:attrName>
                                        </p:attrNameLst>
                                      </p:cBhvr>
                                      <p:to>
                                        <p:strVal val="visible"/>
                                      </p:to>
                                    </p:set>
                                    <p:animEffect transition="in" filter="fade">
                                      <p:cBhvr>
                                        <p:cTn id="80" dur="500"/>
                                        <p:tgtEl>
                                          <p:spTgt spid="2">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DDoS Volume Factors</a:t>
            </a:r>
          </a:p>
        </p:txBody>
      </p:sp>
    </p:spTree>
    <p:extLst>
      <p:ext uri="{BB962C8B-B14F-4D97-AF65-F5344CB8AC3E}">
        <p14:creationId xmlns:p14="http://schemas.microsoft.com/office/powerpoint/2010/main" val="39902791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Additional factors supporting and accelerating DDoS</a:t>
            </a:r>
          </a:p>
        </p:txBody>
      </p:sp>
      <p:sp>
        <p:nvSpPr>
          <p:cNvPr id="3" name="Content Placeholder 2"/>
          <p:cNvSpPr>
            <a:spLocks noGrp="1"/>
          </p:cNvSpPr>
          <p:nvPr>
            <p:ph idx="1"/>
          </p:nvPr>
        </p:nvSpPr>
        <p:spPr>
          <a:xfrm>
            <a:off x="457200" y="1489166"/>
            <a:ext cx="8229601" cy="4835434"/>
          </a:xfrm>
        </p:spPr>
        <p:txBody>
          <a:bodyPr>
            <a:normAutofit/>
          </a:bodyPr>
          <a:lstStyle/>
          <a:p>
            <a:r>
              <a:rPr lang="en-US" dirty="0"/>
              <a:t>Overall bandwidth</a:t>
            </a:r>
          </a:p>
          <a:p>
            <a:r>
              <a:rPr lang="en-US" dirty="0"/>
              <a:t>Reflectors</a:t>
            </a:r>
          </a:p>
          <a:p>
            <a:r>
              <a:rPr lang="en-US" dirty="0"/>
              <a:t>IOT/Embedded home and SOHO devices</a:t>
            </a:r>
          </a:p>
          <a:p>
            <a:r>
              <a:rPr lang="en-US" dirty="0"/>
              <a:t>Content management systems</a:t>
            </a:r>
          </a:p>
          <a:p>
            <a:r>
              <a:rPr lang="en-US" dirty="0" err="1"/>
              <a:t>Booters</a:t>
            </a:r>
            <a:r>
              <a:rPr lang="en-US" dirty="0"/>
              <a:t>/Stressors (lowers threshold)</a:t>
            </a:r>
          </a:p>
          <a:p>
            <a:r>
              <a:rPr lang="en-US" dirty="0"/>
              <a:t>Accessible information</a:t>
            </a:r>
          </a:p>
        </p:txBody>
      </p:sp>
    </p:spTree>
    <p:extLst>
      <p:ext uri="{BB962C8B-B14F-4D97-AF65-F5344CB8AC3E}">
        <p14:creationId xmlns:p14="http://schemas.microsoft.com/office/powerpoint/2010/main" val="1430672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fade">
                                      <p:cBhvr>
                                        <p:cTn id="2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 routers</a:t>
            </a:r>
          </a:p>
        </p:txBody>
      </p:sp>
      <p:sp>
        <p:nvSpPr>
          <p:cNvPr id="3" name="Content Placeholder 2"/>
          <p:cNvSpPr>
            <a:spLocks noGrp="1"/>
          </p:cNvSpPr>
          <p:nvPr>
            <p:ph idx="1"/>
          </p:nvPr>
        </p:nvSpPr>
        <p:spPr>
          <a:xfrm>
            <a:off x="457200" y="1158875"/>
            <a:ext cx="8229601" cy="5165725"/>
          </a:xfrm>
        </p:spPr>
        <p:txBody>
          <a:bodyPr/>
          <a:lstStyle/>
          <a:p>
            <a:r>
              <a:rPr lang="en-US" dirty="0"/>
              <a:t>Embedded home and SOHO devices</a:t>
            </a:r>
          </a:p>
          <a:p>
            <a:pPr lvl="1"/>
            <a:r>
              <a:rPr lang="en-US" dirty="0"/>
              <a:t>Default username/password</a:t>
            </a:r>
          </a:p>
          <a:p>
            <a:pPr lvl="1"/>
            <a:r>
              <a:rPr lang="en-US" dirty="0"/>
              <a:t>Open DNS recursive resolvers</a:t>
            </a:r>
          </a:p>
          <a:p>
            <a:pPr lvl="1"/>
            <a:r>
              <a:rPr lang="en-US" dirty="0"/>
              <a:t>Software bugs (</a:t>
            </a:r>
            <a:r>
              <a:rPr lang="en-US" dirty="0" err="1"/>
              <a:t>NetUSB</a:t>
            </a:r>
            <a:r>
              <a:rPr lang="en-US" dirty="0"/>
              <a:t>)</a:t>
            </a:r>
          </a:p>
          <a:p>
            <a:pPr lvl="1"/>
            <a:r>
              <a:rPr lang="en-US" dirty="0"/>
              <a:t>Network diagnostic tools </a:t>
            </a:r>
          </a:p>
          <a:p>
            <a:pPr lvl="1"/>
            <a:r>
              <a:rPr lang="en-US" dirty="0"/>
              <a:t>Some do not allow the user to turn off DNS</a:t>
            </a:r>
          </a:p>
          <a:p>
            <a:pPr marL="0" indent="0">
              <a:buNone/>
            </a:pPr>
            <a:endParaRPr lang="en-US" sz="2000" dirty="0"/>
          </a:p>
          <a:p>
            <a:r>
              <a:rPr lang="en-US" dirty="0"/>
              <a:t>XBOX and Sony attacks over Christmas (2014)</a:t>
            </a:r>
          </a:p>
          <a:p>
            <a:pPr lvl="1"/>
            <a:r>
              <a:rPr lang="en-US" dirty="0"/>
              <a:t>Lizard Stresses, 2015</a:t>
            </a:r>
            <a:endParaRPr lang="en-US" sz="1400" dirty="0"/>
          </a:p>
          <a:p>
            <a:pPr lvl="1"/>
            <a:r>
              <a:rPr lang="en-US" dirty="0" err="1"/>
              <a:t>Mirai</a:t>
            </a:r>
            <a:r>
              <a:rPr lang="en-US" dirty="0"/>
              <a:t>, 2017</a:t>
            </a:r>
          </a:p>
          <a:p>
            <a:r>
              <a:rPr lang="en-US" dirty="0"/>
              <a:t>Is that intentional? – “follow the money”</a:t>
            </a:r>
          </a:p>
          <a:p>
            <a:pPr marL="0" indent="0">
              <a:buNone/>
            </a:pPr>
            <a:endParaRPr lang="en-US" sz="2000" dirty="0"/>
          </a:p>
        </p:txBody>
      </p:sp>
    </p:spTree>
    <p:extLst>
      <p:ext uri="{BB962C8B-B14F-4D97-AF65-F5344CB8AC3E}">
        <p14:creationId xmlns:p14="http://schemas.microsoft.com/office/powerpoint/2010/main" val="200126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fade">
                                      <p:cBhvr>
                                        <p:cTn id="33" dur="500"/>
                                        <p:tgtEl>
                                          <p:spTgt spid="3">
                                            <p:txEl>
                                              <p:pRg st="7" end="7"/>
                                            </p:txEl>
                                          </p:spTgt>
                                        </p:tgtEl>
                                      </p:cBhvr>
                                    </p:animEffect>
                                  </p:childTnLst>
                                </p:cTn>
                              </p:par>
                            </p:childTnLst>
                          </p:cTn>
                        </p:par>
                        <p:par>
                          <p:cTn id="34" fill="hold">
                            <p:stCondLst>
                              <p:cond delay="500"/>
                            </p:stCondLst>
                            <p:childTnLst>
                              <p:par>
                                <p:cTn id="35" presetID="10" presetClass="entr" presetSubtype="0" fill="hold" grpId="0" nodeType="after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500"/>
                                        <p:tgtEl>
                                          <p:spTgt spid="3">
                                            <p:txEl>
                                              <p:pRg st="8" end="8"/>
                                            </p:txEl>
                                          </p:spTgt>
                                        </p:tgtEl>
                                      </p:cBhvr>
                                    </p:animEffect>
                                  </p:childTnLst>
                                </p:cTn>
                              </p:par>
                            </p:childTnLst>
                          </p:cTn>
                        </p:par>
                        <p:par>
                          <p:cTn id="38" fill="hold">
                            <p:stCondLst>
                              <p:cond delay="1000"/>
                            </p:stCondLst>
                            <p:childTnLst>
                              <p:par>
                                <p:cTn id="39" presetID="10" presetClass="entr" presetSubtype="0" fill="hold" grpId="0" nodeType="after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animEffect transition="in" filter="fade">
                                      <p:cBhvr>
                                        <p:cTn id="41" dur="500"/>
                                        <p:tgtEl>
                                          <p:spTgt spid="3">
                                            <p:txEl>
                                              <p:pRg st="9" end="9"/>
                                            </p:txEl>
                                          </p:spTgt>
                                        </p:tgtEl>
                                      </p:cBhvr>
                                    </p:animEffect>
                                  </p:childTnLst>
                                </p:cTn>
                              </p:par>
                            </p:childTnLst>
                          </p:cTn>
                        </p:par>
                        <p:par>
                          <p:cTn id="42" fill="hold">
                            <p:stCondLst>
                              <p:cond delay="1500"/>
                            </p:stCondLst>
                            <p:childTnLst>
                              <p:par>
                                <p:cTn id="43" presetID="10" presetClass="entr" presetSubtype="0" fill="hold" grpId="0" nodeType="after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Effect transition="in" filter="fade">
                                      <p:cBhvr>
                                        <p:cTn id="45"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Compromised </a:t>
            </a:r>
            <a:r>
              <a:rPr lang="en-US" dirty="0" err="1"/>
              <a:t>CMSes</a:t>
            </a:r>
            <a:endParaRPr lang="en-US" dirty="0"/>
          </a:p>
        </p:txBody>
      </p:sp>
      <p:sp>
        <p:nvSpPr>
          <p:cNvPr id="3" name="Content Placeholder 2"/>
          <p:cNvSpPr>
            <a:spLocks noGrp="1"/>
          </p:cNvSpPr>
          <p:nvPr>
            <p:ph idx="1"/>
          </p:nvPr>
        </p:nvSpPr>
        <p:spPr>
          <a:xfrm>
            <a:off x="457200" y="1259941"/>
            <a:ext cx="8229601" cy="5064659"/>
          </a:xfrm>
        </p:spPr>
        <p:txBody>
          <a:bodyPr/>
          <a:lstStyle/>
          <a:p>
            <a:r>
              <a:rPr lang="en-US" dirty="0"/>
              <a:t>Most targeted Content Management Systems:</a:t>
            </a:r>
          </a:p>
          <a:p>
            <a:pPr lvl="1"/>
            <a:r>
              <a:rPr lang="en-US" dirty="0"/>
              <a:t>WordPress</a:t>
            </a:r>
          </a:p>
          <a:p>
            <a:pPr lvl="1"/>
            <a:r>
              <a:rPr lang="en-US" dirty="0"/>
              <a:t>Joomla</a:t>
            </a:r>
          </a:p>
          <a:p>
            <a:endParaRPr lang="en-US" sz="2200" dirty="0">
              <a:latin typeface="Century Gothic" panose="020B0502020202020204" pitchFamily="34" charset="0"/>
              <a:cs typeface="+mn-cs"/>
            </a:endParaRPr>
          </a:p>
          <a:p>
            <a:r>
              <a:rPr lang="en-US" dirty="0"/>
              <a:t>Started in early 2013 - notably around the attacks against US financial institutions</a:t>
            </a:r>
          </a:p>
          <a:p>
            <a:endParaRPr lang="en-US" sz="2000" dirty="0"/>
          </a:p>
          <a:p>
            <a:r>
              <a:rPr lang="en-US" dirty="0"/>
              <a:t>Now it is an easy way to build a botnet and other groups abuse it as well</a:t>
            </a:r>
          </a:p>
        </p:txBody>
      </p:sp>
    </p:spTree>
    <p:extLst>
      <p:ext uri="{BB962C8B-B14F-4D97-AF65-F5344CB8AC3E}">
        <p14:creationId xmlns:p14="http://schemas.microsoft.com/office/powerpoint/2010/main" val="894383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Booters</a:t>
            </a:r>
            <a:r>
              <a:rPr lang="en-US" dirty="0"/>
              <a:t>/Stressors</a:t>
            </a:r>
          </a:p>
        </p:txBody>
      </p:sp>
      <p:sp>
        <p:nvSpPr>
          <p:cNvPr id="3" name="Content Placeholder 2"/>
          <p:cNvSpPr>
            <a:spLocks noGrp="1"/>
          </p:cNvSpPr>
          <p:nvPr>
            <p:ph idx="1"/>
          </p:nvPr>
        </p:nvSpPr>
        <p:spPr>
          <a:xfrm>
            <a:off x="457200" y="1620570"/>
            <a:ext cx="8229601" cy="4817016"/>
          </a:xfrm>
        </p:spPr>
        <p:txBody>
          <a:bodyPr/>
          <a:lstStyle/>
          <a:p>
            <a:pPr>
              <a:lnSpc>
                <a:spcPct val="100000"/>
              </a:lnSpc>
            </a:pPr>
            <a:r>
              <a:rPr lang="en-US" dirty="0"/>
              <a:t>Inexpensive</a:t>
            </a:r>
          </a:p>
          <a:p>
            <a:pPr>
              <a:lnSpc>
                <a:spcPct val="100000"/>
              </a:lnSpc>
            </a:pPr>
            <a:r>
              <a:rPr lang="en-US" dirty="0"/>
              <a:t>Popular among gamers</a:t>
            </a:r>
          </a:p>
          <a:p>
            <a:pPr>
              <a:lnSpc>
                <a:spcPct val="100000"/>
              </a:lnSpc>
            </a:pPr>
            <a:r>
              <a:rPr lang="en-US" dirty="0"/>
              <a:t>Tools are sold for cheap on the black market (forums)</a:t>
            </a:r>
          </a:p>
          <a:p>
            <a:pPr>
              <a:lnSpc>
                <a:spcPct val="100000"/>
              </a:lnSpc>
            </a:pPr>
            <a:r>
              <a:rPr lang="en-US" dirty="0"/>
              <a:t>Range 5-10 </a:t>
            </a:r>
            <a:r>
              <a:rPr lang="en-US" dirty="0" err="1"/>
              <a:t>Gbps</a:t>
            </a:r>
            <a:r>
              <a:rPr lang="en-US" dirty="0"/>
              <a:t> and up to 40GBps</a:t>
            </a:r>
          </a:p>
          <a:p>
            <a:pPr>
              <a:lnSpc>
                <a:spcPct val="100000"/>
              </a:lnSpc>
            </a:pPr>
            <a:r>
              <a:rPr lang="en-US" dirty="0"/>
              <a:t>Usually short duration</a:t>
            </a:r>
          </a:p>
          <a:p>
            <a:pPr>
              <a:lnSpc>
                <a:spcPct val="100000"/>
              </a:lnSpc>
            </a:pPr>
            <a:endParaRPr lang="en-US" sz="2200" dirty="0"/>
          </a:p>
        </p:txBody>
      </p:sp>
    </p:spTree>
    <p:extLst>
      <p:ext uri="{BB962C8B-B14F-4D97-AF65-F5344CB8AC3E}">
        <p14:creationId xmlns:p14="http://schemas.microsoft.com/office/powerpoint/2010/main" val="2655770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normAutofit/>
          </a:bodyPr>
          <a:lstStyle/>
          <a:p>
            <a:r>
              <a:rPr lang="en-US" dirty="0"/>
              <a:t>Low cost thanks to reflection</a:t>
            </a:r>
          </a:p>
        </p:txBody>
      </p:sp>
      <p:sp>
        <p:nvSpPr>
          <p:cNvPr id="4" name="Shape 189"/>
          <p:cNvSpPr txBox="1"/>
          <p:nvPr/>
        </p:nvSpPr>
        <p:spPr>
          <a:xfrm>
            <a:off x="457202" y="1942672"/>
            <a:ext cx="5119798" cy="3728208"/>
          </a:xfrm>
          <a:prstGeom prst="rect">
            <a:avLst/>
          </a:prstGeom>
          <a:noFill/>
          <a:ln>
            <a:noFill/>
          </a:ln>
        </p:spPr>
        <p:txBody>
          <a:bodyPr lIns="102396" tIns="102396" rIns="102396" bIns="102396" anchor="ctr" anchorCtr="0">
            <a:noAutofit/>
          </a:bodyPr>
          <a:lstStyle/>
          <a:p>
            <a:pPr marL="384048" indent="-384048">
              <a:buFont typeface="Arial" panose="020B0604020202020204" pitchFamily="34" charset="0"/>
              <a:buChar char="•"/>
            </a:pPr>
            <a:endParaRPr lang="en-US" sz="2200"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397" y="2252333"/>
            <a:ext cx="923047" cy="12887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1763" y="2252333"/>
            <a:ext cx="2055086" cy="12887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1131" y="2223978"/>
            <a:ext cx="3230664" cy="35296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9834" y="2223979"/>
            <a:ext cx="923047" cy="12887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9202" y="2209801"/>
            <a:ext cx="3457072" cy="35296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44558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07667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032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 by Forum of Incident Response and Security Teams, Inc.</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is name under which Forum of Incident Response and Security Teams, Inc. conducts business.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This training material is licensed under Creative Commons Attribution-Non-Commercial-Share-Alike 4.0 (CC BY-NC-SA 4.0)</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makes no representation, express or implied, with regard to the accuracy of the information contained in this material and cannot accept any legal responsibility or liability for any errors or omissions that may be made.</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All trademarks are property of their respective owners.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Permissions beyond the scope of this license may be available at 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a:t>Copyright</a:t>
            </a:r>
          </a:p>
        </p:txBody>
      </p:sp>
    </p:spTree>
    <p:extLst>
      <p:ext uri="{BB962C8B-B14F-4D97-AF65-F5344CB8AC3E}">
        <p14:creationId xmlns:p14="http://schemas.microsoft.com/office/powerpoint/2010/main" val="17557351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551656" y="1364639"/>
            <a:ext cx="8060453" cy="4525963"/>
          </a:xfrm>
        </p:spPr>
        <p:txBody>
          <a:bodyPr>
            <a:normAutofit/>
          </a:bodyPr>
          <a:lstStyle/>
          <a:p>
            <a:r>
              <a:rPr lang="en-US" dirty="0"/>
              <a:t>Who am I?</a:t>
            </a:r>
          </a:p>
          <a:p>
            <a:r>
              <a:rPr lang="en-US" dirty="0"/>
              <a:t>Who are you?</a:t>
            </a:r>
          </a:p>
          <a:p>
            <a:r>
              <a:rPr lang="en-US" dirty="0"/>
              <a:t>What is the target audience of this tutorial?</a:t>
            </a:r>
          </a:p>
          <a:p>
            <a:endParaRPr lang="en-US" dirty="0"/>
          </a:p>
          <a:p>
            <a:endParaRPr lang="en-US" dirty="0"/>
          </a:p>
          <a:p>
            <a:endParaRPr lang="en-US" dirty="0"/>
          </a:p>
        </p:txBody>
      </p:sp>
      <p:sp>
        <p:nvSpPr>
          <p:cNvPr id="3" name="Title 2"/>
          <p:cNvSpPr>
            <a:spLocks noGrp="1"/>
          </p:cNvSpPr>
          <p:nvPr>
            <p:ph type="title"/>
          </p:nvPr>
        </p:nvSpPr>
        <p:spPr/>
        <p:txBody>
          <a:bodyPr/>
          <a:lstStyle/>
          <a:p>
            <a:r>
              <a:rPr lang="en-US" dirty="0"/>
              <a:t>Introduction</a:t>
            </a:r>
          </a:p>
        </p:txBody>
      </p:sp>
    </p:spTree>
    <p:extLst>
      <p:ext uri="{BB962C8B-B14F-4D97-AF65-F5344CB8AC3E}">
        <p14:creationId xmlns:p14="http://schemas.microsoft.com/office/powerpoint/2010/main" val="50614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500"/>
                                        <p:tgtEl>
                                          <p:spTgt spid="4">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What is DDoS?</a:t>
            </a:r>
          </a:p>
          <a:p>
            <a:r>
              <a:rPr lang="en-GB" dirty="0"/>
              <a:t>Terminology</a:t>
            </a:r>
          </a:p>
          <a:p>
            <a:r>
              <a:rPr lang="en-GB" dirty="0"/>
              <a:t>Factors supporting and accelerating DDoS</a:t>
            </a:r>
          </a:p>
        </p:txBody>
      </p:sp>
      <p:sp>
        <p:nvSpPr>
          <p:cNvPr id="3" name="Title 2"/>
          <p:cNvSpPr>
            <a:spLocks noGrp="1"/>
          </p:cNvSpPr>
          <p:nvPr>
            <p:ph type="title"/>
          </p:nvPr>
        </p:nvSpPr>
        <p:spPr/>
        <p:txBody>
          <a:bodyPr/>
          <a:lstStyle/>
          <a:p>
            <a:r>
              <a:rPr lang="en-GB" dirty="0"/>
              <a:t>Overview</a:t>
            </a:r>
          </a:p>
        </p:txBody>
      </p:sp>
    </p:spTree>
    <p:extLst>
      <p:ext uri="{BB962C8B-B14F-4D97-AF65-F5344CB8AC3E}">
        <p14:creationId xmlns:p14="http://schemas.microsoft.com/office/powerpoint/2010/main" val="552938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schemeClr val="tx1"/>
                </a:solidFill>
                <a:latin typeface="Calibri" charset="0"/>
                <a:cs typeface="Calibri" charset="0"/>
              </a:rPr>
              <a:t>What is DoS/DDoS?</a:t>
            </a:r>
          </a:p>
        </p:txBody>
      </p:sp>
    </p:spTree>
    <p:extLst>
      <p:ext uri="{BB962C8B-B14F-4D97-AF65-F5344CB8AC3E}">
        <p14:creationId xmlns:p14="http://schemas.microsoft.com/office/powerpoint/2010/main" val="37984579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531720" y="1611517"/>
            <a:ext cx="7729006" cy="4030992"/>
          </a:xfrm>
        </p:spPr>
        <p:txBody>
          <a:bodyPr>
            <a:normAutofit/>
          </a:bodyPr>
          <a:lstStyle/>
          <a:p>
            <a:pPr>
              <a:lnSpc>
                <a:spcPct val="100000"/>
              </a:lnSpc>
            </a:pPr>
            <a:r>
              <a:rPr lang="en-US" dirty="0"/>
              <a:t>Discussion</a:t>
            </a:r>
          </a:p>
          <a:p>
            <a:pPr>
              <a:lnSpc>
                <a:spcPct val="100000"/>
              </a:lnSpc>
            </a:pPr>
            <a:r>
              <a:rPr lang="en-US" dirty="0"/>
              <a:t>Resource exhaustion… which leads to lack of availability</a:t>
            </a:r>
          </a:p>
          <a:p>
            <a:pPr>
              <a:lnSpc>
                <a:spcPct val="100000"/>
              </a:lnSpc>
            </a:pPr>
            <a:r>
              <a:rPr lang="en-US" dirty="0"/>
              <a:t>Consider:</a:t>
            </a:r>
          </a:p>
          <a:p>
            <a:pPr lvl="1">
              <a:lnSpc>
                <a:spcPct val="100000"/>
              </a:lnSpc>
            </a:pPr>
            <a:r>
              <a:rPr lang="en-US" dirty="0"/>
              <a:t>How is it different from The Guardian pointing to somebody’s web site?</a:t>
            </a:r>
          </a:p>
          <a:p>
            <a:pPr lvl="1">
              <a:lnSpc>
                <a:spcPct val="100000"/>
              </a:lnSpc>
            </a:pPr>
            <a:r>
              <a:rPr lang="en-US" dirty="0"/>
              <a:t>How is that different from company’s primary Internet connection going down?</a:t>
            </a:r>
          </a:p>
        </p:txBody>
      </p:sp>
      <p:sp>
        <p:nvSpPr>
          <p:cNvPr id="3" name="Title 2"/>
          <p:cNvSpPr>
            <a:spLocks noGrp="1"/>
          </p:cNvSpPr>
          <p:nvPr>
            <p:ph type="title"/>
          </p:nvPr>
        </p:nvSpPr>
        <p:spPr/>
        <p:txBody>
          <a:bodyPr/>
          <a:lstStyle/>
          <a:p>
            <a:r>
              <a:rPr lang="en-US" dirty="0"/>
              <a:t>What is Denial of Service?</a:t>
            </a:r>
          </a:p>
        </p:txBody>
      </p:sp>
    </p:spTree>
    <p:extLst>
      <p:ext uri="{BB962C8B-B14F-4D97-AF65-F5344CB8AC3E}">
        <p14:creationId xmlns:p14="http://schemas.microsoft.com/office/powerpoint/2010/main" val="3203637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fade">
                                      <p:cBhvr>
                                        <p:cTn id="21" dur="500"/>
                                        <p:tgtEl>
                                          <p:spTgt spid="4">
                                            <p:txEl>
                                              <p:pRg st="3" end="3"/>
                                            </p:txEl>
                                          </p:spTgt>
                                        </p:tgtEl>
                                      </p:cBhvr>
                                    </p:animEffect>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Effect transition="in" filter="fade">
                                      <p:cBhvr>
                                        <p:cTn id="25"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531720" y="1387523"/>
            <a:ext cx="7729006" cy="3264089"/>
          </a:xfrm>
        </p:spPr>
        <p:txBody>
          <a:bodyPr/>
          <a:lstStyle/>
          <a:p>
            <a:r>
              <a:rPr lang="en-US" dirty="0"/>
              <a:t>From security point of view?</a:t>
            </a:r>
          </a:p>
          <a:p>
            <a:pPr lvl="1"/>
            <a:r>
              <a:rPr lang="en-US" dirty="0"/>
              <a:t>Decreased availability</a:t>
            </a:r>
          </a:p>
          <a:p>
            <a:r>
              <a:rPr lang="en-US" dirty="0"/>
              <a:t>From operations point of view?</a:t>
            </a:r>
          </a:p>
          <a:p>
            <a:pPr lvl="1"/>
            <a:r>
              <a:rPr lang="en-US" dirty="0"/>
              <a:t>An outage</a:t>
            </a:r>
          </a:p>
          <a:p>
            <a:r>
              <a:rPr lang="en-US" dirty="0"/>
              <a:t>From business point of view?</a:t>
            </a:r>
          </a:p>
          <a:p>
            <a:pPr lvl="1"/>
            <a:r>
              <a:rPr lang="en-US" dirty="0"/>
              <a:t>Financial losses</a:t>
            </a:r>
          </a:p>
        </p:txBody>
      </p:sp>
      <p:sp>
        <p:nvSpPr>
          <p:cNvPr id="3" name="Title 2"/>
          <p:cNvSpPr>
            <a:spLocks noGrp="1"/>
          </p:cNvSpPr>
          <p:nvPr>
            <p:ph type="title"/>
          </p:nvPr>
        </p:nvSpPr>
        <p:spPr/>
        <p:txBody>
          <a:bodyPr/>
          <a:lstStyle/>
          <a:p>
            <a:r>
              <a:rPr lang="en-US" dirty="0"/>
              <a:t>What is Denial of Service?</a:t>
            </a:r>
          </a:p>
        </p:txBody>
      </p:sp>
    </p:spTree>
    <p:extLst>
      <p:ext uri="{BB962C8B-B14F-4D97-AF65-F5344CB8AC3E}">
        <p14:creationId xmlns:p14="http://schemas.microsoft.com/office/powerpoint/2010/main" val="2138355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animEffect transition="in" filter="fade">
                                      <p:cBhvr>
                                        <p:cTn id="11" dur="500"/>
                                        <p:tgtEl>
                                          <p:spTgt spid="4">
                                            <p:txEl>
                                              <p:pRg st="2" end="2"/>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animEffect transition="in" filter="fade">
                                      <p:cBhvr>
                                        <p:cTn id="15" dur="500"/>
                                        <p:tgtEl>
                                          <p:spTgt spid="4">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Effect transition="in" filter="fade">
                                      <p:cBhvr>
                                        <p:cTn id="20" dur="500"/>
                                        <p:tgtEl>
                                          <p:spTgt spid="4">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Effect transition="in" filter="fade">
                                      <p:cBhvr>
                                        <p:cTn id="25" dur="500"/>
                                        <p:tgtEl>
                                          <p:spTgt spid="4">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4">
                                            <p:txEl>
                                              <p:pRg st="5" end="5"/>
                                            </p:txEl>
                                          </p:spTgt>
                                        </p:tgtEl>
                                        <p:attrNameLst>
                                          <p:attrName>style.visibility</p:attrName>
                                        </p:attrNameLst>
                                      </p:cBhvr>
                                      <p:to>
                                        <p:strVal val="visible"/>
                                      </p:to>
                                    </p:set>
                                    <p:animEffect transition="in" filter="fade">
                                      <p:cBhvr>
                                        <p:cTn id="30"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DoS vs. DDoS</a:t>
            </a:r>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65931" y="3312612"/>
            <a:ext cx="631031" cy="8810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9285" y="3312612"/>
            <a:ext cx="1404938" cy="8810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50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52640" y="3294890"/>
            <a:ext cx="2208609" cy="241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50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45994" y="3294890"/>
            <a:ext cx="2208609" cy="2460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51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6329" y="3294890"/>
            <a:ext cx="631031" cy="8810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51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49683" y="3286029"/>
            <a:ext cx="2363391" cy="241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51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49683" y="3279938"/>
            <a:ext cx="2363391" cy="2460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Content Placeholder 3"/>
          <p:cNvSpPr>
            <a:spLocks noGrp="1"/>
          </p:cNvSpPr>
          <p:nvPr>
            <p:ph sz="half" idx="4294967295"/>
          </p:nvPr>
        </p:nvSpPr>
        <p:spPr>
          <a:xfrm>
            <a:off x="551656" y="1364640"/>
            <a:ext cx="8086328" cy="1915298"/>
          </a:xfrm>
        </p:spPr>
        <p:txBody>
          <a:bodyPr>
            <a:normAutofit fontScale="92500" lnSpcReduction="10000"/>
          </a:bodyPr>
          <a:lstStyle/>
          <a:p>
            <a:r>
              <a:rPr lang="en-US" dirty="0"/>
              <a:t>What is the difference?</a:t>
            </a:r>
          </a:p>
          <a:p>
            <a:pPr lvl="1"/>
            <a:r>
              <a:rPr lang="en-US" dirty="0"/>
              <a:t>One system is sending the traffic vs many systems</a:t>
            </a:r>
          </a:p>
          <a:p>
            <a:pPr lvl="1"/>
            <a:r>
              <a:rPr lang="en-US" dirty="0"/>
              <a:t>Consider reflected attacks</a:t>
            </a:r>
          </a:p>
          <a:p>
            <a:r>
              <a:rPr lang="en-US" dirty="0"/>
              <a:t>How does that change the attacks volume?</a:t>
            </a:r>
          </a:p>
          <a:p>
            <a:pPr lvl="1"/>
            <a:r>
              <a:rPr lang="en-US" dirty="0"/>
              <a:t>More systems – more capacity</a:t>
            </a:r>
          </a:p>
          <a:p>
            <a:endParaRPr lang="en-US" dirty="0"/>
          </a:p>
        </p:txBody>
      </p:sp>
      <p:pic>
        <p:nvPicPr>
          <p:cNvPr id="57349"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4725" y="4193673"/>
            <a:ext cx="637852" cy="882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7352"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3409" y="4193674"/>
            <a:ext cx="1722200" cy="882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7353" name="Picture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3409" y="4193674"/>
            <a:ext cx="1722200" cy="882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8518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fade">
                                      <p:cBhvr>
                                        <p:cTn id="12" dur="500"/>
                                        <p:tgtEl>
                                          <p:spTgt spid="11">
                                            <p:txEl>
                                              <p:pRg st="1" end="1"/>
                                            </p:txEl>
                                          </p:spTgt>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57352"/>
                                        </p:tgtEl>
                                        <p:attrNameLst>
                                          <p:attrName>style.visibility</p:attrName>
                                        </p:attrNameLst>
                                      </p:cBhvr>
                                      <p:to>
                                        <p:strVal val="visible"/>
                                      </p:to>
                                    </p:set>
                                    <p:animEffect transition="in" filter="fade">
                                      <p:cBhvr>
                                        <p:cTn id="16" dur="500"/>
                                        <p:tgtEl>
                                          <p:spTgt spid="57352"/>
                                        </p:tgtEl>
                                      </p:cBhvr>
                                    </p:animEffect>
                                  </p:childTnLst>
                                </p:cTn>
                              </p:par>
                            </p:childTnLst>
                          </p:cTn>
                        </p:par>
                        <p:par>
                          <p:cTn id="17" fill="hold">
                            <p:stCondLst>
                              <p:cond delay="1000"/>
                            </p:stCondLst>
                            <p:childTnLst>
                              <p:par>
                                <p:cTn id="18" presetID="10" presetClass="entr" presetSubtype="0" fill="hold" nodeType="afterEffect">
                                  <p:stCondLst>
                                    <p:cond delay="500"/>
                                  </p:stCondLst>
                                  <p:childTnLst>
                                    <p:set>
                                      <p:cBhvr>
                                        <p:cTn id="19" dur="1" fill="hold">
                                          <p:stCondLst>
                                            <p:cond delay="0"/>
                                          </p:stCondLst>
                                        </p:cTn>
                                        <p:tgtEl>
                                          <p:spTgt spid="57353"/>
                                        </p:tgtEl>
                                        <p:attrNameLst>
                                          <p:attrName>style.visibility</p:attrName>
                                        </p:attrNameLst>
                                      </p:cBhvr>
                                      <p:to>
                                        <p:strVal val="visible"/>
                                      </p:to>
                                    </p:set>
                                    <p:animEffect transition="in" filter="fade">
                                      <p:cBhvr>
                                        <p:cTn id="20" dur="500"/>
                                        <p:tgtEl>
                                          <p:spTgt spid="57353"/>
                                        </p:tgtEl>
                                      </p:cBhvr>
                                    </p:animEffect>
                                  </p:childTnLst>
                                </p:cTn>
                              </p:par>
                            </p:childTnLst>
                          </p:cTn>
                        </p:par>
                        <p:par>
                          <p:cTn id="21" fill="hold">
                            <p:stCondLst>
                              <p:cond delay="2000"/>
                            </p:stCondLst>
                            <p:childTnLst>
                              <p:par>
                                <p:cTn id="22" presetID="1" presetClass="entr" presetSubtype="0" fill="hold" nodeType="afterEffect">
                                  <p:stCondLst>
                                    <p:cond delay="1500"/>
                                  </p:stCondLst>
                                  <p:childTnLst>
                                    <p:set>
                                      <p:cBhvr>
                                        <p:cTn id="23" dur="1" fill="hold">
                                          <p:stCondLst>
                                            <p:cond delay="0"/>
                                          </p:stCondLst>
                                        </p:cTn>
                                        <p:tgtEl>
                                          <p:spTgt spid="21506"/>
                                        </p:tgtEl>
                                        <p:attrNameLst>
                                          <p:attrName>style.visibility</p:attrName>
                                        </p:attrNameLst>
                                      </p:cBhvr>
                                      <p:to>
                                        <p:strVal val="visible"/>
                                      </p:to>
                                    </p:set>
                                  </p:childTnLst>
                                </p:cTn>
                              </p:par>
                            </p:childTnLst>
                          </p:cTn>
                        </p:par>
                        <p:par>
                          <p:cTn id="24" fill="hold">
                            <p:stCondLst>
                              <p:cond delay="3500"/>
                            </p:stCondLst>
                            <p:childTnLst>
                              <p:par>
                                <p:cTn id="25" presetID="10"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par>
                          <p:cTn id="28" fill="hold">
                            <p:stCondLst>
                              <p:cond delay="4000"/>
                            </p:stCondLst>
                            <p:childTnLst>
                              <p:par>
                                <p:cTn id="29" presetID="10" presetClass="entr" presetSubtype="0" fill="hold" nodeType="afterEffect">
                                  <p:stCondLst>
                                    <p:cond delay="0"/>
                                  </p:stCondLst>
                                  <p:childTnLst>
                                    <p:set>
                                      <p:cBhvr>
                                        <p:cTn id="30" dur="1" fill="hold">
                                          <p:stCondLst>
                                            <p:cond delay="0"/>
                                          </p:stCondLst>
                                        </p:cTn>
                                        <p:tgtEl>
                                          <p:spTgt spid="21508"/>
                                        </p:tgtEl>
                                        <p:attrNameLst>
                                          <p:attrName>style.visibility</p:attrName>
                                        </p:attrNameLst>
                                      </p:cBhvr>
                                      <p:to>
                                        <p:strVal val="visible"/>
                                      </p:to>
                                    </p:set>
                                    <p:animEffect transition="in" filter="fade">
                                      <p:cBhvr>
                                        <p:cTn id="31" dur="500"/>
                                        <p:tgtEl>
                                          <p:spTgt spid="21508"/>
                                        </p:tgtEl>
                                      </p:cBhvr>
                                    </p:animEffect>
                                  </p:childTnLst>
                                </p:cTn>
                              </p:par>
                            </p:childTnLst>
                          </p:cTn>
                        </p:par>
                        <p:par>
                          <p:cTn id="32" fill="hold">
                            <p:stCondLst>
                              <p:cond delay="4500"/>
                            </p:stCondLst>
                            <p:childTnLst>
                              <p:par>
                                <p:cTn id="33" presetID="10" presetClass="entr" presetSubtype="0" fill="hold" nodeType="afterEffect">
                                  <p:stCondLst>
                                    <p:cond delay="500"/>
                                  </p:stCondLst>
                                  <p:childTnLst>
                                    <p:set>
                                      <p:cBhvr>
                                        <p:cTn id="34" dur="1" fill="hold">
                                          <p:stCondLst>
                                            <p:cond delay="0"/>
                                          </p:stCondLst>
                                        </p:cTn>
                                        <p:tgtEl>
                                          <p:spTgt spid="21509"/>
                                        </p:tgtEl>
                                        <p:attrNameLst>
                                          <p:attrName>style.visibility</p:attrName>
                                        </p:attrNameLst>
                                      </p:cBhvr>
                                      <p:to>
                                        <p:strVal val="visible"/>
                                      </p:to>
                                    </p:set>
                                    <p:animEffect transition="in" filter="fade">
                                      <p:cBhvr>
                                        <p:cTn id="35" dur="500"/>
                                        <p:tgtEl>
                                          <p:spTgt spid="2150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1">
                                            <p:txEl>
                                              <p:pRg st="2" end="2"/>
                                            </p:txEl>
                                          </p:spTgt>
                                        </p:tgtEl>
                                        <p:attrNameLst>
                                          <p:attrName>style.visibility</p:attrName>
                                        </p:attrNameLst>
                                      </p:cBhvr>
                                      <p:to>
                                        <p:strVal val="visible"/>
                                      </p:to>
                                    </p:set>
                                    <p:animEffect transition="in" filter="fade">
                                      <p:cBhvr>
                                        <p:cTn id="40" dur="500"/>
                                        <p:tgtEl>
                                          <p:spTgt spid="11">
                                            <p:txEl>
                                              <p:pRg st="2" end="2"/>
                                            </p:txEl>
                                          </p:spTgt>
                                        </p:tgtEl>
                                      </p:cBhvr>
                                    </p:animEffect>
                                  </p:childTnLst>
                                </p:cTn>
                              </p:par>
                            </p:childTnLst>
                          </p:cTn>
                        </p:par>
                        <p:par>
                          <p:cTn id="41" fill="hold">
                            <p:stCondLst>
                              <p:cond delay="500"/>
                            </p:stCondLst>
                            <p:childTnLst>
                              <p:par>
                                <p:cTn id="42" presetID="10" presetClass="entr" presetSubtype="0" fill="hold" nodeType="afterEffect">
                                  <p:stCondLst>
                                    <p:cond delay="0"/>
                                  </p:stCondLst>
                                  <p:childTnLst>
                                    <p:set>
                                      <p:cBhvr>
                                        <p:cTn id="43" dur="1" fill="hold">
                                          <p:stCondLst>
                                            <p:cond delay="0"/>
                                          </p:stCondLst>
                                        </p:cTn>
                                        <p:tgtEl>
                                          <p:spTgt spid="21510"/>
                                        </p:tgtEl>
                                        <p:attrNameLst>
                                          <p:attrName>style.visibility</p:attrName>
                                        </p:attrNameLst>
                                      </p:cBhvr>
                                      <p:to>
                                        <p:strVal val="visible"/>
                                      </p:to>
                                    </p:set>
                                    <p:animEffect transition="in" filter="fade">
                                      <p:cBhvr>
                                        <p:cTn id="44" dur="500"/>
                                        <p:tgtEl>
                                          <p:spTgt spid="21510"/>
                                        </p:tgtEl>
                                      </p:cBhvr>
                                    </p:animEffect>
                                  </p:childTnLst>
                                </p:cTn>
                              </p:par>
                            </p:childTnLst>
                          </p:cTn>
                        </p:par>
                        <p:par>
                          <p:cTn id="45" fill="hold">
                            <p:stCondLst>
                              <p:cond delay="1000"/>
                            </p:stCondLst>
                            <p:childTnLst>
                              <p:par>
                                <p:cTn id="46" presetID="1" presetClass="entr" presetSubtype="0" fill="hold" nodeType="afterEffect">
                                  <p:stCondLst>
                                    <p:cond delay="0"/>
                                  </p:stCondLst>
                                  <p:childTnLst>
                                    <p:set>
                                      <p:cBhvr>
                                        <p:cTn id="47" dur="1" fill="hold">
                                          <p:stCondLst>
                                            <p:cond delay="0"/>
                                          </p:stCondLst>
                                        </p:cTn>
                                        <p:tgtEl>
                                          <p:spTgt spid="21511"/>
                                        </p:tgtEl>
                                        <p:attrNameLst>
                                          <p:attrName>style.visibility</p:attrName>
                                        </p:attrNameLst>
                                      </p:cBhvr>
                                      <p:to>
                                        <p:strVal val="visible"/>
                                      </p:to>
                                    </p:set>
                                  </p:childTnLst>
                                </p:cTn>
                              </p:par>
                            </p:childTnLst>
                          </p:cTn>
                        </p:par>
                        <p:par>
                          <p:cTn id="48" fill="hold">
                            <p:stCondLst>
                              <p:cond delay="1000"/>
                            </p:stCondLst>
                            <p:childTnLst>
                              <p:par>
                                <p:cTn id="49" presetID="10" presetClass="entr" presetSubtype="0" fill="hold" nodeType="afterEffect">
                                  <p:stCondLst>
                                    <p:cond delay="500"/>
                                  </p:stCondLst>
                                  <p:childTnLst>
                                    <p:set>
                                      <p:cBhvr>
                                        <p:cTn id="50" dur="1" fill="hold">
                                          <p:stCondLst>
                                            <p:cond delay="0"/>
                                          </p:stCondLst>
                                        </p:cTn>
                                        <p:tgtEl>
                                          <p:spTgt spid="21512"/>
                                        </p:tgtEl>
                                        <p:attrNameLst>
                                          <p:attrName>style.visibility</p:attrName>
                                        </p:attrNameLst>
                                      </p:cBhvr>
                                      <p:to>
                                        <p:strVal val="visible"/>
                                      </p:to>
                                    </p:set>
                                    <p:animEffect transition="in" filter="fade">
                                      <p:cBhvr>
                                        <p:cTn id="51" dur="500"/>
                                        <p:tgtEl>
                                          <p:spTgt spid="21512"/>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11">
                                            <p:txEl>
                                              <p:pRg st="3" end="3"/>
                                            </p:txEl>
                                          </p:spTgt>
                                        </p:tgtEl>
                                        <p:attrNameLst>
                                          <p:attrName>style.visibility</p:attrName>
                                        </p:attrNameLst>
                                      </p:cBhvr>
                                      <p:to>
                                        <p:strVal val="visible"/>
                                      </p:to>
                                    </p:set>
                                    <p:animEffect transition="in" filter="fade">
                                      <p:cBhvr>
                                        <p:cTn id="56" dur="500"/>
                                        <p:tgtEl>
                                          <p:spTgt spid="11">
                                            <p:txEl>
                                              <p:pRg st="3" end="3"/>
                                            </p:txEl>
                                          </p:spTgt>
                                        </p:tgtEl>
                                      </p:cBhvr>
                                    </p:animEffect>
                                  </p:childTnLst>
                                </p:cTn>
                              </p:par>
                            </p:childTnLst>
                          </p:cTn>
                        </p:par>
                        <p:par>
                          <p:cTn id="57" fill="hold">
                            <p:stCondLst>
                              <p:cond delay="500"/>
                            </p:stCondLst>
                            <p:childTnLst>
                              <p:par>
                                <p:cTn id="58" presetID="1" presetClass="entr" presetSubtype="0" fill="hold" nodeType="afterEffect">
                                  <p:stCondLst>
                                    <p:cond delay="0"/>
                                  </p:stCondLst>
                                  <p:childTnLst>
                                    <p:set>
                                      <p:cBhvr>
                                        <p:cTn id="59" dur="1" fill="hold">
                                          <p:stCondLst>
                                            <p:cond delay="0"/>
                                          </p:stCondLst>
                                        </p:cTn>
                                        <p:tgtEl>
                                          <p:spTgt spid="57349"/>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11">
                                            <p:txEl>
                                              <p:pRg st="4" end="4"/>
                                            </p:txEl>
                                          </p:spTgt>
                                        </p:tgtEl>
                                        <p:attrNameLst>
                                          <p:attrName>style.visibility</p:attrName>
                                        </p:attrNameLst>
                                      </p:cBhvr>
                                      <p:to>
                                        <p:strVal val="visible"/>
                                      </p:to>
                                    </p:set>
                                    <p:animEffect transition="in" filter="fade">
                                      <p:cBhvr>
                                        <p:cTn id="64" dur="500"/>
                                        <p:tgtEl>
                                          <p:spTgt spid="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Terminology</a:t>
            </a:r>
          </a:p>
        </p:txBody>
      </p:sp>
    </p:spTree>
    <p:extLst>
      <p:ext uri="{BB962C8B-B14F-4D97-AF65-F5344CB8AC3E}">
        <p14:creationId xmlns:p14="http://schemas.microsoft.com/office/powerpoint/2010/main" val="2761023770"/>
      </p:ext>
    </p:extLst>
  </p:cSld>
  <p:clrMapOvr>
    <a:masterClrMapping/>
  </p:clrMapOvr>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FDCCD614-8FBD-014A-B7AF-9AD639BFF106}" vid="{105594A6-EC1E-054D-9D8A-227399E66D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FIRST_Training_4-3_02</Template>
  <TotalTime>672</TotalTime>
  <Words>1328</Words>
  <Application>Microsoft Macintosh PowerPoint</Application>
  <PresentationFormat>On-screen Show (4:3)</PresentationFormat>
  <Paragraphs>150</Paragraphs>
  <Slides>18</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Aharoni</vt:lpstr>
      <vt:lpstr>Arial</vt:lpstr>
      <vt:lpstr>Calibri</vt:lpstr>
      <vt:lpstr>Century Gothic</vt:lpstr>
      <vt:lpstr>Custom Design</vt:lpstr>
      <vt:lpstr>Introduction</vt:lpstr>
      <vt:lpstr>Copyright</vt:lpstr>
      <vt:lpstr>Introduction</vt:lpstr>
      <vt:lpstr>Overview</vt:lpstr>
      <vt:lpstr>What is DoS/DDoS?</vt:lpstr>
      <vt:lpstr>What is Denial of Service?</vt:lpstr>
      <vt:lpstr>What is Denial of Service?</vt:lpstr>
      <vt:lpstr>DoS vs. DDoS</vt:lpstr>
      <vt:lpstr>Terminology</vt:lpstr>
      <vt:lpstr>Terminology and Metrics</vt:lpstr>
      <vt:lpstr>DDoS Volume Factors</vt:lpstr>
      <vt:lpstr>Additional factors supporting and accelerating DDoS</vt:lpstr>
      <vt:lpstr>Home routers</vt:lpstr>
      <vt:lpstr>Compromised CMSes</vt:lpstr>
      <vt:lpstr>Booters/Stressors</vt:lpstr>
      <vt:lpstr>Low cost thanks to reflection</vt:lpstr>
      <vt:lpstr>PowerPoint Presentation</vt:lpstr>
      <vt:lpstr>PowerPoint Presentation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krassi@krassi.biz</dc:creator>
  <cp:lastModifiedBy>Serge Droz</cp:lastModifiedBy>
  <cp:revision>53</cp:revision>
  <dcterms:created xsi:type="dcterms:W3CDTF">2017-12-21T18:49:02Z</dcterms:created>
  <dcterms:modified xsi:type="dcterms:W3CDTF">2019-02-20T17:55:36Z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pyright">
    <vt:lpwstr>FIRST Inc.</vt:lpwstr>
  </property>
</Properties>
</file>