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slide" Target="slides/slide38.xml"/><Relationship Id="rId41" Type="http://schemas.openxmlformats.org/officeDocument/2006/relationships/slide" Target="slides/slide37.xml"/><Relationship Id="rId22" Type="http://schemas.openxmlformats.org/officeDocument/2006/relationships/slide" Target="slides/slide18.xml"/><Relationship Id="rId44" Type="http://schemas.openxmlformats.org/officeDocument/2006/relationships/slide" Target="slides/slide40.xml"/><Relationship Id="rId21" Type="http://schemas.openxmlformats.org/officeDocument/2006/relationships/slide" Target="slides/slide17.xml"/><Relationship Id="rId43" Type="http://schemas.openxmlformats.org/officeDocument/2006/relationships/slide" Target="slides/slide39.xml"/><Relationship Id="rId24" Type="http://schemas.openxmlformats.org/officeDocument/2006/relationships/slide" Target="slides/slide20.xml"/><Relationship Id="rId46" Type="http://schemas.openxmlformats.org/officeDocument/2006/relationships/slide" Target="slides/slide42.xml"/><Relationship Id="rId23" Type="http://schemas.openxmlformats.org/officeDocument/2006/relationships/slide" Target="slides/slide19.xml"/><Relationship Id="rId45" Type="http://schemas.openxmlformats.org/officeDocument/2006/relationships/slide" Target="slides/slide41.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47" Type="http://schemas.openxmlformats.org/officeDocument/2006/relationships/slide" Target="slides/slide43.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7" name="Google Shape;67;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68" name="Google Shape;68;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69" name="Google Shape;69;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35f8fe8385_0_4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28" name="Google Shape;128;g35f8fe8385_0_415: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2" name="Shape 132"/>
        <p:cNvGrpSpPr/>
        <p:nvPr/>
      </p:nvGrpSpPr>
      <p:grpSpPr>
        <a:xfrm>
          <a:off x="0" y="0"/>
          <a:ext cx="0" cy="0"/>
          <a:chOff x="0" y="0"/>
          <a:chExt cx="0" cy="0"/>
        </a:xfrm>
      </p:grpSpPr>
      <p:sp>
        <p:nvSpPr>
          <p:cNvPr id="133" name="Google Shape;133;g35f8fe8385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34" name="Google Shape;134;g35f8fe8385_0_420: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35f8fe8385_0_4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40" name="Google Shape;140;g35f8fe8385_0_425: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35f8fe8385_0_4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46" name="Google Shape;146;g35f8fe8385_0_431: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3b64eaca29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2" name="Google Shape;152;g3b64eaca29_0_2: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Google Shape;157;g35f8fe8385_0_4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8" name="Google Shape;158;g35f8fe8385_0_436: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3b64eaca2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64" name="Google Shape;164;g3b64eaca29_0_7: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35f8fe8385_0_4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70" name="Google Shape;170;g35f8fe8385_0_441: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35f8fe8385_0_4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76" name="Google Shape;176;g35f8fe8385_0_446: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3b64eaca2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2" name="Google Shape;182;g3b64eaca29_0_12: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75" name="Google Shape;75;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76" name="Google Shape;76;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3b64eaca29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8" name="Google Shape;188;g3b64eaca29_0_17: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35f8fe8385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94" name="Google Shape;194;g35f8fe8385_0_451: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3b64eaca29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00" name="Google Shape;200;g3b64eaca29_0_23: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35f8fe8385_0_4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06" name="Google Shape;206;g35f8fe8385_0_456: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3b64eaca29_0_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3b64eaca29_0_2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13" name="Google Shape;213;g3b64eaca29_0_2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35f8fe8385_0_4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19" name="Google Shape;219;g35f8fe8385_0_461: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3b64eaca29_0_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3b64eaca29_0_3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26" name="Google Shape;226;g3b64eaca29_0_3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g3b64eaca29_0_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b64eaca29_0_4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33" name="Google Shape;233;g3b64eaca29_0_4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3b64eaca29_0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3b64eaca29_0_4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40" name="Google Shape;240;g3b64eaca29_0_4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4" name="Shape 244"/>
        <p:cNvGrpSpPr/>
        <p:nvPr/>
      </p:nvGrpSpPr>
      <p:grpSpPr>
        <a:xfrm>
          <a:off x="0" y="0"/>
          <a:ext cx="0" cy="0"/>
          <a:chOff x="0" y="0"/>
          <a:chExt cx="0" cy="0"/>
        </a:xfrm>
      </p:grpSpPr>
      <p:sp>
        <p:nvSpPr>
          <p:cNvPr id="245" name="Google Shape;245;g35f8fe8385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46" name="Google Shape;246;g35f8fe8385_0_466: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2" name="Google Shape;82;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83" name="Google Shape;83;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84" name="Google Shape;84;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g35f8fe8385_0_4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52" name="Google Shape;252;g35f8fe8385_0_471: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35f8fe8385_0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58" name="Google Shape;258;g35f8fe8385_0_476: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2" name="Shape 262"/>
        <p:cNvGrpSpPr/>
        <p:nvPr/>
      </p:nvGrpSpPr>
      <p:grpSpPr>
        <a:xfrm>
          <a:off x="0" y="0"/>
          <a:ext cx="0" cy="0"/>
          <a:chOff x="0" y="0"/>
          <a:chExt cx="0" cy="0"/>
        </a:xfrm>
      </p:grpSpPr>
      <p:sp>
        <p:nvSpPr>
          <p:cNvPr id="263" name="Google Shape;263;g3b64eaca29_0_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b64eaca29_0_5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65" name="Google Shape;265;g3b64eaca29_0_5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35f8fe8385_0_4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71" name="Google Shape;271;g35f8fe8385_0_481: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5" name="Shape 275"/>
        <p:cNvGrpSpPr/>
        <p:nvPr/>
      </p:nvGrpSpPr>
      <p:grpSpPr>
        <a:xfrm>
          <a:off x="0" y="0"/>
          <a:ext cx="0" cy="0"/>
          <a:chOff x="0" y="0"/>
          <a:chExt cx="0" cy="0"/>
        </a:xfrm>
      </p:grpSpPr>
      <p:sp>
        <p:nvSpPr>
          <p:cNvPr id="276" name="Google Shape;276;g3b64eaca29_0_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3b64eaca29_0_7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78" name="Google Shape;278;g3b64eaca29_0_7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3b64eaca29_0_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b64eaca29_0_7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85" name="Google Shape;285;g3b64eaca29_0_7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g35f8fe8385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91" name="Google Shape;291;g35f8fe8385_0_486: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3b64eaca29_0_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b64eaca29_0_5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98" name="Google Shape;298;g3b64eaca29_0_5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43f05ff724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43f05ff724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05" name="Google Shape;305;g43f05ff724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11" name="Google Shape;311;p1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Module 1 Lab Conclusion: </a:t>
            </a:r>
            <a:r>
              <a:rPr b="0" i="1" lang="en-US" sz="1200" u="none" cap="none" strike="noStrike">
                <a:solidFill>
                  <a:schemeClr val="dk1"/>
                </a:solidFill>
                <a:latin typeface="Lucida Sans"/>
                <a:ea typeface="Lucida Sans"/>
                <a:cs typeface="Lucida Sans"/>
                <a:sym typeface="Lucida Sans"/>
              </a:rPr>
              <a:t>1 minute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Remember: when you receive incoming information, you will always want to determine the level of this information and see how you can improve its relevance, timeliness, accuracy, completeness, and ingestability.</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312" name="Google Shape;312;p1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13" name="Google Shape;313;p19:notes"/>
          <p:cNvSpPr txBox="1"/>
          <p:nvPr>
            <p:ph idx="12" type="sldNum"/>
          </p:nvPr>
        </p:nvSpPr>
        <p:spPr>
          <a:xfrm>
            <a:off x="6545094" y="8930607"/>
            <a:ext cx="31290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35f8fe8385_0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90" name="Google Shape;90;g35f8fe8385_0_390: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8" name="Shape 318"/>
        <p:cNvGrpSpPr/>
        <p:nvPr/>
      </p:nvGrpSpPr>
      <p:grpSpPr>
        <a:xfrm>
          <a:off x="0" y="0"/>
          <a:ext cx="0" cy="0"/>
          <a:chOff x="0" y="0"/>
          <a:chExt cx="0" cy="0"/>
        </a:xfrm>
      </p:grpSpPr>
      <p:sp>
        <p:nvSpPr>
          <p:cNvPr id="319" name="Google Shape;319;g3b64eaca29_0_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3b64eaca29_0_6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21" name="Google Shape;321;g3b64eaca29_0_6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3b64eaca29_0_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3b64eaca29_0_8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28" name="Google Shape;328;g3b64eaca29_0_8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4" name="Google Shape;334;p22:notes"/>
          <p:cNvSpPr txBox="1"/>
          <p:nvPr>
            <p:ph idx="1" type="body"/>
          </p:nvPr>
        </p:nvSpPr>
        <p:spPr>
          <a:xfrm>
            <a:off x="631902" y="4343400"/>
            <a:ext cx="5083097"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Questions?: </a:t>
            </a:r>
            <a:r>
              <a:rPr b="0" i="1" lang="en-US" sz="1200" u="none" cap="none" strike="noStrike">
                <a:solidFill>
                  <a:schemeClr val="dk1"/>
                </a:solidFill>
                <a:latin typeface="Lucida Sans"/>
                <a:ea typeface="Lucida Sans"/>
                <a:cs typeface="Lucida Sans"/>
                <a:sym typeface="Lucida Sans"/>
              </a:rPr>
              <a:t>2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Any questions?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Ask</a:t>
            </a:r>
            <a:r>
              <a:rPr b="0" i="0" lang="en-US" sz="1200" u="none" cap="none" strike="noStrike">
                <a:solidFill>
                  <a:schemeClr val="dk1"/>
                </a:solidFill>
                <a:latin typeface="Lucida Sans"/>
                <a:ea typeface="Lucida Sans"/>
                <a:cs typeface="Lucida Sans"/>
                <a:sym typeface="Lucida Sans"/>
              </a:rPr>
              <a:t> for structured feedback and put any large-scale questions or questions on a particular tangent that you don’t want to address at the moment in the “Parking Lot,” to address either after class or in a follow-up session.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Next you will learn about the Collection process.</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335" name="Google Shape;335;p22: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36" name="Google Shape;336;p22: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8" name="Shape 338"/>
        <p:cNvGrpSpPr/>
        <p:nvPr/>
      </p:nvGrpSpPr>
      <p:grpSpPr>
        <a:xfrm>
          <a:off x="0" y="0"/>
          <a:ext cx="0" cy="0"/>
          <a:chOff x="0" y="0"/>
          <a:chExt cx="0" cy="0"/>
        </a:xfrm>
      </p:grpSpPr>
      <p:sp>
        <p:nvSpPr>
          <p:cNvPr id="339" name="Google Shape;33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0" name="Google Shape;340;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341" name="Google Shape;341;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42" name="Google Shape;342;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g35f8fe8385_0_3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97" name="Google Shape;97;g35f8fe8385_0_384: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35f8fe8385_0_3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04" name="Google Shape;104;g35f8fe8385_0_395: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g35f8fe8385_0_4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10" name="Google Shape;110;g35f8fe8385_0_400: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4" name="Shape 114"/>
        <p:cNvGrpSpPr/>
        <p:nvPr/>
      </p:nvGrpSpPr>
      <p:grpSpPr>
        <a:xfrm>
          <a:off x="0" y="0"/>
          <a:ext cx="0" cy="0"/>
          <a:chOff x="0" y="0"/>
          <a:chExt cx="0" cy="0"/>
        </a:xfrm>
      </p:grpSpPr>
      <p:sp>
        <p:nvSpPr>
          <p:cNvPr id="115" name="Google Shape;115;g35f8fe8385_0_4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16" name="Google Shape;116;g35f8fe8385_0_405: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35f8fe8385_0_4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22" name="Google Shape;122;g35f8fe8385_0_410:notes"/>
          <p:cNvSpPr/>
          <p:nvPr>
            <p:ph idx="2" type="sldImg"/>
          </p:nvPr>
        </p:nvSpPr>
        <p:spPr>
          <a:xfrm>
            <a:off x="1714763" y="685800"/>
            <a:ext cx="3429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2" name="Shape 52"/>
        <p:cNvGrpSpPr/>
        <p:nvPr/>
      </p:nvGrpSpPr>
      <p:grpSpPr>
        <a:xfrm>
          <a:off x="0" y="0"/>
          <a:ext cx="0" cy="0"/>
          <a:chOff x="0" y="0"/>
          <a:chExt cx="0" cy="0"/>
        </a:xfrm>
      </p:grpSpPr>
      <p:sp>
        <p:nvSpPr>
          <p:cNvPr id="53" name="Google Shape;53;p14"/>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54" name="Google Shape;54;p14"/>
          <p:cNvSpPr txBox="1"/>
          <p:nvPr>
            <p:ph idx="1" type="body"/>
          </p:nvPr>
        </p:nvSpPr>
        <p:spPr>
          <a:xfrm>
            <a:off x="6286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14"/>
          <p:cNvSpPr txBox="1"/>
          <p:nvPr>
            <p:ph idx="2" type="body"/>
          </p:nvPr>
        </p:nvSpPr>
        <p:spPr>
          <a:xfrm>
            <a:off x="46291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14"/>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8" name="Google Shape;58;p14"/>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61" name="Google Shape;61;p15"/>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5"/>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15"/>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4.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2.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hyperlink" Target="https://www.memoryanalysis.net/am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 Id="rId3"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volatilityfoundation.org/"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hyperlink" Target="https://blog.comae.io/your-favorite-memory-toolkit-is-back-f97072d33d5c"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6"/>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72" name="Google Shape;72;p16"/>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9" name="Shape 129"/>
        <p:cNvGrpSpPr/>
        <p:nvPr/>
      </p:nvGrpSpPr>
      <p:grpSpPr>
        <a:xfrm>
          <a:off x="0" y="0"/>
          <a:ext cx="0" cy="0"/>
          <a:chOff x="0" y="0"/>
          <a:chExt cx="0" cy="0"/>
        </a:xfrm>
      </p:grpSpPr>
      <p:sp>
        <p:nvSpPr>
          <p:cNvPr id="130" name="Google Shape;130;p25"/>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Analysis of a Windows image</a:t>
            </a:r>
            <a:endParaRPr i="0" sz="2400" u="none" cap="none" strike="noStrike">
              <a:solidFill>
                <a:schemeClr val="dk1"/>
              </a:solidFill>
            </a:endParaRPr>
          </a:p>
        </p:txBody>
      </p:sp>
      <p:sp>
        <p:nvSpPr>
          <p:cNvPr id="131" name="Google Shape;131;p25"/>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i="0" lang="en-US" sz="2400" u="none" cap="none" strike="noStrike">
                <a:solidFill>
                  <a:schemeClr val="dk1"/>
                </a:solidFill>
              </a:rPr>
              <a:t>Some tricks:</a:t>
            </a:r>
            <a:endParaRPr sz="2400"/>
          </a:p>
          <a:p>
            <a:pPr indent="-381000" lvl="0" marL="457200" marR="0" rtl="0" algn="l">
              <a:lnSpc>
                <a:spcPct val="90000"/>
              </a:lnSpc>
              <a:spcBef>
                <a:spcPts val="500"/>
              </a:spcBef>
              <a:spcAft>
                <a:spcPts val="0"/>
              </a:spcAft>
              <a:buClr>
                <a:schemeClr val="dk1"/>
              </a:buClr>
              <a:buSzPts val="2400"/>
              <a:buChar char="●"/>
            </a:pPr>
            <a:r>
              <a:rPr i="0" lang="en-US" sz="2400" u="none" cap="none" strike="noStrike">
                <a:solidFill>
                  <a:schemeClr val="dk1"/>
                </a:solidFill>
              </a:rPr>
              <a:t>Volatility requires flags and a profile to run correctly, put these in front of the command you want volatility to execute</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That way you can just ‘tab up’ and replace the command you want to run</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-h gives you a help menu</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There is a plugins directory where you can put custom plugins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Some understanding of Windows internals is a must, but you don’t need to be an expert</a:t>
            </a:r>
            <a:endParaRPr i="0" sz="2400" u="none" cap="none" strike="noStrike">
              <a:solidFill>
                <a:schemeClr val="dk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5" name="Shape 135"/>
        <p:cNvGrpSpPr/>
        <p:nvPr/>
      </p:nvGrpSpPr>
      <p:grpSpPr>
        <a:xfrm>
          <a:off x="0" y="0"/>
          <a:ext cx="0" cy="0"/>
          <a:chOff x="0" y="0"/>
          <a:chExt cx="0" cy="0"/>
        </a:xfrm>
      </p:grpSpPr>
      <p:sp>
        <p:nvSpPr>
          <p:cNvPr id="136" name="Google Shape;136;p26"/>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Example: analyse a stuxnet image</a:t>
            </a:r>
            <a:endParaRPr i="0" sz="2400" u="none" cap="none" strike="noStrike">
              <a:solidFill>
                <a:schemeClr val="dk1"/>
              </a:solidFill>
            </a:endParaRPr>
          </a:p>
        </p:txBody>
      </p:sp>
      <p:sp>
        <p:nvSpPr>
          <p:cNvPr id="137" name="Google Shape;137;p26"/>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2400"/>
              <a:t>The functionality is best illustrated by walking through an example</a:t>
            </a:r>
            <a:endParaRPr sz="2400"/>
          </a:p>
          <a:p>
            <a:pPr indent="0" lvl="0" marL="0" marR="0" rtl="0" algn="l">
              <a:lnSpc>
                <a:spcPct val="90000"/>
              </a:lnSpc>
              <a:spcBef>
                <a:spcPts val="0"/>
              </a:spcBef>
              <a:spcAft>
                <a:spcPts val="0"/>
              </a:spcAft>
              <a:buNone/>
            </a:pPr>
            <a:r>
              <a:t/>
            </a:r>
            <a:endParaRPr sz="2400"/>
          </a:p>
          <a:p>
            <a:pPr indent="0" lvl="0" marL="0" marR="0" rtl="0" algn="l">
              <a:lnSpc>
                <a:spcPct val="90000"/>
              </a:lnSpc>
              <a:spcBef>
                <a:spcPts val="1000"/>
              </a:spcBef>
              <a:spcAft>
                <a:spcPts val="0"/>
              </a:spcAft>
              <a:buNone/>
            </a:pPr>
            <a:r>
              <a:rPr i="0" lang="en-US" sz="2400" u="none" cap="none" strike="noStrike">
                <a:solidFill>
                  <a:schemeClr val="dk1"/>
                </a:solidFill>
              </a:rPr>
              <a:t>Download the </a:t>
            </a:r>
            <a:r>
              <a:rPr lang="en-US" sz="2400"/>
              <a:t>example </a:t>
            </a:r>
            <a:r>
              <a:rPr i="0" lang="en-US" sz="2400" u="none" cap="none" strike="noStrike">
                <a:solidFill>
                  <a:schemeClr val="dk1"/>
                </a:solidFill>
              </a:rPr>
              <a:t>images from</a:t>
            </a:r>
            <a:endParaRPr i="0" sz="2400" u="none" cap="none" strike="noStrike">
              <a:solidFill>
                <a:schemeClr val="dk1"/>
              </a:solidFill>
            </a:endParaRPr>
          </a:p>
          <a:p>
            <a:pPr indent="0" lvl="0" marL="0" marR="0" rtl="0" algn="l">
              <a:lnSpc>
                <a:spcPct val="90000"/>
              </a:lnSpc>
              <a:spcBef>
                <a:spcPts val="1000"/>
              </a:spcBef>
              <a:spcAft>
                <a:spcPts val="0"/>
              </a:spcAft>
              <a:buNone/>
            </a:pPr>
            <a:r>
              <a:rPr lang="en-US" sz="2400" u="sng">
                <a:solidFill>
                  <a:schemeClr val="hlink"/>
                </a:solidFill>
                <a:hlinkClick r:id="rId3"/>
              </a:rPr>
              <a:t>https://www.memoryanalysis.net/amf</a:t>
            </a:r>
            <a:r>
              <a:rPr lang="en-US" sz="2400"/>
              <a:t> </a:t>
            </a:r>
            <a:endParaRPr sz="2400"/>
          </a:p>
          <a:p>
            <a:pPr indent="0" lvl="0" marL="0" marR="0" rtl="0" algn="l">
              <a:lnSpc>
                <a:spcPct val="90000"/>
              </a:lnSpc>
              <a:spcBef>
                <a:spcPts val="1000"/>
              </a:spcBef>
              <a:spcAft>
                <a:spcPts val="0"/>
              </a:spcAft>
              <a:buNone/>
            </a:pPr>
            <a:r>
              <a:t/>
            </a:r>
            <a:endParaRPr sz="2400"/>
          </a:p>
          <a:p>
            <a:pPr indent="-381000" lvl="0" marL="457200" marR="0" rtl="0" algn="l">
              <a:lnSpc>
                <a:spcPct val="90000"/>
              </a:lnSpc>
              <a:spcBef>
                <a:spcPts val="500"/>
              </a:spcBef>
              <a:spcAft>
                <a:spcPts val="0"/>
              </a:spcAft>
              <a:buClr>
                <a:schemeClr val="dk1"/>
              </a:buClr>
              <a:buSzPts val="2400"/>
              <a:buChar char="●"/>
            </a:pPr>
            <a:r>
              <a:rPr i="0" lang="en-US" sz="2400" u="none" cap="none" strike="noStrike">
                <a:solidFill>
                  <a:schemeClr val="dk1"/>
                </a:solidFill>
              </a:rPr>
              <a:t>The stuxnet image is a WinXP machine, and therefore not too large (512MB)</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This makes volatility run faster</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Lots of interesting artefacts to analyse</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sp>
        <p:nvSpPr>
          <p:cNvPr id="142" name="Google Shape;142;p27"/>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Stuxnet background</a:t>
            </a:r>
            <a:endParaRPr i="0" sz="2400" u="none" cap="none" strike="noStrike">
              <a:solidFill>
                <a:schemeClr val="dk1"/>
              </a:solidFill>
            </a:endParaRPr>
          </a:p>
        </p:txBody>
      </p:sp>
      <p:sp>
        <p:nvSpPr>
          <p:cNvPr id="143" name="Google Shape;143;p27"/>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Highly sophisticated worm written to thwart Iranian Nuclear programme through sabotage</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Described in Kim Zetter, ‘Countdown to zero day’, Crown/Archetype (2014)</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Sometimes called the first cyberweapon</a:t>
            </a:r>
            <a:endParaRPr i="0" sz="2400" u="none" cap="none" strike="noStrike">
              <a:solidFill>
                <a:schemeClr val="dk1"/>
              </a:solidFill>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8"/>
          <p:cNvSpPr txBox="1"/>
          <p:nvPr>
            <p:ph type="title"/>
          </p:nvPr>
        </p:nvSpPr>
        <p:spPr>
          <a:xfrm>
            <a:off x="457200" y="35083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First command: imageinfo</a:t>
            </a:r>
            <a:endParaRPr i="0" sz="2400" u="none" cap="none" strike="noStrike">
              <a:solidFill>
                <a:schemeClr val="dk1"/>
              </a:solidFill>
            </a:endParaRPr>
          </a:p>
        </p:txBody>
      </p:sp>
      <p:sp>
        <p:nvSpPr>
          <p:cNvPr id="149" name="Google Shape;149;p28"/>
          <p:cNvSpPr txBox="1"/>
          <p:nvPr>
            <p:ph idx="1" type="body"/>
          </p:nvPr>
        </p:nvSpPr>
        <p:spPr>
          <a:xfrm>
            <a:off x="457200" y="1114425"/>
            <a:ext cx="8258100" cy="4327500"/>
          </a:xfrm>
          <a:prstGeom prst="rect">
            <a:avLst/>
          </a:prstGeom>
          <a:noFill/>
          <a:ln>
            <a:noFill/>
          </a:ln>
        </p:spPr>
        <p:txBody>
          <a:bodyPr anchorCtr="0" anchor="t" bIns="45700" lIns="91425" spcFirstLastPara="1" rIns="91425" wrap="square" tIns="45700">
            <a:noAutofit/>
          </a:bodyPr>
          <a:lstStyle/>
          <a:p>
            <a:pPr indent="25400" lvl="0" marL="228600" marR="0" rtl="0" algn="l">
              <a:lnSpc>
                <a:spcPct val="90000"/>
              </a:lnSpc>
              <a:spcBef>
                <a:spcPts val="0"/>
              </a:spcBef>
              <a:spcAft>
                <a:spcPts val="0"/>
              </a:spcAft>
              <a:buNone/>
            </a:pPr>
            <a:r>
              <a:rPr i="0" lang="en-US" sz="2400" u="none" cap="none" strike="noStrike">
                <a:solidFill>
                  <a:schemeClr val="dk1"/>
                </a:solidFill>
              </a:rPr>
              <a:t>When was the image taken?</a:t>
            </a:r>
            <a:endParaRPr sz="2400"/>
          </a:p>
          <a:p>
            <a:pPr indent="25400" lvl="0" marL="228600" marR="0" rtl="0" algn="l">
              <a:lnSpc>
                <a:spcPct val="90000"/>
              </a:lnSpc>
              <a:spcBef>
                <a:spcPts val="1000"/>
              </a:spcBef>
              <a:spcAft>
                <a:spcPts val="0"/>
              </a:spcAft>
              <a:buNone/>
            </a:pPr>
            <a:r>
              <a:rPr i="0" lang="en-US" sz="2400" u="none" cap="none" strike="noStrike">
                <a:solidFill>
                  <a:schemeClr val="dk1"/>
                </a:solidFill>
              </a:rPr>
              <a:t>What is the recognised OS?</a:t>
            </a:r>
            <a:endParaRPr sz="2400"/>
          </a:p>
          <a:p>
            <a:pPr indent="25400" lvl="0" marL="228600" marR="0" rtl="0" algn="l">
              <a:lnSpc>
                <a:spcPct val="90000"/>
              </a:lnSpc>
              <a:spcBef>
                <a:spcPts val="1000"/>
              </a:spcBef>
              <a:spcAft>
                <a:spcPts val="0"/>
              </a:spcAft>
              <a:buNone/>
            </a:pPr>
            <a:r>
              <a:rPr i="0" lang="en-US" sz="2400" u="none" cap="none" strike="noStrike">
                <a:solidFill>
                  <a:schemeClr val="dk1"/>
                </a:solidFill>
              </a:rPr>
              <a:t>Which service pack?</a:t>
            </a:r>
            <a:endParaRPr sz="2400"/>
          </a:p>
          <a:p>
            <a:pPr indent="25400" lvl="0" marL="228600" marR="0" rtl="0" algn="l">
              <a:lnSpc>
                <a:spcPct val="90000"/>
              </a:lnSpc>
              <a:spcBef>
                <a:spcPts val="1000"/>
              </a:spcBef>
              <a:spcAft>
                <a:spcPts val="0"/>
              </a:spcAft>
              <a:buNone/>
            </a:pPr>
            <a:r>
              <a:rPr i="0" lang="en-US" sz="2400" u="none" cap="none" strike="noStrike">
                <a:solidFill>
                  <a:schemeClr val="dk1"/>
                </a:solidFill>
              </a:rPr>
              <a:t>How many processors?</a:t>
            </a:r>
            <a:endParaRPr sz="2400"/>
          </a:p>
          <a:p>
            <a:pPr indent="25400" lvl="0" marL="228600" marR="0" rtl="0" algn="l">
              <a:lnSpc>
                <a:spcPct val="90000"/>
              </a:lnSpc>
              <a:spcBef>
                <a:spcPts val="1000"/>
              </a:spcBef>
              <a:spcAft>
                <a:spcPts val="0"/>
              </a:spcAft>
              <a:buNone/>
            </a:pPr>
            <a:r>
              <a:rPr i="0" lang="en-US" sz="2400" u="none" cap="none" strike="noStrike">
                <a:solidFill>
                  <a:schemeClr val="dk1"/>
                </a:solidFill>
              </a:rPr>
              <a:t>What is the image size?</a:t>
            </a:r>
            <a:endParaRPr sz="2400"/>
          </a:p>
          <a:p>
            <a:pPr indent="25400" lvl="0" marL="228600" marR="0" rtl="0" algn="l">
              <a:lnSpc>
                <a:spcPct val="90000"/>
              </a:lnSpc>
              <a:spcBef>
                <a:spcPts val="1000"/>
              </a:spcBef>
              <a:spcAft>
                <a:spcPts val="0"/>
              </a:spcAft>
              <a:buNone/>
            </a:pPr>
            <a:r>
              <a:t/>
            </a:r>
            <a:endParaRPr i="0" sz="2400" u="none" cap="none" strike="noStrike">
              <a:solidFill>
                <a:schemeClr val="dk1"/>
              </a:solidFill>
            </a:endParaRPr>
          </a:p>
          <a:p>
            <a:pPr indent="25400" lvl="0" marL="228600" marR="0" rtl="0" algn="l">
              <a:lnSpc>
                <a:spcPct val="90000"/>
              </a:lnSpc>
              <a:spcBef>
                <a:spcPts val="1000"/>
              </a:spcBef>
              <a:spcAft>
                <a:spcPts val="0"/>
              </a:spcAft>
              <a:buNone/>
            </a:pPr>
            <a:r>
              <a:rPr i="0" lang="en-US" sz="2400" u="none" cap="none" strike="noStrike">
                <a:solidFill>
                  <a:schemeClr val="dk1"/>
                </a:solidFill>
              </a:rPr>
              <a:t>Next command: preface with --profile=WinXPSP3x86</a:t>
            </a:r>
            <a:endParaRPr i="0" sz="2400" u="none" cap="none" strike="noStrike">
              <a:solidFill>
                <a:schemeClr val="dk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29"/>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First command: imageinfo</a:t>
            </a:r>
            <a:endParaRPr i="0" sz="2400" u="none" cap="none" strike="noStrike">
              <a:solidFill>
                <a:schemeClr val="dk1"/>
              </a:solidFill>
            </a:endParaRPr>
          </a:p>
        </p:txBody>
      </p:sp>
      <p:sp>
        <p:nvSpPr>
          <p:cNvPr id="155" name="Google Shape;155;p29"/>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None/>
            </a:pPr>
            <a:r>
              <a:rPr lang="en-US" sz="1200">
                <a:latin typeface="Courier New"/>
                <a:ea typeface="Courier New"/>
                <a:cs typeface="Courier New"/>
                <a:sym typeface="Courier New"/>
              </a:rPr>
              <a:t>Volatility Foundation Volatility Framework 2.5</a:t>
            </a:r>
            <a:br>
              <a:rPr lang="en-US" sz="1200">
                <a:latin typeface="Courier New"/>
                <a:ea typeface="Courier New"/>
                <a:cs typeface="Courier New"/>
                <a:sym typeface="Courier New"/>
              </a:rPr>
            </a:br>
            <a:r>
              <a:rPr lang="en-US" sz="1200">
                <a:latin typeface="Courier New"/>
                <a:ea typeface="Courier New"/>
                <a:cs typeface="Courier New"/>
                <a:sym typeface="Courier New"/>
              </a:rPr>
              <a:t>INFO    : volatility.debug    : Determining profile based on KDBG search...</a:t>
            </a:r>
            <a:br>
              <a:rPr lang="en-US" sz="1200">
                <a:latin typeface="Courier New"/>
                <a:ea typeface="Courier New"/>
                <a:cs typeface="Courier New"/>
                <a:sym typeface="Courier New"/>
              </a:rPr>
            </a:br>
            <a:r>
              <a:rPr lang="en-US" sz="1200">
                <a:latin typeface="Courier New"/>
                <a:ea typeface="Courier New"/>
                <a:cs typeface="Courier New"/>
                <a:sym typeface="Courier New"/>
              </a:rPr>
              <a:t>          Suggested Profile(s) : WinXPSP2x86, WinXPSP3x86</a:t>
            </a:r>
            <a:br>
              <a:rPr lang="en-US" sz="1200">
                <a:latin typeface="Courier New"/>
                <a:ea typeface="Courier New"/>
                <a:cs typeface="Courier New"/>
                <a:sym typeface="Courier New"/>
              </a:rPr>
            </a:br>
            <a:r>
              <a:rPr lang="en-US" sz="1200">
                <a:latin typeface="Courier New"/>
                <a:ea typeface="Courier New"/>
                <a:cs typeface="Courier New"/>
                <a:sym typeface="Courier New"/>
              </a:rPr>
              <a:t>                     AS Layer1 : IA32PagedMemoryPae (Kernel AS)</a:t>
            </a:r>
            <a:br>
              <a:rPr lang="en-US" sz="1200">
                <a:latin typeface="Courier New"/>
                <a:ea typeface="Courier New"/>
                <a:cs typeface="Courier New"/>
                <a:sym typeface="Courier New"/>
              </a:rPr>
            </a:br>
            <a:r>
              <a:rPr lang="en-US" sz="1200">
                <a:latin typeface="Courier New"/>
                <a:ea typeface="Courier New"/>
                <a:cs typeface="Courier New"/>
                <a:sym typeface="Courier New"/>
              </a:rPr>
              <a:t>                     AS Layer2 : FileAddressSpace (/home/remnux/Examples/stuxnet.vmem)</a:t>
            </a:r>
            <a:br>
              <a:rPr lang="en-US" sz="1200">
                <a:latin typeface="Courier New"/>
                <a:ea typeface="Courier New"/>
                <a:cs typeface="Courier New"/>
                <a:sym typeface="Courier New"/>
              </a:rPr>
            </a:br>
            <a:r>
              <a:rPr lang="en-US" sz="1200">
                <a:latin typeface="Courier New"/>
                <a:ea typeface="Courier New"/>
                <a:cs typeface="Courier New"/>
                <a:sym typeface="Courier New"/>
              </a:rPr>
              <a:t>                      PAE type : PAE</a:t>
            </a:r>
            <a:br>
              <a:rPr lang="en-US" sz="1200">
                <a:latin typeface="Courier New"/>
                <a:ea typeface="Courier New"/>
                <a:cs typeface="Courier New"/>
                <a:sym typeface="Courier New"/>
              </a:rPr>
            </a:br>
            <a:r>
              <a:rPr lang="en-US" sz="1200">
                <a:latin typeface="Courier New"/>
                <a:ea typeface="Courier New"/>
                <a:cs typeface="Courier New"/>
                <a:sym typeface="Courier New"/>
              </a:rPr>
              <a:t>                           DTB : 0x319000L</a:t>
            </a:r>
            <a:br>
              <a:rPr lang="en-US" sz="1200">
                <a:latin typeface="Courier New"/>
                <a:ea typeface="Courier New"/>
                <a:cs typeface="Courier New"/>
                <a:sym typeface="Courier New"/>
              </a:rPr>
            </a:br>
            <a:r>
              <a:rPr lang="en-US" sz="1200">
                <a:latin typeface="Courier New"/>
                <a:ea typeface="Courier New"/>
                <a:cs typeface="Courier New"/>
                <a:sym typeface="Courier New"/>
              </a:rPr>
              <a:t>                          KDBG : 0x80545ae0L</a:t>
            </a:r>
            <a:br>
              <a:rPr lang="en-US" sz="1200">
                <a:latin typeface="Courier New"/>
                <a:ea typeface="Courier New"/>
                <a:cs typeface="Courier New"/>
                <a:sym typeface="Courier New"/>
              </a:rPr>
            </a:br>
            <a:r>
              <a:rPr lang="en-US" sz="1200">
                <a:latin typeface="Courier New"/>
                <a:ea typeface="Courier New"/>
                <a:cs typeface="Courier New"/>
                <a:sym typeface="Courier New"/>
              </a:rPr>
              <a:t>          Number of Processors : 1</a:t>
            </a:r>
            <a:br>
              <a:rPr lang="en-US" sz="1200">
                <a:latin typeface="Courier New"/>
                <a:ea typeface="Courier New"/>
                <a:cs typeface="Courier New"/>
                <a:sym typeface="Courier New"/>
              </a:rPr>
            </a:br>
            <a:r>
              <a:rPr lang="en-US" sz="1200">
                <a:latin typeface="Courier New"/>
                <a:ea typeface="Courier New"/>
                <a:cs typeface="Courier New"/>
                <a:sym typeface="Courier New"/>
              </a:rPr>
              <a:t>     Image Type (Service Pack) : 3</a:t>
            </a:r>
            <a:br>
              <a:rPr lang="en-US" sz="1200">
                <a:latin typeface="Courier New"/>
                <a:ea typeface="Courier New"/>
                <a:cs typeface="Courier New"/>
                <a:sym typeface="Courier New"/>
              </a:rPr>
            </a:br>
            <a:r>
              <a:rPr lang="en-US" sz="1200">
                <a:latin typeface="Courier New"/>
                <a:ea typeface="Courier New"/>
                <a:cs typeface="Courier New"/>
                <a:sym typeface="Courier New"/>
              </a:rPr>
              <a:t>                KPCR for CPU 0 : 0xffdff000L</a:t>
            </a:r>
            <a:br>
              <a:rPr lang="en-US" sz="1200">
                <a:latin typeface="Courier New"/>
                <a:ea typeface="Courier New"/>
                <a:cs typeface="Courier New"/>
                <a:sym typeface="Courier New"/>
              </a:rPr>
            </a:br>
            <a:r>
              <a:rPr lang="en-US" sz="1200">
                <a:latin typeface="Courier New"/>
                <a:ea typeface="Courier New"/>
                <a:cs typeface="Courier New"/>
                <a:sym typeface="Courier New"/>
              </a:rPr>
              <a:t>             KUSER_SHARED_DATA : 0xffdf0000L</a:t>
            </a:r>
            <a:br>
              <a:rPr lang="en-US" sz="1200">
                <a:latin typeface="Courier New"/>
                <a:ea typeface="Courier New"/>
                <a:cs typeface="Courier New"/>
                <a:sym typeface="Courier New"/>
              </a:rPr>
            </a:br>
            <a:r>
              <a:rPr lang="en-US" sz="1200">
                <a:latin typeface="Courier New"/>
                <a:ea typeface="Courier New"/>
                <a:cs typeface="Courier New"/>
                <a:sym typeface="Courier New"/>
              </a:rPr>
              <a:t>           Image date and time : 2011-06-03 04:31:36 UTC+0000</a:t>
            </a:r>
            <a:br>
              <a:rPr lang="en-US" sz="1200">
                <a:latin typeface="Courier New"/>
                <a:ea typeface="Courier New"/>
                <a:cs typeface="Courier New"/>
                <a:sym typeface="Courier New"/>
              </a:rPr>
            </a:br>
            <a:r>
              <a:rPr lang="en-US" sz="1200">
                <a:latin typeface="Courier New"/>
                <a:ea typeface="Courier New"/>
                <a:cs typeface="Courier New"/>
                <a:sym typeface="Courier New"/>
              </a:rPr>
              <a:t>     Image local date and time : 2011-06-03 00:31:36 -0400</a:t>
            </a:r>
            <a:br>
              <a:rPr lang="en-US" sz="1200">
                <a:latin typeface="Courier New"/>
                <a:ea typeface="Courier New"/>
                <a:cs typeface="Courier New"/>
                <a:sym typeface="Courier New"/>
              </a:rPr>
            </a:br>
            <a:endParaRPr i="0" sz="1200" u="none" cap="none" strike="noStrike">
              <a:solidFill>
                <a:schemeClr val="dk1"/>
              </a:solidFill>
              <a:latin typeface="Courier New"/>
              <a:ea typeface="Courier New"/>
              <a:cs typeface="Courier New"/>
              <a:sym typeface="Courier New"/>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30"/>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Next command: pslist /pstree</a:t>
            </a:r>
            <a:endParaRPr i="0" sz="2400" u="none" cap="none" strike="noStrike">
              <a:solidFill>
                <a:schemeClr val="dk1"/>
              </a:solidFill>
            </a:endParaRPr>
          </a:p>
        </p:txBody>
      </p:sp>
      <p:sp>
        <p:nvSpPr>
          <p:cNvPr id="161" name="Google Shape;161;p30"/>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Gives a list of running processes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Anything stand out? (This is where some knowledge of Windows internals is required)</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At this point google is your friend – there are usually lots of services and processes stemming from drivers with names that tell you nothing. Google them and form an opinion of whether they are normal or abnormal</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Then test your theory</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Practically – a lot of trial and error</a:t>
            </a:r>
            <a:endParaRPr i="0" sz="2400" u="none" cap="none" strike="noStrike">
              <a:solidFill>
                <a:schemeClr val="dk1"/>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1"/>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pslist /pstree</a:t>
            </a:r>
            <a:endParaRPr i="0" sz="2400" u="none" cap="none" strike="noStrike">
              <a:solidFill>
                <a:schemeClr val="dk1"/>
              </a:solidFill>
            </a:endParaRPr>
          </a:p>
        </p:txBody>
      </p:sp>
      <p:sp>
        <p:nvSpPr>
          <p:cNvPr id="167" name="Google Shape;167;p31"/>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None/>
            </a:pPr>
            <a:r>
              <a:rPr lang="en-US" sz="800">
                <a:latin typeface="Courier New"/>
                <a:ea typeface="Courier New"/>
                <a:cs typeface="Courier New"/>
                <a:sym typeface="Courier New"/>
              </a:rPr>
              <a:t>Volatility Foundation Volatility Framework 2.5</a:t>
            </a:r>
            <a:br>
              <a:rPr lang="en-US" sz="800">
                <a:latin typeface="Courier New"/>
                <a:ea typeface="Courier New"/>
                <a:cs typeface="Courier New"/>
                <a:sym typeface="Courier New"/>
              </a:rPr>
            </a:br>
            <a:r>
              <a:rPr lang="en-US" sz="800">
                <a:latin typeface="Courier New"/>
                <a:ea typeface="Courier New"/>
                <a:cs typeface="Courier New"/>
                <a:sym typeface="Courier New"/>
              </a:rPr>
              <a:t>Offset(V)  Name                    PID   PPID   Thds     Hnds   Sess  Wow64 Start                          Exit                          </a:t>
            </a:r>
            <a:br>
              <a:rPr lang="en-US" sz="800">
                <a:latin typeface="Courier New"/>
                <a:ea typeface="Courier New"/>
                <a:cs typeface="Courier New"/>
                <a:sym typeface="Courier New"/>
              </a:rPr>
            </a:br>
            <a:r>
              <a:rPr lang="en-US" sz="800">
                <a:latin typeface="Courier New"/>
                <a:ea typeface="Courier New"/>
                <a:cs typeface="Courier New"/>
                <a:sym typeface="Courier New"/>
              </a:rPr>
              <a:t>---------- -------------------- ------ ------ ------ -------- ------ ------ ------------------------------ -----------------------</a:t>
            </a:r>
            <a:br>
              <a:rPr lang="en-US" sz="800">
                <a:latin typeface="Courier New"/>
                <a:ea typeface="Courier New"/>
                <a:cs typeface="Courier New"/>
                <a:sym typeface="Courier New"/>
              </a:rPr>
            </a:br>
            <a:r>
              <a:rPr lang="en-US" sz="800">
                <a:latin typeface="Courier New"/>
                <a:ea typeface="Courier New"/>
                <a:cs typeface="Courier New"/>
                <a:sym typeface="Courier New"/>
              </a:rPr>
              <a:t>0x823c8830 System                    4      0     59      403 ------      0                                                              </a:t>
            </a:r>
            <a:br>
              <a:rPr lang="en-US" sz="800">
                <a:latin typeface="Courier New"/>
                <a:ea typeface="Courier New"/>
                <a:cs typeface="Courier New"/>
                <a:sym typeface="Courier New"/>
              </a:rPr>
            </a:br>
            <a:r>
              <a:rPr lang="en-US" sz="800">
                <a:latin typeface="Courier New"/>
                <a:ea typeface="Courier New"/>
                <a:cs typeface="Courier New"/>
                <a:sym typeface="Courier New"/>
              </a:rPr>
              <a:t>0x820df020 smss.exe                376      4      3       19 ------      0 2010-10-29 17:08:53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0x821a2da0 csrss.exe               600    376     11      395      0      0 2010-10-29 17:08:54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0x81da5650 winlogon.exe            624    376     19      570      0      0 2010-10-29 17:08:54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0x82073020 services.exe            668    624     21      431      0      0 2010-10-29 17:08:54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0x81e70020 lsass.exe               680    624     19      342      0      0 2010-10-29 17:08:54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0x823315d8 vmacthlp.exe            844    668      1       25      0      0 2010-10-29 17:08:55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0x81db8da0 svchost.exe             856    668     17      193      0      0 2010-10-29 17:08:55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0x81e61da0 svchost.exe             940    668     13      312      0      0 2010-10-29 17:08:55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0x822843e8 svchost.exe            1032    668     61     1169      0      0 2010-10-29 17:08:55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0x81e18b28 svchost.exe            1080    668      5       80      0      0 2010-10-29 17:08:55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0x81ff7020 svchost.exe            1200    668     14      197      0      0 2010-10-29 17:08:55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0x81fee8b0 spoolsv.exe            1412    668     10      118      0      0 2010-10-29 17:08:56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0x81e0eda0 jqs.exe                1580    668      5      148      0      0 2010-10-29 17:09:05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0x81fe52d0 vmtoolsd.exe           1664    668      5      284      0      0 2010-10-29 17:09:05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0x821a0568 VMUpgradeHelper        1816    668      3       96      0      0 2010-10-29 17:09:08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0x8205ada0 alg.exe                 188    668      6      107      0      0 2010-10-29 17:09:09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0x820ec7e8 explorer.exe           1196   1728     16      582      0      0 2010-10-29 17:11:49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0x820ecc10 wscntfy.exe            2040   1032      1       28      0      0 2010-10-29 17:11:49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0x81e86978 TSVNCache.exe           324   1196      7       54      0      0 2010-10-29 17:11:49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0x81fc5da0 VMwareTray.exe         1912   1196      1       50      0      0 2010-10-29 17:11:50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0x81e6b660 VMwareUser.exe         1356   1196      9      251      0      0 2010-10-29 17:11:50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0x8210d478 jusched.exe            1712   1196      1       26      0      0 2010-10-29 17:11:50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0x82279998 imapi.exe               756    668      4      116      0      0 2010-10-29 17:11:54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0x822b9a10 wuauclt.exe             976   1032      3      133      0      0 2010-10-29 17:12:03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0x81c543a0 Procmon.exe             660   1196     13      189      0      0 2011-06-03 04:25:56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0x81fa5390 wmiprvse.exe           1872    856      5      134      0      0 2011-06-03 04:25:58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0x81c498c8 lsass.exe               868    668      2       23      0      0 2011-06-03 04:26:55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0x81c47c00 lsass.exe              1928    668      4       65      0      0 2011-06-03 04:26:55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0x81c0cda0 cmd.exe                 968   1664      0 --------      0      0 2011-06-03 04:31:35 UTC+0000   2011-06-03 04:31:36 UTC+0000  </a:t>
            </a:r>
            <a:br>
              <a:rPr lang="en-US" sz="800">
                <a:latin typeface="Courier New"/>
                <a:ea typeface="Courier New"/>
                <a:cs typeface="Courier New"/>
                <a:sym typeface="Courier New"/>
              </a:rPr>
            </a:br>
            <a:r>
              <a:rPr lang="en-US" sz="800">
                <a:latin typeface="Courier New"/>
                <a:ea typeface="Courier New"/>
                <a:cs typeface="Courier New"/>
                <a:sym typeface="Courier New"/>
              </a:rPr>
              <a:t>0x81f14938 ipconfig.exe            304    968      0 --------      0      0 2011-06-03 04:31:35 UTC+0000   2011-06-03 04:31:36 UTC+0000</a:t>
            </a:r>
            <a:endParaRPr i="0" sz="800" u="none" cap="none" strike="noStrike">
              <a:solidFill>
                <a:schemeClr val="dk1"/>
              </a:solidFill>
              <a:latin typeface="Courier New"/>
              <a:ea typeface="Courier New"/>
              <a:cs typeface="Courier New"/>
              <a:sym typeface="Courier New"/>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2"/>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sz="2400"/>
              <a:t>Anything stand out</a:t>
            </a:r>
            <a:r>
              <a:rPr i="0" lang="en-US" sz="2400" u="none" cap="none" strike="noStrike">
                <a:solidFill>
                  <a:schemeClr val="dk1"/>
                </a:solidFill>
              </a:rPr>
              <a:t> with the test image?</a:t>
            </a:r>
            <a:endParaRPr i="0" sz="2400" u="none" cap="none" strike="noStrike">
              <a:solidFill>
                <a:schemeClr val="dk1"/>
              </a:solidFill>
            </a:endParaRPr>
          </a:p>
        </p:txBody>
      </p:sp>
      <p:sp>
        <p:nvSpPr>
          <p:cNvPr id="173" name="Google Shape;173;p32"/>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lsass is the local security authority subsystem service</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responsible for enforcing the security policy on the system</a:t>
            </a:r>
            <a:endParaRPr sz="2400"/>
          </a:p>
          <a:p>
            <a:pPr indent="-381000" lvl="1" marL="914400" marR="0" rtl="0" algn="l">
              <a:lnSpc>
                <a:spcPct val="90000"/>
              </a:lnSpc>
              <a:spcBef>
                <a:spcPts val="0"/>
              </a:spcBef>
              <a:spcAft>
                <a:spcPts val="0"/>
              </a:spcAft>
              <a:buClr>
                <a:schemeClr val="dk1"/>
              </a:buClr>
              <a:buSzPts val="2400"/>
              <a:buChar char="○"/>
            </a:pPr>
            <a:r>
              <a:rPr i="0" lang="en-US" sz="2400" u="none" cap="none" strike="noStrike">
                <a:solidFill>
                  <a:schemeClr val="dk1"/>
                </a:solidFill>
              </a:rPr>
              <a:t>verifies users logging on to a Windows computer or server </a:t>
            </a:r>
            <a:endParaRPr sz="2400"/>
          </a:p>
          <a:p>
            <a:pPr indent="-381000" lvl="1" marL="914400" marR="0" rtl="0" algn="l">
              <a:lnSpc>
                <a:spcPct val="90000"/>
              </a:lnSpc>
              <a:spcBef>
                <a:spcPts val="0"/>
              </a:spcBef>
              <a:spcAft>
                <a:spcPts val="0"/>
              </a:spcAft>
              <a:buClr>
                <a:schemeClr val="dk1"/>
              </a:buClr>
              <a:buSzPts val="2400"/>
              <a:buChar char="○"/>
            </a:pPr>
            <a:r>
              <a:rPr i="0" lang="en-US" sz="2400" u="none" cap="none" strike="noStrike">
                <a:solidFill>
                  <a:schemeClr val="dk1"/>
                </a:solidFill>
              </a:rPr>
              <a:t>handles password changes</a:t>
            </a:r>
            <a:endParaRPr sz="2400"/>
          </a:p>
          <a:p>
            <a:pPr indent="-381000" lvl="1" marL="914400" marR="0" rtl="0" algn="l">
              <a:lnSpc>
                <a:spcPct val="90000"/>
              </a:lnSpc>
              <a:spcBef>
                <a:spcPts val="0"/>
              </a:spcBef>
              <a:spcAft>
                <a:spcPts val="0"/>
              </a:spcAft>
              <a:buClr>
                <a:schemeClr val="dk1"/>
              </a:buClr>
              <a:buSzPts val="2400"/>
              <a:buChar char="○"/>
            </a:pPr>
            <a:r>
              <a:rPr i="0" lang="en-US" sz="2400" u="none" cap="none" strike="noStrike">
                <a:solidFill>
                  <a:schemeClr val="dk1"/>
                </a:solidFill>
              </a:rPr>
              <a:t>creates access tokens (interacting with krb server)</a:t>
            </a:r>
            <a:endParaRPr i="0" sz="2400" u="none" cap="none" strike="noStrike">
              <a:solidFill>
                <a:schemeClr val="dk1"/>
              </a:solidFill>
            </a:endParaRPr>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It basically manages the user credentials while the session is running</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There should only be one running</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This image has three of them (ps 680, 868 and 1928)</a:t>
            </a:r>
            <a:endParaRPr i="0" sz="2400" u="none" cap="none" strike="noStrike">
              <a:solidFill>
                <a:schemeClr val="dk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3"/>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Can do some further digging</a:t>
            </a:r>
            <a:endParaRPr i="0" sz="2400" u="none" cap="none" strike="noStrike">
              <a:solidFill>
                <a:schemeClr val="dk1"/>
              </a:solidFill>
            </a:endParaRPr>
          </a:p>
        </p:txBody>
      </p:sp>
      <p:sp>
        <p:nvSpPr>
          <p:cNvPr id="179" name="Google Shape;179;p33"/>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i="0" lang="en-US" sz="2400" u="none" cap="none" strike="noStrike">
                <a:solidFill>
                  <a:schemeClr val="dk1"/>
                </a:solidFill>
                <a:latin typeface="Courier New"/>
                <a:ea typeface="Courier New"/>
                <a:cs typeface="Courier New"/>
                <a:sym typeface="Courier New"/>
              </a:rPr>
              <a:t>psxview</a:t>
            </a:r>
            <a:r>
              <a:rPr i="0" lang="en-US" sz="2400" u="none" cap="none" strike="noStrike">
                <a:solidFill>
                  <a:schemeClr val="dk1"/>
                </a:solidFill>
              </a:rPr>
              <a:t>	Find hidden processes with various process listings</a:t>
            </a:r>
            <a:endParaRPr sz="2400"/>
          </a:p>
          <a:p>
            <a:pPr indent="0" lvl="0" marL="0" marR="0" rtl="0" algn="l">
              <a:lnSpc>
                <a:spcPct val="90000"/>
              </a:lnSpc>
              <a:spcBef>
                <a:spcPts val="1000"/>
              </a:spcBef>
              <a:spcAft>
                <a:spcPts val="0"/>
              </a:spcAft>
              <a:buNone/>
            </a:pPr>
            <a:r>
              <a:rPr i="0" lang="en-US" sz="2400" u="none" cap="none" strike="noStrike">
                <a:solidFill>
                  <a:schemeClr val="dk1"/>
                </a:solidFill>
                <a:latin typeface="Courier New"/>
                <a:ea typeface="Courier New"/>
                <a:cs typeface="Courier New"/>
                <a:sym typeface="Courier New"/>
              </a:rPr>
              <a:t>getsids</a:t>
            </a:r>
            <a:r>
              <a:rPr i="0" lang="en-US" sz="2400" u="none" cap="none" strike="noStrike">
                <a:solidFill>
                  <a:schemeClr val="dk1"/>
                </a:solidFill>
              </a:rPr>
              <a:t>	Print the SIDs owning each process</a:t>
            </a:r>
            <a:endParaRPr sz="2400"/>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34"/>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Can do some further digging</a:t>
            </a:r>
            <a:endParaRPr i="0" sz="2400" u="none" cap="none" strike="noStrike">
              <a:solidFill>
                <a:schemeClr val="dk1"/>
              </a:solidFill>
            </a:endParaRPr>
          </a:p>
        </p:txBody>
      </p:sp>
      <p:sp>
        <p:nvSpPr>
          <p:cNvPr id="185" name="Google Shape;185;p34"/>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None/>
            </a:pPr>
            <a:r>
              <a:rPr lang="en-US" sz="900">
                <a:latin typeface="Courier New"/>
                <a:ea typeface="Courier New"/>
                <a:cs typeface="Courier New"/>
                <a:sym typeface="Courier New"/>
              </a:rPr>
              <a:t>Volatility Foundation Volatility Framework 2.5</a:t>
            </a:r>
            <a:br>
              <a:rPr lang="en-US" sz="900">
                <a:latin typeface="Courier New"/>
                <a:ea typeface="Courier New"/>
                <a:cs typeface="Courier New"/>
                <a:sym typeface="Courier New"/>
              </a:rPr>
            </a:br>
            <a:r>
              <a:rPr lang="en-US" sz="900">
                <a:latin typeface="Courier New"/>
                <a:ea typeface="Courier New"/>
                <a:cs typeface="Courier New"/>
                <a:sym typeface="Courier New"/>
              </a:rPr>
              <a:t>Offset(P)  Name                    PID pslist psscan thrdproc pspcid csrss session deskthrd ExitTime</a:t>
            </a:r>
            <a:br>
              <a:rPr lang="en-US" sz="900">
                <a:latin typeface="Courier New"/>
                <a:ea typeface="Courier New"/>
                <a:cs typeface="Courier New"/>
                <a:sym typeface="Courier New"/>
              </a:rPr>
            </a:br>
            <a:r>
              <a:rPr lang="en-US" sz="900">
                <a:latin typeface="Courier New"/>
                <a:ea typeface="Courier New"/>
                <a:cs typeface="Courier New"/>
                <a:sym typeface="Courier New"/>
              </a:rPr>
              <a:t>---------- -------------------- ------ ------ ------ -------- ------ ----- ------- -------- --------</a:t>
            </a:r>
            <a:br>
              <a:rPr lang="en-US" sz="900">
                <a:latin typeface="Courier New"/>
                <a:ea typeface="Courier New"/>
                <a:cs typeface="Courier New"/>
                <a:sym typeface="Courier New"/>
              </a:rPr>
            </a:br>
            <a:r>
              <a:rPr lang="en-US" sz="900">
                <a:latin typeface="Courier New"/>
                <a:ea typeface="Courier New"/>
                <a:cs typeface="Courier New"/>
                <a:sym typeface="Courier New"/>
              </a:rPr>
              <a:t>0x01e47c00 lsass.exe              1928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0x021a5390 wmiprvse.exe           1872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0x021c5da0 VMwareTray.exe         1912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0x02479998 imapi.exe               756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0x02273020 services.exe            668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0x02018b28 svchost.exe            1080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0x021ee8b0 spoolsv.exe            1412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0x02061da0 svchost.exe             940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0x024b9a10 wuauclt.exe             976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0x0200eda0 jqs.exe                1580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0x021f7020 svchost.exe            1200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0x01e543a0 Procmon.exe             660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0x022ecc10 wscntfy.exe            2040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0x02070020 lsass.exe               680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0x01e498c8 lsass.exe               868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0x01fa5650 winlogon.exe            624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0x0230d478 jusched.exe            1712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0x025315d8 vmacthlp.exe            844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0x0206b660 VMwareUser.exe         1356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0x021e52d0 vmtoolsd.exe           1664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0x01fb8da0 svchost.exe             856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0x024843e8 svchost.exe            1032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0x0225ada0 alg.exe                 188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0x023a0568 VMUpgradeHelper        1816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0x022ec7e8 explorer.exe           1196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0x02086978 TSVNCache.exe           324 True   True   True     True   True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0x025c8830 System                    4 True   True   True     True   False False   False    </a:t>
            </a:r>
            <a:br>
              <a:rPr lang="en-US" sz="900">
                <a:latin typeface="Courier New"/>
                <a:ea typeface="Courier New"/>
                <a:cs typeface="Courier New"/>
                <a:sym typeface="Courier New"/>
              </a:rPr>
            </a:br>
            <a:r>
              <a:rPr lang="en-US" sz="900">
                <a:latin typeface="Courier New"/>
                <a:ea typeface="Courier New"/>
                <a:cs typeface="Courier New"/>
                <a:sym typeface="Courier New"/>
              </a:rPr>
              <a:t>0x02114938 ipconfig.exe            304 True   True   False    True   False False   False    2011-06-03 04:31:36 UTC+0000</a:t>
            </a:r>
            <a:br>
              <a:rPr lang="en-US" sz="900">
                <a:latin typeface="Courier New"/>
                <a:ea typeface="Courier New"/>
                <a:cs typeface="Courier New"/>
                <a:sym typeface="Courier New"/>
              </a:rPr>
            </a:br>
            <a:r>
              <a:rPr lang="en-US" sz="900">
                <a:latin typeface="Courier New"/>
                <a:ea typeface="Courier New"/>
                <a:cs typeface="Courier New"/>
                <a:sym typeface="Courier New"/>
              </a:rPr>
              <a:t>0x023a2da0 csrss.exe               600 True   True   True     True   False True    True     </a:t>
            </a:r>
            <a:br>
              <a:rPr lang="en-US" sz="900">
                <a:latin typeface="Courier New"/>
                <a:ea typeface="Courier New"/>
                <a:cs typeface="Courier New"/>
                <a:sym typeface="Courier New"/>
              </a:rPr>
            </a:br>
            <a:r>
              <a:rPr lang="en-US" sz="900">
                <a:latin typeface="Courier New"/>
                <a:ea typeface="Courier New"/>
                <a:cs typeface="Courier New"/>
                <a:sym typeface="Courier New"/>
              </a:rPr>
              <a:t>0x022df020 smss.exe                376 True   True   True     True   False False   False    </a:t>
            </a:r>
            <a:br>
              <a:rPr lang="en-US" sz="900">
                <a:latin typeface="Courier New"/>
                <a:ea typeface="Courier New"/>
                <a:cs typeface="Courier New"/>
                <a:sym typeface="Courier New"/>
              </a:rPr>
            </a:br>
            <a:r>
              <a:rPr lang="en-US" sz="900">
                <a:latin typeface="Courier New"/>
                <a:ea typeface="Courier New"/>
                <a:cs typeface="Courier New"/>
                <a:sym typeface="Courier New"/>
              </a:rPr>
              <a:t>0x01e0cda0 cmd.exe                 968 True   True   False    True   False False   False    2011-06-03 04:31:36 UTC+0000</a:t>
            </a:r>
            <a:br>
              <a:rPr lang="en-US" sz="900">
                <a:latin typeface="Courier New"/>
                <a:ea typeface="Courier New"/>
                <a:cs typeface="Courier New"/>
                <a:sym typeface="Courier New"/>
              </a:rPr>
            </a:b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2800"/>
              <a:buFont typeface="Arial"/>
              <a:buNone/>
            </a:pPr>
            <a:r>
              <a:t/>
            </a:r>
            <a:endParaRPr i="0" sz="900" u="none" cap="none" strike="noStrike">
              <a:solidFill>
                <a:schemeClr val="dk1"/>
              </a:solidFill>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2800"/>
              <a:buFont typeface="Arial"/>
              <a:buNone/>
            </a:pPr>
            <a:r>
              <a:t/>
            </a:r>
            <a:endParaRPr i="0" sz="900" u="none" cap="none" strike="noStrike">
              <a:solidFill>
                <a:schemeClr val="dk1"/>
              </a:solidFill>
              <a:latin typeface="Courier New"/>
              <a:ea typeface="Courier New"/>
              <a:cs typeface="Courier New"/>
              <a:sym typeface="Courier New"/>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79" name="Google Shape;79;p17"/>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35"/>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Can do some further digging</a:t>
            </a:r>
            <a:endParaRPr i="0" sz="2400" u="none" cap="none" strike="noStrike">
              <a:solidFill>
                <a:schemeClr val="dk1"/>
              </a:solidFill>
            </a:endParaRPr>
          </a:p>
        </p:txBody>
      </p:sp>
      <p:sp>
        <p:nvSpPr>
          <p:cNvPr id="191" name="Google Shape;191;p35"/>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volatility --profile WinXPSP3x86 -f Examples/stuxnet.vmem getsids | grep lsass</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Volatility Foundation Volatility Framework 2.5</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(680): S-1-5-18 (Local System)</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(680): S-1-5-32-544 (Administrators)</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(680): S-1-1-0 (Everyone)</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(680): S-1-5-11 (Authenticated Users)</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(868): S-1-5-18 (Local System)</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(868): S-1-5-32-544 (Administrators)</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(868): S-1-1-0 (Everyone)</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(868): S-1-5-11 (Authenticated Users)</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(1928): S-1-5-18 (Local System)</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(1928): S-1-5-32-544 (Administrators)</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(1928): S-1-1-0 (Everyone)</a:t>
            </a:r>
            <a:endParaRPr sz="900">
              <a:latin typeface="Courier New"/>
              <a:ea typeface="Courier New"/>
              <a:cs typeface="Courier New"/>
              <a:sym typeface="Courier New"/>
            </a:endParaRPr>
          </a:p>
          <a:p>
            <a:pPr indent="-50800" lvl="0" marL="228600" marR="0" rtl="0" algn="l">
              <a:lnSpc>
                <a:spcPct val="90000"/>
              </a:lnSpc>
              <a:spcBef>
                <a:spcPts val="1000"/>
              </a:spcBef>
              <a:spcAft>
                <a:spcPts val="0"/>
              </a:spcAft>
              <a:buClr>
                <a:schemeClr val="dk1"/>
              </a:buClr>
              <a:buSzPts val="1100"/>
              <a:buFont typeface="Arial"/>
              <a:buNone/>
            </a:pPr>
            <a:r>
              <a:rPr lang="en-US" sz="900">
                <a:latin typeface="Courier New"/>
                <a:ea typeface="Courier New"/>
                <a:cs typeface="Courier New"/>
                <a:sym typeface="Courier New"/>
              </a:rPr>
              <a:t>lsass.exe (1928): S-1-5-11 (Authenticated Users)</a:t>
            </a:r>
            <a:endParaRPr sz="900">
              <a:latin typeface="Courier New"/>
              <a:ea typeface="Courier New"/>
              <a:cs typeface="Courier New"/>
              <a:sym typeface="Courier New"/>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36"/>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Connections</a:t>
            </a:r>
            <a:endParaRPr i="0" sz="2400" u="none" cap="none" strike="noStrike">
              <a:solidFill>
                <a:schemeClr val="dk1"/>
              </a:solidFill>
            </a:endParaRPr>
          </a:p>
        </p:txBody>
      </p:sp>
      <p:sp>
        <p:nvSpPr>
          <p:cNvPr id="197" name="Google Shape;197;p36"/>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i="0" lang="en-US" sz="2400" u="none" cap="none" strike="noStrike">
                <a:solidFill>
                  <a:schemeClr val="dk1"/>
                </a:solidFill>
              </a:rPr>
              <a:t>This section of volatility </a:t>
            </a:r>
            <a:r>
              <a:rPr lang="en-US" sz="2400"/>
              <a:t>has some deprecated commands depends on the image you are analysing</a:t>
            </a:r>
            <a:endParaRPr sz="2400"/>
          </a:p>
          <a:p>
            <a:pPr indent="-381000" lvl="0" marL="457200" marR="0" rtl="0" algn="l">
              <a:lnSpc>
                <a:spcPct val="90000"/>
              </a:lnSpc>
              <a:spcBef>
                <a:spcPts val="1000"/>
              </a:spcBef>
              <a:spcAft>
                <a:spcPts val="0"/>
              </a:spcAft>
              <a:buClr>
                <a:schemeClr val="dk1"/>
              </a:buClr>
              <a:buSzPts val="2400"/>
              <a:buChar char="●"/>
            </a:pPr>
            <a:r>
              <a:rPr i="0" lang="en-US" sz="2400" u="none" cap="none" strike="noStrike">
                <a:solidFill>
                  <a:schemeClr val="dk1"/>
                </a:solidFill>
              </a:rPr>
              <a:t>WinXP / Win2003: use the ‘connections’ keyword to see establishing connections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The ‘connscan’ keyword may contain abandoned connections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Use ‘sockets’ keyword to see the sockets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Later versions of </a:t>
            </a:r>
            <a:r>
              <a:rPr lang="en-US" sz="2400"/>
              <a:t>W</a:t>
            </a:r>
            <a:r>
              <a:rPr i="0" lang="en-US" sz="2400" u="none" cap="none" strike="noStrike">
                <a:solidFill>
                  <a:schemeClr val="dk1"/>
                </a:solidFill>
              </a:rPr>
              <a:t>indows: use netscan</a:t>
            </a:r>
            <a:endParaRPr i="0" sz="2400" u="none" cap="none" strike="noStrike">
              <a:solidFill>
                <a:schemeClr val="dk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37"/>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sz="2400"/>
              <a:t>Connections</a:t>
            </a:r>
            <a:endParaRPr i="0" sz="2400" u="none" cap="none" strike="noStrike">
              <a:solidFill>
                <a:schemeClr val="dk1"/>
              </a:solidFill>
            </a:endParaRPr>
          </a:p>
        </p:txBody>
      </p:sp>
      <p:sp>
        <p:nvSpPr>
          <p:cNvPr id="203" name="Google Shape;203;p37"/>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50800" lvl="0" marL="228600" marR="0" rtl="0" algn="l">
              <a:lnSpc>
                <a:spcPct val="90000"/>
              </a:lnSpc>
              <a:spcBef>
                <a:spcPts val="1000"/>
              </a:spcBef>
              <a:spcAft>
                <a:spcPts val="0"/>
              </a:spcAft>
              <a:buClr>
                <a:schemeClr val="dk1"/>
              </a:buClr>
              <a:buSzPts val="1100"/>
              <a:buFont typeface="Arial"/>
              <a:buNone/>
            </a:pPr>
            <a:r>
              <a:rPr lang="en-US" sz="1200">
                <a:latin typeface="Courier New"/>
                <a:ea typeface="Courier New"/>
                <a:cs typeface="Courier New"/>
                <a:sym typeface="Courier New"/>
              </a:rPr>
              <a:t>volatility --profile WinXPSP3x86 -f Examples/stuxnet.vmem connections</a:t>
            </a:r>
            <a:br>
              <a:rPr lang="en-US" sz="1200">
                <a:latin typeface="Courier New"/>
                <a:ea typeface="Courier New"/>
                <a:cs typeface="Courier New"/>
                <a:sym typeface="Courier New"/>
              </a:rPr>
            </a:br>
            <a:r>
              <a:rPr lang="en-US" sz="1200">
                <a:latin typeface="Courier New"/>
                <a:ea typeface="Courier New"/>
                <a:cs typeface="Courier New"/>
                <a:sym typeface="Courier New"/>
              </a:rPr>
              <a:t>Volatility Foundation Volatility Framework 2.5</a:t>
            </a:r>
            <a:br>
              <a:rPr lang="en-US" sz="1200">
                <a:latin typeface="Courier New"/>
                <a:ea typeface="Courier New"/>
                <a:cs typeface="Courier New"/>
                <a:sym typeface="Courier New"/>
              </a:rPr>
            </a:br>
            <a:r>
              <a:rPr lang="en-US" sz="1200">
                <a:latin typeface="Courier New"/>
                <a:ea typeface="Courier New"/>
                <a:cs typeface="Courier New"/>
                <a:sym typeface="Courier New"/>
              </a:rPr>
              <a:t>Offset(V)  Local Address             Remote Address            Pid</a:t>
            </a:r>
            <a:br>
              <a:rPr lang="en-US" sz="1200">
                <a:latin typeface="Courier New"/>
                <a:ea typeface="Courier New"/>
                <a:cs typeface="Courier New"/>
                <a:sym typeface="Courier New"/>
              </a:rPr>
            </a:br>
            <a:r>
              <a:rPr lang="en-US" sz="1200">
                <a:latin typeface="Courier New"/>
                <a:ea typeface="Courier New"/>
                <a:cs typeface="Courier New"/>
                <a:sym typeface="Courier New"/>
              </a:rPr>
              <a:t>---------- ------------------------- ------------------------- ---</a:t>
            </a:r>
            <a:br>
              <a:rPr lang="en-US" sz="900">
                <a:latin typeface="Courier New"/>
                <a:ea typeface="Courier New"/>
                <a:cs typeface="Courier New"/>
                <a:sym typeface="Courier New"/>
              </a:rPr>
            </a:br>
            <a:endParaRPr sz="900">
              <a:latin typeface="Courier New"/>
              <a:ea typeface="Courier New"/>
              <a:cs typeface="Courier New"/>
              <a:sym typeface="Courier New"/>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
        <p:nvSpPr>
          <p:cNvPr id="208" name="Google Shape;208;p38"/>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Back to the task</a:t>
            </a:r>
            <a:endParaRPr i="0" sz="2400" u="none" cap="none" strike="noStrike">
              <a:solidFill>
                <a:schemeClr val="dk1"/>
              </a:solidFill>
            </a:endParaRPr>
          </a:p>
        </p:txBody>
      </p:sp>
      <p:sp>
        <p:nvSpPr>
          <p:cNvPr id="209" name="Google Shape;209;p38"/>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406400" lvl="0" marL="457200" marR="0" rtl="0" algn="l">
              <a:lnSpc>
                <a:spcPct val="90000"/>
              </a:lnSpc>
              <a:spcBef>
                <a:spcPts val="0"/>
              </a:spcBef>
              <a:spcAft>
                <a:spcPts val="0"/>
              </a:spcAft>
              <a:buClr>
                <a:schemeClr val="dk1"/>
              </a:buClr>
              <a:buSzPts val="2800"/>
              <a:buChar char="●"/>
            </a:pPr>
            <a:r>
              <a:rPr i="0" lang="en-US" sz="2800" u="none" cap="none" strike="noStrike">
                <a:solidFill>
                  <a:schemeClr val="dk1"/>
                </a:solidFill>
              </a:rPr>
              <a:t>Run the ‘sockets’ command</a:t>
            </a:r>
            <a:endParaRPr/>
          </a:p>
          <a:p>
            <a:pPr indent="-406400" lvl="0" marL="457200" marR="0" rtl="0" algn="l">
              <a:lnSpc>
                <a:spcPct val="90000"/>
              </a:lnSpc>
              <a:spcBef>
                <a:spcPts val="0"/>
              </a:spcBef>
              <a:spcAft>
                <a:spcPts val="0"/>
              </a:spcAft>
              <a:buClr>
                <a:schemeClr val="dk1"/>
              </a:buClr>
              <a:buSzPts val="2800"/>
              <a:buChar char="●"/>
            </a:pPr>
            <a:r>
              <a:rPr i="0" lang="en-US" sz="2800" u="none" cap="none" strike="noStrike">
                <a:solidFill>
                  <a:schemeClr val="dk1"/>
                </a:solidFill>
              </a:rPr>
              <a:t>Which of the three process IDs for lsass is showing up?</a:t>
            </a:r>
            <a:endParaRPr/>
          </a:p>
          <a:p>
            <a:pPr indent="-406400" lvl="0" marL="457200" marR="0" rtl="0" algn="l">
              <a:lnSpc>
                <a:spcPct val="90000"/>
              </a:lnSpc>
              <a:spcBef>
                <a:spcPts val="0"/>
              </a:spcBef>
              <a:spcAft>
                <a:spcPts val="0"/>
              </a:spcAft>
              <a:buClr>
                <a:schemeClr val="dk1"/>
              </a:buClr>
              <a:buSzPts val="2800"/>
              <a:buChar char="●"/>
            </a:pPr>
            <a:r>
              <a:rPr i="0" lang="en-US" sz="2800" u="none" cap="none" strike="noStrike">
                <a:solidFill>
                  <a:schemeClr val="dk1"/>
                </a:solidFill>
              </a:rPr>
              <a:t>Which two ones are missing?</a:t>
            </a:r>
            <a:endParaRPr/>
          </a:p>
          <a:p>
            <a:pPr indent="-50800" lvl="0" marL="228600" marR="0" rtl="0" algn="l">
              <a:lnSpc>
                <a:spcPct val="90000"/>
              </a:lnSpc>
              <a:spcBef>
                <a:spcPts val="1000"/>
              </a:spcBef>
              <a:spcAft>
                <a:spcPts val="0"/>
              </a:spcAft>
              <a:buClr>
                <a:schemeClr val="dk1"/>
              </a:buClr>
              <a:buSzPts val="2800"/>
              <a:buFont typeface="Arial"/>
              <a:buNone/>
            </a:pPr>
            <a:r>
              <a:t/>
            </a:r>
            <a:endParaRPr i="0" sz="2800" u="none" cap="none" strike="noStrike">
              <a:solidFill>
                <a:schemeClr val="dk1"/>
              </a:solidFill>
            </a:endParaRPr>
          </a:p>
          <a:p>
            <a:pPr indent="0" lvl="0" marL="0" marR="0" rtl="0" algn="l">
              <a:lnSpc>
                <a:spcPct val="90000"/>
              </a:lnSpc>
              <a:spcBef>
                <a:spcPts val="1000"/>
              </a:spcBef>
              <a:spcAft>
                <a:spcPts val="0"/>
              </a:spcAft>
              <a:buClr>
                <a:schemeClr val="dk1"/>
              </a:buClr>
              <a:buSzPts val="2800"/>
              <a:buFont typeface="Arial"/>
              <a:buNone/>
            </a:pPr>
            <a:r>
              <a:t/>
            </a:r>
            <a:endParaRPr i="0" sz="2800" u="none" cap="none" strike="noStrike">
              <a:solidFill>
                <a:schemeClr val="dk1"/>
              </a:solidFill>
            </a:endParaRPr>
          </a:p>
          <a:p>
            <a:pPr indent="0" lvl="0" marL="0" marR="0" rtl="0" algn="l">
              <a:lnSpc>
                <a:spcPct val="90000"/>
              </a:lnSpc>
              <a:spcBef>
                <a:spcPts val="1000"/>
              </a:spcBef>
              <a:spcAft>
                <a:spcPts val="0"/>
              </a:spcAft>
              <a:buClr>
                <a:schemeClr val="dk1"/>
              </a:buClr>
              <a:buSzPts val="2800"/>
              <a:buFont typeface="Arial"/>
              <a:buNone/>
            </a:pPr>
            <a:r>
              <a:t/>
            </a:r>
            <a:endParaRPr i="0" sz="2800" u="none" cap="none" strike="noStrike">
              <a:solidFill>
                <a:schemeClr val="dk1"/>
              </a:solidFill>
            </a:endParaRPr>
          </a:p>
          <a:p>
            <a:pPr indent="0" lvl="0" marL="0" marR="0" rtl="0" algn="l">
              <a:lnSpc>
                <a:spcPct val="90000"/>
              </a:lnSpc>
              <a:spcBef>
                <a:spcPts val="1000"/>
              </a:spcBef>
              <a:spcAft>
                <a:spcPts val="0"/>
              </a:spcAft>
              <a:buClr>
                <a:schemeClr val="dk1"/>
              </a:buClr>
              <a:buSzPts val="2800"/>
              <a:buFont typeface="Arial"/>
              <a:buNone/>
            </a:pPr>
            <a:r>
              <a:rPr i="0" lang="en-US" sz="2800" u="none" cap="none" strike="noStrike">
                <a:solidFill>
                  <a:schemeClr val="dk1"/>
                </a:solidFill>
              </a:rPr>
              <a:t>Hint: the lsass pids were 680, 868 and 1928</a:t>
            </a:r>
            <a:endParaRPr i="0" sz="2800" u="none" cap="none" strike="noStrike">
              <a:solidFill>
                <a:schemeClr val="dk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4" name="Shape 214"/>
        <p:cNvGrpSpPr/>
        <p:nvPr/>
      </p:nvGrpSpPr>
      <p:grpSpPr>
        <a:xfrm>
          <a:off x="0" y="0"/>
          <a:ext cx="0" cy="0"/>
          <a:chOff x="0" y="0"/>
          <a:chExt cx="0" cy="0"/>
        </a:xfrm>
      </p:grpSpPr>
      <p:sp>
        <p:nvSpPr>
          <p:cNvPr id="215" name="Google Shape;215;p39"/>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Output of sockets command</a:t>
            </a:r>
            <a:endParaRPr/>
          </a:p>
        </p:txBody>
      </p:sp>
      <p:sp>
        <p:nvSpPr>
          <p:cNvPr id="216" name="Google Shape;216;p39"/>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000">
                <a:latin typeface="Courier New"/>
                <a:ea typeface="Courier New"/>
                <a:cs typeface="Courier New"/>
                <a:sym typeface="Courier New"/>
              </a:rPr>
              <a:t>volatility --profile WinXPSP3x86 -f Examples/stuxnet.vmem sockets</a:t>
            </a:r>
            <a:br>
              <a:rPr lang="en-US" sz="1000">
                <a:latin typeface="Courier New"/>
                <a:ea typeface="Courier New"/>
                <a:cs typeface="Courier New"/>
                <a:sym typeface="Courier New"/>
              </a:rPr>
            </a:br>
            <a:r>
              <a:rPr lang="en-US" sz="1000">
                <a:latin typeface="Courier New"/>
                <a:ea typeface="Courier New"/>
                <a:cs typeface="Courier New"/>
                <a:sym typeface="Courier New"/>
              </a:rPr>
              <a:t>Volatility Foundation Volatility Framework 2.5</a:t>
            </a:r>
            <a:br>
              <a:rPr lang="en-US" sz="1000">
                <a:latin typeface="Courier New"/>
                <a:ea typeface="Courier New"/>
                <a:cs typeface="Courier New"/>
                <a:sym typeface="Courier New"/>
              </a:rPr>
            </a:br>
            <a:r>
              <a:rPr lang="en-US" sz="1000">
                <a:latin typeface="Courier New"/>
                <a:ea typeface="Courier New"/>
                <a:cs typeface="Courier New"/>
                <a:sym typeface="Courier New"/>
              </a:rPr>
              <a:t>Offset(V)       PID   Port  Proto Protocol        Address         Create Time</a:t>
            </a:r>
            <a:br>
              <a:rPr lang="en-US" sz="1000">
                <a:latin typeface="Courier New"/>
                <a:ea typeface="Courier New"/>
                <a:cs typeface="Courier New"/>
                <a:sym typeface="Courier New"/>
              </a:rPr>
            </a:br>
            <a:r>
              <a:rPr lang="en-US" sz="1000">
                <a:latin typeface="Courier New"/>
                <a:ea typeface="Courier New"/>
                <a:cs typeface="Courier New"/>
                <a:sym typeface="Courier New"/>
              </a:rPr>
              <a:t>---------- -------- ------ ------ --------------- --------------- -----------</a:t>
            </a:r>
            <a:br>
              <a:rPr lang="en-US" sz="1000">
                <a:latin typeface="Courier New"/>
                <a:ea typeface="Courier New"/>
                <a:cs typeface="Courier New"/>
                <a:sym typeface="Courier New"/>
              </a:rPr>
            </a:br>
            <a:r>
              <a:rPr lang="en-US" sz="1000">
                <a:latin typeface="Courier New"/>
                <a:ea typeface="Courier New"/>
                <a:cs typeface="Courier New"/>
                <a:sym typeface="Courier New"/>
              </a:rPr>
              <a:t>0x81dc2008      680    500     17 UDP             0.0.0.0         2010-10-29 17:09:05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0x82061c08        4    445      6 TCP             0.0.0.0         2010-10-29 17:08:53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0x82294aa8      940    135      6 TCP             0.0.0.0         2010-10-29 17:08:55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0x821a5008      188   1025      6 TCP             127.0.0.1       2010-10-29 17:09:09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0x81cb3d70     1080   1141     17 UDP             0.0.0.0         2010-10-31 16:36:16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0x81da4d18      680      0    255 Reserved        0.0.0.0         2010-10-29 17:09:05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0x81fdbe98     1032    123     17 UDP             127.0.0.1       2011-06-03 04:25:47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0x81c79778     1080   1142     17 UDP             0.0.0.0         2010-10-31 16:36:16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0x81c20898     1200   1900     17 UDP             127.0.0.1       2011-06-03 04:25:47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0x82060008      680   4500     17 UDP             0.0.0.0         2010-10-29 17:09:05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0x81cb9e98     1580   5152      6 TCP             127.0.0.1       2010-10-29 17:09:05 UTC+0000</a:t>
            </a:r>
            <a:br>
              <a:rPr lang="en-US" sz="1000">
                <a:latin typeface="Courier New"/>
                <a:ea typeface="Courier New"/>
                <a:cs typeface="Courier New"/>
                <a:sym typeface="Courier New"/>
              </a:rPr>
            </a:br>
            <a:r>
              <a:rPr lang="en-US" sz="1000">
                <a:latin typeface="Courier New"/>
                <a:ea typeface="Courier New"/>
                <a:cs typeface="Courier New"/>
                <a:sym typeface="Courier New"/>
              </a:rPr>
              <a:t>0x81da54b0        4    445     17 UDP             0.0.0.0         2010-10-29 17:08:53 UTC+0000</a:t>
            </a:r>
            <a:br>
              <a:rPr lang="en-US" sz="1000">
                <a:latin typeface="Courier New"/>
                <a:ea typeface="Courier New"/>
                <a:cs typeface="Courier New"/>
                <a:sym typeface="Courier New"/>
              </a:rPr>
            </a:br>
            <a:endParaRPr sz="1000">
              <a:latin typeface="Courier New"/>
              <a:ea typeface="Courier New"/>
              <a:cs typeface="Courier New"/>
              <a:sym typeface="Courier New"/>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40"/>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sz="2400"/>
              <a:t>Deeper analysis</a:t>
            </a:r>
            <a:endParaRPr i="0" sz="2400" u="none" cap="none" strike="noStrike">
              <a:solidFill>
                <a:schemeClr val="dk1"/>
              </a:solidFill>
            </a:endParaRPr>
          </a:p>
        </p:txBody>
      </p:sp>
      <p:sp>
        <p:nvSpPr>
          <p:cNvPr id="222" name="Google Shape;222;p40"/>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All Windows processes load DLLs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If you know what the different DLLs are and what they are used for it is possible to infer what goes on</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Run the command with the keyword dlllist –p &lt;process number&gt;</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Try</a:t>
            </a:r>
            <a:endParaRPr sz="2400"/>
          </a:p>
          <a:p>
            <a:pPr indent="-381000" lvl="1" marL="914400" marR="0" rtl="0" algn="l">
              <a:lnSpc>
                <a:spcPct val="90000"/>
              </a:lnSpc>
              <a:spcBef>
                <a:spcPts val="0"/>
              </a:spcBef>
              <a:spcAft>
                <a:spcPts val="0"/>
              </a:spcAft>
              <a:buClr>
                <a:schemeClr val="dk1"/>
              </a:buClr>
              <a:buSzPts val="2400"/>
              <a:buChar char="○"/>
            </a:pPr>
            <a:r>
              <a:rPr i="0" lang="en-US" sz="2400" u="none" cap="none" strike="noStrike">
                <a:solidFill>
                  <a:schemeClr val="dk1"/>
                </a:solidFill>
              </a:rPr>
              <a:t>dlllist –p 680</a:t>
            </a:r>
            <a:endParaRPr sz="2400"/>
          </a:p>
          <a:p>
            <a:pPr indent="-381000" lvl="1" marL="914400" marR="0" rtl="0" algn="l">
              <a:lnSpc>
                <a:spcPct val="90000"/>
              </a:lnSpc>
              <a:spcBef>
                <a:spcPts val="0"/>
              </a:spcBef>
              <a:spcAft>
                <a:spcPts val="0"/>
              </a:spcAft>
              <a:buClr>
                <a:schemeClr val="dk1"/>
              </a:buClr>
              <a:buSzPts val="2400"/>
              <a:buChar char="○"/>
            </a:pPr>
            <a:r>
              <a:rPr i="0" lang="en-US" sz="2400" u="none" cap="none" strike="noStrike">
                <a:solidFill>
                  <a:schemeClr val="dk1"/>
                </a:solidFill>
              </a:rPr>
              <a:t>dlllist –p 868</a:t>
            </a:r>
            <a:endParaRPr sz="2400"/>
          </a:p>
          <a:p>
            <a:pPr indent="-381000" lvl="1" marL="914400" marR="0" rtl="0" algn="l">
              <a:lnSpc>
                <a:spcPct val="90000"/>
              </a:lnSpc>
              <a:spcBef>
                <a:spcPts val="0"/>
              </a:spcBef>
              <a:spcAft>
                <a:spcPts val="0"/>
              </a:spcAft>
              <a:buClr>
                <a:schemeClr val="dk1"/>
              </a:buClr>
              <a:buSzPts val="2400"/>
              <a:buChar char="○"/>
            </a:pPr>
            <a:r>
              <a:rPr i="0" lang="en-US" sz="2400" u="none" cap="none" strike="noStrike">
                <a:solidFill>
                  <a:schemeClr val="dk1"/>
                </a:solidFill>
              </a:rPr>
              <a:t>dlllist –p 1928 </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What are the obvious differences (what did lsass do again)?</a:t>
            </a:r>
            <a:endParaRPr sz="240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41"/>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The 680 process</a:t>
            </a:r>
            <a:endParaRPr/>
          </a:p>
        </p:txBody>
      </p:sp>
      <p:sp>
        <p:nvSpPr>
          <p:cNvPr id="229" name="Google Shape;229;p41"/>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000">
                <a:latin typeface="Courier New"/>
                <a:ea typeface="Courier New"/>
                <a:cs typeface="Courier New"/>
                <a:sym typeface="Courier New"/>
              </a:rPr>
              <a:t>volatility --profile WinXPSP3x86 -f Examples/stuxnet.vmem dlllist -p 680</a:t>
            </a:r>
            <a:br>
              <a:rPr lang="en-US" sz="1000">
                <a:latin typeface="Courier New"/>
                <a:ea typeface="Courier New"/>
                <a:cs typeface="Courier New"/>
                <a:sym typeface="Courier New"/>
              </a:rPr>
            </a:br>
            <a:r>
              <a:rPr lang="en-US" sz="1000">
                <a:latin typeface="Courier New"/>
                <a:ea typeface="Courier New"/>
                <a:cs typeface="Courier New"/>
                <a:sym typeface="Courier New"/>
              </a:rPr>
              <a:t>Volatility Foundation Volatility Framework 2.5</a:t>
            </a:r>
            <a:br>
              <a:rPr lang="en-US" sz="1000">
                <a:latin typeface="Courier New"/>
                <a:ea typeface="Courier New"/>
                <a:cs typeface="Courier New"/>
                <a:sym typeface="Courier New"/>
              </a:rPr>
            </a:br>
            <a:r>
              <a:rPr lang="en-US" sz="1000">
                <a:latin typeface="Courier New"/>
                <a:ea typeface="Courier New"/>
                <a:cs typeface="Courier New"/>
                <a:sym typeface="Courier New"/>
              </a:rPr>
              <a:t>************************************************************************</a:t>
            </a:r>
            <a:br>
              <a:rPr lang="en-US" sz="1000">
                <a:latin typeface="Courier New"/>
                <a:ea typeface="Courier New"/>
                <a:cs typeface="Courier New"/>
                <a:sym typeface="Courier New"/>
              </a:rPr>
            </a:br>
            <a:r>
              <a:rPr lang="en-US" sz="1000">
                <a:latin typeface="Courier New"/>
                <a:ea typeface="Courier New"/>
                <a:cs typeface="Courier New"/>
                <a:sym typeface="Courier New"/>
              </a:rPr>
              <a:t>lsass.exe pid:    680</a:t>
            </a:r>
            <a:br>
              <a:rPr lang="en-US" sz="1000">
                <a:latin typeface="Courier New"/>
                <a:ea typeface="Courier New"/>
                <a:cs typeface="Courier New"/>
                <a:sym typeface="Courier New"/>
              </a:rPr>
            </a:br>
            <a:r>
              <a:rPr lang="en-US" sz="1000">
                <a:latin typeface="Courier New"/>
                <a:ea typeface="Courier New"/>
                <a:cs typeface="Courier New"/>
                <a:sym typeface="Courier New"/>
              </a:rPr>
              <a:t>Command line : C:\WINDOWS\system32\lsass.exe</a:t>
            </a:r>
            <a:br>
              <a:rPr lang="en-US" sz="1000">
                <a:latin typeface="Courier New"/>
                <a:ea typeface="Courier New"/>
                <a:cs typeface="Courier New"/>
                <a:sym typeface="Courier New"/>
              </a:rPr>
            </a:br>
            <a:r>
              <a:rPr lang="en-US" sz="1000">
                <a:latin typeface="Courier New"/>
                <a:ea typeface="Courier New"/>
                <a:cs typeface="Courier New"/>
                <a:sym typeface="Courier New"/>
              </a:rPr>
              <a:t>Service Pack 3</a:t>
            </a:r>
            <a:br>
              <a:rPr lang="en-US" sz="1000">
                <a:latin typeface="Courier New"/>
                <a:ea typeface="Courier New"/>
                <a:cs typeface="Courier New"/>
                <a:sym typeface="Courier New"/>
              </a:rPr>
            </a:br>
            <a:br>
              <a:rPr lang="en-US" sz="1000">
                <a:latin typeface="Courier New"/>
                <a:ea typeface="Courier New"/>
                <a:cs typeface="Courier New"/>
                <a:sym typeface="Courier New"/>
              </a:rPr>
            </a:br>
            <a:r>
              <a:rPr lang="en-US" sz="1000">
                <a:latin typeface="Courier New"/>
                <a:ea typeface="Courier New"/>
                <a:cs typeface="Courier New"/>
                <a:sym typeface="Courier New"/>
              </a:rPr>
              <a:t>Base             Size  LoadCount Path</a:t>
            </a:r>
            <a:br>
              <a:rPr lang="en-US" sz="1000">
                <a:latin typeface="Courier New"/>
                <a:ea typeface="Courier New"/>
                <a:cs typeface="Courier New"/>
                <a:sym typeface="Courier New"/>
              </a:rPr>
            </a:br>
            <a:r>
              <a:rPr lang="en-US" sz="1000">
                <a:latin typeface="Courier New"/>
                <a:ea typeface="Courier New"/>
                <a:cs typeface="Courier New"/>
                <a:sym typeface="Courier New"/>
              </a:rPr>
              <a:t>---------- ---------- ---------- ----</a:t>
            </a:r>
            <a:br>
              <a:rPr lang="en-US" sz="1000">
                <a:latin typeface="Courier New"/>
                <a:ea typeface="Courier New"/>
                <a:cs typeface="Courier New"/>
                <a:sym typeface="Courier New"/>
              </a:rPr>
            </a:br>
            <a:r>
              <a:rPr lang="en-US" sz="1000">
                <a:latin typeface="Courier New"/>
                <a:ea typeface="Courier New"/>
                <a:cs typeface="Courier New"/>
                <a:sym typeface="Courier New"/>
              </a:rPr>
              <a:t>0x01000000     0x6000     0xffff C:\WINDOWS\system32\lsass.exe</a:t>
            </a:r>
            <a:br>
              <a:rPr lang="en-US" sz="1000">
                <a:latin typeface="Courier New"/>
                <a:ea typeface="Courier New"/>
                <a:cs typeface="Courier New"/>
                <a:sym typeface="Courier New"/>
              </a:rPr>
            </a:br>
            <a:r>
              <a:rPr lang="en-US" sz="1000">
                <a:latin typeface="Courier New"/>
                <a:ea typeface="Courier New"/>
                <a:cs typeface="Courier New"/>
                <a:sym typeface="Courier New"/>
              </a:rPr>
              <a:t>0x7c900000    0xaf000     0xffff C:\WINDOWS\system32\ntdll.dll</a:t>
            </a:r>
            <a:br>
              <a:rPr lang="en-US" sz="1000">
                <a:latin typeface="Courier New"/>
                <a:ea typeface="Courier New"/>
                <a:cs typeface="Courier New"/>
                <a:sym typeface="Courier New"/>
              </a:rPr>
            </a:br>
            <a:r>
              <a:rPr lang="en-US" sz="1000">
                <a:latin typeface="Courier New"/>
                <a:ea typeface="Courier New"/>
                <a:cs typeface="Courier New"/>
                <a:sym typeface="Courier New"/>
              </a:rPr>
              <a:t>0x7c800000    0xf6000     0xffff C:\WINDOWS\system32\kernel32.dll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0x77dd0000    0x9b000     0xffff C:\WINDOWS\system32\ADVAPI32.dll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0x77e70000    0x92000     0xffff C:\WINDOWS\system32\RPCRT4.dll</a:t>
            </a:r>
            <a:br>
              <a:rPr lang="en-US" sz="1000">
                <a:latin typeface="Courier New"/>
                <a:ea typeface="Courier New"/>
                <a:cs typeface="Courier New"/>
                <a:sym typeface="Courier New"/>
              </a:rPr>
            </a:br>
            <a:r>
              <a:rPr lang="en-US" sz="1000">
                <a:latin typeface="Courier New"/>
                <a:ea typeface="Courier New"/>
                <a:cs typeface="Courier New"/>
                <a:sym typeface="Courier New"/>
              </a:rPr>
              <a:t>0x77fe0000    0x11000     0xffff C:\WINDOWS\system32\Secur32.dll</a:t>
            </a:r>
            <a:br>
              <a:rPr lang="en-US" sz="1000">
                <a:latin typeface="Courier New"/>
                <a:ea typeface="Courier New"/>
                <a:cs typeface="Courier New"/>
                <a:sym typeface="Courier New"/>
              </a:rPr>
            </a:br>
            <a:r>
              <a:rPr lang="en-US" sz="1000">
                <a:latin typeface="Courier New"/>
                <a:ea typeface="Courier New"/>
                <a:cs typeface="Courier New"/>
                <a:sym typeface="Courier New"/>
              </a:rPr>
              <a:t>0x75730000    0xb5000     0xffff C:\WINDOWS\system32\LSASRV.dll</a:t>
            </a:r>
            <a:br>
              <a:rPr lang="en-US" sz="1000">
                <a:latin typeface="Courier New"/>
                <a:ea typeface="Courier New"/>
                <a:cs typeface="Courier New"/>
                <a:sym typeface="Courier New"/>
              </a:rPr>
            </a:br>
            <a:r>
              <a:rPr lang="en-US" sz="1000">
                <a:latin typeface="Courier New"/>
                <a:ea typeface="Courier New"/>
                <a:cs typeface="Courier New"/>
                <a:sym typeface="Courier New"/>
              </a:rPr>
              <a:t>0x71b20000    0x12000     0xffff C:\WINDOWS\system32\MPR.dll</a:t>
            </a:r>
            <a:br>
              <a:rPr lang="en-US" sz="1000">
                <a:latin typeface="Courier New"/>
                <a:ea typeface="Courier New"/>
                <a:cs typeface="Courier New"/>
                <a:sym typeface="Courier New"/>
              </a:rPr>
            </a:br>
            <a:r>
              <a:rPr lang="en-US" sz="1000">
                <a:latin typeface="Courier New"/>
                <a:ea typeface="Courier New"/>
                <a:cs typeface="Courier New"/>
                <a:sym typeface="Courier New"/>
              </a:rPr>
              <a:t>0x7e410000    0x91000     0xffff C:\WINDOWS\system32\USER32.dll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0x77f10000    0x49000     0xffff C:\WINDOWS\system32\GDI32.dll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0x77b20000    0x12000     0xffff C:\WINDOWS\system32\MSASN1.dll</a:t>
            </a:r>
            <a:br>
              <a:rPr lang="en-US" sz="1000">
                <a:latin typeface="Courier New"/>
                <a:ea typeface="Courier New"/>
                <a:cs typeface="Courier New"/>
                <a:sym typeface="Courier New"/>
              </a:rPr>
            </a:br>
            <a:r>
              <a:rPr lang="en-US" sz="1000">
                <a:latin typeface="Courier New"/>
                <a:ea typeface="Courier New"/>
                <a:cs typeface="Courier New"/>
                <a:sym typeface="Courier New"/>
              </a:rPr>
              <a:t>0x77c10000    0x58000     0xffff C:\WINDOWS\system32\msvcrt.dll</a:t>
            </a:r>
            <a:br>
              <a:rPr lang="en-US" sz="1000">
                <a:latin typeface="Courier New"/>
                <a:ea typeface="Courier New"/>
                <a:cs typeface="Courier New"/>
                <a:sym typeface="Courier New"/>
              </a:rPr>
            </a:br>
            <a:r>
              <a:rPr lang="en-US" sz="1000">
                <a:latin typeface="Courier New"/>
                <a:ea typeface="Courier New"/>
                <a:cs typeface="Courier New"/>
                <a:sym typeface="Courier New"/>
              </a:rPr>
              <a:t>0x5b860000    0x55000     0xffff C:\WINDOWS\system32\NETAPI32.dll</a:t>
            </a:r>
            <a:br>
              <a:rPr lang="en-US" sz="1000">
                <a:latin typeface="Courier New"/>
                <a:ea typeface="Courier New"/>
                <a:cs typeface="Courier New"/>
                <a:sym typeface="Courier New"/>
              </a:rPr>
            </a:br>
            <a:r>
              <a:rPr lang="en-US" sz="1000">
                <a:latin typeface="Courier New"/>
                <a:ea typeface="Courier New"/>
                <a:cs typeface="Courier New"/>
                <a:sym typeface="Courier New"/>
              </a:rPr>
              <a:t>0x767a0000    0x13000     0xffff C:\WINDOWS\system32\NTDSAPI.dll</a:t>
            </a:r>
            <a:br>
              <a:rPr lang="en-US" sz="1000">
                <a:latin typeface="Courier New"/>
                <a:ea typeface="Courier New"/>
                <a:cs typeface="Courier New"/>
                <a:sym typeface="Courier New"/>
              </a:rPr>
            </a:br>
            <a:r>
              <a:rPr lang="en-US" sz="1000">
                <a:latin typeface="Courier New"/>
                <a:ea typeface="Courier New"/>
                <a:cs typeface="Courier New"/>
                <a:sym typeface="Courier New"/>
              </a:rPr>
              <a:t>0x76f20000    0x27000     0xffff C:\WINDOWS\system32\DNSAPI.dll</a:t>
            </a:r>
            <a:br>
              <a:rPr lang="en-US" sz="1000">
                <a:latin typeface="Courier New"/>
                <a:ea typeface="Courier New"/>
                <a:cs typeface="Courier New"/>
                <a:sym typeface="Courier New"/>
              </a:rPr>
            </a:br>
            <a:r>
              <a:rPr lang="en-US" sz="1000">
                <a:latin typeface="Courier New"/>
                <a:ea typeface="Courier New"/>
                <a:cs typeface="Courier New"/>
                <a:sym typeface="Courier New"/>
              </a:rPr>
              <a:t>0x71ab0000    0x17000     0xffff C:\WINDOWS\system32\WS2_32.dll</a:t>
            </a:r>
            <a:br>
              <a:rPr lang="en-US" sz="1000">
                <a:latin typeface="Courier New"/>
                <a:ea typeface="Courier New"/>
                <a:cs typeface="Courier New"/>
                <a:sym typeface="Courier New"/>
              </a:rPr>
            </a:br>
            <a:r>
              <a:rPr lang="en-US" sz="1000">
                <a:latin typeface="Courier New"/>
                <a:ea typeface="Courier New"/>
                <a:cs typeface="Courier New"/>
                <a:sym typeface="Courier New"/>
              </a:rPr>
              <a:t>0x71aa0000     0x8000     0xffff C:\WINDOWS\system32\WS2HELP.dll</a:t>
            </a:r>
            <a:br>
              <a:rPr lang="en-US" sz="1000">
                <a:latin typeface="Courier New"/>
                <a:ea typeface="Courier New"/>
                <a:cs typeface="Courier New"/>
                <a:sym typeface="Courier New"/>
              </a:rPr>
            </a:br>
            <a:r>
              <a:rPr lang="en-US" sz="1000">
                <a:latin typeface="Courier New"/>
                <a:ea typeface="Courier New"/>
                <a:cs typeface="Courier New"/>
                <a:sym typeface="Courier New"/>
              </a:rPr>
              <a:t>...</a:t>
            </a:r>
            <a:r>
              <a:rPr lang="en-US" sz="1000">
                <a:latin typeface="Courier New"/>
                <a:ea typeface="Courier New"/>
                <a:cs typeface="Courier New"/>
                <a:sym typeface="Courier New"/>
              </a:rPr>
              <a:t>.</a:t>
            </a:r>
            <a:endParaRPr sz="1000">
              <a:latin typeface="Courier New"/>
              <a:ea typeface="Courier New"/>
              <a:cs typeface="Courier New"/>
              <a:sym typeface="Courier New"/>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4" name="Shape 234"/>
        <p:cNvGrpSpPr/>
        <p:nvPr/>
      </p:nvGrpSpPr>
      <p:grpSpPr>
        <a:xfrm>
          <a:off x="0" y="0"/>
          <a:ext cx="0" cy="0"/>
          <a:chOff x="0" y="0"/>
          <a:chExt cx="0" cy="0"/>
        </a:xfrm>
      </p:grpSpPr>
      <p:sp>
        <p:nvSpPr>
          <p:cNvPr id="235" name="Google Shape;235;p42"/>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The 868 process</a:t>
            </a:r>
            <a:endParaRPr/>
          </a:p>
        </p:txBody>
      </p:sp>
      <p:sp>
        <p:nvSpPr>
          <p:cNvPr id="236" name="Google Shape;236;p42"/>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000">
                <a:latin typeface="Courier New"/>
                <a:ea typeface="Courier New"/>
                <a:cs typeface="Courier New"/>
                <a:sym typeface="Courier New"/>
              </a:rPr>
              <a:t>volatility --profile WinXPSP3x86 -f Examples/stuxnet.vmem dlllist -p 868</a:t>
            </a:r>
            <a:br>
              <a:rPr lang="en-US" sz="1000">
                <a:latin typeface="Courier New"/>
                <a:ea typeface="Courier New"/>
                <a:cs typeface="Courier New"/>
                <a:sym typeface="Courier New"/>
              </a:rPr>
            </a:br>
            <a:r>
              <a:rPr lang="en-US" sz="1000">
                <a:latin typeface="Courier New"/>
                <a:ea typeface="Courier New"/>
                <a:cs typeface="Courier New"/>
                <a:sym typeface="Courier New"/>
              </a:rPr>
              <a:t>Volatility Foundation Volatility Framework 2.5</a:t>
            </a:r>
            <a:br>
              <a:rPr lang="en-US" sz="1000">
                <a:latin typeface="Courier New"/>
                <a:ea typeface="Courier New"/>
                <a:cs typeface="Courier New"/>
                <a:sym typeface="Courier New"/>
              </a:rPr>
            </a:br>
            <a:r>
              <a:rPr lang="en-US" sz="1000">
                <a:latin typeface="Courier New"/>
                <a:ea typeface="Courier New"/>
                <a:cs typeface="Courier New"/>
                <a:sym typeface="Courier New"/>
              </a:rPr>
              <a:t>************************************************************************</a:t>
            </a:r>
            <a:br>
              <a:rPr lang="en-US" sz="1000">
                <a:latin typeface="Courier New"/>
                <a:ea typeface="Courier New"/>
                <a:cs typeface="Courier New"/>
                <a:sym typeface="Courier New"/>
              </a:rPr>
            </a:br>
            <a:r>
              <a:rPr lang="en-US" sz="1000">
                <a:latin typeface="Courier New"/>
                <a:ea typeface="Courier New"/>
                <a:cs typeface="Courier New"/>
                <a:sym typeface="Courier New"/>
              </a:rPr>
              <a:t>lsass.exe pid:    868</a:t>
            </a:r>
            <a:br>
              <a:rPr lang="en-US" sz="1000">
                <a:latin typeface="Courier New"/>
                <a:ea typeface="Courier New"/>
                <a:cs typeface="Courier New"/>
                <a:sym typeface="Courier New"/>
              </a:rPr>
            </a:br>
            <a:r>
              <a:rPr lang="en-US" sz="1000">
                <a:latin typeface="Courier New"/>
                <a:ea typeface="Courier New"/>
                <a:cs typeface="Courier New"/>
                <a:sym typeface="Courier New"/>
              </a:rPr>
              <a:t>Command line : "C:\WINDOWS\\system32\\lsass.exe"</a:t>
            </a:r>
            <a:br>
              <a:rPr lang="en-US" sz="1000">
                <a:latin typeface="Courier New"/>
                <a:ea typeface="Courier New"/>
                <a:cs typeface="Courier New"/>
                <a:sym typeface="Courier New"/>
              </a:rPr>
            </a:br>
            <a:r>
              <a:rPr lang="en-US" sz="1000">
                <a:latin typeface="Courier New"/>
                <a:ea typeface="Courier New"/>
                <a:cs typeface="Courier New"/>
                <a:sym typeface="Courier New"/>
              </a:rPr>
              <a:t>Service Pack 3</a:t>
            </a:r>
            <a:br>
              <a:rPr lang="en-US" sz="1000">
                <a:latin typeface="Courier New"/>
                <a:ea typeface="Courier New"/>
                <a:cs typeface="Courier New"/>
                <a:sym typeface="Courier New"/>
              </a:rPr>
            </a:br>
            <a:br>
              <a:rPr lang="en-US" sz="1000">
                <a:latin typeface="Courier New"/>
                <a:ea typeface="Courier New"/>
                <a:cs typeface="Courier New"/>
                <a:sym typeface="Courier New"/>
              </a:rPr>
            </a:br>
            <a:r>
              <a:rPr lang="en-US" sz="1000">
                <a:latin typeface="Courier New"/>
                <a:ea typeface="Courier New"/>
                <a:cs typeface="Courier New"/>
                <a:sym typeface="Courier New"/>
              </a:rPr>
              <a:t>Base             Size  LoadCount Path</a:t>
            </a:r>
            <a:br>
              <a:rPr lang="en-US" sz="1000">
                <a:latin typeface="Courier New"/>
                <a:ea typeface="Courier New"/>
                <a:cs typeface="Courier New"/>
                <a:sym typeface="Courier New"/>
              </a:rPr>
            </a:br>
            <a:r>
              <a:rPr lang="en-US" sz="1000">
                <a:latin typeface="Courier New"/>
                <a:ea typeface="Courier New"/>
                <a:cs typeface="Courier New"/>
                <a:sym typeface="Courier New"/>
              </a:rPr>
              <a:t>---------- ---------- ---------- ----</a:t>
            </a:r>
            <a:br>
              <a:rPr lang="en-US" sz="1000">
                <a:latin typeface="Courier New"/>
                <a:ea typeface="Courier New"/>
                <a:cs typeface="Courier New"/>
                <a:sym typeface="Courier New"/>
              </a:rPr>
            </a:br>
            <a:r>
              <a:rPr lang="en-US" sz="1000">
                <a:latin typeface="Courier New"/>
                <a:ea typeface="Courier New"/>
                <a:cs typeface="Courier New"/>
                <a:sym typeface="Courier New"/>
              </a:rPr>
              <a:t>0x01000000     0x6000     0xffff C:\WINDOWS\system32\lsass.exe</a:t>
            </a:r>
            <a:br>
              <a:rPr lang="en-US" sz="1000">
                <a:latin typeface="Courier New"/>
                <a:ea typeface="Courier New"/>
                <a:cs typeface="Courier New"/>
                <a:sym typeface="Courier New"/>
              </a:rPr>
            </a:br>
            <a:r>
              <a:rPr lang="en-US" sz="1000">
                <a:latin typeface="Courier New"/>
                <a:ea typeface="Courier New"/>
                <a:cs typeface="Courier New"/>
                <a:sym typeface="Courier New"/>
              </a:rPr>
              <a:t>0x7c900000    0xaf000     0xffff C:\WINDOWS\system32\ntdll.dll</a:t>
            </a:r>
            <a:br>
              <a:rPr lang="en-US" sz="1000">
                <a:latin typeface="Courier New"/>
                <a:ea typeface="Courier New"/>
                <a:cs typeface="Courier New"/>
                <a:sym typeface="Courier New"/>
              </a:rPr>
            </a:br>
            <a:r>
              <a:rPr lang="en-US" sz="1000">
                <a:latin typeface="Courier New"/>
                <a:ea typeface="Courier New"/>
                <a:cs typeface="Courier New"/>
                <a:sym typeface="Courier New"/>
              </a:rPr>
              <a:t>0x7c800000    0xf6000     0xffff C:\WINDOWS\system32\kernel32.dll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0x77dd0000    0x9b000     0xffff C:\WINDOWS\system32\ADVAPI32.dll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0x77e70000    0x92000     0xffff C:\WINDOWS\system32\RPCRT4.dll</a:t>
            </a:r>
            <a:br>
              <a:rPr lang="en-US" sz="1000">
                <a:latin typeface="Courier New"/>
                <a:ea typeface="Courier New"/>
                <a:cs typeface="Courier New"/>
                <a:sym typeface="Courier New"/>
              </a:rPr>
            </a:br>
            <a:r>
              <a:rPr lang="en-US" sz="1000">
                <a:latin typeface="Courier New"/>
                <a:ea typeface="Courier New"/>
                <a:cs typeface="Courier New"/>
                <a:sym typeface="Courier New"/>
              </a:rPr>
              <a:t>0x77fe0000    0x11000     0xffff C:\WINDOWS\system32\Secur32.dll</a:t>
            </a:r>
            <a:br>
              <a:rPr lang="en-US" sz="1000">
                <a:latin typeface="Courier New"/>
                <a:ea typeface="Courier New"/>
                <a:cs typeface="Courier New"/>
                <a:sym typeface="Courier New"/>
              </a:rPr>
            </a:br>
            <a:r>
              <a:rPr lang="en-US" sz="1000">
                <a:latin typeface="Courier New"/>
                <a:ea typeface="Courier New"/>
                <a:cs typeface="Courier New"/>
                <a:sym typeface="Courier New"/>
              </a:rPr>
              <a:t>0x7e410000    0x91000     0xffff C:\WINDOWS\system32\USER32.dll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0x77f10000    0x49000     0xffff C:\WINDOWS\system32\GDI32.dll</a:t>
            </a:r>
            <a:br>
              <a:rPr lang="en-US" sz="1000">
                <a:latin typeface="Courier New"/>
                <a:ea typeface="Courier New"/>
                <a:cs typeface="Courier New"/>
                <a:sym typeface="Courier New"/>
              </a:rPr>
            </a:br>
            <a:endParaRPr sz="1000">
              <a:latin typeface="Courier New"/>
              <a:ea typeface="Courier New"/>
              <a:cs typeface="Courier New"/>
              <a:sym typeface="Courier New"/>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1" name="Shape 241"/>
        <p:cNvGrpSpPr/>
        <p:nvPr/>
      </p:nvGrpSpPr>
      <p:grpSpPr>
        <a:xfrm>
          <a:off x="0" y="0"/>
          <a:ext cx="0" cy="0"/>
          <a:chOff x="0" y="0"/>
          <a:chExt cx="0" cy="0"/>
        </a:xfrm>
      </p:grpSpPr>
      <p:sp>
        <p:nvSpPr>
          <p:cNvPr id="242" name="Google Shape;242;p43"/>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The 1928 process</a:t>
            </a:r>
            <a:endParaRPr/>
          </a:p>
        </p:txBody>
      </p:sp>
      <p:sp>
        <p:nvSpPr>
          <p:cNvPr id="243" name="Google Shape;243;p43"/>
          <p:cNvSpPr txBox="1"/>
          <p:nvPr>
            <p:ph idx="1" type="body"/>
          </p:nvPr>
        </p:nvSpPr>
        <p:spPr>
          <a:xfrm>
            <a:off x="457200" y="114560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000">
                <a:latin typeface="Courier New"/>
                <a:ea typeface="Courier New"/>
                <a:cs typeface="Courier New"/>
                <a:sym typeface="Courier New"/>
              </a:rPr>
              <a:t>9000     0xffff C:\WINDOWS\system32\GDI32.dll</a:t>
            </a:r>
            <a:br>
              <a:rPr lang="en-US" sz="1000">
                <a:latin typeface="Courier New"/>
                <a:ea typeface="Courier New"/>
                <a:cs typeface="Courier New"/>
                <a:sym typeface="Courier New"/>
              </a:rPr>
            </a:br>
            <a:r>
              <a:rPr lang="en-US" sz="1000">
                <a:latin typeface="Courier New"/>
                <a:ea typeface="Courier New"/>
                <a:cs typeface="Courier New"/>
                <a:sym typeface="Courier New"/>
              </a:rPr>
              <a:t>remnux@remnux:~$ volatility --profile WinXPSP3x86 -f Examples/stuxnet.vmem dlllist -p 1928</a:t>
            </a:r>
            <a:br>
              <a:rPr lang="en-US" sz="1000">
                <a:latin typeface="Courier New"/>
                <a:ea typeface="Courier New"/>
                <a:cs typeface="Courier New"/>
                <a:sym typeface="Courier New"/>
              </a:rPr>
            </a:br>
            <a:r>
              <a:rPr lang="en-US" sz="1000">
                <a:latin typeface="Courier New"/>
                <a:ea typeface="Courier New"/>
                <a:cs typeface="Courier New"/>
                <a:sym typeface="Courier New"/>
              </a:rPr>
              <a:t>Volatility Foundation Volatility Framework 2.5</a:t>
            </a:r>
            <a:br>
              <a:rPr lang="en-US" sz="1000">
                <a:latin typeface="Courier New"/>
                <a:ea typeface="Courier New"/>
                <a:cs typeface="Courier New"/>
                <a:sym typeface="Courier New"/>
              </a:rPr>
            </a:br>
            <a:r>
              <a:rPr lang="en-US" sz="1000">
                <a:latin typeface="Courier New"/>
                <a:ea typeface="Courier New"/>
                <a:cs typeface="Courier New"/>
                <a:sym typeface="Courier New"/>
              </a:rPr>
              <a:t>************************************************************************</a:t>
            </a:r>
            <a:br>
              <a:rPr lang="en-US" sz="1000">
                <a:latin typeface="Courier New"/>
                <a:ea typeface="Courier New"/>
                <a:cs typeface="Courier New"/>
                <a:sym typeface="Courier New"/>
              </a:rPr>
            </a:br>
            <a:r>
              <a:rPr lang="en-US" sz="1000">
                <a:latin typeface="Courier New"/>
                <a:ea typeface="Courier New"/>
                <a:cs typeface="Courier New"/>
                <a:sym typeface="Courier New"/>
              </a:rPr>
              <a:t>lsass.exe pid:   1928</a:t>
            </a:r>
            <a:br>
              <a:rPr lang="en-US" sz="1000">
                <a:latin typeface="Courier New"/>
                <a:ea typeface="Courier New"/>
                <a:cs typeface="Courier New"/>
                <a:sym typeface="Courier New"/>
              </a:rPr>
            </a:br>
            <a:r>
              <a:rPr lang="en-US" sz="1000">
                <a:latin typeface="Courier New"/>
                <a:ea typeface="Courier New"/>
                <a:cs typeface="Courier New"/>
                <a:sym typeface="Courier New"/>
              </a:rPr>
              <a:t>Command line : "C:\WINDOWS\\system32\\lsass.exe"</a:t>
            </a:r>
            <a:br>
              <a:rPr lang="en-US" sz="1000">
                <a:latin typeface="Courier New"/>
                <a:ea typeface="Courier New"/>
                <a:cs typeface="Courier New"/>
                <a:sym typeface="Courier New"/>
              </a:rPr>
            </a:br>
            <a:r>
              <a:rPr lang="en-US" sz="1000">
                <a:latin typeface="Courier New"/>
                <a:ea typeface="Courier New"/>
                <a:cs typeface="Courier New"/>
                <a:sym typeface="Courier New"/>
              </a:rPr>
              <a:t>Service Pack 3</a:t>
            </a:r>
            <a:br>
              <a:rPr lang="en-US" sz="1000">
                <a:latin typeface="Courier New"/>
                <a:ea typeface="Courier New"/>
                <a:cs typeface="Courier New"/>
                <a:sym typeface="Courier New"/>
              </a:rPr>
            </a:br>
            <a:br>
              <a:rPr lang="en-US" sz="1000">
                <a:latin typeface="Courier New"/>
                <a:ea typeface="Courier New"/>
                <a:cs typeface="Courier New"/>
                <a:sym typeface="Courier New"/>
              </a:rPr>
            </a:br>
            <a:r>
              <a:rPr lang="en-US" sz="1000">
                <a:latin typeface="Courier New"/>
                <a:ea typeface="Courier New"/>
                <a:cs typeface="Courier New"/>
                <a:sym typeface="Courier New"/>
              </a:rPr>
              <a:t>Base             Size  LoadCount Path</a:t>
            </a:r>
            <a:br>
              <a:rPr lang="en-US" sz="1000">
                <a:latin typeface="Courier New"/>
                <a:ea typeface="Courier New"/>
                <a:cs typeface="Courier New"/>
                <a:sym typeface="Courier New"/>
              </a:rPr>
            </a:br>
            <a:r>
              <a:rPr lang="en-US" sz="1000">
                <a:latin typeface="Courier New"/>
                <a:ea typeface="Courier New"/>
                <a:cs typeface="Courier New"/>
                <a:sym typeface="Courier New"/>
              </a:rPr>
              <a:t>---------- ---------- ---------- ----</a:t>
            </a:r>
            <a:br>
              <a:rPr lang="en-US" sz="1000">
                <a:latin typeface="Courier New"/>
                <a:ea typeface="Courier New"/>
                <a:cs typeface="Courier New"/>
                <a:sym typeface="Courier New"/>
              </a:rPr>
            </a:br>
            <a:r>
              <a:rPr lang="en-US" sz="1000">
                <a:latin typeface="Courier New"/>
                <a:ea typeface="Courier New"/>
                <a:cs typeface="Courier New"/>
                <a:sym typeface="Courier New"/>
              </a:rPr>
              <a:t>0x01000000     0x6000     0xffff C:\WINDOWS\system32\lsass.exe</a:t>
            </a:r>
            <a:br>
              <a:rPr lang="en-US" sz="1000">
                <a:latin typeface="Courier New"/>
                <a:ea typeface="Courier New"/>
                <a:cs typeface="Courier New"/>
                <a:sym typeface="Courier New"/>
              </a:rPr>
            </a:br>
            <a:r>
              <a:rPr lang="en-US" sz="1000">
                <a:latin typeface="Courier New"/>
                <a:ea typeface="Courier New"/>
                <a:cs typeface="Courier New"/>
                <a:sym typeface="Courier New"/>
              </a:rPr>
              <a:t>0x7c900000    0xaf000     0xffff C:\WINDOWS\system32\ntdll.dll</a:t>
            </a:r>
            <a:br>
              <a:rPr lang="en-US" sz="1000">
                <a:latin typeface="Courier New"/>
                <a:ea typeface="Courier New"/>
                <a:cs typeface="Courier New"/>
                <a:sym typeface="Courier New"/>
              </a:rPr>
            </a:br>
            <a:r>
              <a:rPr lang="en-US" sz="1000">
                <a:latin typeface="Courier New"/>
                <a:ea typeface="Courier New"/>
                <a:cs typeface="Courier New"/>
                <a:sym typeface="Courier New"/>
              </a:rPr>
              <a:t>0x7c800000    0xf6000     0xffff C:\WINDOWS\system32\kernel32.dll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0x77dd0000    0x9b000     0xffff C:\WINDOWS\system32\ADVAPI32.dll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0x77e70000    0x92000     0xffff C:\WINDOWS\system32\RPCRT4.dll</a:t>
            </a:r>
            <a:br>
              <a:rPr lang="en-US" sz="1000">
                <a:latin typeface="Courier New"/>
                <a:ea typeface="Courier New"/>
                <a:cs typeface="Courier New"/>
                <a:sym typeface="Courier New"/>
              </a:rPr>
            </a:br>
            <a:r>
              <a:rPr lang="en-US" sz="1000">
                <a:latin typeface="Courier New"/>
                <a:ea typeface="Courier New"/>
                <a:cs typeface="Courier New"/>
                <a:sym typeface="Courier New"/>
              </a:rPr>
              <a:t>0x77fe0000    0x11000     0xffff C:\WINDOWS\system32\Secur32.dll</a:t>
            </a:r>
            <a:br>
              <a:rPr lang="en-US" sz="1000">
                <a:latin typeface="Courier New"/>
                <a:ea typeface="Courier New"/>
                <a:cs typeface="Courier New"/>
                <a:sym typeface="Courier New"/>
              </a:rPr>
            </a:br>
            <a:r>
              <a:rPr lang="en-US" sz="1000">
                <a:latin typeface="Courier New"/>
                <a:ea typeface="Courier New"/>
                <a:cs typeface="Courier New"/>
                <a:sym typeface="Courier New"/>
              </a:rPr>
              <a:t>0x7e410000    0x91000     0xffff C:\WINDOWS\system32\USER32.dll</a:t>
            </a:r>
            <a:br>
              <a:rPr lang="en-US" sz="1000">
                <a:latin typeface="Courier New"/>
                <a:ea typeface="Courier New"/>
                <a:cs typeface="Courier New"/>
                <a:sym typeface="Courier New"/>
              </a:rPr>
            </a:br>
            <a:r>
              <a:rPr lang="en-US" sz="1000">
                <a:latin typeface="Courier New"/>
                <a:ea typeface="Courier New"/>
                <a:cs typeface="Courier New"/>
                <a:sym typeface="Courier New"/>
              </a:rPr>
              <a:t>0x77f10000    0x49000     0xffff C:\WINDOWS\system32\GDI32.dll</a:t>
            </a:r>
            <a:br>
              <a:rPr lang="en-US" sz="1000">
                <a:latin typeface="Courier New"/>
                <a:ea typeface="Courier New"/>
                <a:cs typeface="Courier New"/>
                <a:sym typeface="Courier New"/>
              </a:rPr>
            </a:br>
            <a:r>
              <a:rPr lang="en-US" sz="1000">
                <a:latin typeface="Courier New"/>
                <a:ea typeface="Courier New"/>
                <a:cs typeface="Courier New"/>
                <a:sym typeface="Courier New"/>
              </a:rPr>
              <a:t>0x00870000   0x138000        0x1 C:\WINDOWS\system32\KERNEL32.DLL.ASLR.0360b7ab</a:t>
            </a:r>
            <a:br>
              <a:rPr lang="en-US" sz="1000">
                <a:latin typeface="Courier New"/>
                <a:ea typeface="Courier New"/>
                <a:cs typeface="Courier New"/>
                <a:sym typeface="Courier New"/>
              </a:rPr>
            </a:br>
            <a:r>
              <a:rPr lang="en-US" sz="1000">
                <a:latin typeface="Courier New"/>
                <a:ea typeface="Courier New"/>
                <a:cs typeface="Courier New"/>
                <a:sym typeface="Courier New"/>
              </a:rPr>
              <a:t>0x76f20000    0x27000        0x2 C:\WINDOWS\system32\DNSAPI.dll</a:t>
            </a:r>
            <a:br>
              <a:rPr lang="en-US" sz="1000">
                <a:latin typeface="Courier New"/>
                <a:ea typeface="Courier New"/>
                <a:cs typeface="Courier New"/>
                <a:sym typeface="Courier New"/>
              </a:rPr>
            </a:br>
            <a:r>
              <a:rPr lang="en-US" sz="1000">
                <a:latin typeface="Courier New"/>
                <a:ea typeface="Courier New"/>
                <a:cs typeface="Courier New"/>
                <a:sym typeface="Courier New"/>
              </a:rPr>
              <a:t>0x77c10000    0x58000       0x27 C:\WINDOWS\system32\msvcrt.dll</a:t>
            </a:r>
            <a:br>
              <a:rPr lang="en-US" sz="1000">
                <a:latin typeface="Courier New"/>
                <a:ea typeface="Courier New"/>
                <a:cs typeface="Courier New"/>
                <a:sym typeface="Courier New"/>
              </a:rPr>
            </a:br>
            <a:r>
              <a:rPr lang="en-US" sz="1000">
                <a:latin typeface="Courier New"/>
                <a:ea typeface="Courier New"/>
                <a:cs typeface="Courier New"/>
                <a:sym typeface="Courier New"/>
              </a:rPr>
              <a:t>0x71ab0000    0x17000        0xa C:\WINDOWS\system32\WS2_32.dll</a:t>
            </a:r>
            <a:br>
              <a:rPr lang="en-US" sz="1000">
                <a:latin typeface="Courier New"/>
                <a:ea typeface="Courier New"/>
                <a:cs typeface="Courier New"/>
                <a:sym typeface="Courier New"/>
              </a:rPr>
            </a:br>
            <a:r>
              <a:rPr lang="en-US" sz="1000">
                <a:latin typeface="Courier New"/>
                <a:ea typeface="Courier New"/>
                <a:cs typeface="Courier New"/>
                <a:sym typeface="Courier New"/>
              </a:rPr>
              <a:t>0x71aa0000     0x8000        0x8 C:\WINDOWS\system32\WS2HELP.dll</a:t>
            </a:r>
            <a:br>
              <a:rPr lang="en-US" sz="1000">
                <a:latin typeface="Courier New"/>
                <a:ea typeface="Courier New"/>
                <a:cs typeface="Courier New"/>
                <a:sym typeface="Courier New"/>
              </a:rPr>
            </a:br>
            <a:r>
              <a:rPr lang="en-US" sz="1000">
                <a:latin typeface="Courier New"/>
                <a:ea typeface="Courier New"/>
                <a:cs typeface="Courier New"/>
                <a:sym typeface="Courier New"/>
              </a:rPr>
              <a:t>...</a:t>
            </a:r>
            <a:endParaRPr sz="1000">
              <a:latin typeface="Courier New"/>
              <a:ea typeface="Courier New"/>
              <a:cs typeface="Courier New"/>
              <a:sym typeface="Courier New"/>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44"/>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Remote Code injection</a:t>
            </a:r>
            <a:endParaRPr i="0" sz="2400" u="none" cap="none" strike="noStrike">
              <a:solidFill>
                <a:schemeClr val="dk1"/>
              </a:solidFill>
            </a:endParaRPr>
          </a:p>
        </p:txBody>
      </p:sp>
      <p:sp>
        <p:nvSpPr>
          <p:cNvPr id="249" name="Google Shape;249;p44"/>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i="0" lang="en-US" sz="2400" u="none" cap="none" strike="noStrike">
                <a:solidFill>
                  <a:schemeClr val="dk1"/>
                </a:solidFill>
              </a:rPr>
              <a:t>Process A enables debug privilege and then opens a handle to Process B. </a:t>
            </a:r>
            <a:endParaRPr i="0" sz="2400" u="none" cap="none" strike="noStrike">
              <a:solidFill>
                <a:schemeClr val="dk1"/>
              </a:solidFill>
            </a:endParaRPr>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Process A allocates memory in Process B with the PAGE_EXECUTE_READWRITE protection. This protection level is necessary to allow Process A to write to the memory and Process B to read and execute it. </a:t>
            </a:r>
            <a:endParaRPr i="0" sz="2400" u="none" cap="none" strike="noStrike">
              <a:solidFill>
                <a:schemeClr val="dk1"/>
              </a:solidFill>
            </a:endParaRPr>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Process A transfers a block of code to Process B using WriteProcessMemory. </a:t>
            </a:r>
            <a:endParaRPr i="0" sz="2400" u="none" cap="none" strike="noStrike">
              <a:solidFill>
                <a:schemeClr val="dk1"/>
              </a:solidFill>
            </a:endParaRPr>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Process A calls CreateRemoteThread and points the thread’s starting address to a function within the transferred block of code.</a:t>
            </a:r>
            <a:endParaRPr sz="2400"/>
          </a:p>
          <a:p>
            <a:pPr indent="-50800" lvl="0" marL="22860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8"/>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a:t>
            </a:r>
            <a:r>
              <a:rPr lang="en-US" sz="2520"/>
              <a:t>5</a:t>
            </a:r>
            <a:r>
              <a:rPr b="1" i="0" lang="en-US" sz="2520" u="none" cap="none" strike="noStrike">
                <a:solidFill>
                  <a:schemeClr val="dk1"/>
                </a:solidFill>
                <a:latin typeface="Arial"/>
                <a:ea typeface="Arial"/>
                <a:cs typeface="Arial"/>
                <a:sym typeface="Arial"/>
              </a:rPr>
              <a:t>: </a:t>
            </a:r>
            <a:br>
              <a:rPr b="1" i="0" lang="en-US" sz="2520" u="none" cap="none" strike="noStrike">
                <a:solidFill>
                  <a:schemeClr val="dk1"/>
                </a:solidFill>
                <a:latin typeface="Arial"/>
                <a:ea typeface="Arial"/>
                <a:cs typeface="Arial"/>
                <a:sym typeface="Arial"/>
              </a:rPr>
            </a:br>
            <a:r>
              <a:rPr b="1" i="0" lang="en-US" sz="2520" u="none" cap="none" strike="noStrike">
                <a:solidFill>
                  <a:schemeClr val="dk1"/>
                </a:solidFill>
                <a:latin typeface="Arial"/>
                <a:ea typeface="Arial"/>
                <a:cs typeface="Arial"/>
                <a:sym typeface="Arial"/>
              </a:rPr>
              <a:t>Live memory analysis</a:t>
            </a:r>
            <a:endParaRPr/>
          </a:p>
        </p:txBody>
      </p:sp>
      <p:sp>
        <p:nvSpPr>
          <p:cNvPr id="87" name="Google Shape;87;p18"/>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45"/>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latin typeface="Lucida Sans"/>
                <a:ea typeface="Lucida Sans"/>
                <a:cs typeface="Lucida Sans"/>
                <a:sym typeface="Lucida Sans"/>
              </a:rPr>
              <a:t>Finding remote code injection</a:t>
            </a:r>
            <a:endParaRPr i="0" sz="2400" u="none" cap="none" strike="noStrike">
              <a:solidFill>
                <a:schemeClr val="dk1"/>
              </a:solidFill>
              <a:latin typeface="Lucida Sans"/>
              <a:ea typeface="Lucida Sans"/>
              <a:cs typeface="Lucida Sans"/>
              <a:sym typeface="Lucida Sans"/>
            </a:endParaRPr>
          </a:p>
        </p:txBody>
      </p:sp>
      <p:sp>
        <p:nvSpPr>
          <p:cNvPr id="255" name="Google Shape;255;p45"/>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Malfind will look for this type of code injection process, and can also be used to dump the injected code to disk as a PE executable for further analysis with the --dump-dir keyword</a:t>
            </a:r>
            <a:endParaRPr i="0" sz="2400" u="none" cap="none" strike="noStrike">
              <a:solidFill>
                <a:schemeClr val="dk1"/>
              </a:solidFill>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Standard approach is that it will just disassemble it</a:t>
            </a:r>
            <a:endParaRPr i="0" sz="2400" u="none" cap="none" strike="noStrike">
              <a:solidFill>
                <a:schemeClr val="dk1"/>
              </a:solidFill>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In this case the disassembly is not that useful</a:t>
            </a:r>
            <a:endParaRPr sz="2400">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The MZ gives away that it is a PE executable</a:t>
            </a:r>
            <a:endParaRPr sz="2400">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Approach – dump and </a:t>
            </a:r>
            <a:r>
              <a:rPr lang="en-US" sz="2400"/>
              <a:t>analyse in the usual way:</a:t>
            </a:r>
            <a:endParaRPr sz="2400"/>
          </a:p>
          <a:p>
            <a:pPr indent="-381000" lvl="1" marL="914400" marR="0" rtl="0" algn="l">
              <a:lnSpc>
                <a:spcPct val="90000"/>
              </a:lnSpc>
              <a:spcBef>
                <a:spcPts val="0"/>
              </a:spcBef>
              <a:spcAft>
                <a:spcPts val="0"/>
              </a:spcAft>
              <a:buSzPts val="2400"/>
              <a:buChar char="○"/>
            </a:pPr>
            <a:r>
              <a:rPr lang="en-US" sz="2400"/>
              <a:t>automated sandboxing</a:t>
            </a:r>
            <a:endParaRPr sz="2400"/>
          </a:p>
          <a:p>
            <a:pPr indent="-381000" lvl="1" marL="914400" marR="0" rtl="0" algn="l">
              <a:lnSpc>
                <a:spcPct val="90000"/>
              </a:lnSpc>
              <a:spcBef>
                <a:spcPts val="0"/>
              </a:spcBef>
              <a:spcAft>
                <a:spcPts val="0"/>
              </a:spcAft>
              <a:buSzPts val="2400"/>
              <a:buChar char="○"/>
            </a:pPr>
            <a:r>
              <a:rPr lang="en-US" sz="2400"/>
              <a:t>virustotal</a:t>
            </a:r>
            <a:endParaRPr sz="2400"/>
          </a:p>
          <a:p>
            <a:pPr indent="-381000" lvl="1" marL="914400" marR="0" rtl="0" algn="l">
              <a:lnSpc>
                <a:spcPct val="90000"/>
              </a:lnSpc>
              <a:spcBef>
                <a:spcPts val="0"/>
              </a:spcBef>
              <a:spcAft>
                <a:spcPts val="0"/>
              </a:spcAft>
              <a:buSzPts val="2400"/>
              <a:buChar char="○"/>
            </a:pPr>
            <a:r>
              <a:rPr lang="en-US" sz="2400"/>
              <a:t>hash search</a:t>
            </a:r>
            <a:endParaRPr sz="2400"/>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46"/>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latin typeface="Lucida Sans"/>
                <a:ea typeface="Lucida Sans"/>
                <a:cs typeface="Lucida Sans"/>
                <a:sym typeface="Lucida Sans"/>
              </a:rPr>
              <a:t>Exporting the executables</a:t>
            </a:r>
            <a:endParaRPr i="0" sz="2400" u="none" cap="none" strike="noStrike">
              <a:solidFill>
                <a:schemeClr val="dk1"/>
              </a:solidFill>
              <a:latin typeface="Lucida Sans"/>
              <a:ea typeface="Lucida Sans"/>
              <a:cs typeface="Lucida Sans"/>
              <a:sym typeface="Lucida Sans"/>
            </a:endParaRPr>
          </a:p>
        </p:txBody>
      </p:sp>
      <p:sp>
        <p:nvSpPr>
          <p:cNvPr id="261" name="Google Shape;261;p46"/>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406400" lvl="0" marL="457200" marR="0" rtl="0" algn="l">
              <a:lnSpc>
                <a:spcPct val="90000"/>
              </a:lnSpc>
              <a:spcBef>
                <a:spcPts val="0"/>
              </a:spcBef>
              <a:spcAft>
                <a:spcPts val="0"/>
              </a:spcAft>
              <a:buClr>
                <a:schemeClr val="dk1"/>
              </a:buClr>
              <a:buSzPts val="2800"/>
              <a:buFont typeface="Lucida Sans"/>
              <a:buChar char="●"/>
            </a:pPr>
            <a:r>
              <a:rPr i="0" lang="en-US" sz="2800" u="none" cap="none" strike="noStrike">
                <a:solidFill>
                  <a:schemeClr val="dk1"/>
                </a:solidFill>
                <a:latin typeface="Lucida Sans"/>
                <a:ea typeface="Lucida Sans"/>
                <a:cs typeface="Lucida Sans"/>
                <a:sym typeface="Lucida Sans"/>
              </a:rPr>
              <a:t>Use ‘malfind’ with --dump-dir=&lt;dump directory&gt; to export the executables</a:t>
            </a:r>
            <a:endParaRPr>
              <a:latin typeface="Lucida Sans"/>
              <a:ea typeface="Lucida Sans"/>
              <a:cs typeface="Lucida Sans"/>
              <a:sym typeface="Lucida Sans"/>
            </a:endParaRPr>
          </a:p>
          <a:p>
            <a:pPr indent="-406400" lvl="0" marL="457200" marR="0" rtl="0" algn="l">
              <a:lnSpc>
                <a:spcPct val="90000"/>
              </a:lnSpc>
              <a:spcBef>
                <a:spcPts val="0"/>
              </a:spcBef>
              <a:spcAft>
                <a:spcPts val="0"/>
              </a:spcAft>
              <a:buClr>
                <a:schemeClr val="dk1"/>
              </a:buClr>
              <a:buSzPts val="2800"/>
              <a:buFont typeface="Lucida Sans"/>
              <a:buChar char="●"/>
            </a:pPr>
            <a:r>
              <a:rPr i="0" lang="en-US" sz="2800" u="none" cap="none" strike="noStrike">
                <a:solidFill>
                  <a:schemeClr val="dk1"/>
                </a:solidFill>
                <a:latin typeface="Lucida Sans"/>
                <a:ea typeface="Lucida Sans"/>
                <a:cs typeface="Lucida Sans"/>
                <a:sym typeface="Lucida Sans"/>
              </a:rPr>
              <a:t>At this point your AV may play up, so you should be on a VM with linux</a:t>
            </a:r>
            <a:endParaRPr i="0" sz="2800" u="none" cap="none" strike="noStrike">
              <a:solidFill>
                <a:schemeClr val="dk1"/>
              </a:solidFill>
              <a:latin typeface="Lucida Sans"/>
              <a:ea typeface="Lucida Sans"/>
              <a:cs typeface="Lucida Sans"/>
              <a:sym typeface="Lucida Sans"/>
            </a:endParaRPr>
          </a:p>
          <a:p>
            <a:pPr indent="-406400" lvl="0" marL="457200" marR="0" rtl="0" algn="l">
              <a:lnSpc>
                <a:spcPct val="90000"/>
              </a:lnSpc>
              <a:spcBef>
                <a:spcPts val="0"/>
              </a:spcBef>
              <a:spcAft>
                <a:spcPts val="0"/>
              </a:spcAft>
              <a:buClr>
                <a:schemeClr val="dk1"/>
              </a:buClr>
              <a:buSzPts val="2800"/>
              <a:buFont typeface="Lucida Sans"/>
              <a:buChar char="●"/>
            </a:pPr>
            <a:r>
              <a:rPr i="0" lang="en-US" sz="2800" u="none" cap="none" strike="noStrike">
                <a:solidFill>
                  <a:schemeClr val="dk1"/>
                </a:solidFill>
                <a:latin typeface="Lucida Sans"/>
                <a:ea typeface="Lucida Sans"/>
                <a:cs typeface="Lucida Sans"/>
                <a:sym typeface="Lucida Sans"/>
              </a:rPr>
              <a:t>You can upload the executables to virustotal and see if something pops up</a:t>
            </a:r>
            <a:endParaRPr i="0" sz="28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sp>
        <p:nvSpPr>
          <p:cNvPr id="267" name="Google Shape;267;p47"/>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Example</a:t>
            </a:r>
            <a:endParaRPr/>
          </a:p>
        </p:txBody>
      </p:sp>
      <p:sp>
        <p:nvSpPr>
          <p:cNvPr id="268" name="Google Shape;268;p47"/>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900">
                <a:latin typeface="Courier New"/>
                <a:ea typeface="Courier New"/>
                <a:cs typeface="Courier New"/>
                <a:sym typeface="Courier New"/>
              </a:rPr>
              <a:t>volatility --profile WinXPSP3x86 -f Examples/stuxnet.vmem malfind --dump-dir=stuxnetdumps</a:t>
            </a:r>
            <a:br>
              <a:rPr lang="en-US" sz="900">
                <a:latin typeface="Courier New"/>
                <a:ea typeface="Courier New"/>
                <a:cs typeface="Courier New"/>
                <a:sym typeface="Courier New"/>
              </a:rPr>
            </a:br>
            <a:r>
              <a:rPr lang="en-US" sz="900">
                <a:latin typeface="Courier New"/>
                <a:ea typeface="Courier New"/>
                <a:cs typeface="Courier New"/>
                <a:sym typeface="Courier New"/>
              </a:rPr>
              <a:t>Volatility Foundation Volatility Framework 2.5</a:t>
            </a:r>
            <a:br>
              <a:rPr lang="en-US" sz="900">
                <a:latin typeface="Courier New"/>
                <a:ea typeface="Courier New"/>
                <a:cs typeface="Courier New"/>
                <a:sym typeface="Courier New"/>
              </a:rPr>
            </a:br>
            <a:r>
              <a:rPr lang="en-US" sz="900">
                <a:latin typeface="Courier New"/>
                <a:ea typeface="Courier New"/>
                <a:cs typeface="Courier New"/>
                <a:sym typeface="Courier New"/>
              </a:rPr>
              <a:t>...</a:t>
            </a:r>
            <a:r>
              <a:rPr lang="en-US" sz="900">
                <a:latin typeface="Courier New"/>
                <a:ea typeface="Courier New"/>
                <a:cs typeface="Courier New"/>
                <a:sym typeface="Courier New"/>
              </a:rPr>
              <a:t>.</a:t>
            </a:r>
            <a:br>
              <a:rPr lang="en-US" sz="900">
                <a:latin typeface="Courier New"/>
                <a:ea typeface="Courier New"/>
                <a:cs typeface="Courier New"/>
                <a:sym typeface="Courier New"/>
              </a:rPr>
            </a:br>
            <a:br>
              <a:rPr lang="en-US" sz="900">
                <a:latin typeface="Courier New"/>
                <a:ea typeface="Courier New"/>
                <a:cs typeface="Courier New"/>
                <a:sym typeface="Courier New"/>
              </a:rPr>
            </a:br>
            <a:r>
              <a:rPr lang="en-US" sz="900">
                <a:latin typeface="Courier New"/>
                <a:ea typeface="Courier New"/>
                <a:cs typeface="Courier New"/>
                <a:sym typeface="Courier New"/>
              </a:rPr>
              <a:t>remnux@remnux:~$ cd stuxnetdumps</a:t>
            </a:r>
            <a:br>
              <a:rPr lang="en-US" sz="900">
                <a:latin typeface="Courier New"/>
                <a:ea typeface="Courier New"/>
                <a:cs typeface="Courier New"/>
                <a:sym typeface="Courier New"/>
              </a:rPr>
            </a:br>
            <a:r>
              <a:rPr lang="en-US" sz="900">
                <a:latin typeface="Courier New"/>
                <a:ea typeface="Courier New"/>
                <a:cs typeface="Courier New"/>
                <a:sym typeface="Courier New"/>
              </a:rPr>
              <a:t>remnux@remnux:~/stuxnetdumps$ ls</a:t>
            </a:r>
            <a:br>
              <a:rPr lang="en-US" sz="900">
                <a:latin typeface="Courier New"/>
                <a:ea typeface="Courier New"/>
                <a:cs typeface="Courier New"/>
                <a:sym typeface="Courier New"/>
              </a:rPr>
            </a:br>
            <a:r>
              <a:rPr lang="en-US" sz="900">
                <a:latin typeface="Courier New"/>
                <a:ea typeface="Courier New"/>
                <a:cs typeface="Courier New"/>
                <a:sym typeface="Courier New"/>
              </a:rPr>
              <a:t>process.0x81c47c00.0x1000000.dmp  process.0x81c47c00.0x870000.dmp   process.0x81e61da0.0xbf0000.dmp   process.0x820ec7e8.0x2550000.dmp  process.0x81c47c00.0x680000.dmp   process.0x81c498c8.0x1000000.dmp  process.0x81e61da0.0xd00000.dmp   process.0x821a2da0.0x7f6f0000.dmp process.0x81c47c00.0x6f0000.dmp   process.0x81c498c8.0x80000.dmp    process.0x82073020.0x13f0000.dmp  process.0x81c47c00.0x80000.dmp    process.0x81e61da0.0xb70000.dmp   process.0x82073020.0x940000.dmp   </a:t>
            </a:r>
            <a:endParaRPr sz="900">
              <a:latin typeface="Courier New"/>
              <a:ea typeface="Courier New"/>
              <a:cs typeface="Courier New"/>
              <a:sym typeface="Courier New"/>
            </a:endParaRPr>
          </a:p>
          <a:p>
            <a:pPr indent="0" lvl="0" marL="0" rtl="0" algn="l">
              <a:spcBef>
                <a:spcPts val="1000"/>
              </a:spcBef>
              <a:spcAft>
                <a:spcPts val="0"/>
              </a:spcAft>
              <a:buNone/>
            </a:pPr>
            <a:r>
              <a:rPr lang="en-US" sz="900">
                <a:latin typeface="Courier New"/>
                <a:ea typeface="Courier New"/>
                <a:cs typeface="Courier New"/>
                <a:sym typeface="Courier New"/>
              </a:rPr>
              <a:t>remnux@remnux:~/stuxnetdumps$ </a:t>
            </a:r>
            <a:br>
              <a:rPr lang="en-US" sz="900">
                <a:latin typeface="Courier New"/>
                <a:ea typeface="Courier New"/>
                <a:cs typeface="Courier New"/>
                <a:sym typeface="Courier New"/>
              </a:rPr>
            </a:br>
            <a:endParaRPr sz="900">
              <a:latin typeface="Courier New"/>
              <a:ea typeface="Courier New"/>
              <a:cs typeface="Courier New"/>
              <a:sym typeface="Courier New"/>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sp>
        <p:nvSpPr>
          <p:cNvPr id="273" name="Google Shape;273;p48"/>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latin typeface="Lucida Sans"/>
                <a:ea typeface="Lucida Sans"/>
                <a:cs typeface="Lucida Sans"/>
                <a:sym typeface="Lucida Sans"/>
              </a:rPr>
              <a:t>Stuxnet was a rootkit</a:t>
            </a:r>
            <a:endParaRPr i="0" sz="2400" u="none" cap="none" strike="noStrike">
              <a:solidFill>
                <a:schemeClr val="dk1"/>
              </a:solidFill>
              <a:latin typeface="Lucida Sans"/>
              <a:ea typeface="Lucida Sans"/>
              <a:cs typeface="Lucida Sans"/>
              <a:sym typeface="Lucida Sans"/>
            </a:endParaRPr>
          </a:p>
        </p:txBody>
      </p:sp>
      <p:sp>
        <p:nvSpPr>
          <p:cNvPr id="274" name="Google Shape;274;p48"/>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That means it subverted the kernel with malicious drivers</a:t>
            </a:r>
            <a:endParaRPr sz="2400">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Rootkits also often use mutexes</a:t>
            </a:r>
            <a:endParaRPr i="0" sz="2400" u="none" cap="none" strike="noStrike">
              <a:solidFill>
                <a:schemeClr val="dk1"/>
              </a:solidFill>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Lets dump the kernel drivers with the ‘modscan’ command</a:t>
            </a:r>
            <a:endParaRPr sz="2400">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Look at where they load from…</a:t>
            </a:r>
            <a:endParaRPr sz="2400">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Any exceptions here?</a:t>
            </a:r>
            <a:endParaRPr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9" name="Shape 279"/>
        <p:cNvGrpSpPr/>
        <p:nvPr/>
      </p:nvGrpSpPr>
      <p:grpSpPr>
        <a:xfrm>
          <a:off x="0" y="0"/>
          <a:ext cx="0" cy="0"/>
          <a:chOff x="0" y="0"/>
          <a:chExt cx="0" cy="0"/>
        </a:xfrm>
      </p:grpSpPr>
      <p:sp>
        <p:nvSpPr>
          <p:cNvPr id="280" name="Google Shape;280;p49"/>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Example snipped output</a:t>
            </a:r>
            <a:endParaRPr/>
          </a:p>
        </p:txBody>
      </p:sp>
      <p:sp>
        <p:nvSpPr>
          <p:cNvPr id="281" name="Google Shape;281;p49"/>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900">
                <a:latin typeface="Courier New"/>
                <a:ea typeface="Courier New"/>
                <a:cs typeface="Courier New"/>
                <a:sym typeface="Courier New"/>
              </a:rPr>
              <a:t>volatility --profile WinXPSP3x86 -f /home/remnux/Examples/stuxnet.vmem modscan</a:t>
            </a:r>
            <a:br>
              <a:rPr lang="en-US" sz="900">
                <a:latin typeface="Courier New"/>
                <a:ea typeface="Courier New"/>
                <a:cs typeface="Courier New"/>
                <a:sym typeface="Courier New"/>
              </a:rPr>
            </a:br>
            <a:r>
              <a:rPr lang="en-US" sz="900">
                <a:latin typeface="Courier New"/>
                <a:ea typeface="Courier New"/>
                <a:cs typeface="Courier New"/>
                <a:sym typeface="Courier New"/>
              </a:rPr>
              <a:t>Volatility Foundation Volatility Framework 2.5</a:t>
            </a:r>
            <a:br>
              <a:rPr lang="en-US" sz="900">
                <a:latin typeface="Courier New"/>
                <a:ea typeface="Courier New"/>
                <a:cs typeface="Courier New"/>
                <a:sym typeface="Courier New"/>
              </a:rPr>
            </a:br>
            <a:r>
              <a:rPr lang="en-US" sz="900">
                <a:latin typeface="Courier New"/>
                <a:ea typeface="Courier New"/>
                <a:cs typeface="Courier New"/>
                <a:sym typeface="Courier New"/>
              </a:rPr>
              <a:t>Offset(P)          Name                 Base             Size File</a:t>
            </a:r>
            <a:br>
              <a:rPr lang="en-US" sz="900">
                <a:latin typeface="Courier New"/>
                <a:ea typeface="Courier New"/>
                <a:cs typeface="Courier New"/>
                <a:sym typeface="Courier New"/>
              </a:rPr>
            </a:br>
            <a:r>
              <a:rPr lang="en-US" sz="900">
                <a:latin typeface="Courier New"/>
                <a:ea typeface="Courier New"/>
                <a:cs typeface="Courier New"/>
                <a:sym typeface="Courier New"/>
              </a:rPr>
              <a:t>------------------ -------------------- ---------- ---------- ----</a:t>
            </a:r>
            <a:br>
              <a:rPr lang="en-US" sz="900">
                <a:latin typeface="Courier New"/>
                <a:ea typeface="Courier New"/>
                <a:cs typeface="Courier New"/>
                <a:sym typeface="Courier New"/>
              </a:rPr>
            </a:br>
            <a:r>
              <a:rPr lang="en-US" sz="900">
                <a:latin typeface="Courier New"/>
                <a:ea typeface="Courier New"/>
                <a:cs typeface="Courier New"/>
                <a:sym typeface="Courier New"/>
              </a:rPr>
              <a:t>…</a:t>
            </a:r>
            <a:endParaRPr sz="900">
              <a:latin typeface="Courier New"/>
              <a:ea typeface="Courier New"/>
              <a:cs typeface="Courier New"/>
              <a:sym typeface="Courier New"/>
            </a:endParaRPr>
          </a:p>
          <a:p>
            <a:pPr indent="0" lvl="0" marL="0" rtl="0" algn="l">
              <a:spcBef>
                <a:spcPts val="1000"/>
              </a:spcBef>
              <a:spcAft>
                <a:spcPts val="0"/>
              </a:spcAft>
              <a:buNone/>
            </a:pPr>
            <a:r>
              <a:rPr lang="en-US" sz="900">
                <a:latin typeface="Courier New"/>
                <a:ea typeface="Courier New"/>
                <a:cs typeface="Courier New"/>
                <a:sym typeface="Courier New"/>
              </a:rPr>
              <a:t>0x0000000001fdec98 Npfs.SYS             0xf89fa000     0x8000 \SystemRoot\System32\Drivers\Npfs.SYS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0x0000000001fe8300 intelppm.sys         0xb256c000     0x9000 \SystemRoot\system32\DRIVERS\intelppm.sys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0x0000000002019f18 ParVdm.SYS           0xf8bf8000     0x2000 \SystemRoot\System32\Drivers\ParVdm.SYS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0x000000000207c360 vmmemctl.sys         0xf8bfa000     0x2000 \??\C:\Program Files\VMware\VMware Tools\Drivers\memctl\vmmemctl.sys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0x0000000002084130 audstub.sys          0xf8d60000     0x1000 \SystemRoot\system32\DRIVERS\audstub.sys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0x00000000020a54a0 HTTP.sys             0xb24fb000    0x41000 \SystemRoot\System32\Drivers\HTTP.sys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0x00000000020a5908 wdmaud.sys           0xb23ce000    0x15000 \SystemRoot\system32\drivers\wdmaud.sys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0x00000000020abb40 netbios.sys          0xf885a000     0x9000 \SystemRoot\system32\DRIVERS\netbios.sys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0x00000000020bce08 wanarp.sys           0xf88aa000     0x9000 \SystemRoot\system32\DRIVERS\wanarp.sys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0x00000000020be1c0 cdrom.sys            0xf878a000    0x10000 \SystemRoot\system32\DRIVERS\cdrom.sys</a:t>
            </a:r>
            <a:br>
              <a:rPr lang="en-US" sz="900">
                <a:latin typeface="Courier New"/>
                <a:ea typeface="Courier New"/>
                <a:cs typeface="Courier New"/>
                <a:sym typeface="Courier New"/>
              </a:rPr>
            </a:br>
            <a:r>
              <a:rPr lang="en-US" sz="900">
                <a:latin typeface="Courier New"/>
                <a:ea typeface="Courier New"/>
                <a:cs typeface="Courier New"/>
                <a:sym typeface="Courier New"/>
              </a:rPr>
              <a:t>…</a:t>
            </a:r>
            <a:endParaRPr sz="900">
              <a:latin typeface="Courier New"/>
              <a:ea typeface="Courier New"/>
              <a:cs typeface="Courier New"/>
              <a:sym typeface="Courier New"/>
            </a:endParaRPr>
          </a:p>
          <a:p>
            <a:pPr indent="0" lvl="0" marL="0" rtl="0" algn="l">
              <a:spcBef>
                <a:spcPts val="1000"/>
              </a:spcBef>
              <a:spcAft>
                <a:spcPts val="0"/>
              </a:spcAft>
              <a:buNone/>
            </a:pPr>
            <a:r>
              <a:rPr lang="en-US" sz="900">
                <a:latin typeface="Courier New"/>
                <a:ea typeface="Courier New"/>
                <a:cs typeface="Courier New"/>
                <a:sym typeface="Courier New"/>
              </a:rPr>
              <a:t>0x00000000020e8bb0 srv.sys              0xb27e4000    0x52000 \SystemRoot\system32\DRIVERS\srv.sys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0x00000000020f40a8 Msfs.SYS             0xf89f2000     0x5000 \SystemRoot\System32\Drivers\Msfs.SYS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0x00000000020f42a8 mnmdd.SYS            0xf8bb4000     0x2000 \SystemRoot\System32\Drivers\mnmdd.SYS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0x00000000020f44a8 vga.sys              0xf89ea000     0x6000 \SystemRoot\System32\drivers\vga.sys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0x00000000020f46c8 Beep.SYS             0xf8bb2000     0x2000 \SystemRoot\System32\Drivers\Beep.SYS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0x00000000020f4cc0 Null.SYS             0xf8ca6000     0x1000 \SystemRoot\System32\Drivers\Null.SYS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0x000000000218cb60 mrxcls.sys           0xf895a000     0x5000 \??\C:\WINDOWS\system32\Drivers\mrxcls.sys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0x000000000227d130 raspptp.sys          0xf87fa000     0xc000 \SystemRoot\system32\DRIVERS\raspptp.sys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0x0000000002280130 portcls.sys          0xf75ee000    0x24000 \SystemRoot\system32\drivers\portcls.sys</a:t>
            </a:r>
            <a:endParaRPr sz="900">
              <a:latin typeface="Courier New"/>
              <a:ea typeface="Courier New"/>
              <a:cs typeface="Courier New"/>
              <a:sym typeface="Courier New"/>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50"/>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Example snipped output</a:t>
            </a:r>
            <a:endParaRPr/>
          </a:p>
        </p:txBody>
      </p:sp>
      <p:sp>
        <p:nvSpPr>
          <p:cNvPr id="288" name="Google Shape;288;p50"/>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900">
                <a:latin typeface="Courier New"/>
                <a:ea typeface="Courier New"/>
                <a:cs typeface="Courier New"/>
                <a:sym typeface="Courier New"/>
              </a:rPr>
              <a:t>volatility --profile WinXPSP3x86 -f /home/remnux/Examples/stuxnet.vmem modscan | grep mrx</a:t>
            </a:r>
            <a:br>
              <a:rPr lang="en-US" sz="900">
                <a:latin typeface="Courier New"/>
                <a:ea typeface="Courier New"/>
                <a:cs typeface="Courier New"/>
                <a:sym typeface="Courier New"/>
              </a:rPr>
            </a:br>
            <a:r>
              <a:rPr lang="en-US" sz="900">
                <a:latin typeface="Courier New"/>
                <a:ea typeface="Courier New"/>
                <a:cs typeface="Courier New"/>
                <a:sym typeface="Courier New"/>
              </a:rPr>
              <a:t>Volatility Foundation Volatility Framework 2.5</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0x0000000001e2a530 mrxnet.sys           0xb21d8000     0x3000 \??\C:\WINDOWS\system32\Drivers\mrxnet.sys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0x000000000218cb60 mrxcls.sys           0xf895a000     0x5000 \??\C:\WINDOWS\system32\Drivers\mrxcls.sys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0x00000000022a31a0 mrxsmb.sys           0xb2c49000    0x70000 \SystemRoot\system32\DRIVERS\mrxsmb.sys</a:t>
            </a:r>
            <a:br>
              <a:rPr lang="en-US" sz="900">
                <a:latin typeface="Courier New"/>
                <a:ea typeface="Courier New"/>
                <a:cs typeface="Courier New"/>
                <a:sym typeface="Courier New"/>
              </a:rPr>
            </a:br>
            <a:r>
              <a:rPr lang="en-US" sz="900">
                <a:latin typeface="Courier New"/>
                <a:ea typeface="Courier New"/>
                <a:cs typeface="Courier New"/>
                <a:sym typeface="Courier New"/>
              </a:rPr>
              <a:t>0x0000000002506ad0 mrxdav.sys           0xb285e000    0x2d000 \SystemRoot\system32\DRIVERS\mrxdav.sys</a:t>
            </a:r>
            <a:br>
              <a:rPr lang="en-US" sz="900">
                <a:latin typeface="Courier New"/>
                <a:ea typeface="Courier New"/>
                <a:cs typeface="Courier New"/>
                <a:sym typeface="Courier New"/>
              </a:rPr>
            </a:br>
            <a:endParaRPr sz="900">
              <a:latin typeface="Courier New"/>
              <a:ea typeface="Courier New"/>
              <a:cs typeface="Courier New"/>
              <a:sym typeface="Courier New"/>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Google Shape;293;p51"/>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lang="en-US" sz="2400"/>
              <a:t>Dump the</a:t>
            </a:r>
            <a:r>
              <a:rPr i="0" lang="en-US" sz="2400" u="none" cap="none" strike="noStrike">
                <a:solidFill>
                  <a:schemeClr val="dk1"/>
                </a:solidFill>
                <a:latin typeface="Lucida Sans"/>
                <a:ea typeface="Lucida Sans"/>
                <a:cs typeface="Lucida Sans"/>
                <a:sym typeface="Lucida Sans"/>
              </a:rPr>
              <a:t> ‘mrx’ </a:t>
            </a:r>
            <a:r>
              <a:rPr lang="en-US" sz="2400"/>
              <a:t>drivers</a:t>
            </a:r>
            <a:endParaRPr i="0" sz="2400" u="none" cap="none" strike="noStrike">
              <a:solidFill>
                <a:schemeClr val="dk1"/>
              </a:solidFill>
              <a:latin typeface="Lucida Sans"/>
              <a:ea typeface="Lucida Sans"/>
              <a:cs typeface="Lucida Sans"/>
              <a:sym typeface="Lucida Sans"/>
            </a:endParaRPr>
          </a:p>
        </p:txBody>
      </p:sp>
      <p:sp>
        <p:nvSpPr>
          <p:cNvPr id="294" name="Google Shape;294;p51"/>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The moddump command will dump the driver for upload to virustotal</a:t>
            </a:r>
            <a:endParaRPr i="0" sz="2400" u="none" cap="none" strike="noStrike">
              <a:solidFill>
                <a:schemeClr val="dk1"/>
              </a:solidFill>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Take a note of the base address</a:t>
            </a:r>
            <a:endParaRPr sz="2400">
              <a:latin typeface="Lucida Sans"/>
              <a:ea typeface="Lucida Sans"/>
              <a:cs typeface="Lucida Sans"/>
              <a:sym typeface="Lucida Sans"/>
            </a:endParaRPr>
          </a:p>
          <a:p>
            <a:pPr indent="-381000" lvl="0" marL="457200" marR="0" rtl="0" algn="l">
              <a:lnSpc>
                <a:spcPct val="90000"/>
              </a:lnSpc>
              <a:spcBef>
                <a:spcPts val="0"/>
              </a:spcBef>
              <a:spcAft>
                <a:spcPts val="0"/>
              </a:spcAft>
              <a:buClr>
                <a:schemeClr val="dk1"/>
              </a:buClr>
              <a:buSzPts val="2400"/>
              <a:buFont typeface="Lucida Sans"/>
              <a:buChar char="●"/>
            </a:pPr>
            <a:r>
              <a:rPr i="0" lang="en-US" sz="2400" u="none" cap="none" strike="noStrike">
                <a:solidFill>
                  <a:schemeClr val="dk1"/>
                </a:solidFill>
                <a:latin typeface="Lucida Sans"/>
                <a:ea typeface="Lucida Sans"/>
                <a:cs typeface="Lucida Sans"/>
                <a:sym typeface="Lucida Sans"/>
              </a:rPr>
              <a:t>Command is ‘moddump --dump-dir &lt;dumps&gt;/ --base 0xb21d8000</a:t>
            </a:r>
            <a:endParaRPr sz="2400">
              <a:latin typeface="Lucida Sans"/>
              <a:ea typeface="Lucida Sans"/>
              <a:cs typeface="Lucida Sans"/>
              <a:sym typeface="Lucida Sans"/>
            </a:endParaRPr>
          </a:p>
          <a:p>
            <a:pPr indent="-406400" lvl="0" marL="457200" marR="0" rtl="0" algn="l">
              <a:lnSpc>
                <a:spcPct val="90000"/>
              </a:lnSpc>
              <a:spcBef>
                <a:spcPts val="0"/>
              </a:spcBef>
              <a:spcAft>
                <a:spcPts val="0"/>
              </a:spcAft>
              <a:buClr>
                <a:schemeClr val="dk1"/>
              </a:buClr>
              <a:buSzPts val="2800"/>
              <a:buFont typeface="Lucida Sans"/>
              <a:buChar char="●"/>
            </a:pPr>
            <a:r>
              <a:rPr i="0" lang="en-US" sz="2400" u="none" cap="none" strike="noStrike">
                <a:solidFill>
                  <a:schemeClr val="dk1"/>
                </a:solidFill>
                <a:latin typeface="Lucida Sans"/>
                <a:ea typeface="Lucida Sans"/>
                <a:cs typeface="Lucida Sans"/>
                <a:sym typeface="Lucida Sans"/>
              </a:rPr>
              <a:t>Again, your AV may play up</a:t>
            </a:r>
            <a:r>
              <a:rPr i="0" lang="en-US" sz="2800" u="none" cap="none" strike="noStrike">
                <a:solidFill>
                  <a:schemeClr val="dk1"/>
                </a:solidFill>
                <a:latin typeface="Lucida Sans"/>
                <a:ea typeface="Lucida Sans"/>
                <a:cs typeface="Lucida Sans"/>
                <a:sym typeface="Lucida Sans"/>
              </a:rPr>
              <a:t> </a:t>
            </a:r>
            <a:endParaRPr i="0" sz="28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9" name="Shape 299"/>
        <p:cNvGrpSpPr/>
        <p:nvPr/>
      </p:nvGrpSpPr>
      <p:grpSpPr>
        <a:xfrm>
          <a:off x="0" y="0"/>
          <a:ext cx="0" cy="0"/>
          <a:chOff x="0" y="0"/>
          <a:chExt cx="0" cy="0"/>
        </a:xfrm>
      </p:grpSpPr>
      <p:sp>
        <p:nvSpPr>
          <p:cNvPr id="300" name="Google Shape;300;p52"/>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2400"/>
              <a:t>Example: dumping kernel modules</a:t>
            </a:r>
            <a:endParaRPr sz="2400"/>
          </a:p>
        </p:txBody>
      </p:sp>
      <p:sp>
        <p:nvSpPr>
          <p:cNvPr id="301" name="Google Shape;301;p52"/>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900">
                <a:latin typeface="Courier New"/>
                <a:ea typeface="Courier New"/>
                <a:cs typeface="Courier New"/>
                <a:sym typeface="Courier New"/>
              </a:rPr>
              <a:t>volatility --profile WinXPSP3x86 -f /home/remnux/Examples/stuxnet.vmem moddump --dump-dir stuxnetdumps --base 0xb21d8000</a:t>
            </a:r>
            <a:br>
              <a:rPr lang="en-US" sz="900">
                <a:latin typeface="Courier New"/>
                <a:ea typeface="Courier New"/>
                <a:cs typeface="Courier New"/>
                <a:sym typeface="Courier New"/>
              </a:rPr>
            </a:br>
            <a:r>
              <a:rPr lang="en-US" sz="900">
                <a:latin typeface="Courier New"/>
                <a:ea typeface="Courier New"/>
                <a:cs typeface="Courier New"/>
                <a:sym typeface="Courier New"/>
              </a:rPr>
              <a:t>Volatility Foundation Volatility Framework 2.5</a:t>
            </a:r>
            <a:br>
              <a:rPr lang="en-US" sz="900">
                <a:latin typeface="Courier New"/>
                <a:ea typeface="Courier New"/>
                <a:cs typeface="Courier New"/>
                <a:sym typeface="Courier New"/>
              </a:rPr>
            </a:br>
            <a:r>
              <a:rPr lang="en-US" sz="900">
                <a:latin typeface="Courier New"/>
                <a:ea typeface="Courier New"/>
                <a:cs typeface="Courier New"/>
                <a:sym typeface="Courier New"/>
              </a:rPr>
              <a:t>Module Base Module Name          Result</a:t>
            </a:r>
            <a:br>
              <a:rPr lang="en-US" sz="900">
                <a:latin typeface="Courier New"/>
                <a:ea typeface="Courier New"/>
                <a:cs typeface="Courier New"/>
                <a:sym typeface="Courier New"/>
              </a:rPr>
            </a:br>
            <a:r>
              <a:rPr lang="en-US" sz="900">
                <a:latin typeface="Courier New"/>
                <a:ea typeface="Courier New"/>
                <a:cs typeface="Courier New"/>
                <a:sym typeface="Courier New"/>
              </a:rPr>
              <a:t>----------- -------------------- ------</a:t>
            </a:r>
            <a:br>
              <a:rPr lang="en-US" sz="900">
                <a:latin typeface="Courier New"/>
                <a:ea typeface="Courier New"/>
                <a:cs typeface="Courier New"/>
                <a:sym typeface="Courier New"/>
              </a:rPr>
            </a:br>
            <a:r>
              <a:rPr lang="en-US" sz="900">
                <a:latin typeface="Courier New"/>
                <a:ea typeface="Courier New"/>
                <a:cs typeface="Courier New"/>
                <a:sym typeface="Courier New"/>
              </a:rPr>
              <a:t>0x0b21d8000 mrxnet.sys           OK: driver.b21d8000.sys</a:t>
            </a:r>
            <a:br>
              <a:rPr lang="en-US" sz="900">
                <a:latin typeface="Courier New"/>
                <a:ea typeface="Courier New"/>
                <a:cs typeface="Courier New"/>
                <a:sym typeface="Courier New"/>
              </a:rPr>
            </a:br>
            <a:br>
              <a:rPr lang="en-US" sz="900">
                <a:latin typeface="Courier New"/>
                <a:ea typeface="Courier New"/>
                <a:cs typeface="Courier New"/>
                <a:sym typeface="Courier New"/>
              </a:rPr>
            </a:br>
            <a:endParaRPr sz="900">
              <a:latin typeface="Courier New"/>
              <a:ea typeface="Courier New"/>
              <a:cs typeface="Courier New"/>
              <a:sym typeface="Courier New"/>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6" name="Shape 306"/>
        <p:cNvGrpSpPr/>
        <p:nvPr/>
      </p:nvGrpSpPr>
      <p:grpSpPr>
        <a:xfrm>
          <a:off x="0" y="0"/>
          <a:ext cx="0" cy="0"/>
          <a:chOff x="0" y="0"/>
          <a:chExt cx="0" cy="0"/>
        </a:xfrm>
      </p:grpSpPr>
      <p:sp>
        <p:nvSpPr>
          <p:cNvPr id="307" name="Google Shape;307;p53"/>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2400"/>
              <a:t>Some advanced topics</a:t>
            </a:r>
            <a:endParaRPr sz="2400"/>
          </a:p>
        </p:txBody>
      </p:sp>
      <p:sp>
        <p:nvSpPr>
          <p:cNvPr id="308" name="Google Shape;308;p53"/>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Clr>
                <a:srgbClr val="000000"/>
              </a:buClr>
              <a:buSzPts val="2400"/>
              <a:buFont typeface="Lucida Sans"/>
              <a:buChar char="●"/>
            </a:pPr>
            <a:r>
              <a:rPr lang="en-US" sz="2400"/>
              <a:t>shimcache</a:t>
            </a:r>
            <a:endParaRPr sz="2400"/>
          </a:p>
          <a:p>
            <a:pPr indent="-381000" lvl="0" marL="457200" rtl="0" algn="l">
              <a:spcBef>
                <a:spcPts val="0"/>
              </a:spcBef>
              <a:spcAft>
                <a:spcPts val="0"/>
              </a:spcAft>
              <a:buClr>
                <a:srgbClr val="000000"/>
              </a:buClr>
              <a:buSzPts val="2400"/>
              <a:buFont typeface="Lucida Sans"/>
              <a:buChar char="●"/>
            </a:pPr>
            <a:r>
              <a:rPr lang="en-US" sz="2400"/>
              <a:t>timeline</a:t>
            </a:r>
            <a:br>
              <a:rPr lang="en-US" sz="2400"/>
            </a:br>
            <a:br>
              <a:rPr lang="en-US" sz="2400"/>
            </a:br>
            <a:endParaRPr sz="2400"/>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4" name="Shape 314"/>
        <p:cNvGrpSpPr/>
        <p:nvPr/>
      </p:nvGrpSpPr>
      <p:grpSpPr>
        <a:xfrm>
          <a:off x="0" y="0"/>
          <a:ext cx="0" cy="0"/>
          <a:chOff x="0" y="0"/>
          <a:chExt cx="0" cy="0"/>
        </a:xfrm>
      </p:grpSpPr>
      <p:sp>
        <p:nvSpPr>
          <p:cNvPr id="315" name="Google Shape;315;p54"/>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a:t>
            </a:r>
            <a:r>
              <a:rPr lang="en-US" sz="2880"/>
              <a:t>2.5</a:t>
            </a:r>
            <a:r>
              <a:rPr b="1" i="0" lang="en-US" sz="2880" u="none" cap="none" strike="noStrike">
                <a:solidFill>
                  <a:schemeClr val="dk1"/>
                </a:solidFill>
                <a:latin typeface="Lucida Sans"/>
                <a:ea typeface="Lucida Sans"/>
                <a:cs typeface="Lucida Sans"/>
                <a:sym typeface="Lucida Sans"/>
              </a:rPr>
              <a:t> Lab 1</a:t>
            </a:r>
            <a:r>
              <a:rPr lang="en-US" sz="2880"/>
              <a:t>: remcos image</a:t>
            </a:r>
            <a:endParaRPr/>
          </a:p>
        </p:txBody>
      </p:sp>
      <p:sp>
        <p:nvSpPr>
          <p:cNvPr id="316" name="Google Shape;316;p54"/>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1" marL="0" marR="0" rtl="0" algn="l">
              <a:lnSpc>
                <a:spcPct val="114000"/>
              </a:lnSpc>
              <a:spcBef>
                <a:spcPts val="0"/>
              </a:spcBef>
              <a:spcAft>
                <a:spcPts val="0"/>
              </a:spcAft>
              <a:buClr>
                <a:schemeClr val="dk1"/>
              </a:buClr>
              <a:buFont typeface="Arial"/>
              <a:buNone/>
            </a:pPr>
            <a:r>
              <a:rPr lang="en-US"/>
              <a:t>Take a memory image of your victim and analyse it with volatility</a:t>
            </a:r>
            <a:endParaRPr/>
          </a:p>
          <a:p>
            <a:pPr indent="-406400" lvl="0" marL="457200" marR="0" rtl="0" algn="l">
              <a:lnSpc>
                <a:spcPct val="114000"/>
              </a:lnSpc>
              <a:spcBef>
                <a:spcPts val="0"/>
              </a:spcBef>
              <a:spcAft>
                <a:spcPts val="0"/>
              </a:spcAft>
              <a:buClr>
                <a:srgbClr val="000000"/>
              </a:buClr>
              <a:buSzPts val="2800"/>
              <a:buChar char="●"/>
            </a:pPr>
            <a:r>
              <a:rPr lang="en-US"/>
              <a:t>Look at the remcos process</a:t>
            </a:r>
            <a:endParaRPr/>
          </a:p>
          <a:p>
            <a:pPr indent="-406400" lvl="0" marL="457200" marR="0" rtl="0" algn="l">
              <a:lnSpc>
                <a:spcPct val="114000"/>
              </a:lnSpc>
              <a:spcBef>
                <a:spcPts val="0"/>
              </a:spcBef>
              <a:spcAft>
                <a:spcPts val="0"/>
              </a:spcAft>
              <a:buClr>
                <a:srgbClr val="000000"/>
              </a:buClr>
              <a:buSzPts val="2800"/>
              <a:buChar char="●"/>
            </a:pPr>
            <a:r>
              <a:rPr lang="en-US"/>
              <a:t>Dump the executable</a:t>
            </a:r>
            <a:endParaRPr/>
          </a:p>
          <a:p>
            <a:pPr indent="-406400" lvl="0" marL="457200" marR="0" rtl="0" algn="l">
              <a:lnSpc>
                <a:spcPct val="114000"/>
              </a:lnSpc>
              <a:spcBef>
                <a:spcPts val="0"/>
              </a:spcBef>
              <a:spcAft>
                <a:spcPts val="0"/>
              </a:spcAft>
              <a:buClr>
                <a:srgbClr val="000000"/>
              </a:buClr>
              <a:buSzPts val="2800"/>
              <a:buChar char="●"/>
            </a:pPr>
            <a:r>
              <a:rPr lang="en-US"/>
              <a:t>Find the MUTEX</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pic>
        <p:nvPicPr>
          <p:cNvPr id="317" name="Google Shape;317;p54"/>
          <p:cNvPicPr preferRelativeResize="0"/>
          <p:nvPr/>
        </p:nvPicPr>
        <p:blipFill rotWithShape="1">
          <a:blip r:embed="rId3">
            <a:alphaModFix amt="24000"/>
          </a:blip>
          <a:srcRect b="0" l="0" r="0" t="0"/>
          <a:stretch/>
        </p:blipFill>
        <p:spPr>
          <a:xfrm>
            <a:off x="5457825" y="1358900"/>
            <a:ext cx="3670300" cy="5499099"/>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9"/>
          <p:cNvSpPr txBox="1"/>
          <p:nvPr>
            <p:ph type="title"/>
          </p:nvPr>
        </p:nvSpPr>
        <p:spPr>
          <a:xfrm>
            <a:off x="457200" y="365125"/>
            <a:ext cx="8293200" cy="8796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latin typeface="Lucida Sans"/>
                <a:ea typeface="Lucida Sans"/>
                <a:cs typeface="Lucida Sans"/>
                <a:sym typeface="Lucida Sans"/>
              </a:rPr>
              <a:t>Volatility</a:t>
            </a:r>
            <a:endParaRPr i="0" sz="2400" u="none" cap="none" strike="noStrike">
              <a:solidFill>
                <a:schemeClr val="dk1"/>
              </a:solidFill>
              <a:latin typeface="Lucida Sans"/>
              <a:ea typeface="Lucida Sans"/>
              <a:cs typeface="Lucida Sans"/>
              <a:sym typeface="Lucida Sans"/>
            </a:endParaRPr>
          </a:p>
        </p:txBody>
      </p:sp>
      <p:sp>
        <p:nvSpPr>
          <p:cNvPr id="93" name="Google Shape;93;p19"/>
          <p:cNvSpPr txBox="1"/>
          <p:nvPr>
            <p:ph idx="1" type="body"/>
          </p:nvPr>
        </p:nvSpPr>
        <p:spPr>
          <a:xfrm>
            <a:off x="457200" y="1478755"/>
            <a:ext cx="8293200" cy="4703700"/>
          </a:xfrm>
          <a:prstGeom prst="rect">
            <a:avLst/>
          </a:prstGeom>
          <a:noFill/>
          <a:ln>
            <a:noFill/>
          </a:ln>
        </p:spPr>
        <p:txBody>
          <a:bodyPr anchorCtr="0" anchor="t" bIns="45700" lIns="91425" spcFirstLastPara="1" rIns="91425" wrap="square" tIns="45700">
            <a:noAutofit/>
          </a:bodyPr>
          <a:lstStyle/>
          <a:p>
            <a:pPr indent="-165100" lvl="0" marL="228600" marR="0" rtl="0" algn="l">
              <a:lnSpc>
                <a:spcPct val="80000"/>
              </a:lnSpc>
              <a:spcBef>
                <a:spcPts val="0"/>
              </a:spcBef>
              <a:spcAft>
                <a:spcPts val="0"/>
              </a:spcAft>
              <a:buClr>
                <a:schemeClr val="dk1"/>
              </a:buClr>
              <a:buSzPts val="1800"/>
              <a:buFont typeface="Verdana"/>
              <a:buChar char="•"/>
            </a:pPr>
            <a:r>
              <a:rPr i="0" lang="en-US" sz="1800" u="none" cap="none" strike="noStrike">
                <a:solidFill>
                  <a:schemeClr val="dk1"/>
                </a:solidFill>
                <a:latin typeface="Verdana"/>
                <a:ea typeface="Verdana"/>
                <a:cs typeface="Verdana"/>
                <a:sym typeface="Verdana"/>
              </a:rPr>
              <a:t>Written in Python</a:t>
            </a:r>
            <a:endParaRPr sz="1800">
              <a:latin typeface="Verdana"/>
              <a:ea typeface="Verdana"/>
              <a:cs typeface="Verdana"/>
              <a:sym typeface="Verdana"/>
            </a:endParaRPr>
          </a:p>
          <a:p>
            <a:pPr indent="-165100" lvl="0" marL="228600" marR="0" rtl="0" algn="l">
              <a:lnSpc>
                <a:spcPct val="80000"/>
              </a:lnSpc>
              <a:spcBef>
                <a:spcPts val="1000"/>
              </a:spcBef>
              <a:spcAft>
                <a:spcPts val="0"/>
              </a:spcAft>
              <a:buClr>
                <a:schemeClr val="dk1"/>
              </a:buClr>
              <a:buSzPts val="1800"/>
              <a:buFont typeface="Verdana"/>
              <a:buChar char="•"/>
            </a:pPr>
            <a:r>
              <a:rPr i="0" lang="en-US" sz="1800" u="none" cap="none" strike="noStrike">
                <a:solidFill>
                  <a:schemeClr val="dk1"/>
                </a:solidFill>
                <a:latin typeface="Verdana"/>
                <a:ea typeface="Verdana"/>
                <a:cs typeface="Verdana"/>
                <a:sym typeface="Verdana"/>
              </a:rPr>
              <a:t>Not a speed monster (memory images are still large, although much smaller than disk images)</a:t>
            </a:r>
            <a:endParaRPr sz="1800">
              <a:latin typeface="Verdana"/>
              <a:ea typeface="Verdana"/>
              <a:cs typeface="Verdana"/>
              <a:sym typeface="Verdana"/>
            </a:endParaRPr>
          </a:p>
          <a:p>
            <a:pPr indent="-165100" lvl="0" marL="228600" marR="0" rtl="0" algn="l">
              <a:lnSpc>
                <a:spcPct val="80000"/>
              </a:lnSpc>
              <a:spcBef>
                <a:spcPts val="1000"/>
              </a:spcBef>
              <a:spcAft>
                <a:spcPts val="0"/>
              </a:spcAft>
              <a:buClr>
                <a:schemeClr val="dk1"/>
              </a:buClr>
              <a:buSzPts val="1800"/>
              <a:buFont typeface="Verdana"/>
              <a:buChar char="•"/>
            </a:pPr>
            <a:r>
              <a:rPr i="0" lang="en-US" sz="1800" u="none" cap="none" strike="noStrike">
                <a:solidFill>
                  <a:schemeClr val="dk1"/>
                </a:solidFill>
                <a:latin typeface="Verdana"/>
                <a:ea typeface="Verdana"/>
                <a:cs typeface="Verdana"/>
                <a:sym typeface="Verdana"/>
              </a:rPr>
              <a:t>Pluggable with custom written modules</a:t>
            </a:r>
            <a:endParaRPr sz="1800">
              <a:latin typeface="Verdana"/>
              <a:ea typeface="Verdana"/>
              <a:cs typeface="Verdana"/>
              <a:sym typeface="Verdana"/>
            </a:endParaRPr>
          </a:p>
          <a:p>
            <a:pPr indent="-165100" lvl="0" marL="228600" marR="0" rtl="0" algn="l">
              <a:lnSpc>
                <a:spcPct val="80000"/>
              </a:lnSpc>
              <a:spcBef>
                <a:spcPts val="1000"/>
              </a:spcBef>
              <a:spcAft>
                <a:spcPts val="0"/>
              </a:spcAft>
              <a:buClr>
                <a:schemeClr val="dk1"/>
              </a:buClr>
              <a:buSzPts val="1800"/>
              <a:buFont typeface="Verdana"/>
              <a:buChar char="•"/>
            </a:pPr>
            <a:r>
              <a:rPr i="0" lang="en-US" sz="1800" u="none" cap="none" strike="noStrike">
                <a:solidFill>
                  <a:schemeClr val="dk1"/>
                </a:solidFill>
                <a:latin typeface="Verdana"/>
                <a:ea typeface="Verdana"/>
                <a:cs typeface="Verdana"/>
                <a:sym typeface="Verdana"/>
              </a:rPr>
              <a:t>Analyses a memory snapshot of a running machine</a:t>
            </a:r>
            <a:endParaRPr sz="1800">
              <a:latin typeface="Verdana"/>
              <a:ea typeface="Verdana"/>
              <a:cs typeface="Verdana"/>
              <a:sym typeface="Verdana"/>
            </a:endParaRPr>
          </a:p>
          <a:p>
            <a:pPr indent="-165100" lvl="0" marL="228600" marR="0" rtl="0" algn="l">
              <a:lnSpc>
                <a:spcPct val="80000"/>
              </a:lnSpc>
              <a:spcBef>
                <a:spcPts val="1000"/>
              </a:spcBef>
              <a:spcAft>
                <a:spcPts val="0"/>
              </a:spcAft>
              <a:buClr>
                <a:schemeClr val="dk1"/>
              </a:buClr>
              <a:buSzPts val="1800"/>
              <a:buFont typeface="Verdana"/>
              <a:buChar char="•"/>
            </a:pPr>
            <a:r>
              <a:rPr i="0" lang="en-US" sz="1800" u="none" cap="none" strike="noStrike">
                <a:solidFill>
                  <a:schemeClr val="dk1"/>
                </a:solidFill>
                <a:latin typeface="Verdana"/>
                <a:ea typeface="Verdana"/>
                <a:cs typeface="Verdana"/>
                <a:sym typeface="Verdana"/>
              </a:rPr>
              <a:t>In 2007, the first version of The Volatility Framework was released publicly at Black Hat DC</a:t>
            </a:r>
            <a:endParaRPr sz="1800">
              <a:latin typeface="Verdana"/>
              <a:ea typeface="Verdana"/>
              <a:cs typeface="Verdana"/>
              <a:sym typeface="Verdana"/>
            </a:endParaRPr>
          </a:p>
          <a:p>
            <a:pPr indent="-165100" lvl="0" marL="228600" marR="0" rtl="0" algn="l">
              <a:lnSpc>
                <a:spcPct val="80000"/>
              </a:lnSpc>
              <a:spcBef>
                <a:spcPts val="1000"/>
              </a:spcBef>
              <a:spcAft>
                <a:spcPts val="0"/>
              </a:spcAft>
              <a:buClr>
                <a:schemeClr val="dk1"/>
              </a:buClr>
              <a:buSzPts val="1800"/>
              <a:buFont typeface="Verdana"/>
              <a:buChar char="•"/>
            </a:pPr>
            <a:r>
              <a:rPr i="0" lang="en-US" sz="1800" u="none" cap="none" strike="noStrike">
                <a:solidFill>
                  <a:schemeClr val="dk1"/>
                </a:solidFill>
                <a:latin typeface="Verdana"/>
                <a:ea typeface="Verdana"/>
                <a:cs typeface="Verdana"/>
                <a:sym typeface="Verdana"/>
              </a:rPr>
              <a:t>Up until that point, digital investigations had focused primarily on finding contraband within hard drive images</a:t>
            </a:r>
            <a:endParaRPr sz="1800">
              <a:latin typeface="Verdana"/>
              <a:ea typeface="Verdana"/>
              <a:cs typeface="Verdana"/>
              <a:sym typeface="Verdana"/>
            </a:endParaRPr>
          </a:p>
          <a:p>
            <a:pPr indent="-165100" lvl="0" marL="228600" marR="0" rtl="0" algn="l">
              <a:lnSpc>
                <a:spcPct val="80000"/>
              </a:lnSpc>
              <a:spcBef>
                <a:spcPts val="1000"/>
              </a:spcBef>
              <a:spcAft>
                <a:spcPts val="0"/>
              </a:spcAft>
              <a:buClr>
                <a:schemeClr val="dk1"/>
              </a:buClr>
              <a:buSzPts val="1800"/>
              <a:buFont typeface="Verdana"/>
              <a:buChar char="•"/>
            </a:pPr>
            <a:r>
              <a:rPr i="0" lang="en-US" sz="1800" u="sng" cap="none" strike="noStrike">
                <a:solidFill>
                  <a:schemeClr val="hlink"/>
                </a:solidFill>
                <a:latin typeface="Verdana"/>
                <a:ea typeface="Verdana"/>
                <a:cs typeface="Verdana"/>
                <a:sym typeface="Verdana"/>
                <a:hlinkClick r:id="rId3"/>
              </a:rPr>
              <a:t>http://www.volatilityfoundation.org/</a:t>
            </a:r>
            <a:r>
              <a:rPr i="0" lang="en-US" sz="2400" u="none" cap="none" strike="noStrike">
                <a:solidFill>
                  <a:schemeClr val="dk1"/>
                </a:solidFill>
                <a:latin typeface="Verdana"/>
                <a:ea typeface="Verdana"/>
                <a:cs typeface="Verdana"/>
                <a:sym typeface="Verdana"/>
              </a:rPr>
              <a:t> </a:t>
            </a:r>
            <a:endParaRPr sz="2400">
              <a:latin typeface="Verdana"/>
              <a:ea typeface="Verdana"/>
              <a:cs typeface="Verdana"/>
              <a:sym typeface="Verdana"/>
            </a:endParaRPr>
          </a:p>
          <a:p>
            <a:pPr indent="-50800" lvl="0" marL="228600" marR="0" rtl="0" algn="l">
              <a:lnSpc>
                <a:spcPct val="8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a:p>
            <a:pPr indent="-50800" lvl="0" marL="228600" marR="0" rtl="0" algn="l">
              <a:lnSpc>
                <a:spcPct val="80000"/>
              </a:lnSpc>
              <a:spcBef>
                <a:spcPts val="1000"/>
              </a:spcBef>
              <a:spcAft>
                <a:spcPts val="0"/>
              </a:spcAft>
              <a:buClr>
                <a:schemeClr val="dk1"/>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94" name="Google Shape;94;p19"/>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2" name="Shape 322"/>
        <p:cNvGrpSpPr/>
        <p:nvPr/>
      </p:nvGrpSpPr>
      <p:grpSpPr>
        <a:xfrm>
          <a:off x="0" y="0"/>
          <a:ext cx="0" cy="0"/>
          <a:chOff x="0" y="0"/>
          <a:chExt cx="0" cy="0"/>
        </a:xfrm>
      </p:grpSpPr>
      <p:sp>
        <p:nvSpPr>
          <p:cNvPr id="323" name="Google Shape;323;p55"/>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2400"/>
              <a:t>How to take a memory image</a:t>
            </a:r>
            <a:endParaRPr sz="2400"/>
          </a:p>
        </p:txBody>
      </p:sp>
      <p:sp>
        <p:nvSpPr>
          <p:cNvPr id="324" name="Google Shape;324;p55"/>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If you run Virtualbox, on the host, type the following:</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sz="1400">
                <a:latin typeface="Courier New"/>
                <a:ea typeface="Courier New"/>
                <a:cs typeface="Courier New"/>
                <a:sym typeface="Courier New"/>
              </a:rPr>
              <a:t>vboxmanage debugvm WindowsXP_Victim dumpvmcore --filename=WinXP_remcos</a:t>
            </a:r>
            <a:br>
              <a:rPr lang="en-US"/>
            </a:br>
            <a:br>
              <a:rPr lang="en-US"/>
            </a:b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9" name="Shape 329"/>
        <p:cNvGrpSpPr/>
        <p:nvPr/>
      </p:nvGrpSpPr>
      <p:grpSpPr>
        <a:xfrm>
          <a:off x="0" y="0"/>
          <a:ext cx="0" cy="0"/>
          <a:chOff x="0" y="0"/>
          <a:chExt cx="0" cy="0"/>
        </a:xfrm>
      </p:grpSpPr>
      <p:sp>
        <p:nvSpPr>
          <p:cNvPr id="330" name="Google Shape;330;p56"/>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sz="2400"/>
              <a:t>Commands to try</a:t>
            </a:r>
            <a:endParaRPr sz="2400"/>
          </a:p>
        </p:txBody>
      </p:sp>
      <p:sp>
        <p:nvSpPr>
          <p:cNvPr id="331" name="Google Shape;331;p56"/>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pslist</a:t>
            </a:r>
            <a:endParaRPr/>
          </a:p>
          <a:p>
            <a:pPr indent="0" lvl="0" marL="0" rtl="0" algn="l">
              <a:spcBef>
                <a:spcPts val="1000"/>
              </a:spcBef>
              <a:spcAft>
                <a:spcPts val="0"/>
              </a:spcAft>
              <a:buNone/>
            </a:pPr>
            <a:r>
              <a:rPr lang="en-US"/>
              <a:t>connections</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Google Shape;99;p20"/>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Reference book</a:t>
            </a:r>
            <a:endParaRPr i="0" sz="2400" u="none" cap="none" strike="noStrike">
              <a:solidFill>
                <a:schemeClr val="dk1"/>
              </a:solidFill>
            </a:endParaRPr>
          </a:p>
        </p:txBody>
      </p:sp>
      <p:sp>
        <p:nvSpPr>
          <p:cNvPr id="100" name="Google Shape;100;p20"/>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chemeClr val="dk1"/>
              </a:buClr>
              <a:buSzPts val="2800"/>
              <a:buFont typeface="Arial"/>
              <a:buNone/>
            </a:pPr>
            <a:r>
              <a:rPr i="0" lang="en-US" sz="2400" u="none" cap="none" strike="noStrike">
                <a:solidFill>
                  <a:schemeClr val="dk1"/>
                </a:solidFill>
              </a:rPr>
              <a:t>Michael Hale Ligh, Andrew Case, Jamie Levy, A</a:t>
            </a:r>
            <a:r>
              <a:rPr lang="en-US" sz="2400"/>
              <a:t>a</a:t>
            </a:r>
            <a:r>
              <a:rPr i="0" lang="en-US" sz="2400" u="none" cap="none" strike="noStrike">
                <a:solidFill>
                  <a:schemeClr val="dk1"/>
                </a:solidFill>
              </a:rPr>
              <a:t>ron Walters, </a:t>
            </a:r>
            <a:r>
              <a:rPr i="1" lang="en-US" sz="2400" u="none" cap="none" strike="noStrike">
                <a:solidFill>
                  <a:schemeClr val="dk1"/>
                </a:solidFill>
              </a:rPr>
              <a:t>The </a:t>
            </a:r>
            <a:r>
              <a:rPr i="1" lang="en-US" sz="2400"/>
              <a:t>A</a:t>
            </a:r>
            <a:r>
              <a:rPr i="1" lang="en-US" sz="2400" u="none" cap="none" strike="noStrike">
                <a:solidFill>
                  <a:schemeClr val="dk1"/>
                </a:solidFill>
              </a:rPr>
              <a:t>rt of </a:t>
            </a:r>
            <a:r>
              <a:rPr i="1" lang="en-US" sz="2400"/>
              <a:t>M</a:t>
            </a:r>
            <a:r>
              <a:rPr i="1" lang="en-US" sz="2400" u="none" cap="none" strike="noStrike">
                <a:solidFill>
                  <a:schemeClr val="dk1"/>
                </a:solidFill>
              </a:rPr>
              <a:t>emory </a:t>
            </a:r>
            <a:r>
              <a:rPr i="1" lang="en-US" sz="2400"/>
              <a:t>F</a:t>
            </a:r>
            <a:r>
              <a:rPr i="1" lang="en-US" sz="2400" u="none" cap="none" strike="noStrike">
                <a:solidFill>
                  <a:schemeClr val="dk1"/>
                </a:solidFill>
              </a:rPr>
              <a:t>orensics,</a:t>
            </a:r>
            <a:r>
              <a:rPr i="0" lang="en-US" sz="2400" u="none" cap="none" strike="noStrike">
                <a:solidFill>
                  <a:schemeClr val="dk1"/>
                </a:solidFill>
              </a:rPr>
              <a:t> Wiley, 2014</a:t>
            </a:r>
            <a:endParaRPr i="0" sz="2400" u="none" cap="none" strike="noStrike">
              <a:solidFill>
                <a:schemeClr val="dk1"/>
              </a:solidFill>
            </a:endParaRPr>
          </a:p>
        </p:txBody>
      </p:sp>
      <p:pic>
        <p:nvPicPr>
          <p:cNvPr id="101" name="Google Shape;101;p20"/>
          <p:cNvPicPr preferRelativeResize="0"/>
          <p:nvPr/>
        </p:nvPicPr>
        <p:blipFill>
          <a:blip r:embed="rId3">
            <a:alphaModFix/>
          </a:blip>
          <a:stretch>
            <a:fillRect/>
          </a:stretch>
        </p:blipFill>
        <p:spPr>
          <a:xfrm>
            <a:off x="457203" y="2342553"/>
            <a:ext cx="2763825" cy="34700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Uses of volatility</a:t>
            </a:r>
            <a:endParaRPr i="0" sz="2400" u="none" cap="none" strike="noStrike">
              <a:solidFill>
                <a:schemeClr val="dk1"/>
              </a:solidFill>
            </a:endParaRPr>
          </a:p>
        </p:txBody>
      </p:sp>
      <p:sp>
        <p:nvSpPr>
          <p:cNvPr id="107" name="Google Shape;107;p21"/>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80000"/>
              </a:lnSpc>
              <a:spcBef>
                <a:spcPts val="0"/>
              </a:spcBef>
              <a:spcAft>
                <a:spcPts val="0"/>
              </a:spcAft>
              <a:buClr>
                <a:schemeClr val="dk1"/>
              </a:buClr>
              <a:buSzPts val="2400"/>
              <a:buChar char="●"/>
            </a:pPr>
            <a:r>
              <a:rPr i="0" lang="en-US" sz="2400" u="none" cap="none" strike="noStrike">
                <a:solidFill>
                  <a:schemeClr val="dk1"/>
                </a:solidFill>
              </a:rPr>
              <a:t>Can be used to analyse Windows, Mac and Linux memory</a:t>
            </a:r>
            <a:endParaRPr sz="2400"/>
          </a:p>
          <a:p>
            <a:pPr indent="-381000" lvl="0" marL="457200" marR="0" rtl="0" algn="l">
              <a:lnSpc>
                <a:spcPct val="80000"/>
              </a:lnSpc>
              <a:spcBef>
                <a:spcPts val="0"/>
              </a:spcBef>
              <a:spcAft>
                <a:spcPts val="0"/>
              </a:spcAft>
              <a:buClr>
                <a:schemeClr val="dk1"/>
              </a:buClr>
              <a:buSzPts val="2400"/>
              <a:buChar char="●"/>
            </a:pPr>
            <a:r>
              <a:rPr i="0" lang="en-US" sz="2400" u="none" cap="none" strike="noStrike">
                <a:solidFill>
                  <a:schemeClr val="dk1"/>
                </a:solidFill>
              </a:rPr>
              <a:t>In almost all commonly used physical address spaces</a:t>
            </a:r>
            <a:endParaRPr sz="2400"/>
          </a:p>
          <a:p>
            <a:pPr indent="-381000" lvl="0" marL="457200" marR="0" rtl="0" algn="l">
              <a:lnSpc>
                <a:spcPct val="80000"/>
              </a:lnSpc>
              <a:spcBef>
                <a:spcPts val="0"/>
              </a:spcBef>
              <a:spcAft>
                <a:spcPts val="0"/>
              </a:spcAft>
              <a:buClr>
                <a:schemeClr val="dk1"/>
              </a:buClr>
              <a:buSzPts val="2400"/>
              <a:buChar char="●"/>
            </a:pPr>
            <a:r>
              <a:rPr i="0" lang="en-US" sz="2400" u="none" cap="none" strike="noStrike">
                <a:solidFill>
                  <a:schemeClr val="dk1"/>
                </a:solidFill>
              </a:rPr>
              <a:t>Can look at a complete running machine snapshot:</a:t>
            </a:r>
            <a:endParaRPr sz="2400"/>
          </a:p>
          <a:p>
            <a:pPr indent="-381000" lvl="1" marL="914400" marR="0" rtl="0" algn="l">
              <a:lnSpc>
                <a:spcPct val="80000"/>
              </a:lnSpc>
              <a:spcBef>
                <a:spcPts val="0"/>
              </a:spcBef>
              <a:spcAft>
                <a:spcPts val="0"/>
              </a:spcAft>
              <a:buClr>
                <a:schemeClr val="dk1"/>
              </a:buClr>
              <a:buSzPts val="2400"/>
              <a:buChar char="○"/>
            </a:pPr>
            <a:r>
              <a:rPr i="0" lang="en-US" sz="2400" u="none" cap="none" strike="noStrike">
                <a:solidFill>
                  <a:schemeClr val="dk1"/>
                </a:solidFill>
              </a:rPr>
              <a:t>Network connections</a:t>
            </a:r>
            <a:endParaRPr sz="2400"/>
          </a:p>
          <a:p>
            <a:pPr indent="-381000" lvl="1" marL="914400" marR="0" rtl="0" algn="l">
              <a:lnSpc>
                <a:spcPct val="80000"/>
              </a:lnSpc>
              <a:spcBef>
                <a:spcPts val="0"/>
              </a:spcBef>
              <a:spcAft>
                <a:spcPts val="0"/>
              </a:spcAft>
              <a:buClr>
                <a:schemeClr val="dk1"/>
              </a:buClr>
              <a:buSzPts val="2400"/>
              <a:buChar char="○"/>
            </a:pPr>
            <a:r>
              <a:rPr i="0" lang="en-US" sz="2400" u="none" cap="none" strike="noStrike">
                <a:solidFill>
                  <a:schemeClr val="dk1"/>
                </a:solidFill>
              </a:rPr>
              <a:t>Running processes</a:t>
            </a:r>
            <a:endParaRPr sz="2400"/>
          </a:p>
          <a:p>
            <a:pPr indent="-381000" lvl="1" marL="914400" marR="0" rtl="0" algn="l">
              <a:lnSpc>
                <a:spcPct val="80000"/>
              </a:lnSpc>
              <a:spcBef>
                <a:spcPts val="0"/>
              </a:spcBef>
              <a:spcAft>
                <a:spcPts val="0"/>
              </a:spcAft>
              <a:buClr>
                <a:schemeClr val="dk1"/>
              </a:buClr>
              <a:buSzPts val="2400"/>
              <a:buChar char="○"/>
            </a:pPr>
            <a:r>
              <a:rPr i="0" lang="en-US" sz="2400" u="none" cap="none" strike="noStrike">
                <a:solidFill>
                  <a:schemeClr val="dk1"/>
                </a:solidFill>
              </a:rPr>
              <a:t>Startup locations</a:t>
            </a:r>
            <a:endParaRPr sz="2400"/>
          </a:p>
          <a:p>
            <a:pPr indent="-381000" lvl="1" marL="914400" marR="0" rtl="0" algn="l">
              <a:lnSpc>
                <a:spcPct val="80000"/>
              </a:lnSpc>
              <a:spcBef>
                <a:spcPts val="0"/>
              </a:spcBef>
              <a:spcAft>
                <a:spcPts val="0"/>
              </a:spcAft>
              <a:buClr>
                <a:schemeClr val="dk1"/>
              </a:buClr>
              <a:buSzPts val="2400"/>
              <a:buChar char="○"/>
            </a:pPr>
            <a:r>
              <a:rPr i="0" lang="en-US" sz="2400" u="none" cap="none" strike="noStrike">
                <a:solidFill>
                  <a:schemeClr val="dk1"/>
                </a:solidFill>
              </a:rPr>
              <a:t>Hidden processes</a:t>
            </a:r>
            <a:endParaRPr sz="2400"/>
          </a:p>
          <a:p>
            <a:pPr indent="-381000" lvl="1" marL="914400" marR="0" rtl="0" algn="l">
              <a:lnSpc>
                <a:spcPct val="80000"/>
              </a:lnSpc>
              <a:spcBef>
                <a:spcPts val="0"/>
              </a:spcBef>
              <a:spcAft>
                <a:spcPts val="0"/>
              </a:spcAft>
              <a:buClr>
                <a:schemeClr val="dk1"/>
              </a:buClr>
              <a:buSzPts val="2400"/>
              <a:buChar char="○"/>
            </a:pPr>
            <a:r>
              <a:rPr i="0" lang="en-US" sz="2400" u="none" cap="none" strike="noStrike">
                <a:solidFill>
                  <a:schemeClr val="dk1"/>
                </a:solidFill>
              </a:rPr>
              <a:t>Kernel memory</a:t>
            </a:r>
            <a:endParaRPr sz="2400"/>
          </a:p>
          <a:p>
            <a:pPr indent="-381000" lvl="0" marL="457200" marR="0" rtl="0" algn="l">
              <a:lnSpc>
                <a:spcPct val="80000"/>
              </a:lnSpc>
              <a:spcBef>
                <a:spcPts val="0"/>
              </a:spcBef>
              <a:spcAft>
                <a:spcPts val="0"/>
              </a:spcAft>
              <a:buClr>
                <a:schemeClr val="dk1"/>
              </a:buClr>
              <a:buSzPts val="2400"/>
              <a:buChar char="●"/>
            </a:pPr>
            <a:r>
              <a:rPr i="0" lang="en-US" sz="2400" u="none" cap="none" strike="noStrike">
                <a:solidFill>
                  <a:schemeClr val="dk1"/>
                </a:solidFill>
              </a:rPr>
              <a:t>Can extract the file images of running executables and processes</a:t>
            </a:r>
            <a:endParaRPr sz="2400"/>
          </a:p>
          <a:p>
            <a:pPr indent="-381000" lvl="0" marL="457200" marR="0" rtl="0" algn="l">
              <a:lnSpc>
                <a:spcPct val="80000"/>
              </a:lnSpc>
              <a:spcBef>
                <a:spcPts val="0"/>
              </a:spcBef>
              <a:spcAft>
                <a:spcPts val="0"/>
              </a:spcAft>
              <a:buClr>
                <a:schemeClr val="dk1"/>
              </a:buClr>
              <a:buSzPts val="2400"/>
              <a:buChar char="●"/>
            </a:pPr>
            <a:r>
              <a:rPr i="0" lang="en-US" sz="2400" u="none" cap="none" strike="noStrike">
                <a:solidFill>
                  <a:schemeClr val="dk1"/>
                </a:solidFill>
              </a:rPr>
              <a:t>Mostly used in a Windows context</a:t>
            </a:r>
            <a:endParaRPr i="0" sz="2400" u="none" cap="none" strike="noStrike">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 name="Shape 111"/>
        <p:cNvGrpSpPr/>
        <p:nvPr/>
      </p:nvGrpSpPr>
      <p:grpSpPr>
        <a:xfrm>
          <a:off x="0" y="0"/>
          <a:ext cx="0" cy="0"/>
          <a:chOff x="0" y="0"/>
          <a:chExt cx="0" cy="0"/>
        </a:xfrm>
      </p:grpSpPr>
      <p:sp>
        <p:nvSpPr>
          <p:cNvPr id="112" name="Google Shape;112;p22"/>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Physical Address Spaces</a:t>
            </a:r>
            <a:endParaRPr sz="2400"/>
          </a:p>
        </p:txBody>
      </p:sp>
      <p:sp>
        <p:nvSpPr>
          <p:cNvPr id="113" name="Google Shape;113;p22"/>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Firewire</a:t>
            </a:r>
            <a:endParaRPr i="0" sz="2400" u="none" cap="none" strike="noStrike">
              <a:solidFill>
                <a:schemeClr val="dk1"/>
              </a:solidFill>
            </a:endParaRPr>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Crash Dumps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Hibernation Files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EWF Files</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LiME (Linux)</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VirtualBoxELF64</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VMWare Snapshot</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Hpak (FDPro)</a:t>
            </a:r>
            <a:endParaRPr i="0" sz="2400" u="none" cap="none" strike="noStrike">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7" name="Shape 117"/>
        <p:cNvGrpSpPr/>
        <p:nvPr/>
      </p:nvGrpSpPr>
      <p:grpSpPr>
        <a:xfrm>
          <a:off x="0" y="0"/>
          <a:ext cx="0" cy="0"/>
          <a:chOff x="0" y="0"/>
          <a:chExt cx="0" cy="0"/>
        </a:xfrm>
      </p:grpSpPr>
      <p:sp>
        <p:nvSpPr>
          <p:cNvPr id="118" name="Google Shape;118;p23"/>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Six Steps of memory analysis</a:t>
            </a:r>
            <a:endParaRPr i="0" sz="2400" u="none" cap="none" strike="noStrike">
              <a:solidFill>
                <a:schemeClr val="dk1"/>
              </a:solidFill>
            </a:endParaRPr>
          </a:p>
        </p:txBody>
      </p:sp>
      <p:sp>
        <p:nvSpPr>
          <p:cNvPr id="119" name="Google Shape;119;p23"/>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488950" lvl="0" marL="514350" marR="0" rtl="0" algn="l">
              <a:lnSpc>
                <a:spcPct val="90000"/>
              </a:lnSpc>
              <a:spcBef>
                <a:spcPts val="0"/>
              </a:spcBef>
              <a:spcAft>
                <a:spcPts val="0"/>
              </a:spcAft>
              <a:buClr>
                <a:schemeClr val="dk1"/>
              </a:buClr>
              <a:buSzPts val="2400"/>
              <a:buFont typeface="Lucida Sans"/>
              <a:buAutoNum type="arabicPeriod"/>
            </a:pPr>
            <a:r>
              <a:rPr i="0" lang="en-US" sz="2400" u="none" cap="none" strike="noStrike">
                <a:solidFill>
                  <a:schemeClr val="dk1"/>
                </a:solidFill>
              </a:rPr>
              <a:t>Identify Rogue Processes</a:t>
            </a:r>
            <a:endParaRPr sz="2400"/>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Analyze Process DLLs and Handles</a:t>
            </a:r>
            <a:endParaRPr sz="2400"/>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Review Network Artifacts</a:t>
            </a:r>
            <a:endParaRPr sz="2400"/>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Look for Evidence of Code Injection</a:t>
            </a:r>
            <a:endParaRPr sz="2400"/>
          </a:p>
          <a:p>
            <a:pPr indent="-488950" lvl="0" marL="514350" marR="0" rtl="0" algn="l">
              <a:lnSpc>
                <a:spcPct val="90000"/>
              </a:lnSpc>
              <a:spcBef>
                <a:spcPts val="1000"/>
              </a:spcBef>
              <a:spcAft>
                <a:spcPts val="0"/>
              </a:spcAft>
              <a:buClr>
                <a:schemeClr val="dk1"/>
              </a:buClr>
              <a:buSzPts val="2400"/>
              <a:buFont typeface="Lucida Sans"/>
              <a:buAutoNum type="arabicPeriod"/>
            </a:pPr>
            <a:r>
              <a:rPr i="0" lang="en-US" sz="2400" u="none" cap="none" strike="noStrike">
                <a:solidFill>
                  <a:schemeClr val="dk1"/>
                </a:solidFill>
              </a:rPr>
              <a:t>Check for Signs of a Rootkit</a:t>
            </a:r>
            <a:endParaRPr sz="2400"/>
          </a:p>
          <a:p>
            <a:pPr indent="-514350" lvl="0" marL="514350" marR="0" rtl="0" algn="l">
              <a:lnSpc>
                <a:spcPct val="90000"/>
              </a:lnSpc>
              <a:spcBef>
                <a:spcPts val="1000"/>
              </a:spcBef>
              <a:spcAft>
                <a:spcPts val="0"/>
              </a:spcAft>
              <a:buClr>
                <a:schemeClr val="dk1"/>
              </a:buClr>
              <a:buSzPts val="2800"/>
              <a:buFont typeface="Calibri"/>
              <a:buAutoNum type="arabicPeriod"/>
            </a:pPr>
            <a:r>
              <a:rPr i="0" lang="en-US" sz="2400" u="none" cap="none" strike="noStrike">
                <a:solidFill>
                  <a:schemeClr val="dk1"/>
                </a:solidFill>
              </a:rPr>
              <a:t>Dump Suspicious Processes and Drivers</a:t>
            </a:r>
            <a:r>
              <a:rPr b="0" i="0" lang="en-US" sz="2800" u="none" cap="none" strike="noStrike">
                <a:solidFill>
                  <a:schemeClr val="dk1"/>
                </a:solidFill>
                <a:latin typeface="Calibri"/>
                <a:ea typeface="Calibri"/>
                <a:cs typeface="Calibri"/>
                <a:sym typeface="Calibri"/>
              </a:rPr>
              <a:t> </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4"/>
          <p:cNvSpPr txBox="1"/>
          <p:nvPr>
            <p:ph type="title"/>
          </p:nvPr>
        </p:nvSpPr>
        <p:spPr>
          <a:xfrm>
            <a:off x="457200" y="369887"/>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SzPts val="4400"/>
              <a:buFont typeface="Calibri"/>
              <a:buNone/>
            </a:pPr>
            <a:r>
              <a:rPr i="0" lang="en-US" sz="2400" u="none" cap="none" strike="noStrike">
                <a:solidFill>
                  <a:schemeClr val="dk1"/>
                </a:solidFill>
              </a:rPr>
              <a:t>Memory acquisition on a desktop / laptop</a:t>
            </a:r>
            <a:endParaRPr i="0" sz="2400" u="none" cap="none" strike="noStrike">
              <a:solidFill>
                <a:schemeClr val="dk1"/>
              </a:solidFill>
            </a:endParaRPr>
          </a:p>
        </p:txBody>
      </p:sp>
      <p:sp>
        <p:nvSpPr>
          <p:cNvPr id="125" name="Google Shape;125;p24"/>
          <p:cNvSpPr txBox="1"/>
          <p:nvPr>
            <p:ph idx="1" type="body"/>
          </p:nvPr>
        </p:nvSpPr>
        <p:spPr>
          <a:xfrm>
            <a:off x="457200" y="1114425"/>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Best done via USB drive in running machine with an Admin account</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Use a fast and large USB drive</a:t>
            </a:r>
            <a:endParaRPr sz="2400"/>
          </a:p>
          <a:p>
            <a:pPr indent="-381000" lvl="0" marL="457200" marR="0" rtl="0" algn="l">
              <a:lnSpc>
                <a:spcPct val="90000"/>
              </a:lnSpc>
              <a:spcBef>
                <a:spcPts val="0"/>
              </a:spcBef>
              <a:spcAft>
                <a:spcPts val="0"/>
              </a:spcAft>
              <a:buClr>
                <a:srgbClr val="000000"/>
              </a:buClr>
              <a:buSzPts val="2400"/>
              <a:buChar char="●"/>
            </a:pPr>
            <a:r>
              <a:rPr lang="en-US" sz="2400"/>
              <a:t>Easy to use</a:t>
            </a:r>
            <a:r>
              <a:rPr i="0" lang="en-US" sz="2400" u="none" cap="none" strike="noStrike">
                <a:solidFill>
                  <a:schemeClr val="dk1"/>
                </a:solidFill>
              </a:rPr>
              <a:t> tool is ‘dumpit’ from Comae (</a:t>
            </a:r>
            <a:r>
              <a:rPr i="0" lang="en-US" sz="2400" u="sng" cap="none" strike="noStrike">
                <a:solidFill>
                  <a:schemeClr val="hlink"/>
                </a:solidFill>
                <a:hlinkClick r:id="rId3"/>
              </a:rPr>
              <a:t>https://blog.comae.io/your-favorite-memory-toolkit-is-back-f97072d33d5c</a:t>
            </a:r>
            <a:r>
              <a:rPr i="0" lang="en-US" sz="2400" u="none" cap="none" strike="noStrike">
                <a:solidFill>
                  <a:schemeClr val="dk1"/>
                </a:solidFill>
              </a:rPr>
              <a:t>) </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One click memory acquisition</a:t>
            </a:r>
            <a:endParaRPr sz="2400"/>
          </a:p>
          <a:p>
            <a:pPr indent="-381000" lvl="0" marL="457200" marR="0" rtl="0" algn="l">
              <a:lnSpc>
                <a:spcPct val="90000"/>
              </a:lnSpc>
              <a:spcBef>
                <a:spcPts val="0"/>
              </a:spcBef>
              <a:spcAft>
                <a:spcPts val="0"/>
              </a:spcAft>
              <a:buClr>
                <a:schemeClr val="dk1"/>
              </a:buClr>
              <a:buSzPts val="2400"/>
              <a:buChar char="●"/>
            </a:pPr>
            <a:r>
              <a:rPr i="0" lang="en-US" sz="2400" u="none" cap="none" strike="noStrike">
                <a:solidFill>
                  <a:schemeClr val="dk1"/>
                </a:solidFill>
              </a:rPr>
              <a:t>Generates a .dmp file and a .json file with memory metadata</a:t>
            </a:r>
            <a:endParaRPr sz="2400"/>
          </a:p>
          <a:p>
            <a:pPr indent="0" lvl="0" marL="0" marR="0" rtl="0" algn="l">
              <a:lnSpc>
                <a:spcPct val="90000"/>
              </a:lnSpc>
              <a:spcBef>
                <a:spcPts val="1000"/>
              </a:spcBef>
              <a:spcAft>
                <a:spcPts val="0"/>
              </a:spcAft>
              <a:buNone/>
            </a:pPr>
            <a:r>
              <a:t/>
            </a:r>
            <a:endParaRPr sz="2400"/>
          </a:p>
          <a:p>
            <a:pPr indent="0" lvl="0" marL="0" marR="0" rtl="0" algn="l">
              <a:lnSpc>
                <a:spcPct val="90000"/>
              </a:lnSpc>
              <a:spcBef>
                <a:spcPts val="1000"/>
              </a:spcBef>
              <a:spcAft>
                <a:spcPts val="0"/>
              </a:spcAft>
              <a:buNone/>
            </a:pPr>
            <a:r>
              <a:rPr i="0" lang="en-US" sz="2400" u="none" cap="none" strike="noStrike">
                <a:solidFill>
                  <a:schemeClr val="dk1"/>
                </a:solidFill>
              </a:rPr>
              <a:t>DEMO</a:t>
            </a:r>
            <a:endParaRPr sz="2400"/>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