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92.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84.xml"/>
  <Override ContentType="application/vnd.openxmlformats-officedocument.presentationml.notesSlide+xml" PartName="/ppt/notesSlides/notesSlide3.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91.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8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94.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77.xml"/>
  <Override ContentType="application/vnd.openxmlformats-officedocument.presentationml.notesSlide+xml" PartName="/ppt/notesSlides/notesSlide90.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56.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93.xml"/>
  <Override ContentType="application/vnd.openxmlformats-officedocument.presentationml.notesSlide+xml" PartName="/ppt/notesSlides/notesSlide87.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89.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94.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84.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79.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83.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90.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93.xml"/>
  <Override ContentType="application/vnd.openxmlformats-officedocument.presentationml.slide+xml" PartName="/ppt/slides/slide80.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91.xml"/>
  <Override ContentType="application/vnd.openxmlformats-officedocument.presentationml.slide+xml" PartName="/ppt/slides/slide31.xml"/>
  <Override ContentType="application/vnd.openxmlformats-officedocument.presentationml.slide+xml" PartName="/ppt/slides/slide87.xml"/>
  <Override ContentType="application/vnd.openxmlformats-officedocument.presentationml.slide+xml" PartName="/ppt/slides/slide74.xml"/>
  <Override ContentType="application/vnd.openxmlformats-officedocument.presentationml.slide+xml" PartName="/ppt/slides/slide88.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slide+xml" PartName="/ppt/slides/slide9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6"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 id="327" r:id="rId77"/>
    <p:sldId id="328" r:id="rId78"/>
    <p:sldId id="329" r:id="rId79"/>
    <p:sldId id="330" r:id="rId80"/>
    <p:sldId id="331" r:id="rId81"/>
    <p:sldId id="332" r:id="rId82"/>
    <p:sldId id="333" r:id="rId83"/>
    <p:sldId id="334" r:id="rId84"/>
    <p:sldId id="335" r:id="rId85"/>
    <p:sldId id="336" r:id="rId86"/>
    <p:sldId id="337" r:id="rId87"/>
    <p:sldId id="338" r:id="rId88"/>
    <p:sldId id="339" r:id="rId89"/>
    <p:sldId id="340" r:id="rId90"/>
    <p:sldId id="341" r:id="rId91"/>
    <p:sldId id="342" r:id="rId92"/>
    <p:sldId id="343" r:id="rId93"/>
    <p:sldId id="344" r:id="rId94"/>
    <p:sldId id="345" r:id="rId95"/>
    <p:sldId id="346" r:id="rId96"/>
    <p:sldId id="347" r:id="rId97"/>
    <p:sldId id="348" r:id="rId98"/>
    <p:sldId id="349" r:id="rId99"/>
  </p:sldIdLst>
  <p:sldSz cy="6858000" cx="9144000"/>
  <p:notesSz cx="6858000" cy="9144000"/>
  <p:embeddedFontLst>
    <p:embeddedFont>
      <p:font typeface="Merriweather"/>
      <p:regular r:id="rId100"/>
      <p:bold r:id="rId101"/>
      <p:italic r:id="rId102"/>
      <p:boldItalic r:id="rId10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7D0AD2A8-1F60-4D8D-A6CA-FA0100FBC883}">
  <a:tblStyle styleId="{7D0AD2A8-1F60-4D8D-A6CA-FA0100FBC883}"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103" Type="http://schemas.openxmlformats.org/officeDocument/2006/relationships/font" Target="fonts/Merriweather-boldItalic.fntdata"/><Relationship Id="rId102" Type="http://schemas.openxmlformats.org/officeDocument/2006/relationships/font" Target="fonts/Merriweather-italic.fntdata"/><Relationship Id="rId101" Type="http://schemas.openxmlformats.org/officeDocument/2006/relationships/font" Target="fonts/Merriweather-bold.fntdata"/><Relationship Id="rId100" Type="http://schemas.openxmlformats.org/officeDocument/2006/relationships/font" Target="fonts/Merriweather-regular.fntdata"/><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95" Type="http://schemas.openxmlformats.org/officeDocument/2006/relationships/slide" Target="slides/slide90.xml"/><Relationship Id="rId94" Type="http://schemas.openxmlformats.org/officeDocument/2006/relationships/slide" Target="slides/slide89.xml"/><Relationship Id="rId97" Type="http://schemas.openxmlformats.org/officeDocument/2006/relationships/slide" Target="slides/slide92.xml"/><Relationship Id="rId96" Type="http://schemas.openxmlformats.org/officeDocument/2006/relationships/slide" Target="slides/slide91.xml"/><Relationship Id="rId11" Type="http://schemas.openxmlformats.org/officeDocument/2006/relationships/slide" Target="slides/slide6.xml"/><Relationship Id="rId99" Type="http://schemas.openxmlformats.org/officeDocument/2006/relationships/slide" Target="slides/slide94.xml"/><Relationship Id="rId10" Type="http://schemas.openxmlformats.org/officeDocument/2006/relationships/slide" Target="slides/slide5.xml"/><Relationship Id="rId98" Type="http://schemas.openxmlformats.org/officeDocument/2006/relationships/slide" Target="slides/slide93.xml"/><Relationship Id="rId13" Type="http://schemas.openxmlformats.org/officeDocument/2006/relationships/slide" Target="slides/slide8.xml"/><Relationship Id="rId12" Type="http://schemas.openxmlformats.org/officeDocument/2006/relationships/slide" Target="slides/slide7.xml"/><Relationship Id="rId91" Type="http://schemas.openxmlformats.org/officeDocument/2006/relationships/slide" Target="slides/slide86.xml"/><Relationship Id="rId90" Type="http://schemas.openxmlformats.org/officeDocument/2006/relationships/slide" Target="slides/slide85.xml"/><Relationship Id="rId93" Type="http://schemas.openxmlformats.org/officeDocument/2006/relationships/slide" Target="slides/slide88.xml"/><Relationship Id="rId92" Type="http://schemas.openxmlformats.org/officeDocument/2006/relationships/slide" Target="slides/slide8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 Id="rId84" Type="http://schemas.openxmlformats.org/officeDocument/2006/relationships/slide" Target="slides/slide79.xml"/><Relationship Id="rId83" Type="http://schemas.openxmlformats.org/officeDocument/2006/relationships/slide" Target="slides/slide78.xml"/><Relationship Id="rId86" Type="http://schemas.openxmlformats.org/officeDocument/2006/relationships/slide" Target="slides/slide81.xml"/><Relationship Id="rId85" Type="http://schemas.openxmlformats.org/officeDocument/2006/relationships/slide" Target="slides/slide80.xml"/><Relationship Id="rId88" Type="http://schemas.openxmlformats.org/officeDocument/2006/relationships/slide" Target="slides/slide83.xml"/><Relationship Id="rId87" Type="http://schemas.openxmlformats.org/officeDocument/2006/relationships/slide" Target="slides/slide82.xml"/><Relationship Id="rId89" Type="http://schemas.openxmlformats.org/officeDocument/2006/relationships/slide" Target="slides/slide84.xml"/><Relationship Id="rId80" Type="http://schemas.openxmlformats.org/officeDocument/2006/relationships/slide" Target="slides/slide75.xml"/><Relationship Id="rId82" Type="http://schemas.openxmlformats.org/officeDocument/2006/relationships/slide" Target="slides/slide77.xml"/><Relationship Id="rId81" Type="http://schemas.openxmlformats.org/officeDocument/2006/relationships/slide" Target="slides/slide76.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73" Type="http://schemas.openxmlformats.org/officeDocument/2006/relationships/slide" Target="slides/slide68.xml"/><Relationship Id="rId72" Type="http://schemas.openxmlformats.org/officeDocument/2006/relationships/slide" Target="slides/slide67.xml"/><Relationship Id="rId75" Type="http://schemas.openxmlformats.org/officeDocument/2006/relationships/slide" Target="slides/slide70.xml"/><Relationship Id="rId74" Type="http://schemas.openxmlformats.org/officeDocument/2006/relationships/slide" Target="slides/slide69.xml"/><Relationship Id="rId77" Type="http://schemas.openxmlformats.org/officeDocument/2006/relationships/slide" Target="slides/slide72.xml"/><Relationship Id="rId76" Type="http://schemas.openxmlformats.org/officeDocument/2006/relationships/slide" Target="slides/slide71.xml"/><Relationship Id="rId79" Type="http://schemas.openxmlformats.org/officeDocument/2006/relationships/slide" Target="slides/slide74.xml"/><Relationship Id="rId78" Type="http://schemas.openxmlformats.org/officeDocument/2006/relationships/slide" Target="slides/slide73.xml"/><Relationship Id="rId71" Type="http://schemas.openxmlformats.org/officeDocument/2006/relationships/slide" Target="slides/slide66.xml"/><Relationship Id="rId70" Type="http://schemas.openxmlformats.org/officeDocument/2006/relationships/slide" Target="slides/slide65.xml"/><Relationship Id="rId62" Type="http://schemas.openxmlformats.org/officeDocument/2006/relationships/slide" Target="slides/slide57.xml"/><Relationship Id="rId61" Type="http://schemas.openxmlformats.org/officeDocument/2006/relationships/slide" Target="slides/slide56.xml"/><Relationship Id="rId64" Type="http://schemas.openxmlformats.org/officeDocument/2006/relationships/slide" Target="slides/slide59.xml"/><Relationship Id="rId63" Type="http://schemas.openxmlformats.org/officeDocument/2006/relationships/slide" Target="slides/slide58.xml"/><Relationship Id="rId66" Type="http://schemas.openxmlformats.org/officeDocument/2006/relationships/slide" Target="slides/slide61.xml"/><Relationship Id="rId65" Type="http://schemas.openxmlformats.org/officeDocument/2006/relationships/slide" Target="slides/slide60.xml"/><Relationship Id="rId68" Type="http://schemas.openxmlformats.org/officeDocument/2006/relationships/slide" Target="slides/slide63.xml"/><Relationship Id="rId67" Type="http://schemas.openxmlformats.org/officeDocument/2006/relationships/slide" Target="slides/slide62.xml"/><Relationship Id="rId60" Type="http://schemas.openxmlformats.org/officeDocument/2006/relationships/slide" Target="slides/slide55.xml"/><Relationship Id="rId69" Type="http://schemas.openxmlformats.org/officeDocument/2006/relationships/slide" Target="slides/slide6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55" Type="http://schemas.openxmlformats.org/officeDocument/2006/relationships/slide" Target="slides/slide50.xml"/><Relationship Id="rId54" Type="http://schemas.openxmlformats.org/officeDocument/2006/relationships/slide" Target="slides/slide49.xml"/><Relationship Id="rId57" Type="http://schemas.openxmlformats.org/officeDocument/2006/relationships/slide" Target="slides/slide52.xml"/><Relationship Id="rId56" Type="http://schemas.openxmlformats.org/officeDocument/2006/relationships/slide" Target="slides/slide51.xml"/><Relationship Id="rId59" Type="http://schemas.openxmlformats.org/officeDocument/2006/relationships/slide" Target="slides/slide54.xml"/><Relationship Id="rId58" Type="http://schemas.openxmlformats.org/officeDocument/2006/relationships/slide" Target="slides/slide5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799" cy="457200"/>
          </a:xfrm>
          <a:prstGeom prst="rect">
            <a:avLst/>
          </a:prstGeom>
          <a:noFill/>
          <a:ln>
            <a:noFill/>
          </a:ln>
        </p:spPr>
        <p:txBody>
          <a:bodyPr anchorCtr="0" anchor="t" bIns="91425" lIns="91425" spcFirstLastPara="1" rIns="91425" wrap="square" tIns="91425">
            <a:noAutofit/>
          </a:bodyPr>
          <a:lstStyle>
            <a:lvl1pPr indent="0" lvl="0" marL="0" marR="0" rtl="0" algn="l">
              <a:lnSpc>
                <a:spcPct val="100000"/>
              </a:lnSpc>
              <a:spcBef>
                <a:spcPts val="0"/>
              </a:spcBef>
              <a:spcAft>
                <a:spcPts val="0"/>
              </a:spcAft>
              <a:buClr>
                <a:schemeClr val="dk1"/>
              </a:buClr>
              <a:buSzPts val="1400"/>
              <a:buFont typeface="Lucida Sans"/>
              <a:buNone/>
              <a:defRPr b="0" i="0" sz="1200" u="none" cap="none" strike="noStrike">
                <a:solidFill>
                  <a:schemeClr val="dk1"/>
                </a:solidFill>
                <a:latin typeface="Lucida Sans"/>
                <a:ea typeface="Lucida Sans"/>
                <a:cs typeface="Lucida Sans"/>
                <a:sym typeface="Lucida Sans"/>
              </a:defRPr>
            </a:lvl1pPr>
            <a:lvl2pPr indent="0" lvl="1" marL="457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6200" y="0"/>
            <a:ext cx="2971799" cy="457200"/>
          </a:xfrm>
          <a:prstGeom prst="rect">
            <a:avLst/>
          </a:prstGeom>
          <a:noFill/>
          <a:ln>
            <a:noFill/>
          </a:ln>
        </p:spPr>
        <p:txBody>
          <a:bodyPr anchorCtr="0" anchor="t" bIns="91425" lIns="91425" spcFirstLastPara="1" rIns="91425" wrap="square" tIns="91425">
            <a:noAutofit/>
          </a:bodyPr>
          <a:lstStyle>
            <a:lvl1pPr indent="0" lvl="0" marL="0" marR="0" rtl="0" algn="r">
              <a:lnSpc>
                <a:spcPct val="100000"/>
              </a:lnSpc>
              <a:spcBef>
                <a:spcPts val="0"/>
              </a:spcBef>
              <a:spcAft>
                <a:spcPts val="0"/>
              </a:spcAft>
              <a:buClr>
                <a:schemeClr val="dk1"/>
              </a:buClr>
              <a:buSzPts val="1400"/>
              <a:buFont typeface="Lucida Sans"/>
              <a:buNone/>
              <a:defRPr b="0" i="0" sz="1200" u="none" cap="none" strike="noStrike">
                <a:solidFill>
                  <a:schemeClr val="dk1"/>
                </a:solidFill>
                <a:latin typeface="Lucida Sans"/>
                <a:ea typeface="Lucida Sans"/>
                <a:cs typeface="Lucida Sans"/>
                <a:sym typeface="Lucida Sans"/>
              </a:defRPr>
            </a:lvl1pPr>
            <a:lvl2pPr indent="0" lvl="1" marL="457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chemeClr val="lt2"/>
            </a:solidFill>
            <a:prstDash val="solid"/>
            <a:miter lim="8000"/>
            <a:headEnd len="sm" w="sm" type="none"/>
            <a:tailEnd len="sm" w="sm" type="none"/>
          </a:ln>
        </p:spPr>
      </p:sp>
      <p:sp>
        <p:nvSpPr>
          <p:cNvPr id="6" name="Google Shape;6;n"/>
          <p:cNvSpPr txBox="1"/>
          <p:nvPr>
            <p:ph idx="1" type="body"/>
          </p:nvPr>
        </p:nvSpPr>
        <p:spPr>
          <a:xfrm>
            <a:off x="631902" y="4343400"/>
            <a:ext cx="5594196" cy="4585155"/>
          </a:xfrm>
          <a:prstGeom prst="rect">
            <a:avLst/>
          </a:prstGeom>
          <a:noFill/>
          <a:ln>
            <a:noFill/>
          </a:ln>
        </p:spPr>
        <p:txBody>
          <a:bodyPr anchorCtr="0" anchor="t" bIns="91425" lIns="91425" spcFirstLastPara="1" rIns="91425" wrap="square" tIns="91425">
            <a:noAutofit/>
          </a:bodyPr>
          <a:lstStyle>
            <a:lvl1pPr indent="-304800" lvl="0" marL="457200" marR="0" rtl="0" algn="l">
              <a:spcBef>
                <a:spcPts val="14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1pPr>
            <a:lvl2pPr indent="-304800" lvl="1" marL="914400" marR="0" rtl="0" algn="l">
              <a:spcBef>
                <a:spcPts val="300"/>
              </a:spcBef>
              <a:spcAft>
                <a:spcPts val="0"/>
              </a:spcAft>
              <a:buClr>
                <a:schemeClr val="dk1"/>
              </a:buClr>
              <a:buSzPts val="1200"/>
              <a:buFont typeface="Arial"/>
              <a:buChar char="•"/>
              <a:defRPr b="0" i="0" sz="1200" u="none" cap="none" strike="noStrike">
                <a:solidFill>
                  <a:schemeClr val="dk1"/>
                </a:solidFill>
                <a:latin typeface="Lucida Sans"/>
                <a:ea typeface="Lucida Sans"/>
                <a:cs typeface="Lucida Sans"/>
                <a:sym typeface="Lucida Sans"/>
              </a:defRPr>
            </a:lvl2pPr>
            <a:lvl3pPr indent="-304800" lvl="2" marL="1371600" marR="0" rtl="0" algn="l">
              <a:spcBef>
                <a:spcPts val="6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3pPr>
            <a:lvl4pPr indent="-304800" lvl="3" marL="1828800" marR="0" rtl="0" algn="l">
              <a:spcBef>
                <a:spcPts val="6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4pPr>
            <a:lvl5pPr indent="-304800" lvl="4" marL="2286000" marR="0" rtl="0" algn="l">
              <a:spcBef>
                <a:spcPts val="6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5pPr>
            <a:lvl6pPr indent="-304800" lvl="5" marL="27432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6pPr>
            <a:lvl7pPr indent="-304800" lvl="6" marL="32004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7pPr>
            <a:lvl8pPr indent="-304800" lvl="7" marL="36576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8pPr>
            <a:lvl9pPr indent="-304800" lvl="8" marL="41148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928556"/>
            <a:ext cx="5400837" cy="215443"/>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Clr>
                <a:schemeClr val="dk1"/>
              </a:buClr>
              <a:buSzPts val="1400"/>
              <a:buFont typeface="Lucida Sans"/>
              <a:buNone/>
              <a:defRPr b="0" i="0" sz="800" u="none" cap="none" strike="noStrike">
                <a:solidFill>
                  <a:schemeClr val="dk1"/>
                </a:solidFill>
                <a:latin typeface="Lucida Sans"/>
                <a:ea typeface="Lucida Sans"/>
                <a:cs typeface="Lucida Sans"/>
                <a:sym typeface="Lucida Sans"/>
              </a:defRPr>
            </a:lvl1pPr>
            <a:lvl2pPr indent="0" lvl="1" marL="457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6541887" y="8928556"/>
            <a:ext cx="316111"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www.openrce.org/reference_library/files/reference/PE%20Format.pdf" TargetMode="Externa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 name="Shape 75"/>
        <p:cNvGrpSpPr/>
        <p:nvPr/>
      </p:nvGrpSpPr>
      <p:grpSpPr>
        <a:xfrm>
          <a:off x="0" y="0"/>
          <a:ext cx="0" cy="0"/>
          <a:chOff x="0" y="0"/>
          <a:chExt cx="0" cy="0"/>
        </a:xfrm>
      </p:grpSpPr>
      <p:sp>
        <p:nvSpPr>
          <p:cNvPr id="76" name="Google Shape;76;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77" name="Google Shape;77;p4:notes"/>
          <p:cNvSpPr txBox="1"/>
          <p:nvPr>
            <p:ph idx="1" type="body"/>
          </p:nvPr>
        </p:nvSpPr>
        <p:spPr>
          <a:xfrm>
            <a:off x="631902" y="4343400"/>
            <a:ext cx="5784137" cy="451103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rPr b="1" lang="en-US"/>
              <a:t>This deck needs extensive redesign!!!! </a:t>
            </a:r>
            <a:endParaRPr b="1"/>
          </a:p>
          <a:p>
            <a:pPr indent="0" lvl="0" marL="0" marR="0" rtl="0" algn="l">
              <a:spcBef>
                <a:spcPts val="0"/>
              </a:spcBef>
              <a:spcAft>
                <a:spcPts val="0"/>
              </a:spcAft>
              <a:buClr>
                <a:schemeClr val="dk1"/>
              </a:buClr>
              <a:buFont typeface="Lucida Sans"/>
              <a:buNone/>
            </a:pPr>
            <a:r>
              <a:t/>
            </a:r>
            <a:endParaRPr b="1"/>
          </a:p>
          <a:p>
            <a:pPr indent="0" lvl="0" marL="0" marR="0" rtl="0" algn="l">
              <a:spcBef>
                <a:spcPts val="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Welcome: </a:t>
            </a:r>
            <a:r>
              <a:rPr b="0" i="1" lang="en-US" sz="1200" u="none" cap="none" strike="noStrike">
                <a:solidFill>
                  <a:schemeClr val="dk1"/>
                </a:solidFill>
                <a:latin typeface="Lucida Sans"/>
                <a:ea typeface="Lucida Sans"/>
                <a:cs typeface="Lucida Sans"/>
                <a:sym typeface="Lucida Sans"/>
              </a:rPr>
              <a:t>7 minutes</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Facilitator Room Setup and Tools</a:t>
            </a:r>
            <a:br>
              <a:rPr b="1" i="0" lang="en-US" sz="1200" u="none" cap="none" strike="noStrike">
                <a:solidFill>
                  <a:schemeClr val="dk1"/>
                </a:solidFill>
                <a:latin typeface="Lucida Sans"/>
                <a:ea typeface="Lucida Sans"/>
                <a:cs typeface="Lucida Sans"/>
                <a:sym typeface="Lucida Sans"/>
              </a:rPr>
            </a:br>
            <a:r>
              <a:rPr b="0" i="0" lang="en-US" sz="1200" u="none" cap="none" strike="noStrike">
                <a:solidFill>
                  <a:schemeClr val="dk1"/>
                </a:solidFill>
                <a:latin typeface="Lucida Sans"/>
                <a:ea typeface="Lucida Sans"/>
                <a:cs typeface="Lucida Sans"/>
                <a:sym typeface="Lucida Sans"/>
              </a:rPr>
              <a:t>Before you start the meeting, make sure you have the following tools and/or room setup:</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Computer</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Projector</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Whiteboard or flipchart and markers</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Pens</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Optional: Post-it notes</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Optional: Squish ball you can toss to learners to get learners’ attention</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Note: </a:t>
            </a:r>
            <a:r>
              <a:rPr b="0" i="0" lang="en-US" sz="1200" u="none" cap="none" strike="noStrike">
                <a:solidFill>
                  <a:schemeClr val="dk1"/>
                </a:solidFill>
                <a:latin typeface="Lucida Sans"/>
                <a:ea typeface="Lucida Sans"/>
                <a:cs typeface="Lucida Sans"/>
                <a:sym typeface="Lucida Sans"/>
              </a:rPr>
              <a:t>This can take only a few minutes, but typically there are last-minute issues to resolve with seating, AV equipment, and students arriving late.</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Welcome</a:t>
            </a:r>
            <a:r>
              <a:rPr b="0" i="0" lang="en-US" sz="1200" u="none" cap="none" strike="noStrike">
                <a:solidFill>
                  <a:schemeClr val="dk1"/>
                </a:solidFill>
                <a:latin typeface="Lucida Sans"/>
                <a:ea typeface="Lucida Sans"/>
                <a:cs typeface="Lucida Sans"/>
                <a:sym typeface="Lucida Sans"/>
              </a:rPr>
              <a:t> everyone to the course.</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Briefly</a:t>
            </a:r>
            <a:r>
              <a:rPr b="0" i="0" lang="en-US" sz="1200" u="none" cap="none" strike="noStrike">
                <a:solidFill>
                  <a:schemeClr val="dk1"/>
                </a:solidFill>
                <a:latin typeface="Lucida Sans"/>
                <a:ea typeface="Lucida Sans"/>
                <a:cs typeface="Lucida Sans"/>
                <a:sym typeface="Lucida Sans"/>
              </a:rPr>
              <a:t> introduce yourself to the learners.</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Time for course: </a:t>
            </a:r>
            <a:r>
              <a:rPr b="0" i="0" lang="en-US" sz="1200" u="none" cap="none" strike="noStrike">
                <a:solidFill>
                  <a:schemeClr val="dk1"/>
                </a:solidFill>
                <a:latin typeface="Lucida Sans"/>
                <a:ea typeface="Lucida Sans"/>
                <a:cs typeface="Lucida Sans"/>
                <a:sym typeface="Lucida Sans"/>
              </a:rPr>
              <a:t>State that the course will take two days if you are teaching the entire course, or give an idea of the timeline.</a:t>
            </a:r>
            <a:endParaRPr/>
          </a:p>
        </p:txBody>
      </p:sp>
      <p:sp>
        <p:nvSpPr>
          <p:cNvPr id="78" name="Google Shape;78;p4:notes"/>
          <p:cNvSpPr txBox="1"/>
          <p:nvPr>
            <p:ph idx="11" type="ftr"/>
          </p:nvPr>
        </p:nvSpPr>
        <p:spPr>
          <a:xfrm>
            <a:off x="0" y="8930607"/>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79" name="Google Shape;79;p4:notes"/>
          <p:cNvSpPr txBox="1"/>
          <p:nvPr>
            <p:ph idx="12" type="sldNum"/>
          </p:nvPr>
        </p:nvSpPr>
        <p:spPr>
          <a:xfrm>
            <a:off x="6609214" y="8930607"/>
            <a:ext cx="248785"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 name="Shape 152"/>
        <p:cNvGrpSpPr/>
        <p:nvPr/>
      </p:nvGrpSpPr>
      <p:grpSpPr>
        <a:xfrm>
          <a:off x="0" y="0"/>
          <a:ext cx="0" cy="0"/>
          <a:chOff x="0" y="0"/>
          <a:chExt cx="0" cy="0"/>
        </a:xfrm>
      </p:grpSpPr>
      <p:sp>
        <p:nvSpPr>
          <p:cNvPr id="153" name="Google Shape;153;g432cb05a98_0_75: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432cb05a98_0_7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Google Shape;165;g432cb05a98_0_86: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432cb05a98_0_8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2" name="Shape 182"/>
        <p:cNvGrpSpPr/>
        <p:nvPr/>
      </p:nvGrpSpPr>
      <p:grpSpPr>
        <a:xfrm>
          <a:off x="0" y="0"/>
          <a:ext cx="0" cy="0"/>
          <a:chOff x="0" y="0"/>
          <a:chExt cx="0" cy="0"/>
        </a:xfrm>
      </p:grpSpPr>
      <p:sp>
        <p:nvSpPr>
          <p:cNvPr id="183" name="Google Shape;183;g432cb05a98_0_103: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84" name="Google Shape;184;g432cb05a98_0_10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9" name="Shape 189"/>
        <p:cNvGrpSpPr/>
        <p:nvPr/>
      </p:nvGrpSpPr>
      <p:grpSpPr>
        <a:xfrm>
          <a:off x="0" y="0"/>
          <a:ext cx="0" cy="0"/>
          <a:chOff x="0" y="0"/>
          <a:chExt cx="0" cy="0"/>
        </a:xfrm>
      </p:grpSpPr>
      <p:sp>
        <p:nvSpPr>
          <p:cNvPr id="190" name="Google Shape;190;g432cb05a98_0_109: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432cb05a98_0_10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6" name="Shape 196"/>
        <p:cNvGrpSpPr/>
        <p:nvPr/>
      </p:nvGrpSpPr>
      <p:grpSpPr>
        <a:xfrm>
          <a:off x="0" y="0"/>
          <a:ext cx="0" cy="0"/>
          <a:chOff x="0" y="0"/>
          <a:chExt cx="0" cy="0"/>
        </a:xfrm>
      </p:grpSpPr>
      <p:sp>
        <p:nvSpPr>
          <p:cNvPr id="197" name="Google Shape;197;g432cb05a98_0_115: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432cb05a98_0_11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3" name="Shape 203"/>
        <p:cNvGrpSpPr/>
        <p:nvPr/>
      </p:nvGrpSpPr>
      <p:grpSpPr>
        <a:xfrm>
          <a:off x="0" y="0"/>
          <a:ext cx="0" cy="0"/>
          <a:chOff x="0" y="0"/>
          <a:chExt cx="0" cy="0"/>
        </a:xfrm>
      </p:grpSpPr>
      <p:sp>
        <p:nvSpPr>
          <p:cNvPr id="204" name="Google Shape;204;g432cb05a98_0_121: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432cb05a98_0_12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 name="Shape 210"/>
        <p:cNvGrpSpPr/>
        <p:nvPr/>
      </p:nvGrpSpPr>
      <p:grpSpPr>
        <a:xfrm>
          <a:off x="0" y="0"/>
          <a:ext cx="0" cy="0"/>
          <a:chOff x="0" y="0"/>
          <a:chExt cx="0" cy="0"/>
        </a:xfrm>
      </p:grpSpPr>
      <p:sp>
        <p:nvSpPr>
          <p:cNvPr id="211" name="Google Shape;211;g432cb05a98_0_127: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432cb05a98_0_12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6" name="Shape 216"/>
        <p:cNvGrpSpPr/>
        <p:nvPr/>
      </p:nvGrpSpPr>
      <p:grpSpPr>
        <a:xfrm>
          <a:off x="0" y="0"/>
          <a:ext cx="0" cy="0"/>
          <a:chOff x="0" y="0"/>
          <a:chExt cx="0" cy="0"/>
        </a:xfrm>
      </p:grpSpPr>
      <p:sp>
        <p:nvSpPr>
          <p:cNvPr id="217" name="Google Shape;217;g432cb05a98_0_132: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18" name="Google Shape;218;g432cb05a98_0_13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4" name="Shape 224"/>
        <p:cNvGrpSpPr/>
        <p:nvPr/>
      </p:nvGrpSpPr>
      <p:grpSpPr>
        <a:xfrm>
          <a:off x="0" y="0"/>
          <a:ext cx="0" cy="0"/>
          <a:chOff x="0" y="0"/>
          <a:chExt cx="0" cy="0"/>
        </a:xfrm>
      </p:grpSpPr>
      <p:sp>
        <p:nvSpPr>
          <p:cNvPr id="225" name="Google Shape;225;g432cb05a98_0_139: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432cb05a98_0_13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0" name="Shape 230"/>
        <p:cNvGrpSpPr/>
        <p:nvPr/>
      </p:nvGrpSpPr>
      <p:grpSpPr>
        <a:xfrm>
          <a:off x="0" y="0"/>
          <a:ext cx="0" cy="0"/>
          <a:chOff x="0" y="0"/>
          <a:chExt cx="0" cy="0"/>
        </a:xfrm>
      </p:grpSpPr>
      <p:sp>
        <p:nvSpPr>
          <p:cNvPr id="231" name="Google Shape;231;g432cb05a98_0_144: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432cb05a98_0_14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Google Shape;84;p7:notes"/>
          <p:cNvSpPr/>
          <p:nvPr>
            <p:ph idx="2" type="sldImg"/>
          </p:nvPr>
        </p:nvSpPr>
        <p:spPr>
          <a:xfrm>
            <a:off x="685800" y="631825"/>
            <a:ext cx="5472113" cy="4105275"/>
          </a:xfrm>
          <a:custGeom>
            <a:rect b="b" l="l" r="r" t="t"/>
            <a:pathLst>
              <a:path extrusionOk="0" h="120000" w="120000">
                <a:moveTo>
                  <a:pt x="0" y="0"/>
                </a:moveTo>
                <a:lnTo>
                  <a:pt x="120000" y="0"/>
                </a:lnTo>
                <a:lnTo>
                  <a:pt x="120000" y="120000"/>
                </a:lnTo>
                <a:lnTo>
                  <a:pt x="0" y="120000"/>
                </a:lnTo>
                <a:close/>
              </a:path>
            </a:pathLst>
          </a:custGeom>
          <a:noFill/>
          <a:ln cap="flat" cmpd="sng" w="9525">
            <a:solidFill>
              <a:schemeClr val="lt2"/>
            </a:solidFill>
            <a:prstDash val="solid"/>
            <a:miter lim="8000"/>
            <a:headEnd len="sm" w="sm" type="none"/>
            <a:tailEnd len="sm" w="sm" type="none"/>
          </a:ln>
        </p:spPr>
      </p:sp>
      <p:sp>
        <p:nvSpPr>
          <p:cNvPr id="85" name="Google Shape;85;p7: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rPr b="0" i="0" lang="en-US" sz="1200" u="none" cap="none" strike="noStrike">
                <a:solidFill>
                  <a:schemeClr val="dk1"/>
                </a:solidFill>
                <a:latin typeface="Lucida Sans"/>
                <a:ea typeface="Lucida Sans"/>
                <a:cs typeface="Lucida Sans"/>
                <a:sym typeface="Lucida Sans"/>
              </a:rPr>
              <a:t>FIRST Training materials are available for non-commercial use under a CC license. We would appreciate if you let us know that you use it: Send a mail to first-sec@firtst.org with your feedback</a:t>
            </a:r>
            <a:endParaRPr/>
          </a:p>
          <a:p>
            <a:pPr indent="0" lvl="0" marL="0" marR="0" rtl="0" algn="l">
              <a:spcBef>
                <a:spcPts val="140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p:txBody>
      </p:sp>
      <p:sp>
        <p:nvSpPr>
          <p:cNvPr id="86" name="Google Shape;86;p7:notes"/>
          <p:cNvSpPr txBox="1"/>
          <p:nvPr>
            <p:ph idx="12" type="sldNum"/>
          </p:nvPr>
        </p:nvSpPr>
        <p:spPr>
          <a:xfrm>
            <a:off x="6541887" y="8928556"/>
            <a:ext cx="316111"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7" name="Shape 237"/>
        <p:cNvGrpSpPr/>
        <p:nvPr/>
      </p:nvGrpSpPr>
      <p:grpSpPr>
        <a:xfrm>
          <a:off x="0" y="0"/>
          <a:ext cx="0" cy="0"/>
          <a:chOff x="0" y="0"/>
          <a:chExt cx="0" cy="0"/>
        </a:xfrm>
      </p:grpSpPr>
      <p:sp>
        <p:nvSpPr>
          <p:cNvPr id="238" name="Google Shape;238;g432cb05a98_0_150: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39" name="Google Shape;239;g432cb05a98_0_15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3" name="Shape 243"/>
        <p:cNvGrpSpPr/>
        <p:nvPr/>
      </p:nvGrpSpPr>
      <p:grpSpPr>
        <a:xfrm>
          <a:off x="0" y="0"/>
          <a:ext cx="0" cy="0"/>
          <a:chOff x="0" y="0"/>
          <a:chExt cx="0" cy="0"/>
        </a:xfrm>
      </p:grpSpPr>
      <p:sp>
        <p:nvSpPr>
          <p:cNvPr id="244" name="Google Shape;244;g432cb05a98_0_15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45" name="Google Shape;245;g432cb05a98_0_155: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46" name="Google Shape;246;g432cb05a98_0_155: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0" name="Shape 250"/>
        <p:cNvGrpSpPr/>
        <p:nvPr/>
      </p:nvGrpSpPr>
      <p:grpSpPr>
        <a:xfrm>
          <a:off x="0" y="0"/>
          <a:ext cx="0" cy="0"/>
          <a:chOff x="0" y="0"/>
          <a:chExt cx="0" cy="0"/>
        </a:xfrm>
      </p:grpSpPr>
      <p:sp>
        <p:nvSpPr>
          <p:cNvPr id="251" name="Google Shape;251;g432cb05a98_0_16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52" name="Google Shape;252;g432cb05a98_0_161: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53" name="Google Shape;253;g432cb05a98_0_161: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7" name="Shape 257"/>
        <p:cNvGrpSpPr/>
        <p:nvPr/>
      </p:nvGrpSpPr>
      <p:grpSpPr>
        <a:xfrm>
          <a:off x="0" y="0"/>
          <a:ext cx="0" cy="0"/>
          <a:chOff x="0" y="0"/>
          <a:chExt cx="0" cy="0"/>
        </a:xfrm>
      </p:grpSpPr>
      <p:sp>
        <p:nvSpPr>
          <p:cNvPr id="258" name="Google Shape;258;g432cb05a98_0_16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432cb05a98_0_167: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60" name="Google Shape;260;g432cb05a98_0_167: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4" name="Shape 264"/>
        <p:cNvGrpSpPr/>
        <p:nvPr/>
      </p:nvGrpSpPr>
      <p:grpSpPr>
        <a:xfrm>
          <a:off x="0" y="0"/>
          <a:ext cx="0" cy="0"/>
          <a:chOff x="0" y="0"/>
          <a:chExt cx="0" cy="0"/>
        </a:xfrm>
      </p:grpSpPr>
      <p:sp>
        <p:nvSpPr>
          <p:cNvPr id="265" name="Google Shape;265;g432cb05a98_0_17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66" name="Google Shape;266;g432cb05a98_0_173: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67" name="Google Shape;267;g432cb05a98_0_173: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1" name="Shape 281"/>
        <p:cNvGrpSpPr/>
        <p:nvPr/>
      </p:nvGrpSpPr>
      <p:grpSpPr>
        <a:xfrm>
          <a:off x="0" y="0"/>
          <a:ext cx="0" cy="0"/>
          <a:chOff x="0" y="0"/>
          <a:chExt cx="0" cy="0"/>
        </a:xfrm>
      </p:grpSpPr>
      <p:sp>
        <p:nvSpPr>
          <p:cNvPr id="282" name="Google Shape;282;g432cb05a98_0_18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3" name="Google Shape;283;g432cb05a98_0_18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7" name="Shape 287"/>
        <p:cNvGrpSpPr/>
        <p:nvPr/>
      </p:nvGrpSpPr>
      <p:grpSpPr>
        <a:xfrm>
          <a:off x="0" y="0"/>
          <a:ext cx="0" cy="0"/>
          <a:chOff x="0" y="0"/>
          <a:chExt cx="0" cy="0"/>
        </a:xfrm>
      </p:grpSpPr>
      <p:sp>
        <p:nvSpPr>
          <p:cNvPr id="288" name="Google Shape;288;g432cb05a98_0_194: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89" name="Google Shape;289;g432cb05a98_0_19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2" name="Shape 292"/>
        <p:cNvGrpSpPr/>
        <p:nvPr/>
      </p:nvGrpSpPr>
      <p:grpSpPr>
        <a:xfrm>
          <a:off x="0" y="0"/>
          <a:ext cx="0" cy="0"/>
          <a:chOff x="0" y="0"/>
          <a:chExt cx="0" cy="0"/>
        </a:xfrm>
      </p:grpSpPr>
      <p:sp>
        <p:nvSpPr>
          <p:cNvPr id="293" name="Google Shape;293;g432cb05a98_0_19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94" name="Google Shape;294;g432cb05a98_0_198: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95" name="Google Shape;295;g432cb05a98_0_198: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9" name="Shape 299"/>
        <p:cNvGrpSpPr/>
        <p:nvPr/>
      </p:nvGrpSpPr>
      <p:grpSpPr>
        <a:xfrm>
          <a:off x="0" y="0"/>
          <a:ext cx="0" cy="0"/>
          <a:chOff x="0" y="0"/>
          <a:chExt cx="0" cy="0"/>
        </a:xfrm>
      </p:grpSpPr>
      <p:sp>
        <p:nvSpPr>
          <p:cNvPr id="300" name="Google Shape;300;g432cb05a98_0_20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01" name="Google Shape;301;g432cb05a98_0_204: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302" name="Google Shape;302;g432cb05a98_0_204: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5" name="Shape 315"/>
        <p:cNvGrpSpPr/>
        <p:nvPr/>
      </p:nvGrpSpPr>
      <p:grpSpPr>
        <a:xfrm>
          <a:off x="0" y="0"/>
          <a:ext cx="0" cy="0"/>
          <a:chOff x="0" y="0"/>
          <a:chExt cx="0" cy="0"/>
        </a:xfrm>
      </p:grpSpPr>
      <p:sp>
        <p:nvSpPr>
          <p:cNvPr id="316" name="Google Shape;316;g432cb05a98_0_2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17" name="Google Shape;317;g432cb05a98_0_219: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318" name="Google Shape;318;g432cb05a98_0_219: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 name="Shape 90"/>
        <p:cNvGrpSpPr/>
        <p:nvPr/>
      </p:nvGrpSpPr>
      <p:grpSpPr>
        <a:xfrm>
          <a:off x="0" y="0"/>
          <a:ext cx="0" cy="0"/>
          <a:chOff x="0" y="0"/>
          <a:chExt cx="0" cy="0"/>
        </a:xfrm>
      </p:grpSpPr>
      <p:sp>
        <p:nvSpPr>
          <p:cNvPr id="91" name="Google Shape;91;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92" name="Google Shape;92;p9: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Module 1: Identify What Actionable Information Is</a:t>
            </a:r>
            <a:r>
              <a:rPr b="0" i="0" lang="en-US" sz="1200" u="none" cap="none" strike="noStrike">
                <a:solidFill>
                  <a:schemeClr val="dk1"/>
                </a:solidFill>
                <a:latin typeface="Lucida Sans"/>
                <a:ea typeface="Lucida Sans"/>
                <a:cs typeface="Lucida Sans"/>
                <a:sym typeface="Lucida Sans"/>
              </a:rPr>
              <a:t>: </a:t>
            </a:r>
            <a:r>
              <a:rPr b="0" i="1" lang="en-US" sz="1200" u="none" cap="none" strike="noStrike">
                <a:solidFill>
                  <a:schemeClr val="dk1"/>
                </a:solidFill>
                <a:latin typeface="Lucida Sans"/>
                <a:ea typeface="Lucida Sans"/>
                <a:cs typeface="Lucida Sans"/>
                <a:sym typeface="Lucida Sans"/>
              </a:rPr>
              <a:t>0 minutes</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Total module: </a:t>
            </a:r>
            <a:r>
              <a:rPr b="0" i="1" lang="en-US" sz="1200" u="none" cap="none" strike="noStrike">
                <a:solidFill>
                  <a:schemeClr val="dk1"/>
                </a:solidFill>
                <a:latin typeface="Lucida Sans"/>
                <a:ea typeface="Lucida Sans"/>
                <a:cs typeface="Lucida Sans"/>
                <a:sym typeface="Lucida Sans"/>
              </a:rPr>
              <a:t>50 minutes</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Say: </a:t>
            </a:r>
            <a:r>
              <a:rPr b="0" i="0" lang="en-US" sz="1200" u="none" cap="none" strike="noStrike">
                <a:solidFill>
                  <a:schemeClr val="dk1"/>
                </a:solidFill>
                <a:latin typeface="Lucida Sans"/>
                <a:ea typeface="Lucida Sans"/>
                <a:cs typeface="Lucida Sans"/>
                <a:sym typeface="Lucida Sans"/>
              </a:rPr>
              <a:t>Module 1 will let you identify what actionable information is.</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Instructor notes</a:t>
            </a:r>
            <a:r>
              <a:rPr b="0" i="0" lang="en-US" sz="1200" u="none" cap="none" strike="noStrike">
                <a:solidFill>
                  <a:schemeClr val="dk1"/>
                </a:solidFill>
                <a:latin typeface="Lucida Sans"/>
                <a:ea typeface="Lucida Sans"/>
                <a:cs typeface="Lucida Sans"/>
                <a:sym typeface="Lucida Sans"/>
              </a:rPr>
              <a:t>: We have a little extra time built into this first module, because you are introducing new concepts, and there may be more up-front questions about scope and process.</a:t>
            </a:r>
            <a:endParaRPr/>
          </a:p>
        </p:txBody>
      </p:sp>
      <p:sp>
        <p:nvSpPr>
          <p:cNvPr id="93" name="Google Shape;93;p9:notes"/>
          <p:cNvSpPr txBox="1"/>
          <p:nvPr>
            <p:ph idx="11" type="ftr"/>
          </p:nvPr>
        </p:nvSpPr>
        <p:spPr>
          <a:xfrm>
            <a:off x="0" y="8930607"/>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94" name="Google Shape;94;p9:notes"/>
          <p:cNvSpPr txBox="1"/>
          <p:nvPr>
            <p:ph idx="12" type="sldNum"/>
          </p:nvPr>
        </p:nvSpPr>
        <p:spPr>
          <a:xfrm>
            <a:off x="6609214" y="8930607"/>
            <a:ext cx="248785"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2" name="Shape 322"/>
        <p:cNvGrpSpPr/>
        <p:nvPr/>
      </p:nvGrpSpPr>
      <p:grpSpPr>
        <a:xfrm>
          <a:off x="0" y="0"/>
          <a:ext cx="0" cy="0"/>
          <a:chOff x="0" y="0"/>
          <a:chExt cx="0" cy="0"/>
        </a:xfrm>
      </p:grpSpPr>
      <p:sp>
        <p:nvSpPr>
          <p:cNvPr id="323" name="Google Shape;323;g432cb05a98_0_225: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24" name="Google Shape;324;g432cb05a98_0_22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8" name="Shape 328"/>
        <p:cNvGrpSpPr/>
        <p:nvPr/>
      </p:nvGrpSpPr>
      <p:grpSpPr>
        <a:xfrm>
          <a:off x="0" y="0"/>
          <a:ext cx="0" cy="0"/>
          <a:chOff x="0" y="0"/>
          <a:chExt cx="0" cy="0"/>
        </a:xfrm>
      </p:grpSpPr>
      <p:sp>
        <p:nvSpPr>
          <p:cNvPr id="329" name="Google Shape;329;g432cb05a98_0_230: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30" name="Google Shape;330;g432cb05a98_0_23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3" name="Shape 333"/>
        <p:cNvGrpSpPr/>
        <p:nvPr/>
      </p:nvGrpSpPr>
      <p:grpSpPr>
        <a:xfrm>
          <a:off x="0" y="0"/>
          <a:ext cx="0" cy="0"/>
          <a:chOff x="0" y="0"/>
          <a:chExt cx="0" cy="0"/>
        </a:xfrm>
      </p:grpSpPr>
      <p:sp>
        <p:nvSpPr>
          <p:cNvPr id="334" name="Google Shape;334;g432cb05a98_0_234: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35" name="Google Shape;335;g432cb05a98_0_23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9" name="Shape 339"/>
        <p:cNvGrpSpPr/>
        <p:nvPr/>
      </p:nvGrpSpPr>
      <p:grpSpPr>
        <a:xfrm>
          <a:off x="0" y="0"/>
          <a:ext cx="0" cy="0"/>
          <a:chOff x="0" y="0"/>
          <a:chExt cx="0" cy="0"/>
        </a:xfrm>
      </p:grpSpPr>
      <p:sp>
        <p:nvSpPr>
          <p:cNvPr id="340" name="Google Shape;340;g432cb05a98_0_239: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41" name="Google Shape;341;g432cb05a98_0_23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US"/>
              <a:t>This is just a quick illustration of what RE looks and feels like. There is no RE material in this course.</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5" name="Shape 345"/>
        <p:cNvGrpSpPr/>
        <p:nvPr/>
      </p:nvGrpSpPr>
      <p:grpSpPr>
        <a:xfrm>
          <a:off x="0" y="0"/>
          <a:ext cx="0" cy="0"/>
          <a:chOff x="0" y="0"/>
          <a:chExt cx="0" cy="0"/>
        </a:xfrm>
      </p:grpSpPr>
      <p:sp>
        <p:nvSpPr>
          <p:cNvPr id="346" name="Google Shape;346;g432cb05a98_0_244: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47" name="Google Shape;347;g432cb05a98_0_24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0" name="Shape 350"/>
        <p:cNvGrpSpPr/>
        <p:nvPr/>
      </p:nvGrpSpPr>
      <p:grpSpPr>
        <a:xfrm>
          <a:off x="0" y="0"/>
          <a:ext cx="0" cy="0"/>
          <a:chOff x="0" y="0"/>
          <a:chExt cx="0" cy="0"/>
        </a:xfrm>
      </p:grpSpPr>
      <p:sp>
        <p:nvSpPr>
          <p:cNvPr id="351" name="Google Shape;351;g432cb05a98_0_248: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52" name="Google Shape;352;g432cb05a98_0_24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6" name="Shape 356"/>
        <p:cNvGrpSpPr/>
        <p:nvPr/>
      </p:nvGrpSpPr>
      <p:grpSpPr>
        <a:xfrm>
          <a:off x="0" y="0"/>
          <a:ext cx="0" cy="0"/>
          <a:chOff x="0" y="0"/>
          <a:chExt cx="0" cy="0"/>
        </a:xfrm>
      </p:grpSpPr>
      <p:sp>
        <p:nvSpPr>
          <p:cNvPr id="357" name="Google Shape;357;g432cb05a98_0_253: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58" name="Google Shape;358;g432cb05a98_0_25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2" name="Shape 362"/>
        <p:cNvGrpSpPr/>
        <p:nvPr/>
      </p:nvGrpSpPr>
      <p:grpSpPr>
        <a:xfrm>
          <a:off x="0" y="0"/>
          <a:ext cx="0" cy="0"/>
          <a:chOff x="0" y="0"/>
          <a:chExt cx="0" cy="0"/>
        </a:xfrm>
      </p:grpSpPr>
      <p:sp>
        <p:nvSpPr>
          <p:cNvPr id="363" name="Google Shape;363;g432cb05a98_0_258: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64" name="Google Shape;364;g432cb05a98_0_25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8" name="Shape 368"/>
        <p:cNvGrpSpPr/>
        <p:nvPr/>
      </p:nvGrpSpPr>
      <p:grpSpPr>
        <a:xfrm>
          <a:off x="0" y="0"/>
          <a:ext cx="0" cy="0"/>
          <a:chOff x="0" y="0"/>
          <a:chExt cx="0" cy="0"/>
        </a:xfrm>
      </p:grpSpPr>
      <p:sp>
        <p:nvSpPr>
          <p:cNvPr id="369" name="Google Shape;369;g432cb05a98_0_26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70" name="Google Shape;370;g432cb05a98_0_263: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371" name="Google Shape;371;g432cb05a98_0_263: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5" name="Shape 375"/>
        <p:cNvGrpSpPr/>
        <p:nvPr/>
      </p:nvGrpSpPr>
      <p:grpSpPr>
        <a:xfrm>
          <a:off x="0" y="0"/>
          <a:ext cx="0" cy="0"/>
          <a:chOff x="0" y="0"/>
          <a:chExt cx="0" cy="0"/>
        </a:xfrm>
      </p:grpSpPr>
      <p:sp>
        <p:nvSpPr>
          <p:cNvPr id="376" name="Google Shape;376;g432cb05a98_0_269: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77" name="Google Shape;377;g432cb05a98_0_26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g432cb05a98_0_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00" name="Google Shape;100;g432cb05a98_0_5:notes"/>
          <p:cNvSpPr txBox="1"/>
          <p:nvPr>
            <p:ph idx="1" type="body"/>
          </p:nvPr>
        </p:nvSpPr>
        <p:spPr>
          <a:xfrm>
            <a:off x="631902" y="4343400"/>
            <a:ext cx="5594100" cy="4585200"/>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t/>
            </a:r>
            <a:endParaRPr/>
          </a:p>
        </p:txBody>
      </p:sp>
      <p:sp>
        <p:nvSpPr>
          <p:cNvPr id="101" name="Google Shape;101;g432cb05a98_0_5:notes"/>
          <p:cNvSpPr txBox="1"/>
          <p:nvPr>
            <p:ph idx="11" type="ftr"/>
          </p:nvPr>
        </p:nvSpPr>
        <p:spPr>
          <a:xfrm>
            <a:off x="0" y="8930607"/>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02" name="Google Shape;102;g432cb05a98_0_5:notes"/>
          <p:cNvSpPr txBox="1"/>
          <p:nvPr>
            <p:ph idx="12" type="sldNum"/>
          </p:nvPr>
        </p:nvSpPr>
        <p:spPr>
          <a:xfrm>
            <a:off x="6609214" y="8930607"/>
            <a:ext cx="2487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1" name="Shape 381"/>
        <p:cNvGrpSpPr/>
        <p:nvPr/>
      </p:nvGrpSpPr>
      <p:grpSpPr>
        <a:xfrm>
          <a:off x="0" y="0"/>
          <a:ext cx="0" cy="0"/>
          <a:chOff x="0" y="0"/>
          <a:chExt cx="0" cy="0"/>
        </a:xfrm>
      </p:grpSpPr>
      <p:sp>
        <p:nvSpPr>
          <p:cNvPr id="382" name="Google Shape;382;g432cb05a98_0_274: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83" name="Google Shape;383;g432cb05a98_0_27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7" name="Shape 387"/>
        <p:cNvGrpSpPr/>
        <p:nvPr/>
      </p:nvGrpSpPr>
      <p:grpSpPr>
        <a:xfrm>
          <a:off x="0" y="0"/>
          <a:ext cx="0" cy="0"/>
          <a:chOff x="0" y="0"/>
          <a:chExt cx="0" cy="0"/>
        </a:xfrm>
      </p:grpSpPr>
      <p:sp>
        <p:nvSpPr>
          <p:cNvPr id="388" name="Google Shape;388;g432cb05a98_0_279: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89" name="Google Shape;389;g432cb05a98_0_27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3" name="Shape 393"/>
        <p:cNvGrpSpPr/>
        <p:nvPr/>
      </p:nvGrpSpPr>
      <p:grpSpPr>
        <a:xfrm>
          <a:off x="0" y="0"/>
          <a:ext cx="0" cy="0"/>
          <a:chOff x="0" y="0"/>
          <a:chExt cx="0" cy="0"/>
        </a:xfrm>
      </p:grpSpPr>
      <p:sp>
        <p:nvSpPr>
          <p:cNvPr id="394" name="Google Shape;394;g432cb05a98_0_284: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95" name="Google Shape;395;g432cb05a98_0_28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9" name="Shape 399"/>
        <p:cNvGrpSpPr/>
        <p:nvPr/>
      </p:nvGrpSpPr>
      <p:grpSpPr>
        <a:xfrm>
          <a:off x="0" y="0"/>
          <a:ext cx="0" cy="0"/>
          <a:chOff x="0" y="0"/>
          <a:chExt cx="0" cy="0"/>
        </a:xfrm>
      </p:grpSpPr>
      <p:sp>
        <p:nvSpPr>
          <p:cNvPr id="400" name="Google Shape;400;g432cb05a98_0_289: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01" name="Google Shape;401;g432cb05a98_0_28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5" name="Shape 405"/>
        <p:cNvGrpSpPr/>
        <p:nvPr/>
      </p:nvGrpSpPr>
      <p:grpSpPr>
        <a:xfrm>
          <a:off x="0" y="0"/>
          <a:ext cx="0" cy="0"/>
          <a:chOff x="0" y="0"/>
          <a:chExt cx="0" cy="0"/>
        </a:xfrm>
      </p:grpSpPr>
      <p:sp>
        <p:nvSpPr>
          <p:cNvPr id="406" name="Google Shape;406;g432cb05a98_0_294: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07" name="Google Shape;407;g432cb05a98_0_29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8" name="Shape 428"/>
        <p:cNvGrpSpPr/>
        <p:nvPr/>
      </p:nvGrpSpPr>
      <p:grpSpPr>
        <a:xfrm>
          <a:off x="0" y="0"/>
          <a:ext cx="0" cy="0"/>
          <a:chOff x="0" y="0"/>
          <a:chExt cx="0" cy="0"/>
        </a:xfrm>
      </p:grpSpPr>
      <p:sp>
        <p:nvSpPr>
          <p:cNvPr id="429" name="Google Shape;429;g432cb05a98_0_316: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30" name="Google Shape;430;g432cb05a98_0_31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4" name="Shape 434"/>
        <p:cNvGrpSpPr/>
        <p:nvPr/>
      </p:nvGrpSpPr>
      <p:grpSpPr>
        <a:xfrm>
          <a:off x="0" y="0"/>
          <a:ext cx="0" cy="0"/>
          <a:chOff x="0" y="0"/>
          <a:chExt cx="0" cy="0"/>
        </a:xfrm>
      </p:grpSpPr>
      <p:sp>
        <p:nvSpPr>
          <p:cNvPr id="435" name="Google Shape;435;g432cb05a98_0_321: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36" name="Google Shape;436;g432cb05a98_0_32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0" name="Shape 440"/>
        <p:cNvGrpSpPr/>
        <p:nvPr/>
      </p:nvGrpSpPr>
      <p:grpSpPr>
        <a:xfrm>
          <a:off x="0" y="0"/>
          <a:ext cx="0" cy="0"/>
          <a:chOff x="0" y="0"/>
          <a:chExt cx="0" cy="0"/>
        </a:xfrm>
      </p:grpSpPr>
      <p:sp>
        <p:nvSpPr>
          <p:cNvPr id="441" name="Google Shape;441;g432cb05a98_0_326: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42" name="Google Shape;442;g432cb05a98_0_32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6" name="Shape 446"/>
        <p:cNvGrpSpPr/>
        <p:nvPr/>
      </p:nvGrpSpPr>
      <p:grpSpPr>
        <a:xfrm>
          <a:off x="0" y="0"/>
          <a:ext cx="0" cy="0"/>
          <a:chOff x="0" y="0"/>
          <a:chExt cx="0" cy="0"/>
        </a:xfrm>
      </p:grpSpPr>
      <p:sp>
        <p:nvSpPr>
          <p:cNvPr id="447" name="Google Shape;447;g432cb05a98_0_331: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48" name="Google Shape;448;g432cb05a98_0_33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2" name="Shape 452"/>
        <p:cNvGrpSpPr/>
        <p:nvPr/>
      </p:nvGrpSpPr>
      <p:grpSpPr>
        <a:xfrm>
          <a:off x="0" y="0"/>
          <a:ext cx="0" cy="0"/>
          <a:chOff x="0" y="0"/>
          <a:chExt cx="0" cy="0"/>
        </a:xfrm>
      </p:grpSpPr>
      <p:sp>
        <p:nvSpPr>
          <p:cNvPr id="453" name="Google Shape;453;g432cb05a98_0_336: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54" name="Google Shape;454;g432cb05a98_0_33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6" name="Shape 106"/>
        <p:cNvGrpSpPr/>
        <p:nvPr/>
      </p:nvGrpSpPr>
      <p:grpSpPr>
        <a:xfrm>
          <a:off x="0" y="0"/>
          <a:ext cx="0" cy="0"/>
          <a:chOff x="0" y="0"/>
          <a:chExt cx="0" cy="0"/>
        </a:xfrm>
      </p:grpSpPr>
      <p:sp>
        <p:nvSpPr>
          <p:cNvPr id="107" name="Google Shape;107;g432d04bc7f_1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432d04bc7f_1_0: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09" name="Google Shape;109;g432d04bc7f_1_0: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9" name="Shape 459"/>
        <p:cNvGrpSpPr/>
        <p:nvPr/>
      </p:nvGrpSpPr>
      <p:grpSpPr>
        <a:xfrm>
          <a:off x="0" y="0"/>
          <a:ext cx="0" cy="0"/>
          <a:chOff x="0" y="0"/>
          <a:chExt cx="0" cy="0"/>
        </a:xfrm>
      </p:grpSpPr>
      <p:sp>
        <p:nvSpPr>
          <p:cNvPr id="460" name="Google Shape;460;g432cb05a98_0_342: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61" name="Google Shape;461;g432cb05a98_0_34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64" name="Shape 464"/>
        <p:cNvGrpSpPr/>
        <p:nvPr/>
      </p:nvGrpSpPr>
      <p:grpSpPr>
        <a:xfrm>
          <a:off x="0" y="0"/>
          <a:ext cx="0" cy="0"/>
          <a:chOff x="0" y="0"/>
          <a:chExt cx="0" cy="0"/>
        </a:xfrm>
      </p:grpSpPr>
      <p:sp>
        <p:nvSpPr>
          <p:cNvPr id="465" name="Google Shape;465;g432cb05a98_0_346: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66" name="Google Shape;466;g432cb05a98_0_34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0" name="Shape 470"/>
        <p:cNvGrpSpPr/>
        <p:nvPr/>
      </p:nvGrpSpPr>
      <p:grpSpPr>
        <a:xfrm>
          <a:off x="0" y="0"/>
          <a:ext cx="0" cy="0"/>
          <a:chOff x="0" y="0"/>
          <a:chExt cx="0" cy="0"/>
        </a:xfrm>
      </p:grpSpPr>
      <p:sp>
        <p:nvSpPr>
          <p:cNvPr id="471" name="Google Shape;471;g432cb05a98_0_351: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72" name="Google Shape;472;g432cb05a98_0_35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1" name="Shape 491"/>
        <p:cNvGrpSpPr/>
        <p:nvPr/>
      </p:nvGrpSpPr>
      <p:grpSpPr>
        <a:xfrm>
          <a:off x="0" y="0"/>
          <a:ext cx="0" cy="0"/>
          <a:chOff x="0" y="0"/>
          <a:chExt cx="0" cy="0"/>
        </a:xfrm>
      </p:grpSpPr>
      <p:sp>
        <p:nvSpPr>
          <p:cNvPr id="492" name="Google Shape;492;g432cb05a98_0_371: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93" name="Google Shape;493;g432cb05a98_0_37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7" name="Shape 497"/>
        <p:cNvGrpSpPr/>
        <p:nvPr/>
      </p:nvGrpSpPr>
      <p:grpSpPr>
        <a:xfrm>
          <a:off x="0" y="0"/>
          <a:ext cx="0" cy="0"/>
          <a:chOff x="0" y="0"/>
          <a:chExt cx="0" cy="0"/>
        </a:xfrm>
      </p:grpSpPr>
      <p:sp>
        <p:nvSpPr>
          <p:cNvPr id="498" name="Google Shape;498;g432cb05a98_0_376: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99" name="Google Shape;499;g432cb05a98_0_37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3" name="Shape 503"/>
        <p:cNvGrpSpPr/>
        <p:nvPr/>
      </p:nvGrpSpPr>
      <p:grpSpPr>
        <a:xfrm>
          <a:off x="0" y="0"/>
          <a:ext cx="0" cy="0"/>
          <a:chOff x="0" y="0"/>
          <a:chExt cx="0" cy="0"/>
        </a:xfrm>
      </p:grpSpPr>
      <p:sp>
        <p:nvSpPr>
          <p:cNvPr id="504" name="Google Shape;504;g432cb05a98_0_381: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505" name="Google Shape;505;g432cb05a98_0_38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0" name="Shape 510"/>
        <p:cNvGrpSpPr/>
        <p:nvPr/>
      </p:nvGrpSpPr>
      <p:grpSpPr>
        <a:xfrm>
          <a:off x="0" y="0"/>
          <a:ext cx="0" cy="0"/>
          <a:chOff x="0" y="0"/>
          <a:chExt cx="0" cy="0"/>
        </a:xfrm>
      </p:grpSpPr>
      <p:sp>
        <p:nvSpPr>
          <p:cNvPr id="511" name="Google Shape;511;g432cb05a98_0_387: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512" name="Google Shape;512;g432cb05a98_0_38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8" name="Shape 528"/>
        <p:cNvGrpSpPr/>
        <p:nvPr/>
      </p:nvGrpSpPr>
      <p:grpSpPr>
        <a:xfrm>
          <a:off x="0" y="0"/>
          <a:ext cx="0" cy="0"/>
          <a:chOff x="0" y="0"/>
          <a:chExt cx="0" cy="0"/>
        </a:xfrm>
      </p:grpSpPr>
      <p:sp>
        <p:nvSpPr>
          <p:cNvPr id="529" name="Google Shape;529;g432cb05a98_0_404: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530" name="Google Shape;530;g432cb05a98_0_40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4" name="Shape 534"/>
        <p:cNvGrpSpPr/>
        <p:nvPr/>
      </p:nvGrpSpPr>
      <p:grpSpPr>
        <a:xfrm>
          <a:off x="0" y="0"/>
          <a:ext cx="0" cy="0"/>
          <a:chOff x="0" y="0"/>
          <a:chExt cx="0" cy="0"/>
        </a:xfrm>
      </p:grpSpPr>
      <p:sp>
        <p:nvSpPr>
          <p:cNvPr id="535" name="Google Shape;535;g432cb05a98_0_409: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536" name="Google Shape;536;g432cb05a98_0_40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0" name="Shape 540"/>
        <p:cNvGrpSpPr/>
        <p:nvPr/>
      </p:nvGrpSpPr>
      <p:grpSpPr>
        <a:xfrm>
          <a:off x="0" y="0"/>
          <a:ext cx="0" cy="0"/>
          <a:chOff x="0" y="0"/>
          <a:chExt cx="0" cy="0"/>
        </a:xfrm>
      </p:grpSpPr>
      <p:sp>
        <p:nvSpPr>
          <p:cNvPr id="541" name="Google Shape;541;g432cb05a98_0_414: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542" name="Google Shape;542;g432cb05a98_0_41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9" name="Shape 129"/>
        <p:cNvGrpSpPr/>
        <p:nvPr/>
      </p:nvGrpSpPr>
      <p:grpSpPr>
        <a:xfrm>
          <a:off x="0" y="0"/>
          <a:ext cx="0" cy="0"/>
          <a:chOff x="0" y="0"/>
          <a:chExt cx="0" cy="0"/>
        </a:xfrm>
      </p:grpSpPr>
      <p:sp>
        <p:nvSpPr>
          <p:cNvPr id="130" name="Google Shape;130;g432cb05a98_0_56: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432cb05a98_0_5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5" name="Shape 545"/>
        <p:cNvGrpSpPr/>
        <p:nvPr/>
      </p:nvGrpSpPr>
      <p:grpSpPr>
        <a:xfrm>
          <a:off x="0" y="0"/>
          <a:ext cx="0" cy="0"/>
          <a:chOff x="0" y="0"/>
          <a:chExt cx="0" cy="0"/>
        </a:xfrm>
      </p:grpSpPr>
      <p:sp>
        <p:nvSpPr>
          <p:cNvPr id="546" name="Google Shape;546;g432cb05a98_0_418: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547" name="Google Shape;547;g432cb05a98_0_41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just">
              <a:spcBef>
                <a:spcPts val="0"/>
              </a:spcBef>
              <a:spcAft>
                <a:spcPts val="0"/>
              </a:spcAft>
              <a:buNone/>
            </a:pPr>
            <a:r>
              <a:t/>
            </a:r>
            <a:endParaRPr sz="1200">
              <a:latin typeface="Merriweather"/>
              <a:ea typeface="Merriweather"/>
              <a:cs typeface="Merriweather"/>
              <a:sym typeface="Merriweathe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1" name="Shape 551"/>
        <p:cNvGrpSpPr/>
        <p:nvPr/>
      </p:nvGrpSpPr>
      <p:grpSpPr>
        <a:xfrm>
          <a:off x="0" y="0"/>
          <a:ext cx="0" cy="0"/>
          <a:chOff x="0" y="0"/>
          <a:chExt cx="0" cy="0"/>
        </a:xfrm>
      </p:grpSpPr>
      <p:sp>
        <p:nvSpPr>
          <p:cNvPr id="552" name="Google Shape;552;g432cb05a98_0_4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553" name="Google Shape;553;g432cb05a98_0_423: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554" name="Google Shape;554;g432cb05a98_0_423: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8" name="Shape 558"/>
        <p:cNvGrpSpPr/>
        <p:nvPr/>
      </p:nvGrpSpPr>
      <p:grpSpPr>
        <a:xfrm>
          <a:off x="0" y="0"/>
          <a:ext cx="0" cy="0"/>
          <a:chOff x="0" y="0"/>
          <a:chExt cx="0" cy="0"/>
        </a:xfrm>
      </p:grpSpPr>
      <p:sp>
        <p:nvSpPr>
          <p:cNvPr id="559" name="Google Shape;559;g432cb05a98_0_429: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560" name="Google Shape;560;g432cb05a98_0_42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4" name="Shape 564"/>
        <p:cNvGrpSpPr/>
        <p:nvPr/>
      </p:nvGrpSpPr>
      <p:grpSpPr>
        <a:xfrm>
          <a:off x="0" y="0"/>
          <a:ext cx="0" cy="0"/>
          <a:chOff x="0" y="0"/>
          <a:chExt cx="0" cy="0"/>
        </a:xfrm>
      </p:grpSpPr>
      <p:sp>
        <p:nvSpPr>
          <p:cNvPr id="565" name="Google Shape;565;g432cb05a98_0_434: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566" name="Google Shape;566;g432cb05a98_0_43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0" name="Shape 570"/>
        <p:cNvGrpSpPr/>
        <p:nvPr/>
      </p:nvGrpSpPr>
      <p:grpSpPr>
        <a:xfrm>
          <a:off x="0" y="0"/>
          <a:ext cx="0" cy="0"/>
          <a:chOff x="0" y="0"/>
          <a:chExt cx="0" cy="0"/>
        </a:xfrm>
      </p:grpSpPr>
      <p:sp>
        <p:nvSpPr>
          <p:cNvPr id="571" name="Google Shape;571;g432cb05a98_0_439: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572" name="Google Shape;572;g432cb05a98_0_43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6" name="Shape 576"/>
        <p:cNvGrpSpPr/>
        <p:nvPr/>
      </p:nvGrpSpPr>
      <p:grpSpPr>
        <a:xfrm>
          <a:off x="0" y="0"/>
          <a:ext cx="0" cy="0"/>
          <a:chOff x="0" y="0"/>
          <a:chExt cx="0" cy="0"/>
        </a:xfrm>
      </p:grpSpPr>
      <p:sp>
        <p:nvSpPr>
          <p:cNvPr id="577" name="Google Shape;577;g432cb05a98_0_444: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578" name="Google Shape;578;g432cb05a98_0_44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3" name="Shape 583"/>
        <p:cNvGrpSpPr/>
        <p:nvPr/>
      </p:nvGrpSpPr>
      <p:grpSpPr>
        <a:xfrm>
          <a:off x="0" y="0"/>
          <a:ext cx="0" cy="0"/>
          <a:chOff x="0" y="0"/>
          <a:chExt cx="0" cy="0"/>
        </a:xfrm>
      </p:grpSpPr>
      <p:sp>
        <p:nvSpPr>
          <p:cNvPr id="584" name="Google Shape;584;g432cb05a98_0_450: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585" name="Google Shape;585;g432cb05a98_0_45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89" name="Shape 589"/>
        <p:cNvGrpSpPr/>
        <p:nvPr/>
      </p:nvGrpSpPr>
      <p:grpSpPr>
        <a:xfrm>
          <a:off x="0" y="0"/>
          <a:ext cx="0" cy="0"/>
          <a:chOff x="0" y="0"/>
          <a:chExt cx="0" cy="0"/>
        </a:xfrm>
      </p:grpSpPr>
      <p:sp>
        <p:nvSpPr>
          <p:cNvPr id="590" name="Google Shape;590;g432cb05a98_0_455: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591" name="Google Shape;591;g432cb05a98_0_45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5" name="Shape 595"/>
        <p:cNvGrpSpPr/>
        <p:nvPr/>
      </p:nvGrpSpPr>
      <p:grpSpPr>
        <a:xfrm>
          <a:off x="0" y="0"/>
          <a:ext cx="0" cy="0"/>
          <a:chOff x="0" y="0"/>
          <a:chExt cx="0" cy="0"/>
        </a:xfrm>
      </p:grpSpPr>
      <p:sp>
        <p:nvSpPr>
          <p:cNvPr id="596" name="Google Shape;596;g432cb05a98_0_460: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597" name="Google Shape;597;g432cb05a98_0_46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2" name="Shape 602"/>
        <p:cNvGrpSpPr/>
        <p:nvPr/>
      </p:nvGrpSpPr>
      <p:grpSpPr>
        <a:xfrm>
          <a:off x="0" y="0"/>
          <a:ext cx="0" cy="0"/>
          <a:chOff x="0" y="0"/>
          <a:chExt cx="0" cy="0"/>
        </a:xfrm>
      </p:grpSpPr>
      <p:sp>
        <p:nvSpPr>
          <p:cNvPr id="603" name="Google Shape;603;g432cb05a98_0_466: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604" name="Google Shape;604;g432cb05a98_0_46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 name="Shape 134"/>
        <p:cNvGrpSpPr/>
        <p:nvPr/>
      </p:nvGrpSpPr>
      <p:grpSpPr>
        <a:xfrm>
          <a:off x="0" y="0"/>
          <a:ext cx="0" cy="0"/>
          <a:chOff x="0" y="0"/>
          <a:chExt cx="0" cy="0"/>
        </a:xfrm>
      </p:grpSpPr>
      <p:sp>
        <p:nvSpPr>
          <p:cNvPr id="135" name="Google Shape;135;g432cb05a98_0_60: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432cb05a98_0_6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7" name="Shape 607"/>
        <p:cNvGrpSpPr/>
        <p:nvPr/>
      </p:nvGrpSpPr>
      <p:grpSpPr>
        <a:xfrm>
          <a:off x="0" y="0"/>
          <a:ext cx="0" cy="0"/>
          <a:chOff x="0" y="0"/>
          <a:chExt cx="0" cy="0"/>
        </a:xfrm>
      </p:grpSpPr>
      <p:sp>
        <p:nvSpPr>
          <p:cNvPr id="608" name="Google Shape;608;g432cb05a98_0_470: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609" name="Google Shape;609;g432cb05a98_0_47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3" name="Shape 613"/>
        <p:cNvGrpSpPr/>
        <p:nvPr/>
      </p:nvGrpSpPr>
      <p:grpSpPr>
        <a:xfrm>
          <a:off x="0" y="0"/>
          <a:ext cx="0" cy="0"/>
          <a:chOff x="0" y="0"/>
          <a:chExt cx="0" cy="0"/>
        </a:xfrm>
      </p:grpSpPr>
      <p:sp>
        <p:nvSpPr>
          <p:cNvPr id="614" name="Google Shape;614;g432cb05a98_0_47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615" name="Google Shape;615;g432cb05a98_0_475: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616" name="Google Shape;616;g432cb05a98_0_475: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0" name="Shape 620"/>
        <p:cNvGrpSpPr/>
        <p:nvPr/>
      </p:nvGrpSpPr>
      <p:grpSpPr>
        <a:xfrm>
          <a:off x="0" y="0"/>
          <a:ext cx="0" cy="0"/>
          <a:chOff x="0" y="0"/>
          <a:chExt cx="0" cy="0"/>
        </a:xfrm>
      </p:grpSpPr>
      <p:sp>
        <p:nvSpPr>
          <p:cNvPr id="621" name="Google Shape;621;g432cb05a98_0_48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2" name="Google Shape;622;g432cb05a98_0_48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6" name="Shape 626"/>
        <p:cNvGrpSpPr/>
        <p:nvPr/>
      </p:nvGrpSpPr>
      <p:grpSpPr>
        <a:xfrm>
          <a:off x="0" y="0"/>
          <a:ext cx="0" cy="0"/>
          <a:chOff x="0" y="0"/>
          <a:chExt cx="0" cy="0"/>
        </a:xfrm>
      </p:grpSpPr>
      <p:sp>
        <p:nvSpPr>
          <p:cNvPr id="627" name="Google Shape;627;g432cb05a98_0_486: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628" name="Google Shape;628;g432cb05a98_0_48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32" name="Shape 632"/>
        <p:cNvGrpSpPr/>
        <p:nvPr/>
      </p:nvGrpSpPr>
      <p:grpSpPr>
        <a:xfrm>
          <a:off x="0" y="0"/>
          <a:ext cx="0" cy="0"/>
          <a:chOff x="0" y="0"/>
          <a:chExt cx="0" cy="0"/>
        </a:xfrm>
      </p:grpSpPr>
      <p:sp>
        <p:nvSpPr>
          <p:cNvPr id="633" name="Google Shape;633;g432cb05a98_0_49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4" name="Google Shape;634;g432cb05a98_0_49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38" name="Shape 638"/>
        <p:cNvGrpSpPr/>
        <p:nvPr/>
      </p:nvGrpSpPr>
      <p:grpSpPr>
        <a:xfrm>
          <a:off x="0" y="0"/>
          <a:ext cx="0" cy="0"/>
          <a:chOff x="0" y="0"/>
          <a:chExt cx="0" cy="0"/>
        </a:xfrm>
      </p:grpSpPr>
      <p:sp>
        <p:nvSpPr>
          <p:cNvPr id="639" name="Google Shape;639;g432cb05a98_0_49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0" name="Google Shape;640;g432cb05a98_0_49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4" name="Shape 644"/>
        <p:cNvGrpSpPr/>
        <p:nvPr/>
      </p:nvGrpSpPr>
      <p:grpSpPr>
        <a:xfrm>
          <a:off x="0" y="0"/>
          <a:ext cx="0" cy="0"/>
          <a:chOff x="0" y="0"/>
          <a:chExt cx="0" cy="0"/>
        </a:xfrm>
      </p:grpSpPr>
      <p:sp>
        <p:nvSpPr>
          <p:cNvPr id="645" name="Google Shape;645;g432cb05a98_0_50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646" name="Google Shape;646;g432cb05a98_0_501: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647" name="Google Shape;647;g432cb05a98_0_501: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1" name="Shape 651"/>
        <p:cNvGrpSpPr/>
        <p:nvPr/>
      </p:nvGrpSpPr>
      <p:grpSpPr>
        <a:xfrm>
          <a:off x="0" y="0"/>
          <a:ext cx="0" cy="0"/>
          <a:chOff x="0" y="0"/>
          <a:chExt cx="0" cy="0"/>
        </a:xfrm>
      </p:grpSpPr>
      <p:sp>
        <p:nvSpPr>
          <p:cNvPr id="652" name="Google Shape;652;g432cb05a98_0_507: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653" name="Google Shape;653;g432cb05a98_0_50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7" name="Shape 657"/>
        <p:cNvGrpSpPr/>
        <p:nvPr/>
      </p:nvGrpSpPr>
      <p:grpSpPr>
        <a:xfrm>
          <a:off x="0" y="0"/>
          <a:ext cx="0" cy="0"/>
          <a:chOff x="0" y="0"/>
          <a:chExt cx="0" cy="0"/>
        </a:xfrm>
      </p:grpSpPr>
      <p:sp>
        <p:nvSpPr>
          <p:cNvPr id="658" name="Google Shape;658;g432cb05a98_0_5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659" name="Google Shape;659;g432cb05a98_0_512: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660" name="Google Shape;660;g432cb05a98_0_512: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64" name="Shape 664"/>
        <p:cNvGrpSpPr/>
        <p:nvPr/>
      </p:nvGrpSpPr>
      <p:grpSpPr>
        <a:xfrm>
          <a:off x="0" y="0"/>
          <a:ext cx="0" cy="0"/>
          <a:chOff x="0" y="0"/>
          <a:chExt cx="0" cy="0"/>
        </a:xfrm>
      </p:grpSpPr>
      <p:sp>
        <p:nvSpPr>
          <p:cNvPr id="665" name="Google Shape;665;g432cb05a98_0_5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666" name="Google Shape;666;g432cb05a98_0_518: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667" name="Google Shape;667;g432cb05a98_0_518: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 name="Shape 140"/>
        <p:cNvGrpSpPr/>
        <p:nvPr/>
      </p:nvGrpSpPr>
      <p:grpSpPr>
        <a:xfrm>
          <a:off x="0" y="0"/>
          <a:ext cx="0" cy="0"/>
          <a:chOff x="0" y="0"/>
          <a:chExt cx="0" cy="0"/>
        </a:xfrm>
      </p:grpSpPr>
      <p:sp>
        <p:nvSpPr>
          <p:cNvPr id="141" name="Google Shape;141;g432cb05a98_0_65: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432cb05a98_0_6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US"/>
              <a:t>The diagram is on </a:t>
            </a:r>
            <a:r>
              <a:rPr lang="en-US" u="sng">
                <a:solidFill>
                  <a:schemeClr val="hlink"/>
                </a:solidFill>
                <a:hlinkClick r:id="rId2"/>
              </a:rPr>
              <a:t>http://www.openrce.org/reference_library/files/reference/PE%20Format.pdf</a:t>
            </a:r>
            <a:r>
              <a:rPr lang="en-US"/>
              <a:t> </a:t>
            </a:r>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1" name="Shape 671"/>
        <p:cNvGrpSpPr/>
        <p:nvPr/>
      </p:nvGrpSpPr>
      <p:grpSpPr>
        <a:xfrm>
          <a:off x="0" y="0"/>
          <a:ext cx="0" cy="0"/>
          <a:chOff x="0" y="0"/>
          <a:chExt cx="0" cy="0"/>
        </a:xfrm>
      </p:grpSpPr>
      <p:sp>
        <p:nvSpPr>
          <p:cNvPr id="672" name="Google Shape;672;g432cb05a98_0_5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673" name="Google Shape;673;g432cb05a98_0_524: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674" name="Google Shape;674;g432cb05a98_0_524: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8" name="Shape 678"/>
        <p:cNvGrpSpPr/>
        <p:nvPr/>
      </p:nvGrpSpPr>
      <p:grpSpPr>
        <a:xfrm>
          <a:off x="0" y="0"/>
          <a:ext cx="0" cy="0"/>
          <a:chOff x="0" y="0"/>
          <a:chExt cx="0" cy="0"/>
        </a:xfrm>
      </p:grpSpPr>
      <p:sp>
        <p:nvSpPr>
          <p:cNvPr id="679" name="Google Shape;679;g432cb05a98_0_530: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680" name="Google Shape;680;g432cb05a98_0_53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3" name="Shape 683"/>
        <p:cNvGrpSpPr/>
        <p:nvPr/>
      </p:nvGrpSpPr>
      <p:grpSpPr>
        <a:xfrm>
          <a:off x="0" y="0"/>
          <a:ext cx="0" cy="0"/>
          <a:chOff x="0" y="0"/>
          <a:chExt cx="0" cy="0"/>
        </a:xfrm>
      </p:grpSpPr>
      <p:sp>
        <p:nvSpPr>
          <p:cNvPr id="684" name="Google Shape;684;g432cb05a98_0_534: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685" name="Google Shape;685;g432cb05a98_0_53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9" name="Shape 689"/>
        <p:cNvGrpSpPr/>
        <p:nvPr/>
      </p:nvGrpSpPr>
      <p:grpSpPr>
        <a:xfrm>
          <a:off x="0" y="0"/>
          <a:ext cx="0" cy="0"/>
          <a:chOff x="0" y="0"/>
          <a:chExt cx="0" cy="0"/>
        </a:xfrm>
      </p:grpSpPr>
      <p:sp>
        <p:nvSpPr>
          <p:cNvPr id="690" name="Google Shape;690;g432cb05a98_0_53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691" name="Google Shape;691;g432cb05a98_0_539:notes"/>
          <p:cNvSpPr txBox="1"/>
          <p:nvPr>
            <p:ph idx="1" type="body"/>
          </p:nvPr>
        </p:nvSpPr>
        <p:spPr>
          <a:xfrm>
            <a:off x="631902" y="4343400"/>
            <a:ext cx="5594100" cy="4585200"/>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rPr lang="en-US"/>
              <a:t>This just compares some non-functional requirements for ‘normal’ software and malware, illustrating that malware is also designed with NFRs in mind. These aspects of malware can often be analysed and are sometimes indicative of the intent of the author.</a:t>
            </a:r>
            <a:endParaRPr/>
          </a:p>
        </p:txBody>
      </p:sp>
      <p:sp>
        <p:nvSpPr>
          <p:cNvPr id="692" name="Google Shape;692;g432cb05a98_0_539:notes"/>
          <p:cNvSpPr txBox="1"/>
          <p:nvPr>
            <p:ph idx="11" type="ftr"/>
          </p:nvPr>
        </p:nvSpPr>
        <p:spPr>
          <a:xfrm>
            <a:off x="0" y="8930607"/>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693" name="Google Shape;693;g432cb05a98_0_539:notes"/>
          <p:cNvSpPr txBox="1"/>
          <p:nvPr>
            <p:ph idx="12" type="sldNum"/>
          </p:nvPr>
        </p:nvSpPr>
        <p:spPr>
          <a:xfrm>
            <a:off x="6609214" y="8930607"/>
            <a:ext cx="2487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97" name="Shape 697"/>
        <p:cNvGrpSpPr/>
        <p:nvPr/>
      </p:nvGrpSpPr>
      <p:grpSpPr>
        <a:xfrm>
          <a:off x="0" y="0"/>
          <a:ext cx="0" cy="0"/>
          <a:chOff x="0" y="0"/>
          <a:chExt cx="0" cy="0"/>
        </a:xfrm>
      </p:grpSpPr>
      <p:sp>
        <p:nvSpPr>
          <p:cNvPr id="698" name="Google Shape;698;g432cb05a98_0_54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699" name="Google Shape;699;g432cb05a98_0_546: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700" name="Google Shape;700;g432cb05a98_0_546: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04" name="Shape 704"/>
        <p:cNvGrpSpPr/>
        <p:nvPr/>
      </p:nvGrpSpPr>
      <p:grpSpPr>
        <a:xfrm>
          <a:off x="0" y="0"/>
          <a:ext cx="0" cy="0"/>
          <a:chOff x="0" y="0"/>
          <a:chExt cx="0" cy="0"/>
        </a:xfrm>
      </p:grpSpPr>
      <p:sp>
        <p:nvSpPr>
          <p:cNvPr id="705" name="Google Shape;705;g432cb05a98_0_55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706" name="Google Shape;706;g432cb05a98_0_552: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707" name="Google Shape;707;g432cb05a98_0_552: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1" name="Shape 711"/>
        <p:cNvGrpSpPr/>
        <p:nvPr/>
      </p:nvGrpSpPr>
      <p:grpSpPr>
        <a:xfrm>
          <a:off x="0" y="0"/>
          <a:ext cx="0" cy="0"/>
          <a:chOff x="0" y="0"/>
          <a:chExt cx="0" cy="0"/>
        </a:xfrm>
      </p:grpSpPr>
      <p:sp>
        <p:nvSpPr>
          <p:cNvPr id="712" name="Google Shape;712;g432cb05a98_0_55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713" name="Google Shape;713;g432cb05a98_0_558: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714" name="Google Shape;714;g432cb05a98_0_558: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8" name="Shape 718"/>
        <p:cNvGrpSpPr/>
        <p:nvPr/>
      </p:nvGrpSpPr>
      <p:grpSpPr>
        <a:xfrm>
          <a:off x="0" y="0"/>
          <a:ext cx="0" cy="0"/>
          <a:chOff x="0" y="0"/>
          <a:chExt cx="0" cy="0"/>
        </a:xfrm>
      </p:grpSpPr>
      <p:sp>
        <p:nvSpPr>
          <p:cNvPr id="719" name="Google Shape;719;g432cb05a98_0_56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720" name="Google Shape;720;g432cb05a98_0_564: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721" name="Google Shape;721;g432cb05a98_0_564: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25" name="Shape 725"/>
        <p:cNvGrpSpPr/>
        <p:nvPr/>
      </p:nvGrpSpPr>
      <p:grpSpPr>
        <a:xfrm>
          <a:off x="0" y="0"/>
          <a:ext cx="0" cy="0"/>
          <a:chOff x="0" y="0"/>
          <a:chExt cx="0" cy="0"/>
        </a:xfrm>
      </p:grpSpPr>
      <p:sp>
        <p:nvSpPr>
          <p:cNvPr id="726" name="Google Shape;726;g432cb05a98_0_57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727" name="Google Shape;727;g432cb05a98_0_570: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728" name="Google Shape;728;g432cb05a98_0_570: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2" name="Shape 732"/>
        <p:cNvGrpSpPr/>
        <p:nvPr/>
      </p:nvGrpSpPr>
      <p:grpSpPr>
        <a:xfrm>
          <a:off x="0" y="0"/>
          <a:ext cx="0" cy="0"/>
          <a:chOff x="0" y="0"/>
          <a:chExt cx="0" cy="0"/>
        </a:xfrm>
      </p:grpSpPr>
      <p:sp>
        <p:nvSpPr>
          <p:cNvPr id="733" name="Google Shape;733;g432cb05a98_0_57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734" name="Google Shape;734;g432cb05a98_0_576: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735" name="Google Shape;735;g432cb05a98_0_576: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Google Shape;147;g432cb05a98_0_70: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432cb05a98_0_7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9" name="Shape 739"/>
        <p:cNvGrpSpPr/>
        <p:nvPr/>
      </p:nvGrpSpPr>
      <p:grpSpPr>
        <a:xfrm>
          <a:off x="0" y="0"/>
          <a:ext cx="0" cy="0"/>
          <a:chOff x="0" y="0"/>
          <a:chExt cx="0" cy="0"/>
        </a:xfrm>
      </p:grpSpPr>
      <p:sp>
        <p:nvSpPr>
          <p:cNvPr id="740" name="Google Shape;740;g432cb05a98_0_58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741" name="Google Shape;741;g432cb05a98_0_582: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742" name="Google Shape;742;g432cb05a98_0_582: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5" name="Shape 745"/>
        <p:cNvGrpSpPr/>
        <p:nvPr/>
      </p:nvGrpSpPr>
      <p:grpSpPr>
        <a:xfrm>
          <a:off x="0" y="0"/>
          <a:ext cx="0" cy="0"/>
          <a:chOff x="0" y="0"/>
          <a:chExt cx="0" cy="0"/>
        </a:xfrm>
      </p:grpSpPr>
      <p:sp>
        <p:nvSpPr>
          <p:cNvPr id="746" name="Google Shape;746;g432cb05a98_0_58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747" name="Google Shape;747;g432cb05a98_0_587: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748" name="Google Shape;748;g432cb05a98_0_587: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2" name="Shape 752"/>
        <p:cNvGrpSpPr/>
        <p:nvPr/>
      </p:nvGrpSpPr>
      <p:grpSpPr>
        <a:xfrm>
          <a:off x="0" y="0"/>
          <a:ext cx="0" cy="0"/>
          <a:chOff x="0" y="0"/>
          <a:chExt cx="0" cy="0"/>
        </a:xfrm>
      </p:grpSpPr>
      <p:sp>
        <p:nvSpPr>
          <p:cNvPr id="753" name="Google Shape;753;g432d04bc7f_1_8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754" name="Google Shape;754;g432d04bc7f_1_88: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755" name="Google Shape;755;g432d04bc7f_1_88: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9" name="Shape 759"/>
        <p:cNvGrpSpPr/>
        <p:nvPr/>
      </p:nvGrpSpPr>
      <p:grpSpPr>
        <a:xfrm>
          <a:off x="0" y="0"/>
          <a:ext cx="0" cy="0"/>
          <a:chOff x="0" y="0"/>
          <a:chExt cx="0" cy="0"/>
        </a:xfrm>
      </p:grpSpPr>
      <p:sp>
        <p:nvSpPr>
          <p:cNvPr id="760" name="Google Shape;760;g37e2cbe19e_2_6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761" name="Google Shape;761;g37e2cbe19e_2_67:notes"/>
          <p:cNvSpPr txBox="1"/>
          <p:nvPr>
            <p:ph idx="1" type="body"/>
          </p:nvPr>
        </p:nvSpPr>
        <p:spPr>
          <a:xfrm>
            <a:off x="631902" y="4343400"/>
            <a:ext cx="50832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Questions?: </a:t>
            </a:r>
            <a:r>
              <a:rPr b="0" i="1" lang="en-US" sz="1200" u="none" cap="none" strike="noStrike">
                <a:solidFill>
                  <a:schemeClr val="dk1"/>
                </a:solidFill>
                <a:latin typeface="Lucida Sans"/>
                <a:ea typeface="Lucida Sans"/>
                <a:cs typeface="Lucida Sans"/>
                <a:sym typeface="Lucida Sans"/>
              </a:rPr>
              <a:t>2 minutes</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Say: </a:t>
            </a:r>
            <a:r>
              <a:rPr b="0" i="0" lang="en-US" sz="1200" u="none" cap="none" strike="noStrike">
                <a:solidFill>
                  <a:schemeClr val="dk1"/>
                </a:solidFill>
                <a:latin typeface="Lucida Sans"/>
                <a:ea typeface="Lucida Sans"/>
                <a:cs typeface="Lucida Sans"/>
                <a:sym typeface="Lucida Sans"/>
              </a:rPr>
              <a:t>Any questions?</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Ask</a:t>
            </a:r>
            <a:r>
              <a:rPr b="0" i="0" lang="en-US" sz="1200" u="none" cap="none" strike="noStrike">
                <a:solidFill>
                  <a:schemeClr val="dk1"/>
                </a:solidFill>
                <a:latin typeface="Lucida Sans"/>
                <a:ea typeface="Lucida Sans"/>
                <a:cs typeface="Lucida Sans"/>
                <a:sym typeface="Lucida Sans"/>
              </a:rPr>
              <a:t> for structured feedback and put any large-scale questions or questions on a particular tangent that you don’t want to address at the moment in the “Parking Lot,” to address either after class or in a follow-up session.</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Segue: </a:t>
            </a:r>
            <a:r>
              <a:rPr b="0" i="0" lang="en-US" sz="1200" u="none" cap="none" strike="noStrike">
                <a:solidFill>
                  <a:schemeClr val="dk1"/>
                </a:solidFill>
                <a:latin typeface="Lucida Sans"/>
                <a:ea typeface="Lucida Sans"/>
                <a:cs typeface="Lucida Sans"/>
                <a:sym typeface="Lucida Sans"/>
              </a:rPr>
              <a:t>Next you will learn about the Collection process.</a:t>
            </a:r>
            <a:endParaRPr/>
          </a:p>
          <a:p>
            <a:pPr indent="0" lvl="0" marL="0" marR="0" rtl="0" algn="l">
              <a:spcBef>
                <a:spcPts val="140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p:txBody>
      </p:sp>
      <p:sp>
        <p:nvSpPr>
          <p:cNvPr id="762" name="Google Shape;762;g37e2cbe19e_2_67:notes"/>
          <p:cNvSpPr txBox="1"/>
          <p:nvPr>
            <p:ph idx="11" type="ftr"/>
          </p:nvPr>
        </p:nvSpPr>
        <p:spPr>
          <a:xfrm>
            <a:off x="0" y="8928556"/>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763" name="Google Shape;763;g37e2cbe19e_2_67:notes"/>
          <p:cNvSpPr txBox="1"/>
          <p:nvPr>
            <p:ph idx="12" type="sldNum"/>
          </p:nvPr>
        </p:nvSpPr>
        <p:spPr>
          <a:xfrm>
            <a:off x="6541887" y="8928556"/>
            <a:ext cx="3162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5" name="Shape 765"/>
        <p:cNvGrpSpPr/>
        <p:nvPr/>
      </p:nvGrpSpPr>
      <p:grpSpPr>
        <a:xfrm>
          <a:off x="0" y="0"/>
          <a:ext cx="0" cy="0"/>
          <a:chOff x="0" y="0"/>
          <a:chExt cx="0" cy="0"/>
        </a:xfrm>
      </p:grpSpPr>
      <p:sp>
        <p:nvSpPr>
          <p:cNvPr id="766" name="Google Shape;766;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767" name="Google Shape;767;p25: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p:txBody>
      </p:sp>
      <p:sp>
        <p:nvSpPr>
          <p:cNvPr id="768" name="Google Shape;768;p25:notes"/>
          <p:cNvSpPr txBox="1"/>
          <p:nvPr>
            <p:ph idx="11" type="ftr"/>
          </p:nvPr>
        </p:nvSpPr>
        <p:spPr>
          <a:xfrm>
            <a:off x="0" y="8928556"/>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769" name="Google Shape;769;p25:notes"/>
          <p:cNvSpPr txBox="1"/>
          <p:nvPr>
            <p:ph idx="12" type="sldNum"/>
          </p:nvPr>
        </p:nvSpPr>
        <p:spPr>
          <a:xfrm>
            <a:off x="6541887" y="8928556"/>
            <a:ext cx="316111"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showMasterSp="0">
  <p:cSld name="Title Slide">
    <p:bg>
      <p:bgPr>
        <a:blipFill rotWithShape="1">
          <a:blip r:embed="rId2">
            <a:alphaModFix/>
          </a:blip>
          <a:stretch>
            <a:fillRect b="0" l="-16999" r="-16989" t="0"/>
          </a:stretch>
        </a:blipFill>
      </p:bgPr>
    </p:bg>
    <p:spTree>
      <p:nvGrpSpPr>
        <p:cNvPr id="14" name="Shape 14"/>
        <p:cNvGrpSpPr/>
        <p:nvPr/>
      </p:nvGrpSpPr>
      <p:grpSpPr>
        <a:xfrm>
          <a:off x="0" y="0"/>
          <a:ext cx="0" cy="0"/>
          <a:chOff x="0" y="0"/>
          <a:chExt cx="0" cy="0"/>
        </a:xfrm>
      </p:grpSpPr>
      <p:pic>
        <p:nvPicPr>
          <p:cNvPr descr="ttps://www.first.org/identity/first-org.png" id="15" name="Google Shape;15;p2"/>
          <p:cNvPicPr preferRelativeResize="0"/>
          <p:nvPr/>
        </p:nvPicPr>
        <p:blipFill rotWithShape="1">
          <a:blip r:embed="rId3">
            <a:alphaModFix/>
          </a:blip>
          <a:srcRect b="0" l="0" r="0" t="0"/>
          <a:stretch/>
        </p:blipFill>
        <p:spPr>
          <a:xfrm>
            <a:off x="533400" y="4919980"/>
            <a:ext cx="2933700" cy="1760100"/>
          </a:xfrm>
          <a:prstGeom prst="rect">
            <a:avLst/>
          </a:prstGeom>
          <a:noFill/>
          <a:ln>
            <a:noFill/>
          </a:ln>
        </p:spPr>
      </p:pic>
      <p:sp>
        <p:nvSpPr>
          <p:cNvPr id="16" name="Google Shape;16;p2"/>
          <p:cNvSpPr txBox="1"/>
          <p:nvPr>
            <p:ph type="ctrTitle"/>
          </p:nvPr>
        </p:nvSpPr>
        <p:spPr>
          <a:xfrm>
            <a:off x="3048000" y="3646714"/>
            <a:ext cx="5410200" cy="705000"/>
          </a:xfrm>
          <a:prstGeom prst="rect">
            <a:avLst/>
          </a:prstGeom>
          <a:noFill/>
          <a:ln>
            <a:noFill/>
          </a:ln>
        </p:spPr>
        <p:txBody>
          <a:bodyPr anchorCtr="0" anchor="ctr" bIns="91425" lIns="91425" spcFirstLastPara="1" rIns="91425" wrap="square" tIns="91425">
            <a:noAutofit/>
          </a:bodyPr>
          <a:lstStyle>
            <a:lvl1pPr indent="0" lvl="0" marL="0" marR="0" rtl="0" algn="r">
              <a:lnSpc>
                <a:spcPct val="90000"/>
              </a:lnSpc>
              <a:spcBef>
                <a:spcPts val="0"/>
              </a:spcBef>
              <a:spcAft>
                <a:spcPts val="0"/>
              </a:spcAft>
              <a:buClr>
                <a:schemeClr val="dk1"/>
              </a:buClr>
              <a:buSzPts val="1400"/>
              <a:buFont typeface="Arial"/>
              <a:buNone/>
              <a:defRPr b="1" i="0" sz="2800" u="none" cap="none" strike="noStrike">
                <a:solidFill>
                  <a:schemeClr val="dk1"/>
                </a:solidFill>
                <a:latin typeface="Arial"/>
                <a:ea typeface="Arial"/>
                <a:cs typeface="Arial"/>
                <a:sym typeface="Arial"/>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17" name="Google Shape;17;p2"/>
          <p:cNvSpPr txBox="1"/>
          <p:nvPr>
            <p:ph idx="1" type="subTitle"/>
          </p:nvPr>
        </p:nvSpPr>
        <p:spPr>
          <a:xfrm>
            <a:off x="3581400" y="4620207"/>
            <a:ext cx="4876800" cy="914400"/>
          </a:xfrm>
          <a:prstGeom prst="rect">
            <a:avLst/>
          </a:prstGeom>
          <a:noFill/>
          <a:ln>
            <a:noFill/>
          </a:ln>
        </p:spPr>
        <p:txBody>
          <a:bodyPr anchorCtr="0" anchor="t" bIns="91425" lIns="91425" spcFirstLastPara="1" rIns="91425" wrap="square" tIns="91425">
            <a:noAutofit/>
          </a:bodyPr>
          <a:lstStyle>
            <a:lvl1pPr indent="0" lvl="0" marL="0" marR="0" rtl="0" algn="r">
              <a:lnSpc>
                <a:spcPct val="90000"/>
              </a:lnSpc>
              <a:spcBef>
                <a:spcPts val="1000"/>
              </a:spcBef>
              <a:spcAft>
                <a:spcPts val="0"/>
              </a:spcAft>
              <a:buClr>
                <a:srgbClr val="888888"/>
              </a:buClr>
              <a:buSzPts val="2800"/>
              <a:buFont typeface="Arial"/>
              <a:buNone/>
              <a:defRPr b="0" i="0" sz="1600" u="none" cap="none" strike="noStrike">
                <a:solidFill>
                  <a:srgbClr val="888888"/>
                </a:solidFill>
                <a:latin typeface="Arial"/>
                <a:ea typeface="Arial"/>
                <a:cs typeface="Arial"/>
                <a:sym typeface="Arial"/>
              </a:defRPr>
            </a:lvl1pPr>
            <a:lvl2pPr indent="0" lvl="1" marL="457200" marR="0" rtl="0" algn="ctr">
              <a:lnSpc>
                <a:spcPct val="90000"/>
              </a:lnSpc>
              <a:spcBef>
                <a:spcPts val="500"/>
              </a:spcBef>
              <a:spcAft>
                <a:spcPts val="0"/>
              </a:spcAft>
              <a:buClr>
                <a:srgbClr val="888888"/>
              </a:buClr>
              <a:buSzPts val="2400"/>
              <a:buFont typeface="Arial"/>
              <a:buNone/>
              <a:defRPr b="0" i="0" sz="2400" u="none" cap="none" strike="noStrike">
                <a:solidFill>
                  <a:srgbClr val="888888"/>
                </a:solidFill>
                <a:latin typeface="Arial"/>
                <a:ea typeface="Arial"/>
                <a:cs typeface="Arial"/>
                <a:sym typeface="Arial"/>
              </a:defRPr>
            </a:lvl2pPr>
            <a:lvl3pPr indent="0" lvl="2" marL="914400" marR="0" rtl="0" algn="ctr">
              <a:lnSpc>
                <a:spcPct val="90000"/>
              </a:lnSpc>
              <a:spcBef>
                <a:spcPts val="500"/>
              </a:spcBef>
              <a:spcAft>
                <a:spcPts val="0"/>
              </a:spcAft>
              <a:buClr>
                <a:srgbClr val="888888"/>
              </a:buClr>
              <a:buSzPts val="2000"/>
              <a:buFont typeface="Arial"/>
              <a:buNone/>
              <a:defRPr b="0" i="0" sz="2000" u="none" cap="none" strike="noStrike">
                <a:solidFill>
                  <a:srgbClr val="888888"/>
                </a:solidFill>
                <a:latin typeface="Arial"/>
                <a:ea typeface="Arial"/>
                <a:cs typeface="Arial"/>
                <a:sym typeface="Arial"/>
              </a:defRPr>
            </a:lvl3pPr>
            <a:lvl4pPr indent="0" lvl="3" marL="13716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4pPr>
            <a:lvl5pPr indent="0" lvl="4" marL="18288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5pPr>
            <a:lvl6pPr indent="0" lvl="5" marL="22860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6pPr>
            <a:lvl7pPr indent="0" lvl="6" marL="27432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7pPr>
            <a:lvl8pPr indent="0" lvl="7" marL="32004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8pPr>
            <a:lvl9pPr indent="0" lvl="8" marL="36576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p:cSld name="Section">
    <p:spTree>
      <p:nvGrpSpPr>
        <p:cNvPr id="44" name="Shape 44"/>
        <p:cNvGrpSpPr/>
        <p:nvPr/>
      </p:nvGrpSpPr>
      <p:grpSpPr>
        <a:xfrm>
          <a:off x="0" y="0"/>
          <a:ext cx="0" cy="0"/>
          <a:chOff x="0" y="0"/>
          <a:chExt cx="0" cy="0"/>
        </a:xfrm>
      </p:grpSpPr>
      <p:sp>
        <p:nvSpPr>
          <p:cNvPr id="45" name="Google Shape;45;p11"/>
          <p:cNvSpPr txBox="1"/>
          <p:nvPr>
            <p:ph type="title"/>
          </p:nvPr>
        </p:nvSpPr>
        <p:spPr>
          <a:xfrm>
            <a:off x="2317750" y="2257425"/>
            <a:ext cx="4349700" cy="24162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600" u="none" cap="none" strike="noStrike">
                <a:solidFill>
                  <a:schemeClr val="dk1"/>
                </a:solidFill>
                <a:latin typeface="Arial"/>
                <a:ea typeface="Arial"/>
                <a:cs typeface="Arial"/>
                <a:sym typeface="Arial"/>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46" name="Google Shape;46;p11"/>
          <p:cNvSpPr txBox="1"/>
          <p:nvPr>
            <p:ph idx="12" type="sldNum"/>
          </p:nvPr>
        </p:nvSpPr>
        <p:spPr>
          <a:xfrm>
            <a:off x="3460750" y="6416675"/>
            <a:ext cx="1758900" cy="288900"/>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p:cSld name="Blank">
    <p:spTree>
      <p:nvGrpSpPr>
        <p:cNvPr id="47" name="Shape 47"/>
        <p:cNvGrpSpPr/>
        <p:nvPr/>
      </p:nvGrpSpPr>
      <p:grpSpPr>
        <a:xfrm>
          <a:off x="0" y="0"/>
          <a:ext cx="0" cy="0"/>
          <a:chOff x="0" y="0"/>
          <a:chExt cx="0" cy="0"/>
        </a:xfrm>
      </p:grpSpPr>
      <p:sp>
        <p:nvSpPr>
          <p:cNvPr id="48" name="Google Shape;48;p12"/>
          <p:cNvSpPr txBox="1"/>
          <p:nvPr>
            <p:ph idx="12" type="sldNum"/>
          </p:nvPr>
        </p:nvSpPr>
        <p:spPr>
          <a:xfrm>
            <a:off x="3460750" y="6416675"/>
            <a:ext cx="1758900" cy="288900"/>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Numbered)">
  <p:cSld name="Bullets (Numbered)">
    <p:spTree>
      <p:nvGrpSpPr>
        <p:cNvPr id="49" name="Shape 49"/>
        <p:cNvGrpSpPr/>
        <p:nvPr/>
      </p:nvGrpSpPr>
      <p:grpSpPr>
        <a:xfrm>
          <a:off x="0" y="0"/>
          <a:ext cx="0" cy="0"/>
          <a:chOff x="0" y="0"/>
          <a:chExt cx="0" cy="0"/>
        </a:xfrm>
      </p:grpSpPr>
      <p:sp>
        <p:nvSpPr>
          <p:cNvPr id="50" name="Google Shape;50;p13"/>
          <p:cNvSpPr txBox="1"/>
          <p:nvPr>
            <p:ph type="title"/>
          </p:nvPr>
        </p:nvSpPr>
        <p:spPr>
          <a:xfrm>
            <a:off x="457200" y="350837"/>
            <a:ext cx="8229600" cy="4113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51" name="Google Shape;51;p13"/>
          <p:cNvSpPr txBox="1"/>
          <p:nvPr>
            <p:ph idx="1" type="body"/>
          </p:nvPr>
        </p:nvSpPr>
        <p:spPr>
          <a:xfrm>
            <a:off x="457200" y="1114425"/>
            <a:ext cx="8258100" cy="4327500"/>
          </a:xfrm>
          <a:prstGeom prst="rect">
            <a:avLst/>
          </a:prstGeom>
          <a:noFill/>
          <a:ln>
            <a:noFill/>
          </a:ln>
        </p:spPr>
        <p:txBody>
          <a:bodyPr anchorCtr="0" anchor="t" bIns="91425" lIns="91425" spcFirstLastPara="1" rIns="91425" wrap="square" tIns="91425">
            <a:noAutofit/>
          </a:bodyPr>
          <a:lstStyle>
            <a:lvl1pPr indent="-355600" lvl="0" marL="457200" marR="0" rtl="0" algn="l">
              <a:lnSpc>
                <a:spcPct val="90000"/>
              </a:lnSpc>
              <a:spcBef>
                <a:spcPts val="10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90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90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3pPr>
            <a:lvl4pPr indent="-355600" lvl="3" marL="1828800" marR="0" rtl="0" algn="l">
              <a:lnSpc>
                <a:spcPct val="90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4pPr>
            <a:lvl5pPr indent="-355600" lvl="4" marL="2286000" marR="0" rtl="0" algn="l">
              <a:lnSpc>
                <a:spcPct val="90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solidFill>
          <a:srgbClr val="666666"/>
        </a:solidFill>
      </p:bgPr>
    </p:bg>
    <p:spTree>
      <p:nvGrpSpPr>
        <p:cNvPr id="52" name="Shape 52"/>
        <p:cNvGrpSpPr/>
        <p:nvPr/>
      </p:nvGrpSpPr>
      <p:grpSpPr>
        <a:xfrm>
          <a:off x="0" y="0"/>
          <a:ext cx="0" cy="0"/>
          <a:chOff x="0" y="0"/>
          <a:chExt cx="0" cy="0"/>
        </a:xfrm>
      </p:grpSpPr>
      <p:sp>
        <p:nvSpPr>
          <p:cNvPr id="53" name="Google Shape;53;p14"/>
          <p:cNvSpPr txBox="1"/>
          <p:nvPr>
            <p:ph type="ctrTitle"/>
          </p:nvPr>
        </p:nvSpPr>
        <p:spPr>
          <a:xfrm>
            <a:off x="311708" y="992767"/>
            <a:ext cx="8520600" cy="2736900"/>
          </a:xfrm>
          <a:prstGeom prst="rect">
            <a:avLst/>
          </a:prstGeom>
        </p:spPr>
        <p:txBody>
          <a:bodyPr anchorCtr="0" anchor="b" bIns="91425" lIns="91425" spcFirstLastPara="1" rIns="91425" wrap="square" tIns="91425">
            <a:noAutofit/>
          </a:bodyPr>
          <a:lstStyle>
            <a:lvl1pPr lvl="0" rtl="0" algn="ctr">
              <a:spcBef>
                <a:spcPts val="0"/>
              </a:spcBef>
              <a:spcAft>
                <a:spcPts val="0"/>
              </a:spcAft>
              <a:buClr>
                <a:srgbClr val="FFFFFF"/>
              </a:buClr>
              <a:buSzPts val="5200"/>
              <a:buNone/>
              <a:defRPr sz="5200">
                <a:solidFill>
                  <a:srgbClr val="FFFFFF"/>
                </a:solidFill>
              </a:defRPr>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54" name="Google Shape;54;p14"/>
          <p:cNvSpPr txBox="1"/>
          <p:nvPr>
            <p:ph idx="1" type="subTitle"/>
          </p:nvPr>
        </p:nvSpPr>
        <p:spPr>
          <a:xfrm>
            <a:off x="311700" y="3778833"/>
            <a:ext cx="8520600" cy="1056900"/>
          </a:xfrm>
          <a:prstGeom prst="rect">
            <a:avLst/>
          </a:prstGeom>
        </p:spPr>
        <p:txBody>
          <a:bodyPr anchorCtr="0" anchor="t" bIns="91425" lIns="91425" spcFirstLastPara="1" rIns="91425" wrap="square" tIns="91425">
            <a:noAutofit/>
          </a:bodyPr>
          <a:lstStyle>
            <a:lvl1pPr lvl="0" rtl="0" algn="ctr">
              <a:lnSpc>
                <a:spcPct val="100000"/>
              </a:lnSpc>
              <a:spcBef>
                <a:spcPts val="1000"/>
              </a:spcBef>
              <a:spcAft>
                <a:spcPts val="0"/>
              </a:spcAft>
              <a:buClr>
                <a:srgbClr val="F3F3F3"/>
              </a:buClr>
              <a:buSzPts val="2800"/>
              <a:buNone/>
              <a:defRPr sz="2800">
                <a:solidFill>
                  <a:srgbClr val="F3F3F3"/>
                </a:solidFill>
              </a:defRPr>
            </a:lvl1pPr>
            <a:lvl2pPr lvl="1" rtl="0" algn="ctr">
              <a:lnSpc>
                <a:spcPct val="100000"/>
              </a:lnSpc>
              <a:spcBef>
                <a:spcPts val="500"/>
              </a:spcBef>
              <a:spcAft>
                <a:spcPts val="0"/>
              </a:spcAft>
              <a:buSzPts val="2800"/>
              <a:buNone/>
              <a:defRPr sz="2800"/>
            </a:lvl2pPr>
            <a:lvl3pPr lvl="2" rtl="0" algn="ctr">
              <a:lnSpc>
                <a:spcPct val="100000"/>
              </a:lnSpc>
              <a:spcBef>
                <a:spcPts val="500"/>
              </a:spcBef>
              <a:spcAft>
                <a:spcPts val="0"/>
              </a:spcAft>
              <a:buSzPts val="2800"/>
              <a:buNone/>
              <a:defRPr sz="2800"/>
            </a:lvl3pPr>
            <a:lvl4pPr lvl="3" rtl="0" algn="ctr">
              <a:lnSpc>
                <a:spcPct val="100000"/>
              </a:lnSpc>
              <a:spcBef>
                <a:spcPts val="500"/>
              </a:spcBef>
              <a:spcAft>
                <a:spcPts val="0"/>
              </a:spcAft>
              <a:buSzPts val="2800"/>
              <a:buNone/>
              <a:defRPr sz="2800"/>
            </a:lvl4pPr>
            <a:lvl5pPr lvl="4" rtl="0" algn="ctr">
              <a:lnSpc>
                <a:spcPct val="100000"/>
              </a:lnSpc>
              <a:spcBef>
                <a:spcPts val="500"/>
              </a:spcBef>
              <a:spcAft>
                <a:spcPts val="0"/>
              </a:spcAft>
              <a:buSzPts val="2800"/>
              <a:buNone/>
              <a:defRPr sz="2800"/>
            </a:lvl5pPr>
            <a:lvl6pPr lvl="5" rtl="0" algn="ctr">
              <a:lnSpc>
                <a:spcPct val="100000"/>
              </a:lnSpc>
              <a:spcBef>
                <a:spcPts val="500"/>
              </a:spcBef>
              <a:spcAft>
                <a:spcPts val="0"/>
              </a:spcAft>
              <a:buSzPts val="2800"/>
              <a:buNone/>
              <a:defRPr sz="2800"/>
            </a:lvl6pPr>
            <a:lvl7pPr lvl="6" rtl="0" algn="ctr">
              <a:lnSpc>
                <a:spcPct val="100000"/>
              </a:lnSpc>
              <a:spcBef>
                <a:spcPts val="500"/>
              </a:spcBef>
              <a:spcAft>
                <a:spcPts val="0"/>
              </a:spcAft>
              <a:buSzPts val="2800"/>
              <a:buNone/>
              <a:defRPr sz="2800"/>
            </a:lvl7pPr>
            <a:lvl8pPr lvl="7" rtl="0" algn="ctr">
              <a:lnSpc>
                <a:spcPct val="100000"/>
              </a:lnSpc>
              <a:spcBef>
                <a:spcPts val="500"/>
              </a:spcBef>
              <a:spcAft>
                <a:spcPts val="0"/>
              </a:spcAft>
              <a:buSzPts val="2800"/>
              <a:buNone/>
              <a:defRPr sz="2800"/>
            </a:lvl8pPr>
            <a:lvl9pPr lvl="8" rtl="0" algn="ctr">
              <a:lnSpc>
                <a:spcPct val="100000"/>
              </a:lnSpc>
              <a:spcBef>
                <a:spcPts val="500"/>
              </a:spcBef>
              <a:spcAft>
                <a:spcPts val="0"/>
              </a:spcAft>
              <a:buSzPts val="2800"/>
              <a:buNone/>
              <a:defRPr sz="2800"/>
            </a:lvl9pPr>
          </a:lstStyle>
          <a:p/>
        </p:txBody>
      </p:sp>
      <p:sp>
        <p:nvSpPr>
          <p:cNvPr id="55" name="Google Shape;55;p14"/>
          <p:cNvSpPr txBox="1"/>
          <p:nvPr>
            <p:ph idx="12" type="sldNum"/>
          </p:nvPr>
        </p:nvSpPr>
        <p:spPr>
          <a:xfrm>
            <a:off x="8472458" y="6217622"/>
            <a:ext cx="548700" cy="524700"/>
          </a:xfrm>
          <a:prstGeom prst="rect">
            <a:avLst/>
          </a:prstGeom>
          <a:noFill/>
          <a:ln>
            <a:noFill/>
          </a:ln>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56" name="Shape 56"/>
        <p:cNvGrpSpPr/>
        <p:nvPr/>
      </p:nvGrpSpPr>
      <p:grpSpPr>
        <a:xfrm>
          <a:off x="0" y="0"/>
          <a:ext cx="0" cy="0"/>
          <a:chOff x="0" y="0"/>
          <a:chExt cx="0" cy="0"/>
        </a:xfrm>
      </p:grpSpPr>
      <p:sp>
        <p:nvSpPr>
          <p:cNvPr id="57" name="Google Shape;57;p15"/>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58" name="Google Shape;58;p15"/>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lvl1pPr indent="-406400" lvl="0" marL="457200" rtl="0">
              <a:spcBef>
                <a:spcPts val="1000"/>
              </a:spcBef>
              <a:spcAft>
                <a:spcPts val="0"/>
              </a:spcAft>
              <a:buSzPts val="2800"/>
              <a:buChar char="•"/>
              <a:defRPr/>
            </a:lvl1pPr>
            <a:lvl2pPr indent="-381000" lvl="1" marL="914400" rtl="0">
              <a:spcBef>
                <a:spcPts val="500"/>
              </a:spcBef>
              <a:spcAft>
                <a:spcPts val="0"/>
              </a:spcAft>
              <a:buSzPts val="2400"/>
              <a:buChar char="•"/>
              <a:defRPr/>
            </a:lvl2pPr>
            <a:lvl3pPr indent="-355600" lvl="2" marL="1371600" rtl="0">
              <a:spcBef>
                <a:spcPts val="500"/>
              </a:spcBef>
              <a:spcAft>
                <a:spcPts val="0"/>
              </a:spcAft>
              <a:buSzPts val="2000"/>
              <a:buChar char="•"/>
              <a:defRPr/>
            </a:lvl3pPr>
            <a:lvl4pPr indent="-342900" lvl="3" marL="1828800" rtl="0">
              <a:spcBef>
                <a:spcPts val="500"/>
              </a:spcBef>
              <a:spcAft>
                <a:spcPts val="0"/>
              </a:spcAft>
              <a:buSzPts val="1800"/>
              <a:buChar char="•"/>
              <a:defRPr/>
            </a:lvl4pPr>
            <a:lvl5pPr indent="-342900" lvl="4" marL="2286000" rtl="0">
              <a:spcBef>
                <a:spcPts val="500"/>
              </a:spcBef>
              <a:spcAft>
                <a:spcPts val="0"/>
              </a:spcAft>
              <a:buSzPts val="1800"/>
              <a:buChar char="•"/>
              <a:defRPr/>
            </a:lvl5pPr>
            <a:lvl6pPr indent="-342900" lvl="5" marL="2743200" rtl="0">
              <a:spcBef>
                <a:spcPts val="500"/>
              </a:spcBef>
              <a:spcAft>
                <a:spcPts val="0"/>
              </a:spcAft>
              <a:buSzPts val="1800"/>
              <a:buChar char="•"/>
              <a:defRPr/>
            </a:lvl6pPr>
            <a:lvl7pPr indent="-342900" lvl="6" marL="3200400" rtl="0">
              <a:spcBef>
                <a:spcPts val="500"/>
              </a:spcBef>
              <a:spcAft>
                <a:spcPts val="0"/>
              </a:spcAft>
              <a:buSzPts val="1800"/>
              <a:buChar char="•"/>
              <a:defRPr/>
            </a:lvl7pPr>
            <a:lvl8pPr indent="-342900" lvl="7" marL="3657600" rtl="0">
              <a:spcBef>
                <a:spcPts val="500"/>
              </a:spcBef>
              <a:spcAft>
                <a:spcPts val="0"/>
              </a:spcAft>
              <a:buSzPts val="1800"/>
              <a:buChar char="•"/>
              <a:defRPr/>
            </a:lvl8pPr>
            <a:lvl9pPr indent="-342900" lvl="8" marL="4114800" rtl="0">
              <a:spcBef>
                <a:spcPts val="500"/>
              </a:spcBef>
              <a:spcAft>
                <a:spcPts val="0"/>
              </a:spcAft>
              <a:buSzPts val="1800"/>
              <a:buChar char="•"/>
              <a:defRPr/>
            </a:lvl9pPr>
          </a:lstStyle>
          <a:p/>
        </p:txBody>
      </p:sp>
      <p:sp>
        <p:nvSpPr>
          <p:cNvPr id="59" name="Google Shape;59;p15"/>
          <p:cNvSpPr txBox="1"/>
          <p:nvPr>
            <p:ph idx="12" type="sldNum"/>
          </p:nvPr>
        </p:nvSpPr>
        <p:spPr>
          <a:xfrm>
            <a:off x="8472458" y="6217622"/>
            <a:ext cx="548700" cy="524700"/>
          </a:xfrm>
          <a:prstGeom prst="rect">
            <a:avLst/>
          </a:prstGeom>
          <a:noFill/>
          <a:ln>
            <a:noFill/>
          </a:ln>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60" name="Shape 60"/>
        <p:cNvGrpSpPr/>
        <p:nvPr/>
      </p:nvGrpSpPr>
      <p:grpSpPr>
        <a:xfrm>
          <a:off x="0" y="0"/>
          <a:ext cx="0" cy="0"/>
          <a:chOff x="0" y="0"/>
          <a:chExt cx="0" cy="0"/>
        </a:xfrm>
      </p:grpSpPr>
      <p:sp>
        <p:nvSpPr>
          <p:cNvPr id="61" name="Google Shape;61;p16"/>
          <p:cNvSpPr txBox="1"/>
          <p:nvPr>
            <p:ph type="title"/>
          </p:nvPr>
        </p:nvSpPr>
        <p:spPr>
          <a:xfrm>
            <a:off x="311700" y="2867800"/>
            <a:ext cx="8520600" cy="11223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62" name="Google Shape;62;p16"/>
          <p:cNvSpPr txBox="1"/>
          <p:nvPr>
            <p:ph idx="12" type="sldNum"/>
          </p:nvPr>
        </p:nvSpPr>
        <p:spPr>
          <a:xfrm>
            <a:off x="8472458" y="6217622"/>
            <a:ext cx="548700" cy="524700"/>
          </a:xfrm>
          <a:prstGeom prst="rect">
            <a:avLst/>
          </a:prstGeom>
          <a:noFill/>
          <a:ln>
            <a:noFill/>
          </a:ln>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63" name="Shape 63"/>
        <p:cNvGrpSpPr/>
        <p:nvPr/>
      </p:nvGrpSpPr>
      <p:grpSpPr>
        <a:xfrm>
          <a:off x="0" y="0"/>
          <a:ext cx="0" cy="0"/>
          <a:chOff x="0" y="0"/>
          <a:chExt cx="0" cy="0"/>
        </a:xfrm>
      </p:grpSpPr>
      <p:sp>
        <p:nvSpPr>
          <p:cNvPr id="64" name="Google Shape;64;p17"/>
          <p:cNvSpPr txBox="1"/>
          <p:nvPr>
            <p:ph type="title"/>
          </p:nvPr>
        </p:nvSpPr>
        <p:spPr>
          <a:xfrm>
            <a:off x="311700" y="740800"/>
            <a:ext cx="2808000" cy="1007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65" name="Google Shape;65;p17"/>
          <p:cNvSpPr txBox="1"/>
          <p:nvPr>
            <p:ph idx="1" type="body"/>
          </p:nvPr>
        </p:nvSpPr>
        <p:spPr>
          <a:xfrm>
            <a:off x="311700" y="1852800"/>
            <a:ext cx="2808000" cy="4239300"/>
          </a:xfrm>
          <a:prstGeom prst="rect">
            <a:avLst/>
          </a:prstGeom>
        </p:spPr>
        <p:txBody>
          <a:bodyPr anchorCtr="0" anchor="t" bIns="91425" lIns="91425" spcFirstLastPara="1" rIns="91425" wrap="square" tIns="91425">
            <a:noAutofit/>
          </a:bodyPr>
          <a:lstStyle>
            <a:lvl1pPr indent="-304800" lvl="0" marL="457200" rtl="0">
              <a:spcBef>
                <a:spcPts val="1000"/>
              </a:spcBef>
              <a:spcAft>
                <a:spcPts val="0"/>
              </a:spcAft>
              <a:buSzPts val="1200"/>
              <a:buChar char="•"/>
              <a:defRPr sz="1200"/>
            </a:lvl1pPr>
            <a:lvl2pPr indent="-304800" lvl="1" marL="914400" rtl="0">
              <a:spcBef>
                <a:spcPts val="500"/>
              </a:spcBef>
              <a:spcAft>
                <a:spcPts val="0"/>
              </a:spcAft>
              <a:buSzPts val="1200"/>
              <a:buChar char="•"/>
              <a:defRPr sz="1200"/>
            </a:lvl2pPr>
            <a:lvl3pPr indent="-304800" lvl="2" marL="1371600" rtl="0">
              <a:spcBef>
                <a:spcPts val="500"/>
              </a:spcBef>
              <a:spcAft>
                <a:spcPts val="0"/>
              </a:spcAft>
              <a:buSzPts val="1200"/>
              <a:buChar char="•"/>
              <a:defRPr sz="1200"/>
            </a:lvl3pPr>
            <a:lvl4pPr indent="-304800" lvl="3" marL="1828800" rtl="0">
              <a:spcBef>
                <a:spcPts val="500"/>
              </a:spcBef>
              <a:spcAft>
                <a:spcPts val="0"/>
              </a:spcAft>
              <a:buSzPts val="1200"/>
              <a:buChar char="•"/>
              <a:defRPr sz="1200"/>
            </a:lvl4pPr>
            <a:lvl5pPr indent="-304800" lvl="4" marL="2286000" rtl="0">
              <a:spcBef>
                <a:spcPts val="500"/>
              </a:spcBef>
              <a:spcAft>
                <a:spcPts val="0"/>
              </a:spcAft>
              <a:buSzPts val="1200"/>
              <a:buChar char="•"/>
              <a:defRPr sz="1200"/>
            </a:lvl5pPr>
            <a:lvl6pPr indent="-304800" lvl="5" marL="2743200" rtl="0">
              <a:spcBef>
                <a:spcPts val="500"/>
              </a:spcBef>
              <a:spcAft>
                <a:spcPts val="0"/>
              </a:spcAft>
              <a:buSzPts val="1200"/>
              <a:buChar char="•"/>
              <a:defRPr sz="1200"/>
            </a:lvl6pPr>
            <a:lvl7pPr indent="-304800" lvl="6" marL="3200400" rtl="0">
              <a:spcBef>
                <a:spcPts val="500"/>
              </a:spcBef>
              <a:spcAft>
                <a:spcPts val="0"/>
              </a:spcAft>
              <a:buSzPts val="1200"/>
              <a:buChar char="•"/>
              <a:defRPr sz="1200"/>
            </a:lvl7pPr>
            <a:lvl8pPr indent="-304800" lvl="7" marL="3657600" rtl="0">
              <a:spcBef>
                <a:spcPts val="500"/>
              </a:spcBef>
              <a:spcAft>
                <a:spcPts val="0"/>
              </a:spcAft>
              <a:buSzPts val="1200"/>
              <a:buChar char="•"/>
              <a:defRPr sz="1200"/>
            </a:lvl8pPr>
            <a:lvl9pPr indent="-304800" lvl="8" marL="4114800" rtl="0">
              <a:spcBef>
                <a:spcPts val="500"/>
              </a:spcBef>
              <a:spcAft>
                <a:spcPts val="0"/>
              </a:spcAft>
              <a:buSzPts val="1200"/>
              <a:buChar char="•"/>
              <a:defRPr sz="1200"/>
            </a:lvl9pPr>
          </a:lstStyle>
          <a:p/>
        </p:txBody>
      </p:sp>
      <p:sp>
        <p:nvSpPr>
          <p:cNvPr id="66" name="Google Shape;66;p17"/>
          <p:cNvSpPr txBox="1"/>
          <p:nvPr>
            <p:ph idx="12" type="sldNum"/>
          </p:nvPr>
        </p:nvSpPr>
        <p:spPr>
          <a:xfrm>
            <a:off x="8472458" y="6217622"/>
            <a:ext cx="548700" cy="524700"/>
          </a:xfrm>
          <a:prstGeom prst="rect">
            <a:avLst/>
          </a:prstGeom>
          <a:noFill/>
          <a:ln>
            <a:noFill/>
          </a:ln>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67" name="Shape 67"/>
        <p:cNvGrpSpPr/>
        <p:nvPr/>
      </p:nvGrpSpPr>
      <p:grpSpPr>
        <a:xfrm>
          <a:off x="0" y="0"/>
          <a:ext cx="0" cy="0"/>
          <a:chOff x="0" y="0"/>
          <a:chExt cx="0" cy="0"/>
        </a:xfrm>
      </p:grpSpPr>
      <p:sp>
        <p:nvSpPr>
          <p:cNvPr id="68" name="Google Shape;68;p18"/>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69" name="Google Shape;69;p18"/>
          <p:cNvSpPr txBox="1"/>
          <p:nvPr>
            <p:ph idx="1" type="body"/>
          </p:nvPr>
        </p:nvSpPr>
        <p:spPr>
          <a:xfrm>
            <a:off x="311700" y="1536633"/>
            <a:ext cx="3999900" cy="4555200"/>
          </a:xfrm>
          <a:prstGeom prst="rect">
            <a:avLst/>
          </a:prstGeom>
        </p:spPr>
        <p:txBody>
          <a:bodyPr anchorCtr="0" anchor="t" bIns="91425" lIns="91425" spcFirstLastPara="1" rIns="91425" wrap="square" tIns="91425">
            <a:noAutofit/>
          </a:bodyPr>
          <a:lstStyle>
            <a:lvl1pPr indent="-317500" lvl="0" marL="457200" rtl="0">
              <a:spcBef>
                <a:spcPts val="1000"/>
              </a:spcBef>
              <a:spcAft>
                <a:spcPts val="0"/>
              </a:spcAft>
              <a:buSzPts val="1400"/>
              <a:buChar char="•"/>
              <a:defRPr sz="1400"/>
            </a:lvl1pPr>
            <a:lvl2pPr indent="-304800" lvl="1" marL="914400" rtl="0">
              <a:spcBef>
                <a:spcPts val="500"/>
              </a:spcBef>
              <a:spcAft>
                <a:spcPts val="0"/>
              </a:spcAft>
              <a:buSzPts val="1200"/>
              <a:buChar char="•"/>
              <a:defRPr sz="1200"/>
            </a:lvl2pPr>
            <a:lvl3pPr indent="-304800" lvl="2" marL="1371600" rtl="0">
              <a:spcBef>
                <a:spcPts val="500"/>
              </a:spcBef>
              <a:spcAft>
                <a:spcPts val="0"/>
              </a:spcAft>
              <a:buSzPts val="1200"/>
              <a:buChar char="•"/>
              <a:defRPr sz="1200"/>
            </a:lvl3pPr>
            <a:lvl4pPr indent="-304800" lvl="3" marL="1828800" rtl="0">
              <a:spcBef>
                <a:spcPts val="500"/>
              </a:spcBef>
              <a:spcAft>
                <a:spcPts val="0"/>
              </a:spcAft>
              <a:buSzPts val="1200"/>
              <a:buChar char="•"/>
              <a:defRPr sz="1200"/>
            </a:lvl4pPr>
            <a:lvl5pPr indent="-304800" lvl="4" marL="2286000" rtl="0">
              <a:spcBef>
                <a:spcPts val="500"/>
              </a:spcBef>
              <a:spcAft>
                <a:spcPts val="0"/>
              </a:spcAft>
              <a:buSzPts val="1200"/>
              <a:buChar char="•"/>
              <a:defRPr sz="1200"/>
            </a:lvl5pPr>
            <a:lvl6pPr indent="-304800" lvl="5" marL="2743200" rtl="0">
              <a:spcBef>
                <a:spcPts val="500"/>
              </a:spcBef>
              <a:spcAft>
                <a:spcPts val="0"/>
              </a:spcAft>
              <a:buSzPts val="1200"/>
              <a:buChar char="•"/>
              <a:defRPr sz="1200"/>
            </a:lvl6pPr>
            <a:lvl7pPr indent="-304800" lvl="6" marL="3200400" rtl="0">
              <a:spcBef>
                <a:spcPts val="500"/>
              </a:spcBef>
              <a:spcAft>
                <a:spcPts val="0"/>
              </a:spcAft>
              <a:buSzPts val="1200"/>
              <a:buChar char="•"/>
              <a:defRPr sz="1200"/>
            </a:lvl7pPr>
            <a:lvl8pPr indent="-304800" lvl="7" marL="3657600" rtl="0">
              <a:spcBef>
                <a:spcPts val="500"/>
              </a:spcBef>
              <a:spcAft>
                <a:spcPts val="0"/>
              </a:spcAft>
              <a:buSzPts val="1200"/>
              <a:buChar char="•"/>
              <a:defRPr sz="1200"/>
            </a:lvl8pPr>
            <a:lvl9pPr indent="-304800" lvl="8" marL="4114800" rtl="0">
              <a:spcBef>
                <a:spcPts val="500"/>
              </a:spcBef>
              <a:spcAft>
                <a:spcPts val="0"/>
              </a:spcAft>
              <a:buSzPts val="1200"/>
              <a:buChar char="•"/>
              <a:defRPr sz="1200"/>
            </a:lvl9pPr>
          </a:lstStyle>
          <a:p/>
        </p:txBody>
      </p:sp>
      <p:sp>
        <p:nvSpPr>
          <p:cNvPr id="70" name="Google Shape;70;p18"/>
          <p:cNvSpPr txBox="1"/>
          <p:nvPr>
            <p:ph idx="2" type="body"/>
          </p:nvPr>
        </p:nvSpPr>
        <p:spPr>
          <a:xfrm>
            <a:off x="4832400" y="1536633"/>
            <a:ext cx="3999900" cy="4555200"/>
          </a:xfrm>
          <a:prstGeom prst="rect">
            <a:avLst/>
          </a:prstGeom>
        </p:spPr>
        <p:txBody>
          <a:bodyPr anchorCtr="0" anchor="t" bIns="91425" lIns="91425" spcFirstLastPara="1" rIns="91425" wrap="square" tIns="91425">
            <a:noAutofit/>
          </a:bodyPr>
          <a:lstStyle>
            <a:lvl1pPr indent="-317500" lvl="0" marL="457200" rtl="0">
              <a:spcBef>
                <a:spcPts val="1000"/>
              </a:spcBef>
              <a:spcAft>
                <a:spcPts val="0"/>
              </a:spcAft>
              <a:buSzPts val="1400"/>
              <a:buChar char="•"/>
              <a:defRPr sz="1400"/>
            </a:lvl1pPr>
            <a:lvl2pPr indent="-304800" lvl="1" marL="914400" rtl="0">
              <a:spcBef>
                <a:spcPts val="500"/>
              </a:spcBef>
              <a:spcAft>
                <a:spcPts val="0"/>
              </a:spcAft>
              <a:buSzPts val="1200"/>
              <a:buChar char="•"/>
              <a:defRPr sz="1200"/>
            </a:lvl2pPr>
            <a:lvl3pPr indent="-304800" lvl="2" marL="1371600" rtl="0">
              <a:spcBef>
                <a:spcPts val="500"/>
              </a:spcBef>
              <a:spcAft>
                <a:spcPts val="0"/>
              </a:spcAft>
              <a:buSzPts val="1200"/>
              <a:buChar char="•"/>
              <a:defRPr sz="1200"/>
            </a:lvl3pPr>
            <a:lvl4pPr indent="-304800" lvl="3" marL="1828800" rtl="0">
              <a:spcBef>
                <a:spcPts val="500"/>
              </a:spcBef>
              <a:spcAft>
                <a:spcPts val="0"/>
              </a:spcAft>
              <a:buSzPts val="1200"/>
              <a:buChar char="•"/>
              <a:defRPr sz="1200"/>
            </a:lvl4pPr>
            <a:lvl5pPr indent="-304800" lvl="4" marL="2286000" rtl="0">
              <a:spcBef>
                <a:spcPts val="500"/>
              </a:spcBef>
              <a:spcAft>
                <a:spcPts val="0"/>
              </a:spcAft>
              <a:buSzPts val="1200"/>
              <a:buChar char="•"/>
              <a:defRPr sz="1200"/>
            </a:lvl5pPr>
            <a:lvl6pPr indent="-304800" lvl="5" marL="2743200" rtl="0">
              <a:spcBef>
                <a:spcPts val="500"/>
              </a:spcBef>
              <a:spcAft>
                <a:spcPts val="0"/>
              </a:spcAft>
              <a:buSzPts val="1200"/>
              <a:buChar char="•"/>
              <a:defRPr sz="1200"/>
            </a:lvl6pPr>
            <a:lvl7pPr indent="-304800" lvl="6" marL="3200400" rtl="0">
              <a:spcBef>
                <a:spcPts val="500"/>
              </a:spcBef>
              <a:spcAft>
                <a:spcPts val="0"/>
              </a:spcAft>
              <a:buSzPts val="1200"/>
              <a:buChar char="•"/>
              <a:defRPr sz="1200"/>
            </a:lvl7pPr>
            <a:lvl8pPr indent="-304800" lvl="7" marL="3657600" rtl="0">
              <a:spcBef>
                <a:spcPts val="500"/>
              </a:spcBef>
              <a:spcAft>
                <a:spcPts val="0"/>
              </a:spcAft>
              <a:buSzPts val="1200"/>
              <a:buChar char="•"/>
              <a:defRPr sz="1200"/>
            </a:lvl8pPr>
            <a:lvl9pPr indent="-304800" lvl="8" marL="4114800" rtl="0">
              <a:spcBef>
                <a:spcPts val="500"/>
              </a:spcBef>
              <a:spcAft>
                <a:spcPts val="0"/>
              </a:spcAft>
              <a:buSzPts val="1200"/>
              <a:buChar char="•"/>
              <a:defRPr sz="1200"/>
            </a:lvl9pPr>
          </a:lstStyle>
          <a:p/>
        </p:txBody>
      </p:sp>
      <p:sp>
        <p:nvSpPr>
          <p:cNvPr id="71" name="Google Shape;71;p18"/>
          <p:cNvSpPr txBox="1"/>
          <p:nvPr>
            <p:ph idx="12" type="sldNum"/>
          </p:nvPr>
        </p:nvSpPr>
        <p:spPr>
          <a:xfrm>
            <a:off x="8472458" y="6217622"/>
            <a:ext cx="548700" cy="524700"/>
          </a:xfrm>
          <a:prstGeom prst="rect">
            <a:avLst/>
          </a:prstGeom>
          <a:noFill/>
          <a:ln>
            <a:noFill/>
          </a:ln>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72" name="Shape 72"/>
        <p:cNvGrpSpPr/>
        <p:nvPr/>
      </p:nvGrpSpPr>
      <p:grpSpPr>
        <a:xfrm>
          <a:off x="0" y="0"/>
          <a:ext cx="0" cy="0"/>
          <a:chOff x="0" y="0"/>
          <a:chExt cx="0" cy="0"/>
        </a:xfrm>
      </p:grpSpPr>
      <p:sp>
        <p:nvSpPr>
          <p:cNvPr id="73" name="Google Shape;73;p19"/>
          <p:cNvSpPr txBox="1"/>
          <p:nvPr>
            <p:ph type="title"/>
          </p:nvPr>
        </p:nvSpPr>
        <p:spPr>
          <a:xfrm>
            <a:off x="490250" y="600200"/>
            <a:ext cx="6367800" cy="54543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74" name="Google Shape;74;p19"/>
          <p:cNvSpPr txBox="1"/>
          <p:nvPr>
            <p:ph idx="12" type="sldNum"/>
          </p:nvPr>
        </p:nvSpPr>
        <p:spPr>
          <a:xfrm>
            <a:off x="8472458" y="6217622"/>
            <a:ext cx="548700" cy="524700"/>
          </a:xfrm>
          <a:prstGeom prst="rect">
            <a:avLst/>
          </a:prstGeom>
          <a:noFill/>
          <a:ln>
            <a:noFill/>
          </a:ln>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p:cSld name="Title and Content">
    <p:spTree>
      <p:nvGrpSpPr>
        <p:cNvPr id="18" name="Shape 18"/>
        <p:cNvGrpSpPr/>
        <p:nvPr/>
      </p:nvGrpSpPr>
      <p:grpSpPr>
        <a:xfrm>
          <a:off x="0" y="0"/>
          <a:ext cx="0" cy="0"/>
          <a:chOff x="0" y="0"/>
          <a:chExt cx="0" cy="0"/>
        </a:xfrm>
      </p:grpSpPr>
      <p:sp>
        <p:nvSpPr>
          <p:cNvPr id="19" name="Google Shape;19;p3"/>
          <p:cNvSpPr txBox="1"/>
          <p:nvPr>
            <p:ph idx="1" type="body"/>
          </p:nvPr>
        </p:nvSpPr>
        <p:spPr>
          <a:xfrm>
            <a:off x="457200" y="1478755"/>
            <a:ext cx="8293200" cy="47037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0" name="Google Shape;20;p3"/>
          <p:cNvSpPr txBox="1"/>
          <p:nvPr>
            <p:ph type="title"/>
          </p:nvPr>
        </p:nvSpPr>
        <p:spPr>
          <a:xfrm>
            <a:off x="457200" y="365125"/>
            <a:ext cx="8293200" cy="8796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21" name="Google Shape;21;p3"/>
          <p:cNvSpPr txBox="1"/>
          <p:nvPr>
            <p:ph idx="12" type="sldNum"/>
          </p:nvPr>
        </p:nvSpPr>
        <p:spPr>
          <a:xfrm>
            <a:off x="3460750" y="6416675"/>
            <a:ext cx="1758900" cy="288900"/>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Regular) with Lead-in Text">
  <p:cSld name="Bullets (Regular) with Lead-in Text">
    <p:spTree>
      <p:nvGrpSpPr>
        <p:cNvPr id="22" name="Shape 22"/>
        <p:cNvGrpSpPr/>
        <p:nvPr/>
      </p:nvGrpSpPr>
      <p:grpSpPr>
        <a:xfrm>
          <a:off x="0" y="0"/>
          <a:ext cx="0" cy="0"/>
          <a:chOff x="0" y="0"/>
          <a:chExt cx="0" cy="0"/>
        </a:xfrm>
      </p:grpSpPr>
      <p:sp>
        <p:nvSpPr>
          <p:cNvPr id="23" name="Google Shape;23;p4"/>
          <p:cNvSpPr txBox="1"/>
          <p:nvPr>
            <p:ph type="title"/>
          </p:nvPr>
        </p:nvSpPr>
        <p:spPr>
          <a:xfrm>
            <a:off x="457200" y="379412"/>
            <a:ext cx="8229600" cy="4113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24" name="Google Shape;24;p4"/>
          <p:cNvSpPr txBox="1"/>
          <p:nvPr>
            <p:ph idx="1" type="body"/>
          </p:nvPr>
        </p:nvSpPr>
        <p:spPr>
          <a:xfrm>
            <a:off x="457200" y="1200150"/>
            <a:ext cx="8258100" cy="43059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4000"/>
              </a:lnSpc>
              <a:spcBef>
                <a:spcPts val="1000"/>
              </a:spcBef>
              <a:spcAft>
                <a:spcPts val="0"/>
              </a:spcAft>
              <a:buClr>
                <a:srgbClr val="F38127"/>
              </a:buClr>
              <a:buSzPts val="2800"/>
              <a:buFont typeface="Arial"/>
              <a:buNone/>
              <a:defRPr b="0" i="0" sz="2400" u="none" cap="none" strike="noStrike">
                <a:solidFill>
                  <a:schemeClr val="dk1"/>
                </a:solidFill>
                <a:latin typeface="Lucida Sans"/>
                <a:ea typeface="Lucida Sans"/>
                <a:cs typeface="Lucida Sans"/>
                <a:sym typeface="Lucida Sans"/>
              </a:defRPr>
            </a:lvl1pPr>
            <a:lvl2pPr indent="-381000" lvl="1" marL="9144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2pPr>
            <a:lvl3pPr indent="-381000" lvl="2" marL="13716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3pPr>
            <a:lvl4pPr indent="-381000" lvl="3" marL="18288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4pPr>
            <a:lvl5pPr indent="-381000" lvl="4" marL="2286000" marR="0" rtl="0" algn="l">
              <a:lnSpc>
                <a:spcPct val="114000"/>
              </a:lnSpc>
              <a:spcBef>
                <a:spcPts val="500"/>
              </a:spcBef>
              <a:spcAft>
                <a:spcPts val="0"/>
              </a:spcAft>
              <a:buClr>
                <a:srgbClr val="595959"/>
              </a:buClr>
              <a:buSzPts val="2400"/>
              <a:buFont typeface="Arial"/>
              <a:buChar char="•"/>
              <a:defRPr b="0" i="0" sz="24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Regular) &amp; Image">
  <p:cSld name="Bullets (Regular) &amp; Image">
    <p:spTree>
      <p:nvGrpSpPr>
        <p:cNvPr id="25" name="Shape 25"/>
        <p:cNvGrpSpPr/>
        <p:nvPr/>
      </p:nvGrpSpPr>
      <p:grpSpPr>
        <a:xfrm>
          <a:off x="0" y="0"/>
          <a:ext cx="0" cy="0"/>
          <a:chOff x="0" y="0"/>
          <a:chExt cx="0" cy="0"/>
        </a:xfrm>
      </p:grpSpPr>
      <p:sp>
        <p:nvSpPr>
          <p:cNvPr id="26" name="Google Shape;26;p5"/>
          <p:cNvSpPr txBox="1"/>
          <p:nvPr>
            <p:ph type="title"/>
          </p:nvPr>
        </p:nvSpPr>
        <p:spPr>
          <a:xfrm>
            <a:off x="457200" y="350837"/>
            <a:ext cx="8229600" cy="4113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27" name="Google Shape;27;p5"/>
          <p:cNvSpPr txBox="1"/>
          <p:nvPr>
            <p:ph idx="1" type="body"/>
          </p:nvPr>
        </p:nvSpPr>
        <p:spPr>
          <a:xfrm>
            <a:off x="457200" y="1123950"/>
            <a:ext cx="3840600" cy="4327500"/>
          </a:xfrm>
          <a:prstGeom prst="rect">
            <a:avLst/>
          </a:prstGeom>
          <a:noFill/>
          <a:ln>
            <a:noFill/>
          </a:ln>
        </p:spPr>
        <p:txBody>
          <a:bodyPr anchorCtr="0" anchor="t" bIns="91425" lIns="91425" spcFirstLastPara="1" rIns="91425" wrap="square" tIns="91425">
            <a:noAutofit/>
          </a:bodyPr>
          <a:lstStyle>
            <a:lvl1pPr indent="-355600" lvl="0" marL="457200" marR="0" rtl="0" algn="l">
              <a:lnSpc>
                <a:spcPct val="90000"/>
              </a:lnSpc>
              <a:spcBef>
                <a:spcPts val="10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3pPr>
            <a:lvl4pPr indent="-342900" lvl="3" marL="1828800" marR="0" rtl="0" algn="l">
              <a:lnSpc>
                <a:spcPct val="90000"/>
              </a:lnSpc>
              <a:spcBef>
                <a:spcPts val="500"/>
              </a:spcBef>
              <a:spcAft>
                <a:spcPts val="0"/>
              </a:spcAft>
              <a:buClr>
                <a:srgbClr val="595959"/>
              </a:buClr>
              <a:buSzPts val="1800"/>
              <a:buFont typeface="Noto Sans Symbols"/>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rgbClr val="595959"/>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8" name="Google Shape;28;p5"/>
          <p:cNvSpPr/>
          <p:nvPr>
            <p:ph idx="2" type="pic"/>
          </p:nvPr>
        </p:nvSpPr>
        <p:spPr>
          <a:xfrm>
            <a:off x="4848225" y="1238250"/>
            <a:ext cx="3840600" cy="4327500"/>
          </a:xfrm>
          <a:prstGeom prst="rect">
            <a:avLst/>
          </a:prstGeom>
          <a:noFill/>
          <a:ln>
            <a:noFill/>
          </a:ln>
        </p:spPr>
        <p:txBody>
          <a:bodyPr anchorCtr="0" anchor="t" bIns="91425" lIns="91425" spcFirstLastPara="1" rIns="91425" wrap="square" tIns="91425">
            <a:noAutofit/>
          </a:bodyPr>
          <a:lstStyle>
            <a:lvl1pPr indent="-228600" lvl="0" marL="228600" marR="0" rtl="0" algn="l">
              <a:lnSpc>
                <a:spcPct val="90000"/>
              </a:lnSpc>
              <a:spcBef>
                <a:spcPts val="1000"/>
              </a:spcBef>
              <a:spcAft>
                <a:spcPts val="0"/>
              </a:spcAft>
              <a:buClr>
                <a:schemeClr val="dk1"/>
              </a:buClr>
              <a:buSzPts val="1400"/>
              <a:buFont typeface="Arial"/>
              <a:buNone/>
              <a:defRPr b="0" i="0" sz="2800" u="none" cap="none" strike="noStrike">
                <a:solidFill>
                  <a:schemeClr val="dk1"/>
                </a:solidFill>
                <a:latin typeface="Arial"/>
                <a:ea typeface="Arial"/>
                <a:cs typeface="Arial"/>
                <a:sym typeface="Arial"/>
              </a:defRPr>
            </a:lvl1pPr>
            <a:lvl2pPr indent="-76200" lvl="1" marL="6858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101600" lvl="2" marL="11430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114300" lvl="3" marL="1600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114300" lvl="4" marL="2057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114300" lvl="5" marL="2514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114300" lvl="6" marL="2971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114300" lvl="7" marL="3429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114300" lvl="8" marL="3886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9" name="Google Shape;29;p5"/>
          <p:cNvSpPr txBox="1"/>
          <p:nvPr>
            <p:ph idx="3" type="body"/>
          </p:nvPr>
        </p:nvSpPr>
        <p:spPr>
          <a:xfrm>
            <a:off x="4848223" y="5667375"/>
            <a:ext cx="3840600" cy="2763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90000"/>
              </a:lnSpc>
              <a:spcBef>
                <a:spcPts val="1000"/>
              </a:spcBef>
              <a:spcAft>
                <a:spcPts val="0"/>
              </a:spcAft>
              <a:buClr>
                <a:srgbClr val="022052"/>
              </a:buClr>
              <a:buSzPts val="2800"/>
              <a:buFont typeface="Arial"/>
              <a:buNone/>
              <a:defRPr b="0" i="0" sz="1400" u="none" cap="none" strike="noStrike">
                <a:solidFill>
                  <a:srgbClr val="022052"/>
                </a:solidFill>
                <a:latin typeface="Lucida Sans"/>
                <a:ea typeface="Lucida Sans"/>
                <a:cs typeface="Lucida Sans"/>
                <a:sym typeface="Lucida Sans"/>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Numbered) with Lead-in Text">
  <p:cSld name="Bullets (Numbered) with Lead-in Text">
    <p:spTree>
      <p:nvGrpSpPr>
        <p:cNvPr id="30" name="Shape 30"/>
        <p:cNvGrpSpPr/>
        <p:nvPr/>
      </p:nvGrpSpPr>
      <p:grpSpPr>
        <a:xfrm>
          <a:off x="0" y="0"/>
          <a:ext cx="0" cy="0"/>
          <a:chOff x="0" y="0"/>
          <a:chExt cx="0" cy="0"/>
        </a:xfrm>
      </p:grpSpPr>
      <p:sp>
        <p:nvSpPr>
          <p:cNvPr id="31" name="Google Shape;31;p6"/>
          <p:cNvSpPr txBox="1"/>
          <p:nvPr>
            <p:ph type="title"/>
          </p:nvPr>
        </p:nvSpPr>
        <p:spPr>
          <a:xfrm>
            <a:off x="457200" y="369887"/>
            <a:ext cx="8229600" cy="4113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32" name="Google Shape;32;p6"/>
          <p:cNvSpPr txBox="1"/>
          <p:nvPr>
            <p:ph idx="1" type="body"/>
          </p:nvPr>
        </p:nvSpPr>
        <p:spPr>
          <a:xfrm>
            <a:off x="457200" y="1114425"/>
            <a:ext cx="8258100" cy="43059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4000"/>
              </a:lnSpc>
              <a:spcBef>
                <a:spcPts val="1000"/>
              </a:spcBef>
              <a:spcAft>
                <a:spcPts val="0"/>
              </a:spcAft>
              <a:buClr>
                <a:srgbClr val="F38127"/>
              </a:buClr>
              <a:buSzPts val="2800"/>
              <a:buFont typeface="Arial"/>
              <a:buNone/>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114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114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3pPr>
            <a:lvl4pPr indent="-355600" lvl="3" marL="1828800" marR="0" rtl="0" algn="l">
              <a:lnSpc>
                <a:spcPct val="114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4pPr>
            <a:lvl5pPr indent="-355600" lvl="4" marL="2286000" marR="0" rtl="0" algn="l">
              <a:lnSpc>
                <a:spcPct val="114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Questions">
  <p:cSld name="Questions">
    <p:spTree>
      <p:nvGrpSpPr>
        <p:cNvPr id="33" name="Shape 33"/>
        <p:cNvGrpSpPr/>
        <p:nvPr/>
      </p:nvGrpSpPr>
      <p:grpSpPr>
        <a:xfrm>
          <a:off x="0" y="0"/>
          <a:ext cx="0" cy="0"/>
          <a:chOff x="0" y="0"/>
          <a:chExt cx="0" cy="0"/>
        </a:xfrm>
      </p:grpSpPr>
      <p:pic>
        <p:nvPicPr>
          <p:cNvPr id="34" name="Google Shape;34;p7"/>
          <p:cNvPicPr preferRelativeResize="0"/>
          <p:nvPr/>
        </p:nvPicPr>
        <p:blipFill rotWithShape="1">
          <a:blip r:embed="rId2">
            <a:alphaModFix/>
          </a:blip>
          <a:srcRect b="0" l="0" r="0" t="0"/>
          <a:stretch/>
        </p:blipFill>
        <p:spPr>
          <a:xfrm>
            <a:off x="2662677" y="1281923"/>
            <a:ext cx="5460600" cy="4737300"/>
          </a:xfrm>
          <a:prstGeom prst="rect">
            <a:avLst/>
          </a:prstGeom>
          <a:noFill/>
          <a:ln>
            <a:noFill/>
          </a:ln>
        </p:spPr>
      </p:pic>
      <p:sp>
        <p:nvSpPr>
          <p:cNvPr id="35" name="Google Shape;35;p7"/>
          <p:cNvSpPr txBox="1"/>
          <p:nvPr/>
        </p:nvSpPr>
        <p:spPr>
          <a:xfrm>
            <a:off x="475860" y="335902"/>
            <a:ext cx="2186700" cy="584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Questions</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he End, My Friend" type="blank">
  <p:cSld name="BLANK">
    <p:spTree>
      <p:nvGrpSpPr>
        <p:cNvPr id="36" name="Shape 36"/>
        <p:cNvGrpSpPr/>
        <p:nvPr/>
      </p:nvGrpSpPr>
      <p:grpSpPr>
        <a:xfrm>
          <a:off x="0" y="0"/>
          <a:ext cx="0" cy="0"/>
          <a:chOff x="0" y="0"/>
          <a:chExt cx="0" cy="0"/>
        </a:xfrm>
      </p:grpSpPr>
      <p:pic>
        <p:nvPicPr>
          <p:cNvPr id="37" name="Google Shape;37;p8"/>
          <p:cNvPicPr preferRelativeResize="0"/>
          <p:nvPr/>
        </p:nvPicPr>
        <p:blipFill rotWithShape="1">
          <a:blip r:embed="rId2">
            <a:alphaModFix/>
          </a:blip>
          <a:srcRect b="0" l="0" r="0" t="0"/>
          <a:stretch/>
        </p:blipFill>
        <p:spPr>
          <a:xfrm>
            <a:off x="1397000" y="1524000"/>
            <a:ext cx="6350100" cy="3810000"/>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Lerning_Check">
  <p:cSld name="Lerning_Check">
    <p:bg>
      <p:bgPr>
        <a:blipFill rotWithShape="1">
          <a:blip r:embed="rId2">
            <a:alphaModFix/>
          </a:blip>
          <a:stretch>
            <a:fillRect b="0" l="0" r="0" t="0"/>
          </a:stretch>
        </a:blipFill>
      </p:bgPr>
    </p:bg>
    <p:spTree>
      <p:nvGrpSpPr>
        <p:cNvPr id="38" name="Shape 38"/>
        <p:cNvGrpSpPr/>
        <p:nvPr/>
      </p:nvGrpSpPr>
      <p:grpSpPr>
        <a:xfrm>
          <a:off x="0" y="0"/>
          <a:ext cx="0" cy="0"/>
          <a:chOff x="0" y="0"/>
          <a:chExt cx="0" cy="0"/>
        </a:xfrm>
      </p:grpSpPr>
      <p:sp>
        <p:nvSpPr>
          <p:cNvPr id="39" name="Google Shape;39;p9"/>
          <p:cNvSpPr txBox="1"/>
          <p:nvPr>
            <p:ph idx="1" type="body"/>
          </p:nvPr>
        </p:nvSpPr>
        <p:spPr>
          <a:xfrm>
            <a:off x="457200" y="1478757"/>
            <a:ext cx="5499000" cy="43758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90000"/>
              </a:lnSpc>
              <a:spcBef>
                <a:spcPts val="5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90000"/>
              </a:lnSpc>
              <a:spcBef>
                <a:spcPts val="5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40" name="Google Shape;40;p9"/>
          <p:cNvSpPr txBox="1"/>
          <p:nvPr>
            <p:ph type="title"/>
          </p:nvPr>
        </p:nvSpPr>
        <p:spPr>
          <a:xfrm>
            <a:off x="457200" y="365125"/>
            <a:ext cx="8293200" cy="8796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lt1"/>
              </a:buClr>
              <a:buSzPts val="1400"/>
              <a:buFont typeface="Arial"/>
              <a:buNone/>
              <a:defRPr b="1" i="0" sz="3200" u="none" cap="none" strike="noStrike">
                <a:solidFill>
                  <a:schemeClr val="lt1"/>
                </a:solidFill>
                <a:latin typeface="Arial"/>
                <a:ea typeface="Arial"/>
                <a:cs typeface="Arial"/>
                <a:sym typeface="Arial"/>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1" name="Shape 41"/>
        <p:cNvGrpSpPr/>
        <p:nvPr/>
      </p:nvGrpSpPr>
      <p:grpSpPr>
        <a:xfrm>
          <a:off x="0" y="0"/>
          <a:ext cx="0" cy="0"/>
          <a:chOff x="0" y="0"/>
          <a:chExt cx="0" cy="0"/>
        </a:xfrm>
      </p:grpSpPr>
      <p:sp>
        <p:nvSpPr>
          <p:cNvPr id="42" name="Google Shape;42;p10"/>
          <p:cNvSpPr txBox="1"/>
          <p:nvPr>
            <p:ph type="title"/>
          </p:nvPr>
        </p:nvSpPr>
        <p:spPr>
          <a:xfrm>
            <a:off x="457200" y="365125"/>
            <a:ext cx="8293200" cy="8796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43" name="Google Shape;43;p10"/>
          <p:cNvSpPr txBox="1"/>
          <p:nvPr>
            <p:ph idx="12" type="sldNum"/>
          </p:nvPr>
        </p:nvSpPr>
        <p:spPr>
          <a:xfrm>
            <a:off x="3460750" y="6416675"/>
            <a:ext cx="1758900" cy="288900"/>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8.xml"/><Relationship Id="rId11" Type="http://schemas.openxmlformats.org/officeDocument/2006/relationships/slideLayout" Target="../slideLayouts/slideLayout9.xml"/><Relationship Id="rId10" Type="http://schemas.openxmlformats.org/officeDocument/2006/relationships/slideLayout" Target="../slideLayouts/slideLayout8.xml"/><Relationship Id="rId21" Type="http://schemas.openxmlformats.org/officeDocument/2006/relationships/theme" Target="../theme/theme1.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2.png"/><Relationship Id="rId2" Type="http://schemas.openxmlformats.org/officeDocument/2006/relationships/image" Target="../media/image3.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5" Type="http://schemas.openxmlformats.org/officeDocument/2006/relationships/slideLayout" Target="../slideLayouts/slideLayout13.xml"/><Relationship Id="rId14" Type="http://schemas.openxmlformats.org/officeDocument/2006/relationships/slideLayout" Target="../slideLayouts/slideLayout12.xml"/><Relationship Id="rId17" Type="http://schemas.openxmlformats.org/officeDocument/2006/relationships/slideLayout" Target="../slideLayouts/slideLayout15.xml"/><Relationship Id="rId16" Type="http://schemas.openxmlformats.org/officeDocument/2006/relationships/slideLayout" Target="../slideLayouts/slideLayout14.xml"/><Relationship Id="rId5" Type="http://schemas.openxmlformats.org/officeDocument/2006/relationships/slideLayout" Target="../slideLayouts/slideLayout3.xml"/><Relationship Id="rId19" Type="http://schemas.openxmlformats.org/officeDocument/2006/relationships/slideLayout" Target="../slideLayouts/slideLayout17.xml"/><Relationship Id="rId6" Type="http://schemas.openxmlformats.org/officeDocument/2006/relationships/slideLayout" Target="../slideLayouts/slideLayout4.xml"/><Relationship Id="rId18" Type="http://schemas.openxmlformats.org/officeDocument/2006/relationships/slideLayout" Target="../slideLayouts/slideLayout16.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rotWithShape="1">
          <a:blip r:embed="rId1">
            <a:alphaModFix/>
          </a:blip>
          <a:stretch>
            <a:fillRect b="0" l="0" r="0" t="0"/>
          </a:stretch>
        </a:blip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457200" y="365125"/>
            <a:ext cx="8293200" cy="8796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11" name="Google Shape;11;p1"/>
          <p:cNvSpPr txBox="1"/>
          <p:nvPr>
            <p:ph idx="1" type="body"/>
          </p:nvPr>
        </p:nvSpPr>
        <p:spPr>
          <a:xfrm>
            <a:off x="457200" y="1478755"/>
            <a:ext cx="8293200" cy="47037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pic>
        <p:nvPicPr>
          <p:cNvPr id="12" name="Google Shape;12;p1"/>
          <p:cNvPicPr preferRelativeResize="0"/>
          <p:nvPr/>
        </p:nvPicPr>
        <p:blipFill rotWithShape="1">
          <a:blip r:embed="rId2">
            <a:alphaModFix/>
          </a:blip>
          <a:srcRect b="0" l="0" r="0" t="0"/>
          <a:stretch/>
        </p:blipFill>
        <p:spPr>
          <a:xfrm>
            <a:off x="7800392" y="6043842"/>
            <a:ext cx="1229400" cy="737700"/>
          </a:xfrm>
          <a:prstGeom prst="rect">
            <a:avLst/>
          </a:prstGeom>
          <a:noFill/>
          <a:ln>
            <a:noFill/>
          </a:ln>
        </p:spPr>
      </p:pic>
      <p:sp>
        <p:nvSpPr>
          <p:cNvPr id="13" name="Google Shape;13;p1"/>
          <p:cNvSpPr txBox="1"/>
          <p:nvPr/>
        </p:nvSpPr>
        <p:spPr>
          <a:xfrm>
            <a:off x="0" y="6606625"/>
            <a:ext cx="4397700" cy="2154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595959"/>
              </a:buClr>
              <a:buFont typeface="Arial"/>
              <a:buNone/>
            </a:pPr>
            <a:r>
              <a:rPr lang="en-US" sz="800">
                <a:solidFill>
                  <a:srgbClr val="595959"/>
                </a:solidFill>
              </a:rPr>
              <a:t>Malware Analysis Module</a:t>
            </a:r>
            <a:r>
              <a:rPr b="0" i="0" lang="en-US" sz="800" u="none" cap="none" strike="noStrike">
                <a:solidFill>
                  <a:srgbClr val="595959"/>
                </a:solidFill>
                <a:latin typeface="Lucida Sans"/>
                <a:ea typeface="Lucida Sans"/>
                <a:cs typeface="Lucida Sans"/>
                <a:sym typeface="Lucida Sans"/>
              </a:rPr>
              <a:t> 1: Malware Ecos</a:t>
            </a:r>
            <a:r>
              <a:rPr lang="en-US" sz="800">
                <a:solidFill>
                  <a:srgbClr val="595959"/>
                </a:solidFill>
                <a:latin typeface="Lucida Sans"/>
                <a:ea typeface="Lucida Sans"/>
                <a:cs typeface="Lucida Sans"/>
                <a:sym typeface="Lucida Sans"/>
              </a:rPr>
              <a:t>ystem | </a:t>
            </a:r>
            <a:r>
              <a:rPr b="0" i="0" lang="en-US" sz="800" u="none" cap="none" strike="noStrike">
                <a:solidFill>
                  <a:srgbClr val="595959"/>
                </a:solidFill>
                <a:latin typeface="Lucida Sans"/>
                <a:ea typeface="Lucida Sans"/>
                <a:cs typeface="Lucida Sans"/>
                <a:sym typeface="Lucida Sans"/>
              </a:rPr>
              <a:t>Version 1.0  </a:t>
            </a:r>
            <a:r>
              <a:rPr b="0" i="0" lang="en-US" sz="800" u="none" cap="none" strike="noStrike">
                <a:solidFill>
                  <a:srgbClr val="595959"/>
                </a:solidFill>
                <a:latin typeface="Arial"/>
                <a:ea typeface="Arial"/>
                <a:cs typeface="Arial"/>
                <a:sym typeface="Arial"/>
              </a:rPr>
              <a:t>© FIRST Inc.</a:t>
            </a:r>
            <a:endParaRPr/>
          </a:p>
        </p:txBody>
      </p:sp>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 id="2147483662" r:id="rId17"/>
    <p:sldLayoutId id="2147483663" r:id="rId18"/>
    <p:sldLayoutId id="2147483664" r:id="rId19"/>
    <p:sldLayoutId id="2147483665" r:id="rId20"/>
  </p:sldLayoutIdLst>
  <p:transition spd="med">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 Id="rId3"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5.xml"/><Relationship Id="rId3"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 Id="rId3"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 Id="rId3" Type="http://schemas.openxmlformats.org/officeDocument/2006/relationships/hyperlink" Target="https://docs.microsoft.com/en-au/windows/desktop/api/winnt/"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9.xml"/><Relationship Id="rId3"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4.xml"/><Relationship Id="rId3" Type="http://schemas.openxmlformats.org/officeDocument/2006/relationships/hyperlink" Target="https://github.com/redcanaryco/atomic-red-team"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3.xml"/><Relationship Id="rId3" Type="http://schemas.openxmlformats.org/officeDocument/2006/relationships/image" Target="../media/image1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2.xml"/><Relationship Id="rId3" Type="http://schemas.openxmlformats.org/officeDocument/2006/relationships/image" Target="../media/image14.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3.xml"/><Relationship Id="rId3" Type="http://schemas.openxmlformats.org/officeDocument/2006/relationships/image" Target="../media/image12.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9.xml"/><Relationship Id="rId3" Type="http://schemas.openxmlformats.org/officeDocument/2006/relationships/hyperlink" Target="http://invisiblethings.org/papers/malware-taxonomy.pdf"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5.xml"/><Relationship Id="rId3" Type="http://schemas.openxmlformats.org/officeDocument/2006/relationships/hyperlink" Target="http://moyix.blogspot.com/2008/04/finding-kernel-global-variables-in.html" TargetMode="Externa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1.xml"/><Relationship Id="rId3" Type="http://schemas.openxmlformats.org/officeDocument/2006/relationships/hyperlink" Target="https://msdn.microsoft.com/en-us/library/windows/desktop/ms682583(v=vs.85).aspx" TargetMode="Externa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5.xml"/><Relationship Id="rId3" Type="http://schemas.openxmlformats.org/officeDocument/2006/relationships/hyperlink" Target="https://docs.microsoft.com/en-us/windows/desktop/dlls/dynamic-link-library-search-order" TargetMode="Externa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8.xml"/><Relationship Id="rId3" Type="http://schemas.openxmlformats.org/officeDocument/2006/relationships/hyperlink" Target="http://download.microsoft.com/download/1/4/0/14045A9E-C978-47D1-954B-92B9FD877995/97807356648739_SampleChapters.pdf" TargetMode="Externa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 Id="rId3" Type="http://schemas.openxmlformats.org/officeDocument/2006/relationships/hyperlink" Target="https://msdn.microsoft.com/en-us/library/ms809762.aspx" TargetMode="External"/><Relationship Id="rId4" Type="http://schemas.openxmlformats.org/officeDocument/2006/relationships/hyperlink" Target="https://docs.microsoft.com/en-au/windows/desktop/Debug/pe-format" TargetMode="External"/><Relationship Id="rId5" Type="http://schemas.openxmlformats.org/officeDocument/2006/relationships/hyperlink" Target="http://bytepointer.com/resources/pietrek_in_depth_look_into_pe_format_pt1.htm" TargetMode="External"/><Relationship Id="rId6" Type="http://schemas.openxmlformats.org/officeDocument/2006/relationships/hyperlink" Target="http://bytepointer.com/resources/pietrek_in_depth_look_into_pe_format_pt2.htm" TargetMode="External"/><Relationship Id="rId7" Type="http://schemas.openxmlformats.org/officeDocument/2006/relationships/hyperlink" Target="https://en.wikibooks.org/wiki/X86_Disassembly/Windows_Executable_Files" TargetMode="Externa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0.xml"/><Relationship Id="rId3" Type="http://schemas.openxmlformats.org/officeDocument/2006/relationships/hyperlink" Target="https://docs.microsoft.com/en-us/windows/desktop/api/" TargetMode="Externa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3.xml"/><Relationship Id="rId3" Type="http://schemas.openxmlformats.org/officeDocument/2006/relationships/hyperlink" Target="https://docs.microsoft.com/en-au/windows/desktop/api/fileapi/nf-fileapi-createfilea" TargetMode="Externa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8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4.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9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0" name="Shape 80"/>
        <p:cNvGrpSpPr/>
        <p:nvPr/>
      </p:nvGrpSpPr>
      <p:grpSpPr>
        <a:xfrm>
          <a:off x="0" y="0"/>
          <a:ext cx="0" cy="0"/>
          <a:chOff x="0" y="0"/>
          <a:chExt cx="0" cy="0"/>
        </a:xfrm>
      </p:grpSpPr>
      <p:sp>
        <p:nvSpPr>
          <p:cNvPr id="81" name="Google Shape;81;p20"/>
          <p:cNvSpPr txBox="1"/>
          <p:nvPr>
            <p:ph type="ctrTitle"/>
          </p:nvPr>
        </p:nvSpPr>
        <p:spPr>
          <a:xfrm>
            <a:off x="3048000" y="3646714"/>
            <a:ext cx="5410200" cy="704850"/>
          </a:xfrm>
          <a:prstGeom prst="rect">
            <a:avLst/>
          </a:prstGeom>
          <a:noFill/>
          <a:ln>
            <a:noFill/>
          </a:ln>
        </p:spPr>
        <p:txBody>
          <a:bodyPr anchorCtr="0" anchor="ctr" bIns="45700" lIns="91425" spcFirstLastPara="1" rIns="91425" wrap="square" tIns="45700">
            <a:noAutofit/>
          </a:bodyPr>
          <a:lstStyle/>
          <a:p>
            <a:pPr indent="0" lvl="0" marL="0" marR="0" rtl="0" algn="r">
              <a:lnSpc>
                <a:spcPct val="90000"/>
              </a:lnSpc>
              <a:spcBef>
                <a:spcPts val="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Malware Analysis Course</a:t>
            </a:r>
            <a:endParaRPr/>
          </a:p>
        </p:txBody>
      </p:sp>
      <p:sp>
        <p:nvSpPr>
          <p:cNvPr id="82" name="Google Shape;82;p20"/>
          <p:cNvSpPr txBox="1"/>
          <p:nvPr>
            <p:ph idx="1" type="subTitle"/>
          </p:nvPr>
        </p:nvSpPr>
        <p:spPr>
          <a:xfrm>
            <a:off x="3581400" y="4620207"/>
            <a:ext cx="4876799" cy="914400"/>
          </a:xfrm>
          <a:prstGeom prst="rect">
            <a:avLst/>
          </a:prstGeom>
          <a:noFill/>
          <a:ln>
            <a:noFill/>
          </a:ln>
        </p:spPr>
        <p:txBody>
          <a:bodyPr anchorCtr="0" anchor="t" bIns="45700" lIns="91425" spcFirstLastPara="1" rIns="91425" wrap="square" tIns="45700">
            <a:noAutofit/>
          </a:bodyPr>
          <a:lstStyle/>
          <a:p>
            <a:pPr indent="0" lvl="0" marL="0" marR="0" rtl="0" algn="r">
              <a:lnSpc>
                <a:spcPct val="90000"/>
              </a:lnSpc>
              <a:spcBef>
                <a:spcPts val="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[Presenter Name]</a:t>
            </a:r>
            <a:endParaRPr/>
          </a:p>
          <a:p>
            <a:pPr indent="0" lvl="0" marL="0" marR="0" rtl="0" algn="r">
              <a:lnSpc>
                <a:spcPct val="90000"/>
              </a:lnSpc>
              <a:spcBef>
                <a:spcPts val="100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[Date]</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 name="Shape 155"/>
        <p:cNvGrpSpPr/>
        <p:nvPr/>
      </p:nvGrpSpPr>
      <p:grpSpPr>
        <a:xfrm>
          <a:off x="0" y="0"/>
          <a:ext cx="0" cy="0"/>
          <a:chOff x="0" y="0"/>
          <a:chExt cx="0" cy="0"/>
        </a:xfrm>
      </p:grpSpPr>
      <p:sp>
        <p:nvSpPr>
          <p:cNvPr id="156" name="Google Shape;156;p29"/>
          <p:cNvSpPr txBox="1"/>
          <p:nvPr>
            <p:ph type="title"/>
          </p:nvPr>
        </p:nvSpPr>
        <p:spPr>
          <a:xfrm>
            <a:off x="311700" y="740800"/>
            <a:ext cx="3352800" cy="1007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PE File structure</a:t>
            </a:r>
            <a:endParaRPr>
              <a:latin typeface="Lucida Sans"/>
              <a:ea typeface="Lucida Sans"/>
              <a:cs typeface="Lucida Sans"/>
              <a:sym typeface="Lucida Sans"/>
            </a:endParaRPr>
          </a:p>
        </p:txBody>
      </p:sp>
      <p:sp>
        <p:nvSpPr>
          <p:cNvPr id="157" name="Google Shape;157;p29"/>
          <p:cNvSpPr txBox="1"/>
          <p:nvPr>
            <p:ph idx="1" type="body"/>
          </p:nvPr>
        </p:nvSpPr>
        <p:spPr>
          <a:xfrm>
            <a:off x="311700" y="1852800"/>
            <a:ext cx="2808000" cy="42393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sz="1800">
                <a:latin typeface="Lucida Sans"/>
                <a:ea typeface="Lucida Sans"/>
                <a:cs typeface="Lucida Sans"/>
                <a:sym typeface="Lucida Sans"/>
              </a:rPr>
              <a:t>PE File contains</a:t>
            </a:r>
            <a:endParaRPr sz="1800">
              <a:latin typeface="Lucida Sans"/>
              <a:ea typeface="Lucida Sans"/>
              <a:cs typeface="Lucida Sans"/>
              <a:sym typeface="Lucida Sans"/>
            </a:endParaRPr>
          </a:p>
          <a:p>
            <a:pPr indent="-342900" lvl="0" marL="457200" rtl="0" algn="l">
              <a:spcBef>
                <a:spcPts val="1000"/>
              </a:spcBef>
              <a:spcAft>
                <a:spcPts val="0"/>
              </a:spcAft>
              <a:buSzPts val="1800"/>
              <a:buFont typeface="Lucida Sans"/>
              <a:buChar char="•"/>
            </a:pPr>
            <a:r>
              <a:rPr lang="en-US" sz="1800">
                <a:latin typeface="Lucida Sans"/>
                <a:ea typeface="Lucida Sans"/>
                <a:cs typeface="Lucida Sans"/>
                <a:sym typeface="Lucida Sans"/>
              </a:rPr>
              <a:t>A DOS Header</a:t>
            </a:r>
            <a:endParaRPr sz="1800">
              <a:latin typeface="Lucida Sans"/>
              <a:ea typeface="Lucida Sans"/>
              <a:cs typeface="Lucida Sans"/>
              <a:sym typeface="Lucida Sans"/>
            </a:endParaRPr>
          </a:p>
          <a:p>
            <a:pPr indent="-342900" lvl="0" marL="457200" rtl="0" algn="l">
              <a:spcBef>
                <a:spcPts val="0"/>
              </a:spcBef>
              <a:spcAft>
                <a:spcPts val="0"/>
              </a:spcAft>
              <a:buSzPts val="1800"/>
              <a:buFont typeface="Lucida Sans"/>
              <a:buChar char="•"/>
            </a:pPr>
            <a:r>
              <a:rPr lang="en-US" sz="1800">
                <a:latin typeface="Lucida Sans"/>
                <a:ea typeface="Lucida Sans"/>
                <a:cs typeface="Lucida Sans"/>
                <a:sym typeface="Lucida Sans"/>
              </a:rPr>
              <a:t>A PE Signature</a:t>
            </a:r>
            <a:endParaRPr sz="1800">
              <a:latin typeface="Lucida Sans"/>
              <a:ea typeface="Lucida Sans"/>
              <a:cs typeface="Lucida Sans"/>
              <a:sym typeface="Lucida Sans"/>
            </a:endParaRPr>
          </a:p>
          <a:p>
            <a:pPr indent="-342900" lvl="0" marL="457200" rtl="0" algn="l">
              <a:spcBef>
                <a:spcPts val="0"/>
              </a:spcBef>
              <a:spcAft>
                <a:spcPts val="0"/>
              </a:spcAft>
              <a:buSzPts val="1800"/>
              <a:buFont typeface="Lucida Sans"/>
              <a:buChar char="•"/>
            </a:pPr>
            <a:r>
              <a:rPr lang="en-US" sz="1800">
                <a:latin typeface="Lucida Sans"/>
                <a:ea typeface="Lucida Sans"/>
                <a:cs typeface="Lucida Sans"/>
                <a:sym typeface="Lucida Sans"/>
              </a:rPr>
              <a:t>A COFF Header</a:t>
            </a:r>
            <a:endParaRPr sz="1800">
              <a:latin typeface="Lucida Sans"/>
              <a:ea typeface="Lucida Sans"/>
              <a:cs typeface="Lucida Sans"/>
              <a:sym typeface="Lucida Sans"/>
            </a:endParaRPr>
          </a:p>
          <a:p>
            <a:pPr indent="-342900" lvl="0" marL="457200" rtl="0" algn="l">
              <a:spcBef>
                <a:spcPts val="0"/>
              </a:spcBef>
              <a:spcAft>
                <a:spcPts val="0"/>
              </a:spcAft>
              <a:buSzPts val="1800"/>
              <a:buFont typeface="Lucida Sans"/>
              <a:buChar char="•"/>
            </a:pPr>
            <a:r>
              <a:rPr lang="en-US" sz="1800">
                <a:latin typeface="Lucida Sans"/>
                <a:ea typeface="Lucida Sans"/>
                <a:cs typeface="Lucida Sans"/>
                <a:sym typeface="Lucida Sans"/>
              </a:rPr>
              <a:t>An optional header (not really optional in Windows)</a:t>
            </a:r>
            <a:endParaRPr sz="1800">
              <a:latin typeface="Lucida Sans"/>
              <a:ea typeface="Lucida Sans"/>
              <a:cs typeface="Lucida Sans"/>
              <a:sym typeface="Lucida Sans"/>
            </a:endParaRPr>
          </a:p>
          <a:p>
            <a:pPr indent="-342900" lvl="0" marL="457200" rtl="0" algn="l">
              <a:spcBef>
                <a:spcPts val="0"/>
              </a:spcBef>
              <a:spcAft>
                <a:spcPts val="0"/>
              </a:spcAft>
              <a:buSzPts val="1800"/>
              <a:buFont typeface="Lucida Sans"/>
              <a:buChar char="•"/>
            </a:pPr>
            <a:r>
              <a:rPr lang="en-US" sz="1800">
                <a:latin typeface="Lucida Sans"/>
                <a:ea typeface="Lucida Sans"/>
                <a:cs typeface="Lucida Sans"/>
                <a:sym typeface="Lucida Sans"/>
              </a:rPr>
              <a:t>A section table</a:t>
            </a:r>
            <a:endParaRPr sz="1800">
              <a:latin typeface="Lucida Sans"/>
              <a:ea typeface="Lucida Sans"/>
              <a:cs typeface="Lucida Sans"/>
              <a:sym typeface="Lucida Sans"/>
            </a:endParaRPr>
          </a:p>
          <a:p>
            <a:pPr indent="-342900" lvl="0" marL="457200" rtl="0" algn="l">
              <a:spcBef>
                <a:spcPts val="0"/>
              </a:spcBef>
              <a:spcAft>
                <a:spcPts val="0"/>
              </a:spcAft>
              <a:buSzPts val="1800"/>
              <a:buFont typeface="Lucida Sans"/>
              <a:buChar char="•"/>
            </a:pPr>
            <a:r>
              <a:rPr lang="en-US" sz="1800">
                <a:latin typeface="Lucida Sans"/>
                <a:ea typeface="Lucida Sans"/>
                <a:cs typeface="Lucida Sans"/>
                <a:sym typeface="Lucida Sans"/>
              </a:rPr>
              <a:t>A number of mappable sections. In a common executable these are usually .data, .text, .rsrc and .rdata</a:t>
            </a:r>
            <a:endParaRPr sz="1800">
              <a:latin typeface="Lucida Sans"/>
              <a:ea typeface="Lucida Sans"/>
              <a:cs typeface="Lucida Sans"/>
              <a:sym typeface="Lucida Sans"/>
            </a:endParaRPr>
          </a:p>
          <a:p>
            <a:pPr indent="0" lvl="0" marL="0" rtl="0" algn="l">
              <a:spcBef>
                <a:spcPts val="1000"/>
              </a:spcBef>
              <a:spcAft>
                <a:spcPts val="0"/>
              </a:spcAft>
              <a:buNone/>
            </a:pPr>
            <a:r>
              <a:t/>
            </a:r>
            <a:endParaRPr/>
          </a:p>
        </p:txBody>
      </p:sp>
      <p:sp>
        <p:nvSpPr>
          <p:cNvPr id="158" name="Google Shape;158;p29"/>
          <p:cNvSpPr/>
          <p:nvPr/>
        </p:nvSpPr>
        <p:spPr>
          <a:xfrm>
            <a:off x="4911350" y="599700"/>
            <a:ext cx="2742300" cy="715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DOS Header</a:t>
            </a:r>
            <a:endParaRPr/>
          </a:p>
        </p:txBody>
      </p:sp>
      <p:sp>
        <p:nvSpPr>
          <p:cNvPr id="159" name="Google Shape;159;p29"/>
          <p:cNvSpPr/>
          <p:nvPr/>
        </p:nvSpPr>
        <p:spPr>
          <a:xfrm>
            <a:off x="4911350" y="1315300"/>
            <a:ext cx="2742300" cy="715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PE Signature</a:t>
            </a:r>
            <a:endParaRPr/>
          </a:p>
        </p:txBody>
      </p:sp>
      <p:sp>
        <p:nvSpPr>
          <p:cNvPr id="160" name="Google Shape;160;p29"/>
          <p:cNvSpPr/>
          <p:nvPr/>
        </p:nvSpPr>
        <p:spPr>
          <a:xfrm>
            <a:off x="4911350" y="2030900"/>
            <a:ext cx="2742300" cy="817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COFF Header</a:t>
            </a:r>
            <a:endParaRPr/>
          </a:p>
          <a:p>
            <a:pPr indent="0" lvl="0" marL="0" rtl="0" algn="ctr">
              <a:spcBef>
                <a:spcPts val="0"/>
              </a:spcBef>
              <a:spcAft>
                <a:spcPts val="0"/>
              </a:spcAft>
              <a:buNone/>
            </a:pPr>
            <a:r>
              <a:rPr lang="en-US"/>
              <a:t>(_IMAGE_FILE_HEADER)</a:t>
            </a:r>
            <a:endParaRPr/>
          </a:p>
        </p:txBody>
      </p:sp>
      <p:sp>
        <p:nvSpPr>
          <p:cNvPr id="161" name="Google Shape;161;p29"/>
          <p:cNvSpPr/>
          <p:nvPr/>
        </p:nvSpPr>
        <p:spPr>
          <a:xfrm>
            <a:off x="4911350" y="2848400"/>
            <a:ext cx="2742300" cy="885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Optional Header</a:t>
            </a:r>
            <a:endParaRPr/>
          </a:p>
        </p:txBody>
      </p:sp>
      <p:sp>
        <p:nvSpPr>
          <p:cNvPr id="162" name="Google Shape;162;p29"/>
          <p:cNvSpPr/>
          <p:nvPr/>
        </p:nvSpPr>
        <p:spPr>
          <a:xfrm>
            <a:off x="4911350" y="3733600"/>
            <a:ext cx="2742300" cy="885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Section table</a:t>
            </a:r>
            <a:endParaRPr/>
          </a:p>
        </p:txBody>
      </p:sp>
      <p:sp>
        <p:nvSpPr>
          <p:cNvPr id="163" name="Google Shape;163;p29"/>
          <p:cNvSpPr/>
          <p:nvPr/>
        </p:nvSpPr>
        <p:spPr>
          <a:xfrm>
            <a:off x="4911350" y="4618800"/>
            <a:ext cx="2742300" cy="1823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Mappable sections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Google Shape;168;p30"/>
          <p:cNvSpPr txBox="1"/>
          <p:nvPr>
            <p:ph type="title"/>
          </p:nvPr>
        </p:nvSpPr>
        <p:spPr>
          <a:xfrm>
            <a:off x="457200" y="365125"/>
            <a:ext cx="8293200" cy="879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PE File format</a:t>
            </a:r>
            <a:endParaRPr/>
          </a:p>
        </p:txBody>
      </p:sp>
      <p:pic>
        <p:nvPicPr>
          <p:cNvPr id="169" name="Google Shape;169;p30"/>
          <p:cNvPicPr preferRelativeResize="0"/>
          <p:nvPr/>
        </p:nvPicPr>
        <p:blipFill>
          <a:blip r:embed="rId3">
            <a:alphaModFix/>
          </a:blip>
          <a:stretch>
            <a:fillRect/>
          </a:stretch>
        </p:blipFill>
        <p:spPr>
          <a:xfrm>
            <a:off x="311700" y="1550467"/>
            <a:ext cx="5780250" cy="3820976"/>
          </a:xfrm>
          <a:prstGeom prst="rect">
            <a:avLst/>
          </a:prstGeom>
          <a:noFill/>
          <a:ln>
            <a:noFill/>
          </a:ln>
        </p:spPr>
      </p:pic>
      <p:sp>
        <p:nvSpPr>
          <p:cNvPr id="170" name="Google Shape;170;p30"/>
          <p:cNvSpPr/>
          <p:nvPr/>
        </p:nvSpPr>
        <p:spPr>
          <a:xfrm>
            <a:off x="6471100" y="1615366"/>
            <a:ext cx="2307000" cy="616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DOS Header</a:t>
            </a:r>
            <a:endParaRPr/>
          </a:p>
        </p:txBody>
      </p:sp>
      <p:sp>
        <p:nvSpPr>
          <p:cNvPr id="171" name="Google Shape;171;p30"/>
          <p:cNvSpPr/>
          <p:nvPr/>
        </p:nvSpPr>
        <p:spPr>
          <a:xfrm>
            <a:off x="6471100" y="2231434"/>
            <a:ext cx="2307000" cy="616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PE Signature</a:t>
            </a:r>
            <a:endParaRPr/>
          </a:p>
        </p:txBody>
      </p:sp>
      <p:sp>
        <p:nvSpPr>
          <p:cNvPr id="172" name="Google Shape;172;p30"/>
          <p:cNvSpPr/>
          <p:nvPr/>
        </p:nvSpPr>
        <p:spPr>
          <a:xfrm>
            <a:off x="6471100" y="2847503"/>
            <a:ext cx="2307000" cy="704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COFF Header</a:t>
            </a:r>
            <a:endParaRPr/>
          </a:p>
          <a:p>
            <a:pPr indent="0" lvl="0" marL="0" rtl="0" algn="ctr">
              <a:spcBef>
                <a:spcPts val="0"/>
              </a:spcBef>
              <a:spcAft>
                <a:spcPts val="0"/>
              </a:spcAft>
              <a:buNone/>
            </a:pPr>
            <a:r>
              <a:rPr lang="en-US" sz="1000"/>
              <a:t>(Under IMAGE_NT_HEADERS)</a:t>
            </a:r>
            <a:endParaRPr sz="1000"/>
          </a:p>
        </p:txBody>
      </p:sp>
      <p:sp>
        <p:nvSpPr>
          <p:cNvPr id="173" name="Google Shape;173;p30"/>
          <p:cNvSpPr/>
          <p:nvPr/>
        </p:nvSpPr>
        <p:spPr>
          <a:xfrm>
            <a:off x="6471100" y="3551298"/>
            <a:ext cx="2307000" cy="7620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Optional Header</a:t>
            </a:r>
            <a:endParaRPr/>
          </a:p>
          <a:p>
            <a:pPr indent="0" lvl="0" marL="0" rtl="0" algn="ctr">
              <a:spcBef>
                <a:spcPts val="0"/>
              </a:spcBef>
              <a:spcAft>
                <a:spcPts val="0"/>
              </a:spcAft>
              <a:buNone/>
            </a:pPr>
            <a:r>
              <a:rPr lang="en-US" sz="1000">
                <a:solidFill>
                  <a:schemeClr val="dk1"/>
                </a:solidFill>
              </a:rPr>
              <a:t>(Under IMAGE_NT_HEADERS)</a:t>
            </a:r>
            <a:endParaRPr/>
          </a:p>
        </p:txBody>
      </p:sp>
      <p:sp>
        <p:nvSpPr>
          <p:cNvPr id="174" name="Google Shape;174;p30"/>
          <p:cNvSpPr/>
          <p:nvPr/>
        </p:nvSpPr>
        <p:spPr>
          <a:xfrm>
            <a:off x="6471100" y="4313378"/>
            <a:ext cx="2307000" cy="7620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Section table</a:t>
            </a:r>
            <a:endParaRPr/>
          </a:p>
        </p:txBody>
      </p:sp>
      <p:sp>
        <p:nvSpPr>
          <p:cNvPr id="175" name="Google Shape;175;p30"/>
          <p:cNvSpPr/>
          <p:nvPr/>
        </p:nvSpPr>
        <p:spPr>
          <a:xfrm>
            <a:off x="6471100" y="5075457"/>
            <a:ext cx="2307000" cy="15696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Mappable sections</a:t>
            </a:r>
            <a:endParaRPr/>
          </a:p>
        </p:txBody>
      </p:sp>
      <p:cxnSp>
        <p:nvCxnSpPr>
          <p:cNvPr id="176" name="Google Shape;176;p30"/>
          <p:cNvCxnSpPr>
            <a:stCxn id="170" idx="1"/>
          </p:cNvCxnSpPr>
          <p:nvPr/>
        </p:nvCxnSpPr>
        <p:spPr>
          <a:xfrm flipH="1">
            <a:off x="1131700" y="1923616"/>
            <a:ext cx="5339400" cy="146400"/>
          </a:xfrm>
          <a:prstGeom prst="straightConnector1">
            <a:avLst/>
          </a:prstGeom>
          <a:noFill/>
          <a:ln cap="flat" cmpd="sng" w="9525">
            <a:solidFill>
              <a:schemeClr val="dk2"/>
            </a:solidFill>
            <a:prstDash val="solid"/>
            <a:round/>
            <a:headEnd len="med" w="med" type="none"/>
            <a:tailEnd len="med" w="med" type="triangle"/>
          </a:ln>
        </p:spPr>
      </p:cxnSp>
      <p:cxnSp>
        <p:nvCxnSpPr>
          <p:cNvPr id="177" name="Google Shape;177;p30"/>
          <p:cNvCxnSpPr>
            <a:stCxn id="171" idx="1"/>
          </p:cNvCxnSpPr>
          <p:nvPr/>
        </p:nvCxnSpPr>
        <p:spPr>
          <a:xfrm rot="10800000">
            <a:off x="1109800" y="2359984"/>
            <a:ext cx="5361300" cy="179700"/>
          </a:xfrm>
          <a:prstGeom prst="straightConnector1">
            <a:avLst/>
          </a:prstGeom>
          <a:noFill/>
          <a:ln cap="flat" cmpd="sng" w="9525">
            <a:solidFill>
              <a:schemeClr val="dk2"/>
            </a:solidFill>
            <a:prstDash val="solid"/>
            <a:round/>
            <a:headEnd len="med" w="med" type="none"/>
            <a:tailEnd len="med" w="med" type="triangle"/>
          </a:ln>
        </p:spPr>
      </p:cxnSp>
      <p:cxnSp>
        <p:nvCxnSpPr>
          <p:cNvPr id="178" name="Google Shape;178;p30"/>
          <p:cNvCxnSpPr>
            <a:stCxn id="174" idx="1"/>
          </p:cNvCxnSpPr>
          <p:nvPr/>
        </p:nvCxnSpPr>
        <p:spPr>
          <a:xfrm rot="10800000">
            <a:off x="1334800" y="2476478"/>
            <a:ext cx="5136300" cy="2217900"/>
          </a:xfrm>
          <a:prstGeom prst="straightConnector1">
            <a:avLst/>
          </a:prstGeom>
          <a:noFill/>
          <a:ln cap="flat" cmpd="sng" w="9525">
            <a:solidFill>
              <a:schemeClr val="dk2"/>
            </a:solidFill>
            <a:prstDash val="solid"/>
            <a:round/>
            <a:headEnd len="med" w="med" type="none"/>
            <a:tailEnd len="med" w="med" type="triangle"/>
          </a:ln>
        </p:spPr>
      </p:cxnSp>
      <p:cxnSp>
        <p:nvCxnSpPr>
          <p:cNvPr id="179" name="Google Shape;179;p30"/>
          <p:cNvCxnSpPr>
            <a:stCxn id="175" idx="1"/>
          </p:cNvCxnSpPr>
          <p:nvPr/>
        </p:nvCxnSpPr>
        <p:spPr>
          <a:xfrm rot="10800000">
            <a:off x="928600" y="2931057"/>
            <a:ext cx="5542500" cy="2929200"/>
          </a:xfrm>
          <a:prstGeom prst="straightConnector1">
            <a:avLst/>
          </a:prstGeom>
          <a:noFill/>
          <a:ln cap="flat" cmpd="sng" w="9525">
            <a:solidFill>
              <a:schemeClr val="dk2"/>
            </a:solidFill>
            <a:prstDash val="solid"/>
            <a:round/>
            <a:headEnd len="med" w="med" type="none"/>
            <a:tailEnd len="med" w="med" type="triangle"/>
          </a:ln>
        </p:spPr>
      </p:cxnSp>
      <p:cxnSp>
        <p:nvCxnSpPr>
          <p:cNvPr id="180" name="Google Shape;180;p30"/>
          <p:cNvCxnSpPr>
            <a:stCxn id="175" idx="1"/>
          </p:cNvCxnSpPr>
          <p:nvPr/>
        </p:nvCxnSpPr>
        <p:spPr>
          <a:xfrm rot="10800000">
            <a:off x="928600" y="3510957"/>
            <a:ext cx="5542500" cy="2349300"/>
          </a:xfrm>
          <a:prstGeom prst="straightConnector1">
            <a:avLst/>
          </a:prstGeom>
          <a:noFill/>
          <a:ln cap="flat" cmpd="sng" w="9525">
            <a:solidFill>
              <a:schemeClr val="dk2"/>
            </a:solidFill>
            <a:prstDash val="solid"/>
            <a:round/>
            <a:headEnd len="med" w="med" type="none"/>
            <a:tailEnd len="med" w="med" type="triangle"/>
          </a:ln>
        </p:spPr>
      </p:cxnSp>
      <p:cxnSp>
        <p:nvCxnSpPr>
          <p:cNvPr id="181" name="Google Shape;181;p30"/>
          <p:cNvCxnSpPr>
            <a:stCxn id="175" idx="1"/>
          </p:cNvCxnSpPr>
          <p:nvPr/>
        </p:nvCxnSpPr>
        <p:spPr>
          <a:xfrm rot="10800000">
            <a:off x="914200" y="3956157"/>
            <a:ext cx="5556900" cy="190410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5" name="Shape 185"/>
        <p:cNvGrpSpPr/>
        <p:nvPr/>
      </p:nvGrpSpPr>
      <p:grpSpPr>
        <a:xfrm>
          <a:off x="0" y="0"/>
          <a:ext cx="0" cy="0"/>
          <a:chOff x="0" y="0"/>
          <a:chExt cx="0" cy="0"/>
        </a:xfrm>
      </p:grpSpPr>
      <p:sp>
        <p:nvSpPr>
          <p:cNvPr id="186" name="Google Shape;186;p31"/>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_IMAGE_DOS_Header</a:t>
            </a:r>
            <a:endParaRPr>
              <a:latin typeface="Lucida Sans"/>
              <a:ea typeface="Lucida Sans"/>
              <a:cs typeface="Lucida Sans"/>
              <a:sym typeface="Lucida Sans"/>
            </a:endParaRPr>
          </a:p>
        </p:txBody>
      </p:sp>
      <p:sp>
        <p:nvSpPr>
          <p:cNvPr id="187" name="Google Shape;187;p31"/>
          <p:cNvSpPr txBox="1"/>
          <p:nvPr>
            <p:ph idx="1" type="body"/>
          </p:nvPr>
        </p:nvSpPr>
        <p:spPr>
          <a:xfrm>
            <a:off x="311700" y="1536633"/>
            <a:ext cx="3999900" cy="45552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US" sz="1200">
                <a:latin typeface="Consolas"/>
                <a:ea typeface="Consolas"/>
                <a:cs typeface="Consolas"/>
                <a:sym typeface="Consolas"/>
              </a:rPr>
              <a:t>ntdll!_IMAGE_DOS_HEADER</a:t>
            </a:r>
            <a:endParaRPr sz="1200">
              <a:latin typeface="Consolas"/>
              <a:ea typeface="Consolas"/>
              <a:cs typeface="Consolas"/>
              <a:sym typeface="Consolas"/>
            </a:endParaRPr>
          </a:p>
          <a:p>
            <a:pPr indent="0" lvl="0" marL="0" rtl="0" algn="l">
              <a:lnSpc>
                <a:spcPct val="100000"/>
              </a:lnSpc>
              <a:spcBef>
                <a:spcPts val="0"/>
              </a:spcBef>
              <a:spcAft>
                <a:spcPts val="0"/>
              </a:spcAft>
              <a:buNone/>
            </a:pPr>
            <a:r>
              <a:rPr lang="en-US" sz="1200">
                <a:latin typeface="Consolas"/>
                <a:ea typeface="Consolas"/>
                <a:cs typeface="Consolas"/>
                <a:sym typeface="Consolas"/>
              </a:rPr>
              <a:t>   +0x000 e_magic          : Uint2B</a:t>
            </a:r>
            <a:endParaRPr sz="1200">
              <a:latin typeface="Consolas"/>
              <a:ea typeface="Consolas"/>
              <a:cs typeface="Consolas"/>
              <a:sym typeface="Consolas"/>
            </a:endParaRPr>
          </a:p>
          <a:p>
            <a:pPr indent="0" lvl="0" marL="0" rtl="0" algn="l">
              <a:lnSpc>
                <a:spcPct val="100000"/>
              </a:lnSpc>
              <a:spcBef>
                <a:spcPts val="0"/>
              </a:spcBef>
              <a:spcAft>
                <a:spcPts val="0"/>
              </a:spcAft>
              <a:buNone/>
            </a:pPr>
            <a:r>
              <a:rPr lang="en-US" sz="1200">
                <a:latin typeface="Consolas"/>
                <a:ea typeface="Consolas"/>
                <a:cs typeface="Consolas"/>
                <a:sym typeface="Consolas"/>
              </a:rPr>
              <a:t>   +0x002 e_cblp           : Uint2B</a:t>
            </a:r>
            <a:endParaRPr sz="1200">
              <a:latin typeface="Consolas"/>
              <a:ea typeface="Consolas"/>
              <a:cs typeface="Consolas"/>
              <a:sym typeface="Consolas"/>
            </a:endParaRPr>
          </a:p>
          <a:p>
            <a:pPr indent="0" lvl="0" marL="0" rtl="0" algn="l">
              <a:lnSpc>
                <a:spcPct val="100000"/>
              </a:lnSpc>
              <a:spcBef>
                <a:spcPts val="0"/>
              </a:spcBef>
              <a:spcAft>
                <a:spcPts val="0"/>
              </a:spcAft>
              <a:buNone/>
            </a:pPr>
            <a:r>
              <a:rPr lang="en-US" sz="1200">
                <a:latin typeface="Consolas"/>
                <a:ea typeface="Consolas"/>
                <a:cs typeface="Consolas"/>
                <a:sym typeface="Consolas"/>
              </a:rPr>
              <a:t>   +0x004 e_cp             : Uint2B</a:t>
            </a:r>
            <a:endParaRPr sz="1200">
              <a:latin typeface="Consolas"/>
              <a:ea typeface="Consolas"/>
              <a:cs typeface="Consolas"/>
              <a:sym typeface="Consolas"/>
            </a:endParaRPr>
          </a:p>
          <a:p>
            <a:pPr indent="0" lvl="0" marL="0" rtl="0" algn="l">
              <a:lnSpc>
                <a:spcPct val="100000"/>
              </a:lnSpc>
              <a:spcBef>
                <a:spcPts val="0"/>
              </a:spcBef>
              <a:spcAft>
                <a:spcPts val="0"/>
              </a:spcAft>
              <a:buNone/>
            </a:pPr>
            <a:r>
              <a:rPr lang="en-US" sz="1200">
                <a:latin typeface="Consolas"/>
                <a:ea typeface="Consolas"/>
                <a:cs typeface="Consolas"/>
                <a:sym typeface="Consolas"/>
              </a:rPr>
              <a:t>   +0x006 e_crlc           : Uint2B</a:t>
            </a:r>
            <a:endParaRPr sz="1200">
              <a:latin typeface="Consolas"/>
              <a:ea typeface="Consolas"/>
              <a:cs typeface="Consolas"/>
              <a:sym typeface="Consolas"/>
            </a:endParaRPr>
          </a:p>
          <a:p>
            <a:pPr indent="0" lvl="0" marL="0" rtl="0" algn="l">
              <a:lnSpc>
                <a:spcPct val="100000"/>
              </a:lnSpc>
              <a:spcBef>
                <a:spcPts val="0"/>
              </a:spcBef>
              <a:spcAft>
                <a:spcPts val="0"/>
              </a:spcAft>
              <a:buNone/>
            </a:pPr>
            <a:r>
              <a:rPr lang="en-US" sz="1200">
                <a:latin typeface="Consolas"/>
                <a:ea typeface="Consolas"/>
                <a:cs typeface="Consolas"/>
                <a:sym typeface="Consolas"/>
              </a:rPr>
              <a:t>   +0x008 e_cparhdr        : Uint2B</a:t>
            </a:r>
            <a:endParaRPr sz="1200">
              <a:latin typeface="Consolas"/>
              <a:ea typeface="Consolas"/>
              <a:cs typeface="Consolas"/>
              <a:sym typeface="Consolas"/>
            </a:endParaRPr>
          </a:p>
          <a:p>
            <a:pPr indent="0" lvl="0" marL="0" rtl="0" algn="l">
              <a:lnSpc>
                <a:spcPct val="100000"/>
              </a:lnSpc>
              <a:spcBef>
                <a:spcPts val="0"/>
              </a:spcBef>
              <a:spcAft>
                <a:spcPts val="0"/>
              </a:spcAft>
              <a:buNone/>
            </a:pPr>
            <a:r>
              <a:rPr lang="en-US" sz="1200">
                <a:latin typeface="Consolas"/>
                <a:ea typeface="Consolas"/>
                <a:cs typeface="Consolas"/>
                <a:sym typeface="Consolas"/>
              </a:rPr>
              <a:t>   +0x00a e_minalloc       : Uint2B</a:t>
            </a:r>
            <a:endParaRPr sz="1200">
              <a:latin typeface="Consolas"/>
              <a:ea typeface="Consolas"/>
              <a:cs typeface="Consolas"/>
              <a:sym typeface="Consolas"/>
            </a:endParaRPr>
          </a:p>
          <a:p>
            <a:pPr indent="0" lvl="0" marL="0" rtl="0" algn="l">
              <a:lnSpc>
                <a:spcPct val="100000"/>
              </a:lnSpc>
              <a:spcBef>
                <a:spcPts val="0"/>
              </a:spcBef>
              <a:spcAft>
                <a:spcPts val="0"/>
              </a:spcAft>
              <a:buNone/>
            </a:pPr>
            <a:r>
              <a:rPr lang="en-US" sz="1200">
                <a:latin typeface="Consolas"/>
                <a:ea typeface="Consolas"/>
                <a:cs typeface="Consolas"/>
                <a:sym typeface="Consolas"/>
              </a:rPr>
              <a:t>   +0x00c e_maxalloc       : Uint2B</a:t>
            </a:r>
            <a:endParaRPr sz="1200">
              <a:latin typeface="Consolas"/>
              <a:ea typeface="Consolas"/>
              <a:cs typeface="Consolas"/>
              <a:sym typeface="Consolas"/>
            </a:endParaRPr>
          </a:p>
          <a:p>
            <a:pPr indent="0" lvl="0" marL="0" rtl="0" algn="l">
              <a:lnSpc>
                <a:spcPct val="100000"/>
              </a:lnSpc>
              <a:spcBef>
                <a:spcPts val="0"/>
              </a:spcBef>
              <a:spcAft>
                <a:spcPts val="0"/>
              </a:spcAft>
              <a:buNone/>
            </a:pPr>
            <a:r>
              <a:rPr lang="en-US" sz="1200">
                <a:latin typeface="Consolas"/>
                <a:ea typeface="Consolas"/>
                <a:cs typeface="Consolas"/>
                <a:sym typeface="Consolas"/>
              </a:rPr>
              <a:t>   +0x00e e_ss             : Uint2B</a:t>
            </a:r>
            <a:endParaRPr sz="1200">
              <a:latin typeface="Consolas"/>
              <a:ea typeface="Consolas"/>
              <a:cs typeface="Consolas"/>
              <a:sym typeface="Consolas"/>
            </a:endParaRPr>
          </a:p>
          <a:p>
            <a:pPr indent="0" lvl="0" marL="0" rtl="0" algn="l">
              <a:lnSpc>
                <a:spcPct val="100000"/>
              </a:lnSpc>
              <a:spcBef>
                <a:spcPts val="0"/>
              </a:spcBef>
              <a:spcAft>
                <a:spcPts val="0"/>
              </a:spcAft>
              <a:buNone/>
            </a:pPr>
            <a:r>
              <a:rPr lang="en-US" sz="1200">
                <a:latin typeface="Consolas"/>
                <a:ea typeface="Consolas"/>
                <a:cs typeface="Consolas"/>
                <a:sym typeface="Consolas"/>
              </a:rPr>
              <a:t>   +0x010 e_sp             : Uint2B</a:t>
            </a:r>
            <a:endParaRPr sz="1200">
              <a:latin typeface="Consolas"/>
              <a:ea typeface="Consolas"/>
              <a:cs typeface="Consolas"/>
              <a:sym typeface="Consolas"/>
            </a:endParaRPr>
          </a:p>
          <a:p>
            <a:pPr indent="0" lvl="0" marL="0" rtl="0" algn="l">
              <a:lnSpc>
                <a:spcPct val="100000"/>
              </a:lnSpc>
              <a:spcBef>
                <a:spcPts val="0"/>
              </a:spcBef>
              <a:spcAft>
                <a:spcPts val="0"/>
              </a:spcAft>
              <a:buNone/>
            </a:pPr>
            <a:r>
              <a:rPr lang="en-US" sz="1200">
                <a:latin typeface="Consolas"/>
                <a:ea typeface="Consolas"/>
                <a:cs typeface="Consolas"/>
                <a:sym typeface="Consolas"/>
              </a:rPr>
              <a:t>   +0x012 e_csum           : Uint2B</a:t>
            </a:r>
            <a:endParaRPr sz="1200">
              <a:latin typeface="Consolas"/>
              <a:ea typeface="Consolas"/>
              <a:cs typeface="Consolas"/>
              <a:sym typeface="Consolas"/>
            </a:endParaRPr>
          </a:p>
          <a:p>
            <a:pPr indent="0" lvl="0" marL="0" rtl="0" algn="l">
              <a:lnSpc>
                <a:spcPct val="100000"/>
              </a:lnSpc>
              <a:spcBef>
                <a:spcPts val="0"/>
              </a:spcBef>
              <a:spcAft>
                <a:spcPts val="0"/>
              </a:spcAft>
              <a:buNone/>
            </a:pPr>
            <a:r>
              <a:rPr lang="en-US" sz="1200">
                <a:latin typeface="Consolas"/>
                <a:ea typeface="Consolas"/>
                <a:cs typeface="Consolas"/>
                <a:sym typeface="Consolas"/>
              </a:rPr>
              <a:t>   +0x014 e_ip             : Uint2B</a:t>
            </a:r>
            <a:endParaRPr sz="1200">
              <a:latin typeface="Consolas"/>
              <a:ea typeface="Consolas"/>
              <a:cs typeface="Consolas"/>
              <a:sym typeface="Consolas"/>
            </a:endParaRPr>
          </a:p>
          <a:p>
            <a:pPr indent="0" lvl="0" marL="0" rtl="0" algn="l">
              <a:lnSpc>
                <a:spcPct val="100000"/>
              </a:lnSpc>
              <a:spcBef>
                <a:spcPts val="0"/>
              </a:spcBef>
              <a:spcAft>
                <a:spcPts val="0"/>
              </a:spcAft>
              <a:buNone/>
            </a:pPr>
            <a:r>
              <a:rPr lang="en-US" sz="1200">
                <a:latin typeface="Consolas"/>
                <a:ea typeface="Consolas"/>
                <a:cs typeface="Consolas"/>
                <a:sym typeface="Consolas"/>
              </a:rPr>
              <a:t>   +0x016 e_cs             : Uint2B</a:t>
            </a:r>
            <a:endParaRPr sz="1200">
              <a:latin typeface="Consolas"/>
              <a:ea typeface="Consolas"/>
              <a:cs typeface="Consolas"/>
              <a:sym typeface="Consolas"/>
            </a:endParaRPr>
          </a:p>
          <a:p>
            <a:pPr indent="0" lvl="0" marL="0" rtl="0" algn="l">
              <a:lnSpc>
                <a:spcPct val="100000"/>
              </a:lnSpc>
              <a:spcBef>
                <a:spcPts val="0"/>
              </a:spcBef>
              <a:spcAft>
                <a:spcPts val="0"/>
              </a:spcAft>
              <a:buNone/>
            </a:pPr>
            <a:r>
              <a:rPr lang="en-US" sz="1200">
                <a:latin typeface="Consolas"/>
                <a:ea typeface="Consolas"/>
                <a:cs typeface="Consolas"/>
                <a:sym typeface="Consolas"/>
              </a:rPr>
              <a:t>   +0x018 e_lfarlc         : Uint2B</a:t>
            </a:r>
            <a:endParaRPr sz="1200">
              <a:latin typeface="Consolas"/>
              <a:ea typeface="Consolas"/>
              <a:cs typeface="Consolas"/>
              <a:sym typeface="Consolas"/>
            </a:endParaRPr>
          </a:p>
          <a:p>
            <a:pPr indent="0" lvl="0" marL="0" rtl="0" algn="l">
              <a:lnSpc>
                <a:spcPct val="100000"/>
              </a:lnSpc>
              <a:spcBef>
                <a:spcPts val="0"/>
              </a:spcBef>
              <a:spcAft>
                <a:spcPts val="0"/>
              </a:spcAft>
              <a:buNone/>
            </a:pPr>
            <a:r>
              <a:rPr lang="en-US" sz="1200">
                <a:latin typeface="Consolas"/>
                <a:ea typeface="Consolas"/>
                <a:cs typeface="Consolas"/>
                <a:sym typeface="Consolas"/>
              </a:rPr>
              <a:t>   +0x01a e_ovno           : Uint2B</a:t>
            </a:r>
            <a:endParaRPr sz="1200">
              <a:latin typeface="Consolas"/>
              <a:ea typeface="Consolas"/>
              <a:cs typeface="Consolas"/>
              <a:sym typeface="Consolas"/>
            </a:endParaRPr>
          </a:p>
          <a:p>
            <a:pPr indent="0" lvl="0" marL="0" rtl="0" algn="l">
              <a:lnSpc>
                <a:spcPct val="100000"/>
              </a:lnSpc>
              <a:spcBef>
                <a:spcPts val="0"/>
              </a:spcBef>
              <a:spcAft>
                <a:spcPts val="0"/>
              </a:spcAft>
              <a:buNone/>
            </a:pPr>
            <a:r>
              <a:rPr lang="en-US" sz="1200">
                <a:latin typeface="Consolas"/>
                <a:ea typeface="Consolas"/>
                <a:cs typeface="Consolas"/>
                <a:sym typeface="Consolas"/>
              </a:rPr>
              <a:t>   +0x01c e_res            : [4] Uint2B</a:t>
            </a:r>
            <a:endParaRPr sz="1200">
              <a:latin typeface="Consolas"/>
              <a:ea typeface="Consolas"/>
              <a:cs typeface="Consolas"/>
              <a:sym typeface="Consolas"/>
            </a:endParaRPr>
          </a:p>
          <a:p>
            <a:pPr indent="0" lvl="0" marL="0" rtl="0" algn="l">
              <a:lnSpc>
                <a:spcPct val="100000"/>
              </a:lnSpc>
              <a:spcBef>
                <a:spcPts val="0"/>
              </a:spcBef>
              <a:spcAft>
                <a:spcPts val="0"/>
              </a:spcAft>
              <a:buNone/>
            </a:pPr>
            <a:r>
              <a:rPr lang="en-US" sz="1200">
                <a:latin typeface="Consolas"/>
                <a:ea typeface="Consolas"/>
                <a:cs typeface="Consolas"/>
                <a:sym typeface="Consolas"/>
              </a:rPr>
              <a:t>   +0x024 e_oemid          : Uint2B</a:t>
            </a:r>
            <a:endParaRPr sz="1200">
              <a:latin typeface="Consolas"/>
              <a:ea typeface="Consolas"/>
              <a:cs typeface="Consolas"/>
              <a:sym typeface="Consolas"/>
            </a:endParaRPr>
          </a:p>
          <a:p>
            <a:pPr indent="0" lvl="0" marL="0" rtl="0" algn="l">
              <a:lnSpc>
                <a:spcPct val="100000"/>
              </a:lnSpc>
              <a:spcBef>
                <a:spcPts val="0"/>
              </a:spcBef>
              <a:spcAft>
                <a:spcPts val="0"/>
              </a:spcAft>
              <a:buNone/>
            </a:pPr>
            <a:r>
              <a:rPr lang="en-US" sz="1200">
                <a:latin typeface="Consolas"/>
                <a:ea typeface="Consolas"/>
                <a:cs typeface="Consolas"/>
                <a:sym typeface="Consolas"/>
              </a:rPr>
              <a:t>   +0x026 e_oeminfo        : Uint2B</a:t>
            </a:r>
            <a:endParaRPr sz="1200">
              <a:latin typeface="Consolas"/>
              <a:ea typeface="Consolas"/>
              <a:cs typeface="Consolas"/>
              <a:sym typeface="Consolas"/>
            </a:endParaRPr>
          </a:p>
          <a:p>
            <a:pPr indent="0" lvl="0" marL="0" rtl="0" algn="l">
              <a:lnSpc>
                <a:spcPct val="100000"/>
              </a:lnSpc>
              <a:spcBef>
                <a:spcPts val="0"/>
              </a:spcBef>
              <a:spcAft>
                <a:spcPts val="0"/>
              </a:spcAft>
              <a:buNone/>
            </a:pPr>
            <a:r>
              <a:rPr lang="en-US" sz="1200">
                <a:latin typeface="Consolas"/>
                <a:ea typeface="Consolas"/>
                <a:cs typeface="Consolas"/>
                <a:sym typeface="Consolas"/>
              </a:rPr>
              <a:t>   +0x028 e_res2           : [10] Uint2B</a:t>
            </a:r>
            <a:endParaRPr sz="1200">
              <a:latin typeface="Consolas"/>
              <a:ea typeface="Consolas"/>
              <a:cs typeface="Consolas"/>
              <a:sym typeface="Consolas"/>
            </a:endParaRPr>
          </a:p>
          <a:p>
            <a:pPr indent="0" lvl="0" marL="0" rtl="0" algn="l">
              <a:lnSpc>
                <a:spcPct val="100000"/>
              </a:lnSpc>
              <a:spcBef>
                <a:spcPts val="0"/>
              </a:spcBef>
              <a:spcAft>
                <a:spcPts val="0"/>
              </a:spcAft>
              <a:buNone/>
            </a:pPr>
            <a:r>
              <a:rPr lang="en-US" sz="1200">
                <a:latin typeface="Consolas"/>
                <a:ea typeface="Consolas"/>
                <a:cs typeface="Consolas"/>
                <a:sym typeface="Consolas"/>
              </a:rPr>
              <a:t>   +0x03c e_lfanew         : Int4B</a:t>
            </a:r>
            <a:endParaRPr sz="1200">
              <a:latin typeface="Consolas"/>
              <a:ea typeface="Consolas"/>
              <a:cs typeface="Consolas"/>
              <a:sym typeface="Consolas"/>
            </a:endParaRPr>
          </a:p>
        </p:txBody>
      </p:sp>
      <p:sp>
        <p:nvSpPr>
          <p:cNvPr id="188" name="Google Shape;188;p31"/>
          <p:cNvSpPr txBox="1"/>
          <p:nvPr>
            <p:ph idx="2" type="body"/>
          </p:nvPr>
        </p:nvSpPr>
        <p:spPr>
          <a:xfrm>
            <a:off x="4832400" y="1536633"/>
            <a:ext cx="39999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latin typeface="Lucida Sans"/>
                <a:ea typeface="Lucida Sans"/>
                <a:cs typeface="Lucida Sans"/>
                <a:sym typeface="Lucida Sans"/>
              </a:rPr>
              <a:t>The role of the DOS header is to</a:t>
            </a:r>
            <a:endParaRPr>
              <a:latin typeface="Lucida Sans"/>
              <a:ea typeface="Lucida Sans"/>
              <a:cs typeface="Lucida Sans"/>
              <a:sym typeface="Lucida Sans"/>
            </a:endParaRPr>
          </a:p>
          <a:p>
            <a:pPr indent="-317500" lvl="0" marL="457200" rtl="0" algn="l">
              <a:spcBef>
                <a:spcPts val="1000"/>
              </a:spcBef>
              <a:spcAft>
                <a:spcPts val="0"/>
              </a:spcAft>
              <a:buSzPts val="1400"/>
              <a:buChar char="•"/>
            </a:pPr>
            <a:r>
              <a:rPr lang="en-US">
                <a:latin typeface="Lucida Sans"/>
                <a:ea typeface="Lucida Sans"/>
                <a:cs typeface="Lucida Sans"/>
                <a:sym typeface="Lucida Sans"/>
              </a:rPr>
              <a:t>Present the ‘magic’ string in e_magic): hexadecimal: 4D 5A) at the beginning of the file (the ‘magic number’). "MZ" are the initials of Mark Zbikowski, the developer of DOS</a:t>
            </a:r>
            <a:endParaRPr>
              <a:latin typeface="Lucida Sans"/>
              <a:ea typeface="Lucida Sans"/>
              <a:cs typeface="Lucida Sans"/>
              <a:sym typeface="Lucida Sans"/>
            </a:endParaRPr>
          </a:p>
          <a:p>
            <a:pPr indent="-317500" lvl="0" marL="457200" rtl="0" algn="l">
              <a:spcBef>
                <a:spcPts val="0"/>
              </a:spcBef>
              <a:spcAft>
                <a:spcPts val="0"/>
              </a:spcAft>
              <a:buSzPts val="1400"/>
              <a:buChar char="•"/>
            </a:pPr>
            <a:r>
              <a:rPr lang="en-US">
                <a:latin typeface="Lucida Sans"/>
                <a:ea typeface="Lucida Sans"/>
                <a:cs typeface="Lucida Sans"/>
                <a:sym typeface="Lucida Sans"/>
              </a:rPr>
              <a:t>For WinNT architectures, print “This program cannot be run in DOS mode”</a:t>
            </a:r>
            <a:endParaRPr>
              <a:latin typeface="Lucida Sans"/>
              <a:ea typeface="Lucida Sans"/>
              <a:cs typeface="Lucida Sans"/>
              <a:sym typeface="Lucida Sans"/>
            </a:endParaRPr>
          </a:p>
          <a:p>
            <a:pPr indent="-317500" lvl="0" marL="457200" rtl="0" algn="l">
              <a:spcBef>
                <a:spcPts val="0"/>
              </a:spcBef>
              <a:spcAft>
                <a:spcPts val="0"/>
              </a:spcAft>
              <a:buSzPts val="1400"/>
              <a:buChar char="•"/>
            </a:pPr>
            <a:r>
              <a:rPr lang="en-US">
                <a:latin typeface="Lucida Sans"/>
                <a:ea typeface="Lucida Sans"/>
                <a:cs typeface="Lucida Sans"/>
                <a:sym typeface="Lucida Sans"/>
              </a:rPr>
              <a:t>Point to the PE image for further processing in e_lfanew (specifically location of ‘PE\0\0’ in WinNT header</a:t>
            </a:r>
            <a:endParaRPr>
              <a:latin typeface="Lucida Sans"/>
              <a:ea typeface="Lucida Sans"/>
              <a:cs typeface="Lucida Sans"/>
              <a:sym typeface="Lucida Sans"/>
            </a:endParaRPr>
          </a:p>
          <a:p>
            <a:pPr indent="-317500" lvl="0" marL="457200" rtl="0" algn="l">
              <a:spcBef>
                <a:spcPts val="0"/>
              </a:spcBef>
              <a:spcAft>
                <a:spcPts val="0"/>
              </a:spcAft>
              <a:buSzPts val="1400"/>
              <a:buFont typeface="Lucida Sans"/>
              <a:buChar char="•"/>
            </a:pPr>
            <a:r>
              <a:rPr lang="en-US">
                <a:latin typeface="Lucida Sans"/>
                <a:ea typeface="Lucida Sans"/>
                <a:cs typeface="Lucida Sans"/>
                <a:sym typeface="Lucida Sans"/>
              </a:rPr>
              <a:t>Question: how can one determine something is a PE file?</a:t>
            </a:r>
            <a:endParaRPr>
              <a:latin typeface="Lucida Sans"/>
              <a:ea typeface="Lucida Sans"/>
              <a:cs typeface="Lucida Sans"/>
              <a:sym typeface="Lucida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2" name="Shape 192"/>
        <p:cNvGrpSpPr/>
        <p:nvPr/>
      </p:nvGrpSpPr>
      <p:grpSpPr>
        <a:xfrm>
          <a:off x="0" y="0"/>
          <a:ext cx="0" cy="0"/>
          <a:chOff x="0" y="0"/>
          <a:chExt cx="0" cy="0"/>
        </a:xfrm>
      </p:grpSpPr>
      <p:sp>
        <p:nvSpPr>
          <p:cNvPr id="193" name="Google Shape;193;p32"/>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_IMAGE_FILE_HEADER</a:t>
            </a:r>
            <a:endParaRPr>
              <a:latin typeface="Lucida Sans"/>
              <a:ea typeface="Lucida Sans"/>
              <a:cs typeface="Lucida Sans"/>
              <a:sym typeface="Lucida Sans"/>
            </a:endParaRPr>
          </a:p>
        </p:txBody>
      </p:sp>
      <p:sp>
        <p:nvSpPr>
          <p:cNvPr id="194" name="Google Shape;194;p32"/>
          <p:cNvSpPr txBox="1"/>
          <p:nvPr>
            <p:ph idx="1" type="body"/>
          </p:nvPr>
        </p:nvSpPr>
        <p:spPr>
          <a:xfrm>
            <a:off x="311700" y="1536625"/>
            <a:ext cx="4520700" cy="4555200"/>
          </a:xfrm>
          <a:prstGeom prst="rect">
            <a:avLst/>
          </a:prstGeom>
        </p:spPr>
        <p:txBody>
          <a:bodyPr anchorCtr="0" anchor="t" bIns="91425" lIns="91425" spcFirstLastPara="1" rIns="91425" wrap="square" tIns="91425">
            <a:noAutofit/>
          </a:bodyPr>
          <a:lstStyle/>
          <a:p>
            <a:pPr indent="127000" lvl="0" marL="228600" rtl="0" algn="l">
              <a:spcBef>
                <a:spcPts val="1000"/>
              </a:spcBef>
              <a:spcAft>
                <a:spcPts val="0"/>
              </a:spcAft>
              <a:buNone/>
            </a:pPr>
            <a:r>
              <a:rPr lang="en-US">
                <a:latin typeface="Consolas"/>
                <a:ea typeface="Consolas"/>
                <a:cs typeface="Consolas"/>
                <a:sym typeface="Consolas"/>
              </a:rPr>
              <a:t>ntdll!_IMAGE_FILE_HEADER</a:t>
            </a:r>
            <a:br>
              <a:rPr lang="en-US">
                <a:latin typeface="Consolas"/>
                <a:ea typeface="Consolas"/>
                <a:cs typeface="Consolas"/>
                <a:sym typeface="Consolas"/>
              </a:rPr>
            </a:br>
            <a:r>
              <a:rPr lang="en-US">
                <a:latin typeface="Consolas"/>
                <a:ea typeface="Consolas"/>
                <a:cs typeface="Consolas"/>
                <a:sym typeface="Consolas"/>
              </a:rPr>
              <a:t>   +0x000 Machine          : Uint2B</a:t>
            </a:r>
            <a:br>
              <a:rPr lang="en-US">
                <a:latin typeface="Consolas"/>
                <a:ea typeface="Consolas"/>
                <a:cs typeface="Consolas"/>
                <a:sym typeface="Consolas"/>
              </a:rPr>
            </a:br>
            <a:r>
              <a:rPr lang="en-US">
                <a:latin typeface="Consolas"/>
                <a:ea typeface="Consolas"/>
                <a:cs typeface="Consolas"/>
                <a:sym typeface="Consolas"/>
              </a:rPr>
              <a:t>   +0x002 NumberOfSections : Uint2B</a:t>
            </a:r>
            <a:br>
              <a:rPr lang="en-US">
                <a:latin typeface="Consolas"/>
                <a:ea typeface="Consolas"/>
                <a:cs typeface="Consolas"/>
                <a:sym typeface="Consolas"/>
              </a:rPr>
            </a:br>
            <a:r>
              <a:rPr lang="en-US">
                <a:latin typeface="Consolas"/>
                <a:ea typeface="Consolas"/>
                <a:cs typeface="Consolas"/>
                <a:sym typeface="Consolas"/>
              </a:rPr>
              <a:t>   +0x004 TimeDateStamp    : Uint4B</a:t>
            </a:r>
            <a:br>
              <a:rPr lang="en-US">
                <a:latin typeface="Consolas"/>
                <a:ea typeface="Consolas"/>
                <a:cs typeface="Consolas"/>
                <a:sym typeface="Consolas"/>
              </a:rPr>
            </a:br>
            <a:r>
              <a:rPr lang="en-US">
                <a:latin typeface="Consolas"/>
                <a:ea typeface="Consolas"/>
                <a:cs typeface="Consolas"/>
                <a:sym typeface="Consolas"/>
              </a:rPr>
              <a:t>   +0x008 PointerToSymbolTable : Uint4B</a:t>
            </a:r>
            <a:br>
              <a:rPr lang="en-US">
                <a:latin typeface="Consolas"/>
                <a:ea typeface="Consolas"/>
                <a:cs typeface="Consolas"/>
                <a:sym typeface="Consolas"/>
              </a:rPr>
            </a:br>
            <a:r>
              <a:rPr lang="en-US">
                <a:latin typeface="Consolas"/>
                <a:ea typeface="Consolas"/>
                <a:cs typeface="Consolas"/>
                <a:sym typeface="Consolas"/>
              </a:rPr>
              <a:t>   +0x00c NumberOfSymbols  : Uint4B</a:t>
            </a:r>
            <a:br>
              <a:rPr lang="en-US">
                <a:latin typeface="Consolas"/>
                <a:ea typeface="Consolas"/>
                <a:cs typeface="Consolas"/>
                <a:sym typeface="Consolas"/>
              </a:rPr>
            </a:br>
            <a:r>
              <a:rPr lang="en-US">
                <a:latin typeface="Consolas"/>
                <a:ea typeface="Consolas"/>
                <a:cs typeface="Consolas"/>
                <a:sym typeface="Consolas"/>
              </a:rPr>
              <a:t>   +0x010 SizeOfOptionalHeader : Uint2B</a:t>
            </a:r>
            <a:br>
              <a:rPr lang="en-US">
                <a:latin typeface="Consolas"/>
                <a:ea typeface="Consolas"/>
                <a:cs typeface="Consolas"/>
                <a:sym typeface="Consolas"/>
              </a:rPr>
            </a:br>
            <a:r>
              <a:rPr lang="en-US">
                <a:latin typeface="Consolas"/>
                <a:ea typeface="Consolas"/>
                <a:cs typeface="Consolas"/>
                <a:sym typeface="Consolas"/>
              </a:rPr>
              <a:t>   +0x012 Characteristics  : Uint2B</a:t>
            </a:r>
            <a:br>
              <a:rPr lang="en-US"/>
            </a:br>
            <a:endParaRPr/>
          </a:p>
        </p:txBody>
      </p:sp>
      <p:sp>
        <p:nvSpPr>
          <p:cNvPr id="195" name="Google Shape;195;p32"/>
          <p:cNvSpPr txBox="1"/>
          <p:nvPr>
            <p:ph idx="2" type="body"/>
          </p:nvPr>
        </p:nvSpPr>
        <p:spPr>
          <a:xfrm>
            <a:off x="4832400" y="1536633"/>
            <a:ext cx="39999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latin typeface="Lucida Sans"/>
                <a:ea typeface="Lucida Sans"/>
                <a:cs typeface="Lucida Sans"/>
                <a:sym typeface="Lucida Sans"/>
              </a:rPr>
              <a:t>_IMAGE_FILE_HEADER is the old COFF header. This is a piece of computer archeology. It was introduced in UNIX System V (in 1983).</a:t>
            </a:r>
            <a:endParaRPr>
              <a:latin typeface="Lucida Sans"/>
              <a:ea typeface="Lucida Sans"/>
              <a:cs typeface="Lucida Sans"/>
              <a:sym typeface="Lucida Sans"/>
            </a:endParaRPr>
          </a:p>
          <a:p>
            <a:pPr indent="0" lvl="0" marL="0" rtl="0" algn="l">
              <a:spcBef>
                <a:spcPts val="1000"/>
              </a:spcBef>
              <a:spcAft>
                <a:spcPts val="0"/>
              </a:spcAft>
              <a:buNone/>
            </a:pPr>
            <a:r>
              <a:rPr lang="en-US">
                <a:latin typeface="Lucida Sans"/>
                <a:ea typeface="Lucida Sans"/>
                <a:cs typeface="Lucida Sans"/>
                <a:sym typeface="Lucida Sans"/>
              </a:rPr>
              <a:t>Fun fact: research the possible values for ‘Machine’</a:t>
            </a:r>
            <a:endParaRPr>
              <a:latin typeface="Lucida Sans"/>
              <a:ea typeface="Lucida Sans"/>
              <a:cs typeface="Lucida Sans"/>
              <a:sym typeface="Lucida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9" name="Shape 199"/>
        <p:cNvGrpSpPr/>
        <p:nvPr/>
      </p:nvGrpSpPr>
      <p:grpSpPr>
        <a:xfrm>
          <a:off x="0" y="0"/>
          <a:ext cx="0" cy="0"/>
          <a:chOff x="0" y="0"/>
          <a:chExt cx="0" cy="0"/>
        </a:xfrm>
      </p:grpSpPr>
      <p:sp>
        <p:nvSpPr>
          <p:cNvPr id="200" name="Google Shape;200;p33"/>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‘Normal’ executables and libraries</a:t>
            </a:r>
            <a:endParaRPr>
              <a:latin typeface="Lucida Sans"/>
              <a:ea typeface="Lucida Sans"/>
              <a:cs typeface="Lucida Sans"/>
              <a:sym typeface="Lucida Sans"/>
            </a:endParaRPr>
          </a:p>
        </p:txBody>
      </p:sp>
      <p:sp>
        <p:nvSpPr>
          <p:cNvPr id="201" name="Google Shape;201;p33"/>
          <p:cNvSpPr txBox="1"/>
          <p:nvPr>
            <p:ph idx="1" type="body"/>
          </p:nvPr>
        </p:nvSpPr>
        <p:spPr>
          <a:xfrm>
            <a:off x="311700" y="1225758"/>
            <a:ext cx="8520600" cy="6108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sz="1800">
                <a:latin typeface="Lucida Sans"/>
                <a:ea typeface="Lucida Sans"/>
                <a:cs typeface="Lucida Sans"/>
                <a:sym typeface="Lucida Sans"/>
              </a:rPr>
              <a:t>‘Normal’ executables usually have the following sections in their PE Files</a:t>
            </a:r>
            <a:endParaRPr sz="1800">
              <a:latin typeface="Lucida Sans"/>
              <a:ea typeface="Lucida Sans"/>
              <a:cs typeface="Lucida Sans"/>
              <a:sym typeface="Lucida Sans"/>
            </a:endParaRPr>
          </a:p>
          <a:p>
            <a:pPr indent="0" lvl="0" marL="0" rtl="0" algn="l">
              <a:spcBef>
                <a:spcPts val="1000"/>
              </a:spcBef>
              <a:spcAft>
                <a:spcPts val="0"/>
              </a:spcAft>
              <a:buNone/>
            </a:pPr>
            <a:r>
              <a:t/>
            </a:r>
            <a:endParaRPr/>
          </a:p>
          <a:p>
            <a:pPr indent="0" lvl="0" marL="0" rtl="0" algn="l">
              <a:spcBef>
                <a:spcPts val="1000"/>
              </a:spcBef>
              <a:spcAft>
                <a:spcPts val="0"/>
              </a:spcAft>
              <a:buNone/>
            </a:pPr>
            <a:r>
              <a:t/>
            </a:r>
            <a:endParaRPr/>
          </a:p>
          <a:p>
            <a:pPr indent="0" lvl="0" marL="0" rtl="0" algn="l">
              <a:spcBef>
                <a:spcPts val="1000"/>
              </a:spcBef>
              <a:spcAft>
                <a:spcPts val="0"/>
              </a:spcAft>
              <a:buNone/>
            </a:pPr>
            <a:r>
              <a:t/>
            </a:r>
            <a:endParaRPr/>
          </a:p>
        </p:txBody>
      </p:sp>
      <p:graphicFrame>
        <p:nvGraphicFramePr>
          <p:cNvPr id="202" name="Google Shape;202;p33"/>
          <p:cNvGraphicFramePr/>
          <p:nvPr/>
        </p:nvGraphicFramePr>
        <p:xfrm>
          <a:off x="311700" y="1836558"/>
          <a:ext cx="3000000" cy="3000000"/>
        </p:xfrm>
        <a:graphic>
          <a:graphicData uri="http://schemas.openxmlformats.org/drawingml/2006/table">
            <a:tbl>
              <a:tblPr>
                <a:noFill/>
                <a:tableStyleId>{7D0AD2A8-1F60-4D8D-A6CA-FA0100FBC883}</a:tableStyleId>
              </a:tblPr>
              <a:tblGrid>
                <a:gridCol w="1140825"/>
                <a:gridCol w="7379775"/>
              </a:tblGrid>
              <a:tr h="508000">
                <a:tc>
                  <a:txBody>
                    <a:bodyPr/>
                    <a:lstStyle/>
                    <a:p>
                      <a:pPr indent="0" lvl="0" marL="0" rtl="0" algn="l">
                        <a:spcBef>
                          <a:spcPts val="0"/>
                        </a:spcBef>
                        <a:spcAft>
                          <a:spcPts val="0"/>
                        </a:spcAft>
                        <a:buNone/>
                      </a:pPr>
                      <a:r>
                        <a:rPr lang="en-US" sz="1900"/>
                        <a:t>.text</a:t>
                      </a:r>
                      <a:endParaRPr sz="1900"/>
                    </a:p>
                  </a:txBody>
                  <a:tcPr marT="121900" marB="121900" marR="91425" marL="91425"/>
                </a:tc>
                <a:tc>
                  <a:txBody>
                    <a:bodyPr/>
                    <a:lstStyle/>
                    <a:p>
                      <a:pPr indent="0" lvl="0" marL="0" rtl="0" algn="l">
                        <a:spcBef>
                          <a:spcPts val="0"/>
                        </a:spcBef>
                        <a:spcAft>
                          <a:spcPts val="0"/>
                        </a:spcAft>
                        <a:buNone/>
                      </a:pPr>
                      <a:r>
                        <a:rPr lang="en-US" sz="1900"/>
                        <a:t>Code</a:t>
                      </a:r>
                      <a:endParaRPr sz="1900"/>
                    </a:p>
                  </a:txBody>
                  <a:tcPr marT="121900" marB="121900" marR="91425" marL="91425"/>
                </a:tc>
              </a:tr>
              <a:tr h="508000">
                <a:tc>
                  <a:txBody>
                    <a:bodyPr/>
                    <a:lstStyle/>
                    <a:p>
                      <a:pPr indent="0" lvl="0" marL="0" rtl="0" algn="l">
                        <a:spcBef>
                          <a:spcPts val="0"/>
                        </a:spcBef>
                        <a:spcAft>
                          <a:spcPts val="0"/>
                        </a:spcAft>
                        <a:buNone/>
                      </a:pPr>
                      <a:r>
                        <a:rPr lang="en-US" sz="1900"/>
                        <a:t>.data</a:t>
                      </a:r>
                      <a:endParaRPr sz="1900"/>
                    </a:p>
                  </a:txBody>
                  <a:tcPr marT="121900" marB="121900" marR="91425" marL="91425"/>
                </a:tc>
                <a:tc>
                  <a:txBody>
                    <a:bodyPr/>
                    <a:lstStyle/>
                    <a:p>
                      <a:pPr indent="0" lvl="0" marL="0" rtl="0" algn="l">
                        <a:spcBef>
                          <a:spcPts val="0"/>
                        </a:spcBef>
                        <a:spcAft>
                          <a:spcPts val="0"/>
                        </a:spcAft>
                        <a:buClr>
                          <a:schemeClr val="dk1"/>
                        </a:buClr>
                        <a:buSzPts val="1500"/>
                        <a:buFont typeface="Arial"/>
                        <a:buNone/>
                      </a:pPr>
                      <a:r>
                        <a:rPr lang="en-US" sz="1900">
                          <a:solidFill>
                            <a:schemeClr val="dk1"/>
                          </a:solidFill>
                        </a:rPr>
                        <a:t>Initialized data</a:t>
                      </a:r>
                      <a:endParaRPr sz="1900"/>
                    </a:p>
                  </a:txBody>
                  <a:tcPr marT="121900" marB="121900" marR="91425" marL="91425"/>
                </a:tc>
              </a:tr>
              <a:tr h="508000">
                <a:tc>
                  <a:txBody>
                    <a:bodyPr/>
                    <a:lstStyle/>
                    <a:p>
                      <a:pPr indent="0" lvl="0" marL="0" rtl="0" algn="l">
                        <a:spcBef>
                          <a:spcPts val="0"/>
                        </a:spcBef>
                        <a:spcAft>
                          <a:spcPts val="0"/>
                        </a:spcAft>
                        <a:buNone/>
                      </a:pPr>
                      <a:r>
                        <a:rPr lang="en-US" sz="1900"/>
                        <a:t>.rdata</a:t>
                      </a:r>
                      <a:endParaRPr sz="1900"/>
                    </a:p>
                  </a:txBody>
                  <a:tcPr marT="121900" marB="121900" marR="91425" marL="91425"/>
                </a:tc>
                <a:tc>
                  <a:txBody>
                    <a:bodyPr/>
                    <a:lstStyle/>
                    <a:p>
                      <a:pPr indent="0" lvl="0" marL="0" rtl="0" algn="l">
                        <a:spcBef>
                          <a:spcPts val="0"/>
                        </a:spcBef>
                        <a:spcAft>
                          <a:spcPts val="0"/>
                        </a:spcAft>
                        <a:buNone/>
                      </a:pPr>
                      <a:r>
                        <a:rPr lang="en-US" sz="1900"/>
                        <a:t>Constant and read-only data</a:t>
                      </a:r>
                      <a:endParaRPr sz="1900"/>
                    </a:p>
                  </a:txBody>
                  <a:tcPr marT="121900" marB="121900" marR="91425" marL="91425"/>
                </a:tc>
              </a:tr>
              <a:tr h="508000">
                <a:tc>
                  <a:txBody>
                    <a:bodyPr/>
                    <a:lstStyle/>
                    <a:p>
                      <a:pPr indent="0" lvl="0" marL="0" rtl="0" algn="l">
                        <a:spcBef>
                          <a:spcPts val="0"/>
                        </a:spcBef>
                        <a:spcAft>
                          <a:spcPts val="0"/>
                        </a:spcAft>
                        <a:buNone/>
                      </a:pPr>
                      <a:r>
                        <a:rPr lang="en-US" sz="1900"/>
                        <a:t>.edata</a:t>
                      </a:r>
                      <a:endParaRPr sz="1900"/>
                    </a:p>
                  </a:txBody>
                  <a:tcPr marT="121900" marB="121900" marR="91425" marL="91425"/>
                </a:tc>
                <a:tc>
                  <a:txBody>
                    <a:bodyPr/>
                    <a:lstStyle/>
                    <a:p>
                      <a:pPr indent="0" lvl="0" marL="0" rtl="0" algn="l">
                        <a:spcBef>
                          <a:spcPts val="0"/>
                        </a:spcBef>
                        <a:spcAft>
                          <a:spcPts val="0"/>
                        </a:spcAft>
                        <a:buNone/>
                      </a:pPr>
                      <a:r>
                        <a:rPr lang="en-US" sz="1900"/>
                        <a:t>Export descriptors (expect these in DLLs)</a:t>
                      </a:r>
                      <a:endParaRPr sz="1900"/>
                    </a:p>
                  </a:txBody>
                  <a:tcPr marT="121900" marB="121900" marR="91425" marL="91425"/>
                </a:tc>
              </a:tr>
              <a:tr h="508000">
                <a:tc>
                  <a:txBody>
                    <a:bodyPr/>
                    <a:lstStyle/>
                    <a:p>
                      <a:pPr indent="0" lvl="0" marL="0" rtl="0" algn="l">
                        <a:spcBef>
                          <a:spcPts val="0"/>
                        </a:spcBef>
                        <a:spcAft>
                          <a:spcPts val="0"/>
                        </a:spcAft>
                        <a:buNone/>
                      </a:pPr>
                      <a:r>
                        <a:rPr lang="en-US" sz="1900"/>
                        <a:t>.idata</a:t>
                      </a:r>
                      <a:endParaRPr sz="1900"/>
                    </a:p>
                  </a:txBody>
                  <a:tcPr marT="121900" marB="121900" marR="91425" marL="91425"/>
                </a:tc>
                <a:tc>
                  <a:txBody>
                    <a:bodyPr/>
                    <a:lstStyle/>
                    <a:p>
                      <a:pPr indent="0" lvl="0" marL="0" rtl="0" algn="l">
                        <a:spcBef>
                          <a:spcPts val="0"/>
                        </a:spcBef>
                        <a:spcAft>
                          <a:spcPts val="0"/>
                        </a:spcAft>
                        <a:buNone/>
                      </a:pPr>
                      <a:r>
                        <a:rPr lang="en-US" sz="1900"/>
                        <a:t>Import descriptors</a:t>
                      </a:r>
                      <a:endParaRPr sz="1900"/>
                    </a:p>
                  </a:txBody>
                  <a:tcPr marT="121900" marB="121900" marR="91425" marL="91425"/>
                </a:tc>
              </a:tr>
              <a:tr h="508000">
                <a:tc>
                  <a:txBody>
                    <a:bodyPr/>
                    <a:lstStyle/>
                    <a:p>
                      <a:pPr indent="0" lvl="0" marL="0" rtl="0" algn="l">
                        <a:spcBef>
                          <a:spcPts val="0"/>
                        </a:spcBef>
                        <a:spcAft>
                          <a:spcPts val="0"/>
                        </a:spcAft>
                        <a:buNone/>
                      </a:pPr>
                      <a:r>
                        <a:rPr lang="en-US" sz="1900"/>
                        <a:t>.reloc</a:t>
                      </a:r>
                      <a:endParaRPr sz="1900"/>
                    </a:p>
                  </a:txBody>
                  <a:tcPr marT="121900" marB="121900" marR="91425" marL="91425"/>
                </a:tc>
                <a:tc>
                  <a:txBody>
                    <a:bodyPr/>
                    <a:lstStyle/>
                    <a:p>
                      <a:pPr indent="0" lvl="0" marL="0" rtl="0" algn="l">
                        <a:spcBef>
                          <a:spcPts val="0"/>
                        </a:spcBef>
                        <a:spcAft>
                          <a:spcPts val="0"/>
                        </a:spcAft>
                        <a:buNone/>
                      </a:pPr>
                      <a:r>
                        <a:rPr lang="en-US" sz="1900"/>
                        <a:t>Relocation table (absolute addressing when the module needs to be loaded in a specific place)</a:t>
                      </a:r>
                      <a:endParaRPr sz="1900"/>
                    </a:p>
                  </a:txBody>
                  <a:tcPr marT="121900" marB="121900" marR="91425" marL="91425"/>
                </a:tc>
              </a:tr>
              <a:tr h="508000">
                <a:tc>
                  <a:txBody>
                    <a:bodyPr/>
                    <a:lstStyle/>
                    <a:p>
                      <a:pPr indent="0" lvl="0" marL="0" rtl="0" algn="l">
                        <a:spcBef>
                          <a:spcPts val="0"/>
                        </a:spcBef>
                        <a:spcAft>
                          <a:spcPts val="0"/>
                        </a:spcAft>
                        <a:buNone/>
                      </a:pPr>
                      <a:r>
                        <a:rPr lang="en-US" sz="1900"/>
                        <a:t>.rsrc</a:t>
                      </a:r>
                      <a:endParaRPr sz="1900"/>
                    </a:p>
                  </a:txBody>
                  <a:tcPr marT="121900" marB="121900" marR="91425" marL="91425"/>
                </a:tc>
                <a:tc>
                  <a:txBody>
                    <a:bodyPr/>
                    <a:lstStyle/>
                    <a:p>
                      <a:pPr indent="0" lvl="0" marL="0" rtl="0" algn="l">
                        <a:spcBef>
                          <a:spcPts val="0"/>
                        </a:spcBef>
                        <a:spcAft>
                          <a:spcPts val="0"/>
                        </a:spcAft>
                        <a:buNone/>
                      </a:pPr>
                      <a:r>
                        <a:rPr lang="en-US" sz="1900"/>
                        <a:t>Resources (icons, bitmaps, dialogs, menu items etc)</a:t>
                      </a:r>
                      <a:endParaRPr sz="1900"/>
                    </a:p>
                  </a:txBody>
                  <a:tcPr marT="121900" marB="121900" marR="91425" marL="91425"/>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6" name="Shape 206"/>
        <p:cNvGrpSpPr/>
        <p:nvPr/>
      </p:nvGrpSpPr>
      <p:grpSpPr>
        <a:xfrm>
          <a:off x="0" y="0"/>
          <a:ext cx="0" cy="0"/>
          <a:chOff x="0" y="0"/>
          <a:chExt cx="0" cy="0"/>
        </a:xfrm>
      </p:grpSpPr>
      <p:sp>
        <p:nvSpPr>
          <p:cNvPr id="207" name="Google Shape;207;p34"/>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.text is program code</a:t>
            </a:r>
            <a:endParaRPr/>
          </a:p>
        </p:txBody>
      </p:sp>
      <p:pic>
        <p:nvPicPr>
          <p:cNvPr id="208" name="Google Shape;208;p34"/>
          <p:cNvPicPr preferRelativeResize="0"/>
          <p:nvPr/>
        </p:nvPicPr>
        <p:blipFill>
          <a:blip r:embed="rId3">
            <a:alphaModFix/>
          </a:blip>
          <a:stretch>
            <a:fillRect/>
          </a:stretch>
        </p:blipFill>
        <p:spPr>
          <a:xfrm>
            <a:off x="152400" y="1560167"/>
            <a:ext cx="5780250" cy="3820976"/>
          </a:xfrm>
          <a:prstGeom prst="rect">
            <a:avLst/>
          </a:prstGeom>
          <a:noFill/>
          <a:ln>
            <a:noFill/>
          </a:ln>
        </p:spPr>
      </p:pic>
      <p:sp>
        <p:nvSpPr>
          <p:cNvPr id="209" name="Google Shape;209;p34"/>
          <p:cNvSpPr txBox="1"/>
          <p:nvPr>
            <p:ph idx="2" type="body"/>
          </p:nvPr>
        </p:nvSpPr>
        <p:spPr>
          <a:xfrm>
            <a:off x="6296975" y="1536633"/>
            <a:ext cx="25353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latin typeface="Lucida Sans"/>
                <a:ea typeface="Lucida Sans"/>
                <a:cs typeface="Lucida Sans"/>
                <a:sym typeface="Lucida Sans"/>
              </a:rPr>
              <a:t>The program is notepad.exe. </a:t>
            </a:r>
            <a:endParaRPr>
              <a:latin typeface="Lucida Sans"/>
              <a:ea typeface="Lucida Sans"/>
              <a:cs typeface="Lucida Sans"/>
              <a:sym typeface="Lucida Sans"/>
            </a:endParaRPr>
          </a:p>
          <a:p>
            <a:pPr indent="0" lvl="0" marL="0" rtl="0" algn="l">
              <a:spcBef>
                <a:spcPts val="1000"/>
              </a:spcBef>
              <a:spcAft>
                <a:spcPts val="0"/>
              </a:spcAft>
              <a:buNone/>
            </a:pPr>
            <a:r>
              <a:rPr lang="en-US">
                <a:latin typeface="Lucida Sans"/>
                <a:ea typeface="Lucida Sans"/>
                <a:cs typeface="Lucida Sans"/>
                <a:sym typeface="Lucida Sans"/>
              </a:rPr>
              <a:t>Look closely at the text, this is probably a series of constants set at the top of the code</a:t>
            </a:r>
            <a:endParaRPr>
              <a:latin typeface="Lucida Sans"/>
              <a:ea typeface="Lucida Sans"/>
              <a:cs typeface="Lucida Sans"/>
              <a:sym typeface="Lucida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3" name="Shape 213"/>
        <p:cNvGrpSpPr/>
        <p:nvPr/>
      </p:nvGrpSpPr>
      <p:grpSpPr>
        <a:xfrm>
          <a:off x="0" y="0"/>
          <a:ext cx="0" cy="0"/>
          <a:chOff x="0" y="0"/>
          <a:chExt cx="0" cy="0"/>
        </a:xfrm>
      </p:grpSpPr>
      <p:sp>
        <p:nvSpPr>
          <p:cNvPr id="214" name="Google Shape;214;p35"/>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Lab 1: PE structure investigation</a:t>
            </a:r>
            <a:endParaRPr/>
          </a:p>
        </p:txBody>
      </p:sp>
      <p:sp>
        <p:nvSpPr>
          <p:cNvPr id="215" name="Google Shape;215;p35"/>
          <p:cNvSpPr txBox="1"/>
          <p:nvPr>
            <p:ph idx="1" type="body"/>
          </p:nvPr>
        </p:nvSpPr>
        <p:spPr>
          <a:xfrm>
            <a:off x="311700" y="1536633"/>
            <a:ext cx="8520600" cy="5070000"/>
          </a:xfrm>
          <a:prstGeom prst="rect">
            <a:avLst/>
          </a:prstGeom>
        </p:spPr>
        <p:txBody>
          <a:bodyPr anchorCtr="0" anchor="t" bIns="91425" lIns="91425" spcFirstLastPara="1" rIns="91425" wrap="square" tIns="91425">
            <a:noAutofit/>
          </a:bodyPr>
          <a:lstStyle/>
          <a:p>
            <a:pPr indent="-381000" lvl="0" marL="457200" rtl="0" algn="l">
              <a:spcBef>
                <a:spcPts val="1000"/>
              </a:spcBef>
              <a:spcAft>
                <a:spcPts val="0"/>
              </a:spcAft>
              <a:buSzPts val="2400"/>
              <a:buFont typeface="Lucida Sans"/>
              <a:buChar char="●"/>
            </a:pPr>
            <a:r>
              <a:rPr lang="en-US" sz="2400">
                <a:latin typeface="Lucida Sans"/>
                <a:ea typeface="Lucida Sans"/>
                <a:cs typeface="Lucida Sans"/>
                <a:sym typeface="Lucida Sans"/>
              </a:rPr>
              <a:t>Go to your Flare machine and open PEView</a:t>
            </a:r>
            <a:endParaRPr sz="2400">
              <a:latin typeface="Lucida Sans"/>
              <a:ea typeface="Lucida Sans"/>
              <a:cs typeface="Lucida Sans"/>
              <a:sym typeface="Lucida Sans"/>
            </a:endParaRPr>
          </a:p>
          <a:p>
            <a:pPr indent="-381000" lvl="0" marL="457200" rtl="0" algn="l">
              <a:spcBef>
                <a:spcPts val="0"/>
              </a:spcBef>
              <a:spcAft>
                <a:spcPts val="0"/>
              </a:spcAft>
              <a:buSzPts val="2400"/>
              <a:buFont typeface="Lucida Sans"/>
              <a:buChar char="●"/>
            </a:pPr>
            <a:r>
              <a:rPr lang="en-US" sz="2400">
                <a:latin typeface="Lucida Sans"/>
                <a:ea typeface="Lucida Sans"/>
                <a:cs typeface="Lucida Sans"/>
                <a:sym typeface="Lucida Sans"/>
              </a:rPr>
              <a:t>Inside PEView open another program, for instance notepad.exe</a:t>
            </a:r>
            <a:endParaRPr sz="2400">
              <a:latin typeface="Lucida Sans"/>
              <a:ea typeface="Lucida Sans"/>
              <a:cs typeface="Lucida Sans"/>
              <a:sym typeface="Lucida Sans"/>
            </a:endParaRPr>
          </a:p>
          <a:p>
            <a:pPr indent="-381000" lvl="0" marL="457200" rtl="0" algn="l">
              <a:spcBef>
                <a:spcPts val="0"/>
              </a:spcBef>
              <a:spcAft>
                <a:spcPts val="0"/>
              </a:spcAft>
              <a:buSzPts val="2400"/>
              <a:buFont typeface="Lucida Sans"/>
              <a:buChar char="●"/>
            </a:pPr>
            <a:r>
              <a:rPr lang="en-US" sz="2400">
                <a:latin typeface="Lucida Sans"/>
                <a:ea typeface="Lucida Sans"/>
                <a:cs typeface="Lucida Sans"/>
                <a:sym typeface="Lucida Sans"/>
              </a:rPr>
              <a:t>Inspect the structures</a:t>
            </a:r>
            <a:endParaRPr sz="2400">
              <a:latin typeface="Lucida Sans"/>
              <a:ea typeface="Lucida Sans"/>
              <a:cs typeface="Lucida Sans"/>
              <a:sym typeface="Lucida Sans"/>
            </a:endParaRPr>
          </a:p>
          <a:p>
            <a:pPr indent="-381000" lvl="0" marL="457200" rtl="0" algn="l">
              <a:spcBef>
                <a:spcPts val="0"/>
              </a:spcBef>
              <a:spcAft>
                <a:spcPts val="0"/>
              </a:spcAft>
              <a:buSzPts val="2400"/>
              <a:buFont typeface="Lucida Sans"/>
              <a:buChar char="●"/>
            </a:pPr>
            <a:r>
              <a:rPr lang="en-US" sz="2400">
                <a:latin typeface="Lucida Sans"/>
                <a:ea typeface="Lucida Sans"/>
                <a:cs typeface="Lucida Sans"/>
                <a:sym typeface="Lucida Sans"/>
              </a:rPr>
              <a:t>Look at the relocations</a:t>
            </a:r>
            <a:endParaRPr sz="2400">
              <a:latin typeface="Lucida Sans"/>
              <a:ea typeface="Lucida Sans"/>
              <a:cs typeface="Lucida Sans"/>
              <a:sym typeface="Lucida Sans"/>
            </a:endParaRPr>
          </a:p>
          <a:p>
            <a:pPr indent="0" lvl="0" marL="0" rtl="0" algn="l">
              <a:spcBef>
                <a:spcPts val="1000"/>
              </a:spcBef>
              <a:spcAft>
                <a:spcPts val="0"/>
              </a:spcAft>
              <a:buNone/>
            </a:pPr>
            <a:r>
              <a:rPr b="1" lang="en-US" sz="2400">
                <a:latin typeface="Lucida Sans"/>
                <a:ea typeface="Lucida Sans"/>
                <a:cs typeface="Lucida Sans"/>
                <a:sym typeface="Lucida Sans"/>
              </a:rPr>
              <a:t>Relocations</a:t>
            </a:r>
            <a:r>
              <a:rPr lang="en-US" sz="2400">
                <a:latin typeface="Lucida Sans"/>
                <a:ea typeface="Lucida Sans"/>
                <a:cs typeface="Lucida Sans"/>
                <a:sym typeface="Lucida Sans"/>
              </a:rPr>
              <a:t>: compiler does not know at compile time where a program will be loaded. It prescribes the layout of the program in terms of relative addresses to a base address, where the loader will determine the base address at load time, and the RVA is just the offset from the base address.</a:t>
            </a:r>
            <a:endParaRPr sz="2400">
              <a:latin typeface="Lucida Sans"/>
              <a:ea typeface="Lucida Sans"/>
              <a:cs typeface="Lucida Sans"/>
              <a:sym typeface="Lucida Sans"/>
            </a:endParaRPr>
          </a:p>
          <a:p>
            <a:pPr indent="127000" lvl="0" marL="228600" rtl="0" algn="l">
              <a:spcBef>
                <a:spcPts val="1000"/>
              </a:spcBef>
              <a:spcAft>
                <a:spcPts val="0"/>
              </a:spcAft>
              <a:buNone/>
            </a:pPr>
            <a:r>
              <a:t/>
            </a:r>
            <a:endParaRPr sz="24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9" name="Shape 219"/>
        <p:cNvGrpSpPr/>
        <p:nvPr/>
      </p:nvGrpSpPr>
      <p:grpSpPr>
        <a:xfrm>
          <a:off x="0" y="0"/>
          <a:ext cx="0" cy="0"/>
          <a:chOff x="0" y="0"/>
          <a:chExt cx="0" cy="0"/>
        </a:xfrm>
      </p:grpSpPr>
      <p:sp>
        <p:nvSpPr>
          <p:cNvPr id="220" name="Google Shape;220;p36"/>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More on Relocations</a:t>
            </a:r>
            <a:endParaRPr>
              <a:latin typeface="Lucida Sans"/>
              <a:ea typeface="Lucida Sans"/>
              <a:cs typeface="Lucida Sans"/>
              <a:sym typeface="Lucida Sans"/>
            </a:endParaRPr>
          </a:p>
        </p:txBody>
      </p:sp>
      <p:sp>
        <p:nvSpPr>
          <p:cNvPr id="221" name="Google Shape;221;p36"/>
          <p:cNvSpPr txBox="1"/>
          <p:nvPr>
            <p:ph idx="1" type="body"/>
          </p:nvPr>
        </p:nvSpPr>
        <p:spPr>
          <a:xfrm>
            <a:off x="311700" y="1536633"/>
            <a:ext cx="8520600" cy="6300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sz="1800">
                <a:latin typeface="Lucida Sans"/>
                <a:ea typeface="Lucida Sans"/>
                <a:cs typeface="Lucida Sans"/>
                <a:sym typeface="Lucida Sans"/>
              </a:rPr>
              <a:t>In Windows NT the base virtual address in the PE file is 0x1000</a:t>
            </a:r>
            <a:endParaRPr sz="1800">
              <a:latin typeface="Lucida Sans"/>
              <a:ea typeface="Lucida Sans"/>
              <a:cs typeface="Lucida Sans"/>
              <a:sym typeface="Lucida Sans"/>
            </a:endParaRPr>
          </a:p>
        </p:txBody>
      </p:sp>
      <p:pic>
        <p:nvPicPr>
          <p:cNvPr id="222" name="Google Shape;222;p36"/>
          <p:cNvPicPr preferRelativeResize="0"/>
          <p:nvPr/>
        </p:nvPicPr>
        <p:blipFill>
          <a:blip r:embed="rId3">
            <a:alphaModFix/>
          </a:blip>
          <a:stretch>
            <a:fillRect/>
          </a:stretch>
        </p:blipFill>
        <p:spPr>
          <a:xfrm>
            <a:off x="311700" y="2398721"/>
            <a:ext cx="4861619" cy="3213724"/>
          </a:xfrm>
          <a:prstGeom prst="rect">
            <a:avLst/>
          </a:prstGeom>
          <a:noFill/>
          <a:ln>
            <a:noFill/>
          </a:ln>
        </p:spPr>
      </p:pic>
      <p:sp>
        <p:nvSpPr>
          <p:cNvPr id="223" name="Google Shape;223;p36"/>
          <p:cNvSpPr txBox="1"/>
          <p:nvPr/>
        </p:nvSpPr>
        <p:spPr>
          <a:xfrm>
            <a:off x="5818175" y="2398733"/>
            <a:ext cx="3014100" cy="4284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US">
                <a:solidFill>
                  <a:schemeClr val="dk2"/>
                </a:solidFill>
                <a:latin typeface="Lucida Sans"/>
                <a:ea typeface="Lucida Sans"/>
                <a:cs typeface="Lucida Sans"/>
                <a:sym typeface="Lucida Sans"/>
              </a:rPr>
              <a:t>Experiment</a:t>
            </a:r>
            <a:endParaRPr b="1">
              <a:solidFill>
                <a:schemeClr val="dk2"/>
              </a:solidFill>
              <a:latin typeface="Lucida Sans"/>
              <a:ea typeface="Lucida Sans"/>
              <a:cs typeface="Lucida Sans"/>
              <a:sym typeface="Lucida Sans"/>
            </a:endParaRPr>
          </a:p>
          <a:p>
            <a:pPr indent="0" lvl="0" marL="0" rtl="0" algn="l">
              <a:spcBef>
                <a:spcPts val="0"/>
              </a:spcBef>
              <a:spcAft>
                <a:spcPts val="0"/>
              </a:spcAft>
              <a:buNone/>
            </a:pPr>
            <a:r>
              <a:rPr lang="en-US">
                <a:solidFill>
                  <a:schemeClr val="dk2"/>
                </a:solidFill>
                <a:latin typeface="Lucida Sans"/>
                <a:ea typeface="Lucida Sans"/>
                <a:cs typeface="Lucida Sans"/>
                <a:sym typeface="Lucida Sans"/>
              </a:rPr>
              <a:t>Load notepad.exe into Ollydbg on your malware analysis workstation and inspect the memory map window.</a:t>
            </a:r>
            <a:endParaRPr>
              <a:solidFill>
                <a:schemeClr val="dk2"/>
              </a:solidFill>
              <a:latin typeface="Lucida Sans"/>
              <a:ea typeface="Lucida Sans"/>
              <a:cs typeface="Lucida Sans"/>
              <a:sym typeface="Lucida Sans"/>
            </a:endParaRPr>
          </a:p>
          <a:p>
            <a:pPr indent="0" lvl="0" marL="0" rtl="0" algn="l">
              <a:spcBef>
                <a:spcPts val="0"/>
              </a:spcBef>
              <a:spcAft>
                <a:spcPts val="0"/>
              </a:spcAft>
              <a:buNone/>
            </a:pPr>
            <a:r>
              <a:t/>
            </a:r>
            <a:endParaRPr>
              <a:solidFill>
                <a:schemeClr val="dk2"/>
              </a:solidFill>
              <a:latin typeface="Lucida Sans"/>
              <a:ea typeface="Lucida Sans"/>
              <a:cs typeface="Lucida Sans"/>
              <a:sym typeface="Lucida Sans"/>
            </a:endParaRPr>
          </a:p>
          <a:p>
            <a:pPr indent="0" lvl="0" marL="0" rtl="0" algn="l">
              <a:spcBef>
                <a:spcPts val="0"/>
              </a:spcBef>
              <a:spcAft>
                <a:spcPts val="0"/>
              </a:spcAft>
              <a:buNone/>
            </a:pPr>
            <a:r>
              <a:rPr lang="en-US">
                <a:solidFill>
                  <a:schemeClr val="dk2"/>
                </a:solidFill>
                <a:latin typeface="Lucida Sans"/>
                <a:ea typeface="Lucida Sans"/>
                <a:cs typeface="Lucida Sans"/>
                <a:sym typeface="Lucida Sans"/>
              </a:rPr>
              <a:t>Find the real location where the executable is mapped as well as the base virtual address.</a:t>
            </a:r>
            <a:endParaRPr>
              <a:solidFill>
                <a:schemeClr val="dk2"/>
              </a:solidFill>
              <a:latin typeface="Lucida Sans"/>
              <a:ea typeface="Lucida Sans"/>
              <a:cs typeface="Lucida Sans"/>
              <a:sym typeface="Lucida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7" name="Shape 227"/>
        <p:cNvGrpSpPr/>
        <p:nvPr/>
      </p:nvGrpSpPr>
      <p:grpSpPr>
        <a:xfrm>
          <a:off x="0" y="0"/>
          <a:ext cx="0" cy="0"/>
          <a:chOff x="0" y="0"/>
          <a:chExt cx="0" cy="0"/>
        </a:xfrm>
      </p:grpSpPr>
      <p:sp>
        <p:nvSpPr>
          <p:cNvPr id="228" name="Google Shape;228;p37"/>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Lab 2: PE structure investigation</a:t>
            </a:r>
            <a:endParaRPr/>
          </a:p>
        </p:txBody>
      </p:sp>
      <p:sp>
        <p:nvSpPr>
          <p:cNvPr id="229" name="Google Shape;229;p37"/>
          <p:cNvSpPr txBox="1"/>
          <p:nvPr>
            <p:ph idx="1" type="body"/>
          </p:nvPr>
        </p:nvSpPr>
        <p:spPr>
          <a:xfrm>
            <a:off x="311700" y="1536633"/>
            <a:ext cx="8520600" cy="5070000"/>
          </a:xfrm>
          <a:prstGeom prst="rect">
            <a:avLst/>
          </a:prstGeom>
        </p:spPr>
        <p:txBody>
          <a:bodyPr anchorCtr="0" anchor="t" bIns="91425" lIns="91425" spcFirstLastPara="1" rIns="91425" wrap="square" tIns="91425">
            <a:noAutofit/>
          </a:bodyPr>
          <a:lstStyle/>
          <a:p>
            <a:pPr indent="-342900" lvl="0" marL="457200" rtl="0" algn="l">
              <a:spcBef>
                <a:spcPts val="1000"/>
              </a:spcBef>
              <a:spcAft>
                <a:spcPts val="0"/>
              </a:spcAft>
              <a:buSzPts val="1800"/>
              <a:buFont typeface="Lucida Sans"/>
              <a:buChar char="●"/>
            </a:pPr>
            <a:r>
              <a:rPr lang="en-US" sz="1800">
                <a:latin typeface="Lucida Sans"/>
                <a:ea typeface="Lucida Sans"/>
                <a:cs typeface="Lucida Sans"/>
                <a:sym typeface="Lucida Sans"/>
              </a:rPr>
              <a:t>Go to your malware analysis platform and open WinDBG</a:t>
            </a:r>
            <a:endParaRPr sz="1800">
              <a:latin typeface="Lucida Sans"/>
              <a:ea typeface="Lucida Sans"/>
              <a:cs typeface="Lucida Sans"/>
              <a:sym typeface="Lucida Sans"/>
            </a:endParaRPr>
          </a:p>
          <a:p>
            <a:pPr indent="-342900" lvl="0" marL="457200" rtl="0" algn="l">
              <a:spcBef>
                <a:spcPts val="0"/>
              </a:spcBef>
              <a:spcAft>
                <a:spcPts val="0"/>
              </a:spcAft>
              <a:buSzPts val="1800"/>
              <a:buFont typeface="Lucida Sans"/>
              <a:buChar char="●"/>
            </a:pPr>
            <a:r>
              <a:rPr lang="en-US" sz="1800">
                <a:latin typeface="Lucida Sans"/>
                <a:ea typeface="Lucida Sans"/>
                <a:cs typeface="Lucida Sans"/>
                <a:sym typeface="Lucida Sans"/>
              </a:rPr>
              <a:t>Inside WinDBG open another program, for instance notepad.exe</a:t>
            </a:r>
            <a:endParaRPr sz="1800">
              <a:latin typeface="Lucida Sans"/>
              <a:ea typeface="Lucida Sans"/>
              <a:cs typeface="Lucida Sans"/>
              <a:sym typeface="Lucida Sans"/>
            </a:endParaRPr>
          </a:p>
          <a:p>
            <a:pPr indent="-342900" lvl="0" marL="457200" rtl="0" algn="l">
              <a:spcBef>
                <a:spcPts val="0"/>
              </a:spcBef>
              <a:spcAft>
                <a:spcPts val="0"/>
              </a:spcAft>
              <a:buSzPts val="1800"/>
              <a:buFont typeface="Lucida Sans"/>
              <a:buChar char="●"/>
            </a:pPr>
            <a:r>
              <a:rPr lang="en-US" sz="1800">
                <a:latin typeface="Lucida Sans"/>
                <a:ea typeface="Lucida Sans"/>
                <a:cs typeface="Lucida Sans"/>
                <a:sym typeface="Lucida Sans"/>
              </a:rPr>
              <a:t>Set the symbols path to  (should be the default):</a:t>
            </a:r>
            <a:endParaRPr sz="1800">
              <a:latin typeface="Lucida Sans"/>
              <a:ea typeface="Lucida Sans"/>
              <a:cs typeface="Lucida Sans"/>
              <a:sym typeface="Lucida Sans"/>
            </a:endParaRPr>
          </a:p>
          <a:p>
            <a:pPr indent="0" lvl="0" marL="1371600" rtl="0" algn="l">
              <a:spcBef>
                <a:spcPts val="1000"/>
              </a:spcBef>
              <a:spcAft>
                <a:spcPts val="0"/>
              </a:spcAft>
              <a:buNone/>
            </a:pPr>
            <a:r>
              <a:rPr lang="en-US" sz="1800">
                <a:latin typeface="Lucida Sans"/>
                <a:ea typeface="Lucida Sans"/>
                <a:cs typeface="Lucida Sans"/>
                <a:sym typeface="Lucida Sans"/>
              </a:rPr>
              <a:t>.sympath srv**http://msdl.microsoft.com/download/symbols</a:t>
            </a:r>
            <a:endParaRPr sz="1800">
              <a:latin typeface="Lucida Sans"/>
              <a:ea typeface="Lucida Sans"/>
              <a:cs typeface="Lucida Sans"/>
              <a:sym typeface="Lucida Sans"/>
            </a:endParaRPr>
          </a:p>
          <a:p>
            <a:pPr indent="-342900" lvl="0" marL="457200" rtl="0" algn="l">
              <a:spcBef>
                <a:spcPts val="1000"/>
              </a:spcBef>
              <a:spcAft>
                <a:spcPts val="0"/>
              </a:spcAft>
              <a:buSzPts val="1800"/>
              <a:buFont typeface="Lucida Sans"/>
              <a:buChar char="●"/>
            </a:pPr>
            <a:r>
              <a:rPr lang="en-US" sz="1800">
                <a:latin typeface="Lucida Sans"/>
                <a:ea typeface="Lucida Sans"/>
                <a:cs typeface="Lucida Sans"/>
                <a:sym typeface="Lucida Sans"/>
              </a:rPr>
              <a:t>Reload the executable with .reload just to make sure</a:t>
            </a:r>
            <a:endParaRPr sz="1800">
              <a:latin typeface="Lucida Sans"/>
              <a:ea typeface="Lucida Sans"/>
              <a:cs typeface="Lucida Sans"/>
              <a:sym typeface="Lucida Sans"/>
            </a:endParaRPr>
          </a:p>
          <a:p>
            <a:pPr indent="-342900" lvl="0" marL="457200" rtl="0" algn="l">
              <a:spcBef>
                <a:spcPts val="0"/>
              </a:spcBef>
              <a:spcAft>
                <a:spcPts val="0"/>
              </a:spcAft>
              <a:buSzPts val="1800"/>
              <a:buFont typeface="Lucida Sans"/>
              <a:buChar char="●"/>
            </a:pPr>
            <a:r>
              <a:rPr lang="en-US" sz="1800">
                <a:latin typeface="Lucida Sans"/>
                <a:ea typeface="Lucida Sans"/>
                <a:cs typeface="Lucida Sans"/>
                <a:sym typeface="Lucida Sans"/>
              </a:rPr>
              <a:t>Investigate the structures with dt &lt;structure name&gt;, e.g.:</a:t>
            </a:r>
            <a:endParaRPr sz="1800">
              <a:latin typeface="Lucida Sans"/>
              <a:ea typeface="Lucida Sans"/>
              <a:cs typeface="Lucida Sans"/>
              <a:sym typeface="Lucida Sans"/>
            </a:endParaRPr>
          </a:p>
          <a:p>
            <a:pPr indent="0" lvl="0" marL="1371600" rtl="0" algn="l">
              <a:spcBef>
                <a:spcPts val="1000"/>
              </a:spcBef>
              <a:spcAft>
                <a:spcPts val="0"/>
              </a:spcAft>
              <a:buNone/>
            </a:pPr>
            <a:r>
              <a:rPr lang="en-US" sz="1800">
                <a:latin typeface="Lucida Sans"/>
                <a:ea typeface="Lucida Sans"/>
                <a:cs typeface="Lucida Sans"/>
                <a:sym typeface="Lucida Sans"/>
              </a:rPr>
              <a:t>dt _IMAGE_DOS_HEADER	dt_IMAGE_NT_HEADERS</a:t>
            </a:r>
            <a:endParaRPr sz="1800">
              <a:latin typeface="Lucida Sans"/>
              <a:ea typeface="Lucida Sans"/>
              <a:cs typeface="Lucida Sans"/>
              <a:sym typeface="Lucida Sans"/>
            </a:endParaRPr>
          </a:p>
          <a:p>
            <a:pPr indent="0" lvl="0" marL="457200" rtl="0" algn="l">
              <a:spcBef>
                <a:spcPts val="1000"/>
              </a:spcBef>
              <a:spcAft>
                <a:spcPts val="0"/>
              </a:spcAft>
              <a:buNone/>
            </a:pPr>
            <a:r>
              <a:t/>
            </a:r>
            <a:endParaRPr sz="1800">
              <a:latin typeface="Lucida Sans"/>
              <a:ea typeface="Lucida Sans"/>
              <a:cs typeface="Lucida Sans"/>
              <a:sym typeface="Lucida Sans"/>
            </a:endParaRPr>
          </a:p>
          <a:p>
            <a:pPr indent="0" lvl="0" marL="0" rtl="0" algn="l">
              <a:spcBef>
                <a:spcPts val="1000"/>
              </a:spcBef>
              <a:spcAft>
                <a:spcPts val="0"/>
              </a:spcAft>
              <a:buNone/>
            </a:pPr>
            <a:r>
              <a:t/>
            </a:r>
            <a:endParaRPr sz="1800">
              <a:latin typeface="Lucida Sans"/>
              <a:ea typeface="Lucida Sans"/>
              <a:cs typeface="Lucida Sans"/>
              <a:sym typeface="Lucida Sans"/>
            </a:endParaRPr>
          </a:p>
          <a:p>
            <a:pPr indent="0" lvl="0" marL="0" rtl="0" algn="l">
              <a:spcBef>
                <a:spcPts val="1000"/>
              </a:spcBef>
              <a:spcAft>
                <a:spcPts val="0"/>
              </a:spcAft>
              <a:buNone/>
            </a:pPr>
            <a:r>
              <a:rPr lang="en-US" sz="1800">
                <a:latin typeface="Lucida Sans"/>
                <a:ea typeface="Lucida Sans"/>
                <a:cs typeface="Lucida Sans"/>
                <a:sym typeface="Lucida Sans"/>
              </a:rPr>
              <a:t>Get the relevant names from the documentation on the WinNT header </a:t>
            </a:r>
            <a:r>
              <a:rPr lang="en-US" sz="1800" u="sng">
                <a:solidFill>
                  <a:schemeClr val="hlink"/>
                </a:solidFill>
                <a:latin typeface="Lucida Sans"/>
                <a:ea typeface="Lucida Sans"/>
                <a:cs typeface="Lucida Sans"/>
                <a:sym typeface="Lucida Sans"/>
                <a:hlinkClick r:id="rId3"/>
              </a:rPr>
              <a:t>https://docs.microsoft.com/en-au/windows/desktop/api/winnt/</a:t>
            </a:r>
            <a:r>
              <a:rPr lang="en-US" sz="2400">
                <a:latin typeface="Consolas"/>
                <a:ea typeface="Consolas"/>
                <a:cs typeface="Consolas"/>
                <a:sym typeface="Consolas"/>
              </a:rPr>
              <a:t> </a:t>
            </a:r>
            <a:endParaRPr sz="2400">
              <a:latin typeface="Consolas"/>
              <a:ea typeface="Consolas"/>
              <a:cs typeface="Consolas"/>
              <a:sym typeface="Consola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3" name="Shape 233"/>
        <p:cNvGrpSpPr/>
        <p:nvPr/>
      </p:nvGrpSpPr>
      <p:grpSpPr>
        <a:xfrm>
          <a:off x="0" y="0"/>
          <a:ext cx="0" cy="0"/>
          <a:chOff x="0" y="0"/>
          <a:chExt cx="0" cy="0"/>
        </a:xfrm>
      </p:grpSpPr>
      <p:sp>
        <p:nvSpPr>
          <p:cNvPr id="234" name="Google Shape;234;p38"/>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Peekahead: A ‘packed’ executable...</a:t>
            </a:r>
            <a:endParaRPr>
              <a:latin typeface="Lucida Sans"/>
              <a:ea typeface="Lucida Sans"/>
              <a:cs typeface="Lucida Sans"/>
              <a:sym typeface="Lucida Sans"/>
            </a:endParaRPr>
          </a:p>
        </p:txBody>
      </p:sp>
      <p:pic>
        <p:nvPicPr>
          <p:cNvPr id="235" name="Google Shape;235;p38"/>
          <p:cNvPicPr preferRelativeResize="0"/>
          <p:nvPr/>
        </p:nvPicPr>
        <p:blipFill>
          <a:blip r:embed="rId3">
            <a:alphaModFix/>
          </a:blip>
          <a:stretch>
            <a:fillRect/>
          </a:stretch>
        </p:blipFill>
        <p:spPr>
          <a:xfrm>
            <a:off x="311700" y="1550467"/>
            <a:ext cx="5780250" cy="3820976"/>
          </a:xfrm>
          <a:prstGeom prst="rect">
            <a:avLst/>
          </a:prstGeom>
          <a:noFill/>
          <a:ln>
            <a:noFill/>
          </a:ln>
        </p:spPr>
      </p:pic>
      <p:sp>
        <p:nvSpPr>
          <p:cNvPr id="236" name="Google Shape;236;p38"/>
          <p:cNvSpPr txBox="1"/>
          <p:nvPr>
            <p:ph idx="2" type="body"/>
          </p:nvPr>
        </p:nvSpPr>
        <p:spPr>
          <a:xfrm>
            <a:off x="6456575" y="1536633"/>
            <a:ext cx="23757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latin typeface="Lucida Sans"/>
                <a:ea typeface="Lucida Sans"/>
                <a:cs typeface="Lucida Sans"/>
                <a:sym typeface="Lucida Sans"/>
              </a:rPr>
              <a:t>The ‘normal’ sections are replaced by</a:t>
            </a:r>
            <a:endParaRPr>
              <a:latin typeface="Lucida Sans"/>
              <a:ea typeface="Lucida Sans"/>
              <a:cs typeface="Lucida Sans"/>
              <a:sym typeface="Lucida Sans"/>
            </a:endParaRPr>
          </a:p>
          <a:p>
            <a:pPr indent="0" lvl="0" marL="0" rtl="0" algn="l">
              <a:spcBef>
                <a:spcPts val="1000"/>
              </a:spcBef>
              <a:spcAft>
                <a:spcPts val="0"/>
              </a:spcAft>
              <a:buNone/>
            </a:pPr>
            <a:r>
              <a:rPr lang="en-US">
                <a:latin typeface="Lucida Sans"/>
                <a:ea typeface="Lucida Sans"/>
                <a:cs typeface="Lucida Sans"/>
                <a:sym typeface="Lucida Sans"/>
              </a:rPr>
              <a:t>UPX0</a:t>
            </a:r>
            <a:endParaRPr>
              <a:latin typeface="Lucida Sans"/>
              <a:ea typeface="Lucida Sans"/>
              <a:cs typeface="Lucida Sans"/>
              <a:sym typeface="Lucida Sans"/>
            </a:endParaRPr>
          </a:p>
          <a:p>
            <a:pPr indent="0" lvl="0" marL="0" rtl="0" algn="l">
              <a:spcBef>
                <a:spcPts val="1000"/>
              </a:spcBef>
              <a:spcAft>
                <a:spcPts val="0"/>
              </a:spcAft>
              <a:buNone/>
            </a:pPr>
            <a:r>
              <a:rPr lang="en-US">
                <a:latin typeface="Lucida Sans"/>
                <a:ea typeface="Lucida Sans"/>
                <a:cs typeface="Lucida Sans"/>
                <a:sym typeface="Lucida Sans"/>
              </a:rPr>
              <a:t>UPX1</a:t>
            </a:r>
            <a:endParaRPr>
              <a:latin typeface="Lucida Sans"/>
              <a:ea typeface="Lucida Sans"/>
              <a:cs typeface="Lucida Sans"/>
              <a:sym typeface="Lucida Sans"/>
            </a:endParaRPr>
          </a:p>
          <a:p>
            <a:pPr indent="0" lvl="0" marL="0" rtl="0" algn="l">
              <a:spcBef>
                <a:spcPts val="1000"/>
              </a:spcBef>
              <a:spcAft>
                <a:spcPts val="0"/>
              </a:spcAft>
              <a:buNone/>
            </a:pPr>
            <a:r>
              <a:rPr lang="en-US">
                <a:latin typeface="Lucida Sans"/>
                <a:ea typeface="Lucida Sans"/>
                <a:cs typeface="Lucida Sans"/>
                <a:sym typeface="Lucida Sans"/>
              </a:rPr>
              <a:t>This is a sign of the UPX packer which we will discuss later. Note the absence of the .text section, where normally the code is stored.</a:t>
            </a:r>
            <a:endParaRPr>
              <a:latin typeface="Lucida Sans"/>
              <a:ea typeface="Lucida Sans"/>
              <a:cs typeface="Lucida Sans"/>
              <a:sym typeface="Lucida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7" name="Shape 87"/>
        <p:cNvGrpSpPr/>
        <p:nvPr/>
      </p:nvGrpSpPr>
      <p:grpSpPr>
        <a:xfrm>
          <a:off x="0" y="0"/>
          <a:ext cx="0" cy="0"/>
          <a:chOff x="0" y="0"/>
          <a:chExt cx="0" cy="0"/>
        </a:xfrm>
      </p:grpSpPr>
      <p:sp>
        <p:nvSpPr>
          <p:cNvPr id="88" name="Google Shape;88;p21"/>
          <p:cNvSpPr txBox="1"/>
          <p:nvPr>
            <p:ph idx="1" type="body"/>
          </p:nvPr>
        </p:nvSpPr>
        <p:spPr>
          <a:xfrm>
            <a:off x="457200" y="1478755"/>
            <a:ext cx="8293099" cy="470376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Copyright © by Forum of Incident Response and Security Teams, Inc.</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FIRST.Org is name under which Forum of Incident Response and Security Teams, Inc. conducts business.</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This training material is licensed under Creative Commons Attribution-Non-Commercial-Share-Alike 4.0 (CC BY-NC-SA 4.0)</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FIRST.Org makes no representation, express or implied, with regard to the accuracy of the information contained in this material and cannot accept any legal responsibility or liability for any errors or omissions that may be made.</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All trademarks are property of their respective owners.</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Permissions beyond the scope of this license may be available at first-licensing@first.org</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p:txBody>
      </p:sp>
      <p:sp>
        <p:nvSpPr>
          <p:cNvPr id="89" name="Google Shape;89;p21"/>
          <p:cNvSpPr txBox="1"/>
          <p:nvPr>
            <p:ph type="title"/>
          </p:nvPr>
        </p:nvSpPr>
        <p:spPr>
          <a:xfrm>
            <a:off x="457200" y="365125"/>
            <a:ext cx="8293099" cy="87947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Copyright</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0" name="Shape 240"/>
        <p:cNvGrpSpPr/>
        <p:nvPr/>
      </p:nvGrpSpPr>
      <p:grpSpPr>
        <a:xfrm>
          <a:off x="0" y="0"/>
          <a:ext cx="0" cy="0"/>
          <a:chOff x="0" y="0"/>
          <a:chExt cx="0" cy="0"/>
        </a:xfrm>
      </p:grpSpPr>
      <p:sp>
        <p:nvSpPr>
          <p:cNvPr id="241" name="Google Shape;241;p39"/>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Lab 3: Watching the loader at work</a:t>
            </a:r>
            <a:endParaRPr>
              <a:latin typeface="Lucida Sans"/>
              <a:ea typeface="Lucida Sans"/>
              <a:cs typeface="Lucida Sans"/>
              <a:sym typeface="Lucida Sans"/>
            </a:endParaRPr>
          </a:p>
        </p:txBody>
      </p:sp>
      <p:sp>
        <p:nvSpPr>
          <p:cNvPr id="242" name="Google Shape;242;p39"/>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381000" lvl="0" marL="457200" rtl="0" algn="l">
              <a:spcBef>
                <a:spcPts val="1000"/>
              </a:spcBef>
              <a:spcAft>
                <a:spcPts val="0"/>
              </a:spcAft>
              <a:buSzPts val="2400"/>
              <a:buFont typeface="Lucida Sans"/>
              <a:buAutoNum type="arabicPeriod"/>
            </a:pPr>
            <a:r>
              <a:rPr lang="en-US" sz="2400">
                <a:latin typeface="Lucida Sans"/>
                <a:ea typeface="Lucida Sans"/>
                <a:cs typeface="Lucida Sans"/>
                <a:sym typeface="Lucida Sans"/>
              </a:rPr>
              <a:t>Go to the directory where you installed WinDBG64 </a:t>
            </a:r>
            <a:endParaRPr sz="2400">
              <a:latin typeface="Lucida Sans"/>
              <a:ea typeface="Lucida Sans"/>
              <a:cs typeface="Lucida Sans"/>
              <a:sym typeface="Lucida Sans"/>
            </a:endParaRPr>
          </a:p>
          <a:p>
            <a:pPr indent="-381000" lvl="0" marL="457200" rtl="0" algn="l">
              <a:spcBef>
                <a:spcPts val="0"/>
              </a:spcBef>
              <a:spcAft>
                <a:spcPts val="0"/>
              </a:spcAft>
              <a:buSzPts val="2400"/>
              <a:buAutoNum type="arabicPeriod"/>
            </a:pPr>
            <a:r>
              <a:rPr lang="en-US" sz="2400">
                <a:latin typeface="Lucida Sans"/>
                <a:ea typeface="Lucida Sans"/>
                <a:cs typeface="Lucida Sans"/>
                <a:sym typeface="Lucida Sans"/>
              </a:rPr>
              <a:t>Start the gflags.exe application</a:t>
            </a:r>
            <a:endParaRPr sz="2400">
              <a:latin typeface="Lucida Sans"/>
              <a:ea typeface="Lucida Sans"/>
              <a:cs typeface="Lucida Sans"/>
              <a:sym typeface="Lucida Sans"/>
            </a:endParaRPr>
          </a:p>
          <a:p>
            <a:pPr indent="-381000" lvl="0" marL="457200" rtl="0" algn="l">
              <a:spcBef>
                <a:spcPts val="0"/>
              </a:spcBef>
              <a:spcAft>
                <a:spcPts val="0"/>
              </a:spcAft>
              <a:buSzPts val="2400"/>
              <a:buAutoNum type="arabicPeriod"/>
            </a:pPr>
            <a:r>
              <a:rPr lang="en-US" sz="2400">
                <a:latin typeface="Lucida Sans"/>
                <a:ea typeface="Lucida Sans"/>
                <a:cs typeface="Lucida Sans"/>
                <a:sym typeface="Lucida Sans"/>
              </a:rPr>
              <a:t>In the image tab, type ‘notepad.exe’ in the field and hit tab</a:t>
            </a:r>
            <a:endParaRPr sz="2400">
              <a:latin typeface="Lucida Sans"/>
              <a:ea typeface="Lucida Sans"/>
              <a:cs typeface="Lucida Sans"/>
              <a:sym typeface="Lucida Sans"/>
            </a:endParaRPr>
          </a:p>
          <a:p>
            <a:pPr indent="-381000" lvl="0" marL="457200" rtl="0" algn="l">
              <a:spcBef>
                <a:spcPts val="0"/>
              </a:spcBef>
              <a:spcAft>
                <a:spcPts val="0"/>
              </a:spcAft>
              <a:buSzPts val="2400"/>
              <a:buAutoNum type="arabicPeriod"/>
            </a:pPr>
            <a:r>
              <a:rPr lang="en-US" sz="2400">
                <a:latin typeface="Lucida Sans"/>
                <a:ea typeface="Lucida Sans"/>
                <a:cs typeface="Lucida Sans"/>
                <a:sym typeface="Lucida Sans"/>
              </a:rPr>
              <a:t>Select the ‘show loader snaps’ option and click OK</a:t>
            </a:r>
            <a:endParaRPr sz="2400">
              <a:latin typeface="Lucida Sans"/>
              <a:ea typeface="Lucida Sans"/>
              <a:cs typeface="Lucida Sans"/>
              <a:sym typeface="Lucida Sans"/>
            </a:endParaRPr>
          </a:p>
          <a:p>
            <a:pPr indent="-381000" lvl="0" marL="457200" rtl="0" algn="l">
              <a:spcBef>
                <a:spcPts val="0"/>
              </a:spcBef>
              <a:spcAft>
                <a:spcPts val="0"/>
              </a:spcAft>
              <a:buSzPts val="2400"/>
              <a:buAutoNum type="arabicPeriod"/>
            </a:pPr>
            <a:r>
              <a:rPr lang="en-US" sz="2400">
                <a:latin typeface="Lucida Sans"/>
                <a:ea typeface="Lucida Sans"/>
                <a:cs typeface="Lucida Sans"/>
                <a:sym typeface="Lucida Sans"/>
              </a:rPr>
              <a:t>Start WinDBG64 and load notepad.exe</a:t>
            </a:r>
            <a:endParaRPr sz="2400">
              <a:latin typeface="Lucida Sans"/>
              <a:ea typeface="Lucida Sans"/>
              <a:cs typeface="Lucida Sans"/>
              <a:sym typeface="Lucida Sans"/>
            </a:endParaRPr>
          </a:p>
          <a:p>
            <a:pPr indent="-381000" lvl="0" marL="457200" rtl="0" algn="l">
              <a:spcBef>
                <a:spcPts val="0"/>
              </a:spcBef>
              <a:spcAft>
                <a:spcPts val="0"/>
              </a:spcAft>
              <a:buSzPts val="2400"/>
              <a:buAutoNum type="arabicPeriod"/>
            </a:pPr>
            <a:r>
              <a:rPr lang="en-US" sz="2400">
                <a:latin typeface="Lucida Sans"/>
                <a:ea typeface="Lucida Sans"/>
                <a:cs typeface="Lucida Sans"/>
                <a:sym typeface="Lucida Sans"/>
              </a:rPr>
              <a:t>Hit ‘g’ (for ‘go’) in the command line</a:t>
            </a:r>
            <a:endParaRPr sz="2400">
              <a:latin typeface="Lucida Sans"/>
              <a:ea typeface="Lucida Sans"/>
              <a:cs typeface="Lucida Sans"/>
              <a:sym typeface="Lucida Sans"/>
            </a:endParaRPr>
          </a:p>
          <a:p>
            <a:pPr indent="-381000" lvl="0" marL="457200" rtl="0" algn="l">
              <a:spcBef>
                <a:spcPts val="0"/>
              </a:spcBef>
              <a:spcAft>
                <a:spcPts val="0"/>
              </a:spcAft>
              <a:buSzPts val="2400"/>
              <a:buFont typeface="Lucida Sans"/>
              <a:buAutoNum type="arabicPeriod"/>
            </a:pPr>
            <a:r>
              <a:rPr lang="en-US" sz="2400">
                <a:latin typeface="Lucida Sans"/>
                <a:ea typeface="Lucida Sans"/>
                <a:cs typeface="Lucida Sans"/>
                <a:sym typeface="Lucida Sans"/>
              </a:rPr>
              <a:t>Go to the ‘logs’ window and look at the loader logs</a:t>
            </a:r>
            <a:endParaRPr sz="2400">
              <a:latin typeface="Lucida Sans"/>
              <a:ea typeface="Lucida Sans"/>
              <a:cs typeface="Lucida Sans"/>
              <a:sym typeface="Lucida Sans"/>
            </a:endParaRPr>
          </a:p>
          <a:p>
            <a:pPr indent="-381000" lvl="0" marL="457200" rtl="0" algn="l">
              <a:spcBef>
                <a:spcPts val="0"/>
              </a:spcBef>
              <a:spcAft>
                <a:spcPts val="0"/>
              </a:spcAft>
              <a:buSzPts val="2400"/>
              <a:buFont typeface="Lucida Sans"/>
              <a:buAutoNum type="arabicPeriod"/>
            </a:pPr>
            <a:r>
              <a:rPr lang="en-US" sz="2400">
                <a:latin typeface="Lucida Sans"/>
                <a:ea typeface="Lucida Sans"/>
                <a:cs typeface="Lucida Sans"/>
                <a:sym typeface="Lucida Sans"/>
              </a:rPr>
              <a:t>Interact with notepad (e.g. ‘open / save’) and keep watching the loader logs (‘delayed loads’)</a:t>
            </a:r>
            <a:endParaRPr sz="2400">
              <a:latin typeface="Lucida Sans"/>
              <a:ea typeface="Lucida Sans"/>
              <a:cs typeface="Lucida Sans"/>
              <a:sym typeface="Lucida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7" name="Shape 247"/>
        <p:cNvGrpSpPr/>
        <p:nvPr/>
      </p:nvGrpSpPr>
      <p:grpSpPr>
        <a:xfrm>
          <a:off x="0" y="0"/>
          <a:ext cx="0" cy="0"/>
          <a:chOff x="0" y="0"/>
          <a:chExt cx="0" cy="0"/>
        </a:xfrm>
      </p:grpSpPr>
      <p:sp>
        <p:nvSpPr>
          <p:cNvPr id="248" name="Google Shape;248;p40"/>
          <p:cNvSpPr txBox="1"/>
          <p:nvPr>
            <p:ph type="title"/>
          </p:nvPr>
        </p:nvSpPr>
        <p:spPr>
          <a:xfrm>
            <a:off x="311700" y="2867800"/>
            <a:ext cx="8520600" cy="1122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US">
                <a:latin typeface="Lucida Sans"/>
                <a:ea typeface="Lucida Sans"/>
                <a:cs typeface="Lucida Sans"/>
                <a:sym typeface="Lucida Sans"/>
              </a:rPr>
              <a:t>(Very basic!) Architecture of a target</a:t>
            </a:r>
            <a:endParaRPr>
              <a:latin typeface="Lucida Sans"/>
              <a:ea typeface="Lucida Sans"/>
              <a:cs typeface="Lucida Sans"/>
              <a:sym typeface="Lucida Sans"/>
            </a:endParaRPr>
          </a:p>
        </p:txBody>
      </p:sp>
      <p:sp>
        <p:nvSpPr>
          <p:cNvPr id="249" name="Google Shape;249;p40"/>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4" name="Shape 254"/>
        <p:cNvGrpSpPr/>
        <p:nvPr/>
      </p:nvGrpSpPr>
      <p:grpSpPr>
        <a:xfrm>
          <a:off x="0" y="0"/>
          <a:ext cx="0" cy="0"/>
          <a:chOff x="0" y="0"/>
          <a:chExt cx="0" cy="0"/>
        </a:xfrm>
      </p:grpSpPr>
      <p:sp>
        <p:nvSpPr>
          <p:cNvPr id="255" name="Google Shape;255;p41"/>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General system architecture</a:t>
            </a:r>
            <a:endParaRPr>
              <a:latin typeface="Lucida Sans"/>
              <a:ea typeface="Lucida Sans"/>
              <a:cs typeface="Lucida Sans"/>
              <a:sym typeface="Lucida Sans"/>
            </a:endParaRPr>
          </a:p>
        </p:txBody>
      </p:sp>
      <p:sp>
        <p:nvSpPr>
          <p:cNvPr id="256" name="Google Shape;256;p41"/>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latin typeface="Lucida Sans"/>
                <a:ea typeface="Lucida Sans"/>
                <a:cs typeface="Lucida Sans"/>
                <a:sym typeface="Lucida Sans"/>
              </a:rPr>
              <a:t>A computer (router, modem, phone, PLC) generally has the following components</a:t>
            </a:r>
            <a:endParaRPr>
              <a:latin typeface="Lucida Sans"/>
              <a:ea typeface="Lucida Sans"/>
              <a:cs typeface="Lucida Sans"/>
              <a:sym typeface="Lucida Sans"/>
            </a:endParaRPr>
          </a:p>
          <a:p>
            <a:pPr indent="-342900" lvl="0" marL="457200" rtl="0" algn="l">
              <a:spcBef>
                <a:spcPts val="1000"/>
              </a:spcBef>
              <a:spcAft>
                <a:spcPts val="0"/>
              </a:spcAft>
              <a:buClr>
                <a:srgbClr val="000000"/>
              </a:buClr>
              <a:buSzPts val="1800"/>
              <a:buFont typeface="Lucida Sans"/>
              <a:buAutoNum type="arabicPeriod"/>
            </a:pPr>
            <a:r>
              <a:rPr lang="en-US">
                <a:latin typeface="Lucida Sans"/>
                <a:ea typeface="Lucida Sans"/>
                <a:cs typeface="Lucida Sans"/>
                <a:sym typeface="Lucida Sans"/>
              </a:rPr>
              <a:t>CPU - central processing unit - what does the work</a:t>
            </a:r>
            <a:endParaRPr>
              <a:latin typeface="Lucida Sans"/>
              <a:ea typeface="Lucida Sans"/>
              <a:cs typeface="Lucida Sans"/>
              <a:sym typeface="Lucida Sans"/>
            </a:endParaRPr>
          </a:p>
          <a:p>
            <a:pPr indent="-342900" lvl="0" marL="457200" rtl="0" algn="l">
              <a:spcBef>
                <a:spcPts val="0"/>
              </a:spcBef>
              <a:spcAft>
                <a:spcPts val="0"/>
              </a:spcAft>
              <a:buClr>
                <a:srgbClr val="000000"/>
              </a:buClr>
              <a:buSzPts val="1800"/>
              <a:buFont typeface="Lucida Sans"/>
              <a:buAutoNum type="arabicPeriod"/>
            </a:pPr>
            <a:r>
              <a:rPr lang="en-US">
                <a:latin typeface="Lucida Sans"/>
                <a:ea typeface="Lucida Sans"/>
                <a:cs typeface="Lucida Sans"/>
                <a:sym typeface="Lucida Sans"/>
              </a:rPr>
              <a:t>Volatile Memory -  scratchpad for computations</a:t>
            </a:r>
            <a:endParaRPr>
              <a:latin typeface="Lucida Sans"/>
              <a:ea typeface="Lucida Sans"/>
              <a:cs typeface="Lucida Sans"/>
              <a:sym typeface="Lucida Sans"/>
            </a:endParaRPr>
          </a:p>
          <a:p>
            <a:pPr indent="-342900" lvl="0" marL="457200" rtl="0" algn="l">
              <a:spcBef>
                <a:spcPts val="0"/>
              </a:spcBef>
              <a:spcAft>
                <a:spcPts val="0"/>
              </a:spcAft>
              <a:buClr>
                <a:srgbClr val="000000"/>
              </a:buClr>
              <a:buSzPts val="1800"/>
              <a:buFont typeface="Lucida Sans"/>
              <a:buAutoNum type="arabicPeriod"/>
            </a:pPr>
            <a:r>
              <a:rPr lang="en-US">
                <a:latin typeface="Lucida Sans"/>
                <a:ea typeface="Lucida Sans"/>
                <a:cs typeface="Lucida Sans"/>
                <a:sym typeface="Lucida Sans"/>
              </a:rPr>
              <a:t>Non-volatile memory - library of results and procedures</a:t>
            </a:r>
            <a:endParaRPr>
              <a:latin typeface="Lucida Sans"/>
              <a:ea typeface="Lucida Sans"/>
              <a:cs typeface="Lucida Sans"/>
              <a:sym typeface="Lucida Sans"/>
            </a:endParaRPr>
          </a:p>
          <a:p>
            <a:pPr indent="-342900" lvl="0" marL="457200" rtl="0" algn="l">
              <a:spcBef>
                <a:spcPts val="0"/>
              </a:spcBef>
              <a:spcAft>
                <a:spcPts val="0"/>
              </a:spcAft>
              <a:buClr>
                <a:srgbClr val="000000"/>
              </a:buClr>
              <a:buSzPts val="1800"/>
              <a:buFont typeface="Lucida Sans"/>
              <a:buAutoNum type="arabicPeriod"/>
            </a:pPr>
            <a:r>
              <a:rPr lang="en-US">
                <a:latin typeface="Lucida Sans"/>
                <a:ea typeface="Lucida Sans"/>
                <a:cs typeface="Lucida Sans"/>
                <a:sym typeface="Lucida Sans"/>
              </a:rPr>
              <a:t>I/O - means of getting information in and out of the system</a:t>
            </a:r>
            <a:endParaRPr>
              <a:latin typeface="Lucida Sans"/>
              <a:ea typeface="Lucida Sans"/>
              <a:cs typeface="Lucida Sans"/>
              <a:sym typeface="Lucida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1" name="Shape 261"/>
        <p:cNvGrpSpPr/>
        <p:nvPr/>
      </p:nvGrpSpPr>
      <p:grpSpPr>
        <a:xfrm>
          <a:off x="0" y="0"/>
          <a:ext cx="0" cy="0"/>
          <a:chOff x="0" y="0"/>
          <a:chExt cx="0" cy="0"/>
        </a:xfrm>
      </p:grpSpPr>
      <p:sp>
        <p:nvSpPr>
          <p:cNvPr id="262" name="Google Shape;262;p42"/>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CPU Characteristics</a:t>
            </a:r>
            <a:endParaRPr>
              <a:latin typeface="Lucida Sans"/>
              <a:ea typeface="Lucida Sans"/>
              <a:cs typeface="Lucida Sans"/>
              <a:sym typeface="Lucida Sans"/>
            </a:endParaRPr>
          </a:p>
        </p:txBody>
      </p:sp>
      <p:sp>
        <p:nvSpPr>
          <p:cNvPr id="263" name="Google Shape;263;p42"/>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latin typeface="Lucida Sans"/>
                <a:ea typeface="Lucida Sans"/>
                <a:cs typeface="Lucida Sans"/>
                <a:sym typeface="Lucida Sans"/>
              </a:rPr>
              <a:t>A CPU has operations, characterised by ‘opcodes’ and registers</a:t>
            </a:r>
            <a:endParaRPr>
              <a:latin typeface="Lucida Sans"/>
              <a:ea typeface="Lucida Sans"/>
              <a:cs typeface="Lucida Sans"/>
              <a:sym typeface="Lucida Sans"/>
            </a:endParaRPr>
          </a:p>
          <a:p>
            <a:pPr indent="0" lvl="0" marL="0" rtl="0" algn="l">
              <a:spcBef>
                <a:spcPts val="1000"/>
              </a:spcBef>
              <a:spcAft>
                <a:spcPts val="0"/>
              </a:spcAft>
              <a:buNone/>
            </a:pPr>
            <a:r>
              <a:rPr lang="en-US">
                <a:latin typeface="Lucida Sans"/>
                <a:ea typeface="Lucida Sans"/>
                <a:cs typeface="Lucida Sans"/>
                <a:sym typeface="Lucida Sans"/>
              </a:rPr>
              <a:t>It also has a FLAGS register, which maintains some ‘state’ of the processor</a:t>
            </a:r>
            <a:endParaRPr>
              <a:latin typeface="Lucida Sans"/>
              <a:ea typeface="Lucida Sans"/>
              <a:cs typeface="Lucida Sans"/>
              <a:sym typeface="Lucida Sans"/>
            </a:endParaRPr>
          </a:p>
          <a:p>
            <a:pPr indent="0" lvl="0" marL="0" rtl="0" algn="l">
              <a:spcBef>
                <a:spcPts val="1000"/>
              </a:spcBef>
              <a:spcAft>
                <a:spcPts val="0"/>
              </a:spcAft>
              <a:buNone/>
            </a:pPr>
            <a:r>
              <a:rPr lang="en-US">
                <a:latin typeface="Lucida Sans"/>
                <a:ea typeface="Lucida Sans"/>
                <a:cs typeface="Lucida Sans"/>
                <a:sym typeface="Lucida Sans"/>
              </a:rPr>
              <a:t>‘Executables’ - things that run on a computer - are structured binary files that get loaded in the processor in a structured way to make the computer do things the programmer intended</a:t>
            </a:r>
            <a:endParaRPr>
              <a:latin typeface="Lucida Sans"/>
              <a:ea typeface="Lucida Sans"/>
              <a:cs typeface="Lucida Sans"/>
              <a:sym typeface="Lucida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8" name="Shape 268"/>
        <p:cNvGrpSpPr/>
        <p:nvPr/>
      </p:nvGrpSpPr>
      <p:grpSpPr>
        <a:xfrm>
          <a:off x="0" y="0"/>
          <a:ext cx="0" cy="0"/>
          <a:chOff x="0" y="0"/>
          <a:chExt cx="0" cy="0"/>
        </a:xfrm>
      </p:grpSpPr>
      <p:sp>
        <p:nvSpPr>
          <p:cNvPr id="269" name="Google Shape;269;p43"/>
          <p:cNvSpPr txBox="1"/>
          <p:nvPr>
            <p:ph idx="12" type="sldNum"/>
          </p:nvPr>
        </p:nvSpPr>
        <p:spPr>
          <a:xfrm>
            <a:off x="3460750" y="6416675"/>
            <a:ext cx="1758900" cy="2889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Clr>
                <a:srgbClr val="888888"/>
              </a:buClr>
              <a:buFont typeface="Arial"/>
              <a:buNone/>
            </a:pPr>
            <a:fld id="{00000000-1234-1234-1234-123412341234}" type="slidenum">
              <a:rPr lang="en-US"/>
              <a:t>‹#›</a:t>
            </a:fld>
            <a:endParaRPr sz="1400">
              <a:solidFill>
                <a:srgbClr val="000000"/>
              </a:solidFill>
            </a:endParaRPr>
          </a:p>
        </p:txBody>
      </p:sp>
      <p:sp>
        <p:nvSpPr>
          <p:cNvPr id="270" name="Google Shape;270;p43"/>
          <p:cNvSpPr/>
          <p:nvPr/>
        </p:nvSpPr>
        <p:spPr>
          <a:xfrm>
            <a:off x="311700" y="1776433"/>
            <a:ext cx="4507500" cy="3540300"/>
          </a:xfrm>
          <a:prstGeom prst="rect">
            <a:avLst/>
          </a:prstGeom>
          <a:solidFill>
            <a:schemeClr val="lt2"/>
          </a:solid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b="1" lang="en-US"/>
              <a:t>Central Processing Unit</a:t>
            </a:r>
            <a:endParaRPr b="1"/>
          </a:p>
        </p:txBody>
      </p:sp>
      <p:sp>
        <p:nvSpPr>
          <p:cNvPr id="271" name="Google Shape;271;p43"/>
          <p:cNvSpPr/>
          <p:nvPr/>
        </p:nvSpPr>
        <p:spPr>
          <a:xfrm>
            <a:off x="311700" y="5587508"/>
            <a:ext cx="4507500" cy="803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Input / Output devices</a:t>
            </a:r>
            <a:endParaRPr/>
          </a:p>
        </p:txBody>
      </p:sp>
      <p:sp>
        <p:nvSpPr>
          <p:cNvPr id="272" name="Google Shape;272;p43"/>
          <p:cNvSpPr/>
          <p:nvPr/>
        </p:nvSpPr>
        <p:spPr>
          <a:xfrm>
            <a:off x="5293125" y="1776433"/>
            <a:ext cx="1141500" cy="4614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US"/>
              <a:t>RAM</a:t>
            </a:r>
            <a:endParaRPr b="1"/>
          </a:p>
          <a:p>
            <a:pPr indent="0" lvl="0" marL="0" rtl="0" algn="ctr">
              <a:spcBef>
                <a:spcPts val="0"/>
              </a:spcBef>
              <a:spcAft>
                <a:spcPts val="0"/>
              </a:spcAft>
              <a:buNone/>
            </a:pPr>
            <a:r>
              <a:rPr lang="en-US"/>
              <a:t>Volatile memory</a:t>
            </a:r>
            <a:endParaRPr/>
          </a:p>
        </p:txBody>
      </p:sp>
      <p:sp>
        <p:nvSpPr>
          <p:cNvPr id="273" name="Google Shape;273;p43"/>
          <p:cNvSpPr/>
          <p:nvPr/>
        </p:nvSpPr>
        <p:spPr>
          <a:xfrm>
            <a:off x="623625" y="3454783"/>
            <a:ext cx="2176500" cy="1257600"/>
          </a:xfrm>
          <a:prstGeom prst="trapezoid">
            <a:avLst>
              <a:gd fmla="val 25000" name="adj"/>
            </a:avLst>
          </a:prstGeom>
          <a:solidFill>
            <a:srgbClr val="FFFFFF"/>
          </a:solid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US"/>
              <a:t>ALU</a:t>
            </a:r>
            <a:endParaRPr/>
          </a:p>
          <a:p>
            <a:pPr indent="0" lvl="0" marL="0" rtl="0" algn="ctr">
              <a:spcBef>
                <a:spcPts val="0"/>
              </a:spcBef>
              <a:spcAft>
                <a:spcPts val="0"/>
              </a:spcAft>
              <a:buNone/>
            </a:pPr>
            <a:r>
              <a:rPr lang="en-US"/>
              <a:t>(does the work)</a:t>
            </a:r>
            <a:endParaRPr/>
          </a:p>
        </p:txBody>
      </p:sp>
      <p:sp>
        <p:nvSpPr>
          <p:cNvPr id="274" name="Google Shape;274;p43"/>
          <p:cNvSpPr/>
          <p:nvPr/>
        </p:nvSpPr>
        <p:spPr>
          <a:xfrm>
            <a:off x="621225" y="2453533"/>
            <a:ext cx="3936600" cy="3579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Registers</a:t>
            </a:r>
            <a:endParaRPr/>
          </a:p>
        </p:txBody>
      </p:sp>
      <p:sp>
        <p:nvSpPr>
          <p:cNvPr id="275" name="Google Shape;275;p43"/>
          <p:cNvSpPr/>
          <p:nvPr/>
        </p:nvSpPr>
        <p:spPr>
          <a:xfrm>
            <a:off x="3192075" y="3454783"/>
            <a:ext cx="1441200" cy="1257600"/>
          </a:xfrm>
          <a:prstGeom prst="rect">
            <a:avLst/>
          </a:prstGeom>
          <a:solidFill>
            <a:srgbClr val="FFFFFF"/>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Control Unit</a:t>
            </a:r>
            <a:endParaRPr/>
          </a:p>
          <a:p>
            <a:pPr indent="0" lvl="0" marL="0" rtl="0" algn="ctr">
              <a:spcBef>
                <a:spcPts val="0"/>
              </a:spcBef>
              <a:spcAft>
                <a:spcPts val="0"/>
              </a:spcAft>
              <a:buNone/>
            </a:pPr>
            <a:r>
              <a:rPr lang="en-US"/>
              <a:t>(System bus)</a:t>
            </a:r>
            <a:endParaRPr/>
          </a:p>
        </p:txBody>
      </p:sp>
      <p:cxnSp>
        <p:nvCxnSpPr>
          <p:cNvPr id="276" name="Google Shape;276;p43"/>
          <p:cNvCxnSpPr>
            <a:stCxn id="273" idx="0"/>
          </p:cNvCxnSpPr>
          <p:nvPr/>
        </p:nvCxnSpPr>
        <p:spPr>
          <a:xfrm flipH="1" rot="10800000">
            <a:off x="1711875" y="2805583"/>
            <a:ext cx="4800" cy="649200"/>
          </a:xfrm>
          <a:prstGeom prst="straightConnector1">
            <a:avLst/>
          </a:prstGeom>
          <a:noFill/>
          <a:ln cap="flat" cmpd="sng" w="9525">
            <a:solidFill>
              <a:schemeClr val="dk2"/>
            </a:solidFill>
            <a:prstDash val="solid"/>
            <a:round/>
            <a:headEnd len="med" w="med" type="triangle"/>
            <a:tailEnd len="med" w="med" type="triangle"/>
          </a:ln>
        </p:spPr>
      </p:cxnSp>
      <p:cxnSp>
        <p:nvCxnSpPr>
          <p:cNvPr id="277" name="Google Shape;277;p43"/>
          <p:cNvCxnSpPr>
            <a:stCxn id="273" idx="3"/>
            <a:endCxn id="275" idx="1"/>
          </p:cNvCxnSpPr>
          <p:nvPr/>
        </p:nvCxnSpPr>
        <p:spPr>
          <a:xfrm>
            <a:off x="2642925" y="4083583"/>
            <a:ext cx="549300" cy="0"/>
          </a:xfrm>
          <a:prstGeom prst="straightConnector1">
            <a:avLst/>
          </a:prstGeom>
          <a:noFill/>
          <a:ln cap="flat" cmpd="sng" w="9525">
            <a:solidFill>
              <a:schemeClr val="dk2"/>
            </a:solidFill>
            <a:prstDash val="solid"/>
            <a:round/>
            <a:headEnd len="med" w="med" type="stealth"/>
            <a:tailEnd len="med" w="med" type="triangle"/>
          </a:ln>
        </p:spPr>
      </p:cxnSp>
      <p:cxnSp>
        <p:nvCxnSpPr>
          <p:cNvPr id="278" name="Google Shape;278;p43"/>
          <p:cNvCxnSpPr>
            <a:stCxn id="275" idx="3"/>
            <a:endCxn id="272" idx="1"/>
          </p:cNvCxnSpPr>
          <p:nvPr/>
        </p:nvCxnSpPr>
        <p:spPr>
          <a:xfrm>
            <a:off x="4633275" y="4083583"/>
            <a:ext cx="660000" cy="0"/>
          </a:xfrm>
          <a:prstGeom prst="straightConnector1">
            <a:avLst/>
          </a:prstGeom>
          <a:noFill/>
          <a:ln cap="flat" cmpd="sng" w="9525">
            <a:solidFill>
              <a:schemeClr val="dk2"/>
            </a:solidFill>
            <a:prstDash val="solid"/>
            <a:round/>
            <a:headEnd len="med" w="med" type="stealth"/>
            <a:tailEnd len="med" w="med" type="triangle"/>
          </a:ln>
        </p:spPr>
      </p:cxnSp>
      <p:sp>
        <p:nvSpPr>
          <p:cNvPr id="279" name="Google Shape;279;p43"/>
          <p:cNvSpPr txBox="1"/>
          <p:nvPr/>
        </p:nvSpPr>
        <p:spPr>
          <a:xfrm>
            <a:off x="1255325" y="2807133"/>
            <a:ext cx="3000000" cy="3000000"/>
          </a:xfrm>
          <a:prstGeom prst="rect">
            <a:avLst/>
          </a:prstGeom>
          <a:noFill/>
          <a:ln>
            <a:noFill/>
          </a:ln>
        </p:spPr>
        <p:txBody>
          <a:bodyPr anchorCtr="0" anchor="ctr" bIns="91425" lIns="91425" spcFirstLastPara="1" rIns="91425" wrap="square" tIns="91425">
            <a:noAutofit/>
          </a:bodyPr>
          <a:lstStyle/>
          <a:p>
            <a:pPr indent="0" lvl="0" marL="0" rtl="0" algn="l">
              <a:lnSpc>
                <a:spcPct val="131625"/>
              </a:lnSpc>
              <a:spcBef>
                <a:spcPts val="0"/>
              </a:spcBef>
              <a:spcAft>
                <a:spcPts val="2300"/>
              </a:spcAft>
              <a:buNone/>
            </a:pPr>
            <a:r>
              <a:t/>
            </a:r>
            <a:endParaRPr sz="1000" u="sng">
              <a:solidFill>
                <a:srgbClr val="0E5497"/>
              </a:solidFill>
              <a:hlinkClick r:id="rId3"/>
            </a:endParaRPr>
          </a:p>
        </p:txBody>
      </p:sp>
      <p:sp>
        <p:nvSpPr>
          <p:cNvPr id="280" name="Google Shape;280;p43"/>
          <p:cNvSpPr txBox="1"/>
          <p:nvPr>
            <p:ph type="title"/>
          </p:nvPr>
        </p:nvSpPr>
        <p:spPr>
          <a:xfrm>
            <a:off x="457200" y="365125"/>
            <a:ext cx="8293200" cy="879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CPU logical diagram</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4" name="Shape 284"/>
        <p:cNvGrpSpPr/>
        <p:nvPr/>
      </p:nvGrpSpPr>
      <p:grpSpPr>
        <a:xfrm>
          <a:off x="0" y="0"/>
          <a:ext cx="0" cy="0"/>
          <a:chOff x="0" y="0"/>
          <a:chExt cx="0" cy="0"/>
        </a:xfrm>
      </p:grpSpPr>
      <p:sp>
        <p:nvSpPr>
          <p:cNvPr id="285" name="Google Shape;285;p44"/>
          <p:cNvSpPr txBox="1"/>
          <p:nvPr>
            <p:ph type="title"/>
          </p:nvPr>
        </p:nvSpPr>
        <p:spPr>
          <a:xfrm>
            <a:off x="457200" y="365125"/>
            <a:ext cx="8293200" cy="8796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2400">
                <a:solidFill>
                  <a:srgbClr val="404040"/>
                </a:solidFill>
                <a:latin typeface="Lucida Sans"/>
                <a:ea typeface="Lucida Sans"/>
                <a:cs typeface="Lucida Sans"/>
                <a:sym typeface="Lucida Sans"/>
              </a:rPr>
              <a:t>CPU </a:t>
            </a:r>
            <a:r>
              <a:rPr i="0" lang="en-US" sz="2400" u="none" cap="none" strike="noStrike">
                <a:solidFill>
                  <a:srgbClr val="404040"/>
                </a:solidFill>
                <a:latin typeface="Lucida Sans"/>
                <a:ea typeface="Lucida Sans"/>
                <a:cs typeface="Lucida Sans"/>
                <a:sym typeface="Lucida Sans"/>
              </a:rPr>
              <a:t>Registers</a:t>
            </a:r>
            <a:endParaRPr i="0" sz="2400" u="none" cap="none" strike="noStrike">
              <a:solidFill>
                <a:srgbClr val="404040"/>
              </a:solidFill>
              <a:latin typeface="Lucida Sans"/>
              <a:ea typeface="Lucida Sans"/>
              <a:cs typeface="Lucida Sans"/>
              <a:sym typeface="Lucida Sans"/>
            </a:endParaRPr>
          </a:p>
        </p:txBody>
      </p:sp>
      <p:graphicFrame>
        <p:nvGraphicFramePr>
          <p:cNvPr id="286" name="Google Shape;286;p44"/>
          <p:cNvGraphicFramePr/>
          <p:nvPr/>
        </p:nvGraphicFramePr>
        <p:xfrm>
          <a:off x="457200" y="1446167"/>
          <a:ext cx="3000000" cy="3000000"/>
        </p:xfrm>
        <a:graphic>
          <a:graphicData uri="http://schemas.openxmlformats.org/drawingml/2006/table">
            <a:tbl>
              <a:tblPr>
                <a:noFill/>
                <a:tableStyleId>{7D0AD2A8-1F60-4D8D-A6CA-FA0100FBC883}</a:tableStyleId>
              </a:tblPr>
              <a:tblGrid>
                <a:gridCol w="2066850"/>
                <a:gridCol w="2619000"/>
                <a:gridCol w="3745325"/>
              </a:tblGrid>
              <a:tr h="381000">
                <a:tc>
                  <a:txBody>
                    <a:bodyPr/>
                    <a:lstStyle/>
                    <a:p>
                      <a:pPr indent="0" lvl="0" marL="0" rtl="0" algn="l">
                        <a:spcBef>
                          <a:spcPts val="0"/>
                        </a:spcBef>
                        <a:spcAft>
                          <a:spcPts val="0"/>
                        </a:spcAft>
                        <a:buNone/>
                      </a:pPr>
                      <a:r>
                        <a:rPr lang="en-US" sz="1500"/>
                        <a:t>General registers</a:t>
                      </a:r>
                      <a:endParaRPr sz="1500"/>
                    </a:p>
                  </a:txBody>
                  <a:tcPr marT="91425" marB="91425" marR="91425" marL="91425"/>
                </a:tc>
                <a:tc>
                  <a:txBody>
                    <a:bodyPr/>
                    <a:lstStyle/>
                    <a:p>
                      <a:pPr indent="0" lvl="0" marL="0" rtl="0" algn="l">
                        <a:spcBef>
                          <a:spcPts val="0"/>
                        </a:spcBef>
                        <a:spcAft>
                          <a:spcPts val="0"/>
                        </a:spcAft>
                        <a:buNone/>
                      </a:pPr>
                      <a:r>
                        <a:rPr lang="en-US" sz="1500"/>
                        <a:t>Used by the CPU during execution</a:t>
                      </a:r>
                      <a:endParaRPr sz="1500"/>
                    </a:p>
                  </a:txBody>
                  <a:tcPr marT="91425" marB="91425" marR="91425" marL="91425"/>
                </a:tc>
                <a:tc>
                  <a:txBody>
                    <a:bodyPr/>
                    <a:lstStyle/>
                    <a:p>
                      <a:pPr indent="0" lvl="0" marL="0" rtl="0" algn="l">
                        <a:spcBef>
                          <a:spcPts val="0"/>
                        </a:spcBef>
                        <a:spcAft>
                          <a:spcPts val="0"/>
                        </a:spcAft>
                        <a:buNone/>
                      </a:pPr>
                      <a:r>
                        <a:rPr lang="en-US" sz="1500"/>
                        <a:t>EAX (AX, AH, AL)</a:t>
                      </a:r>
                      <a:endParaRPr sz="1500"/>
                    </a:p>
                    <a:p>
                      <a:pPr indent="0" lvl="0" marL="0" rtl="0" algn="l">
                        <a:spcBef>
                          <a:spcPts val="0"/>
                        </a:spcBef>
                        <a:spcAft>
                          <a:spcPts val="0"/>
                        </a:spcAft>
                        <a:buNone/>
                      </a:pPr>
                      <a:r>
                        <a:rPr lang="en-US" sz="1500"/>
                        <a:t>EBX</a:t>
                      </a:r>
                      <a:endParaRPr sz="1500"/>
                    </a:p>
                    <a:p>
                      <a:pPr indent="0" lvl="0" marL="0" rtl="0" algn="l">
                        <a:spcBef>
                          <a:spcPts val="0"/>
                        </a:spcBef>
                        <a:spcAft>
                          <a:spcPts val="0"/>
                        </a:spcAft>
                        <a:buNone/>
                      </a:pPr>
                      <a:r>
                        <a:rPr lang="en-US" sz="1500"/>
                        <a:t>ECX</a:t>
                      </a:r>
                      <a:endParaRPr sz="1500"/>
                    </a:p>
                    <a:p>
                      <a:pPr indent="0" lvl="0" marL="0" rtl="0" algn="l">
                        <a:spcBef>
                          <a:spcPts val="0"/>
                        </a:spcBef>
                        <a:spcAft>
                          <a:spcPts val="0"/>
                        </a:spcAft>
                        <a:buNone/>
                      </a:pPr>
                      <a:r>
                        <a:rPr lang="en-US" sz="1500"/>
                        <a:t>EDX</a:t>
                      </a:r>
                      <a:endParaRPr sz="1500"/>
                    </a:p>
                  </a:txBody>
                  <a:tcPr marT="91425" marB="91425" marR="91425" marL="91425"/>
                </a:tc>
              </a:tr>
              <a:tr h="381000">
                <a:tc>
                  <a:txBody>
                    <a:bodyPr/>
                    <a:lstStyle/>
                    <a:p>
                      <a:pPr indent="0" lvl="0" marL="0" rtl="0" algn="l">
                        <a:spcBef>
                          <a:spcPts val="0"/>
                        </a:spcBef>
                        <a:spcAft>
                          <a:spcPts val="0"/>
                        </a:spcAft>
                        <a:buNone/>
                      </a:pPr>
                      <a:r>
                        <a:rPr lang="en-US" sz="1500"/>
                        <a:t>Segment registers</a:t>
                      </a:r>
                      <a:endParaRPr sz="1500"/>
                    </a:p>
                  </a:txBody>
                  <a:tcPr marT="91425" marB="91425" marR="91425" marL="91425"/>
                </a:tc>
                <a:tc>
                  <a:txBody>
                    <a:bodyPr/>
                    <a:lstStyle/>
                    <a:p>
                      <a:pPr indent="0" lvl="0" marL="0" rtl="0" algn="l">
                        <a:spcBef>
                          <a:spcPts val="0"/>
                        </a:spcBef>
                        <a:spcAft>
                          <a:spcPts val="0"/>
                        </a:spcAft>
                        <a:buNone/>
                      </a:pPr>
                      <a:r>
                        <a:rPr lang="en-US" sz="1500"/>
                        <a:t>T</a:t>
                      </a:r>
                      <a:r>
                        <a:rPr lang="en-US" sz="1500"/>
                        <a:t>rack sections of memory</a:t>
                      </a:r>
                      <a:endParaRPr sz="1500"/>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381000">
                <a:tc>
                  <a:txBody>
                    <a:bodyPr/>
                    <a:lstStyle/>
                    <a:p>
                      <a:pPr indent="0" lvl="0" marL="0" rtl="0" algn="l">
                        <a:spcBef>
                          <a:spcPts val="0"/>
                        </a:spcBef>
                        <a:spcAft>
                          <a:spcPts val="0"/>
                        </a:spcAft>
                        <a:buNone/>
                      </a:pPr>
                      <a:r>
                        <a:rPr lang="en-US" sz="1500"/>
                        <a:t>Status register</a:t>
                      </a:r>
                      <a:endParaRPr sz="1500"/>
                    </a:p>
                  </a:txBody>
                  <a:tcPr marT="91425" marB="91425" marR="91425" marL="91425"/>
                </a:tc>
                <a:tc>
                  <a:txBody>
                    <a:bodyPr/>
                    <a:lstStyle/>
                    <a:p>
                      <a:pPr indent="0" lvl="0" marL="0" rtl="0" algn="l">
                        <a:spcBef>
                          <a:spcPts val="0"/>
                        </a:spcBef>
                        <a:spcAft>
                          <a:spcPts val="0"/>
                        </a:spcAft>
                        <a:buNone/>
                      </a:pPr>
                      <a:r>
                        <a:rPr lang="en-US" sz="1500"/>
                        <a:t>Used to make decisions</a:t>
                      </a:r>
                      <a:endParaRPr sz="1500"/>
                    </a:p>
                  </a:txBody>
                  <a:tcPr marT="91425" marB="91425" marR="91425" marL="91425"/>
                </a:tc>
                <a:tc>
                  <a:txBody>
                    <a:bodyPr/>
                    <a:lstStyle/>
                    <a:p>
                      <a:pPr indent="0" lvl="0" marL="0" rtl="0" algn="l">
                        <a:spcBef>
                          <a:spcPts val="0"/>
                        </a:spcBef>
                        <a:spcAft>
                          <a:spcPts val="0"/>
                        </a:spcAft>
                        <a:buNone/>
                      </a:pPr>
                      <a:r>
                        <a:rPr lang="en-US" sz="1500"/>
                        <a:t>EFLAGS</a:t>
                      </a:r>
                      <a:endParaRPr sz="1500"/>
                    </a:p>
                    <a:p>
                      <a:pPr indent="0" lvl="0" marL="0" rtl="0" algn="l">
                        <a:spcBef>
                          <a:spcPts val="0"/>
                        </a:spcBef>
                        <a:spcAft>
                          <a:spcPts val="0"/>
                        </a:spcAft>
                        <a:buNone/>
                      </a:pPr>
                      <a:r>
                        <a:rPr lang="en-US" sz="1500"/>
                        <a:t>32 bit register that contains status. Examples are:</a:t>
                      </a:r>
                      <a:endParaRPr sz="1500"/>
                    </a:p>
                    <a:p>
                      <a:pPr indent="0" lvl="0" marL="0" rtl="0" algn="l">
                        <a:spcBef>
                          <a:spcPts val="0"/>
                        </a:spcBef>
                        <a:spcAft>
                          <a:spcPts val="0"/>
                        </a:spcAft>
                        <a:buNone/>
                      </a:pPr>
                      <a:r>
                        <a:rPr lang="en-US" sz="1500"/>
                        <a:t>ZF Zero flag</a:t>
                      </a:r>
                      <a:br>
                        <a:rPr lang="en-US" sz="1500"/>
                      </a:br>
                      <a:r>
                        <a:rPr lang="en-US" sz="1500"/>
                        <a:t>CF Carry flag</a:t>
                      </a:r>
                      <a:br>
                        <a:rPr lang="en-US" sz="1500"/>
                      </a:br>
                      <a:r>
                        <a:rPr lang="en-US" sz="1500"/>
                        <a:t>SF Sign Flag</a:t>
                      </a:r>
                      <a:br>
                        <a:rPr lang="en-US" sz="1500"/>
                      </a:br>
                      <a:r>
                        <a:rPr lang="en-US" sz="1500"/>
                        <a:t>TF Trap Flag: if set, processor executes only one instruction at a time</a:t>
                      </a:r>
                      <a:endParaRPr sz="1500"/>
                    </a:p>
                  </a:txBody>
                  <a:tcPr marT="91425" marB="91425" marR="91425" marL="91425"/>
                </a:tc>
              </a:tr>
              <a:tr h="381000">
                <a:tc>
                  <a:txBody>
                    <a:bodyPr/>
                    <a:lstStyle/>
                    <a:p>
                      <a:pPr indent="0" lvl="0" marL="0" rtl="0" algn="l">
                        <a:spcBef>
                          <a:spcPts val="0"/>
                        </a:spcBef>
                        <a:spcAft>
                          <a:spcPts val="0"/>
                        </a:spcAft>
                        <a:buNone/>
                      </a:pPr>
                      <a:r>
                        <a:rPr lang="en-US" sz="1500"/>
                        <a:t>Instruction Pointer</a:t>
                      </a:r>
                      <a:endParaRPr sz="1500">
                        <a:latin typeface="Lucida Sans"/>
                        <a:ea typeface="Lucida Sans"/>
                        <a:cs typeface="Lucida Sans"/>
                        <a:sym typeface="Lucida Sans"/>
                      </a:endParaRPr>
                    </a:p>
                  </a:txBody>
                  <a:tcPr marT="91425" marB="91425" marR="91425" marL="91425"/>
                </a:tc>
                <a:tc>
                  <a:txBody>
                    <a:bodyPr/>
                    <a:lstStyle/>
                    <a:p>
                      <a:pPr indent="0" lvl="0" marL="0" rtl="0" algn="l">
                        <a:spcBef>
                          <a:spcPts val="0"/>
                        </a:spcBef>
                        <a:spcAft>
                          <a:spcPts val="0"/>
                        </a:spcAft>
                        <a:buNone/>
                      </a:pPr>
                      <a:r>
                        <a:rPr lang="en-US" sz="1500"/>
                        <a:t>Address of next instruction to execute</a:t>
                      </a:r>
                      <a:endParaRPr sz="1500"/>
                    </a:p>
                  </a:txBody>
                  <a:tcPr marT="91425" marB="91425" marR="91425" marL="91425"/>
                </a:tc>
                <a:tc>
                  <a:txBody>
                    <a:bodyPr/>
                    <a:lstStyle/>
                    <a:p>
                      <a:pPr indent="0" lvl="0" marL="0" rtl="0" algn="l">
                        <a:spcBef>
                          <a:spcPts val="0"/>
                        </a:spcBef>
                        <a:spcAft>
                          <a:spcPts val="0"/>
                        </a:spcAft>
                        <a:buNone/>
                      </a:pPr>
                      <a:r>
                        <a:rPr lang="en-US" sz="1500"/>
                        <a:t>EIP: Contains the memory address of the next instruction to be executed</a:t>
                      </a:r>
                      <a:br>
                        <a:rPr lang="en-US" sz="1500"/>
                      </a:br>
                      <a:r>
                        <a:rPr lang="en-US" sz="1500"/>
                        <a:t>If EIP contains wrong data, the CPU will fetch non-legitimate instructions (BSOD)</a:t>
                      </a:r>
                      <a:br>
                        <a:rPr lang="en-US" sz="1500"/>
                      </a:br>
                      <a:r>
                        <a:rPr lang="en-US" sz="1500"/>
                        <a:t>Exploits often target EIP</a:t>
                      </a:r>
                      <a:endParaRPr sz="1500"/>
                    </a:p>
                  </a:txBody>
                  <a:tcPr marT="91425" marB="91425" marR="91425" marL="91425"/>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0" name="Shape 290"/>
        <p:cNvGrpSpPr/>
        <p:nvPr/>
      </p:nvGrpSpPr>
      <p:grpSpPr>
        <a:xfrm>
          <a:off x="0" y="0"/>
          <a:ext cx="0" cy="0"/>
          <a:chOff x="0" y="0"/>
          <a:chExt cx="0" cy="0"/>
        </a:xfrm>
      </p:grpSpPr>
      <p:sp>
        <p:nvSpPr>
          <p:cNvPr id="291" name="Google Shape;291;p45"/>
          <p:cNvSpPr txBox="1"/>
          <p:nvPr>
            <p:ph type="title"/>
          </p:nvPr>
        </p:nvSpPr>
        <p:spPr>
          <a:xfrm>
            <a:off x="311700" y="2867800"/>
            <a:ext cx="8520600" cy="1122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US">
                <a:latin typeface="Lucida Sans"/>
                <a:ea typeface="Lucida Sans"/>
                <a:cs typeface="Lucida Sans"/>
                <a:sym typeface="Lucida Sans"/>
              </a:rPr>
              <a:t>Memory management</a:t>
            </a:r>
            <a:endParaRPr>
              <a:latin typeface="Lucida Sans"/>
              <a:ea typeface="Lucida Sans"/>
              <a:cs typeface="Lucida Sans"/>
              <a:sym typeface="Lucida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6" name="Shape 296"/>
        <p:cNvGrpSpPr/>
        <p:nvPr/>
      </p:nvGrpSpPr>
      <p:grpSpPr>
        <a:xfrm>
          <a:off x="0" y="0"/>
          <a:ext cx="0" cy="0"/>
          <a:chOff x="0" y="0"/>
          <a:chExt cx="0" cy="0"/>
        </a:xfrm>
      </p:grpSpPr>
      <p:sp>
        <p:nvSpPr>
          <p:cNvPr id="297" name="Google Shape;297;p46"/>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Memory concepts</a:t>
            </a:r>
            <a:endParaRPr>
              <a:latin typeface="Lucida Sans"/>
              <a:ea typeface="Lucida Sans"/>
              <a:cs typeface="Lucida Sans"/>
              <a:sym typeface="Lucida Sans"/>
            </a:endParaRPr>
          </a:p>
        </p:txBody>
      </p:sp>
      <p:sp>
        <p:nvSpPr>
          <p:cNvPr id="298" name="Google Shape;298;p46"/>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latin typeface="Lucida Sans"/>
                <a:ea typeface="Lucida Sans"/>
                <a:cs typeface="Lucida Sans"/>
                <a:sym typeface="Lucida Sans"/>
              </a:rPr>
              <a:t>Memory is usually laid out per process</a:t>
            </a:r>
            <a:endParaRPr>
              <a:latin typeface="Lucida Sans"/>
              <a:ea typeface="Lucida Sans"/>
              <a:cs typeface="Lucida Sans"/>
              <a:sym typeface="Lucida Sans"/>
            </a:endParaRPr>
          </a:p>
          <a:p>
            <a:pPr indent="0" lvl="0" marL="0" rtl="0" algn="l">
              <a:spcBef>
                <a:spcPts val="1000"/>
              </a:spcBef>
              <a:spcAft>
                <a:spcPts val="0"/>
              </a:spcAft>
              <a:buNone/>
            </a:pPr>
            <a:r>
              <a:rPr lang="en-US">
                <a:latin typeface="Lucida Sans"/>
                <a:ea typeface="Lucida Sans"/>
                <a:cs typeface="Lucida Sans"/>
                <a:sym typeface="Lucida Sans"/>
              </a:rPr>
              <a:t>There are four areas</a:t>
            </a:r>
            <a:endParaRPr>
              <a:latin typeface="Lucida Sans"/>
              <a:ea typeface="Lucida Sans"/>
              <a:cs typeface="Lucida Sans"/>
              <a:sym typeface="Lucida Sans"/>
            </a:endParaRPr>
          </a:p>
          <a:p>
            <a:pPr indent="-406400" lvl="0" marL="457200" rtl="0" algn="l">
              <a:spcBef>
                <a:spcPts val="1000"/>
              </a:spcBef>
              <a:spcAft>
                <a:spcPts val="0"/>
              </a:spcAft>
              <a:buSzPts val="2800"/>
              <a:buFont typeface="Lucida Sans"/>
              <a:buChar char="●"/>
            </a:pPr>
            <a:r>
              <a:rPr lang="en-US">
                <a:latin typeface="Lucida Sans"/>
                <a:ea typeface="Lucida Sans"/>
                <a:cs typeface="Lucida Sans"/>
                <a:sym typeface="Lucida Sans"/>
              </a:rPr>
              <a:t>Data: static values set at load time</a:t>
            </a:r>
            <a:endParaRPr>
              <a:latin typeface="Lucida Sans"/>
              <a:ea typeface="Lucida Sans"/>
              <a:cs typeface="Lucida Sans"/>
              <a:sym typeface="Lucida Sans"/>
            </a:endParaRPr>
          </a:p>
          <a:p>
            <a:pPr indent="-406400" lvl="0" marL="457200" rtl="0" algn="l">
              <a:spcBef>
                <a:spcPts val="0"/>
              </a:spcBef>
              <a:spcAft>
                <a:spcPts val="0"/>
              </a:spcAft>
              <a:buSzPts val="2800"/>
              <a:buFont typeface="Lucida Sans"/>
              <a:buChar char="●"/>
            </a:pPr>
            <a:r>
              <a:rPr lang="en-US">
                <a:latin typeface="Lucida Sans"/>
                <a:ea typeface="Lucida Sans"/>
                <a:cs typeface="Lucida Sans"/>
                <a:sym typeface="Lucida Sans"/>
              </a:rPr>
              <a:t>Code: the code that will be executed</a:t>
            </a:r>
            <a:endParaRPr>
              <a:latin typeface="Lucida Sans"/>
              <a:ea typeface="Lucida Sans"/>
              <a:cs typeface="Lucida Sans"/>
              <a:sym typeface="Lucida Sans"/>
            </a:endParaRPr>
          </a:p>
          <a:p>
            <a:pPr indent="-406400" lvl="0" marL="457200" rtl="0" algn="l">
              <a:spcBef>
                <a:spcPts val="0"/>
              </a:spcBef>
              <a:spcAft>
                <a:spcPts val="0"/>
              </a:spcAft>
              <a:buSzPts val="2800"/>
              <a:buFont typeface="Lucida Sans"/>
              <a:buChar char="●"/>
            </a:pPr>
            <a:r>
              <a:rPr lang="en-US">
                <a:latin typeface="Lucida Sans"/>
                <a:ea typeface="Lucida Sans"/>
                <a:cs typeface="Lucida Sans"/>
                <a:sym typeface="Lucida Sans"/>
              </a:rPr>
              <a:t>Heap: dynamic memory during execution</a:t>
            </a:r>
            <a:endParaRPr>
              <a:latin typeface="Lucida Sans"/>
              <a:ea typeface="Lucida Sans"/>
              <a:cs typeface="Lucida Sans"/>
              <a:sym typeface="Lucida Sans"/>
            </a:endParaRPr>
          </a:p>
          <a:p>
            <a:pPr indent="-406400" lvl="0" marL="457200" rtl="0" algn="l">
              <a:spcBef>
                <a:spcPts val="0"/>
              </a:spcBef>
              <a:spcAft>
                <a:spcPts val="0"/>
              </a:spcAft>
              <a:buSzPts val="2800"/>
              <a:buFont typeface="Lucida Sans"/>
              <a:buChar char="●"/>
            </a:pPr>
            <a:r>
              <a:rPr lang="en-US">
                <a:latin typeface="Lucida Sans"/>
                <a:ea typeface="Lucida Sans"/>
                <a:cs typeface="Lucida Sans"/>
                <a:sym typeface="Lucida Sans"/>
              </a:rPr>
              <a:t>Stack: local variables in functions, and helps with program flow</a:t>
            </a:r>
            <a:endParaRPr>
              <a:latin typeface="Lucida Sans"/>
              <a:ea typeface="Lucida Sans"/>
              <a:cs typeface="Lucida Sans"/>
              <a:sym typeface="Lucida Sans"/>
            </a:endParaRPr>
          </a:p>
          <a:p>
            <a:pPr indent="0" lvl="0" marL="0" rtl="0" algn="l">
              <a:spcBef>
                <a:spcPts val="1000"/>
              </a:spcBef>
              <a:spcAft>
                <a:spcPts val="0"/>
              </a:spcAft>
              <a:buNone/>
            </a:pPr>
            <a:r>
              <a:rPr lang="en-US">
                <a:latin typeface="Lucida Sans"/>
                <a:ea typeface="Lucida Sans"/>
                <a:cs typeface="Lucida Sans"/>
                <a:sym typeface="Lucida Sans"/>
              </a:rPr>
              <a:t>All of these areas are indicated by pointers (usually represented in hexadecimal)</a:t>
            </a:r>
            <a:endParaRPr>
              <a:latin typeface="Lucida Sans"/>
              <a:ea typeface="Lucida Sans"/>
              <a:cs typeface="Lucida Sans"/>
              <a:sym typeface="Lucida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3" name="Shape 303"/>
        <p:cNvGrpSpPr/>
        <p:nvPr/>
      </p:nvGrpSpPr>
      <p:grpSpPr>
        <a:xfrm>
          <a:off x="0" y="0"/>
          <a:ext cx="0" cy="0"/>
          <a:chOff x="0" y="0"/>
          <a:chExt cx="0" cy="0"/>
        </a:xfrm>
      </p:grpSpPr>
      <p:sp>
        <p:nvSpPr>
          <p:cNvPr id="304" name="Google Shape;304;p47"/>
          <p:cNvSpPr txBox="1"/>
          <p:nvPr>
            <p:ph type="title"/>
          </p:nvPr>
        </p:nvSpPr>
        <p:spPr>
          <a:xfrm>
            <a:off x="457200" y="365125"/>
            <a:ext cx="8293200" cy="879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Process Memory layout: stack structures</a:t>
            </a:r>
            <a:endParaRPr>
              <a:latin typeface="Lucida Sans"/>
              <a:ea typeface="Lucida Sans"/>
              <a:cs typeface="Lucida Sans"/>
              <a:sym typeface="Lucida Sans"/>
            </a:endParaRPr>
          </a:p>
        </p:txBody>
      </p:sp>
      <p:sp>
        <p:nvSpPr>
          <p:cNvPr id="305" name="Google Shape;305;p47"/>
          <p:cNvSpPr txBox="1"/>
          <p:nvPr>
            <p:ph idx="12" type="sldNum"/>
          </p:nvPr>
        </p:nvSpPr>
        <p:spPr>
          <a:xfrm>
            <a:off x="3460750" y="6416675"/>
            <a:ext cx="1758900" cy="2889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Clr>
                <a:srgbClr val="888888"/>
              </a:buClr>
              <a:buFont typeface="Arial"/>
              <a:buNone/>
            </a:pPr>
            <a:fld id="{00000000-1234-1234-1234-123412341234}" type="slidenum">
              <a:rPr lang="en-US"/>
              <a:t>‹#›</a:t>
            </a:fld>
            <a:endParaRPr sz="1400">
              <a:solidFill>
                <a:srgbClr val="000000"/>
              </a:solidFill>
            </a:endParaRPr>
          </a:p>
        </p:txBody>
      </p:sp>
      <p:sp>
        <p:nvSpPr>
          <p:cNvPr id="306" name="Google Shape;306;p47"/>
          <p:cNvSpPr/>
          <p:nvPr/>
        </p:nvSpPr>
        <p:spPr>
          <a:xfrm>
            <a:off x="1476825" y="1536017"/>
            <a:ext cx="2427900" cy="4681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7" name="Google Shape;307;p47"/>
          <p:cNvSpPr txBox="1"/>
          <p:nvPr/>
        </p:nvSpPr>
        <p:spPr>
          <a:xfrm>
            <a:off x="4136850" y="1536017"/>
            <a:ext cx="1992600" cy="37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t>Low memory address</a:t>
            </a:r>
            <a:endParaRPr/>
          </a:p>
        </p:txBody>
      </p:sp>
      <p:sp>
        <p:nvSpPr>
          <p:cNvPr id="308" name="Google Shape;308;p47"/>
          <p:cNvSpPr txBox="1"/>
          <p:nvPr/>
        </p:nvSpPr>
        <p:spPr>
          <a:xfrm>
            <a:off x="4136850" y="5840117"/>
            <a:ext cx="1992600" cy="37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t>High memory addres</a:t>
            </a:r>
            <a:endParaRPr/>
          </a:p>
        </p:txBody>
      </p:sp>
      <p:sp>
        <p:nvSpPr>
          <p:cNvPr id="309" name="Google Shape;309;p47"/>
          <p:cNvSpPr txBox="1"/>
          <p:nvPr/>
        </p:nvSpPr>
        <p:spPr>
          <a:xfrm>
            <a:off x="1476825" y="5405128"/>
            <a:ext cx="2427900" cy="6501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Data</a:t>
            </a:r>
            <a:endParaRPr/>
          </a:p>
        </p:txBody>
      </p:sp>
      <p:sp>
        <p:nvSpPr>
          <p:cNvPr id="310" name="Google Shape;310;p47"/>
          <p:cNvSpPr txBox="1"/>
          <p:nvPr/>
        </p:nvSpPr>
        <p:spPr>
          <a:xfrm>
            <a:off x="1476750" y="3973567"/>
            <a:ext cx="2427900" cy="14247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Code</a:t>
            </a:r>
            <a:endParaRPr/>
          </a:p>
        </p:txBody>
      </p:sp>
      <p:sp>
        <p:nvSpPr>
          <p:cNvPr id="311" name="Google Shape;311;p47"/>
          <p:cNvSpPr txBox="1"/>
          <p:nvPr/>
        </p:nvSpPr>
        <p:spPr>
          <a:xfrm>
            <a:off x="1476825" y="3318709"/>
            <a:ext cx="2427900" cy="6501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Heap</a:t>
            </a:r>
            <a:endParaRPr/>
          </a:p>
        </p:txBody>
      </p:sp>
      <p:sp>
        <p:nvSpPr>
          <p:cNvPr id="312" name="Google Shape;312;p47"/>
          <p:cNvSpPr txBox="1"/>
          <p:nvPr/>
        </p:nvSpPr>
        <p:spPr>
          <a:xfrm>
            <a:off x="1476825" y="1546764"/>
            <a:ext cx="2427900" cy="6501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Stack</a:t>
            </a:r>
            <a:endParaRPr/>
          </a:p>
        </p:txBody>
      </p:sp>
      <p:cxnSp>
        <p:nvCxnSpPr>
          <p:cNvPr id="313" name="Google Shape;313;p47"/>
          <p:cNvCxnSpPr/>
          <p:nvPr/>
        </p:nvCxnSpPr>
        <p:spPr>
          <a:xfrm>
            <a:off x="884750" y="2155067"/>
            <a:ext cx="580500" cy="0"/>
          </a:xfrm>
          <a:prstGeom prst="straightConnector1">
            <a:avLst/>
          </a:prstGeom>
          <a:noFill/>
          <a:ln cap="flat" cmpd="sng" w="9525">
            <a:solidFill>
              <a:schemeClr val="dk2"/>
            </a:solidFill>
            <a:prstDash val="solid"/>
            <a:round/>
            <a:headEnd len="med" w="med" type="none"/>
            <a:tailEnd len="med" w="med" type="triangle"/>
          </a:ln>
        </p:spPr>
      </p:cxnSp>
      <p:sp>
        <p:nvSpPr>
          <p:cNvPr id="314" name="Google Shape;314;p47"/>
          <p:cNvSpPr txBox="1"/>
          <p:nvPr/>
        </p:nvSpPr>
        <p:spPr>
          <a:xfrm>
            <a:off x="311700" y="1933792"/>
            <a:ext cx="725400" cy="37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t>&amp;esp</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9" name="Shape 319"/>
        <p:cNvGrpSpPr/>
        <p:nvPr/>
      </p:nvGrpSpPr>
      <p:grpSpPr>
        <a:xfrm>
          <a:off x="0" y="0"/>
          <a:ext cx="0" cy="0"/>
          <a:chOff x="0" y="0"/>
          <a:chExt cx="0" cy="0"/>
        </a:xfrm>
      </p:grpSpPr>
      <p:sp>
        <p:nvSpPr>
          <p:cNvPr id="320" name="Google Shape;320;p48"/>
          <p:cNvSpPr txBox="1"/>
          <p:nvPr>
            <p:ph type="title"/>
          </p:nvPr>
        </p:nvSpPr>
        <p:spPr>
          <a:xfrm>
            <a:off x="457200" y="365125"/>
            <a:ext cx="8293200" cy="879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What are the sections?</a:t>
            </a:r>
            <a:endParaRPr>
              <a:latin typeface="Lucida Sans"/>
              <a:ea typeface="Lucida Sans"/>
              <a:cs typeface="Lucida Sans"/>
              <a:sym typeface="Lucida Sans"/>
            </a:endParaRPr>
          </a:p>
        </p:txBody>
      </p:sp>
      <p:graphicFrame>
        <p:nvGraphicFramePr>
          <p:cNvPr id="321" name="Google Shape;321;p48"/>
          <p:cNvGraphicFramePr/>
          <p:nvPr/>
        </p:nvGraphicFramePr>
        <p:xfrm>
          <a:off x="457200" y="1555467"/>
          <a:ext cx="3000000" cy="3000000"/>
        </p:xfrm>
        <a:graphic>
          <a:graphicData uri="http://schemas.openxmlformats.org/drawingml/2006/table">
            <a:tbl>
              <a:tblPr>
                <a:noFill/>
                <a:tableStyleId>{7D0AD2A8-1F60-4D8D-A6CA-FA0100FBC883}</a:tableStyleId>
              </a:tblPr>
              <a:tblGrid>
                <a:gridCol w="1133600"/>
                <a:gridCol w="7452500"/>
              </a:tblGrid>
              <a:tr h="381000">
                <a:tc>
                  <a:txBody>
                    <a:bodyPr/>
                    <a:lstStyle/>
                    <a:p>
                      <a:pPr indent="0" lvl="0" marL="0" rtl="0" algn="l">
                        <a:spcBef>
                          <a:spcPts val="0"/>
                        </a:spcBef>
                        <a:spcAft>
                          <a:spcPts val="0"/>
                        </a:spcAft>
                        <a:buNone/>
                      </a:pPr>
                      <a:r>
                        <a:rPr lang="en-US" sz="1500"/>
                        <a:t>Data</a:t>
                      </a:r>
                      <a:endParaRPr sz="1500"/>
                    </a:p>
                  </a:txBody>
                  <a:tcPr marT="91425" marB="91425" marR="91425" marL="91425"/>
                </a:tc>
                <a:tc>
                  <a:txBody>
                    <a:bodyPr/>
                    <a:lstStyle/>
                    <a:p>
                      <a:pPr indent="0" lvl="0" marL="0" rtl="0" algn="l">
                        <a:spcBef>
                          <a:spcPts val="0"/>
                        </a:spcBef>
                        <a:spcAft>
                          <a:spcPts val="0"/>
                        </a:spcAft>
                        <a:buNone/>
                      </a:pPr>
                      <a:r>
                        <a:rPr lang="en-US" sz="1500"/>
                        <a:t>Values placed in RAM when a program loads</a:t>
                      </a:r>
                      <a:br>
                        <a:rPr lang="en-US" sz="1500"/>
                      </a:br>
                      <a:r>
                        <a:rPr lang="en-US" sz="1500"/>
                        <a:t>These values are static</a:t>
                      </a:r>
                      <a:br>
                        <a:rPr lang="en-US" sz="1500"/>
                      </a:br>
                      <a:r>
                        <a:rPr lang="en-US" sz="1500"/>
                        <a:t>They cannot change while the program is running</a:t>
                      </a:r>
                      <a:br>
                        <a:rPr lang="en-US" sz="1500"/>
                      </a:br>
                      <a:r>
                        <a:rPr lang="en-US" sz="1500"/>
                        <a:t>They are also global</a:t>
                      </a:r>
                      <a:br>
                        <a:rPr lang="en-US" sz="1500"/>
                      </a:br>
                      <a:r>
                        <a:rPr lang="en-US" sz="1500"/>
                        <a:t>Available to any part of the program</a:t>
                      </a:r>
                      <a:endParaRPr sz="1500"/>
                    </a:p>
                  </a:txBody>
                  <a:tcPr marT="91425" marB="91425" marR="91425" marL="91425"/>
                </a:tc>
              </a:tr>
              <a:tr h="381000">
                <a:tc>
                  <a:txBody>
                    <a:bodyPr/>
                    <a:lstStyle/>
                    <a:p>
                      <a:pPr indent="0" lvl="0" marL="0" rtl="0" algn="l">
                        <a:spcBef>
                          <a:spcPts val="0"/>
                        </a:spcBef>
                        <a:spcAft>
                          <a:spcPts val="0"/>
                        </a:spcAft>
                        <a:buNone/>
                      </a:pPr>
                      <a:r>
                        <a:rPr lang="en-US" sz="1500"/>
                        <a:t>Code</a:t>
                      </a:r>
                      <a:endParaRPr sz="1500"/>
                    </a:p>
                  </a:txBody>
                  <a:tcPr marT="91425" marB="91425" marR="91425" marL="91425"/>
                </a:tc>
                <a:tc>
                  <a:txBody>
                    <a:bodyPr/>
                    <a:lstStyle/>
                    <a:p>
                      <a:pPr indent="0" lvl="0" marL="0" rtl="0" algn="l">
                        <a:spcBef>
                          <a:spcPts val="0"/>
                        </a:spcBef>
                        <a:spcAft>
                          <a:spcPts val="0"/>
                        </a:spcAft>
                        <a:buNone/>
                      </a:pPr>
                      <a:r>
                        <a:rPr lang="en-US" sz="1500"/>
                        <a:t>Instructions for the CPU</a:t>
                      </a:r>
                      <a:br>
                        <a:rPr lang="en-US" sz="1500"/>
                      </a:br>
                      <a:r>
                        <a:rPr lang="en-US" sz="1500"/>
                        <a:t>Controls what the program does</a:t>
                      </a:r>
                      <a:endParaRPr sz="1500"/>
                    </a:p>
                  </a:txBody>
                  <a:tcPr marT="91425" marB="91425" marR="91425" marL="91425"/>
                </a:tc>
              </a:tr>
              <a:tr h="381000">
                <a:tc>
                  <a:txBody>
                    <a:bodyPr/>
                    <a:lstStyle/>
                    <a:p>
                      <a:pPr indent="0" lvl="0" marL="0" rtl="0" algn="l">
                        <a:spcBef>
                          <a:spcPts val="0"/>
                        </a:spcBef>
                        <a:spcAft>
                          <a:spcPts val="0"/>
                        </a:spcAft>
                        <a:buNone/>
                      </a:pPr>
                      <a:r>
                        <a:rPr lang="en-US" sz="1500"/>
                        <a:t>Heap</a:t>
                      </a:r>
                      <a:endParaRPr sz="1500"/>
                    </a:p>
                  </a:txBody>
                  <a:tcPr marT="91425" marB="91425" marR="91425" marL="91425"/>
                </a:tc>
                <a:tc>
                  <a:txBody>
                    <a:bodyPr/>
                    <a:lstStyle/>
                    <a:p>
                      <a:pPr indent="0" lvl="0" marL="0" rtl="0" algn="l">
                        <a:spcBef>
                          <a:spcPts val="0"/>
                        </a:spcBef>
                        <a:spcAft>
                          <a:spcPts val="0"/>
                        </a:spcAft>
                        <a:buNone/>
                      </a:pPr>
                      <a:r>
                        <a:rPr lang="en-US" sz="1500"/>
                        <a:t>Dynamic memory</a:t>
                      </a:r>
                      <a:br>
                        <a:rPr lang="en-US" sz="1500"/>
                      </a:br>
                      <a:r>
                        <a:rPr lang="en-US" sz="1500"/>
                        <a:t>Changes frequently during program execution</a:t>
                      </a:r>
                      <a:br>
                        <a:rPr lang="en-US" sz="1500"/>
                      </a:br>
                      <a:r>
                        <a:rPr lang="en-US" sz="1500"/>
                        <a:t>Program allocates new values, and frees them when they are no longer needed</a:t>
                      </a:r>
                      <a:endParaRPr sz="1500"/>
                    </a:p>
                  </a:txBody>
                  <a:tcPr marT="91425" marB="91425" marR="91425" marL="91425"/>
                </a:tc>
              </a:tr>
              <a:tr h="381000">
                <a:tc>
                  <a:txBody>
                    <a:bodyPr/>
                    <a:lstStyle/>
                    <a:p>
                      <a:pPr indent="0" lvl="0" marL="0" rtl="0" algn="l">
                        <a:spcBef>
                          <a:spcPts val="0"/>
                        </a:spcBef>
                        <a:spcAft>
                          <a:spcPts val="0"/>
                        </a:spcAft>
                        <a:buNone/>
                      </a:pPr>
                      <a:r>
                        <a:rPr lang="en-US" sz="1500"/>
                        <a:t>Stack</a:t>
                      </a:r>
                      <a:endParaRPr sz="1500"/>
                    </a:p>
                  </a:txBody>
                  <a:tcPr marT="91425" marB="91425" marR="91425" marL="91425"/>
                </a:tc>
                <a:tc>
                  <a:txBody>
                    <a:bodyPr/>
                    <a:lstStyle/>
                    <a:p>
                      <a:pPr indent="0" lvl="0" marL="0" rtl="0" algn="l">
                        <a:spcBef>
                          <a:spcPts val="0"/>
                        </a:spcBef>
                        <a:spcAft>
                          <a:spcPts val="0"/>
                        </a:spcAft>
                        <a:buNone/>
                      </a:pPr>
                      <a:r>
                        <a:rPr lang="en-US" sz="1500"/>
                        <a:t>Local variables and parameters for functions</a:t>
                      </a:r>
                      <a:br>
                        <a:rPr lang="en-US" sz="1500"/>
                      </a:br>
                      <a:r>
                        <a:rPr lang="en-US" sz="1500"/>
                        <a:t>Helps programs flow</a:t>
                      </a:r>
                      <a:br>
                        <a:rPr lang="en-US" sz="1500"/>
                      </a:br>
                      <a:br>
                        <a:rPr lang="en-US" sz="1500"/>
                      </a:br>
                      <a:r>
                        <a:rPr lang="en-US" sz="1500"/>
                        <a:t>Smashing the stack leads to corrupted program flow – hence can lead to remote code execution!</a:t>
                      </a:r>
                      <a:br>
                        <a:rPr lang="en-US" sz="1500"/>
                      </a:br>
                      <a:br>
                        <a:rPr lang="en-US" sz="1500"/>
                      </a:br>
                      <a:r>
                        <a:rPr lang="en-US" sz="1500"/>
                        <a:t>See: ‘Smashing the stack for fun and profit’ – the classic article on stack buffer overflows</a:t>
                      </a:r>
                      <a:endParaRPr sz="1500"/>
                    </a:p>
                  </a:txBody>
                  <a:tcPr marT="91425" marB="91425" marR="91425" marL="91425"/>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 name="Shape 95"/>
        <p:cNvGrpSpPr/>
        <p:nvPr/>
      </p:nvGrpSpPr>
      <p:grpSpPr>
        <a:xfrm>
          <a:off x="0" y="0"/>
          <a:ext cx="0" cy="0"/>
          <a:chOff x="0" y="0"/>
          <a:chExt cx="0" cy="0"/>
        </a:xfrm>
      </p:grpSpPr>
      <p:sp>
        <p:nvSpPr>
          <p:cNvPr id="96" name="Google Shape;96;p22"/>
          <p:cNvSpPr txBox="1"/>
          <p:nvPr>
            <p:ph type="ctrTitle"/>
          </p:nvPr>
        </p:nvSpPr>
        <p:spPr>
          <a:xfrm>
            <a:off x="2177716" y="3646714"/>
            <a:ext cx="6280483" cy="704850"/>
          </a:xfrm>
          <a:prstGeom prst="rect">
            <a:avLst/>
          </a:prstGeom>
          <a:noFill/>
          <a:ln>
            <a:noFill/>
          </a:ln>
        </p:spPr>
        <p:txBody>
          <a:bodyPr anchorCtr="0" anchor="ctr" bIns="45700" lIns="91425" spcFirstLastPara="1" rIns="91425" wrap="square" tIns="45700">
            <a:noAutofit/>
          </a:bodyPr>
          <a:lstStyle/>
          <a:p>
            <a:pPr indent="0" lvl="0" marL="0" marR="0" rtl="0" algn="r">
              <a:lnSpc>
                <a:spcPct val="90000"/>
              </a:lnSpc>
              <a:spcBef>
                <a:spcPts val="0"/>
              </a:spcBef>
              <a:spcAft>
                <a:spcPts val="0"/>
              </a:spcAft>
              <a:buClr>
                <a:schemeClr val="dk1"/>
              </a:buClr>
              <a:buFont typeface="Arial"/>
              <a:buNone/>
            </a:pPr>
            <a:r>
              <a:rPr b="1" i="0" lang="en-US" sz="2520" u="none" cap="none" strike="noStrike">
                <a:solidFill>
                  <a:schemeClr val="dk1"/>
                </a:solidFill>
                <a:latin typeface="Arial"/>
                <a:ea typeface="Arial"/>
                <a:cs typeface="Arial"/>
                <a:sym typeface="Arial"/>
              </a:rPr>
              <a:t>Module 2.</a:t>
            </a:r>
            <a:r>
              <a:rPr lang="en-US" sz="2520"/>
              <a:t>2</a:t>
            </a:r>
            <a:r>
              <a:rPr b="1" i="0" lang="en-US" sz="2520" u="none" cap="none" strike="noStrike">
                <a:solidFill>
                  <a:schemeClr val="dk1"/>
                </a:solidFill>
                <a:latin typeface="Arial"/>
                <a:ea typeface="Arial"/>
                <a:cs typeface="Arial"/>
                <a:sym typeface="Arial"/>
              </a:rPr>
              <a:t>: </a:t>
            </a:r>
            <a:br>
              <a:rPr b="1" i="0" lang="en-US" sz="2520" u="none" cap="none" strike="noStrike">
                <a:solidFill>
                  <a:schemeClr val="dk1"/>
                </a:solidFill>
                <a:latin typeface="Arial"/>
                <a:ea typeface="Arial"/>
                <a:cs typeface="Arial"/>
                <a:sym typeface="Arial"/>
              </a:rPr>
            </a:br>
            <a:r>
              <a:rPr lang="en-US" sz="2520"/>
              <a:t>Just enough Internals</a:t>
            </a:r>
            <a:endParaRPr/>
          </a:p>
        </p:txBody>
      </p:sp>
      <p:sp>
        <p:nvSpPr>
          <p:cNvPr id="97" name="Google Shape;97;p22"/>
          <p:cNvSpPr txBox="1"/>
          <p:nvPr>
            <p:ph idx="1" type="subTitle"/>
          </p:nvPr>
        </p:nvSpPr>
        <p:spPr>
          <a:xfrm>
            <a:off x="3581400" y="4620207"/>
            <a:ext cx="4876799" cy="914400"/>
          </a:xfrm>
          <a:prstGeom prst="rect">
            <a:avLst/>
          </a:prstGeom>
          <a:noFill/>
          <a:ln>
            <a:noFill/>
          </a:ln>
        </p:spPr>
        <p:txBody>
          <a:bodyPr anchorCtr="0" anchor="t" bIns="45700" lIns="91425" spcFirstLastPara="1" rIns="91425" wrap="square" tIns="45700">
            <a:noAutofit/>
          </a:bodyPr>
          <a:lstStyle/>
          <a:p>
            <a:pPr indent="0" lvl="0" marL="0" marR="0" rtl="0" algn="r">
              <a:lnSpc>
                <a:spcPct val="90000"/>
              </a:lnSpc>
              <a:spcBef>
                <a:spcPts val="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[Presenter Name]</a:t>
            </a:r>
            <a:endParaRPr/>
          </a:p>
          <a:p>
            <a:pPr indent="0" lvl="0" marL="0" marR="0" rtl="0" algn="r">
              <a:lnSpc>
                <a:spcPct val="90000"/>
              </a:lnSpc>
              <a:spcBef>
                <a:spcPts val="100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[Date]</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5" name="Shape 325"/>
        <p:cNvGrpSpPr/>
        <p:nvPr/>
      </p:nvGrpSpPr>
      <p:grpSpPr>
        <a:xfrm>
          <a:off x="0" y="0"/>
          <a:ext cx="0" cy="0"/>
          <a:chOff x="0" y="0"/>
          <a:chExt cx="0" cy="0"/>
        </a:xfrm>
      </p:grpSpPr>
      <p:sp>
        <p:nvSpPr>
          <p:cNvPr id="326" name="Google Shape;326;p49"/>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Stack structures</a:t>
            </a:r>
            <a:endParaRPr>
              <a:latin typeface="Lucida Sans"/>
              <a:ea typeface="Lucida Sans"/>
              <a:cs typeface="Lucida Sans"/>
              <a:sym typeface="Lucida Sans"/>
            </a:endParaRPr>
          </a:p>
        </p:txBody>
      </p:sp>
      <p:sp>
        <p:nvSpPr>
          <p:cNvPr id="327" name="Google Shape;327;p49"/>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latin typeface="Lucida Sans"/>
                <a:ea typeface="Lucida Sans"/>
                <a:cs typeface="Lucida Sans"/>
                <a:sym typeface="Lucida Sans"/>
              </a:rPr>
              <a:t>The stack is like a deck of cards: you can only load and unload from the top.</a:t>
            </a:r>
            <a:endParaRPr>
              <a:latin typeface="Lucida Sans"/>
              <a:ea typeface="Lucida Sans"/>
              <a:cs typeface="Lucida Sans"/>
              <a:sym typeface="Lucida Sans"/>
            </a:endParaRPr>
          </a:p>
          <a:p>
            <a:pPr indent="0" lvl="0" marL="0" rtl="0" algn="l">
              <a:spcBef>
                <a:spcPts val="1000"/>
              </a:spcBef>
              <a:spcAft>
                <a:spcPts val="0"/>
              </a:spcAft>
              <a:buNone/>
            </a:pPr>
            <a:r>
              <a:rPr lang="en-US">
                <a:latin typeface="Lucida Sans"/>
                <a:ea typeface="Lucida Sans"/>
                <a:cs typeface="Lucida Sans"/>
                <a:sym typeface="Lucida Sans"/>
              </a:rPr>
              <a:t>It is a ‘last in’ ‘first out’ structure</a:t>
            </a:r>
            <a:endParaRPr>
              <a:latin typeface="Lucida Sans"/>
              <a:ea typeface="Lucida Sans"/>
              <a:cs typeface="Lucida Sans"/>
              <a:sym typeface="Lucida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1" name="Shape 331"/>
        <p:cNvGrpSpPr/>
        <p:nvPr/>
      </p:nvGrpSpPr>
      <p:grpSpPr>
        <a:xfrm>
          <a:off x="0" y="0"/>
          <a:ext cx="0" cy="0"/>
          <a:chOff x="0" y="0"/>
          <a:chExt cx="0" cy="0"/>
        </a:xfrm>
      </p:grpSpPr>
      <p:sp>
        <p:nvSpPr>
          <p:cNvPr id="332" name="Google Shape;332;p50"/>
          <p:cNvSpPr txBox="1"/>
          <p:nvPr>
            <p:ph type="title"/>
          </p:nvPr>
        </p:nvSpPr>
        <p:spPr>
          <a:xfrm>
            <a:off x="311700" y="2867800"/>
            <a:ext cx="8520600" cy="1122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US">
                <a:latin typeface="Lucida Sans"/>
                <a:ea typeface="Lucida Sans"/>
                <a:cs typeface="Lucida Sans"/>
                <a:sym typeface="Lucida Sans"/>
              </a:rPr>
              <a:t>Code</a:t>
            </a:r>
            <a:endParaRPr>
              <a:latin typeface="Lucida Sans"/>
              <a:ea typeface="Lucida Sans"/>
              <a:cs typeface="Lucida Sans"/>
              <a:sym typeface="Lucida Sans"/>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6" name="Shape 336"/>
        <p:cNvGrpSpPr/>
        <p:nvPr/>
      </p:nvGrpSpPr>
      <p:grpSpPr>
        <a:xfrm>
          <a:off x="0" y="0"/>
          <a:ext cx="0" cy="0"/>
          <a:chOff x="0" y="0"/>
          <a:chExt cx="0" cy="0"/>
        </a:xfrm>
      </p:grpSpPr>
      <p:sp>
        <p:nvSpPr>
          <p:cNvPr id="337" name="Google Shape;337;p51"/>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Code</a:t>
            </a:r>
            <a:endParaRPr/>
          </a:p>
        </p:txBody>
      </p:sp>
      <p:sp>
        <p:nvSpPr>
          <p:cNvPr id="338" name="Google Shape;338;p51"/>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In this section we will not do too much with code - that is part of reversing (not in this course)</a:t>
            </a:r>
            <a:endParaRPr/>
          </a:p>
          <a:p>
            <a:pPr indent="0" lvl="0" marL="0" rtl="0" algn="l">
              <a:spcBef>
                <a:spcPts val="1000"/>
              </a:spcBef>
              <a:spcAft>
                <a:spcPts val="0"/>
              </a:spcAft>
              <a:buNone/>
            </a:pPr>
            <a:r>
              <a:rPr lang="en-US"/>
              <a:t>Code in a PE file is represented in ‘opcodes’ - which are processor dependent</a:t>
            </a:r>
            <a:endParaRPr/>
          </a:p>
          <a:p>
            <a:pPr indent="0" lvl="0" marL="0" rtl="0" algn="l">
              <a:spcBef>
                <a:spcPts val="1000"/>
              </a:spcBef>
              <a:spcAft>
                <a:spcPts val="0"/>
              </a:spcAft>
              <a:buNone/>
            </a:pPr>
            <a:r>
              <a:rPr lang="en-US"/>
              <a:t>It is possible to ‘disassemble’ (or even decompile) code back to what the original might have looked like</a:t>
            </a:r>
            <a:endParaRPr/>
          </a:p>
          <a:p>
            <a:pPr indent="0" lvl="0" marL="0" rtl="0" algn="l">
              <a:spcBef>
                <a:spcPts val="1000"/>
              </a:spcBef>
              <a:spcAft>
                <a:spcPts val="0"/>
              </a:spcAft>
              <a:buNone/>
            </a:pPr>
            <a:r>
              <a:rPr lang="en-US"/>
              <a:t>This is a guessing process</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2" name="Shape 342"/>
        <p:cNvGrpSpPr/>
        <p:nvPr/>
      </p:nvGrpSpPr>
      <p:grpSpPr>
        <a:xfrm>
          <a:off x="0" y="0"/>
          <a:ext cx="0" cy="0"/>
          <a:chOff x="0" y="0"/>
          <a:chExt cx="0" cy="0"/>
        </a:xfrm>
      </p:grpSpPr>
      <p:sp>
        <p:nvSpPr>
          <p:cNvPr id="343" name="Google Shape;343;p52"/>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Peekahead - disassembly</a:t>
            </a:r>
            <a:endParaRPr>
              <a:latin typeface="Lucida Sans"/>
              <a:ea typeface="Lucida Sans"/>
              <a:cs typeface="Lucida Sans"/>
              <a:sym typeface="Lucida Sans"/>
            </a:endParaRPr>
          </a:p>
        </p:txBody>
      </p:sp>
      <p:pic>
        <p:nvPicPr>
          <p:cNvPr id="344" name="Google Shape;344;p52"/>
          <p:cNvPicPr preferRelativeResize="0"/>
          <p:nvPr/>
        </p:nvPicPr>
        <p:blipFill>
          <a:blip r:embed="rId3">
            <a:alphaModFix/>
          </a:blip>
          <a:stretch>
            <a:fillRect/>
          </a:stretch>
        </p:blipFill>
        <p:spPr>
          <a:xfrm>
            <a:off x="311700" y="1418433"/>
            <a:ext cx="6631699" cy="3730325"/>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8" name="Shape 348"/>
        <p:cNvGrpSpPr/>
        <p:nvPr/>
      </p:nvGrpSpPr>
      <p:grpSpPr>
        <a:xfrm>
          <a:off x="0" y="0"/>
          <a:ext cx="0" cy="0"/>
          <a:chOff x="0" y="0"/>
          <a:chExt cx="0" cy="0"/>
        </a:xfrm>
      </p:grpSpPr>
      <p:sp>
        <p:nvSpPr>
          <p:cNvPr id="349" name="Google Shape;349;p53"/>
          <p:cNvSpPr txBox="1"/>
          <p:nvPr>
            <p:ph type="title"/>
          </p:nvPr>
        </p:nvSpPr>
        <p:spPr>
          <a:xfrm>
            <a:off x="311700" y="2867800"/>
            <a:ext cx="8520600" cy="1122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US">
                <a:latin typeface="Lucida Sans"/>
                <a:ea typeface="Lucida Sans"/>
                <a:cs typeface="Lucida Sans"/>
                <a:sym typeface="Lucida Sans"/>
              </a:rPr>
              <a:t>System</a:t>
            </a:r>
            <a:r>
              <a:rPr lang="en-US">
                <a:latin typeface="Lucida Sans"/>
                <a:ea typeface="Lucida Sans"/>
                <a:cs typeface="Lucida Sans"/>
                <a:sym typeface="Lucida Sans"/>
              </a:rPr>
              <a:t> architecture</a:t>
            </a:r>
            <a:endParaRPr>
              <a:latin typeface="Lucida Sans"/>
              <a:ea typeface="Lucida Sans"/>
              <a:cs typeface="Lucida Sans"/>
              <a:sym typeface="Lucida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3" name="Shape 353"/>
        <p:cNvGrpSpPr/>
        <p:nvPr/>
      </p:nvGrpSpPr>
      <p:grpSpPr>
        <a:xfrm>
          <a:off x="0" y="0"/>
          <a:ext cx="0" cy="0"/>
          <a:chOff x="0" y="0"/>
          <a:chExt cx="0" cy="0"/>
        </a:xfrm>
      </p:grpSpPr>
      <p:sp>
        <p:nvSpPr>
          <p:cNvPr id="354" name="Google Shape;354;p54"/>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Layers of software in a computer</a:t>
            </a:r>
            <a:endParaRPr>
              <a:latin typeface="Lucida Sans"/>
              <a:ea typeface="Lucida Sans"/>
              <a:cs typeface="Lucida Sans"/>
              <a:sym typeface="Lucida Sans"/>
            </a:endParaRPr>
          </a:p>
        </p:txBody>
      </p:sp>
      <p:sp>
        <p:nvSpPr>
          <p:cNvPr id="355" name="Google Shape;355;p54"/>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latin typeface="Lucida Sans"/>
                <a:ea typeface="Lucida Sans"/>
                <a:cs typeface="Lucida Sans"/>
                <a:sym typeface="Lucida Sans"/>
              </a:rPr>
              <a:t>All of this is vulnerable to malware to some degree</a:t>
            </a:r>
            <a:endParaRPr>
              <a:latin typeface="Lucida Sans"/>
              <a:ea typeface="Lucida Sans"/>
              <a:cs typeface="Lucida Sans"/>
              <a:sym typeface="Lucida Sans"/>
            </a:endParaRPr>
          </a:p>
          <a:p>
            <a:pPr indent="-406400" lvl="0" marL="457200" rtl="0" algn="l">
              <a:spcBef>
                <a:spcPts val="1000"/>
              </a:spcBef>
              <a:spcAft>
                <a:spcPts val="0"/>
              </a:spcAft>
              <a:buSzPts val="2800"/>
              <a:buFont typeface="Lucida Sans"/>
              <a:buAutoNum type="arabicPeriod"/>
            </a:pPr>
            <a:r>
              <a:rPr lang="en-US">
                <a:latin typeface="Lucida Sans"/>
                <a:ea typeface="Lucida Sans"/>
                <a:cs typeface="Lucida Sans"/>
                <a:sym typeface="Lucida Sans"/>
              </a:rPr>
              <a:t>Hardware (cannot usually be modified by software)</a:t>
            </a:r>
            <a:endParaRPr>
              <a:latin typeface="Lucida Sans"/>
              <a:ea typeface="Lucida Sans"/>
              <a:cs typeface="Lucida Sans"/>
              <a:sym typeface="Lucida Sans"/>
            </a:endParaRPr>
          </a:p>
          <a:p>
            <a:pPr indent="-406400" lvl="0" marL="457200" rtl="0" algn="l">
              <a:spcBef>
                <a:spcPts val="0"/>
              </a:spcBef>
              <a:spcAft>
                <a:spcPts val="0"/>
              </a:spcAft>
              <a:buSzPts val="2800"/>
              <a:buFont typeface="Lucida Sans"/>
              <a:buAutoNum type="arabicPeriod"/>
            </a:pPr>
            <a:r>
              <a:rPr lang="en-US">
                <a:latin typeface="Lucida Sans"/>
                <a:ea typeface="Lucida Sans"/>
                <a:cs typeface="Lucida Sans"/>
                <a:sym typeface="Lucida Sans"/>
              </a:rPr>
              <a:t>Microcode</a:t>
            </a:r>
            <a:endParaRPr>
              <a:latin typeface="Lucida Sans"/>
              <a:ea typeface="Lucida Sans"/>
              <a:cs typeface="Lucida Sans"/>
              <a:sym typeface="Lucida Sans"/>
            </a:endParaRPr>
          </a:p>
          <a:p>
            <a:pPr indent="-406400" lvl="0" marL="457200" rtl="0" algn="l">
              <a:spcBef>
                <a:spcPts val="0"/>
              </a:spcBef>
              <a:spcAft>
                <a:spcPts val="0"/>
              </a:spcAft>
              <a:buSzPts val="2800"/>
              <a:buFont typeface="Lucida Sans"/>
              <a:buAutoNum type="arabicPeriod"/>
            </a:pPr>
            <a:r>
              <a:rPr lang="en-US">
                <a:latin typeface="Lucida Sans"/>
                <a:ea typeface="Lucida Sans"/>
                <a:cs typeface="Lucida Sans"/>
                <a:sym typeface="Lucida Sans"/>
              </a:rPr>
              <a:t>Machine code</a:t>
            </a:r>
            <a:endParaRPr>
              <a:latin typeface="Lucida Sans"/>
              <a:ea typeface="Lucida Sans"/>
              <a:cs typeface="Lucida Sans"/>
              <a:sym typeface="Lucida Sans"/>
            </a:endParaRPr>
          </a:p>
          <a:p>
            <a:pPr indent="-406400" lvl="0" marL="457200" rtl="0" algn="l">
              <a:spcBef>
                <a:spcPts val="0"/>
              </a:spcBef>
              <a:spcAft>
                <a:spcPts val="0"/>
              </a:spcAft>
              <a:buSzPts val="2800"/>
              <a:buFont typeface="Lucida Sans"/>
              <a:buAutoNum type="arabicPeriod"/>
            </a:pPr>
            <a:r>
              <a:rPr lang="en-US">
                <a:latin typeface="Lucida Sans"/>
                <a:ea typeface="Lucida Sans"/>
                <a:cs typeface="Lucida Sans"/>
                <a:sym typeface="Lucida Sans"/>
              </a:rPr>
              <a:t>Low-level languages</a:t>
            </a:r>
            <a:endParaRPr>
              <a:latin typeface="Lucida Sans"/>
              <a:ea typeface="Lucida Sans"/>
              <a:cs typeface="Lucida Sans"/>
              <a:sym typeface="Lucida Sans"/>
            </a:endParaRPr>
          </a:p>
          <a:p>
            <a:pPr indent="-406400" lvl="0" marL="457200" rtl="0" algn="l">
              <a:spcBef>
                <a:spcPts val="0"/>
              </a:spcBef>
              <a:spcAft>
                <a:spcPts val="0"/>
              </a:spcAft>
              <a:buSzPts val="2800"/>
              <a:buFont typeface="Lucida Sans"/>
              <a:buAutoNum type="arabicPeriod"/>
            </a:pPr>
            <a:r>
              <a:rPr lang="en-US">
                <a:latin typeface="Lucida Sans"/>
                <a:ea typeface="Lucida Sans"/>
                <a:cs typeface="Lucida Sans"/>
                <a:sym typeface="Lucida Sans"/>
              </a:rPr>
              <a:t>High-level languages</a:t>
            </a:r>
            <a:endParaRPr>
              <a:latin typeface="Lucida Sans"/>
              <a:ea typeface="Lucida Sans"/>
              <a:cs typeface="Lucida Sans"/>
              <a:sym typeface="Lucida Sans"/>
            </a:endParaRPr>
          </a:p>
          <a:p>
            <a:pPr indent="-406400" lvl="0" marL="457200" rtl="0" algn="l">
              <a:spcBef>
                <a:spcPts val="0"/>
              </a:spcBef>
              <a:spcAft>
                <a:spcPts val="0"/>
              </a:spcAft>
              <a:buSzPts val="2800"/>
              <a:buAutoNum type="arabicPeriod"/>
            </a:pPr>
            <a:r>
              <a:rPr lang="en-US">
                <a:latin typeface="Lucida Sans"/>
                <a:ea typeface="Lucida Sans"/>
                <a:cs typeface="Lucida Sans"/>
                <a:sym typeface="Lucida Sans"/>
              </a:rPr>
              <a:t>Interpreted languages</a:t>
            </a:r>
            <a:br>
              <a:rPr lang="en-US"/>
            </a:b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9" name="Shape 359"/>
        <p:cNvGrpSpPr/>
        <p:nvPr/>
      </p:nvGrpSpPr>
      <p:grpSpPr>
        <a:xfrm>
          <a:off x="0" y="0"/>
          <a:ext cx="0" cy="0"/>
          <a:chOff x="0" y="0"/>
          <a:chExt cx="0" cy="0"/>
        </a:xfrm>
      </p:grpSpPr>
      <p:sp>
        <p:nvSpPr>
          <p:cNvPr id="360" name="Google Shape;360;p55"/>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The Windows operating system</a:t>
            </a:r>
            <a:endParaRPr>
              <a:latin typeface="Lucida Sans"/>
              <a:ea typeface="Lucida Sans"/>
              <a:cs typeface="Lucida Sans"/>
              <a:sym typeface="Lucida Sans"/>
            </a:endParaRPr>
          </a:p>
        </p:txBody>
      </p:sp>
      <p:sp>
        <p:nvSpPr>
          <p:cNvPr id="361" name="Google Shape;361;p55"/>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381000" lvl="0" marL="457200" rtl="0" algn="l">
              <a:spcBef>
                <a:spcPts val="1000"/>
              </a:spcBef>
              <a:spcAft>
                <a:spcPts val="0"/>
              </a:spcAft>
              <a:buSzPts val="2400"/>
              <a:buFont typeface="Lucida Sans"/>
              <a:buChar char="●"/>
            </a:pPr>
            <a:r>
              <a:rPr lang="en-US" sz="2400">
                <a:latin typeface="Lucida Sans"/>
                <a:ea typeface="Lucida Sans"/>
                <a:cs typeface="Lucida Sans"/>
                <a:sym typeface="Lucida Sans"/>
              </a:rPr>
              <a:t>Started life as Windows NT (New Technology)</a:t>
            </a:r>
            <a:endParaRPr sz="2400">
              <a:latin typeface="Lucida Sans"/>
              <a:ea typeface="Lucida Sans"/>
              <a:cs typeface="Lucida Sans"/>
              <a:sym typeface="Lucida Sans"/>
            </a:endParaRPr>
          </a:p>
          <a:p>
            <a:pPr indent="-381000" lvl="0" marL="457200" rtl="0" algn="l">
              <a:spcBef>
                <a:spcPts val="0"/>
              </a:spcBef>
              <a:spcAft>
                <a:spcPts val="0"/>
              </a:spcAft>
              <a:buSzPts val="2400"/>
              <a:buFont typeface="Lucida Sans"/>
              <a:buChar char="●"/>
            </a:pPr>
            <a:r>
              <a:rPr lang="en-US" sz="2400">
                <a:latin typeface="Lucida Sans"/>
                <a:ea typeface="Lucida Sans"/>
                <a:cs typeface="Lucida Sans"/>
                <a:sym typeface="Lucida Sans"/>
              </a:rPr>
              <a:t>First commercial version NT 3.51</a:t>
            </a:r>
            <a:endParaRPr sz="2400">
              <a:latin typeface="Lucida Sans"/>
              <a:ea typeface="Lucida Sans"/>
              <a:cs typeface="Lucida Sans"/>
              <a:sym typeface="Lucida Sans"/>
            </a:endParaRPr>
          </a:p>
          <a:p>
            <a:pPr indent="-381000" lvl="0" marL="457200" rtl="0" algn="l">
              <a:spcBef>
                <a:spcPts val="0"/>
              </a:spcBef>
              <a:spcAft>
                <a:spcPts val="0"/>
              </a:spcAft>
              <a:buSzPts val="2400"/>
              <a:buFont typeface="Lucida Sans"/>
              <a:buChar char="●"/>
            </a:pPr>
            <a:r>
              <a:rPr lang="en-US" sz="2400">
                <a:latin typeface="Lucida Sans"/>
                <a:ea typeface="Lucida Sans"/>
                <a:cs typeface="Lucida Sans"/>
                <a:sym typeface="Lucida Sans"/>
              </a:rPr>
              <a:t>At the time, Microsoft was also working on OS/2</a:t>
            </a:r>
            <a:endParaRPr sz="2400">
              <a:latin typeface="Lucida Sans"/>
              <a:ea typeface="Lucida Sans"/>
              <a:cs typeface="Lucida Sans"/>
              <a:sym typeface="Lucida Sans"/>
            </a:endParaRPr>
          </a:p>
          <a:p>
            <a:pPr indent="-381000" lvl="0" marL="457200" rtl="0" algn="l">
              <a:spcBef>
                <a:spcPts val="0"/>
              </a:spcBef>
              <a:spcAft>
                <a:spcPts val="0"/>
              </a:spcAft>
              <a:buSzPts val="2400"/>
              <a:buFont typeface="Lucida Sans"/>
              <a:buChar char="●"/>
            </a:pPr>
            <a:r>
              <a:rPr lang="en-US" sz="2400">
                <a:latin typeface="Lucida Sans"/>
                <a:ea typeface="Lucida Sans"/>
                <a:cs typeface="Lucida Sans"/>
                <a:sym typeface="Lucida Sans"/>
              </a:rPr>
              <a:t>There was a try for an Itanium version</a:t>
            </a:r>
            <a:endParaRPr sz="2400">
              <a:latin typeface="Lucida Sans"/>
              <a:ea typeface="Lucida Sans"/>
              <a:cs typeface="Lucida Sans"/>
              <a:sym typeface="Lucida Sans"/>
            </a:endParaRPr>
          </a:p>
          <a:p>
            <a:pPr indent="-381000" lvl="0" marL="457200" rtl="0" algn="l">
              <a:spcBef>
                <a:spcPts val="0"/>
              </a:spcBef>
              <a:spcAft>
                <a:spcPts val="0"/>
              </a:spcAft>
              <a:buSzPts val="2400"/>
              <a:buFont typeface="Lucida Sans"/>
              <a:buChar char="●"/>
            </a:pPr>
            <a:r>
              <a:rPr lang="en-US" sz="2400">
                <a:latin typeface="Lucida Sans"/>
                <a:ea typeface="Lucida Sans"/>
                <a:cs typeface="Lucida Sans"/>
                <a:sym typeface="Lucida Sans"/>
              </a:rPr>
              <a:t>Windows Vista (build number 6.0) introduced a lot of new functionality which was deprecated almost on arrival, but which still ‘hangs around’ in later versions</a:t>
            </a:r>
            <a:endParaRPr sz="2400">
              <a:latin typeface="Lucida Sans"/>
              <a:ea typeface="Lucida Sans"/>
              <a:cs typeface="Lucida Sans"/>
              <a:sym typeface="Lucida Sans"/>
            </a:endParaRPr>
          </a:p>
          <a:p>
            <a:pPr indent="-381000" lvl="0" marL="457200" rtl="0" algn="l">
              <a:spcBef>
                <a:spcPts val="0"/>
              </a:spcBef>
              <a:spcAft>
                <a:spcPts val="0"/>
              </a:spcAft>
              <a:buSzPts val="2400"/>
              <a:buFont typeface="Lucida Sans"/>
              <a:buChar char="●"/>
            </a:pPr>
            <a:r>
              <a:rPr lang="en-US" sz="2400">
                <a:latin typeface="Lucida Sans"/>
                <a:ea typeface="Lucida Sans"/>
                <a:cs typeface="Lucida Sans"/>
                <a:sym typeface="Lucida Sans"/>
              </a:rPr>
              <a:t>Windows is created from many different services and has documented and largely undocumented APIs</a:t>
            </a:r>
            <a:endParaRPr sz="2400">
              <a:latin typeface="Lucida Sans"/>
              <a:ea typeface="Lucida Sans"/>
              <a:cs typeface="Lucida Sans"/>
              <a:sym typeface="Lucida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5" name="Shape 365"/>
        <p:cNvGrpSpPr/>
        <p:nvPr/>
      </p:nvGrpSpPr>
      <p:grpSpPr>
        <a:xfrm>
          <a:off x="0" y="0"/>
          <a:ext cx="0" cy="0"/>
          <a:chOff x="0" y="0"/>
          <a:chExt cx="0" cy="0"/>
        </a:xfrm>
      </p:grpSpPr>
      <p:sp>
        <p:nvSpPr>
          <p:cNvPr id="366" name="Google Shape;366;p56"/>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Types of libraries and system calls</a:t>
            </a:r>
            <a:endParaRPr>
              <a:latin typeface="Lucida Sans"/>
              <a:ea typeface="Lucida Sans"/>
              <a:cs typeface="Lucida Sans"/>
              <a:sym typeface="Lucida Sans"/>
            </a:endParaRPr>
          </a:p>
        </p:txBody>
      </p:sp>
      <p:sp>
        <p:nvSpPr>
          <p:cNvPr id="367" name="Google Shape;367;p56"/>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342900" lvl="0" marL="457200" rtl="0" algn="l">
              <a:spcBef>
                <a:spcPts val="1000"/>
              </a:spcBef>
              <a:spcAft>
                <a:spcPts val="0"/>
              </a:spcAft>
              <a:buSzPts val="1800"/>
              <a:buChar char="●"/>
            </a:pPr>
            <a:r>
              <a:rPr b="1" lang="en-US" sz="1800">
                <a:latin typeface="Lucida Sans"/>
                <a:ea typeface="Lucida Sans"/>
                <a:cs typeface="Lucida Sans"/>
                <a:sym typeface="Lucida Sans"/>
              </a:rPr>
              <a:t>Windows API functions</a:t>
            </a:r>
            <a:r>
              <a:rPr lang="en-US" sz="1800">
                <a:latin typeface="Lucida Sans"/>
                <a:ea typeface="Lucida Sans"/>
                <a:cs typeface="Lucida Sans"/>
                <a:sym typeface="Lucida Sans"/>
              </a:rPr>
              <a:t> Documented, callable subroutines in the Windows API. </a:t>
            </a:r>
            <a:endParaRPr sz="1800">
              <a:latin typeface="Lucida Sans"/>
              <a:ea typeface="Lucida Sans"/>
              <a:cs typeface="Lucida Sans"/>
              <a:sym typeface="Lucida Sans"/>
            </a:endParaRPr>
          </a:p>
          <a:p>
            <a:pPr indent="-342900" lvl="0" marL="457200" rtl="0" algn="l">
              <a:spcBef>
                <a:spcPts val="0"/>
              </a:spcBef>
              <a:spcAft>
                <a:spcPts val="0"/>
              </a:spcAft>
              <a:buSzPts val="1800"/>
              <a:buChar char="●"/>
            </a:pPr>
            <a:r>
              <a:rPr b="1" lang="en-US" sz="1800">
                <a:latin typeface="Lucida Sans"/>
                <a:ea typeface="Lucida Sans"/>
                <a:cs typeface="Lucida Sans"/>
                <a:sym typeface="Lucida Sans"/>
              </a:rPr>
              <a:t>Native system services </a:t>
            </a:r>
            <a:r>
              <a:rPr lang="en-US" sz="1800">
                <a:latin typeface="Lucida Sans"/>
                <a:ea typeface="Lucida Sans"/>
                <a:cs typeface="Lucida Sans"/>
                <a:sym typeface="Lucida Sans"/>
              </a:rPr>
              <a:t>(or </a:t>
            </a:r>
            <a:r>
              <a:rPr b="1" lang="en-US" sz="1800">
                <a:latin typeface="Lucida Sans"/>
                <a:ea typeface="Lucida Sans"/>
                <a:cs typeface="Lucida Sans"/>
                <a:sym typeface="Lucida Sans"/>
              </a:rPr>
              <a:t>system calls</a:t>
            </a:r>
            <a:r>
              <a:rPr lang="en-US" sz="1800">
                <a:latin typeface="Lucida Sans"/>
                <a:ea typeface="Lucida Sans"/>
                <a:cs typeface="Lucida Sans"/>
                <a:sym typeface="Lucida Sans"/>
              </a:rPr>
              <a:t>) Undocumented, underlying services in the operating system callable from user mode (these tend to be malware favorites)</a:t>
            </a:r>
            <a:endParaRPr sz="1800">
              <a:latin typeface="Lucida Sans"/>
              <a:ea typeface="Lucida Sans"/>
              <a:cs typeface="Lucida Sans"/>
              <a:sym typeface="Lucida Sans"/>
            </a:endParaRPr>
          </a:p>
          <a:p>
            <a:pPr indent="-342900" lvl="0" marL="457200" rtl="0" algn="l">
              <a:spcBef>
                <a:spcPts val="0"/>
              </a:spcBef>
              <a:spcAft>
                <a:spcPts val="0"/>
              </a:spcAft>
              <a:buSzPts val="1800"/>
              <a:buChar char="●"/>
            </a:pPr>
            <a:r>
              <a:rPr b="1" lang="en-US" sz="1800">
                <a:latin typeface="Lucida Sans"/>
                <a:ea typeface="Lucida Sans"/>
                <a:cs typeface="Lucida Sans"/>
                <a:sym typeface="Lucida Sans"/>
              </a:rPr>
              <a:t>Kernel support functions</a:t>
            </a:r>
            <a:r>
              <a:rPr lang="en-US" sz="1800">
                <a:latin typeface="Lucida Sans"/>
                <a:ea typeface="Lucida Sans"/>
                <a:cs typeface="Lucida Sans"/>
                <a:sym typeface="Lucida Sans"/>
              </a:rPr>
              <a:t> (or routines) Subroutines inside the Windows operating system that can be called only from kernel mode </a:t>
            </a:r>
            <a:endParaRPr sz="1800">
              <a:latin typeface="Lucida Sans"/>
              <a:ea typeface="Lucida Sans"/>
              <a:cs typeface="Lucida Sans"/>
              <a:sym typeface="Lucida Sans"/>
            </a:endParaRPr>
          </a:p>
          <a:p>
            <a:pPr indent="-342900" lvl="0" marL="457200" rtl="0" algn="l">
              <a:spcBef>
                <a:spcPts val="0"/>
              </a:spcBef>
              <a:spcAft>
                <a:spcPts val="0"/>
              </a:spcAft>
              <a:buSzPts val="1800"/>
              <a:buChar char="●"/>
            </a:pPr>
            <a:r>
              <a:rPr b="1" lang="en-US" sz="1800">
                <a:latin typeface="Lucida Sans"/>
                <a:ea typeface="Lucida Sans"/>
                <a:cs typeface="Lucida Sans"/>
                <a:sym typeface="Lucida Sans"/>
              </a:rPr>
              <a:t>Windows services</a:t>
            </a:r>
            <a:r>
              <a:rPr lang="en-US" sz="1800">
                <a:latin typeface="Lucida Sans"/>
                <a:ea typeface="Lucida Sans"/>
                <a:cs typeface="Lucida Sans"/>
                <a:sym typeface="Lucida Sans"/>
              </a:rPr>
              <a:t> are processes started by the Windows service control manager. </a:t>
            </a:r>
            <a:endParaRPr sz="1800">
              <a:latin typeface="Lucida Sans"/>
              <a:ea typeface="Lucida Sans"/>
              <a:cs typeface="Lucida Sans"/>
              <a:sym typeface="Lucida Sans"/>
            </a:endParaRPr>
          </a:p>
          <a:p>
            <a:pPr indent="-342900" lvl="0" marL="457200" rtl="0" algn="l">
              <a:spcBef>
                <a:spcPts val="0"/>
              </a:spcBef>
              <a:spcAft>
                <a:spcPts val="0"/>
              </a:spcAft>
              <a:buSzPts val="1800"/>
              <a:buChar char="●"/>
            </a:pPr>
            <a:r>
              <a:rPr b="1" lang="en-US" sz="1800">
                <a:latin typeface="Lucida Sans"/>
                <a:ea typeface="Lucida Sans"/>
                <a:cs typeface="Lucida Sans"/>
                <a:sym typeface="Lucida Sans"/>
              </a:rPr>
              <a:t>DLLs</a:t>
            </a:r>
            <a:r>
              <a:rPr lang="en-US" sz="1800">
                <a:latin typeface="Lucida Sans"/>
                <a:ea typeface="Lucida Sans"/>
                <a:cs typeface="Lucida Sans"/>
                <a:sym typeface="Lucida Sans"/>
              </a:rPr>
              <a:t> (dynamic-link libraries) A set of callable subroutines linked together as a binary file that can be dynamically loaded by applications that use the subroutines. </a:t>
            </a:r>
            <a:endParaRPr sz="1800">
              <a:latin typeface="Lucida Sans"/>
              <a:ea typeface="Lucida Sans"/>
              <a:cs typeface="Lucida Sans"/>
              <a:sym typeface="Lucida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2" name="Shape 372"/>
        <p:cNvGrpSpPr/>
        <p:nvPr/>
      </p:nvGrpSpPr>
      <p:grpSpPr>
        <a:xfrm>
          <a:off x="0" y="0"/>
          <a:ext cx="0" cy="0"/>
          <a:chOff x="0" y="0"/>
          <a:chExt cx="0" cy="0"/>
        </a:xfrm>
      </p:grpSpPr>
      <p:sp>
        <p:nvSpPr>
          <p:cNvPr id="373" name="Google Shape;373;p57"/>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Kernel and userland</a:t>
            </a:r>
            <a:endParaRPr>
              <a:latin typeface="Lucida Sans"/>
              <a:ea typeface="Lucida Sans"/>
              <a:cs typeface="Lucida Sans"/>
              <a:sym typeface="Lucida Sans"/>
            </a:endParaRPr>
          </a:p>
        </p:txBody>
      </p:sp>
      <p:sp>
        <p:nvSpPr>
          <p:cNvPr id="374" name="Google Shape;374;p57"/>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latin typeface="Lucida Sans"/>
                <a:ea typeface="Lucida Sans"/>
                <a:cs typeface="Lucida Sans"/>
                <a:sym typeface="Lucida Sans"/>
              </a:rPr>
              <a:t>The kernel is the ‘core’ of the operating system</a:t>
            </a:r>
            <a:endParaRPr>
              <a:latin typeface="Lucida Sans"/>
              <a:ea typeface="Lucida Sans"/>
              <a:cs typeface="Lucida Sans"/>
              <a:sym typeface="Lucida Sans"/>
            </a:endParaRPr>
          </a:p>
          <a:p>
            <a:pPr indent="0" lvl="0" marL="0" rtl="0" algn="l">
              <a:spcBef>
                <a:spcPts val="1000"/>
              </a:spcBef>
              <a:spcAft>
                <a:spcPts val="0"/>
              </a:spcAft>
              <a:buNone/>
            </a:pPr>
            <a:r>
              <a:rPr lang="en-US">
                <a:latin typeface="Lucida Sans"/>
                <a:ea typeface="Lucida Sans"/>
                <a:cs typeface="Lucida Sans"/>
                <a:sym typeface="Lucida Sans"/>
              </a:rPr>
              <a:t>It usually runs in ‘ring 0’ of the CPU (highest trust)</a:t>
            </a:r>
            <a:endParaRPr>
              <a:latin typeface="Lucida Sans"/>
              <a:ea typeface="Lucida Sans"/>
              <a:cs typeface="Lucida Sans"/>
              <a:sym typeface="Lucida Sans"/>
            </a:endParaRPr>
          </a:p>
          <a:p>
            <a:pPr indent="0" lvl="0" marL="0" rtl="0" algn="l">
              <a:spcBef>
                <a:spcPts val="1000"/>
              </a:spcBef>
              <a:spcAft>
                <a:spcPts val="0"/>
              </a:spcAft>
              <a:buNone/>
            </a:pPr>
            <a:r>
              <a:rPr lang="en-US">
                <a:latin typeface="Lucida Sans"/>
                <a:ea typeface="Lucida Sans"/>
                <a:cs typeface="Lucida Sans"/>
                <a:sym typeface="Lucida Sans"/>
              </a:rPr>
              <a:t>Userland is where the user applications are running</a:t>
            </a:r>
            <a:endParaRPr>
              <a:latin typeface="Lucida Sans"/>
              <a:ea typeface="Lucida Sans"/>
              <a:cs typeface="Lucida Sans"/>
              <a:sym typeface="Lucida Sans"/>
            </a:endParaRPr>
          </a:p>
          <a:p>
            <a:pPr indent="0" lvl="0" marL="0" rtl="0" algn="l">
              <a:spcBef>
                <a:spcPts val="1000"/>
              </a:spcBef>
              <a:spcAft>
                <a:spcPts val="0"/>
              </a:spcAft>
              <a:buNone/>
            </a:pPr>
            <a:r>
              <a:rPr lang="en-US">
                <a:latin typeface="Lucida Sans"/>
                <a:ea typeface="Lucida Sans"/>
                <a:cs typeface="Lucida Sans"/>
                <a:sym typeface="Lucida Sans"/>
              </a:rPr>
              <a:t>It usually runs in ‘ring 3’ of the CPU (lowest trust)</a:t>
            </a:r>
            <a:endParaRPr>
              <a:latin typeface="Lucida Sans"/>
              <a:ea typeface="Lucida Sans"/>
              <a:cs typeface="Lucida Sans"/>
              <a:sym typeface="Lucida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8" name="Shape 378"/>
        <p:cNvGrpSpPr/>
        <p:nvPr/>
      </p:nvGrpSpPr>
      <p:grpSpPr>
        <a:xfrm>
          <a:off x="0" y="0"/>
          <a:ext cx="0" cy="0"/>
          <a:chOff x="0" y="0"/>
          <a:chExt cx="0" cy="0"/>
        </a:xfrm>
      </p:grpSpPr>
      <p:sp>
        <p:nvSpPr>
          <p:cNvPr id="379" name="Google Shape;379;p58"/>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Kernel debugging</a:t>
            </a:r>
            <a:endParaRPr>
              <a:latin typeface="Lucida Sans"/>
              <a:ea typeface="Lucida Sans"/>
              <a:cs typeface="Lucida Sans"/>
              <a:sym typeface="Lucida Sans"/>
            </a:endParaRPr>
          </a:p>
        </p:txBody>
      </p:sp>
      <p:sp>
        <p:nvSpPr>
          <p:cNvPr id="380" name="Google Shape;380;p58"/>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sz="2400">
                <a:latin typeface="Lucida Sans"/>
                <a:ea typeface="Lucida Sans"/>
                <a:cs typeface="Lucida Sans"/>
                <a:sym typeface="Lucida Sans"/>
              </a:rPr>
              <a:t>Attaching a debugger to the windows kernel is sometimes necessary… (e.g. rootkit analysis)</a:t>
            </a:r>
            <a:endParaRPr sz="2400">
              <a:latin typeface="Lucida Sans"/>
              <a:ea typeface="Lucida Sans"/>
              <a:cs typeface="Lucida Sans"/>
              <a:sym typeface="Lucida Sans"/>
            </a:endParaRPr>
          </a:p>
          <a:p>
            <a:pPr indent="0" lvl="0" marL="0" rtl="0" algn="l">
              <a:spcBef>
                <a:spcPts val="1000"/>
              </a:spcBef>
              <a:spcAft>
                <a:spcPts val="0"/>
              </a:spcAft>
              <a:buNone/>
            </a:pPr>
            <a:r>
              <a:rPr lang="en-US" sz="2400">
                <a:latin typeface="Lucida Sans"/>
                <a:ea typeface="Lucida Sans"/>
                <a:cs typeface="Lucida Sans"/>
                <a:sym typeface="Lucida Sans"/>
              </a:rPr>
              <a:t>There are three approaches</a:t>
            </a:r>
            <a:endParaRPr sz="2400">
              <a:latin typeface="Lucida Sans"/>
              <a:ea typeface="Lucida Sans"/>
              <a:cs typeface="Lucida Sans"/>
              <a:sym typeface="Lucida Sans"/>
            </a:endParaRPr>
          </a:p>
          <a:p>
            <a:pPr indent="-381000" lvl="0" marL="457200" rtl="0" algn="l">
              <a:spcBef>
                <a:spcPts val="1000"/>
              </a:spcBef>
              <a:spcAft>
                <a:spcPts val="0"/>
              </a:spcAft>
              <a:buSzPts val="2400"/>
              <a:buFont typeface="Lucida Sans"/>
              <a:buAutoNum type="arabicPeriod"/>
            </a:pPr>
            <a:r>
              <a:rPr lang="en-US" sz="2400">
                <a:latin typeface="Lucida Sans"/>
                <a:ea typeface="Lucida Sans"/>
                <a:cs typeface="Lucida Sans"/>
                <a:sym typeface="Lucida Sans"/>
              </a:rPr>
              <a:t>Open a crash dump file created as a result of a Windows system crash</a:t>
            </a:r>
            <a:endParaRPr sz="2400">
              <a:latin typeface="Lucida Sans"/>
              <a:ea typeface="Lucida Sans"/>
              <a:cs typeface="Lucida Sans"/>
              <a:sym typeface="Lucida Sans"/>
            </a:endParaRPr>
          </a:p>
          <a:p>
            <a:pPr indent="-381000" lvl="0" marL="457200" rtl="0" algn="l">
              <a:spcBef>
                <a:spcPts val="0"/>
              </a:spcBef>
              <a:spcAft>
                <a:spcPts val="0"/>
              </a:spcAft>
              <a:buSzPts val="2400"/>
              <a:buFont typeface="Lucida Sans"/>
              <a:buAutoNum type="arabicPeriod"/>
            </a:pPr>
            <a:r>
              <a:rPr lang="en-US" sz="2400">
                <a:latin typeface="Lucida Sans"/>
                <a:ea typeface="Lucida Sans"/>
                <a:cs typeface="Lucida Sans"/>
                <a:sym typeface="Lucida Sans"/>
              </a:rPr>
              <a:t>Connect to a live, running system and examine the system state (or set breakpoints if you’re debugging device driver code or rootkits). This operation requires two computers—a target and a host (</a:t>
            </a:r>
            <a:r>
              <a:rPr i="1" lang="en-US" sz="2400">
                <a:latin typeface="Lucida Sans"/>
                <a:ea typeface="Lucida Sans"/>
                <a:cs typeface="Lucida Sans"/>
                <a:sym typeface="Lucida Sans"/>
              </a:rPr>
              <a:t>why</a:t>
            </a:r>
            <a:r>
              <a:rPr lang="en-US" sz="2400">
                <a:latin typeface="Lucida Sans"/>
                <a:ea typeface="Lucida Sans"/>
                <a:cs typeface="Lucida Sans"/>
                <a:sym typeface="Lucida Sans"/>
              </a:rPr>
              <a:t>?)</a:t>
            </a:r>
            <a:endParaRPr sz="2400">
              <a:latin typeface="Lucida Sans"/>
              <a:ea typeface="Lucida Sans"/>
              <a:cs typeface="Lucida Sans"/>
              <a:sym typeface="Lucida Sans"/>
            </a:endParaRPr>
          </a:p>
          <a:p>
            <a:pPr indent="-381000" lvl="0" marL="457200" rtl="0" algn="l">
              <a:spcBef>
                <a:spcPts val="0"/>
              </a:spcBef>
              <a:spcAft>
                <a:spcPts val="0"/>
              </a:spcAft>
              <a:buSzPts val="2400"/>
              <a:buFont typeface="Lucida Sans"/>
              <a:buAutoNum type="arabicPeriod"/>
            </a:pPr>
            <a:r>
              <a:rPr lang="en-US" sz="2400">
                <a:latin typeface="Lucida Sans"/>
                <a:ea typeface="Lucida Sans"/>
                <a:cs typeface="Lucida Sans"/>
                <a:sym typeface="Lucida Sans"/>
              </a:rPr>
              <a:t>Connect to the local system and examine the system state. This is called </a:t>
            </a:r>
            <a:r>
              <a:rPr i="1" lang="en-US" sz="2400">
                <a:latin typeface="Lucida Sans"/>
                <a:ea typeface="Lucida Sans"/>
                <a:cs typeface="Lucida Sans"/>
                <a:sym typeface="Lucida Sans"/>
              </a:rPr>
              <a:t>local kernel debugging</a:t>
            </a:r>
            <a:r>
              <a:rPr lang="en-US" sz="2400">
                <a:latin typeface="Lucida Sans"/>
                <a:ea typeface="Lucida Sans"/>
                <a:cs typeface="Lucida Sans"/>
                <a:sym typeface="Lucida Sans"/>
              </a:rPr>
              <a:t>.</a:t>
            </a:r>
            <a:endParaRPr sz="2400">
              <a:latin typeface="Lucida Sans"/>
              <a:ea typeface="Lucida Sans"/>
              <a:cs typeface="Lucida Sans"/>
              <a:sym typeface="Lucida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3" name="Shape 103"/>
        <p:cNvGrpSpPr/>
        <p:nvPr/>
      </p:nvGrpSpPr>
      <p:grpSpPr>
        <a:xfrm>
          <a:off x="0" y="0"/>
          <a:ext cx="0" cy="0"/>
          <a:chOff x="0" y="0"/>
          <a:chExt cx="0" cy="0"/>
        </a:xfrm>
      </p:grpSpPr>
      <p:sp>
        <p:nvSpPr>
          <p:cNvPr id="104" name="Google Shape;104;p23"/>
          <p:cNvSpPr txBox="1"/>
          <p:nvPr>
            <p:ph type="title"/>
          </p:nvPr>
        </p:nvSpPr>
        <p:spPr>
          <a:xfrm>
            <a:off x="311700" y="593367"/>
            <a:ext cx="8520600" cy="7635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lang="en-US" sz="2880">
                <a:latin typeface="Lucida Sans"/>
                <a:ea typeface="Lucida Sans"/>
                <a:cs typeface="Lucida Sans"/>
                <a:sym typeface="Lucida Sans"/>
              </a:rPr>
              <a:t>Approach</a:t>
            </a:r>
            <a:endParaRPr>
              <a:latin typeface="Lucida Sans"/>
              <a:ea typeface="Lucida Sans"/>
              <a:cs typeface="Lucida Sans"/>
              <a:sym typeface="Lucida Sans"/>
            </a:endParaRPr>
          </a:p>
        </p:txBody>
      </p:sp>
      <p:sp>
        <p:nvSpPr>
          <p:cNvPr id="105" name="Google Shape;105;p23"/>
          <p:cNvSpPr txBox="1"/>
          <p:nvPr>
            <p:ph idx="1" type="body"/>
          </p:nvPr>
        </p:nvSpPr>
        <p:spPr>
          <a:xfrm>
            <a:off x="311700" y="1536633"/>
            <a:ext cx="8520600" cy="4555200"/>
          </a:xfrm>
          <a:prstGeom prst="rect">
            <a:avLst/>
          </a:prstGeom>
          <a:noFill/>
          <a:ln>
            <a:noFill/>
          </a:ln>
        </p:spPr>
        <p:txBody>
          <a:bodyPr anchorCtr="0" anchor="t" bIns="45700" lIns="91425" spcFirstLastPara="1" rIns="91425" wrap="square" tIns="45700">
            <a:noAutofit/>
          </a:bodyPr>
          <a:lstStyle/>
          <a:p>
            <a:pPr indent="-381000" lvl="0" marL="457200" marR="0" rtl="0" algn="l">
              <a:lnSpc>
                <a:spcPct val="114000"/>
              </a:lnSpc>
              <a:spcBef>
                <a:spcPts val="500"/>
              </a:spcBef>
              <a:spcAft>
                <a:spcPts val="0"/>
              </a:spcAft>
              <a:buSzPts val="2400"/>
              <a:buFont typeface="Lucida Sans"/>
              <a:buChar char="•"/>
            </a:pPr>
            <a:r>
              <a:rPr lang="en-US" sz="2400">
                <a:latin typeface="Lucida Sans"/>
                <a:ea typeface="Lucida Sans"/>
                <a:cs typeface="Lucida Sans"/>
                <a:sym typeface="Lucida Sans"/>
              </a:rPr>
              <a:t>Lifecycle of an executable</a:t>
            </a:r>
            <a:endParaRPr sz="2400">
              <a:latin typeface="Lucida Sans"/>
              <a:ea typeface="Lucida Sans"/>
              <a:cs typeface="Lucida Sans"/>
              <a:sym typeface="Lucida Sans"/>
            </a:endParaRPr>
          </a:p>
          <a:p>
            <a:pPr indent="-381000" lvl="0" marL="457200" marR="0" rtl="0" algn="l">
              <a:lnSpc>
                <a:spcPct val="114000"/>
              </a:lnSpc>
              <a:spcBef>
                <a:spcPts val="0"/>
              </a:spcBef>
              <a:spcAft>
                <a:spcPts val="0"/>
              </a:spcAft>
              <a:buSzPts val="2400"/>
              <a:buFont typeface="Lucida Sans"/>
              <a:buChar char="•"/>
            </a:pPr>
            <a:r>
              <a:rPr lang="en-US" sz="2400">
                <a:latin typeface="Lucida Sans"/>
                <a:ea typeface="Lucida Sans"/>
                <a:cs typeface="Lucida Sans"/>
                <a:sym typeface="Lucida Sans"/>
              </a:rPr>
              <a:t>Windows PE file architecture</a:t>
            </a:r>
            <a:endParaRPr sz="2400">
              <a:latin typeface="Lucida Sans"/>
              <a:ea typeface="Lucida Sans"/>
              <a:cs typeface="Lucida Sans"/>
              <a:sym typeface="Lucida Sans"/>
            </a:endParaRPr>
          </a:p>
          <a:p>
            <a:pPr indent="-381000" lvl="0" marL="457200" marR="0" rtl="0" algn="l">
              <a:lnSpc>
                <a:spcPct val="114000"/>
              </a:lnSpc>
              <a:spcBef>
                <a:spcPts val="0"/>
              </a:spcBef>
              <a:spcAft>
                <a:spcPts val="0"/>
              </a:spcAft>
              <a:buSzPts val="2400"/>
              <a:buFont typeface="Lucida Sans"/>
              <a:buChar char="•"/>
            </a:pPr>
            <a:r>
              <a:rPr lang="en-US" sz="2400">
                <a:latin typeface="Lucida Sans"/>
                <a:ea typeface="Lucida Sans"/>
                <a:cs typeface="Lucida Sans"/>
                <a:sym typeface="Lucida Sans"/>
              </a:rPr>
              <a:t>Windows environment architecture</a:t>
            </a:r>
            <a:endParaRPr sz="2400">
              <a:latin typeface="Lucida Sans"/>
              <a:ea typeface="Lucida Sans"/>
              <a:cs typeface="Lucida Sans"/>
              <a:sym typeface="Lucida Sans"/>
            </a:endParaRPr>
          </a:p>
          <a:p>
            <a:pPr indent="-381000" lvl="0" marL="457200" marR="0" rtl="0" algn="l">
              <a:lnSpc>
                <a:spcPct val="114000"/>
              </a:lnSpc>
              <a:spcBef>
                <a:spcPts val="0"/>
              </a:spcBef>
              <a:spcAft>
                <a:spcPts val="0"/>
              </a:spcAft>
              <a:buSzPts val="2400"/>
              <a:buFont typeface="Lucida Sans"/>
              <a:buChar char="•"/>
            </a:pPr>
            <a:r>
              <a:rPr lang="en-US" sz="2400">
                <a:latin typeface="Lucida Sans"/>
                <a:ea typeface="Lucida Sans"/>
                <a:cs typeface="Lucida Sans"/>
                <a:sym typeface="Lucida Sans"/>
              </a:rPr>
              <a:t>Windows internals: the loader</a:t>
            </a:r>
            <a:endParaRPr sz="2400">
              <a:latin typeface="Lucida Sans"/>
              <a:ea typeface="Lucida Sans"/>
              <a:cs typeface="Lucida Sans"/>
              <a:sym typeface="Lucida Sans"/>
            </a:endParaRPr>
          </a:p>
          <a:p>
            <a:pPr indent="-381000" lvl="0" marL="457200" marR="0" rtl="0" algn="l">
              <a:lnSpc>
                <a:spcPct val="114000"/>
              </a:lnSpc>
              <a:spcBef>
                <a:spcPts val="0"/>
              </a:spcBef>
              <a:spcAft>
                <a:spcPts val="0"/>
              </a:spcAft>
              <a:buSzPts val="2400"/>
              <a:buFont typeface="Lucida Sans"/>
              <a:buChar char="•"/>
            </a:pPr>
            <a:r>
              <a:rPr lang="en-US" sz="2400">
                <a:latin typeface="Lucida Sans"/>
                <a:ea typeface="Lucida Sans"/>
                <a:cs typeface="Lucida Sans"/>
                <a:sym typeface="Lucida Sans"/>
              </a:rPr>
              <a:t>Windows internals: processes</a:t>
            </a:r>
            <a:endParaRPr sz="2400">
              <a:latin typeface="Lucida Sans"/>
              <a:ea typeface="Lucida Sans"/>
              <a:cs typeface="Lucida Sans"/>
              <a:sym typeface="Lucida Sans"/>
            </a:endParaRPr>
          </a:p>
          <a:p>
            <a:pPr indent="-381000" lvl="0" marL="457200" marR="0" rtl="0" algn="l">
              <a:lnSpc>
                <a:spcPct val="114000"/>
              </a:lnSpc>
              <a:spcBef>
                <a:spcPts val="0"/>
              </a:spcBef>
              <a:spcAft>
                <a:spcPts val="0"/>
              </a:spcAft>
              <a:buSzPts val="2400"/>
              <a:buFont typeface="Lucida Sans"/>
              <a:buChar char="•"/>
            </a:pPr>
            <a:r>
              <a:rPr lang="en-US" sz="2400">
                <a:latin typeface="Lucida Sans"/>
                <a:ea typeface="Lucida Sans"/>
                <a:cs typeface="Lucida Sans"/>
                <a:sym typeface="Lucida Sans"/>
              </a:rPr>
              <a:t>Windows internals: libraries</a:t>
            </a:r>
            <a:endParaRPr sz="2400">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4" name="Shape 384"/>
        <p:cNvGrpSpPr/>
        <p:nvPr/>
      </p:nvGrpSpPr>
      <p:grpSpPr>
        <a:xfrm>
          <a:off x="0" y="0"/>
          <a:ext cx="0" cy="0"/>
          <a:chOff x="0" y="0"/>
          <a:chExt cx="0" cy="0"/>
        </a:xfrm>
      </p:grpSpPr>
      <p:sp>
        <p:nvSpPr>
          <p:cNvPr id="385" name="Google Shape;385;p59"/>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Lab 4: Kernel debugging</a:t>
            </a:r>
            <a:endParaRPr>
              <a:latin typeface="Lucida Sans"/>
              <a:ea typeface="Lucida Sans"/>
              <a:cs typeface="Lucida Sans"/>
              <a:sym typeface="Lucida Sans"/>
            </a:endParaRPr>
          </a:p>
        </p:txBody>
      </p:sp>
      <p:sp>
        <p:nvSpPr>
          <p:cNvPr id="386" name="Google Shape;386;p59"/>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latin typeface="Lucida Sans"/>
                <a:ea typeface="Lucida Sans"/>
                <a:cs typeface="Lucida Sans"/>
                <a:sym typeface="Lucida Sans"/>
              </a:rPr>
              <a:t>We’ll use a tool to open up the kernel on our analysis system in non-invasive mode (i.e. the debugger cannot stop the kernel)</a:t>
            </a:r>
            <a:endParaRPr>
              <a:latin typeface="Lucida Sans"/>
              <a:ea typeface="Lucida Sans"/>
              <a:cs typeface="Lucida Sans"/>
              <a:sym typeface="Lucida Sans"/>
            </a:endParaRPr>
          </a:p>
          <a:p>
            <a:pPr indent="-406400" lvl="0" marL="457200" rtl="0" algn="l">
              <a:spcBef>
                <a:spcPts val="1000"/>
              </a:spcBef>
              <a:spcAft>
                <a:spcPts val="0"/>
              </a:spcAft>
              <a:buSzPts val="2800"/>
              <a:buFont typeface="Lucida Sans"/>
              <a:buAutoNum type="arabicPeriod"/>
            </a:pPr>
            <a:r>
              <a:rPr lang="en-US">
                <a:latin typeface="Lucida Sans"/>
                <a:ea typeface="Lucida Sans"/>
                <a:cs typeface="Lucida Sans"/>
                <a:sym typeface="Lucida Sans"/>
              </a:rPr>
              <a:t>Open a command prompt as administrator</a:t>
            </a:r>
            <a:endParaRPr>
              <a:latin typeface="Lucida Sans"/>
              <a:ea typeface="Lucida Sans"/>
              <a:cs typeface="Lucida Sans"/>
              <a:sym typeface="Lucida Sans"/>
            </a:endParaRPr>
          </a:p>
          <a:p>
            <a:pPr indent="-406400" lvl="0" marL="457200" rtl="0" algn="l">
              <a:spcBef>
                <a:spcPts val="0"/>
              </a:spcBef>
              <a:spcAft>
                <a:spcPts val="0"/>
              </a:spcAft>
              <a:buSzPts val="2800"/>
              <a:buAutoNum type="arabicPeriod"/>
            </a:pPr>
            <a:r>
              <a:rPr lang="en-US">
                <a:latin typeface="Lucida Sans"/>
                <a:ea typeface="Lucida Sans"/>
                <a:cs typeface="Lucida Sans"/>
                <a:sym typeface="Lucida Sans"/>
              </a:rPr>
              <a:t>Get the file location of the livekd64 executable</a:t>
            </a:r>
            <a:endParaRPr>
              <a:latin typeface="Lucida Sans"/>
              <a:ea typeface="Lucida Sans"/>
              <a:cs typeface="Lucida Sans"/>
              <a:sym typeface="Lucida Sans"/>
            </a:endParaRPr>
          </a:p>
          <a:p>
            <a:pPr indent="-406400" lvl="0" marL="457200" rtl="0" algn="l">
              <a:spcBef>
                <a:spcPts val="0"/>
              </a:spcBef>
              <a:spcAft>
                <a:spcPts val="0"/>
              </a:spcAft>
              <a:buSzPts val="2800"/>
              <a:buAutoNum type="arabicPeriod"/>
            </a:pPr>
            <a:r>
              <a:rPr lang="en-US">
                <a:latin typeface="Lucida Sans"/>
                <a:ea typeface="Lucida Sans"/>
                <a:cs typeface="Lucida Sans"/>
                <a:sym typeface="Lucida Sans"/>
              </a:rPr>
              <a:t>Browse to the WinDBG folder and run livekd64 with the -w flag</a:t>
            </a:r>
            <a:endParaRPr>
              <a:latin typeface="Lucida Sans"/>
              <a:ea typeface="Lucida Sans"/>
              <a:cs typeface="Lucida Sans"/>
              <a:sym typeface="Lucida Sans"/>
            </a:endParaRPr>
          </a:p>
          <a:p>
            <a:pPr indent="0" lvl="0" marL="0" rtl="0" algn="l">
              <a:spcBef>
                <a:spcPts val="1000"/>
              </a:spcBef>
              <a:spcAft>
                <a:spcPts val="0"/>
              </a:spcAft>
              <a:buNone/>
            </a:pPr>
            <a:r>
              <a:t/>
            </a:r>
            <a:endParaRPr>
              <a:latin typeface="Consolas"/>
              <a:ea typeface="Consolas"/>
              <a:cs typeface="Consolas"/>
              <a:sym typeface="Consola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0" name="Shape 390"/>
        <p:cNvGrpSpPr/>
        <p:nvPr/>
      </p:nvGrpSpPr>
      <p:grpSpPr>
        <a:xfrm>
          <a:off x="0" y="0"/>
          <a:ext cx="0" cy="0"/>
          <a:chOff x="0" y="0"/>
          <a:chExt cx="0" cy="0"/>
        </a:xfrm>
      </p:grpSpPr>
      <p:sp>
        <p:nvSpPr>
          <p:cNvPr id="391" name="Google Shape;391;p60"/>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Kernel debugging</a:t>
            </a:r>
            <a:endParaRPr>
              <a:latin typeface="Lucida Sans"/>
              <a:ea typeface="Lucida Sans"/>
              <a:cs typeface="Lucida Sans"/>
              <a:sym typeface="Lucida Sans"/>
            </a:endParaRPr>
          </a:p>
        </p:txBody>
      </p:sp>
      <p:sp>
        <p:nvSpPr>
          <p:cNvPr id="392" name="Google Shape;392;p60"/>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latin typeface="Lucida Sans"/>
                <a:ea typeface="Lucida Sans"/>
                <a:cs typeface="Lucida Sans"/>
                <a:sym typeface="Lucida Sans"/>
              </a:rPr>
              <a:t>On the Flare VM this should work:</a:t>
            </a:r>
            <a:endParaRPr>
              <a:latin typeface="Lucida Sans"/>
              <a:ea typeface="Lucida Sans"/>
              <a:cs typeface="Lucida Sans"/>
              <a:sym typeface="Lucida Sans"/>
            </a:endParaRPr>
          </a:p>
          <a:p>
            <a:pPr indent="-406400" lvl="0" marL="457200" rtl="0" algn="l">
              <a:spcBef>
                <a:spcPts val="1000"/>
              </a:spcBef>
              <a:spcAft>
                <a:spcPts val="0"/>
              </a:spcAft>
              <a:buSzPts val="2800"/>
              <a:buFont typeface="Lucida Sans"/>
              <a:buAutoNum type="arabicPeriod"/>
            </a:pPr>
            <a:r>
              <a:rPr lang="en-US">
                <a:latin typeface="Lucida Sans"/>
                <a:ea typeface="Lucida Sans"/>
                <a:cs typeface="Lucida Sans"/>
                <a:sym typeface="Lucida Sans"/>
              </a:rPr>
              <a:t>Open an administrator command prompt</a:t>
            </a:r>
            <a:endParaRPr>
              <a:latin typeface="Lucida Sans"/>
              <a:ea typeface="Lucida Sans"/>
              <a:cs typeface="Lucida Sans"/>
              <a:sym typeface="Lucida Sans"/>
            </a:endParaRPr>
          </a:p>
          <a:p>
            <a:pPr indent="-406400" lvl="0" marL="457200" rtl="0" algn="l">
              <a:spcBef>
                <a:spcPts val="0"/>
              </a:spcBef>
              <a:spcAft>
                <a:spcPts val="0"/>
              </a:spcAft>
              <a:buSzPts val="2800"/>
              <a:buFont typeface="Lucida Sans"/>
              <a:buAutoNum type="arabicPeriod"/>
            </a:pPr>
            <a:r>
              <a:rPr lang="en-US">
                <a:latin typeface="Lucida Sans"/>
                <a:ea typeface="Lucida Sans"/>
                <a:cs typeface="Lucida Sans"/>
                <a:sym typeface="Lucida Sans"/>
              </a:rPr>
              <a:t>Change to the WinDBG directory</a:t>
            </a:r>
            <a:endParaRPr>
              <a:latin typeface="Lucida Sans"/>
              <a:ea typeface="Lucida Sans"/>
              <a:cs typeface="Lucida Sans"/>
              <a:sym typeface="Lucida Sans"/>
            </a:endParaRPr>
          </a:p>
          <a:p>
            <a:pPr indent="-406400" lvl="0" marL="457200" rtl="0" algn="l">
              <a:spcBef>
                <a:spcPts val="0"/>
              </a:spcBef>
              <a:spcAft>
                <a:spcPts val="0"/>
              </a:spcAft>
              <a:buSzPts val="2800"/>
              <a:buAutoNum type="arabicPeriod"/>
            </a:pPr>
            <a:r>
              <a:rPr lang="en-US">
                <a:latin typeface="Lucida Sans"/>
                <a:ea typeface="Lucida Sans"/>
                <a:cs typeface="Lucida Sans"/>
                <a:sym typeface="Lucida Sans"/>
              </a:rPr>
              <a:t>Run the full path of livekd64.exe -w</a:t>
            </a:r>
            <a:endParaRPr>
              <a:latin typeface="Lucida Sans"/>
              <a:ea typeface="Lucida Sans"/>
              <a:cs typeface="Lucida Sans"/>
              <a:sym typeface="Lucida Sans"/>
            </a:endParaRPr>
          </a:p>
          <a:p>
            <a:pPr indent="0" lvl="0" marL="0" rtl="0" algn="l">
              <a:spcBef>
                <a:spcPts val="1000"/>
              </a:spcBef>
              <a:spcAft>
                <a:spcPts val="0"/>
              </a:spcAft>
              <a:buNone/>
            </a:pPr>
            <a:r>
              <a:rPr lang="en-US">
                <a:latin typeface="Lucida Sans"/>
                <a:ea typeface="Lucida Sans"/>
                <a:cs typeface="Lucida Sans"/>
                <a:sym typeface="Lucida Sans"/>
              </a:rPr>
              <a:t>On the Flare VM:</a:t>
            </a:r>
            <a:endParaRPr>
              <a:latin typeface="Lucida Sans"/>
              <a:ea typeface="Lucida Sans"/>
              <a:cs typeface="Lucida Sans"/>
              <a:sym typeface="Lucida Sans"/>
            </a:endParaRPr>
          </a:p>
          <a:p>
            <a:pPr indent="0" lvl="0" marL="228600" rtl="0" algn="l">
              <a:spcBef>
                <a:spcPts val="1000"/>
              </a:spcBef>
              <a:spcAft>
                <a:spcPts val="0"/>
              </a:spcAft>
              <a:buNone/>
            </a:pPr>
            <a:r>
              <a:rPr lang="en-US" sz="1800">
                <a:latin typeface="Consolas"/>
                <a:ea typeface="Consolas"/>
                <a:cs typeface="Consolas"/>
                <a:sym typeface="Consolas"/>
              </a:rPr>
              <a:t>cd "C:\Program Files (x86)\Windows Kits\10\Debuggers\x64\"</a:t>
            </a:r>
            <a:br>
              <a:rPr lang="en-US" sz="1800">
                <a:latin typeface="Consolas"/>
                <a:ea typeface="Consolas"/>
                <a:cs typeface="Consolas"/>
                <a:sym typeface="Consolas"/>
              </a:rPr>
            </a:br>
            <a:r>
              <a:rPr lang="en-US" sz="1800">
                <a:latin typeface="Consolas"/>
                <a:ea typeface="Consolas"/>
                <a:cs typeface="Consolas"/>
                <a:sym typeface="Consolas"/>
              </a:rPr>
              <a:t>C:\ProgramData\chocolatey\lib\sysinternals\tools\livekd64.exe -w</a:t>
            </a:r>
            <a:endParaRPr sz="1800">
              <a:latin typeface="Consolas"/>
              <a:ea typeface="Consolas"/>
              <a:cs typeface="Consolas"/>
              <a:sym typeface="Consola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6" name="Shape 396"/>
        <p:cNvGrpSpPr/>
        <p:nvPr/>
      </p:nvGrpSpPr>
      <p:grpSpPr>
        <a:xfrm>
          <a:off x="0" y="0"/>
          <a:ext cx="0" cy="0"/>
          <a:chOff x="0" y="0"/>
          <a:chExt cx="0" cy="0"/>
        </a:xfrm>
      </p:grpSpPr>
      <p:sp>
        <p:nvSpPr>
          <p:cNvPr id="397" name="Google Shape;397;p61"/>
          <p:cNvSpPr txBox="1"/>
          <p:nvPr>
            <p:ph type="title"/>
          </p:nvPr>
        </p:nvSpPr>
        <p:spPr>
          <a:xfrm>
            <a:off x="457200" y="365125"/>
            <a:ext cx="8293200" cy="879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Kernel debugging</a:t>
            </a:r>
            <a:endParaRPr>
              <a:latin typeface="Lucida Sans"/>
              <a:ea typeface="Lucida Sans"/>
              <a:cs typeface="Lucida Sans"/>
              <a:sym typeface="Lucida Sans"/>
            </a:endParaRPr>
          </a:p>
        </p:txBody>
      </p:sp>
      <p:pic>
        <p:nvPicPr>
          <p:cNvPr id="398" name="Google Shape;398;p61"/>
          <p:cNvPicPr preferRelativeResize="0"/>
          <p:nvPr/>
        </p:nvPicPr>
        <p:blipFill>
          <a:blip r:embed="rId3">
            <a:alphaModFix/>
          </a:blip>
          <a:stretch>
            <a:fillRect/>
          </a:stretch>
        </p:blipFill>
        <p:spPr>
          <a:xfrm>
            <a:off x="311700" y="1433367"/>
            <a:ext cx="5780250" cy="3820976"/>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2" name="Shape 402"/>
        <p:cNvGrpSpPr/>
        <p:nvPr/>
      </p:nvGrpSpPr>
      <p:grpSpPr>
        <a:xfrm>
          <a:off x="0" y="0"/>
          <a:ext cx="0" cy="0"/>
          <a:chOff x="0" y="0"/>
          <a:chExt cx="0" cy="0"/>
        </a:xfrm>
      </p:grpSpPr>
      <p:sp>
        <p:nvSpPr>
          <p:cNvPr id="403" name="Google Shape;403;p62"/>
          <p:cNvSpPr txBox="1"/>
          <p:nvPr>
            <p:ph type="title"/>
          </p:nvPr>
        </p:nvSpPr>
        <p:spPr>
          <a:xfrm>
            <a:off x="457200" y="365125"/>
            <a:ext cx="8293200" cy="879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Kernel debugging</a:t>
            </a:r>
            <a:endParaRPr>
              <a:latin typeface="Lucida Sans"/>
              <a:ea typeface="Lucida Sans"/>
              <a:cs typeface="Lucida Sans"/>
              <a:sym typeface="Lucida Sans"/>
            </a:endParaRPr>
          </a:p>
        </p:txBody>
      </p:sp>
      <p:pic>
        <p:nvPicPr>
          <p:cNvPr id="404" name="Google Shape;404;p62"/>
          <p:cNvPicPr preferRelativeResize="0"/>
          <p:nvPr/>
        </p:nvPicPr>
        <p:blipFill>
          <a:blip r:embed="rId3">
            <a:alphaModFix/>
          </a:blip>
          <a:stretch>
            <a:fillRect/>
          </a:stretch>
        </p:blipFill>
        <p:spPr>
          <a:xfrm>
            <a:off x="311700" y="1415067"/>
            <a:ext cx="5780250" cy="3820976"/>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8" name="Shape 408"/>
        <p:cNvGrpSpPr/>
        <p:nvPr/>
      </p:nvGrpSpPr>
      <p:grpSpPr>
        <a:xfrm>
          <a:off x="0" y="0"/>
          <a:ext cx="0" cy="0"/>
          <a:chOff x="0" y="0"/>
          <a:chExt cx="0" cy="0"/>
        </a:xfrm>
      </p:grpSpPr>
      <p:sp>
        <p:nvSpPr>
          <p:cNvPr id="409" name="Google Shape;409;p63"/>
          <p:cNvSpPr txBox="1"/>
          <p:nvPr>
            <p:ph type="title"/>
          </p:nvPr>
        </p:nvSpPr>
        <p:spPr>
          <a:xfrm>
            <a:off x="457200" y="365125"/>
            <a:ext cx="8293200" cy="879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High level Windows architecture</a:t>
            </a:r>
            <a:endParaRPr>
              <a:latin typeface="Lucida Sans"/>
              <a:ea typeface="Lucida Sans"/>
              <a:cs typeface="Lucida Sans"/>
              <a:sym typeface="Lucida Sans"/>
            </a:endParaRPr>
          </a:p>
        </p:txBody>
      </p:sp>
      <p:cxnSp>
        <p:nvCxnSpPr>
          <p:cNvPr id="410" name="Google Shape;410;p63"/>
          <p:cNvCxnSpPr/>
          <p:nvPr/>
        </p:nvCxnSpPr>
        <p:spPr>
          <a:xfrm flipH="1" rot="10800000">
            <a:off x="420775" y="3636867"/>
            <a:ext cx="7544700" cy="29100"/>
          </a:xfrm>
          <a:prstGeom prst="straightConnector1">
            <a:avLst/>
          </a:prstGeom>
          <a:noFill/>
          <a:ln cap="flat" cmpd="sng" w="9525">
            <a:solidFill>
              <a:schemeClr val="dk2"/>
            </a:solidFill>
            <a:prstDash val="solid"/>
            <a:round/>
            <a:headEnd len="med" w="med" type="none"/>
            <a:tailEnd len="med" w="med" type="none"/>
          </a:ln>
        </p:spPr>
      </p:cxnSp>
      <p:sp>
        <p:nvSpPr>
          <p:cNvPr id="411" name="Google Shape;411;p63"/>
          <p:cNvSpPr/>
          <p:nvPr/>
        </p:nvSpPr>
        <p:spPr>
          <a:xfrm>
            <a:off x="500575" y="1431567"/>
            <a:ext cx="1276800" cy="928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sz="1200"/>
              <a:t>System support processes</a:t>
            </a:r>
            <a:endParaRPr sz="1200"/>
          </a:p>
        </p:txBody>
      </p:sp>
      <p:sp>
        <p:nvSpPr>
          <p:cNvPr id="412" name="Google Shape;412;p63"/>
          <p:cNvSpPr/>
          <p:nvPr/>
        </p:nvSpPr>
        <p:spPr>
          <a:xfrm>
            <a:off x="2246500" y="4678500"/>
            <a:ext cx="1525800" cy="7317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sz="1200"/>
              <a:t>Kernel</a:t>
            </a:r>
            <a:endParaRPr sz="1200"/>
          </a:p>
        </p:txBody>
      </p:sp>
      <p:sp>
        <p:nvSpPr>
          <p:cNvPr id="413" name="Google Shape;413;p63"/>
          <p:cNvSpPr/>
          <p:nvPr/>
        </p:nvSpPr>
        <p:spPr>
          <a:xfrm>
            <a:off x="3772225" y="4678500"/>
            <a:ext cx="1525800" cy="7317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sz="1200"/>
              <a:t>Device Drivers</a:t>
            </a:r>
            <a:endParaRPr sz="1200"/>
          </a:p>
        </p:txBody>
      </p:sp>
      <p:sp>
        <p:nvSpPr>
          <p:cNvPr id="414" name="Google Shape;414;p63"/>
          <p:cNvSpPr/>
          <p:nvPr/>
        </p:nvSpPr>
        <p:spPr>
          <a:xfrm>
            <a:off x="5952150" y="4684894"/>
            <a:ext cx="1017300" cy="7188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sz="1200"/>
              <a:t>Windowing &amp; Graphics</a:t>
            </a:r>
            <a:endParaRPr sz="1200"/>
          </a:p>
        </p:txBody>
      </p:sp>
      <p:sp>
        <p:nvSpPr>
          <p:cNvPr id="415" name="Google Shape;415;p63"/>
          <p:cNvSpPr/>
          <p:nvPr/>
        </p:nvSpPr>
        <p:spPr>
          <a:xfrm>
            <a:off x="2246500" y="2747117"/>
            <a:ext cx="3051600" cy="541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sz="1200"/>
              <a:t>Subsystem DLLs</a:t>
            </a:r>
            <a:endParaRPr sz="1200"/>
          </a:p>
        </p:txBody>
      </p:sp>
      <p:sp>
        <p:nvSpPr>
          <p:cNvPr id="416" name="Google Shape;416;p63"/>
          <p:cNvSpPr/>
          <p:nvPr/>
        </p:nvSpPr>
        <p:spPr>
          <a:xfrm>
            <a:off x="2246500" y="5410100"/>
            <a:ext cx="3051600" cy="6417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sz="1200"/>
              <a:t>HAL</a:t>
            </a:r>
            <a:endParaRPr sz="1200"/>
          </a:p>
        </p:txBody>
      </p:sp>
      <p:sp>
        <p:nvSpPr>
          <p:cNvPr id="417" name="Google Shape;417;p63"/>
          <p:cNvSpPr/>
          <p:nvPr/>
        </p:nvSpPr>
        <p:spPr>
          <a:xfrm>
            <a:off x="2275517" y="1470267"/>
            <a:ext cx="1276800" cy="928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sz="1200"/>
              <a:t>Service processes</a:t>
            </a:r>
            <a:endParaRPr sz="1200"/>
          </a:p>
        </p:txBody>
      </p:sp>
      <p:sp>
        <p:nvSpPr>
          <p:cNvPr id="418" name="Google Shape;418;p63"/>
          <p:cNvSpPr/>
          <p:nvPr/>
        </p:nvSpPr>
        <p:spPr>
          <a:xfrm>
            <a:off x="4050458" y="1470267"/>
            <a:ext cx="1276800" cy="928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sz="1200"/>
              <a:t>User Applications</a:t>
            </a:r>
            <a:endParaRPr sz="1200"/>
          </a:p>
        </p:txBody>
      </p:sp>
      <p:sp>
        <p:nvSpPr>
          <p:cNvPr id="419" name="Google Shape;419;p63"/>
          <p:cNvSpPr/>
          <p:nvPr/>
        </p:nvSpPr>
        <p:spPr>
          <a:xfrm>
            <a:off x="5825400" y="1470267"/>
            <a:ext cx="1276800" cy="928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sz="1200"/>
              <a:t>Environment subsystems</a:t>
            </a:r>
            <a:endParaRPr sz="1200"/>
          </a:p>
        </p:txBody>
      </p:sp>
      <p:sp>
        <p:nvSpPr>
          <p:cNvPr id="420" name="Google Shape;420;p63"/>
          <p:cNvSpPr/>
          <p:nvPr/>
        </p:nvSpPr>
        <p:spPr>
          <a:xfrm>
            <a:off x="2246550" y="4137283"/>
            <a:ext cx="3051600" cy="5412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sz="1200"/>
              <a:t>Executive</a:t>
            </a:r>
            <a:endParaRPr sz="1200"/>
          </a:p>
        </p:txBody>
      </p:sp>
      <p:cxnSp>
        <p:nvCxnSpPr>
          <p:cNvPr id="421" name="Google Shape;421;p63"/>
          <p:cNvCxnSpPr>
            <a:stCxn id="417" idx="2"/>
          </p:cNvCxnSpPr>
          <p:nvPr/>
        </p:nvCxnSpPr>
        <p:spPr>
          <a:xfrm>
            <a:off x="2913917" y="2398767"/>
            <a:ext cx="2400" cy="338700"/>
          </a:xfrm>
          <a:prstGeom prst="straightConnector1">
            <a:avLst/>
          </a:prstGeom>
          <a:noFill/>
          <a:ln cap="flat" cmpd="sng" w="9525">
            <a:solidFill>
              <a:schemeClr val="dk2"/>
            </a:solidFill>
            <a:prstDash val="solid"/>
            <a:round/>
            <a:headEnd len="med" w="med" type="none"/>
            <a:tailEnd len="med" w="med" type="triangle"/>
          </a:ln>
        </p:spPr>
      </p:cxnSp>
      <p:cxnSp>
        <p:nvCxnSpPr>
          <p:cNvPr id="422" name="Google Shape;422;p63"/>
          <p:cNvCxnSpPr>
            <a:stCxn id="418" idx="2"/>
          </p:cNvCxnSpPr>
          <p:nvPr/>
        </p:nvCxnSpPr>
        <p:spPr>
          <a:xfrm>
            <a:off x="4688858" y="2398767"/>
            <a:ext cx="6900" cy="338400"/>
          </a:xfrm>
          <a:prstGeom prst="straightConnector1">
            <a:avLst/>
          </a:prstGeom>
          <a:noFill/>
          <a:ln cap="flat" cmpd="sng" w="9525">
            <a:solidFill>
              <a:schemeClr val="dk2"/>
            </a:solidFill>
            <a:prstDash val="solid"/>
            <a:round/>
            <a:headEnd len="med" w="med" type="none"/>
            <a:tailEnd len="med" w="med" type="triangle"/>
          </a:ln>
        </p:spPr>
      </p:cxnSp>
      <p:cxnSp>
        <p:nvCxnSpPr>
          <p:cNvPr id="423" name="Google Shape;423;p63"/>
          <p:cNvCxnSpPr>
            <a:stCxn id="419" idx="2"/>
          </p:cNvCxnSpPr>
          <p:nvPr/>
        </p:nvCxnSpPr>
        <p:spPr>
          <a:xfrm flipH="1">
            <a:off x="6457800" y="2398767"/>
            <a:ext cx="6000" cy="1227300"/>
          </a:xfrm>
          <a:prstGeom prst="straightConnector1">
            <a:avLst/>
          </a:prstGeom>
          <a:noFill/>
          <a:ln cap="flat" cmpd="sng" w="9525">
            <a:solidFill>
              <a:schemeClr val="dk2"/>
            </a:solidFill>
            <a:prstDash val="solid"/>
            <a:round/>
            <a:headEnd len="med" w="med" type="none"/>
            <a:tailEnd len="med" w="med" type="triangle"/>
          </a:ln>
        </p:spPr>
      </p:cxnSp>
      <p:cxnSp>
        <p:nvCxnSpPr>
          <p:cNvPr id="424" name="Google Shape;424;p63"/>
          <p:cNvCxnSpPr>
            <a:stCxn id="411" idx="2"/>
          </p:cNvCxnSpPr>
          <p:nvPr/>
        </p:nvCxnSpPr>
        <p:spPr>
          <a:xfrm>
            <a:off x="1138975" y="2360067"/>
            <a:ext cx="13500" cy="1278300"/>
          </a:xfrm>
          <a:prstGeom prst="straightConnector1">
            <a:avLst/>
          </a:prstGeom>
          <a:noFill/>
          <a:ln cap="flat" cmpd="sng" w="9525">
            <a:solidFill>
              <a:schemeClr val="dk2"/>
            </a:solidFill>
            <a:prstDash val="solid"/>
            <a:round/>
            <a:headEnd len="med" w="med" type="none"/>
            <a:tailEnd len="med" w="med" type="triangle"/>
          </a:ln>
        </p:spPr>
      </p:cxnSp>
      <p:cxnSp>
        <p:nvCxnSpPr>
          <p:cNvPr id="425" name="Google Shape;425;p63"/>
          <p:cNvCxnSpPr>
            <a:stCxn id="415" idx="2"/>
          </p:cNvCxnSpPr>
          <p:nvPr/>
        </p:nvCxnSpPr>
        <p:spPr>
          <a:xfrm>
            <a:off x="3772300" y="3288317"/>
            <a:ext cx="0" cy="377700"/>
          </a:xfrm>
          <a:prstGeom prst="straightConnector1">
            <a:avLst/>
          </a:prstGeom>
          <a:noFill/>
          <a:ln cap="flat" cmpd="sng" w="9525">
            <a:solidFill>
              <a:schemeClr val="dk2"/>
            </a:solidFill>
            <a:prstDash val="solid"/>
            <a:round/>
            <a:headEnd len="med" w="med" type="none"/>
            <a:tailEnd len="med" w="med" type="triangle"/>
          </a:ln>
        </p:spPr>
      </p:cxnSp>
      <p:sp>
        <p:nvSpPr>
          <p:cNvPr id="426" name="Google Shape;426;p63"/>
          <p:cNvSpPr txBox="1"/>
          <p:nvPr/>
        </p:nvSpPr>
        <p:spPr>
          <a:xfrm>
            <a:off x="6913500" y="3192033"/>
            <a:ext cx="1525800" cy="65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t>userland</a:t>
            </a:r>
            <a:endParaRPr/>
          </a:p>
        </p:txBody>
      </p:sp>
      <p:sp>
        <p:nvSpPr>
          <p:cNvPr id="427" name="Google Shape;427;p63"/>
          <p:cNvSpPr txBox="1"/>
          <p:nvPr/>
        </p:nvSpPr>
        <p:spPr>
          <a:xfrm>
            <a:off x="6913500" y="3533933"/>
            <a:ext cx="1465500" cy="65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t>kernel mode</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1" name="Shape 431"/>
        <p:cNvGrpSpPr/>
        <p:nvPr/>
      </p:nvGrpSpPr>
      <p:grpSpPr>
        <a:xfrm>
          <a:off x="0" y="0"/>
          <a:ext cx="0" cy="0"/>
          <a:chOff x="0" y="0"/>
          <a:chExt cx="0" cy="0"/>
        </a:xfrm>
      </p:grpSpPr>
      <p:sp>
        <p:nvSpPr>
          <p:cNvPr id="432" name="Google Shape;432;p64"/>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Userland services and applications</a:t>
            </a:r>
            <a:endParaRPr>
              <a:latin typeface="Lucida Sans"/>
              <a:ea typeface="Lucida Sans"/>
              <a:cs typeface="Lucida Sans"/>
              <a:sym typeface="Lucida Sans"/>
            </a:endParaRPr>
          </a:p>
        </p:txBody>
      </p:sp>
      <p:sp>
        <p:nvSpPr>
          <p:cNvPr id="433" name="Google Shape;433;p64"/>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368300" lvl="0" marL="457200" rtl="0" algn="l">
              <a:spcBef>
                <a:spcPts val="1000"/>
              </a:spcBef>
              <a:spcAft>
                <a:spcPts val="0"/>
              </a:spcAft>
              <a:buSzPts val="2200"/>
              <a:buFont typeface="Lucida Sans"/>
              <a:buChar char="●"/>
            </a:pPr>
            <a:r>
              <a:rPr lang="en-US" sz="2200">
                <a:latin typeface="Lucida Sans"/>
                <a:ea typeface="Lucida Sans"/>
                <a:cs typeface="Lucida Sans"/>
                <a:sym typeface="Lucida Sans"/>
              </a:rPr>
              <a:t>Fixed (or hardwired) system support processes (logon process and the Session Manager) are not started by the service control manager.</a:t>
            </a:r>
            <a:endParaRPr sz="2200">
              <a:latin typeface="Lucida Sans"/>
              <a:ea typeface="Lucida Sans"/>
              <a:cs typeface="Lucida Sans"/>
              <a:sym typeface="Lucida Sans"/>
            </a:endParaRPr>
          </a:p>
          <a:p>
            <a:pPr indent="-368300" lvl="0" marL="457200" rtl="0" algn="l">
              <a:spcBef>
                <a:spcPts val="0"/>
              </a:spcBef>
              <a:spcAft>
                <a:spcPts val="0"/>
              </a:spcAft>
              <a:buSzPts val="2200"/>
              <a:buFont typeface="Lucida Sans"/>
              <a:buChar char="●"/>
            </a:pPr>
            <a:r>
              <a:rPr lang="en-US" sz="2200">
                <a:latin typeface="Lucida Sans"/>
                <a:ea typeface="Lucida Sans"/>
                <a:cs typeface="Lucida Sans"/>
                <a:sym typeface="Lucida Sans"/>
              </a:rPr>
              <a:t>Service processes that host Windows services (Task Scheduler, Print Spooler services). Services run independently of user logons.</a:t>
            </a:r>
            <a:endParaRPr sz="2200">
              <a:latin typeface="Lucida Sans"/>
              <a:ea typeface="Lucida Sans"/>
              <a:cs typeface="Lucida Sans"/>
              <a:sym typeface="Lucida Sans"/>
            </a:endParaRPr>
          </a:p>
          <a:p>
            <a:pPr indent="-368300" lvl="0" marL="457200" rtl="0" algn="l">
              <a:spcBef>
                <a:spcPts val="0"/>
              </a:spcBef>
              <a:spcAft>
                <a:spcPts val="0"/>
              </a:spcAft>
              <a:buSzPts val="2200"/>
              <a:buFont typeface="Lucida Sans"/>
              <a:buChar char="●"/>
            </a:pPr>
            <a:r>
              <a:rPr lang="en-US" sz="2200">
                <a:latin typeface="Lucida Sans"/>
                <a:ea typeface="Lucida Sans"/>
                <a:cs typeface="Lucida Sans"/>
                <a:sym typeface="Lucida Sans"/>
              </a:rPr>
              <a:t>User applications (of the following types: Windows 32-bit or 64-bit, Windows 3.1 16-bit, MS-DOS 16-bit, or POSIX 32-bit or 64-bit). </a:t>
            </a:r>
            <a:endParaRPr sz="2200">
              <a:latin typeface="Lucida Sans"/>
              <a:ea typeface="Lucida Sans"/>
              <a:cs typeface="Lucida Sans"/>
              <a:sym typeface="Lucida Sans"/>
            </a:endParaRPr>
          </a:p>
          <a:p>
            <a:pPr indent="-368300" lvl="0" marL="457200" rtl="0" algn="l">
              <a:spcBef>
                <a:spcPts val="0"/>
              </a:spcBef>
              <a:spcAft>
                <a:spcPts val="0"/>
              </a:spcAft>
              <a:buSzPts val="2200"/>
              <a:buFont typeface="Lucida Sans"/>
              <a:buChar char="●"/>
            </a:pPr>
            <a:r>
              <a:rPr lang="en-US" sz="2200">
                <a:latin typeface="Lucida Sans"/>
                <a:ea typeface="Lucida Sans"/>
                <a:cs typeface="Lucida Sans"/>
                <a:sym typeface="Lucida Sans"/>
              </a:rPr>
              <a:t>Environment subsystem server processes, which implement part of the support for the operating system environment, or personality, presented to the user and programmer. Example: subsystem for Unix-based Applications (SUA)</a:t>
            </a:r>
            <a:endParaRPr sz="2200">
              <a:latin typeface="Lucida Sans"/>
              <a:ea typeface="Lucida Sans"/>
              <a:cs typeface="Lucida Sans"/>
              <a:sym typeface="Lucida San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7" name="Shape 437"/>
        <p:cNvGrpSpPr/>
        <p:nvPr/>
      </p:nvGrpSpPr>
      <p:grpSpPr>
        <a:xfrm>
          <a:off x="0" y="0"/>
          <a:ext cx="0" cy="0"/>
          <a:chOff x="0" y="0"/>
          <a:chExt cx="0" cy="0"/>
        </a:xfrm>
      </p:grpSpPr>
      <p:sp>
        <p:nvSpPr>
          <p:cNvPr id="438" name="Google Shape;438;p65"/>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User mode processes</a:t>
            </a:r>
            <a:endParaRPr sz="1800">
              <a:solidFill>
                <a:schemeClr val="dk2"/>
              </a:solidFill>
              <a:latin typeface="Lucida Sans"/>
              <a:ea typeface="Lucida Sans"/>
              <a:cs typeface="Lucida Sans"/>
              <a:sym typeface="Lucida Sans"/>
            </a:endParaRPr>
          </a:p>
        </p:txBody>
      </p:sp>
      <p:sp>
        <p:nvSpPr>
          <p:cNvPr id="439" name="Google Shape;439;p65"/>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368300" lvl="0" marL="457200" rtl="0" algn="l">
              <a:spcBef>
                <a:spcPts val="1000"/>
              </a:spcBef>
              <a:spcAft>
                <a:spcPts val="0"/>
              </a:spcAft>
              <a:buSzPts val="2200"/>
              <a:buFont typeface="Lucida Sans"/>
              <a:buChar char="●"/>
            </a:pPr>
            <a:r>
              <a:rPr lang="en-US" sz="2200">
                <a:latin typeface="Lucida Sans"/>
                <a:ea typeface="Lucida Sans"/>
                <a:cs typeface="Lucida Sans"/>
                <a:sym typeface="Lucida Sans"/>
              </a:rPr>
              <a:t>Has no direct access to hardware or kernel memory (Only kernel mode processes can access kernel resources as a way of protection)</a:t>
            </a:r>
            <a:endParaRPr sz="2200">
              <a:latin typeface="Lucida Sans"/>
              <a:ea typeface="Lucida Sans"/>
              <a:cs typeface="Lucida Sans"/>
              <a:sym typeface="Lucida Sans"/>
            </a:endParaRPr>
          </a:p>
          <a:p>
            <a:pPr indent="-368300" lvl="0" marL="457200" rtl="0" algn="l">
              <a:spcBef>
                <a:spcPts val="0"/>
              </a:spcBef>
              <a:spcAft>
                <a:spcPts val="0"/>
              </a:spcAft>
              <a:buSzPts val="2200"/>
              <a:buFont typeface="Lucida Sans"/>
              <a:buChar char="●"/>
            </a:pPr>
            <a:r>
              <a:rPr lang="en-US" sz="2200">
                <a:latin typeface="Lucida Sans"/>
                <a:ea typeface="Lucida Sans"/>
                <a:cs typeface="Lucida Sans"/>
                <a:sym typeface="Lucida Sans"/>
              </a:rPr>
              <a:t>Is limited to an assigned address space</a:t>
            </a:r>
            <a:endParaRPr sz="2200">
              <a:latin typeface="Lucida Sans"/>
              <a:ea typeface="Lucida Sans"/>
              <a:cs typeface="Lucida Sans"/>
              <a:sym typeface="Lucida Sans"/>
            </a:endParaRPr>
          </a:p>
          <a:p>
            <a:pPr indent="-368300" lvl="0" marL="457200" rtl="0" algn="l">
              <a:spcBef>
                <a:spcPts val="0"/>
              </a:spcBef>
              <a:spcAft>
                <a:spcPts val="0"/>
              </a:spcAft>
              <a:buSzPts val="2200"/>
              <a:buFont typeface="Lucida Sans"/>
              <a:buChar char="●"/>
            </a:pPr>
            <a:r>
              <a:rPr lang="en-US" sz="2200">
                <a:latin typeface="Lucida Sans"/>
                <a:ea typeface="Lucida Sans"/>
                <a:cs typeface="Lucida Sans"/>
                <a:sym typeface="Lucida Sans"/>
              </a:rPr>
              <a:t>Can be paged out of physical memory into virtual RAM on a hard disk.</a:t>
            </a:r>
            <a:endParaRPr sz="2200">
              <a:latin typeface="Lucida Sans"/>
              <a:ea typeface="Lucida Sans"/>
              <a:cs typeface="Lucida Sans"/>
              <a:sym typeface="Lucida Sans"/>
            </a:endParaRPr>
          </a:p>
          <a:p>
            <a:pPr indent="-368300" lvl="0" marL="457200" rtl="0" algn="l">
              <a:spcBef>
                <a:spcPts val="0"/>
              </a:spcBef>
              <a:spcAft>
                <a:spcPts val="0"/>
              </a:spcAft>
              <a:buSzPts val="2200"/>
              <a:buFont typeface="Lucida Sans"/>
              <a:buChar char="●"/>
            </a:pPr>
            <a:r>
              <a:rPr lang="en-US" sz="2200">
                <a:latin typeface="Lucida Sans"/>
                <a:ea typeface="Lucida Sans"/>
                <a:cs typeface="Lucida Sans"/>
                <a:sym typeface="Lucida Sans"/>
              </a:rPr>
              <a:t>Process at a lower priority than kernel mode components (OS components). OS does not slow down or have to wait while an application finishes processing</a:t>
            </a:r>
            <a:endParaRPr sz="2200">
              <a:latin typeface="Lucida Sans"/>
              <a:ea typeface="Lucida Sans"/>
              <a:cs typeface="Lucida Sans"/>
              <a:sym typeface="Lucida Sans"/>
            </a:endParaRPr>
          </a:p>
          <a:p>
            <a:pPr indent="-368300" lvl="0" marL="457200" rtl="0" algn="l">
              <a:spcBef>
                <a:spcPts val="0"/>
              </a:spcBef>
              <a:spcAft>
                <a:spcPts val="0"/>
              </a:spcAft>
              <a:buSzPts val="2200"/>
              <a:buFont typeface="Lucida Sans"/>
              <a:buChar char="●"/>
            </a:pPr>
            <a:r>
              <a:rPr lang="en-US" sz="2200">
                <a:latin typeface="Lucida Sans"/>
                <a:ea typeface="Lucida Sans"/>
                <a:cs typeface="Lucida Sans"/>
                <a:sym typeface="Lucida Sans"/>
              </a:rPr>
              <a:t>Cannot access another user process address space (Unless opened a handle to the process, which means passing through security access check)</a:t>
            </a:r>
            <a:endParaRPr sz="2200">
              <a:latin typeface="Lucida Sans"/>
              <a:ea typeface="Lucida Sans"/>
              <a:cs typeface="Lucida Sans"/>
              <a:sym typeface="Lucida Sans"/>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3" name="Shape 443"/>
        <p:cNvGrpSpPr/>
        <p:nvPr/>
      </p:nvGrpSpPr>
      <p:grpSpPr>
        <a:xfrm>
          <a:off x="0" y="0"/>
          <a:ext cx="0" cy="0"/>
          <a:chOff x="0" y="0"/>
          <a:chExt cx="0" cy="0"/>
        </a:xfrm>
      </p:grpSpPr>
      <p:sp>
        <p:nvSpPr>
          <p:cNvPr id="444" name="Google Shape;444;p66"/>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Subsystem DLLs</a:t>
            </a:r>
            <a:endParaRPr>
              <a:latin typeface="Lucida Sans"/>
              <a:ea typeface="Lucida Sans"/>
              <a:cs typeface="Lucida Sans"/>
              <a:sym typeface="Lucida Sans"/>
            </a:endParaRPr>
          </a:p>
        </p:txBody>
      </p:sp>
      <p:sp>
        <p:nvSpPr>
          <p:cNvPr id="445" name="Google Shape;445;p66"/>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368300" lvl="0" marL="457200" rtl="0" algn="l">
              <a:spcBef>
                <a:spcPts val="1000"/>
              </a:spcBef>
              <a:spcAft>
                <a:spcPts val="0"/>
              </a:spcAft>
              <a:buSzPts val="2200"/>
              <a:buFont typeface="Lucida Sans"/>
              <a:buChar char="●"/>
            </a:pPr>
            <a:r>
              <a:rPr lang="en-US" sz="2200">
                <a:latin typeface="Lucida Sans"/>
                <a:ea typeface="Lucida Sans"/>
                <a:cs typeface="Lucida Sans"/>
                <a:sym typeface="Lucida Sans"/>
              </a:rPr>
              <a:t>User applications don’t call the native Windows operating system services directly; rather, they go through one or more subsystem dynamic-link libraries (DLLs).</a:t>
            </a:r>
            <a:endParaRPr sz="2200">
              <a:latin typeface="Lucida Sans"/>
              <a:ea typeface="Lucida Sans"/>
              <a:cs typeface="Lucida Sans"/>
              <a:sym typeface="Lucida Sans"/>
            </a:endParaRPr>
          </a:p>
          <a:p>
            <a:pPr indent="-368300" lvl="0" marL="457200" rtl="0" algn="l">
              <a:spcBef>
                <a:spcPts val="0"/>
              </a:spcBef>
              <a:spcAft>
                <a:spcPts val="0"/>
              </a:spcAft>
              <a:buSzPts val="2200"/>
              <a:buFont typeface="Lucida Sans"/>
              <a:buChar char="●"/>
            </a:pPr>
            <a:r>
              <a:rPr lang="en-US" sz="2200">
                <a:latin typeface="Lucida Sans"/>
                <a:ea typeface="Lucida Sans"/>
                <a:cs typeface="Lucida Sans"/>
                <a:sym typeface="Lucida Sans"/>
              </a:rPr>
              <a:t>The role of the subsystem DLLs is to translate a documented function into the appropriate internal (and generally undocumented) native system service calls.</a:t>
            </a:r>
            <a:endParaRPr sz="2200">
              <a:latin typeface="Lucida Sans"/>
              <a:ea typeface="Lucida Sans"/>
              <a:cs typeface="Lucida Sans"/>
              <a:sym typeface="Lucida Sans"/>
            </a:endParaRPr>
          </a:p>
          <a:p>
            <a:pPr indent="-368300" lvl="0" marL="457200" rtl="0" algn="l">
              <a:spcBef>
                <a:spcPts val="0"/>
              </a:spcBef>
              <a:spcAft>
                <a:spcPts val="0"/>
              </a:spcAft>
              <a:buSzPts val="2200"/>
              <a:buFont typeface="Lucida Sans"/>
              <a:buChar char="●"/>
            </a:pPr>
            <a:r>
              <a:rPr lang="en-US" sz="2200">
                <a:latin typeface="Lucida Sans"/>
                <a:ea typeface="Lucida Sans"/>
                <a:cs typeface="Lucida Sans"/>
                <a:sym typeface="Lucida Sans"/>
              </a:rPr>
              <a:t>This translation might or might not involve sending a message to the environment subsystem process that is serving the user application.</a:t>
            </a:r>
            <a:endParaRPr sz="2200">
              <a:latin typeface="Lucida Sans"/>
              <a:ea typeface="Lucida Sans"/>
              <a:cs typeface="Lucida Sans"/>
              <a:sym typeface="Lucida Sans"/>
            </a:endParaRPr>
          </a:p>
          <a:p>
            <a:pPr indent="-368300" lvl="0" marL="457200" rtl="0" algn="l">
              <a:spcBef>
                <a:spcPts val="0"/>
              </a:spcBef>
              <a:spcAft>
                <a:spcPts val="0"/>
              </a:spcAft>
              <a:buSzPts val="2200"/>
              <a:buFont typeface="Lucida Sans"/>
              <a:buChar char="●"/>
            </a:pPr>
            <a:r>
              <a:rPr lang="en-US" sz="2200">
                <a:latin typeface="Lucida Sans"/>
                <a:ea typeface="Lucida Sans"/>
                <a:cs typeface="Lucida Sans"/>
                <a:sym typeface="Lucida Sans"/>
              </a:rPr>
              <a:t>You can also call natively directly, malware loves to do this</a:t>
            </a:r>
            <a:endParaRPr sz="2200">
              <a:latin typeface="Lucida Sans"/>
              <a:ea typeface="Lucida Sans"/>
              <a:cs typeface="Lucida Sans"/>
              <a:sym typeface="Lucida Sans"/>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9" name="Shape 449"/>
        <p:cNvGrpSpPr/>
        <p:nvPr/>
      </p:nvGrpSpPr>
      <p:grpSpPr>
        <a:xfrm>
          <a:off x="0" y="0"/>
          <a:ext cx="0" cy="0"/>
          <a:chOff x="0" y="0"/>
          <a:chExt cx="0" cy="0"/>
        </a:xfrm>
      </p:grpSpPr>
      <p:sp>
        <p:nvSpPr>
          <p:cNvPr id="450" name="Google Shape;450;p67"/>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Ring 0 components</a:t>
            </a:r>
            <a:endParaRPr/>
          </a:p>
        </p:txBody>
      </p:sp>
      <p:sp>
        <p:nvSpPr>
          <p:cNvPr id="451" name="Google Shape;451;p67"/>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406400" lvl="0" marL="457200" rtl="0" algn="l">
              <a:spcBef>
                <a:spcPts val="1000"/>
              </a:spcBef>
              <a:spcAft>
                <a:spcPts val="0"/>
              </a:spcAft>
              <a:buSzPts val="2800"/>
              <a:buChar char="•"/>
            </a:pPr>
            <a:r>
              <a:rPr lang="en-US"/>
              <a:t>Executive: memory management, process and thread memory, paging</a:t>
            </a:r>
            <a:endParaRPr/>
          </a:p>
          <a:p>
            <a:pPr indent="-406400" lvl="0" marL="457200" rtl="0" algn="l">
              <a:spcBef>
                <a:spcPts val="0"/>
              </a:spcBef>
              <a:spcAft>
                <a:spcPts val="0"/>
              </a:spcAft>
              <a:buSzPts val="2800"/>
              <a:buChar char="•"/>
            </a:pPr>
            <a:r>
              <a:rPr lang="en-US"/>
              <a:t>Kernel: job scheduling and dispatching, maintain a set of objects that other processes use to maintain their integrity</a:t>
            </a:r>
            <a:endParaRPr/>
          </a:p>
          <a:p>
            <a:pPr indent="-406400" lvl="0" marL="457200" rtl="0" algn="l">
              <a:spcBef>
                <a:spcPts val="0"/>
              </a:spcBef>
              <a:spcAft>
                <a:spcPts val="0"/>
              </a:spcAft>
              <a:buSzPts val="2800"/>
              <a:buChar char="•"/>
            </a:pPr>
            <a:r>
              <a:rPr lang="en-US"/>
              <a:t>Device drivers: both hardware and non-hardware (e.g. file services, network drivers)</a:t>
            </a:r>
            <a:endParaRPr/>
          </a:p>
          <a:p>
            <a:pPr indent="-406400" lvl="0" marL="457200" rtl="0" algn="l">
              <a:spcBef>
                <a:spcPts val="0"/>
              </a:spcBef>
              <a:spcAft>
                <a:spcPts val="0"/>
              </a:spcAft>
              <a:buSzPts val="2800"/>
              <a:buChar char="•"/>
            </a:pPr>
            <a:r>
              <a:rPr lang="en-US"/>
              <a:t>HAL: isolates the kernel and device drivers from the specific implementation of the platform</a:t>
            </a:r>
            <a:endParaRPr/>
          </a:p>
          <a:p>
            <a:pPr indent="0" lvl="0" marL="0" rtl="0" algn="l">
              <a:spcBef>
                <a:spcPts val="1000"/>
              </a:spcBef>
              <a:spcAft>
                <a:spcPts val="0"/>
              </a:spcAft>
              <a:buNone/>
            </a:pPr>
            <a:r>
              <a:t/>
            </a:r>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55" name="Shape 455"/>
        <p:cNvGrpSpPr/>
        <p:nvPr/>
      </p:nvGrpSpPr>
      <p:grpSpPr>
        <a:xfrm>
          <a:off x="0" y="0"/>
          <a:ext cx="0" cy="0"/>
          <a:chOff x="0" y="0"/>
          <a:chExt cx="0" cy="0"/>
        </a:xfrm>
      </p:grpSpPr>
      <p:sp>
        <p:nvSpPr>
          <p:cNvPr id="456" name="Google Shape;456;p68"/>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Joanna Rutkowska’s Malware classification</a:t>
            </a:r>
            <a:endParaRPr>
              <a:latin typeface="Lucida Sans"/>
              <a:ea typeface="Lucida Sans"/>
              <a:cs typeface="Lucida Sans"/>
              <a:sym typeface="Lucida Sans"/>
            </a:endParaRPr>
          </a:p>
        </p:txBody>
      </p:sp>
      <p:sp>
        <p:nvSpPr>
          <p:cNvPr id="457" name="Google Shape;457;p68"/>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sz="2400">
                <a:latin typeface="Lucida Sans"/>
                <a:ea typeface="Lucida Sans"/>
                <a:cs typeface="Lucida Sans"/>
                <a:sym typeface="Lucida Sans"/>
              </a:rPr>
              <a:t>Type 0		Uses legitimate functions in the system</a:t>
            </a:r>
            <a:endParaRPr sz="2400">
              <a:latin typeface="Lucida Sans"/>
              <a:ea typeface="Lucida Sans"/>
              <a:cs typeface="Lucida Sans"/>
              <a:sym typeface="Lucida Sans"/>
            </a:endParaRPr>
          </a:p>
          <a:p>
            <a:pPr indent="0" lvl="0" marL="0" rtl="0" algn="l">
              <a:spcBef>
                <a:spcPts val="1000"/>
              </a:spcBef>
              <a:spcAft>
                <a:spcPts val="0"/>
              </a:spcAft>
              <a:buNone/>
            </a:pPr>
            <a:r>
              <a:rPr lang="en-US" sz="2400">
                <a:latin typeface="Lucida Sans"/>
                <a:ea typeface="Lucida Sans"/>
                <a:cs typeface="Lucida Sans"/>
                <a:sym typeface="Lucida Sans"/>
              </a:rPr>
              <a:t>Type 1		Modifies things which should be static </a:t>
            </a:r>
            <a:br>
              <a:rPr lang="en-US" sz="2400">
                <a:latin typeface="Lucida Sans"/>
                <a:ea typeface="Lucida Sans"/>
                <a:cs typeface="Lucida Sans"/>
                <a:sym typeface="Lucida Sans"/>
              </a:rPr>
            </a:br>
            <a:r>
              <a:rPr lang="en-US" sz="2400">
                <a:latin typeface="Lucida Sans"/>
                <a:ea typeface="Lucida Sans"/>
                <a:cs typeface="Lucida Sans"/>
                <a:sym typeface="Lucida Sans"/>
              </a:rPr>
              <a:t>				(i.e. code on disk)</a:t>
            </a:r>
            <a:endParaRPr sz="2400">
              <a:latin typeface="Lucida Sans"/>
              <a:ea typeface="Lucida Sans"/>
              <a:cs typeface="Lucida Sans"/>
              <a:sym typeface="Lucida Sans"/>
            </a:endParaRPr>
          </a:p>
          <a:p>
            <a:pPr indent="0" lvl="0" marL="0" rtl="0" algn="l">
              <a:spcBef>
                <a:spcPts val="1000"/>
              </a:spcBef>
              <a:spcAft>
                <a:spcPts val="0"/>
              </a:spcAft>
              <a:buNone/>
            </a:pPr>
            <a:r>
              <a:rPr lang="en-US" sz="2400">
                <a:latin typeface="Lucida Sans"/>
                <a:ea typeface="Lucida Sans"/>
                <a:cs typeface="Lucida Sans"/>
                <a:sym typeface="Lucida Sans"/>
              </a:rPr>
              <a:t>Type 2		Modifies things which should be dynamic </a:t>
            </a:r>
            <a:br>
              <a:rPr lang="en-US" sz="2400">
                <a:latin typeface="Lucida Sans"/>
                <a:ea typeface="Lucida Sans"/>
                <a:cs typeface="Lucida Sans"/>
                <a:sym typeface="Lucida Sans"/>
              </a:rPr>
            </a:br>
            <a:r>
              <a:rPr lang="en-US" sz="2400">
                <a:latin typeface="Lucida Sans"/>
                <a:ea typeface="Lucida Sans"/>
                <a:cs typeface="Lucida Sans"/>
                <a:sym typeface="Lucida Sans"/>
              </a:rPr>
              <a:t>				(i.e. kernel objects)</a:t>
            </a:r>
            <a:endParaRPr sz="2400">
              <a:latin typeface="Lucida Sans"/>
              <a:ea typeface="Lucida Sans"/>
              <a:cs typeface="Lucida Sans"/>
              <a:sym typeface="Lucida Sans"/>
            </a:endParaRPr>
          </a:p>
          <a:p>
            <a:pPr indent="0" lvl="0" marL="0" rtl="0" algn="l">
              <a:spcBef>
                <a:spcPts val="1000"/>
              </a:spcBef>
              <a:spcAft>
                <a:spcPts val="0"/>
              </a:spcAft>
              <a:buNone/>
            </a:pPr>
            <a:r>
              <a:rPr lang="en-US" sz="2400">
                <a:latin typeface="Lucida Sans"/>
                <a:ea typeface="Lucida Sans"/>
                <a:cs typeface="Lucida Sans"/>
                <a:sym typeface="Lucida Sans"/>
              </a:rPr>
              <a:t>Type 3		Exists outside the operating system</a:t>
            </a:r>
            <a:br>
              <a:rPr lang="en-US" sz="2400">
                <a:latin typeface="Lucida Sans"/>
                <a:ea typeface="Lucida Sans"/>
                <a:cs typeface="Lucida Sans"/>
                <a:sym typeface="Lucida Sans"/>
              </a:rPr>
            </a:br>
            <a:r>
              <a:rPr lang="en-US" sz="2400">
                <a:latin typeface="Lucida Sans"/>
                <a:ea typeface="Lucida Sans"/>
                <a:cs typeface="Lucida Sans"/>
                <a:sym typeface="Lucida Sans"/>
              </a:rPr>
              <a:t>				(device CPUs etc)</a:t>
            </a:r>
            <a:endParaRPr sz="2400">
              <a:latin typeface="Lucida Sans"/>
              <a:ea typeface="Lucida Sans"/>
              <a:cs typeface="Lucida Sans"/>
              <a:sym typeface="Lucida Sans"/>
            </a:endParaRPr>
          </a:p>
        </p:txBody>
      </p:sp>
      <p:sp>
        <p:nvSpPr>
          <p:cNvPr id="458" name="Google Shape;458;p68"/>
          <p:cNvSpPr txBox="1"/>
          <p:nvPr/>
        </p:nvSpPr>
        <p:spPr>
          <a:xfrm>
            <a:off x="311700" y="5426106"/>
            <a:ext cx="8520600" cy="619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US" sz="1800" u="sng">
                <a:solidFill>
                  <a:schemeClr val="hlink"/>
                </a:solidFill>
                <a:latin typeface="Lucida Sans"/>
                <a:ea typeface="Lucida Sans"/>
                <a:cs typeface="Lucida Sans"/>
                <a:sym typeface="Lucida Sans"/>
                <a:hlinkClick r:id="rId3"/>
              </a:rPr>
              <a:t>http://invisiblethings.org/papers/malware-taxonomy.pdf</a:t>
            </a:r>
            <a:r>
              <a:rPr lang="en-US" sz="1800">
                <a:latin typeface="Lucida Sans"/>
                <a:ea typeface="Lucida Sans"/>
                <a:cs typeface="Lucida Sans"/>
                <a:sym typeface="Lucida Sans"/>
              </a:rPr>
              <a:t> </a:t>
            </a:r>
            <a:br>
              <a:rPr lang="en-US"/>
            </a:b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0" name="Shape 110"/>
        <p:cNvGrpSpPr/>
        <p:nvPr/>
      </p:nvGrpSpPr>
      <p:grpSpPr>
        <a:xfrm>
          <a:off x="0" y="0"/>
          <a:ext cx="0" cy="0"/>
          <a:chOff x="0" y="0"/>
          <a:chExt cx="0" cy="0"/>
        </a:xfrm>
      </p:grpSpPr>
      <p:sp>
        <p:nvSpPr>
          <p:cNvPr id="111" name="Google Shape;111;p24"/>
          <p:cNvSpPr txBox="1"/>
          <p:nvPr>
            <p:ph type="title"/>
          </p:nvPr>
        </p:nvSpPr>
        <p:spPr>
          <a:xfrm>
            <a:off x="457200" y="365125"/>
            <a:ext cx="8293200" cy="879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Compiling and running</a:t>
            </a:r>
            <a:endParaRPr/>
          </a:p>
        </p:txBody>
      </p:sp>
      <p:sp>
        <p:nvSpPr>
          <p:cNvPr id="112" name="Google Shape;112;p24"/>
          <p:cNvSpPr/>
          <p:nvPr/>
        </p:nvSpPr>
        <p:spPr>
          <a:xfrm>
            <a:off x="311700" y="1673383"/>
            <a:ext cx="928584" cy="619056"/>
          </a:xfrm>
          <a:prstGeom prst="flowChartDocumen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Source Code</a:t>
            </a:r>
            <a:endParaRPr/>
          </a:p>
        </p:txBody>
      </p:sp>
      <p:sp>
        <p:nvSpPr>
          <p:cNvPr id="113" name="Google Shape;113;p24"/>
          <p:cNvSpPr/>
          <p:nvPr/>
        </p:nvSpPr>
        <p:spPr>
          <a:xfrm>
            <a:off x="2052800" y="1673383"/>
            <a:ext cx="928587" cy="619058"/>
          </a:xfrm>
          <a:prstGeom prst="flowChartProcess">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Compiler</a:t>
            </a:r>
            <a:endParaRPr/>
          </a:p>
        </p:txBody>
      </p:sp>
      <p:sp>
        <p:nvSpPr>
          <p:cNvPr id="114" name="Google Shape;114;p24"/>
          <p:cNvSpPr/>
          <p:nvPr/>
        </p:nvSpPr>
        <p:spPr>
          <a:xfrm>
            <a:off x="3793900" y="1651858"/>
            <a:ext cx="928584" cy="662094"/>
          </a:xfrm>
          <a:prstGeom prst="flowChartMultidocumen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object files</a:t>
            </a:r>
            <a:endParaRPr/>
          </a:p>
        </p:txBody>
      </p:sp>
      <p:sp>
        <p:nvSpPr>
          <p:cNvPr id="115" name="Google Shape;115;p24"/>
          <p:cNvSpPr/>
          <p:nvPr/>
        </p:nvSpPr>
        <p:spPr>
          <a:xfrm>
            <a:off x="5535000" y="1673383"/>
            <a:ext cx="928587" cy="619058"/>
          </a:xfrm>
          <a:prstGeom prst="flowChartProcess">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linker</a:t>
            </a:r>
            <a:endParaRPr/>
          </a:p>
        </p:txBody>
      </p:sp>
      <p:sp>
        <p:nvSpPr>
          <p:cNvPr id="116" name="Google Shape;116;p24"/>
          <p:cNvSpPr/>
          <p:nvPr/>
        </p:nvSpPr>
        <p:spPr>
          <a:xfrm>
            <a:off x="7276100" y="1673383"/>
            <a:ext cx="928584" cy="619056"/>
          </a:xfrm>
          <a:prstGeom prst="flowChartDocumen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binary (.exe)</a:t>
            </a:r>
            <a:endParaRPr/>
          </a:p>
        </p:txBody>
      </p:sp>
      <p:sp>
        <p:nvSpPr>
          <p:cNvPr id="117" name="Google Shape;117;p24"/>
          <p:cNvSpPr/>
          <p:nvPr/>
        </p:nvSpPr>
        <p:spPr>
          <a:xfrm>
            <a:off x="311700" y="3426733"/>
            <a:ext cx="928584" cy="619056"/>
          </a:xfrm>
          <a:prstGeom prst="flowChartDocumen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binary (.exe)</a:t>
            </a:r>
            <a:endParaRPr/>
          </a:p>
        </p:txBody>
      </p:sp>
      <p:sp>
        <p:nvSpPr>
          <p:cNvPr id="118" name="Google Shape;118;p24"/>
          <p:cNvSpPr/>
          <p:nvPr/>
        </p:nvSpPr>
        <p:spPr>
          <a:xfrm>
            <a:off x="1900400" y="5180067"/>
            <a:ext cx="1113858" cy="662094"/>
          </a:xfrm>
          <a:prstGeom prst="flowChartMultidocumen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libraries</a:t>
            </a:r>
            <a:endParaRPr/>
          </a:p>
        </p:txBody>
      </p:sp>
      <p:sp>
        <p:nvSpPr>
          <p:cNvPr id="119" name="Google Shape;119;p24"/>
          <p:cNvSpPr/>
          <p:nvPr/>
        </p:nvSpPr>
        <p:spPr>
          <a:xfrm>
            <a:off x="2052800" y="3426721"/>
            <a:ext cx="928587" cy="619058"/>
          </a:xfrm>
          <a:prstGeom prst="flowChartProcess">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loader</a:t>
            </a:r>
            <a:endParaRPr/>
          </a:p>
        </p:txBody>
      </p:sp>
      <p:sp>
        <p:nvSpPr>
          <p:cNvPr id="120" name="Google Shape;120;p24"/>
          <p:cNvSpPr/>
          <p:nvPr/>
        </p:nvSpPr>
        <p:spPr>
          <a:xfrm>
            <a:off x="5128738" y="3137833"/>
            <a:ext cx="1741100" cy="1196850"/>
          </a:xfrm>
          <a:prstGeom prst="flowChartPredefinedProcess">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Running process</a:t>
            </a:r>
            <a:endParaRPr/>
          </a:p>
        </p:txBody>
      </p:sp>
      <p:cxnSp>
        <p:nvCxnSpPr>
          <p:cNvPr id="121" name="Google Shape;121;p24"/>
          <p:cNvCxnSpPr>
            <a:stCxn id="112" idx="3"/>
            <a:endCxn id="113" idx="1"/>
          </p:cNvCxnSpPr>
          <p:nvPr/>
        </p:nvCxnSpPr>
        <p:spPr>
          <a:xfrm>
            <a:off x="1240284" y="1982911"/>
            <a:ext cx="812400" cy="0"/>
          </a:xfrm>
          <a:prstGeom prst="straightConnector1">
            <a:avLst/>
          </a:prstGeom>
          <a:noFill/>
          <a:ln cap="flat" cmpd="sng" w="9525">
            <a:solidFill>
              <a:schemeClr val="dk2"/>
            </a:solidFill>
            <a:prstDash val="solid"/>
            <a:round/>
            <a:headEnd len="med" w="med" type="none"/>
            <a:tailEnd len="med" w="med" type="triangle"/>
          </a:ln>
        </p:spPr>
      </p:cxnSp>
      <p:cxnSp>
        <p:nvCxnSpPr>
          <p:cNvPr id="122" name="Google Shape;122;p24"/>
          <p:cNvCxnSpPr>
            <a:stCxn id="113" idx="3"/>
            <a:endCxn id="114" idx="1"/>
          </p:cNvCxnSpPr>
          <p:nvPr/>
        </p:nvCxnSpPr>
        <p:spPr>
          <a:xfrm>
            <a:off x="2981387" y="1982912"/>
            <a:ext cx="812400" cy="0"/>
          </a:xfrm>
          <a:prstGeom prst="straightConnector1">
            <a:avLst/>
          </a:prstGeom>
          <a:noFill/>
          <a:ln cap="flat" cmpd="sng" w="9525">
            <a:solidFill>
              <a:schemeClr val="dk2"/>
            </a:solidFill>
            <a:prstDash val="solid"/>
            <a:round/>
            <a:headEnd len="med" w="med" type="none"/>
            <a:tailEnd len="med" w="med" type="triangle"/>
          </a:ln>
        </p:spPr>
      </p:cxnSp>
      <p:cxnSp>
        <p:nvCxnSpPr>
          <p:cNvPr id="123" name="Google Shape;123;p24"/>
          <p:cNvCxnSpPr>
            <a:stCxn id="114" idx="3"/>
            <a:endCxn id="115" idx="1"/>
          </p:cNvCxnSpPr>
          <p:nvPr/>
        </p:nvCxnSpPr>
        <p:spPr>
          <a:xfrm>
            <a:off x="4722484" y="1982905"/>
            <a:ext cx="812400" cy="0"/>
          </a:xfrm>
          <a:prstGeom prst="straightConnector1">
            <a:avLst/>
          </a:prstGeom>
          <a:noFill/>
          <a:ln cap="flat" cmpd="sng" w="9525">
            <a:solidFill>
              <a:schemeClr val="dk2"/>
            </a:solidFill>
            <a:prstDash val="solid"/>
            <a:round/>
            <a:headEnd len="med" w="med" type="none"/>
            <a:tailEnd len="med" w="med" type="triangle"/>
          </a:ln>
        </p:spPr>
      </p:cxnSp>
      <p:cxnSp>
        <p:nvCxnSpPr>
          <p:cNvPr id="124" name="Google Shape;124;p24"/>
          <p:cNvCxnSpPr>
            <a:stCxn id="115" idx="3"/>
            <a:endCxn id="116" idx="1"/>
          </p:cNvCxnSpPr>
          <p:nvPr/>
        </p:nvCxnSpPr>
        <p:spPr>
          <a:xfrm>
            <a:off x="6463587" y="1982912"/>
            <a:ext cx="812400" cy="0"/>
          </a:xfrm>
          <a:prstGeom prst="straightConnector1">
            <a:avLst/>
          </a:prstGeom>
          <a:noFill/>
          <a:ln cap="flat" cmpd="sng" w="9525">
            <a:solidFill>
              <a:schemeClr val="dk2"/>
            </a:solidFill>
            <a:prstDash val="solid"/>
            <a:round/>
            <a:headEnd len="med" w="med" type="none"/>
            <a:tailEnd len="med" w="med" type="triangle"/>
          </a:ln>
        </p:spPr>
      </p:cxnSp>
      <p:cxnSp>
        <p:nvCxnSpPr>
          <p:cNvPr id="125" name="Google Shape;125;p24"/>
          <p:cNvCxnSpPr>
            <a:stCxn id="117" idx="3"/>
            <a:endCxn id="119" idx="1"/>
          </p:cNvCxnSpPr>
          <p:nvPr/>
        </p:nvCxnSpPr>
        <p:spPr>
          <a:xfrm>
            <a:off x="1240284" y="3736261"/>
            <a:ext cx="812400" cy="0"/>
          </a:xfrm>
          <a:prstGeom prst="straightConnector1">
            <a:avLst/>
          </a:prstGeom>
          <a:noFill/>
          <a:ln cap="flat" cmpd="sng" w="9525">
            <a:solidFill>
              <a:schemeClr val="dk2"/>
            </a:solidFill>
            <a:prstDash val="solid"/>
            <a:round/>
            <a:headEnd len="med" w="med" type="none"/>
            <a:tailEnd len="med" w="med" type="triangle"/>
          </a:ln>
        </p:spPr>
      </p:cxnSp>
      <p:cxnSp>
        <p:nvCxnSpPr>
          <p:cNvPr id="126" name="Google Shape;126;p24"/>
          <p:cNvCxnSpPr>
            <a:stCxn id="119" idx="3"/>
            <a:endCxn id="120" idx="1"/>
          </p:cNvCxnSpPr>
          <p:nvPr/>
        </p:nvCxnSpPr>
        <p:spPr>
          <a:xfrm>
            <a:off x="2981387" y="3736250"/>
            <a:ext cx="2147400" cy="0"/>
          </a:xfrm>
          <a:prstGeom prst="straightConnector1">
            <a:avLst/>
          </a:prstGeom>
          <a:noFill/>
          <a:ln cap="flat" cmpd="sng" w="9525">
            <a:solidFill>
              <a:schemeClr val="dk2"/>
            </a:solidFill>
            <a:prstDash val="solid"/>
            <a:round/>
            <a:headEnd len="med" w="med" type="none"/>
            <a:tailEnd len="med" w="med" type="triangle"/>
          </a:ln>
        </p:spPr>
      </p:cxnSp>
      <p:cxnSp>
        <p:nvCxnSpPr>
          <p:cNvPr id="127" name="Google Shape;127;p24"/>
          <p:cNvCxnSpPr>
            <a:stCxn id="118" idx="0"/>
            <a:endCxn id="119" idx="2"/>
          </p:cNvCxnSpPr>
          <p:nvPr/>
        </p:nvCxnSpPr>
        <p:spPr>
          <a:xfrm rot="10800000">
            <a:off x="2517158" y="4045767"/>
            <a:ext cx="16800" cy="1134300"/>
          </a:xfrm>
          <a:prstGeom prst="straightConnector1">
            <a:avLst/>
          </a:prstGeom>
          <a:noFill/>
          <a:ln cap="flat" cmpd="sng" w="9525">
            <a:solidFill>
              <a:schemeClr val="dk2"/>
            </a:solidFill>
            <a:prstDash val="solid"/>
            <a:round/>
            <a:headEnd len="med" w="med" type="none"/>
            <a:tailEnd len="med" w="med" type="triangle"/>
          </a:ln>
        </p:spPr>
      </p:cxnSp>
      <p:sp>
        <p:nvSpPr>
          <p:cNvPr id="128" name="Google Shape;128;p24"/>
          <p:cNvSpPr txBox="1"/>
          <p:nvPr/>
        </p:nvSpPr>
        <p:spPr>
          <a:xfrm>
            <a:off x="1704500" y="6190558"/>
            <a:ext cx="5571600" cy="411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After Xeno Kovah: Life of binaries, opensecuritytraining.info</a:t>
            </a:r>
            <a:endParaRPr>
              <a:latin typeface="Lucida Sans"/>
              <a:ea typeface="Lucida Sans"/>
              <a:cs typeface="Lucida Sans"/>
              <a:sym typeface="Lucida Sans"/>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2" name="Shape 462"/>
        <p:cNvGrpSpPr/>
        <p:nvPr/>
      </p:nvGrpSpPr>
      <p:grpSpPr>
        <a:xfrm>
          <a:off x="0" y="0"/>
          <a:ext cx="0" cy="0"/>
          <a:chOff x="0" y="0"/>
          <a:chExt cx="0" cy="0"/>
        </a:xfrm>
      </p:grpSpPr>
      <p:sp>
        <p:nvSpPr>
          <p:cNvPr id="463" name="Google Shape;463;p69"/>
          <p:cNvSpPr txBox="1"/>
          <p:nvPr>
            <p:ph type="title"/>
          </p:nvPr>
        </p:nvSpPr>
        <p:spPr>
          <a:xfrm>
            <a:off x="311700" y="2867800"/>
            <a:ext cx="8520600" cy="1122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US">
                <a:latin typeface="Lucida Sans"/>
                <a:ea typeface="Lucida Sans"/>
                <a:cs typeface="Lucida Sans"/>
                <a:sym typeface="Lucida Sans"/>
              </a:rPr>
              <a:t>Processes</a:t>
            </a:r>
            <a:endParaRPr>
              <a:latin typeface="Lucida Sans"/>
              <a:ea typeface="Lucida Sans"/>
              <a:cs typeface="Lucida Sans"/>
              <a:sym typeface="Lucida Sans"/>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67" name="Shape 467"/>
        <p:cNvGrpSpPr/>
        <p:nvPr/>
      </p:nvGrpSpPr>
      <p:grpSpPr>
        <a:xfrm>
          <a:off x="0" y="0"/>
          <a:ext cx="0" cy="0"/>
          <a:chOff x="0" y="0"/>
          <a:chExt cx="0" cy="0"/>
        </a:xfrm>
      </p:grpSpPr>
      <p:sp>
        <p:nvSpPr>
          <p:cNvPr id="468" name="Google Shape;468;p70"/>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Components of a process</a:t>
            </a:r>
            <a:endParaRPr>
              <a:latin typeface="Lucida Sans"/>
              <a:ea typeface="Lucida Sans"/>
              <a:cs typeface="Lucida Sans"/>
              <a:sym typeface="Lucida Sans"/>
            </a:endParaRPr>
          </a:p>
        </p:txBody>
      </p:sp>
      <p:sp>
        <p:nvSpPr>
          <p:cNvPr id="469" name="Google Shape;469;p70"/>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368300" lvl="0" marL="457200" rtl="0" algn="l">
              <a:spcBef>
                <a:spcPts val="1000"/>
              </a:spcBef>
              <a:spcAft>
                <a:spcPts val="0"/>
              </a:spcAft>
              <a:buSzPts val="2200"/>
              <a:buFont typeface="Lucida Sans"/>
              <a:buChar char="●"/>
            </a:pPr>
            <a:r>
              <a:rPr lang="en-US" sz="2200">
                <a:latin typeface="Lucida Sans"/>
                <a:ea typeface="Lucida Sans"/>
                <a:cs typeface="Lucida Sans"/>
                <a:sym typeface="Lucida Sans"/>
              </a:rPr>
              <a:t>A private virtual address space (VAD = Virtual Address Descriptor)</a:t>
            </a:r>
            <a:endParaRPr sz="2200">
              <a:latin typeface="Lucida Sans"/>
              <a:ea typeface="Lucida Sans"/>
              <a:cs typeface="Lucida Sans"/>
              <a:sym typeface="Lucida Sans"/>
            </a:endParaRPr>
          </a:p>
          <a:p>
            <a:pPr indent="-368300" lvl="0" marL="457200" rtl="0" algn="l">
              <a:spcBef>
                <a:spcPts val="0"/>
              </a:spcBef>
              <a:spcAft>
                <a:spcPts val="0"/>
              </a:spcAft>
              <a:buSzPts val="2200"/>
              <a:buFont typeface="Lucida Sans"/>
              <a:buChar char="●"/>
            </a:pPr>
            <a:r>
              <a:rPr lang="en-US" sz="2200">
                <a:latin typeface="Lucida Sans"/>
                <a:ea typeface="Lucida Sans"/>
                <a:cs typeface="Lucida Sans"/>
                <a:sym typeface="Lucida Sans"/>
              </a:rPr>
              <a:t>An executable program (defines initial code and data and is mapped into the process’ virtual address space)</a:t>
            </a:r>
            <a:endParaRPr sz="2200">
              <a:latin typeface="Lucida Sans"/>
              <a:ea typeface="Lucida Sans"/>
              <a:cs typeface="Lucida Sans"/>
              <a:sym typeface="Lucida Sans"/>
            </a:endParaRPr>
          </a:p>
          <a:p>
            <a:pPr indent="-368300" lvl="0" marL="457200" rtl="0" algn="l">
              <a:spcBef>
                <a:spcPts val="0"/>
              </a:spcBef>
              <a:spcAft>
                <a:spcPts val="0"/>
              </a:spcAft>
              <a:buSzPts val="2200"/>
              <a:buFont typeface="Lucida Sans"/>
              <a:buChar char="●"/>
            </a:pPr>
            <a:r>
              <a:rPr lang="en-US" sz="2200">
                <a:latin typeface="Lucida Sans"/>
                <a:ea typeface="Lucida Sans"/>
                <a:cs typeface="Lucida Sans"/>
                <a:sym typeface="Lucida Sans"/>
              </a:rPr>
              <a:t>A list of open handles to various system resources</a:t>
            </a:r>
            <a:endParaRPr sz="2200">
              <a:latin typeface="Lucida Sans"/>
              <a:ea typeface="Lucida Sans"/>
              <a:cs typeface="Lucida Sans"/>
              <a:sym typeface="Lucida Sans"/>
            </a:endParaRPr>
          </a:p>
          <a:p>
            <a:pPr indent="-368300" lvl="0" marL="457200" rtl="0" algn="l">
              <a:spcBef>
                <a:spcPts val="0"/>
              </a:spcBef>
              <a:spcAft>
                <a:spcPts val="0"/>
              </a:spcAft>
              <a:buSzPts val="2200"/>
              <a:buFont typeface="Lucida Sans"/>
              <a:buChar char="●"/>
            </a:pPr>
            <a:r>
              <a:rPr lang="en-US" sz="2200">
                <a:latin typeface="Lucida Sans"/>
                <a:ea typeface="Lucida Sans"/>
                <a:cs typeface="Lucida Sans"/>
                <a:sym typeface="Lucida Sans"/>
              </a:rPr>
              <a:t>A security context (access token) </a:t>
            </a:r>
            <a:endParaRPr sz="2200">
              <a:latin typeface="Lucida Sans"/>
              <a:ea typeface="Lucida Sans"/>
              <a:cs typeface="Lucida Sans"/>
              <a:sym typeface="Lucida Sans"/>
            </a:endParaRPr>
          </a:p>
          <a:p>
            <a:pPr indent="-368300" lvl="0" marL="457200" rtl="0" algn="l">
              <a:spcBef>
                <a:spcPts val="0"/>
              </a:spcBef>
              <a:spcAft>
                <a:spcPts val="0"/>
              </a:spcAft>
              <a:buSzPts val="2200"/>
              <a:buFont typeface="Lucida Sans"/>
              <a:buChar char="●"/>
            </a:pPr>
            <a:r>
              <a:rPr lang="en-US" sz="2200">
                <a:latin typeface="Lucida Sans"/>
                <a:ea typeface="Lucida Sans"/>
                <a:cs typeface="Lucida Sans"/>
                <a:sym typeface="Lucida Sans"/>
              </a:rPr>
              <a:t>A unique identifier called a process ID (internally part of an identifier called a client ID)</a:t>
            </a:r>
            <a:endParaRPr sz="2200">
              <a:latin typeface="Lucida Sans"/>
              <a:ea typeface="Lucida Sans"/>
              <a:cs typeface="Lucida Sans"/>
              <a:sym typeface="Lucida Sans"/>
            </a:endParaRPr>
          </a:p>
          <a:p>
            <a:pPr indent="-368300" lvl="0" marL="457200" rtl="0" algn="l">
              <a:spcBef>
                <a:spcPts val="0"/>
              </a:spcBef>
              <a:spcAft>
                <a:spcPts val="0"/>
              </a:spcAft>
              <a:buSzPts val="2200"/>
              <a:buFont typeface="Lucida Sans"/>
              <a:buChar char="●"/>
            </a:pPr>
            <a:r>
              <a:rPr lang="en-US" sz="2200">
                <a:latin typeface="Lucida Sans"/>
                <a:ea typeface="Lucida Sans"/>
                <a:cs typeface="Lucida Sans"/>
                <a:sym typeface="Lucida Sans"/>
              </a:rPr>
              <a:t>At least one thread of execution (although an “empty” process is possible, it is not useful)</a:t>
            </a:r>
            <a:endParaRPr sz="2200">
              <a:latin typeface="Lucida Sans"/>
              <a:ea typeface="Lucida Sans"/>
              <a:cs typeface="Lucida Sans"/>
              <a:sym typeface="Lucida Sans"/>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3" name="Shape 473"/>
        <p:cNvGrpSpPr/>
        <p:nvPr/>
      </p:nvGrpSpPr>
      <p:grpSpPr>
        <a:xfrm>
          <a:off x="0" y="0"/>
          <a:ext cx="0" cy="0"/>
          <a:chOff x="0" y="0"/>
          <a:chExt cx="0" cy="0"/>
        </a:xfrm>
      </p:grpSpPr>
      <p:sp>
        <p:nvSpPr>
          <p:cNvPr id="474" name="Google Shape;474;p71"/>
          <p:cNvSpPr/>
          <p:nvPr/>
        </p:nvSpPr>
        <p:spPr>
          <a:xfrm>
            <a:off x="5709350" y="2217433"/>
            <a:ext cx="1501800" cy="9480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VAD</a:t>
            </a:r>
            <a:endParaRPr/>
          </a:p>
        </p:txBody>
      </p:sp>
      <p:sp>
        <p:nvSpPr>
          <p:cNvPr id="475" name="Google Shape;475;p71"/>
          <p:cNvSpPr/>
          <p:nvPr/>
        </p:nvSpPr>
        <p:spPr>
          <a:xfrm>
            <a:off x="2575275" y="5330100"/>
            <a:ext cx="1501800" cy="9480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Thread</a:t>
            </a:r>
            <a:endParaRPr/>
          </a:p>
        </p:txBody>
      </p:sp>
      <p:sp>
        <p:nvSpPr>
          <p:cNvPr id="476" name="Google Shape;476;p71"/>
          <p:cNvSpPr txBox="1"/>
          <p:nvPr>
            <p:ph type="title"/>
          </p:nvPr>
        </p:nvSpPr>
        <p:spPr>
          <a:xfrm>
            <a:off x="457200" y="365125"/>
            <a:ext cx="8293200" cy="879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Layout of a process</a:t>
            </a:r>
            <a:endParaRPr>
              <a:latin typeface="Lucida Sans"/>
              <a:ea typeface="Lucida Sans"/>
              <a:cs typeface="Lucida Sans"/>
              <a:sym typeface="Lucida Sans"/>
            </a:endParaRPr>
          </a:p>
        </p:txBody>
      </p:sp>
      <p:sp>
        <p:nvSpPr>
          <p:cNvPr id="477" name="Google Shape;477;p71"/>
          <p:cNvSpPr/>
          <p:nvPr/>
        </p:nvSpPr>
        <p:spPr>
          <a:xfrm>
            <a:off x="311700" y="2021633"/>
            <a:ext cx="1501800" cy="9480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Process object</a:t>
            </a:r>
            <a:endParaRPr/>
          </a:p>
        </p:txBody>
      </p:sp>
      <p:sp>
        <p:nvSpPr>
          <p:cNvPr id="478" name="Google Shape;478;p71"/>
          <p:cNvSpPr/>
          <p:nvPr/>
        </p:nvSpPr>
        <p:spPr>
          <a:xfrm>
            <a:off x="1436400" y="1692733"/>
            <a:ext cx="928500" cy="580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access token</a:t>
            </a:r>
            <a:endParaRPr/>
          </a:p>
        </p:txBody>
      </p:sp>
      <p:sp>
        <p:nvSpPr>
          <p:cNvPr id="479" name="Google Shape;479;p71"/>
          <p:cNvSpPr/>
          <p:nvPr/>
        </p:nvSpPr>
        <p:spPr>
          <a:xfrm>
            <a:off x="2422875" y="5126900"/>
            <a:ext cx="1501800" cy="9480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Thread object</a:t>
            </a:r>
            <a:endParaRPr/>
          </a:p>
        </p:txBody>
      </p:sp>
      <p:sp>
        <p:nvSpPr>
          <p:cNvPr id="480" name="Google Shape;480;p71"/>
          <p:cNvSpPr/>
          <p:nvPr/>
        </p:nvSpPr>
        <p:spPr>
          <a:xfrm>
            <a:off x="2422875" y="2703533"/>
            <a:ext cx="1501800" cy="527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Handle table</a:t>
            </a:r>
            <a:endParaRPr/>
          </a:p>
        </p:txBody>
      </p:sp>
      <p:sp>
        <p:nvSpPr>
          <p:cNvPr id="481" name="Google Shape;481;p71"/>
          <p:cNvSpPr/>
          <p:nvPr/>
        </p:nvSpPr>
        <p:spPr>
          <a:xfrm>
            <a:off x="5556950" y="2014233"/>
            <a:ext cx="1501800" cy="9480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VAD</a:t>
            </a:r>
            <a:endParaRPr/>
          </a:p>
        </p:txBody>
      </p:sp>
      <p:cxnSp>
        <p:nvCxnSpPr>
          <p:cNvPr id="482" name="Google Shape;482;p71"/>
          <p:cNvCxnSpPr>
            <a:stCxn id="477" idx="3"/>
            <a:endCxn id="481" idx="1"/>
          </p:cNvCxnSpPr>
          <p:nvPr/>
        </p:nvCxnSpPr>
        <p:spPr>
          <a:xfrm flipH="1" rot="10800000">
            <a:off x="1813500" y="2488133"/>
            <a:ext cx="3743400" cy="7500"/>
          </a:xfrm>
          <a:prstGeom prst="straightConnector1">
            <a:avLst/>
          </a:prstGeom>
          <a:noFill/>
          <a:ln cap="flat" cmpd="sng" w="9525">
            <a:solidFill>
              <a:schemeClr val="dk2"/>
            </a:solidFill>
            <a:prstDash val="solid"/>
            <a:round/>
            <a:headEnd len="med" w="med" type="none"/>
            <a:tailEnd len="med" w="med" type="triangle"/>
          </a:ln>
        </p:spPr>
      </p:cxnSp>
      <p:cxnSp>
        <p:nvCxnSpPr>
          <p:cNvPr id="483" name="Google Shape;483;p71"/>
          <p:cNvCxnSpPr>
            <a:stCxn id="477" idx="2"/>
            <a:endCxn id="479" idx="1"/>
          </p:cNvCxnSpPr>
          <p:nvPr/>
        </p:nvCxnSpPr>
        <p:spPr>
          <a:xfrm flipH="1" rot="-5400000">
            <a:off x="427050" y="3605183"/>
            <a:ext cx="2631300" cy="1360200"/>
          </a:xfrm>
          <a:prstGeom prst="bentConnector2">
            <a:avLst/>
          </a:prstGeom>
          <a:noFill/>
          <a:ln cap="flat" cmpd="sng" w="9525">
            <a:solidFill>
              <a:schemeClr val="dk2"/>
            </a:solidFill>
            <a:prstDash val="solid"/>
            <a:round/>
            <a:headEnd len="med" w="med" type="none"/>
            <a:tailEnd len="med" w="med" type="triangle"/>
          </a:ln>
        </p:spPr>
      </p:cxnSp>
      <p:sp>
        <p:nvSpPr>
          <p:cNvPr id="484" name="Google Shape;484;p71"/>
          <p:cNvSpPr/>
          <p:nvPr/>
        </p:nvSpPr>
        <p:spPr>
          <a:xfrm>
            <a:off x="2422875" y="3230733"/>
            <a:ext cx="1501800" cy="527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85" name="Google Shape;485;p71"/>
          <p:cNvSpPr/>
          <p:nvPr/>
        </p:nvSpPr>
        <p:spPr>
          <a:xfrm>
            <a:off x="2422875" y="3757933"/>
            <a:ext cx="1501800" cy="527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86" name="Google Shape;486;p71"/>
          <p:cNvSpPr/>
          <p:nvPr/>
        </p:nvSpPr>
        <p:spPr>
          <a:xfrm>
            <a:off x="2422875" y="4280417"/>
            <a:ext cx="1501800" cy="527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87" name="Google Shape;487;p71"/>
          <p:cNvSpPr/>
          <p:nvPr/>
        </p:nvSpPr>
        <p:spPr>
          <a:xfrm>
            <a:off x="5556900" y="3757533"/>
            <a:ext cx="1501800" cy="5271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object</a:t>
            </a:r>
            <a:endParaRPr/>
          </a:p>
        </p:txBody>
      </p:sp>
      <p:cxnSp>
        <p:nvCxnSpPr>
          <p:cNvPr id="488" name="Google Shape;488;p71"/>
          <p:cNvCxnSpPr>
            <a:stCxn id="485" idx="3"/>
            <a:endCxn id="487" idx="1"/>
          </p:cNvCxnSpPr>
          <p:nvPr/>
        </p:nvCxnSpPr>
        <p:spPr>
          <a:xfrm>
            <a:off x="3924675" y="4021483"/>
            <a:ext cx="1632300" cy="600"/>
          </a:xfrm>
          <a:prstGeom prst="bentConnector3">
            <a:avLst>
              <a:gd fmla="val 49998" name="adj1"/>
            </a:avLst>
          </a:prstGeom>
          <a:noFill/>
          <a:ln cap="flat" cmpd="sng" w="9525">
            <a:solidFill>
              <a:schemeClr val="dk2"/>
            </a:solidFill>
            <a:prstDash val="solid"/>
            <a:round/>
            <a:headEnd len="med" w="med" type="none"/>
            <a:tailEnd len="med" w="med" type="triangle"/>
          </a:ln>
        </p:spPr>
      </p:cxnSp>
      <p:sp>
        <p:nvSpPr>
          <p:cNvPr id="489" name="Google Shape;489;p71"/>
          <p:cNvSpPr/>
          <p:nvPr/>
        </p:nvSpPr>
        <p:spPr>
          <a:xfrm>
            <a:off x="3736150" y="4971867"/>
            <a:ext cx="928500" cy="580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access token</a:t>
            </a:r>
            <a:endParaRPr/>
          </a:p>
        </p:txBody>
      </p:sp>
      <p:cxnSp>
        <p:nvCxnSpPr>
          <p:cNvPr id="490" name="Google Shape;490;p71"/>
          <p:cNvCxnSpPr>
            <a:stCxn id="477" idx="3"/>
            <a:endCxn id="480" idx="1"/>
          </p:cNvCxnSpPr>
          <p:nvPr/>
        </p:nvCxnSpPr>
        <p:spPr>
          <a:xfrm>
            <a:off x="1813500" y="2495633"/>
            <a:ext cx="609300" cy="471600"/>
          </a:xfrm>
          <a:prstGeom prst="bentConnector3">
            <a:avLst>
              <a:gd fmla="val 50006" name="adj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4" name="Shape 494"/>
        <p:cNvGrpSpPr/>
        <p:nvPr/>
      </p:nvGrpSpPr>
      <p:grpSpPr>
        <a:xfrm>
          <a:off x="0" y="0"/>
          <a:ext cx="0" cy="0"/>
          <a:chOff x="0" y="0"/>
          <a:chExt cx="0" cy="0"/>
        </a:xfrm>
      </p:grpSpPr>
      <p:sp>
        <p:nvSpPr>
          <p:cNvPr id="495" name="Google Shape;495;p72"/>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Parent processes</a:t>
            </a:r>
            <a:endParaRPr>
              <a:latin typeface="Lucida Sans"/>
              <a:ea typeface="Lucida Sans"/>
              <a:cs typeface="Lucida Sans"/>
              <a:sym typeface="Lucida Sans"/>
            </a:endParaRPr>
          </a:p>
        </p:txBody>
      </p:sp>
      <p:sp>
        <p:nvSpPr>
          <p:cNvPr id="496" name="Google Shape;496;p72"/>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sz="2200">
                <a:latin typeface="Lucida Sans"/>
                <a:ea typeface="Lucida Sans"/>
                <a:cs typeface="Lucida Sans"/>
                <a:sym typeface="Lucida Sans"/>
              </a:rPr>
              <a:t>Each process also points to its parent or creator process. If the parent no longer exists, this information is not updated.</a:t>
            </a:r>
            <a:endParaRPr sz="2200">
              <a:latin typeface="Lucida Sans"/>
              <a:ea typeface="Lucida Sans"/>
              <a:cs typeface="Lucida Sans"/>
              <a:sym typeface="Lucida Sans"/>
            </a:endParaRPr>
          </a:p>
          <a:p>
            <a:pPr indent="0" lvl="0" marL="0" rtl="0" algn="l">
              <a:spcBef>
                <a:spcPts val="1000"/>
              </a:spcBef>
              <a:spcAft>
                <a:spcPts val="0"/>
              </a:spcAft>
              <a:buNone/>
            </a:pPr>
            <a:r>
              <a:rPr lang="en-US" sz="2200">
                <a:latin typeface="Lucida Sans"/>
                <a:ea typeface="Lucida Sans"/>
                <a:cs typeface="Lucida Sans"/>
                <a:sym typeface="Lucida Sans"/>
              </a:rPr>
              <a:t>It is possible for a process to refer to a nonexistent parent!</a:t>
            </a:r>
            <a:endParaRPr sz="2200">
              <a:latin typeface="Lucida Sans"/>
              <a:ea typeface="Lucida Sans"/>
              <a:cs typeface="Lucida Sans"/>
              <a:sym typeface="Lucida Sans"/>
            </a:endParaRPr>
          </a:p>
          <a:p>
            <a:pPr indent="0" lvl="0" marL="0" rtl="0" algn="l">
              <a:spcBef>
                <a:spcPts val="1000"/>
              </a:spcBef>
              <a:spcAft>
                <a:spcPts val="0"/>
              </a:spcAft>
              <a:buNone/>
            </a:pPr>
            <a:r>
              <a:rPr lang="en-US" sz="2200">
                <a:latin typeface="Lucida Sans"/>
                <a:ea typeface="Lucida Sans"/>
                <a:cs typeface="Lucida Sans"/>
                <a:sym typeface="Lucida Sans"/>
              </a:rPr>
              <a:t>Test</a:t>
            </a:r>
            <a:endParaRPr sz="2200">
              <a:latin typeface="Lucida Sans"/>
              <a:ea typeface="Lucida Sans"/>
              <a:cs typeface="Lucida Sans"/>
              <a:sym typeface="Lucida Sans"/>
            </a:endParaRPr>
          </a:p>
          <a:p>
            <a:pPr indent="-368300" lvl="0" marL="457200" rtl="0" algn="l">
              <a:spcBef>
                <a:spcPts val="1000"/>
              </a:spcBef>
              <a:spcAft>
                <a:spcPts val="0"/>
              </a:spcAft>
              <a:buSzPts val="2200"/>
              <a:buChar char="•"/>
            </a:pPr>
            <a:r>
              <a:rPr lang="en-US" sz="2200">
                <a:latin typeface="Lucida Sans"/>
                <a:ea typeface="Lucida Sans"/>
                <a:cs typeface="Lucida Sans"/>
                <a:sym typeface="Lucida Sans"/>
              </a:rPr>
              <a:t>Open command prompt, type title parent</a:t>
            </a:r>
            <a:endParaRPr sz="2200">
              <a:latin typeface="Lucida Sans"/>
              <a:ea typeface="Lucida Sans"/>
              <a:cs typeface="Lucida Sans"/>
              <a:sym typeface="Lucida Sans"/>
            </a:endParaRPr>
          </a:p>
          <a:p>
            <a:pPr indent="-368300" lvl="0" marL="457200" rtl="0" algn="l">
              <a:spcBef>
                <a:spcPts val="0"/>
              </a:spcBef>
              <a:spcAft>
                <a:spcPts val="0"/>
              </a:spcAft>
              <a:buSzPts val="2200"/>
              <a:buChar char="•"/>
            </a:pPr>
            <a:r>
              <a:rPr lang="en-US" sz="2200">
                <a:latin typeface="Lucida Sans"/>
                <a:ea typeface="Lucida Sans"/>
                <a:cs typeface="Lucida Sans"/>
                <a:sym typeface="Lucida Sans"/>
              </a:rPr>
              <a:t>Type start cmd, in new window type title child</a:t>
            </a:r>
            <a:endParaRPr sz="2200">
              <a:latin typeface="Lucida Sans"/>
              <a:ea typeface="Lucida Sans"/>
              <a:cs typeface="Lucida Sans"/>
              <a:sym typeface="Lucida Sans"/>
            </a:endParaRPr>
          </a:p>
          <a:p>
            <a:pPr indent="-368300" lvl="0" marL="457200" rtl="0" algn="l">
              <a:spcBef>
                <a:spcPts val="0"/>
              </a:spcBef>
              <a:spcAft>
                <a:spcPts val="0"/>
              </a:spcAft>
              <a:buSzPts val="2200"/>
              <a:buChar char="•"/>
            </a:pPr>
            <a:r>
              <a:rPr lang="en-US" sz="2200">
                <a:latin typeface="Lucida Sans"/>
                <a:ea typeface="Lucida Sans"/>
                <a:cs typeface="Lucida Sans"/>
                <a:sym typeface="Lucida Sans"/>
              </a:rPr>
              <a:t>In ‘child’ type mspaint</a:t>
            </a:r>
            <a:endParaRPr sz="2200">
              <a:latin typeface="Lucida Sans"/>
              <a:ea typeface="Lucida Sans"/>
              <a:cs typeface="Lucida Sans"/>
              <a:sym typeface="Lucida Sans"/>
            </a:endParaRPr>
          </a:p>
          <a:p>
            <a:pPr indent="-368300" lvl="0" marL="457200" rtl="0" algn="l">
              <a:spcBef>
                <a:spcPts val="0"/>
              </a:spcBef>
              <a:spcAft>
                <a:spcPts val="0"/>
              </a:spcAft>
              <a:buSzPts val="2200"/>
              <a:buChar char="•"/>
            </a:pPr>
            <a:r>
              <a:rPr lang="en-US" sz="2200">
                <a:latin typeface="Lucida Sans"/>
                <a:ea typeface="Lucida Sans"/>
                <a:cs typeface="Lucida Sans"/>
                <a:sym typeface="Lucida Sans"/>
              </a:rPr>
              <a:t>Type exit in child process</a:t>
            </a:r>
            <a:endParaRPr sz="2200">
              <a:latin typeface="Lucida Sans"/>
              <a:ea typeface="Lucida Sans"/>
              <a:cs typeface="Lucida Sans"/>
              <a:sym typeface="Lucida Sans"/>
            </a:endParaRPr>
          </a:p>
          <a:p>
            <a:pPr indent="-368300" lvl="0" marL="457200" rtl="0" algn="l">
              <a:spcBef>
                <a:spcPts val="0"/>
              </a:spcBef>
              <a:spcAft>
                <a:spcPts val="0"/>
              </a:spcAft>
              <a:buSzPts val="2200"/>
              <a:buFont typeface="Lucida Sans"/>
              <a:buChar char="•"/>
            </a:pPr>
            <a:r>
              <a:rPr lang="en-US" sz="2200">
                <a:latin typeface="Lucida Sans"/>
                <a:ea typeface="Lucida Sans"/>
                <a:cs typeface="Lucida Sans"/>
                <a:sym typeface="Lucida Sans"/>
              </a:rPr>
              <a:t>In task manager kill the ‘parent’ command prompt</a:t>
            </a:r>
            <a:endParaRPr sz="2200">
              <a:latin typeface="Lucida Sans"/>
              <a:ea typeface="Lucida Sans"/>
              <a:cs typeface="Lucida Sans"/>
              <a:sym typeface="Lucida Sans"/>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0" name="Shape 500"/>
        <p:cNvGrpSpPr/>
        <p:nvPr/>
      </p:nvGrpSpPr>
      <p:grpSpPr>
        <a:xfrm>
          <a:off x="0" y="0"/>
          <a:ext cx="0" cy="0"/>
          <a:chOff x="0" y="0"/>
          <a:chExt cx="0" cy="0"/>
        </a:xfrm>
      </p:grpSpPr>
      <p:sp>
        <p:nvSpPr>
          <p:cNvPr id="501" name="Google Shape;501;p73"/>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Lab 5: Process explorer</a:t>
            </a:r>
            <a:endParaRPr>
              <a:latin typeface="Lucida Sans"/>
              <a:ea typeface="Lucida Sans"/>
              <a:cs typeface="Lucida Sans"/>
              <a:sym typeface="Lucida Sans"/>
            </a:endParaRPr>
          </a:p>
        </p:txBody>
      </p:sp>
      <p:sp>
        <p:nvSpPr>
          <p:cNvPr id="502" name="Google Shape;502;p73"/>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latin typeface="Lucida Sans"/>
                <a:ea typeface="Lucida Sans"/>
                <a:cs typeface="Lucida Sans"/>
                <a:sym typeface="Lucida Sans"/>
              </a:rPr>
              <a:t>Explore the notepad.exe process in your machine with process explorer</a:t>
            </a:r>
            <a:endParaRPr>
              <a:latin typeface="Lucida Sans"/>
              <a:ea typeface="Lucida Sans"/>
              <a:cs typeface="Lucida Sans"/>
              <a:sym typeface="Lucida Sans"/>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6" name="Shape 506"/>
        <p:cNvGrpSpPr/>
        <p:nvPr/>
      </p:nvGrpSpPr>
      <p:grpSpPr>
        <a:xfrm>
          <a:off x="0" y="0"/>
          <a:ext cx="0" cy="0"/>
          <a:chOff x="0" y="0"/>
          <a:chExt cx="0" cy="0"/>
        </a:xfrm>
      </p:grpSpPr>
      <p:sp>
        <p:nvSpPr>
          <p:cNvPr id="507" name="Google Shape;507;p74"/>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Kernel Debugger Data Block (KDBG)</a:t>
            </a:r>
            <a:endParaRPr>
              <a:latin typeface="Lucida Sans"/>
              <a:ea typeface="Lucida Sans"/>
              <a:cs typeface="Lucida Sans"/>
              <a:sym typeface="Lucida Sans"/>
            </a:endParaRPr>
          </a:p>
        </p:txBody>
      </p:sp>
      <p:sp>
        <p:nvSpPr>
          <p:cNvPr id="508" name="Google Shape;508;p74"/>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latin typeface="Lucida Sans"/>
                <a:ea typeface="Lucida Sans"/>
                <a:cs typeface="Lucida Sans"/>
                <a:sym typeface="Lucida Sans"/>
              </a:rPr>
              <a:t>The KDBG contains pointers to the running processes</a:t>
            </a:r>
            <a:endParaRPr>
              <a:latin typeface="Lucida Sans"/>
              <a:ea typeface="Lucida Sans"/>
              <a:cs typeface="Lucida Sans"/>
              <a:sym typeface="Lucida Sans"/>
            </a:endParaRPr>
          </a:p>
          <a:p>
            <a:pPr indent="0" lvl="0" marL="0" rtl="0" algn="l">
              <a:spcBef>
                <a:spcPts val="1000"/>
              </a:spcBef>
              <a:spcAft>
                <a:spcPts val="0"/>
              </a:spcAft>
              <a:buNone/>
            </a:pPr>
            <a:r>
              <a:rPr lang="en-US">
                <a:latin typeface="Lucida Sans"/>
                <a:ea typeface="Lucida Sans"/>
                <a:cs typeface="Lucida Sans"/>
                <a:sym typeface="Lucida Sans"/>
              </a:rPr>
              <a:t>In XP the KDBG is located at a fixed location</a:t>
            </a:r>
            <a:endParaRPr>
              <a:latin typeface="Lucida Sans"/>
              <a:ea typeface="Lucida Sans"/>
              <a:cs typeface="Lucida Sans"/>
              <a:sym typeface="Lucida Sans"/>
            </a:endParaRPr>
          </a:p>
          <a:p>
            <a:pPr indent="0" lvl="0" marL="0" rtl="0" algn="l">
              <a:spcBef>
                <a:spcPts val="1000"/>
              </a:spcBef>
              <a:spcAft>
                <a:spcPts val="0"/>
              </a:spcAft>
              <a:buNone/>
            </a:pPr>
            <a:r>
              <a:rPr lang="en-US">
                <a:latin typeface="Lucida Sans"/>
                <a:ea typeface="Lucida Sans"/>
                <a:cs typeface="Lucida Sans"/>
                <a:sym typeface="Lucida Sans"/>
              </a:rPr>
              <a:t>In later versions, it needs to be searched for (using specific structural signatures), e.g. when doing memory forensics</a:t>
            </a:r>
            <a:endParaRPr>
              <a:latin typeface="Lucida Sans"/>
              <a:ea typeface="Lucida Sans"/>
              <a:cs typeface="Lucida Sans"/>
              <a:sym typeface="Lucida Sans"/>
            </a:endParaRPr>
          </a:p>
          <a:p>
            <a:pPr indent="0" lvl="0" marL="0" rtl="0" algn="l">
              <a:spcBef>
                <a:spcPts val="1000"/>
              </a:spcBef>
              <a:spcAft>
                <a:spcPts val="0"/>
              </a:spcAft>
              <a:buNone/>
            </a:pPr>
            <a:r>
              <a:rPr lang="en-US">
                <a:latin typeface="Lucida Sans"/>
                <a:ea typeface="Lucida Sans"/>
                <a:cs typeface="Lucida Sans"/>
                <a:sym typeface="Lucida Sans"/>
              </a:rPr>
              <a:t>Another specific structure, the Kernel Processor Control Region (KPCR) can be interrogated to find this sort of specific information</a:t>
            </a:r>
            <a:endParaRPr>
              <a:latin typeface="Lucida Sans"/>
              <a:ea typeface="Lucida Sans"/>
              <a:cs typeface="Lucida Sans"/>
              <a:sym typeface="Lucida Sans"/>
            </a:endParaRPr>
          </a:p>
          <a:p>
            <a:pPr indent="0" lvl="0" marL="0" rtl="0" algn="l">
              <a:spcBef>
                <a:spcPts val="1000"/>
              </a:spcBef>
              <a:spcAft>
                <a:spcPts val="0"/>
              </a:spcAft>
              <a:buNone/>
            </a:pPr>
            <a:r>
              <a:t/>
            </a:r>
            <a:endParaRPr>
              <a:latin typeface="Lucida Sans"/>
              <a:ea typeface="Lucida Sans"/>
              <a:cs typeface="Lucida Sans"/>
              <a:sym typeface="Lucida Sans"/>
            </a:endParaRPr>
          </a:p>
        </p:txBody>
      </p:sp>
      <p:sp>
        <p:nvSpPr>
          <p:cNvPr id="509" name="Google Shape;509;p74"/>
          <p:cNvSpPr txBox="1"/>
          <p:nvPr/>
        </p:nvSpPr>
        <p:spPr>
          <a:xfrm>
            <a:off x="311700" y="6200267"/>
            <a:ext cx="8520600" cy="3435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US" u="sng">
                <a:solidFill>
                  <a:schemeClr val="hlink"/>
                </a:solidFill>
                <a:latin typeface="Lucida Sans"/>
                <a:ea typeface="Lucida Sans"/>
                <a:cs typeface="Lucida Sans"/>
                <a:sym typeface="Lucida Sans"/>
                <a:hlinkClick r:id="rId3"/>
              </a:rPr>
              <a:t>http://moyix.blogspot.com/2008/04/finding-kernel-global-variables-in.html</a:t>
            </a:r>
            <a:r>
              <a:rPr lang="en-US">
                <a:latin typeface="Lucida Sans"/>
                <a:ea typeface="Lucida Sans"/>
                <a:cs typeface="Lucida Sans"/>
                <a:sym typeface="Lucida Sans"/>
              </a:rPr>
              <a:t> </a:t>
            </a:r>
            <a:endParaRPr>
              <a:latin typeface="Lucida Sans"/>
              <a:ea typeface="Lucida Sans"/>
              <a:cs typeface="Lucida Sans"/>
              <a:sym typeface="Lucida Sans"/>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3" name="Shape 513"/>
        <p:cNvGrpSpPr/>
        <p:nvPr/>
      </p:nvGrpSpPr>
      <p:grpSpPr>
        <a:xfrm>
          <a:off x="0" y="0"/>
          <a:ext cx="0" cy="0"/>
          <a:chOff x="0" y="0"/>
          <a:chExt cx="0" cy="0"/>
        </a:xfrm>
      </p:grpSpPr>
      <p:sp>
        <p:nvSpPr>
          <p:cNvPr id="514" name="Google Shape;514;p75"/>
          <p:cNvSpPr txBox="1"/>
          <p:nvPr>
            <p:ph type="title"/>
          </p:nvPr>
        </p:nvSpPr>
        <p:spPr>
          <a:xfrm>
            <a:off x="457200" y="365125"/>
            <a:ext cx="8293200" cy="879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Process architecture</a:t>
            </a:r>
            <a:endParaRPr>
              <a:latin typeface="Lucida Sans"/>
              <a:ea typeface="Lucida Sans"/>
              <a:cs typeface="Lucida Sans"/>
              <a:sym typeface="Lucida Sans"/>
            </a:endParaRPr>
          </a:p>
        </p:txBody>
      </p:sp>
      <p:cxnSp>
        <p:nvCxnSpPr>
          <p:cNvPr id="515" name="Google Shape;515;p75"/>
          <p:cNvCxnSpPr/>
          <p:nvPr/>
        </p:nvCxnSpPr>
        <p:spPr>
          <a:xfrm>
            <a:off x="623900" y="3743367"/>
            <a:ext cx="7719000" cy="0"/>
          </a:xfrm>
          <a:prstGeom prst="straightConnector1">
            <a:avLst/>
          </a:prstGeom>
          <a:noFill/>
          <a:ln cap="flat" cmpd="sng" w="9525">
            <a:solidFill>
              <a:schemeClr val="dk2"/>
            </a:solidFill>
            <a:prstDash val="dash"/>
            <a:round/>
            <a:headEnd len="med" w="med" type="none"/>
            <a:tailEnd len="med" w="med" type="none"/>
          </a:ln>
        </p:spPr>
      </p:cxnSp>
      <p:sp>
        <p:nvSpPr>
          <p:cNvPr id="516" name="Google Shape;516;p75"/>
          <p:cNvSpPr/>
          <p:nvPr/>
        </p:nvSpPr>
        <p:spPr>
          <a:xfrm>
            <a:off x="3685325" y="1325267"/>
            <a:ext cx="1422000" cy="1083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Process environment block (PEB)</a:t>
            </a:r>
            <a:endParaRPr/>
          </a:p>
        </p:txBody>
      </p:sp>
      <p:sp>
        <p:nvSpPr>
          <p:cNvPr id="517" name="Google Shape;517;p75"/>
          <p:cNvSpPr/>
          <p:nvPr/>
        </p:nvSpPr>
        <p:spPr>
          <a:xfrm>
            <a:off x="3641800" y="5078267"/>
            <a:ext cx="1422000" cy="1083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Thread object</a:t>
            </a:r>
            <a:endParaRPr/>
          </a:p>
        </p:txBody>
      </p:sp>
      <p:sp>
        <p:nvSpPr>
          <p:cNvPr id="518" name="Google Shape;518;p75"/>
          <p:cNvSpPr/>
          <p:nvPr/>
        </p:nvSpPr>
        <p:spPr>
          <a:xfrm>
            <a:off x="5542550" y="2389233"/>
            <a:ext cx="1422000" cy="1083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Thread environment block (PEB)</a:t>
            </a:r>
            <a:endParaRPr/>
          </a:p>
        </p:txBody>
      </p:sp>
      <p:sp>
        <p:nvSpPr>
          <p:cNvPr id="519" name="Google Shape;519;p75"/>
          <p:cNvSpPr/>
          <p:nvPr/>
        </p:nvSpPr>
        <p:spPr>
          <a:xfrm>
            <a:off x="1770225" y="3995067"/>
            <a:ext cx="1422000" cy="1083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Process object</a:t>
            </a:r>
            <a:endParaRPr/>
          </a:p>
        </p:txBody>
      </p:sp>
      <p:cxnSp>
        <p:nvCxnSpPr>
          <p:cNvPr id="520" name="Google Shape;520;p75"/>
          <p:cNvCxnSpPr>
            <a:stCxn id="516" idx="3"/>
            <a:endCxn id="518" idx="0"/>
          </p:cNvCxnSpPr>
          <p:nvPr/>
        </p:nvCxnSpPr>
        <p:spPr>
          <a:xfrm>
            <a:off x="5107325" y="1866917"/>
            <a:ext cx="1146300" cy="522300"/>
          </a:xfrm>
          <a:prstGeom prst="bentConnector2">
            <a:avLst/>
          </a:prstGeom>
          <a:noFill/>
          <a:ln cap="flat" cmpd="sng" w="9525">
            <a:solidFill>
              <a:schemeClr val="dk2"/>
            </a:solidFill>
            <a:prstDash val="solid"/>
            <a:round/>
            <a:headEnd len="med" w="med" type="triangle"/>
            <a:tailEnd len="med" w="med" type="none"/>
          </a:ln>
        </p:spPr>
      </p:cxnSp>
      <p:cxnSp>
        <p:nvCxnSpPr>
          <p:cNvPr id="521" name="Google Shape;521;p75"/>
          <p:cNvCxnSpPr>
            <a:stCxn id="516" idx="1"/>
            <a:endCxn id="519" idx="0"/>
          </p:cNvCxnSpPr>
          <p:nvPr/>
        </p:nvCxnSpPr>
        <p:spPr>
          <a:xfrm flipH="1">
            <a:off x="2481125" y="1866917"/>
            <a:ext cx="1204200" cy="2128200"/>
          </a:xfrm>
          <a:prstGeom prst="bentConnector2">
            <a:avLst/>
          </a:prstGeom>
          <a:noFill/>
          <a:ln cap="flat" cmpd="sng" w="9525">
            <a:solidFill>
              <a:schemeClr val="dk2"/>
            </a:solidFill>
            <a:prstDash val="solid"/>
            <a:round/>
            <a:headEnd len="med" w="med" type="triangle"/>
            <a:tailEnd len="med" w="med" type="none"/>
          </a:ln>
        </p:spPr>
      </p:cxnSp>
      <p:cxnSp>
        <p:nvCxnSpPr>
          <p:cNvPr id="522" name="Google Shape;522;p75"/>
          <p:cNvCxnSpPr>
            <a:stCxn id="519" idx="2"/>
            <a:endCxn id="517" idx="1"/>
          </p:cNvCxnSpPr>
          <p:nvPr/>
        </p:nvCxnSpPr>
        <p:spPr>
          <a:xfrm flipH="1" rot="-5400000">
            <a:off x="2790825" y="4768767"/>
            <a:ext cx="541500" cy="1160700"/>
          </a:xfrm>
          <a:prstGeom prst="bentConnector2">
            <a:avLst/>
          </a:prstGeom>
          <a:noFill/>
          <a:ln cap="flat" cmpd="sng" w="9525">
            <a:solidFill>
              <a:schemeClr val="dk2"/>
            </a:solidFill>
            <a:prstDash val="solid"/>
            <a:round/>
            <a:headEnd len="med" w="med" type="none"/>
            <a:tailEnd len="med" w="med" type="triangle"/>
          </a:ln>
        </p:spPr>
      </p:cxnSp>
      <p:cxnSp>
        <p:nvCxnSpPr>
          <p:cNvPr id="523" name="Google Shape;523;p75"/>
          <p:cNvCxnSpPr>
            <a:stCxn id="517" idx="3"/>
            <a:endCxn id="518" idx="2"/>
          </p:cNvCxnSpPr>
          <p:nvPr/>
        </p:nvCxnSpPr>
        <p:spPr>
          <a:xfrm flipH="1" rot="10800000">
            <a:off x="5063800" y="3472517"/>
            <a:ext cx="1189800" cy="2147400"/>
          </a:xfrm>
          <a:prstGeom prst="bentConnector2">
            <a:avLst/>
          </a:prstGeom>
          <a:noFill/>
          <a:ln cap="flat" cmpd="sng" w="9525">
            <a:solidFill>
              <a:schemeClr val="dk2"/>
            </a:solidFill>
            <a:prstDash val="solid"/>
            <a:round/>
            <a:headEnd len="med" w="med" type="none"/>
            <a:tailEnd len="med" w="med" type="triangle"/>
          </a:ln>
        </p:spPr>
      </p:cxnSp>
      <p:sp>
        <p:nvSpPr>
          <p:cNvPr id="524" name="Google Shape;524;p75"/>
          <p:cNvSpPr/>
          <p:nvPr/>
        </p:nvSpPr>
        <p:spPr>
          <a:xfrm>
            <a:off x="3641800" y="4333567"/>
            <a:ext cx="2307000" cy="4065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Win32k process structure</a:t>
            </a:r>
            <a:endParaRPr/>
          </a:p>
        </p:txBody>
      </p:sp>
      <p:cxnSp>
        <p:nvCxnSpPr>
          <p:cNvPr id="525" name="Google Shape;525;p75"/>
          <p:cNvCxnSpPr>
            <a:stCxn id="519" idx="3"/>
            <a:endCxn id="524" idx="1"/>
          </p:cNvCxnSpPr>
          <p:nvPr/>
        </p:nvCxnSpPr>
        <p:spPr>
          <a:xfrm>
            <a:off x="3192225" y="4536717"/>
            <a:ext cx="449700" cy="0"/>
          </a:xfrm>
          <a:prstGeom prst="straightConnector1">
            <a:avLst/>
          </a:prstGeom>
          <a:noFill/>
          <a:ln cap="flat" cmpd="sng" w="9525">
            <a:solidFill>
              <a:schemeClr val="dk2"/>
            </a:solidFill>
            <a:prstDash val="solid"/>
            <a:round/>
            <a:headEnd len="med" w="med" type="none"/>
            <a:tailEnd len="med" w="med" type="triangle"/>
          </a:ln>
        </p:spPr>
      </p:cxnSp>
      <p:sp>
        <p:nvSpPr>
          <p:cNvPr id="526" name="Google Shape;526;p75"/>
          <p:cNvSpPr txBox="1"/>
          <p:nvPr/>
        </p:nvSpPr>
        <p:spPr>
          <a:xfrm>
            <a:off x="529575" y="3220967"/>
            <a:ext cx="2176500" cy="52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t>process address space</a:t>
            </a:r>
            <a:endParaRPr/>
          </a:p>
        </p:txBody>
      </p:sp>
      <p:sp>
        <p:nvSpPr>
          <p:cNvPr id="527" name="Google Shape;527;p75"/>
          <p:cNvSpPr txBox="1"/>
          <p:nvPr/>
        </p:nvSpPr>
        <p:spPr>
          <a:xfrm>
            <a:off x="6253625" y="3743367"/>
            <a:ext cx="2103900" cy="5223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US"/>
              <a:t>kernel address space</a:t>
            </a:r>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1" name="Shape 531"/>
        <p:cNvGrpSpPr/>
        <p:nvPr/>
      </p:nvGrpSpPr>
      <p:grpSpPr>
        <a:xfrm>
          <a:off x="0" y="0"/>
          <a:ext cx="0" cy="0"/>
          <a:chOff x="0" y="0"/>
          <a:chExt cx="0" cy="0"/>
        </a:xfrm>
      </p:grpSpPr>
      <p:sp>
        <p:nvSpPr>
          <p:cNvPr id="532" name="Google Shape;532;p76"/>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Process architecture</a:t>
            </a:r>
            <a:endParaRPr>
              <a:latin typeface="Lucida Sans"/>
              <a:ea typeface="Lucida Sans"/>
              <a:cs typeface="Lucida Sans"/>
              <a:sym typeface="Lucida Sans"/>
            </a:endParaRPr>
          </a:p>
        </p:txBody>
      </p:sp>
      <p:sp>
        <p:nvSpPr>
          <p:cNvPr id="533" name="Google Shape;533;p76"/>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368300" lvl="0" marL="457200" rtl="0" algn="l">
              <a:spcBef>
                <a:spcPts val="1000"/>
              </a:spcBef>
              <a:spcAft>
                <a:spcPts val="0"/>
              </a:spcAft>
              <a:buSzPts val="2200"/>
              <a:buFont typeface="Lucida Sans"/>
              <a:buChar char="●"/>
            </a:pPr>
            <a:r>
              <a:rPr lang="en-US" sz="2200">
                <a:latin typeface="Lucida Sans"/>
                <a:ea typeface="Lucida Sans"/>
                <a:cs typeface="Lucida Sans"/>
                <a:sym typeface="Lucida Sans"/>
              </a:rPr>
              <a:t>PEB Contains a lot of information about the process:</a:t>
            </a:r>
            <a:endParaRPr sz="2200">
              <a:latin typeface="Lucida Sans"/>
              <a:ea typeface="Lucida Sans"/>
              <a:cs typeface="Lucida Sans"/>
              <a:sym typeface="Lucida Sans"/>
            </a:endParaRPr>
          </a:p>
          <a:p>
            <a:pPr indent="-368300" lvl="1" marL="914400" rtl="0" algn="l">
              <a:spcBef>
                <a:spcPts val="0"/>
              </a:spcBef>
              <a:spcAft>
                <a:spcPts val="0"/>
              </a:spcAft>
              <a:buSzPts val="2200"/>
              <a:buFont typeface="Lucida Sans"/>
              <a:buChar char="○"/>
            </a:pPr>
            <a:r>
              <a:rPr lang="en-US" sz="2200">
                <a:latin typeface="Lucida Sans"/>
                <a:ea typeface="Lucida Sans"/>
                <a:cs typeface="Lucida Sans"/>
                <a:sym typeface="Lucida Sans"/>
              </a:rPr>
              <a:t>Full path of executable</a:t>
            </a:r>
            <a:endParaRPr sz="2200">
              <a:latin typeface="Lucida Sans"/>
              <a:ea typeface="Lucida Sans"/>
              <a:cs typeface="Lucida Sans"/>
              <a:sym typeface="Lucida Sans"/>
            </a:endParaRPr>
          </a:p>
          <a:p>
            <a:pPr indent="-368300" lvl="1" marL="914400" rtl="0" algn="l">
              <a:spcBef>
                <a:spcPts val="0"/>
              </a:spcBef>
              <a:spcAft>
                <a:spcPts val="0"/>
              </a:spcAft>
              <a:buSzPts val="2200"/>
              <a:buFont typeface="Lucida Sans"/>
              <a:buChar char="○"/>
            </a:pPr>
            <a:r>
              <a:rPr lang="en-US" sz="2200">
                <a:latin typeface="Lucida Sans"/>
                <a:ea typeface="Lucida Sans"/>
                <a:cs typeface="Lucida Sans"/>
                <a:sym typeface="Lucida Sans"/>
              </a:rPr>
              <a:t>Command line parameters</a:t>
            </a:r>
            <a:endParaRPr sz="2200">
              <a:latin typeface="Lucida Sans"/>
              <a:ea typeface="Lucida Sans"/>
              <a:cs typeface="Lucida Sans"/>
              <a:sym typeface="Lucida Sans"/>
            </a:endParaRPr>
          </a:p>
          <a:p>
            <a:pPr indent="-368300" lvl="1" marL="914400" rtl="0" algn="l">
              <a:spcBef>
                <a:spcPts val="0"/>
              </a:spcBef>
              <a:spcAft>
                <a:spcPts val="0"/>
              </a:spcAft>
              <a:buSzPts val="2200"/>
              <a:buFont typeface="Lucida Sans"/>
              <a:buChar char="○"/>
            </a:pPr>
            <a:r>
              <a:rPr lang="en-US" sz="2200">
                <a:latin typeface="Lucida Sans"/>
                <a:ea typeface="Lucida Sans"/>
                <a:cs typeface="Lucida Sans"/>
                <a:sym typeface="Lucida Sans"/>
              </a:rPr>
              <a:t>Loaded DLLs</a:t>
            </a:r>
            <a:endParaRPr sz="2200">
              <a:latin typeface="Lucida Sans"/>
              <a:ea typeface="Lucida Sans"/>
              <a:cs typeface="Lucida Sans"/>
              <a:sym typeface="Lucida Sans"/>
            </a:endParaRPr>
          </a:p>
          <a:p>
            <a:pPr indent="-368300" lvl="0" marL="457200" rtl="0" algn="l">
              <a:spcBef>
                <a:spcPts val="0"/>
              </a:spcBef>
              <a:spcAft>
                <a:spcPts val="0"/>
              </a:spcAft>
              <a:buSzPts val="2200"/>
              <a:buFont typeface="Lucida Sans"/>
              <a:buChar char="●"/>
            </a:pPr>
            <a:r>
              <a:rPr lang="en-US" sz="2200">
                <a:latin typeface="Lucida Sans"/>
                <a:ea typeface="Lucida Sans"/>
                <a:cs typeface="Lucida Sans"/>
                <a:sym typeface="Lucida Sans"/>
              </a:rPr>
              <a:t>TEB contains code loaded by the thread(s)</a:t>
            </a:r>
            <a:endParaRPr sz="2200">
              <a:latin typeface="Lucida Sans"/>
              <a:ea typeface="Lucida Sans"/>
              <a:cs typeface="Lucida Sans"/>
              <a:sym typeface="Lucida Sans"/>
            </a:endParaRPr>
          </a:p>
          <a:p>
            <a:pPr indent="-368300" lvl="0" marL="457200" rtl="0" algn="l">
              <a:spcBef>
                <a:spcPts val="0"/>
              </a:spcBef>
              <a:spcAft>
                <a:spcPts val="0"/>
              </a:spcAft>
              <a:buSzPts val="2200"/>
              <a:buFont typeface="Lucida Sans"/>
              <a:buChar char="●"/>
            </a:pPr>
            <a:r>
              <a:rPr lang="en-US" sz="2200">
                <a:latin typeface="Lucida Sans"/>
                <a:ea typeface="Lucida Sans"/>
                <a:cs typeface="Lucida Sans"/>
                <a:sym typeface="Lucida Sans"/>
              </a:rPr>
              <a:t>Both have to be accessible in ‘userland’ for the code to be able to run</a:t>
            </a:r>
            <a:endParaRPr sz="2200">
              <a:latin typeface="Lucida Sans"/>
              <a:ea typeface="Lucida Sans"/>
              <a:cs typeface="Lucida Sans"/>
              <a:sym typeface="Lucida Sans"/>
            </a:endParaRPr>
          </a:p>
          <a:p>
            <a:pPr indent="-368300" lvl="0" marL="457200" rtl="0" algn="l">
              <a:spcBef>
                <a:spcPts val="0"/>
              </a:spcBef>
              <a:spcAft>
                <a:spcPts val="0"/>
              </a:spcAft>
              <a:buSzPts val="2200"/>
              <a:buFont typeface="Lucida Sans"/>
              <a:buChar char="●"/>
            </a:pPr>
            <a:r>
              <a:rPr lang="en-US" sz="2200">
                <a:latin typeface="Lucida Sans"/>
                <a:ea typeface="Lucida Sans"/>
                <a:cs typeface="Lucida Sans"/>
                <a:sym typeface="Lucida Sans"/>
              </a:rPr>
              <a:t>EPROCESS has to run in kernel space to maintain the integrity of a couple of key components</a:t>
            </a:r>
            <a:endParaRPr sz="2200">
              <a:latin typeface="Lucida Sans"/>
              <a:ea typeface="Lucida Sans"/>
              <a:cs typeface="Lucida Sans"/>
              <a:sym typeface="Lucida Sans"/>
            </a:endParaRPr>
          </a:p>
          <a:p>
            <a:pPr indent="-368300" lvl="1" marL="914400" rtl="0" algn="l">
              <a:spcBef>
                <a:spcPts val="0"/>
              </a:spcBef>
              <a:spcAft>
                <a:spcPts val="0"/>
              </a:spcAft>
              <a:buSzPts val="2200"/>
              <a:buFont typeface="Lucida Sans"/>
              <a:buChar char="○"/>
            </a:pPr>
            <a:r>
              <a:rPr lang="en-US" sz="2200">
                <a:latin typeface="Lucida Sans"/>
                <a:ea typeface="Lucida Sans"/>
                <a:cs typeface="Lucida Sans"/>
                <a:sym typeface="Lucida Sans"/>
              </a:rPr>
              <a:t>Access token</a:t>
            </a:r>
            <a:endParaRPr sz="2200">
              <a:latin typeface="Lucida Sans"/>
              <a:ea typeface="Lucida Sans"/>
              <a:cs typeface="Lucida Sans"/>
              <a:sym typeface="Lucida Sans"/>
            </a:endParaRPr>
          </a:p>
          <a:p>
            <a:pPr indent="-368300" lvl="1" marL="914400" rtl="0" algn="l">
              <a:spcBef>
                <a:spcPts val="0"/>
              </a:spcBef>
              <a:spcAft>
                <a:spcPts val="0"/>
              </a:spcAft>
              <a:buSzPts val="2200"/>
              <a:buFont typeface="Lucida Sans"/>
              <a:buChar char="○"/>
            </a:pPr>
            <a:r>
              <a:rPr lang="en-US" sz="2200">
                <a:latin typeface="Lucida Sans"/>
                <a:ea typeface="Lucida Sans"/>
                <a:cs typeface="Lucida Sans"/>
                <a:sym typeface="Lucida Sans"/>
              </a:rPr>
              <a:t>Handle tables</a:t>
            </a:r>
            <a:endParaRPr sz="2200">
              <a:latin typeface="Lucida Sans"/>
              <a:ea typeface="Lucida Sans"/>
              <a:cs typeface="Lucida Sans"/>
              <a:sym typeface="Lucida Sans"/>
            </a:endParaRPr>
          </a:p>
          <a:p>
            <a:pPr indent="-368300" lvl="1" marL="914400" rtl="0" algn="l">
              <a:spcBef>
                <a:spcPts val="0"/>
              </a:spcBef>
              <a:spcAft>
                <a:spcPts val="0"/>
              </a:spcAft>
              <a:buSzPts val="2200"/>
              <a:buFont typeface="Lucida Sans"/>
              <a:buChar char="○"/>
            </a:pPr>
            <a:r>
              <a:rPr lang="en-US" sz="2200">
                <a:latin typeface="Lucida Sans"/>
                <a:ea typeface="Lucida Sans"/>
                <a:cs typeface="Lucida Sans"/>
                <a:sym typeface="Lucida Sans"/>
              </a:rPr>
              <a:t>VAD (used by the memory manager)</a:t>
            </a:r>
            <a:endParaRPr sz="2200">
              <a:latin typeface="Lucida Sans"/>
              <a:ea typeface="Lucida Sans"/>
              <a:cs typeface="Lucida Sans"/>
              <a:sym typeface="Lucida Sans"/>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7" name="Shape 537"/>
        <p:cNvGrpSpPr/>
        <p:nvPr/>
      </p:nvGrpSpPr>
      <p:grpSpPr>
        <a:xfrm>
          <a:off x="0" y="0"/>
          <a:ext cx="0" cy="0"/>
          <a:chOff x="0" y="0"/>
          <a:chExt cx="0" cy="0"/>
        </a:xfrm>
      </p:grpSpPr>
      <p:sp>
        <p:nvSpPr>
          <p:cNvPr id="538" name="Google Shape;538;p77"/>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Lab 6: Investigate process structures</a:t>
            </a:r>
            <a:endParaRPr>
              <a:latin typeface="Lucida Sans"/>
              <a:ea typeface="Lucida Sans"/>
              <a:cs typeface="Lucida Sans"/>
              <a:sym typeface="Lucida Sans"/>
            </a:endParaRPr>
          </a:p>
        </p:txBody>
      </p:sp>
      <p:sp>
        <p:nvSpPr>
          <p:cNvPr id="539" name="Google Shape;539;p77"/>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latin typeface="Lucida Sans"/>
                <a:ea typeface="Lucida Sans"/>
                <a:cs typeface="Lucida Sans"/>
                <a:sym typeface="Lucida Sans"/>
              </a:rPr>
              <a:t>Follow the steps in Lab 3 (Kernel debugging) to open up the kernel debugger again</a:t>
            </a:r>
            <a:endParaRPr>
              <a:latin typeface="Lucida Sans"/>
              <a:ea typeface="Lucida Sans"/>
              <a:cs typeface="Lucida Sans"/>
              <a:sym typeface="Lucida Sans"/>
            </a:endParaRPr>
          </a:p>
          <a:p>
            <a:pPr indent="-406400" lvl="0" marL="457200" rtl="0" algn="l">
              <a:spcBef>
                <a:spcPts val="1000"/>
              </a:spcBef>
              <a:spcAft>
                <a:spcPts val="0"/>
              </a:spcAft>
              <a:buSzPts val="2800"/>
              <a:buFont typeface="Lucida Sans"/>
              <a:buChar char="●"/>
            </a:pPr>
            <a:r>
              <a:rPr lang="en-US">
                <a:latin typeface="Lucida Sans"/>
                <a:ea typeface="Lucida Sans"/>
                <a:cs typeface="Lucida Sans"/>
                <a:sym typeface="Lucida Sans"/>
              </a:rPr>
              <a:t>Open notepad.exe to have a process to play with</a:t>
            </a:r>
            <a:endParaRPr>
              <a:latin typeface="Lucida Sans"/>
              <a:ea typeface="Lucida Sans"/>
              <a:cs typeface="Lucida Sans"/>
              <a:sym typeface="Lucida Sans"/>
            </a:endParaRPr>
          </a:p>
          <a:p>
            <a:pPr indent="-406400" lvl="0" marL="457200" rtl="0" algn="l">
              <a:spcBef>
                <a:spcPts val="0"/>
              </a:spcBef>
              <a:spcAft>
                <a:spcPts val="0"/>
              </a:spcAft>
              <a:buSzPts val="2800"/>
              <a:buChar char="●"/>
            </a:pPr>
            <a:r>
              <a:rPr lang="en-US">
                <a:latin typeface="Lucida Sans"/>
                <a:ea typeface="Lucida Sans"/>
                <a:cs typeface="Lucida Sans"/>
                <a:sym typeface="Lucida Sans"/>
              </a:rPr>
              <a:t>Get a list of running processes with </a:t>
            </a:r>
            <a:br>
              <a:rPr lang="en-US">
                <a:latin typeface="Lucida Sans"/>
                <a:ea typeface="Lucida Sans"/>
                <a:cs typeface="Lucida Sans"/>
                <a:sym typeface="Lucida Sans"/>
              </a:rPr>
            </a:br>
            <a:r>
              <a:rPr lang="en-US">
                <a:latin typeface="Lucida Sans"/>
                <a:ea typeface="Lucida Sans"/>
                <a:cs typeface="Lucida Sans"/>
                <a:sym typeface="Lucida Sans"/>
              </a:rPr>
              <a:t>	!process 0 0</a:t>
            </a:r>
            <a:endParaRPr>
              <a:latin typeface="Lucida Sans"/>
              <a:ea typeface="Lucida Sans"/>
              <a:cs typeface="Lucida Sans"/>
              <a:sym typeface="Lucida Sans"/>
            </a:endParaRPr>
          </a:p>
          <a:p>
            <a:pPr indent="-406400" lvl="0" marL="457200" rtl="0" algn="l">
              <a:spcBef>
                <a:spcPts val="0"/>
              </a:spcBef>
              <a:spcAft>
                <a:spcPts val="0"/>
              </a:spcAft>
              <a:buSzPts val="2800"/>
              <a:buFont typeface="Lucida Sans"/>
              <a:buChar char="●"/>
            </a:pPr>
            <a:r>
              <a:rPr lang="en-US">
                <a:latin typeface="Lucida Sans"/>
                <a:ea typeface="Lucida Sans"/>
                <a:cs typeface="Lucida Sans"/>
                <a:sym typeface="Lucida Sans"/>
              </a:rPr>
              <a:t>Find a process</a:t>
            </a:r>
            <a:endParaRPr>
              <a:latin typeface="Lucida Sans"/>
              <a:ea typeface="Lucida Sans"/>
              <a:cs typeface="Lucida Sans"/>
              <a:sym typeface="Lucida Sans"/>
            </a:endParaRPr>
          </a:p>
          <a:p>
            <a:pPr indent="-406400" lvl="0" marL="457200" rtl="0" algn="l">
              <a:spcBef>
                <a:spcPts val="0"/>
              </a:spcBef>
              <a:spcAft>
                <a:spcPts val="0"/>
              </a:spcAft>
              <a:buSzPts val="2800"/>
              <a:buChar char="●"/>
            </a:pPr>
            <a:r>
              <a:rPr lang="en-US">
                <a:latin typeface="Lucida Sans"/>
                <a:ea typeface="Lucida Sans"/>
                <a:cs typeface="Lucida Sans"/>
                <a:sym typeface="Lucida Sans"/>
              </a:rPr>
              <a:t>Investigate it further with !peb &lt;ProcID&gt;</a:t>
            </a:r>
            <a:endParaRPr>
              <a:latin typeface="Lucida Sans"/>
              <a:ea typeface="Lucida Sans"/>
              <a:cs typeface="Lucida Sans"/>
              <a:sym typeface="Lucida Sans"/>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43" name="Shape 543"/>
        <p:cNvGrpSpPr/>
        <p:nvPr/>
      </p:nvGrpSpPr>
      <p:grpSpPr>
        <a:xfrm>
          <a:off x="0" y="0"/>
          <a:ext cx="0" cy="0"/>
          <a:chOff x="0" y="0"/>
          <a:chExt cx="0" cy="0"/>
        </a:xfrm>
      </p:grpSpPr>
      <p:sp>
        <p:nvSpPr>
          <p:cNvPr id="544" name="Google Shape;544;p78"/>
          <p:cNvSpPr txBox="1"/>
          <p:nvPr>
            <p:ph type="title"/>
          </p:nvPr>
        </p:nvSpPr>
        <p:spPr>
          <a:xfrm>
            <a:off x="311700" y="2867800"/>
            <a:ext cx="8520600" cy="1122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US">
                <a:latin typeface="Lucida Sans"/>
                <a:ea typeface="Lucida Sans"/>
                <a:cs typeface="Lucida Sans"/>
                <a:sym typeface="Lucida Sans"/>
              </a:rPr>
              <a:t>Libraries (DLLs)</a:t>
            </a:r>
            <a:endParaRPr>
              <a:latin typeface="Lucida Sans"/>
              <a:ea typeface="Lucida Sans"/>
              <a:cs typeface="Lucida Sans"/>
              <a:sym typeface="Lucida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 name="Shape 132"/>
        <p:cNvGrpSpPr/>
        <p:nvPr/>
      </p:nvGrpSpPr>
      <p:grpSpPr>
        <a:xfrm>
          <a:off x="0" y="0"/>
          <a:ext cx="0" cy="0"/>
          <a:chOff x="0" y="0"/>
          <a:chExt cx="0" cy="0"/>
        </a:xfrm>
      </p:grpSpPr>
      <p:sp>
        <p:nvSpPr>
          <p:cNvPr id="133" name="Google Shape;133;p25"/>
          <p:cNvSpPr txBox="1"/>
          <p:nvPr>
            <p:ph type="title"/>
          </p:nvPr>
        </p:nvSpPr>
        <p:spPr>
          <a:xfrm>
            <a:off x="311700" y="2867800"/>
            <a:ext cx="8520600" cy="1122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US"/>
              <a:t>PE Files and the loader</a:t>
            </a:r>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48" name="Shape 548"/>
        <p:cNvGrpSpPr/>
        <p:nvPr/>
      </p:nvGrpSpPr>
      <p:grpSpPr>
        <a:xfrm>
          <a:off x="0" y="0"/>
          <a:ext cx="0" cy="0"/>
          <a:chOff x="0" y="0"/>
          <a:chExt cx="0" cy="0"/>
        </a:xfrm>
      </p:grpSpPr>
      <p:sp>
        <p:nvSpPr>
          <p:cNvPr id="549" name="Google Shape;549;p79"/>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Windows libraries: DLLs</a:t>
            </a:r>
            <a:endParaRPr>
              <a:latin typeface="Lucida Sans"/>
              <a:ea typeface="Lucida Sans"/>
              <a:cs typeface="Lucida Sans"/>
              <a:sym typeface="Lucida Sans"/>
            </a:endParaRPr>
          </a:p>
        </p:txBody>
      </p:sp>
      <p:sp>
        <p:nvSpPr>
          <p:cNvPr id="550" name="Google Shape;550;p79"/>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406400" lvl="0" marL="457200" rtl="0" algn="l">
              <a:spcBef>
                <a:spcPts val="1000"/>
              </a:spcBef>
              <a:spcAft>
                <a:spcPts val="0"/>
              </a:spcAft>
              <a:buSzPts val="2800"/>
              <a:buFont typeface="Lucida Sans"/>
              <a:buChar char="●"/>
            </a:pPr>
            <a:r>
              <a:rPr lang="en-US">
                <a:latin typeface="Lucida Sans"/>
                <a:ea typeface="Lucida Sans"/>
                <a:cs typeface="Lucida Sans"/>
                <a:sym typeface="Lucida Sans"/>
              </a:rPr>
              <a:t>Are loaded by the loader when a user starts a program, or when the Windows Service Control Manager starts a service</a:t>
            </a:r>
            <a:endParaRPr>
              <a:latin typeface="Lucida Sans"/>
              <a:ea typeface="Lucida Sans"/>
              <a:cs typeface="Lucida Sans"/>
              <a:sym typeface="Lucida Sans"/>
            </a:endParaRPr>
          </a:p>
          <a:p>
            <a:pPr indent="-406400" lvl="0" marL="457200" rtl="0" algn="l">
              <a:spcBef>
                <a:spcPts val="0"/>
              </a:spcBef>
              <a:spcAft>
                <a:spcPts val="0"/>
              </a:spcAft>
              <a:buSzPts val="2800"/>
              <a:buFont typeface="Lucida Sans"/>
              <a:buChar char="●"/>
            </a:pPr>
            <a:r>
              <a:rPr lang="en-US">
                <a:latin typeface="Lucida Sans"/>
                <a:ea typeface="Lucida Sans"/>
                <a:cs typeface="Lucida Sans"/>
                <a:sym typeface="Lucida Sans"/>
              </a:rPr>
              <a:t>DLLs have a PE file format on disk</a:t>
            </a:r>
            <a:endParaRPr>
              <a:latin typeface="Lucida Sans"/>
              <a:ea typeface="Lucida Sans"/>
              <a:cs typeface="Lucida Sans"/>
              <a:sym typeface="Lucida Sans"/>
            </a:endParaRPr>
          </a:p>
          <a:p>
            <a:pPr indent="-406400" lvl="0" marL="457200" rtl="0" algn="l">
              <a:spcBef>
                <a:spcPts val="0"/>
              </a:spcBef>
              <a:spcAft>
                <a:spcPts val="0"/>
              </a:spcAft>
              <a:buSzPts val="2800"/>
              <a:buChar char="●"/>
            </a:pPr>
            <a:r>
              <a:rPr lang="en-US">
                <a:latin typeface="Lucida Sans"/>
                <a:ea typeface="Lucida Sans"/>
                <a:cs typeface="Lucida Sans"/>
                <a:sym typeface="Lucida Sans"/>
              </a:rPr>
              <a:t>The entry point is a DLLMain() function, which is run by the loader for each library loaded</a:t>
            </a:r>
            <a:endParaRPr>
              <a:latin typeface="Lucida Sans"/>
              <a:ea typeface="Lucida Sans"/>
              <a:cs typeface="Lucida Sans"/>
              <a:sym typeface="Lucida Sans"/>
            </a:endParaRPr>
          </a:p>
          <a:p>
            <a:pPr indent="-406400" lvl="0" marL="457200" rtl="0" algn="l">
              <a:spcBef>
                <a:spcPts val="0"/>
              </a:spcBef>
              <a:spcAft>
                <a:spcPts val="0"/>
              </a:spcAft>
              <a:buSzPts val="2800"/>
              <a:buChar char="●"/>
            </a:pPr>
            <a:r>
              <a:rPr lang="en-US">
                <a:latin typeface="Lucida Sans"/>
                <a:ea typeface="Lucida Sans"/>
                <a:cs typeface="Lucida Sans"/>
                <a:sym typeface="Lucida Sans"/>
              </a:rPr>
              <a:t>The system calls the entry-point function for a DLL when it is loaded or unloaded using the LoadLibrary and FreeLibrary functions.</a:t>
            </a:r>
            <a:r>
              <a:rPr lang="en-US"/>
              <a:t> </a:t>
            </a:r>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5" name="Shape 555"/>
        <p:cNvGrpSpPr/>
        <p:nvPr/>
      </p:nvGrpSpPr>
      <p:grpSpPr>
        <a:xfrm>
          <a:off x="0" y="0"/>
          <a:ext cx="0" cy="0"/>
          <a:chOff x="0" y="0"/>
          <a:chExt cx="0" cy="0"/>
        </a:xfrm>
      </p:grpSpPr>
      <p:sp>
        <p:nvSpPr>
          <p:cNvPr id="556" name="Google Shape;556;p80"/>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Libraries’ ‘main’ methods</a:t>
            </a:r>
            <a:endParaRPr>
              <a:latin typeface="Lucida Sans"/>
              <a:ea typeface="Lucida Sans"/>
              <a:cs typeface="Lucida Sans"/>
              <a:sym typeface="Lucida Sans"/>
            </a:endParaRPr>
          </a:p>
        </p:txBody>
      </p:sp>
      <p:sp>
        <p:nvSpPr>
          <p:cNvPr id="557" name="Google Shape;557;p80"/>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sz="2400">
                <a:latin typeface="Lucida Sans"/>
                <a:ea typeface="Lucida Sans"/>
                <a:cs typeface="Lucida Sans"/>
                <a:sym typeface="Lucida Sans"/>
              </a:rPr>
              <a:t>An optional entry point into a dynamic-link library (DLL), which allows each DLL to perform its own initialisation work, which might even include loading new DLLs at run time). All DLLMain() routines have to finish successfully for an application to be loaded.</a:t>
            </a:r>
            <a:endParaRPr sz="2400">
              <a:latin typeface="Lucida Sans"/>
              <a:ea typeface="Lucida Sans"/>
              <a:cs typeface="Lucida Sans"/>
              <a:sym typeface="Lucida Sans"/>
            </a:endParaRPr>
          </a:p>
          <a:p>
            <a:pPr indent="-381000" lvl="0" marL="457200" rtl="0" algn="l">
              <a:spcBef>
                <a:spcPts val="1000"/>
              </a:spcBef>
              <a:spcAft>
                <a:spcPts val="0"/>
              </a:spcAft>
              <a:buSzPts val="2400"/>
              <a:buFont typeface="Lucida Sans"/>
              <a:buChar char="●"/>
            </a:pPr>
            <a:r>
              <a:rPr lang="en-US" sz="2400">
                <a:latin typeface="Lucida Sans"/>
                <a:ea typeface="Lucida Sans"/>
                <a:cs typeface="Lucida Sans"/>
                <a:sym typeface="Lucida Sans"/>
              </a:rPr>
              <a:t>When the system starts or terminates a process or thread, it calls the entry-point function for each loaded DLL using the first thread of the process</a:t>
            </a:r>
            <a:endParaRPr sz="2400">
              <a:latin typeface="Lucida Sans"/>
              <a:ea typeface="Lucida Sans"/>
              <a:cs typeface="Lucida Sans"/>
              <a:sym typeface="Lucida Sans"/>
            </a:endParaRPr>
          </a:p>
          <a:p>
            <a:pPr indent="0" lvl="0" marL="0" rtl="0" algn="l">
              <a:spcBef>
                <a:spcPts val="1000"/>
              </a:spcBef>
              <a:spcAft>
                <a:spcPts val="0"/>
              </a:spcAft>
              <a:buNone/>
            </a:pPr>
            <a:r>
              <a:rPr lang="en-US" sz="2400">
                <a:latin typeface="Lucida Sans"/>
                <a:ea typeface="Lucida Sans"/>
                <a:cs typeface="Lucida Sans"/>
                <a:sym typeface="Lucida Sans"/>
              </a:rPr>
              <a:t>(</a:t>
            </a:r>
            <a:r>
              <a:rPr lang="en-US" sz="2400" u="sng">
                <a:solidFill>
                  <a:schemeClr val="hlink"/>
                </a:solidFill>
                <a:latin typeface="Lucida Sans"/>
                <a:ea typeface="Lucida Sans"/>
                <a:cs typeface="Lucida Sans"/>
                <a:sym typeface="Lucida Sans"/>
                <a:hlinkClick r:id="rId3"/>
              </a:rPr>
              <a:t>https://msdn.microsoft.com/en-us/library/windows/desktop/ms682583(v=vs.85).aspx</a:t>
            </a:r>
            <a:r>
              <a:rPr lang="en-US" sz="2400">
                <a:latin typeface="Lucida Sans"/>
                <a:ea typeface="Lucida Sans"/>
                <a:cs typeface="Lucida Sans"/>
                <a:sym typeface="Lucida Sans"/>
              </a:rPr>
              <a:t>) </a:t>
            </a:r>
            <a:endParaRPr sz="2400">
              <a:latin typeface="Lucida Sans"/>
              <a:ea typeface="Lucida Sans"/>
              <a:cs typeface="Lucida Sans"/>
              <a:sym typeface="Lucida Sans"/>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1" name="Shape 561"/>
        <p:cNvGrpSpPr/>
        <p:nvPr/>
      </p:nvGrpSpPr>
      <p:grpSpPr>
        <a:xfrm>
          <a:off x="0" y="0"/>
          <a:ext cx="0" cy="0"/>
          <a:chOff x="0" y="0"/>
          <a:chExt cx="0" cy="0"/>
        </a:xfrm>
      </p:grpSpPr>
      <p:sp>
        <p:nvSpPr>
          <p:cNvPr id="562" name="Google Shape;562;p81"/>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Library names</a:t>
            </a:r>
            <a:endParaRPr>
              <a:latin typeface="Lucida Sans"/>
              <a:ea typeface="Lucida Sans"/>
              <a:cs typeface="Lucida Sans"/>
              <a:sym typeface="Lucida Sans"/>
            </a:endParaRPr>
          </a:p>
        </p:txBody>
      </p:sp>
      <p:sp>
        <p:nvSpPr>
          <p:cNvPr id="563" name="Google Shape;563;p81"/>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latin typeface="Lucida Sans"/>
                <a:ea typeface="Lucida Sans"/>
                <a:cs typeface="Lucida Sans"/>
                <a:sym typeface="Lucida Sans"/>
              </a:rPr>
              <a:t>Names of loaded libraries give you an indication of what malware does (a little)</a:t>
            </a:r>
            <a:endParaRPr>
              <a:latin typeface="Lucida Sans"/>
              <a:ea typeface="Lucida Sans"/>
              <a:cs typeface="Lucida Sans"/>
              <a:sym typeface="Lucida Sans"/>
            </a:endParaRPr>
          </a:p>
          <a:p>
            <a:pPr indent="-368300" lvl="0" marL="457200" rtl="0" algn="l">
              <a:spcBef>
                <a:spcPts val="1000"/>
              </a:spcBef>
              <a:spcAft>
                <a:spcPts val="0"/>
              </a:spcAft>
              <a:buSzPts val="2200"/>
              <a:buFont typeface="Lucida Sans"/>
              <a:buChar char="●"/>
            </a:pPr>
            <a:r>
              <a:rPr lang="en-US" sz="2200">
                <a:latin typeface="Lucida Sans"/>
                <a:ea typeface="Lucida Sans"/>
                <a:cs typeface="Lucida Sans"/>
                <a:sym typeface="Lucida Sans"/>
              </a:rPr>
              <a:t>Does it capture keystrokes? It needs a library to do that</a:t>
            </a:r>
            <a:endParaRPr sz="2200">
              <a:latin typeface="Lucida Sans"/>
              <a:ea typeface="Lucida Sans"/>
              <a:cs typeface="Lucida Sans"/>
              <a:sym typeface="Lucida Sans"/>
            </a:endParaRPr>
          </a:p>
          <a:p>
            <a:pPr indent="-368300" lvl="0" marL="457200" rtl="0" algn="l">
              <a:spcBef>
                <a:spcPts val="0"/>
              </a:spcBef>
              <a:spcAft>
                <a:spcPts val="0"/>
              </a:spcAft>
              <a:buSzPts val="2200"/>
              <a:buFont typeface="Lucida Sans"/>
              <a:buChar char="●"/>
            </a:pPr>
            <a:r>
              <a:rPr lang="en-US" sz="2200">
                <a:latin typeface="Lucida Sans"/>
                <a:ea typeface="Lucida Sans"/>
                <a:cs typeface="Lucida Sans"/>
                <a:sym typeface="Lucida Sans"/>
              </a:rPr>
              <a:t>Does it encrypt data? It may need a library to do that</a:t>
            </a:r>
            <a:endParaRPr sz="2200">
              <a:latin typeface="Lucida Sans"/>
              <a:ea typeface="Lucida Sans"/>
              <a:cs typeface="Lucida Sans"/>
              <a:sym typeface="Lucida Sans"/>
            </a:endParaRPr>
          </a:p>
          <a:p>
            <a:pPr indent="-368300" lvl="0" marL="457200" rtl="0" algn="l">
              <a:spcBef>
                <a:spcPts val="0"/>
              </a:spcBef>
              <a:spcAft>
                <a:spcPts val="0"/>
              </a:spcAft>
              <a:buSzPts val="2200"/>
              <a:buFont typeface="Lucida Sans"/>
              <a:buChar char="●"/>
            </a:pPr>
            <a:r>
              <a:rPr lang="en-US" sz="2200">
                <a:latin typeface="Lucida Sans"/>
                <a:ea typeface="Lucida Sans"/>
                <a:cs typeface="Lucida Sans"/>
                <a:sym typeface="Lucida Sans"/>
              </a:rPr>
              <a:t>Does it connect to the internet? It will need a library to get the kernel to open a connection for it</a:t>
            </a:r>
            <a:endParaRPr sz="2200">
              <a:latin typeface="Lucida Sans"/>
              <a:ea typeface="Lucida Sans"/>
              <a:cs typeface="Lucida Sans"/>
              <a:sym typeface="Lucida Sans"/>
            </a:endParaRPr>
          </a:p>
          <a:p>
            <a:pPr indent="-368300" lvl="0" marL="457200" rtl="0" algn="l">
              <a:spcBef>
                <a:spcPts val="0"/>
              </a:spcBef>
              <a:spcAft>
                <a:spcPts val="0"/>
              </a:spcAft>
              <a:buSzPts val="2200"/>
              <a:buFont typeface="Lucida Sans"/>
              <a:buChar char="●"/>
            </a:pPr>
            <a:r>
              <a:rPr lang="en-US" sz="2200">
                <a:latin typeface="Lucida Sans"/>
                <a:ea typeface="Lucida Sans"/>
                <a:cs typeface="Lucida Sans"/>
                <a:sym typeface="Lucida Sans"/>
              </a:rPr>
              <a:t>Some libraries are documented, others aren’t</a:t>
            </a:r>
            <a:endParaRPr sz="2200">
              <a:latin typeface="Lucida Sans"/>
              <a:ea typeface="Lucida Sans"/>
              <a:cs typeface="Lucida Sans"/>
              <a:sym typeface="Lucida Sans"/>
            </a:endParaRPr>
          </a:p>
          <a:p>
            <a:pPr indent="-368300" lvl="0" marL="457200" rtl="0" algn="l">
              <a:spcBef>
                <a:spcPts val="0"/>
              </a:spcBef>
              <a:spcAft>
                <a:spcPts val="0"/>
              </a:spcAft>
              <a:buSzPts val="2200"/>
              <a:buFont typeface="Lucida Sans"/>
              <a:buChar char="●"/>
            </a:pPr>
            <a:r>
              <a:rPr lang="en-US" sz="2200">
                <a:latin typeface="Lucida Sans"/>
                <a:ea typeface="Lucida Sans"/>
                <a:cs typeface="Lucida Sans"/>
                <a:sym typeface="Lucida Sans"/>
              </a:rPr>
              <a:t>Undocumented features are often there because of commercial reasons, which in some cases have now disappeared, and needlessly increase the attack surface of the OS.</a:t>
            </a:r>
            <a:endParaRPr sz="2200">
              <a:latin typeface="Lucida Sans"/>
              <a:ea typeface="Lucida Sans"/>
              <a:cs typeface="Lucida Sans"/>
              <a:sym typeface="Lucida Sans"/>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7" name="Shape 567"/>
        <p:cNvGrpSpPr/>
        <p:nvPr/>
      </p:nvGrpSpPr>
      <p:grpSpPr>
        <a:xfrm>
          <a:off x="0" y="0"/>
          <a:ext cx="0" cy="0"/>
          <a:chOff x="0" y="0"/>
          <a:chExt cx="0" cy="0"/>
        </a:xfrm>
      </p:grpSpPr>
      <p:sp>
        <p:nvSpPr>
          <p:cNvPr id="568" name="Google Shape;568;p82"/>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Library names</a:t>
            </a:r>
            <a:endParaRPr>
              <a:latin typeface="Lucida Sans"/>
              <a:ea typeface="Lucida Sans"/>
              <a:cs typeface="Lucida Sans"/>
              <a:sym typeface="Lucida Sans"/>
            </a:endParaRPr>
          </a:p>
        </p:txBody>
      </p:sp>
      <p:graphicFrame>
        <p:nvGraphicFramePr>
          <p:cNvPr id="569" name="Google Shape;569;p82"/>
          <p:cNvGraphicFramePr/>
          <p:nvPr/>
        </p:nvGraphicFramePr>
        <p:xfrm>
          <a:off x="311700" y="1397000"/>
          <a:ext cx="3000000" cy="3000000"/>
        </p:xfrm>
        <a:graphic>
          <a:graphicData uri="http://schemas.openxmlformats.org/drawingml/2006/table">
            <a:tbl>
              <a:tblPr>
                <a:noFill/>
                <a:tableStyleId>{7D0AD2A8-1F60-4D8D-A6CA-FA0100FBC883}</a:tableStyleId>
              </a:tblPr>
              <a:tblGrid>
                <a:gridCol w="1684925"/>
                <a:gridCol w="6891975"/>
              </a:tblGrid>
              <a:tr h="508000">
                <a:tc>
                  <a:txBody>
                    <a:bodyPr/>
                    <a:lstStyle/>
                    <a:p>
                      <a:pPr indent="0" lvl="0" marL="0" rtl="0" algn="l">
                        <a:spcBef>
                          <a:spcPts val="0"/>
                        </a:spcBef>
                        <a:spcAft>
                          <a:spcPts val="0"/>
                        </a:spcAft>
                        <a:buNone/>
                      </a:pPr>
                      <a:r>
                        <a:rPr b="1" lang="en-US" sz="1900"/>
                        <a:t>DLL Name</a:t>
                      </a:r>
                      <a:endParaRPr b="1" sz="1900"/>
                    </a:p>
                  </a:txBody>
                  <a:tcPr marT="121900" marB="121900" marR="91425" marL="91425"/>
                </a:tc>
                <a:tc>
                  <a:txBody>
                    <a:bodyPr/>
                    <a:lstStyle/>
                    <a:p>
                      <a:pPr indent="0" lvl="0" marL="0" rtl="0" algn="l">
                        <a:spcBef>
                          <a:spcPts val="0"/>
                        </a:spcBef>
                        <a:spcAft>
                          <a:spcPts val="0"/>
                        </a:spcAft>
                        <a:buNone/>
                      </a:pPr>
                      <a:r>
                        <a:rPr b="1" lang="en-US" sz="1900"/>
                        <a:t>Function</a:t>
                      </a:r>
                      <a:endParaRPr b="1" sz="1900"/>
                    </a:p>
                  </a:txBody>
                  <a:tcPr marT="121900" marB="121900" marR="91425" marL="91425"/>
                </a:tc>
              </a:tr>
              <a:tr h="508000">
                <a:tc>
                  <a:txBody>
                    <a:bodyPr/>
                    <a:lstStyle/>
                    <a:p>
                      <a:pPr indent="0" lvl="0" marL="0" rtl="0" algn="l">
                        <a:spcBef>
                          <a:spcPts val="0"/>
                        </a:spcBef>
                        <a:spcAft>
                          <a:spcPts val="0"/>
                        </a:spcAft>
                        <a:buNone/>
                      </a:pPr>
                      <a:r>
                        <a:rPr lang="en-US" sz="1900">
                          <a:solidFill>
                            <a:schemeClr val="dk1"/>
                          </a:solidFill>
                        </a:rPr>
                        <a:t>Kernel32.dll</a:t>
                      </a:r>
                      <a:endParaRPr sz="1900"/>
                    </a:p>
                  </a:txBody>
                  <a:tcPr marT="121900" marB="121900" marR="91425" marL="91425"/>
                </a:tc>
                <a:tc>
                  <a:txBody>
                    <a:bodyPr/>
                    <a:lstStyle/>
                    <a:p>
                      <a:pPr indent="0" lvl="0" marL="0" rtl="0" algn="l">
                        <a:spcBef>
                          <a:spcPts val="0"/>
                        </a:spcBef>
                        <a:spcAft>
                          <a:spcPts val="0"/>
                        </a:spcAft>
                        <a:buNone/>
                      </a:pPr>
                      <a:r>
                        <a:rPr lang="en-US" sz="1900"/>
                        <a:t>This is a very common DLL that contains core functionality, such as access</a:t>
                      </a:r>
                      <a:br>
                        <a:rPr lang="en-US" sz="1900"/>
                      </a:br>
                      <a:r>
                        <a:rPr lang="en-US" sz="1900"/>
                        <a:t>and manipulation of memory, files, and hardware. </a:t>
                      </a:r>
                      <a:endParaRPr sz="1900"/>
                    </a:p>
                  </a:txBody>
                  <a:tcPr marT="121900" marB="121900" marR="91425" marL="91425"/>
                </a:tc>
              </a:tr>
              <a:tr h="508000">
                <a:tc>
                  <a:txBody>
                    <a:bodyPr/>
                    <a:lstStyle/>
                    <a:p>
                      <a:pPr indent="0" lvl="0" marL="0" rtl="0" algn="l">
                        <a:spcBef>
                          <a:spcPts val="0"/>
                        </a:spcBef>
                        <a:spcAft>
                          <a:spcPts val="0"/>
                        </a:spcAft>
                        <a:buNone/>
                      </a:pPr>
                      <a:r>
                        <a:rPr lang="en-US" sz="1900">
                          <a:solidFill>
                            <a:schemeClr val="dk1"/>
                          </a:solidFill>
                        </a:rPr>
                        <a:t>Advapi32.dll</a:t>
                      </a:r>
                      <a:endParaRPr sz="1900"/>
                    </a:p>
                  </a:txBody>
                  <a:tcPr marT="121900" marB="121900" marR="91425" marL="91425"/>
                </a:tc>
                <a:tc>
                  <a:txBody>
                    <a:bodyPr/>
                    <a:lstStyle/>
                    <a:p>
                      <a:pPr indent="0" lvl="0" marL="0" rtl="0" algn="l">
                        <a:spcBef>
                          <a:spcPts val="0"/>
                        </a:spcBef>
                        <a:spcAft>
                          <a:spcPts val="0"/>
                        </a:spcAft>
                        <a:buNone/>
                      </a:pPr>
                      <a:r>
                        <a:rPr lang="en-US" sz="1900">
                          <a:solidFill>
                            <a:schemeClr val="dk1"/>
                          </a:solidFill>
                        </a:rPr>
                        <a:t>This DLL provides access to advanced core Windows components such</a:t>
                      </a:r>
                      <a:br>
                        <a:rPr lang="en-US" sz="1900">
                          <a:solidFill>
                            <a:schemeClr val="dk1"/>
                          </a:solidFill>
                        </a:rPr>
                      </a:br>
                      <a:r>
                        <a:rPr lang="en-US" sz="1900">
                          <a:solidFill>
                            <a:schemeClr val="dk1"/>
                          </a:solidFill>
                        </a:rPr>
                        <a:t>as the Service Manager and Registry.</a:t>
                      </a:r>
                      <a:endParaRPr sz="1900"/>
                    </a:p>
                  </a:txBody>
                  <a:tcPr marT="121900" marB="121900" marR="91425" marL="91425"/>
                </a:tc>
              </a:tr>
              <a:tr h="508000">
                <a:tc>
                  <a:txBody>
                    <a:bodyPr/>
                    <a:lstStyle/>
                    <a:p>
                      <a:pPr indent="0" lvl="0" marL="0" rtl="0" algn="l">
                        <a:spcBef>
                          <a:spcPts val="0"/>
                        </a:spcBef>
                        <a:spcAft>
                          <a:spcPts val="0"/>
                        </a:spcAft>
                        <a:buNone/>
                      </a:pPr>
                      <a:r>
                        <a:rPr lang="en-US" sz="1900">
                          <a:solidFill>
                            <a:schemeClr val="dk1"/>
                          </a:solidFill>
                        </a:rPr>
                        <a:t>User32.dll </a:t>
                      </a:r>
                      <a:endParaRPr sz="1900"/>
                    </a:p>
                  </a:txBody>
                  <a:tcPr marT="121900" marB="121900" marR="91425" marL="91425"/>
                </a:tc>
                <a:tc>
                  <a:txBody>
                    <a:bodyPr/>
                    <a:lstStyle/>
                    <a:p>
                      <a:pPr indent="0" lvl="0" marL="0" rtl="0" algn="l">
                        <a:spcBef>
                          <a:spcPts val="0"/>
                        </a:spcBef>
                        <a:spcAft>
                          <a:spcPts val="0"/>
                        </a:spcAft>
                        <a:buNone/>
                      </a:pPr>
                      <a:r>
                        <a:rPr lang="en-US" sz="1900">
                          <a:solidFill>
                            <a:schemeClr val="dk1"/>
                          </a:solidFill>
                        </a:rPr>
                        <a:t>This DLL contains all the user-interface components, such as buttons, scroll</a:t>
                      </a:r>
                      <a:br>
                        <a:rPr lang="en-US" sz="1900">
                          <a:solidFill>
                            <a:schemeClr val="dk1"/>
                          </a:solidFill>
                        </a:rPr>
                      </a:br>
                      <a:r>
                        <a:rPr lang="en-US" sz="1900">
                          <a:solidFill>
                            <a:schemeClr val="dk1"/>
                          </a:solidFill>
                        </a:rPr>
                        <a:t>bars, and components for controlling and responding to user actions.</a:t>
                      </a:r>
                      <a:endParaRPr sz="1900"/>
                    </a:p>
                  </a:txBody>
                  <a:tcPr marT="121900" marB="121900" marR="91425" marL="91425"/>
                </a:tc>
              </a:tr>
              <a:tr h="508000">
                <a:tc>
                  <a:txBody>
                    <a:bodyPr/>
                    <a:lstStyle/>
                    <a:p>
                      <a:pPr indent="0" lvl="0" marL="0" rtl="0" algn="l">
                        <a:spcBef>
                          <a:spcPts val="0"/>
                        </a:spcBef>
                        <a:spcAft>
                          <a:spcPts val="0"/>
                        </a:spcAft>
                        <a:buNone/>
                      </a:pPr>
                      <a:r>
                        <a:rPr lang="en-US" sz="1900">
                          <a:solidFill>
                            <a:schemeClr val="dk1"/>
                          </a:solidFill>
                        </a:rPr>
                        <a:t>Gdi32.dll </a:t>
                      </a:r>
                      <a:endParaRPr sz="1900">
                        <a:solidFill>
                          <a:schemeClr val="dk1"/>
                        </a:solidFill>
                      </a:endParaRPr>
                    </a:p>
                  </a:txBody>
                  <a:tcPr marT="121900" marB="121900" marR="91425" marL="91425"/>
                </a:tc>
                <a:tc>
                  <a:txBody>
                    <a:bodyPr/>
                    <a:lstStyle/>
                    <a:p>
                      <a:pPr indent="0" lvl="0" marL="0" rtl="0" algn="l">
                        <a:spcBef>
                          <a:spcPts val="0"/>
                        </a:spcBef>
                        <a:spcAft>
                          <a:spcPts val="0"/>
                        </a:spcAft>
                        <a:buNone/>
                      </a:pPr>
                      <a:r>
                        <a:rPr lang="en-US" sz="1900">
                          <a:solidFill>
                            <a:schemeClr val="dk1"/>
                          </a:solidFill>
                        </a:rPr>
                        <a:t>This DLL contains functions for displaying and manipulating graphics.</a:t>
                      </a:r>
                      <a:endParaRPr sz="1900">
                        <a:solidFill>
                          <a:schemeClr val="dk1"/>
                        </a:solidFill>
                      </a:endParaRPr>
                    </a:p>
                  </a:txBody>
                  <a:tcPr marT="121900" marB="121900" marR="91425" marL="91425"/>
                </a:tc>
              </a:tr>
            </a:tbl>
          </a:graphicData>
        </a:graphic>
      </p:graphicFrame>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3" name="Shape 573"/>
        <p:cNvGrpSpPr/>
        <p:nvPr/>
      </p:nvGrpSpPr>
      <p:grpSpPr>
        <a:xfrm>
          <a:off x="0" y="0"/>
          <a:ext cx="0" cy="0"/>
          <a:chOff x="0" y="0"/>
          <a:chExt cx="0" cy="0"/>
        </a:xfrm>
      </p:grpSpPr>
      <p:sp>
        <p:nvSpPr>
          <p:cNvPr id="574" name="Google Shape;574;p83"/>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Library names</a:t>
            </a:r>
            <a:endParaRPr>
              <a:latin typeface="Lucida Sans"/>
              <a:ea typeface="Lucida Sans"/>
              <a:cs typeface="Lucida Sans"/>
              <a:sym typeface="Lucida Sans"/>
            </a:endParaRPr>
          </a:p>
        </p:txBody>
      </p:sp>
      <p:graphicFrame>
        <p:nvGraphicFramePr>
          <p:cNvPr id="575" name="Google Shape;575;p83"/>
          <p:cNvGraphicFramePr/>
          <p:nvPr/>
        </p:nvGraphicFramePr>
        <p:xfrm>
          <a:off x="311700" y="1397000"/>
          <a:ext cx="3000000" cy="3000000"/>
        </p:xfrm>
        <a:graphic>
          <a:graphicData uri="http://schemas.openxmlformats.org/drawingml/2006/table">
            <a:tbl>
              <a:tblPr>
                <a:noFill/>
                <a:tableStyleId>{7D0AD2A8-1F60-4D8D-A6CA-FA0100FBC883}</a:tableStyleId>
              </a:tblPr>
              <a:tblGrid>
                <a:gridCol w="1843050"/>
                <a:gridCol w="6776250"/>
              </a:tblGrid>
              <a:tr h="508000">
                <a:tc>
                  <a:txBody>
                    <a:bodyPr/>
                    <a:lstStyle/>
                    <a:p>
                      <a:pPr indent="0" lvl="0" marL="0" rtl="0" algn="l">
                        <a:spcBef>
                          <a:spcPts val="0"/>
                        </a:spcBef>
                        <a:spcAft>
                          <a:spcPts val="0"/>
                        </a:spcAft>
                        <a:buNone/>
                      </a:pPr>
                      <a:r>
                        <a:rPr b="1" lang="en-US" sz="1900"/>
                        <a:t>DLL Name</a:t>
                      </a:r>
                      <a:endParaRPr b="1" sz="1900"/>
                    </a:p>
                  </a:txBody>
                  <a:tcPr marT="121900" marB="121900" marR="91425" marL="91425"/>
                </a:tc>
                <a:tc>
                  <a:txBody>
                    <a:bodyPr/>
                    <a:lstStyle/>
                    <a:p>
                      <a:pPr indent="0" lvl="0" marL="0" rtl="0" algn="l">
                        <a:spcBef>
                          <a:spcPts val="0"/>
                        </a:spcBef>
                        <a:spcAft>
                          <a:spcPts val="0"/>
                        </a:spcAft>
                        <a:buNone/>
                      </a:pPr>
                      <a:r>
                        <a:rPr b="1" lang="en-US" sz="1900"/>
                        <a:t>Function</a:t>
                      </a:r>
                      <a:endParaRPr b="1" sz="1900"/>
                    </a:p>
                  </a:txBody>
                  <a:tcPr marT="121900" marB="121900" marR="91425" marL="91425"/>
                </a:tc>
              </a:tr>
              <a:tr h="508000">
                <a:tc>
                  <a:txBody>
                    <a:bodyPr/>
                    <a:lstStyle/>
                    <a:p>
                      <a:pPr indent="0" lvl="0" marL="0" rtl="0" algn="l">
                        <a:spcBef>
                          <a:spcPts val="0"/>
                        </a:spcBef>
                        <a:spcAft>
                          <a:spcPts val="0"/>
                        </a:spcAft>
                        <a:buClr>
                          <a:schemeClr val="dk1"/>
                        </a:buClr>
                        <a:buSzPts val="1500"/>
                        <a:buFont typeface="Arial"/>
                        <a:buNone/>
                      </a:pPr>
                      <a:r>
                        <a:rPr lang="en-US" sz="1900">
                          <a:solidFill>
                            <a:schemeClr val="dk1"/>
                          </a:solidFill>
                        </a:rPr>
                        <a:t>Ntdll.dll</a:t>
                      </a:r>
                      <a:endParaRPr sz="1900"/>
                    </a:p>
                  </a:txBody>
                  <a:tcPr marT="121900" marB="121900" marR="91425" marL="91425"/>
                </a:tc>
                <a:tc>
                  <a:txBody>
                    <a:bodyPr/>
                    <a:lstStyle/>
                    <a:p>
                      <a:pPr indent="0" lvl="0" marL="0" rtl="0" algn="l">
                        <a:spcBef>
                          <a:spcPts val="0"/>
                        </a:spcBef>
                        <a:spcAft>
                          <a:spcPts val="0"/>
                        </a:spcAft>
                        <a:buClr>
                          <a:schemeClr val="dk1"/>
                        </a:buClr>
                        <a:buSzPts val="1500"/>
                        <a:buFont typeface="Arial"/>
                        <a:buNone/>
                      </a:pPr>
                      <a:r>
                        <a:rPr lang="en-US" sz="1900">
                          <a:solidFill>
                            <a:schemeClr val="dk1"/>
                          </a:solidFill>
                        </a:rPr>
                        <a:t>Interface to the Windows kernel. Executables generally do not import this file directly, although it is always imported indirectly by Kernel32.dll. If an executable imports this file, it means that the author intended to use functionality not normally available to Windows programs. Some tasks, such as hiding functionality or manipulating processes, will use this interface.</a:t>
                      </a:r>
                      <a:endParaRPr sz="1900"/>
                    </a:p>
                  </a:txBody>
                  <a:tcPr marT="121900" marB="121900" marR="91425" marL="91425"/>
                </a:tc>
              </a:tr>
              <a:tr h="508000">
                <a:tc>
                  <a:txBody>
                    <a:bodyPr/>
                    <a:lstStyle/>
                    <a:p>
                      <a:pPr indent="0" lvl="0" marL="0" rtl="0" algn="l">
                        <a:spcBef>
                          <a:spcPts val="0"/>
                        </a:spcBef>
                        <a:spcAft>
                          <a:spcPts val="0"/>
                        </a:spcAft>
                        <a:buClr>
                          <a:schemeClr val="dk1"/>
                        </a:buClr>
                        <a:buSzPts val="1500"/>
                        <a:buFont typeface="Arial"/>
                        <a:buNone/>
                      </a:pPr>
                      <a:r>
                        <a:rPr lang="en-US" sz="1900">
                          <a:solidFill>
                            <a:schemeClr val="dk1"/>
                          </a:solidFill>
                        </a:rPr>
                        <a:t>WSock32.dll and</a:t>
                      </a:r>
                      <a:br>
                        <a:rPr lang="en-US" sz="1900">
                          <a:solidFill>
                            <a:schemeClr val="dk1"/>
                          </a:solidFill>
                        </a:rPr>
                      </a:br>
                      <a:r>
                        <a:rPr lang="en-US" sz="1900">
                          <a:solidFill>
                            <a:schemeClr val="dk1"/>
                          </a:solidFill>
                        </a:rPr>
                        <a:t>Ws2_32.dll </a:t>
                      </a:r>
                      <a:endParaRPr sz="1900"/>
                    </a:p>
                  </a:txBody>
                  <a:tcPr marT="121900" marB="121900" marR="91425" marL="91425"/>
                </a:tc>
                <a:tc>
                  <a:txBody>
                    <a:bodyPr/>
                    <a:lstStyle/>
                    <a:p>
                      <a:pPr indent="0" lvl="0" marL="0" rtl="0" algn="l">
                        <a:spcBef>
                          <a:spcPts val="0"/>
                        </a:spcBef>
                        <a:spcAft>
                          <a:spcPts val="0"/>
                        </a:spcAft>
                        <a:buNone/>
                      </a:pPr>
                      <a:r>
                        <a:rPr lang="en-US" sz="1900">
                          <a:solidFill>
                            <a:schemeClr val="dk1"/>
                          </a:solidFill>
                        </a:rPr>
                        <a:t>These are networking DLLs. A program that accesses either of these most likely connects to a network or performs network-related tasks.</a:t>
                      </a:r>
                      <a:endParaRPr sz="1900"/>
                    </a:p>
                  </a:txBody>
                  <a:tcPr marT="121900" marB="121900" marR="91425" marL="91425"/>
                </a:tc>
              </a:tr>
              <a:tr h="508000">
                <a:tc>
                  <a:txBody>
                    <a:bodyPr/>
                    <a:lstStyle/>
                    <a:p>
                      <a:pPr indent="0" lvl="0" marL="0" rtl="0" algn="l">
                        <a:spcBef>
                          <a:spcPts val="0"/>
                        </a:spcBef>
                        <a:spcAft>
                          <a:spcPts val="0"/>
                        </a:spcAft>
                        <a:buNone/>
                      </a:pPr>
                      <a:r>
                        <a:rPr lang="en-US" sz="1900">
                          <a:solidFill>
                            <a:schemeClr val="dk1"/>
                          </a:solidFill>
                        </a:rPr>
                        <a:t>Wininet.dll </a:t>
                      </a:r>
                      <a:endParaRPr sz="1900"/>
                    </a:p>
                  </a:txBody>
                  <a:tcPr marT="121900" marB="121900" marR="91425" marL="91425"/>
                </a:tc>
                <a:tc>
                  <a:txBody>
                    <a:bodyPr/>
                    <a:lstStyle/>
                    <a:p>
                      <a:pPr indent="0" lvl="0" marL="0" rtl="0" algn="l">
                        <a:spcBef>
                          <a:spcPts val="0"/>
                        </a:spcBef>
                        <a:spcAft>
                          <a:spcPts val="0"/>
                        </a:spcAft>
                        <a:buNone/>
                      </a:pPr>
                      <a:r>
                        <a:rPr lang="en-US" sz="1900">
                          <a:solidFill>
                            <a:schemeClr val="dk1"/>
                          </a:solidFill>
                        </a:rPr>
                        <a:t>This DLL contains higher-level networking functions that implement protocols such as FTP, HTTP, and NTP.</a:t>
                      </a:r>
                      <a:endParaRPr sz="1900"/>
                    </a:p>
                  </a:txBody>
                  <a:tcPr marT="121900" marB="121900" marR="91425" marL="91425"/>
                </a:tc>
              </a:tr>
            </a:tbl>
          </a:graphicData>
        </a:graphic>
      </p:graphicFrame>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9" name="Shape 579"/>
        <p:cNvGrpSpPr/>
        <p:nvPr/>
      </p:nvGrpSpPr>
      <p:grpSpPr>
        <a:xfrm>
          <a:off x="0" y="0"/>
          <a:ext cx="0" cy="0"/>
          <a:chOff x="0" y="0"/>
          <a:chExt cx="0" cy="0"/>
        </a:xfrm>
      </p:grpSpPr>
      <p:sp>
        <p:nvSpPr>
          <p:cNvPr id="580" name="Google Shape;580;p84"/>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Interesting question</a:t>
            </a:r>
            <a:endParaRPr>
              <a:latin typeface="Lucida Sans"/>
              <a:ea typeface="Lucida Sans"/>
              <a:cs typeface="Lucida Sans"/>
              <a:sym typeface="Lucida Sans"/>
            </a:endParaRPr>
          </a:p>
        </p:txBody>
      </p:sp>
      <p:sp>
        <p:nvSpPr>
          <p:cNvPr id="581" name="Google Shape;581;p84"/>
          <p:cNvSpPr txBox="1"/>
          <p:nvPr>
            <p:ph idx="1" type="body"/>
          </p:nvPr>
        </p:nvSpPr>
        <p:spPr>
          <a:xfrm>
            <a:off x="311700" y="1536633"/>
            <a:ext cx="8520600" cy="7635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latin typeface="Lucida Sans"/>
                <a:ea typeface="Lucida Sans"/>
                <a:cs typeface="Lucida Sans"/>
                <a:sym typeface="Lucida Sans"/>
              </a:rPr>
              <a:t>What is the load order and could it be used maliciously?</a:t>
            </a:r>
            <a:endParaRPr>
              <a:latin typeface="Lucida Sans"/>
              <a:ea typeface="Lucida Sans"/>
              <a:cs typeface="Lucida Sans"/>
              <a:sym typeface="Lucida Sans"/>
            </a:endParaRPr>
          </a:p>
        </p:txBody>
      </p:sp>
      <p:sp>
        <p:nvSpPr>
          <p:cNvPr id="582" name="Google Shape;582;p84"/>
          <p:cNvSpPr txBox="1"/>
          <p:nvPr>
            <p:ph idx="1" type="body"/>
          </p:nvPr>
        </p:nvSpPr>
        <p:spPr>
          <a:xfrm>
            <a:off x="311700" y="2694225"/>
            <a:ext cx="8520600" cy="3641400"/>
          </a:xfrm>
          <a:prstGeom prst="rect">
            <a:avLst/>
          </a:prstGeom>
        </p:spPr>
        <p:txBody>
          <a:bodyPr anchorCtr="0" anchor="t" bIns="91425" lIns="91425" spcFirstLastPara="1" rIns="91425" wrap="square" tIns="91425">
            <a:noAutofit/>
          </a:bodyPr>
          <a:lstStyle/>
          <a:p>
            <a:pPr indent="-406400" lvl="0" marL="457200" rtl="0" algn="l">
              <a:spcBef>
                <a:spcPts val="1000"/>
              </a:spcBef>
              <a:spcAft>
                <a:spcPts val="0"/>
              </a:spcAft>
              <a:buSzPts val="2800"/>
              <a:buFont typeface="Lucida Sans"/>
              <a:buChar char="●"/>
            </a:pPr>
            <a:r>
              <a:rPr lang="en-US">
                <a:latin typeface="Lucida Sans"/>
                <a:ea typeface="Lucida Sans"/>
                <a:cs typeface="Lucida Sans"/>
                <a:sym typeface="Lucida Sans"/>
              </a:rPr>
              <a:t>Load order depends on SafeSearchDLL flag, which was disabled in Windows XP.</a:t>
            </a:r>
            <a:endParaRPr sz="1400">
              <a:latin typeface="Lucida Sans"/>
              <a:ea typeface="Lucida Sans"/>
              <a:cs typeface="Lucida Sans"/>
              <a:sym typeface="Lucida Sans"/>
            </a:endParaRPr>
          </a:p>
          <a:p>
            <a:pPr indent="-406400" lvl="0" marL="457200" rtl="0" algn="l">
              <a:spcBef>
                <a:spcPts val="0"/>
              </a:spcBef>
              <a:spcAft>
                <a:spcPts val="0"/>
              </a:spcAft>
              <a:buSzPts val="2800"/>
              <a:buFont typeface="Lucida Sans"/>
              <a:buChar char="●"/>
            </a:pPr>
            <a:r>
              <a:rPr lang="en-US">
                <a:latin typeface="Lucida Sans"/>
                <a:ea typeface="Lucida Sans"/>
                <a:cs typeface="Lucida Sans"/>
                <a:sym typeface="Lucida Sans"/>
              </a:rPr>
              <a:t>Load order could be used maliciously by forcing a malicious DLL with the right name to load before the real one.</a:t>
            </a:r>
            <a:endParaRPr>
              <a:latin typeface="Lucida Sans"/>
              <a:ea typeface="Lucida Sans"/>
              <a:cs typeface="Lucida Sans"/>
              <a:sym typeface="Lucida Sans"/>
            </a:endParaRPr>
          </a:p>
          <a:p>
            <a:pPr indent="0" lvl="0" marL="0" rtl="0" algn="l">
              <a:spcBef>
                <a:spcPts val="1000"/>
              </a:spcBef>
              <a:spcAft>
                <a:spcPts val="0"/>
              </a:spcAft>
              <a:buNone/>
            </a:pPr>
            <a:r>
              <a:rPr lang="en-US">
                <a:latin typeface="Lucida Sans"/>
                <a:ea typeface="Lucida Sans"/>
                <a:cs typeface="Lucida Sans"/>
                <a:sym typeface="Lucida Sans"/>
              </a:rPr>
              <a:t>Reference:</a:t>
            </a:r>
            <a:endParaRPr>
              <a:latin typeface="Lucida Sans"/>
              <a:ea typeface="Lucida Sans"/>
              <a:cs typeface="Lucida Sans"/>
              <a:sym typeface="Lucida Sans"/>
            </a:endParaRPr>
          </a:p>
          <a:p>
            <a:pPr indent="0" lvl="0" marL="0" rtl="0" algn="l">
              <a:spcBef>
                <a:spcPts val="1000"/>
              </a:spcBef>
              <a:spcAft>
                <a:spcPts val="0"/>
              </a:spcAft>
              <a:buNone/>
            </a:pPr>
            <a:r>
              <a:rPr lang="en-US" sz="1400" u="sng">
                <a:solidFill>
                  <a:schemeClr val="accent5"/>
                </a:solidFill>
                <a:latin typeface="Lucida Sans"/>
                <a:ea typeface="Lucida Sans"/>
                <a:cs typeface="Lucida Sans"/>
                <a:sym typeface="Lucida Sans"/>
                <a:hlinkClick r:id="rId3"/>
              </a:rPr>
              <a:t>https://docs.microsoft.com/en-us/windows/desktop/dlls/dynamic-link-library-search-order</a:t>
            </a:r>
            <a:r>
              <a:rPr lang="en-US" sz="1400">
                <a:latin typeface="Lucida Sans"/>
                <a:ea typeface="Lucida Sans"/>
                <a:cs typeface="Lucida Sans"/>
                <a:sym typeface="Lucida Sans"/>
              </a:rPr>
              <a:t> </a:t>
            </a:r>
            <a:r>
              <a:rPr lang="en-US">
                <a:latin typeface="Lucida Sans"/>
                <a:ea typeface="Lucida Sans"/>
                <a:cs typeface="Lucida Sans"/>
                <a:sym typeface="Lucida Sans"/>
              </a:rPr>
              <a:t> </a:t>
            </a:r>
            <a:endParaRPr>
              <a:latin typeface="Lucida Sans"/>
              <a:ea typeface="Lucida Sans"/>
              <a:cs typeface="Lucida Sans"/>
              <a:sym typeface="Lucida Sans"/>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6" name="Shape 586"/>
        <p:cNvGrpSpPr/>
        <p:nvPr/>
      </p:nvGrpSpPr>
      <p:grpSpPr>
        <a:xfrm>
          <a:off x="0" y="0"/>
          <a:ext cx="0" cy="0"/>
          <a:chOff x="0" y="0"/>
          <a:chExt cx="0" cy="0"/>
        </a:xfrm>
      </p:grpSpPr>
      <p:sp>
        <p:nvSpPr>
          <p:cNvPr id="587" name="Google Shape;587;p85"/>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Windows XPSP2 and up load order</a:t>
            </a:r>
            <a:endParaRPr>
              <a:latin typeface="Lucida Sans"/>
              <a:ea typeface="Lucida Sans"/>
              <a:cs typeface="Lucida Sans"/>
              <a:sym typeface="Lucida Sans"/>
            </a:endParaRPr>
          </a:p>
        </p:txBody>
      </p:sp>
      <p:sp>
        <p:nvSpPr>
          <p:cNvPr id="588" name="Google Shape;588;p85"/>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sz="2200">
                <a:latin typeface="Lucida Sans"/>
                <a:ea typeface="Lucida Sans"/>
                <a:cs typeface="Lucida Sans"/>
                <a:sym typeface="Lucida Sans"/>
              </a:rPr>
              <a:t>If SafeDllSearchMode is enabled, the search order is as follows:</a:t>
            </a:r>
            <a:endParaRPr sz="2200">
              <a:latin typeface="Lucida Sans"/>
              <a:ea typeface="Lucida Sans"/>
              <a:cs typeface="Lucida Sans"/>
              <a:sym typeface="Lucida Sans"/>
            </a:endParaRPr>
          </a:p>
          <a:p>
            <a:pPr indent="-368300" lvl="0" marL="457200" rtl="0" algn="l">
              <a:spcBef>
                <a:spcPts val="1000"/>
              </a:spcBef>
              <a:spcAft>
                <a:spcPts val="0"/>
              </a:spcAft>
              <a:buSzPts val="2200"/>
              <a:buFont typeface="Lucida Sans"/>
              <a:buAutoNum type="arabicPeriod"/>
            </a:pPr>
            <a:r>
              <a:rPr lang="en-US" sz="2200">
                <a:latin typeface="Lucida Sans"/>
                <a:ea typeface="Lucida Sans"/>
                <a:cs typeface="Lucida Sans"/>
                <a:sym typeface="Lucida Sans"/>
              </a:rPr>
              <a:t>The directory from which the application loaded.</a:t>
            </a:r>
            <a:endParaRPr sz="2200">
              <a:latin typeface="Lucida Sans"/>
              <a:ea typeface="Lucida Sans"/>
              <a:cs typeface="Lucida Sans"/>
              <a:sym typeface="Lucida Sans"/>
            </a:endParaRPr>
          </a:p>
          <a:p>
            <a:pPr indent="-368300" lvl="0" marL="457200" rtl="0" algn="l">
              <a:spcBef>
                <a:spcPts val="0"/>
              </a:spcBef>
              <a:spcAft>
                <a:spcPts val="0"/>
              </a:spcAft>
              <a:buSzPts val="2200"/>
              <a:buAutoNum type="arabicPeriod"/>
            </a:pPr>
            <a:r>
              <a:rPr lang="en-US" sz="2200">
                <a:latin typeface="Lucida Sans"/>
                <a:ea typeface="Lucida Sans"/>
                <a:cs typeface="Lucida Sans"/>
                <a:sym typeface="Lucida Sans"/>
              </a:rPr>
              <a:t>The system directory. Use the GetSystemDirectory function to get the path of this directory.</a:t>
            </a:r>
            <a:endParaRPr sz="2200">
              <a:latin typeface="Lucida Sans"/>
              <a:ea typeface="Lucida Sans"/>
              <a:cs typeface="Lucida Sans"/>
              <a:sym typeface="Lucida Sans"/>
            </a:endParaRPr>
          </a:p>
          <a:p>
            <a:pPr indent="-368300" lvl="0" marL="457200" rtl="0" algn="l">
              <a:spcBef>
                <a:spcPts val="0"/>
              </a:spcBef>
              <a:spcAft>
                <a:spcPts val="0"/>
              </a:spcAft>
              <a:buSzPts val="2200"/>
              <a:buFont typeface="Lucida Sans"/>
              <a:buAutoNum type="arabicPeriod"/>
            </a:pPr>
            <a:r>
              <a:rPr lang="en-US" sz="2200">
                <a:latin typeface="Lucida Sans"/>
                <a:ea typeface="Lucida Sans"/>
                <a:cs typeface="Lucida Sans"/>
                <a:sym typeface="Lucida Sans"/>
              </a:rPr>
              <a:t>The 16-bit system directory. There is no function that obtains the path of this directory, but it is searched.</a:t>
            </a:r>
            <a:endParaRPr sz="2200">
              <a:latin typeface="Lucida Sans"/>
              <a:ea typeface="Lucida Sans"/>
              <a:cs typeface="Lucida Sans"/>
              <a:sym typeface="Lucida Sans"/>
            </a:endParaRPr>
          </a:p>
          <a:p>
            <a:pPr indent="-368300" lvl="0" marL="457200" rtl="0" algn="l">
              <a:spcBef>
                <a:spcPts val="0"/>
              </a:spcBef>
              <a:spcAft>
                <a:spcPts val="0"/>
              </a:spcAft>
              <a:buSzPts val="2200"/>
              <a:buAutoNum type="arabicPeriod"/>
            </a:pPr>
            <a:r>
              <a:rPr lang="en-US" sz="2200">
                <a:latin typeface="Lucida Sans"/>
                <a:ea typeface="Lucida Sans"/>
                <a:cs typeface="Lucida Sans"/>
                <a:sym typeface="Lucida Sans"/>
              </a:rPr>
              <a:t>The Windows directory. Use the GetWindowsDirectory function to get the path of this directory.</a:t>
            </a:r>
            <a:endParaRPr sz="2200">
              <a:latin typeface="Lucida Sans"/>
              <a:ea typeface="Lucida Sans"/>
              <a:cs typeface="Lucida Sans"/>
              <a:sym typeface="Lucida Sans"/>
            </a:endParaRPr>
          </a:p>
          <a:p>
            <a:pPr indent="-368300" lvl="0" marL="457200" rtl="0" algn="l">
              <a:spcBef>
                <a:spcPts val="0"/>
              </a:spcBef>
              <a:spcAft>
                <a:spcPts val="0"/>
              </a:spcAft>
              <a:buSzPts val="2200"/>
              <a:buFont typeface="Lucida Sans"/>
              <a:buAutoNum type="arabicPeriod"/>
            </a:pPr>
            <a:r>
              <a:rPr lang="en-US" sz="2200">
                <a:latin typeface="Lucida Sans"/>
                <a:ea typeface="Lucida Sans"/>
                <a:cs typeface="Lucida Sans"/>
                <a:sym typeface="Lucida Sans"/>
              </a:rPr>
              <a:t>The current directory.</a:t>
            </a:r>
            <a:endParaRPr sz="2200">
              <a:latin typeface="Lucida Sans"/>
              <a:ea typeface="Lucida Sans"/>
              <a:cs typeface="Lucida Sans"/>
              <a:sym typeface="Lucida Sans"/>
            </a:endParaRPr>
          </a:p>
          <a:p>
            <a:pPr indent="-368300" lvl="0" marL="457200" rtl="0" algn="l">
              <a:spcBef>
                <a:spcPts val="0"/>
              </a:spcBef>
              <a:spcAft>
                <a:spcPts val="0"/>
              </a:spcAft>
              <a:buSzPts val="2200"/>
              <a:buFont typeface="Lucida Sans"/>
              <a:buAutoNum type="arabicPeriod"/>
            </a:pPr>
            <a:r>
              <a:rPr lang="en-US" sz="2200">
                <a:latin typeface="Lucida Sans"/>
                <a:ea typeface="Lucida Sans"/>
                <a:cs typeface="Lucida Sans"/>
                <a:sym typeface="Lucida Sans"/>
              </a:rPr>
              <a:t>The directories that are listed in the PATH environment variable. </a:t>
            </a:r>
            <a:endParaRPr sz="2200">
              <a:latin typeface="Lucida Sans"/>
              <a:ea typeface="Lucida Sans"/>
              <a:cs typeface="Lucida Sans"/>
              <a:sym typeface="Lucida Sans"/>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2" name="Shape 592"/>
        <p:cNvGrpSpPr/>
        <p:nvPr/>
      </p:nvGrpSpPr>
      <p:grpSpPr>
        <a:xfrm>
          <a:off x="0" y="0"/>
          <a:ext cx="0" cy="0"/>
          <a:chOff x="0" y="0"/>
          <a:chExt cx="0" cy="0"/>
        </a:xfrm>
      </p:grpSpPr>
      <p:sp>
        <p:nvSpPr>
          <p:cNvPr id="593" name="Google Shape;593;p86"/>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Load order used to be vulnerable</a:t>
            </a:r>
            <a:endParaRPr>
              <a:latin typeface="Lucida Sans"/>
              <a:ea typeface="Lucida Sans"/>
              <a:cs typeface="Lucida Sans"/>
              <a:sym typeface="Lucida Sans"/>
            </a:endParaRPr>
          </a:p>
        </p:txBody>
      </p:sp>
      <p:sp>
        <p:nvSpPr>
          <p:cNvPr id="594" name="Google Shape;594;p86"/>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sz="2200">
                <a:latin typeface="Lucida Sans"/>
                <a:ea typeface="Lucida Sans"/>
                <a:cs typeface="Lucida Sans"/>
                <a:sym typeface="Lucida Sans"/>
              </a:rPr>
              <a:t>If SafeDllSearchMode is disabled, the search order is as follows:</a:t>
            </a:r>
            <a:endParaRPr sz="2200">
              <a:latin typeface="Lucida Sans"/>
              <a:ea typeface="Lucida Sans"/>
              <a:cs typeface="Lucida Sans"/>
              <a:sym typeface="Lucida Sans"/>
            </a:endParaRPr>
          </a:p>
          <a:p>
            <a:pPr indent="-368300" lvl="0" marL="457200" rtl="0" algn="l">
              <a:spcBef>
                <a:spcPts val="1000"/>
              </a:spcBef>
              <a:spcAft>
                <a:spcPts val="0"/>
              </a:spcAft>
              <a:buSzPts val="2200"/>
              <a:buFont typeface="Lucida Sans"/>
              <a:buAutoNum type="arabicPeriod"/>
            </a:pPr>
            <a:r>
              <a:rPr lang="en-US" sz="2200">
                <a:latin typeface="Lucida Sans"/>
                <a:ea typeface="Lucida Sans"/>
                <a:cs typeface="Lucida Sans"/>
                <a:sym typeface="Lucida Sans"/>
              </a:rPr>
              <a:t>The directory from which the application loaded.</a:t>
            </a:r>
            <a:endParaRPr sz="2200">
              <a:latin typeface="Lucida Sans"/>
              <a:ea typeface="Lucida Sans"/>
              <a:cs typeface="Lucida Sans"/>
              <a:sym typeface="Lucida Sans"/>
            </a:endParaRPr>
          </a:p>
          <a:p>
            <a:pPr indent="-368300" lvl="0" marL="457200" rtl="0" algn="l">
              <a:spcBef>
                <a:spcPts val="0"/>
              </a:spcBef>
              <a:spcAft>
                <a:spcPts val="0"/>
              </a:spcAft>
              <a:buSzPts val="2200"/>
              <a:buFont typeface="Lucida Sans"/>
              <a:buAutoNum type="arabicPeriod"/>
            </a:pPr>
            <a:r>
              <a:rPr lang="en-US" sz="2200">
                <a:latin typeface="Lucida Sans"/>
                <a:ea typeface="Lucida Sans"/>
                <a:cs typeface="Lucida Sans"/>
                <a:sym typeface="Lucida Sans"/>
              </a:rPr>
              <a:t>The current directory.</a:t>
            </a:r>
            <a:endParaRPr sz="2200">
              <a:latin typeface="Lucida Sans"/>
              <a:ea typeface="Lucida Sans"/>
              <a:cs typeface="Lucida Sans"/>
              <a:sym typeface="Lucida Sans"/>
            </a:endParaRPr>
          </a:p>
          <a:p>
            <a:pPr indent="-368300" lvl="0" marL="457200" rtl="0" algn="l">
              <a:spcBef>
                <a:spcPts val="0"/>
              </a:spcBef>
              <a:spcAft>
                <a:spcPts val="0"/>
              </a:spcAft>
              <a:buSzPts val="2200"/>
              <a:buFont typeface="Lucida Sans"/>
              <a:buAutoNum type="arabicPeriod"/>
            </a:pPr>
            <a:r>
              <a:rPr lang="en-US" sz="2200">
                <a:latin typeface="Lucida Sans"/>
                <a:ea typeface="Lucida Sans"/>
                <a:cs typeface="Lucida Sans"/>
                <a:sym typeface="Lucida Sans"/>
              </a:rPr>
              <a:t>The system directory. Use the GetSystemDirectory function to get the path of this directory.</a:t>
            </a:r>
            <a:endParaRPr sz="2200">
              <a:latin typeface="Lucida Sans"/>
              <a:ea typeface="Lucida Sans"/>
              <a:cs typeface="Lucida Sans"/>
              <a:sym typeface="Lucida Sans"/>
            </a:endParaRPr>
          </a:p>
          <a:p>
            <a:pPr indent="-368300" lvl="0" marL="457200" rtl="0" algn="l">
              <a:spcBef>
                <a:spcPts val="0"/>
              </a:spcBef>
              <a:spcAft>
                <a:spcPts val="0"/>
              </a:spcAft>
              <a:buSzPts val="2200"/>
              <a:buFont typeface="Lucida Sans"/>
              <a:buAutoNum type="arabicPeriod"/>
            </a:pPr>
            <a:r>
              <a:rPr lang="en-US" sz="2200">
                <a:latin typeface="Lucida Sans"/>
                <a:ea typeface="Lucida Sans"/>
                <a:cs typeface="Lucida Sans"/>
                <a:sym typeface="Lucida Sans"/>
              </a:rPr>
              <a:t>The 16-bit system directory. There is no function that obtains the path of this directory, but it is searched.</a:t>
            </a:r>
            <a:endParaRPr sz="2200">
              <a:latin typeface="Lucida Sans"/>
              <a:ea typeface="Lucida Sans"/>
              <a:cs typeface="Lucida Sans"/>
              <a:sym typeface="Lucida Sans"/>
            </a:endParaRPr>
          </a:p>
          <a:p>
            <a:pPr indent="-368300" lvl="0" marL="457200" rtl="0" algn="l">
              <a:spcBef>
                <a:spcPts val="0"/>
              </a:spcBef>
              <a:spcAft>
                <a:spcPts val="0"/>
              </a:spcAft>
              <a:buSzPts val="2200"/>
              <a:buFont typeface="Lucida Sans"/>
              <a:buAutoNum type="arabicPeriod"/>
            </a:pPr>
            <a:r>
              <a:rPr lang="en-US" sz="2200">
                <a:latin typeface="Lucida Sans"/>
                <a:ea typeface="Lucida Sans"/>
                <a:cs typeface="Lucida Sans"/>
                <a:sym typeface="Lucida Sans"/>
              </a:rPr>
              <a:t>The Windows directory. Use the GetWindowsDirectory function to get the path of this directory.</a:t>
            </a:r>
            <a:endParaRPr sz="2200">
              <a:latin typeface="Lucida Sans"/>
              <a:ea typeface="Lucida Sans"/>
              <a:cs typeface="Lucida Sans"/>
              <a:sym typeface="Lucida Sans"/>
            </a:endParaRPr>
          </a:p>
          <a:p>
            <a:pPr indent="-368300" lvl="0" marL="457200" rtl="0" algn="l">
              <a:spcBef>
                <a:spcPts val="0"/>
              </a:spcBef>
              <a:spcAft>
                <a:spcPts val="0"/>
              </a:spcAft>
              <a:buSzPts val="2200"/>
              <a:buAutoNum type="arabicPeriod"/>
            </a:pPr>
            <a:r>
              <a:rPr lang="en-US" sz="2200">
                <a:latin typeface="Lucida Sans"/>
                <a:ea typeface="Lucida Sans"/>
                <a:cs typeface="Lucida Sans"/>
                <a:sym typeface="Lucida Sans"/>
              </a:rPr>
              <a:t>The directories that are listed in the PATH environment variable, but the App Paths key is </a:t>
            </a:r>
            <a:r>
              <a:rPr i="1" lang="en-US" sz="2200">
                <a:latin typeface="Lucida Sans"/>
                <a:ea typeface="Lucida Sans"/>
                <a:cs typeface="Lucida Sans"/>
                <a:sym typeface="Lucida Sans"/>
              </a:rPr>
              <a:t>not</a:t>
            </a:r>
            <a:r>
              <a:rPr lang="en-US" sz="2200">
                <a:latin typeface="Lucida Sans"/>
                <a:ea typeface="Lucida Sans"/>
                <a:cs typeface="Lucida Sans"/>
                <a:sym typeface="Lucida Sans"/>
              </a:rPr>
              <a:t> used when computing the DLL search path</a:t>
            </a:r>
            <a:br>
              <a:rPr lang="en-US" sz="2200"/>
            </a:br>
            <a:endParaRPr sz="2200"/>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8" name="Shape 598"/>
        <p:cNvGrpSpPr/>
        <p:nvPr/>
      </p:nvGrpSpPr>
      <p:grpSpPr>
        <a:xfrm>
          <a:off x="0" y="0"/>
          <a:ext cx="0" cy="0"/>
          <a:chOff x="0" y="0"/>
          <a:chExt cx="0" cy="0"/>
        </a:xfrm>
      </p:grpSpPr>
      <p:sp>
        <p:nvSpPr>
          <p:cNvPr id="599" name="Google Shape;599;p87"/>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Lab 7: Watching the loader at work</a:t>
            </a:r>
            <a:endParaRPr/>
          </a:p>
        </p:txBody>
      </p:sp>
      <p:sp>
        <p:nvSpPr>
          <p:cNvPr id="600" name="Google Shape;600;p87"/>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There is a method to watch the loading process in detail:</a:t>
            </a:r>
            <a:endParaRPr/>
          </a:p>
          <a:p>
            <a:pPr indent="-406400" lvl="0" marL="457200" rtl="0" algn="l">
              <a:spcBef>
                <a:spcPts val="1000"/>
              </a:spcBef>
              <a:spcAft>
                <a:spcPts val="0"/>
              </a:spcAft>
              <a:buSzPts val="2800"/>
              <a:buAutoNum type="arabicPeriod"/>
            </a:pPr>
            <a:r>
              <a:rPr lang="en-US"/>
              <a:t>Start process monitor and filter on notepad.exe and cmd.exe</a:t>
            </a:r>
            <a:endParaRPr/>
          </a:p>
          <a:p>
            <a:pPr indent="-406400" lvl="0" marL="457200" rtl="0" algn="l">
              <a:spcBef>
                <a:spcPts val="0"/>
              </a:spcBef>
              <a:spcAft>
                <a:spcPts val="0"/>
              </a:spcAft>
              <a:buSzPts val="2800"/>
              <a:buAutoNum type="arabicPeriod"/>
            </a:pPr>
            <a:r>
              <a:rPr lang="en-US"/>
              <a:t>Disable event logging in process monitor and start cmd.exe</a:t>
            </a:r>
            <a:endParaRPr/>
          </a:p>
          <a:p>
            <a:pPr indent="-406400" lvl="0" marL="457200" rtl="0" algn="l">
              <a:spcBef>
                <a:spcPts val="0"/>
              </a:spcBef>
              <a:spcAft>
                <a:spcPts val="0"/>
              </a:spcAft>
              <a:buSzPts val="2800"/>
              <a:buAutoNum type="arabicPeriod"/>
            </a:pPr>
            <a:r>
              <a:rPr lang="en-US"/>
              <a:t>Enable event logging in process and type notepad.exe in the command line</a:t>
            </a:r>
            <a:endParaRPr/>
          </a:p>
        </p:txBody>
      </p:sp>
      <p:sp>
        <p:nvSpPr>
          <p:cNvPr id="601" name="Google Shape;601;p87"/>
          <p:cNvSpPr txBox="1"/>
          <p:nvPr/>
        </p:nvSpPr>
        <p:spPr>
          <a:xfrm>
            <a:off x="311700" y="6211167"/>
            <a:ext cx="8520600" cy="452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US" sz="1000" u="sng">
                <a:solidFill>
                  <a:schemeClr val="hlink"/>
                </a:solidFill>
                <a:latin typeface="Lucida Sans"/>
                <a:ea typeface="Lucida Sans"/>
                <a:cs typeface="Lucida Sans"/>
                <a:sym typeface="Lucida Sans"/>
                <a:hlinkClick r:id="rId3"/>
              </a:rPr>
              <a:t>http://download.microsoft.com/download/1/4/0/14045A9E-C978-47D1-954B-92B9FD877995/97807356648739_SampleChapters.pdf</a:t>
            </a:r>
            <a:endParaRPr sz="1000">
              <a:latin typeface="Lucida Sans"/>
              <a:ea typeface="Lucida Sans"/>
              <a:cs typeface="Lucida Sans"/>
              <a:sym typeface="Lucida Sans"/>
            </a:endParaRP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5" name="Shape 605"/>
        <p:cNvGrpSpPr/>
        <p:nvPr/>
      </p:nvGrpSpPr>
      <p:grpSpPr>
        <a:xfrm>
          <a:off x="0" y="0"/>
          <a:ext cx="0" cy="0"/>
          <a:chOff x="0" y="0"/>
          <a:chExt cx="0" cy="0"/>
        </a:xfrm>
      </p:grpSpPr>
      <p:sp>
        <p:nvSpPr>
          <p:cNvPr id="606" name="Google Shape;606;p88"/>
          <p:cNvSpPr txBox="1"/>
          <p:nvPr>
            <p:ph type="title"/>
          </p:nvPr>
        </p:nvSpPr>
        <p:spPr>
          <a:xfrm>
            <a:off x="311700" y="2867800"/>
            <a:ext cx="8520600" cy="1122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US">
                <a:latin typeface="Lucida Sans"/>
                <a:ea typeface="Lucida Sans"/>
                <a:cs typeface="Lucida Sans"/>
                <a:sym typeface="Lucida Sans"/>
              </a:rPr>
              <a:t>API (Application Program Interface)</a:t>
            </a:r>
            <a:endParaRPr>
              <a:latin typeface="Lucida Sans"/>
              <a:ea typeface="Lucida Sans"/>
              <a:cs typeface="Lucida Sans"/>
              <a:sym typeface="Lucida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 name="Shape 137"/>
        <p:cNvGrpSpPr/>
        <p:nvPr/>
      </p:nvGrpSpPr>
      <p:grpSpPr>
        <a:xfrm>
          <a:off x="0" y="0"/>
          <a:ext cx="0" cy="0"/>
          <a:chOff x="0" y="0"/>
          <a:chExt cx="0" cy="0"/>
        </a:xfrm>
      </p:grpSpPr>
      <p:sp>
        <p:nvSpPr>
          <p:cNvPr id="138" name="Google Shape;138;p26"/>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PE files</a:t>
            </a:r>
            <a:endParaRPr/>
          </a:p>
        </p:txBody>
      </p:sp>
      <p:sp>
        <p:nvSpPr>
          <p:cNvPr id="139" name="Google Shape;139;p26"/>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latin typeface="Lucida Sans"/>
                <a:ea typeface="Lucida Sans"/>
                <a:cs typeface="Lucida Sans"/>
                <a:sym typeface="Lucida Sans"/>
              </a:rPr>
              <a:t>The PE files are structured files that tell the loader how to load a .exe or library into memory and map it to the right locations in memory</a:t>
            </a:r>
            <a:endParaRPr>
              <a:latin typeface="Lucida Sans"/>
              <a:ea typeface="Lucida Sans"/>
              <a:cs typeface="Lucida Sans"/>
              <a:sym typeface="Lucida Sans"/>
            </a:endParaRPr>
          </a:p>
          <a:p>
            <a:pPr indent="0" lvl="0" marL="0" rtl="0" algn="l">
              <a:spcBef>
                <a:spcPts val="1000"/>
              </a:spcBef>
              <a:spcAft>
                <a:spcPts val="0"/>
              </a:spcAft>
              <a:buNone/>
            </a:pPr>
            <a:r>
              <a:t/>
            </a:r>
            <a:endParaRPr>
              <a:latin typeface="Lucida Sans"/>
              <a:ea typeface="Lucida Sans"/>
              <a:cs typeface="Lucida Sans"/>
              <a:sym typeface="Lucida Sans"/>
            </a:endParaRPr>
          </a:p>
          <a:p>
            <a:pPr indent="0" lvl="0" marL="0" rtl="0" algn="l">
              <a:spcBef>
                <a:spcPts val="1000"/>
              </a:spcBef>
              <a:spcAft>
                <a:spcPts val="0"/>
              </a:spcAft>
              <a:buNone/>
            </a:pPr>
            <a:r>
              <a:rPr lang="en-US" sz="1600" u="sng">
                <a:solidFill>
                  <a:schemeClr val="hlink"/>
                </a:solidFill>
                <a:latin typeface="Lucida Sans"/>
                <a:ea typeface="Lucida Sans"/>
                <a:cs typeface="Lucida Sans"/>
                <a:sym typeface="Lucida Sans"/>
                <a:hlinkClick r:id="rId3"/>
              </a:rPr>
              <a:t>https://msdn.microsoft.com/en-us/library/ms809762.aspx</a:t>
            </a:r>
            <a:r>
              <a:rPr lang="en-US" sz="1600">
                <a:latin typeface="Lucida Sans"/>
                <a:ea typeface="Lucida Sans"/>
                <a:cs typeface="Lucida Sans"/>
                <a:sym typeface="Lucida Sans"/>
              </a:rPr>
              <a:t> </a:t>
            </a:r>
            <a:endParaRPr sz="1600">
              <a:latin typeface="Lucida Sans"/>
              <a:ea typeface="Lucida Sans"/>
              <a:cs typeface="Lucida Sans"/>
              <a:sym typeface="Lucida Sans"/>
            </a:endParaRPr>
          </a:p>
          <a:p>
            <a:pPr indent="0" lvl="0" marL="0" rtl="0" algn="l">
              <a:spcBef>
                <a:spcPts val="1000"/>
              </a:spcBef>
              <a:spcAft>
                <a:spcPts val="0"/>
              </a:spcAft>
              <a:buNone/>
            </a:pPr>
            <a:r>
              <a:rPr lang="en-US" sz="1600" u="sng">
                <a:solidFill>
                  <a:schemeClr val="hlink"/>
                </a:solidFill>
                <a:latin typeface="Lucida Sans"/>
                <a:ea typeface="Lucida Sans"/>
                <a:cs typeface="Lucida Sans"/>
                <a:sym typeface="Lucida Sans"/>
                <a:hlinkClick r:id="rId4"/>
              </a:rPr>
              <a:t>https://docs.microsoft.com/en-au/windows/desktop/Debug/pe-format</a:t>
            </a:r>
            <a:r>
              <a:rPr lang="en-US" sz="1600">
                <a:latin typeface="Lucida Sans"/>
                <a:ea typeface="Lucida Sans"/>
                <a:cs typeface="Lucida Sans"/>
                <a:sym typeface="Lucida Sans"/>
              </a:rPr>
              <a:t> </a:t>
            </a:r>
            <a:endParaRPr sz="1600">
              <a:latin typeface="Lucida Sans"/>
              <a:ea typeface="Lucida Sans"/>
              <a:cs typeface="Lucida Sans"/>
              <a:sym typeface="Lucida Sans"/>
            </a:endParaRPr>
          </a:p>
          <a:p>
            <a:pPr indent="0" lvl="0" marL="0" rtl="0" algn="l">
              <a:spcBef>
                <a:spcPts val="1000"/>
              </a:spcBef>
              <a:spcAft>
                <a:spcPts val="0"/>
              </a:spcAft>
              <a:buNone/>
            </a:pPr>
            <a:r>
              <a:rPr lang="en-US" sz="1600" u="sng">
                <a:solidFill>
                  <a:schemeClr val="hlink"/>
                </a:solidFill>
                <a:latin typeface="Lucida Sans"/>
                <a:ea typeface="Lucida Sans"/>
                <a:cs typeface="Lucida Sans"/>
                <a:sym typeface="Lucida Sans"/>
                <a:hlinkClick r:id="rId5"/>
              </a:rPr>
              <a:t>http://bytepointer.com/resources/pietrek_in_depth_look_into_pe_format_pt1.htm</a:t>
            </a:r>
            <a:endParaRPr sz="1600">
              <a:latin typeface="Lucida Sans"/>
              <a:ea typeface="Lucida Sans"/>
              <a:cs typeface="Lucida Sans"/>
              <a:sym typeface="Lucida Sans"/>
            </a:endParaRPr>
          </a:p>
          <a:p>
            <a:pPr indent="0" lvl="0" marL="0" rtl="0" algn="l">
              <a:spcBef>
                <a:spcPts val="1000"/>
              </a:spcBef>
              <a:spcAft>
                <a:spcPts val="0"/>
              </a:spcAft>
              <a:buNone/>
            </a:pPr>
            <a:r>
              <a:rPr lang="en-US" sz="1600" u="sng">
                <a:solidFill>
                  <a:schemeClr val="hlink"/>
                </a:solidFill>
                <a:latin typeface="Lucida Sans"/>
                <a:ea typeface="Lucida Sans"/>
                <a:cs typeface="Lucida Sans"/>
                <a:sym typeface="Lucida Sans"/>
                <a:hlinkClick r:id="rId6"/>
              </a:rPr>
              <a:t>http://bytepointer.com/resources/pietrek_in_depth_look_into_pe_format_pt2.htm</a:t>
            </a:r>
            <a:r>
              <a:rPr lang="en-US" sz="1600">
                <a:latin typeface="Lucida Sans"/>
                <a:ea typeface="Lucida Sans"/>
                <a:cs typeface="Lucida Sans"/>
                <a:sym typeface="Lucida Sans"/>
              </a:rPr>
              <a:t> </a:t>
            </a:r>
            <a:endParaRPr sz="1600">
              <a:latin typeface="Lucida Sans"/>
              <a:ea typeface="Lucida Sans"/>
              <a:cs typeface="Lucida Sans"/>
              <a:sym typeface="Lucida Sans"/>
            </a:endParaRPr>
          </a:p>
          <a:p>
            <a:pPr indent="0" lvl="0" marL="0" rtl="0" algn="l">
              <a:spcBef>
                <a:spcPts val="1000"/>
              </a:spcBef>
              <a:spcAft>
                <a:spcPts val="0"/>
              </a:spcAft>
              <a:buNone/>
            </a:pPr>
            <a:r>
              <a:rPr lang="en-US" sz="1600" u="sng">
                <a:solidFill>
                  <a:schemeClr val="hlink"/>
                </a:solidFill>
                <a:latin typeface="Lucida Sans"/>
                <a:ea typeface="Lucida Sans"/>
                <a:cs typeface="Lucida Sans"/>
                <a:sym typeface="Lucida Sans"/>
                <a:hlinkClick r:id="rId7"/>
              </a:rPr>
              <a:t>https://en.wikibooks.org/wiki/X86_Disassembly/Windows_Executable_Files</a:t>
            </a:r>
            <a:r>
              <a:rPr lang="en-US" sz="1600">
                <a:latin typeface="Lucida Sans"/>
                <a:ea typeface="Lucida Sans"/>
                <a:cs typeface="Lucida Sans"/>
                <a:sym typeface="Lucida Sans"/>
              </a:rPr>
              <a:t> </a:t>
            </a:r>
            <a:endParaRPr sz="1600">
              <a:latin typeface="Lucida Sans"/>
              <a:ea typeface="Lucida Sans"/>
              <a:cs typeface="Lucida Sans"/>
              <a:sym typeface="Lucida Sans"/>
            </a:endParaRPr>
          </a:p>
          <a:p>
            <a:pPr indent="127000" lvl="0" marL="228600" rtl="0" algn="l">
              <a:spcBef>
                <a:spcPts val="1000"/>
              </a:spcBef>
              <a:spcAft>
                <a:spcPts val="0"/>
              </a:spcAft>
              <a:buNone/>
            </a:pPr>
            <a:r>
              <a:t/>
            </a:r>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0" name="Shape 610"/>
        <p:cNvGrpSpPr/>
        <p:nvPr/>
      </p:nvGrpSpPr>
      <p:grpSpPr>
        <a:xfrm>
          <a:off x="0" y="0"/>
          <a:ext cx="0" cy="0"/>
          <a:chOff x="0" y="0"/>
          <a:chExt cx="0" cy="0"/>
        </a:xfrm>
      </p:grpSpPr>
      <p:sp>
        <p:nvSpPr>
          <p:cNvPr id="611" name="Google Shape;611;p89"/>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APIs (documented / undocumented)</a:t>
            </a:r>
            <a:endParaRPr>
              <a:latin typeface="Lucida Sans"/>
              <a:ea typeface="Lucida Sans"/>
              <a:cs typeface="Lucida Sans"/>
              <a:sym typeface="Lucida Sans"/>
            </a:endParaRPr>
          </a:p>
        </p:txBody>
      </p:sp>
      <p:sp>
        <p:nvSpPr>
          <p:cNvPr id="612" name="Google Shape;612;p89"/>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368300" lvl="0" marL="457200" rtl="0" algn="l">
              <a:spcBef>
                <a:spcPts val="1000"/>
              </a:spcBef>
              <a:spcAft>
                <a:spcPts val="0"/>
              </a:spcAft>
              <a:buSzPts val="2200"/>
              <a:buChar char="•"/>
            </a:pPr>
            <a:r>
              <a:rPr b="1" lang="en-US" sz="2200">
                <a:latin typeface="Lucida Sans"/>
                <a:ea typeface="Lucida Sans"/>
                <a:cs typeface="Lucida Sans"/>
                <a:sym typeface="Lucida Sans"/>
              </a:rPr>
              <a:t>Windows API functions</a:t>
            </a:r>
            <a:r>
              <a:rPr lang="en-US" sz="2200">
                <a:latin typeface="Lucida Sans"/>
                <a:ea typeface="Lucida Sans"/>
                <a:cs typeface="Lucida Sans"/>
                <a:sym typeface="Lucida Sans"/>
              </a:rPr>
              <a:t> Documented, callable subroutines in the Windows API. </a:t>
            </a:r>
            <a:endParaRPr sz="2200">
              <a:latin typeface="Lucida Sans"/>
              <a:ea typeface="Lucida Sans"/>
              <a:cs typeface="Lucida Sans"/>
              <a:sym typeface="Lucida Sans"/>
            </a:endParaRPr>
          </a:p>
          <a:p>
            <a:pPr indent="-368300" lvl="0" marL="457200" rtl="0" algn="l">
              <a:spcBef>
                <a:spcPts val="0"/>
              </a:spcBef>
              <a:spcAft>
                <a:spcPts val="0"/>
              </a:spcAft>
              <a:buSzPts val="2200"/>
              <a:buChar char="•"/>
            </a:pPr>
            <a:r>
              <a:rPr b="1" lang="en-US" sz="2200">
                <a:latin typeface="Lucida Sans"/>
                <a:ea typeface="Lucida Sans"/>
                <a:cs typeface="Lucida Sans"/>
                <a:sym typeface="Lucida Sans"/>
              </a:rPr>
              <a:t>Native system services </a:t>
            </a:r>
            <a:r>
              <a:rPr lang="en-US" sz="2200">
                <a:latin typeface="Lucida Sans"/>
                <a:ea typeface="Lucida Sans"/>
                <a:cs typeface="Lucida Sans"/>
                <a:sym typeface="Lucida Sans"/>
              </a:rPr>
              <a:t>(or </a:t>
            </a:r>
            <a:r>
              <a:rPr b="1" lang="en-US" sz="2200">
                <a:latin typeface="Lucida Sans"/>
                <a:ea typeface="Lucida Sans"/>
                <a:cs typeface="Lucida Sans"/>
                <a:sym typeface="Lucida Sans"/>
              </a:rPr>
              <a:t>system calls</a:t>
            </a:r>
            <a:r>
              <a:rPr lang="en-US" sz="2200">
                <a:latin typeface="Lucida Sans"/>
                <a:ea typeface="Lucida Sans"/>
                <a:cs typeface="Lucida Sans"/>
                <a:sym typeface="Lucida Sans"/>
              </a:rPr>
              <a:t>) Undocumented, underlying services in the operating system callable from user mode (these tend to be malware favorites)</a:t>
            </a:r>
            <a:endParaRPr sz="2200">
              <a:latin typeface="Lucida Sans"/>
              <a:ea typeface="Lucida Sans"/>
              <a:cs typeface="Lucida Sans"/>
              <a:sym typeface="Lucida Sans"/>
            </a:endParaRPr>
          </a:p>
          <a:p>
            <a:pPr indent="0" lvl="0" marL="0" rtl="0" algn="l">
              <a:spcBef>
                <a:spcPts val="1000"/>
              </a:spcBef>
              <a:spcAft>
                <a:spcPts val="0"/>
              </a:spcAft>
              <a:buNone/>
            </a:pPr>
            <a:r>
              <a:rPr b="1" lang="en-US" sz="2200">
                <a:latin typeface="Lucida Sans"/>
                <a:ea typeface="Lucida Sans"/>
                <a:cs typeface="Lucida Sans"/>
                <a:sym typeface="Lucida Sans"/>
              </a:rPr>
              <a:t>Resources</a:t>
            </a:r>
            <a:endParaRPr b="1" sz="2200">
              <a:latin typeface="Lucida Sans"/>
              <a:ea typeface="Lucida Sans"/>
              <a:cs typeface="Lucida Sans"/>
              <a:sym typeface="Lucida Sans"/>
            </a:endParaRPr>
          </a:p>
          <a:p>
            <a:pPr indent="0" lvl="0" marL="0" rtl="0" algn="l">
              <a:spcBef>
                <a:spcPts val="1000"/>
              </a:spcBef>
              <a:spcAft>
                <a:spcPts val="0"/>
              </a:spcAft>
              <a:buNone/>
            </a:pPr>
            <a:r>
              <a:rPr lang="en-US" sz="2200">
                <a:latin typeface="Lucida Sans"/>
                <a:ea typeface="Lucida Sans"/>
                <a:cs typeface="Lucida Sans"/>
                <a:sym typeface="Lucida Sans"/>
              </a:rPr>
              <a:t>Windows API documentation available for free viewing online at </a:t>
            </a:r>
            <a:endParaRPr sz="2200">
              <a:latin typeface="Lucida Sans"/>
              <a:ea typeface="Lucida Sans"/>
              <a:cs typeface="Lucida Sans"/>
              <a:sym typeface="Lucida Sans"/>
            </a:endParaRPr>
          </a:p>
          <a:p>
            <a:pPr indent="0" lvl="0" marL="0" rtl="0" algn="l">
              <a:spcBef>
                <a:spcPts val="1000"/>
              </a:spcBef>
              <a:spcAft>
                <a:spcPts val="0"/>
              </a:spcAft>
              <a:buNone/>
            </a:pPr>
            <a:r>
              <a:rPr lang="en-US" sz="2200" u="sng">
                <a:solidFill>
                  <a:schemeClr val="hlink"/>
                </a:solidFill>
                <a:latin typeface="Lucida Sans"/>
                <a:ea typeface="Lucida Sans"/>
                <a:cs typeface="Lucida Sans"/>
                <a:sym typeface="Lucida Sans"/>
                <a:hlinkClick r:id="rId3"/>
              </a:rPr>
              <a:t>https://docs.microsoft.com/en-us/windows/desktop/api/</a:t>
            </a:r>
            <a:r>
              <a:rPr lang="en-US" sz="2200">
                <a:latin typeface="Lucida Sans"/>
                <a:ea typeface="Lucida Sans"/>
                <a:cs typeface="Lucida Sans"/>
                <a:sym typeface="Lucida Sans"/>
              </a:rPr>
              <a:t> </a:t>
            </a:r>
            <a:r>
              <a:rPr lang="en-US" sz="2200"/>
              <a:t> </a:t>
            </a:r>
            <a:endParaRPr sz="2200"/>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7" name="Shape 617"/>
        <p:cNvGrpSpPr/>
        <p:nvPr/>
      </p:nvGrpSpPr>
      <p:grpSpPr>
        <a:xfrm>
          <a:off x="0" y="0"/>
          <a:ext cx="0" cy="0"/>
          <a:chOff x="0" y="0"/>
          <a:chExt cx="0" cy="0"/>
        </a:xfrm>
      </p:grpSpPr>
      <p:sp>
        <p:nvSpPr>
          <p:cNvPr id="618" name="Google Shape;618;p90"/>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APIs of interest</a:t>
            </a:r>
            <a:endParaRPr>
              <a:latin typeface="Lucida Sans"/>
              <a:ea typeface="Lucida Sans"/>
              <a:cs typeface="Lucida Sans"/>
              <a:sym typeface="Lucida Sans"/>
            </a:endParaRPr>
          </a:p>
        </p:txBody>
      </p:sp>
      <p:sp>
        <p:nvSpPr>
          <p:cNvPr id="619" name="Google Shape;619;p90"/>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latin typeface="Lucida Sans"/>
                <a:ea typeface="Lucida Sans"/>
                <a:cs typeface="Lucida Sans"/>
                <a:sym typeface="Lucida Sans"/>
              </a:rPr>
              <a:t>A number of API calls are of interest in malware research</a:t>
            </a:r>
            <a:endParaRPr>
              <a:latin typeface="Lucida Sans"/>
              <a:ea typeface="Lucida Sans"/>
              <a:cs typeface="Lucida Sans"/>
              <a:sym typeface="Lucida Sans"/>
            </a:endParaRPr>
          </a:p>
          <a:p>
            <a:pPr indent="-406400" lvl="0" marL="457200" rtl="0" algn="l">
              <a:spcBef>
                <a:spcPts val="1000"/>
              </a:spcBef>
              <a:spcAft>
                <a:spcPts val="0"/>
              </a:spcAft>
              <a:buSzPts val="2800"/>
              <a:buFont typeface="Lucida Sans"/>
              <a:buChar char="●"/>
            </a:pPr>
            <a:r>
              <a:rPr lang="en-US">
                <a:latin typeface="Lucida Sans"/>
                <a:ea typeface="Lucida Sans"/>
                <a:cs typeface="Lucida Sans"/>
                <a:sym typeface="Lucida Sans"/>
              </a:rPr>
              <a:t>File system functions</a:t>
            </a:r>
            <a:endParaRPr>
              <a:latin typeface="Lucida Sans"/>
              <a:ea typeface="Lucida Sans"/>
              <a:cs typeface="Lucida Sans"/>
              <a:sym typeface="Lucida Sans"/>
            </a:endParaRPr>
          </a:p>
          <a:p>
            <a:pPr indent="-406400" lvl="0" marL="457200" rtl="0" algn="l">
              <a:spcBef>
                <a:spcPts val="0"/>
              </a:spcBef>
              <a:spcAft>
                <a:spcPts val="0"/>
              </a:spcAft>
              <a:buSzPts val="2800"/>
              <a:buFont typeface="Lucida Sans"/>
              <a:buChar char="●"/>
            </a:pPr>
            <a:r>
              <a:rPr lang="en-US">
                <a:latin typeface="Lucida Sans"/>
                <a:ea typeface="Lucida Sans"/>
                <a:cs typeface="Lucida Sans"/>
                <a:sym typeface="Lucida Sans"/>
              </a:rPr>
              <a:t>Network functions</a:t>
            </a:r>
            <a:endParaRPr>
              <a:latin typeface="Lucida Sans"/>
              <a:ea typeface="Lucida Sans"/>
              <a:cs typeface="Lucida Sans"/>
              <a:sym typeface="Lucida Sans"/>
            </a:endParaRPr>
          </a:p>
          <a:p>
            <a:pPr indent="-406400" lvl="0" marL="457200" rtl="0" algn="l">
              <a:spcBef>
                <a:spcPts val="0"/>
              </a:spcBef>
              <a:spcAft>
                <a:spcPts val="0"/>
              </a:spcAft>
              <a:buSzPts val="2800"/>
              <a:buFont typeface="Lucida Sans"/>
              <a:buChar char="●"/>
            </a:pPr>
            <a:r>
              <a:rPr lang="en-US">
                <a:latin typeface="Lucida Sans"/>
                <a:ea typeface="Lucida Sans"/>
                <a:cs typeface="Lucida Sans"/>
                <a:sym typeface="Lucida Sans"/>
              </a:rPr>
              <a:t>Crypto APIs</a:t>
            </a:r>
            <a:endParaRPr>
              <a:latin typeface="Lucida Sans"/>
              <a:ea typeface="Lucida Sans"/>
              <a:cs typeface="Lucida Sans"/>
              <a:sym typeface="Lucida Sans"/>
            </a:endParaRPr>
          </a:p>
          <a:p>
            <a:pPr indent="-406400" lvl="0" marL="457200" rtl="0" algn="l">
              <a:spcBef>
                <a:spcPts val="0"/>
              </a:spcBef>
              <a:spcAft>
                <a:spcPts val="0"/>
              </a:spcAft>
              <a:buSzPts val="2800"/>
              <a:buFont typeface="Lucida Sans"/>
              <a:buChar char="●"/>
            </a:pPr>
            <a:r>
              <a:rPr lang="en-US">
                <a:latin typeface="Lucida Sans"/>
                <a:ea typeface="Lucida Sans"/>
                <a:cs typeface="Lucida Sans"/>
                <a:sym typeface="Lucida Sans"/>
              </a:rPr>
              <a:t>Any API that does loading / unloading of ‘stuff’ into memory (that could then be code)</a:t>
            </a:r>
            <a:endParaRPr>
              <a:latin typeface="Lucida Sans"/>
              <a:ea typeface="Lucida Sans"/>
              <a:cs typeface="Lucida Sans"/>
              <a:sym typeface="Lucida Sans"/>
            </a:endParaRPr>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23" name="Shape 623"/>
        <p:cNvGrpSpPr/>
        <p:nvPr/>
      </p:nvGrpSpPr>
      <p:grpSpPr>
        <a:xfrm>
          <a:off x="0" y="0"/>
          <a:ext cx="0" cy="0"/>
          <a:chOff x="0" y="0"/>
          <a:chExt cx="0" cy="0"/>
        </a:xfrm>
      </p:grpSpPr>
      <p:sp>
        <p:nvSpPr>
          <p:cNvPr id="624" name="Google Shape;624;p91"/>
          <p:cNvSpPr txBox="1"/>
          <p:nvPr>
            <p:ph idx="1" type="body"/>
          </p:nvPr>
        </p:nvSpPr>
        <p:spPr>
          <a:xfrm>
            <a:off x="311700" y="1536633"/>
            <a:ext cx="8520600" cy="4555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404040"/>
              </a:buClr>
              <a:buSzPts val="2000"/>
              <a:buFont typeface="Arial"/>
              <a:buNone/>
            </a:pPr>
            <a:r>
              <a:rPr i="0" lang="en-US" u="none" cap="none" strike="noStrike">
                <a:latin typeface="Consolas"/>
                <a:ea typeface="Consolas"/>
                <a:cs typeface="Consolas"/>
                <a:sym typeface="Consolas"/>
              </a:rPr>
              <a:t>CreateFile, ReadFile, WriteFile</a:t>
            </a:r>
            <a:endParaRPr>
              <a:latin typeface="Consolas"/>
              <a:ea typeface="Consolas"/>
              <a:cs typeface="Consolas"/>
              <a:sym typeface="Consolas"/>
            </a:endParaRPr>
          </a:p>
          <a:p>
            <a:pPr indent="0" lvl="1" marL="461962" marR="0" rtl="0" algn="l">
              <a:spcBef>
                <a:spcPts val="660"/>
              </a:spcBef>
              <a:spcAft>
                <a:spcPts val="0"/>
              </a:spcAft>
              <a:buClr>
                <a:srgbClr val="404040"/>
              </a:buClr>
              <a:buSzPts val="1800"/>
              <a:buFont typeface="Arial"/>
              <a:buNone/>
            </a:pPr>
            <a:r>
              <a:rPr i="0" lang="en-US" sz="1800" u="none" cap="none" strike="noStrike">
                <a:latin typeface="Lucida Sans"/>
                <a:ea typeface="Lucida Sans"/>
                <a:cs typeface="Lucida Sans"/>
                <a:sym typeface="Lucida Sans"/>
              </a:rPr>
              <a:t>Normal file input/output</a:t>
            </a:r>
            <a:endParaRPr sz="1800">
              <a:latin typeface="Lucida Sans"/>
              <a:ea typeface="Lucida Sans"/>
              <a:cs typeface="Lucida Sans"/>
              <a:sym typeface="Lucida Sans"/>
            </a:endParaRPr>
          </a:p>
          <a:p>
            <a:pPr indent="0" lvl="0" marL="0" marR="0" rtl="0" algn="l">
              <a:spcBef>
                <a:spcPts val="400"/>
              </a:spcBef>
              <a:spcAft>
                <a:spcPts val="0"/>
              </a:spcAft>
              <a:buClr>
                <a:srgbClr val="404040"/>
              </a:buClr>
              <a:buSzPts val="2000"/>
              <a:buFont typeface="Arial"/>
              <a:buNone/>
            </a:pPr>
            <a:r>
              <a:rPr i="0" lang="en-US" u="none" cap="none" strike="noStrike">
                <a:latin typeface="Consolas"/>
                <a:ea typeface="Consolas"/>
                <a:cs typeface="Consolas"/>
                <a:sym typeface="Consolas"/>
              </a:rPr>
              <a:t>CreateFileMapping, MapViewOfFile</a:t>
            </a:r>
            <a:endParaRPr>
              <a:latin typeface="Consolas"/>
              <a:ea typeface="Consolas"/>
              <a:cs typeface="Consolas"/>
              <a:sym typeface="Consolas"/>
            </a:endParaRPr>
          </a:p>
          <a:p>
            <a:pPr indent="0" lvl="1" marL="461962" marR="0" rtl="0" algn="l">
              <a:spcBef>
                <a:spcPts val="660"/>
              </a:spcBef>
              <a:spcAft>
                <a:spcPts val="0"/>
              </a:spcAft>
              <a:buClr>
                <a:srgbClr val="404040"/>
              </a:buClr>
              <a:buSzPts val="1800"/>
              <a:buFont typeface="Arial"/>
              <a:buNone/>
            </a:pPr>
            <a:r>
              <a:rPr lang="en-US" sz="1800">
                <a:latin typeface="Lucida Sans"/>
                <a:ea typeface="Lucida Sans"/>
                <a:cs typeface="Lucida Sans"/>
                <a:sym typeface="Lucida Sans"/>
              </a:rPr>
              <a:t>Can indicate </a:t>
            </a:r>
            <a:r>
              <a:rPr i="0" lang="en-US" sz="1800" u="none" cap="none" strike="noStrike">
                <a:latin typeface="Lucida Sans"/>
                <a:ea typeface="Lucida Sans"/>
                <a:cs typeface="Lucida Sans"/>
                <a:sym typeface="Lucida Sans"/>
              </a:rPr>
              <a:t>malware, loads file into RAM</a:t>
            </a:r>
            <a:endParaRPr sz="1800">
              <a:latin typeface="Lucida Sans"/>
              <a:ea typeface="Lucida Sans"/>
              <a:cs typeface="Lucida Sans"/>
              <a:sym typeface="Lucida Sans"/>
            </a:endParaRPr>
          </a:p>
          <a:p>
            <a:pPr indent="0" lvl="1" marL="461962" marR="0" rtl="0" algn="l">
              <a:spcBef>
                <a:spcPts val="360"/>
              </a:spcBef>
              <a:spcAft>
                <a:spcPts val="0"/>
              </a:spcAft>
              <a:buClr>
                <a:srgbClr val="404040"/>
              </a:buClr>
              <a:buSzPts val="1800"/>
              <a:buFont typeface="Arial"/>
              <a:buNone/>
            </a:pPr>
            <a:r>
              <a:rPr i="0" lang="en-US" sz="1800" u="none" cap="none" strike="noStrike">
                <a:latin typeface="Lucida Sans"/>
                <a:ea typeface="Lucida Sans"/>
                <a:cs typeface="Lucida Sans"/>
                <a:sym typeface="Lucida Sans"/>
              </a:rPr>
              <a:t>Can be used to execute a file without using the Windows loader</a:t>
            </a:r>
            <a:endParaRPr sz="1800">
              <a:latin typeface="Lucida Sans"/>
              <a:ea typeface="Lucida Sans"/>
              <a:cs typeface="Lucida Sans"/>
              <a:sym typeface="Lucida Sans"/>
            </a:endParaRPr>
          </a:p>
        </p:txBody>
      </p:sp>
      <p:sp>
        <p:nvSpPr>
          <p:cNvPr id="625" name="Google Shape;625;p91"/>
          <p:cNvSpPr txBox="1"/>
          <p:nvPr>
            <p:ph type="title"/>
          </p:nvPr>
        </p:nvSpPr>
        <p:spPr>
          <a:xfrm>
            <a:off x="311700" y="593367"/>
            <a:ext cx="8520600" cy="7635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i="0" lang="en-US" u="none" cap="none" strike="noStrike">
                <a:latin typeface="Lucida Sans"/>
                <a:ea typeface="Lucida Sans"/>
                <a:cs typeface="Lucida Sans"/>
                <a:sym typeface="Lucida Sans"/>
              </a:rPr>
              <a:t>File System Functions</a:t>
            </a:r>
            <a:endParaRPr>
              <a:latin typeface="Lucida Sans"/>
              <a:ea typeface="Lucida Sans"/>
              <a:cs typeface="Lucida Sans"/>
              <a:sym typeface="Lucida Sans"/>
            </a:endParaRPr>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29" name="Shape 629"/>
        <p:cNvGrpSpPr/>
        <p:nvPr/>
      </p:nvGrpSpPr>
      <p:grpSpPr>
        <a:xfrm>
          <a:off x="0" y="0"/>
          <a:ext cx="0" cy="0"/>
          <a:chOff x="0" y="0"/>
          <a:chExt cx="0" cy="0"/>
        </a:xfrm>
      </p:grpSpPr>
      <p:sp>
        <p:nvSpPr>
          <p:cNvPr id="630" name="Google Shape;630;p92"/>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Example: </a:t>
            </a:r>
            <a:r>
              <a:rPr lang="en-US">
                <a:latin typeface="Consolas"/>
                <a:ea typeface="Consolas"/>
                <a:cs typeface="Consolas"/>
                <a:sym typeface="Consolas"/>
              </a:rPr>
              <a:t>CreateFileA</a:t>
            </a:r>
            <a:endParaRPr>
              <a:latin typeface="Consolas"/>
              <a:ea typeface="Consolas"/>
              <a:cs typeface="Consolas"/>
              <a:sym typeface="Consolas"/>
            </a:endParaRPr>
          </a:p>
        </p:txBody>
      </p:sp>
      <p:sp>
        <p:nvSpPr>
          <p:cNvPr id="631" name="Google Shape;631;p92"/>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sz="1400" u="sng">
                <a:solidFill>
                  <a:schemeClr val="hlink"/>
                </a:solidFill>
                <a:latin typeface="Lucida Sans"/>
                <a:ea typeface="Lucida Sans"/>
                <a:cs typeface="Lucida Sans"/>
                <a:sym typeface="Lucida Sans"/>
                <a:hlinkClick r:id="rId3"/>
              </a:rPr>
              <a:t>https://docs.microsoft.com/en-au/windows/desktop/api/fileapi/nf-fileapi-createfilea</a:t>
            </a:r>
            <a:r>
              <a:rPr lang="en-US" sz="1400">
                <a:latin typeface="Lucida Sans"/>
                <a:ea typeface="Lucida Sans"/>
                <a:cs typeface="Lucida Sans"/>
                <a:sym typeface="Lucida Sans"/>
              </a:rPr>
              <a:t> </a:t>
            </a:r>
            <a:endParaRPr sz="1400">
              <a:latin typeface="Lucida Sans"/>
              <a:ea typeface="Lucida Sans"/>
              <a:cs typeface="Lucida Sans"/>
              <a:sym typeface="Lucida Sans"/>
            </a:endParaRPr>
          </a:p>
          <a:p>
            <a:pPr indent="0" lvl="0" marL="0" rtl="0" algn="l">
              <a:spcBef>
                <a:spcPts val="1000"/>
              </a:spcBef>
              <a:spcAft>
                <a:spcPts val="0"/>
              </a:spcAft>
              <a:buNone/>
            </a:pPr>
            <a:r>
              <a:rPr lang="en-US" sz="1400">
                <a:latin typeface="Consolas"/>
                <a:ea typeface="Consolas"/>
                <a:cs typeface="Consolas"/>
                <a:sym typeface="Consolas"/>
              </a:rPr>
              <a:t>HANDLE CreateFileA(</a:t>
            </a:r>
            <a:br>
              <a:rPr lang="en-US" sz="1400">
                <a:latin typeface="Consolas"/>
                <a:ea typeface="Consolas"/>
                <a:cs typeface="Consolas"/>
                <a:sym typeface="Consolas"/>
              </a:rPr>
            </a:br>
            <a:r>
              <a:rPr lang="en-US" sz="1400">
                <a:latin typeface="Consolas"/>
                <a:ea typeface="Consolas"/>
                <a:cs typeface="Consolas"/>
                <a:sym typeface="Consolas"/>
              </a:rPr>
              <a:t>  LPCSTR                lpFileName,</a:t>
            </a:r>
            <a:br>
              <a:rPr lang="en-US" sz="1400">
                <a:latin typeface="Consolas"/>
                <a:ea typeface="Consolas"/>
                <a:cs typeface="Consolas"/>
                <a:sym typeface="Consolas"/>
              </a:rPr>
            </a:br>
            <a:r>
              <a:rPr lang="en-US" sz="1400">
                <a:latin typeface="Consolas"/>
                <a:ea typeface="Consolas"/>
                <a:cs typeface="Consolas"/>
                <a:sym typeface="Consolas"/>
              </a:rPr>
              <a:t>  DWORD                 dwDesiredAccess,</a:t>
            </a:r>
            <a:br>
              <a:rPr lang="en-US" sz="1400">
                <a:latin typeface="Consolas"/>
                <a:ea typeface="Consolas"/>
                <a:cs typeface="Consolas"/>
                <a:sym typeface="Consolas"/>
              </a:rPr>
            </a:br>
            <a:r>
              <a:rPr lang="en-US" sz="1400">
                <a:latin typeface="Consolas"/>
                <a:ea typeface="Consolas"/>
                <a:cs typeface="Consolas"/>
                <a:sym typeface="Consolas"/>
              </a:rPr>
              <a:t>  DWORD                 dwShareMode,</a:t>
            </a:r>
            <a:br>
              <a:rPr lang="en-US" sz="1400">
                <a:latin typeface="Consolas"/>
                <a:ea typeface="Consolas"/>
                <a:cs typeface="Consolas"/>
                <a:sym typeface="Consolas"/>
              </a:rPr>
            </a:br>
            <a:r>
              <a:rPr lang="en-US" sz="1400">
                <a:latin typeface="Consolas"/>
                <a:ea typeface="Consolas"/>
                <a:cs typeface="Consolas"/>
                <a:sym typeface="Consolas"/>
              </a:rPr>
              <a:t>  LPSECURITY_ATTRIBUTES lpSecurityAttributes,</a:t>
            </a:r>
            <a:br>
              <a:rPr lang="en-US" sz="1400">
                <a:latin typeface="Consolas"/>
                <a:ea typeface="Consolas"/>
                <a:cs typeface="Consolas"/>
                <a:sym typeface="Consolas"/>
              </a:rPr>
            </a:br>
            <a:r>
              <a:rPr lang="en-US" sz="1400">
                <a:latin typeface="Consolas"/>
                <a:ea typeface="Consolas"/>
                <a:cs typeface="Consolas"/>
                <a:sym typeface="Consolas"/>
              </a:rPr>
              <a:t>  DWORD                 dwCreationDisposition,</a:t>
            </a:r>
            <a:br>
              <a:rPr lang="en-US" sz="1400">
                <a:latin typeface="Consolas"/>
                <a:ea typeface="Consolas"/>
                <a:cs typeface="Consolas"/>
                <a:sym typeface="Consolas"/>
              </a:rPr>
            </a:br>
            <a:r>
              <a:rPr lang="en-US" sz="1400">
                <a:latin typeface="Consolas"/>
                <a:ea typeface="Consolas"/>
                <a:cs typeface="Consolas"/>
                <a:sym typeface="Consolas"/>
              </a:rPr>
              <a:t>  DWORD                 dwFlagsAndAttributes,</a:t>
            </a:r>
            <a:br>
              <a:rPr lang="en-US" sz="1400">
                <a:latin typeface="Consolas"/>
                <a:ea typeface="Consolas"/>
                <a:cs typeface="Consolas"/>
                <a:sym typeface="Consolas"/>
              </a:rPr>
            </a:br>
            <a:r>
              <a:rPr lang="en-US" sz="1400">
                <a:latin typeface="Consolas"/>
                <a:ea typeface="Consolas"/>
                <a:cs typeface="Consolas"/>
                <a:sym typeface="Consolas"/>
              </a:rPr>
              <a:t>  HANDLE                hTemplateFile</a:t>
            </a:r>
            <a:br>
              <a:rPr lang="en-US" sz="1400">
                <a:latin typeface="Consolas"/>
                <a:ea typeface="Consolas"/>
                <a:cs typeface="Consolas"/>
                <a:sym typeface="Consolas"/>
              </a:rPr>
            </a:br>
            <a:r>
              <a:rPr lang="en-US" sz="1400">
                <a:latin typeface="Consolas"/>
                <a:ea typeface="Consolas"/>
                <a:cs typeface="Consolas"/>
                <a:sym typeface="Consolas"/>
              </a:rPr>
              <a:t>);</a:t>
            </a:r>
            <a:endParaRPr sz="1400">
              <a:latin typeface="Consolas"/>
              <a:ea typeface="Consolas"/>
              <a:cs typeface="Consolas"/>
              <a:sym typeface="Consolas"/>
            </a:endParaRPr>
          </a:p>
          <a:p>
            <a:pPr indent="0" lvl="0" marL="0" rtl="0" algn="l">
              <a:spcBef>
                <a:spcPts val="1000"/>
              </a:spcBef>
              <a:spcAft>
                <a:spcPts val="0"/>
              </a:spcAft>
              <a:buNone/>
            </a:pPr>
            <a:r>
              <a:t/>
            </a:r>
            <a:endParaRPr sz="1400">
              <a:latin typeface="Lucida Sans"/>
              <a:ea typeface="Lucida Sans"/>
              <a:cs typeface="Lucida Sans"/>
              <a:sym typeface="Lucida Sans"/>
            </a:endParaRPr>
          </a:p>
          <a:p>
            <a:pPr indent="0" lvl="0" marL="0" rtl="0" algn="l">
              <a:spcBef>
                <a:spcPts val="1000"/>
              </a:spcBef>
              <a:spcAft>
                <a:spcPts val="0"/>
              </a:spcAft>
              <a:buNone/>
            </a:pPr>
            <a:r>
              <a:t/>
            </a:r>
            <a:endParaRPr sz="1400">
              <a:latin typeface="Lucida Sans"/>
              <a:ea typeface="Lucida Sans"/>
              <a:cs typeface="Lucida Sans"/>
              <a:sym typeface="Lucida Sans"/>
            </a:endParaRPr>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35" name="Shape 635"/>
        <p:cNvGrpSpPr/>
        <p:nvPr/>
      </p:nvGrpSpPr>
      <p:grpSpPr>
        <a:xfrm>
          <a:off x="0" y="0"/>
          <a:ext cx="0" cy="0"/>
          <a:chOff x="0" y="0"/>
          <a:chExt cx="0" cy="0"/>
        </a:xfrm>
      </p:grpSpPr>
      <p:sp>
        <p:nvSpPr>
          <p:cNvPr id="636" name="Google Shape;636;p93"/>
          <p:cNvSpPr txBox="1"/>
          <p:nvPr>
            <p:ph idx="1" type="body"/>
          </p:nvPr>
        </p:nvSpPr>
        <p:spPr>
          <a:xfrm>
            <a:off x="311700" y="1536633"/>
            <a:ext cx="8520600" cy="4555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rgbClr val="404040"/>
              </a:buClr>
              <a:buSzPts val="2000"/>
              <a:buFont typeface="Arial"/>
              <a:buNone/>
            </a:pPr>
            <a:r>
              <a:rPr b="1" i="0" lang="en-US" u="none" cap="none" strike="noStrike">
                <a:latin typeface="Lucida Sans"/>
                <a:ea typeface="Lucida Sans"/>
                <a:cs typeface="Lucida Sans"/>
                <a:sym typeface="Lucida Sans"/>
              </a:rPr>
              <a:t>Shared files</a:t>
            </a:r>
            <a:r>
              <a:rPr i="0" lang="en-US" u="none" cap="none" strike="noStrike">
                <a:latin typeface="Lucida Sans"/>
                <a:ea typeface="Lucida Sans"/>
                <a:cs typeface="Lucida Sans"/>
                <a:sym typeface="Lucida Sans"/>
              </a:rPr>
              <a:t> like \\server\\share</a:t>
            </a:r>
            <a:endParaRPr>
              <a:latin typeface="Lucida Sans"/>
              <a:ea typeface="Lucida Sans"/>
              <a:cs typeface="Lucida Sans"/>
              <a:sym typeface="Lucida Sans"/>
            </a:endParaRPr>
          </a:p>
          <a:p>
            <a:pPr indent="0" lvl="1" marL="461962" marR="0" rtl="0" algn="l">
              <a:spcBef>
                <a:spcPts val="660"/>
              </a:spcBef>
              <a:spcAft>
                <a:spcPts val="0"/>
              </a:spcAft>
              <a:buClr>
                <a:srgbClr val="404040"/>
              </a:buClr>
              <a:buSzPts val="1800"/>
              <a:buFont typeface="Arial"/>
              <a:buNone/>
            </a:pPr>
            <a:r>
              <a:rPr i="0" lang="en-US" sz="1800" u="none" cap="none" strike="noStrike">
                <a:latin typeface="Lucida Sans"/>
                <a:ea typeface="Lucida Sans"/>
                <a:cs typeface="Lucida Sans"/>
                <a:sym typeface="Lucida Sans"/>
              </a:rPr>
              <a:t>Or \\?\server\share </a:t>
            </a:r>
            <a:endParaRPr sz="1800">
              <a:latin typeface="Lucida Sans"/>
              <a:ea typeface="Lucida Sans"/>
              <a:cs typeface="Lucida Sans"/>
              <a:sym typeface="Lucida Sans"/>
            </a:endParaRPr>
          </a:p>
          <a:p>
            <a:pPr indent="0" lvl="2" marL="457200" marR="0" rtl="0" algn="l">
              <a:spcBef>
                <a:spcPts val="280"/>
              </a:spcBef>
              <a:spcAft>
                <a:spcPts val="0"/>
              </a:spcAft>
              <a:buClr>
                <a:srgbClr val="404040"/>
              </a:buClr>
              <a:buSzPts val="1400"/>
              <a:buFont typeface="Arial"/>
              <a:buNone/>
            </a:pPr>
            <a:r>
              <a:rPr i="0" lang="en-US" sz="1800" u="none" cap="none" strike="noStrike">
                <a:latin typeface="Lucida Sans"/>
                <a:ea typeface="Lucida Sans"/>
                <a:cs typeface="Lucida Sans"/>
                <a:sym typeface="Lucida Sans"/>
              </a:rPr>
              <a:t>Disables string parsing, allows longer filenames</a:t>
            </a:r>
            <a:endParaRPr sz="1800">
              <a:latin typeface="Lucida Sans"/>
              <a:ea typeface="Lucida Sans"/>
              <a:cs typeface="Lucida Sans"/>
              <a:sym typeface="Lucida Sans"/>
            </a:endParaRPr>
          </a:p>
          <a:p>
            <a:pPr indent="0" lvl="0" marL="0" marR="0" rtl="0" algn="l">
              <a:spcBef>
                <a:spcPts val="400"/>
              </a:spcBef>
              <a:spcAft>
                <a:spcPts val="0"/>
              </a:spcAft>
              <a:buClr>
                <a:srgbClr val="404040"/>
              </a:buClr>
              <a:buSzPts val="2000"/>
              <a:buFont typeface="Arial"/>
              <a:buNone/>
            </a:pPr>
            <a:r>
              <a:rPr b="1" i="0" lang="en-US" u="none" cap="none" strike="noStrike">
                <a:latin typeface="Lucida Sans"/>
                <a:ea typeface="Lucida Sans"/>
                <a:cs typeface="Lucida Sans"/>
                <a:sym typeface="Lucida Sans"/>
              </a:rPr>
              <a:t>Namespaces</a:t>
            </a:r>
            <a:endParaRPr>
              <a:latin typeface="Lucida Sans"/>
              <a:ea typeface="Lucida Sans"/>
              <a:cs typeface="Lucida Sans"/>
              <a:sym typeface="Lucida Sans"/>
            </a:endParaRPr>
          </a:p>
          <a:p>
            <a:pPr indent="0" lvl="1" marL="4762" marR="0" rtl="0" algn="l">
              <a:spcBef>
                <a:spcPts val="660"/>
              </a:spcBef>
              <a:spcAft>
                <a:spcPts val="0"/>
              </a:spcAft>
              <a:buClr>
                <a:srgbClr val="404040"/>
              </a:buClr>
              <a:buSzPts val="1800"/>
              <a:buFont typeface="Arial"/>
              <a:buNone/>
            </a:pPr>
            <a:r>
              <a:rPr i="0" lang="en-US" sz="1800" u="none" cap="none" strike="noStrike">
                <a:latin typeface="Lucida Sans"/>
                <a:ea typeface="Lucida Sans"/>
                <a:cs typeface="Lucida Sans"/>
                <a:sym typeface="Lucida Sans"/>
              </a:rPr>
              <a:t>Special folders in the Windows file system</a:t>
            </a:r>
            <a:endParaRPr sz="1800">
              <a:latin typeface="Lucida Sans"/>
              <a:ea typeface="Lucida Sans"/>
              <a:cs typeface="Lucida Sans"/>
              <a:sym typeface="Lucida Sans"/>
            </a:endParaRPr>
          </a:p>
          <a:p>
            <a:pPr indent="0" lvl="2" marL="0" marR="0" rtl="0" algn="l">
              <a:spcBef>
                <a:spcPts val="280"/>
              </a:spcBef>
              <a:spcAft>
                <a:spcPts val="0"/>
              </a:spcAft>
              <a:buClr>
                <a:srgbClr val="404040"/>
              </a:buClr>
              <a:buSzPts val="1400"/>
              <a:buFont typeface="Arial"/>
              <a:buNone/>
            </a:pPr>
            <a:r>
              <a:rPr i="0" lang="en-US" sz="1800" u="none" cap="none" strike="noStrike">
                <a:latin typeface="Lucida Sans"/>
                <a:ea typeface="Lucida Sans"/>
                <a:cs typeface="Lucida Sans"/>
                <a:sym typeface="Lucida Sans"/>
              </a:rPr>
              <a:t>\ 		Lowest namespace, contains everything</a:t>
            </a:r>
            <a:endParaRPr sz="1800">
              <a:latin typeface="Lucida Sans"/>
              <a:ea typeface="Lucida Sans"/>
              <a:cs typeface="Lucida Sans"/>
              <a:sym typeface="Lucida Sans"/>
            </a:endParaRPr>
          </a:p>
          <a:p>
            <a:pPr indent="0" lvl="2" marL="0" marR="0" rtl="0" algn="l">
              <a:spcBef>
                <a:spcPts val="280"/>
              </a:spcBef>
              <a:spcAft>
                <a:spcPts val="0"/>
              </a:spcAft>
              <a:buClr>
                <a:srgbClr val="404040"/>
              </a:buClr>
              <a:buSzPts val="1400"/>
              <a:buFont typeface="Arial"/>
              <a:buNone/>
            </a:pPr>
            <a:r>
              <a:rPr i="0" lang="en-US" sz="1800" u="none" cap="none" strike="noStrike">
                <a:latin typeface="Lucida Sans"/>
                <a:ea typeface="Lucida Sans"/>
                <a:cs typeface="Lucida Sans"/>
                <a:sym typeface="Lucida Sans"/>
              </a:rPr>
              <a:t>\\.\  	Device namespace</a:t>
            </a:r>
            <a:r>
              <a:rPr b="1" i="0" lang="en-US" sz="1800" u="none" cap="none" strike="noStrike">
                <a:latin typeface="Lucida Sans"/>
                <a:ea typeface="Lucida Sans"/>
                <a:cs typeface="Lucida Sans"/>
                <a:sym typeface="Lucida Sans"/>
              </a:rPr>
              <a:t> </a:t>
            </a:r>
            <a:r>
              <a:rPr i="0" lang="en-US" sz="1800" u="none" cap="none" strike="noStrike">
                <a:latin typeface="Lucida Sans"/>
                <a:ea typeface="Lucida Sans"/>
                <a:cs typeface="Lucida Sans"/>
                <a:sym typeface="Lucida Sans"/>
              </a:rPr>
              <a:t>used for direct disk input / output</a:t>
            </a:r>
            <a:endParaRPr sz="1800">
              <a:latin typeface="Lucida Sans"/>
              <a:ea typeface="Lucida Sans"/>
              <a:cs typeface="Lucida Sans"/>
              <a:sym typeface="Lucida Sans"/>
            </a:endParaRPr>
          </a:p>
          <a:p>
            <a:pPr indent="0" lvl="2" marL="914400" marR="0" rtl="0" algn="l">
              <a:spcBef>
                <a:spcPts val="280"/>
              </a:spcBef>
              <a:spcAft>
                <a:spcPts val="0"/>
              </a:spcAft>
              <a:buClr>
                <a:srgbClr val="404040"/>
              </a:buClr>
              <a:buSzPts val="1400"/>
              <a:buFont typeface="Arial"/>
              <a:buNone/>
            </a:pPr>
            <a:r>
              <a:rPr lang="en-US" sz="1800">
                <a:latin typeface="Lucida Sans"/>
                <a:ea typeface="Lucida Sans"/>
                <a:cs typeface="Lucida Sans"/>
                <a:sym typeface="Lucida Sans"/>
              </a:rPr>
              <a:t>Example: </a:t>
            </a:r>
            <a:r>
              <a:rPr i="0" lang="en-US" sz="1800" u="none" cap="none" strike="noStrike">
                <a:latin typeface="Lucida Sans"/>
                <a:ea typeface="Lucida Sans"/>
                <a:cs typeface="Lucida Sans"/>
                <a:sym typeface="Lucida Sans"/>
              </a:rPr>
              <a:t>Witty worm wrote to \\.\PhysicalDisk1 to corrupt the disk</a:t>
            </a:r>
            <a:endParaRPr b="1" i="0" sz="1800" u="none" cap="none" strike="noStrike">
              <a:latin typeface="Lucida Sans"/>
              <a:ea typeface="Lucida Sans"/>
              <a:cs typeface="Lucida Sans"/>
              <a:sym typeface="Lucida Sans"/>
            </a:endParaRPr>
          </a:p>
        </p:txBody>
      </p:sp>
      <p:sp>
        <p:nvSpPr>
          <p:cNvPr id="637" name="Google Shape;637;p93"/>
          <p:cNvSpPr txBox="1"/>
          <p:nvPr>
            <p:ph type="title"/>
          </p:nvPr>
        </p:nvSpPr>
        <p:spPr>
          <a:xfrm>
            <a:off x="311700" y="593367"/>
            <a:ext cx="8520600" cy="7635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i="0" lang="en-US" sz="2400" u="none" cap="none" strike="noStrike">
                <a:solidFill>
                  <a:srgbClr val="404040"/>
                </a:solidFill>
                <a:latin typeface="Lucida Sans"/>
                <a:ea typeface="Lucida Sans"/>
                <a:cs typeface="Lucida Sans"/>
                <a:sym typeface="Lucida Sans"/>
              </a:rPr>
              <a:t>Special Files</a:t>
            </a:r>
            <a:endParaRPr>
              <a:latin typeface="Lucida Sans"/>
              <a:ea typeface="Lucida Sans"/>
              <a:cs typeface="Lucida Sans"/>
              <a:sym typeface="Lucida Sans"/>
            </a:endParaRPr>
          </a:p>
        </p:txBody>
      </p:sp>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1" name="Shape 641"/>
        <p:cNvGrpSpPr/>
        <p:nvPr/>
      </p:nvGrpSpPr>
      <p:grpSpPr>
        <a:xfrm>
          <a:off x="0" y="0"/>
          <a:ext cx="0" cy="0"/>
          <a:chOff x="0" y="0"/>
          <a:chExt cx="0" cy="0"/>
        </a:xfrm>
      </p:grpSpPr>
      <p:sp>
        <p:nvSpPr>
          <p:cNvPr id="642" name="Google Shape;642;p94"/>
          <p:cNvSpPr txBox="1"/>
          <p:nvPr>
            <p:ph idx="1" type="body"/>
          </p:nvPr>
        </p:nvSpPr>
        <p:spPr>
          <a:xfrm>
            <a:off x="311700" y="1536633"/>
            <a:ext cx="8520600" cy="4555200"/>
          </a:xfrm>
          <a:prstGeom prst="rect">
            <a:avLst/>
          </a:prstGeom>
          <a:noFill/>
          <a:ln>
            <a:noFill/>
          </a:ln>
        </p:spPr>
        <p:txBody>
          <a:bodyPr anchorCtr="0" anchor="t" bIns="45700" lIns="91425" spcFirstLastPara="1" rIns="91425" wrap="square" tIns="45700">
            <a:noAutofit/>
          </a:bodyPr>
          <a:lstStyle/>
          <a:p>
            <a:pPr indent="0" lvl="2" marL="0" marR="0" rtl="0" algn="l">
              <a:spcBef>
                <a:spcPts val="280"/>
              </a:spcBef>
              <a:spcAft>
                <a:spcPts val="0"/>
              </a:spcAft>
              <a:buClr>
                <a:srgbClr val="404040"/>
              </a:buClr>
              <a:buSzPts val="1400"/>
              <a:buFont typeface="Arial"/>
              <a:buNone/>
            </a:pPr>
            <a:r>
              <a:rPr lang="en-US" sz="2200">
                <a:solidFill>
                  <a:srgbClr val="404040"/>
                </a:solidFill>
                <a:latin typeface="Lucida Sans"/>
                <a:ea typeface="Lucida Sans"/>
                <a:cs typeface="Lucida Sans"/>
                <a:sym typeface="Lucida Sans"/>
              </a:rPr>
              <a:t>Implements common network functions</a:t>
            </a:r>
            <a:endParaRPr sz="2200">
              <a:solidFill>
                <a:srgbClr val="404040"/>
              </a:solidFill>
              <a:latin typeface="Lucida Sans"/>
              <a:ea typeface="Lucida Sans"/>
              <a:cs typeface="Lucida Sans"/>
              <a:sym typeface="Lucida Sans"/>
            </a:endParaRPr>
          </a:p>
          <a:p>
            <a:pPr indent="0" lvl="2" marL="0" marR="0" rtl="0" algn="l">
              <a:spcBef>
                <a:spcPts val="280"/>
              </a:spcBef>
              <a:spcAft>
                <a:spcPts val="0"/>
              </a:spcAft>
              <a:buClr>
                <a:srgbClr val="404040"/>
              </a:buClr>
              <a:buSzPts val="1400"/>
              <a:buFont typeface="Arial"/>
              <a:buNone/>
            </a:pPr>
            <a:r>
              <a:rPr lang="en-US" sz="2200">
                <a:solidFill>
                  <a:srgbClr val="404040"/>
                </a:solidFill>
                <a:latin typeface="Lucida Sans"/>
                <a:ea typeface="Lucida Sans"/>
                <a:cs typeface="Lucida Sans"/>
                <a:sym typeface="Lucida Sans"/>
              </a:rPr>
              <a:t>Malware often uses Berkeley sockets</a:t>
            </a:r>
            <a:endParaRPr sz="2200">
              <a:solidFill>
                <a:srgbClr val="404040"/>
              </a:solidFill>
              <a:latin typeface="Lucida Sans"/>
              <a:ea typeface="Lucida Sans"/>
              <a:cs typeface="Lucida Sans"/>
              <a:sym typeface="Lucida Sans"/>
            </a:endParaRPr>
          </a:p>
          <a:p>
            <a:pPr indent="-368300" lvl="0" marL="457200" marR="0" rtl="0" algn="l">
              <a:spcBef>
                <a:spcPts val="280"/>
              </a:spcBef>
              <a:spcAft>
                <a:spcPts val="0"/>
              </a:spcAft>
              <a:buClr>
                <a:srgbClr val="404040"/>
              </a:buClr>
              <a:buSzPts val="2200"/>
              <a:buFont typeface="Lucida Sans"/>
              <a:buChar char="●"/>
            </a:pPr>
            <a:r>
              <a:rPr lang="en-US" sz="2200">
                <a:solidFill>
                  <a:srgbClr val="404040"/>
                </a:solidFill>
                <a:latin typeface="Lucida Sans"/>
                <a:ea typeface="Lucida Sans"/>
                <a:cs typeface="Lucida Sans"/>
                <a:sym typeface="Lucida Sans"/>
              </a:rPr>
              <a:t>Compatible with UNIX</a:t>
            </a:r>
            <a:endParaRPr sz="2200">
              <a:solidFill>
                <a:srgbClr val="404040"/>
              </a:solidFill>
              <a:latin typeface="Lucida Sans"/>
              <a:ea typeface="Lucida Sans"/>
              <a:cs typeface="Lucida Sans"/>
              <a:sym typeface="Lucida Sans"/>
            </a:endParaRPr>
          </a:p>
          <a:p>
            <a:pPr indent="-368300" lvl="0" marL="457200" marR="0" rtl="0" algn="l">
              <a:spcBef>
                <a:spcPts val="0"/>
              </a:spcBef>
              <a:spcAft>
                <a:spcPts val="0"/>
              </a:spcAft>
              <a:buClr>
                <a:srgbClr val="404040"/>
              </a:buClr>
              <a:buSzPts val="2200"/>
              <a:buFont typeface="Lucida Sans"/>
              <a:buChar char="●"/>
            </a:pPr>
            <a:r>
              <a:rPr lang="en-US" sz="2200">
                <a:solidFill>
                  <a:srgbClr val="404040"/>
                </a:solidFill>
                <a:latin typeface="Lucida Sans"/>
                <a:ea typeface="Lucida Sans"/>
                <a:cs typeface="Lucida Sans"/>
                <a:sym typeface="Lucida Sans"/>
              </a:rPr>
              <a:t>Portable</a:t>
            </a:r>
            <a:endParaRPr sz="2200">
              <a:solidFill>
                <a:srgbClr val="404040"/>
              </a:solidFill>
              <a:latin typeface="Lucida Sans"/>
              <a:ea typeface="Lucida Sans"/>
              <a:cs typeface="Lucida Sans"/>
              <a:sym typeface="Lucida Sans"/>
            </a:endParaRPr>
          </a:p>
          <a:p>
            <a:pPr indent="0" lvl="0" marL="0" marR="0" rtl="0" algn="l">
              <a:spcBef>
                <a:spcPts val="280"/>
              </a:spcBef>
              <a:spcAft>
                <a:spcPts val="0"/>
              </a:spcAft>
              <a:buNone/>
            </a:pPr>
            <a:r>
              <a:t/>
            </a:r>
            <a:endParaRPr sz="2200">
              <a:solidFill>
                <a:srgbClr val="404040"/>
              </a:solidFill>
              <a:latin typeface="Lucida Sans"/>
              <a:ea typeface="Lucida Sans"/>
              <a:cs typeface="Lucida Sans"/>
              <a:sym typeface="Lucida Sans"/>
            </a:endParaRPr>
          </a:p>
          <a:p>
            <a:pPr indent="0" lvl="0" marL="0" marR="0" rtl="0" algn="l">
              <a:spcBef>
                <a:spcPts val="280"/>
              </a:spcBef>
              <a:spcAft>
                <a:spcPts val="0"/>
              </a:spcAft>
              <a:buNone/>
            </a:pPr>
            <a:r>
              <a:rPr lang="en-US" sz="2200">
                <a:solidFill>
                  <a:srgbClr val="404040"/>
                </a:solidFill>
                <a:latin typeface="Lucida Sans"/>
                <a:ea typeface="Lucida Sans"/>
                <a:cs typeface="Lucida Sans"/>
                <a:sym typeface="Lucida Sans"/>
              </a:rPr>
              <a:t>Commands: socket bind listen accept connect recv send</a:t>
            </a:r>
            <a:endParaRPr sz="2200">
              <a:solidFill>
                <a:srgbClr val="404040"/>
              </a:solidFill>
              <a:latin typeface="Lucida Sans"/>
              <a:ea typeface="Lucida Sans"/>
              <a:cs typeface="Lucida Sans"/>
              <a:sym typeface="Lucida Sans"/>
            </a:endParaRPr>
          </a:p>
          <a:p>
            <a:pPr indent="0" lvl="0" marL="0" marR="0" rtl="0" algn="l">
              <a:spcBef>
                <a:spcPts val="280"/>
              </a:spcBef>
              <a:spcAft>
                <a:spcPts val="0"/>
              </a:spcAft>
              <a:buNone/>
            </a:pPr>
            <a:r>
              <a:t/>
            </a:r>
            <a:endParaRPr sz="2200">
              <a:solidFill>
                <a:srgbClr val="404040"/>
              </a:solidFill>
              <a:latin typeface="Lucida Sans"/>
              <a:ea typeface="Lucida Sans"/>
              <a:cs typeface="Lucida Sans"/>
              <a:sym typeface="Lucida Sans"/>
            </a:endParaRPr>
          </a:p>
          <a:p>
            <a:pPr indent="0" lvl="0" marL="0" marR="0" rtl="0" algn="l">
              <a:spcBef>
                <a:spcPts val="280"/>
              </a:spcBef>
              <a:spcAft>
                <a:spcPts val="0"/>
              </a:spcAft>
              <a:buNone/>
            </a:pPr>
            <a:r>
              <a:rPr lang="en-US" sz="2200">
                <a:solidFill>
                  <a:srgbClr val="404040"/>
                </a:solidFill>
                <a:latin typeface="Lucida Sans"/>
                <a:ea typeface="Lucida Sans"/>
                <a:cs typeface="Lucida Sans"/>
                <a:sym typeface="Lucida Sans"/>
              </a:rPr>
              <a:t>Find them back as</a:t>
            </a:r>
            <a:endParaRPr sz="2200">
              <a:solidFill>
                <a:srgbClr val="404040"/>
              </a:solidFill>
              <a:latin typeface="Lucida Sans"/>
              <a:ea typeface="Lucida Sans"/>
              <a:cs typeface="Lucida Sans"/>
              <a:sym typeface="Lucida Sans"/>
            </a:endParaRPr>
          </a:p>
          <a:p>
            <a:pPr indent="457200" lvl="0" marL="0" marR="0" rtl="0" algn="l">
              <a:spcBef>
                <a:spcPts val="280"/>
              </a:spcBef>
              <a:spcAft>
                <a:spcPts val="0"/>
              </a:spcAft>
              <a:buNone/>
            </a:pPr>
            <a:r>
              <a:rPr lang="en-US" sz="2200">
                <a:solidFill>
                  <a:srgbClr val="404040"/>
                </a:solidFill>
                <a:latin typeface="Lucida Sans"/>
                <a:ea typeface="Lucida Sans"/>
                <a:cs typeface="Lucida Sans"/>
                <a:sym typeface="Lucida Sans"/>
              </a:rPr>
              <a:t>ds:&lt;name&gt;</a:t>
            </a:r>
            <a:endParaRPr sz="2200">
              <a:solidFill>
                <a:srgbClr val="404040"/>
              </a:solidFill>
              <a:latin typeface="Lucida Sans"/>
              <a:ea typeface="Lucida Sans"/>
              <a:cs typeface="Lucida Sans"/>
              <a:sym typeface="Lucida Sans"/>
            </a:endParaRPr>
          </a:p>
        </p:txBody>
      </p:sp>
      <p:sp>
        <p:nvSpPr>
          <p:cNvPr id="643" name="Google Shape;643;p94"/>
          <p:cNvSpPr txBox="1"/>
          <p:nvPr>
            <p:ph type="title"/>
          </p:nvPr>
        </p:nvSpPr>
        <p:spPr>
          <a:xfrm>
            <a:off x="311700" y="593367"/>
            <a:ext cx="8520600" cy="763500"/>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lang="en-US" sz="2400">
                <a:solidFill>
                  <a:srgbClr val="404040"/>
                </a:solidFill>
                <a:latin typeface="Lucida Sans"/>
                <a:ea typeface="Lucida Sans"/>
                <a:cs typeface="Lucida Sans"/>
                <a:sym typeface="Lucida Sans"/>
              </a:rPr>
              <a:t>Networking API</a:t>
            </a:r>
            <a:endParaRPr>
              <a:latin typeface="Lucida Sans"/>
              <a:ea typeface="Lucida Sans"/>
              <a:cs typeface="Lucida Sans"/>
              <a:sym typeface="Lucida Sans"/>
            </a:endParaRPr>
          </a:p>
        </p:txBody>
      </p: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8" name="Shape 648"/>
        <p:cNvGrpSpPr/>
        <p:nvPr/>
      </p:nvGrpSpPr>
      <p:grpSpPr>
        <a:xfrm>
          <a:off x="0" y="0"/>
          <a:ext cx="0" cy="0"/>
          <a:chOff x="0" y="0"/>
          <a:chExt cx="0" cy="0"/>
        </a:xfrm>
      </p:grpSpPr>
      <p:sp>
        <p:nvSpPr>
          <p:cNvPr id="649" name="Google Shape;649;p95"/>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The WinINet API</a:t>
            </a:r>
            <a:endParaRPr>
              <a:latin typeface="Lucida Sans"/>
              <a:ea typeface="Lucida Sans"/>
              <a:cs typeface="Lucida Sans"/>
              <a:sym typeface="Lucida Sans"/>
            </a:endParaRPr>
          </a:p>
        </p:txBody>
      </p:sp>
      <p:sp>
        <p:nvSpPr>
          <p:cNvPr id="650" name="Google Shape;650;p95"/>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latin typeface="Lucida Sans"/>
                <a:ea typeface="Lucida Sans"/>
                <a:cs typeface="Lucida Sans"/>
                <a:sym typeface="Lucida Sans"/>
              </a:rPr>
              <a:t>Implements application layer protocols such as HTTP and FTP </a:t>
            </a:r>
            <a:endParaRPr>
              <a:latin typeface="Lucida Sans"/>
              <a:ea typeface="Lucida Sans"/>
              <a:cs typeface="Lucida Sans"/>
              <a:sym typeface="Lucida Sans"/>
            </a:endParaRPr>
          </a:p>
          <a:p>
            <a:pPr indent="0" lvl="0" marL="0" rtl="0" algn="l">
              <a:spcBef>
                <a:spcPts val="1000"/>
              </a:spcBef>
              <a:spcAft>
                <a:spcPts val="0"/>
              </a:spcAft>
              <a:buNone/>
            </a:pPr>
            <a:r>
              <a:rPr lang="en-US">
                <a:latin typeface="Lucida Sans"/>
                <a:ea typeface="Lucida Sans"/>
                <a:cs typeface="Lucida Sans"/>
                <a:sym typeface="Lucida Sans"/>
              </a:rPr>
              <a:t>Will have wininet.dll in the imports</a:t>
            </a:r>
            <a:endParaRPr>
              <a:latin typeface="Lucida Sans"/>
              <a:ea typeface="Lucida Sans"/>
              <a:cs typeface="Lucida Sans"/>
              <a:sym typeface="Lucida Sans"/>
            </a:endParaRPr>
          </a:p>
          <a:p>
            <a:pPr indent="0" lvl="0" marL="0" rtl="0" algn="l">
              <a:spcBef>
                <a:spcPts val="1000"/>
              </a:spcBef>
              <a:spcAft>
                <a:spcPts val="0"/>
              </a:spcAft>
              <a:buNone/>
            </a:pPr>
            <a:r>
              <a:rPr lang="en-US">
                <a:latin typeface="Lucida Sans"/>
                <a:ea typeface="Lucida Sans"/>
                <a:cs typeface="Lucida Sans"/>
                <a:sym typeface="Lucida Sans"/>
              </a:rPr>
              <a:t>Can read and write files / data to networks</a:t>
            </a:r>
            <a:endParaRPr>
              <a:latin typeface="Lucida Sans"/>
              <a:ea typeface="Lucida Sans"/>
              <a:cs typeface="Lucida Sans"/>
              <a:sym typeface="Lucida Sans"/>
            </a:endParaRPr>
          </a:p>
          <a:p>
            <a:pPr indent="-406400" lvl="0" marL="457200" rtl="0" algn="l">
              <a:spcBef>
                <a:spcPts val="1000"/>
              </a:spcBef>
              <a:spcAft>
                <a:spcPts val="0"/>
              </a:spcAft>
              <a:buSzPts val="2800"/>
              <a:buFont typeface="Consolas"/>
              <a:buChar char="●"/>
            </a:pPr>
            <a:r>
              <a:rPr lang="en-US">
                <a:latin typeface="Consolas"/>
                <a:ea typeface="Consolas"/>
                <a:cs typeface="Consolas"/>
                <a:sym typeface="Consolas"/>
              </a:rPr>
              <a:t>InternetOpen</a:t>
            </a:r>
            <a:endParaRPr>
              <a:latin typeface="Consolas"/>
              <a:ea typeface="Consolas"/>
              <a:cs typeface="Consolas"/>
              <a:sym typeface="Consolas"/>
            </a:endParaRPr>
          </a:p>
          <a:p>
            <a:pPr indent="-406400" lvl="0" marL="457200" rtl="0" algn="l">
              <a:spcBef>
                <a:spcPts val="0"/>
              </a:spcBef>
              <a:spcAft>
                <a:spcPts val="0"/>
              </a:spcAft>
              <a:buSzPts val="2800"/>
              <a:buFont typeface="Consolas"/>
              <a:buChar char="●"/>
            </a:pPr>
            <a:r>
              <a:rPr lang="en-US">
                <a:latin typeface="Consolas"/>
                <a:ea typeface="Consolas"/>
                <a:cs typeface="Consolas"/>
                <a:sym typeface="Consolas"/>
              </a:rPr>
              <a:t>InternetOpenUrl</a:t>
            </a:r>
            <a:endParaRPr>
              <a:latin typeface="Consolas"/>
              <a:ea typeface="Consolas"/>
              <a:cs typeface="Consolas"/>
              <a:sym typeface="Consolas"/>
            </a:endParaRPr>
          </a:p>
          <a:p>
            <a:pPr indent="-406400" lvl="0" marL="457200" rtl="0" algn="l">
              <a:spcBef>
                <a:spcPts val="0"/>
              </a:spcBef>
              <a:spcAft>
                <a:spcPts val="0"/>
              </a:spcAft>
              <a:buSzPts val="2800"/>
              <a:buFont typeface="Consolas"/>
              <a:buChar char="●"/>
            </a:pPr>
            <a:r>
              <a:rPr lang="en-US">
                <a:latin typeface="Consolas"/>
                <a:ea typeface="Consolas"/>
                <a:cs typeface="Consolas"/>
                <a:sym typeface="Consolas"/>
              </a:rPr>
              <a:t>InternetReadFile</a:t>
            </a:r>
            <a:endParaRPr>
              <a:latin typeface="Consolas"/>
              <a:ea typeface="Consolas"/>
              <a:cs typeface="Consolas"/>
              <a:sym typeface="Consolas"/>
            </a:endParaRPr>
          </a:p>
        </p:txBody>
      </p:sp>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4" name="Shape 654"/>
        <p:cNvGrpSpPr/>
        <p:nvPr/>
      </p:nvGrpSpPr>
      <p:grpSpPr>
        <a:xfrm>
          <a:off x="0" y="0"/>
          <a:ext cx="0" cy="0"/>
          <a:chOff x="0" y="0"/>
          <a:chExt cx="0" cy="0"/>
        </a:xfrm>
      </p:grpSpPr>
      <p:sp>
        <p:nvSpPr>
          <p:cNvPr id="655" name="Google Shape;655;p96"/>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Example:typical system calls used by packers</a:t>
            </a:r>
            <a:endParaRPr>
              <a:latin typeface="Lucida Sans"/>
              <a:ea typeface="Lucida Sans"/>
              <a:cs typeface="Lucida Sans"/>
              <a:sym typeface="Lucida Sans"/>
            </a:endParaRPr>
          </a:p>
        </p:txBody>
      </p:sp>
      <p:sp>
        <p:nvSpPr>
          <p:cNvPr id="656" name="Google Shape;656;p96"/>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368300" lvl="0" marL="457200" rtl="0" algn="l">
              <a:spcBef>
                <a:spcPts val="1000"/>
              </a:spcBef>
              <a:spcAft>
                <a:spcPts val="0"/>
              </a:spcAft>
              <a:buSzPts val="2200"/>
              <a:buFont typeface="Lucida Sans"/>
              <a:buChar char="●"/>
            </a:pPr>
            <a:r>
              <a:rPr lang="en-US" sz="2200">
                <a:latin typeface="Lucida Sans"/>
                <a:ea typeface="Lucida Sans"/>
                <a:cs typeface="Lucida Sans"/>
                <a:sym typeface="Lucida Sans"/>
              </a:rPr>
              <a:t>Payload stored in .rsrc, expect a typical API call chain</a:t>
            </a:r>
            <a:endParaRPr sz="2200">
              <a:latin typeface="Lucida Sans"/>
              <a:ea typeface="Lucida Sans"/>
              <a:cs typeface="Lucida Sans"/>
              <a:sym typeface="Lucida Sans"/>
            </a:endParaRPr>
          </a:p>
          <a:p>
            <a:pPr indent="0" lvl="0" marL="914400" rtl="0" algn="l">
              <a:spcBef>
                <a:spcPts val="1000"/>
              </a:spcBef>
              <a:spcAft>
                <a:spcPts val="0"/>
              </a:spcAft>
              <a:buNone/>
            </a:pPr>
            <a:r>
              <a:rPr lang="en-US" sz="2200">
                <a:latin typeface="Consolas"/>
                <a:ea typeface="Consolas"/>
                <a:cs typeface="Consolas"/>
                <a:sym typeface="Consolas"/>
              </a:rPr>
              <a:t>GetModuleHandleA/W, FindResourcesA/W, SizeofResource, LoadResource, LockResource</a:t>
            </a:r>
            <a:endParaRPr sz="2200">
              <a:latin typeface="Consolas"/>
              <a:ea typeface="Consolas"/>
              <a:cs typeface="Consolas"/>
              <a:sym typeface="Consolas"/>
            </a:endParaRPr>
          </a:p>
          <a:p>
            <a:pPr indent="-368300" lvl="0" marL="457200" rtl="0" algn="l">
              <a:spcBef>
                <a:spcPts val="1000"/>
              </a:spcBef>
              <a:spcAft>
                <a:spcPts val="0"/>
              </a:spcAft>
              <a:buSzPts val="2200"/>
              <a:buFont typeface="Lucida Sans"/>
              <a:buChar char="●"/>
            </a:pPr>
            <a:r>
              <a:rPr lang="en-US" sz="2200">
                <a:latin typeface="Lucida Sans"/>
                <a:ea typeface="Lucida Sans"/>
                <a:cs typeface="Lucida Sans"/>
                <a:sym typeface="Lucida Sans"/>
              </a:rPr>
              <a:t>Payload stored in the PE-file in e.g. Data section</a:t>
            </a:r>
            <a:endParaRPr sz="2200">
              <a:latin typeface="Lucida Sans"/>
              <a:ea typeface="Lucida Sans"/>
              <a:cs typeface="Lucida Sans"/>
              <a:sym typeface="Lucida Sans"/>
            </a:endParaRPr>
          </a:p>
          <a:p>
            <a:pPr indent="0" lvl="0" marL="914400" rtl="0" algn="l">
              <a:spcBef>
                <a:spcPts val="1000"/>
              </a:spcBef>
              <a:spcAft>
                <a:spcPts val="0"/>
              </a:spcAft>
              <a:buNone/>
            </a:pPr>
            <a:r>
              <a:rPr lang="en-US" sz="2200">
                <a:latin typeface="Consolas"/>
                <a:ea typeface="Consolas"/>
                <a:cs typeface="Consolas"/>
                <a:sym typeface="Consolas"/>
              </a:rPr>
              <a:t>LocalAlloc / RtlAllocateHeap</a:t>
            </a:r>
            <a:br>
              <a:rPr lang="en-US" sz="2200"/>
            </a:br>
            <a:r>
              <a:rPr lang="en-US" sz="2200">
                <a:latin typeface="Consolas"/>
                <a:ea typeface="Consolas"/>
                <a:cs typeface="Consolas"/>
                <a:sym typeface="Consolas"/>
              </a:rPr>
              <a:t>VirtualAlloc / VirtualAllocEx / NtAllocateVirtualMemory</a:t>
            </a:r>
            <a:endParaRPr sz="2200">
              <a:latin typeface="Consolas"/>
              <a:ea typeface="Consolas"/>
              <a:cs typeface="Consolas"/>
              <a:sym typeface="Consolas"/>
            </a:endParaRPr>
          </a:p>
          <a:p>
            <a:pPr indent="-368300" lvl="0" marL="457200" rtl="0" algn="l">
              <a:spcBef>
                <a:spcPts val="1000"/>
              </a:spcBef>
              <a:spcAft>
                <a:spcPts val="0"/>
              </a:spcAft>
              <a:buSzPts val="2200"/>
              <a:buFont typeface="Lucida Sans"/>
              <a:buChar char="●"/>
            </a:pPr>
            <a:r>
              <a:rPr lang="en-US" sz="2200">
                <a:latin typeface="Lucida Sans"/>
                <a:ea typeface="Lucida Sans"/>
                <a:cs typeface="Lucida Sans"/>
                <a:sym typeface="Lucida Sans"/>
              </a:rPr>
              <a:t>Other libraries often used by packing / unpacking routines</a:t>
            </a:r>
            <a:endParaRPr sz="2200">
              <a:latin typeface="Lucida Sans"/>
              <a:ea typeface="Lucida Sans"/>
              <a:cs typeface="Lucida Sans"/>
              <a:sym typeface="Lucida Sans"/>
            </a:endParaRPr>
          </a:p>
          <a:p>
            <a:pPr indent="0" lvl="0" marL="914400" rtl="0" algn="l">
              <a:spcBef>
                <a:spcPts val="1000"/>
              </a:spcBef>
              <a:spcAft>
                <a:spcPts val="0"/>
              </a:spcAft>
              <a:buNone/>
            </a:pPr>
            <a:r>
              <a:rPr lang="en-US" sz="2200">
                <a:latin typeface="Consolas"/>
                <a:ea typeface="Consolas"/>
                <a:cs typeface="Consolas"/>
                <a:sym typeface="Consolas"/>
              </a:rPr>
              <a:t>Advapi32!CryptDecrypt </a:t>
            </a:r>
            <a:br>
              <a:rPr lang="en-US" sz="2200">
                <a:latin typeface="Consolas"/>
                <a:ea typeface="Consolas"/>
                <a:cs typeface="Consolas"/>
                <a:sym typeface="Consolas"/>
              </a:rPr>
            </a:br>
            <a:r>
              <a:rPr lang="en-US" sz="2200">
                <a:latin typeface="Consolas"/>
                <a:ea typeface="Consolas"/>
                <a:cs typeface="Consolas"/>
                <a:sym typeface="Consolas"/>
              </a:rPr>
              <a:t>ntdll!RtlDecompressBuffer</a:t>
            </a:r>
            <a:endParaRPr sz="2200">
              <a:latin typeface="Consolas"/>
              <a:ea typeface="Consolas"/>
              <a:cs typeface="Consolas"/>
              <a:sym typeface="Consolas"/>
            </a:endParaRPr>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61" name="Shape 661"/>
        <p:cNvGrpSpPr/>
        <p:nvPr/>
      </p:nvGrpSpPr>
      <p:grpSpPr>
        <a:xfrm>
          <a:off x="0" y="0"/>
          <a:ext cx="0" cy="0"/>
          <a:chOff x="0" y="0"/>
          <a:chExt cx="0" cy="0"/>
        </a:xfrm>
      </p:grpSpPr>
      <p:sp>
        <p:nvSpPr>
          <p:cNvPr id="662" name="Google Shape;662;p97"/>
          <p:cNvSpPr txBox="1"/>
          <p:nvPr>
            <p:ph type="title"/>
          </p:nvPr>
        </p:nvSpPr>
        <p:spPr>
          <a:xfrm>
            <a:off x="311700" y="2867800"/>
            <a:ext cx="8520600" cy="1122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US">
                <a:latin typeface="Lucida Sans"/>
                <a:ea typeface="Lucida Sans"/>
                <a:cs typeface="Lucida Sans"/>
                <a:sym typeface="Lucida Sans"/>
              </a:rPr>
              <a:t>Configuration data</a:t>
            </a:r>
            <a:endParaRPr>
              <a:latin typeface="Lucida Sans"/>
              <a:ea typeface="Lucida Sans"/>
              <a:cs typeface="Lucida Sans"/>
              <a:sym typeface="Lucida Sans"/>
            </a:endParaRPr>
          </a:p>
        </p:txBody>
      </p:sp>
      <p:sp>
        <p:nvSpPr>
          <p:cNvPr id="663" name="Google Shape;663;p97"/>
          <p:cNvSpPr txBox="1"/>
          <p:nvPr>
            <p:ph idx="12" type="sldNum"/>
          </p:nvPr>
        </p:nvSpPr>
        <p:spPr>
          <a:xfrm>
            <a:off x="8472458" y="6217622"/>
            <a:ext cx="548700" cy="524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68" name="Shape 668"/>
        <p:cNvGrpSpPr/>
        <p:nvPr/>
      </p:nvGrpSpPr>
      <p:grpSpPr>
        <a:xfrm>
          <a:off x="0" y="0"/>
          <a:ext cx="0" cy="0"/>
          <a:chOff x="0" y="0"/>
          <a:chExt cx="0" cy="0"/>
        </a:xfrm>
      </p:grpSpPr>
      <p:sp>
        <p:nvSpPr>
          <p:cNvPr id="669" name="Google Shape;669;p98"/>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Mutexes</a:t>
            </a:r>
            <a:endParaRPr>
              <a:latin typeface="Lucida Sans"/>
              <a:ea typeface="Lucida Sans"/>
              <a:cs typeface="Lucida Sans"/>
              <a:sym typeface="Lucida Sans"/>
            </a:endParaRPr>
          </a:p>
        </p:txBody>
      </p:sp>
      <p:sp>
        <p:nvSpPr>
          <p:cNvPr id="670" name="Google Shape;670;p98"/>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406400" lvl="0" marL="457200" rtl="0" algn="l">
              <a:spcBef>
                <a:spcPts val="1000"/>
              </a:spcBef>
              <a:spcAft>
                <a:spcPts val="0"/>
              </a:spcAft>
              <a:buSzPts val="2800"/>
              <a:buFont typeface="Lucida Sans"/>
              <a:buChar char="●"/>
            </a:pPr>
            <a:r>
              <a:rPr lang="en-US">
                <a:latin typeface="Lucida Sans"/>
                <a:ea typeface="Lucida Sans"/>
                <a:cs typeface="Lucida Sans"/>
                <a:sym typeface="Lucida Sans"/>
              </a:rPr>
              <a:t>A mutex is a programming artefact that is used to lock a resource</a:t>
            </a:r>
            <a:endParaRPr>
              <a:latin typeface="Lucida Sans"/>
              <a:ea typeface="Lucida Sans"/>
              <a:cs typeface="Lucida Sans"/>
              <a:sym typeface="Lucida Sans"/>
            </a:endParaRPr>
          </a:p>
          <a:p>
            <a:pPr indent="-406400" lvl="0" marL="457200" rtl="0" algn="l">
              <a:spcBef>
                <a:spcPts val="0"/>
              </a:spcBef>
              <a:spcAft>
                <a:spcPts val="0"/>
              </a:spcAft>
              <a:buSzPts val="2800"/>
              <a:buFont typeface="Lucida Sans"/>
              <a:buChar char="●"/>
            </a:pPr>
            <a:r>
              <a:rPr lang="en-US">
                <a:latin typeface="Lucida Sans"/>
                <a:ea typeface="Lucida Sans"/>
                <a:cs typeface="Lucida Sans"/>
                <a:sym typeface="Lucida Sans"/>
              </a:rPr>
              <a:t>They are often used to prevent multiple copies of malware running</a:t>
            </a:r>
            <a:endParaRPr>
              <a:latin typeface="Lucida Sans"/>
              <a:ea typeface="Lucida Sans"/>
              <a:cs typeface="Lucida Sans"/>
              <a:sym typeface="Lucida Sans"/>
            </a:endParaRPr>
          </a:p>
          <a:p>
            <a:pPr indent="-406400" lvl="0" marL="457200" rtl="0" algn="l">
              <a:spcBef>
                <a:spcPts val="0"/>
              </a:spcBef>
              <a:spcAft>
                <a:spcPts val="0"/>
              </a:spcAft>
              <a:buSzPts val="2800"/>
              <a:buFont typeface="Lucida Sans"/>
              <a:buChar char="●"/>
            </a:pPr>
            <a:r>
              <a:rPr lang="en-US">
                <a:latin typeface="Lucida Sans"/>
                <a:ea typeface="Lucida Sans"/>
                <a:cs typeface="Lucida Sans"/>
                <a:sym typeface="Lucida Sans"/>
              </a:rPr>
              <a:t>The mutex is named by the developer</a:t>
            </a:r>
            <a:endParaRPr>
              <a:latin typeface="Lucida Sans"/>
              <a:ea typeface="Lucida Sans"/>
              <a:cs typeface="Lucida Sans"/>
              <a:sym typeface="Lucida Sans"/>
            </a:endParaRPr>
          </a:p>
          <a:p>
            <a:pPr indent="-406400" lvl="0" marL="457200" rtl="0" algn="l">
              <a:spcBef>
                <a:spcPts val="0"/>
              </a:spcBef>
              <a:spcAft>
                <a:spcPts val="0"/>
              </a:spcAft>
              <a:buSzPts val="2800"/>
              <a:buFont typeface="Lucida Sans"/>
              <a:buChar char="●"/>
            </a:pPr>
            <a:r>
              <a:rPr lang="en-US">
                <a:latin typeface="Lucida Sans"/>
                <a:ea typeface="Lucida Sans"/>
                <a:cs typeface="Lucida Sans"/>
                <a:sym typeface="Lucida Sans"/>
              </a:rPr>
              <a:t>It is often not renamed between versions of the malware</a:t>
            </a:r>
            <a:endParaRPr>
              <a:latin typeface="Lucida Sans"/>
              <a:ea typeface="Lucida Sans"/>
              <a:cs typeface="Lucida Sans"/>
              <a:sym typeface="Lucida Sans"/>
            </a:endParaRPr>
          </a:p>
          <a:p>
            <a:pPr indent="0" lvl="0" marL="0" rtl="0" algn="l">
              <a:spcBef>
                <a:spcPts val="1000"/>
              </a:spcBef>
              <a:spcAft>
                <a:spcPts val="0"/>
              </a:spcAft>
              <a:buNone/>
            </a:pPr>
            <a:r>
              <a:t/>
            </a:r>
            <a:endParaRPr>
              <a:latin typeface="Lucida Sans"/>
              <a:ea typeface="Lucida Sans"/>
              <a:cs typeface="Lucida Sans"/>
              <a:sym typeface="Lucida Sans"/>
            </a:endParaRPr>
          </a:p>
          <a:p>
            <a:pPr indent="0" lvl="0" marL="0" rtl="0" algn="l">
              <a:spcBef>
                <a:spcPts val="1000"/>
              </a:spcBef>
              <a:spcAft>
                <a:spcPts val="0"/>
              </a:spcAft>
              <a:buNone/>
            </a:pPr>
            <a:r>
              <a:rPr lang="en-US">
                <a:latin typeface="Lucida Sans"/>
                <a:ea typeface="Lucida Sans"/>
                <a:cs typeface="Lucida Sans"/>
                <a:sym typeface="Lucida Sans"/>
              </a:rPr>
              <a:t>Question: did you see the mutex question in the remcos builder?</a:t>
            </a:r>
            <a:endParaRPr>
              <a:latin typeface="Lucida Sans"/>
              <a:ea typeface="Lucida Sans"/>
              <a:cs typeface="Lucida Sans"/>
              <a:sym typeface="Lucida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 name="Shape 143"/>
        <p:cNvGrpSpPr/>
        <p:nvPr/>
      </p:nvGrpSpPr>
      <p:grpSpPr>
        <a:xfrm>
          <a:off x="0" y="0"/>
          <a:ext cx="0" cy="0"/>
          <a:chOff x="0" y="0"/>
          <a:chExt cx="0" cy="0"/>
        </a:xfrm>
      </p:grpSpPr>
      <p:sp>
        <p:nvSpPr>
          <p:cNvPr id="144" name="Google Shape;144;p27"/>
          <p:cNvSpPr txBox="1"/>
          <p:nvPr>
            <p:ph type="title"/>
          </p:nvPr>
        </p:nvSpPr>
        <p:spPr>
          <a:xfrm>
            <a:off x="457200" y="365125"/>
            <a:ext cx="8293200" cy="879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PE File format</a:t>
            </a:r>
            <a:endParaRPr/>
          </a:p>
        </p:txBody>
      </p:sp>
      <p:pic>
        <p:nvPicPr>
          <p:cNvPr id="145" name="Google Shape;145;p27"/>
          <p:cNvPicPr preferRelativeResize="0"/>
          <p:nvPr/>
        </p:nvPicPr>
        <p:blipFill>
          <a:blip r:embed="rId3">
            <a:alphaModFix/>
          </a:blip>
          <a:stretch>
            <a:fillRect/>
          </a:stretch>
        </p:blipFill>
        <p:spPr>
          <a:xfrm>
            <a:off x="311700" y="1598878"/>
            <a:ext cx="8044126" cy="5128125"/>
          </a:xfrm>
          <a:prstGeom prst="rect">
            <a:avLst/>
          </a:prstGeom>
          <a:noFill/>
          <a:ln>
            <a:noFill/>
          </a:ln>
        </p:spPr>
      </p:pic>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75" name="Shape 675"/>
        <p:cNvGrpSpPr/>
        <p:nvPr/>
      </p:nvGrpSpPr>
      <p:grpSpPr>
        <a:xfrm>
          <a:off x="0" y="0"/>
          <a:ext cx="0" cy="0"/>
          <a:chOff x="0" y="0"/>
          <a:chExt cx="0" cy="0"/>
        </a:xfrm>
      </p:grpSpPr>
      <p:sp>
        <p:nvSpPr>
          <p:cNvPr id="676" name="Google Shape;676;p99"/>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Registry values / keys</a:t>
            </a:r>
            <a:endParaRPr>
              <a:latin typeface="Lucida Sans"/>
              <a:ea typeface="Lucida Sans"/>
              <a:cs typeface="Lucida Sans"/>
              <a:sym typeface="Lucida Sans"/>
            </a:endParaRPr>
          </a:p>
        </p:txBody>
      </p:sp>
      <p:sp>
        <p:nvSpPr>
          <p:cNvPr id="677" name="Google Shape;677;p99"/>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406400" lvl="0" marL="457200" rtl="0" algn="l">
              <a:spcBef>
                <a:spcPts val="1000"/>
              </a:spcBef>
              <a:spcAft>
                <a:spcPts val="0"/>
              </a:spcAft>
              <a:buSzPts val="2800"/>
              <a:buFont typeface="Lucida Sans"/>
              <a:buChar char="●"/>
            </a:pPr>
            <a:r>
              <a:rPr lang="en-US">
                <a:latin typeface="Lucida Sans"/>
                <a:ea typeface="Lucida Sans"/>
                <a:cs typeface="Lucida Sans"/>
                <a:sym typeface="Lucida Sans"/>
              </a:rPr>
              <a:t>Often malware authors use the registry to store configuration of the clients</a:t>
            </a:r>
            <a:endParaRPr>
              <a:latin typeface="Lucida Sans"/>
              <a:ea typeface="Lucida Sans"/>
              <a:cs typeface="Lucida Sans"/>
              <a:sym typeface="Lucida Sans"/>
            </a:endParaRPr>
          </a:p>
          <a:p>
            <a:pPr indent="-406400" lvl="0" marL="457200" rtl="0" algn="l">
              <a:spcBef>
                <a:spcPts val="0"/>
              </a:spcBef>
              <a:spcAft>
                <a:spcPts val="0"/>
              </a:spcAft>
              <a:buSzPts val="2800"/>
              <a:buFont typeface="Lucida Sans"/>
              <a:buChar char="●"/>
            </a:pPr>
            <a:r>
              <a:rPr lang="en-US">
                <a:latin typeface="Lucida Sans"/>
                <a:ea typeface="Lucida Sans"/>
                <a:cs typeface="Lucida Sans"/>
                <a:sym typeface="Lucida Sans"/>
              </a:rPr>
              <a:t>Registry names / keys are supplied by the author</a:t>
            </a:r>
            <a:endParaRPr>
              <a:latin typeface="Lucida Sans"/>
              <a:ea typeface="Lucida Sans"/>
              <a:cs typeface="Lucida Sans"/>
              <a:sym typeface="Lucida Sans"/>
            </a:endParaRPr>
          </a:p>
          <a:p>
            <a:pPr indent="-406400" lvl="0" marL="457200" rtl="0" algn="l">
              <a:spcBef>
                <a:spcPts val="0"/>
              </a:spcBef>
              <a:spcAft>
                <a:spcPts val="0"/>
              </a:spcAft>
              <a:buSzPts val="2800"/>
              <a:buFont typeface="Lucida Sans"/>
              <a:buChar char="●"/>
            </a:pPr>
            <a:r>
              <a:rPr lang="en-US">
                <a:latin typeface="Lucida Sans"/>
                <a:ea typeface="Lucida Sans"/>
                <a:cs typeface="Lucida Sans"/>
                <a:sym typeface="Lucida Sans"/>
              </a:rPr>
              <a:t>And often not changed between versions</a:t>
            </a:r>
            <a:endParaRPr>
              <a:latin typeface="Lucida Sans"/>
              <a:ea typeface="Lucida Sans"/>
              <a:cs typeface="Lucida Sans"/>
              <a:sym typeface="Lucida Sans"/>
            </a:endParaRPr>
          </a:p>
          <a:p>
            <a:pPr indent="-406400" lvl="0" marL="457200" rtl="0" algn="l">
              <a:spcBef>
                <a:spcPts val="0"/>
              </a:spcBef>
              <a:spcAft>
                <a:spcPts val="0"/>
              </a:spcAft>
              <a:buSzPts val="2800"/>
              <a:buFont typeface="Lucida Sans"/>
              <a:buChar char="●"/>
            </a:pPr>
            <a:r>
              <a:rPr lang="en-US">
                <a:latin typeface="Lucida Sans"/>
                <a:ea typeface="Lucida Sans"/>
                <a:cs typeface="Lucida Sans"/>
                <a:sym typeface="Lucida Sans"/>
              </a:rPr>
              <a:t>Re-use of keys can indicate a family</a:t>
            </a:r>
            <a:endParaRPr>
              <a:latin typeface="Lucida Sans"/>
              <a:ea typeface="Lucida Sans"/>
              <a:cs typeface="Lucida Sans"/>
              <a:sym typeface="Lucida Sans"/>
            </a:endParaRPr>
          </a:p>
        </p:txBody>
      </p:sp>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81" name="Shape 681"/>
        <p:cNvGrpSpPr/>
        <p:nvPr/>
      </p:nvGrpSpPr>
      <p:grpSpPr>
        <a:xfrm>
          <a:off x="0" y="0"/>
          <a:ext cx="0" cy="0"/>
          <a:chOff x="0" y="0"/>
          <a:chExt cx="0" cy="0"/>
        </a:xfrm>
      </p:grpSpPr>
      <p:sp>
        <p:nvSpPr>
          <p:cNvPr id="682" name="Google Shape;682;p100"/>
          <p:cNvSpPr txBox="1"/>
          <p:nvPr>
            <p:ph type="title"/>
          </p:nvPr>
        </p:nvSpPr>
        <p:spPr>
          <a:xfrm>
            <a:off x="311700" y="2867800"/>
            <a:ext cx="8520600" cy="1122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US">
                <a:latin typeface="Lucida Sans"/>
                <a:ea typeface="Lucida Sans"/>
                <a:cs typeface="Lucida Sans"/>
                <a:sym typeface="Lucida Sans"/>
              </a:rPr>
              <a:t>Architecture: Non functional Malware Requirements</a:t>
            </a:r>
            <a:endParaRPr>
              <a:latin typeface="Lucida Sans"/>
              <a:ea typeface="Lucida Sans"/>
              <a:cs typeface="Lucida Sans"/>
              <a:sym typeface="Lucida Sans"/>
            </a:endParaRPr>
          </a:p>
        </p:txBody>
      </p:sp>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86" name="Shape 686"/>
        <p:cNvGrpSpPr/>
        <p:nvPr/>
      </p:nvGrpSpPr>
      <p:grpSpPr>
        <a:xfrm>
          <a:off x="0" y="0"/>
          <a:ext cx="0" cy="0"/>
          <a:chOff x="0" y="0"/>
          <a:chExt cx="0" cy="0"/>
        </a:xfrm>
      </p:grpSpPr>
      <p:sp>
        <p:nvSpPr>
          <p:cNvPr id="687" name="Google Shape;687;p101"/>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Non-functional requirements</a:t>
            </a:r>
            <a:endParaRPr>
              <a:latin typeface="Lucida Sans"/>
              <a:ea typeface="Lucida Sans"/>
              <a:cs typeface="Lucida Sans"/>
              <a:sym typeface="Lucida Sans"/>
            </a:endParaRPr>
          </a:p>
        </p:txBody>
      </p:sp>
      <p:sp>
        <p:nvSpPr>
          <p:cNvPr id="688" name="Google Shape;688;p101"/>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latin typeface="Lucida Sans"/>
                <a:ea typeface="Lucida Sans"/>
                <a:cs typeface="Lucida Sans"/>
                <a:sym typeface="Lucida Sans"/>
              </a:rPr>
              <a:t>The standard non-functional requirements for software are</a:t>
            </a:r>
            <a:endParaRPr>
              <a:latin typeface="Lucida Sans"/>
              <a:ea typeface="Lucida Sans"/>
              <a:cs typeface="Lucida Sans"/>
              <a:sym typeface="Lucida Sans"/>
            </a:endParaRPr>
          </a:p>
          <a:p>
            <a:pPr indent="-406400" lvl="0" marL="457200" rtl="0" algn="l">
              <a:spcBef>
                <a:spcPts val="1000"/>
              </a:spcBef>
              <a:spcAft>
                <a:spcPts val="0"/>
              </a:spcAft>
              <a:buSzPts val="2800"/>
              <a:buFont typeface="Lucida Sans"/>
              <a:buChar char="●"/>
            </a:pPr>
            <a:r>
              <a:rPr lang="en-US">
                <a:latin typeface="Lucida Sans"/>
                <a:ea typeface="Lucida Sans"/>
                <a:cs typeface="Lucida Sans"/>
                <a:sym typeface="Lucida Sans"/>
              </a:rPr>
              <a:t>Availability</a:t>
            </a:r>
            <a:endParaRPr>
              <a:latin typeface="Lucida Sans"/>
              <a:ea typeface="Lucida Sans"/>
              <a:cs typeface="Lucida Sans"/>
              <a:sym typeface="Lucida Sans"/>
            </a:endParaRPr>
          </a:p>
          <a:p>
            <a:pPr indent="-406400" lvl="0" marL="457200" rtl="0" algn="l">
              <a:spcBef>
                <a:spcPts val="0"/>
              </a:spcBef>
              <a:spcAft>
                <a:spcPts val="0"/>
              </a:spcAft>
              <a:buSzPts val="2800"/>
              <a:buFont typeface="Lucida Sans"/>
              <a:buChar char="●"/>
            </a:pPr>
            <a:r>
              <a:rPr lang="en-US">
                <a:latin typeface="Lucida Sans"/>
                <a:ea typeface="Lucida Sans"/>
                <a:cs typeface="Lucida Sans"/>
                <a:sym typeface="Lucida Sans"/>
              </a:rPr>
              <a:t>Capacity</a:t>
            </a:r>
            <a:endParaRPr>
              <a:latin typeface="Lucida Sans"/>
              <a:ea typeface="Lucida Sans"/>
              <a:cs typeface="Lucida Sans"/>
              <a:sym typeface="Lucida Sans"/>
            </a:endParaRPr>
          </a:p>
          <a:p>
            <a:pPr indent="-406400" lvl="0" marL="457200" rtl="0" algn="l">
              <a:spcBef>
                <a:spcPts val="0"/>
              </a:spcBef>
              <a:spcAft>
                <a:spcPts val="0"/>
              </a:spcAft>
              <a:buSzPts val="2800"/>
              <a:buFont typeface="Lucida Sans"/>
              <a:buChar char="●"/>
            </a:pPr>
            <a:r>
              <a:rPr lang="en-US">
                <a:latin typeface="Lucida Sans"/>
                <a:ea typeface="Lucida Sans"/>
                <a:cs typeface="Lucida Sans"/>
                <a:sym typeface="Lucida Sans"/>
              </a:rPr>
              <a:t>Security</a:t>
            </a:r>
            <a:endParaRPr>
              <a:latin typeface="Lucida Sans"/>
              <a:ea typeface="Lucida Sans"/>
              <a:cs typeface="Lucida Sans"/>
              <a:sym typeface="Lucida Sans"/>
            </a:endParaRPr>
          </a:p>
          <a:p>
            <a:pPr indent="-406400" lvl="0" marL="457200" rtl="0" algn="l">
              <a:spcBef>
                <a:spcPts val="0"/>
              </a:spcBef>
              <a:spcAft>
                <a:spcPts val="0"/>
              </a:spcAft>
              <a:buSzPts val="2800"/>
              <a:buFont typeface="Lucida Sans"/>
              <a:buChar char="●"/>
            </a:pPr>
            <a:r>
              <a:rPr lang="en-US">
                <a:latin typeface="Lucida Sans"/>
                <a:ea typeface="Lucida Sans"/>
                <a:cs typeface="Lucida Sans"/>
                <a:sym typeface="Lucida Sans"/>
              </a:rPr>
              <a:t>Performance</a:t>
            </a:r>
            <a:endParaRPr>
              <a:latin typeface="Lucida Sans"/>
              <a:ea typeface="Lucida Sans"/>
              <a:cs typeface="Lucida Sans"/>
              <a:sym typeface="Lucida Sans"/>
            </a:endParaRPr>
          </a:p>
          <a:p>
            <a:pPr indent="-406400" lvl="0" marL="457200" rtl="0" algn="l">
              <a:spcBef>
                <a:spcPts val="0"/>
              </a:spcBef>
              <a:spcAft>
                <a:spcPts val="0"/>
              </a:spcAft>
              <a:buSzPts val="2800"/>
              <a:buFont typeface="Lucida Sans"/>
              <a:buChar char="●"/>
            </a:pPr>
            <a:r>
              <a:rPr lang="en-US">
                <a:latin typeface="Lucida Sans"/>
                <a:ea typeface="Lucida Sans"/>
                <a:cs typeface="Lucida Sans"/>
                <a:sym typeface="Lucida Sans"/>
              </a:rPr>
              <a:t>Scalability</a:t>
            </a:r>
            <a:endParaRPr>
              <a:latin typeface="Lucida Sans"/>
              <a:ea typeface="Lucida Sans"/>
              <a:cs typeface="Lucida Sans"/>
              <a:sym typeface="Lucida Sans"/>
            </a:endParaRPr>
          </a:p>
          <a:p>
            <a:pPr indent="-406400" lvl="0" marL="457200" rtl="0" algn="l">
              <a:spcBef>
                <a:spcPts val="0"/>
              </a:spcBef>
              <a:spcAft>
                <a:spcPts val="0"/>
              </a:spcAft>
              <a:buSzPts val="2800"/>
              <a:buFont typeface="Lucida Sans"/>
              <a:buChar char="●"/>
            </a:pPr>
            <a:r>
              <a:rPr lang="en-US">
                <a:latin typeface="Lucida Sans"/>
                <a:ea typeface="Lucida Sans"/>
                <a:cs typeface="Lucida Sans"/>
                <a:sym typeface="Lucida Sans"/>
              </a:rPr>
              <a:t>Maintainability</a:t>
            </a:r>
            <a:endParaRPr>
              <a:latin typeface="Lucida Sans"/>
              <a:ea typeface="Lucida Sans"/>
              <a:cs typeface="Lucida Sans"/>
              <a:sym typeface="Lucida Sans"/>
            </a:endParaRPr>
          </a:p>
        </p:txBody>
      </p:sp>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94" name="Shape 694"/>
        <p:cNvGrpSpPr/>
        <p:nvPr/>
      </p:nvGrpSpPr>
      <p:grpSpPr>
        <a:xfrm>
          <a:off x="0" y="0"/>
          <a:ext cx="0" cy="0"/>
          <a:chOff x="0" y="0"/>
          <a:chExt cx="0" cy="0"/>
        </a:xfrm>
      </p:grpSpPr>
      <p:sp>
        <p:nvSpPr>
          <p:cNvPr id="695" name="Google Shape;695;p102"/>
          <p:cNvSpPr txBox="1"/>
          <p:nvPr>
            <p:ph type="title"/>
          </p:nvPr>
        </p:nvSpPr>
        <p:spPr>
          <a:xfrm>
            <a:off x="457200" y="365125"/>
            <a:ext cx="8293200" cy="8796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lang="en-US" sz="2880">
                <a:latin typeface="Lucida Sans"/>
                <a:ea typeface="Lucida Sans"/>
                <a:cs typeface="Lucida Sans"/>
                <a:sym typeface="Lucida Sans"/>
              </a:rPr>
              <a:t>Non functional requirements of malware</a:t>
            </a:r>
            <a:endParaRPr>
              <a:latin typeface="Lucida Sans"/>
              <a:ea typeface="Lucida Sans"/>
              <a:cs typeface="Lucida Sans"/>
              <a:sym typeface="Lucida Sans"/>
            </a:endParaRPr>
          </a:p>
        </p:txBody>
      </p:sp>
      <p:graphicFrame>
        <p:nvGraphicFramePr>
          <p:cNvPr id="696" name="Google Shape;696;p102"/>
          <p:cNvGraphicFramePr/>
          <p:nvPr/>
        </p:nvGraphicFramePr>
        <p:xfrm>
          <a:off x="340725" y="1356967"/>
          <a:ext cx="3000000" cy="3000000"/>
        </p:xfrm>
        <a:graphic>
          <a:graphicData uri="http://schemas.openxmlformats.org/drawingml/2006/table">
            <a:tbl>
              <a:tblPr>
                <a:noFill/>
                <a:tableStyleId>{7D0AD2A8-1F60-4D8D-A6CA-FA0100FBC883}</a:tableStyleId>
              </a:tblPr>
              <a:tblGrid>
                <a:gridCol w="1352075"/>
                <a:gridCol w="1504400"/>
                <a:gridCol w="5546200"/>
              </a:tblGrid>
              <a:tr h="813725">
                <a:tc>
                  <a:txBody>
                    <a:bodyPr/>
                    <a:lstStyle/>
                    <a:p>
                      <a:pPr indent="0" lvl="0" marL="0" rtl="0" algn="l">
                        <a:spcBef>
                          <a:spcPts val="0"/>
                        </a:spcBef>
                        <a:spcAft>
                          <a:spcPts val="0"/>
                        </a:spcAft>
                        <a:buNone/>
                      </a:pPr>
                      <a:r>
                        <a:rPr lang="en-US"/>
                        <a:t>Availability</a:t>
                      </a:r>
                      <a:endParaRPr/>
                    </a:p>
                  </a:txBody>
                  <a:tcPr marT="121900" marB="121900" marR="91425" marL="91425"/>
                </a:tc>
                <a:tc>
                  <a:txBody>
                    <a:bodyPr/>
                    <a:lstStyle/>
                    <a:p>
                      <a:pPr indent="0" lvl="0" marL="0" rtl="0" algn="l">
                        <a:spcBef>
                          <a:spcPts val="0"/>
                        </a:spcBef>
                        <a:spcAft>
                          <a:spcPts val="0"/>
                        </a:spcAft>
                        <a:buNone/>
                      </a:pPr>
                      <a:r>
                        <a:rPr lang="en-US"/>
                        <a:t>Infecting</a:t>
                      </a:r>
                      <a:endParaRPr/>
                    </a:p>
                  </a:txBody>
                  <a:tcPr marT="121900" marB="121900" marR="91425" marL="91425"/>
                </a:tc>
                <a:tc>
                  <a:txBody>
                    <a:bodyPr/>
                    <a:lstStyle/>
                    <a:p>
                      <a:pPr indent="0" lvl="0" marL="0" rtl="0" algn="l">
                        <a:spcBef>
                          <a:spcPts val="0"/>
                        </a:spcBef>
                        <a:spcAft>
                          <a:spcPts val="0"/>
                        </a:spcAft>
                        <a:buNone/>
                      </a:pPr>
                      <a:r>
                        <a:rPr lang="en-US"/>
                        <a:t>Infections and exploits use widely deployed software to increase the target range, or are specifically targeted to a victim</a:t>
                      </a:r>
                      <a:endParaRPr/>
                    </a:p>
                  </a:txBody>
                  <a:tcPr marT="121900" marB="121900" marR="91425" marL="91425"/>
                </a:tc>
              </a:tr>
              <a:tr h="821675">
                <a:tc>
                  <a:txBody>
                    <a:bodyPr/>
                    <a:lstStyle/>
                    <a:p>
                      <a:pPr indent="0" lvl="0" marL="0" rtl="0" algn="l">
                        <a:spcBef>
                          <a:spcPts val="0"/>
                        </a:spcBef>
                        <a:spcAft>
                          <a:spcPts val="0"/>
                        </a:spcAft>
                        <a:buNone/>
                      </a:pPr>
                      <a:r>
                        <a:rPr lang="en-US"/>
                        <a:t>Capacity</a:t>
                      </a:r>
                      <a:endParaRPr/>
                    </a:p>
                  </a:txBody>
                  <a:tcPr marT="121900" marB="121900" marR="91425" marL="91425"/>
                </a:tc>
                <a:tc>
                  <a:txBody>
                    <a:bodyPr/>
                    <a:lstStyle/>
                    <a:p>
                      <a:pPr indent="0" lvl="0" marL="0" rtl="0" algn="l">
                        <a:spcBef>
                          <a:spcPts val="0"/>
                        </a:spcBef>
                        <a:spcAft>
                          <a:spcPts val="0"/>
                        </a:spcAft>
                        <a:buClr>
                          <a:schemeClr val="dk1"/>
                        </a:buClr>
                        <a:buSzPts val="1500"/>
                        <a:buFont typeface="Arial"/>
                        <a:buNone/>
                      </a:pPr>
                      <a:r>
                        <a:rPr lang="en-US">
                          <a:solidFill>
                            <a:schemeClr val="dk1"/>
                          </a:solidFill>
                        </a:rPr>
                        <a:t>Actions on objectives</a:t>
                      </a:r>
                      <a:endParaRPr/>
                    </a:p>
                  </a:txBody>
                  <a:tcPr marT="121900" marB="121900" marR="91425" marL="91425"/>
                </a:tc>
                <a:tc>
                  <a:txBody>
                    <a:bodyPr/>
                    <a:lstStyle/>
                    <a:p>
                      <a:pPr indent="0" lvl="0" marL="0" rtl="0" algn="l">
                        <a:spcBef>
                          <a:spcPts val="0"/>
                        </a:spcBef>
                        <a:spcAft>
                          <a:spcPts val="0"/>
                        </a:spcAft>
                        <a:buNone/>
                      </a:pPr>
                      <a:r>
                        <a:rPr lang="en-US"/>
                        <a:t>Malware has to have the capacity to execute its actions on objectives, but will also borrow capacity from the host system</a:t>
                      </a:r>
                      <a:endParaRPr/>
                    </a:p>
                  </a:txBody>
                  <a:tcPr marT="121900" marB="121900" marR="91425" marL="91425"/>
                </a:tc>
              </a:tr>
              <a:tr h="600925">
                <a:tc>
                  <a:txBody>
                    <a:bodyPr/>
                    <a:lstStyle/>
                    <a:p>
                      <a:pPr indent="0" lvl="0" marL="0" rtl="0" algn="l">
                        <a:spcBef>
                          <a:spcPts val="0"/>
                        </a:spcBef>
                        <a:spcAft>
                          <a:spcPts val="0"/>
                        </a:spcAft>
                        <a:buNone/>
                      </a:pPr>
                      <a:r>
                        <a:rPr lang="en-US"/>
                        <a:t>Security</a:t>
                      </a:r>
                      <a:endParaRPr/>
                    </a:p>
                  </a:txBody>
                  <a:tcPr marT="121900" marB="121900" marR="91425" marL="91425"/>
                </a:tc>
                <a:tc>
                  <a:txBody>
                    <a:bodyPr/>
                    <a:lstStyle/>
                    <a:p>
                      <a:pPr indent="0" lvl="0" marL="0" rtl="0" algn="l">
                        <a:spcBef>
                          <a:spcPts val="0"/>
                        </a:spcBef>
                        <a:spcAft>
                          <a:spcPts val="0"/>
                        </a:spcAft>
                        <a:buClr>
                          <a:schemeClr val="dk1"/>
                        </a:buClr>
                        <a:buSzPts val="1500"/>
                        <a:buFont typeface="Arial"/>
                        <a:buNone/>
                      </a:pPr>
                      <a:r>
                        <a:rPr lang="en-US">
                          <a:solidFill>
                            <a:schemeClr val="dk1"/>
                          </a:solidFill>
                        </a:rPr>
                        <a:t>Security</a:t>
                      </a:r>
                      <a:endParaRPr/>
                    </a:p>
                  </a:txBody>
                  <a:tcPr marT="121900" marB="121900" marR="91425" marL="91425"/>
                </a:tc>
                <a:tc>
                  <a:txBody>
                    <a:bodyPr/>
                    <a:lstStyle/>
                    <a:p>
                      <a:pPr indent="0" lvl="0" marL="0" rtl="0" algn="l">
                        <a:spcBef>
                          <a:spcPts val="0"/>
                        </a:spcBef>
                        <a:spcAft>
                          <a:spcPts val="0"/>
                        </a:spcAft>
                        <a:buNone/>
                      </a:pPr>
                      <a:r>
                        <a:rPr lang="en-US"/>
                        <a:t>Malware uses packing, obfuscation and other hiding techniques</a:t>
                      </a:r>
                      <a:endParaRPr/>
                    </a:p>
                  </a:txBody>
                  <a:tcPr marT="121900" marB="121900" marR="91425" marL="91425"/>
                </a:tc>
              </a:tr>
              <a:tr h="813725">
                <a:tc>
                  <a:txBody>
                    <a:bodyPr/>
                    <a:lstStyle/>
                    <a:p>
                      <a:pPr indent="0" lvl="0" marL="0" rtl="0" algn="l">
                        <a:spcBef>
                          <a:spcPts val="0"/>
                        </a:spcBef>
                        <a:spcAft>
                          <a:spcPts val="0"/>
                        </a:spcAft>
                        <a:buNone/>
                      </a:pPr>
                      <a:r>
                        <a:rPr lang="en-US"/>
                        <a:t>Performance</a:t>
                      </a:r>
                      <a:endParaRPr/>
                    </a:p>
                  </a:txBody>
                  <a:tcPr marT="121900" marB="121900" marR="91425" marL="91425"/>
                </a:tc>
                <a:tc>
                  <a:txBody>
                    <a:bodyPr/>
                    <a:lstStyle/>
                    <a:p>
                      <a:pPr indent="0" lvl="0" marL="0" rtl="0" algn="l">
                        <a:spcBef>
                          <a:spcPts val="0"/>
                        </a:spcBef>
                        <a:spcAft>
                          <a:spcPts val="0"/>
                        </a:spcAft>
                        <a:buClr>
                          <a:schemeClr val="dk1"/>
                        </a:buClr>
                        <a:buSzPts val="1500"/>
                        <a:buFont typeface="Arial"/>
                        <a:buNone/>
                      </a:pPr>
                      <a:r>
                        <a:rPr lang="en-US">
                          <a:solidFill>
                            <a:schemeClr val="dk1"/>
                          </a:solidFill>
                        </a:rPr>
                        <a:t>Hiding</a:t>
                      </a:r>
                      <a:endParaRPr/>
                    </a:p>
                  </a:txBody>
                  <a:tcPr marT="121900" marB="121900" marR="91425" marL="91425"/>
                </a:tc>
                <a:tc>
                  <a:txBody>
                    <a:bodyPr/>
                    <a:lstStyle/>
                    <a:p>
                      <a:pPr indent="0" lvl="0" marL="0" rtl="0" algn="l">
                        <a:spcBef>
                          <a:spcPts val="0"/>
                        </a:spcBef>
                        <a:spcAft>
                          <a:spcPts val="0"/>
                        </a:spcAft>
                        <a:buNone/>
                      </a:pPr>
                      <a:r>
                        <a:rPr lang="en-US"/>
                        <a:t>Performance requirements are important to not get noticed. Malware uses the performance of the host system and usually tries to hide</a:t>
                      </a:r>
                      <a:endParaRPr/>
                    </a:p>
                  </a:txBody>
                  <a:tcPr marT="121900" marB="121900" marR="91425" marL="91425"/>
                </a:tc>
              </a:tr>
              <a:tr h="813725">
                <a:tc>
                  <a:txBody>
                    <a:bodyPr/>
                    <a:lstStyle/>
                    <a:p>
                      <a:pPr indent="0" lvl="0" marL="0" rtl="0" algn="l">
                        <a:spcBef>
                          <a:spcPts val="0"/>
                        </a:spcBef>
                        <a:spcAft>
                          <a:spcPts val="0"/>
                        </a:spcAft>
                        <a:buNone/>
                      </a:pPr>
                      <a:r>
                        <a:rPr lang="en-US"/>
                        <a:t>Scalability</a:t>
                      </a:r>
                      <a:endParaRPr/>
                    </a:p>
                  </a:txBody>
                  <a:tcPr marT="121900" marB="121900" marR="91425" marL="91425"/>
                </a:tc>
                <a:tc>
                  <a:txBody>
                    <a:bodyPr/>
                    <a:lstStyle/>
                    <a:p>
                      <a:pPr indent="0" lvl="0" marL="0" rtl="0" algn="l">
                        <a:spcBef>
                          <a:spcPts val="0"/>
                        </a:spcBef>
                        <a:spcAft>
                          <a:spcPts val="0"/>
                        </a:spcAft>
                        <a:buClr>
                          <a:schemeClr val="dk1"/>
                        </a:buClr>
                        <a:buSzPts val="1500"/>
                        <a:buFont typeface="Arial"/>
                        <a:buNone/>
                      </a:pPr>
                      <a:r>
                        <a:rPr lang="en-US">
                          <a:solidFill>
                            <a:schemeClr val="dk1"/>
                          </a:solidFill>
                        </a:rPr>
                        <a:t>Communicating</a:t>
                      </a:r>
                      <a:endParaRPr/>
                    </a:p>
                  </a:txBody>
                  <a:tcPr marT="121900" marB="121900" marR="91425" marL="91425"/>
                </a:tc>
                <a:tc>
                  <a:txBody>
                    <a:bodyPr/>
                    <a:lstStyle/>
                    <a:p>
                      <a:pPr indent="0" lvl="0" marL="0" rtl="0" algn="l">
                        <a:spcBef>
                          <a:spcPts val="0"/>
                        </a:spcBef>
                        <a:spcAft>
                          <a:spcPts val="0"/>
                        </a:spcAft>
                        <a:buNone/>
                      </a:pPr>
                      <a:r>
                        <a:rPr lang="en-US"/>
                        <a:t>A lot of malware is highly modular, but depends on communicating with CnC servers to enable additional functionality, or scale across environments</a:t>
                      </a:r>
                      <a:endParaRPr/>
                    </a:p>
                  </a:txBody>
                  <a:tcPr marT="121900" marB="121900" marR="91425" marL="91425"/>
                </a:tc>
              </a:tr>
              <a:tr h="813725">
                <a:tc>
                  <a:txBody>
                    <a:bodyPr/>
                    <a:lstStyle/>
                    <a:p>
                      <a:pPr indent="0" lvl="0" marL="0" rtl="0" algn="l">
                        <a:spcBef>
                          <a:spcPts val="0"/>
                        </a:spcBef>
                        <a:spcAft>
                          <a:spcPts val="0"/>
                        </a:spcAft>
                        <a:buNone/>
                      </a:pPr>
                      <a:r>
                        <a:rPr lang="en-US"/>
                        <a:t>Maintainability</a:t>
                      </a:r>
                      <a:endParaRPr/>
                    </a:p>
                  </a:txBody>
                  <a:tcPr marT="121900" marB="121900" marR="91425" marL="91425"/>
                </a:tc>
                <a:tc>
                  <a:txBody>
                    <a:bodyPr/>
                    <a:lstStyle/>
                    <a:p>
                      <a:pPr indent="0" lvl="0" marL="0" rtl="0" algn="l">
                        <a:spcBef>
                          <a:spcPts val="0"/>
                        </a:spcBef>
                        <a:spcAft>
                          <a:spcPts val="0"/>
                        </a:spcAft>
                        <a:buClr>
                          <a:schemeClr val="dk1"/>
                        </a:buClr>
                        <a:buSzPts val="1500"/>
                        <a:buFont typeface="Arial"/>
                        <a:buNone/>
                      </a:pPr>
                      <a:r>
                        <a:rPr lang="en-US">
                          <a:solidFill>
                            <a:schemeClr val="dk1"/>
                          </a:solidFill>
                        </a:rPr>
                        <a:t>Persistence</a:t>
                      </a:r>
                      <a:endParaRPr/>
                    </a:p>
                  </a:txBody>
                  <a:tcPr marT="121900" marB="121900" marR="91425" marL="91425"/>
                </a:tc>
                <a:tc>
                  <a:txBody>
                    <a:bodyPr/>
                    <a:lstStyle/>
                    <a:p>
                      <a:pPr indent="0" lvl="0" marL="0" rtl="0" algn="l">
                        <a:spcBef>
                          <a:spcPts val="0"/>
                        </a:spcBef>
                        <a:spcAft>
                          <a:spcPts val="0"/>
                        </a:spcAft>
                        <a:buNone/>
                      </a:pPr>
                      <a:r>
                        <a:rPr lang="en-US"/>
                        <a:t>The malware market is very segmented, with some players focusing exclusively on the development of new tools and techniques</a:t>
                      </a:r>
                      <a:endParaRPr/>
                    </a:p>
                  </a:txBody>
                  <a:tcPr marT="121900" marB="121900" marR="91425" marL="91425"/>
                </a:tc>
              </a:tr>
            </a:tbl>
          </a:graphicData>
        </a:graphic>
      </p:graphicFrame>
    </p:spTree>
  </p:cSld>
  <p:clrMapOvr>
    <a:masterClrMapping/>
  </p:clrMapOvr>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1" name="Shape 701"/>
        <p:cNvGrpSpPr/>
        <p:nvPr/>
      </p:nvGrpSpPr>
      <p:grpSpPr>
        <a:xfrm>
          <a:off x="0" y="0"/>
          <a:ext cx="0" cy="0"/>
          <a:chOff x="0" y="0"/>
          <a:chExt cx="0" cy="0"/>
        </a:xfrm>
      </p:grpSpPr>
      <p:sp>
        <p:nvSpPr>
          <p:cNvPr id="702" name="Google Shape;702;p103"/>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Infecting</a:t>
            </a:r>
            <a:endParaRPr>
              <a:latin typeface="Lucida Sans"/>
              <a:ea typeface="Lucida Sans"/>
              <a:cs typeface="Lucida Sans"/>
              <a:sym typeface="Lucida Sans"/>
            </a:endParaRPr>
          </a:p>
        </p:txBody>
      </p:sp>
      <p:sp>
        <p:nvSpPr>
          <p:cNvPr id="703" name="Google Shape;703;p103"/>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381000" lvl="0" marL="457200" rtl="0" algn="l">
              <a:spcBef>
                <a:spcPts val="1000"/>
              </a:spcBef>
              <a:spcAft>
                <a:spcPts val="0"/>
              </a:spcAft>
              <a:buSzPts val="2400"/>
              <a:buFont typeface="Lucida Sans"/>
              <a:buChar char="●"/>
            </a:pPr>
            <a:r>
              <a:rPr lang="en-US" sz="2400">
                <a:latin typeface="Lucida Sans"/>
                <a:ea typeface="Lucida Sans"/>
                <a:cs typeface="Lucida Sans"/>
                <a:sym typeface="Lucida Sans"/>
              </a:rPr>
              <a:t>Usually get the user to click on something</a:t>
            </a:r>
            <a:endParaRPr sz="2400">
              <a:latin typeface="Lucida Sans"/>
              <a:ea typeface="Lucida Sans"/>
              <a:cs typeface="Lucida Sans"/>
              <a:sym typeface="Lucida Sans"/>
            </a:endParaRPr>
          </a:p>
          <a:p>
            <a:pPr indent="-381000" lvl="0" marL="457200" rtl="0" algn="l">
              <a:spcBef>
                <a:spcPts val="0"/>
              </a:spcBef>
              <a:spcAft>
                <a:spcPts val="0"/>
              </a:spcAft>
              <a:buSzPts val="2400"/>
              <a:buFont typeface="Lucida Sans"/>
              <a:buChar char="●"/>
            </a:pPr>
            <a:r>
              <a:rPr lang="en-US" sz="2400">
                <a:latin typeface="Lucida Sans"/>
                <a:ea typeface="Lucida Sans"/>
                <a:cs typeface="Lucida Sans"/>
                <a:sym typeface="Lucida Sans"/>
              </a:rPr>
              <a:t>Use an existing vulnerability</a:t>
            </a:r>
            <a:endParaRPr sz="2400">
              <a:latin typeface="Lucida Sans"/>
              <a:ea typeface="Lucida Sans"/>
              <a:cs typeface="Lucida Sans"/>
              <a:sym typeface="Lucida Sans"/>
            </a:endParaRPr>
          </a:p>
          <a:p>
            <a:pPr indent="-381000" lvl="0" marL="457200" rtl="0" algn="l">
              <a:spcBef>
                <a:spcPts val="0"/>
              </a:spcBef>
              <a:spcAft>
                <a:spcPts val="0"/>
              </a:spcAft>
              <a:buSzPts val="2400"/>
              <a:buFont typeface="Lucida Sans"/>
              <a:buChar char="●"/>
            </a:pPr>
            <a:r>
              <a:rPr lang="en-US" sz="2400">
                <a:latin typeface="Lucida Sans"/>
                <a:ea typeface="Lucida Sans"/>
                <a:cs typeface="Lucida Sans"/>
                <a:sym typeface="Lucida Sans"/>
              </a:rPr>
              <a:t>Drive-by downloads (a bit less prevalent now)</a:t>
            </a:r>
            <a:endParaRPr sz="2400">
              <a:latin typeface="Lucida Sans"/>
              <a:ea typeface="Lucida Sans"/>
              <a:cs typeface="Lucida Sans"/>
              <a:sym typeface="Lucida Sans"/>
            </a:endParaRPr>
          </a:p>
          <a:p>
            <a:pPr indent="-381000" lvl="0" marL="457200" rtl="0" algn="l">
              <a:spcBef>
                <a:spcPts val="0"/>
              </a:spcBef>
              <a:spcAft>
                <a:spcPts val="0"/>
              </a:spcAft>
              <a:buSzPts val="2400"/>
              <a:buFont typeface="Lucida Sans"/>
              <a:buChar char="●"/>
            </a:pPr>
            <a:r>
              <a:rPr lang="en-US" sz="2400">
                <a:latin typeface="Lucida Sans"/>
                <a:ea typeface="Lucida Sans"/>
                <a:cs typeface="Lucida Sans"/>
                <a:sym typeface="Lucida Sans"/>
              </a:rPr>
              <a:t>PowerShell (live off the land)</a:t>
            </a:r>
            <a:endParaRPr sz="2400">
              <a:latin typeface="Lucida Sans"/>
              <a:ea typeface="Lucida Sans"/>
              <a:cs typeface="Lucida Sans"/>
              <a:sym typeface="Lucida Sans"/>
            </a:endParaRPr>
          </a:p>
        </p:txBody>
      </p:sp>
    </p:spTree>
  </p:cSld>
  <p:clrMapOvr>
    <a:masterClrMapping/>
  </p:clrMapOvr>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8" name="Shape 708"/>
        <p:cNvGrpSpPr/>
        <p:nvPr/>
      </p:nvGrpSpPr>
      <p:grpSpPr>
        <a:xfrm>
          <a:off x="0" y="0"/>
          <a:ext cx="0" cy="0"/>
          <a:chOff x="0" y="0"/>
          <a:chExt cx="0" cy="0"/>
        </a:xfrm>
      </p:grpSpPr>
      <p:sp>
        <p:nvSpPr>
          <p:cNvPr id="709" name="Google Shape;709;p104"/>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Hiding</a:t>
            </a:r>
            <a:endParaRPr>
              <a:latin typeface="Lucida Sans"/>
              <a:ea typeface="Lucida Sans"/>
              <a:cs typeface="Lucida Sans"/>
              <a:sym typeface="Lucida Sans"/>
            </a:endParaRPr>
          </a:p>
        </p:txBody>
      </p:sp>
      <p:sp>
        <p:nvSpPr>
          <p:cNvPr id="710" name="Google Shape;710;p104"/>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381000" lvl="0" marL="457200" rtl="0" algn="l">
              <a:spcBef>
                <a:spcPts val="1000"/>
              </a:spcBef>
              <a:spcAft>
                <a:spcPts val="0"/>
              </a:spcAft>
              <a:buSzPts val="2400"/>
              <a:buFont typeface="Lucida Sans"/>
              <a:buChar char="●"/>
            </a:pPr>
            <a:r>
              <a:rPr lang="en-US" sz="2400">
                <a:latin typeface="Lucida Sans"/>
                <a:ea typeface="Lucida Sans"/>
                <a:cs typeface="Lucida Sans"/>
                <a:sym typeface="Lucida Sans"/>
              </a:rPr>
              <a:t>Use innocuous looking process names</a:t>
            </a:r>
            <a:endParaRPr sz="2400">
              <a:latin typeface="Lucida Sans"/>
              <a:ea typeface="Lucida Sans"/>
              <a:cs typeface="Lucida Sans"/>
              <a:sym typeface="Lucida Sans"/>
            </a:endParaRPr>
          </a:p>
          <a:p>
            <a:pPr indent="-381000" lvl="0" marL="457200" rtl="0" algn="l">
              <a:spcBef>
                <a:spcPts val="0"/>
              </a:spcBef>
              <a:spcAft>
                <a:spcPts val="0"/>
              </a:spcAft>
              <a:buSzPts val="2400"/>
              <a:buFont typeface="Lucida Sans"/>
              <a:buChar char="●"/>
            </a:pPr>
            <a:r>
              <a:rPr lang="en-US" sz="2400">
                <a:latin typeface="Lucida Sans"/>
                <a:ea typeface="Lucida Sans"/>
                <a:cs typeface="Lucida Sans"/>
                <a:sym typeface="Lucida Sans"/>
              </a:rPr>
              <a:t>Delete executables from disk once they have run</a:t>
            </a:r>
            <a:endParaRPr sz="2400">
              <a:latin typeface="Lucida Sans"/>
              <a:ea typeface="Lucida Sans"/>
              <a:cs typeface="Lucida Sans"/>
              <a:sym typeface="Lucida Sans"/>
            </a:endParaRPr>
          </a:p>
          <a:p>
            <a:pPr indent="-381000" lvl="0" marL="457200" rtl="0" algn="l">
              <a:spcBef>
                <a:spcPts val="0"/>
              </a:spcBef>
              <a:spcAft>
                <a:spcPts val="0"/>
              </a:spcAft>
              <a:buSzPts val="2400"/>
              <a:buFont typeface="Lucida Sans"/>
              <a:buChar char="●"/>
            </a:pPr>
            <a:r>
              <a:rPr lang="en-US" sz="2400">
                <a:latin typeface="Lucida Sans"/>
                <a:ea typeface="Lucida Sans"/>
                <a:cs typeface="Lucida Sans"/>
                <a:sym typeface="Lucida Sans"/>
              </a:rPr>
              <a:t>Don’t touch the disk at all - run in memory</a:t>
            </a:r>
            <a:endParaRPr sz="2400">
              <a:latin typeface="Lucida Sans"/>
              <a:ea typeface="Lucida Sans"/>
              <a:cs typeface="Lucida Sans"/>
              <a:sym typeface="Lucida Sans"/>
            </a:endParaRPr>
          </a:p>
          <a:p>
            <a:pPr indent="-381000" lvl="0" marL="457200" rtl="0" algn="l">
              <a:spcBef>
                <a:spcPts val="0"/>
              </a:spcBef>
              <a:spcAft>
                <a:spcPts val="0"/>
              </a:spcAft>
              <a:buSzPts val="2400"/>
              <a:buFont typeface="Lucida Sans"/>
              <a:buChar char="●"/>
            </a:pPr>
            <a:r>
              <a:rPr lang="en-US" sz="2400">
                <a:latin typeface="Lucida Sans"/>
                <a:ea typeface="Lucida Sans"/>
                <a:cs typeface="Lucida Sans"/>
                <a:sym typeface="Lucida Sans"/>
              </a:rPr>
              <a:t>Infect another file</a:t>
            </a:r>
            <a:endParaRPr sz="2400">
              <a:latin typeface="Lucida Sans"/>
              <a:ea typeface="Lucida Sans"/>
              <a:cs typeface="Lucida Sans"/>
              <a:sym typeface="Lucida Sans"/>
            </a:endParaRPr>
          </a:p>
          <a:p>
            <a:pPr indent="-381000" lvl="0" marL="457200" rtl="0" algn="l">
              <a:spcBef>
                <a:spcPts val="0"/>
              </a:spcBef>
              <a:spcAft>
                <a:spcPts val="0"/>
              </a:spcAft>
              <a:buSzPts val="2400"/>
              <a:buFont typeface="Lucida Sans"/>
              <a:buChar char="●"/>
            </a:pPr>
            <a:r>
              <a:rPr lang="en-US" sz="2400">
                <a:latin typeface="Lucida Sans"/>
                <a:ea typeface="Lucida Sans"/>
                <a:cs typeface="Lucida Sans"/>
                <a:sym typeface="Lucida Sans"/>
              </a:rPr>
              <a:t>Compromise the kernel (‘rootkits’)</a:t>
            </a:r>
            <a:endParaRPr sz="2400">
              <a:latin typeface="Lucida Sans"/>
              <a:ea typeface="Lucida Sans"/>
              <a:cs typeface="Lucida Sans"/>
              <a:sym typeface="Lucida Sans"/>
            </a:endParaRPr>
          </a:p>
        </p:txBody>
      </p:sp>
    </p:spTree>
  </p:cSld>
  <p:clrMapOvr>
    <a:masterClrMapping/>
  </p:clrMapOvr>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5" name="Shape 715"/>
        <p:cNvGrpSpPr/>
        <p:nvPr/>
      </p:nvGrpSpPr>
      <p:grpSpPr>
        <a:xfrm>
          <a:off x="0" y="0"/>
          <a:ext cx="0" cy="0"/>
          <a:chOff x="0" y="0"/>
          <a:chExt cx="0" cy="0"/>
        </a:xfrm>
      </p:grpSpPr>
      <p:sp>
        <p:nvSpPr>
          <p:cNvPr id="716" name="Google Shape;716;p105"/>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Communicating</a:t>
            </a:r>
            <a:endParaRPr/>
          </a:p>
        </p:txBody>
      </p:sp>
      <p:sp>
        <p:nvSpPr>
          <p:cNvPr id="717" name="Google Shape;717;p105"/>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381000" lvl="0" marL="457200" rtl="0" algn="l">
              <a:spcBef>
                <a:spcPts val="1000"/>
              </a:spcBef>
              <a:spcAft>
                <a:spcPts val="0"/>
              </a:spcAft>
              <a:buSzPts val="2400"/>
              <a:buChar char="•"/>
            </a:pPr>
            <a:r>
              <a:rPr lang="en-US" sz="2400"/>
              <a:t>Use the internet like everyone else</a:t>
            </a:r>
            <a:endParaRPr sz="2400"/>
          </a:p>
          <a:p>
            <a:pPr indent="-381000" lvl="0" marL="457200" rtl="0" algn="l">
              <a:spcBef>
                <a:spcPts val="0"/>
              </a:spcBef>
              <a:spcAft>
                <a:spcPts val="0"/>
              </a:spcAft>
              <a:buSzPts val="2400"/>
              <a:buChar char="•"/>
            </a:pPr>
            <a:r>
              <a:rPr lang="en-US" sz="2400"/>
              <a:t>Use common protocols like http, https, dns</a:t>
            </a:r>
            <a:endParaRPr sz="2400"/>
          </a:p>
          <a:p>
            <a:pPr indent="-381000" lvl="0" marL="457200" rtl="0" algn="l">
              <a:spcBef>
                <a:spcPts val="0"/>
              </a:spcBef>
              <a:spcAft>
                <a:spcPts val="0"/>
              </a:spcAft>
              <a:buSzPts val="2400"/>
              <a:buChar char="•"/>
            </a:pPr>
            <a:r>
              <a:rPr lang="en-US" sz="2400"/>
              <a:t>Run encrypted data over these protocols</a:t>
            </a:r>
            <a:endParaRPr sz="2400"/>
          </a:p>
          <a:p>
            <a:pPr indent="-381000" lvl="0" marL="457200" rtl="0" algn="l">
              <a:spcBef>
                <a:spcPts val="0"/>
              </a:spcBef>
              <a:spcAft>
                <a:spcPts val="0"/>
              </a:spcAft>
              <a:buSzPts val="2400"/>
              <a:buChar char="•"/>
            </a:pPr>
            <a:r>
              <a:rPr lang="en-US" sz="2400"/>
              <a:t>Can develop signatures to pick up traffic</a:t>
            </a:r>
            <a:endParaRPr sz="2400"/>
          </a:p>
        </p:txBody>
      </p:sp>
    </p:spTree>
  </p:cSld>
  <p:clrMapOvr>
    <a:masterClrMapping/>
  </p:clrMapOvr>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22" name="Shape 722"/>
        <p:cNvGrpSpPr/>
        <p:nvPr/>
      </p:nvGrpSpPr>
      <p:grpSpPr>
        <a:xfrm>
          <a:off x="0" y="0"/>
          <a:ext cx="0" cy="0"/>
          <a:chOff x="0" y="0"/>
          <a:chExt cx="0" cy="0"/>
        </a:xfrm>
      </p:grpSpPr>
      <p:sp>
        <p:nvSpPr>
          <p:cNvPr id="723" name="Google Shape;723;p106"/>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Actions on objectives</a:t>
            </a:r>
            <a:endParaRPr/>
          </a:p>
        </p:txBody>
      </p:sp>
      <p:sp>
        <p:nvSpPr>
          <p:cNvPr id="724" name="Google Shape;724;p106"/>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381000" lvl="0" marL="457200" rtl="0" algn="l">
              <a:spcBef>
                <a:spcPts val="1000"/>
              </a:spcBef>
              <a:spcAft>
                <a:spcPts val="0"/>
              </a:spcAft>
              <a:buSzPts val="2400"/>
              <a:buFont typeface="Lucida Sans"/>
              <a:buChar char="●"/>
            </a:pPr>
            <a:r>
              <a:rPr lang="en-US" sz="2400">
                <a:latin typeface="Lucida Sans"/>
                <a:ea typeface="Lucida Sans"/>
                <a:cs typeface="Lucida Sans"/>
                <a:sym typeface="Lucida Sans"/>
              </a:rPr>
              <a:t>Do whatever we came to do</a:t>
            </a:r>
            <a:endParaRPr sz="2400">
              <a:latin typeface="Lucida Sans"/>
              <a:ea typeface="Lucida Sans"/>
              <a:cs typeface="Lucida Sans"/>
              <a:sym typeface="Lucida Sans"/>
            </a:endParaRPr>
          </a:p>
          <a:p>
            <a:pPr indent="-381000" lvl="0" marL="457200" rtl="0" algn="l">
              <a:spcBef>
                <a:spcPts val="0"/>
              </a:spcBef>
              <a:spcAft>
                <a:spcPts val="0"/>
              </a:spcAft>
              <a:buSzPts val="2400"/>
              <a:buFont typeface="Lucida Sans"/>
              <a:buChar char="●"/>
            </a:pPr>
            <a:r>
              <a:rPr lang="en-US" sz="2400">
                <a:latin typeface="Lucida Sans"/>
                <a:ea typeface="Lucida Sans"/>
                <a:cs typeface="Lucida Sans"/>
                <a:sym typeface="Lucida Sans"/>
              </a:rPr>
              <a:t>Steal data</a:t>
            </a:r>
            <a:endParaRPr sz="2400">
              <a:latin typeface="Lucida Sans"/>
              <a:ea typeface="Lucida Sans"/>
              <a:cs typeface="Lucida Sans"/>
              <a:sym typeface="Lucida Sans"/>
            </a:endParaRPr>
          </a:p>
          <a:p>
            <a:pPr indent="-381000" lvl="0" marL="457200" rtl="0" algn="l">
              <a:spcBef>
                <a:spcPts val="0"/>
              </a:spcBef>
              <a:spcAft>
                <a:spcPts val="0"/>
              </a:spcAft>
              <a:buSzPts val="2400"/>
              <a:buFont typeface="Lucida Sans"/>
              <a:buChar char="●"/>
            </a:pPr>
            <a:r>
              <a:rPr lang="en-US" sz="2400">
                <a:latin typeface="Lucida Sans"/>
                <a:ea typeface="Lucida Sans"/>
                <a:cs typeface="Lucida Sans"/>
                <a:sym typeface="Lucida Sans"/>
              </a:rPr>
              <a:t>Encrypt data</a:t>
            </a:r>
            <a:endParaRPr sz="2400">
              <a:latin typeface="Lucida Sans"/>
              <a:ea typeface="Lucida Sans"/>
              <a:cs typeface="Lucida Sans"/>
              <a:sym typeface="Lucida Sans"/>
            </a:endParaRPr>
          </a:p>
          <a:p>
            <a:pPr indent="-381000" lvl="0" marL="457200" rtl="0" algn="l">
              <a:spcBef>
                <a:spcPts val="0"/>
              </a:spcBef>
              <a:spcAft>
                <a:spcPts val="0"/>
              </a:spcAft>
              <a:buSzPts val="2400"/>
              <a:buFont typeface="Lucida Sans"/>
              <a:buChar char="●"/>
            </a:pPr>
            <a:r>
              <a:rPr lang="en-US" sz="2400">
                <a:latin typeface="Lucida Sans"/>
                <a:ea typeface="Lucida Sans"/>
                <a:cs typeface="Lucida Sans"/>
                <a:sym typeface="Lucida Sans"/>
              </a:rPr>
              <a:t>Run cryptocurrencies</a:t>
            </a:r>
            <a:endParaRPr sz="2400">
              <a:latin typeface="Lucida Sans"/>
              <a:ea typeface="Lucida Sans"/>
              <a:cs typeface="Lucida Sans"/>
              <a:sym typeface="Lucida Sans"/>
            </a:endParaRPr>
          </a:p>
          <a:p>
            <a:pPr indent="-381000" lvl="0" marL="457200" rtl="0" algn="l">
              <a:spcBef>
                <a:spcPts val="0"/>
              </a:spcBef>
              <a:spcAft>
                <a:spcPts val="0"/>
              </a:spcAft>
              <a:buSzPts val="2400"/>
              <a:buFont typeface="Lucida Sans"/>
              <a:buChar char="●"/>
            </a:pPr>
            <a:r>
              <a:rPr lang="en-US" sz="2400">
                <a:latin typeface="Lucida Sans"/>
                <a:ea typeface="Lucida Sans"/>
                <a:cs typeface="Lucida Sans"/>
                <a:sym typeface="Lucida Sans"/>
              </a:rPr>
              <a:t>Lie in wait for something else to happen</a:t>
            </a:r>
            <a:endParaRPr sz="2400">
              <a:latin typeface="Lucida Sans"/>
              <a:ea typeface="Lucida Sans"/>
              <a:cs typeface="Lucida Sans"/>
              <a:sym typeface="Lucida Sans"/>
            </a:endParaRPr>
          </a:p>
        </p:txBody>
      </p:sp>
    </p:spTree>
  </p:cSld>
  <p:clrMapOvr>
    <a:masterClrMapping/>
  </p:clrMapOvr>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29" name="Shape 729"/>
        <p:cNvGrpSpPr/>
        <p:nvPr/>
      </p:nvGrpSpPr>
      <p:grpSpPr>
        <a:xfrm>
          <a:off x="0" y="0"/>
          <a:ext cx="0" cy="0"/>
          <a:chOff x="0" y="0"/>
          <a:chExt cx="0" cy="0"/>
        </a:xfrm>
      </p:grpSpPr>
      <p:sp>
        <p:nvSpPr>
          <p:cNvPr id="730" name="Google Shape;730;p107"/>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Persistence</a:t>
            </a:r>
            <a:endParaRPr>
              <a:latin typeface="Lucida Sans"/>
              <a:ea typeface="Lucida Sans"/>
              <a:cs typeface="Lucida Sans"/>
              <a:sym typeface="Lucida Sans"/>
            </a:endParaRPr>
          </a:p>
        </p:txBody>
      </p:sp>
      <p:sp>
        <p:nvSpPr>
          <p:cNvPr id="731" name="Google Shape;731;p107"/>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381000" lvl="0" marL="457200" rtl="0" algn="l">
              <a:spcBef>
                <a:spcPts val="1000"/>
              </a:spcBef>
              <a:spcAft>
                <a:spcPts val="0"/>
              </a:spcAft>
              <a:buSzPts val="2400"/>
              <a:buFont typeface="Lucida Sans"/>
              <a:buChar char="●"/>
            </a:pPr>
            <a:r>
              <a:rPr lang="en-US" sz="2400">
                <a:latin typeface="Lucida Sans"/>
                <a:ea typeface="Lucida Sans"/>
                <a:cs typeface="Lucida Sans"/>
                <a:sym typeface="Lucida Sans"/>
              </a:rPr>
              <a:t>Windows startup services</a:t>
            </a:r>
            <a:endParaRPr sz="2400">
              <a:latin typeface="Lucida Sans"/>
              <a:ea typeface="Lucida Sans"/>
              <a:cs typeface="Lucida Sans"/>
              <a:sym typeface="Lucida Sans"/>
            </a:endParaRPr>
          </a:p>
          <a:p>
            <a:pPr indent="-381000" lvl="0" marL="457200" rtl="0" algn="l">
              <a:spcBef>
                <a:spcPts val="0"/>
              </a:spcBef>
              <a:spcAft>
                <a:spcPts val="0"/>
              </a:spcAft>
              <a:buSzPts val="2400"/>
              <a:buFont typeface="Lucida Sans"/>
              <a:buChar char="●"/>
            </a:pPr>
            <a:r>
              <a:rPr lang="en-US" sz="2400">
                <a:latin typeface="Lucida Sans"/>
                <a:ea typeface="Lucida Sans"/>
                <a:cs typeface="Lucida Sans"/>
                <a:sym typeface="Lucida Sans"/>
              </a:rPr>
              <a:t>AppInit DLLs</a:t>
            </a:r>
            <a:endParaRPr sz="2400">
              <a:latin typeface="Lucida Sans"/>
              <a:ea typeface="Lucida Sans"/>
              <a:cs typeface="Lucida Sans"/>
              <a:sym typeface="Lucida Sans"/>
            </a:endParaRPr>
          </a:p>
          <a:p>
            <a:pPr indent="-381000" lvl="0" marL="457200" rtl="0" algn="l">
              <a:spcBef>
                <a:spcPts val="0"/>
              </a:spcBef>
              <a:spcAft>
                <a:spcPts val="0"/>
              </a:spcAft>
              <a:buSzPts val="2400"/>
              <a:buFont typeface="Lucida Sans"/>
              <a:buChar char="●"/>
            </a:pPr>
            <a:r>
              <a:rPr lang="en-US" sz="2400">
                <a:latin typeface="Lucida Sans"/>
                <a:ea typeface="Lucida Sans"/>
                <a:cs typeface="Lucida Sans"/>
                <a:sym typeface="Lucida Sans"/>
              </a:rPr>
              <a:t>File infectors (trojanised system binaries)</a:t>
            </a:r>
            <a:endParaRPr sz="2400">
              <a:latin typeface="Lucida Sans"/>
              <a:ea typeface="Lucida Sans"/>
              <a:cs typeface="Lucida Sans"/>
              <a:sym typeface="Lucida Sans"/>
            </a:endParaRPr>
          </a:p>
          <a:p>
            <a:pPr indent="-381000" lvl="0" marL="457200" rtl="0" algn="l">
              <a:spcBef>
                <a:spcPts val="0"/>
              </a:spcBef>
              <a:spcAft>
                <a:spcPts val="0"/>
              </a:spcAft>
              <a:buSzPts val="2400"/>
              <a:buFont typeface="Lucida Sans"/>
              <a:buChar char="●"/>
            </a:pPr>
            <a:r>
              <a:rPr lang="en-US" sz="2400">
                <a:latin typeface="Lucida Sans"/>
                <a:ea typeface="Lucida Sans"/>
                <a:cs typeface="Lucida Sans"/>
                <a:sym typeface="Lucida Sans"/>
              </a:rPr>
              <a:t>A MUTEX can be used to ensure that only a single copy of the malware is running</a:t>
            </a:r>
            <a:endParaRPr sz="2400">
              <a:latin typeface="Lucida Sans"/>
              <a:ea typeface="Lucida Sans"/>
              <a:cs typeface="Lucida Sans"/>
              <a:sym typeface="Lucida Sans"/>
            </a:endParaRPr>
          </a:p>
        </p:txBody>
      </p:sp>
    </p:spTree>
  </p:cSld>
  <p:clrMapOvr>
    <a:masterClrMapping/>
  </p:clrMapOvr>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6" name="Shape 736"/>
        <p:cNvGrpSpPr/>
        <p:nvPr/>
      </p:nvGrpSpPr>
      <p:grpSpPr>
        <a:xfrm>
          <a:off x="0" y="0"/>
          <a:ext cx="0" cy="0"/>
          <a:chOff x="0" y="0"/>
          <a:chExt cx="0" cy="0"/>
        </a:xfrm>
      </p:grpSpPr>
      <p:sp>
        <p:nvSpPr>
          <p:cNvPr id="737" name="Google Shape;737;p108"/>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Security</a:t>
            </a:r>
            <a:endParaRPr>
              <a:latin typeface="Lucida Sans"/>
              <a:ea typeface="Lucida Sans"/>
              <a:cs typeface="Lucida Sans"/>
              <a:sym typeface="Lucida Sans"/>
            </a:endParaRPr>
          </a:p>
        </p:txBody>
      </p:sp>
      <p:sp>
        <p:nvSpPr>
          <p:cNvPr id="738" name="Google Shape;738;p108"/>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381000" lvl="0" marL="457200" rtl="0" algn="l">
              <a:spcBef>
                <a:spcPts val="1000"/>
              </a:spcBef>
              <a:spcAft>
                <a:spcPts val="0"/>
              </a:spcAft>
              <a:buSzPts val="2400"/>
              <a:buFont typeface="Lucida Sans"/>
              <a:buChar char="●"/>
            </a:pPr>
            <a:r>
              <a:rPr lang="en-US" sz="2400">
                <a:latin typeface="Lucida Sans"/>
                <a:ea typeface="Lucida Sans"/>
                <a:cs typeface="Lucida Sans"/>
                <a:sym typeface="Lucida Sans"/>
              </a:rPr>
              <a:t>Use encryption</a:t>
            </a:r>
            <a:endParaRPr sz="2400">
              <a:latin typeface="Lucida Sans"/>
              <a:ea typeface="Lucida Sans"/>
              <a:cs typeface="Lucida Sans"/>
              <a:sym typeface="Lucida Sans"/>
            </a:endParaRPr>
          </a:p>
          <a:p>
            <a:pPr indent="-381000" lvl="0" marL="457200" rtl="0" algn="l">
              <a:spcBef>
                <a:spcPts val="0"/>
              </a:spcBef>
              <a:spcAft>
                <a:spcPts val="0"/>
              </a:spcAft>
              <a:buSzPts val="2400"/>
              <a:buFont typeface="Lucida Sans"/>
              <a:buChar char="●"/>
            </a:pPr>
            <a:r>
              <a:rPr lang="en-US" sz="2400">
                <a:latin typeface="Lucida Sans"/>
                <a:ea typeface="Lucida Sans"/>
                <a:cs typeface="Lucida Sans"/>
                <a:sym typeface="Lucida Sans"/>
              </a:rPr>
              <a:t>Use packing (see later)</a:t>
            </a:r>
            <a:endParaRPr sz="2400">
              <a:latin typeface="Lucida Sans"/>
              <a:ea typeface="Lucida Sans"/>
              <a:cs typeface="Lucida Sans"/>
              <a:sym typeface="Lucida Sans"/>
            </a:endParaRPr>
          </a:p>
          <a:p>
            <a:pPr indent="-381000" lvl="0" marL="457200" rtl="0" algn="l">
              <a:spcBef>
                <a:spcPts val="0"/>
              </a:spcBef>
              <a:spcAft>
                <a:spcPts val="0"/>
              </a:spcAft>
              <a:buSzPts val="2400"/>
              <a:buFont typeface="Lucida Sans"/>
              <a:buChar char="●"/>
            </a:pPr>
            <a:r>
              <a:rPr lang="en-US" sz="2400">
                <a:latin typeface="Lucida Sans"/>
                <a:ea typeface="Lucida Sans"/>
                <a:cs typeface="Lucida Sans"/>
                <a:sym typeface="Lucida Sans"/>
              </a:rPr>
              <a:t>Check for presence of other malware and boot it out</a:t>
            </a:r>
            <a:endParaRPr sz="2400">
              <a:latin typeface="Lucida Sans"/>
              <a:ea typeface="Lucida Sans"/>
              <a:cs typeface="Lucida Sans"/>
              <a:sym typeface="Lucida Sans"/>
            </a:endParaRPr>
          </a:p>
          <a:p>
            <a:pPr indent="-381000" lvl="0" marL="457200" rtl="0" algn="l">
              <a:spcBef>
                <a:spcPts val="0"/>
              </a:spcBef>
              <a:spcAft>
                <a:spcPts val="0"/>
              </a:spcAft>
              <a:buSzPts val="2400"/>
              <a:buFont typeface="Lucida Sans"/>
              <a:buChar char="●"/>
            </a:pPr>
            <a:r>
              <a:rPr lang="en-US" sz="2400">
                <a:latin typeface="Lucida Sans"/>
                <a:ea typeface="Lucida Sans"/>
                <a:cs typeface="Lucida Sans"/>
                <a:sym typeface="Lucida Sans"/>
              </a:rPr>
              <a:t>Check for presence of debugging and process monitoring and decline to run under these conditions</a:t>
            </a:r>
            <a:endParaRPr sz="2400">
              <a:latin typeface="Lucida Sans"/>
              <a:ea typeface="Lucida Sans"/>
              <a:cs typeface="Lucida Sans"/>
              <a:sym typeface="Lucida Sans"/>
            </a:endParaRPr>
          </a:p>
          <a:p>
            <a:pPr indent="-381000" lvl="0" marL="457200" rtl="0" algn="l">
              <a:spcBef>
                <a:spcPts val="0"/>
              </a:spcBef>
              <a:spcAft>
                <a:spcPts val="0"/>
              </a:spcAft>
              <a:buSzPts val="2400"/>
              <a:buFont typeface="Lucida Sans"/>
              <a:buChar char="●"/>
            </a:pPr>
            <a:r>
              <a:rPr lang="en-US" sz="2400">
                <a:latin typeface="Lucida Sans"/>
                <a:ea typeface="Lucida Sans"/>
                <a:cs typeface="Lucida Sans"/>
                <a:sym typeface="Lucida Sans"/>
              </a:rPr>
              <a:t>Obfuscate activities</a:t>
            </a:r>
            <a:endParaRPr sz="2400">
              <a:latin typeface="Lucida Sans"/>
              <a:ea typeface="Lucida Sans"/>
              <a:cs typeface="Lucida Sans"/>
              <a:sym typeface="Lucida Sans"/>
            </a:endParaRPr>
          </a:p>
          <a:p>
            <a:pPr indent="-381000" lvl="0" marL="457200" rtl="0" algn="l">
              <a:spcBef>
                <a:spcPts val="0"/>
              </a:spcBef>
              <a:spcAft>
                <a:spcPts val="0"/>
              </a:spcAft>
              <a:buSzPts val="2400"/>
              <a:buFont typeface="Lucida Sans"/>
              <a:buChar char="●"/>
            </a:pPr>
            <a:r>
              <a:rPr lang="en-US" sz="2400">
                <a:latin typeface="Lucida Sans"/>
                <a:ea typeface="Lucida Sans"/>
                <a:cs typeface="Lucida Sans"/>
                <a:sym typeface="Lucida Sans"/>
              </a:rPr>
              <a:t>Security features are generally unusual and provide a big clue into malware triage</a:t>
            </a:r>
            <a:endParaRPr sz="2400">
              <a:latin typeface="Lucida Sans"/>
              <a:ea typeface="Lucida Sans"/>
              <a:cs typeface="Lucida Sans"/>
              <a:sym typeface="Lucida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 name="Shape 149"/>
        <p:cNvGrpSpPr/>
        <p:nvPr/>
      </p:nvGrpSpPr>
      <p:grpSpPr>
        <a:xfrm>
          <a:off x="0" y="0"/>
          <a:ext cx="0" cy="0"/>
          <a:chOff x="0" y="0"/>
          <a:chExt cx="0" cy="0"/>
        </a:xfrm>
      </p:grpSpPr>
      <p:sp>
        <p:nvSpPr>
          <p:cNvPr id="150" name="Google Shape;150;p28"/>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PE Files</a:t>
            </a:r>
            <a:endParaRPr>
              <a:latin typeface="Lucida Sans"/>
              <a:ea typeface="Lucida Sans"/>
              <a:cs typeface="Lucida Sans"/>
              <a:sym typeface="Lucida Sans"/>
            </a:endParaRPr>
          </a:p>
        </p:txBody>
      </p:sp>
      <p:sp>
        <p:nvSpPr>
          <p:cNvPr id="151" name="Google Shape;151;p28"/>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latin typeface="Lucida Sans"/>
                <a:ea typeface="Lucida Sans"/>
                <a:cs typeface="Lucida Sans"/>
                <a:sym typeface="Lucida Sans"/>
              </a:rPr>
              <a:t>‘PE’ stands for ‘portable executable’</a:t>
            </a:r>
            <a:endParaRPr>
              <a:latin typeface="Lucida Sans"/>
              <a:ea typeface="Lucida Sans"/>
              <a:cs typeface="Lucida Sans"/>
              <a:sym typeface="Lucida Sans"/>
            </a:endParaRPr>
          </a:p>
          <a:p>
            <a:pPr indent="0" lvl="0" marL="0" rtl="0" algn="l">
              <a:spcBef>
                <a:spcPts val="1000"/>
              </a:spcBef>
              <a:spcAft>
                <a:spcPts val="0"/>
              </a:spcAft>
              <a:buNone/>
            </a:pPr>
            <a:r>
              <a:rPr lang="en-US">
                <a:latin typeface="Lucida Sans"/>
                <a:ea typeface="Lucida Sans"/>
                <a:cs typeface="Lucida Sans"/>
                <a:sym typeface="Lucida Sans"/>
              </a:rPr>
              <a:t>PE files can contain various items</a:t>
            </a:r>
            <a:endParaRPr>
              <a:latin typeface="Lucida Sans"/>
              <a:ea typeface="Lucida Sans"/>
              <a:cs typeface="Lucida Sans"/>
              <a:sym typeface="Lucida Sans"/>
            </a:endParaRPr>
          </a:p>
          <a:p>
            <a:pPr indent="-406400" lvl="0" marL="457200" rtl="0" algn="l">
              <a:spcBef>
                <a:spcPts val="1000"/>
              </a:spcBef>
              <a:spcAft>
                <a:spcPts val="0"/>
              </a:spcAft>
              <a:buSzPts val="2800"/>
              <a:buFont typeface="Lucida Sans"/>
              <a:buChar char="●"/>
            </a:pPr>
            <a:r>
              <a:rPr lang="en-US">
                <a:latin typeface="Lucida Sans"/>
                <a:ea typeface="Lucida Sans"/>
                <a:cs typeface="Lucida Sans"/>
                <a:sym typeface="Lucida Sans"/>
              </a:rPr>
              <a:t>Executable content (‘programs’)</a:t>
            </a:r>
            <a:endParaRPr>
              <a:latin typeface="Lucida Sans"/>
              <a:ea typeface="Lucida Sans"/>
              <a:cs typeface="Lucida Sans"/>
              <a:sym typeface="Lucida Sans"/>
            </a:endParaRPr>
          </a:p>
          <a:p>
            <a:pPr indent="-406400" lvl="0" marL="457200" rtl="0" algn="l">
              <a:spcBef>
                <a:spcPts val="0"/>
              </a:spcBef>
              <a:spcAft>
                <a:spcPts val="0"/>
              </a:spcAft>
              <a:buSzPts val="2800"/>
              <a:buFont typeface="Lucida Sans"/>
              <a:buChar char="●"/>
            </a:pPr>
            <a:r>
              <a:rPr lang="en-US">
                <a:latin typeface="Lucida Sans"/>
                <a:ea typeface="Lucida Sans"/>
                <a:cs typeface="Lucida Sans"/>
                <a:sym typeface="Lucida Sans"/>
              </a:rPr>
              <a:t>Libraries (‘DLLs’)</a:t>
            </a:r>
            <a:endParaRPr>
              <a:latin typeface="Lucida Sans"/>
              <a:ea typeface="Lucida Sans"/>
              <a:cs typeface="Lucida Sans"/>
              <a:sym typeface="Lucida Sans"/>
            </a:endParaRPr>
          </a:p>
          <a:p>
            <a:pPr indent="0" lvl="0" marL="0" rtl="0" algn="l">
              <a:spcBef>
                <a:spcPts val="1000"/>
              </a:spcBef>
              <a:spcAft>
                <a:spcPts val="0"/>
              </a:spcAft>
              <a:buNone/>
            </a:pPr>
            <a:r>
              <a:rPr lang="en-US">
                <a:latin typeface="Lucida Sans"/>
                <a:ea typeface="Lucida Sans"/>
                <a:cs typeface="Lucida Sans"/>
                <a:sym typeface="Lucida Sans"/>
              </a:rPr>
              <a:t>PE files assume that the compiler does not know where an executable will be loaded - it uses relative addressing</a:t>
            </a:r>
            <a:endParaRPr>
              <a:latin typeface="Lucida Sans"/>
              <a:ea typeface="Lucida Sans"/>
              <a:cs typeface="Lucida Sans"/>
              <a:sym typeface="Lucida Sans"/>
            </a:endParaRPr>
          </a:p>
          <a:p>
            <a:pPr indent="0" lvl="0" marL="0" rtl="0" algn="l">
              <a:spcBef>
                <a:spcPts val="1000"/>
              </a:spcBef>
              <a:spcAft>
                <a:spcPts val="0"/>
              </a:spcAft>
              <a:buNone/>
            </a:pPr>
            <a:r>
              <a:rPr lang="en-US">
                <a:latin typeface="Lucida Sans"/>
                <a:ea typeface="Lucida Sans"/>
                <a:cs typeface="Lucida Sans"/>
                <a:sym typeface="Lucida Sans"/>
              </a:rPr>
              <a:t>For pieces that need to be loaded at a particular place in memory it uses ‘relocations’</a:t>
            </a:r>
            <a:endParaRPr>
              <a:latin typeface="Lucida Sans"/>
              <a:ea typeface="Lucida Sans"/>
              <a:cs typeface="Lucida Sans"/>
              <a:sym typeface="Lucida Sans"/>
            </a:endParaRPr>
          </a:p>
        </p:txBody>
      </p:sp>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3" name="Shape 743"/>
        <p:cNvGrpSpPr/>
        <p:nvPr/>
      </p:nvGrpSpPr>
      <p:grpSpPr>
        <a:xfrm>
          <a:off x="0" y="0"/>
          <a:ext cx="0" cy="0"/>
          <a:chOff x="0" y="0"/>
          <a:chExt cx="0" cy="0"/>
        </a:xfrm>
      </p:grpSpPr>
      <p:sp>
        <p:nvSpPr>
          <p:cNvPr id="744" name="Google Shape;744;p109"/>
          <p:cNvSpPr txBox="1"/>
          <p:nvPr>
            <p:ph type="title"/>
          </p:nvPr>
        </p:nvSpPr>
        <p:spPr>
          <a:xfrm>
            <a:off x="490250" y="600200"/>
            <a:ext cx="6367800" cy="5454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Non-functional requirements leave traces which form the clues we’re looking for</a:t>
            </a:r>
            <a:endParaRPr>
              <a:latin typeface="Lucida Sans"/>
              <a:ea typeface="Lucida Sans"/>
              <a:cs typeface="Lucida Sans"/>
              <a:sym typeface="Lucida Sans"/>
            </a:endParaRPr>
          </a:p>
        </p:txBody>
      </p:sp>
    </p:spTree>
  </p:cSld>
  <p:clrMapOvr>
    <a:masterClrMapping/>
  </p:clrMapOvr>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9" name="Shape 749"/>
        <p:cNvGrpSpPr/>
        <p:nvPr/>
      </p:nvGrpSpPr>
      <p:grpSpPr>
        <a:xfrm>
          <a:off x="0" y="0"/>
          <a:ext cx="0" cy="0"/>
          <a:chOff x="0" y="0"/>
          <a:chExt cx="0" cy="0"/>
        </a:xfrm>
      </p:grpSpPr>
      <p:sp>
        <p:nvSpPr>
          <p:cNvPr id="750" name="Google Shape;750;p110"/>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Lab 8: Alternate data streams</a:t>
            </a:r>
            <a:endParaRPr>
              <a:latin typeface="Lucida Sans"/>
              <a:ea typeface="Lucida Sans"/>
              <a:cs typeface="Lucida Sans"/>
              <a:sym typeface="Lucida Sans"/>
            </a:endParaRPr>
          </a:p>
        </p:txBody>
      </p:sp>
      <p:sp>
        <p:nvSpPr>
          <p:cNvPr id="751" name="Google Shape;751;p110"/>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latin typeface="Lucida Sans"/>
                <a:ea typeface="Lucida Sans"/>
                <a:cs typeface="Lucida Sans"/>
                <a:sym typeface="Lucida Sans"/>
              </a:rPr>
              <a:t>Windows left an odd piece of functionality in the file system: alternate data streams. They can be accessed with ‘echo’ and ‘more’ </a:t>
            </a:r>
            <a:endParaRPr>
              <a:latin typeface="Lucida Sans"/>
              <a:ea typeface="Lucida Sans"/>
              <a:cs typeface="Lucida Sans"/>
              <a:sym typeface="Lucida Sans"/>
            </a:endParaRPr>
          </a:p>
          <a:p>
            <a:pPr indent="0" lvl="0" marL="0" rtl="0" algn="l">
              <a:spcBef>
                <a:spcPts val="1000"/>
              </a:spcBef>
              <a:spcAft>
                <a:spcPts val="0"/>
              </a:spcAft>
              <a:buNone/>
            </a:pPr>
            <a:r>
              <a:rPr lang="en-US">
                <a:latin typeface="Lucida Sans"/>
                <a:ea typeface="Lucida Sans"/>
                <a:cs typeface="Lucida Sans"/>
                <a:sym typeface="Lucida Sans"/>
              </a:rPr>
              <a:t>Note: not all Windows commands can access these streams</a:t>
            </a:r>
            <a:endParaRPr>
              <a:latin typeface="Lucida Sans"/>
              <a:ea typeface="Lucida Sans"/>
              <a:cs typeface="Lucida Sans"/>
              <a:sym typeface="Lucida Sans"/>
            </a:endParaRPr>
          </a:p>
          <a:p>
            <a:pPr indent="0" lvl="0" marL="0" rtl="0" algn="l">
              <a:spcBef>
                <a:spcPts val="1000"/>
              </a:spcBef>
              <a:spcAft>
                <a:spcPts val="0"/>
              </a:spcAft>
              <a:buNone/>
            </a:pPr>
            <a:r>
              <a:rPr lang="en-US">
                <a:latin typeface="Lucida Sans"/>
                <a:ea typeface="Lucida Sans"/>
                <a:cs typeface="Lucida Sans"/>
                <a:sym typeface="Lucida Sans"/>
              </a:rPr>
              <a:t>Some of the more basic functions can, e.g. cat, echo</a:t>
            </a:r>
            <a:endParaRPr>
              <a:latin typeface="Lucida Sans"/>
              <a:ea typeface="Lucida Sans"/>
              <a:cs typeface="Lucida Sans"/>
              <a:sym typeface="Lucida Sans"/>
            </a:endParaRPr>
          </a:p>
        </p:txBody>
      </p:sp>
    </p:spTree>
  </p:cSld>
  <p:clrMapOvr>
    <a:masterClrMapping/>
  </p:clrMapOvr>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6" name="Shape 756"/>
        <p:cNvGrpSpPr/>
        <p:nvPr/>
      </p:nvGrpSpPr>
      <p:grpSpPr>
        <a:xfrm>
          <a:off x="0" y="0"/>
          <a:ext cx="0" cy="0"/>
          <a:chOff x="0" y="0"/>
          <a:chExt cx="0" cy="0"/>
        </a:xfrm>
      </p:grpSpPr>
      <p:sp>
        <p:nvSpPr>
          <p:cNvPr id="757" name="Google Shape;757;p111"/>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Lab 8: Alternate data streams</a:t>
            </a:r>
            <a:endParaRPr>
              <a:latin typeface="Lucida Sans"/>
              <a:ea typeface="Lucida Sans"/>
              <a:cs typeface="Lucida Sans"/>
              <a:sym typeface="Lucida Sans"/>
            </a:endParaRPr>
          </a:p>
        </p:txBody>
      </p:sp>
      <p:sp>
        <p:nvSpPr>
          <p:cNvPr id="758" name="Google Shape;758;p111"/>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latin typeface="Lucida Sans"/>
                <a:ea typeface="Lucida Sans"/>
                <a:cs typeface="Lucida Sans"/>
                <a:sym typeface="Lucida Sans"/>
              </a:rPr>
              <a:t>Try the following  commands</a:t>
            </a:r>
            <a:endParaRPr>
              <a:latin typeface="Lucida Sans"/>
              <a:ea typeface="Lucida Sans"/>
              <a:cs typeface="Lucida Sans"/>
              <a:sym typeface="Lucida Sans"/>
            </a:endParaRPr>
          </a:p>
          <a:p>
            <a:pPr indent="0" lvl="0" marL="457200" rtl="0" algn="l">
              <a:spcBef>
                <a:spcPts val="1000"/>
              </a:spcBef>
              <a:spcAft>
                <a:spcPts val="0"/>
              </a:spcAft>
              <a:buNone/>
            </a:pPr>
            <a:r>
              <a:rPr lang="en-US">
                <a:latin typeface="Consolas"/>
                <a:ea typeface="Consolas"/>
                <a:cs typeface="Consolas"/>
                <a:sym typeface="Consolas"/>
              </a:rPr>
              <a:t>C:\&gt;notepad test (type some data and save)</a:t>
            </a:r>
            <a:br>
              <a:rPr lang="en-US">
                <a:latin typeface="Consolas"/>
                <a:ea typeface="Consolas"/>
                <a:cs typeface="Consolas"/>
                <a:sym typeface="Consolas"/>
              </a:rPr>
            </a:br>
            <a:r>
              <a:rPr lang="en-US">
                <a:latin typeface="Consolas"/>
                <a:ea typeface="Consolas"/>
                <a:cs typeface="Consolas"/>
                <a:sym typeface="Consolas"/>
              </a:rPr>
              <a:t>C:\&gt;dir</a:t>
            </a:r>
            <a:br>
              <a:rPr lang="en-US">
                <a:latin typeface="Consolas"/>
                <a:ea typeface="Consolas"/>
                <a:cs typeface="Consolas"/>
                <a:sym typeface="Consolas"/>
              </a:rPr>
            </a:br>
            <a:r>
              <a:rPr lang="en-US">
                <a:latin typeface="Consolas"/>
                <a:ea typeface="Consolas"/>
                <a:cs typeface="Consolas"/>
                <a:sym typeface="Consolas"/>
              </a:rPr>
              <a:t>C:\&gt;echo hello &gt; test:stream</a:t>
            </a:r>
            <a:br>
              <a:rPr lang="en-US">
                <a:latin typeface="Consolas"/>
                <a:ea typeface="Consolas"/>
                <a:cs typeface="Consolas"/>
                <a:sym typeface="Consolas"/>
              </a:rPr>
            </a:br>
            <a:r>
              <a:rPr lang="en-US">
                <a:latin typeface="Consolas"/>
                <a:ea typeface="Consolas"/>
                <a:cs typeface="Consolas"/>
                <a:sym typeface="Consolas"/>
              </a:rPr>
              <a:t>C:\&gt;more test</a:t>
            </a:r>
            <a:br>
              <a:rPr lang="en-US">
                <a:latin typeface="Consolas"/>
                <a:ea typeface="Consolas"/>
                <a:cs typeface="Consolas"/>
                <a:sym typeface="Consolas"/>
              </a:rPr>
            </a:br>
            <a:r>
              <a:rPr lang="en-US">
                <a:latin typeface="Consolas"/>
                <a:ea typeface="Consolas"/>
                <a:cs typeface="Consolas"/>
                <a:sym typeface="Consolas"/>
              </a:rPr>
              <a:t>C:\&gt;more &lt; test:stream</a:t>
            </a:r>
            <a:br>
              <a:rPr lang="en-US">
                <a:latin typeface="Consolas"/>
                <a:ea typeface="Consolas"/>
                <a:cs typeface="Consolas"/>
                <a:sym typeface="Consolas"/>
              </a:rPr>
            </a:br>
            <a:r>
              <a:rPr lang="en-US">
                <a:latin typeface="Consolas"/>
                <a:ea typeface="Consolas"/>
                <a:cs typeface="Consolas"/>
                <a:sym typeface="Consolas"/>
              </a:rPr>
              <a:t>C:\&gt;dir (what’s the size of the file?)</a:t>
            </a:r>
            <a:endParaRPr>
              <a:latin typeface="Consolas"/>
              <a:ea typeface="Consolas"/>
              <a:cs typeface="Consolas"/>
              <a:sym typeface="Consolas"/>
            </a:endParaRPr>
          </a:p>
        </p:txBody>
      </p:sp>
    </p:spTree>
  </p:cSld>
  <p:clrMapOvr>
    <a:masterClrMapping/>
  </p:clrMapOvr>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4" name="Shape 764"/>
        <p:cNvGrpSpPr/>
        <p:nvPr/>
      </p:nvGrpSpPr>
      <p:grpSpPr>
        <a:xfrm>
          <a:off x="0" y="0"/>
          <a:ext cx="0" cy="0"/>
          <a:chOff x="0" y="0"/>
          <a:chExt cx="0" cy="0"/>
        </a:xfrm>
      </p:grpSpPr>
    </p:spTree>
  </p:cSld>
  <p:clrMapOvr>
    <a:masterClrMapping/>
  </p:clrMapOvr>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0" name="Shape 770"/>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xmlns:r="http://schemas.openxmlformats.org/officeDocument/2006/relationships"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