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60"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5" Type="http://schemas.openxmlformats.org/officeDocument/2006/relationships/slide" Target="slides/slide2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799" cy="457200"/>
          </a:xfrm>
          <a:prstGeom prst="rect">
            <a:avLst/>
          </a:prstGeom>
          <a:noFill/>
          <a:ln>
            <a:noFill/>
          </a:ln>
        </p:spPr>
        <p:txBody>
          <a:bodyPr anchorCtr="0" anchor="t" bIns="91425" lIns="91425" spcFirstLastPara="1" rIns="91425" wrap="square" tIns="91425">
            <a:noAutofit/>
          </a:bodyPr>
          <a:lstStyle>
            <a:lvl1pPr indent="0" lvl="0" marL="0" marR="0" rtl="0" algn="l">
              <a:lnSpc>
                <a:spcPct val="100000"/>
              </a:lnSpc>
              <a:spcBef>
                <a:spcPts val="0"/>
              </a:spcBef>
              <a:spcAft>
                <a:spcPts val="0"/>
              </a:spcAft>
              <a:buClr>
                <a:schemeClr val="dk1"/>
              </a:buClr>
              <a:buSzPts val="1400"/>
              <a:buFont typeface="Lucida Sans"/>
              <a:buNone/>
              <a:defRPr b="0" i="0" sz="1200" u="none" cap="none" strike="noStrike">
                <a:solidFill>
                  <a:schemeClr val="dk1"/>
                </a:solidFill>
                <a:latin typeface="Lucida Sans"/>
                <a:ea typeface="Lucida Sans"/>
                <a:cs typeface="Lucida Sans"/>
                <a:sym typeface="Lucida Sans"/>
              </a:defRPr>
            </a:lvl1pPr>
            <a:lvl2pPr indent="0" lvl="1" marL="457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6200" y="0"/>
            <a:ext cx="2971799" cy="4572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chemeClr val="dk1"/>
              </a:buClr>
              <a:buSzPts val="1400"/>
              <a:buFont typeface="Lucida Sans"/>
              <a:buNone/>
              <a:defRPr b="0" i="0" sz="1200" u="none" cap="none" strike="noStrike">
                <a:solidFill>
                  <a:schemeClr val="dk1"/>
                </a:solidFill>
                <a:latin typeface="Lucida Sans"/>
                <a:ea typeface="Lucida Sans"/>
                <a:cs typeface="Lucida Sans"/>
                <a:sym typeface="Lucida Sans"/>
              </a:defRPr>
            </a:lvl1pPr>
            <a:lvl2pPr indent="0" lvl="1" marL="457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chemeClr val="lt2"/>
            </a:solidFill>
            <a:prstDash val="solid"/>
            <a:miter lim="8000"/>
            <a:headEnd len="sm" w="sm" type="none"/>
            <a:tailEnd len="sm" w="sm" type="none"/>
          </a:ln>
        </p:spPr>
      </p:sp>
      <p:sp>
        <p:nvSpPr>
          <p:cNvPr id="6" name="Google Shape;6;n"/>
          <p:cNvSpPr txBox="1"/>
          <p:nvPr>
            <p:ph idx="1" type="body"/>
          </p:nvPr>
        </p:nvSpPr>
        <p:spPr>
          <a:xfrm>
            <a:off x="631902" y="4343400"/>
            <a:ext cx="5594196" cy="4585155"/>
          </a:xfrm>
          <a:prstGeom prst="rect">
            <a:avLst/>
          </a:prstGeom>
          <a:noFill/>
          <a:ln>
            <a:noFill/>
          </a:ln>
        </p:spPr>
        <p:txBody>
          <a:bodyPr anchorCtr="0" anchor="t" bIns="91425" lIns="91425" spcFirstLastPara="1" rIns="91425" wrap="square" tIns="91425">
            <a:noAutofit/>
          </a:bodyPr>
          <a:lstStyle>
            <a:lvl1pPr indent="-304800" lvl="0" marL="457200" marR="0" rtl="0" algn="l">
              <a:spcBef>
                <a:spcPts val="14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1pPr>
            <a:lvl2pPr indent="-304800" lvl="1" marL="914400" marR="0" rtl="0" algn="l">
              <a:spcBef>
                <a:spcPts val="300"/>
              </a:spcBef>
              <a:spcAft>
                <a:spcPts val="0"/>
              </a:spcAft>
              <a:buClr>
                <a:schemeClr val="dk1"/>
              </a:buClr>
              <a:buSzPts val="1200"/>
              <a:buFont typeface="Arial"/>
              <a:buChar char="•"/>
              <a:defRPr b="0" i="0" sz="1200" u="none" cap="none" strike="noStrike">
                <a:solidFill>
                  <a:schemeClr val="dk1"/>
                </a:solidFill>
                <a:latin typeface="Lucida Sans"/>
                <a:ea typeface="Lucida Sans"/>
                <a:cs typeface="Lucida Sans"/>
                <a:sym typeface="Lucida Sans"/>
              </a:defRPr>
            </a:lvl2pPr>
            <a:lvl3pPr indent="-304800" lvl="2" marL="1371600" marR="0" rtl="0" algn="l">
              <a:spcBef>
                <a:spcPts val="6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3pPr>
            <a:lvl4pPr indent="-304800" lvl="3" marL="1828800" marR="0" rtl="0" algn="l">
              <a:spcBef>
                <a:spcPts val="6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4pPr>
            <a:lvl5pPr indent="-304800" lvl="4" marL="2286000" marR="0" rtl="0" algn="l">
              <a:spcBef>
                <a:spcPts val="6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5pPr>
            <a:lvl6pPr indent="-304800" lvl="5" marL="27432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6pPr>
            <a:lvl7pPr indent="-304800" lvl="6" marL="32004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7pPr>
            <a:lvl8pPr indent="-304800" lvl="7" marL="36576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8pPr>
            <a:lvl9pPr indent="-304800" lvl="8" marL="41148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928556"/>
            <a:ext cx="5400837" cy="215443"/>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Clr>
                <a:schemeClr val="dk1"/>
              </a:buClr>
              <a:buSzPts val="1400"/>
              <a:buFont typeface="Lucida Sans"/>
              <a:buNone/>
              <a:defRPr b="0" i="0" sz="800" u="none" cap="none" strike="noStrike">
                <a:solidFill>
                  <a:schemeClr val="dk1"/>
                </a:solidFill>
                <a:latin typeface="Lucida Sans"/>
                <a:ea typeface="Lucida Sans"/>
                <a:cs typeface="Lucida Sans"/>
                <a:sym typeface="Lucida Sans"/>
              </a:defRPr>
            </a:lvl1pPr>
            <a:lvl2pPr indent="0" lvl="1" marL="457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2" name="Shape 52"/>
        <p:cNvGrpSpPr/>
        <p:nvPr/>
      </p:nvGrpSpPr>
      <p:grpSpPr>
        <a:xfrm>
          <a:off x="0" y="0"/>
          <a:ext cx="0" cy="0"/>
          <a:chOff x="0" y="0"/>
          <a:chExt cx="0" cy="0"/>
        </a:xfrm>
      </p:grpSpPr>
      <p:sp>
        <p:nvSpPr>
          <p:cNvPr id="53" name="Google Shape;53;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54" name="Google Shape;54;p4:notes"/>
          <p:cNvSpPr txBox="1"/>
          <p:nvPr>
            <p:ph idx="1" type="body"/>
          </p:nvPr>
        </p:nvSpPr>
        <p:spPr>
          <a:xfrm>
            <a:off x="631902" y="4343400"/>
            <a:ext cx="5784137" cy="451103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Welcome: </a:t>
            </a:r>
            <a:r>
              <a:rPr b="0" i="1" lang="en-US" sz="1200" u="none" cap="none" strike="noStrike">
                <a:solidFill>
                  <a:schemeClr val="dk1"/>
                </a:solidFill>
                <a:latin typeface="Lucida Sans"/>
                <a:ea typeface="Lucida Sans"/>
                <a:cs typeface="Lucida Sans"/>
                <a:sym typeface="Lucida Sans"/>
              </a:rPr>
              <a:t>7 minutes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Facilitator Room Setup and Tools</a:t>
            </a:r>
            <a:br>
              <a:rPr b="1" i="0" lang="en-US" sz="1200" u="none" cap="none" strike="noStrike">
                <a:solidFill>
                  <a:schemeClr val="dk1"/>
                </a:solidFill>
                <a:latin typeface="Lucida Sans"/>
                <a:ea typeface="Lucida Sans"/>
                <a:cs typeface="Lucida Sans"/>
                <a:sym typeface="Lucida Sans"/>
              </a:rPr>
            </a:br>
            <a:r>
              <a:rPr b="0" i="0" lang="en-US" sz="1200" u="none" cap="none" strike="noStrike">
                <a:solidFill>
                  <a:schemeClr val="dk1"/>
                </a:solidFill>
                <a:latin typeface="Lucida Sans"/>
                <a:ea typeface="Lucida Sans"/>
                <a:cs typeface="Lucida Sans"/>
                <a:sym typeface="Lucida Sans"/>
              </a:rPr>
              <a:t>Before you start the meeting, make sure you have the following tools and/or room setup:</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Computer</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Projector</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Whiteboard or flipchart and markers</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Pens</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Optional: Post-it notes</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Optional: Squish ball you can toss to learners to get learners’ attention</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Note: </a:t>
            </a:r>
            <a:r>
              <a:rPr b="0" i="0" lang="en-US" sz="1200" u="none" cap="none" strike="noStrike">
                <a:solidFill>
                  <a:schemeClr val="dk1"/>
                </a:solidFill>
                <a:latin typeface="Lucida Sans"/>
                <a:ea typeface="Lucida Sans"/>
                <a:cs typeface="Lucida Sans"/>
                <a:sym typeface="Lucida Sans"/>
              </a:rPr>
              <a:t>This can take only a few minutes, but typically there are last-minute issues to resolve with seating, AV equipment, and students arriving late.</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Welcome</a:t>
            </a:r>
            <a:r>
              <a:rPr b="0" i="0" lang="en-US" sz="1200" u="none" cap="none" strike="noStrike">
                <a:solidFill>
                  <a:schemeClr val="dk1"/>
                </a:solidFill>
                <a:latin typeface="Lucida Sans"/>
                <a:ea typeface="Lucida Sans"/>
                <a:cs typeface="Lucida Sans"/>
                <a:sym typeface="Lucida Sans"/>
              </a:rPr>
              <a:t> everyone to the course.</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Briefly</a:t>
            </a:r>
            <a:r>
              <a:rPr b="0" i="0" lang="en-US" sz="1200" u="none" cap="none" strike="noStrike">
                <a:solidFill>
                  <a:schemeClr val="dk1"/>
                </a:solidFill>
                <a:latin typeface="Lucida Sans"/>
                <a:ea typeface="Lucida Sans"/>
                <a:cs typeface="Lucida Sans"/>
                <a:sym typeface="Lucida Sans"/>
              </a:rPr>
              <a:t> introduce yourself to the learners.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Time for course: </a:t>
            </a:r>
            <a:r>
              <a:rPr b="0" i="0" lang="en-US" sz="1200" u="none" cap="none" strike="noStrike">
                <a:solidFill>
                  <a:schemeClr val="dk1"/>
                </a:solidFill>
                <a:latin typeface="Lucida Sans"/>
                <a:ea typeface="Lucida Sans"/>
                <a:cs typeface="Lucida Sans"/>
                <a:sym typeface="Lucida Sans"/>
              </a:rPr>
              <a:t>State that the course will take two days if you are teaching the entire course, or give an idea of the timeline.</a:t>
            </a:r>
            <a:endParaRPr/>
          </a:p>
        </p:txBody>
      </p:sp>
      <p:sp>
        <p:nvSpPr>
          <p:cNvPr id="55" name="Google Shape;55;p4:notes"/>
          <p:cNvSpPr txBox="1"/>
          <p:nvPr>
            <p:ph idx="11" type="ftr"/>
          </p:nvPr>
        </p:nvSpPr>
        <p:spPr>
          <a:xfrm>
            <a:off x="0" y="8930607"/>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56" name="Google Shape;56;p4:notes"/>
          <p:cNvSpPr txBox="1"/>
          <p:nvPr>
            <p:ph idx="12" type="sldNum"/>
          </p:nvPr>
        </p:nvSpPr>
        <p:spPr>
          <a:xfrm>
            <a:off x="6609214" y="8930607"/>
            <a:ext cx="248785"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0" name="Shape 120"/>
        <p:cNvGrpSpPr/>
        <p:nvPr/>
      </p:nvGrpSpPr>
      <p:grpSpPr>
        <a:xfrm>
          <a:off x="0" y="0"/>
          <a:ext cx="0" cy="0"/>
          <a:chOff x="0" y="0"/>
          <a:chExt cx="0" cy="0"/>
        </a:xfrm>
      </p:grpSpPr>
      <p:sp>
        <p:nvSpPr>
          <p:cNvPr id="121" name="Google Shape;121;g3b2a77b223_0_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3b2a77b223_0_25: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23" name="Google Shape;123;g3b2a77b223_0_25: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Google Shape;128;g3abf0a02d3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3abf0a02d3_0_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30" name="Google Shape;130;g3abf0a02d3_0_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 name="Shape 134"/>
        <p:cNvGrpSpPr/>
        <p:nvPr/>
      </p:nvGrpSpPr>
      <p:grpSpPr>
        <a:xfrm>
          <a:off x="0" y="0"/>
          <a:ext cx="0" cy="0"/>
          <a:chOff x="0" y="0"/>
          <a:chExt cx="0" cy="0"/>
        </a:xfrm>
      </p:grpSpPr>
      <p:sp>
        <p:nvSpPr>
          <p:cNvPr id="135" name="Google Shape;135;g3aca376ef8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3aca376ef8_0_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37" name="Google Shape;137;g3aca376ef8_0_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Google Shape;142;g3aca376ef8_0_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aca376ef8_0_6: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44" name="Google Shape;144;g3aca376ef8_0_6: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Google Shape;149;g3b63f90577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3b63f90577_0_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51" name="Google Shape;151;g3b63f90577_0_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 name="Shape 155"/>
        <p:cNvGrpSpPr/>
        <p:nvPr/>
      </p:nvGrpSpPr>
      <p:grpSpPr>
        <a:xfrm>
          <a:off x="0" y="0"/>
          <a:ext cx="0" cy="0"/>
          <a:chOff x="0" y="0"/>
          <a:chExt cx="0" cy="0"/>
        </a:xfrm>
      </p:grpSpPr>
      <p:sp>
        <p:nvSpPr>
          <p:cNvPr id="156" name="Google Shape;156;g3b63f90577_0_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3b63f90577_0_22: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58" name="Google Shape;158;g3b63f90577_0_22: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 name="Shape 162"/>
        <p:cNvGrpSpPr/>
        <p:nvPr/>
      </p:nvGrpSpPr>
      <p:grpSpPr>
        <a:xfrm>
          <a:off x="0" y="0"/>
          <a:ext cx="0" cy="0"/>
          <a:chOff x="0" y="0"/>
          <a:chExt cx="0" cy="0"/>
        </a:xfrm>
      </p:grpSpPr>
      <p:sp>
        <p:nvSpPr>
          <p:cNvPr id="163" name="Google Shape;163;g3aca376ef8_0_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aca376ef8_0_12: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65" name="Google Shape;165;g3aca376ef8_0_12: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 name="Shape 170"/>
        <p:cNvGrpSpPr/>
        <p:nvPr/>
      </p:nvGrpSpPr>
      <p:grpSpPr>
        <a:xfrm>
          <a:off x="0" y="0"/>
          <a:ext cx="0" cy="0"/>
          <a:chOff x="0" y="0"/>
          <a:chExt cx="0" cy="0"/>
        </a:xfrm>
      </p:grpSpPr>
      <p:sp>
        <p:nvSpPr>
          <p:cNvPr id="171" name="Google Shape;171;g3b63f90577_0_1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72" name="Google Shape;172;g3b63f90577_0_1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73" name="Google Shape;173;g3b63f90577_0_1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 name="Shape 177"/>
        <p:cNvGrpSpPr/>
        <p:nvPr/>
      </p:nvGrpSpPr>
      <p:grpSpPr>
        <a:xfrm>
          <a:off x="0" y="0"/>
          <a:ext cx="0" cy="0"/>
          <a:chOff x="0" y="0"/>
          <a:chExt cx="0" cy="0"/>
        </a:xfrm>
      </p:grpSpPr>
      <p:sp>
        <p:nvSpPr>
          <p:cNvPr id="178" name="Google Shape;178;g3b63f90577_0_1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3b63f90577_0_16: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80" name="Google Shape;180;g3b63f90577_0_16: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g3b63f9057d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3b63f9057d_0_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87" name="Google Shape;187;g3b63f9057d_0_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 name="Shape 60"/>
        <p:cNvGrpSpPr/>
        <p:nvPr/>
      </p:nvGrpSpPr>
      <p:grpSpPr>
        <a:xfrm>
          <a:off x="0" y="0"/>
          <a:ext cx="0" cy="0"/>
          <a:chOff x="0" y="0"/>
          <a:chExt cx="0" cy="0"/>
        </a:xfrm>
      </p:grpSpPr>
      <p:sp>
        <p:nvSpPr>
          <p:cNvPr id="61" name="Google Shape;61;p7:notes"/>
          <p:cNvSpPr/>
          <p:nvPr>
            <p:ph idx="2" type="sldImg"/>
          </p:nvPr>
        </p:nvSpPr>
        <p:spPr>
          <a:xfrm>
            <a:off x="685800" y="631825"/>
            <a:ext cx="5472113" cy="4105275"/>
          </a:xfrm>
          <a:custGeom>
            <a:rect b="b" l="l" r="r" t="t"/>
            <a:pathLst>
              <a:path extrusionOk="0" h="120000" w="120000">
                <a:moveTo>
                  <a:pt x="0" y="0"/>
                </a:moveTo>
                <a:lnTo>
                  <a:pt x="120000" y="0"/>
                </a:lnTo>
                <a:lnTo>
                  <a:pt x="120000" y="120000"/>
                </a:lnTo>
                <a:lnTo>
                  <a:pt x="0" y="120000"/>
                </a:lnTo>
                <a:close/>
              </a:path>
            </a:pathLst>
          </a:custGeom>
          <a:noFill/>
          <a:ln cap="flat" cmpd="sng" w="9525">
            <a:solidFill>
              <a:schemeClr val="lt2"/>
            </a:solidFill>
            <a:prstDash val="solid"/>
            <a:miter lim="8000"/>
            <a:headEnd len="sm" w="sm" type="none"/>
            <a:tailEnd len="sm" w="sm" type="none"/>
          </a:ln>
        </p:spPr>
      </p:sp>
      <p:sp>
        <p:nvSpPr>
          <p:cNvPr id="62" name="Google Shape;62;p7: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rPr b="0" i="0" lang="en-US" sz="1200" u="none" cap="none" strike="noStrike">
                <a:solidFill>
                  <a:schemeClr val="dk1"/>
                </a:solidFill>
                <a:latin typeface="Lucida Sans"/>
                <a:ea typeface="Lucida Sans"/>
                <a:cs typeface="Lucida Sans"/>
                <a:sym typeface="Lucida Sans"/>
              </a:rPr>
              <a:t>FIRST Training materials are available for non-commercial use under a CC license. We would appreciate if you let us know that you use it: Send a mail to first-sec@firtst.org with your feedback</a:t>
            </a:r>
            <a:endParaRPr/>
          </a:p>
          <a:p>
            <a:pPr indent="0" lvl="0" marL="0" marR="0" rtl="0" algn="l">
              <a:spcBef>
                <a:spcPts val="140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63" name="Google Shape;63;p7:notes"/>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 name="Shape 191"/>
        <p:cNvGrpSpPr/>
        <p:nvPr/>
      </p:nvGrpSpPr>
      <p:grpSpPr>
        <a:xfrm>
          <a:off x="0" y="0"/>
          <a:ext cx="0" cy="0"/>
          <a:chOff x="0" y="0"/>
          <a:chExt cx="0" cy="0"/>
        </a:xfrm>
      </p:grpSpPr>
      <p:sp>
        <p:nvSpPr>
          <p:cNvPr id="192" name="Google Shape;192;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93" name="Google Shape;193;p22:notes"/>
          <p:cNvSpPr txBox="1"/>
          <p:nvPr>
            <p:ph idx="1" type="body"/>
          </p:nvPr>
        </p:nvSpPr>
        <p:spPr>
          <a:xfrm>
            <a:off x="631902" y="4343400"/>
            <a:ext cx="5083097" cy="41148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194" name="Google Shape;194;p22:notes"/>
          <p:cNvSpPr txBox="1"/>
          <p:nvPr>
            <p:ph idx="11" type="ftr"/>
          </p:nvPr>
        </p:nvSpPr>
        <p:spPr>
          <a:xfrm>
            <a:off x="0" y="8928556"/>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95" name="Google Shape;195;p22:notes"/>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7" name="Shape 197"/>
        <p:cNvGrpSpPr/>
        <p:nvPr/>
      </p:nvGrpSpPr>
      <p:grpSpPr>
        <a:xfrm>
          <a:off x="0" y="0"/>
          <a:ext cx="0" cy="0"/>
          <a:chOff x="0" y="0"/>
          <a:chExt cx="0" cy="0"/>
        </a:xfrm>
      </p:grpSpPr>
      <p:sp>
        <p:nvSpPr>
          <p:cNvPr id="198" name="Google Shape;198;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99" name="Google Shape;199;p25: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200" name="Google Shape;200;p25:notes"/>
          <p:cNvSpPr txBox="1"/>
          <p:nvPr>
            <p:ph idx="11" type="ftr"/>
          </p:nvPr>
        </p:nvSpPr>
        <p:spPr>
          <a:xfrm>
            <a:off x="0" y="8928556"/>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201" name="Google Shape;201;p25:notes"/>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 name="Shape 67"/>
        <p:cNvGrpSpPr/>
        <p:nvPr/>
      </p:nvGrpSpPr>
      <p:grpSpPr>
        <a:xfrm>
          <a:off x="0" y="0"/>
          <a:ext cx="0" cy="0"/>
          <a:chOff x="0" y="0"/>
          <a:chExt cx="0" cy="0"/>
        </a:xfrm>
      </p:grpSpPr>
      <p:sp>
        <p:nvSpPr>
          <p:cNvPr id="68" name="Google Shape;68;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69" name="Google Shape;69;p9: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Module3: Artefact Information Sharing</a:t>
            </a:r>
            <a:r>
              <a:rPr b="0" i="0" lang="en-US" sz="1200" u="none" cap="none" strike="noStrike">
                <a:solidFill>
                  <a:schemeClr val="dk1"/>
                </a:solidFill>
                <a:latin typeface="Lucida Sans"/>
                <a:ea typeface="Lucida Sans"/>
                <a:cs typeface="Lucida Sans"/>
                <a:sym typeface="Lucida Sans"/>
              </a:rPr>
              <a:t>: </a:t>
            </a:r>
            <a:r>
              <a:rPr b="0" i="1" lang="en-US" sz="1200" u="none" cap="none" strike="noStrike">
                <a:solidFill>
                  <a:schemeClr val="dk1"/>
                </a:solidFill>
                <a:latin typeface="Lucida Sans"/>
                <a:ea typeface="Lucida Sans"/>
                <a:cs typeface="Lucida Sans"/>
                <a:sym typeface="Lucida Sans"/>
              </a:rPr>
              <a:t>0 minutes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Total module: </a:t>
            </a:r>
            <a:r>
              <a:rPr b="0" i="1" lang="en-US" sz="1200" u="none" cap="none" strike="noStrike">
                <a:solidFill>
                  <a:schemeClr val="dk1"/>
                </a:solidFill>
                <a:latin typeface="Lucida Sans"/>
                <a:ea typeface="Lucida Sans"/>
                <a:cs typeface="Lucida Sans"/>
                <a:sym typeface="Lucida Sans"/>
              </a:rPr>
              <a:t>50 minutes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Say: </a:t>
            </a:r>
            <a:r>
              <a:rPr b="0" i="0" lang="en-US" sz="1200" u="none" cap="none" strike="noStrike">
                <a:solidFill>
                  <a:schemeClr val="dk1"/>
                </a:solidFill>
                <a:latin typeface="Lucida Sans"/>
                <a:ea typeface="Lucida Sans"/>
                <a:cs typeface="Lucida Sans"/>
                <a:sym typeface="Lucida Sans"/>
              </a:rPr>
              <a:t>Module 1 will let you identify what actionable information is.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Instructor notes</a:t>
            </a:r>
            <a:r>
              <a:rPr b="0" i="0" lang="en-US" sz="1200" u="none" cap="none" strike="noStrike">
                <a:solidFill>
                  <a:schemeClr val="dk1"/>
                </a:solidFill>
                <a:latin typeface="Lucida Sans"/>
                <a:ea typeface="Lucida Sans"/>
                <a:cs typeface="Lucida Sans"/>
                <a:sym typeface="Lucida Sans"/>
              </a:rPr>
              <a:t>: We have a little extra time built into this first module, because you are introducing new concepts, and there may be more up-front questions about scope and process.</a:t>
            </a:r>
            <a:endParaRPr/>
          </a:p>
        </p:txBody>
      </p:sp>
      <p:sp>
        <p:nvSpPr>
          <p:cNvPr id="70" name="Google Shape;70;p9:notes"/>
          <p:cNvSpPr txBox="1"/>
          <p:nvPr>
            <p:ph idx="11" type="ftr"/>
          </p:nvPr>
        </p:nvSpPr>
        <p:spPr>
          <a:xfrm>
            <a:off x="0" y="8930607"/>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71" name="Google Shape;71;p9:notes"/>
          <p:cNvSpPr txBox="1"/>
          <p:nvPr>
            <p:ph idx="12" type="sldNum"/>
          </p:nvPr>
        </p:nvSpPr>
        <p:spPr>
          <a:xfrm>
            <a:off x="6609214" y="8930607"/>
            <a:ext cx="248785"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Google Shape;76;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77" name="Google Shape;77;p12: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Agenda: </a:t>
            </a:r>
            <a:r>
              <a:rPr b="0" i="1" lang="en-US" sz="1200" u="none" cap="none" strike="noStrike">
                <a:solidFill>
                  <a:schemeClr val="dk1"/>
                </a:solidFill>
                <a:latin typeface="Lucida Sans"/>
                <a:ea typeface="Lucida Sans"/>
                <a:cs typeface="Lucida Sans"/>
                <a:sym typeface="Lucida Sans"/>
              </a:rPr>
              <a:t>1 minute</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Say: </a:t>
            </a:r>
            <a:r>
              <a:rPr b="0" i="0" lang="en-US" sz="1200" u="none" cap="none" strike="noStrike">
                <a:solidFill>
                  <a:schemeClr val="dk1"/>
                </a:solidFill>
                <a:latin typeface="Lucida Sans"/>
                <a:ea typeface="Lucida Sans"/>
                <a:cs typeface="Lucida Sans"/>
                <a:sym typeface="Lucida Sans"/>
              </a:rPr>
              <a:t>At the end of this module, you will be able to:</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Explain the importance of having succinct procedures to quickly and correctly handle incoming information;</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Define actionable information, its properties and level; and</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At a high level, describe the 5-part process for actionable information.</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Segue: </a:t>
            </a:r>
            <a:r>
              <a:rPr b="0" i="0" lang="en-US" sz="1200" u="none" cap="none" strike="noStrike">
                <a:solidFill>
                  <a:schemeClr val="dk1"/>
                </a:solidFill>
                <a:latin typeface="Lucida Sans"/>
                <a:ea typeface="Lucida Sans"/>
                <a:cs typeface="Lucida Sans"/>
                <a:sym typeface="Lucida Sans"/>
              </a:rPr>
              <a:t>Let’s start the module with imperatives for handling information, as a lead-in to the bigger themes for the module and the course.</a:t>
            </a:r>
            <a:endParaRPr/>
          </a:p>
        </p:txBody>
      </p:sp>
      <p:sp>
        <p:nvSpPr>
          <p:cNvPr id="78" name="Google Shape;78;p12:notes"/>
          <p:cNvSpPr txBox="1"/>
          <p:nvPr>
            <p:ph idx="11" type="ftr"/>
          </p:nvPr>
        </p:nvSpPr>
        <p:spPr>
          <a:xfrm>
            <a:off x="0" y="8930607"/>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79" name="Google Shape;79;p12:notes"/>
          <p:cNvSpPr txBox="1"/>
          <p:nvPr>
            <p:ph idx="12" type="sldNum"/>
          </p:nvPr>
        </p:nvSpPr>
        <p:spPr>
          <a:xfrm>
            <a:off x="6609214" y="8930607"/>
            <a:ext cx="248785"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g3b2a77b223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3b2a77b223_0_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86" name="Google Shape;86;g3b2a77b223_0_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g3b2a77b223_0_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b2a77b223_0_6: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93" name="Google Shape;93;g3b2a77b223_0_6: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 name="Shape 97"/>
        <p:cNvGrpSpPr/>
        <p:nvPr/>
      </p:nvGrpSpPr>
      <p:grpSpPr>
        <a:xfrm>
          <a:off x="0" y="0"/>
          <a:ext cx="0" cy="0"/>
          <a:chOff x="0" y="0"/>
          <a:chExt cx="0" cy="0"/>
        </a:xfrm>
      </p:grpSpPr>
      <p:sp>
        <p:nvSpPr>
          <p:cNvPr id="98" name="Google Shape;98;g3b2a77b223_0_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3b2a77b223_0_12: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00" name="Google Shape;100;g3b2a77b223_0_12: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Google Shape;105;g3b2a77b223_0_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3b2a77b223_0_18: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07" name="Google Shape;107;g3b2a77b223_0_18: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p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13" name="Google Shape;113;p15: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p:txBody>
      </p:sp>
      <p:sp>
        <p:nvSpPr>
          <p:cNvPr id="114" name="Google Shape;114;p15:notes"/>
          <p:cNvSpPr txBox="1"/>
          <p:nvPr>
            <p:ph idx="11" type="ftr"/>
          </p:nvPr>
        </p:nvSpPr>
        <p:spPr>
          <a:xfrm>
            <a:off x="0" y="8928556"/>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15" name="Google Shape;115;p15:notes"/>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p:cSld name="Title Slide">
    <p:bg>
      <p:bgPr>
        <a:blipFill rotWithShape="1">
          <a:blip r:embed="rId2">
            <a:alphaModFix/>
          </a:blip>
          <a:stretch>
            <a:fillRect b="0" l="-16995" r="-16995" t="0"/>
          </a:stretch>
        </a:blipFill>
      </p:bgPr>
    </p:bg>
    <p:spTree>
      <p:nvGrpSpPr>
        <p:cNvPr id="14" name="Shape 14"/>
        <p:cNvGrpSpPr/>
        <p:nvPr/>
      </p:nvGrpSpPr>
      <p:grpSpPr>
        <a:xfrm>
          <a:off x="0" y="0"/>
          <a:ext cx="0" cy="0"/>
          <a:chOff x="0" y="0"/>
          <a:chExt cx="0" cy="0"/>
        </a:xfrm>
      </p:grpSpPr>
      <p:pic>
        <p:nvPicPr>
          <p:cNvPr descr="ttps://www.first.org/identity/first-org.png" id="15" name="Google Shape;15;p2"/>
          <p:cNvPicPr preferRelativeResize="0"/>
          <p:nvPr/>
        </p:nvPicPr>
        <p:blipFill rotWithShape="1">
          <a:blip r:embed="rId3">
            <a:alphaModFix/>
          </a:blip>
          <a:srcRect b="0" l="0" r="0" t="0"/>
          <a:stretch/>
        </p:blipFill>
        <p:spPr>
          <a:xfrm>
            <a:off x="533400" y="4919980"/>
            <a:ext cx="2933700" cy="1760220"/>
          </a:xfrm>
          <a:prstGeom prst="rect">
            <a:avLst/>
          </a:prstGeom>
          <a:noFill/>
          <a:ln>
            <a:noFill/>
          </a:ln>
        </p:spPr>
      </p:pic>
      <p:sp>
        <p:nvSpPr>
          <p:cNvPr id="16" name="Google Shape;16;p2"/>
          <p:cNvSpPr txBox="1"/>
          <p:nvPr>
            <p:ph type="ctrTitle"/>
          </p:nvPr>
        </p:nvSpPr>
        <p:spPr>
          <a:xfrm>
            <a:off x="3048000" y="3646714"/>
            <a:ext cx="5410200" cy="704850"/>
          </a:xfrm>
          <a:prstGeom prst="rect">
            <a:avLst/>
          </a:prstGeom>
          <a:noFill/>
          <a:ln>
            <a:noFill/>
          </a:ln>
        </p:spPr>
        <p:txBody>
          <a:bodyPr anchorCtr="0" anchor="ctr" bIns="91425" lIns="91425" spcFirstLastPara="1" rIns="91425" wrap="square" tIns="91425">
            <a:noAutofit/>
          </a:bodyPr>
          <a:lstStyle>
            <a:lvl1pPr indent="0" lvl="0" marL="0" marR="0" rtl="0" algn="r">
              <a:lnSpc>
                <a:spcPct val="90000"/>
              </a:lnSpc>
              <a:spcBef>
                <a:spcPts val="0"/>
              </a:spcBef>
              <a:spcAft>
                <a:spcPts val="0"/>
              </a:spcAft>
              <a:buClr>
                <a:schemeClr val="dk1"/>
              </a:buClr>
              <a:buSzPts val="1400"/>
              <a:buFont typeface="Arial"/>
              <a:buNone/>
              <a:defRPr b="1" i="0" sz="28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17" name="Google Shape;17;p2"/>
          <p:cNvSpPr txBox="1"/>
          <p:nvPr>
            <p:ph idx="1" type="subTitle"/>
          </p:nvPr>
        </p:nvSpPr>
        <p:spPr>
          <a:xfrm>
            <a:off x="3581400" y="4620207"/>
            <a:ext cx="4876799" cy="914400"/>
          </a:xfrm>
          <a:prstGeom prst="rect">
            <a:avLst/>
          </a:prstGeom>
          <a:noFill/>
          <a:ln>
            <a:noFill/>
          </a:ln>
        </p:spPr>
        <p:txBody>
          <a:bodyPr anchorCtr="0" anchor="t" bIns="91425" lIns="91425" spcFirstLastPara="1" rIns="91425" wrap="square" tIns="91425">
            <a:noAutofit/>
          </a:bodyPr>
          <a:lstStyle>
            <a:lvl1pPr indent="0" lvl="0" marL="0" marR="0" rtl="0" algn="r">
              <a:lnSpc>
                <a:spcPct val="90000"/>
              </a:lnSpc>
              <a:spcBef>
                <a:spcPts val="1000"/>
              </a:spcBef>
              <a:spcAft>
                <a:spcPts val="0"/>
              </a:spcAft>
              <a:buClr>
                <a:srgbClr val="888888"/>
              </a:buClr>
              <a:buSzPts val="2800"/>
              <a:buFont typeface="Arial"/>
              <a:buNone/>
              <a:defRPr b="0" i="0" sz="1600" u="none" cap="none" strike="noStrike">
                <a:solidFill>
                  <a:srgbClr val="888888"/>
                </a:solidFill>
                <a:latin typeface="Arial"/>
                <a:ea typeface="Arial"/>
                <a:cs typeface="Arial"/>
                <a:sym typeface="Arial"/>
              </a:defRPr>
            </a:lvl1pPr>
            <a:lvl2pPr indent="0" lvl="1" marL="457200" marR="0" rtl="0" algn="ctr">
              <a:lnSpc>
                <a:spcPct val="90000"/>
              </a:lnSpc>
              <a:spcBef>
                <a:spcPts val="500"/>
              </a:spcBef>
              <a:spcAft>
                <a:spcPts val="0"/>
              </a:spcAft>
              <a:buClr>
                <a:srgbClr val="888888"/>
              </a:buClr>
              <a:buSzPts val="2400"/>
              <a:buFont typeface="Arial"/>
              <a:buNone/>
              <a:defRPr b="0" i="0" sz="2400" u="none" cap="none" strike="noStrike">
                <a:solidFill>
                  <a:srgbClr val="888888"/>
                </a:solidFill>
                <a:latin typeface="Arial"/>
                <a:ea typeface="Arial"/>
                <a:cs typeface="Arial"/>
                <a:sym typeface="Arial"/>
              </a:defRPr>
            </a:lvl2pPr>
            <a:lvl3pPr indent="0" lvl="2" marL="914400" marR="0" rtl="0" algn="ctr">
              <a:lnSpc>
                <a:spcPct val="90000"/>
              </a:lnSpc>
              <a:spcBef>
                <a:spcPts val="500"/>
              </a:spcBef>
              <a:spcAft>
                <a:spcPts val="0"/>
              </a:spcAft>
              <a:buClr>
                <a:srgbClr val="888888"/>
              </a:buClr>
              <a:buSzPts val="2000"/>
              <a:buFont typeface="Arial"/>
              <a:buNone/>
              <a:defRPr b="0" i="0" sz="2000" u="none" cap="none" strike="noStrike">
                <a:solidFill>
                  <a:srgbClr val="888888"/>
                </a:solidFill>
                <a:latin typeface="Arial"/>
                <a:ea typeface="Arial"/>
                <a:cs typeface="Arial"/>
                <a:sym typeface="Arial"/>
              </a:defRPr>
            </a:lvl3pPr>
            <a:lvl4pPr indent="0" lvl="3" marL="13716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4pPr>
            <a:lvl5pPr indent="0" lvl="4" marL="18288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5pPr>
            <a:lvl6pPr indent="0" lvl="5" marL="22860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6pPr>
            <a:lvl7pPr indent="0" lvl="6" marL="27432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7pPr>
            <a:lvl8pPr indent="0" lvl="7" marL="32004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8pPr>
            <a:lvl9pPr indent="0" lvl="8" marL="36576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p:cSld name="Blank">
    <p:spTree>
      <p:nvGrpSpPr>
        <p:cNvPr id="44" name="Shape 44"/>
        <p:cNvGrpSpPr/>
        <p:nvPr/>
      </p:nvGrpSpPr>
      <p:grpSpPr>
        <a:xfrm>
          <a:off x="0" y="0"/>
          <a:ext cx="0" cy="0"/>
          <a:chOff x="0" y="0"/>
          <a:chExt cx="0" cy="0"/>
        </a:xfrm>
      </p:grpSpPr>
      <p:sp>
        <p:nvSpPr>
          <p:cNvPr id="45" name="Google Shape;45;p11"/>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Numbered) with Lead-in Text">
  <p:cSld name="Bullets (Numbered) with Lead-in Text">
    <p:spTree>
      <p:nvGrpSpPr>
        <p:cNvPr id="46" name="Shape 46"/>
        <p:cNvGrpSpPr/>
        <p:nvPr/>
      </p:nvGrpSpPr>
      <p:grpSpPr>
        <a:xfrm>
          <a:off x="0" y="0"/>
          <a:ext cx="0" cy="0"/>
          <a:chOff x="0" y="0"/>
          <a:chExt cx="0" cy="0"/>
        </a:xfrm>
      </p:grpSpPr>
      <p:sp>
        <p:nvSpPr>
          <p:cNvPr id="47" name="Google Shape;47;p12"/>
          <p:cNvSpPr txBox="1"/>
          <p:nvPr>
            <p:ph type="title"/>
          </p:nvPr>
        </p:nvSpPr>
        <p:spPr>
          <a:xfrm>
            <a:off x="457200" y="369887"/>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48" name="Google Shape;48;p12"/>
          <p:cNvSpPr txBox="1"/>
          <p:nvPr>
            <p:ph idx="1" type="body"/>
          </p:nvPr>
        </p:nvSpPr>
        <p:spPr>
          <a:xfrm>
            <a:off x="457200" y="1114425"/>
            <a:ext cx="8258174" cy="4305935"/>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4000"/>
              </a:lnSpc>
              <a:spcBef>
                <a:spcPts val="1000"/>
              </a:spcBef>
              <a:spcAft>
                <a:spcPts val="0"/>
              </a:spcAft>
              <a:buClr>
                <a:srgbClr val="F38127"/>
              </a:buClr>
              <a:buSzPts val="2800"/>
              <a:buFont typeface="Arial"/>
              <a:buNone/>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114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114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3pPr>
            <a:lvl4pPr indent="-355600" lvl="3" marL="1828800" marR="0" rtl="0" algn="l">
              <a:lnSpc>
                <a:spcPct val="114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4pPr>
            <a:lvl5pPr indent="-355600" lvl="4" marL="2286000" marR="0" rtl="0" algn="l">
              <a:lnSpc>
                <a:spcPct val="114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Numbered)">
  <p:cSld name="Bullets (Numbered)">
    <p:spTree>
      <p:nvGrpSpPr>
        <p:cNvPr id="49" name="Shape 49"/>
        <p:cNvGrpSpPr/>
        <p:nvPr/>
      </p:nvGrpSpPr>
      <p:grpSpPr>
        <a:xfrm>
          <a:off x="0" y="0"/>
          <a:ext cx="0" cy="0"/>
          <a:chOff x="0" y="0"/>
          <a:chExt cx="0" cy="0"/>
        </a:xfrm>
      </p:grpSpPr>
      <p:sp>
        <p:nvSpPr>
          <p:cNvPr id="50" name="Google Shape;50;p13"/>
          <p:cNvSpPr txBox="1"/>
          <p:nvPr>
            <p:ph type="title"/>
          </p:nvPr>
        </p:nvSpPr>
        <p:spPr>
          <a:xfrm>
            <a:off x="457200" y="350837"/>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51" name="Google Shape;51;p13"/>
          <p:cNvSpPr txBox="1"/>
          <p:nvPr>
            <p:ph idx="1" type="body"/>
          </p:nvPr>
        </p:nvSpPr>
        <p:spPr>
          <a:xfrm>
            <a:off x="457200" y="1114425"/>
            <a:ext cx="8258174" cy="4327525"/>
          </a:xfrm>
          <a:prstGeom prst="rect">
            <a:avLst/>
          </a:prstGeom>
          <a:noFill/>
          <a:ln>
            <a:noFill/>
          </a:ln>
        </p:spPr>
        <p:txBody>
          <a:bodyPr anchorCtr="0" anchor="t" bIns="91425" lIns="91425" spcFirstLastPara="1" rIns="91425" wrap="square" tIns="91425">
            <a:noAutofit/>
          </a:bodyPr>
          <a:lstStyle>
            <a:lvl1pPr indent="-355600" lvl="0" marL="457200" marR="0" rtl="0" algn="l">
              <a:lnSpc>
                <a:spcPct val="90000"/>
              </a:lnSpc>
              <a:spcBef>
                <a:spcPts val="10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90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90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3pPr>
            <a:lvl4pPr indent="-355600" lvl="3" marL="1828800" marR="0" rtl="0" algn="l">
              <a:lnSpc>
                <a:spcPct val="90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4pPr>
            <a:lvl5pPr indent="-355600" lvl="4" marL="2286000" marR="0" rtl="0" algn="l">
              <a:lnSpc>
                <a:spcPct val="90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p:cSld name="Title and Content">
    <p:spTree>
      <p:nvGrpSpPr>
        <p:cNvPr id="18" name="Shape 18"/>
        <p:cNvGrpSpPr/>
        <p:nvPr/>
      </p:nvGrpSpPr>
      <p:grpSpPr>
        <a:xfrm>
          <a:off x="0" y="0"/>
          <a:ext cx="0" cy="0"/>
          <a:chOff x="0" y="0"/>
          <a:chExt cx="0" cy="0"/>
        </a:xfrm>
      </p:grpSpPr>
      <p:sp>
        <p:nvSpPr>
          <p:cNvPr id="19" name="Google Shape;19;p3"/>
          <p:cNvSpPr txBox="1"/>
          <p:nvPr>
            <p:ph idx="1" type="body"/>
          </p:nvPr>
        </p:nvSpPr>
        <p:spPr>
          <a:xfrm>
            <a:off x="457200" y="1478755"/>
            <a:ext cx="8293099" cy="4703763"/>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0" name="Google Shape;20;p3"/>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21" name="Google Shape;21;p3"/>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Regular) with Lead-in Text">
  <p:cSld name="Bullets (Regular) with Lead-in Text">
    <p:spTree>
      <p:nvGrpSpPr>
        <p:cNvPr id="22" name="Shape 22"/>
        <p:cNvGrpSpPr/>
        <p:nvPr/>
      </p:nvGrpSpPr>
      <p:grpSpPr>
        <a:xfrm>
          <a:off x="0" y="0"/>
          <a:ext cx="0" cy="0"/>
          <a:chOff x="0" y="0"/>
          <a:chExt cx="0" cy="0"/>
        </a:xfrm>
      </p:grpSpPr>
      <p:sp>
        <p:nvSpPr>
          <p:cNvPr id="23" name="Google Shape;23;p4"/>
          <p:cNvSpPr txBox="1"/>
          <p:nvPr>
            <p:ph type="title"/>
          </p:nvPr>
        </p:nvSpPr>
        <p:spPr>
          <a:xfrm>
            <a:off x="457200" y="379412"/>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24" name="Google Shape;24;p4"/>
          <p:cNvSpPr txBox="1"/>
          <p:nvPr>
            <p:ph idx="1" type="body"/>
          </p:nvPr>
        </p:nvSpPr>
        <p:spPr>
          <a:xfrm>
            <a:off x="457200" y="1200150"/>
            <a:ext cx="8258174" cy="4305935"/>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4000"/>
              </a:lnSpc>
              <a:spcBef>
                <a:spcPts val="1000"/>
              </a:spcBef>
              <a:spcAft>
                <a:spcPts val="0"/>
              </a:spcAft>
              <a:buClr>
                <a:srgbClr val="F38127"/>
              </a:buClr>
              <a:buSzPts val="2800"/>
              <a:buFont typeface="Arial"/>
              <a:buNone/>
              <a:defRPr b="0" i="0" sz="2400" u="none" cap="none" strike="noStrike">
                <a:solidFill>
                  <a:schemeClr val="dk1"/>
                </a:solidFill>
                <a:latin typeface="Lucida Sans"/>
                <a:ea typeface="Lucida Sans"/>
                <a:cs typeface="Lucida Sans"/>
                <a:sym typeface="Lucida Sans"/>
              </a:defRPr>
            </a:lvl1pPr>
            <a:lvl2pPr indent="-381000" lvl="1" marL="9144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2pPr>
            <a:lvl3pPr indent="-381000" lvl="2" marL="13716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3pPr>
            <a:lvl4pPr indent="-381000" lvl="3" marL="18288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4pPr>
            <a:lvl5pPr indent="-381000" lvl="4" marL="2286000" marR="0" rtl="0" algn="l">
              <a:lnSpc>
                <a:spcPct val="114000"/>
              </a:lnSpc>
              <a:spcBef>
                <a:spcPts val="500"/>
              </a:spcBef>
              <a:spcAft>
                <a:spcPts val="0"/>
              </a:spcAft>
              <a:buClr>
                <a:srgbClr val="595959"/>
              </a:buClr>
              <a:buSzPts val="2400"/>
              <a:buFont typeface="Arial"/>
              <a:buChar char="•"/>
              <a:defRPr b="0" i="0" sz="24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Regular) &amp; Image">
  <p:cSld name="Bullets (Regular) &amp; Image">
    <p:spTree>
      <p:nvGrpSpPr>
        <p:cNvPr id="25" name="Shape 25"/>
        <p:cNvGrpSpPr/>
        <p:nvPr/>
      </p:nvGrpSpPr>
      <p:grpSpPr>
        <a:xfrm>
          <a:off x="0" y="0"/>
          <a:ext cx="0" cy="0"/>
          <a:chOff x="0" y="0"/>
          <a:chExt cx="0" cy="0"/>
        </a:xfrm>
      </p:grpSpPr>
      <p:sp>
        <p:nvSpPr>
          <p:cNvPr id="26" name="Google Shape;26;p5"/>
          <p:cNvSpPr txBox="1"/>
          <p:nvPr>
            <p:ph type="title"/>
          </p:nvPr>
        </p:nvSpPr>
        <p:spPr>
          <a:xfrm>
            <a:off x="457200" y="350837"/>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27" name="Google Shape;27;p5"/>
          <p:cNvSpPr txBox="1"/>
          <p:nvPr>
            <p:ph idx="1" type="body"/>
          </p:nvPr>
        </p:nvSpPr>
        <p:spPr>
          <a:xfrm>
            <a:off x="457200" y="1123950"/>
            <a:ext cx="3840479" cy="4327525"/>
          </a:xfrm>
          <a:prstGeom prst="rect">
            <a:avLst/>
          </a:prstGeom>
          <a:noFill/>
          <a:ln>
            <a:noFill/>
          </a:ln>
        </p:spPr>
        <p:txBody>
          <a:bodyPr anchorCtr="0" anchor="t" bIns="91425" lIns="91425" spcFirstLastPara="1" rIns="91425" wrap="square" tIns="91425">
            <a:noAutofit/>
          </a:bodyPr>
          <a:lstStyle>
            <a:lvl1pPr indent="-355600" lvl="0" marL="457200" marR="0" rtl="0" algn="l">
              <a:lnSpc>
                <a:spcPct val="90000"/>
              </a:lnSpc>
              <a:spcBef>
                <a:spcPts val="10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3pPr>
            <a:lvl4pPr indent="-342900" lvl="3" marL="1828800" marR="0" rtl="0" algn="l">
              <a:lnSpc>
                <a:spcPct val="90000"/>
              </a:lnSpc>
              <a:spcBef>
                <a:spcPts val="500"/>
              </a:spcBef>
              <a:spcAft>
                <a:spcPts val="0"/>
              </a:spcAft>
              <a:buClr>
                <a:srgbClr val="595959"/>
              </a:buClr>
              <a:buSzPts val="1800"/>
              <a:buFont typeface="Noto Sans Symbols"/>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rgbClr val="595959"/>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8" name="Google Shape;28;p5"/>
          <p:cNvSpPr/>
          <p:nvPr>
            <p:ph idx="2" type="pic"/>
          </p:nvPr>
        </p:nvSpPr>
        <p:spPr>
          <a:xfrm>
            <a:off x="4848225" y="1238250"/>
            <a:ext cx="3840479" cy="4327525"/>
          </a:xfrm>
          <a:prstGeom prst="rect">
            <a:avLst/>
          </a:prstGeom>
          <a:noFill/>
          <a:ln>
            <a:noFill/>
          </a:ln>
        </p:spPr>
        <p:txBody>
          <a:bodyPr anchorCtr="0" anchor="t" bIns="91425" lIns="91425" spcFirstLastPara="1" rIns="91425" wrap="square" tIns="91425">
            <a:noAutofit/>
          </a:bodyPr>
          <a:lstStyle>
            <a:lvl1pPr indent="-228600" lvl="0" marL="228600" marR="0" rtl="0" algn="l">
              <a:lnSpc>
                <a:spcPct val="90000"/>
              </a:lnSpc>
              <a:spcBef>
                <a:spcPts val="1000"/>
              </a:spcBef>
              <a:spcAft>
                <a:spcPts val="0"/>
              </a:spcAft>
              <a:buClr>
                <a:schemeClr val="dk1"/>
              </a:buClr>
              <a:buSzPts val="1400"/>
              <a:buFont typeface="Arial"/>
              <a:buNone/>
              <a:defRPr b="0" i="0" sz="2800" u="none" cap="none" strike="noStrike">
                <a:solidFill>
                  <a:schemeClr val="dk1"/>
                </a:solidFill>
                <a:latin typeface="Arial"/>
                <a:ea typeface="Arial"/>
                <a:cs typeface="Arial"/>
                <a:sym typeface="Arial"/>
              </a:defRPr>
            </a:lvl1pPr>
            <a:lvl2pPr indent="-76200" lvl="1" marL="6858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101600" lvl="2" marL="1143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114300" lvl="3" marL="1600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114300" lvl="4" marL="2057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114300" lvl="5" marL="2514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114300" lvl="6" marL="2971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114300" lvl="7" marL="3429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114300" lvl="8" marL="3886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9" name="Google Shape;29;p5"/>
          <p:cNvSpPr txBox="1"/>
          <p:nvPr>
            <p:ph idx="3" type="body"/>
          </p:nvPr>
        </p:nvSpPr>
        <p:spPr>
          <a:xfrm>
            <a:off x="4848223" y="5667375"/>
            <a:ext cx="3840479" cy="276224"/>
          </a:xfrm>
          <a:prstGeom prst="rect">
            <a:avLst/>
          </a:prstGeom>
          <a:noFill/>
          <a:ln>
            <a:noFill/>
          </a:ln>
        </p:spPr>
        <p:txBody>
          <a:bodyPr anchorCtr="0" anchor="t" bIns="91425" lIns="91425" spcFirstLastPara="1" rIns="91425" wrap="square" tIns="91425">
            <a:noAutofit/>
          </a:bodyPr>
          <a:lstStyle>
            <a:lvl1pPr indent="-228600" lvl="0" marL="457200" marR="0" rtl="0" algn="l">
              <a:lnSpc>
                <a:spcPct val="90000"/>
              </a:lnSpc>
              <a:spcBef>
                <a:spcPts val="1000"/>
              </a:spcBef>
              <a:spcAft>
                <a:spcPts val="0"/>
              </a:spcAft>
              <a:buClr>
                <a:srgbClr val="022052"/>
              </a:buClr>
              <a:buSzPts val="2800"/>
              <a:buFont typeface="Arial"/>
              <a:buNone/>
              <a:defRPr b="0" i="0" sz="1400" u="none" cap="none" strike="noStrike">
                <a:solidFill>
                  <a:srgbClr val="022052"/>
                </a:solidFill>
                <a:latin typeface="Lucida Sans"/>
                <a:ea typeface="Lucida Sans"/>
                <a:cs typeface="Lucida Sans"/>
                <a:sym typeface="Lucida Sans"/>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estions">
  <p:cSld name="Questions">
    <p:spTree>
      <p:nvGrpSpPr>
        <p:cNvPr id="30" name="Shape 30"/>
        <p:cNvGrpSpPr/>
        <p:nvPr/>
      </p:nvGrpSpPr>
      <p:grpSpPr>
        <a:xfrm>
          <a:off x="0" y="0"/>
          <a:ext cx="0" cy="0"/>
          <a:chOff x="0" y="0"/>
          <a:chExt cx="0" cy="0"/>
        </a:xfrm>
      </p:grpSpPr>
      <p:pic>
        <p:nvPicPr>
          <p:cNvPr id="31" name="Google Shape;31;p6"/>
          <p:cNvPicPr preferRelativeResize="0"/>
          <p:nvPr/>
        </p:nvPicPr>
        <p:blipFill rotWithShape="1">
          <a:blip r:embed="rId2">
            <a:alphaModFix/>
          </a:blip>
          <a:srcRect b="0" l="0" r="0" t="0"/>
          <a:stretch/>
        </p:blipFill>
        <p:spPr>
          <a:xfrm>
            <a:off x="2662677" y="1281923"/>
            <a:ext cx="5460708" cy="4737164"/>
          </a:xfrm>
          <a:prstGeom prst="rect">
            <a:avLst/>
          </a:prstGeom>
          <a:noFill/>
          <a:ln>
            <a:noFill/>
          </a:ln>
        </p:spPr>
      </p:pic>
      <p:sp>
        <p:nvSpPr>
          <p:cNvPr id="32" name="Google Shape;32;p6"/>
          <p:cNvSpPr txBox="1"/>
          <p:nvPr/>
        </p:nvSpPr>
        <p:spPr>
          <a:xfrm>
            <a:off x="475860" y="335902"/>
            <a:ext cx="2186816" cy="584774"/>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Questions</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he End, My Friend" type="blank">
  <p:cSld name="BLANK">
    <p:spTree>
      <p:nvGrpSpPr>
        <p:cNvPr id="33" name="Shape 33"/>
        <p:cNvGrpSpPr/>
        <p:nvPr/>
      </p:nvGrpSpPr>
      <p:grpSpPr>
        <a:xfrm>
          <a:off x="0" y="0"/>
          <a:ext cx="0" cy="0"/>
          <a:chOff x="0" y="0"/>
          <a:chExt cx="0" cy="0"/>
        </a:xfrm>
      </p:grpSpPr>
      <p:pic>
        <p:nvPicPr>
          <p:cNvPr id="34" name="Google Shape;34;p7"/>
          <p:cNvPicPr preferRelativeResize="0"/>
          <p:nvPr/>
        </p:nvPicPr>
        <p:blipFill rotWithShape="1">
          <a:blip r:embed="rId2">
            <a:alphaModFix/>
          </a:blip>
          <a:srcRect b="0" l="0" r="0" t="0"/>
          <a:stretch/>
        </p:blipFill>
        <p:spPr>
          <a:xfrm>
            <a:off x="1397000" y="1524000"/>
            <a:ext cx="6349999" cy="3809999"/>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Lerning_Check">
  <p:cSld name="Lerning_Check">
    <p:bg>
      <p:bgPr>
        <a:blipFill rotWithShape="1">
          <a:blip r:embed="rId2">
            <a:alphaModFix/>
          </a:blip>
          <a:stretch>
            <a:fillRect b="0" l="0" r="0" t="0"/>
          </a:stretch>
        </a:blipFill>
      </p:bgPr>
    </p:bg>
    <p:spTree>
      <p:nvGrpSpPr>
        <p:cNvPr id="35" name="Shape 35"/>
        <p:cNvGrpSpPr/>
        <p:nvPr/>
      </p:nvGrpSpPr>
      <p:grpSpPr>
        <a:xfrm>
          <a:off x="0" y="0"/>
          <a:ext cx="0" cy="0"/>
          <a:chOff x="0" y="0"/>
          <a:chExt cx="0" cy="0"/>
        </a:xfrm>
      </p:grpSpPr>
      <p:sp>
        <p:nvSpPr>
          <p:cNvPr id="36" name="Google Shape;36;p8"/>
          <p:cNvSpPr txBox="1"/>
          <p:nvPr>
            <p:ph idx="1" type="body"/>
          </p:nvPr>
        </p:nvSpPr>
        <p:spPr>
          <a:xfrm>
            <a:off x="457200" y="1478757"/>
            <a:ext cx="5499099" cy="4375943"/>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90000"/>
              </a:lnSpc>
              <a:spcBef>
                <a:spcPts val="5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7" name="Google Shape;37;p8"/>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lt1"/>
              </a:buClr>
              <a:buSzPts val="1400"/>
              <a:buFont typeface="Arial"/>
              <a:buNone/>
              <a:defRPr b="1" i="0" sz="3200" u="none" cap="none" strike="noStrike">
                <a:solidFill>
                  <a:schemeClr val="lt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8" name="Shape 38"/>
        <p:cNvGrpSpPr/>
        <p:nvPr/>
      </p:nvGrpSpPr>
      <p:grpSpPr>
        <a:xfrm>
          <a:off x="0" y="0"/>
          <a:ext cx="0" cy="0"/>
          <a:chOff x="0" y="0"/>
          <a:chExt cx="0" cy="0"/>
        </a:xfrm>
      </p:grpSpPr>
      <p:sp>
        <p:nvSpPr>
          <p:cNvPr id="39" name="Google Shape;39;p9"/>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40" name="Google Shape;40;p9"/>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p:cSld name="Section">
    <p:spTree>
      <p:nvGrpSpPr>
        <p:cNvPr id="41" name="Shape 41"/>
        <p:cNvGrpSpPr/>
        <p:nvPr/>
      </p:nvGrpSpPr>
      <p:grpSpPr>
        <a:xfrm>
          <a:off x="0" y="0"/>
          <a:ext cx="0" cy="0"/>
          <a:chOff x="0" y="0"/>
          <a:chExt cx="0" cy="0"/>
        </a:xfrm>
      </p:grpSpPr>
      <p:sp>
        <p:nvSpPr>
          <p:cNvPr id="42" name="Google Shape;42;p10"/>
          <p:cNvSpPr txBox="1"/>
          <p:nvPr>
            <p:ph type="title"/>
          </p:nvPr>
        </p:nvSpPr>
        <p:spPr>
          <a:xfrm>
            <a:off x="2317750" y="2257425"/>
            <a:ext cx="4349750" cy="2416175"/>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6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43" name="Google Shape;43;p10"/>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2.png"/><Relationship Id="rId2" Type="http://schemas.openxmlformats.org/officeDocument/2006/relationships/image" Target="../media/image4.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theme" Target="../theme/theme2.xml"/><Relationship Id="rId14" Type="http://schemas.openxmlformats.org/officeDocument/2006/relationships/slideLayout" Target="../slideLayouts/slideLayout1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rotWithShape="1">
          <a:blip r:embed="rId1">
            <a:alphaModFix/>
          </a:blip>
          <a:stretch>
            <a:fillRect b="0" l="0" r="0" t="0"/>
          </a:stretch>
        </a:blip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11" name="Google Shape;11;p1"/>
          <p:cNvSpPr txBox="1"/>
          <p:nvPr>
            <p:ph idx="1" type="body"/>
          </p:nvPr>
        </p:nvSpPr>
        <p:spPr>
          <a:xfrm>
            <a:off x="457200" y="1478755"/>
            <a:ext cx="8293099" cy="4703763"/>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pic>
        <p:nvPicPr>
          <p:cNvPr id="12" name="Google Shape;12;p1"/>
          <p:cNvPicPr preferRelativeResize="0"/>
          <p:nvPr/>
        </p:nvPicPr>
        <p:blipFill rotWithShape="1">
          <a:blip r:embed="rId2">
            <a:alphaModFix/>
          </a:blip>
          <a:srcRect b="0" l="0" r="0" t="0"/>
          <a:stretch/>
        </p:blipFill>
        <p:spPr>
          <a:xfrm>
            <a:off x="7800392" y="6043842"/>
            <a:ext cx="1229307" cy="737586"/>
          </a:xfrm>
          <a:prstGeom prst="rect">
            <a:avLst/>
          </a:prstGeom>
          <a:noFill/>
          <a:ln>
            <a:noFill/>
          </a:ln>
        </p:spPr>
      </p:pic>
      <p:sp>
        <p:nvSpPr>
          <p:cNvPr id="13" name="Google Shape;13;p1"/>
          <p:cNvSpPr txBox="1"/>
          <p:nvPr/>
        </p:nvSpPr>
        <p:spPr>
          <a:xfrm>
            <a:off x="0" y="6606625"/>
            <a:ext cx="4397828" cy="21544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595959"/>
              </a:buClr>
              <a:buFont typeface="Arial"/>
              <a:buNone/>
            </a:pPr>
            <a:r>
              <a:rPr lang="en-US" sz="800">
                <a:solidFill>
                  <a:srgbClr val="595959"/>
                </a:solidFill>
              </a:rPr>
              <a:t>Malware Analysis Module 3: Artefact Information Sharing | </a:t>
            </a:r>
            <a:r>
              <a:rPr b="0" i="0" lang="en-US" sz="800" u="none" cap="none" strike="noStrike">
                <a:solidFill>
                  <a:srgbClr val="595959"/>
                </a:solidFill>
                <a:latin typeface="Lucida Sans"/>
                <a:ea typeface="Lucida Sans"/>
                <a:cs typeface="Lucida Sans"/>
                <a:sym typeface="Lucida Sans"/>
              </a:rPr>
              <a:t> Version 1.0  </a:t>
            </a:r>
            <a:r>
              <a:rPr b="0" i="0" lang="en-US" sz="800" u="none" cap="none" strike="noStrike">
                <a:solidFill>
                  <a:srgbClr val="595959"/>
                </a:solidFill>
                <a:latin typeface="Arial"/>
                <a:ea typeface="Arial"/>
                <a:cs typeface="Arial"/>
                <a:sym typeface="Arial"/>
              </a:rPr>
              <a:t>© FIRST Inc.</a:t>
            </a:r>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hyperlink" Target="https://groupsense.io/blog/intelligence-cycle/" TargetMode="External"/><Relationship Id="rId4"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 name="Shape 57"/>
        <p:cNvGrpSpPr/>
        <p:nvPr/>
      </p:nvGrpSpPr>
      <p:grpSpPr>
        <a:xfrm>
          <a:off x="0" y="0"/>
          <a:ext cx="0" cy="0"/>
          <a:chOff x="0" y="0"/>
          <a:chExt cx="0" cy="0"/>
        </a:xfrm>
      </p:grpSpPr>
      <p:sp>
        <p:nvSpPr>
          <p:cNvPr id="58" name="Google Shape;58;p14"/>
          <p:cNvSpPr txBox="1"/>
          <p:nvPr>
            <p:ph type="ctrTitle"/>
          </p:nvPr>
        </p:nvSpPr>
        <p:spPr>
          <a:xfrm>
            <a:off x="3048000" y="3646714"/>
            <a:ext cx="5410200" cy="704850"/>
          </a:xfrm>
          <a:prstGeom prst="rect">
            <a:avLst/>
          </a:prstGeom>
          <a:noFill/>
          <a:ln>
            <a:noFill/>
          </a:ln>
        </p:spPr>
        <p:txBody>
          <a:bodyPr anchorCtr="0" anchor="ctr" bIns="45700" lIns="91425" spcFirstLastPara="1" rIns="91425" wrap="square" tIns="45700">
            <a:noAutofit/>
          </a:bodyPr>
          <a:lstStyle/>
          <a:p>
            <a:pPr indent="0" lvl="0" marL="0" marR="0" rtl="0" algn="r">
              <a:lnSpc>
                <a:spcPct val="9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Malware Analysis Course</a:t>
            </a:r>
            <a:endParaRPr/>
          </a:p>
        </p:txBody>
      </p:sp>
      <p:sp>
        <p:nvSpPr>
          <p:cNvPr id="59" name="Google Shape;59;p14"/>
          <p:cNvSpPr txBox="1"/>
          <p:nvPr>
            <p:ph idx="1" type="subTitle"/>
          </p:nvPr>
        </p:nvSpPr>
        <p:spPr>
          <a:xfrm>
            <a:off x="3581400" y="4620207"/>
            <a:ext cx="4876799" cy="914400"/>
          </a:xfrm>
          <a:prstGeom prst="rect">
            <a:avLst/>
          </a:prstGeom>
          <a:noFill/>
          <a:ln>
            <a:noFill/>
          </a:ln>
        </p:spPr>
        <p:txBody>
          <a:bodyPr anchorCtr="0" anchor="t" bIns="45700" lIns="91425" spcFirstLastPara="1" rIns="91425" wrap="square" tIns="45700">
            <a:noAutofit/>
          </a:bodyPr>
          <a:lstStyle/>
          <a:p>
            <a:pPr indent="0" lvl="0" marL="0" marR="0" rtl="0" algn="r">
              <a:lnSpc>
                <a:spcPct val="90000"/>
              </a:lnSpc>
              <a:spcBef>
                <a:spcPts val="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[Presenter Name]</a:t>
            </a:r>
            <a:endParaRPr/>
          </a:p>
          <a:p>
            <a:pPr indent="0" lvl="0" marL="0" marR="0" rtl="0" algn="r">
              <a:lnSpc>
                <a:spcPct val="90000"/>
              </a:lnSpc>
              <a:spcBef>
                <a:spcPts val="100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[Date]</a:t>
            </a:r>
            <a:endParaRPr/>
          </a:p>
        </p:txBody>
      </p:sp>
    </p:spTree>
  </p:cSld>
  <p:clrMapOvr>
    <a:masterClrMapping/>
  </p:clrMapOvr>
  <p:transition spd="med">
    <p:fade thruBlk="1"/>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4" name="Shape 124"/>
        <p:cNvGrpSpPr/>
        <p:nvPr/>
      </p:nvGrpSpPr>
      <p:grpSpPr>
        <a:xfrm>
          <a:off x="0" y="0"/>
          <a:ext cx="0" cy="0"/>
          <a:chOff x="0" y="0"/>
          <a:chExt cx="0" cy="0"/>
        </a:xfrm>
      </p:grpSpPr>
      <p:sp>
        <p:nvSpPr>
          <p:cNvPr id="125" name="Google Shape;125;p23"/>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Lab 3.1: ssdeep</a:t>
            </a:r>
            <a:endParaRPr/>
          </a:p>
        </p:txBody>
      </p:sp>
      <p:sp>
        <p:nvSpPr>
          <p:cNvPr id="126" name="Google Shape;126;p23"/>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Are two files similar?</a:t>
            </a:r>
            <a:endParaRPr/>
          </a:p>
          <a:p>
            <a:pPr indent="0" lvl="0" marL="0" rtl="0" algn="l">
              <a:spcBef>
                <a:spcPts val="1000"/>
              </a:spcBef>
              <a:spcAft>
                <a:spcPts val="0"/>
              </a:spcAft>
              <a:buNone/>
            </a:pPr>
            <a:r>
              <a:t/>
            </a:r>
            <a:endParaRPr/>
          </a:p>
          <a:p>
            <a:pPr indent="0" lvl="0" marL="457200" rtl="0" algn="l">
              <a:spcBef>
                <a:spcPts val="1000"/>
              </a:spcBef>
              <a:spcAft>
                <a:spcPts val="0"/>
              </a:spcAft>
              <a:buClr>
                <a:schemeClr val="dk1"/>
              </a:buClr>
              <a:buSzPts val="1100"/>
              <a:buFont typeface="Arial"/>
              <a:buNone/>
            </a:pPr>
            <a:r>
              <a:rPr lang="en-US"/>
              <a:t>ssdeep eicar1.txt &gt; hash.txt</a:t>
            </a:r>
            <a:endParaRPr/>
          </a:p>
          <a:p>
            <a:pPr indent="0" lvl="0" marL="457200" rtl="0" algn="l">
              <a:spcBef>
                <a:spcPts val="1000"/>
              </a:spcBef>
              <a:spcAft>
                <a:spcPts val="0"/>
              </a:spcAft>
              <a:buNone/>
            </a:pPr>
            <a:r>
              <a:rPr lang="en-US"/>
              <a:t>ssdeep </a:t>
            </a:r>
            <a:r>
              <a:rPr lang="en-US"/>
              <a:t>-m</a:t>
            </a:r>
            <a:r>
              <a:rPr lang="en-US"/>
              <a:t> has</a:t>
            </a:r>
            <a:r>
              <a:rPr lang="en-US"/>
              <a:t>h.txt</a:t>
            </a:r>
            <a:r>
              <a:rPr lang="en-US"/>
              <a:t> eicar2.txt</a:t>
            </a:r>
            <a:endParaRPr/>
          </a:p>
          <a:p>
            <a:pPr indent="0" lvl="0" marL="0" rtl="0" algn="l">
              <a:spcBef>
                <a:spcPts val="1000"/>
              </a:spcBef>
              <a:spcAft>
                <a:spcPts val="0"/>
              </a:spcAft>
              <a:buNone/>
            </a:pPr>
            <a:r>
              <a:rPr lang="en-US"/>
              <a:t>If you have a directory of malware and want to find related samples</a:t>
            </a:r>
            <a:endParaRPr/>
          </a:p>
          <a:p>
            <a:pPr indent="0" lvl="0" marL="457200" rtl="0" algn="l">
              <a:spcBef>
                <a:spcPts val="1000"/>
              </a:spcBef>
              <a:spcAft>
                <a:spcPts val="0"/>
              </a:spcAft>
              <a:buClr>
                <a:schemeClr val="dk1"/>
              </a:buClr>
              <a:buSzPts val="1100"/>
              <a:buFont typeface="Arial"/>
              <a:buNone/>
            </a:pPr>
            <a:r>
              <a:rPr lang="en-US"/>
              <a:t>ssdeep -rd Malware/</a:t>
            </a:r>
            <a:endParaRPr/>
          </a:p>
          <a:p>
            <a:pPr indent="0" lvl="0" marL="0" rtl="0" algn="l">
              <a:spcBef>
                <a:spcPts val="1000"/>
              </a:spcBef>
              <a:spcAft>
                <a:spcPts val="0"/>
              </a:spcAft>
              <a:buNone/>
            </a:pPr>
            <a:r>
              <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sp>
        <p:nvSpPr>
          <p:cNvPr id="132" name="Google Shape;132;p24"/>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Relationships to AV Vendors</a:t>
            </a:r>
            <a:endParaRPr/>
          </a:p>
        </p:txBody>
      </p:sp>
      <p:sp>
        <p:nvSpPr>
          <p:cNvPr id="133" name="Google Shape;133;p24"/>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Practical problem: if you are targeted by malware that has a poor detection rate then</a:t>
            </a:r>
            <a:endParaRPr/>
          </a:p>
          <a:p>
            <a:pPr indent="-406400" lvl="0" marL="457200" rtl="0" algn="l">
              <a:spcBef>
                <a:spcPts val="1000"/>
              </a:spcBef>
              <a:spcAft>
                <a:spcPts val="0"/>
              </a:spcAft>
              <a:buClr>
                <a:srgbClr val="000000"/>
              </a:buClr>
              <a:buSzPts val="2800"/>
              <a:buChar char="●"/>
            </a:pPr>
            <a:r>
              <a:rPr lang="en-US"/>
              <a:t>You need a good relationship with your AV vendor to get signatures fast</a:t>
            </a:r>
            <a:endParaRPr/>
          </a:p>
          <a:p>
            <a:pPr indent="-406400" lvl="0" marL="457200" rtl="0" algn="l">
              <a:spcBef>
                <a:spcPts val="0"/>
              </a:spcBef>
              <a:spcAft>
                <a:spcPts val="0"/>
              </a:spcAft>
              <a:buClr>
                <a:srgbClr val="000000"/>
              </a:buClr>
              <a:buSzPts val="2800"/>
              <a:buChar char="●"/>
            </a:pPr>
            <a:r>
              <a:rPr lang="en-US"/>
              <a:t>Being able to hand them your data in a way they understand helps</a:t>
            </a:r>
            <a:endParaRPr/>
          </a:p>
          <a:p>
            <a:pPr indent="-406400" lvl="0" marL="457200" rtl="0" algn="l">
              <a:spcBef>
                <a:spcPts val="0"/>
              </a:spcBef>
              <a:spcAft>
                <a:spcPts val="0"/>
              </a:spcAft>
              <a:buClr>
                <a:srgbClr val="000000"/>
              </a:buClr>
              <a:buSzPts val="2800"/>
              <a:buChar char="●"/>
            </a:pPr>
            <a:r>
              <a:rPr lang="en-US"/>
              <a:t>Setting up the process prior to an incident helps</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8" name="Shape 138"/>
        <p:cNvGrpSpPr/>
        <p:nvPr/>
      </p:nvGrpSpPr>
      <p:grpSpPr>
        <a:xfrm>
          <a:off x="0" y="0"/>
          <a:ext cx="0" cy="0"/>
          <a:chOff x="0" y="0"/>
          <a:chExt cx="0" cy="0"/>
        </a:xfrm>
      </p:grpSpPr>
      <p:sp>
        <p:nvSpPr>
          <p:cNvPr id="139" name="Google Shape;139;p25"/>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Via email</a:t>
            </a:r>
            <a:endParaRPr/>
          </a:p>
        </p:txBody>
      </p:sp>
      <p:sp>
        <p:nvSpPr>
          <p:cNvPr id="140" name="Google Shape;140;p25"/>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Most vendors have an email address to notify them of new malware</a:t>
            </a:r>
            <a:endParaRPr/>
          </a:p>
          <a:p>
            <a:pPr indent="-406400" lvl="0" marL="457200" rtl="0" algn="l">
              <a:spcBef>
                <a:spcPts val="1000"/>
              </a:spcBef>
              <a:spcAft>
                <a:spcPts val="0"/>
              </a:spcAft>
              <a:buClr>
                <a:srgbClr val="000000"/>
              </a:buClr>
              <a:buSzPts val="2800"/>
              <a:buChar char="●"/>
            </a:pPr>
            <a:r>
              <a:rPr lang="en-US"/>
              <a:t>Ensure you know what it is</a:t>
            </a:r>
            <a:endParaRPr/>
          </a:p>
          <a:p>
            <a:pPr indent="-406400" lvl="0" marL="457200" rtl="0" algn="l">
              <a:spcBef>
                <a:spcPts val="0"/>
              </a:spcBef>
              <a:spcAft>
                <a:spcPts val="0"/>
              </a:spcAft>
              <a:buClr>
                <a:srgbClr val="000000"/>
              </a:buClr>
              <a:buSzPts val="2800"/>
              <a:buChar char="●"/>
            </a:pPr>
            <a:r>
              <a:rPr lang="en-US"/>
              <a:t>Zip up what you have, put a password on it, and name that in the email (‘infected’ is pretty standard)</a:t>
            </a:r>
            <a:endParaRPr/>
          </a:p>
          <a:p>
            <a:pPr indent="-406400" lvl="0" marL="457200" rtl="0" algn="l">
              <a:spcBef>
                <a:spcPts val="0"/>
              </a:spcBef>
              <a:spcAft>
                <a:spcPts val="0"/>
              </a:spcAft>
              <a:buClr>
                <a:srgbClr val="000000"/>
              </a:buClr>
              <a:buSzPts val="2800"/>
              <a:buChar char="●"/>
            </a:pPr>
            <a:r>
              <a:rPr lang="en-US"/>
              <a:t>Give links to VT / hybrid-analysis reports etc</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sp>
        <p:nvSpPr>
          <p:cNvPr id="146" name="Google Shape;146;p26"/>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While you wait...</a:t>
            </a:r>
            <a:endParaRPr/>
          </a:p>
        </p:txBody>
      </p:sp>
      <p:sp>
        <p:nvSpPr>
          <p:cNvPr id="147" name="Google Shape;147;p26"/>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There are a number of things you can do</a:t>
            </a:r>
            <a:endParaRPr/>
          </a:p>
          <a:p>
            <a:pPr indent="-406400" lvl="0" marL="457200" rtl="0" algn="l">
              <a:spcBef>
                <a:spcPts val="1000"/>
              </a:spcBef>
              <a:spcAft>
                <a:spcPts val="0"/>
              </a:spcAft>
              <a:buClr>
                <a:srgbClr val="000000"/>
              </a:buClr>
              <a:buSzPts val="2800"/>
              <a:buChar char="●"/>
            </a:pPr>
            <a:r>
              <a:rPr lang="en-US"/>
              <a:t>Blackhole contacted IPs / URLs (it’s crude, but will work for a while)</a:t>
            </a:r>
            <a:endParaRPr/>
          </a:p>
          <a:p>
            <a:pPr indent="-406400" lvl="0" marL="457200" rtl="0" algn="l">
              <a:spcBef>
                <a:spcPts val="0"/>
              </a:spcBef>
              <a:spcAft>
                <a:spcPts val="0"/>
              </a:spcAft>
              <a:buClr>
                <a:srgbClr val="000000"/>
              </a:buClr>
              <a:buSzPts val="2800"/>
              <a:buChar char="●"/>
            </a:pPr>
            <a:r>
              <a:rPr lang="en-US"/>
              <a:t>Blackhole the email addresses / domains used by the attackers</a:t>
            </a:r>
            <a:endParaRPr/>
          </a:p>
          <a:p>
            <a:pPr indent="-406400" lvl="0" marL="457200" rtl="0" algn="l">
              <a:spcBef>
                <a:spcPts val="0"/>
              </a:spcBef>
              <a:spcAft>
                <a:spcPts val="0"/>
              </a:spcAft>
              <a:buClr>
                <a:srgbClr val="000000"/>
              </a:buClr>
              <a:buSzPts val="2800"/>
              <a:buChar char="●"/>
            </a:pPr>
            <a:r>
              <a:rPr lang="en-US"/>
              <a:t>Use any of the information you already have to determine what blocking you could put in place quickly</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sp>
        <p:nvSpPr>
          <p:cNvPr id="153" name="Google Shape;153;p27"/>
          <p:cNvSpPr txBox="1"/>
          <p:nvPr>
            <p:ph type="title"/>
          </p:nvPr>
        </p:nvSpPr>
        <p:spPr>
          <a:xfrm>
            <a:off x="2317750" y="2257425"/>
            <a:ext cx="4349700" cy="2416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Contextualisation</a:t>
            </a:r>
            <a:endParaRPr/>
          </a:p>
        </p:txBody>
      </p:sp>
      <p:sp>
        <p:nvSpPr>
          <p:cNvPr id="154" name="Google Shape;154;p27"/>
          <p:cNvSpPr txBox="1"/>
          <p:nvPr>
            <p:ph idx="12" type="sldNum"/>
          </p:nvPr>
        </p:nvSpPr>
        <p:spPr>
          <a:xfrm>
            <a:off x="3460750" y="6416675"/>
            <a:ext cx="1758900" cy="2889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Clr>
                <a:srgbClr val="888888"/>
              </a:buClr>
              <a:buFont typeface="Arial"/>
              <a:buNone/>
            </a:pPr>
            <a:fld id="{00000000-1234-1234-1234-123412341234}" type="slidenum">
              <a:rPr lang="en-US"/>
              <a:t>‹#›</a:t>
            </a:fld>
            <a:endParaRPr sz="1400">
              <a:solidFill>
                <a:srgbClr val="00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 name="Shape 159"/>
        <p:cNvGrpSpPr/>
        <p:nvPr/>
      </p:nvGrpSpPr>
      <p:grpSpPr>
        <a:xfrm>
          <a:off x="0" y="0"/>
          <a:ext cx="0" cy="0"/>
          <a:chOff x="0" y="0"/>
          <a:chExt cx="0" cy="0"/>
        </a:xfrm>
      </p:grpSpPr>
      <p:sp>
        <p:nvSpPr>
          <p:cNvPr id="160" name="Google Shape;160;p28"/>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What is enrichment?</a:t>
            </a:r>
            <a:endParaRPr/>
          </a:p>
        </p:txBody>
      </p:sp>
      <p:sp>
        <p:nvSpPr>
          <p:cNvPr id="161" name="Google Shape;161;p28"/>
          <p:cNvSpPr txBox="1"/>
          <p:nvPr>
            <p:ph idx="1" type="body"/>
          </p:nvPr>
        </p:nvSpPr>
        <p:spPr>
          <a:xfrm>
            <a:off x="457200" y="1114425"/>
            <a:ext cx="8258100" cy="4305900"/>
          </a:xfrm>
          <a:prstGeom prst="rect">
            <a:avLst/>
          </a:prstGeom>
        </p:spPr>
        <p:txBody>
          <a:bodyPr anchorCtr="0" anchor="t" bIns="91425" lIns="91425" spcFirstLastPara="1" rIns="91425" wrap="square" tIns="91425">
            <a:noAutofit/>
          </a:bodyPr>
          <a:lstStyle/>
          <a:p>
            <a:pPr indent="-406400" lvl="0" marL="457200" rtl="0" algn="l">
              <a:spcBef>
                <a:spcPts val="1000"/>
              </a:spcBef>
              <a:spcAft>
                <a:spcPts val="0"/>
              </a:spcAft>
              <a:buClr>
                <a:srgbClr val="000000"/>
              </a:buClr>
              <a:buSzPts val="2800"/>
              <a:buChar char="●"/>
            </a:pPr>
            <a:r>
              <a:rPr lang="en-US"/>
              <a:t>Climbing up the pyramid of pain to higher levels</a:t>
            </a:r>
            <a:endParaRPr/>
          </a:p>
          <a:p>
            <a:pPr indent="-406400" lvl="0" marL="457200" rtl="0" algn="l">
              <a:spcBef>
                <a:spcPts val="0"/>
              </a:spcBef>
              <a:spcAft>
                <a:spcPts val="0"/>
              </a:spcAft>
              <a:buClr>
                <a:srgbClr val="000000"/>
              </a:buClr>
              <a:buSzPts val="2800"/>
              <a:buChar char="●"/>
            </a:pPr>
            <a:r>
              <a:rPr lang="en-US"/>
              <a:t>By adding context to the lower levels</a:t>
            </a:r>
            <a:endParaRPr/>
          </a:p>
          <a:p>
            <a:pPr indent="-406400" lvl="0" marL="457200" rtl="0" algn="l">
              <a:spcBef>
                <a:spcPts val="0"/>
              </a:spcBef>
              <a:spcAft>
                <a:spcPts val="0"/>
              </a:spcAft>
              <a:buClr>
                <a:srgbClr val="000000"/>
              </a:buClr>
              <a:buSzPts val="2800"/>
              <a:buChar char="●"/>
            </a:pPr>
            <a:r>
              <a:rPr lang="en-US"/>
              <a:t>You might want to know what goes on here in terms of</a:t>
            </a:r>
            <a:endParaRPr/>
          </a:p>
          <a:p>
            <a:pPr indent="-355600" lvl="1" marL="914400" rtl="0" algn="l">
              <a:spcBef>
                <a:spcPts val="0"/>
              </a:spcBef>
              <a:spcAft>
                <a:spcPts val="0"/>
              </a:spcAft>
              <a:buSzPts val="2000"/>
              <a:buChar char="○"/>
            </a:pPr>
            <a:r>
              <a:rPr lang="en-US"/>
              <a:t>Targeting: was this aimed at me or generally targeted?</a:t>
            </a:r>
            <a:endParaRPr/>
          </a:p>
          <a:p>
            <a:pPr indent="-355600" lvl="1" marL="914400" rtl="0" algn="l">
              <a:spcBef>
                <a:spcPts val="0"/>
              </a:spcBef>
              <a:spcAft>
                <a:spcPts val="0"/>
              </a:spcAft>
              <a:buSzPts val="2000"/>
              <a:buChar char="○"/>
            </a:pPr>
            <a:r>
              <a:rPr lang="en-US"/>
              <a:t>Sophistication</a:t>
            </a:r>
            <a:endParaRPr/>
          </a:p>
          <a:p>
            <a:pPr indent="-355600" lvl="1" marL="914400" rtl="0" algn="l">
              <a:spcBef>
                <a:spcPts val="0"/>
              </a:spcBef>
              <a:spcAft>
                <a:spcPts val="0"/>
              </a:spcAft>
              <a:buSzPts val="2000"/>
              <a:buChar char="○"/>
            </a:pPr>
            <a:r>
              <a:rPr lang="en-US"/>
              <a:t>Evolution (in case of multiple attacks)</a:t>
            </a:r>
            <a:endParaRPr/>
          </a:p>
          <a:p>
            <a:pPr indent="-355600" lvl="1" marL="914400" rtl="0" algn="l">
              <a:spcBef>
                <a:spcPts val="0"/>
              </a:spcBef>
              <a:spcAft>
                <a:spcPts val="0"/>
              </a:spcAft>
              <a:buSzPts val="2000"/>
              <a:buChar char="○"/>
            </a:pPr>
            <a:r>
              <a:rPr lang="en-US"/>
              <a:t>Constant factors</a:t>
            </a:r>
            <a:endParaRPr/>
          </a:p>
          <a:p>
            <a:pPr indent="-355600" lvl="1" marL="914400" rtl="0" algn="l">
              <a:spcBef>
                <a:spcPts val="0"/>
              </a:spcBef>
              <a:spcAft>
                <a:spcPts val="0"/>
              </a:spcAft>
              <a:buSzPts val="2000"/>
              <a:buChar char="○"/>
            </a:pPr>
            <a:r>
              <a:rPr lang="en-US"/>
              <a:t>Timing</a:t>
            </a:r>
            <a:endParaRPr/>
          </a:p>
          <a:p>
            <a:pPr indent="0" lvl="0" marL="0" rtl="0" algn="l">
              <a:spcBef>
                <a:spcPts val="1000"/>
              </a:spcBef>
              <a:spcAft>
                <a:spcPts val="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6" name="Shape 166"/>
        <p:cNvGrpSpPr/>
        <p:nvPr/>
      </p:nvGrpSpPr>
      <p:grpSpPr>
        <a:xfrm>
          <a:off x="0" y="0"/>
          <a:ext cx="0" cy="0"/>
          <a:chOff x="0" y="0"/>
          <a:chExt cx="0" cy="0"/>
        </a:xfrm>
      </p:grpSpPr>
      <p:sp>
        <p:nvSpPr>
          <p:cNvPr id="167" name="Google Shape;167;p29"/>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The intelligence cycle</a:t>
            </a:r>
            <a:endParaRPr/>
          </a:p>
        </p:txBody>
      </p:sp>
      <p:sp>
        <p:nvSpPr>
          <p:cNvPr id="168" name="Google Shape;168;p29"/>
          <p:cNvSpPr txBox="1"/>
          <p:nvPr/>
        </p:nvSpPr>
        <p:spPr>
          <a:xfrm>
            <a:off x="457200" y="5619875"/>
            <a:ext cx="8229600" cy="33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u="sng">
                <a:solidFill>
                  <a:schemeClr val="hlink"/>
                </a:solidFill>
                <a:hlinkClick r:id="rId3"/>
              </a:rPr>
              <a:t>https://groupsense.io/blog/intelligence-cycle/</a:t>
            </a:r>
            <a:r>
              <a:rPr lang="en-US"/>
              <a:t> </a:t>
            </a:r>
            <a:endParaRPr/>
          </a:p>
        </p:txBody>
      </p:sp>
      <p:pic>
        <p:nvPicPr>
          <p:cNvPr id="169" name="Google Shape;169;p29"/>
          <p:cNvPicPr preferRelativeResize="0"/>
          <p:nvPr/>
        </p:nvPicPr>
        <p:blipFill>
          <a:blip r:embed="rId4">
            <a:alphaModFix/>
          </a:blip>
          <a:stretch>
            <a:fillRect/>
          </a:stretch>
        </p:blipFill>
        <p:spPr>
          <a:xfrm>
            <a:off x="457200" y="943112"/>
            <a:ext cx="6032484" cy="4524363"/>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4" name="Shape 174"/>
        <p:cNvGrpSpPr/>
        <p:nvPr/>
      </p:nvGrpSpPr>
      <p:grpSpPr>
        <a:xfrm>
          <a:off x="0" y="0"/>
          <a:ext cx="0" cy="0"/>
          <a:chOff x="0" y="0"/>
          <a:chExt cx="0" cy="0"/>
        </a:xfrm>
      </p:grpSpPr>
      <p:sp>
        <p:nvSpPr>
          <p:cNvPr id="175" name="Google Shape;175;p30"/>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OSINT</a:t>
            </a:r>
            <a:endParaRPr/>
          </a:p>
        </p:txBody>
      </p:sp>
      <p:sp>
        <p:nvSpPr>
          <p:cNvPr id="176" name="Google Shape;176;p30"/>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‘Open Source’ intelligence:</a:t>
            </a:r>
            <a:endParaRPr/>
          </a:p>
          <a:p>
            <a:pPr indent="-406400" lvl="0" marL="457200" rtl="0" algn="l">
              <a:spcBef>
                <a:spcPts val="1000"/>
              </a:spcBef>
              <a:spcAft>
                <a:spcPts val="0"/>
              </a:spcAft>
              <a:buClr>
                <a:srgbClr val="000000"/>
              </a:buClr>
              <a:buSzPts val="2800"/>
              <a:buChar char="●"/>
            </a:pPr>
            <a:r>
              <a:rPr lang="en-US"/>
              <a:t>‘WHOIS’ information on domains (we might be about to lose that)</a:t>
            </a:r>
            <a:endParaRPr/>
          </a:p>
          <a:p>
            <a:pPr indent="-406400" lvl="0" marL="457200" rtl="0" algn="l">
              <a:spcBef>
                <a:spcPts val="0"/>
              </a:spcBef>
              <a:spcAft>
                <a:spcPts val="0"/>
              </a:spcAft>
              <a:buClr>
                <a:srgbClr val="000000"/>
              </a:buClr>
              <a:buSzPts val="2800"/>
              <a:buChar char="●"/>
            </a:pPr>
            <a:r>
              <a:rPr lang="en-US"/>
              <a:t>Blogs</a:t>
            </a:r>
            <a:endParaRPr/>
          </a:p>
          <a:p>
            <a:pPr indent="-406400" lvl="0" marL="457200" rtl="0" algn="l">
              <a:spcBef>
                <a:spcPts val="0"/>
              </a:spcBef>
              <a:spcAft>
                <a:spcPts val="0"/>
              </a:spcAft>
              <a:buClr>
                <a:srgbClr val="000000"/>
              </a:buClr>
              <a:buSzPts val="2800"/>
              <a:buChar char="●"/>
            </a:pPr>
            <a:r>
              <a:rPr lang="en-US"/>
              <a:t>Search engines (searching for hashes can be illuminating)</a:t>
            </a:r>
            <a:endParaRPr/>
          </a:p>
          <a:p>
            <a:pPr indent="-406400" lvl="0" marL="457200" rtl="0" algn="l">
              <a:spcBef>
                <a:spcPts val="0"/>
              </a:spcBef>
              <a:spcAft>
                <a:spcPts val="0"/>
              </a:spcAft>
              <a:buClr>
                <a:srgbClr val="000000"/>
              </a:buClr>
              <a:buSzPts val="2800"/>
              <a:buChar char="●"/>
            </a:pPr>
            <a:r>
              <a:rPr lang="en-US"/>
              <a:t>People</a:t>
            </a:r>
            <a:endParaRPr/>
          </a:p>
          <a:p>
            <a:pPr indent="-406400" lvl="0" marL="457200" rtl="0" algn="l">
              <a:spcBef>
                <a:spcPts val="0"/>
              </a:spcBef>
              <a:spcAft>
                <a:spcPts val="0"/>
              </a:spcAft>
              <a:buClr>
                <a:srgbClr val="000000"/>
              </a:buClr>
              <a:buSzPts val="2800"/>
              <a:buChar char="●"/>
            </a:pPr>
            <a:r>
              <a:rPr lang="en-US"/>
              <a:t>OSINT platforms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1" name="Shape 181"/>
        <p:cNvGrpSpPr/>
        <p:nvPr/>
      </p:nvGrpSpPr>
      <p:grpSpPr>
        <a:xfrm>
          <a:off x="0" y="0"/>
          <a:ext cx="0" cy="0"/>
          <a:chOff x="0" y="0"/>
          <a:chExt cx="0" cy="0"/>
        </a:xfrm>
      </p:grpSpPr>
      <p:sp>
        <p:nvSpPr>
          <p:cNvPr id="182" name="Google Shape;182;p31"/>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DEMO: X-Force Exchange </a:t>
            </a:r>
            <a:endParaRPr/>
          </a:p>
        </p:txBody>
      </p:sp>
      <p:sp>
        <p:nvSpPr>
          <p:cNvPr id="183" name="Google Shape;183;p31"/>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 name="Shape 188"/>
        <p:cNvGrpSpPr/>
        <p:nvPr/>
      </p:nvGrpSpPr>
      <p:grpSpPr>
        <a:xfrm>
          <a:off x="0" y="0"/>
          <a:ext cx="0" cy="0"/>
          <a:chOff x="0" y="0"/>
          <a:chExt cx="0" cy="0"/>
        </a:xfrm>
      </p:grpSpPr>
      <p:sp>
        <p:nvSpPr>
          <p:cNvPr id="189" name="Google Shape;189;p32"/>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Summary: steps to take</a:t>
            </a:r>
            <a:endParaRPr/>
          </a:p>
        </p:txBody>
      </p:sp>
      <p:sp>
        <p:nvSpPr>
          <p:cNvPr id="190" name="Google Shape;190;p32"/>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381000" lvl="0" marL="457200" rtl="0" algn="l">
              <a:spcBef>
                <a:spcPts val="1000"/>
              </a:spcBef>
              <a:spcAft>
                <a:spcPts val="0"/>
              </a:spcAft>
              <a:buClr>
                <a:srgbClr val="000000"/>
              </a:buClr>
              <a:buSzPts val="2400"/>
              <a:buFont typeface="Lucida Sans"/>
              <a:buAutoNum type="arabicPeriod"/>
            </a:pPr>
            <a:r>
              <a:rPr lang="en-US"/>
              <a:t>Collection: emails, memory images, files (whatever you can lay your hands on)</a:t>
            </a:r>
            <a:endParaRPr/>
          </a:p>
          <a:p>
            <a:pPr indent="-381000" lvl="0" marL="457200" rtl="0" algn="l">
              <a:spcBef>
                <a:spcPts val="0"/>
              </a:spcBef>
              <a:spcAft>
                <a:spcPts val="0"/>
              </a:spcAft>
              <a:buClr>
                <a:srgbClr val="000000"/>
              </a:buClr>
              <a:buSzPts val="2400"/>
              <a:buFont typeface="Lucida Sans"/>
              <a:buAutoNum type="arabicPeriod"/>
            </a:pPr>
            <a:r>
              <a:rPr lang="en-US"/>
              <a:t>30 min - 1 hour analysis process</a:t>
            </a:r>
            <a:endParaRPr/>
          </a:p>
          <a:p>
            <a:pPr indent="-381000" lvl="1" marL="914400" rtl="0" algn="l">
              <a:spcBef>
                <a:spcPts val="0"/>
              </a:spcBef>
              <a:spcAft>
                <a:spcPts val="0"/>
              </a:spcAft>
              <a:buSzPts val="2400"/>
              <a:buAutoNum type="alphaLcPeriod"/>
            </a:pPr>
            <a:r>
              <a:rPr lang="en-US"/>
              <a:t>Sandboxing (VT, hybrid-analysis)</a:t>
            </a:r>
            <a:endParaRPr/>
          </a:p>
          <a:p>
            <a:pPr indent="-381000" lvl="1" marL="914400" rtl="0" algn="l">
              <a:spcBef>
                <a:spcPts val="0"/>
              </a:spcBef>
              <a:spcAft>
                <a:spcPts val="0"/>
              </a:spcAft>
              <a:buSzPts val="2400"/>
              <a:buAutoNum type="alphaLcPeriod"/>
            </a:pPr>
            <a:r>
              <a:rPr lang="en-US"/>
              <a:t>Brief volatility investigation</a:t>
            </a:r>
            <a:endParaRPr/>
          </a:p>
          <a:p>
            <a:pPr indent="-381000" lvl="1" marL="914400" rtl="0" algn="l">
              <a:spcBef>
                <a:spcPts val="0"/>
              </a:spcBef>
              <a:spcAft>
                <a:spcPts val="0"/>
              </a:spcAft>
              <a:buSzPts val="2400"/>
              <a:buAutoNum type="alphaLcPeriod"/>
            </a:pPr>
            <a:r>
              <a:rPr lang="en-US"/>
              <a:t>Some OSINT on domains etc</a:t>
            </a:r>
            <a:endParaRPr/>
          </a:p>
          <a:p>
            <a:pPr indent="-381000" lvl="0" marL="457200" rtl="0" algn="l">
              <a:spcBef>
                <a:spcPts val="0"/>
              </a:spcBef>
              <a:spcAft>
                <a:spcPts val="0"/>
              </a:spcAft>
              <a:buClr>
                <a:srgbClr val="000000"/>
              </a:buClr>
              <a:buSzPts val="2400"/>
              <a:buFont typeface="Lucida Sans"/>
              <a:buAutoNum type="arabicPeriod"/>
            </a:pPr>
            <a:r>
              <a:rPr lang="en-US"/>
              <a:t>AV vendor handover</a:t>
            </a:r>
            <a:endParaRPr/>
          </a:p>
          <a:p>
            <a:pPr indent="-381000" lvl="0" marL="457200" rtl="0" algn="l">
              <a:spcBef>
                <a:spcPts val="0"/>
              </a:spcBef>
              <a:spcAft>
                <a:spcPts val="0"/>
              </a:spcAft>
              <a:buClr>
                <a:srgbClr val="000000"/>
              </a:buClr>
              <a:buSzPts val="2400"/>
              <a:buFont typeface="Lucida Sans"/>
              <a:buAutoNum type="arabicPeriod"/>
            </a:pPr>
            <a:r>
              <a:rPr lang="en-US"/>
              <a:t>Inform trust groups of findings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 name="Shape 64"/>
        <p:cNvGrpSpPr/>
        <p:nvPr/>
      </p:nvGrpSpPr>
      <p:grpSpPr>
        <a:xfrm>
          <a:off x="0" y="0"/>
          <a:ext cx="0" cy="0"/>
          <a:chOff x="0" y="0"/>
          <a:chExt cx="0" cy="0"/>
        </a:xfrm>
      </p:grpSpPr>
      <p:sp>
        <p:nvSpPr>
          <p:cNvPr id="65" name="Google Shape;65;p15"/>
          <p:cNvSpPr txBox="1"/>
          <p:nvPr>
            <p:ph idx="1" type="body"/>
          </p:nvPr>
        </p:nvSpPr>
        <p:spPr>
          <a:xfrm>
            <a:off x="457200" y="1478755"/>
            <a:ext cx="8293099" cy="470376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Copyright © by Forum of Incident Response and Security Teams, Inc.</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FIRST.Org is name under which Forum of Incident Response and Security Teams, Inc. conducts business.</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This training material is licensed under Creative Commons Attribution-Non-Commercial-Share-Alike 4.0 (CC BY-NC-SA 4.0)</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FIRST.Org makes no representation, express or implied, with regard to the accuracy of the information contained in this material and cannot accept any legal responsibility or liability for any errors or omissions that may be made.</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All trademarks are property of their respective owners.</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Permissions beyond the scope of this license may be available at first-licensing@first.org</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p:txBody>
      </p:sp>
      <p:sp>
        <p:nvSpPr>
          <p:cNvPr id="66" name="Google Shape;66;p15"/>
          <p:cNvSpPr txBox="1"/>
          <p:nvPr>
            <p:ph type="title"/>
          </p:nvPr>
        </p:nvSpPr>
        <p:spPr>
          <a:xfrm>
            <a:off x="457200" y="365125"/>
            <a:ext cx="8293099" cy="87947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Copyright</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6" name="Shape 196"/>
        <p:cNvGrpSpPr/>
        <p:nvPr/>
      </p:nvGrpSpPr>
      <p:grpSpPr>
        <a:xfrm>
          <a:off x="0" y="0"/>
          <a:ext cx="0" cy="0"/>
          <a:chOff x="0" y="0"/>
          <a:chExt cx="0" cy="0"/>
        </a:xfrm>
      </p:grpSpPr>
    </p:spTree>
  </p:cSld>
  <p:clrMapOvr>
    <a:masterClrMapping/>
  </p:clrMapOvr>
  <p:transition spd="med">
    <p:fade thruBlk="1"/>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2" name="Shape 202"/>
        <p:cNvGrpSpPr/>
        <p:nvPr/>
      </p:nvGrpSpPr>
      <p:grpSpPr>
        <a:xfrm>
          <a:off x="0" y="0"/>
          <a:ext cx="0" cy="0"/>
          <a:chOff x="0" y="0"/>
          <a:chExt cx="0" cy="0"/>
        </a:xfrm>
      </p:grpSpPr>
    </p:spTree>
  </p:cSld>
  <p:clrMapOvr>
    <a:masterClrMapping/>
  </p:clrMapOvr>
  <p:transition spd="med">
    <p:fade thruBlk="1"/>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 name="Shape 72"/>
        <p:cNvGrpSpPr/>
        <p:nvPr/>
      </p:nvGrpSpPr>
      <p:grpSpPr>
        <a:xfrm>
          <a:off x="0" y="0"/>
          <a:ext cx="0" cy="0"/>
          <a:chOff x="0" y="0"/>
          <a:chExt cx="0" cy="0"/>
        </a:xfrm>
      </p:grpSpPr>
      <p:sp>
        <p:nvSpPr>
          <p:cNvPr id="73" name="Google Shape;73;p16"/>
          <p:cNvSpPr txBox="1"/>
          <p:nvPr>
            <p:ph type="ctrTitle"/>
          </p:nvPr>
        </p:nvSpPr>
        <p:spPr>
          <a:xfrm>
            <a:off x="2177716" y="3646714"/>
            <a:ext cx="6280483" cy="704850"/>
          </a:xfrm>
          <a:prstGeom prst="rect">
            <a:avLst/>
          </a:prstGeom>
          <a:noFill/>
          <a:ln>
            <a:noFill/>
          </a:ln>
        </p:spPr>
        <p:txBody>
          <a:bodyPr anchorCtr="0" anchor="ctr" bIns="45700" lIns="91425" spcFirstLastPara="1" rIns="91425" wrap="square" tIns="45700">
            <a:noAutofit/>
          </a:bodyPr>
          <a:lstStyle/>
          <a:p>
            <a:pPr indent="0" lvl="0" marL="0" marR="0" rtl="0" algn="r">
              <a:lnSpc>
                <a:spcPct val="90000"/>
              </a:lnSpc>
              <a:spcBef>
                <a:spcPts val="0"/>
              </a:spcBef>
              <a:spcAft>
                <a:spcPts val="0"/>
              </a:spcAft>
              <a:buClr>
                <a:schemeClr val="dk1"/>
              </a:buClr>
              <a:buFont typeface="Arial"/>
              <a:buNone/>
            </a:pPr>
            <a:r>
              <a:rPr b="1" i="0" lang="en-US" sz="2520" u="none" cap="none" strike="noStrike">
                <a:solidFill>
                  <a:schemeClr val="dk1"/>
                </a:solidFill>
                <a:latin typeface="Arial"/>
                <a:ea typeface="Arial"/>
                <a:cs typeface="Arial"/>
                <a:sym typeface="Arial"/>
              </a:rPr>
              <a:t>Module 3: </a:t>
            </a:r>
            <a:br>
              <a:rPr b="1" i="0" lang="en-US" sz="2520" u="none" cap="none" strike="noStrike">
                <a:solidFill>
                  <a:schemeClr val="dk1"/>
                </a:solidFill>
                <a:latin typeface="Arial"/>
                <a:ea typeface="Arial"/>
                <a:cs typeface="Arial"/>
                <a:sym typeface="Arial"/>
              </a:rPr>
            </a:br>
            <a:r>
              <a:rPr b="1" i="0" lang="en-US" sz="2520" u="none" cap="none" strike="noStrike">
                <a:solidFill>
                  <a:schemeClr val="dk1"/>
                </a:solidFill>
                <a:latin typeface="Arial"/>
                <a:ea typeface="Arial"/>
                <a:cs typeface="Arial"/>
                <a:sym typeface="Arial"/>
              </a:rPr>
              <a:t>Artefact Information Sharing</a:t>
            </a:r>
            <a:endParaRPr/>
          </a:p>
        </p:txBody>
      </p:sp>
      <p:sp>
        <p:nvSpPr>
          <p:cNvPr id="74" name="Google Shape;74;p16"/>
          <p:cNvSpPr txBox="1"/>
          <p:nvPr>
            <p:ph idx="1" type="subTitle"/>
          </p:nvPr>
        </p:nvSpPr>
        <p:spPr>
          <a:xfrm>
            <a:off x="3581400" y="4620207"/>
            <a:ext cx="4876799" cy="914400"/>
          </a:xfrm>
          <a:prstGeom prst="rect">
            <a:avLst/>
          </a:prstGeom>
          <a:noFill/>
          <a:ln>
            <a:noFill/>
          </a:ln>
        </p:spPr>
        <p:txBody>
          <a:bodyPr anchorCtr="0" anchor="t" bIns="45700" lIns="91425" spcFirstLastPara="1" rIns="91425" wrap="square" tIns="45700">
            <a:noAutofit/>
          </a:bodyPr>
          <a:lstStyle/>
          <a:p>
            <a:pPr indent="0" lvl="0" marL="0" marR="0" rtl="0" algn="r">
              <a:lnSpc>
                <a:spcPct val="90000"/>
              </a:lnSpc>
              <a:spcBef>
                <a:spcPts val="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[Presenter Name]</a:t>
            </a:r>
            <a:endParaRPr/>
          </a:p>
          <a:p>
            <a:pPr indent="0" lvl="0" marL="0" marR="0" rtl="0" algn="r">
              <a:lnSpc>
                <a:spcPct val="90000"/>
              </a:lnSpc>
              <a:spcBef>
                <a:spcPts val="100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[Date]</a:t>
            </a:r>
            <a:endParaRPr/>
          </a:p>
        </p:txBody>
      </p:sp>
    </p:spTree>
  </p:cSld>
  <p:clrMapOvr>
    <a:masterClrMapping/>
  </p:clrMapOvr>
  <p:transition spd="med">
    <p:fade thruBlk="1"/>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0" name="Shape 80"/>
        <p:cNvGrpSpPr/>
        <p:nvPr/>
      </p:nvGrpSpPr>
      <p:grpSpPr>
        <a:xfrm>
          <a:off x="0" y="0"/>
          <a:ext cx="0" cy="0"/>
          <a:chOff x="0" y="0"/>
          <a:chExt cx="0" cy="0"/>
        </a:xfrm>
      </p:grpSpPr>
      <p:sp>
        <p:nvSpPr>
          <p:cNvPr id="81" name="Google Shape;81;p17"/>
          <p:cNvSpPr txBox="1"/>
          <p:nvPr>
            <p:ph type="title"/>
          </p:nvPr>
        </p:nvSpPr>
        <p:spPr>
          <a:xfrm>
            <a:off x="457200" y="379412"/>
            <a:ext cx="8229600" cy="411161"/>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b="1" i="0" lang="en-US" sz="2880" u="none" cap="none" strike="noStrike">
                <a:solidFill>
                  <a:schemeClr val="dk1"/>
                </a:solidFill>
                <a:latin typeface="Lucida Sans"/>
                <a:ea typeface="Lucida Sans"/>
                <a:cs typeface="Lucida Sans"/>
                <a:sym typeface="Lucida Sans"/>
              </a:rPr>
              <a:t>Agenda</a:t>
            </a:r>
            <a:endParaRPr/>
          </a:p>
        </p:txBody>
      </p:sp>
      <p:sp>
        <p:nvSpPr>
          <p:cNvPr id="82" name="Google Shape;82;p17"/>
          <p:cNvSpPr txBox="1"/>
          <p:nvPr>
            <p:ph idx="1" type="body"/>
          </p:nvPr>
        </p:nvSpPr>
        <p:spPr>
          <a:xfrm>
            <a:off x="457200" y="1200150"/>
            <a:ext cx="7387388" cy="4305935"/>
          </a:xfrm>
          <a:prstGeom prst="rect">
            <a:avLst/>
          </a:prstGeom>
          <a:noFill/>
          <a:ln>
            <a:noFill/>
          </a:ln>
        </p:spPr>
        <p:txBody>
          <a:bodyPr anchorCtr="0" anchor="t" bIns="45700" lIns="91425" spcFirstLastPara="1" rIns="91425" wrap="square" tIns="45700">
            <a:noAutofit/>
          </a:bodyPr>
          <a:lstStyle/>
          <a:p>
            <a:pPr indent="0" lvl="0" marL="0" marR="0" rtl="0" algn="l">
              <a:lnSpc>
                <a:spcPct val="114000"/>
              </a:lnSpc>
              <a:spcBef>
                <a:spcPts val="0"/>
              </a:spcBef>
              <a:spcAft>
                <a:spcPts val="0"/>
              </a:spcAft>
              <a:buClr>
                <a:srgbClr val="F38127"/>
              </a:buClr>
              <a:buFont typeface="Arial"/>
              <a:buNone/>
            </a:pPr>
            <a:r>
              <a:rPr b="1" i="0" lang="en-US" sz="2400" u="none" cap="none" strike="noStrike">
                <a:solidFill>
                  <a:schemeClr val="dk1"/>
                </a:solidFill>
                <a:latin typeface="Lucida Sans"/>
                <a:ea typeface="Lucida Sans"/>
                <a:cs typeface="Lucida Sans"/>
                <a:sym typeface="Lucida Sans"/>
              </a:rPr>
              <a:t>By the end of this module, you will be able to:</a:t>
            </a:r>
            <a:endParaRPr/>
          </a:p>
          <a:p>
            <a:pPr indent="-293687" lvl="1" marL="293687" marR="0" rtl="0" algn="l">
              <a:lnSpc>
                <a:spcPct val="114000"/>
              </a:lnSpc>
              <a:spcBef>
                <a:spcPts val="500"/>
              </a:spcBef>
              <a:spcAft>
                <a:spcPts val="0"/>
              </a:spcAft>
              <a:buClr>
                <a:schemeClr val="dk1"/>
              </a:buClr>
              <a:buSzPts val="2400"/>
              <a:buFont typeface="Arial"/>
              <a:buChar char="•"/>
            </a:pPr>
            <a:r>
              <a:rPr lang="en-US"/>
              <a:t>Understand how to categorise artefact information</a:t>
            </a:r>
            <a:endParaRPr/>
          </a:p>
          <a:p>
            <a:pPr indent="-293688" lvl="1" marL="293688" rtl="0" algn="l">
              <a:spcBef>
                <a:spcPts val="500"/>
              </a:spcBef>
              <a:spcAft>
                <a:spcPts val="0"/>
              </a:spcAft>
              <a:buClr>
                <a:schemeClr val="dk1"/>
              </a:buClr>
              <a:buSzPts val="2400"/>
              <a:buFont typeface="Arial"/>
              <a:buChar char="•"/>
            </a:pPr>
            <a:r>
              <a:rPr lang="en-US"/>
              <a:t>Understand how to share artefact information</a:t>
            </a:r>
            <a:endParaRPr/>
          </a:p>
          <a:p>
            <a:pPr indent="-293688" lvl="1" marL="293688" rtl="0" algn="l">
              <a:spcBef>
                <a:spcPts val="500"/>
              </a:spcBef>
              <a:spcAft>
                <a:spcPts val="0"/>
              </a:spcAft>
              <a:buClr>
                <a:schemeClr val="dk1"/>
              </a:buClr>
              <a:buSzPts val="2400"/>
              <a:buFont typeface="Arial"/>
              <a:buChar char="•"/>
            </a:pPr>
            <a:r>
              <a:rPr lang="en-US"/>
              <a:t>Understand how to enrich artefact information</a:t>
            </a:r>
            <a:endParaRPr/>
          </a:p>
          <a:p>
            <a:pPr indent="-293687" lvl="1" marL="293687" marR="0" rtl="0" algn="l">
              <a:lnSpc>
                <a:spcPct val="114000"/>
              </a:lnSpc>
              <a:spcBef>
                <a:spcPts val="500"/>
              </a:spcBef>
              <a:spcAft>
                <a:spcPts val="0"/>
              </a:spcAft>
              <a:buClr>
                <a:schemeClr val="dk1"/>
              </a:buClr>
              <a:buSzPts val="2400"/>
              <a:buFont typeface="Arial"/>
              <a:buChar char="•"/>
            </a:pPr>
            <a:r>
              <a:rPr lang="en-US"/>
              <a:t>Understand policies around sharing artefact information</a:t>
            </a:r>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p:txBody>
      </p:sp>
    </p:spTree>
  </p:cSld>
  <p:clrMapOvr>
    <a:masterClrMapping/>
  </p:clrMapOvr>
  <p:transition spd="med">
    <p:fade thruBlk="1"/>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 name="Shape 87"/>
        <p:cNvGrpSpPr/>
        <p:nvPr/>
      </p:nvGrpSpPr>
      <p:grpSpPr>
        <a:xfrm>
          <a:off x="0" y="0"/>
          <a:ext cx="0" cy="0"/>
          <a:chOff x="0" y="0"/>
          <a:chExt cx="0" cy="0"/>
        </a:xfrm>
      </p:grpSpPr>
      <p:sp>
        <p:nvSpPr>
          <p:cNvPr id="88" name="Google Shape;88;p18"/>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Categorisation</a:t>
            </a:r>
            <a:endParaRPr/>
          </a:p>
        </p:txBody>
      </p:sp>
      <p:sp>
        <p:nvSpPr>
          <p:cNvPr id="89" name="Google Shape;89;p18"/>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Usually, malware is identified by</a:t>
            </a:r>
            <a:endParaRPr/>
          </a:p>
          <a:p>
            <a:pPr indent="-406400" lvl="0" marL="457200" rtl="0" algn="l">
              <a:spcBef>
                <a:spcPts val="1000"/>
              </a:spcBef>
              <a:spcAft>
                <a:spcPts val="0"/>
              </a:spcAft>
              <a:buClr>
                <a:srgbClr val="000000"/>
              </a:buClr>
              <a:buSzPts val="2800"/>
              <a:buChar char="●"/>
            </a:pPr>
            <a:r>
              <a:rPr lang="en-US"/>
              <a:t>File hashes</a:t>
            </a:r>
            <a:endParaRPr/>
          </a:p>
          <a:p>
            <a:pPr indent="-406400" lvl="0" marL="457200" rtl="0" algn="l">
              <a:spcBef>
                <a:spcPts val="0"/>
              </a:spcBef>
              <a:spcAft>
                <a:spcPts val="0"/>
              </a:spcAft>
              <a:buClr>
                <a:srgbClr val="000000"/>
              </a:buClr>
              <a:buSzPts val="2800"/>
              <a:buChar char="●"/>
            </a:pPr>
            <a:r>
              <a:rPr lang="en-US"/>
              <a:t>Names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 name="Shape 94"/>
        <p:cNvGrpSpPr/>
        <p:nvPr/>
      </p:nvGrpSpPr>
      <p:grpSpPr>
        <a:xfrm>
          <a:off x="0" y="0"/>
          <a:ext cx="0" cy="0"/>
          <a:chOff x="0" y="0"/>
          <a:chExt cx="0" cy="0"/>
        </a:xfrm>
      </p:grpSpPr>
      <p:sp>
        <p:nvSpPr>
          <p:cNvPr id="95" name="Google Shape;95;p19"/>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File hashes</a:t>
            </a:r>
            <a:endParaRPr/>
          </a:p>
        </p:txBody>
      </p:sp>
      <p:sp>
        <p:nvSpPr>
          <p:cNvPr id="96" name="Google Shape;96;p19"/>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Advantages</a:t>
            </a:r>
            <a:endParaRPr/>
          </a:p>
          <a:p>
            <a:pPr indent="-406400" lvl="0" marL="457200" rtl="0" algn="l">
              <a:spcBef>
                <a:spcPts val="1000"/>
              </a:spcBef>
              <a:spcAft>
                <a:spcPts val="0"/>
              </a:spcAft>
              <a:buClr>
                <a:srgbClr val="000000"/>
              </a:buClr>
              <a:buSzPts val="2800"/>
              <a:buChar char="●"/>
            </a:pPr>
            <a:r>
              <a:rPr lang="en-US"/>
              <a:t>Universal - every file can be hashed</a:t>
            </a:r>
            <a:endParaRPr/>
          </a:p>
          <a:p>
            <a:pPr indent="-406400" lvl="0" marL="457200" rtl="0" algn="l">
              <a:spcBef>
                <a:spcPts val="0"/>
              </a:spcBef>
              <a:spcAft>
                <a:spcPts val="0"/>
              </a:spcAft>
              <a:buClr>
                <a:srgbClr val="000000"/>
              </a:buClr>
              <a:buSzPts val="2800"/>
              <a:buChar char="●"/>
            </a:pPr>
            <a:r>
              <a:rPr lang="en-US"/>
              <a:t>Unique - every file has a unique hash</a:t>
            </a:r>
            <a:endParaRPr/>
          </a:p>
          <a:p>
            <a:pPr indent="0" lvl="0" marL="0" rtl="0" algn="l">
              <a:spcBef>
                <a:spcPts val="1000"/>
              </a:spcBef>
              <a:spcAft>
                <a:spcPts val="0"/>
              </a:spcAft>
              <a:buNone/>
            </a:pPr>
            <a:r>
              <a:rPr lang="en-US"/>
              <a:t>Disadvantages</a:t>
            </a:r>
            <a:endParaRPr/>
          </a:p>
          <a:p>
            <a:pPr indent="-406400" lvl="0" marL="457200" rtl="0" algn="l">
              <a:spcBef>
                <a:spcPts val="1000"/>
              </a:spcBef>
              <a:spcAft>
                <a:spcPts val="0"/>
              </a:spcAft>
              <a:buClr>
                <a:srgbClr val="000000"/>
              </a:buClr>
              <a:buSzPts val="2800"/>
              <a:buChar char="●"/>
            </a:pPr>
            <a:r>
              <a:rPr lang="en-US"/>
              <a:t>Every morph or slightly different version will have a different hash</a:t>
            </a:r>
            <a:endParaRPr/>
          </a:p>
          <a:p>
            <a:pPr indent="-406400" lvl="0" marL="457200" rtl="0" algn="l">
              <a:spcBef>
                <a:spcPts val="0"/>
              </a:spcBef>
              <a:spcAft>
                <a:spcPts val="0"/>
              </a:spcAft>
              <a:buClr>
                <a:srgbClr val="000000"/>
              </a:buClr>
              <a:buSzPts val="2800"/>
              <a:buChar char="●"/>
            </a:pPr>
            <a:r>
              <a:rPr lang="en-US"/>
              <a:t>Hashes are unrelated</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Google Shape;102;p20"/>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Malware families / names</a:t>
            </a:r>
            <a:endParaRPr/>
          </a:p>
        </p:txBody>
      </p:sp>
      <p:sp>
        <p:nvSpPr>
          <p:cNvPr id="103" name="Google Shape;103;p20"/>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Advantages</a:t>
            </a:r>
            <a:endParaRPr/>
          </a:p>
          <a:p>
            <a:pPr indent="-406400" lvl="0" marL="457200" rtl="0" algn="l">
              <a:spcBef>
                <a:spcPts val="1000"/>
              </a:spcBef>
              <a:spcAft>
                <a:spcPts val="0"/>
              </a:spcAft>
              <a:buClr>
                <a:srgbClr val="000000"/>
              </a:buClr>
              <a:buSzPts val="2800"/>
              <a:buChar char="●"/>
            </a:pPr>
            <a:r>
              <a:rPr lang="en-US"/>
              <a:t>Naming identifies campaigns</a:t>
            </a:r>
            <a:endParaRPr/>
          </a:p>
          <a:p>
            <a:pPr indent="-406400" lvl="0" marL="457200" rtl="0" algn="l">
              <a:spcBef>
                <a:spcPts val="0"/>
              </a:spcBef>
              <a:spcAft>
                <a:spcPts val="0"/>
              </a:spcAft>
              <a:buClr>
                <a:srgbClr val="000000"/>
              </a:buClr>
              <a:buSzPts val="2800"/>
              <a:buChar char="●"/>
            </a:pPr>
            <a:r>
              <a:rPr lang="en-US"/>
              <a:t>Work across long spans of time</a:t>
            </a:r>
            <a:endParaRPr/>
          </a:p>
          <a:p>
            <a:pPr indent="-406400" lvl="0" marL="457200" rtl="0" algn="l">
              <a:spcBef>
                <a:spcPts val="0"/>
              </a:spcBef>
              <a:spcAft>
                <a:spcPts val="0"/>
              </a:spcAft>
              <a:buClr>
                <a:srgbClr val="000000"/>
              </a:buClr>
              <a:buSzPts val="2800"/>
              <a:buChar char="●"/>
            </a:pPr>
            <a:r>
              <a:rPr lang="en-US"/>
              <a:t>Can recognise different versions etc</a:t>
            </a:r>
            <a:endParaRPr/>
          </a:p>
          <a:p>
            <a:pPr indent="0" lvl="0" marL="0" rtl="0" algn="l">
              <a:spcBef>
                <a:spcPts val="1000"/>
              </a:spcBef>
              <a:spcAft>
                <a:spcPts val="0"/>
              </a:spcAft>
              <a:buNone/>
            </a:pPr>
            <a:r>
              <a:rPr lang="en-US"/>
              <a:t>Disadvantages</a:t>
            </a:r>
            <a:endParaRPr/>
          </a:p>
          <a:p>
            <a:pPr indent="-406400" lvl="0" marL="457200" rtl="0" algn="l">
              <a:spcBef>
                <a:spcPts val="1000"/>
              </a:spcBef>
              <a:spcAft>
                <a:spcPts val="0"/>
              </a:spcAft>
              <a:buClr>
                <a:srgbClr val="000000"/>
              </a:buClr>
              <a:buSzPts val="2800"/>
              <a:buChar char="●"/>
            </a:pPr>
            <a:r>
              <a:rPr lang="en-US"/>
              <a:t>Names are often created by vendors and they don’t all agree</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 name="Shape 108"/>
        <p:cNvGrpSpPr/>
        <p:nvPr/>
      </p:nvGrpSpPr>
      <p:grpSpPr>
        <a:xfrm>
          <a:off x="0" y="0"/>
          <a:ext cx="0" cy="0"/>
          <a:chOff x="0" y="0"/>
          <a:chExt cx="0" cy="0"/>
        </a:xfrm>
      </p:grpSpPr>
      <p:sp>
        <p:nvSpPr>
          <p:cNvPr id="109" name="Google Shape;109;p21"/>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Compromise - ssdeep</a:t>
            </a:r>
            <a:endParaRPr/>
          </a:p>
        </p:txBody>
      </p:sp>
      <p:sp>
        <p:nvSpPr>
          <p:cNvPr id="110" name="Google Shape;110;p21"/>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ssdeep is a context aware hashing algorithm, that allows you to check similarities on files, and ssdeep can compare its hashes (MCB: Recipe 3.9)</a:t>
            </a:r>
            <a:endParaRPr/>
          </a:p>
          <a:p>
            <a:pPr indent="-406400" lvl="0" marL="457200" rtl="0" algn="l">
              <a:spcBef>
                <a:spcPts val="1000"/>
              </a:spcBef>
              <a:spcAft>
                <a:spcPts val="0"/>
              </a:spcAft>
              <a:buClr>
                <a:srgbClr val="000000"/>
              </a:buClr>
              <a:buSzPts val="2800"/>
              <a:buChar char="●"/>
            </a:pPr>
            <a:r>
              <a:rPr lang="en-US"/>
              <a:t>Detect source code reuse</a:t>
            </a:r>
            <a:endParaRPr/>
          </a:p>
          <a:p>
            <a:pPr indent="-406400" lvl="0" marL="457200" rtl="0" algn="l">
              <a:spcBef>
                <a:spcPts val="0"/>
              </a:spcBef>
              <a:spcAft>
                <a:spcPts val="0"/>
              </a:spcAft>
              <a:buClr>
                <a:srgbClr val="000000"/>
              </a:buClr>
              <a:buSzPts val="2800"/>
              <a:buChar char="●"/>
            </a:pPr>
            <a:r>
              <a:rPr lang="en-US"/>
              <a:t>Find related malware</a:t>
            </a:r>
            <a:endParaRPr/>
          </a:p>
          <a:p>
            <a:pPr indent="-406400" lvl="0" marL="457200" rtl="0" algn="l">
              <a:spcBef>
                <a:spcPts val="0"/>
              </a:spcBef>
              <a:spcAft>
                <a:spcPts val="0"/>
              </a:spcAft>
              <a:buClr>
                <a:srgbClr val="000000"/>
              </a:buClr>
              <a:buSzPts val="2800"/>
              <a:buChar char="●"/>
            </a:pPr>
            <a:r>
              <a:rPr lang="en-US"/>
              <a:t>Fin</a:t>
            </a:r>
            <a:r>
              <a:rPr lang="en-US"/>
              <a:t>d forensic artifacts on disk</a:t>
            </a:r>
            <a:endParaRPr/>
          </a:p>
          <a:p>
            <a:pPr indent="-406400" lvl="0" marL="457200" rtl="0" algn="l">
              <a:spcBef>
                <a:spcPts val="0"/>
              </a:spcBef>
              <a:spcAft>
                <a:spcPts val="0"/>
              </a:spcAft>
              <a:buClr>
                <a:srgbClr val="000000"/>
              </a:buClr>
              <a:buSzPts val="2800"/>
              <a:buChar char="●"/>
            </a:pPr>
            <a:r>
              <a:rPr lang="en-US"/>
              <a:t>Detect infections across computers on a network</a:t>
            </a:r>
            <a:endParaRPr/>
          </a:p>
          <a:p>
            <a:pPr indent="-406400" lvl="0" marL="457200" rtl="0" algn="l">
              <a:spcBef>
                <a:spcPts val="0"/>
              </a:spcBef>
              <a:spcAft>
                <a:spcPts val="0"/>
              </a:spcAft>
              <a:buClr>
                <a:srgbClr val="000000"/>
              </a:buClr>
              <a:buSzPts val="2800"/>
              <a:buChar char="●"/>
            </a:pPr>
            <a:r>
              <a:rPr lang="en-US"/>
              <a:t>Detect self-modifying code</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6" name="Shape 116"/>
        <p:cNvGrpSpPr/>
        <p:nvPr/>
      </p:nvGrpSpPr>
      <p:grpSpPr>
        <a:xfrm>
          <a:off x="0" y="0"/>
          <a:ext cx="0" cy="0"/>
          <a:chOff x="0" y="0"/>
          <a:chExt cx="0" cy="0"/>
        </a:xfrm>
      </p:grpSpPr>
      <p:sp>
        <p:nvSpPr>
          <p:cNvPr id="117" name="Google Shape;117;p22"/>
          <p:cNvSpPr txBox="1"/>
          <p:nvPr>
            <p:ph type="title"/>
          </p:nvPr>
        </p:nvSpPr>
        <p:spPr>
          <a:xfrm>
            <a:off x="457200" y="1459791"/>
            <a:ext cx="8229600" cy="411161"/>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b="1" i="0" lang="en-US" sz="2880" u="none" cap="none" strike="noStrike">
                <a:solidFill>
                  <a:schemeClr val="dk1"/>
                </a:solidFill>
                <a:latin typeface="Lucida Sans"/>
                <a:ea typeface="Lucida Sans"/>
                <a:cs typeface="Lucida Sans"/>
                <a:sym typeface="Lucida Sans"/>
              </a:rPr>
              <a:t>Module 3.1 Lab</a:t>
            </a:r>
            <a:endParaRPr/>
          </a:p>
        </p:txBody>
      </p:sp>
      <p:sp>
        <p:nvSpPr>
          <p:cNvPr id="118" name="Google Shape;118;p22"/>
          <p:cNvSpPr txBox="1"/>
          <p:nvPr>
            <p:ph idx="1" type="body"/>
          </p:nvPr>
        </p:nvSpPr>
        <p:spPr>
          <a:xfrm>
            <a:off x="457200" y="1952298"/>
            <a:ext cx="6243402" cy="412377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Clr>
                <a:srgbClr val="2B812B"/>
              </a:buClr>
              <a:buFont typeface="Arial"/>
              <a:buNone/>
            </a:pPr>
            <a:r>
              <a:rPr lang="en-US" sz="2400"/>
              <a:t>File similarities with ssdeep</a:t>
            </a:r>
            <a:endParaRPr sz="2400"/>
          </a:p>
          <a:p>
            <a:pPr indent="0" lvl="0" marL="0" marR="0" rtl="0" algn="l">
              <a:lnSpc>
                <a:spcPct val="90000"/>
              </a:lnSpc>
              <a:spcBef>
                <a:spcPts val="0"/>
              </a:spcBef>
              <a:spcAft>
                <a:spcPts val="0"/>
              </a:spcAft>
              <a:buClr>
                <a:srgbClr val="2B812B"/>
              </a:buClr>
              <a:buFont typeface="Arial"/>
              <a:buNone/>
            </a:pPr>
            <a:r>
              <a:t/>
            </a:r>
            <a:endParaRPr sz="2400"/>
          </a:p>
          <a:p>
            <a:pPr indent="0" lvl="0" marL="0" marR="0" rtl="0" algn="l">
              <a:lnSpc>
                <a:spcPct val="90000"/>
              </a:lnSpc>
              <a:spcBef>
                <a:spcPts val="0"/>
              </a:spcBef>
              <a:spcAft>
                <a:spcPts val="0"/>
              </a:spcAft>
              <a:buClr>
                <a:srgbClr val="2B812B"/>
              </a:buClr>
              <a:buFont typeface="Arial"/>
              <a:buNone/>
            </a:pPr>
            <a:r>
              <a:rPr lang="en-US" sz="2400"/>
              <a:t>You have the remcos homebake samples, now try against the downloaded versions</a:t>
            </a:r>
            <a:endParaRPr sz="2400"/>
          </a:p>
        </p:txBody>
      </p:sp>
      <p:pic>
        <p:nvPicPr>
          <p:cNvPr id="119" name="Google Shape;119;p22"/>
          <p:cNvPicPr preferRelativeResize="0"/>
          <p:nvPr/>
        </p:nvPicPr>
        <p:blipFill rotWithShape="1">
          <a:blip r:embed="rId3">
            <a:alphaModFix/>
          </a:blip>
          <a:srcRect b="0" l="0" r="0" t="0"/>
          <a:stretch/>
        </p:blipFill>
        <p:spPr>
          <a:xfrm>
            <a:off x="5457825" y="1358900"/>
            <a:ext cx="3670300" cy="5499099"/>
          </a:xfrm>
          <a:prstGeom prst="rect">
            <a:avLst/>
          </a:prstGeom>
          <a:noFill/>
          <a:ln>
            <a:noFill/>
          </a:ln>
        </p:spPr>
      </p:pic>
    </p:spTree>
  </p:cSld>
  <p:clrMapOvr>
    <a:masterClrMapping/>
  </p:clrMapOvr>
  <p:transition spd="med">
    <p:fade thruBlk="1"/>
  </p:transition>
</p:sld>
</file>

<file path=ppt/theme/theme1.xml><?xml version="1.0" encoding="utf-8"?>
<a:theme xmlns:a="http://schemas.openxmlformats.org/drawingml/2006/main" xmlns:r="http://schemas.openxmlformats.org/officeDocument/2006/relationships"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