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4" r:id="rId3"/>
    <p:sldMasterId id="2147483675"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Google Shape;109;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0" name="Google Shape;110;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11" name="Google Shape;111;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12" name="Google Shape;112;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6" name="Shape 176"/>
        <p:cNvGrpSpPr/>
        <p:nvPr/>
      </p:nvGrpSpPr>
      <p:grpSpPr>
        <a:xfrm>
          <a:off x="0" y="0"/>
          <a:ext cx="0" cy="0"/>
          <a:chOff x="0" y="0"/>
          <a:chExt cx="0" cy="0"/>
        </a:xfrm>
      </p:grpSpPr>
      <p:sp>
        <p:nvSpPr>
          <p:cNvPr id="177" name="Google Shape;177;g3ab634bcc0_0_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3ab634bcc0_0_15: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79" name="Google Shape;179;g3ab634bcc0_0_15: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3ab634bcc0_0_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3ab634bcc0_0_2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6" name="Google Shape;186;g3ab634bcc0_0_2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3ab634bcc0_0_2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3ab634bcc0_0_2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93" name="Google Shape;193;g3ab634bcc0_0_2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g3af08d5467_0_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af08d5467_0_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00" name="Google Shape;200;g3af08d5467_0_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 name="Shape 204"/>
        <p:cNvGrpSpPr/>
        <p:nvPr/>
      </p:nvGrpSpPr>
      <p:grpSpPr>
        <a:xfrm>
          <a:off x="0" y="0"/>
          <a:ext cx="0" cy="0"/>
          <a:chOff x="0" y="0"/>
          <a:chExt cx="0" cy="0"/>
        </a:xfrm>
      </p:grpSpPr>
      <p:sp>
        <p:nvSpPr>
          <p:cNvPr id="205" name="Google Shape;205;g3af08d5467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3af08d5467_0_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07" name="Google Shape;207;g3af08d5467_0_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1" name="Shape 211"/>
        <p:cNvGrpSpPr/>
        <p:nvPr/>
      </p:nvGrpSpPr>
      <p:grpSpPr>
        <a:xfrm>
          <a:off x="0" y="0"/>
          <a:ext cx="0" cy="0"/>
          <a:chOff x="0" y="0"/>
          <a:chExt cx="0" cy="0"/>
        </a:xfrm>
      </p:grpSpPr>
      <p:sp>
        <p:nvSpPr>
          <p:cNvPr id="212" name="Google Shape;212;g3af08d5467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3af08d5467_0_1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Recall the PE file discussion, and discuss what the relevant characteristics of the PE executable format are (e.g. DOS Stub, magic bytes)</a:t>
            </a:r>
            <a:endParaRPr/>
          </a:p>
        </p:txBody>
      </p:sp>
      <p:sp>
        <p:nvSpPr>
          <p:cNvPr id="214" name="Google Shape;214;g3af08d5467_0_1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3af08d5467_0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af08d5467_0_19: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21" name="Google Shape;221;g3af08d5467_0_19: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3af08d5467_0_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3af08d5467_0_25: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28" name="Google Shape;228;g3af08d5467_0_25: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3af08d5467_0_3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3af08d5467_0_3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35" name="Google Shape;235;g3af08d5467_0_3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3af08d5467_0_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af08d5467_0_3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42" name="Google Shape;242;g3af08d5467_0_3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18" name="Google Shape;118;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19" name="Google Shape;119;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3af08d5467_0_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8" name="Google Shape;248;g3af08d5467_0_43: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249" name="Google Shape;249;g3af08d5467_0_43: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50" name="Google Shape;250;g3af08d5467_0_43: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5" name="Shape 255"/>
        <p:cNvGrpSpPr/>
        <p:nvPr/>
      </p:nvGrpSpPr>
      <p:grpSpPr>
        <a:xfrm>
          <a:off x="0" y="0"/>
          <a:ext cx="0" cy="0"/>
          <a:chOff x="0" y="0"/>
          <a:chExt cx="0" cy="0"/>
        </a:xfrm>
      </p:grpSpPr>
      <p:sp>
        <p:nvSpPr>
          <p:cNvPr id="256" name="Google Shape;256;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7" name="Google Shape;257;p22:notes"/>
          <p:cNvSpPr txBox="1"/>
          <p:nvPr>
            <p:ph idx="1" type="body"/>
          </p:nvPr>
        </p:nvSpPr>
        <p:spPr>
          <a:xfrm>
            <a:off x="631902" y="4343400"/>
            <a:ext cx="5083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58" name="Google Shape;258;p22: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59" name="Google Shape;259;p22: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3" name="Google Shape;263;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64" name="Google Shape;264;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65" name="Google Shape;265;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5" name="Google Shape;125;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26" name="Google Shape;126;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27" name="Google Shape;127;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3" name="Google Shape;133;p12: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34" name="Google Shape;134;p12: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35" name="Google Shape;135;p12: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g2ef3e3e70c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1" name="Google Shape;141;g2ef3e3e70c_0_8: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42" name="Google Shape;142;g2ef3e3e70c_0_8: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43" name="Google Shape;143;g2ef3e3e70c_0_8: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g2b9479d32f_0_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2b9479d32f_0_2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0" name="Google Shape;150;g2b9479d32f_0_2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3ab634bcc0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3ab634bcc0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7" name="Google Shape;157;g3ab634bcc0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3ab634bcc0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3ab634bcc0_0_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64" name="Google Shape;164;g3ab634bcc0_0_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p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0" name="Google Shape;170;p19: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71" name="Google Shape;171;p19: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72" name="Google Shape;172;p19:notes"/>
          <p:cNvSpPr txBox="1"/>
          <p:nvPr>
            <p:ph idx="12" type="sldNum"/>
          </p:nvPr>
        </p:nvSpPr>
        <p:spPr>
          <a:xfrm>
            <a:off x="6545094" y="8930607"/>
            <a:ext cx="3129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8.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2" name="Shape 52"/>
        <p:cNvGrpSpPr/>
        <p:nvPr/>
      </p:nvGrpSpPr>
      <p:grpSpPr>
        <a:xfrm>
          <a:off x="0" y="0"/>
          <a:ext cx="0" cy="0"/>
          <a:chOff x="0" y="0"/>
          <a:chExt cx="0" cy="0"/>
        </a:xfrm>
      </p:grpSpPr>
      <p:sp>
        <p:nvSpPr>
          <p:cNvPr id="53" name="Google Shape;53;p14"/>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54" name="Google Shape;54;p14"/>
          <p:cNvSpPr txBox="1"/>
          <p:nvPr>
            <p:ph idx="1" type="body"/>
          </p:nvPr>
        </p:nvSpPr>
        <p:spPr>
          <a:xfrm>
            <a:off x="6286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14"/>
          <p:cNvSpPr txBox="1"/>
          <p:nvPr>
            <p:ph idx="2" type="body"/>
          </p:nvPr>
        </p:nvSpPr>
        <p:spPr>
          <a:xfrm>
            <a:off x="46291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14"/>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8" name="Google Shape;58;p14"/>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61" name="Google Shape;61;p15"/>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5"/>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15"/>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9" r="-16989" t="0"/>
          </a:stretch>
        </a:blipFill>
      </p:bgPr>
    </p:bg>
    <p:spTree>
      <p:nvGrpSpPr>
        <p:cNvPr id="70" name="Shape 70"/>
        <p:cNvGrpSpPr/>
        <p:nvPr/>
      </p:nvGrpSpPr>
      <p:grpSpPr>
        <a:xfrm>
          <a:off x="0" y="0"/>
          <a:ext cx="0" cy="0"/>
          <a:chOff x="0" y="0"/>
          <a:chExt cx="0" cy="0"/>
        </a:xfrm>
      </p:grpSpPr>
      <p:pic>
        <p:nvPicPr>
          <p:cNvPr descr="ttps://www.first.org/identity/first-org.png" id="71" name="Google Shape;71;p17"/>
          <p:cNvPicPr preferRelativeResize="0"/>
          <p:nvPr/>
        </p:nvPicPr>
        <p:blipFill rotWithShape="1">
          <a:blip r:embed="rId3">
            <a:alphaModFix/>
          </a:blip>
          <a:srcRect b="0" l="0" r="0" t="0"/>
          <a:stretch/>
        </p:blipFill>
        <p:spPr>
          <a:xfrm>
            <a:off x="533400" y="4919980"/>
            <a:ext cx="2933700" cy="1760100"/>
          </a:xfrm>
          <a:prstGeom prst="rect">
            <a:avLst/>
          </a:prstGeom>
          <a:noFill/>
          <a:ln>
            <a:noFill/>
          </a:ln>
        </p:spPr>
      </p:pic>
      <p:sp>
        <p:nvSpPr>
          <p:cNvPr id="72" name="Google Shape;72;p17"/>
          <p:cNvSpPr txBox="1"/>
          <p:nvPr>
            <p:ph type="ctrTitle"/>
          </p:nvPr>
        </p:nvSpPr>
        <p:spPr>
          <a:xfrm>
            <a:off x="3048000" y="3646714"/>
            <a:ext cx="5410200" cy="70500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3" name="Google Shape;73;p17"/>
          <p:cNvSpPr txBox="1"/>
          <p:nvPr>
            <p:ph idx="1" type="subTitle"/>
          </p:nvPr>
        </p:nvSpPr>
        <p:spPr>
          <a:xfrm>
            <a:off x="3581400" y="4620207"/>
            <a:ext cx="4876800"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74" name="Shape 74"/>
        <p:cNvGrpSpPr/>
        <p:nvPr/>
      </p:nvGrpSpPr>
      <p:grpSpPr>
        <a:xfrm>
          <a:off x="0" y="0"/>
          <a:ext cx="0" cy="0"/>
          <a:chOff x="0" y="0"/>
          <a:chExt cx="0" cy="0"/>
        </a:xfrm>
      </p:grpSpPr>
      <p:sp>
        <p:nvSpPr>
          <p:cNvPr id="75" name="Google Shape;75;p18"/>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6" name="Google Shape;76;p18"/>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7" name="Google Shape;77;p18"/>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78" name="Shape 78"/>
        <p:cNvGrpSpPr/>
        <p:nvPr/>
      </p:nvGrpSpPr>
      <p:grpSpPr>
        <a:xfrm>
          <a:off x="0" y="0"/>
          <a:ext cx="0" cy="0"/>
          <a:chOff x="0" y="0"/>
          <a:chExt cx="0" cy="0"/>
        </a:xfrm>
      </p:grpSpPr>
      <p:sp>
        <p:nvSpPr>
          <p:cNvPr id="79" name="Google Shape;79;p19"/>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0" name="Google Shape;80;p19"/>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81" name="Shape 81"/>
        <p:cNvGrpSpPr/>
        <p:nvPr/>
      </p:nvGrpSpPr>
      <p:grpSpPr>
        <a:xfrm>
          <a:off x="0" y="0"/>
          <a:ext cx="0" cy="0"/>
          <a:chOff x="0" y="0"/>
          <a:chExt cx="0" cy="0"/>
        </a:xfrm>
      </p:grpSpPr>
      <p:sp>
        <p:nvSpPr>
          <p:cNvPr id="82" name="Google Shape;82;p20"/>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3" name="Google Shape;83;p20"/>
          <p:cNvSpPr txBox="1"/>
          <p:nvPr>
            <p:ph idx="1" type="body"/>
          </p:nvPr>
        </p:nvSpPr>
        <p:spPr>
          <a:xfrm>
            <a:off x="457200" y="1123950"/>
            <a:ext cx="38406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4" name="Google Shape;84;p20"/>
          <p:cNvSpPr/>
          <p:nvPr>
            <p:ph idx="2" type="pic"/>
          </p:nvPr>
        </p:nvSpPr>
        <p:spPr>
          <a:xfrm>
            <a:off x="4848225" y="1238250"/>
            <a:ext cx="3840600" cy="4327500"/>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5" name="Google Shape;85;p20"/>
          <p:cNvSpPr txBox="1"/>
          <p:nvPr>
            <p:ph idx="3" type="body"/>
          </p:nvPr>
        </p:nvSpPr>
        <p:spPr>
          <a:xfrm>
            <a:off x="4848223" y="5667375"/>
            <a:ext cx="3840600" cy="276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86" name="Shape 86"/>
        <p:cNvGrpSpPr/>
        <p:nvPr/>
      </p:nvGrpSpPr>
      <p:grpSpPr>
        <a:xfrm>
          <a:off x="0" y="0"/>
          <a:ext cx="0" cy="0"/>
          <a:chOff x="0" y="0"/>
          <a:chExt cx="0" cy="0"/>
        </a:xfrm>
      </p:grpSpPr>
      <p:sp>
        <p:nvSpPr>
          <p:cNvPr id="87" name="Google Shape;87;p21"/>
          <p:cNvSpPr txBox="1"/>
          <p:nvPr>
            <p:ph type="title"/>
          </p:nvPr>
        </p:nvSpPr>
        <p:spPr>
          <a:xfrm>
            <a:off x="457200" y="36988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8" name="Google Shape;88;p21"/>
          <p:cNvSpPr txBox="1"/>
          <p:nvPr>
            <p:ph idx="1" type="body"/>
          </p:nvPr>
        </p:nvSpPr>
        <p:spPr>
          <a:xfrm>
            <a:off x="457200" y="1114425"/>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89" name="Shape 89"/>
        <p:cNvGrpSpPr/>
        <p:nvPr/>
      </p:nvGrpSpPr>
      <p:grpSpPr>
        <a:xfrm>
          <a:off x="0" y="0"/>
          <a:ext cx="0" cy="0"/>
          <a:chOff x="0" y="0"/>
          <a:chExt cx="0" cy="0"/>
        </a:xfrm>
      </p:grpSpPr>
      <p:pic>
        <p:nvPicPr>
          <p:cNvPr id="90" name="Google Shape;90;p22"/>
          <p:cNvPicPr preferRelativeResize="0"/>
          <p:nvPr/>
        </p:nvPicPr>
        <p:blipFill rotWithShape="1">
          <a:blip r:embed="rId2">
            <a:alphaModFix/>
          </a:blip>
          <a:srcRect b="0" l="0" r="0" t="0"/>
          <a:stretch/>
        </p:blipFill>
        <p:spPr>
          <a:xfrm>
            <a:off x="2662677" y="1281923"/>
            <a:ext cx="5460600" cy="4737300"/>
          </a:xfrm>
          <a:prstGeom prst="rect">
            <a:avLst/>
          </a:prstGeom>
          <a:noFill/>
          <a:ln>
            <a:noFill/>
          </a:ln>
        </p:spPr>
      </p:pic>
      <p:sp>
        <p:nvSpPr>
          <p:cNvPr id="91" name="Google Shape;91;p22"/>
          <p:cNvSpPr txBox="1"/>
          <p:nvPr/>
        </p:nvSpPr>
        <p:spPr>
          <a:xfrm>
            <a:off x="475860" y="335902"/>
            <a:ext cx="21867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92" name="Shape 92"/>
        <p:cNvGrpSpPr/>
        <p:nvPr/>
      </p:nvGrpSpPr>
      <p:grpSpPr>
        <a:xfrm>
          <a:off x="0" y="0"/>
          <a:ext cx="0" cy="0"/>
          <a:chOff x="0" y="0"/>
          <a:chExt cx="0" cy="0"/>
        </a:xfrm>
      </p:grpSpPr>
      <p:pic>
        <p:nvPicPr>
          <p:cNvPr id="93" name="Google Shape;93;p23"/>
          <p:cNvPicPr preferRelativeResize="0"/>
          <p:nvPr/>
        </p:nvPicPr>
        <p:blipFill rotWithShape="1">
          <a:blip r:embed="rId2">
            <a:alphaModFix/>
          </a:blip>
          <a:srcRect b="0" l="0" r="0" t="0"/>
          <a:stretch/>
        </p:blipFill>
        <p:spPr>
          <a:xfrm>
            <a:off x="1397000" y="1524000"/>
            <a:ext cx="6350100" cy="38100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94" name="Shape 94"/>
        <p:cNvGrpSpPr/>
        <p:nvPr/>
      </p:nvGrpSpPr>
      <p:grpSpPr>
        <a:xfrm>
          <a:off x="0" y="0"/>
          <a:ext cx="0" cy="0"/>
          <a:chOff x="0" y="0"/>
          <a:chExt cx="0" cy="0"/>
        </a:xfrm>
      </p:grpSpPr>
      <p:sp>
        <p:nvSpPr>
          <p:cNvPr id="95" name="Google Shape;95;p24"/>
          <p:cNvSpPr txBox="1"/>
          <p:nvPr>
            <p:ph idx="1" type="body"/>
          </p:nvPr>
        </p:nvSpPr>
        <p:spPr>
          <a:xfrm>
            <a:off x="457200" y="1478757"/>
            <a:ext cx="5499000" cy="43758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96" name="Google Shape;96;p24"/>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7" name="Shape 97"/>
        <p:cNvGrpSpPr/>
        <p:nvPr/>
      </p:nvGrpSpPr>
      <p:grpSpPr>
        <a:xfrm>
          <a:off x="0" y="0"/>
          <a:ext cx="0" cy="0"/>
          <a:chOff x="0" y="0"/>
          <a:chExt cx="0" cy="0"/>
        </a:xfrm>
      </p:grpSpPr>
      <p:sp>
        <p:nvSpPr>
          <p:cNvPr id="98" name="Google Shape;98;p25"/>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99" name="Google Shape;99;p25"/>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100" name="Shape 100"/>
        <p:cNvGrpSpPr/>
        <p:nvPr/>
      </p:nvGrpSpPr>
      <p:grpSpPr>
        <a:xfrm>
          <a:off x="0" y="0"/>
          <a:ext cx="0" cy="0"/>
          <a:chOff x="0" y="0"/>
          <a:chExt cx="0" cy="0"/>
        </a:xfrm>
      </p:grpSpPr>
      <p:sp>
        <p:nvSpPr>
          <p:cNvPr id="101" name="Google Shape;101;p26"/>
          <p:cNvSpPr txBox="1"/>
          <p:nvPr>
            <p:ph type="title"/>
          </p:nvPr>
        </p:nvSpPr>
        <p:spPr>
          <a:xfrm>
            <a:off x="2317750" y="2257425"/>
            <a:ext cx="4349700" cy="2416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02" name="Google Shape;102;p26"/>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103" name="Shape 103"/>
        <p:cNvGrpSpPr/>
        <p:nvPr/>
      </p:nvGrpSpPr>
      <p:grpSpPr>
        <a:xfrm>
          <a:off x="0" y="0"/>
          <a:ext cx="0" cy="0"/>
          <a:chOff x="0" y="0"/>
          <a:chExt cx="0" cy="0"/>
        </a:xfrm>
      </p:grpSpPr>
      <p:sp>
        <p:nvSpPr>
          <p:cNvPr id="104" name="Google Shape;104;p27"/>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105" name="Shape 105"/>
        <p:cNvGrpSpPr/>
        <p:nvPr/>
      </p:nvGrpSpPr>
      <p:grpSpPr>
        <a:xfrm>
          <a:off x="0" y="0"/>
          <a:ext cx="0" cy="0"/>
          <a:chOff x="0" y="0"/>
          <a:chExt cx="0" cy="0"/>
        </a:xfrm>
      </p:grpSpPr>
      <p:sp>
        <p:nvSpPr>
          <p:cNvPr id="106" name="Google Shape;106;p28"/>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07" name="Google Shape;107;p28"/>
          <p:cNvSpPr txBox="1"/>
          <p:nvPr>
            <p:ph idx="1" type="body"/>
          </p:nvPr>
        </p:nvSpPr>
        <p:spPr>
          <a:xfrm>
            <a:off x="457200" y="1114425"/>
            <a:ext cx="82581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1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1.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 Type="http://schemas.openxmlformats.org/officeDocument/2006/relationships/image" Target="../media/image3.png"/><Relationship Id="rId2" Type="http://schemas.openxmlformats.org/officeDocument/2006/relationships/image" Target="../media/image10.png"/><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5" Type="http://schemas.openxmlformats.org/officeDocument/2006/relationships/theme" Target="../theme/theme3.xml"/><Relationship Id="rId14" Type="http://schemas.openxmlformats.org/officeDocument/2006/relationships/slideLayout" Target="../slideLayouts/slideLayout2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65" name="Shape 65"/>
        <p:cNvGrpSpPr/>
        <p:nvPr/>
      </p:nvGrpSpPr>
      <p:grpSpPr>
        <a:xfrm>
          <a:off x="0" y="0"/>
          <a:ext cx="0" cy="0"/>
          <a:chOff x="0" y="0"/>
          <a:chExt cx="0" cy="0"/>
        </a:xfrm>
      </p:grpSpPr>
      <p:sp>
        <p:nvSpPr>
          <p:cNvPr id="66" name="Google Shape;66;p16"/>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67" name="Google Shape;67;p16"/>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68" name="Google Shape;68;p16"/>
          <p:cNvPicPr preferRelativeResize="0"/>
          <p:nvPr/>
        </p:nvPicPr>
        <p:blipFill rotWithShape="1">
          <a:blip r:embed="rId2">
            <a:alphaModFix/>
          </a:blip>
          <a:srcRect b="0" l="0" r="0" t="0"/>
          <a:stretch/>
        </p:blipFill>
        <p:spPr>
          <a:xfrm>
            <a:off x="7800392" y="6043842"/>
            <a:ext cx="1229400" cy="737700"/>
          </a:xfrm>
          <a:prstGeom prst="rect">
            <a:avLst/>
          </a:prstGeom>
          <a:noFill/>
          <a:ln>
            <a:noFill/>
          </a:ln>
        </p:spPr>
      </p:pic>
      <p:sp>
        <p:nvSpPr>
          <p:cNvPr id="69" name="Google Shape;69;p16"/>
          <p:cNvSpPr txBox="1"/>
          <p:nvPr/>
        </p:nvSpPr>
        <p:spPr>
          <a:xfrm>
            <a:off x="0" y="6606625"/>
            <a:ext cx="4397700" cy="215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a:t>
            </a:r>
            <a:r>
              <a:rPr b="0" i="0" lang="en-US" sz="800" u="none" cap="none" strike="noStrike">
                <a:solidFill>
                  <a:srgbClr val="595959"/>
                </a:solidFill>
                <a:latin typeface="Lucida Sans"/>
                <a:ea typeface="Lucida Sans"/>
                <a:cs typeface="Lucida Sans"/>
                <a:sym typeface="Lucida Sans"/>
              </a:rPr>
              <a:t> 1: Malware Ecos</a:t>
            </a:r>
            <a:r>
              <a:rPr lang="en-US" sz="800">
                <a:solidFill>
                  <a:srgbClr val="595959"/>
                </a:solidFill>
                <a:latin typeface="Lucida Sans"/>
                <a:ea typeface="Lucida Sans"/>
                <a:cs typeface="Lucida Sans"/>
                <a:sym typeface="Lucida Sans"/>
              </a:rPr>
              <a:t>ystem | </a:t>
            </a:r>
            <a:r>
              <a:rPr b="0" i="0" lang="en-US" sz="800" u="none" cap="none" strike="noStrike">
                <a:solidFill>
                  <a:srgbClr val="595959"/>
                </a:solidFill>
                <a:latin typeface="Lucida Sans"/>
                <a:ea typeface="Lucida Sans"/>
                <a:cs typeface="Lucida Sans"/>
                <a:sym typeface="Lucida Sans"/>
              </a:rPr>
              <a:t>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mc:AlternateContent>
    <mc:Choice Requires="p14">
      <p:transition spd="slow" p14:dur="1000">
        <p:fade thruBlk="1"/>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0.xml"/><Relationship Id="rId3" Type="http://schemas.openxmlformats.org/officeDocument/2006/relationships/image" Target="../media/image13.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9"/>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115" name="Google Shape;115;p29"/>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sp>
        <p:nvSpPr>
          <p:cNvPr id="181" name="Google Shape;181;p38"/>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Eicar 1 rule</a:t>
            </a:r>
            <a:endParaRPr/>
          </a:p>
        </p:txBody>
      </p:sp>
      <p:sp>
        <p:nvSpPr>
          <p:cNvPr id="182" name="Google Shape;182;p38"/>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Presence of two strings</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sz="1800">
                <a:latin typeface="Courier New"/>
                <a:ea typeface="Courier New"/>
                <a:cs typeface="Courier New"/>
                <a:sym typeface="Courier New"/>
              </a:rPr>
              <a:t>rule eicar</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$a1 = "TEST"</a:t>
            </a:r>
            <a:br>
              <a:rPr lang="en-US" sz="1800">
                <a:latin typeface="Courier New"/>
                <a:ea typeface="Courier New"/>
                <a:cs typeface="Courier New"/>
                <a:sym typeface="Courier New"/>
              </a:rPr>
            </a:br>
            <a:r>
              <a:rPr lang="en-US" sz="1800">
                <a:latin typeface="Courier New"/>
                <a:ea typeface="Courier New"/>
                <a:cs typeface="Courier New"/>
                <a:sym typeface="Courier New"/>
              </a:rPr>
              <a:t>      $a2 = "X5O!P%@AP" </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   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$a1 and $a2</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a:b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39"/>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Eicar 2 rule</a:t>
            </a:r>
            <a:endParaRPr/>
          </a:p>
        </p:txBody>
      </p:sp>
      <p:sp>
        <p:nvSpPr>
          <p:cNvPr id="189" name="Google Shape;189;p39"/>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Presence of two strings in a particular position</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sz="1800">
                <a:latin typeface="Courier New"/>
                <a:ea typeface="Courier New"/>
                <a:cs typeface="Courier New"/>
                <a:sym typeface="Courier New"/>
              </a:rPr>
              <a:t>rule eicar</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$a1 = "TEST"</a:t>
            </a:r>
            <a:br>
              <a:rPr lang="en-US" sz="1800">
                <a:latin typeface="Courier New"/>
                <a:ea typeface="Courier New"/>
                <a:cs typeface="Courier New"/>
                <a:sym typeface="Courier New"/>
              </a:rPr>
            </a:br>
            <a:r>
              <a:rPr lang="en-US" sz="1800">
                <a:latin typeface="Courier New"/>
                <a:ea typeface="Courier New"/>
                <a:cs typeface="Courier New"/>
                <a:sym typeface="Courier New"/>
              </a:rPr>
              <a:t>      $a2 = "X5O!P%@AP" </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   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($a1 at 53) and ($a2 at 0)</a:t>
            </a:r>
            <a:br>
              <a:rPr lang="en-US" sz="1800">
                <a:latin typeface="Courier New"/>
                <a:ea typeface="Courier New"/>
                <a:cs typeface="Courier New"/>
                <a:sym typeface="Courier New"/>
              </a:rPr>
            </a:br>
            <a:r>
              <a:rPr lang="en-US" sz="1800">
                <a:latin typeface="Courier New"/>
                <a:ea typeface="Courier New"/>
                <a:cs typeface="Courier New"/>
                <a:sym typeface="Courier New"/>
              </a:rPr>
              <a:t>}</a:t>
            </a:r>
            <a:endParaRPr sz="1800">
              <a:latin typeface="Courier New"/>
              <a:ea typeface="Courier New"/>
              <a:cs typeface="Courier New"/>
              <a:sym typeface="Courier New"/>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40"/>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Eicar 3 rule</a:t>
            </a:r>
            <a:endParaRPr/>
          </a:p>
        </p:txBody>
      </p:sp>
      <p:sp>
        <p:nvSpPr>
          <p:cNvPr id="196" name="Google Shape;196;p40"/>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Just give a window of where the strings are…</a:t>
            </a:r>
            <a:endParaRPr/>
          </a:p>
          <a:p>
            <a:pPr indent="0" lvl="0" marL="0" rtl="0" algn="l">
              <a:spcBef>
                <a:spcPts val="1000"/>
              </a:spcBef>
              <a:spcAft>
                <a:spcPts val="0"/>
              </a:spcAft>
              <a:buNone/>
            </a:pPr>
            <a:r>
              <a:t/>
            </a:r>
            <a:endParaRPr/>
          </a:p>
          <a:p>
            <a:pPr indent="0" lvl="0" marL="0" rtl="0" algn="l">
              <a:lnSpc>
                <a:spcPct val="115000"/>
              </a:lnSpc>
              <a:spcBef>
                <a:spcPts val="1000"/>
              </a:spcBef>
              <a:spcAft>
                <a:spcPts val="0"/>
              </a:spcAft>
              <a:buNone/>
            </a:pPr>
            <a:r>
              <a:rPr lang="en-US" sz="1800">
                <a:latin typeface="Courier New"/>
                <a:ea typeface="Courier New"/>
                <a:cs typeface="Courier New"/>
                <a:sym typeface="Courier New"/>
              </a:rPr>
              <a:t>rule eicar</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$a1 = "TEST"</a:t>
            </a:r>
            <a:br>
              <a:rPr lang="en-US" sz="1800">
                <a:latin typeface="Courier New"/>
                <a:ea typeface="Courier New"/>
                <a:cs typeface="Courier New"/>
                <a:sym typeface="Courier New"/>
              </a:rPr>
            </a:br>
            <a:r>
              <a:rPr lang="en-US" sz="1800">
                <a:latin typeface="Courier New"/>
                <a:ea typeface="Courier New"/>
                <a:cs typeface="Courier New"/>
                <a:sym typeface="Courier New"/>
              </a:rPr>
              <a:t>      $a2 = "X5O!P%@AP" </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   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($a1 in (0..filesize)) and ($a2 in (0..filesize))</a:t>
            </a:r>
            <a:br>
              <a:rPr lang="en-US" sz="1800">
                <a:latin typeface="Courier New"/>
                <a:ea typeface="Courier New"/>
                <a:cs typeface="Courier New"/>
                <a:sym typeface="Courier New"/>
              </a:rPr>
            </a:br>
            <a:r>
              <a:rPr lang="en-US" sz="1800">
                <a:latin typeface="Courier New"/>
                <a:ea typeface="Courier New"/>
                <a:cs typeface="Courier New"/>
                <a:sym typeface="Courier New"/>
              </a:rPr>
              <a:t>}</a:t>
            </a:r>
            <a:endParaRPr sz="1800">
              <a:latin typeface="Courier New"/>
              <a:ea typeface="Courier New"/>
              <a:cs typeface="Courier New"/>
              <a:sym typeface="Courier New"/>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 name="Shape 201"/>
        <p:cNvGrpSpPr/>
        <p:nvPr/>
      </p:nvGrpSpPr>
      <p:grpSpPr>
        <a:xfrm>
          <a:off x="0" y="0"/>
          <a:ext cx="0" cy="0"/>
          <a:chOff x="0" y="0"/>
          <a:chExt cx="0" cy="0"/>
        </a:xfrm>
      </p:grpSpPr>
      <p:sp>
        <p:nvSpPr>
          <p:cNvPr id="202" name="Google Shape;202;p41"/>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Eicar 4 rule</a:t>
            </a:r>
            <a:endParaRPr/>
          </a:p>
        </p:txBody>
      </p:sp>
      <p:sp>
        <p:nvSpPr>
          <p:cNvPr id="203" name="Google Shape;203;p41"/>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String modifiers</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sz="1800">
                <a:latin typeface="Courier New"/>
                <a:ea typeface="Courier New"/>
                <a:cs typeface="Courier New"/>
                <a:sym typeface="Courier New"/>
              </a:rPr>
              <a:t>rule eicar</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$a1 = "test" nocase</a:t>
            </a:r>
            <a:br>
              <a:rPr lang="en-US" sz="1800">
                <a:latin typeface="Courier New"/>
                <a:ea typeface="Courier New"/>
                <a:cs typeface="Courier New"/>
                <a:sym typeface="Courier New"/>
              </a:rPr>
            </a:br>
            <a:r>
              <a:rPr lang="en-US" sz="1800">
                <a:latin typeface="Courier New"/>
                <a:ea typeface="Courier New"/>
                <a:cs typeface="Courier New"/>
                <a:sym typeface="Courier New"/>
              </a:rPr>
              <a:t>      $a2 = "X5O!P%@AP" </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   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$a1 and $a2</a:t>
            </a:r>
            <a:br>
              <a:rPr lang="en-US" sz="1800">
                <a:latin typeface="Courier New"/>
                <a:ea typeface="Courier New"/>
                <a:cs typeface="Courier New"/>
                <a:sym typeface="Courier New"/>
              </a:rPr>
            </a:br>
            <a:r>
              <a:rPr lang="en-US" sz="1800">
                <a:latin typeface="Courier New"/>
                <a:ea typeface="Courier New"/>
                <a:cs typeface="Courier New"/>
                <a:sym typeface="Courier New"/>
              </a:rPr>
              <a:t>}</a:t>
            </a:r>
            <a:endParaRPr sz="1800">
              <a:latin typeface="Courier New"/>
              <a:ea typeface="Courier New"/>
              <a:cs typeface="Courier New"/>
              <a:sym typeface="Courier New"/>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42"/>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Windows executables</a:t>
            </a:r>
            <a:endParaRPr/>
          </a:p>
        </p:txBody>
      </p:sp>
      <p:sp>
        <p:nvSpPr>
          <p:cNvPr id="210" name="Google Shape;210;p42"/>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SzPts val="2800"/>
              <a:buChar char="●"/>
            </a:pPr>
            <a:r>
              <a:rPr lang="en-US"/>
              <a:t>Find files in the Windows PE format</a:t>
            </a:r>
            <a:endParaRPr/>
          </a:p>
          <a:p>
            <a:pPr indent="-406400" lvl="0" marL="457200" rtl="0" algn="l">
              <a:spcBef>
                <a:spcPts val="0"/>
              </a:spcBef>
              <a:spcAft>
                <a:spcPts val="0"/>
              </a:spcAft>
              <a:buSzPts val="2800"/>
              <a:buChar char="●"/>
            </a:pPr>
            <a:r>
              <a:rPr lang="en-US"/>
              <a:t>DEMO Analyse a file with a hex analyser</a:t>
            </a:r>
            <a:endParaRPr/>
          </a:p>
          <a:p>
            <a:pPr indent="-406400" lvl="0" marL="457200" rtl="0" algn="l">
              <a:spcBef>
                <a:spcPts val="0"/>
              </a:spcBef>
              <a:spcAft>
                <a:spcPts val="0"/>
              </a:spcAft>
              <a:buSzPts val="2800"/>
              <a:buChar char="●"/>
            </a:pPr>
            <a:r>
              <a:rPr lang="en-US"/>
              <a:t>Files must contain MZ and PE strings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 name="Shape 215"/>
        <p:cNvGrpSpPr/>
        <p:nvPr/>
      </p:nvGrpSpPr>
      <p:grpSpPr>
        <a:xfrm>
          <a:off x="0" y="0"/>
          <a:ext cx="0" cy="0"/>
          <a:chOff x="0" y="0"/>
          <a:chExt cx="0" cy="0"/>
        </a:xfrm>
      </p:grpSpPr>
      <p:sp>
        <p:nvSpPr>
          <p:cNvPr id="216" name="Google Shape;216;p43"/>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Yara rule for windows executables</a:t>
            </a:r>
            <a:endParaRPr/>
          </a:p>
        </p:txBody>
      </p:sp>
      <p:sp>
        <p:nvSpPr>
          <p:cNvPr id="217" name="Google Shape;217;p43"/>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1200">
                <a:latin typeface="Courier New"/>
                <a:ea typeface="Courier New"/>
                <a:cs typeface="Courier New"/>
                <a:sym typeface="Courier New"/>
              </a:rPr>
              <a:t>remnux@remnux:~/First_Labs/yara/yara_pe$ hexdump -v -C notepad++.exe | more</a:t>
            </a:r>
            <a:br>
              <a:rPr lang="en-US" sz="1200">
                <a:latin typeface="Courier New"/>
                <a:ea typeface="Courier New"/>
                <a:cs typeface="Courier New"/>
                <a:sym typeface="Courier New"/>
              </a:rPr>
            </a:br>
            <a:r>
              <a:rPr lang="en-US" sz="1200">
                <a:latin typeface="Courier New"/>
                <a:ea typeface="Courier New"/>
                <a:cs typeface="Courier New"/>
                <a:sym typeface="Courier New"/>
              </a:rPr>
              <a:t>00000000  4d 5a 90 00 03 00 00 00  04 00 00 00 ff ff 00 00  |MZ..............|</a:t>
            </a:r>
            <a:br>
              <a:rPr lang="en-US" sz="1200">
                <a:latin typeface="Courier New"/>
                <a:ea typeface="Courier New"/>
                <a:cs typeface="Courier New"/>
                <a:sym typeface="Courier New"/>
              </a:rPr>
            </a:br>
            <a:r>
              <a:rPr lang="en-US" sz="1200">
                <a:latin typeface="Courier New"/>
                <a:ea typeface="Courier New"/>
                <a:cs typeface="Courier New"/>
                <a:sym typeface="Courier New"/>
              </a:rPr>
              <a:t>00000010  b8 00 00 00 00 00 00 00  40 00 00 00 00 00 00 00  |........@.......|</a:t>
            </a:r>
            <a:br>
              <a:rPr lang="en-US" sz="1200">
                <a:latin typeface="Courier New"/>
                <a:ea typeface="Courier New"/>
                <a:cs typeface="Courier New"/>
                <a:sym typeface="Courier New"/>
              </a:rPr>
            </a:br>
            <a:r>
              <a:rPr lang="en-US" sz="1200">
                <a:latin typeface="Courier New"/>
                <a:ea typeface="Courier New"/>
                <a:cs typeface="Courier New"/>
                <a:sym typeface="Courier New"/>
              </a:rPr>
              <a:t>00000020  00 00 00 00 00 00 00 00  00 00 00 00 00 00 00 00  |................|</a:t>
            </a:r>
            <a:br>
              <a:rPr lang="en-US" sz="1200">
                <a:latin typeface="Courier New"/>
                <a:ea typeface="Courier New"/>
                <a:cs typeface="Courier New"/>
                <a:sym typeface="Courier New"/>
              </a:rPr>
            </a:br>
            <a:r>
              <a:rPr lang="en-US" sz="1200">
                <a:latin typeface="Courier New"/>
                <a:ea typeface="Courier New"/>
                <a:cs typeface="Courier New"/>
                <a:sym typeface="Courier New"/>
              </a:rPr>
              <a:t>00000030  00 00 00 00 00 00 00 00  00 00 00 00 20 01 00 00  |............ ...|</a:t>
            </a:r>
            <a:br>
              <a:rPr lang="en-US" sz="1200">
                <a:latin typeface="Courier New"/>
                <a:ea typeface="Courier New"/>
                <a:cs typeface="Courier New"/>
                <a:sym typeface="Courier New"/>
              </a:rPr>
            </a:br>
            <a:r>
              <a:rPr lang="en-US" sz="1200">
                <a:latin typeface="Courier New"/>
                <a:ea typeface="Courier New"/>
                <a:cs typeface="Courier New"/>
                <a:sym typeface="Courier New"/>
              </a:rPr>
              <a:t>00000040  0e 1f ba 0e 00 b4 09 cd  21 b8 01 4c cd 21 54 68  |........!..L.!Th|</a:t>
            </a:r>
            <a:br>
              <a:rPr lang="en-US" sz="1200">
                <a:latin typeface="Courier New"/>
                <a:ea typeface="Courier New"/>
                <a:cs typeface="Courier New"/>
                <a:sym typeface="Courier New"/>
              </a:rPr>
            </a:br>
            <a:r>
              <a:rPr lang="en-US" sz="1200">
                <a:latin typeface="Courier New"/>
                <a:ea typeface="Courier New"/>
                <a:cs typeface="Courier New"/>
                <a:sym typeface="Courier New"/>
              </a:rPr>
              <a:t>00000050  69 73 20 70 72 6f 67 72  61 6d 20 63 61 6e 6e 6f  |is program canno|</a:t>
            </a:r>
            <a:br>
              <a:rPr lang="en-US" sz="1200">
                <a:latin typeface="Courier New"/>
                <a:ea typeface="Courier New"/>
                <a:cs typeface="Courier New"/>
                <a:sym typeface="Courier New"/>
              </a:rPr>
            </a:br>
            <a:r>
              <a:rPr lang="en-US" sz="1200">
                <a:latin typeface="Courier New"/>
                <a:ea typeface="Courier New"/>
                <a:cs typeface="Courier New"/>
                <a:sym typeface="Courier New"/>
              </a:rPr>
              <a:t>00000060  74 20 62 65 20 72 75 6e  20 69 6e 20 44 4f 53 20  |t be run in DOS |</a:t>
            </a:r>
            <a:br>
              <a:rPr lang="en-US" sz="1200">
                <a:latin typeface="Courier New"/>
                <a:ea typeface="Courier New"/>
                <a:cs typeface="Courier New"/>
                <a:sym typeface="Courier New"/>
              </a:rPr>
            </a:br>
            <a:r>
              <a:rPr lang="en-US" sz="1200">
                <a:latin typeface="Courier New"/>
                <a:ea typeface="Courier New"/>
                <a:cs typeface="Courier New"/>
                <a:sym typeface="Courier New"/>
              </a:rPr>
              <a:t>00000070  6d 6f 64 65 2e 0d 0d 0a  24 00 00 00 00 00 00 00  |mode....$.......|</a:t>
            </a:r>
            <a:br>
              <a:rPr lang="en-US" sz="1200">
                <a:latin typeface="Courier New"/>
                <a:ea typeface="Courier New"/>
                <a:cs typeface="Courier New"/>
                <a:sym typeface="Courier New"/>
              </a:rPr>
            </a:br>
            <a:r>
              <a:rPr lang="en-US" sz="1200">
                <a:latin typeface="Courier New"/>
                <a:ea typeface="Courier New"/>
                <a:cs typeface="Courier New"/>
                <a:sym typeface="Courier New"/>
              </a:rPr>
              <a:t>00000080  7a 48 b2 ba 3e 29 dc e9  3e 29 dc e9 3e 29 dc e9  |zH..&gt;)..&gt;)..&gt;)..|</a:t>
            </a:r>
            <a:br>
              <a:rPr lang="en-US" sz="1200">
                <a:latin typeface="Courier New"/>
                <a:ea typeface="Courier New"/>
                <a:cs typeface="Courier New"/>
                <a:sym typeface="Courier New"/>
              </a:rPr>
            </a:br>
            <a:r>
              <a:rPr lang="en-US" sz="1200">
                <a:latin typeface="Courier New"/>
                <a:ea typeface="Courier New"/>
                <a:cs typeface="Courier New"/>
                <a:sym typeface="Courier New"/>
              </a:rPr>
              <a:t>00000090  8a b5 2d e9 2f 29 dc e9  8a b5 2f e9 90 29 dc e9  |..-./)..../..)..|</a:t>
            </a:r>
            <a:br>
              <a:rPr lang="en-US" sz="1200">
                <a:latin typeface="Courier New"/>
                <a:ea typeface="Courier New"/>
                <a:cs typeface="Courier New"/>
                <a:sym typeface="Courier New"/>
              </a:rPr>
            </a:br>
            <a:r>
              <a:rPr lang="en-US" sz="1200">
                <a:latin typeface="Courier New"/>
                <a:ea typeface="Courier New"/>
                <a:cs typeface="Courier New"/>
                <a:sym typeface="Courier New"/>
              </a:rPr>
              <a:t>000000a0  8a b5 2e e9 20 29 dc e9  db 70 d9 e8 3c 29 dc e9  |.... )...p..&lt;)..|</a:t>
            </a:r>
            <a:br>
              <a:rPr lang="en-US" sz="1200">
                <a:latin typeface="Courier New"/>
                <a:ea typeface="Courier New"/>
                <a:cs typeface="Courier New"/>
                <a:sym typeface="Courier New"/>
              </a:rPr>
            </a:br>
            <a:r>
              <a:rPr lang="en-US" sz="1200">
                <a:latin typeface="Courier New"/>
                <a:ea typeface="Courier New"/>
                <a:cs typeface="Courier New"/>
                <a:sym typeface="Courier New"/>
              </a:rPr>
              <a:t>000000b0  a0 89 1b e9 3b 29 dc e9  05 77 df e8 26 29 dc e9  |....;)...w..&amp;)..|</a:t>
            </a:r>
            <a:br>
              <a:rPr lang="en-US" sz="1200">
                <a:latin typeface="Courier New"/>
                <a:ea typeface="Courier New"/>
                <a:cs typeface="Courier New"/>
                <a:sym typeface="Courier New"/>
              </a:rPr>
            </a:br>
            <a:r>
              <a:rPr lang="en-US" sz="1200">
                <a:latin typeface="Courier New"/>
                <a:ea typeface="Courier New"/>
                <a:cs typeface="Courier New"/>
                <a:sym typeface="Courier New"/>
              </a:rPr>
              <a:t>000000c0  05 77 d9 e8 44 29 dc e9  05 77 d8 e8 1b 29 dc e9  |.w..D)...w...)..|</a:t>
            </a:r>
            <a:br>
              <a:rPr lang="en-US" sz="1200">
                <a:latin typeface="Courier New"/>
                <a:ea typeface="Courier New"/>
                <a:cs typeface="Courier New"/>
                <a:sym typeface="Courier New"/>
              </a:rPr>
            </a:br>
            <a:r>
              <a:rPr lang="en-US" sz="1200">
                <a:latin typeface="Courier New"/>
                <a:ea typeface="Courier New"/>
                <a:cs typeface="Courier New"/>
                <a:sym typeface="Courier New"/>
              </a:rPr>
              <a:t>000000d0  37 51 4f e9 23 29 dc e9  3e 29 dd e9 e1 28 dc e9  |7QO.#)..&gt;)...(..|</a:t>
            </a:r>
            <a:br>
              <a:rPr lang="en-US" sz="1200">
                <a:latin typeface="Courier New"/>
                <a:ea typeface="Courier New"/>
                <a:cs typeface="Courier New"/>
                <a:sym typeface="Courier New"/>
              </a:rPr>
            </a:br>
            <a:r>
              <a:rPr lang="en-US" sz="1200">
                <a:latin typeface="Courier New"/>
                <a:ea typeface="Courier New"/>
                <a:cs typeface="Courier New"/>
                <a:sym typeface="Courier New"/>
              </a:rPr>
              <a:t>000000e0  a9 77 d9 e8 45 29 dc e9  ac 77 23 e9 3f 29 dc e9  |.w..E)...w#.?)..|</a:t>
            </a:r>
            <a:br>
              <a:rPr lang="en-US" sz="1200">
                <a:latin typeface="Courier New"/>
                <a:ea typeface="Courier New"/>
                <a:cs typeface="Courier New"/>
                <a:sym typeface="Courier New"/>
              </a:rPr>
            </a:br>
            <a:r>
              <a:rPr lang="en-US" sz="1200">
                <a:latin typeface="Courier New"/>
                <a:ea typeface="Courier New"/>
                <a:cs typeface="Courier New"/>
                <a:sym typeface="Courier New"/>
              </a:rPr>
              <a:t>000000f0  3e 29 4b e9 24 29 dc e9  a9 77 de e8 3f 29 dc e9  |&gt;)K.$)...w..?)..|</a:t>
            </a:r>
            <a:br>
              <a:rPr lang="en-US" sz="1200">
                <a:latin typeface="Courier New"/>
                <a:ea typeface="Courier New"/>
                <a:cs typeface="Courier New"/>
                <a:sym typeface="Courier New"/>
              </a:rPr>
            </a:br>
            <a:r>
              <a:rPr lang="en-US" sz="1200">
                <a:latin typeface="Courier New"/>
                <a:ea typeface="Courier New"/>
                <a:cs typeface="Courier New"/>
                <a:sym typeface="Courier New"/>
              </a:rPr>
              <a:t>00000100  52 69 63 68 3e 29 dc e9  00 00 00 00 00 00 00 00  |Rich&gt;)..........|</a:t>
            </a:r>
            <a:br>
              <a:rPr lang="en-US" sz="1200">
                <a:latin typeface="Courier New"/>
                <a:ea typeface="Courier New"/>
                <a:cs typeface="Courier New"/>
                <a:sym typeface="Courier New"/>
              </a:rPr>
            </a:br>
            <a:r>
              <a:rPr lang="en-US" sz="1200">
                <a:latin typeface="Courier New"/>
                <a:ea typeface="Courier New"/>
                <a:cs typeface="Courier New"/>
                <a:sym typeface="Courier New"/>
              </a:rPr>
              <a:t>00000110  00 00 00 00 00 00 00 00  00 00 00 00 00 00 00 00  |................|</a:t>
            </a:r>
            <a:br>
              <a:rPr lang="en-US" sz="1200">
                <a:latin typeface="Courier New"/>
                <a:ea typeface="Courier New"/>
                <a:cs typeface="Courier New"/>
                <a:sym typeface="Courier New"/>
              </a:rPr>
            </a:br>
            <a:r>
              <a:rPr lang="en-US" sz="1200">
                <a:latin typeface="Courier New"/>
                <a:ea typeface="Courier New"/>
                <a:cs typeface="Courier New"/>
                <a:sym typeface="Courier New"/>
              </a:rPr>
              <a:t>00000120  50 45 00 00 4c 01 07 00  a1 f6 ae 5a 00 00 00 00  |PE..L......Z....|</a:t>
            </a:r>
            <a:br>
              <a:rPr lang="en-US" sz="1200">
                <a:latin typeface="Courier New"/>
                <a:ea typeface="Courier New"/>
                <a:cs typeface="Courier New"/>
                <a:sym typeface="Courier New"/>
              </a:rPr>
            </a:br>
            <a:r>
              <a:rPr lang="en-US" sz="1200">
                <a:latin typeface="Courier New"/>
                <a:ea typeface="Courier New"/>
                <a:cs typeface="Courier New"/>
                <a:sym typeface="Courier New"/>
              </a:rPr>
              <a:t>00000130  00 00 00 00 e0 00 02 01  0b 01 0e 00 00 38 17 00  |.............8..|</a:t>
            </a:r>
            <a:br>
              <a:rPr lang="en-US" sz="1200">
                <a:latin typeface="Courier New"/>
                <a:ea typeface="Courier New"/>
                <a:cs typeface="Courier New"/>
                <a:sym typeface="Courier New"/>
              </a:rPr>
            </a:br>
            <a:r>
              <a:rPr lang="en-US" sz="1200">
                <a:latin typeface="Courier New"/>
                <a:ea typeface="Courier New"/>
                <a:cs typeface="Courier New"/>
                <a:sym typeface="Courier New"/>
              </a:rPr>
              <a:t>00000140  00 58 12 00 00 00 00 00  fb 60 10 00 00 10 00 00  |.X.......`......|</a:t>
            </a:r>
            <a:br>
              <a:rPr lang="en-US" sz="1200">
                <a:latin typeface="Courier New"/>
                <a:ea typeface="Courier New"/>
                <a:cs typeface="Courier New"/>
                <a:sym typeface="Courier New"/>
              </a:rPr>
            </a:br>
            <a:r>
              <a:rPr lang="en-US" sz="1200">
                <a:latin typeface="Courier New"/>
                <a:ea typeface="Courier New"/>
                <a:cs typeface="Courier New"/>
                <a:sym typeface="Courier New"/>
              </a:rPr>
              <a:t>00000150  00 50 17 00 00 00 40 00  00 10 00 00 00 02 00 00  |.P....@.........|</a:t>
            </a:r>
            <a:br>
              <a:rPr lang="en-US" sz="1200">
                <a:latin typeface="Courier New"/>
                <a:ea typeface="Courier New"/>
                <a:cs typeface="Courier New"/>
                <a:sym typeface="Courier New"/>
              </a:rPr>
            </a:br>
            <a:r>
              <a:rPr lang="en-US" sz="1200">
                <a:latin typeface="Courier New"/>
                <a:ea typeface="Courier New"/>
                <a:cs typeface="Courier New"/>
                <a:sym typeface="Courier New"/>
              </a:rPr>
              <a:t>00000160  05 00 01 00 01 00 00 00  05 00 01 00 00 00 00 00  |................|</a:t>
            </a:r>
            <a:br>
              <a:rPr lang="en-US" sz="1200">
                <a:latin typeface="Courier New"/>
                <a:ea typeface="Courier New"/>
                <a:cs typeface="Courier New"/>
                <a:sym typeface="Courier New"/>
              </a:rPr>
            </a:br>
            <a:endParaRPr sz="1200">
              <a:latin typeface="Courier New"/>
              <a:ea typeface="Courier New"/>
              <a:cs typeface="Courier New"/>
              <a:sym typeface="Courier New"/>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 name="Shape 222"/>
        <p:cNvGrpSpPr/>
        <p:nvPr/>
      </p:nvGrpSpPr>
      <p:grpSpPr>
        <a:xfrm>
          <a:off x="0" y="0"/>
          <a:ext cx="0" cy="0"/>
          <a:chOff x="0" y="0"/>
          <a:chExt cx="0" cy="0"/>
        </a:xfrm>
      </p:grpSpPr>
      <p:sp>
        <p:nvSpPr>
          <p:cNvPr id="223" name="Google Shape;223;p44"/>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First yara  rule</a:t>
            </a:r>
            <a:endParaRPr/>
          </a:p>
        </p:txBody>
      </p:sp>
      <p:sp>
        <p:nvSpPr>
          <p:cNvPr id="224" name="Google Shape;224;p44"/>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A first attempt might look like</a:t>
            </a:r>
            <a:endParaRPr/>
          </a:p>
          <a:p>
            <a:pPr indent="0" lvl="0" marL="0" rtl="0" algn="l">
              <a:spcBef>
                <a:spcPts val="1000"/>
              </a:spcBef>
              <a:spcAft>
                <a:spcPts val="0"/>
              </a:spcAft>
              <a:buNone/>
            </a:pPr>
            <a:r>
              <a:rPr lang="en-US" sz="1800">
                <a:latin typeface="Courier New"/>
                <a:ea typeface="Courier New"/>
                <a:cs typeface="Courier New"/>
                <a:sym typeface="Courier New"/>
              </a:rPr>
              <a:t>rule PE_file</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$mz = "MZ"</a:t>
            </a:r>
            <a:br>
              <a:rPr lang="en-US" sz="1800">
                <a:latin typeface="Courier New"/>
                <a:ea typeface="Courier New"/>
                <a:cs typeface="Courier New"/>
                <a:sym typeface="Courier New"/>
              </a:rPr>
            </a:br>
            <a:r>
              <a:rPr lang="en-US" sz="1800">
                <a:latin typeface="Courier New"/>
                <a:ea typeface="Courier New"/>
                <a:cs typeface="Courier New"/>
                <a:sym typeface="Courier New"/>
              </a:rPr>
              <a:t>      $pe = "PE"</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$mz and $pe</a:t>
            </a:r>
            <a:br>
              <a:rPr lang="en-US" sz="1800">
                <a:latin typeface="Courier New"/>
                <a:ea typeface="Courier New"/>
                <a:cs typeface="Courier New"/>
                <a:sym typeface="Courier New"/>
              </a:rPr>
            </a:br>
            <a:endParaRPr sz="1800">
              <a:latin typeface="Courier New"/>
              <a:ea typeface="Courier New"/>
              <a:cs typeface="Courier New"/>
              <a:sym typeface="Courier New"/>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45"/>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Second</a:t>
            </a:r>
            <a:r>
              <a:rPr lang="en-US"/>
              <a:t> yara  rule</a:t>
            </a:r>
            <a:endParaRPr/>
          </a:p>
        </p:txBody>
      </p:sp>
      <p:sp>
        <p:nvSpPr>
          <p:cNvPr id="231" name="Google Shape;231;p45"/>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MZ and PE must appear in fixed positions</a:t>
            </a:r>
            <a:endParaRPr/>
          </a:p>
          <a:p>
            <a:pPr indent="0" lvl="0" marL="0" rtl="0" algn="l">
              <a:spcBef>
                <a:spcPts val="1000"/>
              </a:spcBef>
              <a:spcAft>
                <a:spcPts val="0"/>
              </a:spcAft>
              <a:buNone/>
            </a:pPr>
            <a:r>
              <a:rPr lang="en-US" sz="1800">
                <a:latin typeface="Courier New"/>
                <a:ea typeface="Courier New"/>
                <a:cs typeface="Courier New"/>
                <a:sym typeface="Courier New"/>
              </a:rPr>
              <a:t>rule PE_file</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$mz = "MZ"</a:t>
            </a:r>
            <a:br>
              <a:rPr lang="en-US" sz="1800">
                <a:latin typeface="Courier New"/>
                <a:ea typeface="Courier New"/>
                <a:cs typeface="Courier New"/>
                <a:sym typeface="Courier New"/>
              </a:rPr>
            </a:br>
            <a:r>
              <a:rPr lang="en-US" sz="1800">
                <a:latin typeface="Courier New"/>
                <a:ea typeface="Courier New"/>
                <a:cs typeface="Courier New"/>
                <a:sym typeface="Courier New"/>
              </a:rPr>
              <a:t>      $pe = "PE"</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($mz at 0) and ($pe at (uint32(0x3c)))</a:t>
            </a:r>
            <a:br>
              <a:rPr lang="en-US" sz="1800">
                <a:latin typeface="Courier New"/>
                <a:ea typeface="Courier New"/>
                <a:cs typeface="Courier New"/>
                <a:sym typeface="Courier New"/>
              </a:rPr>
            </a:br>
            <a:endParaRPr sz="1800">
              <a:latin typeface="Courier New"/>
              <a:ea typeface="Courier New"/>
              <a:cs typeface="Courier New"/>
              <a:sym typeface="Courier New"/>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46"/>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Looking for the UPX packer</a:t>
            </a:r>
            <a:endParaRPr/>
          </a:p>
        </p:txBody>
      </p:sp>
      <p:sp>
        <p:nvSpPr>
          <p:cNvPr id="238" name="Google Shape;238;p46"/>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457200" lvl="0" marL="0" rtl="0" algn="l">
              <a:spcBef>
                <a:spcPts val="1000"/>
              </a:spcBef>
              <a:spcAft>
                <a:spcPts val="0"/>
              </a:spcAft>
              <a:buNone/>
            </a:pPr>
            <a:r>
              <a:rPr lang="en-US" sz="1800">
                <a:latin typeface="Courier New"/>
                <a:ea typeface="Courier New"/>
                <a:cs typeface="Courier New"/>
                <a:sym typeface="Courier New"/>
              </a:rPr>
              <a:t>rule upx {</a:t>
            </a:r>
            <a:br>
              <a:rPr lang="en-US" sz="1800">
                <a:latin typeface="Courier New"/>
                <a:ea typeface="Courier New"/>
                <a:cs typeface="Courier New"/>
                <a:sym typeface="Courier New"/>
              </a:rPr>
            </a:br>
            <a:r>
              <a:rPr lang="en-US" sz="1800">
                <a:latin typeface="Courier New"/>
                <a:ea typeface="Courier New"/>
                <a:cs typeface="Courier New"/>
                <a:sym typeface="Courier New"/>
              </a:rPr>
              <a:t>   meta:</a:t>
            </a:r>
            <a:br>
              <a:rPr lang="en-US" sz="1800">
                <a:latin typeface="Courier New"/>
                <a:ea typeface="Courier New"/>
                <a:cs typeface="Courier New"/>
                <a:sym typeface="Courier New"/>
              </a:rPr>
            </a:br>
            <a:r>
              <a:rPr lang="en-US" sz="1800">
                <a:latin typeface="Courier New"/>
                <a:ea typeface="Courier New"/>
                <a:cs typeface="Courier New"/>
                <a:sym typeface="Courier New"/>
              </a:rPr>
              <a:t>        description = "UPX packed file"</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   strings:</a:t>
            </a:r>
            <a:br>
              <a:rPr lang="en-US" sz="1800">
                <a:latin typeface="Courier New"/>
                <a:ea typeface="Courier New"/>
                <a:cs typeface="Courier New"/>
                <a:sym typeface="Courier New"/>
              </a:rPr>
            </a:br>
            <a:r>
              <a:rPr lang="en-US" sz="1800">
                <a:latin typeface="Courier New"/>
                <a:ea typeface="Courier New"/>
                <a:cs typeface="Courier New"/>
                <a:sym typeface="Courier New"/>
              </a:rPr>
              <a:t>        $mz = "MZ"</a:t>
            </a:r>
            <a:br>
              <a:rPr lang="en-US" sz="1800">
                <a:latin typeface="Courier New"/>
                <a:ea typeface="Courier New"/>
                <a:cs typeface="Courier New"/>
                <a:sym typeface="Courier New"/>
              </a:rPr>
            </a:br>
            <a:r>
              <a:rPr lang="en-US" sz="1800">
                <a:latin typeface="Courier New"/>
                <a:ea typeface="Courier New"/>
                <a:cs typeface="Courier New"/>
                <a:sym typeface="Courier New"/>
              </a:rPr>
              <a:t>        $upx1 = {55505830000000}</a:t>
            </a:r>
            <a:br>
              <a:rPr lang="en-US" sz="1800">
                <a:latin typeface="Courier New"/>
                <a:ea typeface="Courier New"/>
                <a:cs typeface="Courier New"/>
                <a:sym typeface="Courier New"/>
              </a:rPr>
            </a:br>
            <a:r>
              <a:rPr lang="en-US" sz="1800">
                <a:latin typeface="Courier New"/>
                <a:ea typeface="Courier New"/>
                <a:cs typeface="Courier New"/>
                <a:sym typeface="Courier New"/>
              </a:rPr>
              <a:t>        $upx2 = {55505831000000}</a:t>
            </a:r>
            <a:br>
              <a:rPr lang="en-US" sz="1800">
                <a:latin typeface="Courier New"/>
                <a:ea typeface="Courier New"/>
                <a:cs typeface="Courier New"/>
                <a:sym typeface="Courier New"/>
              </a:rPr>
            </a:br>
            <a:r>
              <a:rPr lang="en-US" sz="1800">
                <a:latin typeface="Courier New"/>
                <a:ea typeface="Courier New"/>
                <a:cs typeface="Courier New"/>
                <a:sym typeface="Courier New"/>
              </a:rPr>
              <a:t>        $upx_sig = "UPX!"</a:t>
            </a:r>
            <a:br>
              <a:rPr lang="en-US" sz="1800">
                <a:latin typeface="Courier New"/>
                <a:ea typeface="Courier New"/>
                <a:cs typeface="Courier New"/>
                <a:sym typeface="Courier New"/>
              </a:rPr>
            </a:br>
            <a:br>
              <a:rPr lang="en-US" sz="1800">
                <a:latin typeface="Courier New"/>
                <a:ea typeface="Courier New"/>
                <a:cs typeface="Courier New"/>
                <a:sym typeface="Courier New"/>
              </a:rPr>
            </a:br>
            <a:r>
              <a:rPr lang="en-US" sz="1800">
                <a:latin typeface="Courier New"/>
                <a:ea typeface="Courier New"/>
                <a:cs typeface="Courier New"/>
                <a:sym typeface="Courier New"/>
              </a:rPr>
              <a:t>   condition:</a:t>
            </a:r>
            <a:br>
              <a:rPr lang="en-US" sz="1800">
                <a:latin typeface="Courier New"/>
                <a:ea typeface="Courier New"/>
                <a:cs typeface="Courier New"/>
                <a:sym typeface="Courier New"/>
              </a:rPr>
            </a:br>
            <a:r>
              <a:rPr lang="en-US" sz="1800">
                <a:latin typeface="Courier New"/>
                <a:ea typeface="Courier New"/>
                <a:cs typeface="Courier New"/>
                <a:sym typeface="Courier New"/>
              </a:rPr>
              <a:t>        </a:t>
            </a:r>
            <a:r>
              <a:rPr lang="en-US" sz="1800">
                <a:latin typeface="Courier New"/>
                <a:ea typeface="Courier New"/>
                <a:cs typeface="Courier New"/>
                <a:sym typeface="Courier New"/>
              </a:rPr>
              <a:t>$mz at 0 and $upx1 in (0..1024) and $upx2 in    (0..1024)</a:t>
            </a:r>
            <a:r>
              <a:rPr lang="en-US" sz="1800">
                <a:latin typeface="Courier New"/>
                <a:ea typeface="Courier New"/>
                <a:cs typeface="Courier New"/>
                <a:sym typeface="Courier New"/>
              </a:rPr>
              <a:t> </a:t>
            </a:r>
            <a:r>
              <a:rPr lang="en-US" sz="1800">
                <a:latin typeface="Courier New"/>
                <a:ea typeface="Courier New"/>
                <a:cs typeface="Courier New"/>
                <a:sym typeface="Courier New"/>
              </a:rPr>
              <a:t>and $upx_sig in (0..1024)</a:t>
            </a:r>
            <a:br>
              <a:rPr lang="en-US" sz="1800">
                <a:latin typeface="Courier New"/>
                <a:ea typeface="Courier New"/>
                <a:cs typeface="Courier New"/>
                <a:sym typeface="Courier New"/>
              </a:rPr>
            </a:br>
            <a:r>
              <a:rPr lang="en-US" sz="1800">
                <a:latin typeface="Courier New"/>
                <a:ea typeface="Courier New"/>
                <a:cs typeface="Courier New"/>
                <a:sym typeface="Courier New"/>
              </a:rPr>
              <a:t>}</a:t>
            </a:r>
            <a:br>
              <a:rPr lang="en-US" sz="1800">
                <a:latin typeface="Courier New"/>
                <a:ea typeface="Courier New"/>
                <a:cs typeface="Courier New"/>
                <a:sym typeface="Courier New"/>
              </a:rPr>
            </a:br>
            <a:endParaRPr sz="1800">
              <a:latin typeface="Courier New"/>
              <a:ea typeface="Courier New"/>
              <a:cs typeface="Courier New"/>
              <a:sym typeface="Courier New"/>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47"/>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Other uses of yara</a:t>
            </a:r>
            <a:endParaRPr/>
          </a:p>
        </p:txBody>
      </p:sp>
      <p:sp>
        <p:nvSpPr>
          <p:cNvPr id="245" name="Google Shape;245;p47"/>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Looking for encryption algorithms: many algorithms have ‘magic constants’ which show up as static variables in the executable</a:t>
            </a:r>
            <a:endParaRPr/>
          </a:p>
          <a:p>
            <a:pPr indent="-406400" lvl="0" marL="457200" rtl="0" algn="l">
              <a:spcBef>
                <a:spcPts val="0"/>
              </a:spcBef>
              <a:spcAft>
                <a:spcPts val="0"/>
              </a:spcAft>
              <a:buClr>
                <a:srgbClr val="000000"/>
              </a:buClr>
              <a:buSzPts val="2800"/>
              <a:buChar char="●"/>
            </a:pPr>
            <a:r>
              <a:rPr lang="en-US"/>
              <a:t>Flexible method of searching for signatures: e.g. ClamAV signatures can be translated to yara</a:t>
            </a:r>
            <a:endParaRPr/>
          </a:p>
          <a:p>
            <a:pPr indent="-406400" lvl="0" marL="457200" rtl="0" algn="l">
              <a:spcBef>
                <a:spcPts val="0"/>
              </a:spcBef>
              <a:spcAft>
                <a:spcPts val="0"/>
              </a:spcAft>
              <a:buClr>
                <a:srgbClr val="000000"/>
              </a:buClr>
              <a:buSzPts val="2800"/>
              <a:buChar char="●"/>
            </a:pPr>
            <a:r>
              <a:rPr lang="en-US"/>
              <a:t>Use of yara in shellscripts, for instance, sorting examples in directories for further analysis based on some characteristics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30"/>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122" name="Google Shape;122;p30"/>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sp>
        <p:nvSpPr>
          <p:cNvPr id="252" name="Google Shape;252;p48"/>
          <p:cNvSpPr txBox="1"/>
          <p:nvPr>
            <p:ph type="title"/>
          </p:nvPr>
        </p:nvSpPr>
        <p:spPr>
          <a:xfrm>
            <a:off x="457200" y="1459791"/>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a:t>
            </a:r>
            <a:r>
              <a:rPr lang="en-US" sz="2880"/>
              <a:t>2.4</a:t>
            </a:r>
            <a:r>
              <a:rPr b="1" i="0" lang="en-US" sz="2880" u="none" cap="none" strike="noStrike">
                <a:solidFill>
                  <a:schemeClr val="dk1"/>
                </a:solidFill>
                <a:latin typeface="Lucida Sans"/>
                <a:ea typeface="Lucida Sans"/>
                <a:cs typeface="Lucida Sans"/>
                <a:sym typeface="Lucida Sans"/>
              </a:rPr>
              <a:t> Lab</a:t>
            </a:r>
            <a:endParaRPr/>
          </a:p>
        </p:txBody>
      </p:sp>
      <p:sp>
        <p:nvSpPr>
          <p:cNvPr id="253" name="Google Shape;253;p48"/>
          <p:cNvSpPr txBox="1"/>
          <p:nvPr>
            <p:ph idx="1" type="body"/>
          </p:nvPr>
        </p:nvSpPr>
        <p:spPr>
          <a:xfrm>
            <a:off x="457200" y="1952298"/>
            <a:ext cx="6243300" cy="4123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B812B"/>
              </a:buClr>
              <a:buFont typeface="Arial"/>
              <a:buNone/>
            </a:pPr>
            <a:r>
              <a:rPr lang="en-US" sz="2400"/>
              <a:t>Yara for packers: try yara on your packed sample</a:t>
            </a:r>
            <a:endParaRPr sz="2400"/>
          </a:p>
          <a:p>
            <a:pPr indent="0" lvl="0" marL="0" marR="0" rtl="0" algn="l">
              <a:lnSpc>
                <a:spcPct val="90000"/>
              </a:lnSpc>
              <a:spcBef>
                <a:spcPts val="0"/>
              </a:spcBef>
              <a:spcAft>
                <a:spcPts val="0"/>
              </a:spcAft>
              <a:buClr>
                <a:srgbClr val="2B812B"/>
              </a:buClr>
              <a:buFont typeface="Arial"/>
              <a:buNone/>
            </a:pPr>
            <a:r>
              <a:t/>
            </a:r>
            <a:endParaRPr sz="2400"/>
          </a:p>
          <a:p>
            <a:pPr indent="0" lvl="0" marL="0" marR="0" rtl="0" algn="l">
              <a:lnSpc>
                <a:spcPct val="90000"/>
              </a:lnSpc>
              <a:spcBef>
                <a:spcPts val="0"/>
              </a:spcBef>
              <a:spcAft>
                <a:spcPts val="0"/>
              </a:spcAft>
              <a:buClr>
                <a:srgbClr val="2B812B"/>
              </a:buClr>
              <a:buFont typeface="Arial"/>
              <a:buNone/>
            </a:pPr>
            <a:r>
              <a:rPr lang="en-US" sz="2400"/>
              <a:t>Develop a yara signature for the simple remcos</a:t>
            </a:r>
            <a:endParaRPr sz="2400"/>
          </a:p>
        </p:txBody>
      </p:sp>
      <p:pic>
        <p:nvPicPr>
          <p:cNvPr id="254" name="Google Shape;254;p48"/>
          <p:cNvPicPr preferRelativeResize="0"/>
          <p:nvPr/>
        </p:nvPicPr>
        <p:blipFill rotWithShape="1">
          <a:blip r:embed="rId3">
            <a:alphaModFix/>
          </a:blip>
          <a:srcRect b="0" l="0" r="0" t="0"/>
          <a:stretch/>
        </p:blipFill>
        <p:spPr>
          <a:xfrm>
            <a:off x="5457825" y="1358900"/>
            <a:ext cx="3670200" cy="54990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spTree>
  </p:cSld>
  <p:clrMapOvr>
    <a:masterClrMapping/>
  </p:clrMapOvr>
  <p:transition spd="med">
    <p:fade thruBlk="1"/>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6" name="Shape 266"/>
        <p:cNvGrpSpPr/>
        <p:nvPr/>
      </p:nvGrpSpPr>
      <p:grpSpPr>
        <a:xfrm>
          <a:off x="0" y="0"/>
          <a:ext cx="0" cy="0"/>
          <a:chOff x="0" y="0"/>
          <a:chExt cx="0" cy="0"/>
        </a:xfrm>
      </p:grpSpPr>
    </p:spTree>
  </p:cSld>
  <p:clrMapOvr>
    <a:masterClrMapping/>
  </p:clrMapOvr>
  <p:transition spd="med">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 name="Shape 128"/>
        <p:cNvGrpSpPr/>
        <p:nvPr/>
      </p:nvGrpSpPr>
      <p:grpSpPr>
        <a:xfrm>
          <a:off x="0" y="0"/>
          <a:ext cx="0" cy="0"/>
          <a:chOff x="0" y="0"/>
          <a:chExt cx="0" cy="0"/>
        </a:xfrm>
      </p:grpSpPr>
      <p:sp>
        <p:nvSpPr>
          <p:cNvPr id="129" name="Google Shape;129;p31"/>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a:t>
            </a:r>
            <a:r>
              <a:rPr lang="en-US" sz="2520"/>
              <a:t>4</a:t>
            </a:r>
            <a:r>
              <a:rPr b="1" i="0" lang="en-US" sz="2520" u="none" cap="none" strike="noStrike">
                <a:solidFill>
                  <a:schemeClr val="dk1"/>
                </a:solidFill>
                <a:latin typeface="Arial"/>
                <a:ea typeface="Arial"/>
                <a:cs typeface="Arial"/>
                <a:sym typeface="Arial"/>
              </a:rPr>
              <a:t>: </a:t>
            </a:r>
            <a:br>
              <a:rPr b="1" i="0" lang="en-US" sz="2520" u="none" cap="none" strike="noStrike">
                <a:solidFill>
                  <a:schemeClr val="dk1"/>
                </a:solidFill>
                <a:latin typeface="Arial"/>
                <a:ea typeface="Arial"/>
                <a:cs typeface="Arial"/>
                <a:sym typeface="Arial"/>
              </a:rPr>
            </a:br>
            <a:r>
              <a:rPr lang="en-US" sz="2520"/>
              <a:t>Developing detection with yara</a:t>
            </a:r>
            <a:endParaRPr/>
          </a:p>
        </p:txBody>
      </p:sp>
      <p:sp>
        <p:nvSpPr>
          <p:cNvPr id="130" name="Google Shape;130;p31"/>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32"/>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Agenda</a:t>
            </a:r>
            <a:endParaRPr/>
          </a:p>
        </p:txBody>
      </p:sp>
      <p:sp>
        <p:nvSpPr>
          <p:cNvPr id="138" name="Google Shape;138;p32"/>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0"/>
              </a:spcBef>
              <a:spcAft>
                <a:spcPts val="0"/>
              </a:spcAft>
              <a:buClr>
                <a:srgbClr val="F38127"/>
              </a:buClr>
              <a:buFont typeface="Arial"/>
              <a:buNone/>
            </a:pPr>
            <a:r>
              <a:rPr b="1" i="0" lang="en-US" sz="2400" u="none" cap="none" strike="noStrike">
                <a:solidFill>
                  <a:schemeClr val="dk1"/>
                </a:solidFill>
                <a:latin typeface="Lucida Sans"/>
                <a:ea typeface="Lucida Sans"/>
                <a:cs typeface="Lucida Sans"/>
                <a:sym typeface="Lucida Sans"/>
              </a:rPr>
              <a:t>By the end of this module, you will be able to:</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how to write simple yara rules</a:t>
            </a:r>
            <a:endParaRPr/>
          </a:p>
          <a:p>
            <a:pPr indent="-293688" lvl="1" marL="293688" marR="0" rtl="0" algn="l">
              <a:lnSpc>
                <a:spcPct val="114000"/>
              </a:lnSpc>
              <a:spcBef>
                <a:spcPts val="500"/>
              </a:spcBef>
              <a:spcAft>
                <a:spcPts val="0"/>
              </a:spcAft>
              <a:buClr>
                <a:schemeClr val="dk1"/>
              </a:buClr>
              <a:buSzPts val="2400"/>
              <a:buFont typeface="Arial"/>
              <a:buChar char="•"/>
            </a:pPr>
            <a:r>
              <a:rPr lang="en-US"/>
              <a:t>Use yara to investigate malware family connections</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transition spd="med">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33"/>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Approach</a:t>
            </a:r>
            <a:endParaRPr/>
          </a:p>
        </p:txBody>
      </p:sp>
      <p:sp>
        <p:nvSpPr>
          <p:cNvPr id="146" name="Google Shape;146;p33"/>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406400" lvl="0" marL="457200" rtl="0" algn="l">
              <a:spcBef>
                <a:spcPts val="1000"/>
              </a:spcBef>
              <a:spcAft>
                <a:spcPts val="0"/>
              </a:spcAft>
              <a:buClr>
                <a:srgbClr val="000000"/>
              </a:buClr>
              <a:buSzPts val="2800"/>
              <a:buChar char="●"/>
            </a:pPr>
            <a:r>
              <a:rPr lang="en-US"/>
              <a:t>yara syntax</a:t>
            </a:r>
            <a:endParaRPr/>
          </a:p>
          <a:p>
            <a:pPr indent="-406400" lvl="0" marL="457200" rtl="0" algn="l">
              <a:spcBef>
                <a:spcPts val="0"/>
              </a:spcBef>
              <a:spcAft>
                <a:spcPts val="0"/>
              </a:spcAft>
              <a:buClr>
                <a:srgbClr val="000000"/>
              </a:buClr>
              <a:buSzPts val="2800"/>
              <a:buChar char="●"/>
            </a:pPr>
            <a:r>
              <a:rPr lang="en-US"/>
              <a:t>very little yara advanced</a:t>
            </a:r>
            <a:endParaRPr/>
          </a:p>
          <a:p>
            <a:pPr indent="-406400" lvl="0" marL="457200" rtl="0" algn="l">
              <a:spcBef>
                <a:spcPts val="0"/>
              </a:spcBef>
              <a:spcAft>
                <a:spcPts val="0"/>
              </a:spcAft>
              <a:buClr>
                <a:srgbClr val="000000"/>
              </a:buClr>
              <a:buSzPts val="2800"/>
              <a:buChar char="●"/>
            </a:pPr>
            <a:r>
              <a:rPr lang="en-US"/>
              <a:t>use of yara in real scenarios </a:t>
            </a:r>
            <a:br>
              <a:rPr lang="en-US"/>
            </a:br>
            <a:br>
              <a:rPr lang="en-US"/>
            </a:br>
            <a:br>
              <a:rPr lang="en-US"/>
            </a:br>
            <a:br>
              <a:rPr lang="en-US"/>
            </a:br>
            <a:br>
              <a:rPr lang="en-US"/>
            </a:br>
            <a:br>
              <a:rPr lang="en-US"/>
            </a:br>
            <a:br>
              <a:rPr lang="en-US"/>
            </a:br>
            <a:br>
              <a:rPr lang="en-US"/>
            </a:br>
            <a:br>
              <a:rPr lang="en-US"/>
            </a:br>
            <a:br>
              <a:rPr lang="en-US"/>
            </a:br>
            <a:br>
              <a:rPr lang="en-US"/>
            </a:br>
            <a:br>
              <a:rPr lang="en-US"/>
            </a:br>
            <a:br>
              <a:rPr lang="en-US"/>
            </a:br>
            <a:br>
              <a:rPr lang="en-US"/>
            </a:br>
            <a:br>
              <a:rPr lang="en-US"/>
            </a:br>
            <a:br>
              <a:rPr lang="en-US"/>
            </a:br>
            <a:br>
              <a:rPr lang="en-US"/>
            </a:br>
            <a:endParaRPr/>
          </a:p>
        </p:txBody>
      </p:sp>
    </p:spTree>
  </p:cSld>
  <p:clrMapOvr>
    <a:masterClrMapping/>
  </p:clrMapOvr>
  <p:transition spd="med">
    <p:fade thruBlk="1"/>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34"/>
          <p:cNvSpPr txBox="1"/>
          <p:nvPr>
            <p:ph type="title"/>
          </p:nvPr>
        </p:nvSpPr>
        <p:spPr>
          <a:xfrm>
            <a:off x="2317750" y="2257425"/>
            <a:ext cx="4349700" cy="241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Principles of yara rules</a:t>
            </a:r>
            <a:endParaRPr/>
          </a:p>
        </p:txBody>
      </p:sp>
      <p:sp>
        <p:nvSpPr>
          <p:cNvPr id="153" name="Google Shape;153;p34"/>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35"/>
          <p:cNvSpPr txBox="1"/>
          <p:nvPr>
            <p:ph type="title"/>
          </p:nvPr>
        </p:nvSpPr>
        <p:spPr>
          <a:xfrm>
            <a:off x="457200" y="35083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What is yara?</a:t>
            </a:r>
            <a:endParaRPr>
              <a:latin typeface="Lucida Sans"/>
              <a:ea typeface="Lucida Sans"/>
              <a:cs typeface="Lucida Sans"/>
              <a:sym typeface="Lucida Sans"/>
            </a:endParaRPr>
          </a:p>
        </p:txBody>
      </p:sp>
      <p:sp>
        <p:nvSpPr>
          <p:cNvPr id="160" name="Google Shape;160;p35"/>
          <p:cNvSpPr txBox="1"/>
          <p:nvPr>
            <p:ph idx="1" type="body"/>
          </p:nvPr>
        </p:nvSpPr>
        <p:spPr>
          <a:xfrm>
            <a:off x="457200" y="1114425"/>
            <a:ext cx="8258100" cy="4327500"/>
          </a:xfrm>
          <a:prstGeom prst="rect">
            <a:avLst/>
          </a:prstGeom>
        </p:spPr>
        <p:txBody>
          <a:bodyPr anchorCtr="0" anchor="t" bIns="91425" lIns="91425" spcFirstLastPara="1" rIns="91425" wrap="square" tIns="91425">
            <a:noAutofit/>
          </a:bodyPr>
          <a:lstStyle/>
          <a:p>
            <a:pPr indent="-355600" lvl="0" marL="457200" rtl="0" algn="l">
              <a:spcBef>
                <a:spcPts val="1000"/>
              </a:spcBef>
              <a:spcAft>
                <a:spcPts val="0"/>
              </a:spcAft>
              <a:buSzPts val="2000"/>
              <a:buFont typeface="Lucida Sans"/>
              <a:buChar char="●"/>
            </a:pPr>
            <a:r>
              <a:rPr lang="en-US">
                <a:latin typeface="Lucida Sans"/>
                <a:ea typeface="Lucida Sans"/>
                <a:cs typeface="Lucida Sans"/>
                <a:sym typeface="Lucida Sans"/>
              </a:rPr>
              <a:t>Signature based analysis engine</a:t>
            </a:r>
            <a:endParaRPr>
              <a:latin typeface="Lucida Sans"/>
              <a:ea typeface="Lucida Sans"/>
              <a:cs typeface="Lucida Sans"/>
              <a:sym typeface="Lucida Sans"/>
            </a:endParaRPr>
          </a:p>
          <a:p>
            <a:pPr indent="-355600" lvl="0" marL="457200" rtl="0" algn="l">
              <a:spcBef>
                <a:spcPts val="0"/>
              </a:spcBef>
              <a:spcAft>
                <a:spcPts val="0"/>
              </a:spcAft>
              <a:buSzPts val="2000"/>
              <a:buFont typeface="Lucida Sans"/>
              <a:buChar char="●"/>
            </a:pPr>
            <a:r>
              <a:rPr lang="en-US">
                <a:latin typeface="Lucida Sans"/>
                <a:ea typeface="Lucida Sans"/>
                <a:cs typeface="Lucida Sans"/>
                <a:sym typeface="Lucida Sans"/>
              </a:rPr>
              <a:t>With signatures you can write yourself</a:t>
            </a:r>
            <a:endParaRPr>
              <a:latin typeface="Lucida Sans"/>
              <a:ea typeface="Lucida Sans"/>
              <a:cs typeface="Lucida Sans"/>
              <a:sym typeface="Lucida Sans"/>
            </a:endParaRPr>
          </a:p>
          <a:p>
            <a:pPr indent="-355600" lvl="1" marL="914400" rtl="0" algn="l">
              <a:spcBef>
                <a:spcPts val="0"/>
              </a:spcBef>
              <a:spcAft>
                <a:spcPts val="0"/>
              </a:spcAft>
              <a:buSzPts val="2000"/>
              <a:buChar char="○"/>
            </a:pPr>
            <a:r>
              <a:rPr lang="en-US"/>
              <a:t>strings</a:t>
            </a:r>
            <a:endParaRPr/>
          </a:p>
          <a:p>
            <a:pPr indent="-355600" lvl="1" marL="914400" rtl="0" algn="l">
              <a:spcBef>
                <a:spcPts val="0"/>
              </a:spcBef>
              <a:spcAft>
                <a:spcPts val="0"/>
              </a:spcAft>
              <a:buSzPts val="2000"/>
              <a:buChar char="○"/>
            </a:pPr>
            <a:r>
              <a:rPr lang="en-US"/>
              <a:t>regular expressions</a:t>
            </a:r>
            <a:endParaRPr/>
          </a:p>
          <a:p>
            <a:pPr indent="-355600" lvl="1" marL="914400" rtl="0" algn="l">
              <a:spcBef>
                <a:spcPts val="0"/>
              </a:spcBef>
              <a:spcAft>
                <a:spcPts val="0"/>
              </a:spcAft>
              <a:buSzPts val="2000"/>
              <a:buChar char="○"/>
            </a:pPr>
            <a:r>
              <a:rPr lang="en-US"/>
              <a:t>hex strings</a:t>
            </a:r>
            <a:endParaRPr/>
          </a:p>
          <a:p>
            <a:pPr indent="-355600" lvl="0" marL="457200" rtl="0" algn="l">
              <a:spcBef>
                <a:spcPts val="0"/>
              </a:spcBef>
              <a:spcAft>
                <a:spcPts val="0"/>
              </a:spcAft>
              <a:buSzPts val="2000"/>
              <a:buFont typeface="Lucida Sans"/>
              <a:buChar char="●"/>
            </a:pPr>
            <a:r>
              <a:rPr lang="en-US">
                <a:latin typeface="Lucida Sans"/>
                <a:ea typeface="Lucida Sans"/>
                <a:cs typeface="Lucida Sans"/>
                <a:sym typeface="Lucida Sans"/>
              </a:rPr>
              <a:t>In an easy to understand language</a:t>
            </a:r>
            <a:endParaRPr>
              <a:latin typeface="Lucida Sans"/>
              <a:ea typeface="Lucida Sans"/>
              <a:cs typeface="Lucida Sans"/>
              <a:sym typeface="Lucida Sans"/>
            </a:endParaRPr>
          </a:p>
          <a:p>
            <a:pPr indent="-355600" lvl="0" marL="457200" rtl="0" algn="l">
              <a:spcBef>
                <a:spcPts val="0"/>
              </a:spcBef>
              <a:spcAft>
                <a:spcPts val="0"/>
              </a:spcAft>
              <a:buSzPts val="2000"/>
              <a:buChar char="●"/>
            </a:pPr>
            <a:r>
              <a:rPr lang="en-US"/>
              <a:t>Pattern matching ‘swiss knife’</a:t>
            </a:r>
            <a:endParaRPr/>
          </a:p>
          <a:p>
            <a:pPr indent="-355600" lvl="0" marL="457200" rtl="0" algn="l">
              <a:spcBef>
                <a:spcPts val="0"/>
              </a:spcBef>
              <a:spcAft>
                <a:spcPts val="0"/>
              </a:spcAft>
              <a:buSzPts val="2000"/>
              <a:buChar char="●"/>
            </a:pPr>
            <a:r>
              <a:rPr lang="en-US"/>
              <a:t>Can quickly search for patterns of malicious behaviour in large collections of files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36"/>
          <p:cNvSpPr txBox="1"/>
          <p:nvPr>
            <p:ph idx="1" type="body"/>
          </p:nvPr>
        </p:nvSpPr>
        <p:spPr>
          <a:xfrm>
            <a:off x="457200" y="1114425"/>
            <a:ext cx="8258100" cy="4327500"/>
          </a:xfrm>
          <a:prstGeom prst="rect">
            <a:avLst/>
          </a:prstGeom>
        </p:spPr>
        <p:txBody>
          <a:bodyPr anchorCtr="0" anchor="t" bIns="91425" lIns="91425" spcFirstLastPara="1" rIns="91425" wrap="square" tIns="91425">
            <a:noAutofit/>
          </a:bodyPr>
          <a:lstStyle/>
          <a:p>
            <a:pPr indent="0" lvl="0" marL="228600" rtl="0" algn="l">
              <a:spcBef>
                <a:spcPts val="1000"/>
              </a:spcBef>
              <a:spcAft>
                <a:spcPts val="0"/>
              </a:spcAft>
              <a:buNone/>
            </a:pPr>
            <a:r>
              <a:rPr lang="en-US" sz="1200">
                <a:latin typeface="Courier New"/>
                <a:ea typeface="Courier New"/>
                <a:cs typeface="Courier New"/>
                <a:sym typeface="Courier New"/>
              </a:rPr>
              <a:t>remnux@remnux: yara</a:t>
            </a:r>
            <a:br>
              <a:rPr lang="en-US" sz="1200">
                <a:latin typeface="Courier New"/>
                <a:ea typeface="Courier New"/>
                <a:cs typeface="Courier New"/>
                <a:sym typeface="Courier New"/>
              </a:rPr>
            </a:br>
            <a:r>
              <a:rPr lang="en-US" sz="1200">
                <a:latin typeface="Courier New"/>
                <a:ea typeface="Courier New"/>
                <a:cs typeface="Courier New"/>
                <a:sym typeface="Courier New"/>
              </a:rPr>
              <a:t>usage:  yara [OPTION]... RULES_FILE FILE | PID</a:t>
            </a:r>
            <a:br>
              <a:rPr lang="en-US" sz="1200">
                <a:latin typeface="Courier New"/>
                <a:ea typeface="Courier New"/>
                <a:cs typeface="Courier New"/>
                <a:sym typeface="Courier New"/>
              </a:rPr>
            </a:br>
            <a:r>
              <a:rPr lang="en-US" sz="1200">
                <a:latin typeface="Courier New"/>
                <a:ea typeface="Courier New"/>
                <a:cs typeface="Courier New"/>
                <a:sym typeface="Courier New"/>
              </a:rPr>
              <a:t>options:</a:t>
            </a:r>
            <a:br>
              <a:rPr lang="en-US" sz="1200">
                <a:latin typeface="Courier New"/>
                <a:ea typeface="Courier New"/>
                <a:cs typeface="Courier New"/>
                <a:sym typeface="Courier New"/>
              </a:rPr>
            </a:br>
            <a:r>
              <a:rPr lang="en-US" sz="1200">
                <a:latin typeface="Courier New"/>
                <a:ea typeface="Courier New"/>
                <a:cs typeface="Courier New"/>
                <a:sym typeface="Courier New"/>
              </a:rPr>
              <a:t>  -t &lt;tag&gt;                 only print rules tagged as &lt;tag&gt;.</a:t>
            </a:r>
            <a:br>
              <a:rPr lang="en-US" sz="1200">
                <a:latin typeface="Courier New"/>
                <a:ea typeface="Courier New"/>
                <a:cs typeface="Courier New"/>
                <a:sym typeface="Courier New"/>
              </a:rPr>
            </a:br>
            <a:r>
              <a:rPr lang="en-US" sz="1200">
                <a:latin typeface="Courier New"/>
                <a:ea typeface="Courier New"/>
                <a:cs typeface="Courier New"/>
                <a:sym typeface="Courier New"/>
              </a:rPr>
              <a:t>  -i &lt;identifier&gt;          only print rules named &lt;identifier&gt;.</a:t>
            </a:r>
            <a:br>
              <a:rPr lang="en-US" sz="1200">
                <a:latin typeface="Courier New"/>
                <a:ea typeface="Courier New"/>
                <a:cs typeface="Courier New"/>
                <a:sym typeface="Courier New"/>
              </a:rPr>
            </a:br>
            <a:r>
              <a:rPr lang="en-US" sz="1200">
                <a:latin typeface="Courier New"/>
                <a:ea typeface="Courier New"/>
                <a:cs typeface="Courier New"/>
                <a:sym typeface="Courier New"/>
              </a:rPr>
              <a:t>  -n                       only print not satisfied rules (negate).</a:t>
            </a:r>
            <a:br>
              <a:rPr lang="en-US" sz="1200">
                <a:latin typeface="Courier New"/>
                <a:ea typeface="Courier New"/>
                <a:cs typeface="Courier New"/>
                <a:sym typeface="Courier New"/>
              </a:rPr>
            </a:br>
            <a:r>
              <a:rPr lang="en-US" sz="1200">
                <a:latin typeface="Courier New"/>
                <a:ea typeface="Courier New"/>
                <a:cs typeface="Courier New"/>
                <a:sym typeface="Courier New"/>
              </a:rPr>
              <a:t>  -g                       print tags.</a:t>
            </a:r>
            <a:br>
              <a:rPr lang="en-US" sz="1200">
                <a:latin typeface="Courier New"/>
                <a:ea typeface="Courier New"/>
                <a:cs typeface="Courier New"/>
                <a:sym typeface="Courier New"/>
              </a:rPr>
            </a:br>
            <a:r>
              <a:rPr lang="en-US" sz="1200">
                <a:latin typeface="Courier New"/>
                <a:ea typeface="Courier New"/>
                <a:cs typeface="Courier New"/>
                <a:sym typeface="Courier New"/>
              </a:rPr>
              <a:t>  -m                       print metadata.</a:t>
            </a:r>
            <a:br>
              <a:rPr lang="en-US" sz="1200">
                <a:latin typeface="Courier New"/>
                <a:ea typeface="Courier New"/>
                <a:cs typeface="Courier New"/>
                <a:sym typeface="Courier New"/>
              </a:rPr>
            </a:br>
            <a:r>
              <a:rPr lang="en-US" sz="1200">
                <a:latin typeface="Courier New"/>
                <a:ea typeface="Courier New"/>
                <a:cs typeface="Courier New"/>
                <a:sym typeface="Courier New"/>
              </a:rPr>
              <a:t>  -s                       print matching strings.</a:t>
            </a:r>
            <a:br>
              <a:rPr lang="en-US" sz="1200">
                <a:latin typeface="Courier New"/>
                <a:ea typeface="Courier New"/>
                <a:cs typeface="Courier New"/>
                <a:sym typeface="Courier New"/>
              </a:rPr>
            </a:br>
            <a:r>
              <a:rPr lang="en-US" sz="1200">
                <a:latin typeface="Courier New"/>
                <a:ea typeface="Courier New"/>
                <a:cs typeface="Courier New"/>
                <a:sym typeface="Courier New"/>
              </a:rPr>
              <a:t>  -p &lt;number&gt;              use the specified &lt;number&gt; of threads to scan a directory.</a:t>
            </a:r>
            <a:br>
              <a:rPr lang="en-US" sz="1200">
                <a:latin typeface="Courier New"/>
                <a:ea typeface="Courier New"/>
                <a:cs typeface="Courier New"/>
                <a:sym typeface="Courier New"/>
              </a:rPr>
            </a:br>
            <a:r>
              <a:rPr lang="en-US" sz="1200">
                <a:latin typeface="Courier New"/>
                <a:ea typeface="Courier New"/>
                <a:cs typeface="Courier New"/>
                <a:sym typeface="Courier New"/>
              </a:rPr>
              <a:t>  -l &lt;number&gt;              abort scanning after matching a number rules.</a:t>
            </a:r>
            <a:br>
              <a:rPr lang="en-US" sz="1200">
                <a:latin typeface="Courier New"/>
                <a:ea typeface="Courier New"/>
                <a:cs typeface="Courier New"/>
                <a:sym typeface="Courier New"/>
              </a:rPr>
            </a:br>
            <a:r>
              <a:rPr lang="en-US" sz="1200">
                <a:latin typeface="Courier New"/>
                <a:ea typeface="Courier New"/>
                <a:cs typeface="Courier New"/>
                <a:sym typeface="Courier New"/>
              </a:rPr>
              <a:t>  -a &lt;seconds&gt;             abort scanning after a number of seconds has elapsed.</a:t>
            </a:r>
            <a:br>
              <a:rPr lang="en-US" sz="1200">
                <a:latin typeface="Courier New"/>
                <a:ea typeface="Courier New"/>
                <a:cs typeface="Courier New"/>
                <a:sym typeface="Courier New"/>
              </a:rPr>
            </a:br>
            <a:r>
              <a:rPr lang="en-US" sz="1200">
                <a:latin typeface="Courier New"/>
                <a:ea typeface="Courier New"/>
                <a:cs typeface="Courier New"/>
                <a:sym typeface="Courier New"/>
              </a:rPr>
              <a:t>  -d &lt;identifier&gt;=&lt;value&gt;  define external variable.</a:t>
            </a:r>
            <a:br>
              <a:rPr lang="en-US" sz="1200">
                <a:latin typeface="Courier New"/>
                <a:ea typeface="Courier New"/>
                <a:cs typeface="Courier New"/>
                <a:sym typeface="Courier New"/>
              </a:rPr>
            </a:br>
            <a:r>
              <a:rPr lang="en-US" sz="1200">
                <a:latin typeface="Courier New"/>
                <a:ea typeface="Courier New"/>
                <a:cs typeface="Courier New"/>
                <a:sym typeface="Courier New"/>
              </a:rPr>
              <a:t>  -x &lt;module&gt;=&lt;file&gt;       pass file's content as extra data to module.</a:t>
            </a:r>
            <a:br>
              <a:rPr lang="en-US" sz="1200">
                <a:latin typeface="Courier New"/>
                <a:ea typeface="Courier New"/>
                <a:cs typeface="Courier New"/>
                <a:sym typeface="Courier New"/>
              </a:rPr>
            </a:br>
            <a:r>
              <a:rPr lang="en-US" sz="1200">
                <a:latin typeface="Courier New"/>
                <a:ea typeface="Courier New"/>
                <a:cs typeface="Courier New"/>
                <a:sym typeface="Courier New"/>
              </a:rPr>
              <a:t>  -r                       recursively search directories.</a:t>
            </a:r>
            <a:br>
              <a:rPr lang="en-US" sz="1200">
                <a:latin typeface="Courier New"/>
                <a:ea typeface="Courier New"/>
                <a:cs typeface="Courier New"/>
                <a:sym typeface="Courier New"/>
              </a:rPr>
            </a:br>
            <a:r>
              <a:rPr lang="en-US" sz="1200">
                <a:latin typeface="Courier New"/>
                <a:ea typeface="Courier New"/>
                <a:cs typeface="Courier New"/>
                <a:sym typeface="Courier New"/>
              </a:rPr>
              <a:t>  -f                       fast matching mode.</a:t>
            </a:r>
            <a:br>
              <a:rPr lang="en-US" sz="1200">
                <a:latin typeface="Courier New"/>
                <a:ea typeface="Courier New"/>
                <a:cs typeface="Courier New"/>
                <a:sym typeface="Courier New"/>
              </a:rPr>
            </a:br>
            <a:r>
              <a:rPr lang="en-US" sz="1200">
                <a:latin typeface="Courier New"/>
                <a:ea typeface="Courier New"/>
                <a:cs typeface="Courier New"/>
                <a:sym typeface="Courier New"/>
              </a:rPr>
              <a:t>  -w                       disable warnings.</a:t>
            </a:r>
            <a:br>
              <a:rPr lang="en-US" sz="1200">
                <a:latin typeface="Courier New"/>
                <a:ea typeface="Courier New"/>
                <a:cs typeface="Courier New"/>
                <a:sym typeface="Courier New"/>
              </a:rPr>
            </a:br>
            <a:r>
              <a:rPr lang="en-US" sz="1200">
                <a:latin typeface="Courier New"/>
                <a:ea typeface="Courier New"/>
                <a:cs typeface="Courier New"/>
                <a:sym typeface="Courier New"/>
              </a:rPr>
              <a:t>  -v                       show version information.</a:t>
            </a:r>
            <a:br>
              <a:rPr lang="en-US" sz="1200">
                <a:latin typeface="Courier New"/>
                <a:ea typeface="Courier New"/>
                <a:cs typeface="Courier New"/>
                <a:sym typeface="Courier New"/>
              </a:rPr>
            </a:br>
            <a:endParaRPr sz="1200">
              <a:latin typeface="Courier New"/>
              <a:ea typeface="Courier New"/>
              <a:cs typeface="Courier New"/>
              <a:sym typeface="Courier New"/>
            </a:endParaRPr>
          </a:p>
        </p:txBody>
      </p:sp>
      <p:sp>
        <p:nvSpPr>
          <p:cNvPr id="167" name="Google Shape;167;p36"/>
          <p:cNvSpPr txBox="1"/>
          <p:nvPr>
            <p:ph type="title"/>
          </p:nvPr>
        </p:nvSpPr>
        <p:spPr>
          <a:xfrm>
            <a:off x="457200" y="35083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Options etc.</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 name="Shape 173"/>
        <p:cNvGrpSpPr/>
        <p:nvPr/>
      </p:nvGrpSpPr>
      <p:grpSpPr>
        <a:xfrm>
          <a:off x="0" y="0"/>
          <a:ext cx="0" cy="0"/>
          <a:chOff x="0" y="0"/>
          <a:chExt cx="0" cy="0"/>
        </a:xfrm>
      </p:grpSpPr>
      <p:sp>
        <p:nvSpPr>
          <p:cNvPr id="174" name="Google Shape;174;p37"/>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yara rules for EICAR file</a:t>
            </a:r>
            <a:endParaRPr/>
          </a:p>
        </p:txBody>
      </p:sp>
      <p:sp>
        <p:nvSpPr>
          <p:cNvPr id="175" name="Google Shape;175;p37"/>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1" marL="0" marR="0" rtl="0" algn="l">
              <a:lnSpc>
                <a:spcPct val="114000"/>
              </a:lnSpc>
              <a:spcBef>
                <a:spcPts val="0"/>
              </a:spcBef>
              <a:spcAft>
                <a:spcPts val="0"/>
              </a:spcAft>
              <a:buClr>
                <a:schemeClr val="dk1"/>
              </a:buClr>
              <a:buFont typeface="Arial"/>
              <a:buNone/>
            </a:pPr>
            <a:r>
              <a:rPr lang="en-US"/>
              <a:t>The EICAR file (an innocuous file to test AV programs) is a good file to write test yara rules.</a:t>
            </a:r>
            <a:endParaRPr/>
          </a:p>
          <a:p>
            <a:pPr indent="0" lvl="1" marL="0" marR="0" rtl="0" algn="l">
              <a:lnSpc>
                <a:spcPct val="114000"/>
              </a:lnSpc>
              <a:spcBef>
                <a:spcPts val="0"/>
              </a:spcBef>
              <a:spcAft>
                <a:spcPts val="0"/>
              </a:spcAft>
              <a:buClr>
                <a:schemeClr val="dk1"/>
              </a:buClr>
              <a:buFont typeface="Arial"/>
              <a:buNone/>
            </a:pPr>
            <a:r>
              <a:t/>
            </a:r>
            <a:endParaRPr/>
          </a:p>
          <a:p>
            <a:pPr indent="0" lvl="1" marL="0" marR="0" rtl="0" algn="l">
              <a:lnSpc>
                <a:spcPct val="114000"/>
              </a:lnSpc>
              <a:spcBef>
                <a:spcPts val="0"/>
              </a:spcBef>
              <a:spcAft>
                <a:spcPts val="0"/>
              </a:spcAft>
              <a:buClr>
                <a:schemeClr val="dk1"/>
              </a:buClr>
              <a:buFont typeface="Arial"/>
              <a:buNone/>
            </a:pPr>
            <a:r>
              <a:rPr lang="en-US"/>
              <a:t>EICAR is a txt file with some random, but innocuous content)</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transition spd="med">
    <p:fade thruBlk="1"/>
  </p:transition>
</p:sld>
</file>

<file path=ppt/theme/theme1.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