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80" r:id="rId3"/>
    <p:sldMasterId id="214748368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 name="Shape 131"/>
        <p:cNvGrpSpPr/>
        <p:nvPr/>
      </p:nvGrpSpPr>
      <p:grpSpPr>
        <a:xfrm>
          <a:off x="0" y="0"/>
          <a:ext cx="0" cy="0"/>
          <a:chOff x="0" y="0"/>
          <a:chExt cx="0" cy="0"/>
        </a:xfrm>
      </p:grpSpPr>
      <p:sp>
        <p:nvSpPr>
          <p:cNvPr id="132" name="Google Shape;132;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3" name="Google Shape;133;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34" name="Google Shape;134;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5" name="Google Shape;135;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432ca8d4fd_1_6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432ca8d4fd_1_67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16" name="Google Shape;216;g432ca8d4fd_1_67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432ca8d4fd_1_67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432ca8d4fd_1_67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23" name="Google Shape;223;g432ca8d4fd_1_67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38de83faa5_1_15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29" name="Google Shape;229;g38de83faa5_1_15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 1 Lab: </a:t>
            </a:r>
            <a:r>
              <a:rPr b="0" i="1" lang="en-US" sz="1200" u="none" cap="none" strike="noStrike">
                <a:solidFill>
                  <a:schemeClr val="dk1"/>
                </a:solidFill>
                <a:latin typeface="Lucida Sans"/>
                <a:ea typeface="Lucida Sans"/>
                <a:cs typeface="Lucida Sans"/>
                <a:sym typeface="Lucida Sans"/>
              </a:rPr>
              <a:t>1 minute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In this lab, we will look at a few samples of information and discuss their properties and place them on the correct levels. </a:t>
            </a:r>
            <a:endParaRPr/>
          </a:p>
          <a:p>
            <a:pPr indent="0" lvl="0" marL="0" marR="0" rtl="0" algn="l">
              <a:spcBef>
                <a:spcPts val="140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As with other labs in this course, you will have a chance to do one exercise involving a scenario, so you will all have similar answers. You will then be able to explore your organization and environment in that aspect of security information handling. </a:t>
            </a:r>
            <a:endParaRPr/>
          </a:p>
        </p:txBody>
      </p:sp>
      <p:sp>
        <p:nvSpPr>
          <p:cNvPr id="230" name="Google Shape;230;g38de83faa5_1_155: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31" name="Google Shape;231;g38de83faa5_1_155: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g37e100d9da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37e100d9da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39" name="Google Shape;239;g37e100d9da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45" name="Google Shape;245;p22:notes"/>
          <p:cNvSpPr txBox="1"/>
          <p:nvPr>
            <p:ph idx="1" type="body"/>
          </p:nvPr>
        </p:nvSpPr>
        <p:spPr>
          <a:xfrm>
            <a:off x="631902" y="4343400"/>
            <a:ext cx="5083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Questions?: </a:t>
            </a:r>
            <a:r>
              <a:rPr b="0" i="1" lang="en-US" sz="1200" u="none" cap="none" strike="noStrike">
                <a:solidFill>
                  <a:schemeClr val="dk1"/>
                </a:solidFill>
                <a:latin typeface="Lucida Sans"/>
                <a:ea typeface="Lucida Sans"/>
                <a:cs typeface="Lucida Sans"/>
                <a:sym typeface="Lucida Sans"/>
              </a:rPr>
              <a:t>2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Any questions?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Ask</a:t>
            </a:r>
            <a:r>
              <a:rPr b="0" i="0" lang="en-US" sz="1200" u="none" cap="none" strike="noStrik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Next you will learn about the Collection process.</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46" name="Google Shape;246;p22: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47" name="Google Shape;247;p2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1" name="Google Shape;251;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52" name="Google Shape;252;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53" name="Google Shape;253;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9" name="Shape 139"/>
        <p:cNvGrpSpPr/>
        <p:nvPr/>
      </p:nvGrpSpPr>
      <p:grpSpPr>
        <a:xfrm>
          <a:off x="0" y="0"/>
          <a:ext cx="0" cy="0"/>
          <a:chOff x="0" y="0"/>
          <a:chExt cx="0" cy="0"/>
        </a:xfrm>
      </p:grpSpPr>
      <p:sp>
        <p:nvSpPr>
          <p:cNvPr id="140" name="Google Shape;140;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41" name="Google Shape;141;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42" name="Google Shape;142;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 name="Shape 146"/>
        <p:cNvGrpSpPr/>
        <p:nvPr/>
      </p:nvGrpSpPr>
      <p:grpSpPr>
        <a:xfrm>
          <a:off x="0" y="0"/>
          <a:ext cx="0" cy="0"/>
          <a:chOff x="0" y="0"/>
          <a:chExt cx="0" cy="0"/>
        </a:xfrm>
      </p:grpSpPr>
      <p:sp>
        <p:nvSpPr>
          <p:cNvPr id="147" name="Google Shape;147;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48" name="Google Shape;148;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This module talks at a high level about how malware is developed, and introduces the traces that leaves behind.</a:t>
            </a:r>
            <a:endParaRPr/>
          </a:p>
        </p:txBody>
      </p:sp>
      <p:sp>
        <p:nvSpPr>
          <p:cNvPr id="149" name="Google Shape;149;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50" name="Google Shape;150;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6" name="Google Shape;156;p12: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57" name="Google Shape;157;p12: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58" name="Google Shape;158;p12: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2ef3e3e70c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4" name="Google Shape;164;g2ef3e3e70c_0_8: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Most malware includes specific capabilities or functionality to hide itself, communicate with the outside world, be persistent, and secure against analysis or removal. </a:t>
            </a:r>
            <a:endParaRPr/>
          </a:p>
        </p:txBody>
      </p:sp>
      <p:sp>
        <p:nvSpPr>
          <p:cNvPr id="165" name="Google Shape;165;g2ef3e3e70c_0_8: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66" name="Google Shape;166;g2ef3e3e70c_0_8: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432ca8d4f8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72" name="Google Shape;172;g432ca8d4f8_0_0: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73" name="Google Shape;173;g432ca8d4f8_0_0: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74" name="Google Shape;174;g432ca8d4f8_0_0: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8" name="Shape 178"/>
        <p:cNvGrpSpPr/>
        <p:nvPr/>
      </p:nvGrpSpPr>
      <p:grpSpPr>
        <a:xfrm>
          <a:off x="0" y="0"/>
          <a:ext cx="0" cy="0"/>
          <a:chOff x="0" y="0"/>
          <a:chExt cx="0" cy="0"/>
        </a:xfrm>
      </p:grpSpPr>
      <p:sp>
        <p:nvSpPr>
          <p:cNvPr id="179" name="Google Shape;179;g432ca8d4fd_1_638:notes"/>
          <p:cNvSpPr/>
          <p:nvPr>
            <p:ph idx="2" type="sldImg"/>
          </p:nvPr>
        </p:nvSpPr>
        <p:spPr>
          <a:xfrm>
            <a:off x="11433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432ca8d4fd_1_63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 name="Shape 183"/>
        <p:cNvGrpSpPr/>
        <p:nvPr/>
      </p:nvGrpSpPr>
      <p:grpSpPr>
        <a:xfrm>
          <a:off x="0" y="0"/>
          <a:ext cx="0" cy="0"/>
          <a:chOff x="0" y="0"/>
          <a:chExt cx="0" cy="0"/>
        </a:xfrm>
      </p:grpSpPr>
      <p:sp>
        <p:nvSpPr>
          <p:cNvPr id="184" name="Google Shape;184;g432ca8d4fd_1_64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432ca8d4fd_1_64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6" name="Google Shape;186;g432ca8d4fd_1_64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432ca8d4fd_1_64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2" name="Google Shape;192;g432ca8d4fd_1_64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The important part of this slide is libraries and the fact that they are loaded upon execution of software, including malware.</a:t>
            </a:r>
            <a:endParaRPr/>
          </a:p>
        </p:txBody>
      </p:sp>
      <p:sp>
        <p:nvSpPr>
          <p:cNvPr id="193" name="Google Shape;193;g432ca8d4fd_1_64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9" r="-16989" t="0"/>
          </a:stretch>
        </a:blipFill>
      </p:bgPr>
    </p:bg>
    <p:spTree>
      <p:nvGrpSpPr>
        <p:cNvPr id="70" name="Shape 70"/>
        <p:cNvGrpSpPr/>
        <p:nvPr/>
      </p:nvGrpSpPr>
      <p:grpSpPr>
        <a:xfrm>
          <a:off x="0" y="0"/>
          <a:ext cx="0" cy="0"/>
          <a:chOff x="0" y="0"/>
          <a:chExt cx="0" cy="0"/>
        </a:xfrm>
      </p:grpSpPr>
      <p:pic>
        <p:nvPicPr>
          <p:cNvPr descr="ttps://www.first.org/identity/first-org.png" id="71" name="Google Shape;71;p17"/>
          <p:cNvPicPr preferRelativeResize="0"/>
          <p:nvPr/>
        </p:nvPicPr>
        <p:blipFill rotWithShape="1">
          <a:blip r:embed="rId3">
            <a:alphaModFix/>
          </a:blip>
          <a:srcRect b="0" l="0" r="0" t="0"/>
          <a:stretch/>
        </p:blipFill>
        <p:spPr>
          <a:xfrm>
            <a:off x="533400" y="4919980"/>
            <a:ext cx="2933700" cy="1760100"/>
          </a:xfrm>
          <a:prstGeom prst="rect">
            <a:avLst/>
          </a:prstGeom>
          <a:noFill/>
          <a:ln>
            <a:noFill/>
          </a:ln>
        </p:spPr>
      </p:pic>
      <p:sp>
        <p:nvSpPr>
          <p:cNvPr id="72" name="Google Shape;72;p17"/>
          <p:cNvSpPr txBox="1"/>
          <p:nvPr>
            <p:ph type="ctrTitle"/>
          </p:nvPr>
        </p:nvSpPr>
        <p:spPr>
          <a:xfrm>
            <a:off x="3048000" y="3646714"/>
            <a:ext cx="5410200" cy="70500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3" name="Google Shape;73;p17"/>
          <p:cNvSpPr txBox="1"/>
          <p:nvPr>
            <p:ph idx="1" type="subTitle"/>
          </p:nvPr>
        </p:nvSpPr>
        <p:spPr>
          <a:xfrm>
            <a:off x="3581400" y="4620207"/>
            <a:ext cx="4876800"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74" name="Shape 74"/>
        <p:cNvGrpSpPr/>
        <p:nvPr/>
      </p:nvGrpSpPr>
      <p:grpSpPr>
        <a:xfrm>
          <a:off x="0" y="0"/>
          <a:ext cx="0" cy="0"/>
          <a:chOff x="0" y="0"/>
          <a:chExt cx="0" cy="0"/>
        </a:xfrm>
      </p:grpSpPr>
      <p:sp>
        <p:nvSpPr>
          <p:cNvPr id="75" name="Google Shape;75;p18"/>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6" name="Google Shape;76;p18"/>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7" name="Google Shape;77;p18"/>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78" name="Shape 78"/>
        <p:cNvGrpSpPr/>
        <p:nvPr/>
      </p:nvGrpSpPr>
      <p:grpSpPr>
        <a:xfrm>
          <a:off x="0" y="0"/>
          <a:ext cx="0" cy="0"/>
          <a:chOff x="0" y="0"/>
          <a:chExt cx="0" cy="0"/>
        </a:xfrm>
      </p:grpSpPr>
      <p:sp>
        <p:nvSpPr>
          <p:cNvPr id="79" name="Google Shape;79;p19"/>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0" name="Google Shape;80;p19"/>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81" name="Shape 81"/>
        <p:cNvGrpSpPr/>
        <p:nvPr/>
      </p:nvGrpSpPr>
      <p:grpSpPr>
        <a:xfrm>
          <a:off x="0" y="0"/>
          <a:ext cx="0" cy="0"/>
          <a:chOff x="0" y="0"/>
          <a:chExt cx="0" cy="0"/>
        </a:xfrm>
      </p:grpSpPr>
      <p:sp>
        <p:nvSpPr>
          <p:cNvPr id="82" name="Google Shape;82;p20"/>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3" name="Google Shape;83;p20"/>
          <p:cNvSpPr txBox="1"/>
          <p:nvPr>
            <p:ph idx="1" type="body"/>
          </p:nvPr>
        </p:nvSpPr>
        <p:spPr>
          <a:xfrm>
            <a:off x="457200" y="1123950"/>
            <a:ext cx="38406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4" name="Google Shape;84;p20"/>
          <p:cNvSpPr/>
          <p:nvPr>
            <p:ph idx="2" type="pic"/>
          </p:nvPr>
        </p:nvSpPr>
        <p:spPr>
          <a:xfrm>
            <a:off x="4848225" y="1238250"/>
            <a:ext cx="3840600" cy="4327500"/>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5" name="Google Shape;85;p20"/>
          <p:cNvSpPr txBox="1"/>
          <p:nvPr>
            <p:ph idx="3" type="body"/>
          </p:nvPr>
        </p:nvSpPr>
        <p:spPr>
          <a:xfrm>
            <a:off x="4848223" y="5667375"/>
            <a:ext cx="3840600" cy="276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86" name="Shape 86"/>
        <p:cNvGrpSpPr/>
        <p:nvPr/>
      </p:nvGrpSpPr>
      <p:grpSpPr>
        <a:xfrm>
          <a:off x="0" y="0"/>
          <a:ext cx="0" cy="0"/>
          <a:chOff x="0" y="0"/>
          <a:chExt cx="0" cy="0"/>
        </a:xfrm>
      </p:grpSpPr>
      <p:sp>
        <p:nvSpPr>
          <p:cNvPr id="87" name="Google Shape;87;p21"/>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8" name="Google Shape;88;p21"/>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89" name="Shape 89"/>
        <p:cNvGrpSpPr/>
        <p:nvPr/>
      </p:nvGrpSpPr>
      <p:grpSpPr>
        <a:xfrm>
          <a:off x="0" y="0"/>
          <a:ext cx="0" cy="0"/>
          <a:chOff x="0" y="0"/>
          <a:chExt cx="0" cy="0"/>
        </a:xfrm>
      </p:grpSpPr>
      <p:pic>
        <p:nvPicPr>
          <p:cNvPr id="90" name="Google Shape;90;p22"/>
          <p:cNvPicPr preferRelativeResize="0"/>
          <p:nvPr/>
        </p:nvPicPr>
        <p:blipFill rotWithShape="1">
          <a:blip r:embed="rId2">
            <a:alphaModFix/>
          </a:blip>
          <a:srcRect b="0" l="0" r="0" t="0"/>
          <a:stretch/>
        </p:blipFill>
        <p:spPr>
          <a:xfrm>
            <a:off x="2662677" y="1281923"/>
            <a:ext cx="5460600" cy="4737300"/>
          </a:xfrm>
          <a:prstGeom prst="rect">
            <a:avLst/>
          </a:prstGeom>
          <a:noFill/>
          <a:ln>
            <a:noFill/>
          </a:ln>
        </p:spPr>
      </p:pic>
      <p:sp>
        <p:nvSpPr>
          <p:cNvPr id="91" name="Google Shape;91;p22"/>
          <p:cNvSpPr txBox="1"/>
          <p:nvPr/>
        </p:nvSpPr>
        <p:spPr>
          <a:xfrm>
            <a:off x="475860" y="335902"/>
            <a:ext cx="21867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92" name="Shape 92"/>
        <p:cNvGrpSpPr/>
        <p:nvPr/>
      </p:nvGrpSpPr>
      <p:grpSpPr>
        <a:xfrm>
          <a:off x="0" y="0"/>
          <a:ext cx="0" cy="0"/>
          <a:chOff x="0" y="0"/>
          <a:chExt cx="0" cy="0"/>
        </a:xfrm>
      </p:grpSpPr>
      <p:pic>
        <p:nvPicPr>
          <p:cNvPr id="93" name="Google Shape;93;p23"/>
          <p:cNvPicPr preferRelativeResize="0"/>
          <p:nvPr/>
        </p:nvPicPr>
        <p:blipFill rotWithShape="1">
          <a:blip r:embed="rId2">
            <a:alphaModFix/>
          </a:blip>
          <a:srcRect b="0" l="0" r="0" t="0"/>
          <a:stretch/>
        </p:blipFill>
        <p:spPr>
          <a:xfrm>
            <a:off x="1397000" y="1524000"/>
            <a:ext cx="6350100" cy="38100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94" name="Shape 94"/>
        <p:cNvGrpSpPr/>
        <p:nvPr/>
      </p:nvGrpSpPr>
      <p:grpSpPr>
        <a:xfrm>
          <a:off x="0" y="0"/>
          <a:ext cx="0" cy="0"/>
          <a:chOff x="0" y="0"/>
          <a:chExt cx="0" cy="0"/>
        </a:xfrm>
      </p:grpSpPr>
      <p:sp>
        <p:nvSpPr>
          <p:cNvPr id="95" name="Google Shape;95;p24"/>
          <p:cNvSpPr txBox="1"/>
          <p:nvPr>
            <p:ph idx="1" type="body"/>
          </p:nvPr>
        </p:nvSpPr>
        <p:spPr>
          <a:xfrm>
            <a:off x="457200" y="1478757"/>
            <a:ext cx="5499000" cy="43758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6" name="Google Shape;96;p24"/>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97" name="Shape 97"/>
        <p:cNvGrpSpPr/>
        <p:nvPr/>
      </p:nvGrpSpPr>
      <p:grpSpPr>
        <a:xfrm>
          <a:off x="0" y="0"/>
          <a:ext cx="0" cy="0"/>
          <a:chOff x="0" y="0"/>
          <a:chExt cx="0" cy="0"/>
        </a:xfrm>
      </p:grpSpPr>
      <p:sp>
        <p:nvSpPr>
          <p:cNvPr id="98" name="Google Shape;98;p25"/>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99" name="Google Shape;99;p25"/>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100" name="Shape 100"/>
        <p:cNvGrpSpPr/>
        <p:nvPr/>
      </p:nvGrpSpPr>
      <p:grpSpPr>
        <a:xfrm>
          <a:off x="0" y="0"/>
          <a:ext cx="0" cy="0"/>
          <a:chOff x="0" y="0"/>
          <a:chExt cx="0" cy="0"/>
        </a:xfrm>
      </p:grpSpPr>
      <p:sp>
        <p:nvSpPr>
          <p:cNvPr id="101" name="Google Shape;101;p26"/>
          <p:cNvSpPr txBox="1"/>
          <p:nvPr>
            <p:ph type="title"/>
          </p:nvPr>
        </p:nvSpPr>
        <p:spPr>
          <a:xfrm>
            <a:off x="2317750" y="2257425"/>
            <a:ext cx="4349700" cy="2416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2" name="Google Shape;102;p26"/>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103" name="Shape 103"/>
        <p:cNvGrpSpPr/>
        <p:nvPr/>
      </p:nvGrpSpPr>
      <p:grpSpPr>
        <a:xfrm>
          <a:off x="0" y="0"/>
          <a:ext cx="0" cy="0"/>
          <a:chOff x="0" y="0"/>
          <a:chExt cx="0" cy="0"/>
        </a:xfrm>
      </p:grpSpPr>
      <p:sp>
        <p:nvSpPr>
          <p:cNvPr id="104" name="Google Shape;104;p27"/>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105" name="Shape 105"/>
        <p:cNvGrpSpPr/>
        <p:nvPr/>
      </p:nvGrpSpPr>
      <p:grpSpPr>
        <a:xfrm>
          <a:off x="0" y="0"/>
          <a:ext cx="0" cy="0"/>
          <a:chOff x="0" y="0"/>
          <a:chExt cx="0" cy="0"/>
        </a:xfrm>
      </p:grpSpPr>
      <p:sp>
        <p:nvSpPr>
          <p:cNvPr id="106" name="Google Shape;106;p28"/>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107" name="Google Shape;107;p28"/>
          <p:cNvSpPr txBox="1"/>
          <p:nvPr>
            <p:ph idx="1" type="body"/>
          </p:nvPr>
        </p:nvSpPr>
        <p:spPr>
          <a:xfrm>
            <a:off x="457200" y="1114425"/>
            <a:ext cx="82581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rgbClr val="666666"/>
        </a:solidFill>
      </p:bgPr>
    </p:bg>
    <p:spTree>
      <p:nvGrpSpPr>
        <p:cNvPr id="108" name="Shape 108"/>
        <p:cNvGrpSpPr/>
        <p:nvPr/>
      </p:nvGrpSpPr>
      <p:grpSpPr>
        <a:xfrm>
          <a:off x="0" y="0"/>
          <a:ext cx="0" cy="0"/>
          <a:chOff x="0" y="0"/>
          <a:chExt cx="0" cy="0"/>
        </a:xfrm>
      </p:grpSpPr>
      <p:sp>
        <p:nvSpPr>
          <p:cNvPr id="109" name="Google Shape;109;p29"/>
          <p:cNvSpPr txBox="1"/>
          <p:nvPr>
            <p:ph type="ctrTitle"/>
          </p:nvPr>
        </p:nvSpPr>
        <p:spPr>
          <a:xfrm>
            <a:off x="311708" y="992767"/>
            <a:ext cx="8520600" cy="2736900"/>
          </a:xfrm>
          <a:prstGeom prst="rect">
            <a:avLst/>
          </a:prstGeom>
        </p:spPr>
        <p:txBody>
          <a:bodyPr anchorCtr="0" anchor="b" bIns="91425" lIns="91425" spcFirstLastPara="1" rIns="91425" wrap="square" tIns="91425">
            <a:noAutofit/>
          </a:bodyPr>
          <a:lstStyle>
            <a:lvl1pPr lvl="0" rtl="0" algn="ctr">
              <a:spcBef>
                <a:spcPts val="0"/>
              </a:spcBef>
              <a:spcAft>
                <a:spcPts val="0"/>
              </a:spcAft>
              <a:buClr>
                <a:srgbClr val="FFFFFF"/>
              </a:buClr>
              <a:buSzPts val="5200"/>
              <a:buNone/>
              <a:defRPr sz="5200">
                <a:solidFill>
                  <a:srgbClr val="FFFFFF"/>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10" name="Google Shape;110;p29"/>
          <p:cNvSpPr txBox="1"/>
          <p:nvPr>
            <p:ph idx="1" type="subTitle"/>
          </p:nvPr>
        </p:nvSpPr>
        <p:spPr>
          <a:xfrm>
            <a:off x="311700" y="3778833"/>
            <a:ext cx="8520600" cy="1056900"/>
          </a:xfrm>
          <a:prstGeom prst="rect">
            <a:avLst/>
          </a:prstGeom>
        </p:spPr>
        <p:txBody>
          <a:bodyPr anchorCtr="0" anchor="t" bIns="91425" lIns="91425" spcFirstLastPara="1" rIns="91425" wrap="square" tIns="91425">
            <a:noAutofit/>
          </a:bodyPr>
          <a:lstStyle>
            <a:lvl1pPr lvl="0" rtl="0" algn="ctr">
              <a:lnSpc>
                <a:spcPct val="100000"/>
              </a:lnSpc>
              <a:spcBef>
                <a:spcPts val="1000"/>
              </a:spcBef>
              <a:spcAft>
                <a:spcPts val="0"/>
              </a:spcAft>
              <a:buClr>
                <a:srgbClr val="F3F3F3"/>
              </a:buClr>
              <a:buSzPts val="2800"/>
              <a:buNone/>
              <a:defRPr sz="2800">
                <a:solidFill>
                  <a:srgbClr val="F3F3F3"/>
                </a:solidFill>
              </a:defRPr>
            </a:lvl1pPr>
            <a:lvl2pPr lvl="1" rtl="0" algn="ctr">
              <a:lnSpc>
                <a:spcPct val="100000"/>
              </a:lnSpc>
              <a:spcBef>
                <a:spcPts val="500"/>
              </a:spcBef>
              <a:spcAft>
                <a:spcPts val="0"/>
              </a:spcAft>
              <a:buSzPts val="2800"/>
              <a:buNone/>
              <a:defRPr sz="2800"/>
            </a:lvl2pPr>
            <a:lvl3pPr lvl="2" rtl="0" algn="ctr">
              <a:lnSpc>
                <a:spcPct val="100000"/>
              </a:lnSpc>
              <a:spcBef>
                <a:spcPts val="500"/>
              </a:spcBef>
              <a:spcAft>
                <a:spcPts val="0"/>
              </a:spcAft>
              <a:buSzPts val="2800"/>
              <a:buNone/>
              <a:defRPr sz="2800"/>
            </a:lvl3pPr>
            <a:lvl4pPr lvl="3" rtl="0" algn="ctr">
              <a:lnSpc>
                <a:spcPct val="100000"/>
              </a:lnSpc>
              <a:spcBef>
                <a:spcPts val="500"/>
              </a:spcBef>
              <a:spcAft>
                <a:spcPts val="0"/>
              </a:spcAft>
              <a:buSzPts val="2800"/>
              <a:buNone/>
              <a:defRPr sz="2800"/>
            </a:lvl4pPr>
            <a:lvl5pPr lvl="4" rtl="0" algn="ctr">
              <a:lnSpc>
                <a:spcPct val="100000"/>
              </a:lnSpc>
              <a:spcBef>
                <a:spcPts val="500"/>
              </a:spcBef>
              <a:spcAft>
                <a:spcPts val="0"/>
              </a:spcAft>
              <a:buSzPts val="2800"/>
              <a:buNone/>
              <a:defRPr sz="2800"/>
            </a:lvl5pPr>
            <a:lvl6pPr lvl="5" rtl="0" algn="ctr">
              <a:lnSpc>
                <a:spcPct val="100000"/>
              </a:lnSpc>
              <a:spcBef>
                <a:spcPts val="500"/>
              </a:spcBef>
              <a:spcAft>
                <a:spcPts val="0"/>
              </a:spcAft>
              <a:buSzPts val="2800"/>
              <a:buNone/>
              <a:defRPr sz="2800"/>
            </a:lvl6pPr>
            <a:lvl7pPr lvl="6" rtl="0" algn="ctr">
              <a:lnSpc>
                <a:spcPct val="100000"/>
              </a:lnSpc>
              <a:spcBef>
                <a:spcPts val="500"/>
              </a:spcBef>
              <a:spcAft>
                <a:spcPts val="0"/>
              </a:spcAft>
              <a:buSzPts val="2800"/>
              <a:buNone/>
              <a:defRPr sz="2800"/>
            </a:lvl7pPr>
            <a:lvl8pPr lvl="7" rtl="0" algn="ctr">
              <a:lnSpc>
                <a:spcPct val="100000"/>
              </a:lnSpc>
              <a:spcBef>
                <a:spcPts val="500"/>
              </a:spcBef>
              <a:spcAft>
                <a:spcPts val="0"/>
              </a:spcAft>
              <a:buSzPts val="2800"/>
              <a:buNone/>
              <a:defRPr sz="2800"/>
            </a:lvl8pPr>
            <a:lvl9pPr lvl="8" rtl="0" algn="ctr">
              <a:lnSpc>
                <a:spcPct val="100000"/>
              </a:lnSpc>
              <a:spcBef>
                <a:spcPts val="500"/>
              </a:spcBef>
              <a:spcAft>
                <a:spcPts val="0"/>
              </a:spcAft>
              <a:buSzPts val="2800"/>
              <a:buNone/>
              <a:defRPr sz="2800"/>
            </a:lvl9pPr>
          </a:lstStyle>
          <a:p/>
        </p:txBody>
      </p:sp>
      <p:sp>
        <p:nvSpPr>
          <p:cNvPr id="111" name="Google Shape;111;p29"/>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12" name="Shape 112"/>
        <p:cNvGrpSpPr/>
        <p:nvPr/>
      </p:nvGrpSpPr>
      <p:grpSpPr>
        <a:xfrm>
          <a:off x="0" y="0"/>
          <a:ext cx="0" cy="0"/>
          <a:chOff x="0" y="0"/>
          <a:chExt cx="0" cy="0"/>
        </a:xfrm>
      </p:grpSpPr>
      <p:sp>
        <p:nvSpPr>
          <p:cNvPr id="113" name="Google Shape;113;p30"/>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14" name="Google Shape;114;p30"/>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lvl1pPr indent="-406400" lvl="0" marL="457200" rtl="0">
              <a:spcBef>
                <a:spcPts val="1000"/>
              </a:spcBef>
              <a:spcAft>
                <a:spcPts val="0"/>
              </a:spcAft>
              <a:buSzPts val="2800"/>
              <a:buChar char="•"/>
              <a:defRPr/>
            </a:lvl1pPr>
            <a:lvl2pPr indent="-381000" lvl="1" marL="914400" rtl="0">
              <a:spcBef>
                <a:spcPts val="500"/>
              </a:spcBef>
              <a:spcAft>
                <a:spcPts val="0"/>
              </a:spcAft>
              <a:buSzPts val="2400"/>
              <a:buChar char="•"/>
              <a:defRPr/>
            </a:lvl2pPr>
            <a:lvl3pPr indent="-355600" lvl="2" marL="1371600" rtl="0">
              <a:spcBef>
                <a:spcPts val="500"/>
              </a:spcBef>
              <a:spcAft>
                <a:spcPts val="0"/>
              </a:spcAft>
              <a:buSzPts val="2000"/>
              <a:buChar char="•"/>
              <a:defRPr/>
            </a:lvl3pPr>
            <a:lvl4pPr indent="-342900" lvl="3" marL="1828800" rtl="0">
              <a:spcBef>
                <a:spcPts val="500"/>
              </a:spcBef>
              <a:spcAft>
                <a:spcPts val="0"/>
              </a:spcAft>
              <a:buSzPts val="1800"/>
              <a:buChar char="•"/>
              <a:defRPr/>
            </a:lvl4pPr>
            <a:lvl5pPr indent="-342900" lvl="4" marL="2286000" rtl="0">
              <a:spcBef>
                <a:spcPts val="500"/>
              </a:spcBef>
              <a:spcAft>
                <a:spcPts val="0"/>
              </a:spcAft>
              <a:buSzPts val="1800"/>
              <a:buChar char="•"/>
              <a:defRPr/>
            </a:lvl5pPr>
            <a:lvl6pPr indent="-342900" lvl="5" marL="2743200" rtl="0">
              <a:spcBef>
                <a:spcPts val="500"/>
              </a:spcBef>
              <a:spcAft>
                <a:spcPts val="0"/>
              </a:spcAft>
              <a:buSzPts val="1800"/>
              <a:buChar char="•"/>
              <a:defRPr/>
            </a:lvl6pPr>
            <a:lvl7pPr indent="-342900" lvl="6" marL="3200400" rtl="0">
              <a:spcBef>
                <a:spcPts val="500"/>
              </a:spcBef>
              <a:spcAft>
                <a:spcPts val="0"/>
              </a:spcAft>
              <a:buSzPts val="1800"/>
              <a:buChar char="•"/>
              <a:defRPr/>
            </a:lvl7pPr>
            <a:lvl8pPr indent="-342900" lvl="7" marL="3657600" rtl="0">
              <a:spcBef>
                <a:spcPts val="500"/>
              </a:spcBef>
              <a:spcAft>
                <a:spcPts val="0"/>
              </a:spcAft>
              <a:buSzPts val="1800"/>
              <a:buChar char="•"/>
              <a:defRPr/>
            </a:lvl8pPr>
            <a:lvl9pPr indent="-342900" lvl="8" marL="4114800" rtl="0">
              <a:spcBef>
                <a:spcPts val="500"/>
              </a:spcBef>
              <a:spcAft>
                <a:spcPts val="0"/>
              </a:spcAft>
              <a:buSzPts val="1800"/>
              <a:buChar char="•"/>
              <a:defRPr/>
            </a:lvl9pPr>
          </a:lstStyle>
          <a:p/>
        </p:txBody>
      </p:sp>
      <p:sp>
        <p:nvSpPr>
          <p:cNvPr id="115" name="Google Shape;115;p30"/>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16" name="Shape 116"/>
        <p:cNvGrpSpPr/>
        <p:nvPr/>
      </p:nvGrpSpPr>
      <p:grpSpPr>
        <a:xfrm>
          <a:off x="0" y="0"/>
          <a:ext cx="0" cy="0"/>
          <a:chOff x="0" y="0"/>
          <a:chExt cx="0" cy="0"/>
        </a:xfrm>
      </p:grpSpPr>
      <p:sp>
        <p:nvSpPr>
          <p:cNvPr id="117" name="Google Shape;117;p31"/>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18" name="Google Shape;118;p3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119" name="Shape 119"/>
        <p:cNvGrpSpPr/>
        <p:nvPr/>
      </p:nvGrpSpPr>
      <p:grpSpPr>
        <a:xfrm>
          <a:off x="0" y="0"/>
          <a:ext cx="0" cy="0"/>
          <a:chOff x="0" y="0"/>
          <a:chExt cx="0" cy="0"/>
        </a:xfrm>
      </p:grpSpPr>
      <p:sp>
        <p:nvSpPr>
          <p:cNvPr id="120" name="Google Shape;120;p32"/>
          <p:cNvSpPr txBox="1"/>
          <p:nvPr>
            <p:ph type="title"/>
          </p:nvPr>
        </p:nvSpPr>
        <p:spPr>
          <a:xfrm>
            <a:off x="311700" y="740800"/>
            <a:ext cx="2808000" cy="1007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21" name="Google Shape;121;p32"/>
          <p:cNvSpPr txBox="1"/>
          <p:nvPr>
            <p:ph idx="1" type="body"/>
          </p:nvPr>
        </p:nvSpPr>
        <p:spPr>
          <a:xfrm>
            <a:off x="311700" y="1852800"/>
            <a:ext cx="2808000" cy="4239300"/>
          </a:xfrm>
          <a:prstGeom prst="rect">
            <a:avLst/>
          </a:prstGeom>
        </p:spPr>
        <p:txBody>
          <a:bodyPr anchorCtr="0" anchor="t" bIns="91425" lIns="91425" spcFirstLastPara="1" rIns="91425" wrap="square" tIns="91425">
            <a:noAutofit/>
          </a:bodyPr>
          <a:lstStyle>
            <a:lvl1pPr indent="-304800" lvl="0" marL="457200" rtl="0">
              <a:spcBef>
                <a:spcPts val="1000"/>
              </a:spcBef>
              <a:spcAft>
                <a:spcPts val="0"/>
              </a:spcAft>
              <a:buSzPts val="1200"/>
              <a:buChar char="•"/>
              <a:defRPr sz="12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122" name="Google Shape;122;p32"/>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123" name="Shape 123"/>
        <p:cNvGrpSpPr/>
        <p:nvPr/>
      </p:nvGrpSpPr>
      <p:grpSpPr>
        <a:xfrm>
          <a:off x="0" y="0"/>
          <a:ext cx="0" cy="0"/>
          <a:chOff x="0" y="0"/>
          <a:chExt cx="0" cy="0"/>
        </a:xfrm>
      </p:grpSpPr>
      <p:sp>
        <p:nvSpPr>
          <p:cNvPr id="124" name="Google Shape;124;p33"/>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lvl1pPr lvl="0" rtl="0">
              <a:spcBef>
                <a:spcPts val="0"/>
              </a:spcBef>
              <a:spcAft>
                <a:spcPts val="0"/>
              </a:spcAft>
              <a:buSzPts val="1400"/>
              <a:buNone/>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125" name="Google Shape;125;p33"/>
          <p:cNvSpPr txBox="1"/>
          <p:nvPr>
            <p:ph idx="1" type="body"/>
          </p:nvPr>
        </p:nvSpPr>
        <p:spPr>
          <a:xfrm>
            <a:off x="311700" y="1536633"/>
            <a:ext cx="3999900" cy="4555200"/>
          </a:xfrm>
          <a:prstGeom prst="rect">
            <a:avLst/>
          </a:prstGeom>
        </p:spPr>
        <p:txBody>
          <a:bodyPr anchorCtr="0" anchor="t" bIns="91425" lIns="91425" spcFirstLastPara="1" rIns="91425" wrap="square" tIns="91425">
            <a:noAutofit/>
          </a:bodyPr>
          <a:lstStyle>
            <a:lvl1pPr indent="-317500" lvl="0" marL="457200" rtl="0">
              <a:spcBef>
                <a:spcPts val="1000"/>
              </a:spcBef>
              <a:spcAft>
                <a:spcPts val="0"/>
              </a:spcAft>
              <a:buSzPts val="1400"/>
              <a:buChar char="•"/>
              <a:defRPr sz="14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126" name="Google Shape;126;p33"/>
          <p:cNvSpPr txBox="1"/>
          <p:nvPr>
            <p:ph idx="2" type="body"/>
          </p:nvPr>
        </p:nvSpPr>
        <p:spPr>
          <a:xfrm>
            <a:off x="4832400" y="1536633"/>
            <a:ext cx="3999900" cy="4555200"/>
          </a:xfrm>
          <a:prstGeom prst="rect">
            <a:avLst/>
          </a:prstGeom>
        </p:spPr>
        <p:txBody>
          <a:bodyPr anchorCtr="0" anchor="t" bIns="91425" lIns="91425" spcFirstLastPara="1" rIns="91425" wrap="square" tIns="91425">
            <a:noAutofit/>
          </a:bodyPr>
          <a:lstStyle>
            <a:lvl1pPr indent="-317500" lvl="0" marL="457200" rtl="0">
              <a:spcBef>
                <a:spcPts val="1000"/>
              </a:spcBef>
              <a:spcAft>
                <a:spcPts val="0"/>
              </a:spcAft>
              <a:buSzPts val="1400"/>
              <a:buChar char="•"/>
              <a:defRPr sz="1400"/>
            </a:lvl1pPr>
            <a:lvl2pPr indent="-304800" lvl="1" marL="914400" rtl="0">
              <a:spcBef>
                <a:spcPts val="500"/>
              </a:spcBef>
              <a:spcAft>
                <a:spcPts val="0"/>
              </a:spcAft>
              <a:buSzPts val="1200"/>
              <a:buChar char="•"/>
              <a:defRPr sz="1200"/>
            </a:lvl2pPr>
            <a:lvl3pPr indent="-304800" lvl="2" marL="1371600" rtl="0">
              <a:spcBef>
                <a:spcPts val="500"/>
              </a:spcBef>
              <a:spcAft>
                <a:spcPts val="0"/>
              </a:spcAft>
              <a:buSzPts val="1200"/>
              <a:buChar char="•"/>
              <a:defRPr sz="1200"/>
            </a:lvl3pPr>
            <a:lvl4pPr indent="-304800" lvl="3" marL="1828800" rtl="0">
              <a:spcBef>
                <a:spcPts val="500"/>
              </a:spcBef>
              <a:spcAft>
                <a:spcPts val="0"/>
              </a:spcAft>
              <a:buSzPts val="1200"/>
              <a:buChar char="•"/>
              <a:defRPr sz="1200"/>
            </a:lvl4pPr>
            <a:lvl5pPr indent="-304800" lvl="4" marL="2286000" rtl="0">
              <a:spcBef>
                <a:spcPts val="500"/>
              </a:spcBef>
              <a:spcAft>
                <a:spcPts val="0"/>
              </a:spcAft>
              <a:buSzPts val="1200"/>
              <a:buChar char="•"/>
              <a:defRPr sz="1200"/>
            </a:lvl5pPr>
            <a:lvl6pPr indent="-304800" lvl="5" marL="2743200" rtl="0">
              <a:spcBef>
                <a:spcPts val="500"/>
              </a:spcBef>
              <a:spcAft>
                <a:spcPts val="0"/>
              </a:spcAft>
              <a:buSzPts val="1200"/>
              <a:buChar char="•"/>
              <a:defRPr sz="1200"/>
            </a:lvl6pPr>
            <a:lvl7pPr indent="-304800" lvl="6" marL="3200400" rtl="0">
              <a:spcBef>
                <a:spcPts val="500"/>
              </a:spcBef>
              <a:spcAft>
                <a:spcPts val="0"/>
              </a:spcAft>
              <a:buSzPts val="1200"/>
              <a:buChar char="•"/>
              <a:defRPr sz="1200"/>
            </a:lvl7pPr>
            <a:lvl8pPr indent="-304800" lvl="7" marL="3657600" rtl="0">
              <a:spcBef>
                <a:spcPts val="500"/>
              </a:spcBef>
              <a:spcAft>
                <a:spcPts val="0"/>
              </a:spcAft>
              <a:buSzPts val="1200"/>
              <a:buChar char="•"/>
              <a:defRPr sz="1200"/>
            </a:lvl8pPr>
            <a:lvl9pPr indent="-304800" lvl="8" marL="4114800" rtl="0">
              <a:spcBef>
                <a:spcPts val="500"/>
              </a:spcBef>
              <a:spcAft>
                <a:spcPts val="0"/>
              </a:spcAft>
              <a:buSzPts val="1200"/>
              <a:buChar char="•"/>
              <a:defRPr sz="1200"/>
            </a:lvl9pPr>
          </a:lstStyle>
          <a:p/>
        </p:txBody>
      </p:sp>
      <p:sp>
        <p:nvSpPr>
          <p:cNvPr id="127" name="Google Shape;127;p33"/>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128" name="Shape 128"/>
        <p:cNvGrpSpPr/>
        <p:nvPr/>
      </p:nvGrpSpPr>
      <p:grpSpPr>
        <a:xfrm>
          <a:off x="0" y="0"/>
          <a:ext cx="0" cy="0"/>
          <a:chOff x="0" y="0"/>
          <a:chExt cx="0" cy="0"/>
        </a:xfrm>
      </p:grpSpPr>
      <p:sp>
        <p:nvSpPr>
          <p:cNvPr id="129" name="Google Shape;129;p34"/>
          <p:cNvSpPr txBox="1"/>
          <p:nvPr>
            <p:ph type="title"/>
          </p:nvPr>
        </p:nvSpPr>
        <p:spPr>
          <a:xfrm>
            <a:off x="490250" y="600200"/>
            <a:ext cx="6367800" cy="54543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30" name="Google Shape;130;p34"/>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3.png"/><Relationship Id="rId2" Type="http://schemas.openxmlformats.org/officeDocument/2006/relationships/image" Target="../media/image1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3.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2.xml"/><Relationship Id="rId11" Type="http://schemas.openxmlformats.org/officeDocument/2006/relationships/slideLayout" Target="../slideLayouts/slideLayout23.xml"/><Relationship Id="rId10" Type="http://schemas.openxmlformats.org/officeDocument/2006/relationships/slideLayout" Target="../slideLayouts/slideLayout22.xml"/><Relationship Id="rId21" Type="http://schemas.openxmlformats.org/officeDocument/2006/relationships/theme" Target="../theme/theme1.xml"/><Relationship Id="rId13" Type="http://schemas.openxmlformats.org/officeDocument/2006/relationships/slideLayout" Target="../slideLayouts/slideLayout25.xml"/><Relationship Id="rId12" Type="http://schemas.openxmlformats.org/officeDocument/2006/relationships/slideLayout" Target="../slideLayouts/slideLayout24.xml"/><Relationship Id="rId1" Type="http://schemas.openxmlformats.org/officeDocument/2006/relationships/image" Target="../media/image8.png"/><Relationship Id="rId2" Type="http://schemas.openxmlformats.org/officeDocument/2006/relationships/image" Target="../media/image10.png"/><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5" Type="http://schemas.openxmlformats.org/officeDocument/2006/relationships/slideLayout" Target="../slideLayouts/slideLayout27.xml"/><Relationship Id="rId14" Type="http://schemas.openxmlformats.org/officeDocument/2006/relationships/slideLayout" Target="../slideLayouts/slideLayout26.xml"/><Relationship Id="rId17" Type="http://schemas.openxmlformats.org/officeDocument/2006/relationships/slideLayout" Target="../slideLayouts/slideLayout29.xml"/><Relationship Id="rId16" Type="http://schemas.openxmlformats.org/officeDocument/2006/relationships/slideLayout" Target="../slideLayouts/slideLayout28.xml"/><Relationship Id="rId5" Type="http://schemas.openxmlformats.org/officeDocument/2006/relationships/slideLayout" Target="../slideLayouts/slideLayout17.xml"/><Relationship Id="rId19" Type="http://schemas.openxmlformats.org/officeDocument/2006/relationships/slideLayout" Target="../slideLayouts/slideLayout31.xml"/><Relationship Id="rId6" Type="http://schemas.openxmlformats.org/officeDocument/2006/relationships/slideLayout" Target="../slideLayouts/slideLayout18.xml"/><Relationship Id="rId18" Type="http://schemas.openxmlformats.org/officeDocument/2006/relationships/slideLayout" Target="../slideLayouts/slideLayout30.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65" name="Shape 65"/>
        <p:cNvGrpSpPr/>
        <p:nvPr/>
      </p:nvGrpSpPr>
      <p:grpSpPr>
        <a:xfrm>
          <a:off x="0" y="0"/>
          <a:ext cx="0" cy="0"/>
          <a:chOff x="0" y="0"/>
          <a:chExt cx="0" cy="0"/>
        </a:xfrm>
      </p:grpSpPr>
      <p:sp>
        <p:nvSpPr>
          <p:cNvPr id="66" name="Google Shape;66;p16"/>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7" name="Google Shape;67;p16"/>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68" name="Google Shape;68;p16"/>
          <p:cNvPicPr preferRelativeResize="0"/>
          <p:nvPr/>
        </p:nvPicPr>
        <p:blipFill rotWithShape="1">
          <a:blip r:embed="rId2">
            <a:alphaModFix/>
          </a:blip>
          <a:srcRect b="0" l="0" r="0" t="0"/>
          <a:stretch/>
        </p:blipFill>
        <p:spPr>
          <a:xfrm>
            <a:off x="7800392" y="6043842"/>
            <a:ext cx="1229400" cy="737700"/>
          </a:xfrm>
          <a:prstGeom prst="rect">
            <a:avLst/>
          </a:prstGeom>
          <a:noFill/>
          <a:ln>
            <a:noFill/>
          </a:ln>
        </p:spPr>
      </p:pic>
      <p:sp>
        <p:nvSpPr>
          <p:cNvPr id="69" name="Google Shape;69;p16"/>
          <p:cNvSpPr txBox="1"/>
          <p:nvPr/>
        </p:nvSpPr>
        <p:spPr>
          <a:xfrm>
            <a:off x="0" y="6606625"/>
            <a:ext cx="4397700" cy="215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a:t>
            </a:r>
            <a:r>
              <a:rPr b="0" i="0" lang="en-US" sz="800" u="none" cap="none" strike="noStrik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b="0" i="0" lang="en-US" sz="800" u="none" cap="none" strike="noStrike">
                <a:solidFill>
                  <a:srgbClr val="595959"/>
                </a:solidFill>
                <a:latin typeface="Lucida Sans"/>
                <a:ea typeface="Lucida Sans"/>
                <a:cs typeface="Lucida Sans"/>
                <a:sym typeface="Lucida Sans"/>
              </a:rPr>
              <a:t>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 id="2147483677" r:id="rId18"/>
    <p:sldLayoutId id="2147483678" r:id="rId19"/>
    <p:sldLayoutId id="2147483679" r:id="rId20"/>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12.xml"/><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Google Shape;137;p35"/>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138" name="Google Shape;138;p35"/>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44"/>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Why is this interesting?</a:t>
            </a:r>
            <a:endParaRPr/>
          </a:p>
        </p:txBody>
      </p:sp>
      <p:sp>
        <p:nvSpPr>
          <p:cNvPr id="219" name="Google Shape;219;p44"/>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i="1" lang="en-US"/>
              <a:t>Malware is software like any other</a:t>
            </a:r>
            <a:endParaRPr i="1"/>
          </a:p>
          <a:p>
            <a:pPr indent="-406400" lvl="0" marL="457200" rtl="0" algn="l">
              <a:spcBef>
                <a:spcPts val="1000"/>
              </a:spcBef>
              <a:spcAft>
                <a:spcPts val="0"/>
              </a:spcAft>
              <a:buSzPts val="2800"/>
              <a:buAutoNum type="arabicPeriod"/>
            </a:pPr>
            <a:r>
              <a:rPr lang="en-US"/>
              <a:t>We learn something about the attacker</a:t>
            </a:r>
            <a:endParaRPr/>
          </a:p>
          <a:p>
            <a:pPr indent="-381000" lvl="1" marL="914400" rtl="0" algn="l">
              <a:spcBef>
                <a:spcPts val="0"/>
              </a:spcBef>
              <a:spcAft>
                <a:spcPts val="0"/>
              </a:spcAft>
              <a:buSzPts val="2400"/>
              <a:buAutoNum type="alphaLcPeriod"/>
            </a:pPr>
            <a:r>
              <a:rPr lang="en-US"/>
              <a:t>Malware is also developed, and the processes are not that dissimilar to the development of regular software</a:t>
            </a:r>
            <a:endParaRPr/>
          </a:p>
          <a:p>
            <a:pPr indent="-381000" lvl="1" marL="914400" rtl="0" algn="l">
              <a:spcBef>
                <a:spcPts val="0"/>
              </a:spcBef>
              <a:spcAft>
                <a:spcPts val="0"/>
              </a:spcAft>
              <a:buSzPts val="2400"/>
              <a:buAutoNum type="alphaLcPeriod"/>
            </a:pPr>
            <a:r>
              <a:rPr lang="en-US"/>
              <a:t>Compilers leave traces too</a:t>
            </a:r>
            <a:endParaRPr/>
          </a:p>
          <a:p>
            <a:pPr indent="-406400" lvl="0" marL="457200" rtl="0" algn="l">
              <a:spcBef>
                <a:spcPts val="0"/>
              </a:spcBef>
              <a:spcAft>
                <a:spcPts val="0"/>
              </a:spcAft>
              <a:buSzPts val="2800"/>
              <a:buAutoNum type="arabicPeriod"/>
            </a:pPr>
            <a:r>
              <a:rPr lang="en-US"/>
              <a:t>We understand some of the basics of reverse engineering</a:t>
            </a:r>
            <a:endParaRPr/>
          </a:p>
          <a:p>
            <a:pPr indent="-381000" lvl="1" marL="914400" rtl="0" algn="l">
              <a:spcBef>
                <a:spcPts val="0"/>
              </a:spcBef>
              <a:spcAft>
                <a:spcPts val="0"/>
              </a:spcAft>
              <a:buSzPts val="2400"/>
              <a:buAutoNum type="alphaLcPeriod"/>
            </a:pPr>
            <a:r>
              <a:rPr lang="en-US"/>
              <a:t>How a program comes to be executing at all</a:t>
            </a:r>
            <a:endParaRPr/>
          </a:p>
          <a:p>
            <a:pPr indent="-381000" lvl="1" marL="914400" rtl="0" algn="l">
              <a:spcBef>
                <a:spcPts val="0"/>
              </a:spcBef>
              <a:spcAft>
                <a:spcPts val="0"/>
              </a:spcAft>
              <a:buSzPts val="2400"/>
              <a:buAutoNum type="alphaLcPeriod"/>
            </a:pPr>
            <a:r>
              <a:rPr lang="en-US"/>
              <a:t>The processes that can be subverted to make malicious code run: e.g. library loading, altering the format of the .exe</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45"/>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What does this mean</a:t>
            </a:r>
            <a:endParaRPr/>
          </a:p>
        </p:txBody>
      </p:sp>
      <p:sp>
        <p:nvSpPr>
          <p:cNvPr id="226" name="Google Shape;226;p45"/>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The binary contains some interesting artefacts which are discoverable by the researcher:</a:t>
            </a:r>
            <a:endParaRPr/>
          </a:p>
          <a:p>
            <a:pPr indent="-381000" lvl="0" marL="457200" rtl="0" algn="l">
              <a:spcBef>
                <a:spcPts val="1000"/>
              </a:spcBef>
              <a:spcAft>
                <a:spcPts val="0"/>
              </a:spcAft>
              <a:buSzPts val="2400"/>
              <a:buChar char="•"/>
            </a:pPr>
            <a:r>
              <a:rPr lang="en-US" sz="2400"/>
              <a:t>Some clues as to what it does: ‘strings’</a:t>
            </a:r>
            <a:endParaRPr sz="2400"/>
          </a:p>
          <a:p>
            <a:pPr indent="-381000" lvl="0" marL="457200" rtl="0" algn="l">
              <a:spcBef>
                <a:spcPts val="0"/>
              </a:spcBef>
              <a:spcAft>
                <a:spcPts val="0"/>
              </a:spcAft>
              <a:buSzPts val="2400"/>
              <a:buChar char="•"/>
            </a:pPr>
            <a:r>
              <a:rPr lang="en-US" sz="2400"/>
              <a:t>Compilers leave signatures and traces in the code</a:t>
            </a:r>
            <a:endParaRPr sz="2400"/>
          </a:p>
          <a:p>
            <a:pPr indent="-381000" lvl="0" marL="457200" rtl="0" algn="l">
              <a:spcBef>
                <a:spcPts val="0"/>
              </a:spcBef>
              <a:spcAft>
                <a:spcPts val="0"/>
              </a:spcAft>
              <a:buSzPts val="2400"/>
              <a:buChar char="•"/>
            </a:pPr>
            <a:r>
              <a:rPr lang="en-US" sz="2400"/>
              <a:t>Imported libraries give an idea about functionality</a:t>
            </a:r>
            <a:endParaRPr sz="2400"/>
          </a:p>
          <a:p>
            <a:pPr indent="-381000" lvl="0" marL="457200" rtl="0" algn="l">
              <a:spcBef>
                <a:spcPts val="0"/>
              </a:spcBef>
              <a:spcAft>
                <a:spcPts val="0"/>
              </a:spcAft>
              <a:buSzPts val="2400"/>
              <a:buChar char="•"/>
            </a:pPr>
            <a:r>
              <a:rPr lang="en-US" sz="2400"/>
              <a:t>Some malware follows a ‘non-standard’ loading process, usually steered by a ‘packer’</a:t>
            </a:r>
            <a:endParaRPr sz="2400"/>
          </a:p>
          <a:p>
            <a:pPr indent="-381000" lvl="0" marL="457200" rtl="0" algn="l">
              <a:spcBef>
                <a:spcPts val="0"/>
              </a:spcBef>
              <a:spcAft>
                <a:spcPts val="0"/>
              </a:spcAft>
              <a:buSzPts val="2400"/>
              <a:buChar char="•"/>
            </a:pPr>
            <a:r>
              <a:rPr lang="en-US" sz="2400"/>
              <a:t>The .exe (or any binary file) is used by the loader to create processes in the computer and contains clues about what the attacker wants to create</a:t>
            </a:r>
            <a:endParaRPr sz="24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2" name="Shape 232"/>
        <p:cNvGrpSpPr/>
        <p:nvPr/>
      </p:nvGrpSpPr>
      <p:grpSpPr>
        <a:xfrm>
          <a:off x="0" y="0"/>
          <a:ext cx="0" cy="0"/>
          <a:chOff x="0" y="0"/>
          <a:chExt cx="0" cy="0"/>
        </a:xfrm>
      </p:grpSpPr>
      <p:sp>
        <p:nvSpPr>
          <p:cNvPr id="233" name="Google Shape;233;p46"/>
          <p:cNvSpPr txBox="1"/>
          <p:nvPr>
            <p:ph type="title"/>
          </p:nvPr>
        </p:nvSpPr>
        <p:spPr>
          <a:xfrm>
            <a:off x="457200" y="1459791"/>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a:t>
            </a:r>
            <a:r>
              <a:rPr lang="en-US" sz="2880"/>
              <a:t>2.0</a:t>
            </a:r>
            <a:r>
              <a:rPr b="1" i="0" lang="en-US" sz="2880" u="none" cap="none" strike="noStrike">
                <a:solidFill>
                  <a:schemeClr val="dk1"/>
                </a:solidFill>
                <a:latin typeface="Lucida Sans"/>
                <a:ea typeface="Lucida Sans"/>
                <a:cs typeface="Lucida Sans"/>
                <a:sym typeface="Lucida Sans"/>
              </a:rPr>
              <a:t> Labs</a:t>
            </a:r>
            <a:endParaRPr/>
          </a:p>
        </p:txBody>
      </p:sp>
      <p:sp>
        <p:nvSpPr>
          <p:cNvPr id="234" name="Google Shape;234;p46"/>
          <p:cNvSpPr txBox="1"/>
          <p:nvPr>
            <p:ph idx="1" type="body"/>
          </p:nvPr>
        </p:nvSpPr>
        <p:spPr>
          <a:xfrm>
            <a:off x="457200" y="1952298"/>
            <a:ext cx="6243300" cy="41238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Building and running remcos</a:t>
            </a:r>
            <a:endParaRPr sz="2400"/>
          </a:p>
        </p:txBody>
      </p:sp>
      <p:pic>
        <p:nvPicPr>
          <p:cNvPr id="235" name="Google Shape;235;p46"/>
          <p:cNvPicPr preferRelativeResize="0"/>
          <p:nvPr/>
        </p:nvPicPr>
        <p:blipFill rotWithShape="1">
          <a:blip r:embed="rId3">
            <a:alphaModFix/>
          </a:blip>
          <a:srcRect b="0" l="0" r="0" t="0"/>
          <a:stretch/>
        </p:blipFill>
        <p:spPr>
          <a:xfrm>
            <a:off x="5457825" y="1358900"/>
            <a:ext cx="3670200" cy="54990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0" name="Shape 240"/>
        <p:cNvGrpSpPr/>
        <p:nvPr/>
      </p:nvGrpSpPr>
      <p:grpSpPr>
        <a:xfrm>
          <a:off x="0" y="0"/>
          <a:ext cx="0" cy="0"/>
          <a:chOff x="0" y="0"/>
          <a:chExt cx="0" cy="0"/>
        </a:xfrm>
      </p:grpSpPr>
      <p:sp>
        <p:nvSpPr>
          <p:cNvPr id="241" name="Google Shape;241;p47"/>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Lab 1: Remcos client creation</a:t>
            </a:r>
            <a:endParaRPr/>
          </a:p>
        </p:txBody>
      </p:sp>
      <p:sp>
        <p:nvSpPr>
          <p:cNvPr id="242" name="Google Shape;242;p47"/>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Click on remcos_free and run it with a bogus email address</a:t>
            </a:r>
            <a:endParaRPr/>
          </a:p>
          <a:p>
            <a:pPr indent="0" lvl="0" marL="0" rtl="0" algn="l">
              <a:spcBef>
                <a:spcPts val="1000"/>
              </a:spcBef>
              <a:spcAft>
                <a:spcPts val="0"/>
              </a:spcAft>
              <a:buNone/>
            </a:pPr>
            <a:r>
              <a:rPr lang="en-US"/>
              <a:t>Look at the ‘builder’ tab</a:t>
            </a:r>
            <a:endParaRPr/>
          </a:p>
          <a:p>
            <a:pPr indent="0" lvl="0" marL="0" rtl="0" algn="l">
              <a:spcBef>
                <a:spcPts val="1000"/>
              </a:spcBef>
              <a:spcAft>
                <a:spcPts val="0"/>
              </a:spcAft>
              <a:buNone/>
            </a:pPr>
            <a:r>
              <a:rPr lang="en-US"/>
              <a:t>Create a simple client with the builder</a:t>
            </a:r>
            <a:endParaRPr/>
          </a:p>
          <a:p>
            <a:pPr indent="0" lvl="0" marL="0" rtl="0" algn="l">
              <a:spcBef>
                <a:spcPts val="1000"/>
              </a:spcBef>
              <a:spcAft>
                <a:spcPts val="0"/>
              </a:spcAft>
              <a:buNone/>
            </a:pPr>
            <a:r>
              <a:rPr lang="en-US"/>
              <a:t>Configure the listener</a:t>
            </a:r>
            <a:endParaRPr/>
          </a:p>
          <a:p>
            <a:pPr indent="0" lvl="0" marL="0" rtl="0" algn="l">
              <a:spcBef>
                <a:spcPts val="1000"/>
              </a:spcBef>
              <a:spcAft>
                <a:spcPts val="0"/>
              </a:spcAft>
              <a:buNone/>
            </a:pPr>
            <a:r>
              <a:rPr lang="en-US"/>
              <a:t>Put the client on the victim and have a play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 name="Shape 143"/>
        <p:cNvGrpSpPr/>
        <p:nvPr/>
      </p:nvGrpSpPr>
      <p:grpSpPr>
        <a:xfrm>
          <a:off x="0" y="0"/>
          <a:ext cx="0" cy="0"/>
          <a:chOff x="0" y="0"/>
          <a:chExt cx="0" cy="0"/>
        </a:xfrm>
      </p:grpSpPr>
      <p:sp>
        <p:nvSpPr>
          <p:cNvPr id="144" name="Google Shape;144;p36"/>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145" name="Google Shape;145;p36"/>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sp>
        <p:nvSpPr>
          <p:cNvPr id="152" name="Google Shape;152;p37"/>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2.0: </a:t>
            </a:r>
            <a:br>
              <a:rPr b="1" i="0" lang="en-US" sz="2520" u="none" cap="none" strike="noStrike">
                <a:solidFill>
                  <a:schemeClr val="dk1"/>
                </a:solidFill>
                <a:latin typeface="Arial"/>
                <a:ea typeface="Arial"/>
                <a:cs typeface="Arial"/>
                <a:sym typeface="Arial"/>
              </a:rPr>
            </a:br>
            <a:r>
              <a:rPr lang="en-US" sz="2520"/>
              <a:t>Malware architectural concepts</a:t>
            </a:r>
            <a:endParaRPr/>
          </a:p>
        </p:txBody>
      </p:sp>
      <p:sp>
        <p:nvSpPr>
          <p:cNvPr id="153" name="Google Shape;153;p37"/>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38"/>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Agenda</a:t>
            </a:r>
            <a:endParaRPr/>
          </a:p>
        </p:txBody>
      </p:sp>
      <p:sp>
        <p:nvSpPr>
          <p:cNvPr id="161" name="Google Shape;161;p38"/>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module, you will be able to:</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architectural aspects of malware necessary for basic analysis</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the non-functional requirements of malware design</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conceptually how malware meets its non-functional design targets</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9"/>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Approach</a:t>
            </a:r>
            <a:endParaRPr/>
          </a:p>
        </p:txBody>
      </p:sp>
      <p:sp>
        <p:nvSpPr>
          <p:cNvPr id="169" name="Google Shape;169;p39"/>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Understand normal before you look at abnormal</a:t>
            </a:r>
            <a:endParaRPr/>
          </a:p>
          <a:p>
            <a:pPr indent="-342900" lvl="0" marL="457200" marR="0" rtl="0" algn="l">
              <a:lnSpc>
                <a:spcPct val="114000"/>
              </a:lnSpc>
              <a:spcBef>
                <a:spcPts val="500"/>
              </a:spcBef>
              <a:spcAft>
                <a:spcPts val="0"/>
              </a:spcAft>
              <a:buClr>
                <a:srgbClr val="000000"/>
              </a:buClr>
              <a:buSzPts val="1800"/>
              <a:buChar char="●"/>
            </a:pPr>
            <a:r>
              <a:rPr lang="en-US" sz="1800"/>
              <a:t>System architecture of a target machine</a:t>
            </a:r>
            <a:endParaRPr sz="1800"/>
          </a:p>
          <a:p>
            <a:pPr indent="-342900" lvl="0" marL="457200" marR="0" rtl="0" algn="l">
              <a:lnSpc>
                <a:spcPct val="114000"/>
              </a:lnSpc>
              <a:spcBef>
                <a:spcPts val="0"/>
              </a:spcBef>
              <a:spcAft>
                <a:spcPts val="0"/>
              </a:spcAft>
              <a:buClr>
                <a:srgbClr val="000000"/>
              </a:buClr>
              <a:buSzPts val="1800"/>
              <a:buChar char="●"/>
            </a:pPr>
            <a:r>
              <a:rPr lang="en-US" sz="1800"/>
              <a:t>Lifecycle of software</a:t>
            </a:r>
            <a:endParaRPr sz="1800"/>
          </a:p>
          <a:p>
            <a:pPr indent="0" lvl="0" marL="0" marR="0" rtl="0" algn="l">
              <a:lnSpc>
                <a:spcPct val="114000"/>
              </a:lnSpc>
              <a:spcBef>
                <a:spcPts val="500"/>
              </a:spcBef>
              <a:spcAft>
                <a:spcPts val="0"/>
              </a:spcAft>
              <a:buNone/>
            </a:pPr>
            <a:r>
              <a:rPr lang="en-US"/>
              <a:t>How malware meets its design targets</a:t>
            </a:r>
            <a:endParaRPr/>
          </a:p>
          <a:p>
            <a:pPr indent="-342900" lvl="0" marL="457200" marR="0" rtl="0" algn="l">
              <a:lnSpc>
                <a:spcPct val="114000"/>
              </a:lnSpc>
              <a:spcBef>
                <a:spcPts val="500"/>
              </a:spcBef>
              <a:spcAft>
                <a:spcPts val="0"/>
              </a:spcAft>
              <a:buClr>
                <a:srgbClr val="000000"/>
              </a:buClr>
              <a:buSzPts val="1800"/>
              <a:buChar char="●"/>
            </a:pPr>
            <a:r>
              <a:rPr lang="en-US" sz="1800"/>
              <a:t>Infecting</a:t>
            </a:r>
            <a:endParaRPr sz="1800"/>
          </a:p>
          <a:p>
            <a:pPr indent="-342900" lvl="0" marL="457200" marR="0" rtl="0" algn="l">
              <a:lnSpc>
                <a:spcPct val="114000"/>
              </a:lnSpc>
              <a:spcBef>
                <a:spcPts val="0"/>
              </a:spcBef>
              <a:spcAft>
                <a:spcPts val="0"/>
              </a:spcAft>
              <a:buClr>
                <a:srgbClr val="000000"/>
              </a:buClr>
              <a:buSzPts val="1800"/>
              <a:buChar char="●"/>
            </a:pPr>
            <a:r>
              <a:rPr lang="en-US" sz="1800"/>
              <a:t>Hiding</a:t>
            </a:r>
            <a:endParaRPr sz="1800"/>
          </a:p>
          <a:p>
            <a:pPr indent="-342900" lvl="0" marL="457200" marR="0" rtl="0" algn="l">
              <a:lnSpc>
                <a:spcPct val="114000"/>
              </a:lnSpc>
              <a:spcBef>
                <a:spcPts val="0"/>
              </a:spcBef>
              <a:spcAft>
                <a:spcPts val="0"/>
              </a:spcAft>
              <a:buClr>
                <a:srgbClr val="000000"/>
              </a:buClr>
              <a:buSzPts val="1800"/>
              <a:buChar char="●"/>
            </a:pPr>
            <a:r>
              <a:rPr lang="en-US" sz="1800"/>
              <a:t>Communicating</a:t>
            </a:r>
            <a:endParaRPr sz="1800"/>
          </a:p>
          <a:p>
            <a:pPr indent="-342900" lvl="0" marL="457200" marR="0" rtl="0" algn="l">
              <a:lnSpc>
                <a:spcPct val="114000"/>
              </a:lnSpc>
              <a:spcBef>
                <a:spcPts val="0"/>
              </a:spcBef>
              <a:spcAft>
                <a:spcPts val="0"/>
              </a:spcAft>
              <a:buClr>
                <a:srgbClr val="000000"/>
              </a:buClr>
              <a:buSzPts val="1800"/>
              <a:buChar char="●"/>
            </a:pPr>
            <a:r>
              <a:rPr lang="en-US" sz="1800"/>
              <a:t>Actions on objectives</a:t>
            </a:r>
            <a:endParaRPr sz="1800"/>
          </a:p>
          <a:p>
            <a:pPr indent="-342900" lvl="0" marL="457200" marR="0" rtl="0" algn="l">
              <a:lnSpc>
                <a:spcPct val="114000"/>
              </a:lnSpc>
              <a:spcBef>
                <a:spcPts val="0"/>
              </a:spcBef>
              <a:spcAft>
                <a:spcPts val="0"/>
              </a:spcAft>
              <a:buClr>
                <a:srgbClr val="000000"/>
              </a:buClr>
              <a:buSzPts val="1800"/>
              <a:buChar char="●"/>
            </a:pPr>
            <a:r>
              <a:rPr lang="en-US" sz="1800"/>
              <a:t>Persistence</a:t>
            </a:r>
            <a:endParaRPr sz="1800"/>
          </a:p>
          <a:p>
            <a:pPr indent="-342900" lvl="0" marL="457200" marR="0" rtl="0" algn="l">
              <a:lnSpc>
                <a:spcPct val="114000"/>
              </a:lnSpc>
              <a:spcBef>
                <a:spcPts val="0"/>
              </a:spcBef>
              <a:spcAft>
                <a:spcPts val="0"/>
              </a:spcAft>
              <a:buClr>
                <a:srgbClr val="000000"/>
              </a:buClr>
              <a:buSzPts val="1800"/>
              <a:buChar char="●"/>
            </a:pPr>
            <a:r>
              <a:rPr lang="en-US" sz="1800"/>
              <a:t>Security</a:t>
            </a:r>
            <a:endParaRPr sz="1800"/>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40"/>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‘Normal’</a:t>
            </a:r>
            <a:endParaRPr/>
          </a:p>
        </p:txBody>
      </p:sp>
      <p:sp>
        <p:nvSpPr>
          <p:cNvPr id="177" name="Google Shape;177;p40"/>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Understand normal before you look at abnormal</a:t>
            </a:r>
            <a:endParaRPr/>
          </a:p>
          <a:p>
            <a:pPr indent="-381000" lvl="0" marL="457200" marR="0" rtl="0" algn="l">
              <a:lnSpc>
                <a:spcPct val="114000"/>
              </a:lnSpc>
              <a:spcBef>
                <a:spcPts val="500"/>
              </a:spcBef>
              <a:spcAft>
                <a:spcPts val="0"/>
              </a:spcAft>
              <a:buClr>
                <a:srgbClr val="000000"/>
              </a:buClr>
              <a:buSzPts val="2400"/>
              <a:buChar char="●"/>
            </a:pPr>
            <a:r>
              <a:rPr lang="en-US"/>
              <a:t>Lifecycle of software</a:t>
            </a:r>
            <a:endParaRPr/>
          </a:p>
          <a:p>
            <a:pPr indent="-381000" lvl="0" marL="457200" marR="0" rtl="0" algn="l">
              <a:lnSpc>
                <a:spcPct val="114000"/>
              </a:lnSpc>
              <a:spcBef>
                <a:spcPts val="0"/>
              </a:spcBef>
              <a:spcAft>
                <a:spcPts val="0"/>
              </a:spcAft>
              <a:buClr>
                <a:srgbClr val="000000"/>
              </a:buClr>
              <a:buSzPts val="2400"/>
              <a:buChar char="●"/>
            </a:pPr>
            <a:r>
              <a:rPr lang="en-US"/>
              <a:t>System architecture of a target machine (the ‘just enough internals’ module)</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41"/>
          <p:cNvSpPr txBox="1"/>
          <p:nvPr>
            <p:ph type="title"/>
          </p:nvPr>
        </p:nvSpPr>
        <p:spPr>
          <a:xfrm>
            <a:off x="311700" y="2867800"/>
            <a:ext cx="8520600" cy="11223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US"/>
              <a:t>Lifecycle of an executable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7" name="Shape 187"/>
        <p:cNvGrpSpPr/>
        <p:nvPr/>
      </p:nvGrpSpPr>
      <p:grpSpPr>
        <a:xfrm>
          <a:off x="0" y="0"/>
          <a:ext cx="0" cy="0"/>
          <a:chOff x="0" y="0"/>
          <a:chExt cx="0" cy="0"/>
        </a:xfrm>
      </p:grpSpPr>
      <p:sp>
        <p:nvSpPr>
          <p:cNvPr id="188" name="Google Shape;188;p42"/>
          <p:cNvSpPr txBox="1"/>
          <p:nvPr>
            <p:ph type="title"/>
          </p:nvPr>
        </p:nvSpPr>
        <p:spPr>
          <a:xfrm>
            <a:off x="311700" y="593367"/>
            <a:ext cx="8520600" cy="76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Software lifecycle</a:t>
            </a:r>
            <a:endParaRPr/>
          </a:p>
        </p:txBody>
      </p:sp>
      <p:sp>
        <p:nvSpPr>
          <p:cNvPr id="189" name="Google Shape;189;p42"/>
          <p:cNvSpPr txBox="1"/>
          <p:nvPr>
            <p:ph idx="1" type="body"/>
          </p:nvPr>
        </p:nvSpPr>
        <p:spPr>
          <a:xfrm>
            <a:off x="311700" y="1536633"/>
            <a:ext cx="8520600" cy="4555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400"/>
              <a:t>Software goes through a number of stages</a:t>
            </a:r>
            <a:endParaRPr sz="2400"/>
          </a:p>
          <a:p>
            <a:pPr indent="-381000" lvl="0" marL="457200" rtl="0" algn="l">
              <a:spcBef>
                <a:spcPts val="1000"/>
              </a:spcBef>
              <a:spcAft>
                <a:spcPts val="0"/>
              </a:spcAft>
              <a:buClr>
                <a:srgbClr val="000000"/>
              </a:buClr>
              <a:buSzPts val="2400"/>
              <a:buAutoNum type="arabicPeriod"/>
            </a:pPr>
            <a:r>
              <a:rPr lang="en-US" sz="2400"/>
              <a:t>Writing in some high level language (C, C#, Java and others)</a:t>
            </a:r>
            <a:endParaRPr sz="2400"/>
          </a:p>
          <a:p>
            <a:pPr indent="-381000" lvl="0" marL="457200" rtl="0" algn="l">
              <a:spcBef>
                <a:spcPts val="0"/>
              </a:spcBef>
              <a:spcAft>
                <a:spcPts val="0"/>
              </a:spcAft>
              <a:buClr>
                <a:srgbClr val="000000"/>
              </a:buClr>
              <a:buSzPts val="2400"/>
              <a:buAutoNum type="arabicPeriod"/>
            </a:pPr>
            <a:r>
              <a:rPr lang="en-US" sz="2400"/>
              <a:t>Compiling into something that a computer can execute</a:t>
            </a:r>
            <a:endParaRPr sz="2400"/>
          </a:p>
          <a:p>
            <a:pPr indent="-381000" lvl="1" marL="914400" rtl="0" algn="l">
              <a:spcBef>
                <a:spcPts val="0"/>
              </a:spcBef>
              <a:spcAft>
                <a:spcPts val="0"/>
              </a:spcAft>
              <a:buSzPts val="2400"/>
              <a:buChar char="○"/>
            </a:pPr>
            <a:r>
              <a:rPr lang="en-US"/>
              <a:t>Languages like C# and Java run on a ‘runtime’ - an engine that provides an execution environment</a:t>
            </a:r>
            <a:endParaRPr/>
          </a:p>
          <a:p>
            <a:pPr indent="-381000" lvl="0" marL="457200" rtl="0" algn="l">
              <a:spcBef>
                <a:spcPts val="0"/>
              </a:spcBef>
              <a:spcAft>
                <a:spcPts val="0"/>
              </a:spcAft>
              <a:buClr>
                <a:srgbClr val="000000"/>
              </a:buClr>
              <a:buSzPts val="2400"/>
              <a:buAutoNum type="arabicPeriod"/>
            </a:pPr>
            <a:r>
              <a:rPr lang="en-US" sz="2400"/>
              <a:t>Shipping to the customer</a:t>
            </a:r>
            <a:endParaRPr sz="2400"/>
          </a:p>
          <a:p>
            <a:pPr indent="-381000" lvl="0" marL="457200" rtl="0" algn="l">
              <a:spcBef>
                <a:spcPts val="0"/>
              </a:spcBef>
              <a:spcAft>
                <a:spcPts val="0"/>
              </a:spcAft>
              <a:buClr>
                <a:srgbClr val="000000"/>
              </a:buClr>
              <a:buSzPts val="2400"/>
              <a:buAutoNum type="arabicPeriod"/>
            </a:pPr>
            <a:r>
              <a:rPr lang="en-US" sz="2400"/>
              <a:t>Loading into computer memory</a:t>
            </a:r>
            <a:endParaRPr sz="2400"/>
          </a:p>
          <a:p>
            <a:pPr indent="-381000" lvl="1" marL="914400" rtl="0" algn="l">
              <a:spcBef>
                <a:spcPts val="0"/>
              </a:spcBef>
              <a:spcAft>
                <a:spcPts val="0"/>
              </a:spcAft>
              <a:buSzPts val="2400"/>
              <a:buChar char="○"/>
            </a:pPr>
            <a:r>
              <a:rPr lang="en-US"/>
              <a:t>The loader will also load libraries (.so in Linux, DLLs in Windows)</a:t>
            </a:r>
            <a:endParaRPr/>
          </a:p>
          <a:p>
            <a:pPr indent="-381000" lvl="0" marL="457200" rtl="0" algn="l">
              <a:spcBef>
                <a:spcPts val="0"/>
              </a:spcBef>
              <a:spcAft>
                <a:spcPts val="0"/>
              </a:spcAft>
              <a:buClr>
                <a:srgbClr val="000000"/>
              </a:buClr>
              <a:buSzPts val="2400"/>
              <a:buAutoNum type="arabicPeriod"/>
            </a:pPr>
            <a:r>
              <a:rPr lang="en-US" sz="2400"/>
              <a:t>Execution</a:t>
            </a:r>
            <a:endParaRPr sz="24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4" name="Shape 194"/>
        <p:cNvGrpSpPr/>
        <p:nvPr/>
      </p:nvGrpSpPr>
      <p:grpSpPr>
        <a:xfrm>
          <a:off x="0" y="0"/>
          <a:ext cx="0" cy="0"/>
          <a:chOff x="0" y="0"/>
          <a:chExt cx="0" cy="0"/>
        </a:xfrm>
      </p:grpSpPr>
      <p:sp>
        <p:nvSpPr>
          <p:cNvPr id="195" name="Google Shape;195;p43"/>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Compiling and running</a:t>
            </a:r>
            <a:endParaRPr/>
          </a:p>
        </p:txBody>
      </p:sp>
      <p:sp>
        <p:nvSpPr>
          <p:cNvPr id="196" name="Google Shape;196;p43"/>
          <p:cNvSpPr/>
          <p:nvPr/>
        </p:nvSpPr>
        <p:spPr>
          <a:xfrm>
            <a:off x="311700" y="167338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Source Code</a:t>
            </a:r>
            <a:endParaRPr/>
          </a:p>
        </p:txBody>
      </p:sp>
      <p:sp>
        <p:nvSpPr>
          <p:cNvPr id="197" name="Google Shape;197;p43"/>
          <p:cNvSpPr/>
          <p:nvPr/>
        </p:nvSpPr>
        <p:spPr>
          <a:xfrm>
            <a:off x="2052800" y="1673383"/>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Compiler</a:t>
            </a:r>
            <a:endParaRPr/>
          </a:p>
        </p:txBody>
      </p:sp>
      <p:sp>
        <p:nvSpPr>
          <p:cNvPr id="198" name="Google Shape;198;p43"/>
          <p:cNvSpPr/>
          <p:nvPr/>
        </p:nvSpPr>
        <p:spPr>
          <a:xfrm>
            <a:off x="3793900" y="1651858"/>
            <a:ext cx="928584" cy="662094"/>
          </a:xfrm>
          <a:prstGeom prst="flowChartMulti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object files</a:t>
            </a:r>
            <a:endParaRPr/>
          </a:p>
        </p:txBody>
      </p:sp>
      <p:sp>
        <p:nvSpPr>
          <p:cNvPr id="199" name="Google Shape;199;p43"/>
          <p:cNvSpPr/>
          <p:nvPr/>
        </p:nvSpPr>
        <p:spPr>
          <a:xfrm>
            <a:off x="5535000" y="1673383"/>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linker</a:t>
            </a:r>
            <a:endParaRPr/>
          </a:p>
        </p:txBody>
      </p:sp>
      <p:sp>
        <p:nvSpPr>
          <p:cNvPr id="200" name="Google Shape;200;p43"/>
          <p:cNvSpPr/>
          <p:nvPr/>
        </p:nvSpPr>
        <p:spPr>
          <a:xfrm>
            <a:off x="7276100" y="167338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binary (.exe)</a:t>
            </a:r>
            <a:endParaRPr/>
          </a:p>
        </p:txBody>
      </p:sp>
      <p:sp>
        <p:nvSpPr>
          <p:cNvPr id="201" name="Google Shape;201;p43"/>
          <p:cNvSpPr/>
          <p:nvPr/>
        </p:nvSpPr>
        <p:spPr>
          <a:xfrm>
            <a:off x="311700" y="3426733"/>
            <a:ext cx="928584" cy="619056"/>
          </a:xfrm>
          <a:prstGeom prst="flowChart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binary (.exe)</a:t>
            </a:r>
            <a:endParaRPr/>
          </a:p>
        </p:txBody>
      </p:sp>
      <p:sp>
        <p:nvSpPr>
          <p:cNvPr id="202" name="Google Shape;202;p43"/>
          <p:cNvSpPr/>
          <p:nvPr/>
        </p:nvSpPr>
        <p:spPr>
          <a:xfrm>
            <a:off x="1900400" y="5180067"/>
            <a:ext cx="1113858" cy="662094"/>
          </a:xfrm>
          <a:prstGeom prst="flowChartMultidocumen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libraries</a:t>
            </a:r>
            <a:endParaRPr/>
          </a:p>
        </p:txBody>
      </p:sp>
      <p:sp>
        <p:nvSpPr>
          <p:cNvPr id="203" name="Google Shape;203;p43"/>
          <p:cNvSpPr/>
          <p:nvPr/>
        </p:nvSpPr>
        <p:spPr>
          <a:xfrm>
            <a:off x="2052800" y="3426721"/>
            <a:ext cx="928587" cy="619058"/>
          </a:xfrm>
          <a:prstGeom prst="flowChart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loader</a:t>
            </a:r>
            <a:endParaRPr/>
          </a:p>
        </p:txBody>
      </p:sp>
      <p:sp>
        <p:nvSpPr>
          <p:cNvPr id="204" name="Google Shape;204;p43"/>
          <p:cNvSpPr/>
          <p:nvPr/>
        </p:nvSpPr>
        <p:spPr>
          <a:xfrm>
            <a:off x="5128738" y="3137833"/>
            <a:ext cx="1741100" cy="1196850"/>
          </a:xfrm>
          <a:prstGeom prst="flowChartPredefinedProcess">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Running process</a:t>
            </a:r>
            <a:endParaRPr/>
          </a:p>
        </p:txBody>
      </p:sp>
      <p:cxnSp>
        <p:nvCxnSpPr>
          <p:cNvPr id="205" name="Google Shape;205;p43"/>
          <p:cNvCxnSpPr>
            <a:stCxn id="196" idx="3"/>
            <a:endCxn id="197" idx="1"/>
          </p:cNvCxnSpPr>
          <p:nvPr/>
        </p:nvCxnSpPr>
        <p:spPr>
          <a:xfrm>
            <a:off x="1240284" y="1982911"/>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206" name="Google Shape;206;p43"/>
          <p:cNvCxnSpPr>
            <a:stCxn id="197" idx="3"/>
            <a:endCxn id="198" idx="1"/>
          </p:cNvCxnSpPr>
          <p:nvPr/>
        </p:nvCxnSpPr>
        <p:spPr>
          <a:xfrm>
            <a:off x="2981387" y="1982912"/>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207" name="Google Shape;207;p43"/>
          <p:cNvCxnSpPr>
            <a:stCxn id="198" idx="3"/>
            <a:endCxn id="199" idx="1"/>
          </p:cNvCxnSpPr>
          <p:nvPr/>
        </p:nvCxnSpPr>
        <p:spPr>
          <a:xfrm>
            <a:off x="4722484" y="1982905"/>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208" name="Google Shape;208;p43"/>
          <p:cNvCxnSpPr>
            <a:stCxn id="199" idx="3"/>
            <a:endCxn id="200" idx="1"/>
          </p:cNvCxnSpPr>
          <p:nvPr/>
        </p:nvCxnSpPr>
        <p:spPr>
          <a:xfrm>
            <a:off x="6463587" y="1982912"/>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209" name="Google Shape;209;p43"/>
          <p:cNvCxnSpPr>
            <a:stCxn id="201" idx="3"/>
            <a:endCxn id="203" idx="1"/>
          </p:cNvCxnSpPr>
          <p:nvPr/>
        </p:nvCxnSpPr>
        <p:spPr>
          <a:xfrm>
            <a:off x="1240284" y="3736261"/>
            <a:ext cx="812400" cy="0"/>
          </a:xfrm>
          <a:prstGeom prst="straightConnector1">
            <a:avLst/>
          </a:prstGeom>
          <a:noFill/>
          <a:ln cap="flat" cmpd="sng" w="9525">
            <a:solidFill>
              <a:schemeClr val="dk2"/>
            </a:solidFill>
            <a:prstDash val="solid"/>
            <a:round/>
            <a:headEnd len="med" w="med" type="none"/>
            <a:tailEnd len="med" w="med" type="triangle"/>
          </a:ln>
        </p:spPr>
      </p:cxnSp>
      <p:cxnSp>
        <p:nvCxnSpPr>
          <p:cNvPr id="210" name="Google Shape;210;p43"/>
          <p:cNvCxnSpPr>
            <a:stCxn id="203" idx="3"/>
            <a:endCxn id="204" idx="1"/>
          </p:cNvCxnSpPr>
          <p:nvPr/>
        </p:nvCxnSpPr>
        <p:spPr>
          <a:xfrm>
            <a:off x="2981387" y="3736250"/>
            <a:ext cx="2147400" cy="0"/>
          </a:xfrm>
          <a:prstGeom prst="straightConnector1">
            <a:avLst/>
          </a:prstGeom>
          <a:noFill/>
          <a:ln cap="flat" cmpd="sng" w="9525">
            <a:solidFill>
              <a:schemeClr val="dk2"/>
            </a:solidFill>
            <a:prstDash val="solid"/>
            <a:round/>
            <a:headEnd len="med" w="med" type="none"/>
            <a:tailEnd len="med" w="med" type="triangle"/>
          </a:ln>
        </p:spPr>
      </p:cxnSp>
      <p:cxnSp>
        <p:nvCxnSpPr>
          <p:cNvPr id="211" name="Google Shape;211;p43"/>
          <p:cNvCxnSpPr>
            <a:stCxn id="202" idx="0"/>
            <a:endCxn id="203" idx="2"/>
          </p:cNvCxnSpPr>
          <p:nvPr/>
        </p:nvCxnSpPr>
        <p:spPr>
          <a:xfrm rot="10800000">
            <a:off x="2517158" y="4045767"/>
            <a:ext cx="16800" cy="1134300"/>
          </a:xfrm>
          <a:prstGeom prst="straightConnector1">
            <a:avLst/>
          </a:prstGeom>
          <a:noFill/>
          <a:ln cap="flat" cmpd="sng" w="9525">
            <a:solidFill>
              <a:schemeClr val="dk2"/>
            </a:solidFill>
            <a:prstDash val="solid"/>
            <a:round/>
            <a:headEnd len="med" w="med" type="none"/>
            <a:tailEnd len="med" w="med" type="triangle"/>
          </a:ln>
        </p:spPr>
      </p:cxnSp>
      <p:sp>
        <p:nvSpPr>
          <p:cNvPr id="212" name="Google Shape;212;p43"/>
          <p:cNvSpPr txBox="1"/>
          <p:nvPr/>
        </p:nvSpPr>
        <p:spPr>
          <a:xfrm>
            <a:off x="1704500" y="6190558"/>
            <a:ext cx="5571600" cy="41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latin typeface="Lucida Sans"/>
                <a:ea typeface="Lucida Sans"/>
                <a:cs typeface="Lucida Sans"/>
                <a:sym typeface="Lucida Sans"/>
              </a:rPr>
              <a:t>After Xeno Kovah: Life of binaries, opensecuritytraining.info</a:t>
            </a:r>
            <a:endParaRPr>
              <a:latin typeface="Lucida Sans"/>
              <a:ea typeface="Lucida Sans"/>
              <a:cs typeface="Lucida Sans"/>
              <a:sym typeface="Lucida Sans"/>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