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8" r:id="rId3"/>
    <p:sldId id="259" r:id="rId4"/>
    <p:sldId id="312" r:id="rId5"/>
    <p:sldId id="260" r:id="rId6"/>
    <p:sldId id="261" r:id="rId7"/>
    <p:sldId id="262" r:id="rId8"/>
    <p:sldId id="263" r:id="rId9"/>
    <p:sldId id="26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5" r:id="rId20"/>
    <p:sldId id="294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4" r:id="rId29"/>
    <p:sldId id="303" r:id="rId30"/>
    <p:sldId id="311" r:id="rId31"/>
    <p:sldId id="305" r:id="rId32"/>
    <p:sldId id="306" r:id="rId33"/>
    <p:sldId id="307" r:id="rId34"/>
    <p:sldId id="308" r:id="rId35"/>
    <p:sldId id="313" r:id="rId36"/>
    <p:sldId id="309" r:id="rId37"/>
    <p:sldId id="310" r:id="rId38"/>
  </p:sldIdLst>
  <p:sldSz cx="9144000" cy="5143500" type="screen16x9"/>
  <p:notesSz cx="6858000" cy="9144000"/>
  <p:defaultTextStyle>
    <a:defPPr>
      <a:defRPr lang="en-CH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296C"/>
    <a:srgbClr val="30286C"/>
    <a:srgbClr val="6A7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79456"/>
  </p:normalViewPr>
  <p:slideViewPr>
    <p:cSldViewPr snapToGrid="0" snapToObjects="1">
      <p:cViewPr varScale="1">
        <p:scale>
          <a:sx n="134" d="100"/>
          <a:sy n="134" d="100"/>
        </p:scale>
        <p:origin x="131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6DF02-F4E5-4E40-839F-193394112E0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87308-31DA-DF49-9197-3EB7D5D4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21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FIRST Training materials are available for non-commercial use under a CC license. We would appreciate if you let us know that you use it: Send a mail to first-sec@firtst.org with your feedback.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246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65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960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Vote: Should we disclose the details of payment and number of infected servers to the public?  </a:t>
            </a:r>
          </a:p>
          <a:p>
            <a:r>
              <a:rPr lang="en-GB" dirty="0"/>
              <a:t>Use: </a:t>
            </a:r>
            <a:r>
              <a:rPr lang="en-GB" dirty="0" err="1"/>
              <a:t>sli.do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8939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Prepare your statements, based on the vote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09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Let the participants vote: Should we pay the ransom or not? Use an online service such as </a:t>
            </a:r>
            <a:r>
              <a:rPr lang="en-GB" dirty="0" err="1"/>
              <a:t>sli.do</a:t>
            </a:r>
            <a:endParaRPr lang="en-GB" dirty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rPr lang="de-CH" smtClean="0"/>
              <a:t>25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7291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Day 3: Pay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53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Day 3: Not payed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21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56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rPr lang="de-CH" smtClean="0"/>
              <a:t>29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01789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Vote: How </a:t>
            </a:r>
            <a:r>
              <a:rPr lang="en-US" dirty="0" err="1"/>
              <a:t>dod</a:t>
            </a:r>
            <a:r>
              <a:rPr lang="en-US" dirty="0"/>
              <a:t> we do as a group?</a:t>
            </a:r>
          </a:p>
          <a:p>
            <a:r>
              <a:rPr lang="en-US" dirty="0"/>
              <a:t>Use e.g. </a:t>
            </a:r>
            <a:r>
              <a:rPr lang="en-US" dirty="0" err="1"/>
              <a:t>sli.do</a:t>
            </a:r>
            <a:endParaRPr lang="en-US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69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why we are doing this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87308-31DA-DF49-9197-3EB7D5D424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52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</a:t>
            </a:r>
            <a:r>
              <a:rPr lang="de-DE" dirty="0" err="1"/>
              <a:t>web.archive.org</a:t>
            </a:r>
            <a:r>
              <a:rPr lang="de-DE" dirty="0"/>
              <a:t>/web/20170715000000*/http://</a:t>
            </a:r>
            <a:r>
              <a:rPr lang="de-DE" dirty="0" err="1"/>
              <a:t>www.nayana.com</a:t>
            </a:r>
            <a:r>
              <a:rPr lang="de-DE" dirty="0"/>
              <a:t>/</a:t>
            </a:r>
            <a:r>
              <a:rPr lang="de-DE" dirty="0" err="1"/>
              <a:t>bbs</a:t>
            </a:r>
            <a:r>
              <a:rPr lang="de-DE" dirty="0"/>
              <a:t>/</a:t>
            </a:r>
            <a:r>
              <a:rPr lang="de-DE" dirty="0" err="1"/>
              <a:t>set_view.php?b_name</a:t>
            </a:r>
            <a:r>
              <a:rPr lang="de-DE" dirty="0"/>
              <a:t>=</a:t>
            </a:r>
            <a:r>
              <a:rPr lang="de-DE" dirty="0" err="1"/>
              <a:t>notice&amp;w_no</a:t>
            </a:r>
            <a:r>
              <a:rPr lang="de-DE" dirty="0"/>
              <a:t>=960</a:t>
            </a:r>
          </a:p>
          <a:p>
            <a:endParaRPr lang="de-DE" dirty="0"/>
          </a:p>
          <a:p>
            <a:r>
              <a:rPr lang="de-DE" dirty="0"/>
              <a:t>http://</a:t>
            </a:r>
            <a:r>
              <a:rPr lang="de-DE" dirty="0" err="1"/>
              <a:t>www.ajudaily.com</a:t>
            </a:r>
            <a:r>
              <a:rPr lang="de-DE" dirty="0"/>
              <a:t>/</a:t>
            </a:r>
            <a:r>
              <a:rPr lang="de-DE" dirty="0" err="1"/>
              <a:t>view</a:t>
            </a:r>
            <a:r>
              <a:rPr lang="de-DE" dirty="0"/>
              <a:t>/2017061214580991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rPr lang="de-CH"/>
              <a:t>31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75326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rPr lang="de-CH" smtClean="0"/>
              <a:t>37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5853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Recap</a:t>
            </a:r>
            <a:r>
              <a:rPr lang="de-DE" dirty="0"/>
              <a:t> IR </a:t>
            </a:r>
            <a:r>
              <a:rPr lang="de-DE" dirty="0" err="1"/>
              <a:t>Porcess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063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528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45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485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229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542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6B4E19-F53D-2E4C-84C6-725535456450}" type="slidenum"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438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4">
            <a:extLst>
              <a:ext uri="{FF2B5EF4-FFF2-40B4-BE49-F238E27FC236}">
                <a16:creationId xmlns:a16="http://schemas.microsoft.com/office/drawing/2014/main" id="{54126B1D-3EAC-134C-AE71-FB027B7948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12900"/>
            <a:ext cx="9144000" cy="3530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71C555-2A97-9E4B-B684-4B6D76C257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4400" y="2617200"/>
            <a:ext cx="3331584" cy="638064"/>
          </a:xfrm>
        </p:spPr>
        <p:txBody>
          <a:bodyPr anchor="t" anchorCtr="0">
            <a:noAutofit/>
          </a:bodyPr>
          <a:lstStyle>
            <a:lvl1pPr algn="l">
              <a:defRPr sz="2000" b="1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C8962F-0DBB-7244-982F-868977504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8000" y="3387600"/>
            <a:ext cx="3029546" cy="779751"/>
          </a:xfrm>
        </p:spPr>
        <p:txBody>
          <a:bodyPr>
            <a:noAutofit/>
          </a:bodyPr>
          <a:lstStyle>
            <a:lvl1pPr marL="0" indent="0" algn="l">
              <a:buNone/>
              <a:defRPr sz="1400" b="1" i="0">
                <a:solidFill>
                  <a:schemeClr val="bg1"/>
                </a:solidFill>
                <a:latin typeface="Raleway SemiBold" panose="020B0503030101060003" pitchFamily="34" charset="77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88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47030-E78D-5843-B364-EDA1FE305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557999"/>
            <a:ext cx="7886700" cy="386137"/>
          </a:xfrm>
        </p:spPr>
        <p:txBody>
          <a:bodyPr/>
          <a:lstStyle>
            <a:lvl1pPr>
              <a:defRPr>
                <a:solidFill>
                  <a:srgbClr val="30296C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2FB3-1B54-804A-9A65-927BA353F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>
              <a:spcBef>
                <a:spcPts val="0"/>
              </a:spcBef>
              <a:buFont typeface="Arial" panose="020B0604020202020204" pitchFamily="34" charset="0"/>
              <a:buChar char="•"/>
              <a:defRPr sz="1400">
                <a:solidFill>
                  <a:srgbClr val="30296C"/>
                </a:solidFill>
              </a:defRPr>
            </a:lvl1pPr>
            <a:lvl2pPr>
              <a:defRPr sz="1200">
                <a:solidFill>
                  <a:srgbClr val="30296C"/>
                </a:solidFill>
              </a:defRPr>
            </a:lvl2pPr>
            <a:lvl3pPr>
              <a:defRPr sz="1100">
                <a:solidFill>
                  <a:srgbClr val="30296C"/>
                </a:solidFill>
              </a:defRPr>
            </a:lvl3pPr>
            <a:lvl4pPr>
              <a:defRPr sz="1050">
                <a:solidFill>
                  <a:srgbClr val="30296C"/>
                </a:solidFill>
              </a:defRPr>
            </a:lvl4pPr>
            <a:lvl5pPr>
              <a:defRPr sz="1050">
                <a:solidFill>
                  <a:srgbClr val="30296C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24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47030-E78D-5843-B364-EDA1FE305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9200" y="558000"/>
            <a:ext cx="4040280" cy="356400"/>
          </a:xfrm>
        </p:spPr>
        <p:txBody>
          <a:bodyPr/>
          <a:lstStyle>
            <a:lvl1pPr>
              <a:defRPr>
                <a:solidFill>
                  <a:srgbClr val="30286C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2FB3-1B54-804A-9A65-927BA353F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8000" y="1756800"/>
            <a:ext cx="4281480" cy="3263504"/>
          </a:xfrm>
        </p:spPr>
        <p:txBody>
          <a:bodyPr/>
          <a:lstStyle>
            <a:lvl1pPr>
              <a:defRPr>
                <a:solidFill>
                  <a:srgbClr val="30286C"/>
                </a:solidFill>
              </a:defRPr>
            </a:lvl1pPr>
            <a:lvl2pPr>
              <a:defRPr>
                <a:solidFill>
                  <a:srgbClr val="30286C"/>
                </a:solidFill>
              </a:defRPr>
            </a:lvl2pPr>
            <a:lvl3pPr>
              <a:defRPr>
                <a:solidFill>
                  <a:srgbClr val="30286C"/>
                </a:solidFill>
              </a:defRPr>
            </a:lvl3pPr>
            <a:lvl4pPr>
              <a:defRPr>
                <a:solidFill>
                  <a:srgbClr val="30286C"/>
                </a:solidFill>
              </a:defRPr>
            </a:lvl4pPr>
            <a:lvl5pPr>
              <a:defRPr>
                <a:solidFill>
                  <a:srgbClr val="30286C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7A20D2-8C43-D040-B869-9507CE2A3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8000" y="1008000"/>
            <a:ext cx="5882400" cy="2978784"/>
          </a:xfrm>
        </p:spPr>
        <p:txBody>
          <a:bodyPr/>
          <a:lstStyle>
            <a:lvl1pPr>
              <a:defRPr>
                <a:solidFill>
                  <a:srgbClr val="30286C"/>
                </a:solidFill>
              </a:defRPr>
            </a:lvl1pPr>
            <a:lvl2pPr>
              <a:defRPr>
                <a:solidFill>
                  <a:srgbClr val="30286C"/>
                </a:solidFill>
              </a:defRPr>
            </a:lvl2pPr>
            <a:lvl3pPr>
              <a:defRPr>
                <a:solidFill>
                  <a:srgbClr val="30286C"/>
                </a:solidFill>
              </a:defRPr>
            </a:lvl3pPr>
            <a:lvl4pPr>
              <a:defRPr>
                <a:solidFill>
                  <a:srgbClr val="30286C"/>
                </a:solidFill>
              </a:defRPr>
            </a:lvl4pPr>
            <a:lvl5pPr>
              <a:defRPr>
                <a:solidFill>
                  <a:srgbClr val="30286C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89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7">
            <a:extLst>
              <a:ext uri="{FF2B5EF4-FFF2-40B4-BE49-F238E27FC236}">
                <a16:creationId xmlns:a16="http://schemas.microsoft.com/office/drawing/2014/main" id="{14EC49FD-8B71-134D-B2A1-EB907EB57D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41402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7A20D2-8C43-D040-B869-9507CE2A3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360000"/>
            <a:ext cx="8532000" cy="357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56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20">
            <a:extLst>
              <a:ext uri="{FF2B5EF4-FFF2-40B4-BE49-F238E27FC236}">
                <a16:creationId xmlns:a16="http://schemas.microsoft.com/office/drawing/2014/main" id="{794E4CC6-EBCF-C242-9EE6-FD6EF57F09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41402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7A20D2-8C43-D040-B869-9507CE2A3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224000"/>
            <a:ext cx="2483208" cy="2753640"/>
          </a:xfrm>
        </p:spPr>
        <p:txBody>
          <a:bodyPr/>
          <a:lstStyle>
            <a:lvl1pPr>
              <a:defRPr>
                <a:solidFill>
                  <a:srgbClr val="30286C"/>
                </a:solidFill>
              </a:defRPr>
            </a:lvl1pPr>
            <a:lvl2pPr>
              <a:defRPr>
                <a:solidFill>
                  <a:srgbClr val="30286C"/>
                </a:solidFill>
              </a:defRPr>
            </a:lvl2pPr>
            <a:lvl3pPr>
              <a:defRPr>
                <a:solidFill>
                  <a:srgbClr val="30286C"/>
                </a:solidFill>
              </a:defRPr>
            </a:lvl3pPr>
            <a:lvl4pPr>
              <a:defRPr>
                <a:solidFill>
                  <a:srgbClr val="30286C"/>
                </a:solidFill>
              </a:defRPr>
            </a:lvl4pPr>
            <a:lvl5pPr>
              <a:defRPr>
                <a:solidFill>
                  <a:srgbClr val="30286C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rgbClr val="3029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47030-E78D-5843-B364-EDA1FE305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2FB3-1B54-804A-9A65-927BA353F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44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5BA40A-17B9-274A-8FAE-144B20394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558000"/>
            <a:ext cx="7886700" cy="356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EAAE1-59A8-A64E-8435-CC934F458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4000" y="1044000"/>
            <a:ext cx="7886700" cy="3263504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644724-E90B-4341-B05C-804A9CB7F66B}"/>
              </a:ext>
            </a:extLst>
          </p:cNvPr>
          <p:cNvSpPr txBox="1"/>
          <p:nvPr userDrawn="1"/>
        </p:nvSpPr>
        <p:spPr>
          <a:xfrm>
            <a:off x="6971610" y="4937760"/>
            <a:ext cx="217239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b="0" i="0" kern="1200" dirty="0">
                <a:solidFill>
                  <a:srgbClr val="6A7BC1"/>
                </a:solidFill>
                <a:latin typeface="Raleway" panose="020B0503030101060003" pitchFamily="34" charset="77"/>
                <a:ea typeface="+mn-ea"/>
                <a:cs typeface="+mn-cs"/>
              </a:rPr>
              <a:t>Breach Workshop Data </a:t>
            </a:r>
            <a:r>
              <a:rPr lang="en-GB" sz="600" b="0" i="0" kern="1200" dirty="0" err="1">
                <a:solidFill>
                  <a:srgbClr val="6A7BC1"/>
                </a:solidFill>
                <a:latin typeface="Raleway" panose="020B0503030101060003" pitchFamily="34" charset="77"/>
                <a:ea typeface="+mn-ea"/>
                <a:cs typeface="+mn-cs"/>
              </a:rPr>
              <a:t>Center</a:t>
            </a:r>
            <a:r>
              <a:rPr lang="en-GB" sz="600" b="0" i="0" kern="1200" dirty="0">
                <a:solidFill>
                  <a:srgbClr val="6A7BC1"/>
                </a:solidFill>
                <a:latin typeface="Raleway" panose="020B0503030101060003" pitchFamily="34" charset="77"/>
                <a:ea typeface="+mn-ea"/>
                <a:cs typeface="+mn-cs"/>
              </a:rPr>
              <a:t>, v1.1 © 2020, </a:t>
            </a:r>
            <a:r>
              <a:rPr lang="en-GB" sz="600" b="0" i="0" kern="1200" dirty="0" err="1">
                <a:solidFill>
                  <a:srgbClr val="6A7BC1"/>
                </a:solidFill>
                <a:latin typeface="Raleway" panose="020B0503030101060003" pitchFamily="34" charset="77"/>
                <a:ea typeface="+mn-ea"/>
                <a:cs typeface="+mn-cs"/>
              </a:rPr>
              <a:t>FIRST.Org</a:t>
            </a:r>
            <a:endParaRPr lang="en-GB" sz="600" b="0" i="0" kern="1200" dirty="0">
              <a:solidFill>
                <a:srgbClr val="6A7BC1"/>
              </a:solidFill>
              <a:latin typeface="Raleway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34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55" r:id="rId5"/>
    <p:sldLayoutId id="2147483656" r:id="rId6"/>
    <p:sldLayoutId id="2147483657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tx1"/>
          </a:solidFill>
          <a:latin typeface="Raleway" panose="020B0503030101060003" pitchFamily="34" charset="77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b="1" i="0" kern="1200">
          <a:solidFill>
            <a:schemeClr val="tx1"/>
          </a:solidFill>
          <a:latin typeface="Raleway SemiBold" panose="020B0503030101060003" pitchFamily="34" charset="77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b="1" i="0" kern="1200">
          <a:solidFill>
            <a:schemeClr val="tx1"/>
          </a:solidFill>
          <a:latin typeface="Raleway SemiBold" panose="020B0503030101060003" pitchFamily="34" charset="77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b="1" i="0" kern="1200">
          <a:solidFill>
            <a:schemeClr val="tx1"/>
          </a:solidFill>
          <a:latin typeface="Raleway SemiBold" panose="020B0503030101060003" pitchFamily="34" charset="77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b="1" i="0" kern="1200">
          <a:solidFill>
            <a:schemeClr val="tx1"/>
          </a:solidFill>
          <a:latin typeface="Raleway SemiBold" panose="020B0503030101060003" pitchFamily="34" charset="77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b="1" i="0" kern="1200">
          <a:solidFill>
            <a:schemeClr val="tx1"/>
          </a:solidFill>
          <a:latin typeface="Raleway SemiBold" panose="020B0503030101060003" pitchFamily="34" charset="77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2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image" Target="../media/image20.emf"/><Relationship Id="rId10" Type="http://schemas.openxmlformats.org/officeDocument/2006/relationships/image" Target="../media/image24.emf"/><Relationship Id="rId4" Type="http://schemas.openxmlformats.org/officeDocument/2006/relationships/image" Target="../media/image19.emf"/><Relationship Id="rId9" Type="http://schemas.openxmlformats.org/officeDocument/2006/relationships/image" Target="../media/image2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image" Target="../media/image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emf"/><Relationship Id="rId4" Type="http://schemas.openxmlformats.org/officeDocument/2006/relationships/image" Target="../media/image3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7A276-A366-604A-9C15-6965F28E61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GB" dirty="0"/>
              <a:t>Breach Workshop</a:t>
            </a:r>
            <a:br>
              <a:rPr lang="en-GB" dirty="0"/>
            </a:br>
            <a:r>
              <a:rPr lang="en-GB" dirty="0"/>
              <a:t>Data </a:t>
            </a:r>
            <a:r>
              <a:rPr lang="en-GB" dirty="0" err="1"/>
              <a:t>Center</a:t>
            </a:r>
            <a:r>
              <a:rPr lang="en-GB" dirty="0"/>
              <a:t> Breach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0D570-5A4E-504F-A73A-4B59BD6608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lvl="2" algn="l"/>
            <a:r>
              <a:rPr lang="en-GB" sz="1400" dirty="0" err="1">
                <a:solidFill>
                  <a:schemeClr val="bg1"/>
                </a:solidFill>
              </a:rPr>
              <a:t>Nadi</a:t>
            </a:r>
            <a:r>
              <a:rPr lang="en-GB" sz="1400" dirty="0">
                <a:solidFill>
                  <a:schemeClr val="bg1"/>
                </a:solidFill>
              </a:rPr>
              <a:t>, Fiji</a:t>
            </a:r>
          </a:p>
          <a:p>
            <a:pPr marL="0" lvl="2" algn="l"/>
            <a:r>
              <a:rPr lang="en-GB" sz="1400" dirty="0" err="1">
                <a:solidFill>
                  <a:schemeClr val="bg1"/>
                </a:solidFill>
              </a:rPr>
              <a:t>Adli</a:t>
            </a:r>
            <a:r>
              <a:rPr lang="en-GB" sz="1400" dirty="0">
                <a:solidFill>
                  <a:schemeClr val="bg1"/>
                </a:solidFill>
              </a:rPr>
              <a:t> Wahid </a:t>
            </a:r>
            <a:r>
              <a:rPr lang="en-GB" sz="1400" dirty="0" err="1">
                <a:solidFill>
                  <a:schemeClr val="bg1"/>
                </a:solidFill>
              </a:rPr>
              <a:t>adli@apnic.net</a:t>
            </a:r>
            <a:endParaRPr lang="en-GB" sz="1400" dirty="0">
              <a:solidFill>
                <a:schemeClr val="bg1"/>
              </a:solidFill>
            </a:endParaRPr>
          </a:p>
          <a:p>
            <a:pPr marL="0" lvl="2" algn="l"/>
            <a:r>
              <a:rPr lang="en-GB" sz="1400" dirty="0">
                <a:solidFill>
                  <a:schemeClr val="bg1"/>
                </a:solidFill>
              </a:rPr>
              <a:t>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59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865759E8-2AC7-834D-8119-597965A76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403" y="-544877"/>
            <a:ext cx="6616700" cy="47752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710A6A5-7AA9-E043-B045-470972E71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21" name="Textplatzhalter 1">
            <a:extLst>
              <a:ext uri="{FF2B5EF4-FFF2-40B4-BE49-F238E27FC236}">
                <a16:creationId xmlns:a16="http://schemas.microsoft.com/office/drawing/2014/main" id="{8EE98982-99CF-9B45-9A61-54D2030398A5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Rocket Science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Hosting</a:t>
            </a:r>
          </a:p>
        </p:txBody>
      </p:sp>
      <p:sp>
        <p:nvSpPr>
          <p:cNvPr id="33" name="Textplatzhalter 1">
            <a:extLst>
              <a:ext uri="{FF2B5EF4-FFF2-40B4-BE49-F238E27FC236}">
                <a16:creationId xmlns:a16="http://schemas.microsoft.com/office/drawing/2014/main" id="{9B53A587-03F8-CA49-95C9-C52CB85C9698}"/>
              </a:ext>
            </a:extLst>
          </p:cNvPr>
          <p:cNvSpPr txBox="1">
            <a:spLocks/>
          </p:cNvSpPr>
          <p:nvPr/>
        </p:nvSpPr>
        <p:spPr>
          <a:xfrm>
            <a:off x="2988000" y="1756800"/>
            <a:ext cx="4582922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dirty="0">
                <a:solidFill>
                  <a:srgbClr val="30296C"/>
                </a:solidFill>
              </a:rPr>
              <a:t>The premier web hosting company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in Mahi-Mahi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Earlier in the year, awarded contract to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host all government websites &amp; applications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They also have non-government, private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sector customers – banks, hotels, and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other SMEs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Currently have 20 staff, including 5 non-tech administrative staff (legal, Marketing, HR)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CEO is a family member of the current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Prime Minister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D9F9EE0-F99B-3548-9615-14D44EECC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57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7">
            <a:extLst>
              <a:ext uri="{FF2B5EF4-FFF2-40B4-BE49-F238E27FC236}">
                <a16:creationId xmlns:a16="http://schemas.microsoft.com/office/drawing/2014/main" id="{C42E706D-E2F9-F445-98D7-295032C14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DC49965-06A3-8546-84E8-025500E20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FD198577-0EF3-0244-A69D-CDF339C42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00" y="392400"/>
            <a:ext cx="1993900" cy="825500"/>
          </a:xfrm>
          <a:prstGeom prst="rect">
            <a:avLst/>
          </a:prstGeom>
        </p:spPr>
      </p:pic>
      <p:sp>
        <p:nvSpPr>
          <p:cNvPr id="32" name="Textplatzhalter 1">
            <a:extLst>
              <a:ext uri="{FF2B5EF4-FFF2-40B4-BE49-F238E27FC236}">
                <a16:creationId xmlns:a16="http://schemas.microsoft.com/office/drawing/2014/main" id="{FAAA845F-F2A9-EA45-89D1-B96BD85CB942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Day 1: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Screenshot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sent to CEO</a:t>
            </a:r>
          </a:p>
        </p:txBody>
      </p:sp>
      <p:sp>
        <p:nvSpPr>
          <p:cNvPr id="36" name="Textplatzhalter 1">
            <a:extLst>
              <a:ext uri="{FF2B5EF4-FFF2-40B4-BE49-F238E27FC236}">
                <a16:creationId xmlns:a16="http://schemas.microsoft.com/office/drawing/2014/main" id="{EEA9E3DA-DCF0-9741-8740-41F65265A36C}"/>
              </a:ext>
            </a:extLst>
          </p:cNvPr>
          <p:cNvSpPr txBox="1">
            <a:spLocks/>
          </p:cNvSpPr>
          <p:nvPr/>
        </p:nvSpPr>
        <p:spPr>
          <a:xfrm>
            <a:off x="2962800" y="554400"/>
            <a:ext cx="58824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accent2"/>
                </a:solidFill>
              </a:rPr>
              <a:t>Warning!!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accent2"/>
                </a:solidFill>
              </a:rPr>
              <a:t>Your documents and important files have been encrypted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If you modify any file, it may cause damage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accent2"/>
                </a:solidFill>
              </a:rPr>
              <a:t>To decrypt your file please go to the following website:</a:t>
            </a:r>
          </a:p>
          <a:p>
            <a:pPr marL="0" lvl="2" indent="0" algn="ctr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1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Please download and install TOR browser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4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000" dirty="0">
                <a:solidFill>
                  <a:schemeClr val="bg1"/>
                </a:solidFill>
              </a:rPr>
              <a:t>7fv4vg4n26cxl337.onion/</a:t>
            </a:r>
            <a:r>
              <a:rPr lang="en-GB" sz="1000" dirty="0" err="1">
                <a:solidFill>
                  <a:schemeClr val="bg1"/>
                </a:solidFill>
              </a:rPr>
              <a:t>purchase?mid</a:t>
            </a:r>
            <a:r>
              <a:rPr lang="en-GB" sz="1000" dirty="0">
                <a:solidFill>
                  <a:schemeClr val="bg1"/>
                </a:solidFill>
              </a:rPr>
              <a:t>=XXFJWEUXDKDJWEJXJW 7fv4vg4n26cxl337.onion.to/</a:t>
            </a:r>
            <a:r>
              <a:rPr lang="en-GB" sz="1000" dirty="0" err="1">
                <a:solidFill>
                  <a:schemeClr val="bg1"/>
                </a:solidFill>
              </a:rPr>
              <a:t>purchase?mid</a:t>
            </a:r>
            <a:r>
              <a:rPr lang="en-GB" sz="1000" dirty="0">
                <a:solidFill>
                  <a:schemeClr val="bg1"/>
                </a:solidFill>
              </a:rPr>
              <a:t>=XXFJWEUXDKDJWEJXJW fv4vg4n26cxl337.onion.nu/</a:t>
            </a:r>
            <a:r>
              <a:rPr lang="en-GB" sz="1000" dirty="0" err="1">
                <a:solidFill>
                  <a:schemeClr val="bg1"/>
                </a:solidFill>
              </a:rPr>
              <a:t>purchase?mid</a:t>
            </a:r>
            <a:r>
              <a:rPr lang="en-GB" sz="1000" dirty="0">
                <a:solidFill>
                  <a:schemeClr val="bg1"/>
                </a:solidFill>
              </a:rPr>
              <a:t>=XXFJWEUXDKDJWEJXJW 7fv4vg4n26cl337.hiddenservice.net//</a:t>
            </a:r>
            <a:r>
              <a:rPr lang="en-GB" sz="1000" dirty="0" err="1">
                <a:solidFill>
                  <a:schemeClr val="bg1"/>
                </a:solidFill>
              </a:rPr>
              <a:t>purchase?mid</a:t>
            </a:r>
            <a:r>
              <a:rPr lang="en-GB" sz="1000" dirty="0">
                <a:solidFill>
                  <a:schemeClr val="bg1"/>
                </a:solidFill>
              </a:rPr>
              <a:t>=XXFJWEUXDKDJWEJXJW </a:t>
            </a:r>
          </a:p>
          <a:p>
            <a:pPr marL="0" lvl="4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000" dirty="0">
                <a:solidFill>
                  <a:schemeClr val="bg1"/>
                </a:solidFill>
              </a:rPr>
              <a:t>7fv4vg4n26cl337.gbe0.top/</a:t>
            </a:r>
            <a:r>
              <a:rPr lang="en-GB" sz="1000" dirty="0" err="1">
                <a:solidFill>
                  <a:schemeClr val="bg1"/>
                </a:solidFill>
              </a:rPr>
              <a:t>purchase?mid</a:t>
            </a:r>
            <a:r>
              <a:rPr lang="en-GB" sz="1000" dirty="0">
                <a:solidFill>
                  <a:schemeClr val="bg1"/>
                </a:solidFill>
              </a:rPr>
              <a:t>=XXFJWEUXDKDJWEJXJW</a:t>
            </a:r>
          </a:p>
          <a:p>
            <a:pPr marL="0" lvl="2" indent="0" algn="ctr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1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Please download and install TOR browser</a:t>
            </a:r>
          </a:p>
          <a:p>
            <a:pPr marL="0" lvl="4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Machine ID: XXFJWEUXDKDJWEJXJW</a:t>
            </a:r>
          </a:p>
        </p:txBody>
      </p:sp>
    </p:spTree>
    <p:extLst>
      <p:ext uri="{BB962C8B-B14F-4D97-AF65-F5344CB8AC3E}">
        <p14:creationId xmlns:p14="http://schemas.microsoft.com/office/powerpoint/2010/main" val="3956561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52E545EC-94AF-954C-842C-078F9DFB5622}"/>
              </a:ext>
            </a:extLst>
          </p:cNvPr>
          <p:cNvSpPr txBox="1">
            <a:spLocks/>
          </p:cNvSpPr>
          <p:nvPr/>
        </p:nvSpPr>
        <p:spPr>
          <a:xfrm>
            <a:off x="323998" y="360000"/>
            <a:ext cx="8532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7fv4vg4n26cxl337.onion/</a:t>
            </a:r>
            <a:r>
              <a:rPr lang="en-GB" dirty="0" err="1">
                <a:solidFill>
                  <a:schemeClr val="bg1"/>
                </a:solidFill>
              </a:rPr>
              <a:t>purchase?mid</a:t>
            </a:r>
            <a:r>
              <a:rPr lang="en-GB" dirty="0">
                <a:solidFill>
                  <a:schemeClr val="bg1"/>
                </a:solidFill>
              </a:rPr>
              <a:t>=XXFJWEUXDKDJWEJXJW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accent2"/>
                </a:solidFill>
              </a:rPr>
              <a:t>Your files are still encrypted and will be deleted in 72 Hours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Here are your options: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342900" lvl="2" indent="-3429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Pay via bitcoin – to buy decryption key you will need some bitcoins. 	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Bitcoin is a currency, just like dollars and euros but entirely on Internet</a:t>
            </a:r>
          </a:p>
          <a:p>
            <a:pPr marL="342900" lvl="2" indent="-3429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	Get a wallet – you need wallet to hold your coins. We suggest https://</a:t>
            </a:r>
            <a:r>
              <a:rPr lang="en-GB" dirty="0" err="1">
                <a:solidFill>
                  <a:schemeClr val="bg1"/>
                </a:solidFill>
              </a:rPr>
              <a:t>blockchain.info</a:t>
            </a:r>
            <a:endParaRPr lang="en-GB" dirty="0">
              <a:solidFill>
                <a:schemeClr val="bg1"/>
              </a:solidFill>
            </a:endParaRPr>
          </a:p>
          <a:p>
            <a:pPr marL="342900" lvl="2" indent="-3429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	Buy Some Bitcoins – depending on your country you can buy bitcoins using various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ways (</a:t>
            </a:r>
            <a:r>
              <a:rPr lang="en-GB" dirty="0" err="1">
                <a:solidFill>
                  <a:schemeClr val="bg1"/>
                </a:solidFill>
              </a:rPr>
              <a:t>paypal</a:t>
            </a:r>
            <a:r>
              <a:rPr lang="en-GB" dirty="0">
                <a:solidFill>
                  <a:schemeClr val="bg1"/>
                </a:solidFill>
              </a:rPr>
              <a:t>, credit card, cash). We suggest https://</a:t>
            </a:r>
            <a:r>
              <a:rPr lang="en-GB" dirty="0" err="1">
                <a:solidFill>
                  <a:schemeClr val="bg1"/>
                </a:solidFill>
              </a:rPr>
              <a:t>localbitcoins.com</a:t>
            </a:r>
            <a:r>
              <a:rPr lang="en-GB" dirty="0">
                <a:solidFill>
                  <a:schemeClr val="bg1"/>
                </a:solidFill>
              </a:rPr>
              <a:t> because you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can buy directly from people</a:t>
            </a:r>
          </a:p>
          <a:p>
            <a:pPr marL="342900" lvl="2" indent="-3429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Payment: You need 1 bitcoin (BTC) for this machine and send them to: 	12hBxZl3373LgT3SjCsSl337tVefPBWCPt. The process can take up to 24 hours for us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to check the payment. Then you will receive the key and link to the decryption program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D274F2A-FB36-AA47-AB55-EF059FED5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65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96CD1C92-0CAA-3A49-9B91-3175DF5829F5}"/>
              </a:ext>
            </a:extLst>
          </p:cNvPr>
          <p:cNvSpPr txBox="1">
            <a:spLocks/>
          </p:cNvSpPr>
          <p:nvPr/>
        </p:nvSpPr>
        <p:spPr>
          <a:xfrm>
            <a:off x="323998" y="360000"/>
            <a:ext cx="8532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Date: 6 November 2019 07:30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From: Sysadmin On Duty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To: Sysadmin Group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Cc: CEO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Subject: Systems Encrypted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Dear all,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We have a problem. We found ransom notes on 55 servers.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Some folders (i.e. /var/www/) and files are encrypted.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All of those are government related websites.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I think we need a meeting. More updates soon! 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T.C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394B39F-847C-304D-BF9F-ECC79F6FB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23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BF8A4F0C-8402-5F43-97FA-597B3781A5F0}"/>
              </a:ext>
            </a:extLst>
          </p:cNvPr>
          <p:cNvSpPr txBox="1">
            <a:spLocks/>
          </p:cNvSpPr>
          <p:nvPr/>
        </p:nvSpPr>
        <p:spPr>
          <a:xfrm>
            <a:off x="323998" y="360000"/>
            <a:ext cx="8532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Date: 6 November 2019 0800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From: Sysadmin2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To: Sysadmin Group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Cc: CEO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Subject: Update (Was Re: Systems Encrypted)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Update – I’ll be brief. 100 servers encrypted all are government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customers. Backups are also encrypted. Looks like ransomware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attack. More than 300 websites &amp; applications are involved.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Attacker is asking 1BTC per server.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Please advise.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CB3A495-8C3C-2440-B019-51C992322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41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17">
            <a:extLst>
              <a:ext uri="{FF2B5EF4-FFF2-40B4-BE49-F238E27FC236}">
                <a16:creationId xmlns:a16="http://schemas.microsoft.com/office/drawing/2014/main" id="{6AF12D71-0C6D-5F45-84C1-CA1A295F0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1F58C0-A395-BE42-9933-E7E61A92F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Discussion</a:t>
            </a:r>
          </a:p>
        </p:txBody>
      </p:sp>
      <p:sp>
        <p:nvSpPr>
          <p:cNvPr id="21" name="Textplatzhalter 1">
            <a:extLst>
              <a:ext uri="{FF2B5EF4-FFF2-40B4-BE49-F238E27FC236}">
                <a16:creationId xmlns:a16="http://schemas.microsoft.com/office/drawing/2014/main" id="{6083B966-ED25-5846-903C-68A677004CC6}"/>
              </a:ext>
            </a:extLst>
          </p:cNvPr>
          <p:cNvSpPr txBox="1">
            <a:spLocks/>
          </p:cNvSpPr>
          <p:nvPr/>
        </p:nvSpPr>
        <p:spPr>
          <a:xfrm>
            <a:off x="2988000" y="1368000"/>
            <a:ext cx="4582922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Role: Internal Staff &amp; CEO 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rgbClr val="30296C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Potential Questions</a:t>
            </a:r>
          </a:p>
          <a:p>
            <a:pPr marL="342900" lvl="2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30296C"/>
                </a:solidFill>
              </a:rPr>
              <a:t>What is the impact of this incident?</a:t>
            </a:r>
          </a:p>
          <a:p>
            <a:pPr marL="342900" lvl="2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30296C"/>
                </a:solidFill>
              </a:rPr>
              <a:t>What should be done?</a:t>
            </a:r>
          </a:p>
          <a:p>
            <a:pPr marL="342900" lvl="2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30296C"/>
                </a:solidFill>
              </a:rPr>
              <a:t>Who should be in charge?</a:t>
            </a:r>
          </a:p>
          <a:p>
            <a:pPr marL="342900" lvl="2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30296C"/>
                </a:solidFill>
              </a:rPr>
              <a:t>What are the tasks that should be prioritize?</a:t>
            </a:r>
          </a:p>
          <a:p>
            <a:pPr marL="342900" lvl="2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30296C"/>
                </a:solidFill>
              </a:rPr>
              <a:t>Do we need to contact anyone else?</a:t>
            </a:r>
          </a:p>
        </p:txBody>
      </p:sp>
    </p:spTree>
    <p:extLst>
      <p:ext uri="{BB962C8B-B14F-4D97-AF65-F5344CB8AC3E}">
        <p14:creationId xmlns:p14="http://schemas.microsoft.com/office/powerpoint/2010/main" val="717437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D86E4648-22AD-EE45-92FE-313F73860AED}"/>
              </a:ext>
            </a:extLst>
          </p:cNvPr>
          <p:cNvSpPr txBox="1">
            <a:spLocks/>
          </p:cNvSpPr>
          <p:nvPr/>
        </p:nvSpPr>
        <p:spPr>
          <a:xfrm>
            <a:off x="323998" y="360000"/>
            <a:ext cx="8532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Date: 6 November 2019 1000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From: Sys Admin – Prime Ministers Office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To: CEO Rocket Science Hosting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Subject: Government website down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We noticed that our e-government portal has been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inaccessible since 0200 on 6/11/2019. 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This is disrupting a lot of services and access to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the public. Kindly advise!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Sysadmin PMO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48EE3A-0EBA-9944-B477-F7CBC4A30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83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17">
            <a:extLst>
              <a:ext uri="{FF2B5EF4-FFF2-40B4-BE49-F238E27FC236}">
                <a16:creationId xmlns:a16="http://schemas.microsoft.com/office/drawing/2014/main" id="{CF20F1BE-8F35-F74E-9499-D802ADE5C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Tasks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95E6304-CCD3-2749-B576-B63166FD3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219" y="1645370"/>
            <a:ext cx="495300" cy="4953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4F2DE5B-F097-444C-9FAE-4B2408F79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3769" y="1565055"/>
            <a:ext cx="571500" cy="546100"/>
          </a:xfrm>
          <a:prstGeom prst="rect">
            <a:avLst/>
          </a:prstGeom>
        </p:spPr>
      </p:pic>
      <p:sp>
        <p:nvSpPr>
          <p:cNvPr id="22" name="Textplatzhalter 1">
            <a:extLst>
              <a:ext uri="{FF2B5EF4-FFF2-40B4-BE49-F238E27FC236}">
                <a16:creationId xmlns:a16="http://schemas.microsoft.com/office/drawing/2014/main" id="{BDC04BC8-738E-A340-BCAE-8362675EC83C}"/>
              </a:ext>
            </a:extLst>
          </p:cNvPr>
          <p:cNvSpPr txBox="1">
            <a:spLocks/>
          </p:cNvSpPr>
          <p:nvPr/>
        </p:nvSpPr>
        <p:spPr>
          <a:xfrm>
            <a:off x="5853258" y="2343528"/>
            <a:ext cx="2880000" cy="11919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buNone/>
            </a:pPr>
            <a:r>
              <a:rPr lang="de-DE">
                <a:solidFill>
                  <a:srgbClr val="30296C"/>
                </a:solidFill>
              </a:rPr>
              <a:t>Prepare for a meeting</a:t>
            </a:r>
          </a:p>
          <a:p>
            <a:pPr marL="0" lvl="2" indent="0" algn="ctr">
              <a:buNone/>
            </a:pPr>
            <a:r>
              <a:rPr lang="de-DE">
                <a:solidFill>
                  <a:srgbClr val="30296C"/>
                </a:solidFill>
              </a:rPr>
              <a:t>with Government</a:t>
            </a:r>
          </a:p>
        </p:txBody>
      </p:sp>
      <p:sp>
        <p:nvSpPr>
          <p:cNvPr id="24" name="Textplatzhalter 1">
            <a:extLst>
              <a:ext uri="{FF2B5EF4-FFF2-40B4-BE49-F238E27FC236}">
                <a16:creationId xmlns:a16="http://schemas.microsoft.com/office/drawing/2014/main" id="{A0199DA7-84F7-A14A-B00C-3F46B2D5F337}"/>
              </a:ext>
            </a:extLst>
          </p:cNvPr>
          <p:cNvSpPr txBox="1">
            <a:spLocks/>
          </p:cNvSpPr>
          <p:nvPr/>
        </p:nvSpPr>
        <p:spPr>
          <a:xfrm>
            <a:off x="3064639" y="2343528"/>
            <a:ext cx="2880000" cy="1191953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Write a note to </a:t>
            </a:r>
          </a:p>
          <a:p>
            <a:pPr marL="0" lvl="2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affected customers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B763DD0-6D0D-DF4B-B146-D5664EA6FF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18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22">
            <a:extLst>
              <a:ext uri="{FF2B5EF4-FFF2-40B4-BE49-F238E27FC236}">
                <a16:creationId xmlns:a16="http://schemas.microsoft.com/office/drawing/2014/main" id="{C3E9F66F-DABB-5448-8113-BAFA05F36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2955A6C-B795-0947-B8AA-0033A314E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Day 2</a:t>
            </a:r>
          </a:p>
        </p:txBody>
      </p:sp>
      <p:sp>
        <p:nvSpPr>
          <p:cNvPr id="20" name="Textplatzhalter 1">
            <a:extLst>
              <a:ext uri="{FF2B5EF4-FFF2-40B4-BE49-F238E27FC236}">
                <a16:creationId xmlns:a16="http://schemas.microsoft.com/office/drawing/2014/main" id="{B2BF4A7E-9B0A-7846-8542-DA7566204853}"/>
              </a:ext>
            </a:extLst>
          </p:cNvPr>
          <p:cNvSpPr txBox="1">
            <a:spLocks/>
          </p:cNvSpPr>
          <p:nvPr/>
        </p:nvSpPr>
        <p:spPr>
          <a:xfrm>
            <a:off x="2988000" y="1008000"/>
            <a:ext cx="58893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6 November 2019 (11:59 PM)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Rocket Science Hosting Held at Ransom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Might be Political related 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rgbClr val="30296C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We have learned that Rocket Science Hosting, the premiere hosting company in Mahi Mahi is under attack. An un-named source said that 250 servers are held are ransom and the unknown attacker is de-manding 2 million USD. It is also learned that this might be politically related as the CEO is a family member of the current Prime Minister.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The CEO of Rocket Science Hosting is unavailable for comments,  despite multiple attempts by our reporter communicate with the company.</a:t>
            </a:r>
          </a:p>
        </p:txBody>
      </p:sp>
    </p:spTree>
    <p:extLst>
      <p:ext uri="{BB962C8B-B14F-4D97-AF65-F5344CB8AC3E}">
        <p14:creationId xmlns:p14="http://schemas.microsoft.com/office/powerpoint/2010/main" val="1645157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7279801-CEEA-3D47-BA5D-1EE3D8D5EF48}"/>
              </a:ext>
            </a:extLst>
          </p:cNvPr>
          <p:cNvGrpSpPr/>
          <p:nvPr/>
        </p:nvGrpSpPr>
        <p:grpSpPr>
          <a:xfrm>
            <a:off x="0" y="4495809"/>
            <a:ext cx="8877300" cy="406421"/>
            <a:chOff x="0" y="4495809"/>
            <a:chExt cx="8877300" cy="406421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BA0278E3-017B-AB4F-A691-2F492EE6B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521600"/>
              <a:ext cx="8877300" cy="88900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2AB34E5-6C01-9140-8A53-3BA015729A8D}"/>
                </a:ext>
              </a:extLst>
            </p:cNvPr>
            <p:cNvSpPr/>
            <p:nvPr/>
          </p:nvSpPr>
          <p:spPr>
            <a:xfrm>
              <a:off x="958394" y="449580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E71C0F5-B640-7A4A-A4CE-3E0880532FBA}"/>
                </a:ext>
              </a:extLst>
            </p:cNvPr>
            <p:cNvSpPr/>
            <p:nvPr/>
          </p:nvSpPr>
          <p:spPr>
            <a:xfrm>
              <a:off x="1847394" y="449580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68F8D48-E866-034F-8600-C4731F96F9A8}"/>
                </a:ext>
              </a:extLst>
            </p:cNvPr>
            <p:cNvSpPr/>
            <p:nvPr/>
          </p:nvSpPr>
          <p:spPr>
            <a:xfrm>
              <a:off x="2733219" y="449580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633666E-152F-C846-BCB7-22A5D76D0EC9}"/>
                </a:ext>
              </a:extLst>
            </p:cNvPr>
            <p:cNvSpPr/>
            <p:nvPr/>
          </p:nvSpPr>
          <p:spPr>
            <a:xfrm>
              <a:off x="3619044" y="449580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87C8BF-E536-E045-ABBF-1FD50F045990}"/>
                </a:ext>
              </a:extLst>
            </p:cNvPr>
            <p:cNvSpPr/>
            <p:nvPr/>
          </p:nvSpPr>
          <p:spPr>
            <a:xfrm>
              <a:off x="4504869" y="449580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A17E8A-33FC-4140-9180-A8F0BE46871D}"/>
                </a:ext>
              </a:extLst>
            </p:cNvPr>
            <p:cNvSpPr/>
            <p:nvPr/>
          </p:nvSpPr>
          <p:spPr>
            <a:xfrm>
              <a:off x="5393869" y="449580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F6C2988-5AC8-F74B-B23D-3E04818ECDAA}"/>
                </a:ext>
              </a:extLst>
            </p:cNvPr>
            <p:cNvSpPr/>
            <p:nvPr/>
          </p:nvSpPr>
          <p:spPr>
            <a:xfrm>
              <a:off x="6279694" y="4495809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04F887C-751D-0548-8CCF-66E59277DF1A}"/>
                </a:ext>
              </a:extLst>
            </p:cNvPr>
            <p:cNvSpPr/>
            <p:nvPr/>
          </p:nvSpPr>
          <p:spPr>
            <a:xfrm>
              <a:off x="7165519" y="4495809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3993154-D657-3647-96B9-96A7234BA60F}"/>
                </a:ext>
              </a:extLst>
            </p:cNvPr>
            <p:cNvSpPr/>
            <p:nvPr/>
          </p:nvSpPr>
          <p:spPr>
            <a:xfrm>
              <a:off x="8051344" y="4495809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8DB29574-1F22-9647-AD8D-223611F4FDB3}"/>
                </a:ext>
              </a:extLst>
            </p:cNvPr>
            <p:cNvSpPr txBox="1"/>
            <p:nvPr/>
          </p:nvSpPr>
          <p:spPr>
            <a:xfrm>
              <a:off x="324000" y="4702175"/>
              <a:ext cx="1981200" cy="200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300" b="1" dirty="0">
                  <a:latin typeface="Raleway SemiBold" panose="020B0503030101060003" pitchFamily="34" charset="77"/>
                </a:rPr>
                <a:t>Workshop Progress</a:t>
              </a:r>
            </a:p>
          </p:txBody>
        </p:sp>
      </p:grpSp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Time to vote!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5FE13961-A84F-F144-9104-253EF8215A0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057900" y="4924425"/>
            <a:ext cx="3086100" cy="150813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6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Breach Workshop Data Center, v1.1 © 2020, FIRST.Org</a:t>
            </a:r>
            <a:endParaRPr lang="de-DE" dirty="0"/>
          </a:p>
        </p:txBody>
      </p:sp>
      <p:sp>
        <p:nvSpPr>
          <p:cNvPr id="19" name="Content Placeholder 17">
            <a:extLst>
              <a:ext uri="{FF2B5EF4-FFF2-40B4-BE49-F238E27FC236}">
                <a16:creationId xmlns:a16="http://schemas.microsoft.com/office/drawing/2014/main" id="{5B5E66E7-370E-CB44-884A-EDBC9469B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2362200"/>
            <a:ext cx="2247750" cy="1945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err="1"/>
              <a:t>sli.do</a:t>
            </a:r>
            <a:endParaRPr lang="en-GB" sz="1600" dirty="0"/>
          </a:p>
          <a:p>
            <a:pPr marL="0" indent="0">
              <a:buNone/>
            </a:pPr>
            <a:r>
              <a:rPr lang="en-US" sz="1600" dirty="0"/>
              <a:t>#NXXX</a:t>
            </a:r>
          </a:p>
        </p:txBody>
      </p:sp>
    </p:spTree>
    <p:extLst>
      <p:ext uri="{BB962C8B-B14F-4D97-AF65-F5344CB8AC3E}">
        <p14:creationId xmlns:p14="http://schemas.microsoft.com/office/powerpoint/2010/main" val="370271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91468-551E-5940-96E4-D5A6A40AE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Copyright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8D0F68-80A2-6549-8AFC-59850F8C3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044000"/>
            <a:ext cx="7886700" cy="3642300"/>
          </a:xfrm>
        </p:spPr>
        <p:txBody>
          <a:bodyPr>
            <a:noAutofit/>
          </a:bodyPr>
          <a:lstStyle/>
          <a:p>
            <a:pPr marL="0" lvl="2" indent="0">
              <a:buNone/>
            </a:pPr>
            <a:r>
              <a:rPr lang="en-GB" sz="1400" noProof="0" dirty="0">
                <a:solidFill>
                  <a:srgbClr val="30286C"/>
                </a:solidFill>
              </a:rPr>
              <a:t>Copyright © by Forum of Incident Response and Security Teams, Inc.</a:t>
            </a:r>
          </a:p>
          <a:p>
            <a:pPr marL="0" lvl="2" indent="0">
              <a:buNone/>
            </a:pPr>
            <a:endParaRPr lang="en-GB" sz="1400" noProof="0" dirty="0">
              <a:solidFill>
                <a:srgbClr val="30286C"/>
              </a:solidFill>
            </a:endParaRPr>
          </a:p>
          <a:p>
            <a:pPr marL="0" lvl="2" indent="0">
              <a:buNone/>
            </a:pPr>
            <a:r>
              <a:rPr lang="en-GB" sz="1400" noProof="0" dirty="0" err="1">
                <a:solidFill>
                  <a:srgbClr val="30286C"/>
                </a:solidFill>
              </a:rPr>
              <a:t>FIRST.Org</a:t>
            </a:r>
            <a:r>
              <a:rPr lang="en-GB" sz="1400" noProof="0" dirty="0">
                <a:solidFill>
                  <a:srgbClr val="30286C"/>
                </a:solidFill>
              </a:rPr>
              <a:t> is name under which Forum of Incident Response and Security Teams, Inc. conducts business.</a:t>
            </a:r>
          </a:p>
          <a:p>
            <a:pPr marL="0" lvl="2" indent="0">
              <a:buNone/>
            </a:pPr>
            <a:endParaRPr lang="en-GB" sz="1400" noProof="0" dirty="0">
              <a:solidFill>
                <a:srgbClr val="30286C"/>
              </a:solidFill>
            </a:endParaRPr>
          </a:p>
          <a:p>
            <a:pPr marL="0" lvl="2" indent="0">
              <a:buNone/>
            </a:pPr>
            <a:r>
              <a:rPr lang="en-GB" sz="1400" noProof="0" dirty="0">
                <a:solidFill>
                  <a:srgbClr val="30286C"/>
                </a:solidFill>
              </a:rPr>
              <a:t>This training material is licensed under Creative Commons </a:t>
            </a:r>
          </a:p>
          <a:p>
            <a:pPr marL="0" lvl="2" indent="0">
              <a:buNone/>
            </a:pPr>
            <a:r>
              <a:rPr lang="en-GB" sz="1400" noProof="0" dirty="0">
                <a:solidFill>
                  <a:srgbClr val="30286C"/>
                </a:solidFill>
              </a:rPr>
              <a:t>Attribution-Non-Commercial-Share-Alike 4.0 (CC BY-NC-SA 4.0)</a:t>
            </a:r>
          </a:p>
          <a:p>
            <a:pPr marL="0" lvl="2" indent="0">
              <a:buNone/>
            </a:pPr>
            <a:endParaRPr lang="en-GB" sz="1400" noProof="0" dirty="0">
              <a:solidFill>
                <a:srgbClr val="30286C"/>
              </a:solidFill>
            </a:endParaRPr>
          </a:p>
          <a:p>
            <a:pPr marL="0" lvl="2" indent="0">
              <a:buNone/>
            </a:pPr>
            <a:r>
              <a:rPr lang="en-GB" sz="1400" noProof="0" dirty="0" err="1">
                <a:solidFill>
                  <a:srgbClr val="30286C"/>
                </a:solidFill>
              </a:rPr>
              <a:t>FIRST.Org</a:t>
            </a:r>
            <a:r>
              <a:rPr lang="en-GB" sz="1400" noProof="0" dirty="0">
                <a:solidFill>
                  <a:srgbClr val="30286C"/>
                </a:solidFill>
              </a:rPr>
              <a:t> makes no representation, express or implied, with regard </a:t>
            </a:r>
            <a:br>
              <a:rPr lang="en-GB" sz="1400" noProof="0" dirty="0">
                <a:solidFill>
                  <a:srgbClr val="30286C"/>
                </a:solidFill>
              </a:rPr>
            </a:br>
            <a:r>
              <a:rPr lang="en-GB" sz="1400" noProof="0" dirty="0">
                <a:solidFill>
                  <a:srgbClr val="30286C"/>
                </a:solidFill>
              </a:rPr>
              <a:t>to the accuracy of the information contained in this material and cannot accept any legal responsibility or liability for any errors or omissions that may be made.</a:t>
            </a:r>
          </a:p>
          <a:p>
            <a:pPr marL="0" lvl="2" indent="0">
              <a:buNone/>
            </a:pPr>
            <a:endParaRPr lang="en-GB" sz="1400" noProof="0" dirty="0">
              <a:solidFill>
                <a:srgbClr val="30286C"/>
              </a:solidFill>
            </a:endParaRPr>
          </a:p>
          <a:p>
            <a:pPr marL="0" lvl="2" indent="0">
              <a:buNone/>
            </a:pPr>
            <a:r>
              <a:rPr lang="en-GB" sz="1400" noProof="0" dirty="0">
                <a:solidFill>
                  <a:srgbClr val="30286C"/>
                </a:solidFill>
              </a:rPr>
              <a:t>All trademarks are property of their respective owners.</a:t>
            </a:r>
          </a:p>
          <a:p>
            <a:pPr marL="0" lvl="2" indent="0">
              <a:buNone/>
            </a:pPr>
            <a:endParaRPr lang="en-GB" sz="1400" noProof="0" dirty="0">
              <a:solidFill>
                <a:srgbClr val="30286C"/>
              </a:solidFill>
            </a:endParaRPr>
          </a:p>
          <a:p>
            <a:pPr marL="0" lvl="2" indent="0">
              <a:buNone/>
            </a:pPr>
            <a:r>
              <a:rPr lang="en-GB" sz="1400" noProof="0" dirty="0">
                <a:solidFill>
                  <a:srgbClr val="30286C"/>
                </a:solidFill>
              </a:rPr>
              <a:t>Permissions beyond the scope of this license may be available </a:t>
            </a:r>
            <a:br>
              <a:rPr lang="en-GB" sz="1400" noProof="0" dirty="0">
                <a:solidFill>
                  <a:srgbClr val="30286C"/>
                </a:solidFill>
              </a:rPr>
            </a:br>
            <a:r>
              <a:rPr lang="en-GB" sz="1400" noProof="0" dirty="0">
                <a:solidFill>
                  <a:srgbClr val="30286C"/>
                </a:solidFill>
              </a:rPr>
              <a:t>at </a:t>
            </a:r>
            <a:r>
              <a:rPr lang="en-GB" sz="1400" noProof="0" dirty="0" err="1">
                <a:solidFill>
                  <a:srgbClr val="30286C"/>
                </a:solidFill>
              </a:rPr>
              <a:t>first-licensing@first.org</a:t>
            </a:r>
            <a:endParaRPr lang="en-GB" sz="1400" noProof="0" dirty="0">
              <a:solidFill>
                <a:srgbClr val="3028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62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9">
            <a:extLst>
              <a:ext uri="{FF2B5EF4-FFF2-40B4-BE49-F238E27FC236}">
                <a16:creationId xmlns:a16="http://schemas.microsoft.com/office/drawing/2014/main" id="{20317D0B-DF45-C440-89D7-66973750C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B45E14A-C3A1-2644-9D9C-F0EE17DF4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434FC5E-D1DD-7E42-AD49-0787B5816C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Tasks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36EDE7E5-46CE-E44C-A2E0-5D6E9086CC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9251" y="1654255"/>
            <a:ext cx="520700" cy="5080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14AAA21F-97E8-8645-AED2-0DEF1E2063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2659" y="1662313"/>
            <a:ext cx="508000" cy="4826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CAFEE73-1EB4-924D-8DC7-6F9FC73C38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0106" y="1636913"/>
            <a:ext cx="304800" cy="533400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96D76C88-5FFA-174A-B9D0-9592A99D5E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4353" y="1662313"/>
            <a:ext cx="495300" cy="495300"/>
          </a:xfrm>
          <a:prstGeom prst="rect">
            <a:avLst/>
          </a:prstGeom>
        </p:spPr>
      </p:pic>
      <p:sp>
        <p:nvSpPr>
          <p:cNvPr id="30" name="Textplatzhalter 1">
            <a:extLst>
              <a:ext uri="{FF2B5EF4-FFF2-40B4-BE49-F238E27FC236}">
                <a16:creationId xmlns:a16="http://schemas.microsoft.com/office/drawing/2014/main" id="{F211203F-AECA-654C-B71B-0074F4C2967D}"/>
              </a:ext>
            </a:extLst>
          </p:cNvPr>
          <p:cNvSpPr txBox="1">
            <a:spLocks/>
          </p:cNvSpPr>
          <p:nvPr/>
        </p:nvSpPr>
        <p:spPr>
          <a:xfrm>
            <a:off x="4392980" y="2343528"/>
            <a:ext cx="1440000" cy="16518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buNone/>
            </a:pPr>
            <a:r>
              <a:rPr lang="de-DE">
                <a:solidFill>
                  <a:srgbClr val="30296C"/>
                </a:solidFill>
              </a:rPr>
              <a:t>Give an update to customers</a:t>
            </a:r>
            <a:br>
              <a:rPr lang="de-DE">
                <a:solidFill>
                  <a:srgbClr val="30296C"/>
                </a:solidFill>
              </a:rPr>
            </a:br>
            <a:r>
              <a:rPr lang="de-DE">
                <a:solidFill>
                  <a:srgbClr val="30296C"/>
                </a:solidFill>
              </a:rPr>
              <a:t>on the current progress</a:t>
            </a:r>
          </a:p>
        </p:txBody>
      </p:sp>
      <p:sp>
        <p:nvSpPr>
          <p:cNvPr id="31" name="Textplatzhalter 1">
            <a:extLst>
              <a:ext uri="{FF2B5EF4-FFF2-40B4-BE49-F238E27FC236}">
                <a16:creationId xmlns:a16="http://schemas.microsoft.com/office/drawing/2014/main" id="{0BDC5A32-B68A-254F-A9E1-DD0CF43DF9E1}"/>
              </a:ext>
            </a:extLst>
          </p:cNvPr>
          <p:cNvSpPr txBox="1">
            <a:spLocks/>
          </p:cNvSpPr>
          <p:nvPr/>
        </p:nvSpPr>
        <p:spPr>
          <a:xfrm>
            <a:off x="5974645" y="2343528"/>
            <a:ext cx="1440000" cy="16518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buNone/>
            </a:pPr>
            <a:r>
              <a:rPr lang="de-DE">
                <a:solidFill>
                  <a:srgbClr val="30296C"/>
                </a:solidFill>
              </a:rPr>
              <a:t>Prepare the CEO for a phone</a:t>
            </a:r>
          </a:p>
          <a:p>
            <a:pPr marL="0" lvl="2" indent="0" algn="ctr">
              <a:buNone/>
            </a:pPr>
            <a:r>
              <a:rPr lang="de-DE">
                <a:solidFill>
                  <a:srgbClr val="30296C"/>
                </a:solidFill>
              </a:rPr>
              <a:t>interview with the Mahi Mahi Daily News Reporter </a:t>
            </a:r>
          </a:p>
        </p:txBody>
      </p:sp>
      <p:sp>
        <p:nvSpPr>
          <p:cNvPr id="32" name="Textplatzhalter 1">
            <a:extLst>
              <a:ext uri="{FF2B5EF4-FFF2-40B4-BE49-F238E27FC236}">
                <a16:creationId xmlns:a16="http://schemas.microsoft.com/office/drawing/2014/main" id="{974C9179-ED02-1745-99A7-DDBB272D69A2}"/>
              </a:ext>
            </a:extLst>
          </p:cNvPr>
          <p:cNvSpPr txBox="1">
            <a:spLocks/>
          </p:cNvSpPr>
          <p:nvPr/>
        </p:nvSpPr>
        <p:spPr>
          <a:xfrm>
            <a:off x="7556311" y="2343528"/>
            <a:ext cx="1440000" cy="16518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buNone/>
            </a:pPr>
            <a:r>
              <a:rPr lang="de-DE">
                <a:solidFill>
                  <a:srgbClr val="30296C"/>
                </a:solidFill>
              </a:rPr>
              <a:t>What else should we do?</a:t>
            </a:r>
          </a:p>
        </p:txBody>
      </p:sp>
      <p:sp>
        <p:nvSpPr>
          <p:cNvPr id="33" name="Textplatzhalter 1">
            <a:extLst>
              <a:ext uri="{FF2B5EF4-FFF2-40B4-BE49-F238E27FC236}">
                <a16:creationId xmlns:a16="http://schemas.microsoft.com/office/drawing/2014/main" id="{8FF82EF1-1E77-5A42-B501-2128EA1F2351}"/>
              </a:ext>
            </a:extLst>
          </p:cNvPr>
          <p:cNvSpPr txBox="1">
            <a:spLocks/>
          </p:cNvSpPr>
          <p:nvPr/>
        </p:nvSpPr>
        <p:spPr>
          <a:xfrm>
            <a:off x="2811314" y="2343528"/>
            <a:ext cx="1440000" cy="1651823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Prepare a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written media release to be distributed to the media</a:t>
            </a:r>
          </a:p>
        </p:txBody>
      </p:sp>
    </p:spTree>
    <p:extLst>
      <p:ext uri="{BB962C8B-B14F-4D97-AF65-F5344CB8AC3E}">
        <p14:creationId xmlns:p14="http://schemas.microsoft.com/office/powerpoint/2010/main" val="2394361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EA20B6-DDC6-5846-ADA4-ED728CF6C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  <p:sp>
        <p:nvSpPr>
          <p:cNvPr id="20" name="Textplatzhalter 1">
            <a:extLst>
              <a:ext uri="{FF2B5EF4-FFF2-40B4-BE49-F238E27FC236}">
                <a16:creationId xmlns:a16="http://schemas.microsoft.com/office/drawing/2014/main" id="{DD9DE559-F027-6E4E-BB6C-8EAA4CADC913}"/>
              </a:ext>
            </a:extLst>
          </p:cNvPr>
          <p:cNvSpPr txBox="1">
            <a:spLocks/>
          </p:cNvSpPr>
          <p:nvPr/>
        </p:nvSpPr>
        <p:spPr>
          <a:xfrm>
            <a:off x="323998" y="360000"/>
            <a:ext cx="8532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Date: 7 November 2019 0900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From: Mahi-Mahi CERT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To: Security @ </a:t>
            </a:r>
            <a:r>
              <a:rPr lang="en-GB" dirty="0" err="1">
                <a:solidFill>
                  <a:schemeClr val="bg1"/>
                </a:solidFill>
              </a:rPr>
              <a:t>RocketScience</a:t>
            </a:r>
            <a:r>
              <a:rPr lang="en-GB" dirty="0">
                <a:solidFill>
                  <a:schemeClr val="bg1"/>
                </a:solidFill>
              </a:rPr>
              <a:t> Hosting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Subject: Ransomware Analysis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Dear Security Administrator,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Our team was not able to decrypt the ransomware you shared with us. We have also asked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other partners and international CERTs to assist us. An AV company told us that malware is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a variant of an known ransomware. As per our previous advisory on ransomware, we strongly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advise that you do not pay the attacker.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We also suspect that attackers were able to compromise the server via a vulnerable Joomla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installation, then install a </a:t>
            </a:r>
            <a:r>
              <a:rPr lang="en-GB" dirty="0" err="1">
                <a:solidFill>
                  <a:schemeClr val="bg1"/>
                </a:solidFill>
              </a:rPr>
              <a:t>webshell</a:t>
            </a:r>
            <a:r>
              <a:rPr lang="en-GB" dirty="0">
                <a:solidFill>
                  <a:schemeClr val="bg1"/>
                </a:solidFill>
              </a:rPr>
              <a:t>. Also since all of your installations are using 2.6 kernel,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there’s possibility of a local privilege escalation that enables attacker to become root.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Let us know if you need us to do anything else. 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Have a safe day!</a:t>
            </a:r>
          </a:p>
        </p:txBody>
      </p:sp>
    </p:spTree>
    <p:extLst>
      <p:ext uri="{BB962C8B-B14F-4D97-AF65-F5344CB8AC3E}">
        <p14:creationId xmlns:p14="http://schemas.microsoft.com/office/powerpoint/2010/main" val="1469726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">
            <a:extLst>
              <a:ext uri="{FF2B5EF4-FFF2-40B4-BE49-F238E27FC236}">
                <a16:creationId xmlns:a16="http://schemas.microsoft.com/office/drawing/2014/main" id="{0B2B06F4-1F57-424E-B988-60A563007749}"/>
              </a:ext>
            </a:extLst>
          </p:cNvPr>
          <p:cNvSpPr txBox="1">
            <a:spLocks/>
          </p:cNvSpPr>
          <p:nvPr/>
        </p:nvSpPr>
        <p:spPr>
          <a:xfrm>
            <a:off x="323998" y="360000"/>
            <a:ext cx="8532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Date: 7 November 2019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From: Ransomware Crew @ </a:t>
            </a:r>
            <a:r>
              <a:rPr lang="en-GB" dirty="0" err="1">
                <a:solidFill>
                  <a:schemeClr val="bg1"/>
                </a:solidFill>
              </a:rPr>
              <a:t>secure_email_provider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To: CEO Rocket Science Hosting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Subject: </a:t>
            </a:r>
            <a:r>
              <a:rPr lang="en-GB" dirty="0" err="1">
                <a:solidFill>
                  <a:schemeClr val="bg1"/>
                </a:solidFill>
              </a:rPr>
              <a:t>Wanna</a:t>
            </a:r>
            <a:r>
              <a:rPr lang="en-GB" dirty="0">
                <a:solidFill>
                  <a:schemeClr val="bg1"/>
                </a:solidFill>
              </a:rPr>
              <a:t> Negotiate?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Hi,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We notice 100 of your servers are encrypted. Price is 1BTC per server.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We know you are government backed and can raise the money.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Please pay as soon as possible.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Time is running out!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23E2094-9A99-DF4E-805C-584D512F5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5809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95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5">
            <a:extLst>
              <a:ext uri="{FF2B5EF4-FFF2-40B4-BE49-F238E27FC236}">
                <a16:creationId xmlns:a16="http://schemas.microsoft.com/office/drawing/2014/main" id="{803B4B20-72EE-EF40-8886-729599F38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17450E5-017E-5246-B90B-629D2EE4E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D3A6013-0B44-FC4A-8865-D7378D5BA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1270000"/>
          </a:xfrm>
          <a:prstGeom prst="rect">
            <a:avLst/>
          </a:prstGeom>
        </p:spPr>
      </p:pic>
      <p:sp>
        <p:nvSpPr>
          <p:cNvPr id="22" name="Textplatzhalter 1">
            <a:extLst>
              <a:ext uri="{FF2B5EF4-FFF2-40B4-BE49-F238E27FC236}">
                <a16:creationId xmlns:a16="http://schemas.microsoft.com/office/drawing/2014/main" id="{6CC04880-D83F-F645-9A5E-9C364841A465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14689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Task: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Meeting with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Government,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National CERT and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other customers</a:t>
            </a:r>
          </a:p>
        </p:txBody>
      </p:sp>
      <p:sp>
        <p:nvSpPr>
          <p:cNvPr id="21" name="Textplatzhalter 1">
            <a:extLst>
              <a:ext uri="{FF2B5EF4-FFF2-40B4-BE49-F238E27FC236}">
                <a16:creationId xmlns:a16="http://schemas.microsoft.com/office/drawing/2014/main" id="{9B34B350-9ADC-0549-B4A1-B707A93C1BE8}"/>
              </a:ext>
            </a:extLst>
          </p:cNvPr>
          <p:cNvSpPr txBox="1">
            <a:spLocks/>
          </p:cNvSpPr>
          <p:nvPr/>
        </p:nvSpPr>
        <p:spPr>
          <a:xfrm>
            <a:off x="2988000" y="1368000"/>
            <a:ext cx="4582922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Role: Rocket Science Team vs Stakeholders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rgbClr val="30296C"/>
              </a:solidFill>
            </a:endParaRP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Ask for help to government to raise funds. 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Get advise about negotiating with attacker.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Ask for exception in using BTC to pay attacker.</a:t>
            </a:r>
          </a:p>
        </p:txBody>
      </p:sp>
    </p:spTree>
    <p:extLst>
      <p:ext uri="{BB962C8B-B14F-4D97-AF65-F5344CB8AC3E}">
        <p14:creationId xmlns:p14="http://schemas.microsoft.com/office/powerpoint/2010/main" val="972847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>
            <a:extLst>
              <a:ext uri="{FF2B5EF4-FFF2-40B4-BE49-F238E27FC236}">
                <a16:creationId xmlns:a16="http://schemas.microsoft.com/office/drawing/2014/main" id="{9384F914-5E7A-E84B-A159-AF2291A20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Discussion</a:t>
            </a:r>
          </a:p>
        </p:txBody>
      </p:sp>
      <p:sp>
        <p:nvSpPr>
          <p:cNvPr id="34" name="Textplatzhalter 1">
            <a:extLst>
              <a:ext uri="{FF2B5EF4-FFF2-40B4-BE49-F238E27FC236}">
                <a16:creationId xmlns:a16="http://schemas.microsoft.com/office/drawing/2014/main" id="{91B4E50C-37E2-BA46-826E-3B8B58CAB4BD}"/>
              </a:ext>
            </a:extLst>
          </p:cNvPr>
          <p:cNvSpPr txBox="1">
            <a:spLocks/>
          </p:cNvSpPr>
          <p:nvPr/>
        </p:nvSpPr>
        <p:spPr>
          <a:xfrm>
            <a:off x="2988000" y="1368000"/>
            <a:ext cx="4582922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Role: Rocket Science Internal meeting 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 dirty="0">
              <a:solidFill>
                <a:srgbClr val="30296C"/>
              </a:solidFill>
            </a:endParaRP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Pending issues: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Security &amp; Technical Updates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Other plans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Pending items?</a:t>
            </a:r>
          </a:p>
          <a:p>
            <a:pPr lvl="2">
              <a:lnSpc>
                <a:spcPct val="100000"/>
              </a:lnSpc>
            </a:pPr>
            <a:r>
              <a:rPr lang="en-GB" dirty="0">
                <a:solidFill>
                  <a:srgbClr val="30296C"/>
                </a:solidFill>
              </a:rPr>
              <a:t>Final Decision – Pay or Not Pay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AF78611-74DE-944B-9C5B-1A678FF6E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429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1F82B2-52FF-4246-BEBE-D78224142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Pay or not pay?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A3F2AFF-3B41-254C-811F-8CC22D53D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2362200"/>
            <a:ext cx="2247750" cy="1945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err="1"/>
              <a:t>sli.do</a:t>
            </a:r>
            <a:endParaRPr lang="en-GB" sz="1600" dirty="0"/>
          </a:p>
          <a:p>
            <a:pPr marL="0" indent="0">
              <a:buNone/>
            </a:pPr>
            <a:r>
              <a:rPr lang="en-US" sz="1600" dirty="0"/>
              <a:t>#NXXX</a:t>
            </a:r>
          </a:p>
        </p:txBody>
      </p:sp>
    </p:spTree>
    <p:extLst>
      <p:ext uri="{BB962C8B-B14F-4D97-AF65-F5344CB8AC3E}">
        <p14:creationId xmlns:p14="http://schemas.microsoft.com/office/powerpoint/2010/main" val="1495667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17">
            <a:extLst>
              <a:ext uri="{FF2B5EF4-FFF2-40B4-BE49-F238E27FC236}">
                <a16:creationId xmlns:a16="http://schemas.microsoft.com/office/drawing/2014/main" id="{FF1B70DA-0808-E74D-810F-B2377AF13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Day 3: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Pay </a:t>
            </a:r>
          </a:p>
        </p:txBody>
      </p:sp>
      <p:sp>
        <p:nvSpPr>
          <p:cNvPr id="21" name="Textplatzhalter 1">
            <a:extLst>
              <a:ext uri="{FF2B5EF4-FFF2-40B4-BE49-F238E27FC236}">
                <a16:creationId xmlns:a16="http://schemas.microsoft.com/office/drawing/2014/main" id="{35B0AF60-96AD-2A41-A652-964D2CB83911}"/>
              </a:ext>
            </a:extLst>
          </p:cNvPr>
          <p:cNvSpPr txBox="1">
            <a:spLocks/>
          </p:cNvSpPr>
          <p:nvPr/>
        </p:nvSpPr>
        <p:spPr>
          <a:xfrm>
            <a:off x="2987999" y="360000"/>
            <a:ext cx="4887373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Date: 7 November 2019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From: Ransomware Crew @ secure_email_provider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To: CEO Rocket Science Hosting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Subject: Re: Wanna Negotiate?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Dear CEO,</a:t>
            </a:r>
          </a:p>
          <a:p>
            <a:pPr marL="0" lvl="2" indent="0">
              <a:buFont typeface="Arial" panose="020B0604020202020204" pitchFamily="34" charset="0"/>
              <a:buNone/>
            </a:pPr>
            <a:endParaRPr lang="en-GB">
              <a:solidFill>
                <a:schemeClr val="bg1"/>
              </a:solidFill>
            </a:endParaRP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We accept your offer to pay us 50 BTC in 2 installation.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>
                <a:solidFill>
                  <a:schemeClr val="bg1"/>
                </a:solidFill>
              </a:rPr>
              <a:t>Please make the first payment of 25 BIT coins.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04D3928-0B4F-004D-92BF-26717295E5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09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84AA896-163D-2649-9D92-C5F614EFC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16" name="Textplatzhalter 1">
            <a:extLst>
              <a:ext uri="{FF2B5EF4-FFF2-40B4-BE49-F238E27FC236}">
                <a16:creationId xmlns:a16="http://schemas.microsoft.com/office/drawing/2014/main" id="{EC6ADBB0-C42D-A04F-BCE6-43ADB07EFDEB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Day 3: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Not Pay </a:t>
            </a:r>
          </a:p>
        </p:txBody>
      </p:sp>
      <p:sp>
        <p:nvSpPr>
          <p:cNvPr id="22" name="Textplatzhalter 1">
            <a:extLst>
              <a:ext uri="{FF2B5EF4-FFF2-40B4-BE49-F238E27FC236}">
                <a16:creationId xmlns:a16="http://schemas.microsoft.com/office/drawing/2014/main" id="{8CE48056-D415-3543-9BED-CBC3DE3C03EC}"/>
              </a:ext>
            </a:extLst>
          </p:cNvPr>
          <p:cNvSpPr txBox="1">
            <a:spLocks/>
          </p:cNvSpPr>
          <p:nvPr/>
        </p:nvSpPr>
        <p:spPr>
          <a:xfrm>
            <a:off x="324000" y="1224000"/>
            <a:ext cx="2124000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All files deleted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on 100 servers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592F01E-E2BF-DC41-93F5-B7F40ADF6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75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5AFD32-7A1A-3044-92CF-275045C1F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  <p:pic>
        <p:nvPicPr>
          <p:cNvPr id="7" name="Grafik 1">
            <a:extLst>
              <a:ext uri="{FF2B5EF4-FFF2-40B4-BE49-F238E27FC236}">
                <a16:creationId xmlns:a16="http://schemas.microsoft.com/office/drawing/2014/main" id="{F04F6C2B-3309-F64A-B632-698A91216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5E7D4A6-DB7C-924B-9FBD-E80601480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23" name="Textplatzhalter 1">
            <a:extLst>
              <a:ext uri="{FF2B5EF4-FFF2-40B4-BE49-F238E27FC236}">
                <a16:creationId xmlns:a16="http://schemas.microsoft.com/office/drawing/2014/main" id="{1DE7FB00-C965-AB4A-9D0F-5BBECD7255E3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Wrap up –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Discussion</a:t>
            </a:r>
          </a:p>
        </p:txBody>
      </p:sp>
      <p:sp>
        <p:nvSpPr>
          <p:cNvPr id="20" name="Textplatzhalter 1">
            <a:extLst>
              <a:ext uri="{FF2B5EF4-FFF2-40B4-BE49-F238E27FC236}">
                <a16:creationId xmlns:a16="http://schemas.microsoft.com/office/drawing/2014/main" id="{49362F13-06A8-474B-8BA3-F6BB7C2EB02E}"/>
              </a:ext>
            </a:extLst>
          </p:cNvPr>
          <p:cNvSpPr txBox="1">
            <a:spLocks/>
          </p:cNvSpPr>
          <p:nvPr/>
        </p:nvSpPr>
        <p:spPr>
          <a:xfrm>
            <a:off x="2988000" y="1368000"/>
            <a:ext cx="4582922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Prepare update to customers based </a:t>
            </a:r>
          </a:p>
          <a:p>
            <a:pPr marL="0" lvl="2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30296C"/>
                </a:solidFill>
              </a:rPr>
              <a:t>on your decision (Pay or Not Pay)</a:t>
            </a:r>
          </a:p>
        </p:txBody>
      </p:sp>
    </p:spTree>
    <p:extLst>
      <p:ext uri="{BB962C8B-B14F-4D97-AF65-F5344CB8AC3E}">
        <p14:creationId xmlns:p14="http://schemas.microsoft.com/office/powerpoint/2010/main" val="15785280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7">
            <a:extLst>
              <a:ext uri="{FF2B5EF4-FFF2-40B4-BE49-F238E27FC236}">
                <a16:creationId xmlns:a16="http://schemas.microsoft.com/office/drawing/2014/main" id="{087A28DC-40EC-F54F-BB18-1CE42735F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477000" cy="41402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5E7D4A6-DB7C-924B-9FBD-E80601480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23" name="Textplatzhalter 1">
            <a:extLst>
              <a:ext uri="{FF2B5EF4-FFF2-40B4-BE49-F238E27FC236}">
                <a16:creationId xmlns:a16="http://schemas.microsoft.com/office/drawing/2014/main" id="{1DE7FB00-C965-AB4A-9D0F-5BBECD7255E3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Group Task</a:t>
            </a:r>
          </a:p>
        </p:txBody>
      </p:sp>
      <p:sp>
        <p:nvSpPr>
          <p:cNvPr id="20" name="Textplatzhalter 1">
            <a:extLst>
              <a:ext uri="{FF2B5EF4-FFF2-40B4-BE49-F238E27FC236}">
                <a16:creationId xmlns:a16="http://schemas.microsoft.com/office/drawing/2014/main" id="{0860612B-254F-D142-BDC6-0651768427CD}"/>
              </a:ext>
            </a:extLst>
          </p:cNvPr>
          <p:cNvSpPr txBox="1">
            <a:spLocks/>
          </p:cNvSpPr>
          <p:nvPr/>
        </p:nvSpPr>
        <p:spPr>
          <a:xfrm>
            <a:off x="2987999" y="1368000"/>
            <a:ext cx="5975025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rgbClr val="30296C"/>
                </a:solidFill>
                <a:latin typeface="Raleway" panose="020B0503030101060003" pitchFamily="34" charset="77"/>
              </a:rPr>
              <a:t>Did we do the right thing? </a:t>
            </a:r>
          </a:p>
          <a:p>
            <a:pPr marL="0" lvl="2" indent="0">
              <a:buNone/>
            </a:pPr>
            <a:endParaRPr lang="en-GB" dirty="0">
              <a:solidFill>
                <a:srgbClr val="30296C"/>
              </a:solidFill>
              <a:latin typeface="Raleway" panose="020B0503030101060003" pitchFamily="34" charset="77"/>
            </a:endParaRPr>
          </a:p>
          <a:p>
            <a:pPr marL="0" lvl="2" indent="0">
              <a:buNone/>
            </a:pPr>
            <a:r>
              <a:rPr lang="en-GB" dirty="0">
                <a:solidFill>
                  <a:srgbClr val="30296C"/>
                </a:solidFill>
                <a:latin typeface="Raleway" panose="020B0503030101060003" pitchFamily="34" charset="77"/>
              </a:rPr>
              <a:t>What could be improved? </a:t>
            </a:r>
          </a:p>
          <a:p>
            <a:pPr marL="0" lvl="2" indent="0">
              <a:buNone/>
            </a:pPr>
            <a:endParaRPr lang="en-GB" dirty="0">
              <a:solidFill>
                <a:srgbClr val="30296C"/>
              </a:solidFill>
              <a:latin typeface="Raleway" panose="020B0503030101060003" pitchFamily="34" charset="77"/>
            </a:endParaRPr>
          </a:p>
          <a:p>
            <a:pPr marL="0" lvl="2" indent="0">
              <a:buNone/>
            </a:pPr>
            <a:r>
              <a:rPr lang="en-GB" dirty="0">
                <a:solidFill>
                  <a:srgbClr val="30296C"/>
                </a:solidFill>
                <a:latin typeface="Raleway" panose="020B0503030101060003" pitchFamily="34" charset="77"/>
              </a:rPr>
              <a:t>What are the lessons learned? </a:t>
            </a:r>
          </a:p>
          <a:p>
            <a:pPr marL="0" lvl="2" indent="0">
              <a:buNone/>
            </a:pPr>
            <a:endParaRPr lang="en-GB" dirty="0">
              <a:solidFill>
                <a:srgbClr val="30296C"/>
              </a:solidFill>
              <a:latin typeface="Raleway" panose="020B0503030101060003" pitchFamily="34" charset="77"/>
            </a:endParaRPr>
          </a:p>
          <a:p>
            <a:pPr marL="0" lvl="2" indent="0">
              <a:buNone/>
            </a:pPr>
            <a:r>
              <a:rPr lang="en-GB" dirty="0">
                <a:solidFill>
                  <a:srgbClr val="30296C"/>
                </a:solidFill>
                <a:latin typeface="Raleway" panose="020B0503030101060003" pitchFamily="34" charset="77"/>
              </a:rPr>
              <a:t>How can we prevent this? </a:t>
            </a:r>
          </a:p>
          <a:p>
            <a:pPr marL="0" lvl="2" indent="0">
              <a:buNone/>
            </a:pPr>
            <a:endParaRPr lang="en-GB" dirty="0">
              <a:solidFill>
                <a:srgbClr val="30296C"/>
              </a:solidFill>
              <a:latin typeface="Raleway" panose="020B0503030101060003" pitchFamily="34" charset="77"/>
            </a:endParaRPr>
          </a:p>
          <a:p>
            <a:pPr marL="0" lvl="2" indent="0">
              <a:buNone/>
            </a:pPr>
            <a:r>
              <a:rPr lang="en-GB" dirty="0">
                <a:solidFill>
                  <a:srgbClr val="30296C"/>
                </a:solidFill>
                <a:latin typeface="Raleway" panose="020B0503030101060003" pitchFamily="34" charset="77"/>
              </a:rPr>
              <a:t>What is the role of National CERT? </a:t>
            </a:r>
          </a:p>
          <a:p>
            <a:pPr marL="0" lvl="2" indent="0">
              <a:buNone/>
            </a:pPr>
            <a:endParaRPr lang="en-GB" dirty="0">
              <a:solidFill>
                <a:srgbClr val="30296C"/>
              </a:solidFill>
              <a:latin typeface="Raleway" panose="020B0503030101060003" pitchFamily="34" charset="77"/>
            </a:endParaRPr>
          </a:p>
          <a:p>
            <a:pPr marL="0" lvl="2" indent="0">
              <a:buNone/>
            </a:pPr>
            <a:r>
              <a:rPr lang="en-GB" dirty="0">
                <a:solidFill>
                  <a:srgbClr val="30296C"/>
                </a:solidFill>
                <a:latin typeface="Raleway" panose="020B0503030101060003" pitchFamily="34" charset="77"/>
              </a:rPr>
              <a:t>Role of Stakeholders -  customers, media, public, Law Enforcement  </a:t>
            </a:r>
          </a:p>
          <a:p>
            <a:pPr marL="0" lvl="2" indent="0">
              <a:buNone/>
            </a:pPr>
            <a:endParaRPr lang="en-GB" dirty="0">
              <a:solidFill>
                <a:srgbClr val="30296C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ED1D9A-0AD8-434F-A025-2C13B909D0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4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32A1-6E43-BA45-8FFC-59E9AABB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About the author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37F-2DDC-A247-AE3E-531E580E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600" dirty="0" err="1">
                <a:latin typeface="Raleway" panose="020B0503030101060003" pitchFamily="34" charset="77"/>
              </a:rPr>
              <a:t>Adli</a:t>
            </a:r>
            <a:r>
              <a:rPr lang="en-GB" sz="1600" dirty="0">
                <a:latin typeface="Raleway" panose="020B0503030101060003" pitchFamily="34" charset="77"/>
              </a:rPr>
              <a:t> Wahid</a:t>
            </a:r>
          </a:p>
          <a:p>
            <a:pPr marL="0" lvl="2" indent="0">
              <a:buNone/>
            </a:pPr>
            <a:r>
              <a:rPr lang="en-GB" sz="1400" dirty="0"/>
              <a:t>Senior Internet Security Specialist @ APNIC</a:t>
            </a:r>
          </a:p>
          <a:p>
            <a:pPr marL="0" lvl="2" indent="0">
              <a:buNone/>
            </a:pPr>
            <a:endParaRPr lang="en-GB" sz="1400" dirty="0"/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Previously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/>
              <a:t>Bank of Tokyo Mitsubishi-UFJ (MUFG-CERT)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/>
              <a:t>Malaysia Computer Emergency Response Team (MYCERT)</a:t>
            </a:r>
          </a:p>
          <a:p>
            <a:pPr marL="0" lvl="2" indent="0">
              <a:buNone/>
            </a:pPr>
            <a:endParaRPr lang="en-GB" sz="1400" dirty="0"/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Let’s connect!</a:t>
            </a:r>
          </a:p>
          <a:p>
            <a:pPr marL="180000" lvl="2" indent="-180000">
              <a:lnSpc>
                <a:spcPct val="100000"/>
              </a:lnSpc>
              <a:spcBef>
                <a:spcPts val="0"/>
              </a:spcBef>
            </a:pPr>
            <a:r>
              <a:rPr lang="en-GB" sz="1400" dirty="0"/>
              <a:t>Twitter: @</a:t>
            </a:r>
            <a:r>
              <a:rPr lang="en-GB" sz="1400" dirty="0" err="1"/>
              <a:t>adliwahid</a:t>
            </a:r>
            <a:endParaRPr lang="en-GB" sz="1400" dirty="0"/>
          </a:p>
          <a:p>
            <a:pPr marL="180000" lvl="2" indent="-180000">
              <a:lnSpc>
                <a:spcPct val="100000"/>
              </a:lnSpc>
              <a:spcBef>
                <a:spcPts val="0"/>
              </a:spcBef>
            </a:pPr>
            <a:r>
              <a:rPr lang="en-GB" sz="1400" dirty="0"/>
              <a:t>LinkedIn: </a:t>
            </a:r>
            <a:r>
              <a:rPr lang="en-GB" sz="1400" dirty="0" err="1"/>
              <a:t>Adli</a:t>
            </a:r>
            <a:r>
              <a:rPr lang="en-GB" sz="1400" dirty="0"/>
              <a:t> Wahid</a:t>
            </a:r>
          </a:p>
          <a:p>
            <a:pPr marL="180000" lvl="2" indent="-180000">
              <a:lnSpc>
                <a:spcPct val="100000"/>
              </a:lnSpc>
              <a:spcBef>
                <a:spcPts val="0"/>
              </a:spcBef>
            </a:pPr>
            <a:r>
              <a:rPr lang="en-GB" sz="1400" dirty="0" err="1"/>
              <a:t>Unsplash</a:t>
            </a:r>
            <a:r>
              <a:rPr lang="en-GB" sz="1400" dirty="0"/>
              <a:t>: https://</a:t>
            </a:r>
            <a:r>
              <a:rPr lang="en-GB" sz="1400" dirty="0" err="1"/>
              <a:t>www.unsplash.com</a:t>
            </a:r>
            <a:r>
              <a:rPr lang="en-GB" sz="1400" dirty="0"/>
              <a:t>/</a:t>
            </a:r>
            <a:r>
              <a:rPr lang="en-GB" sz="1400" dirty="0" err="1"/>
              <a:t>adliwahid</a:t>
            </a:r>
            <a:endParaRPr lang="en-GB" sz="14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D4D75E-2A59-8C47-852B-C4E2359F4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998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5AFD32-7A1A-3044-92CF-275045C1F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7100"/>
            <a:ext cx="8877300" cy="508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5E7D4A6-DB7C-924B-9FBD-E80601480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00" y="392400"/>
            <a:ext cx="1993900" cy="609600"/>
          </a:xfrm>
          <a:prstGeom prst="rect">
            <a:avLst/>
          </a:prstGeom>
        </p:spPr>
      </p:pic>
      <p:sp>
        <p:nvSpPr>
          <p:cNvPr id="23" name="Textplatzhalter 1">
            <a:extLst>
              <a:ext uri="{FF2B5EF4-FFF2-40B4-BE49-F238E27FC236}">
                <a16:creationId xmlns:a16="http://schemas.microsoft.com/office/drawing/2014/main" id="{1DE7FB00-C965-AB4A-9D0F-5BBECD7255E3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How did we do?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C82B85-6E4D-2643-91BE-F7D0FA116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527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5CC38-9970-0E44-8AC1-14BC0F856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044000"/>
            <a:ext cx="4688150" cy="3263504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Nayana Web Hosting in KR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Ransomware is called Erebus: Only known to infect Windows Previously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153 Linux servers: More than 3000 websites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Initially asked for 550 BTC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Incident Started on June 10th: Sent notices</a:t>
            </a:r>
            <a:br>
              <a:rPr lang="en-GB" sz="1400" dirty="0"/>
            </a:br>
            <a:r>
              <a:rPr lang="en-GB" sz="1400" dirty="0"/>
              <a:t>on customer portal (public) on the 12</a:t>
            </a:r>
            <a:r>
              <a:rPr lang="en-GB" sz="1400" baseline="30000" dirty="0"/>
              <a:t>th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Negotiated and paid on 14</a:t>
            </a:r>
            <a:r>
              <a:rPr lang="en-GB" sz="1400" baseline="30000" dirty="0"/>
              <a:t>th</a:t>
            </a:r>
            <a:r>
              <a:rPr lang="en-GB" sz="1400" dirty="0"/>
              <a:t>: 397 BTC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400" dirty="0"/>
              <a:t>Tried to raised funds by selling shares to </a:t>
            </a:r>
            <a:br>
              <a:rPr lang="en-GB" sz="1400" dirty="0"/>
            </a:br>
            <a:r>
              <a:rPr lang="en-GB" sz="1400" dirty="0"/>
              <a:t>company that wanted to acquire them</a:t>
            </a:r>
          </a:p>
          <a:p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35DFF20-5BEC-6A46-9D2D-AE166B32A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275" y="558000"/>
            <a:ext cx="3719036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4EB49C-81DF-784A-9745-6CEFB4CAE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Real Incident</a:t>
            </a:r>
          </a:p>
        </p:txBody>
      </p:sp>
    </p:spTree>
    <p:extLst>
      <p:ext uri="{BB962C8B-B14F-4D97-AF65-F5344CB8AC3E}">
        <p14:creationId xmlns:p14="http://schemas.microsoft.com/office/powerpoint/2010/main" val="916209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19DDC-0A7F-B449-AE0E-870069186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Notice on June 12 2017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81B4C-3BA9-F449-89CF-C9734E567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044000"/>
            <a:ext cx="8481672" cy="3692592"/>
          </a:xfrm>
        </p:spPr>
        <p:txBody>
          <a:bodyPr>
            <a:noAutofit/>
          </a:bodyPr>
          <a:lstStyle/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will inform you about the current situation.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Currently, all employees of Internet Nayana Co., Ltd. are in the process of responding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to customers who have requested a consultation.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Using the backup file you send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Restoration settings are in progress on a new server that does not have ransomware.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are also changing index pages that have been tampered with ransomware to parking pages.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are working to secure loans and funds to recover ransomware costs.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are discussing with the Korea Hosting Domain Association which companies that can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manage the consignment and takeover of web hosting and server hosting that are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not infected with ransomware.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are doing our best to protect your interests.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are in ongoing negotiations with the hackers and announce the full text of our response.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93714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4B4F3-3097-A740-803F-1BE623E2F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Notice on 12</a:t>
            </a:r>
            <a:r>
              <a:rPr lang="en-GB" baseline="30000" dirty="0"/>
              <a:t>th</a:t>
            </a:r>
            <a:r>
              <a:rPr lang="en-GB" dirty="0"/>
              <a:t> part 2</a:t>
            </a:r>
            <a:br>
              <a:rPr lang="en-GB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FEA748-2167-6C44-9C82-177445D7E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044000"/>
            <a:ext cx="7886700" cy="3829752"/>
          </a:xfrm>
        </p:spPr>
        <p:txBody>
          <a:bodyPr/>
          <a:lstStyle/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My boss tell me, your buy many machine, give you good price 550 BTC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If you do not have enough money, you need make a loan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You company have 40+ employees,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every employees' annual salary $30,000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all employees 30,000*40 = $1,200,000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all server 550BTC = $1,620,000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If you can't pay that, you should go bankrupt.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But you need to face your </a:t>
            </a:r>
            <a:r>
              <a:rPr lang="en-GB" sz="1400" dirty="0" err="1"/>
              <a:t>childs</a:t>
            </a:r>
            <a:r>
              <a:rPr lang="en-GB" sz="1400" dirty="0"/>
              <a:t>, wife, customers and employees.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Also your will lost your reputation, business.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You will get many more lawsuits.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We will post notice from time to time about the current situation.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888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4A64F-323F-9C44-959E-E9D866D98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044000"/>
            <a:ext cx="7886700" cy="3902904"/>
          </a:xfrm>
        </p:spPr>
        <p:txBody>
          <a:bodyPr>
            <a:noAutofit/>
          </a:bodyPr>
          <a:lstStyle/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Last contact with a hacker last night. 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/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Hello, I'm CEO.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Now I'm broke.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Everything I've worked hard for 20 years is expected to disappear by 12 o'clock tomorrow.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 don't know how satisfied you are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 can't make money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All my money in a hurry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It's Hanwha 400 million won (123bit) I can't negotiate better with you.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 wish you had the 550bit you wanted. If I have that money I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Trust me and trust me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 could save many people's data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Is now exposed to news and media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Nobody wants to buy a company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There is no money available anymore.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/>
              <a:t>Who would lend me money knowing this company's situation?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11E09-2BDB-1B41-8348-395CD880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GB" dirty="0"/>
              <a:t>Note on 14</a:t>
            </a:r>
            <a:r>
              <a:rPr lang="en-GB" baseline="30000" dirty="0"/>
              <a:t>th</a:t>
            </a:r>
          </a:p>
        </p:txBody>
      </p:sp>
    </p:spTree>
    <p:extLst>
      <p:ext uri="{BB962C8B-B14F-4D97-AF65-F5344CB8AC3E}">
        <p14:creationId xmlns:p14="http://schemas.microsoft.com/office/powerpoint/2010/main" val="1816605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442C6-F71C-9E48-B63B-FFDB4794A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557999"/>
            <a:ext cx="7886700" cy="404025"/>
          </a:xfrm>
        </p:spPr>
        <p:txBody>
          <a:bodyPr>
            <a:normAutofit/>
          </a:bodyPr>
          <a:lstStyle/>
          <a:p>
            <a:r>
              <a:rPr lang="en-US" dirty="0"/>
              <a:t>You have done this :-)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C0861-2353-AF48-9C33-38010900A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25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A4A957-1403-464F-8CF6-B80F9CB05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Take-aways from today</a:t>
            </a:r>
            <a:endParaRPr lang="en-US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B123DC-E977-6A4A-855E-73C26D901D70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6046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71451-D6F6-3648-B13C-78C006DAB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1044000"/>
            <a:ext cx="7886700" cy="3820608"/>
          </a:xfrm>
        </p:spPr>
        <p:txBody>
          <a:bodyPr>
            <a:normAutofit fontScale="92500" lnSpcReduction="10000"/>
          </a:bodyPr>
          <a:lstStyle/>
          <a:p>
            <a:pPr marL="285750" lvl="1" indent="-285750"/>
            <a:r>
              <a:rPr lang="en-GB" sz="1500" dirty="0"/>
              <a:t>http://</a:t>
            </a:r>
            <a:r>
              <a:rPr lang="en-GB" sz="1500" dirty="0" err="1"/>
              <a:t>world.kbs.co.kr</a:t>
            </a:r>
            <a:r>
              <a:rPr lang="en-GB" sz="1500" dirty="0"/>
              <a:t>/service/</a:t>
            </a:r>
            <a:r>
              <a:rPr lang="en-GB" sz="1500" dirty="0" err="1"/>
              <a:t>news_view.htm?lang</a:t>
            </a:r>
            <a:r>
              <a:rPr lang="en-GB" sz="1500" dirty="0"/>
              <a:t>=</a:t>
            </a:r>
            <a:r>
              <a:rPr lang="en-GB" sz="1500" dirty="0" err="1"/>
              <a:t>e&amp;Seq_Code</a:t>
            </a:r>
            <a:r>
              <a:rPr lang="en-GB" sz="1500" dirty="0"/>
              <a:t>=127928</a:t>
            </a:r>
          </a:p>
          <a:p>
            <a:pPr marL="285750" lvl="1" indent="-285750"/>
            <a:r>
              <a:rPr lang="en-GB" sz="1500" dirty="0"/>
              <a:t>http://</a:t>
            </a:r>
            <a:r>
              <a:rPr lang="en-GB" sz="1500" dirty="0" err="1"/>
              <a:t>www.ajudaily.com</a:t>
            </a:r>
            <a:r>
              <a:rPr lang="en-GB" sz="1500" dirty="0"/>
              <a:t>/view/20170612145809915</a:t>
            </a:r>
          </a:p>
          <a:p>
            <a:pPr marL="285750" lvl="1" indent="-285750"/>
            <a:r>
              <a:rPr lang="en-GB" sz="1500" dirty="0"/>
              <a:t>https://</a:t>
            </a:r>
            <a:r>
              <a:rPr lang="en-GB" sz="1500" dirty="0" err="1"/>
              <a:t>www.bleepingcomputer.com</a:t>
            </a:r>
            <a:r>
              <a:rPr lang="en-GB" sz="1500" dirty="0"/>
              <a:t>/news/security/</a:t>
            </a:r>
            <a:r>
              <a:rPr lang="en-GB" sz="1500" dirty="0" err="1"/>
              <a:t>erebus</a:t>
            </a:r>
            <a:r>
              <a:rPr lang="en-GB" sz="1500" dirty="0"/>
              <a:t>-ransomware-utilizes-</a:t>
            </a:r>
            <a:br>
              <a:rPr lang="en-GB" sz="1500" dirty="0"/>
            </a:br>
            <a:r>
              <a:rPr lang="en-GB" sz="1500" dirty="0"/>
              <a:t>a-uac-bypass-and-request-a-90-ransom-payment/</a:t>
            </a:r>
          </a:p>
          <a:p>
            <a:pPr marL="285750" lvl="1" indent="-285750"/>
            <a:r>
              <a:rPr lang="en-GB" sz="1500" dirty="0"/>
              <a:t>https://</a:t>
            </a:r>
            <a:r>
              <a:rPr lang="en-GB" sz="1500" dirty="0" err="1"/>
              <a:t>www.bleepingcomputer.com</a:t>
            </a:r>
            <a:r>
              <a:rPr lang="en-GB" sz="1500" dirty="0"/>
              <a:t>/news/security/south-korean-web-hosting-provider-pays-1-million-in-ransomware-demand/</a:t>
            </a:r>
          </a:p>
          <a:p>
            <a:pPr marL="285750" lvl="1" indent="-285750"/>
            <a:r>
              <a:rPr lang="en-GB" sz="1500" dirty="0"/>
              <a:t>https://</a:t>
            </a:r>
            <a:r>
              <a:rPr lang="en-GB" sz="1500" dirty="0" err="1"/>
              <a:t>www.zdnet.com</a:t>
            </a:r>
            <a:r>
              <a:rPr lang="en-GB" sz="1500" dirty="0"/>
              <a:t>/article/korean-web-host-hands-over-1-billion-won-to-ransomware-crooks/</a:t>
            </a:r>
          </a:p>
          <a:p>
            <a:pPr marL="0" lvl="1" indent="0">
              <a:buNone/>
            </a:pPr>
            <a:endParaRPr lang="en-GB" sz="1600" dirty="0"/>
          </a:p>
          <a:p>
            <a:pPr marL="0" lvl="1" indent="0">
              <a:buNone/>
            </a:pPr>
            <a:endParaRPr lang="en-GB" sz="1600" dirty="0"/>
          </a:p>
          <a:p>
            <a:pPr marL="0" lvl="1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Analysis</a:t>
            </a:r>
          </a:p>
          <a:p>
            <a:pPr>
              <a:spcBef>
                <a:spcPts val="100"/>
              </a:spcBef>
            </a:pPr>
            <a:r>
              <a:rPr lang="en-GB" sz="1500" dirty="0"/>
              <a:t>https://</a:t>
            </a:r>
            <a:r>
              <a:rPr lang="en-GB" sz="1500" dirty="0" err="1"/>
              <a:t>asec.ahnlab.com</a:t>
            </a:r>
            <a:r>
              <a:rPr lang="en-GB" sz="1500" dirty="0"/>
              <a:t>/1068</a:t>
            </a:r>
          </a:p>
          <a:p>
            <a:pPr>
              <a:spcBef>
                <a:spcPts val="100"/>
              </a:spcBef>
            </a:pPr>
            <a:r>
              <a:rPr lang="en-GB" sz="1500" dirty="0"/>
              <a:t>https://</a:t>
            </a:r>
            <a:r>
              <a:rPr lang="en-GB" sz="1500" dirty="0" err="1"/>
              <a:t>medium.com</a:t>
            </a:r>
            <a:r>
              <a:rPr lang="en-GB" sz="1500" dirty="0"/>
              <a:t>/@</a:t>
            </a:r>
            <a:r>
              <a:rPr lang="en-GB" sz="1500" dirty="0" err="1"/>
              <a:t>jongmin.kim</a:t>
            </a:r>
            <a:r>
              <a:rPr lang="en-GB" sz="1500" dirty="0"/>
              <a:t>/%EC%9B%B9-%ED%98%B8%EC%8A%A4%ED%8C%85-%EC%97%85%EC%B2%B4%EB%A5%BC-%EA%B0%90%EC%97%BC%EC%8B%9C%ED%82%A8- </a:t>
            </a:r>
            <a:r>
              <a:rPr lang="en-GB" sz="1500" dirty="0" err="1"/>
              <a:t>erebus</a:t>
            </a:r>
            <a:r>
              <a:rPr lang="en-GB" sz="1500" dirty="0"/>
              <a:t>-%EB%9E%9C%EC%84%AC%EC%9B%A8%EC%96%B4%EC%97%90-%EA%B4%80%ED%95%9C-%EC%A1%B0%EC%82%AC-4f4574f1aca0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8DF37-3401-B24A-B6D4-4EDCA271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References	</a:t>
            </a:r>
          </a:p>
        </p:txBody>
      </p:sp>
    </p:spTree>
    <p:extLst>
      <p:ext uri="{BB962C8B-B14F-4D97-AF65-F5344CB8AC3E}">
        <p14:creationId xmlns:p14="http://schemas.microsoft.com/office/powerpoint/2010/main" val="361637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32A1-6E43-BA45-8FFC-59E9AABB4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557999"/>
            <a:ext cx="7886700" cy="404025"/>
          </a:xfrm>
        </p:spPr>
        <p:txBody>
          <a:bodyPr>
            <a:normAutofit/>
          </a:bodyPr>
          <a:lstStyle/>
          <a:p>
            <a:r>
              <a:rPr lang="en-GB" dirty="0"/>
              <a:t>Why are we doing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37F-2DDC-A247-AE3E-531E580E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What is it like to have a security incident? </a:t>
            </a:r>
          </a:p>
          <a:p>
            <a:pPr marL="0" lvl="1" indent="0">
              <a:buNone/>
            </a:pPr>
            <a:endParaRPr lang="en-GB" sz="1600" dirty="0">
              <a:latin typeface="Raleway" panose="020B0503030101060003" pitchFamily="34" charset="77"/>
            </a:endParaRP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Apply what we learn / know </a:t>
            </a:r>
          </a:p>
          <a:p>
            <a:pPr marL="0" lvl="1" indent="0">
              <a:buNone/>
            </a:pPr>
            <a:endParaRPr lang="en-GB" sz="1600" dirty="0">
              <a:latin typeface="Raleway" panose="020B0503030101060003" pitchFamily="34" charset="77"/>
            </a:endParaRP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Key words from the plenary session: </a:t>
            </a:r>
          </a:p>
          <a:p>
            <a:pPr marL="285750" lvl="1" indent="-285750"/>
            <a:r>
              <a:rPr lang="en-GB" sz="1600" dirty="0"/>
              <a:t>Dry Run </a:t>
            </a:r>
          </a:p>
          <a:p>
            <a:pPr marL="285750" lvl="1" indent="-285750"/>
            <a:r>
              <a:rPr lang="en-GB" sz="1600" dirty="0"/>
              <a:t>Prepare </a:t>
            </a:r>
          </a:p>
          <a:p>
            <a:pPr marL="285750" lvl="1" indent="-285750"/>
            <a:r>
              <a:rPr lang="en-GB" sz="1600" dirty="0"/>
              <a:t>Learn from case study / experience </a:t>
            </a:r>
          </a:p>
          <a:p>
            <a:pPr marL="285750" lvl="1" indent="-285750"/>
            <a:r>
              <a:rPr lang="en-GB" sz="1600" dirty="0"/>
              <a:t>Recovery speed </a:t>
            </a:r>
          </a:p>
          <a:p>
            <a:pPr marL="285750" lvl="1" indent="-285750"/>
            <a:r>
              <a:rPr lang="en-GB" sz="1600" dirty="0"/>
              <a:t>Deal with exceptions</a:t>
            </a:r>
            <a:endParaRPr lang="en-GB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D4D75E-2A59-8C47-852B-C4E2359F4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35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32A1-6E43-BA45-8FFC-59E9AABB4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558000"/>
            <a:ext cx="7886700" cy="394500"/>
          </a:xfrm>
        </p:spPr>
        <p:txBody>
          <a:bodyPr>
            <a:normAutofit/>
          </a:bodyPr>
          <a:lstStyle/>
          <a:p>
            <a:r>
              <a:rPr lang="en-GB" dirty="0"/>
              <a:t>Dealing with an Incident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37F-2DDC-A247-AE3E-531E580E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All the ‘technical stuff’</a:t>
            </a:r>
          </a:p>
          <a:p>
            <a:pPr marL="0" lvl="2" indent="0">
              <a:buNone/>
            </a:pPr>
            <a:endParaRPr lang="en-GB" sz="1600" dirty="0">
              <a:latin typeface="Raleway" panose="020B0503030101060003" pitchFamily="34" charset="77"/>
            </a:endParaRP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And also</a:t>
            </a:r>
          </a:p>
          <a:p>
            <a:pPr marL="180000" indent="-180000">
              <a:spcBef>
                <a:spcPts val="0"/>
              </a:spcBef>
            </a:pPr>
            <a:r>
              <a:rPr lang="en-GB" sz="1400" dirty="0"/>
              <a:t>Coordination</a:t>
            </a:r>
          </a:p>
          <a:p>
            <a:pPr marL="180000" indent="-180000">
              <a:spcBef>
                <a:spcPts val="0"/>
              </a:spcBef>
            </a:pPr>
            <a:r>
              <a:rPr lang="en-GB" sz="1400" dirty="0"/>
              <a:t>Priorities</a:t>
            </a:r>
          </a:p>
          <a:p>
            <a:pPr marL="180000" indent="-180000">
              <a:spcBef>
                <a:spcPts val="0"/>
              </a:spcBef>
            </a:pPr>
            <a:r>
              <a:rPr lang="en-GB" sz="1400" dirty="0"/>
              <a:t>Communication</a:t>
            </a:r>
          </a:p>
          <a:p>
            <a:pPr marL="180000" indent="-180000">
              <a:spcBef>
                <a:spcPts val="0"/>
              </a:spcBef>
            </a:pPr>
            <a:r>
              <a:rPr lang="en-GB" sz="1400" dirty="0"/>
              <a:t>Recovery</a:t>
            </a:r>
          </a:p>
          <a:p>
            <a:pPr marL="180000" indent="-180000">
              <a:spcBef>
                <a:spcPts val="0"/>
              </a:spcBef>
            </a:pPr>
            <a:r>
              <a:rPr lang="en-GB" sz="1400" dirty="0"/>
              <a:t>Collaboration</a:t>
            </a:r>
          </a:p>
          <a:p>
            <a:pPr marL="180000" indent="-180000">
              <a:spcBef>
                <a:spcPts val="0"/>
              </a:spcBef>
            </a:pPr>
            <a:r>
              <a:rPr lang="en-GB" sz="1400" dirty="0"/>
              <a:t>Context (i.e. legal, reputation, safety)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D4D75E-2A59-8C47-852B-C4E2359F4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41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32A1-6E43-BA45-8FFC-59E9AABB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Table Top: General Rules of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37F-2DDC-A247-AE3E-531E580E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You will be wearing multiple hats</a:t>
            </a:r>
          </a:p>
          <a:p>
            <a:pPr marL="285750" lvl="1" indent="-285750"/>
            <a:r>
              <a:rPr lang="en-GB" sz="1600" dirty="0"/>
              <a:t>You get to pick and choose roles</a:t>
            </a:r>
          </a:p>
          <a:p>
            <a:pPr marL="0" lvl="1" indent="0">
              <a:buNone/>
            </a:pPr>
            <a:endParaRPr lang="en-GB" sz="1600" dirty="0">
              <a:latin typeface="Raleway" panose="020B0503030101060003" pitchFamily="34" charset="77"/>
            </a:endParaRP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No right or wrong answer but need may need to elaborate </a:t>
            </a:r>
          </a:p>
          <a:p>
            <a:pPr marL="0" lvl="2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 </a:t>
            </a: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Ask moderator/facilitator to clarify if needed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D4D75E-2A59-8C47-852B-C4E2359F4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10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32A1-6E43-BA45-8FFC-59E9AABB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Additional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C37F-2DDC-A247-AE3E-531E580E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This is based on a real incident (2017)</a:t>
            </a:r>
          </a:p>
          <a:p>
            <a:pPr marL="0" lvl="1" indent="0">
              <a:buNone/>
            </a:pPr>
            <a:endParaRPr lang="en-GB" sz="1600" dirty="0">
              <a:latin typeface="Raleway" panose="020B0503030101060003" pitchFamily="34" charset="77"/>
            </a:endParaRP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Incident response framework: </a:t>
            </a:r>
          </a:p>
          <a:p>
            <a:pPr marL="0" lvl="1" indent="0">
              <a:buNone/>
            </a:pPr>
            <a:r>
              <a:rPr lang="en-GB" sz="1600" dirty="0">
                <a:latin typeface="Raleway" panose="020B0503030101060003" pitchFamily="34" charset="77"/>
              </a:rPr>
              <a:t>Fast forward to an incident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D4D75E-2A59-8C47-852B-C4E2359F4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27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39">
            <a:extLst>
              <a:ext uri="{FF2B5EF4-FFF2-40B4-BE49-F238E27FC236}">
                <a16:creationId xmlns:a16="http://schemas.microsoft.com/office/drawing/2014/main" id="{09D9A194-D31D-7D4A-90C1-3795B9891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" y="392400"/>
            <a:ext cx="1993900" cy="825500"/>
          </a:xfrm>
          <a:prstGeom prst="rect">
            <a:avLst/>
          </a:prstGeom>
        </p:spPr>
      </p:pic>
      <p:sp>
        <p:nvSpPr>
          <p:cNvPr id="22" name="Textplatzhalter 1">
            <a:extLst>
              <a:ext uri="{FF2B5EF4-FFF2-40B4-BE49-F238E27FC236}">
                <a16:creationId xmlns:a16="http://schemas.microsoft.com/office/drawing/2014/main" id="{A019D8DF-C5D9-BA42-B554-B01F66343CFE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Before we start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let’s have a look </a:t>
            </a:r>
          </a:p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at the... 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B8FFBD58-CF77-9A4F-AA3E-C1F1C3650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3516" y="787131"/>
            <a:ext cx="4267200" cy="3251200"/>
          </a:xfrm>
          <a:prstGeom prst="rect">
            <a:avLst/>
          </a:prstGeom>
        </p:spPr>
      </p:pic>
      <p:sp>
        <p:nvSpPr>
          <p:cNvPr id="21" name="Textplatzhalter 1">
            <a:extLst>
              <a:ext uri="{FF2B5EF4-FFF2-40B4-BE49-F238E27FC236}">
                <a16:creationId xmlns:a16="http://schemas.microsoft.com/office/drawing/2014/main" id="{0554D435-78D7-5243-80B7-3AB0B4FA0836}"/>
              </a:ext>
            </a:extLst>
          </p:cNvPr>
          <p:cNvSpPr txBox="1">
            <a:spLocks/>
          </p:cNvSpPr>
          <p:nvPr/>
        </p:nvSpPr>
        <p:spPr>
          <a:xfrm>
            <a:off x="3525550" y="558000"/>
            <a:ext cx="3993640" cy="734762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Incident Management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1654F94-31D6-6648-AA72-C6D676908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3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rafik 32">
            <a:extLst>
              <a:ext uri="{FF2B5EF4-FFF2-40B4-BE49-F238E27FC236}">
                <a16:creationId xmlns:a16="http://schemas.microsoft.com/office/drawing/2014/main" id="{ABF12986-754F-2844-937A-56B341ADD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" y="392400"/>
            <a:ext cx="1993900" cy="825500"/>
          </a:xfrm>
          <a:prstGeom prst="rect">
            <a:avLst/>
          </a:prstGeom>
        </p:spPr>
      </p:pic>
      <p:sp>
        <p:nvSpPr>
          <p:cNvPr id="34" name="Textplatzhalter 1">
            <a:extLst>
              <a:ext uri="{FF2B5EF4-FFF2-40B4-BE49-F238E27FC236}">
                <a16:creationId xmlns:a16="http://schemas.microsoft.com/office/drawing/2014/main" id="{67FE982B-DF89-1141-85AE-226982867A90}"/>
              </a:ext>
            </a:extLst>
          </p:cNvPr>
          <p:cNvSpPr txBox="1">
            <a:spLocks/>
          </p:cNvSpPr>
          <p:nvPr/>
        </p:nvSpPr>
        <p:spPr>
          <a:xfrm>
            <a:off x="410400" y="475200"/>
            <a:ext cx="1576800" cy="734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GB" dirty="0">
                <a:solidFill>
                  <a:schemeClr val="bg1"/>
                </a:solidFill>
              </a:rPr>
              <a:t>Welcome to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the Kingdom of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Mahi-Mahi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8790C0E-135F-DB4B-8943-195DCBD03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7403" y="-544877"/>
            <a:ext cx="6616700" cy="47752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80790F0-BFB3-5248-9435-62940C5E1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B2D2A3E0-AB66-4240-A4A8-69B80EA300D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057900" y="4924425"/>
            <a:ext cx="3086100" cy="150813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6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Breach Workshop Data Center, v1.1 © 2020, FIRST.Org</a:t>
            </a:r>
            <a:endParaRPr lang="de-DE" dirty="0"/>
          </a:p>
        </p:txBody>
      </p:sp>
      <p:sp>
        <p:nvSpPr>
          <p:cNvPr id="26" name="Textplatzhalter 1">
            <a:extLst>
              <a:ext uri="{FF2B5EF4-FFF2-40B4-BE49-F238E27FC236}">
                <a16:creationId xmlns:a16="http://schemas.microsoft.com/office/drawing/2014/main" id="{85956572-72ED-BA41-B58B-97FEC37D7B41}"/>
              </a:ext>
            </a:extLst>
          </p:cNvPr>
          <p:cNvSpPr txBox="1">
            <a:spLocks/>
          </p:cNvSpPr>
          <p:nvPr/>
        </p:nvSpPr>
        <p:spPr>
          <a:xfrm>
            <a:off x="2988000" y="1756800"/>
            <a:ext cx="4582922" cy="3576621"/>
          </a:xfrm>
          <a:prstGeom prst="rect">
            <a:avLst/>
          </a:prstGeom>
        </p:spPr>
        <p:txBody>
          <a:bodyPr/>
          <a:lstStyle>
            <a:lvl1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1pPr>
            <a:lvl2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b="1" i="0" kern="1200">
                <a:solidFill>
                  <a:schemeClr val="tx1"/>
                </a:solidFill>
                <a:latin typeface="Raleway" panose="020B0503030101060003" pitchFamily="34" charset="77"/>
                <a:ea typeface="+mn-ea"/>
                <a:cs typeface="+mn-cs"/>
              </a:defRPr>
            </a:lvl2pPr>
            <a:lvl3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3pPr>
            <a:lvl4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3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4pPr>
            <a:lvl5pPr marL="180000" indent="-180000" algn="l" defTabSz="180000" rtl="0" eaLnBrk="1" latinLnBrk="0" hangingPunct="1">
              <a:lnSpc>
                <a:spcPct val="9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b="1" i="0" kern="1200">
                <a:solidFill>
                  <a:schemeClr val="tx1"/>
                </a:solidFill>
                <a:latin typeface="Raleway SemiBold" panose="020B05030301010600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dirty="0">
                <a:solidFill>
                  <a:srgbClr val="30296C"/>
                </a:solidFill>
              </a:rPr>
              <a:t>Small Island Nation in the Pacific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150k population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Main source on income is Tourism, Fish,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and Tech industry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Mahi-mahi CERT was just established 6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months ago. Thinking about joining </a:t>
            </a:r>
            <a:r>
              <a:rPr lang="en-GB" dirty="0" err="1">
                <a:solidFill>
                  <a:srgbClr val="30296C"/>
                </a:solidFill>
              </a:rPr>
              <a:t>PacSON</a:t>
            </a:r>
            <a:r>
              <a:rPr lang="en-GB" dirty="0">
                <a:solidFill>
                  <a:srgbClr val="30296C"/>
                </a:solidFill>
              </a:rPr>
              <a:t> 	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and APCERT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National election is around the corner</a:t>
            </a:r>
          </a:p>
          <a:p>
            <a:pPr lvl="2"/>
            <a:r>
              <a:rPr lang="en-GB" dirty="0">
                <a:solidFill>
                  <a:srgbClr val="30296C"/>
                </a:solidFill>
              </a:rPr>
              <a:t>Central bank recently made it illegal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for citizens to own or use bitcoin and other </a:t>
            </a:r>
            <a:br>
              <a:rPr lang="en-GB" dirty="0">
                <a:solidFill>
                  <a:srgbClr val="30296C"/>
                </a:solidFill>
              </a:rPr>
            </a:br>
            <a:r>
              <a:rPr lang="en-GB" dirty="0">
                <a:solidFill>
                  <a:srgbClr val="30296C"/>
                </a:solidFill>
              </a:rPr>
              <a:t>forms of crypto-currency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68E5E9-93AE-9948-A1F4-8E0D543397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6400"/>
            <a:ext cx="8877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51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2511</Words>
  <Application>Microsoft Macintosh PowerPoint</Application>
  <PresentationFormat>On-screen Show (16:9)</PresentationFormat>
  <Paragraphs>365</Paragraphs>
  <Slides>37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Raleway</vt:lpstr>
      <vt:lpstr>Raleway SemiBold</vt:lpstr>
      <vt:lpstr>Office Theme</vt:lpstr>
      <vt:lpstr>Breach Workshop Data Center Breach</vt:lpstr>
      <vt:lpstr>Copyright</vt:lpstr>
      <vt:lpstr>About the author</vt:lpstr>
      <vt:lpstr>Why are we doing this?</vt:lpstr>
      <vt:lpstr>Dealing with an Incident</vt:lpstr>
      <vt:lpstr>Table Top: General Rules of Engagement</vt:lpstr>
      <vt:lpstr>Additional Notes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Real Incident</vt:lpstr>
      <vt:lpstr>Notice on June 12 2017 </vt:lpstr>
      <vt:lpstr>Notice on 12th part 2 </vt:lpstr>
      <vt:lpstr>Note on 14th</vt:lpstr>
      <vt:lpstr>You have done this :-)</vt:lpstr>
      <vt:lpstr>Take-aways from today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 Droz</dc:creator>
  <cp:lastModifiedBy>Serge Droz</cp:lastModifiedBy>
  <cp:revision>19</cp:revision>
  <dcterms:created xsi:type="dcterms:W3CDTF">2020-04-19T14:27:14Z</dcterms:created>
  <dcterms:modified xsi:type="dcterms:W3CDTF">2020-04-20T06:20:21Z</dcterms:modified>
</cp:coreProperties>
</file>