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18"/>
  </p:notesMasterIdLst>
  <p:handoutMasterIdLst>
    <p:handoutMasterId r:id="rId19"/>
  </p:handoutMasterIdLst>
  <p:sldIdLst>
    <p:sldId id="295" r:id="rId2"/>
    <p:sldId id="332" r:id="rId3"/>
    <p:sldId id="297" r:id="rId4"/>
    <p:sldId id="299" r:id="rId5"/>
    <p:sldId id="320" r:id="rId6"/>
    <p:sldId id="329" r:id="rId7"/>
    <p:sldId id="330" r:id="rId8"/>
    <p:sldId id="331" r:id="rId9"/>
    <p:sldId id="321" r:id="rId10"/>
    <p:sldId id="328" r:id="rId11"/>
    <p:sldId id="326" r:id="rId12"/>
    <p:sldId id="324" r:id="rId13"/>
    <p:sldId id="325" r:id="rId14"/>
    <p:sldId id="312" r:id="rId15"/>
    <p:sldId id="313" r:id="rId16"/>
    <p:sldId id="314" r:id="rId17"/>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00"/>
    <a:srgbClr val="054ABB"/>
    <a:srgbClr val="2B812B"/>
    <a:srgbClr val="009900"/>
    <a:srgbClr val="022052"/>
    <a:srgbClr val="FFFF00"/>
    <a:srgbClr val="EB8325"/>
    <a:srgbClr val="E97A15"/>
    <a:srgbClr val="D36E13"/>
    <a:srgbClr val="D189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69" autoAdjust="0"/>
    <p:restoredTop sz="60567" autoAdjust="0"/>
  </p:normalViewPr>
  <p:slideViewPr>
    <p:cSldViewPr snapToGrid="0">
      <p:cViewPr varScale="1">
        <p:scale>
          <a:sx n="79" d="100"/>
          <a:sy n="79" d="100"/>
        </p:scale>
        <p:origin x="2168"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1752"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168400" y="0"/>
            <a:ext cx="18034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931"/>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621065" y="136274"/>
            <a:ext cx="5706019" cy="427951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575990" y="4622800"/>
            <a:ext cx="5751094" cy="40906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1" y="8831580"/>
            <a:ext cx="3404937"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solidFill>
                  <a:schemeClr val="tx1"/>
                </a:solidFill>
                <a:latin typeface="Lucida Sans"/>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516063" y="452438"/>
            <a:ext cx="3825875" cy="2868612"/>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1: </a:t>
            </a:r>
            <a:r>
              <a:rPr lang="en-US" altLang="en-US" sz="1000" b="1" dirty="0" smtClean="0">
                <a:latin typeface="Lucida Sans"/>
              </a:rPr>
              <a:t>CSIRT Fundamentals</a:t>
            </a:r>
            <a:r>
              <a:rPr lang="en-US" altLang="en-US" sz="1000" b="1" dirty="0" smtClean="0">
                <a:latin typeface="Lucida Sans"/>
                <a:cs typeface="Arial" charset="0"/>
              </a:rPr>
              <a:t>:</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we have stepped through CSIRT fundamentals, you will get a chance to practice all these steps in a scenario.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50</a:t>
            </a:r>
            <a:r>
              <a:rPr lang="en-US" altLang="en-US" sz="1000" i="1" baseline="0" dirty="0" smtClean="0">
                <a:latin typeface="Lucida Sans"/>
                <a:cs typeface="Arial" charset="0"/>
              </a:rPr>
              <a:t> t</a:t>
            </a:r>
            <a:r>
              <a:rPr lang="en-US" altLang="en-US" sz="1000" i="1" dirty="0" smtClean="0">
                <a:latin typeface="Lucida Sans"/>
                <a:cs typeface="Arial" charset="0"/>
              </a:rPr>
              <a:t>o 90 minutes</a:t>
            </a:r>
            <a:endParaRPr lang="en-US" altLang="en-US" b="0" baseline="0" dirty="0" smtClean="0">
              <a:latin typeface="Lucida Sans"/>
              <a:cs typeface="Arial" charset="0"/>
            </a:endParaRPr>
          </a:p>
        </p:txBody>
      </p:sp>
      <p:sp>
        <p:nvSpPr>
          <p:cNvPr id="6"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a:t>
            </a:fld>
            <a:endParaRPr lang="en-US" altLang="en-US" sz="800" dirty="0"/>
          </a:p>
        </p:txBody>
      </p:sp>
    </p:spTree>
    <p:extLst>
      <p:ext uri="{BB962C8B-B14F-4D97-AF65-F5344CB8AC3E}">
        <p14:creationId xmlns:p14="http://schemas.microsoft.com/office/powerpoint/2010/main" val="211392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2. Identify proactive services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dirty="0" smtClean="0">
                <a:latin typeface="Lucida Sans"/>
              </a:rPr>
              <a:t>Keep the questions on the slide in mind about “Defining Your Department.”  </a:t>
            </a:r>
          </a:p>
          <a:p>
            <a:r>
              <a:rPr lang="en-US" sz="1000" dirty="0" smtClean="0">
                <a:latin typeface="Lucida Sans"/>
              </a:rPr>
              <a:t> </a:t>
            </a:r>
          </a:p>
          <a:p>
            <a:r>
              <a:rPr lang="en-US" sz="1000" dirty="0" smtClean="0">
                <a:latin typeface="Lucida Sans"/>
              </a:rPr>
              <a:t>Question 2. Determine the proactive services your team will perform.</a:t>
            </a:r>
          </a:p>
          <a:p>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Ask</a:t>
            </a:r>
            <a:r>
              <a:rPr lang="en-US" sz="1000" dirty="0" smtClean="0">
                <a:latin typeface="Lucida Sans"/>
              </a:rPr>
              <a:t> what each team</a:t>
            </a:r>
            <a:r>
              <a:rPr lang="en-US" sz="1000" baseline="0" dirty="0" smtClean="0">
                <a:latin typeface="Lucida Sans"/>
              </a:rPr>
              <a:t> did.</a:t>
            </a:r>
            <a:endParaRPr lang="en-US" sz="1000" dirty="0" smtClean="0">
              <a:latin typeface="Lucida Sans"/>
            </a:endParaRPr>
          </a:p>
          <a:p>
            <a:pPr lvl="0"/>
            <a:endParaRPr lang="en-US" sz="1000" dirty="0" smtClean="0">
              <a:latin typeface="Lucida Sans"/>
            </a:endParaRPr>
          </a:p>
          <a:p>
            <a:pPr lvl="0"/>
            <a:r>
              <a:rPr lang="en-US" sz="1000" b="1" dirty="0" smtClean="0">
                <a:latin typeface="Lucida Sans"/>
              </a:rPr>
              <a:t>Instructor notes: </a:t>
            </a:r>
            <a:r>
              <a:rPr lang="en-US" sz="1000" dirty="0" smtClean="0">
                <a:latin typeface="Lucida Sans"/>
              </a:rPr>
              <a:t>This is totally up to the team; it is just to get them thinking. Perhaps it is:</a:t>
            </a:r>
          </a:p>
          <a:p>
            <a:pPr marL="171450" lvl="0" indent="-171450">
              <a:buFont typeface="Arial" pitchFamily="34" charset="0"/>
              <a:buChar char="•"/>
            </a:pPr>
            <a:r>
              <a:rPr lang="en-US" sz="1000" dirty="0" smtClean="0">
                <a:latin typeface="Lucida Sans"/>
              </a:rPr>
              <a:t>A</a:t>
            </a:r>
            <a:r>
              <a:rPr lang="en-US" sz="1000" baseline="0" dirty="0" smtClean="0">
                <a:latin typeface="Lucida Sans"/>
              </a:rPr>
              <a:t> </a:t>
            </a:r>
            <a:r>
              <a:rPr lang="en-US" sz="1000" dirty="0" smtClean="0">
                <a:latin typeface="Lucida Sans"/>
              </a:rPr>
              <a:t>weekly report of new vulnerabilities that need to be patched</a:t>
            </a:r>
          </a:p>
          <a:p>
            <a:pPr marL="171450" lvl="0" indent="-171450">
              <a:buFont typeface="Arial" pitchFamily="34" charset="0"/>
              <a:buChar char="•"/>
            </a:pPr>
            <a:r>
              <a:rPr lang="en-US" sz="1000" dirty="0" smtClean="0">
                <a:latin typeface="Lucida Sans"/>
              </a:rPr>
              <a:t>A</a:t>
            </a:r>
            <a:r>
              <a:rPr lang="en-US" sz="1000" baseline="0" dirty="0" smtClean="0">
                <a:latin typeface="Lucida Sans"/>
              </a:rPr>
              <a:t> m</a:t>
            </a:r>
            <a:r>
              <a:rPr lang="en-US" sz="1000" dirty="0" smtClean="0">
                <a:latin typeface="Lucida Sans"/>
              </a:rPr>
              <a:t>onthly report to Serbia CSO on incidents, the effect and mitigation </a:t>
            </a:r>
          </a:p>
          <a:p>
            <a:pPr marL="171450" lvl="0" indent="-171450">
              <a:buFont typeface="Arial" pitchFamily="34" charset="0"/>
              <a:buChar char="•"/>
            </a:pPr>
            <a:r>
              <a:rPr lang="en-US" sz="1000" dirty="0" smtClean="0">
                <a:latin typeface="Lucida Sans"/>
              </a:rPr>
              <a:t>Monthly “Quality Improvement” team meetings and quarterly meetings with other departments,</a:t>
            </a:r>
            <a:r>
              <a:rPr lang="en-US" sz="1000" baseline="0" dirty="0" smtClean="0">
                <a:latin typeface="Lucida Sans"/>
              </a:rPr>
              <a:t> e.g., </a:t>
            </a:r>
            <a:r>
              <a:rPr lang="en-US" sz="1000" dirty="0" smtClean="0">
                <a:latin typeface="Lucida Sans"/>
              </a:rPr>
              <a:t>IT, facilities, and user reps</a:t>
            </a:r>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10</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3. List first procedures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dirty="0" smtClean="0">
                <a:latin typeface="Lucida Sans"/>
              </a:rPr>
              <a:t>Keep the questions on the slide in mind about</a:t>
            </a:r>
            <a:r>
              <a:rPr lang="en-US" sz="1000" baseline="0" dirty="0" smtClean="0">
                <a:latin typeface="Lucida Sans"/>
              </a:rPr>
              <a:t> </a:t>
            </a:r>
            <a:r>
              <a:rPr lang="en-US" sz="1000" dirty="0" smtClean="0">
                <a:latin typeface="Lucida Sans"/>
              </a:rPr>
              <a:t>“Defining Your Department.” </a:t>
            </a:r>
          </a:p>
          <a:p>
            <a:r>
              <a:rPr lang="en-US" sz="1000" dirty="0" smtClean="0">
                <a:latin typeface="Lucida Sans"/>
              </a:rPr>
              <a:t> </a:t>
            </a:r>
          </a:p>
          <a:p>
            <a:pPr lvl="0"/>
            <a:r>
              <a:rPr lang="en-US" sz="1000" dirty="0" smtClean="0">
                <a:latin typeface="Lucida Sans"/>
              </a:rPr>
              <a:t>Question 3. List the first three procedures you will write as you start building your CSIRT. </a:t>
            </a:r>
          </a:p>
          <a:p>
            <a:pPr lvl="0"/>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Ask</a:t>
            </a:r>
            <a:r>
              <a:rPr lang="en-US" sz="1000" dirty="0" smtClean="0">
                <a:latin typeface="Lucida Sans"/>
              </a:rPr>
              <a:t> what each team</a:t>
            </a:r>
            <a:r>
              <a:rPr lang="en-US" sz="1000" baseline="0" dirty="0" smtClean="0">
                <a:latin typeface="Lucida Sans"/>
              </a:rPr>
              <a:t> did.</a:t>
            </a:r>
            <a:endParaRPr lang="en-US" sz="1000" dirty="0" smtClean="0">
              <a:latin typeface="Lucida Sans"/>
            </a:endParaRPr>
          </a:p>
          <a:p>
            <a:pPr lvl="0"/>
            <a:endParaRPr lang="en-US" sz="1000" dirty="0" smtClean="0">
              <a:latin typeface="Lucida Sans"/>
            </a:endParaRPr>
          </a:p>
          <a:p>
            <a:pPr lvl="0"/>
            <a:r>
              <a:rPr lang="en-US" sz="1000" b="1" dirty="0" smtClean="0">
                <a:latin typeface="Lucida Sans"/>
              </a:rPr>
              <a:t>Instructor notes: </a:t>
            </a:r>
            <a:r>
              <a:rPr lang="en-US" sz="1000" dirty="0" smtClean="0">
                <a:latin typeface="Lucida Sans"/>
              </a:rPr>
              <a:t>Again this is up to each team, but important ones are:</a:t>
            </a:r>
          </a:p>
          <a:p>
            <a:pPr marL="171450" lvl="0" indent="-171450">
              <a:buFont typeface="Arial" pitchFamily="34" charset="0"/>
              <a:buChar char="•"/>
            </a:pPr>
            <a:r>
              <a:rPr lang="en-US" sz="1000" dirty="0" smtClean="0">
                <a:latin typeface="Lucida Sans"/>
              </a:rPr>
              <a:t>Escalation</a:t>
            </a:r>
          </a:p>
          <a:p>
            <a:pPr marL="171450" lvl="0" indent="-171450">
              <a:buFont typeface="Arial" pitchFamily="34" charset="0"/>
              <a:buChar char="•"/>
            </a:pPr>
            <a:r>
              <a:rPr lang="en-US" sz="1000" dirty="0" smtClean="0">
                <a:latin typeface="Lucida Sans"/>
              </a:rPr>
              <a:t>Reporting and feedback</a:t>
            </a:r>
          </a:p>
          <a:p>
            <a:pPr marL="171450" lvl="0" indent="-171450">
              <a:buFont typeface="Arial" pitchFamily="34" charset="0"/>
              <a:buChar char="•"/>
            </a:pPr>
            <a:r>
              <a:rPr lang="en-US" sz="1000" dirty="0" smtClean="0">
                <a:latin typeface="Lucida Sans"/>
              </a:rPr>
              <a:t>Working with PR and Legal</a:t>
            </a:r>
          </a:p>
          <a:p>
            <a:pPr marL="171450" lvl="0" indent="-171450">
              <a:buFont typeface="Arial" pitchFamily="34" charset="0"/>
              <a:buChar char="•"/>
            </a:pPr>
            <a:r>
              <a:rPr lang="en-US" sz="1000" dirty="0" smtClean="0">
                <a:latin typeface="Lucida Sans"/>
              </a:rPr>
              <a:t>Triage and prioritization when there are more incidents than the staff can handle</a:t>
            </a:r>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11</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4. Answer budget questions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dirty="0" smtClean="0">
                <a:latin typeface="Lucida Sans"/>
              </a:rPr>
              <a:t>Keep the questions on the slide in mind about “Preparing</a:t>
            </a:r>
            <a:r>
              <a:rPr lang="en-US" sz="1000" baseline="0" dirty="0" smtClean="0">
                <a:latin typeface="Lucida Sans"/>
              </a:rPr>
              <a:t> Your Budget</a:t>
            </a:r>
            <a:r>
              <a:rPr lang="en-US" sz="1000" dirty="0" smtClean="0">
                <a:latin typeface="Lucida Sans"/>
              </a:rPr>
              <a:t>.” </a:t>
            </a:r>
          </a:p>
          <a:p>
            <a:r>
              <a:rPr lang="en-US" sz="1000" dirty="0" smtClean="0">
                <a:latin typeface="Lucida Sans"/>
              </a:rPr>
              <a:t> </a:t>
            </a:r>
          </a:p>
          <a:p>
            <a:r>
              <a:rPr lang="en-US" sz="1000" dirty="0" smtClean="0">
                <a:latin typeface="Lucida Sans"/>
              </a:rPr>
              <a:t>Question 4. You can’t write a full business plan, but as a group, address two of the items from the “Preparing Your Budget” questions. </a:t>
            </a:r>
          </a:p>
          <a:p>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Ask</a:t>
            </a:r>
            <a:r>
              <a:rPr lang="en-US" sz="1000" dirty="0" smtClean="0">
                <a:latin typeface="Lucida Sans"/>
              </a:rPr>
              <a:t> what each team</a:t>
            </a:r>
            <a:r>
              <a:rPr lang="en-US" sz="1000" baseline="0" dirty="0" smtClean="0">
                <a:latin typeface="Lucida Sans"/>
              </a:rPr>
              <a:t> did.</a:t>
            </a:r>
            <a:endParaRPr lang="en-US" sz="1000" dirty="0" smtClean="0">
              <a:latin typeface="Lucida Sans"/>
            </a:endParaRPr>
          </a:p>
          <a:p>
            <a:pPr lvl="0"/>
            <a:endParaRPr lang="en-US" sz="1000" dirty="0" smtClean="0">
              <a:latin typeface="Lucida Sans"/>
            </a:endParaRPr>
          </a:p>
          <a:p>
            <a:pPr lvl="0"/>
            <a:r>
              <a:rPr lang="en-US" sz="1000" b="1" dirty="0" smtClean="0">
                <a:latin typeface="Lucida Sans"/>
              </a:rPr>
              <a:t>Instructor notes: </a:t>
            </a:r>
            <a:r>
              <a:rPr lang="en-US" sz="1000" dirty="0" smtClean="0">
                <a:latin typeface="Lucida Sans"/>
              </a:rPr>
              <a:t>Of course each team will pick different questions, but look for them to provide ideas in alignment with the services they chose earlier. For example if a proactive service is reviewing security blogs and databases, they should specify the tools and staffing required to provide that proactive service. </a:t>
            </a:r>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12</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5. Determine ROI</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dirty="0" smtClean="0">
                <a:latin typeface="Lucida Sans"/>
              </a:rPr>
              <a:t>Keep the questions on the slide in mind about “Preparing</a:t>
            </a:r>
            <a:r>
              <a:rPr lang="en-US" sz="1000" baseline="0" dirty="0" smtClean="0">
                <a:latin typeface="Lucida Sans"/>
              </a:rPr>
              <a:t> Your Budget</a:t>
            </a:r>
            <a:r>
              <a:rPr lang="en-US" sz="1000" dirty="0" smtClean="0">
                <a:latin typeface="Lucida Sans"/>
              </a:rPr>
              <a:t>.” </a:t>
            </a:r>
          </a:p>
          <a:p>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Question 5. Often, determining the Return on Investment is </a:t>
            </a:r>
            <a:r>
              <a:rPr lang="en-US" sz="1000" b="0" dirty="0" smtClean="0">
                <a:latin typeface="Lucida Sans"/>
              </a:rPr>
              <a:t>the most difficult task. </a:t>
            </a:r>
            <a:r>
              <a:rPr lang="en-US" sz="1000" dirty="0" smtClean="0">
                <a:latin typeface="Lucida Sans"/>
              </a:rPr>
              <a:t>Create a hypothetical incident for your new CSIRT and make a case for the cost of that incident. </a:t>
            </a:r>
          </a:p>
          <a:p>
            <a:pPr lvl="0"/>
            <a:endParaRPr lang="en-US" sz="1000" dirty="0" smtClean="0">
              <a:latin typeface="Lucida Sans"/>
            </a:endParaRPr>
          </a:p>
          <a:p>
            <a:pPr lvl="0"/>
            <a:r>
              <a:rPr lang="en-US" sz="1000" b="1" dirty="0" smtClean="0">
                <a:latin typeface="Lucida Sans"/>
              </a:rPr>
              <a:t>Ask</a:t>
            </a:r>
            <a:r>
              <a:rPr lang="en-US" sz="1000" dirty="0" smtClean="0">
                <a:latin typeface="Lucida Sans"/>
              </a:rPr>
              <a:t> what each team</a:t>
            </a:r>
            <a:r>
              <a:rPr lang="en-US" sz="1000" baseline="0" dirty="0" smtClean="0">
                <a:latin typeface="Lucida Sans"/>
              </a:rPr>
              <a:t> did.</a:t>
            </a:r>
            <a:endParaRPr lang="en-US" sz="1000" dirty="0" smtClean="0">
              <a:latin typeface="Lucida Sans"/>
            </a:endParaRPr>
          </a:p>
          <a:p>
            <a:pPr lvl="0"/>
            <a:endParaRPr lang="en-US" sz="1000" dirty="0" smtClean="0">
              <a:latin typeface="Lucida Sans"/>
            </a:endParaRPr>
          </a:p>
          <a:p>
            <a:pPr lvl="0"/>
            <a:r>
              <a:rPr lang="en-US" sz="1000" b="1" dirty="0" smtClean="0">
                <a:latin typeface="Lucida Sans"/>
              </a:rPr>
              <a:t>Instructor notes: </a:t>
            </a:r>
            <a:r>
              <a:rPr lang="en-US" sz="1000" dirty="0" smtClean="0">
                <a:latin typeface="Lucida Sans"/>
              </a:rPr>
              <a:t>Of course each team will pick a different event and scenario. Keep</a:t>
            </a:r>
            <a:r>
              <a:rPr lang="en-US" sz="1000" baseline="0" dirty="0" smtClean="0">
                <a:latin typeface="Lucida Sans"/>
              </a:rPr>
              <a:t> the focus on what benefits the business, not only what resolves incidents. </a:t>
            </a:r>
            <a:r>
              <a:rPr lang="en-US" sz="1000" dirty="0" smtClean="0">
                <a:latin typeface="Lucida Sans"/>
              </a:rPr>
              <a:t>To keep engagement and involvement among your students after each team has answered</a:t>
            </a:r>
            <a:r>
              <a:rPr lang="en-US" sz="1000" baseline="0" dirty="0" smtClean="0">
                <a:latin typeface="Lucida Sans"/>
              </a:rPr>
              <a:t> the questions</a:t>
            </a:r>
            <a:r>
              <a:rPr lang="en-US" sz="1000" dirty="0" smtClean="0">
                <a:latin typeface="Lucida Sans"/>
              </a:rPr>
              <a:t>, ask all the other teams to comment on “What else could you consider in determining ROI?”</a:t>
            </a:r>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13</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516063" y="452438"/>
            <a:ext cx="3825875" cy="2868612"/>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to 10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1" baseline="0" dirty="0" smtClean="0">
                <a:latin typeface="Lucida Sans"/>
                <a:cs typeface="Arial" charset="0"/>
              </a:rPr>
              <a:t> </a:t>
            </a:r>
            <a:r>
              <a:rPr lang="en-US" sz="1000" dirty="0" smtClean="0">
                <a:latin typeface="Lucida Sans"/>
              </a:rPr>
              <a:t>how a CSIRT for a corporation might function differently than the CSIRT for a country.</a:t>
            </a:r>
          </a:p>
          <a:p>
            <a:pPr eaLnBrk="1" hangingPunct="1"/>
            <a:r>
              <a:rPr lang="en-US" altLang="en-US" sz="1000" b="1" baseline="0" dirty="0" smtClean="0">
                <a:latin typeface="Lucida Sans"/>
                <a:cs typeface="Arial" charset="0"/>
              </a:rPr>
              <a:t>Sample answers:</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kern="1200" dirty="0" smtClean="0">
                <a:latin typeface="Lucida Sans"/>
              </a:rPr>
              <a:t>CSIRTs for both countries and corporations should have </a:t>
            </a:r>
            <a:r>
              <a:rPr lang="en-US" sz="1000" i="1" u="none" kern="1200" dirty="0" smtClean="0">
                <a:latin typeface="Lucida Sans"/>
              </a:rPr>
              <a:t>some</a:t>
            </a:r>
            <a:r>
              <a:rPr lang="en-US" sz="1000" kern="1200" dirty="0" smtClean="0">
                <a:latin typeface="Lucida Sans"/>
              </a:rPr>
              <a:t> policies and procedures,</a:t>
            </a:r>
            <a:r>
              <a:rPr lang="en-US" sz="1000" kern="1200" baseline="0" dirty="0" smtClean="0">
                <a:latin typeface="Lucida Sans"/>
              </a:rPr>
              <a:t> </a:t>
            </a:r>
            <a:r>
              <a:rPr lang="en-US" sz="1000" kern="1200" dirty="0" smtClean="0">
                <a:latin typeface="Lucida Sans"/>
              </a:rPr>
              <a:t>although some teams will be more robust than others. </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kern="1200" dirty="0" smtClean="0">
                <a:latin typeface="Lucida Sans"/>
              </a:rPr>
              <a:t>The constituency’s scope might vary</a:t>
            </a:r>
            <a:r>
              <a:rPr lang="en-US" sz="1000" kern="1200" baseline="0" dirty="0" smtClean="0">
                <a:latin typeface="Lucida Sans"/>
              </a:rPr>
              <a:t> in size but the basic CSIRT tasks would remain the same.</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kern="1200" baseline="0" dirty="0" smtClean="0">
                <a:latin typeface="Lucida Sans"/>
              </a:rPr>
              <a:t>Corporations have different rules around compliance than governments do, and often if the corporation is a multinational there are different levels of compliance for each country in which the corporation is located, which can affect security issues.</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kern="1200" baseline="0" dirty="0" smtClean="0">
                <a:latin typeface="Lucida Sans"/>
              </a:rPr>
              <a:t>Governments usually have more accountability to the general population for their actions, security or otherwise, than private corporations do.</a:t>
            </a:r>
            <a:endParaRPr lang="en-US" sz="1000" kern="1200" dirty="0" smtClean="0">
              <a:latin typeface="Lucida Sans"/>
            </a:endParaRPr>
          </a:p>
        </p:txBody>
      </p:sp>
      <p:sp>
        <p:nvSpPr>
          <p:cNvPr id="6"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14</a:t>
            </a:fld>
            <a:endParaRPr lang="en-US" altLang="en-US" sz="800" dirty="0"/>
          </a:p>
        </p:txBody>
      </p:sp>
    </p:spTree>
    <p:extLst>
      <p:ext uri="{BB962C8B-B14F-4D97-AF65-F5344CB8AC3E}">
        <p14:creationId xmlns:p14="http://schemas.microsoft.com/office/powerpoint/2010/main" val="356876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516063" y="452438"/>
            <a:ext cx="3825875" cy="2868612"/>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Questions: </a:t>
            </a:r>
            <a:r>
              <a:rPr lang="en-US" altLang="en-US" sz="1000" i="1" dirty="0" smtClean="0">
                <a:latin typeface="Lucida Sans"/>
                <a:cs typeface="Arial" charset="0"/>
              </a:rPr>
              <a:t>1 to 10 minutes</a:t>
            </a:r>
            <a:endParaRPr lang="en-US" altLang="en-US" sz="1000" dirty="0" smtClean="0">
              <a:latin typeface="Lucida Sans"/>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b="1" kern="1200" dirty="0" smtClean="0">
                <a:solidFill>
                  <a:schemeClr val="tx1"/>
                </a:solidFill>
                <a:effectLst/>
                <a:latin typeface="Lucida Sans"/>
              </a:rPr>
              <a:t>Say: </a:t>
            </a:r>
            <a:r>
              <a:rPr lang="en-US" sz="1000" kern="1200" dirty="0" smtClean="0">
                <a:solidFill>
                  <a:schemeClr val="tx1"/>
                </a:solidFill>
                <a:effectLst/>
                <a:latin typeface="Lucida Sans"/>
              </a:rPr>
              <a:t>So, we have stepped through a simulation of the process of establishing a CSIRT, which will help to prepare you for working on your own team</a:t>
            </a:r>
            <a:r>
              <a:rPr lang="en-US" sz="1000" dirty="0" smtClean="0">
                <a:latin typeface="Lucida Sans"/>
              </a:rPr>
              <a:t>.</a:t>
            </a:r>
            <a:r>
              <a:rPr lang="en-US" sz="1000" kern="1200" dirty="0" smtClean="0">
                <a:solidFill>
                  <a:schemeClr val="tx1"/>
                </a:solidFill>
                <a:effectLst/>
                <a:latin typeface="Lucida Sans"/>
              </a:rPr>
              <a:t> </a:t>
            </a:r>
            <a:r>
              <a:rPr lang="en-US" altLang="en-US" sz="1000" dirty="0" smtClean="0">
                <a:latin typeface="Lucida Sans"/>
                <a:cs typeface="Arial" charset="0"/>
              </a:rPr>
              <a:t>Any questions?</a:t>
            </a:r>
          </a:p>
          <a:p>
            <a:pPr eaLnBrk="1" hangingPunct="1">
              <a:defRPr/>
            </a:pPr>
            <a:r>
              <a:rPr lang="en-US" altLang="en-US" sz="1000" b="1" dirty="0" smtClean="0">
                <a:latin typeface="Lucida Sans"/>
                <a:cs typeface="Arial" charset="0"/>
              </a:rPr>
              <a:t>Ask</a:t>
            </a:r>
            <a:r>
              <a:rPr lang="en-US" altLang="en-US" sz="1000" dirty="0" smtClean="0">
                <a:latin typeface="Lucida Sans"/>
                <a:cs typeface="Arial" charset="0"/>
              </a:rPr>
              <a:t> for structured feedback. If there are</a:t>
            </a:r>
            <a:r>
              <a:rPr lang="en-US" altLang="en-US" sz="1000" baseline="0" dirty="0" smtClean="0">
                <a:latin typeface="Lucida Sans"/>
                <a:cs typeface="Arial" charset="0"/>
              </a:rPr>
              <a:t> </a:t>
            </a:r>
            <a:r>
              <a:rPr lang="en-US" altLang="en-US" sz="1000" dirty="0" smtClean="0">
                <a:latin typeface="Lucida Sans"/>
                <a:cs typeface="Arial" charset="0"/>
              </a:rPr>
              <a:t>any large-scale questions or questions on a particular tangent that you didn’t want to address at the moment in the “Parking Lot,” address those questions now, after class,</a:t>
            </a:r>
            <a:r>
              <a:rPr lang="en-US" altLang="en-US" sz="1000" baseline="0" dirty="0" smtClean="0">
                <a:latin typeface="Lucida Sans"/>
                <a:cs typeface="Arial" charset="0"/>
              </a:rPr>
              <a:t> </a:t>
            </a:r>
            <a:r>
              <a:rPr lang="en-US" altLang="en-US" sz="1000" dirty="0" smtClean="0">
                <a:latin typeface="Lucida Sans"/>
                <a:cs typeface="Arial" charset="0"/>
              </a:rPr>
              <a:t>or in a follow-up session.</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15</a:t>
            </a:fld>
            <a:endParaRPr lang="en-US" altLang="en-US" sz="800" dirty="0"/>
          </a:p>
        </p:txBody>
      </p:sp>
    </p:spTree>
    <p:extLst>
      <p:ext uri="{BB962C8B-B14F-4D97-AF65-F5344CB8AC3E}">
        <p14:creationId xmlns:p14="http://schemas.microsoft.com/office/powerpoint/2010/main" val="1230711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516063" y="452438"/>
            <a:ext cx="3825875" cy="2868612"/>
          </a:xfrm>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16</a:t>
            </a:fld>
            <a:endParaRPr lang="en-US" altLang="en-US" sz="800" dirty="0"/>
          </a:p>
        </p:txBody>
      </p:sp>
    </p:spTree>
    <p:extLst>
      <p:ext uri="{BB962C8B-B14F-4D97-AF65-F5344CB8AC3E}">
        <p14:creationId xmlns:p14="http://schemas.microsoft.com/office/powerpoint/2010/main" val="177918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385910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516063" y="452438"/>
            <a:ext cx="3825875" cy="2868612"/>
          </a:xfrm>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Introduction</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p>
          <a:p>
            <a:pPr eaLnBrk="1" hangingPunct="1">
              <a:defRPr/>
            </a:pPr>
            <a:endParaRPr lang="en-US" altLang="en-US" sz="1000" i="1" dirty="0" smtClean="0">
              <a:latin typeface="Lucida Sans"/>
              <a:cs typeface="Arial" charset="0"/>
            </a:endParaRPr>
          </a:p>
          <a:p>
            <a:pPr eaLnBrk="1" hangingPunct="1">
              <a:defRPr/>
            </a:pPr>
            <a:r>
              <a:rPr lang="en-US" altLang="en-US" sz="1000" b="1" i="0" dirty="0" smtClean="0">
                <a:latin typeface="Lucida Sans"/>
                <a:cs typeface="Arial" charset="0"/>
              </a:rPr>
              <a:t>Pass out Lab</a:t>
            </a:r>
            <a:r>
              <a:rPr lang="en-US" altLang="en-US" sz="1000" b="1" i="0" baseline="0" dirty="0" smtClean="0">
                <a:latin typeface="Lucida Sans"/>
                <a:cs typeface="Arial" charset="0"/>
              </a:rPr>
              <a:t> Student Guides.</a:t>
            </a:r>
            <a:endParaRPr lang="en-US" altLang="en-US" sz="1000" i="1" dirty="0" smtClean="0">
              <a:latin typeface="Lucida Sans"/>
              <a:cs typeface="Arial" charset="0"/>
            </a:endParaRPr>
          </a:p>
          <a:p>
            <a:pPr eaLnBrk="1" hangingPunct="1">
              <a:defRPr/>
            </a:pPr>
            <a:endParaRPr lang="en-US" altLang="en-US" sz="1000" b="1" i="0" dirty="0" smtClean="0">
              <a:latin typeface="Lucida Sans"/>
              <a:cs typeface="Arial" charset="0"/>
            </a:endParaRPr>
          </a:p>
          <a:p>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Open your Lab Student Guide for Module 1. I will guide you through each step. </a:t>
            </a:r>
            <a:r>
              <a:rPr lang="en-US" altLang="en-US" sz="1000" dirty="0" smtClean="0">
                <a:latin typeface="Lucida Sans"/>
              </a:rPr>
              <a:t>Each individual</a:t>
            </a:r>
            <a:r>
              <a:rPr lang="en-US" altLang="en-US" sz="1000" baseline="0" dirty="0" smtClean="0">
                <a:latin typeface="Lucida Sans"/>
              </a:rPr>
              <a:t> or team will likely have a slightly different answer to specific questions and take a slightly different approach. </a:t>
            </a:r>
            <a:r>
              <a:rPr lang="en-US" sz="1000" kern="1200" dirty="0" smtClean="0">
                <a:solidFill>
                  <a:schemeClr val="tx1"/>
                </a:solidFill>
                <a:effectLst/>
                <a:latin typeface="Lucida Sans"/>
              </a:rPr>
              <a:t>We will discuss these differing approaches at the end of the lab so you can gain experience from your fellow students.  </a:t>
            </a:r>
          </a:p>
          <a:p>
            <a:endParaRPr lang="en-US" sz="1000" dirty="0" smtClean="0">
              <a:latin typeface="Lucida Sans"/>
            </a:endParaRPr>
          </a:p>
          <a:p>
            <a:r>
              <a:rPr lang="en-US" sz="1000" dirty="0" smtClean="0">
                <a:latin typeface="Lucida Sans"/>
              </a:rPr>
              <a:t>I’d</a:t>
            </a:r>
            <a:r>
              <a:rPr lang="en-US" sz="1000" baseline="0" dirty="0" smtClean="0">
                <a:latin typeface="Lucida Sans"/>
              </a:rPr>
              <a:t> like you to </a:t>
            </a:r>
            <a:r>
              <a:rPr lang="en-US" sz="1000" dirty="0" smtClean="0">
                <a:latin typeface="Lucida Sans"/>
              </a:rPr>
              <a:t>split into small groups [2</a:t>
            </a:r>
            <a:r>
              <a:rPr lang="en-US" sz="1000" baseline="0" dirty="0" smtClean="0">
                <a:latin typeface="Lucida Sans"/>
              </a:rPr>
              <a:t> to 4 people based on the room]</a:t>
            </a:r>
            <a:r>
              <a:rPr lang="en-US" sz="1000" dirty="0" smtClean="0">
                <a:latin typeface="Lucida Sans"/>
              </a:rPr>
              <a:t>. As a team, you will review the scenario and analyze the information given to you. </a:t>
            </a:r>
          </a:p>
          <a:p>
            <a:endParaRPr lang="en-US" altLang="en-US" sz="1000" baseline="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dirty="0" smtClean="0">
                <a:latin typeface="Lucida Sans"/>
              </a:rPr>
              <a:t>You will take a scenario and move through the steps of establishing a new CSIRT. </a:t>
            </a:r>
            <a:r>
              <a:rPr lang="en-US" altLang="en-US" sz="1000" b="0" baseline="0" dirty="0" smtClean="0">
                <a:latin typeface="Lucida Sans"/>
                <a:cs typeface="Arial" charset="0"/>
              </a:rPr>
              <a:t>Once we have completed the exercise, we will discuss the answers so you can learn more from others in the class. </a:t>
            </a:r>
          </a:p>
          <a:p>
            <a:pPr eaLnBrk="1" hangingPunct="1">
              <a:defRPr/>
            </a:pPr>
            <a:endParaRPr lang="en-US" altLang="en-US" sz="1000" b="0" baseline="0" dirty="0" smtClean="0">
              <a:latin typeface="Lucida Sans"/>
              <a:cs typeface="Arial" charset="0"/>
            </a:endParaRPr>
          </a:p>
          <a:p>
            <a:pPr eaLnBrk="1" hangingPunct="1">
              <a:defRPr/>
            </a:pPr>
            <a:r>
              <a:rPr lang="en-US" altLang="en-US" sz="1000" b="0" baseline="0" dirty="0" smtClean="0">
                <a:latin typeface="Lucida Sans"/>
                <a:cs typeface="Arial" charset="0"/>
              </a:rPr>
              <a:t>Any questions? [Answer questions briefly.]</a:t>
            </a:r>
          </a:p>
          <a:p>
            <a:pPr eaLnBrk="1" hangingPunct="1">
              <a:defRPr/>
            </a:pPr>
            <a:endParaRPr lang="en-US" altLang="en-US" sz="1000" b="0" baseline="0" dirty="0" smtClean="0">
              <a:latin typeface="Lucida Sans"/>
              <a:cs typeface="Arial" charset="0"/>
            </a:endParaRPr>
          </a:p>
          <a:p>
            <a:pPr eaLnBrk="1" hangingPunct="1">
              <a:defRPr/>
            </a:pPr>
            <a:r>
              <a:rPr lang="en-US" altLang="en-US" sz="1000" b="0" baseline="0" dirty="0" smtClean="0">
                <a:latin typeface="Lucida Sans"/>
                <a:cs typeface="Arial" charset="0"/>
              </a:rPr>
              <a:t>And now, let’s get started!</a:t>
            </a:r>
            <a:endParaRPr lang="en-US" altLang="en-US" sz="1000" b="0" dirty="0" smtClean="0">
              <a:latin typeface="Lucida Sans"/>
              <a:cs typeface="Arial" charset="0"/>
            </a:endParaRPr>
          </a:p>
          <a:p>
            <a:endParaRPr lang="en-US" altLang="en-US" sz="1000" baseline="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3</a:t>
            </a:fld>
            <a:endParaRPr lang="en-US" altLang="en-US" sz="800" dirty="0"/>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516063" y="452438"/>
            <a:ext cx="3825875" cy="2868612"/>
          </a:xfrm>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Scenario</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a:t>
            </a:r>
            <a:r>
              <a:rPr lang="en-US" altLang="en-US" sz="1000" i="1" dirty="0" smtClean="0">
                <a:latin typeface="Lucida Sans"/>
                <a:cs typeface="Arial" charset="0"/>
              </a:rPr>
              <a:t> minute</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lvl="0">
              <a:buSzTx/>
              <a:buFont typeface="Arial" charset="0"/>
              <a:buNone/>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the scenario: </a:t>
            </a:r>
            <a:r>
              <a:rPr lang="en-US" sz="1000" dirty="0" smtClean="0">
                <a:latin typeface="Lucida Sans"/>
              </a:rPr>
              <a:t>It is 1991 and Yugoslavia is splitting into multiple countries. One of new governments has asked you to set up a new CSIRT for them. This CSIRT’s responsibility will be to protect the central governmental assets. Some systems are handled independently, such as the rail system </a:t>
            </a:r>
            <a:r>
              <a:rPr lang="en-US" sz="1000" b="0" dirty="0" smtClean="0">
                <a:latin typeface="Lucida Sans"/>
              </a:rPr>
              <a:t>and airport. </a:t>
            </a:r>
          </a:p>
          <a:p>
            <a:pPr lvl="0">
              <a:buSzTx/>
              <a:buFont typeface="Arial" charset="0"/>
              <a:buNone/>
              <a:defRPr/>
            </a:pPr>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1000" dirty="0" smtClean="0">
                <a:latin typeface="Lucida Sans"/>
              </a:rPr>
              <a:t>Each team will address this fictional request and address the questions presented during the lecture. Feel free to fill in any blanks in knowledge with any scenario to which your team agrees. </a:t>
            </a:r>
            <a:r>
              <a:rPr lang="en-US" sz="1000" kern="1200" dirty="0" smtClean="0">
                <a:solidFill>
                  <a:schemeClr val="tx1"/>
                </a:solidFill>
                <a:effectLst/>
                <a:latin typeface="Lucida Sans"/>
              </a:rPr>
              <a:t>For example, you may decide for this exercise that the constituency is all central government employees, or just the networks and external websites. </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4</a:t>
            </a:fld>
            <a:endParaRPr lang="en-US" altLang="en-US" sz="800" dirty="0"/>
          </a:p>
        </p:txBody>
      </p:sp>
    </p:spTree>
    <p:extLst>
      <p:ext uri="{BB962C8B-B14F-4D97-AF65-F5344CB8AC3E}">
        <p14:creationId xmlns:p14="http://schemas.microsoft.com/office/powerpoint/2010/main" val="3028164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Think Through These Questions:</a:t>
            </a:r>
            <a:r>
              <a:rPr lang="en-US" sz="1000" b="1" baseline="0" dirty="0" smtClean="0">
                <a:latin typeface="Lucida Sans"/>
              </a:rPr>
              <a:t> </a:t>
            </a:r>
            <a:r>
              <a:rPr lang="en-US" altLang="en-US" sz="1000" b="0" i="1" dirty="0" smtClean="0">
                <a:latin typeface="Lucida Sans"/>
                <a:cs typeface="Arial" charset="0"/>
              </a:rPr>
              <a:t>3 to 5 </a:t>
            </a:r>
            <a:r>
              <a:rPr lang="en-US" altLang="en-US" sz="1000" i="1" dirty="0" smtClean="0">
                <a:latin typeface="Lucida Sans"/>
                <a:cs typeface="Arial" charset="0"/>
              </a:rPr>
              <a:t>minutes</a:t>
            </a:r>
          </a:p>
          <a:p>
            <a:endParaRPr lang="en-US" sz="1000" dirty="0" smtClean="0">
              <a:latin typeface="Lucida Sans"/>
            </a:endParaRPr>
          </a:p>
          <a:p>
            <a:r>
              <a:rPr lang="en-US" sz="1000" b="1" dirty="0" smtClean="0">
                <a:latin typeface="Lucida Sans"/>
              </a:rPr>
              <a:t>Say: </a:t>
            </a:r>
            <a:r>
              <a:rPr lang="en-US" sz="1000" dirty="0" smtClean="0">
                <a:latin typeface="Lucida Sans"/>
              </a:rPr>
              <a:t>As a first step before we get to the main questions, think through these questions with your team members</a:t>
            </a:r>
            <a:r>
              <a:rPr lang="en-US" sz="1000" baseline="0" dirty="0" smtClean="0">
                <a:latin typeface="Lucida Sans"/>
              </a:rPr>
              <a:t> as they relate to </a:t>
            </a:r>
            <a:r>
              <a:rPr lang="en-US" sz="1000" dirty="0" smtClean="0">
                <a:latin typeface="Lucida Sans"/>
              </a:rPr>
              <a:t>Defining the Need, and perhaps jot some answers down.</a:t>
            </a:r>
            <a:r>
              <a:rPr lang="en-US" sz="1000" baseline="0" dirty="0" smtClean="0">
                <a:latin typeface="Lucida Sans"/>
              </a:rPr>
              <a:t> These questions </a:t>
            </a:r>
            <a:r>
              <a:rPr lang="en-US" sz="1000" b="0" baseline="0" dirty="0" smtClean="0">
                <a:latin typeface="Lucida Sans"/>
              </a:rPr>
              <a:t>all refer back to the lecture.</a:t>
            </a:r>
            <a:endParaRPr lang="en-US" sz="1000" b="0" dirty="0" smtClean="0">
              <a:latin typeface="Lucida Sans"/>
            </a:endParaRPr>
          </a:p>
          <a:p>
            <a:pPr marL="57150" lvl="0" indent="-171450">
              <a:buSzTx/>
              <a:buFont typeface="Arial" pitchFamily="34" charset="0"/>
              <a:buChar char="•"/>
            </a:pPr>
            <a:r>
              <a:rPr lang="en-US" sz="1000" b="0" dirty="0" smtClean="0">
                <a:latin typeface="Lucida Sans"/>
              </a:rPr>
              <a:t>Who is your constituency?</a:t>
            </a:r>
          </a:p>
          <a:p>
            <a:pPr marL="57150" lvl="0" indent="-171450">
              <a:buSzTx/>
              <a:buFont typeface="Arial" pitchFamily="34" charset="0"/>
              <a:buChar char="•"/>
            </a:pPr>
            <a:r>
              <a:rPr lang="en-US" sz="1000" dirty="0" smtClean="0">
                <a:latin typeface="Lucida Sans"/>
              </a:rPr>
              <a:t>What needs does the constituency have?</a:t>
            </a:r>
          </a:p>
          <a:p>
            <a:pPr marL="57150" lvl="0" indent="-171450">
              <a:buSzTx/>
              <a:buFont typeface="Arial" pitchFamily="34" charset="0"/>
              <a:buChar char="•"/>
            </a:pPr>
            <a:r>
              <a:rPr lang="en-US" sz="1000" dirty="0" smtClean="0">
                <a:latin typeface="Lucida Sans"/>
              </a:rPr>
              <a:t>What are the critical assets that must be protected?</a:t>
            </a:r>
          </a:p>
          <a:p>
            <a:pPr marL="57150" lvl="0" indent="-171450">
              <a:buSzTx/>
              <a:buFont typeface="Arial" pitchFamily="34" charset="0"/>
              <a:buChar char="•"/>
            </a:pPr>
            <a:r>
              <a:rPr lang="en-US" sz="1000" dirty="0" smtClean="0">
                <a:latin typeface="Lucida Sans"/>
              </a:rPr>
              <a:t>What types of incidents are frequently reported?</a:t>
            </a:r>
          </a:p>
          <a:p>
            <a:pPr marL="57150" lvl="0" indent="-171450">
              <a:buSzTx/>
              <a:buFont typeface="Arial" pitchFamily="34" charset="0"/>
              <a:buChar char="•"/>
            </a:pPr>
            <a:r>
              <a:rPr lang="en-US" sz="1000" dirty="0" smtClean="0">
                <a:latin typeface="Lucida Sans"/>
              </a:rPr>
              <a:t>What computer security problems exist?</a:t>
            </a:r>
          </a:p>
          <a:p>
            <a:pPr marL="57150" lvl="0" indent="-171450">
              <a:buSzTx/>
              <a:buFont typeface="Arial" pitchFamily="34" charset="0"/>
              <a:buChar char="•"/>
            </a:pPr>
            <a:r>
              <a:rPr lang="en-US" sz="1000" dirty="0" smtClean="0">
                <a:latin typeface="Lucida Sans"/>
              </a:rPr>
              <a:t>What is the current advanced warning/vulnerability notification setup?</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000" b="1"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5</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Think Through These Questions:</a:t>
            </a:r>
            <a:r>
              <a:rPr lang="en-US" sz="1000" b="1" baseline="0" dirty="0" smtClean="0">
                <a:latin typeface="Lucida Sans"/>
              </a:rPr>
              <a:t> </a:t>
            </a:r>
            <a:r>
              <a:rPr lang="en-US" altLang="en-US" sz="1000" b="0" i="1" dirty="0" smtClean="0">
                <a:latin typeface="Lucida Sans"/>
                <a:cs typeface="Arial" charset="0"/>
              </a:rPr>
              <a:t>3 to 5 </a:t>
            </a:r>
            <a:r>
              <a:rPr lang="en-US" altLang="en-US" sz="1000" i="1" dirty="0" smtClean="0">
                <a:latin typeface="Lucida Sans"/>
                <a:cs typeface="Arial" charset="0"/>
              </a:rPr>
              <a:t>minutes</a:t>
            </a:r>
          </a:p>
          <a:p>
            <a:endParaRPr lang="en-US" sz="1000" dirty="0" smtClean="0">
              <a:latin typeface="Lucida Sans"/>
            </a:endParaRPr>
          </a:p>
          <a:p>
            <a:pPr marL="0" lvl="0" indent="-114300">
              <a:buSzTx/>
              <a:buNone/>
            </a:pPr>
            <a:r>
              <a:rPr lang="en-US" sz="1000" b="1" dirty="0" smtClean="0">
                <a:latin typeface="Lucida Sans"/>
              </a:rPr>
              <a:t>Say: </a:t>
            </a:r>
            <a:r>
              <a:rPr lang="en-US" sz="1000" dirty="0" smtClean="0">
                <a:latin typeface="Lucida Sans"/>
              </a:rPr>
              <a:t>Now think through these questions with your teams</a:t>
            </a:r>
            <a:r>
              <a:rPr lang="en-US" sz="1000" baseline="0" dirty="0" smtClean="0">
                <a:latin typeface="Lucida Sans"/>
              </a:rPr>
              <a:t> as they relate to </a:t>
            </a:r>
            <a:r>
              <a:rPr lang="en-US" sz="1000" dirty="0" smtClean="0">
                <a:latin typeface="Lucida Sans"/>
              </a:rPr>
              <a:t>Defining Your Department:</a:t>
            </a:r>
          </a:p>
          <a:p>
            <a:pPr marL="57150" lvl="0" indent="-171450">
              <a:buSzTx/>
              <a:buFont typeface="Arial" pitchFamily="34" charset="0"/>
              <a:buChar char="•"/>
            </a:pPr>
            <a:r>
              <a:rPr lang="en-US" sz="1000" dirty="0" smtClean="0">
                <a:latin typeface="Lucida Sans"/>
              </a:rPr>
              <a:t>What type of response is needed?</a:t>
            </a:r>
          </a:p>
          <a:p>
            <a:pPr marL="57150" lvl="0" indent="-171450">
              <a:buSzTx/>
              <a:buFont typeface="Arial" pitchFamily="34" charset="0"/>
              <a:buChar char="•"/>
            </a:pPr>
            <a:r>
              <a:rPr lang="en-US" sz="1000" dirty="0" smtClean="0">
                <a:latin typeface="Lucida Sans"/>
              </a:rPr>
              <a:t>What assistance and expertise is needed?</a:t>
            </a:r>
          </a:p>
          <a:p>
            <a:pPr marL="57150" lvl="0" indent="-171450">
              <a:buSzTx/>
              <a:buFont typeface="Arial" pitchFamily="34" charset="0"/>
              <a:buChar char="•"/>
            </a:pPr>
            <a:r>
              <a:rPr lang="en-US" sz="1000" dirty="0" smtClean="0">
                <a:latin typeface="Lucida Sans"/>
              </a:rPr>
              <a:t>What processes are required?</a:t>
            </a:r>
          </a:p>
          <a:p>
            <a:pPr marL="57150" lvl="0" indent="-171450">
              <a:buSzTx/>
              <a:buFont typeface="Arial" pitchFamily="34" charset="0"/>
              <a:buChar char="•"/>
            </a:pPr>
            <a:r>
              <a:rPr lang="en-US" sz="1000" dirty="0" smtClean="0">
                <a:latin typeface="Lucida Sans"/>
              </a:rPr>
              <a:t>What are your skills?</a:t>
            </a:r>
          </a:p>
          <a:p>
            <a:pPr marL="57150" lvl="0" indent="-171450">
              <a:buSzTx/>
              <a:buFont typeface="Arial" pitchFamily="34" charset="0"/>
              <a:buChar char="•"/>
            </a:pPr>
            <a:r>
              <a:rPr lang="en-US" sz="1000" dirty="0" smtClean="0">
                <a:latin typeface="Lucida Sans"/>
              </a:rPr>
              <a:t>What are your roles?</a:t>
            </a:r>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6</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Think Through These Questions:</a:t>
            </a:r>
            <a:r>
              <a:rPr lang="en-US" sz="1000" b="1" baseline="0" dirty="0" smtClean="0">
                <a:latin typeface="Lucida Sans"/>
              </a:rPr>
              <a:t> </a:t>
            </a:r>
            <a:r>
              <a:rPr lang="en-US" altLang="en-US" sz="1000" b="0" i="1" dirty="0" smtClean="0">
                <a:latin typeface="Lucida Sans"/>
                <a:cs typeface="Arial" charset="0"/>
              </a:rPr>
              <a:t>3 to 5 </a:t>
            </a:r>
            <a:r>
              <a:rPr lang="en-US" altLang="en-US" sz="1000" i="1" dirty="0" smtClean="0">
                <a:latin typeface="Lucida Sans"/>
                <a:cs typeface="Arial" charset="0"/>
              </a:rPr>
              <a:t>minutes</a:t>
            </a:r>
          </a:p>
          <a:p>
            <a:endParaRPr lang="en-US" sz="1000" dirty="0" smtClean="0">
              <a:latin typeface="Lucida Sans"/>
            </a:endParaRPr>
          </a:p>
          <a:p>
            <a:pPr marL="0" lvl="0" indent="-114300">
              <a:buSzTx/>
              <a:buNone/>
            </a:pPr>
            <a:r>
              <a:rPr lang="en-US" sz="1000" b="1" dirty="0" smtClean="0">
                <a:latin typeface="Lucida Sans"/>
              </a:rPr>
              <a:t>Say: </a:t>
            </a:r>
            <a:r>
              <a:rPr lang="en-US" sz="1000" dirty="0" smtClean="0">
                <a:latin typeface="Lucida Sans"/>
              </a:rPr>
              <a:t>And now think through these questions with your teams</a:t>
            </a:r>
            <a:r>
              <a:rPr lang="en-US" sz="1000" baseline="0" dirty="0" smtClean="0">
                <a:latin typeface="Lucida Sans"/>
              </a:rPr>
              <a:t> as they relate to </a:t>
            </a:r>
            <a:r>
              <a:rPr lang="en-US" sz="1000" dirty="0" smtClean="0">
                <a:latin typeface="Lucida Sans"/>
              </a:rPr>
              <a:t>Preparing Your Budget:</a:t>
            </a:r>
          </a:p>
          <a:p>
            <a:pPr marL="57150" lvl="0" indent="-171450">
              <a:buSzTx/>
              <a:buFont typeface="Arial" pitchFamily="34" charset="0"/>
              <a:buChar char="•"/>
            </a:pPr>
            <a:r>
              <a:rPr lang="en-US" sz="1000" dirty="0" smtClean="0">
                <a:latin typeface="Lucida Sans"/>
              </a:rPr>
              <a:t>What type of response is needed?</a:t>
            </a:r>
          </a:p>
          <a:p>
            <a:pPr marL="57150" lvl="0" indent="-171450">
              <a:buSzTx/>
              <a:buFont typeface="Arial" pitchFamily="34" charset="0"/>
              <a:buChar char="•"/>
            </a:pPr>
            <a:r>
              <a:rPr lang="en-US" sz="1000" dirty="0" smtClean="0">
                <a:latin typeface="Lucida Sans"/>
              </a:rPr>
              <a:t>What assistance and expertise is needed?</a:t>
            </a:r>
          </a:p>
          <a:p>
            <a:pPr marL="57150" lvl="0" indent="-171450">
              <a:buSzTx/>
              <a:buFont typeface="Arial" pitchFamily="34" charset="0"/>
              <a:buChar char="•"/>
            </a:pPr>
            <a:r>
              <a:rPr lang="en-US" sz="1000" dirty="0" smtClean="0">
                <a:latin typeface="Lucida Sans"/>
              </a:rPr>
              <a:t>What processes are required?</a:t>
            </a:r>
          </a:p>
          <a:p>
            <a:pPr marL="57150" lvl="0" indent="-171450">
              <a:buSzTx/>
              <a:buFont typeface="Arial" pitchFamily="34" charset="0"/>
              <a:buChar char="•"/>
            </a:pPr>
            <a:r>
              <a:rPr lang="en-US" sz="1000" dirty="0" smtClean="0">
                <a:latin typeface="Lucida Sans"/>
              </a:rPr>
              <a:t>What tools will be required? </a:t>
            </a:r>
          </a:p>
          <a:p>
            <a:pPr marL="57150" lvl="0" indent="-171450">
              <a:buSzTx/>
              <a:buFont typeface="Arial" pitchFamily="34" charset="0"/>
              <a:buChar char="•"/>
            </a:pPr>
            <a:r>
              <a:rPr lang="en-US" sz="1000" dirty="0" smtClean="0">
                <a:latin typeface="Lucida Sans"/>
              </a:rPr>
              <a:t>What is the entire budget? </a:t>
            </a:r>
          </a:p>
          <a:p>
            <a:pPr marL="57150" lvl="0" indent="-171450">
              <a:buSzTx/>
              <a:buFont typeface="Arial" pitchFamily="34" charset="0"/>
              <a:buChar char="•"/>
            </a:pPr>
            <a:r>
              <a:rPr lang="en-US" sz="1000" dirty="0" smtClean="0">
                <a:latin typeface="Lucida Sans"/>
              </a:rPr>
              <a:t>Is some of the budget moving from another department? </a:t>
            </a:r>
          </a:p>
          <a:p>
            <a:pPr marL="57150" lvl="0" indent="-171450">
              <a:buSzTx/>
              <a:buFont typeface="Arial" pitchFamily="34" charset="0"/>
              <a:buChar char="•"/>
            </a:pPr>
            <a:r>
              <a:rPr lang="en-US" sz="1000" dirty="0" smtClean="0">
                <a:latin typeface="Lucida Sans"/>
              </a:rPr>
              <a:t>What is the return on investment (ROI)? </a:t>
            </a:r>
          </a:p>
          <a:p>
            <a:pPr marL="57150" lvl="0" indent="-171450">
              <a:buSzTx/>
              <a:buFont typeface="Arial" pitchFamily="34" charset="0"/>
              <a:buChar char="•"/>
            </a:pPr>
            <a:r>
              <a:rPr lang="en-US" sz="1000" dirty="0" smtClean="0">
                <a:latin typeface="Lucida Sans"/>
              </a:rPr>
              <a:t>What </a:t>
            </a:r>
            <a:r>
              <a:rPr lang="en-US" sz="1000" b="0" dirty="0" smtClean="0">
                <a:latin typeface="Lucida Sans"/>
              </a:rPr>
              <a:t>are “soft costs,” such as brand damage </a:t>
            </a:r>
            <a:r>
              <a:rPr lang="en-US" sz="1000" dirty="0" smtClean="0">
                <a:latin typeface="Lucida Sans"/>
              </a:rPr>
              <a:t>and user outages?</a:t>
            </a:r>
          </a:p>
          <a:p>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7</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Answer These Questions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16 to 20</a:t>
            </a:r>
            <a:r>
              <a:rPr lang="en-US" altLang="en-US" sz="1000" i="1" dirty="0" smtClean="0">
                <a:latin typeface="Lucida Sans"/>
                <a:cs typeface="Arial" charset="0"/>
              </a:rPr>
              <a:t> minutes</a:t>
            </a:r>
          </a:p>
          <a:p>
            <a:endParaRPr lang="en-US" sz="1000" dirty="0" smtClean="0">
              <a:latin typeface="Lucida Sans"/>
            </a:endParaRPr>
          </a:p>
          <a:p>
            <a:pPr lvl="0"/>
            <a:r>
              <a:rPr lang="en-US" sz="1000" b="1" dirty="0" smtClean="0">
                <a:latin typeface="Lucida Sans"/>
              </a:rPr>
              <a:t>Say: </a:t>
            </a:r>
            <a:r>
              <a:rPr lang="en-US" sz="1000" b="0" dirty="0" smtClean="0">
                <a:latin typeface="Lucida Sans"/>
              </a:rPr>
              <a:t>And now, with the previous questions in mind, take some time and write down some detailed answers to these questions with your teams.</a:t>
            </a:r>
          </a:p>
          <a:p>
            <a:pPr lvl="0"/>
            <a:endParaRPr lang="en-US" sz="1000" b="0" dirty="0" smtClean="0">
              <a:latin typeface="Lucida Sans"/>
            </a:endParaRPr>
          </a:p>
          <a:p>
            <a:pPr lvl="0"/>
            <a:r>
              <a:rPr lang="en-US" sz="1000" dirty="0" smtClean="0">
                <a:latin typeface="Lucida Sans"/>
              </a:rPr>
              <a:t>1. Write a mission statement for your new CSIRT.</a:t>
            </a:r>
          </a:p>
          <a:p>
            <a:r>
              <a:rPr lang="en-US" sz="1000" dirty="0" smtClean="0">
                <a:latin typeface="Lucida Sans"/>
              </a:rPr>
              <a:t>2. Determine the proactive services your team will</a:t>
            </a:r>
            <a:r>
              <a:rPr lang="en-US" sz="1000" baseline="0" dirty="0" smtClean="0">
                <a:latin typeface="Lucida Sans"/>
              </a:rPr>
              <a:t> </a:t>
            </a:r>
            <a:r>
              <a:rPr lang="en-US" sz="1000" dirty="0" smtClean="0">
                <a:latin typeface="Lucida Sans"/>
              </a:rPr>
              <a:t>perform.</a:t>
            </a:r>
          </a:p>
          <a:p>
            <a:pPr lvl="0"/>
            <a:r>
              <a:rPr lang="en-US" sz="1000" dirty="0" smtClean="0">
                <a:latin typeface="Lucida Sans"/>
              </a:rPr>
              <a:t>3. List the first three procedures you will write as you start building your CSIRT. </a:t>
            </a:r>
          </a:p>
          <a:p>
            <a:pPr lvl="0"/>
            <a:r>
              <a:rPr lang="en-US" sz="1000" dirty="0" smtClean="0">
                <a:latin typeface="Lucida Sans"/>
              </a:rPr>
              <a:t>4. You can’t write a full business plan, but as a group, address two of the items from the “Preparing Your Budget” questions. </a:t>
            </a:r>
          </a:p>
          <a:p>
            <a:r>
              <a:rPr lang="en-US" sz="1000" dirty="0" smtClean="0">
                <a:latin typeface="Lucida Sans"/>
              </a:rPr>
              <a:t>5. Often, determining the return on investment,</a:t>
            </a:r>
            <a:r>
              <a:rPr lang="en-US" sz="1000" baseline="0" dirty="0" smtClean="0">
                <a:latin typeface="Lucida Sans"/>
              </a:rPr>
              <a:t> or </a:t>
            </a:r>
            <a:r>
              <a:rPr lang="en-US" sz="1000" dirty="0" smtClean="0">
                <a:latin typeface="Lucida Sans"/>
              </a:rPr>
              <a:t>ROI, </a:t>
            </a:r>
            <a:r>
              <a:rPr lang="en-US" sz="1000" b="0" dirty="0" smtClean="0">
                <a:latin typeface="Lucida Sans"/>
              </a:rPr>
              <a:t>is the most difficult task. </a:t>
            </a:r>
            <a:r>
              <a:rPr lang="en-US" sz="1000" dirty="0" smtClean="0">
                <a:latin typeface="Lucida Sans"/>
              </a:rPr>
              <a:t>Create a hypothetical incident for your new CSIRT and make a case for the cost of that incident.</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15 minutes to talk through</a:t>
            </a:r>
            <a:r>
              <a:rPr lang="en-US" sz="1000" b="1" baseline="0" dirty="0" smtClean="0">
                <a:latin typeface="Lucida Sans"/>
              </a:rPr>
              <a:t> the questions.</a:t>
            </a:r>
            <a:endParaRPr lang="en-US" sz="1000" b="1"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8</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6063" y="452438"/>
            <a:ext cx="3825875" cy="2868612"/>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1. Write a mission statement</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b="0" dirty="0" smtClean="0">
                <a:latin typeface="Lucida Sans"/>
              </a:rPr>
              <a:t>Now let’s review your answers.</a:t>
            </a:r>
          </a:p>
          <a:p>
            <a:endParaRPr lang="en-US" sz="1000" b="1" dirty="0" smtClean="0">
              <a:latin typeface="Lucida Sans"/>
            </a:endParaRPr>
          </a:p>
          <a:p>
            <a:r>
              <a:rPr lang="en-US" sz="1000" dirty="0" smtClean="0">
                <a:latin typeface="Lucida Sans"/>
              </a:rPr>
              <a:t>Keep the questions on the slide in mind about “Defining the Need.” </a:t>
            </a:r>
          </a:p>
          <a:p>
            <a:pPr lvl="0"/>
            <a:endParaRPr lang="en-US" sz="1000" dirty="0" smtClean="0">
              <a:latin typeface="Lucida Sans"/>
            </a:endParaRPr>
          </a:p>
          <a:p>
            <a:pPr lvl="0"/>
            <a:r>
              <a:rPr lang="en-US" sz="1000" dirty="0" smtClean="0">
                <a:latin typeface="Lucida Sans"/>
              </a:rPr>
              <a:t>Question 1. Write a mission statement for your new CSIRT. </a:t>
            </a:r>
          </a:p>
          <a:p>
            <a:pPr lvl="0"/>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Ask</a:t>
            </a:r>
            <a:r>
              <a:rPr lang="en-US" sz="1000" dirty="0" smtClean="0">
                <a:latin typeface="Lucida Sans"/>
              </a:rPr>
              <a:t> what each team</a:t>
            </a:r>
            <a:r>
              <a:rPr lang="en-US" sz="1000" baseline="0" dirty="0" smtClean="0">
                <a:latin typeface="Lucida Sans"/>
              </a:rPr>
              <a:t> did.</a:t>
            </a:r>
            <a:endParaRPr lang="en-US" sz="1000" dirty="0" smtClean="0">
              <a:latin typeface="Lucida Sans"/>
            </a:endParaRPr>
          </a:p>
          <a:p>
            <a:pPr lvl="0"/>
            <a:endParaRPr lang="en-US" sz="1000" dirty="0" smtClean="0">
              <a:latin typeface="Lucida Sans"/>
            </a:endParaRPr>
          </a:p>
          <a:p>
            <a:pPr lvl="0"/>
            <a:r>
              <a:rPr lang="en-US" sz="1000" b="1" dirty="0" smtClean="0">
                <a:latin typeface="Lucida Sans"/>
              </a:rPr>
              <a:t>Instructor notes: </a:t>
            </a:r>
            <a:r>
              <a:rPr lang="en-US" sz="1000" dirty="0" smtClean="0">
                <a:latin typeface="Lucida Sans"/>
              </a:rPr>
              <a:t>Make sure each mission statement has the following elements, even if it is not in detail: </a:t>
            </a:r>
          </a:p>
          <a:p>
            <a:pPr marL="171450" lvl="0" indent="-171450">
              <a:buFont typeface="Arial" pitchFamily="34" charset="0"/>
              <a:buChar char="•"/>
            </a:pPr>
            <a:r>
              <a:rPr lang="en-US" sz="1000" dirty="0" smtClean="0">
                <a:latin typeface="Lucida Sans"/>
              </a:rPr>
              <a:t>Services</a:t>
            </a:r>
            <a:r>
              <a:rPr lang="en-US" sz="1000" baseline="0" dirty="0" smtClean="0">
                <a:latin typeface="Lucida Sans"/>
              </a:rPr>
              <a:t> p</a:t>
            </a:r>
            <a:r>
              <a:rPr lang="en-US" sz="1000" dirty="0" smtClean="0">
                <a:latin typeface="Lucida Sans"/>
              </a:rPr>
              <a:t>rovided</a:t>
            </a:r>
          </a:p>
          <a:p>
            <a:pPr marL="171450" lvl="0" indent="-171450">
              <a:buFont typeface="Arial" pitchFamily="34" charset="0"/>
              <a:buChar char="•"/>
            </a:pPr>
            <a:r>
              <a:rPr lang="en-US" sz="1000" dirty="0" smtClean="0">
                <a:latin typeface="Lucida Sans"/>
              </a:rPr>
              <a:t>Policies</a:t>
            </a:r>
          </a:p>
          <a:p>
            <a:pPr marL="171450" lvl="0" indent="-171450">
              <a:buFont typeface="Arial" pitchFamily="34" charset="0"/>
              <a:buChar char="•"/>
            </a:pPr>
            <a:r>
              <a:rPr lang="en-US" sz="1000" dirty="0" smtClean="0">
                <a:latin typeface="Lucida Sans"/>
              </a:rPr>
              <a:t>Quality</a:t>
            </a:r>
          </a:p>
          <a:p>
            <a:pPr lvl="0"/>
            <a:r>
              <a:rPr lang="en-US" sz="1000" dirty="0" smtClean="0">
                <a:latin typeface="Lucida Sans"/>
              </a:rPr>
              <a:t>For example, The Serbia Network CSIRT will provide monitoring and recovery of all central networks including all outages, slowdowns and anomalies. The Serbia Network CSIRT will relay status every 2 hours for an extended outage and will inform the initial reporter within 20 minutes of recovery before closing the incident.</a:t>
            </a: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1, CSIRT Fundamentals, Version 1, © 2016 FIRST </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9</a:t>
            </a:fld>
            <a:endParaRPr lang="en-US" altLang="en-US" sz="800" dirty="0"/>
          </a:p>
        </p:txBody>
      </p:sp>
    </p:spTree>
    <p:extLst>
      <p:ext uri="{BB962C8B-B14F-4D97-AF65-F5344CB8AC3E}">
        <p14:creationId xmlns:p14="http://schemas.microsoft.com/office/powerpoint/2010/main" val="4166998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Regular) &amp;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4" name="Text Placeholder 7"/>
          <p:cNvSpPr>
            <a:spLocks noGrp="1"/>
          </p:cNvSpPr>
          <p:nvPr>
            <p:ph type="body" sz="quarter" idx="10"/>
          </p:nvPr>
        </p:nvSpPr>
        <p:spPr>
          <a:xfrm>
            <a:off x="457201" y="1123950"/>
            <a:ext cx="3840480" cy="4327525"/>
          </a:xfrm>
        </p:spPr>
        <p:txBody>
          <a:bodyPr/>
          <a:lstStyle>
            <a:lvl1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1pPr>
            <a:lvl2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2pPr>
            <a:lvl3pPr marL="1028700" indent="-285750">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3pPr>
            <a:lvl4pPr>
              <a:buClr>
                <a:schemeClr val="tx1">
                  <a:lumMod val="65000"/>
                  <a:lumOff val="35000"/>
                </a:schemeClr>
              </a:buClr>
              <a:buSzPct val="100000"/>
              <a:buFont typeface="Wingdings" pitchFamily="2" charset="2"/>
              <a:buChar char="§"/>
              <a:defRPr baseline="0">
                <a:latin typeface="Aharoni" panose="02010803020104030203" pitchFamily="2" charset="-79"/>
              </a:defRPr>
            </a:lvl4pPr>
            <a:lvl5pPr>
              <a:buClr>
                <a:schemeClr val="tx1">
                  <a:lumMod val="65000"/>
                  <a:lumOff val="35000"/>
                </a:schemeClr>
              </a:buClr>
              <a:buSzPct val="100000"/>
              <a:defRPr baseline="0">
                <a:latin typeface="Aharoni" panose="02010803020104030203" pitchFamily="2" charset="-79"/>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4848225" y="1238250"/>
            <a:ext cx="3840480" cy="4327525"/>
          </a:xfrm>
        </p:spPr>
        <p:txBody>
          <a:bodyPr/>
          <a:lstStyle>
            <a:lvl1pPr>
              <a:buNone/>
              <a:defRPr/>
            </a:lvl1pPr>
          </a:lstStyle>
          <a:p>
            <a:pPr lvl="0"/>
            <a:endParaRPr lang="en-US" noProof="0" dirty="0"/>
          </a:p>
        </p:txBody>
      </p:sp>
      <p:sp>
        <p:nvSpPr>
          <p:cNvPr id="7" name="Text Placeholder 13"/>
          <p:cNvSpPr>
            <a:spLocks noGrp="1"/>
          </p:cNvSpPr>
          <p:nvPr>
            <p:ph type="body" sz="quarter" idx="12"/>
          </p:nvPr>
        </p:nvSpPr>
        <p:spPr>
          <a:xfrm>
            <a:off x="4848224" y="5667375"/>
            <a:ext cx="3840480" cy="276225"/>
          </a:xfrm>
        </p:spPr>
        <p:txBody>
          <a:bodyPr/>
          <a:lstStyle>
            <a:lvl1pPr marL="0" indent="0">
              <a:buFontTx/>
              <a:buNone/>
              <a:defRPr sz="1400" b="0" baseline="0">
                <a:solidFill>
                  <a:srgbClr val="022052"/>
                </a:solidFill>
                <a:latin typeface="Lucida Sans" panose="020B06020405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18166858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7632594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06625"/>
            <a:ext cx="2895600"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rPr>
              <a:t>Module 1, CSIRT Fundamentals., Version 1.1, © FIRST Inc.</a:t>
            </a:r>
          </a:p>
        </p:txBody>
      </p:sp>
    </p:spTree>
    <p:extLst>
      <p:ext uri="{BB962C8B-B14F-4D97-AF65-F5344CB8AC3E}">
        <p14:creationId xmlns:p14="http://schemas.microsoft.com/office/powerpoint/2010/main" val="96460506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5" r:id="rId9"/>
    <p:sldLayoutId id="2147483764" r:id="rId10"/>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1: </a:t>
            </a:r>
            <a:br>
              <a:rPr lang="en-US" altLang="en-US" dirty="0" smtClean="0"/>
            </a:br>
            <a:r>
              <a:rPr lang="en-US" altLang="en-US" dirty="0" smtClean="0"/>
              <a:t>CSIRT Fundamentals</a:t>
            </a:r>
          </a:p>
        </p:txBody>
      </p:sp>
      <p:sp>
        <p:nvSpPr>
          <p:cNvPr id="2" name="Subtitle 1"/>
          <p:cNvSpPr>
            <a:spLocks noGrp="1"/>
          </p:cNvSpPr>
          <p:nvPr>
            <p:ph type="subTitle" idx="1"/>
          </p:nvPr>
        </p:nvSpPr>
        <p:spPr/>
        <p:txBody>
          <a:bodyPr/>
          <a:lstStyle/>
          <a:p>
            <a:endParaRPr lang="en-GB"/>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634181" y="1194619"/>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Keep these questions in mind about Defining Your Department:</a:t>
            </a:r>
          </a:p>
        </p:txBody>
      </p:sp>
      <p:sp>
        <p:nvSpPr>
          <p:cNvPr id="7" name="Rounded Rectangle 6"/>
          <p:cNvSpPr/>
          <p:nvPr/>
        </p:nvSpPr>
        <p:spPr>
          <a:xfrm>
            <a:off x="634181" y="3775596"/>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Answer this question: </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2. Identify proactive services</a:t>
            </a:r>
            <a:endParaRPr lang="en-US" dirty="0"/>
          </a:p>
        </p:txBody>
      </p:sp>
      <p:sp>
        <p:nvSpPr>
          <p:cNvPr id="3" name="Text Placeholder 2"/>
          <p:cNvSpPr>
            <a:spLocks noGrp="1"/>
          </p:cNvSpPr>
          <p:nvPr>
            <p:ph type="body" sz="quarter" idx="10"/>
          </p:nvPr>
        </p:nvSpPr>
        <p:spPr>
          <a:xfrm>
            <a:off x="343296" y="1292593"/>
            <a:ext cx="8258175" cy="4305935"/>
          </a:xfrm>
          <a:noFill/>
          <a:ln>
            <a:noFill/>
          </a:ln>
        </p:spPr>
        <p:txBody>
          <a:bodyPr vert="horz" wrap="square" lIns="91440" tIns="45720" rIns="91440" bIns="45720" numCol="1" anchor="t" anchorCtr="0" compatLnSpc="1">
            <a:prstTxWarp prst="textNoShape">
              <a:avLst/>
            </a:prstTxWarp>
          </a:bodyPr>
          <a:lstStyle/>
          <a:p>
            <a:pPr lvl="1">
              <a:buSzTx/>
            </a:pPr>
            <a:endParaRPr lang="en-US" sz="1800" dirty="0" smtClean="0"/>
          </a:p>
          <a:p>
            <a:pPr lvl="1">
              <a:buSzTx/>
            </a:pPr>
            <a:r>
              <a:rPr lang="en-US" sz="1800" dirty="0" smtClean="0"/>
              <a:t>What </a:t>
            </a:r>
            <a:r>
              <a:rPr lang="en-US" sz="1800" dirty="0"/>
              <a:t>type of response is needed?</a:t>
            </a:r>
          </a:p>
          <a:p>
            <a:pPr lvl="1">
              <a:buSzTx/>
            </a:pPr>
            <a:r>
              <a:rPr lang="en-US" sz="1800" dirty="0"/>
              <a:t>What assistance and expertise is needed?</a:t>
            </a:r>
          </a:p>
          <a:p>
            <a:pPr lvl="1">
              <a:buSzTx/>
            </a:pPr>
            <a:r>
              <a:rPr lang="en-US" sz="1800" dirty="0"/>
              <a:t>What processes are required?</a:t>
            </a:r>
          </a:p>
          <a:p>
            <a:pPr lvl="1">
              <a:buSzTx/>
            </a:pPr>
            <a:r>
              <a:rPr lang="en-US" sz="1800" dirty="0"/>
              <a:t>What are your skills?</a:t>
            </a:r>
          </a:p>
          <a:p>
            <a:pPr lvl="1">
              <a:buSzTx/>
            </a:pPr>
            <a:r>
              <a:rPr lang="en-US" sz="1800" dirty="0"/>
              <a:t>What are your roles?</a:t>
            </a:r>
          </a:p>
          <a:p>
            <a:r>
              <a:rPr lang="en-US" sz="1800" dirty="0"/>
              <a:t> </a:t>
            </a:r>
          </a:p>
          <a:p>
            <a:pPr marL="342900" lvl="1" indent="0">
              <a:buSzTx/>
              <a:buNone/>
            </a:pPr>
            <a:endParaRPr lang="en-US" sz="1800" dirty="0" smtClean="0"/>
          </a:p>
          <a:p>
            <a:pPr marL="342900" lvl="1" indent="0">
              <a:buSzTx/>
              <a:buNone/>
            </a:pPr>
            <a:r>
              <a:rPr lang="en-US" sz="1800" dirty="0" smtClean="0"/>
              <a:t>2</a:t>
            </a:r>
            <a:r>
              <a:rPr lang="en-US" sz="1800" dirty="0"/>
              <a:t>. Determine the proactive services your team will perform.</a:t>
            </a:r>
          </a:p>
        </p:txBody>
      </p:sp>
    </p:spTree>
    <p:extLst>
      <p:ext uri="{BB962C8B-B14F-4D97-AF65-F5344CB8AC3E}">
        <p14:creationId xmlns:p14="http://schemas.microsoft.com/office/powerpoint/2010/main" val="145831679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34181" y="1194619"/>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Keep these questions in mind about Defining Your Department:</a:t>
            </a:r>
          </a:p>
        </p:txBody>
      </p:sp>
      <p:sp>
        <p:nvSpPr>
          <p:cNvPr id="6" name="Rounded Rectangle 5"/>
          <p:cNvSpPr/>
          <p:nvPr/>
        </p:nvSpPr>
        <p:spPr>
          <a:xfrm>
            <a:off x="634181" y="3775596"/>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Answer this question: </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3. List first procedures</a:t>
            </a:r>
            <a:endParaRPr lang="en-US" dirty="0"/>
          </a:p>
        </p:txBody>
      </p:sp>
      <p:sp>
        <p:nvSpPr>
          <p:cNvPr id="3" name="Text Placeholder 2"/>
          <p:cNvSpPr>
            <a:spLocks noGrp="1"/>
          </p:cNvSpPr>
          <p:nvPr>
            <p:ph type="body" sz="quarter" idx="10"/>
          </p:nvPr>
        </p:nvSpPr>
        <p:spPr>
          <a:xfrm>
            <a:off x="310638" y="1892840"/>
            <a:ext cx="8258175" cy="4305935"/>
          </a:xfrm>
          <a:noFill/>
          <a:ln>
            <a:noFill/>
          </a:ln>
        </p:spPr>
        <p:txBody>
          <a:bodyPr vert="horz" wrap="square" lIns="91440" tIns="45720" rIns="91440" bIns="45720" numCol="1" anchor="t" anchorCtr="0" compatLnSpc="1">
            <a:prstTxWarp prst="textNoShape">
              <a:avLst/>
            </a:prstTxWarp>
          </a:bodyPr>
          <a:lstStyle/>
          <a:p>
            <a:pPr lvl="1">
              <a:buSzTx/>
            </a:pPr>
            <a:r>
              <a:rPr lang="en-US" sz="1800" dirty="0" smtClean="0"/>
              <a:t>What </a:t>
            </a:r>
            <a:r>
              <a:rPr lang="en-US" sz="1800" dirty="0"/>
              <a:t>type of response is needed?</a:t>
            </a:r>
          </a:p>
          <a:p>
            <a:pPr lvl="1">
              <a:buSzTx/>
            </a:pPr>
            <a:r>
              <a:rPr lang="en-US" sz="1800" dirty="0"/>
              <a:t>What assistance and expertise is needed?</a:t>
            </a:r>
          </a:p>
          <a:p>
            <a:pPr lvl="1">
              <a:buSzTx/>
            </a:pPr>
            <a:r>
              <a:rPr lang="en-US" sz="1800" dirty="0"/>
              <a:t>What processes are required?</a:t>
            </a:r>
          </a:p>
          <a:p>
            <a:pPr lvl="1">
              <a:buSzTx/>
            </a:pPr>
            <a:r>
              <a:rPr lang="en-US" sz="1800" dirty="0"/>
              <a:t>What are your skills?</a:t>
            </a:r>
          </a:p>
          <a:p>
            <a:pPr lvl="1">
              <a:buSzTx/>
            </a:pPr>
            <a:r>
              <a:rPr lang="en-US" sz="1800" dirty="0"/>
              <a:t>What are your roles?</a:t>
            </a:r>
          </a:p>
          <a:p>
            <a:r>
              <a:rPr lang="en-US" sz="1800" dirty="0"/>
              <a:t> </a:t>
            </a:r>
          </a:p>
          <a:p>
            <a:pPr marL="342900" lvl="1" indent="0">
              <a:buSzTx/>
              <a:buNone/>
            </a:pPr>
            <a:r>
              <a:rPr lang="en-US" sz="1800" dirty="0" smtClean="0"/>
              <a:t>3</a:t>
            </a:r>
            <a:r>
              <a:rPr lang="en-US" sz="1800" dirty="0"/>
              <a:t>. List the first </a:t>
            </a:r>
            <a:r>
              <a:rPr lang="en-US" sz="1800" dirty="0" smtClean="0"/>
              <a:t>three procedures </a:t>
            </a:r>
            <a:r>
              <a:rPr lang="en-US" sz="1800" dirty="0"/>
              <a:t>you will write as you start building </a:t>
            </a:r>
            <a:r>
              <a:rPr lang="en-US" sz="1800" dirty="0" smtClean="0"/>
              <a:t/>
            </a:r>
            <a:br>
              <a:rPr lang="en-US" sz="1800" dirty="0" smtClean="0"/>
            </a:br>
            <a:r>
              <a:rPr lang="en-US" sz="1800" dirty="0" smtClean="0"/>
              <a:t>    your </a:t>
            </a:r>
            <a:r>
              <a:rPr lang="en-US" sz="1800" dirty="0"/>
              <a:t>CSIRT. </a:t>
            </a:r>
          </a:p>
        </p:txBody>
      </p:sp>
    </p:spTree>
    <p:extLst>
      <p:ext uri="{BB962C8B-B14F-4D97-AF65-F5344CB8AC3E}">
        <p14:creationId xmlns:p14="http://schemas.microsoft.com/office/powerpoint/2010/main" val="1458316792"/>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34181" y="4739364"/>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Answer this question: </a:t>
            </a:r>
          </a:p>
        </p:txBody>
      </p:sp>
      <p:sp>
        <p:nvSpPr>
          <p:cNvPr id="4" name="Rounded Rectangle 3"/>
          <p:cNvSpPr/>
          <p:nvPr/>
        </p:nvSpPr>
        <p:spPr>
          <a:xfrm>
            <a:off x="634181" y="1194619"/>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Keep these questions in mind about Preparing Your Budget:</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4. Answer budget questions</a:t>
            </a:r>
            <a:endParaRPr lang="en-US" dirty="0"/>
          </a:p>
        </p:txBody>
      </p:sp>
      <p:sp>
        <p:nvSpPr>
          <p:cNvPr id="3" name="Text Placeholder 2"/>
          <p:cNvSpPr>
            <a:spLocks noGrp="1"/>
          </p:cNvSpPr>
          <p:nvPr>
            <p:ph type="body" sz="quarter" idx="10"/>
          </p:nvPr>
        </p:nvSpPr>
        <p:spPr>
          <a:xfrm>
            <a:off x="375952" y="1637070"/>
            <a:ext cx="8258175" cy="4305935"/>
          </a:xfrm>
          <a:noFill/>
          <a:ln>
            <a:noFill/>
          </a:ln>
        </p:spPr>
        <p:txBody>
          <a:bodyPr vert="horz" wrap="square" lIns="91440" tIns="45720" rIns="91440" bIns="45720" numCol="1" anchor="t" anchorCtr="0" compatLnSpc="1">
            <a:prstTxWarp prst="textNoShape">
              <a:avLst/>
            </a:prstTxWarp>
            <a:normAutofit fontScale="92500"/>
          </a:bodyPr>
          <a:lstStyle/>
          <a:p>
            <a:pPr lvl="1">
              <a:buSzTx/>
            </a:pPr>
            <a:r>
              <a:rPr lang="en-US" sz="1800" dirty="0" smtClean="0"/>
              <a:t>What </a:t>
            </a:r>
            <a:r>
              <a:rPr lang="en-US" sz="1800" dirty="0"/>
              <a:t>type of response is needed?</a:t>
            </a:r>
          </a:p>
          <a:p>
            <a:pPr lvl="1">
              <a:buSzTx/>
            </a:pPr>
            <a:r>
              <a:rPr lang="en-US" sz="1800" dirty="0"/>
              <a:t>What assistance and expertise is needed?</a:t>
            </a:r>
          </a:p>
          <a:p>
            <a:pPr lvl="1">
              <a:buSzTx/>
            </a:pPr>
            <a:r>
              <a:rPr lang="en-US" sz="1800" dirty="0"/>
              <a:t>What processes are required?</a:t>
            </a:r>
          </a:p>
          <a:p>
            <a:pPr lvl="1">
              <a:buSzTx/>
            </a:pPr>
            <a:r>
              <a:rPr lang="en-US" sz="1800" dirty="0"/>
              <a:t>What tools will be required? </a:t>
            </a:r>
          </a:p>
          <a:p>
            <a:pPr lvl="1">
              <a:buSzTx/>
            </a:pPr>
            <a:r>
              <a:rPr lang="en-US" sz="1800" dirty="0"/>
              <a:t>What is the entire budget? </a:t>
            </a:r>
          </a:p>
          <a:p>
            <a:pPr lvl="1">
              <a:buSzTx/>
            </a:pPr>
            <a:r>
              <a:rPr lang="en-US" sz="1800" dirty="0"/>
              <a:t>Is some of the budget moving from another department? </a:t>
            </a:r>
          </a:p>
          <a:p>
            <a:pPr lvl="1">
              <a:buSzTx/>
            </a:pPr>
            <a:r>
              <a:rPr lang="en-US" sz="1800" dirty="0"/>
              <a:t>What is the ROI? </a:t>
            </a:r>
          </a:p>
          <a:p>
            <a:pPr lvl="1">
              <a:buSzTx/>
            </a:pPr>
            <a:r>
              <a:rPr lang="en-US" sz="1800" dirty="0"/>
              <a:t>What are “soft </a:t>
            </a:r>
            <a:r>
              <a:rPr lang="en-US" sz="1800" dirty="0" smtClean="0"/>
              <a:t>costs,” such </a:t>
            </a:r>
            <a:r>
              <a:rPr lang="en-US" sz="1800" dirty="0"/>
              <a:t>as brand damage and user outages?</a:t>
            </a:r>
          </a:p>
          <a:p>
            <a:endParaRPr lang="en-US" sz="1200" dirty="0" smtClean="0"/>
          </a:p>
          <a:p>
            <a:pPr marL="342900" lvl="1" indent="0">
              <a:buSzTx/>
              <a:buNone/>
            </a:pPr>
            <a:endParaRPr lang="en-US" sz="1800" dirty="0" smtClean="0"/>
          </a:p>
          <a:p>
            <a:pPr marL="342900" lvl="1" indent="0">
              <a:buSzTx/>
              <a:buNone/>
            </a:pPr>
            <a:r>
              <a:rPr lang="en-US" sz="1800" dirty="0" smtClean="0"/>
              <a:t>4</a:t>
            </a:r>
            <a:r>
              <a:rPr lang="en-US" sz="1800" dirty="0"/>
              <a:t>. You can’t write a full business plan, but as a group, address two of the </a:t>
            </a:r>
            <a:r>
              <a:rPr lang="en-US" sz="1800" dirty="0" smtClean="0"/>
              <a:t/>
            </a:r>
            <a:br>
              <a:rPr lang="en-US" sz="1800" dirty="0" smtClean="0"/>
            </a:br>
            <a:r>
              <a:rPr lang="en-US" sz="1800" dirty="0" smtClean="0"/>
              <a:t>    items from the “Preparing Your Budget</a:t>
            </a:r>
            <a:r>
              <a:rPr lang="en-US" sz="1800" dirty="0"/>
              <a:t>” </a:t>
            </a:r>
            <a:r>
              <a:rPr lang="en-US" sz="1800" dirty="0" smtClean="0"/>
              <a:t>questions.</a:t>
            </a:r>
            <a:endParaRPr lang="en-US" sz="1800" dirty="0"/>
          </a:p>
        </p:txBody>
      </p:sp>
    </p:spTree>
    <p:extLst>
      <p:ext uri="{BB962C8B-B14F-4D97-AF65-F5344CB8AC3E}">
        <p14:creationId xmlns:p14="http://schemas.microsoft.com/office/powerpoint/2010/main" val="145831679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634181" y="4559750"/>
            <a:ext cx="7934632" cy="442451"/>
          </a:xfrm>
          <a:prstGeom prst="roundRect">
            <a:avLst>
              <a:gd name="adj" fmla="val 6095"/>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Answer this question: </a:t>
            </a:r>
          </a:p>
        </p:txBody>
      </p:sp>
      <p:sp>
        <p:nvSpPr>
          <p:cNvPr id="4" name="Rounded Rectangle 3"/>
          <p:cNvSpPr/>
          <p:nvPr/>
        </p:nvSpPr>
        <p:spPr>
          <a:xfrm>
            <a:off x="634181" y="1194619"/>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None/>
            </a:pPr>
            <a:r>
              <a:rPr lang="en-US" b="1" dirty="0">
                <a:solidFill>
                  <a:schemeClr val="bg1"/>
                </a:solidFill>
              </a:rPr>
              <a:t>Keep these questions in mind about Preparing Your Budget:</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5. Determine ROI</a:t>
            </a:r>
            <a:endParaRPr lang="en-US" dirty="0"/>
          </a:p>
        </p:txBody>
      </p:sp>
      <p:sp>
        <p:nvSpPr>
          <p:cNvPr id="3" name="Text Placeholder 2"/>
          <p:cNvSpPr>
            <a:spLocks noGrp="1"/>
          </p:cNvSpPr>
          <p:nvPr>
            <p:ph type="body" sz="quarter" idx="10"/>
          </p:nvPr>
        </p:nvSpPr>
        <p:spPr>
          <a:xfrm>
            <a:off x="634182" y="1784027"/>
            <a:ext cx="7677062" cy="4305935"/>
          </a:xfrm>
          <a:noFill/>
          <a:ln>
            <a:noFill/>
          </a:ln>
        </p:spPr>
        <p:txBody>
          <a:bodyPr vert="horz" wrap="square" lIns="91440" tIns="45720" rIns="91440" bIns="45720" numCol="1" anchor="t" anchorCtr="0" compatLnSpc="1">
            <a:prstTxWarp prst="textNoShape">
              <a:avLst/>
            </a:prstTxWarp>
            <a:normAutofit fontScale="92500" lnSpcReduction="10000"/>
          </a:bodyPr>
          <a:lstStyle/>
          <a:p>
            <a:pPr lvl="1">
              <a:buSzTx/>
            </a:pPr>
            <a:r>
              <a:rPr lang="en-US" sz="1800" dirty="0" smtClean="0"/>
              <a:t>What </a:t>
            </a:r>
            <a:r>
              <a:rPr lang="en-US" sz="1800" dirty="0"/>
              <a:t>type of response is needed?</a:t>
            </a:r>
          </a:p>
          <a:p>
            <a:pPr lvl="1">
              <a:buSzTx/>
            </a:pPr>
            <a:r>
              <a:rPr lang="en-US" sz="1800" dirty="0"/>
              <a:t>What assistance and expertise is needed?</a:t>
            </a:r>
          </a:p>
          <a:p>
            <a:pPr lvl="1">
              <a:buSzTx/>
            </a:pPr>
            <a:r>
              <a:rPr lang="en-US" sz="1800" dirty="0"/>
              <a:t>What processes are required?</a:t>
            </a:r>
          </a:p>
          <a:p>
            <a:pPr lvl="1">
              <a:buSzTx/>
            </a:pPr>
            <a:r>
              <a:rPr lang="en-US" sz="1800" dirty="0"/>
              <a:t>What tools will be required? </a:t>
            </a:r>
          </a:p>
          <a:p>
            <a:pPr lvl="1">
              <a:buSzTx/>
            </a:pPr>
            <a:r>
              <a:rPr lang="en-US" sz="1800" dirty="0"/>
              <a:t>What is the entire budget? </a:t>
            </a:r>
          </a:p>
          <a:p>
            <a:pPr lvl="1">
              <a:buSzTx/>
            </a:pPr>
            <a:r>
              <a:rPr lang="en-US" sz="1800" dirty="0"/>
              <a:t>Is some of the budget moving from another department? </a:t>
            </a:r>
          </a:p>
          <a:p>
            <a:pPr lvl="1">
              <a:buSzTx/>
            </a:pPr>
            <a:r>
              <a:rPr lang="en-US" sz="1800" dirty="0"/>
              <a:t>What is the ROI? </a:t>
            </a:r>
          </a:p>
          <a:p>
            <a:pPr lvl="1">
              <a:buSzTx/>
            </a:pPr>
            <a:r>
              <a:rPr lang="en-US" sz="1800" dirty="0"/>
              <a:t>What are “soft costs” </a:t>
            </a:r>
            <a:r>
              <a:rPr lang="en-US" sz="1800" dirty="0" smtClean="0"/>
              <a:t>such </a:t>
            </a:r>
            <a:r>
              <a:rPr lang="en-US" sz="1800" dirty="0"/>
              <a:t>as brand damage and user outages?</a:t>
            </a:r>
          </a:p>
          <a:p>
            <a:r>
              <a:rPr lang="en-US" sz="1200" dirty="0"/>
              <a:t> </a:t>
            </a:r>
            <a:endParaRPr lang="en-US" sz="1200" dirty="0" smtClean="0"/>
          </a:p>
          <a:p>
            <a:endParaRPr lang="en-US" sz="400" dirty="0" smtClean="0"/>
          </a:p>
          <a:p>
            <a:endParaRPr lang="en-US" sz="400" dirty="0"/>
          </a:p>
          <a:p>
            <a:pPr marL="342900" lvl="1" indent="0">
              <a:buSzTx/>
              <a:buNone/>
            </a:pPr>
            <a:r>
              <a:rPr lang="en-US" sz="1800" dirty="0" smtClean="0"/>
              <a:t>5</a:t>
            </a:r>
            <a:r>
              <a:rPr lang="en-US" sz="1800" dirty="0"/>
              <a:t>. </a:t>
            </a:r>
            <a:r>
              <a:rPr lang="en-US" sz="1800" dirty="0" smtClean="0"/>
              <a:t>Often, </a:t>
            </a:r>
            <a:r>
              <a:rPr lang="en-US" sz="1800" dirty="0"/>
              <a:t>determining the ROI is the most </a:t>
            </a:r>
            <a:r>
              <a:rPr lang="en-US" sz="1800" dirty="0" smtClean="0"/>
              <a:t>difficult task. </a:t>
            </a:r>
            <a:r>
              <a:rPr lang="en-US" sz="1800" dirty="0"/>
              <a:t>Create a </a:t>
            </a:r>
            <a:r>
              <a:rPr lang="en-US" sz="1800" dirty="0" smtClean="0"/>
              <a:t>hypothetical incident </a:t>
            </a:r>
            <a:r>
              <a:rPr lang="en-US" sz="1800" dirty="0"/>
              <a:t>for your new CSIRT and make a case for the cost of that incident. </a:t>
            </a:r>
          </a:p>
        </p:txBody>
      </p:sp>
    </p:spTree>
    <p:extLst>
      <p:ext uri="{BB962C8B-B14F-4D97-AF65-F5344CB8AC3E}">
        <p14:creationId xmlns:p14="http://schemas.microsoft.com/office/powerpoint/2010/main" val="1458316792"/>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8370" name="Title 6"/>
          <p:cNvSpPr>
            <a:spLocks noGrp="1"/>
          </p:cNvSpPr>
          <p:nvPr>
            <p:ph type="title"/>
          </p:nvPr>
        </p:nvSpPr>
        <p:spPr/>
        <p:txBody>
          <a:bodyPr>
            <a:normAutofit fontScale="90000"/>
          </a:bodyPr>
          <a:lstStyle/>
          <a:p>
            <a:r>
              <a:rPr lang="en-US" altLang="en-US" dirty="0" smtClean="0">
                <a:solidFill>
                  <a:schemeClr val="bg1"/>
                </a:solidFill>
              </a:rPr>
              <a:t>Learning Check</a:t>
            </a:r>
          </a:p>
        </p:txBody>
      </p:sp>
      <p:sp>
        <p:nvSpPr>
          <p:cNvPr id="6" name="Text Placeholder 2"/>
          <p:cNvSpPr>
            <a:spLocks noGrp="1"/>
          </p:cNvSpPr>
          <p:nvPr>
            <p:ph type="body" sz="quarter" idx="10"/>
          </p:nvPr>
        </p:nvSpPr>
        <p:spPr>
          <a:xfrm>
            <a:off x="457199" y="1497013"/>
            <a:ext cx="4100053" cy="3859212"/>
          </a:xfrm>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might a CSIRT for a corporation function differently than the CSIRT for a country?</a:t>
            </a:r>
            <a:endParaRPr lang="en-US" dirty="0">
              <a:solidFill>
                <a:schemeClr val="bg1"/>
              </a:solidFill>
              <a:effectLst>
                <a:outerShdw blurRad="38100" dist="38100" dir="2700000" algn="tl">
                  <a:srgbClr val="000000">
                    <a:alpha val="43137"/>
                  </a:srgbClr>
                </a:outerShdw>
              </a:effectLst>
            </a:endParaRP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7" name="Rectangle 6"/>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2864683937"/>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3297291419"/>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225043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6507" y="3240157"/>
            <a:ext cx="4574077" cy="3043996"/>
          </a:xfrm>
          <a:prstGeom prst="rect">
            <a:avLst/>
          </a:prstGeom>
        </p:spPr>
      </p:pic>
    </p:spTree>
    <p:extLst>
      <p:ext uri="{BB962C8B-B14F-4D97-AF65-F5344CB8AC3E}">
        <p14:creationId xmlns:p14="http://schemas.microsoft.com/office/powerpoint/2010/main" val="32373601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Scenario</a:t>
            </a:r>
          </a:p>
        </p:txBody>
      </p:sp>
      <p:sp>
        <p:nvSpPr>
          <p:cNvPr id="7" name="Content Placeholder 4"/>
          <p:cNvSpPr>
            <a:spLocks noGrp="1"/>
          </p:cNvSpPr>
          <p:nvPr>
            <p:ph type="body" sz="quarter" idx="10"/>
          </p:nvPr>
        </p:nvSpPr>
        <p:spPr>
          <a:xfrm>
            <a:off x="193964" y="1200150"/>
            <a:ext cx="8631381" cy="4305935"/>
          </a:xfrm>
        </p:spPr>
        <p:txBody>
          <a:bodyPr/>
          <a:lstStyle/>
          <a:p>
            <a:pPr lvl="1">
              <a:buSzTx/>
              <a:buFont typeface="Arial" charset="0"/>
              <a:buChar char="•"/>
              <a:defRPr/>
            </a:pPr>
            <a:r>
              <a:rPr lang="en-US" dirty="0"/>
              <a:t>It is 1991 and Yugoslavia is splitting into multiple countries. One of the new governments has asked you to set up a new CSIRT for it. This CSIRT will have responsibility for protecting the central governmental assets.</a:t>
            </a:r>
          </a:p>
          <a:p>
            <a:pPr lvl="1">
              <a:buSzTx/>
              <a:buFont typeface="Arial" charset="0"/>
              <a:buChar char="•"/>
              <a:defRPr/>
            </a:pPr>
            <a:r>
              <a:rPr lang="en-US" dirty="0"/>
              <a:t>Each team will address this fictional request and address the questions presented during the lecture. Feel free to fill in any blanks in knowledge with any scenario to which your team agrees.</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39414" b="84828" l="18875" r="48966"/>
                    </a14:imgEffect>
                    <a14:imgEffect>
                      <a14:artisticLightScreen/>
                    </a14:imgEffect>
                  </a14:imgLayer>
                </a14:imgProps>
              </a:ext>
              <a:ext uri="{28A0092B-C50C-407E-A947-70E740481C1C}">
                <a14:useLocalDpi xmlns:a14="http://schemas.microsoft.com/office/drawing/2010/main" val="0"/>
              </a:ext>
            </a:extLst>
          </a:blip>
          <a:srcRect l="15114" t="33737" r="47273" b="9495"/>
          <a:stretch/>
        </p:blipFill>
        <p:spPr bwMode="auto">
          <a:xfrm>
            <a:off x="2814694" y="4003965"/>
            <a:ext cx="3639308" cy="308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6906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315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Think Through </a:t>
            </a:r>
            <a:r>
              <a:rPr lang="en-US" dirty="0"/>
              <a:t>These </a:t>
            </a:r>
            <a:r>
              <a:rPr lang="en-US" dirty="0" smtClean="0"/>
              <a:t>Questions:</a:t>
            </a:r>
            <a:br>
              <a:rPr lang="en-US" dirty="0" smtClean="0"/>
            </a:br>
            <a:r>
              <a:rPr lang="en-US" dirty="0" smtClean="0"/>
              <a:t>Defining the Need</a:t>
            </a:r>
            <a:endParaRPr lang="en-US" dirty="0"/>
          </a:p>
        </p:txBody>
      </p:sp>
      <p:sp>
        <p:nvSpPr>
          <p:cNvPr id="3" name="Text Placeholder 2"/>
          <p:cNvSpPr>
            <a:spLocks noGrp="1"/>
          </p:cNvSpPr>
          <p:nvPr>
            <p:ph type="body" sz="quarter" idx="10"/>
          </p:nvPr>
        </p:nvSpPr>
        <p:spPr>
          <a:xfrm>
            <a:off x="457200" y="1637071"/>
            <a:ext cx="8258175" cy="3716615"/>
          </a:xfrm>
          <a:noFill/>
          <a:ln>
            <a:noFill/>
          </a:ln>
        </p:spPr>
        <p:txBody>
          <a:bodyPr vert="horz" wrap="square" lIns="91440" tIns="45720" rIns="91440" bIns="45720" numCol="1" anchor="t" anchorCtr="0" compatLnSpc="1">
            <a:prstTxWarp prst="textNoShape">
              <a:avLst/>
            </a:prstTxWarp>
          </a:bodyPr>
          <a:lstStyle/>
          <a:p>
            <a:pPr marL="342900" lvl="1" indent="0">
              <a:buSzTx/>
              <a:buNone/>
            </a:pPr>
            <a:r>
              <a:rPr lang="en-US" dirty="0"/>
              <a:t>Defining the Need</a:t>
            </a:r>
          </a:p>
          <a:p>
            <a:pPr lvl="1">
              <a:buSzTx/>
            </a:pPr>
            <a:r>
              <a:rPr lang="en-US" dirty="0" smtClean="0"/>
              <a:t>Who </a:t>
            </a:r>
            <a:r>
              <a:rPr lang="en-US" dirty="0"/>
              <a:t>is your constituency?</a:t>
            </a:r>
          </a:p>
          <a:p>
            <a:pPr lvl="1">
              <a:buSzTx/>
            </a:pPr>
            <a:r>
              <a:rPr lang="en-US" dirty="0" smtClean="0"/>
              <a:t>What </a:t>
            </a:r>
            <a:r>
              <a:rPr lang="en-US" dirty="0"/>
              <a:t>needs does the constituency have?</a:t>
            </a:r>
          </a:p>
          <a:p>
            <a:pPr lvl="1">
              <a:buSzTx/>
            </a:pPr>
            <a:r>
              <a:rPr lang="en-US" dirty="0" smtClean="0"/>
              <a:t>What </a:t>
            </a:r>
            <a:r>
              <a:rPr lang="en-US" dirty="0"/>
              <a:t>are the critical assets that must be protected?</a:t>
            </a:r>
          </a:p>
          <a:p>
            <a:pPr lvl="1">
              <a:buSzTx/>
            </a:pPr>
            <a:r>
              <a:rPr lang="en-US" dirty="0" smtClean="0"/>
              <a:t>What </a:t>
            </a:r>
            <a:r>
              <a:rPr lang="en-US" dirty="0"/>
              <a:t>types of incidents are frequently reported?</a:t>
            </a:r>
          </a:p>
          <a:p>
            <a:pPr lvl="1">
              <a:buSzTx/>
            </a:pPr>
            <a:r>
              <a:rPr lang="en-US" dirty="0" smtClean="0"/>
              <a:t>What </a:t>
            </a:r>
            <a:r>
              <a:rPr lang="en-US" dirty="0"/>
              <a:t>computer security problems exist?</a:t>
            </a:r>
          </a:p>
          <a:p>
            <a:pPr lvl="1">
              <a:buSzTx/>
            </a:pPr>
            <a:r>
              <a:rPr lang="en-US" dirty="0" smtClean="0"/>
              <a:t>What </a:t>
            </a:r>
            <a:r>
              <a:rPr lang="en-US" dirty="0"/>
              <a:t>is the current advanced warning/vulnerability </a:t>
            </a:r>
            <a:r>
              <a:rPr lang="en-US" dirty="0" smtClean="0"/>
              <a:t/>
            </a:r>
            <a:br>
              <a:rPr lang="en-US" dirty="0" smtClean="0"/>
            </a:br>
            <a:r>
              <a:rPr lang="en-US" dirty="0" smtClean="0"/>
              <a:t>notification setup</a:t>
            </a:r>
            <a:r>
              <a:rPr lang="en-US" dirty="0"/>
              <a:t>?</a:t>
            </a:r>
          </a:p>
          <a:p>
            <a:pPr marL="342900" lvl="1" indent="0">
              <a:buSzTx/>
              <a:buNone/>
            </a:pPr>
            <a:endParaRPr lang="en-US" dirty="0"/>
          </a:p>
        </p:txBody>
      </p:sp>
      <p:sp>
        <p:nvSpPr>
          <p:cNvPr id="8" name="Rounded Rectangle 7"/>
          <p:cNvSpPr/>
          <p:nvPr/>
        </p:nvSpPr>
        <p:spPr>
          <a:xfrm>
            <a:off x="471948" y="1430595"/>
            <a:ext cx="8096865" cy="4011560"/>
          </a:xfrm>
          <a:prstGeom prst="roundRect">
            <a:avLst>
              <a:gd name="adj" fmla="val 6095"/>
            </a:avLst>
          </a:prstGeom>
          <a:noFill/>
          <a:ln w="38100">
            <a:solidFill>
              <a:srgbClr val="054ABB"/>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Tree>
    <p:extLst>
      <p:ext uri="{BB962C8B-B14F-4D97-AF65-F5344CB8AC3E}">
        <p14:creationId xmlns:p14="http://schemas.microsoft.com/office/powerpoint/2010/main" val="370876645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315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Think Through </a:t>
            </a:r>
            <a:r>
              <a:rPr lang="en-US" dirty="0"/>
              <a:t>These </a:t>
            </a:r>
            <a:r>
              <a:rPr lang="en-US" dirty="0" smtClean="0"/>
              <a:t>Questions:</a:t>
            </a:r>
            <a:br>
              <a:rPr lang="en-US" dirty="0" smtClean="0"/>
            </a:br>
            <a:r>
              <a:rPr lang="en-US" dirty="0" smtClean="0"/>
              <a:t>Defining Your Department</a:t>
            </a:r>
            <a:endParaRPr lang="en-US" dirty="0"/>
          </a:p>
        </p:txBody>
      </p:sp>
      <p:sp>
        <p:nvSpPr>
          <p:cNvPr id="3" name="Text Placeholder 2"/>
          <p:cNvSpPr>
            <a:spLocks noGrp="1"/>
          </p:cNvSpPr>
          <p:nvPr>
            <p:ph type="body" sz="quarter" idx="10"/>
          </p:nvPr>
        </p:nvSpPr>
        <p:spPr>
          <a:xfrm>
            <a:off x="457200" y="1637071"/>
            <a:ext cx="8258175" cy="3716615"/>
          </a:xfrm>
          <a:noFill/>
          <a:ln>
            <a:noFill/>
          </a:ln>
        </p:spPr>
        <p:txBody>
          <a:bodyPr vert="horz" wrap="square" lIns="91440" tIns="45720" rIns="91440" bIns="45720" numCol="1" anchor="t" anchorCtr="0" compatLnSpc="1">
            <a:prstTxWarp prst="textNoShape">
              <a:avLst/>
            </a:prstTxWarp>
          </a:bodyPr>
          <a:lstStyle/>
          <a:p>
            <a:pPr marL="342900" lvl="1" indent="0">
              <a:buSzTx/>
              <a:buNone/>
            </a:pPr>
            <a:r>
              <a:rPr lang="en-US" dirty="0" smtClean="0"/>
              <a:t>Defining Your Department</a:t>
            </a:r>
            <a:endParaRPr lang="en-US" dirty="0"/>
          </a:p>
          <a:p>
            <a:pPr lvl="1">
              <a:buSzTx/>
            </a:pPr>
            <a:r>
              <a:rPr lang="en-US" dirty="0" smtClean="0"/>
              <a:t>What </a:t>
            </a:r>
            <a:r>
              <a:rPr lang="en-US" dirty="0"/>
              <a:t>type of response is needed?</a:t>
            </a:r>
          </a:p>
          <a:p>
            <a:pPr lvl="1">
              <a:buSzTx/>
            </a:pPr>
            <a:r>
              <a:rPr lang="en-US" dirty="0" smtClean="0"/>
              <a:t>What </a:t>
            </a:r>
            <a:r>
              <a:rPr lang="en-US" dirty="0"/>
              <a:t>assistance and expertise is needed?</a:t>
            </a:r>
          </a:p>
          <a:p>
            <a:pPr lvl="1">
              <a:buSzTx/>
            </a:pPr>
            <a:r>
              <a:rPr lang="en-US" dirty="0" smtClean="0"/>
              <a:t>What </a:t>
            </a:r>
            <a:r>
              <a:rPr lang="en-US" dirty="0"/>
              <a:t>processes are required?</a:t>
            </a:r>
          </a:p>
          <a:p>
            <a:pPr lvl="1">
              <a:buSzTx/>
            </a:pPr>
            <a:r>
              <a:rPr lang="en-US" dirty="0" smtClean="0"/>
              <a:t>What </a:t>
            </a:r>
            <a:r>
              <a:rPr lang="en-US" dirty="0"/>
              <a:t>are your skills?</a:t>
            </a:r>
          </a:p>
          <a:p>
            <a:pPr lvl="1">
              <a:buSzTx/>
            </a:pPr>
            <a:r>
              <a:rPr lang="en-US" dirty="0" smtClean="0"/>
              <a:t>What </a:t>
            </a:r>
            <a:r>
              <a:rPr lang="en-US" dirty="0"/>
              <a:t>are your roles</a:t>
            </a:r>
            <a:r>
              <a:rPr lang="en-US" dirty="0" smtClean="0"/>
              <a:t>?</a:t>
            </a:r>
            <a:endParaRPr lang="en-US" dirty="0"/>
          </a:p>
        </p:txBody>
      </p:sp>
      <p:sp>
        <p:nvSpPr>
          <p:cNvPr id="4" name="Rounded Rectangle 3"/>
          <p:cNvSpPr/>
          <p:nvPr/>
        </p:nvSpPr>
        <p:spPr>
          <a:xfrm>
            <a:off x="471948" y="1430595"/>
            <a:ext cx="8096865" cy="4011560"/>
          </a:xfrm>
          <a:prstGeom prst="roundRect">
            <a:avLst>
              <a:gd name="adj" fmla="val 6095"/>
            </a:avLst>
          </a:prstGeom>
          <a:noFill/>
          <a:ln w="38100">
            <a:solidFill>
              <a:srgbClr val="054ABB"/>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Tree>
    <p:extLst>
      <p:ext uri="{BB962C8B-B14F-4D97-AF65-F5344CB8AC3E}">
        <p14:creationId xmlns:p14="http://schemas.microsoft.com/office/powerpoint/2010/main" val="266755753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315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Think Through </a:t>
            </a:r>
            <a:r>
              <a:rPr lang="en-US" dirty="0"/>
              <a:t>These </a:t>
            </a:r>
            <a:r>
              <a:rPr lang="en-US" dirty="0" smtClean="0"/>
              <a:t>Questions:</a:t>
            </a:r>
            <a:br>
              <a:rPr lang="en-US" dirty="0" smtClean="0"/>
            </a:br>
            <a:r>
              <a:rPr lang="en-US" dirty="0" smtClean="0"/>
              <a:t>Preparing Your Budget</a:t>
            </a:r>
            <a:endParaRPr lang="en-US" dirty="0"/>
          </a:p>
        </p:txBody>
      </p:sp>
      <p:sp>
        <p:nvSpPr>
          <p:cNvPr id="3" name="Text Placeholder 2"/>
          <p:cNvSpPr>
            <a:spLocks noGrp="1"/>
          </p:cNvSpPr>
          <p:nvPr>
            <p:ph type="body" sz="quarter" idx="10"/>
          </p:nvPr>
        </p:nvSpPr>
        <p:spPr>
          <a:xfrm>
            <a:off x="457201" y="1651819"/>
            <a:ext cx="7919884" cy="3701867"/>
          </a:xfrm>
          <a:noFill/>
          <a:ln>
            <a:noFill/>
          </a:ln>
        </p:spPr>
        <p:txBody>
          <a:bodyPr vert="horz" wrap="square" lIns="91440" tIns="45720" rIns="91440" bIns="45720" numCol="1" anchor="t" anchorCtr="0" compatLnSpc="1">
            <a:prstTxWarp prst="textNoShape">
              <a:avLst/>
            </a:prstTxWarp>
            <a:normAutofit fontScale="92500" lnSpcReduction="10000"/>
          </a:bodyPr>
          <a:lstStyle/>
          <a:p>
            <a:pPr marL="342900" lvl="1" indent="0">
              <a:buSzTx/>
              <a:buNone/>
            </a:pPr>
            <a:r>
              <a:rPr lang="en-US" dirty="0" smtClean="0"/>
              <a:t>Preparing Your Budget</a:t>
            </a:r>
            <a:endParaRPr lang="en-US" dirty="0"/>
          </a:p>
          <a:p>
            <a:pPr lvl="1">
              <a:buSzTx/>
            </a:pPr>
            <a:r>
              <a:rPr lang="en-US" dirty="0" smtClean="0"/>
              <a:t>What </a:t>
            </a:r>
            <a:r>
              <a:rPr lang="en-US" dirty="0"/>
              <a:t>type of response is needed?</a:t>
            </a:r>
          </a:p>
          <a:p>
            <a:pPr lvl="1">
              <a:buSzTx/>
            </a:pPr>
            <a:r>
              <a:rPr lang="en-US" dirty="0" smtClean="0"/>
              <a:t>What </a:t>
            </a:r>
            <a:r>
              <a:rPr lang="en-US" dirty="0"/>
              <a:t>assistance and expertise is needed?</a:t>
            </a:r>
          </a:p>
          <a:p>
            <a:pPr lvl="1">
              <a:buSzTx/>
            </a:pPr>
            <a:r>
              <a:rPr lang="en-US" dirty="0" smtClean="0"/>
              <a:t>What </a:t>
            </a:r>
            <a:r>
              <a:rPr lang="en-US" dirty="0"/>
              <a:t>processes are required?</a:t>
            </a:r>
          </a:p>
          <a:p>
            <a:pPr lvl="1">
              <a:buSzTx/>
            </a:pPr>
            <a:r>
              <a:rPr lang="en-US" dirty="0" smtClean="0"/>
              <a:t>What </a:t>
            </a:r>
            <a:r>
              <a:rPr lang="en-US" dirty="0"/>
              <a:t>tools will be required? </a:t>
            </a:r>
          </a:p>
          <a:p>
            <a:pPr lvl="1">
              <a:buSzTx/>
            </a:pPr>
            <a:r>
              <a:rPr lang="en-US" dirty="0" smtClean="0"/>
              <a:t>What </a:t>
            </a:r>
            <a:r>
              <a:rPr lang="en-US" dirty="0"/>
              <a:t>is the entire budget? </a:t>
            </a:r>
          </a:p>
          <a:p>
            <a:pPr lvl="1">
              <a:buSzTx/>
            </a:pPr>
            <a:r>
              <a:rPr lang="en-US" dirty="0" smtClean="0"/>
              <a:t>Is </a:t>
            </a:r>
            <a:r>
              <a:rPr lang="en-US" dirty="0"/>
              <a:t>some of the budget moving from another department? </a:t>
            </a:r>
          </a:p>
          <a:p>
            <a:pPr lvl="1">
              <a:buSzTx/>
            </a:pPr>
            <a:r>
              <a:rPr lang="en-US" dirty="0" smtClean="0"/>
              <a:t>What </a:t>
            </a:r>
            <a:r>
              <a:rPr lang="en-US" dirty="0"/>
              <a:t>is the </a:t>
            </a:r>
            <a:r>
              <a:rPr lang="en-US" dirty="0" smtClean="0"/>
              <a:t>return on investment (ROI)? </a:t>
            </a:r>
            <a:endParaRPr lang="en-US" dirty="0"/>
          </a:p>
          <a:p>
            <a:pPr lvl="1">
              <a:buSzTx/>
            </a:pPr>
            <a:r>
              <a:rPr lang="en-US" dirty="0" smtClean="0"/>
              <a:t>What </a:t>
            </a:r>
            <a:r>
              <a:rPr lang="en-US" dirty="0"/>
              <a:t>are “soft </a:t>
            </a:r>
            <a:r>
              <a:rPr lang="en-US" dirty="0" smtClean="0"/>
              <a:t>costs,” such </a:t>
            </a:r>
            <a:r>
              <a:rPr lang="en-US" dirty="0"/>
              <a:t>as brand damage and user outages?</a:t>
            </a:r>
          </a:p>
        </p:txBody>
      </p:sp>
      <p:sp>
        <p:nvSpPr>
          <p:cNvPr id="5" name="Rounded Rectangle 4"/>
          <p:cNvSpPr/>
          <p:nvPr/>
        </p:nvSpPr>
        <p:spPr>
          <a:xfrm>
            <a:off x="471948" y="1430594"/>
            <a:ext cx="8096865" cy="4586747"/>
          </a:xfrm>
          <a:prstGeom prst="roundRect">
            <a:avLst>
              <a:gd name="adj" fmla="val 6095"/>
            </a:avLst>
          </a:prstGeom>
          <a:noFill/>
          <a:ln w="38100">
            <a:solidFill>
              <a:srgbClr val="054ABB"/>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Tree>
    <p:extLst>
      <p:ext uri="{BB962C8B-B14F-4D97-AF65-F5344CB8AC3E}">
        <p14:creationId xmlns:p14="http://schemas.microsoft.com/office/powerpoint/2010/main" val="2667557534"/>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Answer These Questions</a:t>
            </a:r>
          </a:p>
        </p:txBody>
      </p:sp>
      <p:sp>
        <p:nvSpPr>
          <p:cNvPr id="3" name="Text Placeholder 2"/>
          <p:cNvSpPr>
            <a:spLocks noGrp="1"/>
          </p:cNvSpPr>
          <p:nvPr>
            <p:ph type="body" sz="quarter" idx="10"/>
          </p:nvPr>
        </p:nvSpPr>
        <p:spPr>
          <a:xfrm>
            <a:off x="457201" y="1652436"/>
            <a:ext cx="7993626" cy="4305935"/>
          </a:xfrm>
          <a:noFill/>
          <a:ln>
            <a:noFill/>
          </a:ln>
        </p:spPr>
        <p:txBody>
          <a:bodyPr vert="horz" wrap="square" lIns="91440" tIns="45720" rIns="91440" bIns="45720" numCol="1" anchor="t" anchorCtr="0" compatLnSpc="1">
            <a:prstTxWarp prst="textNoShape">
              <a:avLst/>
            </a:prstTxWarp>
          </a:bodyPr>
          <a:lstStyle/>
          <a:p>
            <a:pPr marL="800100" lvl="1" indent="-457200">
              <a:buSzTx/>
              <a:buFont typeface="+mj-lt"/>
              <a:buAutoNum type="arabicPeriod"/>
            </a:pPr>
            <a:r>
              <a:rPr lang="en-US" dirty="0" smtClean="0"/>
              <a:t>Write </a:t>
            </a:r>
            <a:r>
              <a:rPr lang="en-US" dirty="0"/>
              <a:t>a mission statement for your new CSIRT.</a:t>
            </a:r>
          </a:p>
          <a:p>
            <a:pPr marL="800100" lvl="1" indent="-457200">
              <a:buSzTx/>
              <a:buFont typeface="+mj-lt"/>
              <a:buAutoNum type="arabicPeriod"/>
            </a:pPr>
            <a:r>
              <a:rPr lang="en-US" dirty="0"/>
              <a:t>Determine the proactive services your team will perform</a:t>
            </a:r>
            <a:r>
              <a:rPr lang="en-US" dirty="0" smtClean="0"/>
              <a:t>.</a:t>
            </a:r>
          </a:p>
          <a:p>
            <a:pPr marL="800100" lvl="1" indent="-457200">
              <a:buSzTx/>
              <a:buFont typeface="+mj-lt"/>
              <a:buAutoNum type="arabicPeriod"/>
            </a:pPr>
            <a:r>
              <a:rPr lang="en-US" dirty="0" smtClean="0"/>
              <a:t>List </a:t>
            </a:r>
            <a:r>
              <a:rPr lang="en-US" dirty="0"/>
              <a:t>the first </a:t>
            </a:r>
            <a:r>
              <a:rPr lang="en-US" dirty="0" smtClean="0"/>
              <a:t>three </a:t>
            </a:r>
            <a:r>
              <a:rPr lang="en-US" dirty="0"/>
              <a:t>procedures you will write as you start building your CSIRT. </a:t>
            </a:r>
          </a:p>
          <a:p>
            <a:pPr marL="800100" lvl="1" indent="-457200">
              <a:buSzTx/>
              <a:buFont typeface="+mj-lt"/>
              <a:buAutoNum type="arabicPeriod"/>
            </a:pPr>
            <a:r>
              <a:rPr lang="en-US" dirty="0" smtClean="0"/>
              <a:t>You </a:t>
            </a:r>
            <a:r>
              <a:rPr lang="en-US" dirty="0"/>
              <a:t>can’t write a full business plan, but as a group, address two of the </a:t>
            </a:r>
            <a:r>
              <a:rPr lang="en-US" dirty="0" smtClean="0"/>
              <a:t>items </a:t>
            </a:r>
            <a:r>
              <a:rPr lang="en-US" dirty="0"/>
              <a:t>from the “Preparing Your Budget” questions. </a:t>
            </a:r>
          </a:p>
          <a:p>
            <a:pPr marL="800100" lvl="1" indent="-457200">
              <a:buSzTx/>
              <a:buFont typeface="+mj-lt"/>
              <a:buAutoNum type="arabicPeriod"/>
            </a:pPr>
            <a:r>
              <a:rPr lang="en-US" dirty="0" smtClean="0"/>
              <a:t>Often, </a:t>
            </a:r>
            <a:r>
              <a:rPr lang="en-US" dirty="0"/>
              <a:t>determining the return on investment (ROI) is the most </a:t>
            </a:r>
            <a:r>
              <a:rPr lang="en-US" dirty="0" smtClean="0"/>
              <a:t>difficult task. </a:t>
            </a:r>
            <a:r>
              <a:rPr lang="en-US" dirty="0"/>
              <a:t>Create a hypothetical incident for your new CSIRT and make a case for the cost of that incident.</a:t>
            </a:r>
          </a:p>
          <a:p>
            <a:pPr lvl="0"/>
            <a:endParaRPr lang="en-US" dirty="0"/>
          </a:p>
        </p:txBody>
      </p:sp>
      <p:sp>
        <p:nvSpPr>
          <p:cNvPr id="4" name="Rounded Rectangle 3"/>
          <p:cNvSpPr/>
          <p:nvPr/>
        </p:nvSpPr>
        <p:spPr>
          <a:xfrm>
            <a:off x="471948" y="1430594"/>
            <a:ext cx="8096865" cy="4135319"/>
          </a:xfrm>
          <a:prstGeom prst="roundRect">
            <a:avLst>
              <a:gd name="adj" fmla="val 6095"/>
            </a:avLst>
          </a:prstGeom>
          <a:noFill/>
          <a:ln w="38100">
            <a:solidFill>
              <a:srgbClr val="2B812B"/>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Tree>
    <p:extLst>
      <p:ext uri="{BB962C8B-B14F-4D97-AF65-F5344CB8AC3E}">
        <p14:creationId xmlns:p14="http://schemas.microsoft.com/office/powerpoint/2010/main" val="18181749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634181" y="4243848"/>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Answer this question: </a:t>
            </a:r>
          </a:p>
        </p:txBody>
      </p:sp>
      <p:sp>
        <p:nvSpPr>
          <p:cNvPr id="13" name="Rounded Rectangle 12"/>
          <p:cNvSpPr/>
          <p:nvPr/>
        </p:nvSpPr>
        <p:spPr>
          <a:xfrm>
            <a:off x="634181" y="1194619"/>
            <a:ext cx="7934632" cy="442451"/>
          </a:xfrm>
          <a:prstGeom prst="roundRect">
            <a:avLst>
              <a:gd name="adj" fmla="val 6095"/>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SzTx/>
              <a:buNone/>
            </a:pPr>
            <a:r>
              <a:rPr lang="en-US" b="1" dirty="0">
                <a:solidFill>
                  <a:schemeClr val="bg1"/>
                </a:solidFill>
              </a:rPr>
              <a:t>Keep these questions in mind about Defining the Need:</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1. Write a mission statement</a:t>
            </a:r>
            <a:endParaRPr lang="en-US" dirty="0"/>
          </a:p>
        </p:txBody>
      </p:sp>
      <p:sp>
        <p:nvSpPr>
          <p:cNvPr id="3" name="Text Placeholder 2"/>
          <p:cNvSpPr>
            <a:spLocks noGrp="1"/>
          </p:cNvSpPr>
          <p:nvPr>
            <p:ph type="body" sz="quarter" idx="10"/>
          </p:nvPr>
        </p:nvSpPr>
        <p:spPr>
          <a:xfrm>
            <a:off x="310638" y="1259935"/>
            <a:ext cx="8258175" cy="4305935"/>
          </a:xfrm>
          <a:noFill/>
          <a:ln>
            <a:noFill/>
          </a:ln>
        </p:spPr>
        <p:txBody>
          <a:bodyPr vert="horz" wrap="square" lIns="91440" tIns="45720" rIns="91440" bIns="45720" numCol="1" anchor="t" anchorCtr="0" compatLnSpc="1">
            <a:prstTxWarp prst="textNoShape">
              <a:avLst/>
            </a:prstTxWarp>
          </a:bodyPr>
          <a:lstStyle/>
          <a:p>
            <a:pPr lvl="1">
              <a:buSzTx/>
            </a:pPr>
            <a:endParaRPr lang="en-US" sz="1800" dirty="0" smtClean="0"/>
          </a:p>
          <a:p>
            <a:pPr lvl="1">
              <a:buSzTx/>
            </a:pPr>
            <a:r>
              <a:rPr lang="en-US" sz="1800" dirty="0" smtClean="0"/>
              <a:t>Who </a:t>
            </a:r>
            <a:r>
              <a:rPr lang="en-US" sz="1800" dirty="0"/>
              <a:t>is your constituency?</a:t>
            </a:r>
          </a:p>
          <a:p>
            <a:pPr lvl="1">
              <a:buSzTx/>
            </a:pPr>
            <a:r>
              <a:rPr lang="en-US" sz="1800" dirty="0"/>
              <a:t>What needs does the constituency have?</a:t>
            </a:r>
          </a:p>
          <a:p>
            <a:pPr lvl="1">
              <a:buSzTx/>
            </a:pPr>
            <a:r>
              <a:rPr lang="en-US" sz="1800" dirty="0"/>
              <a:t>What are the critical assets that must be protected?</a:t>
            </a:r>
          </a:p>
          <a:p>
            <a:pPr lvl="1">
              <a:buSzTx/>
            </a:pPr>
            <a:r>
              <a:rPr lang="en-US" sz="1800" dirty="0"/>
              <a:t>What types of incidents are frequently reported?</a:t>
            </a:r>
          </a:p>
          <a:p>
            <a:pPr lvl="1">
              <a:buSzTx/>
            </a:pPr>
            <a:r>
              <a:rPr lang="en-US" sz="1800" dirty="0"/>
              <a:t>What computer security problems exist?</a:t>
            </a:r>
          </a:p>
          <a:p>
            <a:pPr lvl="1">
              <a:buSzTx/>
            </a:pPr>
            <a:r>
              <a:rPr lang="en-US" sz="1800" dirty="0"/>
              <a:t>What is the current advanced warning/vulnerability notification </a:t>
            </a:r>
            <a:r>
              <a:rPr lang="en-US" sz="1800" dirty="0" smtClean="0"/>
              <a:t>setup</a:t>
            </a:r>
            <a:r>
              <a:rPr lang="en-US" sz="1800" dirty="0"/>
              <a:t>?</a:t>
            </a:r>
          </a:p>
          <a:p>
            <a:r>
              <a:rPr lang="en-US" sz="1800" dirty="0" smtClean="0"/>
              <a:t> </a:t>
            </a:r>
          </a:p>
          <a:p>
            <a:pPr marL="342900" lvl="1" indent="0">
              <a:buSzTx/>
              <a:buNone/>
            </a:pPr>
            <a:r>
              <a:rPr lang="en-US" sz="1800" dirty="0" smtClean="0"/>
              <a:t>1</a:t>
            </a:r>
            <a:r>
              <a:rPr lang="en-US" sz="1800" dirty="0"/>
              <a:t>. Write a mission statement for your new CSIRT.</a:t>
            </a:r>
          </a:p>
        </p:txBody>
      </p:sp>
    </p:spTree>
    <p:extLst>
      <p:ext uri="{BB962C8B-B14F-4D97-AF65-F5344CB8AC3E}">
        <p14:creationId xmlns:p14="http://schemas.microsoft.com/office/powerpoint/2010/main" val="769071904"/>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_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FIRST_new</Template>
  <TotalTime>19803</TotalTime>
  <Words>2365</Words>
  <Application>Microsoft Macintosh PowerPoint</Application>
  <PresentationFormat>On-screen Show (4:3)</PresentationFormat>
  <Paragraphs>277</Paragraphs>
  <Slides>16</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Aharoni</vt:lpstr>
      <vt:lpstr>Arial Black</vt:lpstr>
      <vt:lpstr>Calibri</vt:lpstr>
      <vt:lpstr>Lucida Sans</vt:lpstr>
      <vt:lpstr>Mangal</vt:lpstr>
      <vt:lpstr>ＭＳ Ｐゴシック</vt:lpstr>
      <vt:lpstr>Wingdings</vt:lpstr>
      <vt:lpstr>Arial</vt:lpstr>
      <vt:lpstr>1_Custom Design</vt:lpstr>
      <vt:lpstr>Lab for Module 1:  CSIRT Fundamentals</vt:lpstr>
      <vt:lpstr>Copyright</vt:lpstr>
      <vt:lpstr>Lab Introduction</vt:lpstr>
      <vt:lpstr>Lab Scenario</vt:lpstr>
      <vt:lpstr>Think Through These Questions: Defining the Need</vt:lpstr>
      <vt:lpstr>Think Through These Questions: Defining Your Department</vt:lpstr>
      <vt:lpstr>Think Through These Questions: Preparing Your Budget</vt:lpstr>
      <vt:lpstr>Answer These Questions</vt:lpstr>
      <vt:lpstr>1. Write a mission statement</vt:lpstr>
      <vt:lpstr>2. Identify proactive services</vt:lpstr>
      <vt:lpstr>3. List first procedures</vt:lpstr>
      <vt:lpstr>4. Answer budget questions</vt:lpstr>
      <vt:lpstr>5. Determine ROI</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1 Lab</dc:title>
  <dc:creator>Alan Reade</dc:creator>
  <cp:lastModifiedBy>Serge Droz</cp:lastModifiedBy>
  <cp:revision>428</cp:revision>
  <cp:lastPrinted>2015-06-01T04:47:11Z</cp:lastPrinted>
  <dcterms:created xsi:type="dcterms:W3CDTF">2008-12-23T18:42:52Z</dcterms:created>
  <dcterms:modified xsi:type="dcterms:W3CDTF">2017-05-07T12:22:41Z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