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25"/>
  </p:notesMasterIdLst>
  <p:handoutMasterIdLst>
    <p:handoutMasterId r:id="rId26"/>
  </p:handoutMasterIdLst>
  <p:sldIdLst>
    <p:sldId id="295" r:id="rId2"/>
    <p:sldId id="322" r:id="rId3"/>
    <p:sldId id="297" r:id="rId4"/>
    <p:sldId id="298" r:id="rId5"/>
    <p:sldId id="299" r:id="rId6"/>
    <p:sldId id="300" r:id="rId7"/>
    <p:sldId id="301" r:id="rId8"/>
    <p:sldId id="315" r:id="rId9"/>
    <p:sldId id="304" r:id="rId10"/>
    <p:sldId id="321" r:id="rId11"/>
    <p:sldId id="305" r:id="rId12"/>
    <p:sldId id="320" r:id="rId13"/>
    <p:sldId id="306" r:id="rId14"/>
    <p:sldId id="319" r:id="rId15"/>
    <p:sldId id="307" r:id="rId16"/>
    <p:sldId id="318" r:id="rId17"/>
    <p:sldId id="310" r:id="rId18"/>
    <p:sldId id="317" r:id="rId19"/>
    <p:sldId id="311" r:id="rId20"/>
    <p:sldId id="316" r:id="rId21"/>
    <p:sldId id="312" r:id="rId22"/>
    <p:sldId id="323" r:id="rId23"/>
    <p:sldId id="314" r:id="rId24"/>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C000"/>
    <a:srgbClr val="E39517"/>
    <a:srgbClr val="FA7D00"/>
    <a:srgbClr val="022052"/>
    <a:srgbClr val="FFFF00"/>
    <a:srgbClr val="EB8325"/>
    <a:srgbClr val="E97A15"/>
    <a:srgbClr val="D36E13"/>
    <a:srgbClr val="D18915"/>
    <a:srgbClr val="FF86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69" autoAdjust="0"/>
    <p:restoredTop sz="67139" autoAdjust="0"/>
  </p:normalViewPr>
  <p:slideViewPr>
    <p:cSldViewPr snapToGrid="0">
      <p:cViewPr varScale="1">
        <p:scale>
          <a:sx n="89" d="100"/>
          <a:sy n="89" d="100"/>
        </p:scale>
        <p:origin x="1848"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2960" y="192"/>
      </p:cViewPr>
      <p:guideLst>
        <p:guide orient="horz" pos="2928"/>
        <p:guide pos="2160"/>
      </p:guideLst>
    </p:cSldViewPr>
  </p:notesViewPr>
  <p:gridSpacing cx="91439" cy="91439"/>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6.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8C45910-C760-4F07-BB60-B114AA3243E3}" type="datetimeFigureOut">
              <a:rPr lang="en-US" smtClean="0"/>
              <a:t>5/7/17</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F2B4DD0A-D2FE-405E-B328-67B8AEA59707}" type="slidenum">
              <a:rPr lang="en-US" smtClean="0"/>
              <a:t>‹#›</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931"/>
            <a:ext cx="1270000" cy="635000"/>
          </a:xfrm>
          <a:prstGeom prst="rect">
            <a:avLst/>
          </a:prstGeom>
        </p:spPr>
      </p:pic>
    </p:spTree>
    <p:extLst>
      <p:ext uri="{BB962C8B-B14F-4D97-AF65-F5344CB8AC3E}">
        <p14:creationId xmlns:p14="http://schemas.microsoft.com/office/powerpoint/2010/main" val="384644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54038"/>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415790"/>
            <a:ext cx="50292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www.theworldlawgroup.com/wlg/Global_Data_Breach_Guide_Home.asp"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Lab for Module 3: CSIRT Operation:</a:t>
            </a:r>
            <a:r>
              <a:rPr lang="en-US" altLang="en-US" sz="1000" b="0" i="1" dirty="0" smtClean="0">
                <a:latin typeface="Lucida Sans"/>
                <a:cs typeface="Arial" charset="0"/>
              </a:rPr>
              <a:t> 0 minutes</a:t>
            </a: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a:t>
            </a:r>
            <a:r>
              <a:rPr lang="en-US" altLang="en-US" sz="1000" b="0" baseline="0" dirty="0" smtClean="0">
                <a:latin typeface="Lucida Sans"/>
                <a:cs typeface="Arial" charset="0"/>
              </a:rPr>
              <a:t> that we have reviewed the steps to handle an incident, you will get a chance to practice all these steps in a scenario.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Approximate time for Lab:</a:t>
            </a:r>
            <a:r>
              <a:rPr lang="en-US" altLang="en-US" sz="1000" i="1" dirty="0" smtClean="0">
                <a:latin typeface="Lucida Sans"/>
                <a:cs typeface="Arial" charset="0"/>
              </a:rPr>
              <a:t> </a:t>
            </a:r>
            <a:r>
              <a:rPr lang="en-US" sz="1000" i="1" dirty="0" smtClean="0">
                <a:latin typeface="Lucida Sans"/>
                <a:ea typeface="ＭＳ Ｐゴシック" pitchFamily="34" charset="-128"/>
                <a:cs typeface="Arial" charset="0"/>
              </a:rPr>
              <a:t>90 to 100 minutes</a:t>
            </a:r>
            <a:endParaRPr lang="en-US" altLang="en-US" b="0" baseline="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extLst>
      <p:ext uri="{BB962C8B-B14F-4D97-AF65-F5344CB8AC3E}">
        <p14:creationId xmlns:p14="http://schemas.microsoft.com/office/powerpoint/2010/main" val="211392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596096" y="4415790"/>
            <a:ext cx="5665808"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1000" b="1" dirty="0" smtClean="0">
                <a:latin typeface="Lucida Sans"/>
                <a:cs typeface="Arial" charset="0"/>
              </a:rPr>
              <a:t>Step 1 Review</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a:t>
            </a:r>
            <a:r>
              <a:rPr lang="en-US" altLang="en-US" sz="1000" i="1" dirty="0" smtClean="0">
                <a:latin typeface="Lucida Sans"/>
                <a:cs typeface="Arial" charset="0"/>
              </a:rPr>
              <a:t> minutes</a:t>
            </a:r>
          </a:p>
          <a:p>
            <a:endParaRPr lang="en-US" sz="1000" kern="1200" dirty="0" smtClean="0">
              <a:solidFill>
                <a:schemeClr val="tx1"/>
              </a:solidFill>
              <a:effectLst/>
              <a:latin typeface="Lucida Sans"/>
            </a:endParaRPr>
          </a:p>
          <a:p>
            <a:r>
              <a:rPr lang="en-US" sz="1000" b="1" kern="1200" dirty="0" smtClean="0">
                <a:solidFill>
                  <a:schemeClr val="tx1"/>
                </a:solidFill>
                <a:effectLst/>
                <a:latin typeface="Lucida Sans"/>
                <a:cs typeface="+mn-cs"/>
              </a:rPr>
              <a:t>Note </a:t>
            </a:r>
            <a:r>
              <a:rPr lang="en-US" sz="1000" kern="1200" dirty="0" smtClean="0">
                <a:solidFill>
                  <a:schemeClr val="tx1"/>
                </a:solidFill>
                <a:effectLst/>
                <a:latin typeface="Lucida Sans"/>
                <a:cs typeface="+mn-cs"/>
              </a:rPr>
              <a:t>that this is just a general discussion and not specific to this scenario. </a:t>
            </a:r>
            <a:r>
              <a:rPr lang="en-US" altLang="en-US" sz="1000" b="0" dirty="0" smtClean="0">
                <a:latin typeface="Lucida Sans"/>
                <a:cs typeface="Arial" charset="0"/>
              </a:rPr>
              <a:t>A</a:t>
            </a:r>
            <a:r>
              <a:rPr lang="en-US" sz="1000" kern="1200" dirty="0" smtClean="0">
                <a:solidFill>
                  <a:schemeClr val="tx1"/>
                </a:solidFill>
                <a:effectLst/>
                <a:latin typeface="Lucida Sans"/>
              </a:rPr>
              <a:t>nswers are dependent on each team’s unique analysis. </a:t>
            </a:r>
          </a:p>
          <a:p>
            <a:endParaRPr lang="en-US" sz="1000" kern="1200" dirty="0" smtClean="0">
              <a:solidFill>
                <a:schemeClr val="tx1"/>
              </a:solidFill>
              <a:effectLst/>
              <a:latin typeface="Lucida Sans"/>
            </a:endParaRPr>
          </a:p>
          <a:p>
            <a:r>
              <a:rPr lang="en-US" sz="1000" b="1" kern="1200" dirty="0" smtClean="0">
                <a:solidFill>
                  <a:schemeClr val="tx1"/>
                </a:solidFill>
                <a:effectLst/>
                <a:latin typeface="Lucida Sans"/>
                <a:cs typeface="+mn-cs"/>
              </a:rPr>
              <a:t>Ask</a:t>
            </a:r>
            <a:r>
              <a:rPr lang="en-US" sz="1000" kern="1200" dirty="0" smtClean="0">
                <a:solidFill>
                  <a:schemeClr val="tx1"/>
                </a:solidFill>
                <a:effectLst/>
                <a:latin typeface="Lucida Sans"/>
                <a:cs typeface="+mn-cs"/>
              </a:rPr>
              <a:t> students to elaborate on why they picked a particular group as most important to them.</a:t>
            </a:r>
          </a:p>
          <a:p>
            <a:endParaRPr lang="en-US" sz="1000" kern="1200" dirty="0" smtClean="0">
              <a:solidFill>
                <a:schemeClr val="tx1"/>
              </a:solidFill>
              <a:effectLst/>
              <a:latin typeface="Lucida Sans"/>
              <a:cs typeface="+mn-cs"/>
            </a:endParaRPr>
          </a:p>
          <a:p>
            <a:r>
              <a:rPr lang="en-US" altLang="en-US" sz="1000" b="1" dirty="0" smtClean="0">
                <a:latin typeface="Lucida Sans"/>
                <a:cs typeface="Arial" charset="0"/>
              </a:rPr>
              <a:t>Ask for student feedback, then say:</a:t>
            </a:r>
            <a:r>
              <a:rPr lang="en-US" altLang="en-US" sz="1000" b="1" baseline="0" dirty="0" smtClean="0">
                <a:latin typeface="Lucida Sans"/>
                <a:cs typeface="Arial" charset="0"/>
              </a:rPr>
              <a:t> </a:t>
            </a:r>
            <a:r>
              <a:rPr lang="en-US" sz="1000" kern="1200" dirty="0" smtClean="0">
                <a:solidFill>
                  <a:schemeClr val="tx1"/>
                </a:solidFill>
                <a:effectLst/>
                <a:latin typeface="Lucida Sans"/>
                <a:cs typeface="+mn-cs"/>
              </a:rPr>
              <a:t>Some likely answers are:</a:t>
            </a:r>
          </a:p>
          <a:p>
            <a:pPr marL="171450" lvl="0" indent="-171450">
              <a:buFont typeface="Arial" panose="020B0604020202020204" pitchFamily="34" charset="0"/>
              <a:buChar char="•"/>
            </a:pPr>
            <a:r>
              <a:rPr lang="en-US" sz="1000" kern="1200" dirty="0" smtClean="0">
                <a:solidFill>
                  <a:schemeClr val="tx1"/>
                </a:solidFill>
                <a:effectLst/>
                <a:latin typeface="Lucida Sans"/>
              </a:rPr>
              <a:t>IT team, product team (if a company producing product), audit and risk management. </a:t>
            </a:r>
          </a:p>
          <a:p>
            <a:pPr marL="171450" lvl="0" indent="-171450">
              <a:buFont typeface="Arial" panose="020B0604020202020204" pitchFamily="34" charset="0"/>
              <a:buChar char="•"/>
            </a:pPr>
            <a:r>
              <a:rPr lang="en-US" sz="1000" kern="1200" dirty="0" smtClean="0">
                <a:solidFill>
                  <a:schemeClr val="tx1"/>
                </a:solidFill>
                <a:effectLst/>
                <a:latin typeface="Lucida Sans"/>
              </a:rPr>
              <a:t>If the student is in an established team, likely all relationships are established. For a new team, there are likely gaps. </a:t>
            </a:r>
          </a:p>
          <a:p>
            <a:pPr marL="171450" lvl="0" indent="-171450">
              <a:buFont typeface="Arial" panose="020B0604020202020204" pitchFamily="34" charset="0"/>
              <a:buChar char="•"/>
            </a:pPr>
            <a:r>
              <a:rPr lang="en-US" sz="1000" kern="1200" dirty="0" smtClean="0">
                <a:solidFill>
                  <a:schemeClr val="tx1"/>
                </a:solidFill>
                <a:effectLst/>
                <a:latin typeface="Lucida Sans"/>
              </a:rPr>
              <a:t>Any external support personnel, including ISPs, would be key.</a:t>
            </a:r>
            <a:r>
              <a:rPr lang="en-US" sz="1000" kern="1200" baseline="0" dirty="0" smtClean="0">
                <a:solidFill>
                  <a:schemeClr val="tx1"/>
                </a:solidFill>
                <a:effectLst/>
                <a:latin typeface="Lucida Sans"/>
              </a:rPr>
              <a:t> </a:t>
            </a:r>
            <a:r>
              <a:rPr lang="en-US" sz="1000" kern="1200" dirty="0" smtClean="0">
                <a:solidFill>
                  <a:schemeClr val="tx1"/>
                </a:solidFill>
                <a:effectLst/>
                <a:latin typeface="Lucida Sans"/>
              </a:rPr>
              <a:t>CERT,</a:t>
            </a:r>
            <a:r>
              <a:rPr lang="en-US" sz="1000" kern="1200" baseline="0" dirty="0" smtClean="0">
                <a:solidFill>
                  <a:schemeClr val="tx1"/>
                </a:solidFill>
                <a:effectLst/>
                <a:latin typeface="Lucida Sans"/>
              </a:rPr>
              <a:t> </a:t>
            </a:r>
            <a:r>
              <a:rPr lang="en-US" sz="1000" kern="1200" dirty="0" smtClean="0">
                <a:solidFill>
                  <a:schemeClr val="tx1"/>
                </a:solidFill>
                <a:effectLst/>
                <a:latin typeface="Lucida Sans"/>
              </a:rPr>
              <a:t>and other external Incident Response teams would be key. A CSIRT might reach out to law enforcement and government organizations directly, or might work through its</a:t>
            </a:r>
            <a:r>
              <a:rPr lang="en-US" sz="1000" kern="1200" baseline="0" dirty="0" smtClean="0">
                <a:solidFill>
                  <a:schemeClr val="tx1"/>
                </a:solidFill>
                <a:effectLst/>
                <a:latin typeface="Lucida Sans"/>
              </a:rPr>
              <a:t> organization’s</a:t>
            </a:r>
            <a:r>
              <a:rPr lang="en-US" sz="1000" kern="1200" dirty="0" smtClean="0">
                <a:solidFill>
                  <a:schemeClr val="tx1"/>
                </a:solidFill>
                <a:effectLst/>
                <a:latin typeface="Lucida Sans"/>
              </a:rPr>
              <a:t> Legal, PR, and other departments. </a:t>
            </a:r>
          </a:p>
          <a:p>
            <a:pPr lvl="1"/>
            <a:endParaRPr lang="en-US" altLang="en-US" sz="1000" b="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399327" y="4276894"/>
            <a:ext cx="6059346"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Step 2</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6</a:t>
            </a:r>
            <a:r>
              <a:rPr lang="en-US" altLang="en-US" sz="900" i="1" dirty="0" smtClean="0">
                <a:latin typeface="Lucida Sans"/>
                <a:cs typeface="Arial" charset="0"/>
              </a:rPr>
              <a:t> minutes</a:t>
            </a:r>
          </a:p>
          <a:p>
            <a:pPr eaLnBrk="1" hangingPunct="1">
              <a:defRPr/>
            </a:pPr>
            <a:endParaRPr lang="en-US" altLang="en-US" sz="900" b="1" i="0" dirty="0" smtClean="0">
              <a:latin typeface="Lucida Sans"/>
              <a:cs typeface="Arial" charset="0"/>
            </a:endParaRPr>
          </a:p>
          <a:p>
            <a:pPr eaLnBrk="1" hangingPunct="1">
              <a:defRPr/>
            </a:pPr>
            <a:r>
              <a:rPr lang="en-US" altLang="en-US" sz="900" b="1" dirty="0" smtClean="0">
                <a:latin typeface="Lucida Sans"/>
                <a:cs typeface="Arial" charset="0"/>
              </a:rPr>
              <a:t>Say:</a:t>
            </a:r>
            <a:r>
              <a:rPr lang="en-US" altLang="en-US" sz="900" b="1" baseline="0" dirty="0" smtClean="0">
                <a:latin typeface="Lucida Sans"/>
                <a:cs typeface="Arial" charset="0"/>
              </a:rPr>
              <a:t> </a:t>
            </a:r>
            <a:r>
              <a:rPr lang="en-US" sz="900" dirty="0" smtClean="0">
                <a:latin typeface="Lucida Sans"/>
              </a:rPr>
              <a:t>Step</a:t>
            </a:r>
            <a:r>
              <a:rPr lang="en-US" sz="900" baseline="0" dirty="0" smtClean="0">
                <a:latin typeface="Lucida Sans"/>
              </a:rPr>
              <a:t> </a:t>
            </a:r>
            <a:r>
              <a:rPr lang="en-US" sz="900" dirty="0" smtClean="0">
                <a:latin typeface="Lucida Sans"/>
              </a:rPr>
              <a:t>2. Detect. During the Detect phase, an incident can be either discovered by your team or reported to your team. </a:t>
            </a:r>
          </a:p>
          <a:p>
            <a:pPr lvl="0"/>
            <a:endParaRPr lang="en-US" sz="9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900" dirty="0" smtClean="0">
                <a:latin typeface="Lucida Sans"/>
              </a:rPr>
              <a:t>In your Lab Guide, write down</a:t>
            </a:r>
            <a:r>
              <a:rPr lang="en-US" sz="900" baseline="0" dirty="0" smtClean="0">
                <a:latin typeface="Lucida Sans"/>
              </a:rPr>
              <a:t> the answers to these questions:</a:t>
            </a:r>
            <a:endParaRPr lang="en-US" sz="900" dirty="0" smtClean="0">
              <a:latin typeface="Lucida Sans"/>
            </a:endParaRPr>
          </a:p>
          <a:p>
            <a:pPr marL="685800" lvl="1" indent="-228600">
              <a:buAutoNum type="alphaLcPeriod"/>
            </a:pPr>
            <a:r>
              <a:rPr lang="en-US" sz="900" dirty="0" smtClean="0">
                <a:latin typeface="Lucida Sans"/>
              </a:rPr>
              <a:t>From whom did you get this suspected incident? Was that person or team internal or external to your organization? </a:t>
            </a:r>
          </a:p>
          <a:p>
            <a:pPr marL="685800" lvl="1" indent="-228600">
              <a:buAutoNum type="alphaLcPeriod"/>
            </a:pPr>
            <a:r>
              <a:rPr lang="en-US" sz="900" dirty="0" smtClean="0">
                <a:latin typeface="Lucida Sans"/>
              </a:rPr>
              <a:t>What information in these files might be sensitive? </a:t>
            </a:r>
          </a:p>
          <a:p>
            <a:pPr marL="685800" lvl="1" indent="-228600">
              <a:buAutoNum type="alphaLcPeriod"/>
            </a:pPr>
            <a:r>
              <a:rPr lang="en-US" sz="900" dirty="0" smtClean="0">
                <a:latin typeface="Lucida Sans"/>
              </a:rPr>
              <a:t>What information do you need to collect from these emails to appropriately triage the incident? Is your </a:t>
            </a:r>
            <a:r>
              <a:rPr lang="en-US" sz="900" u="sng" dirty="0" smtClean="0">
                <a:latin typeface="Lucida Sans"/>
              </a:rPr>
              <a:t>pastebin.com</a:t>
            </a:r>
            <a:r>
              <a:rPr lang="en-US" sz="900" dirty="0" smtClean="0">
                <a:latin typeface="Lucida Sans"/>
              </a:rPr>
              <a:t> Administrator contact information current? </a:t>
            </a:r>
          </a:p>
          <a:p>
            <a:pPr marL="685800" lvl="1" indent="-228600">
              <a:buAutoNum type="alphaLcPeriod"/>
            </a:pPr>
            <a:r>
              <a:rPr lang="en-US" sz="900" dirty="0" smtClean="0">
                <a:latin typeface="Lucida Sans"/>
              </a:rPr>
              <a:t>What digital evidence can you collect? Does your organization have a policy about where to store evidence? If not, what policy do you think you should institute? </a:t>
            </a:r>
          </a:p>
          <a:p>
            <a:pPr marL="685800" lvl="1" indent="-228600">
              <a:buAutoNum type="alphaLcPeriod"/>
            </a:pPr>
            <a:endParaRPr lang="en-US" sz="9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900" b="1" dirty="0" smtClean="0">
                <a:latin typeface="Lucida Sans"/>
              </a:rPr>
              <a:t>Give students 5 minutes to talk through</a:t>
            </a:r>
            <a:r>
              <a:rPr lang="en-US" sz="900" b="1" baseline="0" dirty="0" smtClean="0">
                <a:latin typeface="Lucida Sans"/>
              </a:rPr>
              <a:t> the questions.</a:t>
            </a:r>
            <a:endParaRPr lang="en-US" sz="900" dirty="0" smtClean="0">
              <a:latin typeface="Lucida Sans"/>
            </a:endParaRPr>
          </a:p>
          <a:p>
            <a:r>
              <a:rPr lang="en-US" sz="900" dirty="0" smtClean="0">
                <a:latin typeface="Lucida Sans"/>
              </a:rPr>
              <a:t> </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399327" y="4276894"/>
            <a:ext cx="6059346"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900" b="1" dirty="0" smtClean="0">
                <a:latin typeface="Lucida Sans"/>
                <a:cs typeface="Arial" charset="0"/>
              </a:rPr>
              <a:t>Step 2 Review</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3</a:t>
            </a:r>
            <a:r>
              <a:rPr lang="en-US" altLang="en-US" sz="900" i="1" dirty="0" smtClean="0">
                <a:latin typeface="Lucida Sans"/>
                <a:cs typeface="Arial" charset="0"/>
              </a:rPr>
              <a:t> minutes</a:t>
            </a:r>
          </a:p>
          <a:p>
            <a:endParaRPr lang="en-US" sz="900" kern="1200" dirty="0" smtClean="0">
              <a:solidFill>
                <a:schemeClr val="tx1"/>
              </a:solidFill>
              <a:effectLst/>
              <a:latin typeface="Lucida Sans"/>
            </a:endParaRPr>
          </a:p>
          <a:p>
            <a:r>
              <a:rPr lang="en-US" altLang="en-US" sz="900" b="1" dirty="0" smtClean="0">
                <a:latin typeface="Lucida Sans"/>
                <a:cs typeface="Arial" charset="0"/>
              </a:rPr>
              <a:t>Note </a:t>
            </a:r>
            <a:r>
              <a:rPr lang="en-US" altLang="en-US" sz="900" b="0" dirty="0" smtClean="0">
                <a:latin typeface="Lucida Sans"/>
                <a:cs typeface="Arial" charset="0"/>
              </a:rPr>
              <a:t>that t</a:t>
            </a:r>
            <a:r>
              <a:rPr lang="en-US" sz="900" b="0" kern="1200" dirty="0" smtClean="0">
                <a:solidFill>
                  <a:schemeClr val="tx1"/>
                </a:solidFill>
                <a:effectLst/>
                <a:latin typeface="Lucida Sans"/>
              </a:rPr>
              <a:t>he </a:t>
            </a:r>
            <a:r>
              <a:rPr lang="en-US" sz="900" kern="1200" dirty="0" smtClean="0">
                <a:solidFill>
                  <a:schemeClr val="tx1"/>
                </a:solidFill>
                <a:effectLst/>
                <a:latin typeface="Lucida Sans"/>
              </a:rPr>
              <a:t>answers are dependent on each team’s unique analysis. </a:t>
            </a:r>
          </a:p>
          <a:p>
            <a:endParaRPr lang="en-US" sz="900" kern="1200" dirty="0" smtClean="0">
              <a:solidFill>
                <a:schemeClr val="tx1"/>
              </a:solidFill>
              <a:effectLst/>
              <a:latin typeface="Lucida Sans"/>
            </a:endParaRPr>
          </a:p>
          <a:p>
            <a:r>
              <a:rPr lang="en-US" altLang="en-US" sz="900" b="1" dirty="0" smtClean="0">
                <a:latin typeface="Lucida Sans"/>
                <a:cs typeface="Arial" charset="0"/>
              </a:rPr>
              <a:t>Ask for student feedback, then say:</a:t>
            </a:r>
            <a:r>
              <a:rPr lang="en-US" altLang="en-US" sz="900" b="1" baseline="0" dirty="0" smtClean="0">
                <a:latin typeface="Lucida Sans"/>
                <a:cs typeface="Arial" charset="0"/>
              </a:rPr>
              <a:t> </a:t>
            </a:r>
            <a:r>
              <a:rPr lang="en-US" sz="900" kern="1200" dirty="0" smtClean="0">
                <a:solidFill>
                  <a:schemeClr val="tx1"/>
                </a:solidFill>
                <a:effectLst/>
                <a:latin typeface="Lucida Sans"/>
              </a:rPr>
              <a:t>Likely answers are: </a:t>
            </a:r>
          </a:p>
          <a:p>
            <a:pPr marL="171450" lvl="0" indent="-171450">
              <a:buFont typeface="Arial" panose="020B0604020202020204" pitchFamily="34" charset="0"/>
              <a:buChar char="•"/>
            </a:pPr>
            <a:r>
              <a:rPr lang="en-US" sz="900" kern="1200" dirty="0" smtClean="0">
                <a:solidFill>
                  <a:schemeClr val="tx1"/>
                </a:solidFill>
                <a:effectLst/>
                <a:latin typeface="Lucida Sans"/>
              </a:rPr>
              <a:t>In this scenario, the person reporting was the friend Francis. One can assume that she is external. But either internal or external can be a correct answer in this case. Let each team move forward as they see fit, and as they fill in gaps in the information. </a:t>
            </a:r>
          </a:p>
          <a:p>
            <a:pPr marL="171450" lvl="0" indent="-171450">
              <a:buFont typeface="Arial" panose="020B0604020202020204" pitchFamily="34" charset="0"/>
              <a:buChar char="•"/>
            </a:pPr>
            <a:r>
              <a:rPr lang="en-US" sz="900" kern="1200" dirty="0" smtClean="0">
                <a:solidFill>
                  <a:schemeClr val="tx1"/>
                </a:solidFill>
                <a:effectLst/>
                <a:latin typeface="Lucida Sans"/>
              </a:rPr>
              <a:t>The sensitive information exposed includes names associated with email addresses and login IDs. </a:t>
            </a:r>
          </a:p>
          <a:p>
            <a:pPr marL="171450" lvl="0" indent="-171450">
              <a:buFont typeface="Arial" panose="020B0604020202020204" pitchFamily="34" charset="0"/>
              <a:buChar char="•"/>
            </a:pPr>
            <a:r>
              <a:rPr lang="en-US" sz="900" kern="1200" dirty="0" smtClean="0">
                <a:solidFill>
                  <a:schemeClr val="tx1"/>
                </a:solidFill>
                <a:effectLst/>
                <a:latin typeface="Lucida Sans"/>
              </a:rPr>
              <a:t>From a quick analysis of the email addresses, one can determine that some of the people are internal and some are external. </a:t>
            </a:r>
          </a:p>
          <a:p>
            <a:pPr marL="171450" lvl="0" indent="-171450">
              <a:buFont typeface="Arial" panose="020B0604020202020204" pitchFamily="34" charset="0"/>
              <a:buChar char="•"/>
            </a:pPr>
            <a:r>
              <a:rPr lang="en-US" sz="900" kern="1200" dirty="0" smtClean="0">
                <a:solidFill>
                  <a:schemeClr val="tx1"/>
                </a:solidFill>
                <a:effectLst/>
                <a:latin typeface="Lucida Sans"/>
              </a:rPr>
              <a:t>The files on </a:t>
            </a:r>
            <a:r>
              <a:rPr lang="en-US" sz="900" u="sng" kern="1200" dirty="0" smtClean="0">
                <a:solidFill>
                  <a:schemeClr val="tx1"/>
                </a:solidFill>
                <a:effectLst/>
                <a:latin typeface="Lucida Sans"/>
              </a:rPr>
              <a:t>pastebin.com</a:t>
            </a:r>
            <a:r>
              <a:rPr lang="en-US" sz="900" kern="1200" dirty="0" smtClean="0">
                <a:solidFill>
                  <a:schemeClr val="tx1"/>
                </a:solidFill>
                <a:effectLst/>
                <a:latin typeface="Lucida Sans"/>
              </a:rPr>
              <a:t> are about all one can collect during the Detect phase. Each organization should have a place to store these files in a convenient database, like a small MySQL DB. Often, organizations will use a convenient reference, such as an Incident Response number, to organize files.</a:t>
            </a:r>
          </a:p>
          <a:p>
            <a:pPr marL="457200" lvl="2"/>
            <a:endParaRPr lang="en-US" sz="900" dirty="0" smtClean="0">
              <a:latin typeface="Lucida Sans"/>
            </a:endParaRPr>
          </a:p>
          <a:p>
            <a:pPr eaLnBrk="1" hangingPunct="1">
              <a:defRPr/>
            </a:pPr>
            <a:endParaRPr lang="en-US" altLang="en-US" sz="900" b="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828800" y="498475"/>
            <a:ext cx="3200400" cy="2401888"/>
          </a:xfrm>
          <a:ln/>
        </p:spPr>
      </p:sp>
      <p:sp>
        <p:nvSpPr>
          <p:cNvPr id="21507" name="Rectangle 3"/>
          <p:cNvSpPr>
            <a:spLocks noGrp="1" noChangeArrowheads="1"/>
          </p:cNvSpPr>
          <p:nvPr>
            <p:ph type="body" idx="1"/>
          </p:nvPr>
        </p:nvSpPr>
        <p:spPr>
          <a:xfrm>
            <a:off x="596100" y="3200399"/>
            <a:ext cx="5804700" cy="4067681"/>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Step 3</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7 </a:t>
            </a:r>
            <a:r>
              <a:rPr lang="en-US" altLang="en-US" sz="1000" i="1" dirty="0" smtClean="0">
                <a:latin typeface="Lucida Sans"/>
                <a:cs typeface="Arial" charset="0"/>
              </a:rPr>
              <a:t>minutes</a:t>
            </a: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kern="1200" dirty="0" smtClean="0">
                <a:solidFill>
                  <a:schemeClr val="tx1"/>
                </a:solidFill>
                <a:effectLst/>
                <a:latin typeface="Lucida Sans"/>
              </a:rPr>
              <a:t>Step 3. Triage. The Triage phase assures that your CSIRT team is working on the highest-risk threats first. This is based on the initial data (if there is any) for this incident. </a:t>
            </a:r>
          </a:p>
          <a:p>
            <a:pPr lvl="0"/>
            <a:endParaRPr lang="en-US" sz="1000" kern="1200" dirty="0" smtClean="0">
              <a:solidFill>
                <a:schemeClr val="tx1"/>
              </a:solidFill>
              <a:effectLst/>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In your Lab Guide, write down</a:t>
            </a:r>
            <a:r>
              <a:rPr lang="en-US" sz="1000" baseline="0" dirty="0" smtClean="0">
                <a:latin typeface="Lucida Sans"/>
              </a:rPr>
              <a:t> the answers to these questions:</a:t>
            </a:r>
            <a:endParaRPr lang="en-US" sz="1000" kern="1200" dirty="0" smtClean="0">
              <a:solidFill>
                <a:schemeClr val="tx1"/>
              </a:solidFill>
              <a:effectLst/>
              <a:latin typeface="Lucida Sans"/>
            </a:endParaRPr>
          </a:p>
          <a:p>
            <a:pPr marL="685800" lvl="1" indent="-228600">
              <a:buFont typeface="+mj-lt"/>
              <a:buAutoNum type="alphaLcPeriod"/>
            </a:pPr>
            <a:r>
              <a:rPr lang="en-US" sz="1000" kern="1200" dirty="0" smtClean="0">
                <a:solidFill>
                  <a:schemeClr val="tx1"/>
                </a:solidFill>
                <a:effectLst/>
                <a:latin typeface="Lucida Sans"/>
              </a:rPr>
              <a:t>How does this incident impact your organization? </a:t>
            </a:r>
          </a:p>
          <a:p>
            <a:pPr marL="685800" lvl="1" indent="-228600">
              <a:buFont typeface="+mj-lt"/>
              <a:buAutoNum type="alphaLcPeriod"/>
            </a:pPr>
            <a:r>
              <a:rPr lang="en-US" sz="1000" kern="1200" dirty="0" smtClean="0">
                <a:solidFill>
                  <a:schemeClr val="tx1"/>
                </a:solidFill>
                <a:effectLst/>
                <a:latin typeface="Lucida Sans"/>
              </a:rPr>
              <a:t>Based on your organization’s policies, what severity would be assigned? What types of incidents would have higher priority? What types of incidents would have lower priority?</a:t>
            </a:r>
          </a:p>
          <a:p>
            <a:pPr marL="685800" lvl="1" indent="-228600">
              <a:buFont typeface="+mj-lt"/>
              <a:buAutoNum type="alphaLcPeriod"/>
            </a:pPr>
            <a:r>
              <a:rPr lang="en-US" sz="1000" kern="1200" dirty="0" smtClean="0">
                <a:solidFill>
                  <a:schemeClr val="tx1"/>
                </a:solidFill>
                <a:effectLst/>
                <a:latin typeface="Lucida Sans"/>
              </a:rPr>
              <a:t>Based on your organization’s policies, what types of incidents might be of higher urgency? What types of incidents might be of lower urgency? </a:t>
            </a:r>
          </a:p>
          <a:p>
            <a:pPr marL="685800" lvl="1" indent="-228600">
              <a:buFont typeface="+mj-lt"/>
              <a:buAutoNum type="alphaLcPeriod"/>
            </a:pPr>
            <a:r>
              <a:rPr lang="en-US" sz="1000" kern="1200" dirty="0" smtClean="0">
                <a:solidFill>
                  <a:schemeClr val="tx1"/>
                </a:solidFill>
                <a:effectLst/>
                <a:latin typeface="Lucida Sans"/>
              </a:rPr>
              <a:t>Within your organization, are urgency levels defined by policy or are they set dynamically? If dynamically, are they set by a manager or someone other than your team? </a:t>
            </a:r>
          </a:p>
          <a:p>
            <a:pPr marL="685800" lvl="1" indent="-228600">
              <a:buFont typeface="+mj-lt"/>
              <a:buAutoNum type="alphaLcPeriod"/>
            </a:pPr>
            <a:endParaRPr lang="en-US" sz="10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 typeface="+mj-lt"/>
              <a:buNone/>
              <a:tabLst/>
              <a:defRPr/>
            </a:pPr>
            <a:r>
              <a:rPr lang="en-US" sz="1000" b="1" dirty="0" smtClean="0">
                <a:latin typeface="Lucida Sans"/>
              </a:rPr>
              <a:t>Give students 5 minutes to talk through</a:t>
            </a:r>
            <a:r>
              <a:rPr lang="en-US" sz="1000" b="1" baseline="0" dirty="0" smtClean="0">
                <a:latin typeface="Lucida Sans"/>
              </a:rPr>
              <a:t> the questions.</a:t>
            </a:r>
            <a:endParaRPr lang="en-US" sz="1000" b="1" dirty="0" smtClean="0">
              <a:latin typeface="Lucida Sans"/>
            </a:endParaRPr>
          </a:p>
          <a:p>
            <a:pPr marL="0" lvl="0" indent="0">
              <a:buFont typeface="+mj-lt"/>
              <a:buNone/>
            </a:pPr>
            <a:endParaRPr lang="en-US" sz="1000"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863725" y="525463"/>
            <a:ext cx="3130550" cy="2347912"/>
          </a:xfrm>
          <a:ln/>
        </p:spPr>
      </p:sp>
      <p:sp>
        <p:nvSpPr>
          <p:cNvPr id="21507" name="Rectangle 3"/>
          <p:cNvSpPr>
            <a:spLocks noGrp="1" noChangeArrowheads="1"/>
          </p:cNvSpPr>
          <p:nvPr>
            <p:ph type="body" idx="1"/>
          </p:nvPr>
        </p:nvSpPr>
        <p:spPr>
          <a:xfrm>
            <a:off x="584068" y="3084701"/>
            <a:ext cx="5828764"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900" b="1" dirty="0" smtClean="0">
                <a:latin typeface="Lucida Sans"/>
                <a:cs typeface="Arial" charset="0"/>
              </a:rPr>
              <a:t>Step 3 Review</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5</a:t>
            </a:r>
            <a:r>
              <a:rPr lang="en-US" altLang="en-US" sz="900" i="1" dirty="0" smtClean="0">
                <a:latin typeface="Lucida Sans"/>
                <a:cs typeface="Arial" charset="0"/>
              </a:rPr>
              <a:t> minutes</a:t>
            </a:r>
          </a:p>
          <a:p>
            <a:endParaRPr lang="en-US" sz="900" kern="1200" dirty="0" smtClean="0">
              <a:solidFill>
                <a:schemeClr val="tx1"/>
              </a:solidFill>
              <a:effectLst/>
              <a:latin typeface="Lucida Sans"/>
            </a:endParaRPr>
          </a:p>
          <a:p>
            <a:r>
              <a:rPr lang="en-US" altLang="en-US" sz="900" b="1" dirty="0" smtClean="0">
                <a:latin typeface="Lucida Sans"/>
                <a:cs typeface="Arial" charset="0"/>
              </a:rPr>
              <a:t>Note </a:t>
            </a:r>
            <a:r>
              <a:rPr lang="en-US" altLang="en-US" sz="900" b="0" dirty="0" smtClean="0">
                <a:latin typeface="Lucida Sans"/>
                <a:cs typeface="Arial" charset="0"/>
              </a:rPr>
              <a:t>that t</a:t>
            </a:r>
            <a:r>
              <a:rPr lang="en-US" sz="900" b="0" kern="1200" dirty="0" smtClean="0">
                <a:solidFill>
                  <a:schemeClr val="tx1"/>
                </a:solidFill>
                <a:effectLst/>
                <a:latin typeface="Lucida Sans"/>
              </a:rPr>
              <a:t>he </a:t>
            </a:r>
            <a:r>
              <a:rPr lang="en-US" sz="900" kern="1200" dirty="0" smtClean="0">
                <a:solidFill>
                  <a:schemeClr val="tx1"/>
                </a:solidFill>
                <a:effectLst/>
                <a:latin typeface="Lucida Sans"/>
              </a:rPr>
              <a:t>answers are dependent on each team’s unique analysis. </a:t>
            </a:r>
          </a:p>
          <a:p>
            <a:endParaRPr lang="en-US" sz="900" kern="1200" dirty="0" smtClean="0">
              <a:solidFill>
                <a:schemeClr val="tx1"/>
              </a:solidFill>
              <a:effectLst/>
              <a:latin typeface="Lucida Sans"/>
            </a:endParaRPr>
          </a:p>
          <a:p>
            <a:r>
              <a:rPr lang="en-US" altLang="en-US" sz="900" b="1" dirty="0" smtClean="0">
                <a:latin typeface="Lucida Sans"/>
                <a:cs typeface="Arial" charset="0"/>
              </a:rPr>
              <a:t>Ask for student feedback, then say:</a:t>
            </a:r>
            <a:r>
              <a:rPr lang="en-US" altLang="en-US" sz="900" b="1" baseline="0" dirty="0" smtClean="0">
                <a:latin typeface="Lucida Sans"/>
                <a:cs typeface="Arial" charset="0"/>
              </a:rPr>
              <a:t> </a:t>
            </a:r>
            <a:r>
              <a:rPr lang="en-US" sz="900" kern="1200" dirty="0" smtClean="0">
                <a:solidFill>
                  <a:schemeClr val="tx1"/>
                </a:solidFill>
                <a:effectLst/>
                <a:latin typeface="Lucida Sans"/>
              </a:rPr>
              <a:t>Likely answers are: </a:t>
            </a:r>
          </a:p>
          <a:p>
            <a:pPr marL="171450" lvl="0" indent="-171450">
              <a:buFont typeface="Arial" panose="020B0604020202020204" pitchFamily="34" charset="0"/>
              <a:buChar char="•"/>
            </a:pPr>
            <a:r>
              <a:rPr lang="en-US" sz="900" kern="1200" dirty="0" smtClean="0">
                <a:solidFill>
                  <a:schemeClr val="tx1"/>
                </a:solidFill>
                <a:effectLst/>
                <a:latin typeface="Lucida Sans"/>
              </a:rPr>
              <a:t>This incident is classic information leakage, exposing names and user IDs (personally identifiable information, or PII) associated with email addresses. Having this information leaked can impact your organization both internally (useful in social engineering) and also externally (with legal implications for exposing information one had in one’s control).</a:t>
            </a:r>
          </a:p>
          <a:p>
            <a:pPr marL="171450" lvl="0" indent="-171450">
              <a:buFont typeface="Arial" panose="020B0604020202020204" pitchFamily="34" charset="0"/>
              <a:buChar char="•"/>
            </a:pPr>
            <a:r>
              <a:rPr lang="en-US" sz="900" kern="1200" dirty="0" smtClean="0">
                <a:solidFill>
                  <a:schemeClr val="tx1"/>
                </a:solidFill>
                <a:effectLst/>
                <a:latin typeface="Lucida Sans"/>
              </a:rPr>
              <a:t>In this particular incident, user IDs and passwords were exposed, but fewer than 20 PII. An organization would likely place this as moderate priority. </a:t>
            </a:r>
          </a:p>
          <a:p>
            <a:pPr marL="628650" lvl="1" indent="-171450">
              <a:buFont typeface="Calibri" panose="020F0502020204030204" pitchFamily="34" charset="0"/>
              <a:buChar char="̅"/>
            </a:pPr>
            <a:r>
              <a:rPr lang="en-US" sz="900" kern="1200" dirty="0" smtClean="0">
                <a:solidFill>
                  <a:schemeClr val="tx1"/>
                </a:solidFill>
                <a:effectLst/>
                <a:latin typeface="Lucida Sans"/>
              </a:rPr>
              <a:t>Or it might place it as high priority when </a:t>
            </a:r>
            <a:r>
              <a:rPr lang="en-US" sz="900" i="1" u="none" kern="1200" dirty="0" smtClean="0">
                <a:solidFill>
                  <a:schemeClr val="tx1"/>
                </a:solidFill>
                <a:effectLst/>
                <a:latin typeface="Lucida Sans"/>
              </a:rPr>
              <a:t>any</a:t>
            </a:r>
            <a:r>
              <a:rPr lang="en-US" sz="900" i="1" kern="1200" dirty="0" smtClean="0">
                <a:solidFill>
                  <a:schemeClr val="tx1"/>
                </a:solidFill>
                <a:effectLst/>
                <a:latin typeface="Lucida Sans"/>
              </a:rPr>
              <a:t> </a:t>
            </a:r>
            <a:r>
              <a:rPr lang="en-US" sz="900" kern="1200" dirty="0" smtClean="0">
                <a:solidFill>
                  <a:schemeClr val="tx1"/>
                </a:solidFill>
                <a:effectLst/>
                <a:latin typeface="Lucida Sans"/>
              </a:rPr>
              <a:t>PII is released. </a:t>
            </a:r>
          </a:p>
          <a:p>
            <a:pPr marL="628650" lvl="1" indent="-171450">
              <a:buFont typeface="Calibri" panose="020F0502020204030204" pitchFamily="34" charset="0"/>
              <a:buChar char="̅"/>
            </a:pPr>
            <a:r>
              <a:rPr lang="en-US" sz="900" kern="1200" dirty="0" smtClean="0">
                <a:solidFill>
                  <a:schemeClr val="tx1"/>
                </a:solidFill>
                <a:effectLst/>
                <a:latin typeface="Lucida Sans"/>
              </a:rPr>
              <a:t>Certainly if the exposure was of many more PII, the priority would be raised. </a:t>
            </a:r>
          </a:p>
          <a:p>
            <a:pPr marL="628650" lvl="1" indent="-171450">
              <a:buFont typeface="Calibri" panose="020F0502020204030204" pitchFamily="34" charset="0"/>
              <a:buChar char="̅"/>
            </a:pPr>
            <a:r>
              <a:rPr lang="en-US" sz="900" kern="1200" dirty="0" smtClean="0">
                <a:solidFill>
                  <a:schemeClr val="tx1"/>
                </a:solidFill>
                <a:effectLst/>
                <a:latin typeface="Lucida Sans"/>
              </a:rPr>
              <a:t>If the PII was for an e-commerce site and it was believed attackers could log in using those credentials, the priority would be raised. </a:t>
            </a:r>
          </a:p>
          <a:p>
            <a:pPr marL="628650" lvl="1" indent="-171450">
              <a:buFont typeface="Calibri" panose="020F0502020204030204" pitchFamily="34" charset="0"/>
              <a:buChar char="̅"/>
            </a:pPr>
            <a:r>
              <a:rPr lang="en-US" sz="900" kern="1200" dirty="0" smtClean="0">
                <a:solidFill>
                  <a:schemeClr val="tx1"/>
                </a:solidFill>
                <a:effectLst/>
                <a:latin typeface="Lucida Sans"/>
              </a:rPr>
              <a:t>Also, as discussed more during the Analysis phase, the priority level may</a:t>
            </a:r>
            <a:r>
              <a:rPr lang="en-US" sz="900" kern="1200" baseline="0" dirty="0" smtClean="0">
                <a:solidFill>
                  <a:schemeClr val="tx1"/>
                </a:solidFill>
                <a:effectLst/>
                <a:latin typeface="Lucida Sans"/>
              </a:rPr>
              <a:t> be </a:t>
            </a:r>
            <a:r>
              <a:rPr lang="en-US" sz="900" kern="1200" dirty="0" smtClean="0">
                <a:solidFill>
                  <a:schemeClr val="tx1"/>
                </a:solidFill>
                <a:effectLst/>
                <a:latin typeface="Lucida Sans"/>
              </a:rPr>
              <a:t>adjusted; for example, if the PII is for senior executives.  </a:t>
            </a:r>
          </a:p>
          <a:p>
            <a:pPr marL="171450" lvl="0" indent="-171450">
              <a:buFont typeface="Arial" panose="020B0604020202020204" pitchFamily="34" charset="0"/>
              <a:buChar char="•"/>
            </a:pPr>
            <a:r>
              <a:rPr lang="en-US" sz="900" kern="1200" dirty="0" smtClean="0">
                <a:solidFill>
                  <a:schemeClr val="tx1"/>
                </a:solidFill>
                <a:effectLst/>
                <a:latin typeface="Lucida Sans"/>
              </a:rPr>
              <a:t>Examples of higher priority incidents are network breaches and massive data releases. Of lower priority might be internal engineers of Product 1 accessing systems belonging to Product 2. </a:t>
            </a:r>
          </a:p>
          <a:p>
            <a:pPr marL="171450" lvl="0" indent="-171450">
              <a:buFont typeface="Arial" panose="020B0604020202020204" pitchFamily="34" charset="0"/>
              <a:buChar char="•"/>
            </a:pPr>
            <a:r>
              <a:rPr lang="en-US" sz="900" kern="1200" dirty="0" smtClean="0">
                <a:solidFill>
                  <a:schemeClr val="tx1"/>
                </a:solidFill>
                <a:effectLst/>
                <a:latin typeface="Lucida Sans"/>
              </a:rPr>
              <a:t>In most organizations, the priority can be dynamic. For example, an information leakage might be medium priority, but if a million customer accounts are affected, the priority level would be raised. Alternatively, if a leak involves just 15 sets of PII with no associated information, it would probably be classified as a low priority.  </a:t>
            </a:r>
          </a:p>
          <a:p>
            <a:pPr eaLnBrk="1" hangingPunct="1">
              <a:defRPr/>
            </a:pPr>
            <a:endParaRPr lang="en-US" altLang="en-US" sz="900" b="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925638" y="819150"/>
            <a:ext cx="3006725" cy="2255838"/>
          </a:xfrm>
          <a:ln/>
        </p:spPr>
      </p:sp>
      <p:sp>
        <p:nvSpPr>
          <p:cNvPr id="21507" name="Rectangle 3"/>
          <p:cNvSpPr>
            <a:spLocks noGrp="1" noChangeArrowheads="1"/>
          </p:cNvSpPr>
          <p:nvPr>
            <p:ph type="body" idx="1"/>
          </p:nvPr>
        </p:nvSpPr>
        <p:spPr>
          <a:xfrm>
            <a:off x="986589" y="3693695"/>
            <a:ext cx="4884822" cy="474343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Step 4</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6</a:t>
            </a:r>
            <a:r>
              <a:rPr lang="en-US" altLang="en-US" sz="1000" b="0" i="1" baseline="0" dirty="0" smtClean="0">
                <a:latin typeface="Lucida Sans"/>
                <a:cs typeface="Arial" charset="0"/>
              </a:rPr>
              <a:t> </a:t>
            </a:r>
            <a:r>
              <a:rPr lang="en-US" altLang="en-US" sz="1000" i="1" dirty="0" smtClean="0">
                <a:latin typeface="Lucida Sans"/>
                <a:cs typeface="Arial" charset="0"/>
              </a:rPr>
              <a:t>minutes</a:t>
            </a: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b="0" dirty="0" smtClean="0">
                <a:latin typeface="Lucida Sans"/>
              </a:rPr>
              <a:t>Step </a:t>
            </a:r>
            <a:r>
              <a:rPr lang="en-US" sz="1000" b="1" dirty="0" smtClean="0">
                <a:latin typeface="Lucida Sans"/>
              </a:rPr>
              <a:t>­</a:t>
            </a:r>
            <a:r>
              <a:rPr lang="en-US" sz="1000" dirty="0" smtClean="0">
                <a:latin typeface="Lucida Sans"/>
              </a:rPr>
              <a:t>4. Analyze. Once this incident is high enough in the queue, your CSIRT team will perform an in-depth review and come up with conclusions. During this phase it is likely that you will be working with other teams, both internal to your organization and possibly externally. </a:t>
            </a:r>
          </a:p>
          <a:p>
            <a:pPr lvl="0"/>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In your Lab Guide, write down</a:t>
            </a:r>
            <a:r>
              <a:rPr lang="en-US" sz="1000" baseline="0" dirty="0" smtClean="0">
                <a:latin typeface="Lucida Sans"/>
              </a:rPr>
              <a:t>:</a:t>
            </a:r>
            <a:endParaRPr lang="en-US" sz="1000" dirty="0" smtClean="0">
              <a:latin typeface="Lucida Sans"/>
            </a:endParaRPr>
          </a:p>
          <a:p>
            <a:r>
              <a:rPr lang="en-US" sz="1000" dirty="0" smtClean="0">
                <a:latin typeface="Lucida Sans"/>
              </a:rPr>
              <a:t> </a:t>
            </a:r>
          </a:p>
          <a:p>
            <a:pPr marL="457200" lvl="1" indent="0">
              <a:buFont typeface="+mj-lt"/>
              <a:buNone/>
            </a:pPr>
            <a:r>
              <a:rPr lang="en-US" sz="1000" dirty="0" smtClean="0">
                <a:latin typeface="Lucida Sans"/>
              </a:rPr>
              <a:t>a. What are your first steps? </a:t>
            </a:r>
          </a:p>
          <a:p>
            <a:pPr lvl="1"/>
            <a:r>
              <a:rPr lang="en-US" sz="1000" kern="1200" dirty="0" smtClean="0">
                <a:solidFill>
                  <a:schemeClr val="tx1"/>
                </a:solidFill>
                <a:effectLst/>
                <a:latin typeface="Lucida Sans"/>
              </a:rPr>
              <a:t>b. What are your conclusions from this investigation? </a:t>
            </a:r>
          </a:p>
          <a:p>
            <a:pPr lvl="1"/>
            <a:r>
              <a:rPr lang="en-US" sz="1000" dirty="0" smtClean="0">
                <a:latin typeface="Lucida Sans"/>
              </a:rPr>
              <a:t>c. </a:t>
            </a:r>
            <a:r>
              <a:rPr lang="en-US" sz="1000" kern="1200" dirty="0" smtClean="0">
                <a:solidFill>
                  <a:schemeClr val="tx1"/>
                </a:solidFill>
                <a:effectLst/>
                <a:latin typeface="Lucida Sans"/>
              </a:rPr>
              <a:t>What are all the teams you worked with in this phase? </a:t>
            </a:r>
          </a:p>
          <a:p>
            <a:pPr lvl="1"/>
            <a:endParaRPr lang="en-US" sz="10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Give students 5 minutes to talk through</a:t>
            </a:r>
            <a:r>
              <a:rPr lang="en-US" sz="1000" b="1" baseline="0" dirty="0" smtClean="0">
                <a:latin typeface="Lucida Sans"/>
              </a:rPr>
              <a:t> the questions.</a:t>
            </a:r>
            <a:endParaRPr lang="en-US" sz="1000" b="1" dirty="0" smtClean="0">
              <a:latin typeface="Lucida Sans"/>
            </a:endParaRPr>
          </a:p>
          <a:p>
            <a:pPr marL="0" lvl="0" indent="0">
              <a:buFont typeface="Arial" panose="020B0604020202020204" pitchFamily="34" charset="0"/>
              <a:buNone/>
            </a:pPr>
            <a:endParaRPr lang="en-US" sz="1000" kern="1200" dirty="0" smtClean="0">
              <a:solidFill>
                <a:schemeClr val="tx1"/>
              </a:solidFill>
              <a:effectLst/>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900238" y="608013"/>
            <a:ext cx="3057525" cy="2292350"/>
          </a:xfrm>
          <a:ln/>
        </p:spPr>
      </p:sp>
      <p:sp>
        <p:nvSpPr>
          <p:cNvPr id="21507" name="Rectangle 3"/>
          <p:cNvSpPr>
            <a:spLocks noGrp="1" noChangeArrowheads="1"/>
          </p:cNvSpPr>
          <p:nvPr>
            <p:ph type="body" idx="1"/>
          </p:nvPr>
        </p:nvSpPr>
        <p:spPr>
          <a:xfrm>
            <a:off x="387752" y="3344779"/>
            <a:ext cx="6082496" cy="5092346"/>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800" b="1" dirty="0" smtClean="0">
                <a:latin typeface="Lucida Sans"/>
                <a:cs typeface="Arial" charset="0"/>
              </a:rPr>
              <a:t>Step 4 Review</a:t>
            </a:r>
            <a:r>
              <a:rPr lang="en-US" altLang="en-US" sz="800" b="1" i="0" dirty="0" smtClean="0">
                <a:latin typeface="Lucida Sans"/>
                <a:cs typeface="Arial" charset="0"/>
              </a:rPr>
              <a:t>:</a:t>
            </a:r>
            <a:r>
              <a:rPr lang="en-US" altLang="en-US" sz="800" b="1" i="1" dirty="0" smtClean="0">
                <a:latin typeface="Lucida Sans"/>
                <a:cs typeface="Arial" charset="0"/>
              </a:rPr>
              <a:t> </a:t>
            </a:r>
            <a:r>
              <a:rPr lang="en-US" altLang="en-US" sz="800" b="0" i="1" dirty="0" smtClean="0">
                <a:latin typeface="Lucida Sans"/>
                <a:cs typeface="Arial" charset="0"/>
              </a:rPr>
              <a:t>6</a:t>
            </a:r>
            <a:r>
              <a:rPr lang="en-US" altLang="en-US" sz="800" i="1" dirty="0" smtClean="0">
                <a:latin typeface="Lucida Sans"/>
                <a:cs typeface="Arial" charset="0"/>
              </a:rPr>
              <a:t> minutes</a:t>
            </a:r>
          </a:p>
          <a:p>
            <a:endParaRPr lang="en-US" sz="800" kern="1200" dirty="0" smtClean="0">
              <a:solidFill>
                <a:schemeClr val="tx1"/>
              </a:solidFill>
              <a:effectLst/>
              <a:latin typeface="Lucida Sans"/>
            </a:endParaRPr>
          </a:p>
          <a:p>
            <a:r>
              <a:rPr lang="en-US" altLang="en-US" sz="800" b="1" dirty="0" smtClean="0">
                <a:latin typeface="Lucida Sans"/>
                <a:cs typeface="Arial" charset="0"/>
              </a:rPr>
              <a:t>Say:</a:t>
            </a:r>
            <a:r>
              <a:rPr lang="en-US" altLang="en-US" sz="800" b="1" baseline="0" dirty="0" smtClean="0">
                <a:latin typeface="Lucida Sans"/>
                <a:cs typeface="Arial" charset="0"/>
              </a:rPr>
              <a:t> </a:t>
            </a:r>
            <a:r>
              <a:rPr lang="en-US" sz="800" kern="1200" dirty="0" smtClean="0">
                <a:solidFill>
                  <a:schemeClr val="tx1"/>
                </a:solidFill>
                <a:effectLst/>
                <a:latin typeface="Lucida Sans"/>
              </a:rPr>
              <a:t>Before we get to steps and conclusions, here are a few questions you should have asked during your research of this incident: </a:t>
            </a:r>
          </a:p>
          <a:p>
            <a:pPr marL="171450" lvl="0" indent="-171450">
              <a:buFont typeface="Arial" panose="020B0604020202020204" pitchFamily="34" charset="0"/>
              <a:buChar char="•"/>
            </a:pPr>
            <a:r>
              <a:rPr lang="en-US" sz="800" kern="1200" dirty="0" smtClean="0">
                <a:solidFill>
                  <a:schemeClr val="tx1"/>
                </a:solidFill>
                <a:effectLst/>
                <a:latin typeface="Lucida Sans"/>
              </a:rPr>
              <a:t>Are the original email and posted data valid?</a:t>
            </a:r>
          </a:p>
          <a:p>
            <a:pPr marL="171450" lvl="0" indent="-171450">
              <a:buFont typeface="Arial" panose="020B0604020202020204" pitchFamily="34" charset="0"/>
              <a:buChar char="•"/>
            </a:pPr>
            <a:r>
              <a:rPr lang="en-US" sz="800" kern="1200" dirty="0" smtClean="0">
                <a:solidFill>
                  <a:schemeClr val="tx1"/>
                </a:solidFill>
                <a:effectLst/>
                <a:latin typeface="Lucida Sans"/>
              </a:rPr>
              <a:t>From where was the data leaked? Is the data current or old? If there are any internal references, are those people still available? </a:t>
            </a:r>
          </a:p>
          <a:p>
            <a:pPr marL="171450" lvl="0" indent="-171450">
              <a:buFont typeface="Arial" panose="020B0604020202020204" pitchFamily="34" charset="0"/>
              <a:buChar char="•"/>
            </a:pPr>
            <a:r>
              <a:rPr lang="en-US" sz="800" kern="1200" dirty="0" smtClean="0">
                <a:solidFill>
                  <a:schemeClr val="tx1"/>
                </a:solidFill>
                <a:effectLst/>
                <a:latin typeface="Lucida Sans"/>
              </a:rPr>
              <a:t>Is the data all internal to the organization, or do you have a mix of internal and external data? If external, whom do you need to contact? </a:t>
            </a:r>
          </a:p>
          <a:p>
            <a:pPr marL="171450" lvl="0" indent="-171450">
              <a:buFont typeface="Arial" panose="020B0604020202020204" pitchFamily="34" charset="0"/>
              <a:buChar char="•"/>
            </a:pPr>
            <a:r>
              <a:rPr lang="en-US" sz="800" kern="1200" dirty="0" smtClean="0">
                <a:solidFill>
                  <a:schemeClr val="tx1"/>
                </a:solidFill>
                <a:effectLst/>
                <a:latin typeface="Lucida Sans"/>
              </a:rPr>
              <a:t>Do you have all the information you need, or can you obtain more information from partners? If so, what might you ask for and from whom? </a:t>
            </a:r>
          </a:p>
          <a:p>
            <a:pPr marL="171450" lvl="0" indent="-171450">
              <a:buFont typeface="Arial" panose="020B0604020202020204" pitchFamily="34" charset="0"/>
              <a:buChar char="•"/>
            </a:pPr>
            <a:r>
              <a:rPr lang="en-US" sz="800" kern="1200" dirty="0" smtClean="0">
                <a:solidFill>
                  <a:schemeClr val="tx1"/>
                </a:solidFill>
                <a:effectLst/>
                <a:latin typeface="Lucida Sans"/>
              </a:rPr>
              <a:t>Map out the timeline from the documentation you have at the moment. Do you think the timeline might be different? If so, how might it be different and how could you investigate? </a:t>
            </a:r>
          </a:p>
          <a:p>
            <a:pPr marL="171450" lvl="0" indent="-171450">
              <a:buFont typeface="Arial" panose="020B0604020202020204" pitchFamily="34" charset="0"/>
              <a:buChar char="•"/>
            </a:pPr>
            <a:r>
              <a:rPr lang="en-US" sz="800" kern="1200" dirty="0" smtClean="0">
                <a:solidFill>
                  <a:schemeClr val="tx1"/>
                </a:solidFill>
                <a:effectLst/>
                <a:latin typeface="Lucida Sans"/>
              </a:rPr>
              <a:t>What are the potential causes? </a:t>
            </a:r>
          </a:p>
          <a:p>
            <a:pPr marL="171450" lvl="0" indent="-171450">
              <a:buFont typeface="Arial" panose="020B0604020202020204" pitchFamily="34" charset="0"/>
              <a:buChar char="•"/>
            </a:pPr>
            <a:r>
              <a:rPr lang="en-US" sz="800" kern="1200" dirty="0" smtClean="0">
                <a:solidFill>
                  <a:schemeClr val="tx1"/>
                </a:solidFill>
                <a:effectLst/>
                <a:latin typeface="Lucida Sans"/>
              </a:rPr>
              <a:t>Step back. Does the scenario seem logical to you? Or do you think you may not have come to the correct analysis conclusions? </a:t>
            </a:r>
          </a:p>
          <a:p>
            <a:pPr marL="171450" lvl="0" indent="-171450">
              <a:buFont typeface="Arial" panose="020B0604020202020204" pitchFamily="34" charset="0"/>
              <a:buChar char="•"/>
            </a:pPr>
            <a:endParaRPr lang="en-US" sz="800" kern="1200" dirty="0" smtClean="0">
              <a:solidFill>
                <a:schemeClr val="tx1"/>
              </a:solidFill>
              <a:effectLst/>
              <a:latin typeface="Lucida Sans"/>
            </a:endParaRPr>
          </a:p>
          <a:p>
            <a:r>
              <a:rPr lang="en-US" altLang="en-US" sz="800" b="1" dirty="0" smtClean="0">
                <a:latin typeface="Lucida Sans"/>
                <a:cs typeface="Arial" charset="0"/>
              </a:rPr>
              <a:t>Note </a:t>
            </a:r>
            <a:r>
              <a:rPr lang="en-US" altLang="en-US" sz="800" b="0" dirty="0" smtClean="0">
                <a:latin typeface="Lucida Sans"/>
                <a:cs typeface="Arial" charset="0"/>
              </a:rPr>
              <a:t>that t</a:t>
            </a:r>
            <a:r>
              <a:rPr lang="en-US" sz="800" b="0" kern="1200" dirty="0" smtClean="0">
                <a:solidFill>
                  <a:schemeClr val="tx1"/>
                </a:solidFill>
                <a:effectLst/>
                <a:latin typeface="Lucida Sans"/>
              </a:rPr>
              <a:t>he </a:t>
            </a:r>
            <a:r>
              <a:rPr lang="en-US" sz="800" kern="1200" dirty="0" smtClean="0">
                <a:solidFill>
                  <a:schemeClr val="tx1"/>
                </a:solidFill>
                <a:effectLst/>
                <a:latin typeface="Lucida Sans"/>
              </a:rPr>
              <a:t>answers are dependent on each team’s unique analysis. </a:t>
            </a:r>
          </a:p>
          <a:p>
            <a:endParaRPr lang="en-US" sz="800" kern="1200" dirty="0" smtClean="0">
              <a:solidFill>
                <a:schemeClr val="tx1"/>
              </a:solidFill>
              <a:effectLst/>
              <a:latin typeface="Lucida Sans"/>
            </a:endParaRPr>
          </a:p>
          <a:p>
            <a:r>
              <a:rPr lang="en-US" altLang="en-US" sz="800" b="1" dirty="0" smtClean="0">
                <a:latin typeface="Lucida Sans"/>
                <a:cs typeface="Arial" charset="0"/>
              </a:rPr>
              <a:t>Ask for student feedback, then say:</a:t>
            </a:r>
            <a:r>
              <a:rPr lang="en-US" sz="800" b="1" kern="1200" dirty="0" smtClean="0">
                <a:solidFill>
                  <a:schemeClr val="tx1"/>
                </a:solidFill>
                <a:effectLst/>
                <a:latin typeface="Lucida Sans"/>
              </a:rPr>
              <a:t> </a:t>
            </a:r>
            <a:r>
              <a:rPr lang="en-US" sz="800" kern="1200" dirty="0" smtClean="0">
                <a:solidFill>
                  <a:schemeClr val="tx1"/>
                </a:solidFill>
                <a:effectLst/>
                <a:latin typeface="Lucida Sans"/>
              </a:rPr>
              <a:t>Likely answers are: </a:t>
            </a:r>
          </a:p>
          <a:p>
            <a:pPr marL="171450" lvl="0" indent="-171450">
              <a:buFont typeface="Arial" panose="020B0604020202020204" pitchFamily="34" charset="0"/>
              <a:buChar char="•"/>
            </a:pPr>
            <a:r>
              <a:rPr lang="en-US" sz="800" kern="1200" dirty="0" smtClean="0">
                <a:solidFill>
                  <a:schemeClr val="tx1"/>
                </a:solidFill>
                <a:effectLst/>
                <a:latin typeface="Lucida Sans"/>
              </a:rPr>
              <a:t>The first step is to verify that the data actually relates to one’s organization and is from one’s organization. </a:t>
            </a:r>
          </a:p>
          <a:p>
            <a:pPr marL="171450" lvl="0" indent="-171450">
              <a:buFont typeface="Arial" panose="020B0604020202020204" pitchFamily="34" charset="0"/>
              <a:buChar char="•"/>
            </a:pPr>
            <a:r>
              <a:rPr lang="en-US" sz="800" kern="1200" dirty="0" smtClean="0">
                <a:solidFill>
                  <a:schemeClr val="tx1"/>
                </a:solidFill>
                <a:effectLst/>
                <a:latin typeface="Lucida Sans"/>
              </a:rPr>
              <a:t>A likely</a:t>
            </a:r>
            <a:r>
              <a:rPr lang="en-US" sz="800" kern="1200" baseline="0" dirty="0" smtClean="0">
                <a:solidFill>
                  <a:schemeClr val="tx1"/>
                </a:solidFill>
                <a:effectLst/>
                <a:latin typeface="Lucida Sans"/>
              </a:rPr>
              <a:t> conclusion is </a:t>
            </a:r>
            <a:r>
              <a:rPr lang="en-US" sz="800" kern="1200" dirty="0" smtClean="0">
                <a:solidFill>
                  <a:schemeClr val="tx1"/>
                </a:solidFill>
                <a:effectLst/>
                <a:latin typeface="Lucida Sans"/>
              </a:rPr>
              <a:t>that the information leakage is valid and internal email addresses and passwords should be changed. </a:t>
            </a:r>
          </a:p>
          <a:p>
            <a:pPr marL="171450" lvl="0" indent="-171450">
              <a:buFont typeface="Arial" panose="020B0604020202020204" pitchFamily="34" charset="0"/>
              <a:buChar char="•"/>
            </a:pPr>
            <a:r>
              <a:rPr lang="en-US" sz="800" kern="1200" dirty="0" smtClean="0">
                <a:solidFill>
                  <a:schemeClr val="tx1"/>
                </a:solidFill>
                <a:effectLst/>
                <a:latin typeface="Lucida Sans"/>
              </a:rPr>
              <a:t>For external users, appropriate notification needs to be arranged with Legal and PR. </a:t>
            </a:r>
          </a:p>
          <a:p>
            <a:pPr marL="171450" lvl="0" indent="-171450">
              <a:buFont typeface="Arial" panose="020B0604020202020204" pitchFamily="34" charset="0"/>
              <a:buChar char="•"/>
            </a:pPr>
            <a:r>
              <a:rPr lang="en-US" sz="800" kern="1200" dirty="0" smtClean="0">
                <a:solidFill>
                  <a:schemeClr val="tx1"/>
                </a:solidFill>
                <a:effectLst/>
                <a:latin typeface="Lucida Sans"/>
              </a:rPr>
              <a:t>Depending on the jurisdiction, data privacy laws may require one to report this incident externally to the country data protection authority (DPA). </a:t>
            </a:r>
          </a:p>
          <a:p>
            <a:pPr marL="171450" lvl="0" indent="-171450">
              <a:buFont typeface="Arial" panose="020B0604020202020204" pitchFamily="34" charset="0"/>
              <a:buChar char="•"/>
            </a:pPr>
            <a:r>
              <a:rPr lang="en-US" sz="800" kern="1200" dirty="0" smtClean="0">
                <a:solidFill>
                  <a:schemeClr val="tx1"/>
                </a:solidFill>
                <a:effectLst/>
                <a:latin typeface="Lucida Sans"/>
              </a:rPr>
              <a:t>Likely</a:t>
            </a:r>
            <a:r>
              <a:rPr lang="en-US" sz="800" kern="1200" baseline="0" dirty="0" smtClean="0">
                <a:solidFill>
                  <a:schemeClr val="tx1"/>
                </a:solidFill>
                <a:effectLst/>
                <a:latin typeface="Lucida Sans"/>
              </a:rPr>
              <a:t> teams to work with include </a:t>
            </a:r>
            <a:r>
              <a:rPr lang="en-US" sz="800" kern="1200" dirty="0" smtClean="0">
                <a:solidFill>
                  <a:schemeClr val="tx1"/>
                </a:solidFill>
                <a:effectLst/>
                <a:latin typeface="Lucida Sans"/>
              </a:rPr>
              <a:t>Legal and PR,</a:t>
            </a:r>
            <a:r>
              <a:rPr lang="en-US" sz="800" kern="1200" baseline="0" dirty="0" smtClean="0">
                <a:solidFill>
                  <a:schemeClr val="tx1"/>
                </a:solidFill>
                <a:effectLst/>
                <a:latin typeface="Lucida Sans"/>
              </a:rPr>
              <a:t> and possibly I</a:t>
            </a:r>
            <a:r>
              <a:rPr lang="en-US" sz="800" kern="1200" dirty="0" smtClean="0">
                <a:solidFill>
                  <a:schemeClr val="tx1"/>
                </a:solidFill>
                <a:effectLst/>
                <a:latin typeface="Lucida Sans"/>
              </a:rPr>
              <a:t>T to determine the underlying cause of the leakage. </a:t>
            </a:r>
          </a:p>
          <a:p>
            <a:pPr marL="0" lvl="0" indent="0">
              <a:buFont typeface="Arial" panose="020B0604020202020204" pitchFamily="34" charset="0"/>
              <a:buNone/>
            </a:pPr>
            <a:endParaRPr lang="en-US" sz="800" kern="1200" dirty="0" smtClean="0">
              <a:solidFill>
                <a:schemeClr val="tx1"/>
              </a:solidFill>
              <a:effectLst/>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857375" y="423863"/>
            <a:ext cx="3143250" cy="2357437"/>
          </a:xfrm>
          <a:ln/>
        </p:spPr>
      </p:sp>
      <p:sp>
        <p:nvSpPr>
          <p:cNvPr id="21507" name="Rectangle 3"/>
          <p:cNvSpPr>
            <a:spLocks noGrp="1" noChangeArrowheads="1"/>
          </p:cNvSpPr>
          <p:nvPr>
            <p:ph type="body" idx="1"/>
          </p:nvPr>
        </p:nvSpPr>
        <p:spPr>
          <a:xfrm>
            <a:off x="196770" y="2953580"/>
            <a:ext cx="6539696"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Step 5</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12 </a:t>
            </a:r>
            <a:r>
              <a:rPr lang="en-US" altLang="en-US" sz="900" i="1" dirty="0" smtClean="0">
                <a:latin typeface="Lucida Sans"/>
                <a:cs typeface="Arial" charset="0"/>
              </a:rPr>
              <a:t>minutes</a:t>
            </a:r>
          </a:p>
          <a:p>
            <a:pPr eaLnBrk="1" hangingPunct="1">
              <a:defRPr/>
            </a:pPr>
            <a:endParaRPr lang="en-US" altLang="en-US" sz="900" b="1" i="0" dirty="0" smtClean="0">
              <a:latin typeface="Lucida Sans"/>
              <a:cs typeface="Arial" charset="0"/>
            </a:endParaRPr>
          </a:p>
          <a:p>
            <a:pPr lvl="0"/>
            <a:r>
              <a:rPr lang="en-US" altLang="en-US" sz="900" b="1" dirty="0" smtClean="0">
                <a:latin typeface="Lucida Sans"/>
                <a:cs typeface="Arial" charset="0"/>
              </a:rPr>
              <a:t>Say:</a:t>
            </a:r>
            <a:r>
              <a:rPr lang="en-US" altLang="en-US" sz="900" b="1" baseline="0" dirty="0" smtClean="0">
                <a:latin typeface="Lucida Sans"/>
                <a:cs typeface="Arial" charset="0"/>
              </a:rPr>
              <a:t> </a:t>
            </a:r>
            <a:r>
              <a:rPr lang="en-US" sz="900" dirty="0" smtClean="0">
                <a:latin typeface="Lucida Sans"/>
              </a:rPr>
              <a:t>Step 5. Respond. In this phase you will close out this incident, contacting internal and external teams and media as appropriate to the situation. </a:t>
            </a:r>
          </a:p>
          <a:p>
            <a:endParaRPr lang="en-US" sz="9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dirty="0" smtClean="0">
                <a:latin typeface="Lucida Sans"/>
              </a:rPr>
              <a:t>In your Lab Guide, write down</a:t>
            </a:r>
            <a:r>
              <a:rPr lang="en-US" sz="900" baseline="0" dirty="0" smtClean="0">
                <a:latin typeface="Lucida Sans"/>
              </a:rPr>
              <a:t> the answers to these questions:</a:t>
            </a:r>
            <a:endParaRPr lang="en-US" sz="900" dirty="0" smtClean="0">
              <a:latin typeface="Lucida Sans"/>
            </a:endParaRPr>
          </a:p>
          <a:p>
            <a:pPr lvl="1"/>
            <a:r>
              <a:rPr lang="en-US" sz="900" dirty="0" smtClean="0">
                <a:latin typeface="Lucida Sans"/>
              </a:rPr>
              <a:t>a. What steps do you need to take to clean up the attack? </a:t>
            </a:r>
          </a:p>
          <a:p>
            <a:pPr lvl="1"/>
            <a:r>
              <a:rPr lang="en-US" sz="900" b="0" dirty="0" smtClean="0">
                <a:latin typeface="Lucida Sans"/>
              </a:rPr>
              <a:t>­b</a:t>
            </a:r>
            <a:r>
              <a:rPr lang="en-US" sz="900" b="1" dirty="0" smtClean="0">
                <a:latin typeface="Lucida Sans"/>
              </a:rPr>
              <a:t>. </a:t>
            </a:r>
            <a:r>
              <a:rPr lang="en-US" sz="900" dirty="0" smtClean="0">
                <a:latin typeface="Lucida Sans"/>
              </a:rPr>
              <a:t>Whom do you need to contact, both internally and externally? </a:t>
            </a:r>
          </a:p>
          <a:p>
            <a:pPr lvl="1"/>
            <a:r>
              <a:rPr lang="en-US" sz="900" kern="1200" dirty="0" smtClean="0">
                <a:solidFill>
                  <a:schemeClr val="tx1"/>
                </a:solidFill>
                <a:effectLst/>
                <a:latin typeface="Lucida Sans"/>
              </a:rPr>
              <a:t>c. Does your internal communications plan differ from your external plan? If so, in what way?  </a:t>
            </a:r>
          </a:p>
          <a:p>
            <a:pPr lvl="1"/>
            <a:r>
              <a:rPr lang="en-US" sz="900" kern="1200" dirty="0" smtClean="0">
                <a:solidFill>
                  <a:schemeClr val="tx1"/>
                </a:solidFill>
                <a:effectLst/>
                <a:latin typeface="Lucida Sans"/>
              </a:rPr>
              <a:t>d. Should you contact the affected individuals directly or involve Legal and PR? Why or why not? </a:t>
            </a:r>
            <a:r>
              <a:rPr lang="en-US" sz="900" dirty="0" smtClean="0">
                <a:latin typeface="Lucida Sans"/>
              </a:rPr>
              <a:t>Consider the following contacts: </a:t>
            </a:r>
          </a:p>
          <a:p>
            <a:pPr marL="1085850" lvl="2" indent="-171450">
              <a:buFont typeface="Arial" panose="020B0604020202020204" pitchFamily="34" charset="0"/>
              <a:buChar char="•"/>
            </a:pPr>
            <a:r>
              <a:rPr lang="en-US" sz="900" dirty="0" smtClean="0">
                <a:latin typeface="Lucida Sans"/>
              </a:rPr>
              <a:t>Your organization’s Legal Department, Leslie Lu</a:t>
            </a:r>
          </a:p>
          <a:p>
            <a:pPr marL="1085850" lvl="2" indent="-171450">
              <a:buFont typeface="Arial" panose="020B0604020202020204" pitchFamily="34" charset="0"/>
              <a:buChar char="•"/>
            </a:pPr>
            <a:r>
              <a:rPr lang="en-US" sz="900" dirty="0" smtClean="0">
                <a:latin typeface="Lucida Sans"/>
              </a:rPr>
              <a:t>Your organization’s PR department, Patrick Pan</a:t>
            </a:r>
          </a:p>
          <a:p>
            <a:pPr marL="1085850" lvl="2" indent="-171450">
              <a:buFont typeface="Arial" panose="020B0604020202020204" pitchFamily="34" charset="0"/>
              <a:buChar char="•"/>
            </a:pPr>
            <a:r>
              <a:rPr lang="en-US" sz="900" dirty="0" smtClean="0">
                <a:latin typeface="Lucida Sans"/>
              </a:rPr>
              <a:t>Other departments within your organization</a:t>
            </a:r>
          </a:p>
          <a:p>
            <a:pPr marL="1085850" lvl="2" indent="-171450">
              <a:buFont typeface="Arial" panose="020B0604020202020204" pitchFamily="34" charset="0"/>
              <a:buChar char="•"/>
            </a:pPr>
            <a:r>
              <a:rPr lang="en-US" sz="900" dirty="0" smtClean="0">
                <a:latin typeface="Lucida Sans"/>
              </a:rPr>
              <a:t>Your media friend, Milli Massimo</a:t>
            </a:r>
          </a:p>
          <a:p>
            <a:pPr marL="1085850" lvl="2" indent="-171450">
              <a:buFont typeface="Arial" panose="020B0604020202020204" pitchFamily="34" charset="0"/>
              <a:buChar char="•"/>
            </a:pPr>
            <a:r>
              <a:rPr lang="en-US" sz="900" dirty="0" smtClean="0">
                <a:latin typeface="Lucida Sans"/>
              </a:rPr>
              <a:t>Your close family – because it was a really interesting attack</a:t>
            </a:r>
            <a:endParaRPr lang="en-US" sz="900" kern="1200" dirty="0" smtClean="0">
              <a:solidFill>
                <a:schemeClr val="tx1"/>
              </a:solidFill>
              <a:effectLst/>
              <a:latin typeface="Lucida Sans"/>
            </a:endParaRPr>
          </a:p>
          <a:p>
            <a:pPr lvl="1"/>
            <a:r>
              <a:rPr lang="en-US" sz="900" kern="1200" dirty="0" smtClean="0">
                <a:solidFill>
                  <a:schemeClr val="tx1"/>
                </a:solidFill>
                <a:effectLst/>
                <a:latin typeface="Lucida Sans"/>
              </a:rPr>
              <a:t>e. What actions do you need to take in addition to contacting the affected people? </a:t>
            </a:r>
          </a:p>
          <a:p>
            <a:pPr lvl="1"/>
            <a:r>
              <a:rPr lang="en-US" sz="900" kern="1200" dirty="0" smtClean="0">
                <a:solidFill>
                  <a:schemeClr val="tx1"/>
                </a:solidFill>
                <a:effectLst/>
                <a:latin typeface="Lucida Sans"/>
              </a:rPr>
              <a:t>f. Whoops!! When you tried to contact Leslie Lu, of Legal, you found out she has left the company. What should you do next? </a:t>
            </a:r>
          </a:p>
          <a:p>
            <a:pPr lvl="1"/>
            <a:endParaRPr lang="en-US" sz="9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900" b="1" dirty="0" smtClean="0">
                <a:latin typeface="Lucida Sans"/>
              </a:rPr>
              <a:t>Give students 10 minutes to talk through</a:t>
            </a:r>
            <a:r>
              <a:rPr lang="en-US" sz="900" b="1" baseline="0" dirty="0" smtClean="0">
                <a:latin typeface="Lucida Sans"/>
              </a:rPr>
              <a:t> the questions.</a:t>
            </a:r>
            <a:endParaRPr lang="en-US" sz="900" b="1"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857375" y="400050"/>
            <a:ext cx="3143250" cy="2357438"/>
          </a:xfrm>
          <a:ln/>
        </p:spPr>
      </p:sp>
      <p:sp>
        <p:nvSpPr>
          <p:cNvPr id="21507" name="Rectangle 3"/>
          <p:cNvSpPr>
            <a:spLocks noGrp="1" noChangeArrowheads="1"/>
          </p:cNvSpPr>
          <p:nvPr>
            <p:ph type="body" idx="1"/>
          </p:nvPr>
        </p:nvSpPr>
        <p:spPr>
          <a:xfrm>
            <a:off x="196770" y="2929516"/>
            <a:ext cx="6539696"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800" b="1" dirty="0" smtClean="0">
                <a:latin typeface="Lucida Sans"/>
                <a:cs typeface="Arial" charset="0"/>
              </a:rPr>
              <a:t>Step 5 Review</a:t>
            </a:r>
            <a:r>
              <a:rPr lang="en-US" altLang="en-US" sz="800" b="1" i="0" dirty="0" smtClean="0">
                <a:latin typeface="Lucida Sans"/>
                <a:cs typeface="Arial" charset="0"/>
              </a:rPr>
              <a:t>:</a:t>
            </a:r>
            <a:r>
              <a:rPr lang="en-US" altLang="en-US" sz="800" b="1" i="1" dirty="0" smtClean="0">
                <a:latin typeface="Lucida Sans"/>
                <a:cs typeface="Arial" charset="0"/>
              </a:rPr>
              <a:t> </a:t>
            </a:r>
            <a:r>
              <a:rPr lang="en-US" altLang="en-US" sz="800" b="0" i="1" dirty="0" smtClean="0">
                <a:latin typeface="Lucida Sans"/>
                <a:cs typeface="Arial" charset="0"/>
              </a:rPr>
              <a:t>8</a:t>
            </a:r>
            <a:r>
              <a:rPr lang="en-US" altLang="en-US" sz="800" i="1" dirty="0" smtClean="0">
                <a:latin typeface="Lucida Sans"/>
                <a:cs typeface="Arial" charset="0"/>
              </a:rPr>
              <a:t> minutes</a:t>
            </a:r>
          </a:p>
          <a:p>
            <a:endParaRPr lang="en-US" sz="800" kern="1200" dirty="0" smtClean="0">
              <a:solidFill>
                <a:schemeClr val="tx1"/>
              </a:solidFill>
              <a:effectLst/>
              <a:latin typeface="Lucida Sans"/>
            </a:endParaRPr>
          </a:p>
          <a:p>
            <a:r>
              <a:rPr lang="en-US" altLang="en-US" sz="800" b="1" dirty="0" smtClean="0">
                <a:latin typeface="Lucida Sans"/>
                <a:cs typeface="Arial" charset="0"/>
              </a:rPr>
              <a:t>Note </a:t>
            </a:r>
            <a:r>
              <a:rPr lang="en-US" altLang="en-US" sz="800" b="0" dirty="0" smtClean="0">
                <a:latin typeface="Lucida Sans"/>
                <a:cs typeface="Arial" charset="0"/>
              </a:rPr>
              <a:t>that t</a:t>
            </a:r>
            <a:r>
              <a:rPr lang="en-US" sz="800" b="0" kern="1200" dirty="0" smtClean="0">
                <a:solidFill>
                  <a:schemeClr val="tx1"/>
                </a:solidFill>
                <a:effectLst/>
                <a:latin typeface="Lucida Sans"/>
              </a:rPr>
              <a:t>he </a:t>
            </a:r>
            <a:r>
              <a:rPr lang="en-US" sz="800" kern="1200" dirty="0" smtClean="0">
                <a:solidFill>
                  <a:schemeClr val="tx1"/>
                </a:solidFill>
                <a:effectLst/>
                <a:latin typeface="Lucida Sans"/>
              </a:rPr>
              <a:t>answers are dependent on each team’s unique analysis. </a:t>
            </a:r>
          </a:p>
          <a:p>
            <a:endParaRPr lang="en-US" sz="800" kern="1200" dirty="0" smtClean="0">
              <a:solidFill>
                <a:schemeClr val="tx1"/>
              </a:solidFill>
              <a:effectLst/>
              <a:latin typeface="Lucida Sans"/>
            </a:endParaRPr>
          </a:p>
          <a:p>
            <a:r>
              <a:rPr lang="en-US" altLang="en-US" sz="800" b="1" dirty="0" smtClean="0">
                <a:latin typeface="Lucida Sans"/>
                <a:cs typeface="Arial" charset="0"/>
              </a:rPr>
              <a:t>Ask for student feedback, then say:</a:t>
            </a:r>
            <a:r>
              <a:rPr lang="en-US" altLang="en-US" sz="800" b="1" baseline="0" dirty="0" smtClean="0">
                <a:latin typeface="Lucida Sans"/>
                <a:cs typeface="Arial" charset="0"/>
              </a:rPr>
              <a:t> </a:t>
            </a:r>
            <a:r>
              <a:rPr lang="en-US" sz="800" kern="1200" dirty="0" smtClean="0">
                <a:solidFill>
                  <a:schemeClr val="tx1"/>
                </a:solidFill>
                <a:effectLst/>
                <a:latin typeface="Lucida Sans"/>
              </a:rPr>
              <a:t>Likely answers are: </a:t>
            </a:r>
          </a:p>
          <a:p>
            <a:pPr marL="171450" lvl="0" indent="-171450">
              <a:buFont typeface="Arial" panose="020B0604020202020204" pitchFamily="34" charset="0"/>
              <a:buChar char="•"/>
            </a:pPr>
            <a:r>
              <a:rPr lang="en-US" sz="800" kern="1200" dirty="0" smtClean="0">
                <a:solidFill>
                  <a:schemeClr val="tx1"/>
                </a:solidFill>
                <a:effectLst/>
                <a:latin typeface="Lucida Sans"/>
              </a:rPr>
              <a:t>Actions include updating the stale data and reaching out to the </a:t>
            </a:r>
            <a:r>
              <a:rPr lang="en-US" sz="800" u="sng" kern="1200" dirty="0" smtClean="0">
                <a:solidFill>
                  <a:schemeClr val="tx1"/>
                </a:solidFill>
                <a:effectLst/>
                <a:latin typeface="Lucida Sans"/>
              </a:rPr>
              <a:t>pastebin.com</a:t>
            </a:r>
            <a:r>
              <a:rPr lang="en-US" sz="800" kern="1200" dirty="0" smtClean="0">
                <a:solidFill>
                  <a:schemeClr val="tx1"/>
                </a:solidFill>
                <a:effectLst/>
                <a:latin typeface="Lucida Sans"/>
              </a:rPr>
              <a:t> site to remove the exposed data. </a:t>
            </a:r>
          </a:p>
          <a:p>
            <a:pPr marL="171450" lvl="0" indent="-171450">
              <a:buFont typeface="Arial" panose="020B0604020202020204" pitchFamily="34" charset="0"/>
              <a:buChar char="•"/>
            </a:pPr>
            <a:r>
              <a:rPr lang="en-US" sz="800" kern="1200" dirty="0" smtClean="0">
                <a:solidFill>
                  <a:schemeClr val="tx1"/>
                </a:solidFill>
                <a:effectLst/>
                <a:latin typeface="Lucida Sans"/>
              </a:rPr>
              <a:t>Regarding the contact plan:</a:t>
            </a:r>
          </a:p>
          <a:p>
            <a:pPr marL="628650" lvl="1" indent="-171450">
              <a:buFont typeface="Calibri" panose="020F0502020204030204" pitchFamily="34" charset="0"/>
              <a:buChar char="̅"/>
            </a:pPr>
            <a:r>
              <a:rPr lang="en-US" sz="800" kern="1200" dirty="0" smtClean="0">
                <a:solidFill>
                  <a:schemeClr val="tx1"/>
                </a:solidFill>
                <a:effectLst/>
                <a:latin typeface="Lucida Sans"/>
                <a:cs typeface="ＭＳ Ｐゴシック" charset="-128"/>
              </a:rPr>
              <a:t>Over the course of this incident, one would likely work with Leslie Lu in Legal and Patrick Pam in PR. </a:t>
            </a:r>
          </a:p>
          <a:p>
            <a:pPr marL="628650" lvl="1" indent="-171450">
              <a:buFont typeface="Calibri" panose="020F0502020204030204" pitchFamily="34" charset="0"/>
              <a:buChar char="̅"/>
            </a:pPr>
            <a:r>
              <a:rPr lang="en-US" sz="800" kern="1200" dirty="0" smtClean="0">
                <a:solidFill>
                  <a:schemeClr val="tx1"/>
                </a:solidFill>
                <a:effectLst/>
                <a:latin typeface="Lucida Sans"/>
              </a:rPr>
              <a:t>The internal users whose information was leaked have likely been contacted, either by the CSIRT or another designated team. </a:t>
            </a:r>
          </a:p>
          <a:p>
            <a:pPr marL="628650" lvl="1" indent="-171450">
              <a:buFont typeface="Calibri" panose="020F0502020204030204" pitchFamily="34" charset="0"/>
              <a:buChar char="̅"/>
            </a:pPr>
            <a:r>
              <a:rPr lang="en-US" sz="800" kern="1200" dirty="0" smtClean="0">
                <a:solidFill>
                  <a:schemeClr val="tx1"/>
                </a:solidFill>
                <a:effectLst/>
                <a:latin typeface="Lucida Sans"/>
              </a:rPr>
              <a:t>People who are external to the company need to be notified that their PII has been leaked. In fact, this is a legal requirement in some countries. However, this can</a:t>
            </a:r>
            <a:r>
              <a:rPr lang="en-US" sz="800" kern="1200" baseline="0" dirty="0" smtClean="0">
                <a:solidFill>
                  <a:schemeClr val="tx1"/>
                </a:solidFill>
                <a:effectLst/>
                <a:latin typeface="Lucida Sans"/>
              </a:rPr>
              <a:t> be left </a:t>
            </a:r>
            <a:r>
              <a:rPr lang="en-US" sz="800" kern="1200" dirty="0" smtClean="0">
                <a:solidFill>
                  <a:schemeClr val="tx1"/>
                </a:solidFill>
                <a:effectLst/>
                <a:latin typeface="Lucida Sans"/>
              </a:rPr>
              <a:t>to Leslie Lu in Legal or Patrick Pam in PR. </a:t>
            </a:r>
          </a:p>
          <a:p>
            <a:pPr marL="628650" lvl="1" indent="-171450">
              <a:buFont typeface="Calibri" panose="020F0502020204030204" pitchFamily="34" charset="0"/>
              <a:buChar char="̅"/>
            </a:pPr>
            <a:r>
              <a:rPr lang="en-US" sz="800" kern="1200" dirty="0" smtClean="0">
                <a:solidFill>
                  <a:schemeClr val="tx1"/>
                </a:solidFill>
                <a:effectLst/>
                <a:latin typeface="Lucida Sans"/>
              </a:rPr>
              <a:t>Legal, risk, and data privacy teams will determine whether the appropriate data protection authority (DPA) needs to be notified. In this case, Daniel and Jan are in Ireland and Germany, where DPA reporting is required. </a:t>
            </a:r>
          </a:p>
          <a:p>
            <a:pPr marL="628650" lvl="1" indent="-171450">
              <a:buFont typeface="Calibri" panose="020F0502020204030204" pitchFamily="34" charset="0"/>
              <a:buChar char="̅"/>
            </a:pPr>
            <a:r>
              <a:rPr lang="en-US" sz="800" kern="1200" dirty="0" smtClean="0">
                <a:solidFill>
                  <a:schemeClr val="tx1"/>
                </a:solidFill>
                <a:effectLst/>
                <a:latin typeface="Lucida Sans"/>
              </a:rPr>
              <a:t>The CSIRT will simply assist in providing additional information as necessary.</a:t>
            </a:r>
          </a:p>
          <a:p>
            <a:pPr marL="628650" lvl="1" indent="-171450">
              <a:buFont typeface="Calibri" panose="020F0502020204030204" pitchFamily="34" charset="0"/>
              <a:buChar char="̅"/>
            </a:pPr>
            <a:r>
              <a:rPr lang="en-US" sz="800" kern="1200" dirty="0" smtClean="0">
                <a:solidFill>
                  <a:schemeClr val="tx1"/>
                </a:solidFill>
                <a:effectLst/>
                <a:latin typeface="Lucida Sans"/>
              </a:rPr>
              <a:t>Family and friends are not to be contacted about this incident</a:t>
            </a:r>
            <a:r>
              <a:rPr lang="en-US" sz="800" kern="1200" baseline="0" dirty="0" smtClean="0">
                <a:solidFill>
                  <a:schemeClr val="tx1"/>
                </a:solidFill>
                <a:effectLst/>
                <a:latin typeface="Lucida Sans"/>
              </a:rPr>
              <a:t> unless they happen to be part of the core team responding to the incident.</a:t>
            </a:r>
            <a:endParaRPr lang="en-US" sz="800" kern="1200" dirty="0" smtClean="0">
              <a:solidFill>
                <a:schemeClr val="tx1"/>
              </a:solidFill>
              <a:effectLst/>
              <a:latin typeface="Lucida Sans"/>
            </a:endParaRPr>
          </a:p>
          <a:p>
            <a:pPr marL="171450" lvl="0" indent="-171450">
              <a:buFont typeface="Arial" panose="020B0604020202020204" pitchFamily="34" charset="0"/>
              <a:buChar char="•"/>
            </a:pPr>
            <a:r>
              <a:rPr lang="en-US" sz="800" kern="1200" dirty="0" smtClean="0">
                <a:solidFill>
                  <a:schemeClr val="tx1"/>
                </a:solidFill>
                <a:effectLst/>
                <a:latin typeface="Lucida Sans"/>
              </a:rPr>
              <a:t>The external plan will include the organization’s PR department. For an internal-only breach, PR may</a:t>
            </a:r>
            <a:r>
              <a:rPr lang="en-US" sz="800" kern="1200" baseline="0" dirty="0" smtClean="0">
                <a:solidFill>
                  <a:schemeClr val="tx1"/>
                </a:solidFill>
                <a:effectLst/>
                <a:latin typeface="Lucida Sans"/>
              </a:rPr>
              <a:t> not need to be involved</a:t>
            </a:r>
            <a:r>
              <a:rPr lang="en-US" sz="800" kern="1200" dirty="0" smtClean="0">
                <a:solidFill>
                  <a:schemeClr val="tx1"/>
                </a:solidFill>
                <a:effectLst/>
                <a:latin typeface="Lucida Sans"/>
              </a:rPr>
              <a:t>. </a:t>
            </a:r>
          </a:p>
          <a:p>
            <a:pPr marL="171450" lvl="0" indent="-171450">
              <a:buFont typeface="Arial" panose="020B0604020202020204" pitchFamily="34" charset="0"/>
              <a:buChar char="•"/>
            </a:pPr>
            <a:r>
              <a:rPr lang="en-US" sz="800" kern="1200" dirty="0" smtClean="0">
                <a:solidFill>
                  <a:schemeClr val="tx1"/>
                </a:solidFill>
                <a:effectLst/>
                <a:latin typeface="Lucida Sans"/>
              </a:rPr>
              <a:t>Depending on the organization’s policies, one is likely to work with both Legal and PR. In addition, there is likely another team in one’s organization who will contact internal users.</a:t>
            </a:r>
          </a:p>
          <a:p>
            <a:pPr marL="171450" lvl="0" indent="-171450">
              <a:buFont typeface="Arial" panose="020B0604020202020204" pitchFamily="34" charset="0"/>
              <a:buChar char="•"/>
            </a:pPr>
            <a:r>
              <a:rPr lang="en-US" sz="800" kern="1200" dirty="0" smtClean="0">
                <a:solidFill>
                  <a:schemeClr val="tx1"/>
                </a:solidFill>
                <a:effectLst/>
                <a:latin typeface="Lucida Sans"/>
              </a:rPr>
              <a:t>The company may also have to contact the DPA and notify them of the breach. This is an optional step depending on the size of the breach, and the threshold varies from country to country. </a:t>
            </a:r>
          </a:p>
          <a:p>
            <a:pPr marL="171450" lvl="0" indent="-171450">
              <a:buFont typeface="Arial" panose="020B0604020202020204" pitchFamily="34" charset="0"/>
              <a:buChar char="•"/>
            </a:pPr>
            <a:r>
              <a:rPr lang="en-US" sz="800" kern="1200" dirty="0" smtClean="0">
                <a:solidFill>
                  <a:schemeClr val="tx1"/>
                </a:solidFill>
                <a:effectLst/>
                <a:latin typeface="Lucida Sans"/>
              </a:rPr>
              <a:t>Also, selecting the country (or countries) in which to inform the DPA depends on the customers’ locations and the legal requirements in those countries. </a:t>
            </a:r>
          </a:p>
          <a:p>
            <a:pPr marL="171450" lvl="0" indent="-171450">
              <a:buFont typeface="Arial" panose="020B0604020202020204" pitchFamily="34" charset="0"/>
              <a:buChar char="•"/>
            </a:pPr>
            <a:r>
              <a:rPr lang="en-US" sz="800" kern="1200" dirty="0" smtClean="0">
                <a:solidFill>
                  <a:schemeClr val="tx1"/>
                </a:solidFill>
                <a:effectLst/>
                <a:latin typeface="Lucida Sans"/>
              </a:rPr>
              <a:t>Hopefully, there is a backup contact for every person on one’s contact list. It’s possible that Leslie Lu in Legal just left yesterday. But if she left a month or more ago, revisit the policy on periodically reviewing and reaching out to one’s contact list. </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651000" y="192088"/>
            <a:ext cx="3556000" cy="2667000"/>
          </a:xfrm>
          <a:ln/>
        </p:spPr>
      </p:sp>
      <p:sp>
        <p:nvSpPr>
          <p:cNvPr id="21507" name="Rectangle 3"/>
          <p:cNvSpPr>
            <a:spLocks noGrp="1" noChangeArrowheads="1"/>
          </p:cNvSpPr>
          <p:nvPr>
            <p:ph type="body" idx="1"/>
          </p:nvPr>
        </p:nvSpPr>
        <p:spPr>
          <a:xfrm>
            <a:off x="289367" y="2876356"/>
            <a:ext cx="6342924"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Step 6</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6</a:t>
            </a:r>
            <a:r>
              <a:rPr lang="en-US" altLang="en-US" sz="1000" i="1" dirty="0" smtClean="0">
                <a:latin typeface="Lucida Sans"/>
                <a:cs typeface="Arial" charset="0"/>
              </a:rPr>
              <a:t> minutes</a:t>
            </a: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kern="1200" dirty="0" smtClean="0">
                <a:solidFill>
                  <a:schemeClr val="tx1"/>
                </a:solidFill>
                <a:effectLst/>
                <a:latin typeface="Lucida Sans"/>
              </a:rPr>
              <a:t>Step 6. Conduct Post-Mortem and Lessons Learned Sessions. You should perform a post-mortem periodically for all events that have occurred since the last post-mortem to identify lessons learned and develop best practices. </a:t>
            </a:r>
          </a:p>
          <a:p>
            <a:pPr eaLnBrk="1" hangingPunct="1">
              <a:defRPr/>
            </a:pPr>
            <a:endParaRPr lang="en-US" sz="10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In your Lab Guide, write down</a:t>
            </a:r>
            <a:r>
              <a:rPr lang="en-US" sz="1000" baseline="0" dirty="0" smtClean="0">
                <a:latin typeface="Lucida Sans"/>
              </a:rPr>
              <a:t> the answers to these questions:</a:t>
            </a:r>
            <a:endParaRPr lang="en-US" sz="1000" kern="1200" dirty="0" smtClean="0">
              <a:solidFill>
                <a:schemeClr val="tx1"/>
              </a:solidFill>
              <a:effectLst/>
              <a:latin typeface="Lucida Sans"/>
            </a:endParaRPr>
          </a:p>
          <a:p>
            <a:pPr marL="685800" lvl="1" indent="-228600">
              <a:buAutoNum type="alphaLcPeriod"/>
            </a:pPr>
            <a:r>
              <a:rPr lang="en-US" sz="1000" kern="1200" dirty="0" smtClean="0">
                <a:solidFill>
                  <a:schemeClr val="tx1"/>
                </a:solidFill>
                <a:effectLst/>
                <a:latin typeface="Lucida Sans"/>
              </a:rPr>
              <a:t>Develop an action plan for how to improve your processes. </a:t>
            </a:r>
          </a:p>
          <a:p>
            <a:pPr marL="457200" marR="0" lvl="1" indent="0" algn="l" defTabSz="457200" rtl="0" eaLnBrk="0" fontAlgn="base" latinLnBrk="0" hangingPunct="0">
              <a:lnSpc>
                <a:spcPct val="100000"/>
              </a:lnSpc>
              <a:spcBef>
                <a:spcPct val="30000"/>
              </a:spcBef>
              <a:spcAft>
                <a:spcPct val="0"/>
              </a:spcAft>
              <a:buClrTx/>
              <a:buSzTx/>
              <a:buFontTx/>
              <a:buNone/>
              <a:tabLst/>
              <a:defRPr/>
            </a:pPr>
            <a:endParaRPr lang="en-US" sz="1000" b="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Give students 5 minutes to talk through</a:t>
            </a:r>
            <a:r>
              <a:rPr lang="en-US" sz="1000" b="1" baseline="0" dirty="0" smtClean="0">
                <a:latin typeface="Lucida Sans"/>
              </a:rPr>
              <a:t> the question.</a:t>
            </a:r>
            <a:endParaRPr lang="en-US" sz="1000" b="1"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19</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2137975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651000" y="192088"/>
            <a:ext cx="3556000" cy="2667000"/>
          </a:xfrm>
          <a:ln/>
        </p:spPr>
      </p:sp>
      <p:sp>
        <p:nvSpPr>
          <p:cNvPr id="21507" name="Rectangle 3"/>
          <p:cNvSpPr>
            <a:spLocks noGrp="1" noChangeArrowheads="1"/>
          </p:cNvSpPr>
          <p:nvPr>
            <p:ph type="body" idx="1"/>
          </p:nvPr>
        </p:nvSpPr>
        <p:spPr>
          <a:xfrm>
            <a:off x="289367" y="2876356"/>
            <a:ext cx="6342924"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800" b="1" dirty="0" smtClean="0">
                <a:latin typeface="Lucida Sans"/>
                <a:cs typeface="Arial" charset="0"/>
              </a:rPr>
              <a:t>Step 6 Review</a:t>
            </a:r>
            <a:r>
              <a:rPr lang="en-US" altLang="en-US" sz="800" b="1" i="0" dirty="0" smtClean="0">
                <a:latin typeface="Lucida Sans"/>
                <a:cs typeface="Arial" charset="0"/>
              </a:rPr>
              <a:t>:</a:t>
            </a:r>
            <a:r>
              <a:rPr lang="en-US" altLang="en-US" sz="800" b="1" i="1" dirty="0" smtClean="0">
                <a:latin typeface="Lucida Sans"/>
                <a:cs typeface="Arial" charset="0"/>
              </a:rPr>
              <a:t> </a:t>
            </a:r>
            <a:r>
              <a:rPr lang="en-US" altLang="en-US" sz="800" b="0" i="1" dirty="0" smtClean="0">
                <a:latin typeface="Lucida Sans"/>
                <a:cs typeface="Arial" charset="0"/>
              </a:rPr>
              <a:t>6</a:t>
            </a:r>
            <a:r>
              <a:rPr lang="en-US" altLang="en-US" sz="800" i="1" dirty="0" smtClean="0">
                <a:latin typeface="Lucida Sans"/>
                <a:cs typeface="Arial" charset="0"/>
              </a:rPr>
              <a:t> minutes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800" b="1"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800" b="1" kern="1200" dirty="0" smtClean="0">
                <a:solidFill>
                  <a:schemeClr val="tx1"/>
                </a:solidFill>
                <a:effectLst/>
                <a:latin typeface="Lucida Sans"/>
              </a:rPr>
              <a:t>Say: </a:t>
            </a:r>
            <a:r>
              <a:rPr lang="en-US" sz="800" b="0" kern="1200" dirty="0" smtClean="0">
                <a:solidFill>
                  <a:schemeClr val="tx1"/>
                </a:solidFill>
                <a:effectLst/>
                <a:latin typeface="Lucida Sans"/>
              </a:rPr>
              <a:t>Before we get to conclusions, a few questions </a:t>
            </a:r>
            <a:r>
              <a:rPr lang="en-US" sz="800" kern="1200" dirty="0" smtClean="0">
                <a:solidFill>
                  <a:schemeClr val="tx1"/>
                </a:solidFill>
                <a:effectLst/>
                <a:latin typeface="Lucida Sans"/>
              </a:rPr>
              <a:t>you can ask during your research of this incident include:</a:t>
            </a:r>
          </a:p>
          <a:p>
            <a:pPr marL="171450" lvl="0" indent="-171450">
              <a:buFont typeface="Arial" panose="020B0604020202020204" pitchFamily="34" charset="0"/>
              <a:buChar char="•"/>
            </a:pPr>
            <a:r>
              <a:rPr lang="en-US" sz="800" kern="1200" dirty="0" smtClean="0">
                <a:solidFill>
                  <a:schemeClr val="tx1"/>
                </a:solidFill>
                <a:effectLst/>
                <a:latin typeface="Lucida Sans"/>
              </a:rPr>
              <a:t>How did this incident happen?</a:t>
            </a:r>
          </a:p>
          <a:p>
            <a:pPr marL="171450" lvl="0" indent="-171450">
              <a:buFont typeface="Arial" panose="020B0604020202020204" pitchFamily="34" charset="0"/>
              <a:buChar char="•"/>
            </a:pPr>
            <a:r>
              <a:rPr lang="en-US" sz="800" kern="1200" dirty="0" smtClean="0">
                <a:solidFill>
                  <a:schemeClr val="tx1"/>
                </a:solidFill>
                <a:effectLst/>
                <a:latin typeface="Lucida Sans"/>
              </a:rPr>
              <a:t>How could it be prevented? </a:t>
            </a:r>
          </a:p>
          <a:p>
            <a:pPr marL="171450" lvl="0" indent="-171450">
              <a:buFont typeface="Arial" panose="020B0604020202020204" pitchFamily="34" charset="0"/>
              <a:buChar char="•"/>
            </a:pPr>
            <a:r>
              <a:rPr lang="en-US" sz="800" kern="1200" dirty="0" smtClean="0">
                <a:solidFill>
                  <a:schemeClr val="tx1"/>
                </a:solidFill>
                <a:effectLst/>
                <a:latin typeface="Lucida Sans"/>
              </a:rPr>
              <a:t>What was the impact to your business? </a:t>
            </a:r>
          </a:p>
          <a:p>
            <a:pPr marL="171450" lvl="0" indent="-171450">
              <a:buFont typeface="Arial" panose="020B0604020202020204" pitchFamily="34" charset="0"/>
              <a:buChar char="•"/>
            </a:pPr>
            <a:r>
              <a:rPr lang="en-US" sz="800" kern="1200" dirty="0" smtClean="0">
                <a:solidFill>
                  <a:schemeClr val="tx1"/>
                </a:solidFill>
                <a:effectLst/>
                <a:latin typeface="Lucida Sans"/>
              </a:rPr>
              <a:t>What did you learn from this incident and how can this information be used for future events? </a:t>
            </a:r>
          </a:p>
          <a:p>
            <a:pPr marL="171450" lvl="0" indent="-171450">
              <a:buFont typeface="Arial" panose="020B0604020202020204" pitchFamily="34" charset="0"/>
              <a:buChar char="•"/>
            </a:pPr>
            <a:r>
              <a:rPr lang="en-US" sz="800" kern="1200" dirty="0" smtClean="0">
                <a:solidFill>
                  <a:schemeClr val="tx1"/>
                </a:solidFill>
                <a:effectLst/>
                <a:latin typeface="Lucida Sans"/>
              </a:rPr>
              <a:t>List any external relationships that you have discovered you still need to establish. Do you have contacts for them? </a:t>
            </a:r>
          </a:p>
          <a:p>
            <a:pPr marL="171450" lvl="0" indent="-171450">
              <a:buFont typeface="Arial" panose="020B0604020202020204" pitchFamily="34" charset="0"/>
              <a:buChar char="•"/>
            </a:pPr>
            <a:r>
              <a:rPr lang="en-US" sz="800" kern="1200" dirty="0" smtClean="0">
                <a:solidFill>
                  <a:schemeClr val="tx1"/>
                </a:solidFill>
                <a:effectLst/>
                <a:latin typeface="Lucida Sans"/>
              </a:rPr>
              <a:t>For any products you use, do you have direct contact with the Product Security Team? Should you? </a:t>
            </a:r>
          </a:p>
          <a:p>
            <a:pPr marL="171450" lvl="0" indent="-171450">
              <a:buFont typeface="Arial" panose="020B0604020202020204" pitchFamily="34" charset="0"/>
              <a:buChar char="•"/>
            </a:pPr>
            <a:r>
              <a:rPr lang="en-US" sz="800" kern="1200" dirty="0" smtClean="0">
                <a:solidFill>
                  <a:schemeClr val="tx1"/>
                </a:solidFill>
                <a:effectLst/>
                <a:latin typeface="Lucida Sans"/>
              </a:rPr>
              <a:t>Were there any system or network anomalies that would have allowed you to detect this incident? </a:t>
            </a:r>
          </a:p>
          <a:p>
            <a:endParaRPr lang="en-US" sz="800" kern="1200" dirty="0" smtClean="0">
              <a:solidFill>
                <a:schemeClr val="tx1"/>
              </a:solidFill>
              <a:effectLst/>
              <a:latin typeface="Lucida Sans"/>
            </a:endParaRPr>
          </a:p>
          <a:p>
            <a:r>
              <a:rPr lang="en-US" altLang="en-US" sz="800" b="1" dirty="0" smtClean="0">
                <a:latin typeface="Lucida Sans"/>
                <a:cs typeface="Arial" charset="0"/>
              </a:rPr>
              <a:t>Note </a:t>
            </a:r>
            <a:r>
              <a:rPr lang="en-US" altLang="en-US" sz="800" b="0" dirty="0" smtClean="0">
                <a:latin typeface="Lucida Sans"/>
                <a:cs typeface="Arial" charset="0"/>
              </a:rPr>
              <a:t>that t</a:t>
            </a:r>
            <a:r>
              <a:rPr lang="en-US" sz="800" b="0" kern="1200" dirty="0" smtClean="0">
                <a:solidFill>
                  <a:schemeClr val="tx1"/>
                </a:solidFill>
                <a:effectLst/>
                <a:latin typeface="Lucida Sans"/>
              </a:rPr>
              <a:t>he </a:t>
            </a:r>
            <a:r>
              <a:rPr lang="en-US" sz="800" kern="1200" dirty="0" smtClean="0">
                <a:solidFill>
                  <a:schemeClr val="tx1"/>
                </a:solidFill>
                <a:effectLst/>
                <a:latin typeface="Lucida Sans"/>
              </a:rPr>
              <a:t>answers are dependent on each team’s unique analysis. </a:t>
            </a:r>
          </a:p>
          <a:p>
            <a:endParaRPr lang="en-US" sz="800" kern="1200" dirty="0" smtClean="0">
              <a:solidFill>
                <a:schemeClr val="tx1"/>
              </a:solidFill>
              <a:effectLst/>
              <a:latin typeface="Lucida Sans"/>
            </a:endParaRPr>
          </a:p>
          <a:p>
            <a:r>
              <a:rPr lang="en-US" altLang="en-US" sz="800" b="1" dirty="0" smtClean="0">
                <a:latin typeface="Lucida Sans"/>
                <a:cs typeface="Arial" charset="0"/>
              </a:rPr>
              <a:t>Ask for student feedback, then say:</a:t>
            </a:r>
            <a:r>
              <a:rPr lang="en-US" altLang="en-US" sz="800" b="1" baseline="0" dirty="0" smtClean="0">
                <a:latin typeface="Lucida Sans"/>
                <a:cs typeface="Arial" charset="0"/>
              </a:rPr>
              <a:t> </a:t>
            </a:r>
            <a:r>
              <a:rPr lang="en-US" sz="800" kern="1200" dirty="0" smtClean="0">
                <a:solidFill>
                  <a:schemeClr val="tx1"/>
                </a:solidFill>
                <a:effectLst/>
                <a:latin typeface="Lucida Sans"/>
              </a:rPr>
              <a:t>Likely answers are: </a:t>
            </a:r>
          </a:p>
          <a:p>
            <a:pPr marL="171450" lvl="0" indent="-171450">
              <a:buFont typeface="Arial" panose="020B0604020202020204" pitchFamily="34" charset="0"/>
              <a:buChar char="•"/>
            </a:pPr>
            <a:r>
              <a:rPr lang="en-US" sz="800" kern="1200" dirty="0" smtClean="0">
                <a:solidFill>
                  <a:schemeClr val="tx1"/>
                </a:solidFill>
                <a:effectLst/>
                <a:latin typeface="Lucida Sans"/>
              </a:rPr>
              <a:t>From the press article Francis forwarded, one</a:t>
            </a:r>
            <a:r>
              <a:rPr lang="en-US" sz="800" kern="1200" baseline="0" dirty="0" smtClean="0">
                <a:solidFill>
                  <a:schemeClr val="tx1"/>
                </a:solidFill>
                <a:effectLst/>
                <a:latin typeface="Lucida Sans"/>
              </a:rPr>
              <a:t> knew the </a:t>
            </a:r>
            <a:r>
              <a:rPr lang="en-US" sz="800" kern="1200" dirty="0" smtClean="0">
                <a:solidFill>
                  <a:schemeClr val="tx1"/>
                </a:solidFill>
                <a:effectLst/>
                <a:latin typeface="Lucida Sans"/>
              </a:rPr>
              <a:t>site had been hacked, although exactly how this happened is unknown at this point. Possible causes are: </a:t>
            </a:r>
          </a:p>
          <a:p>
            <a:pPr marL="628650" lvl="1" indent="-171450">
              <a:buFont typeface="Calibri" panose="020F0502020204030204" pitchFamily="34" charset="0"/>
              <a:buChar char="̅"/>
            </a:pPr>
            <a:r>
              <a:rPr lang="en-US" sz="800" kern="1200" dirty="0" smtClean="0">
                <a:solidFill>
                  <a:schemeClr val="tx1"/>
                </a:solidFill>
                <a:effectLst/>
                <a:latin typeface="Lucida Sans"/>
              </a:rPr>
              <a:t>A vulnerability exists in the software being used.</a:t>
            </a:r>
          </a:p>
          <a:p>
            <a:pPr marL="628650" lvl="1" indent="-171450">
              <a:buFont typeface="Calibri" panose="020F0502020204030204" pitchFamily="34" charset="0"/>
              <a:buChar char="̅"/>
            </a:pPr>
            <a:r>
              <a:rPr lang="en-US" sz="800" kern="1200" dirty="0" smtClean="0">
                <a:solidFill>
                  <a:schemeClr val="tx1"/>
                </a:solidFill>
                <a:effectLst/>
                <a:latin typeface="Lucida Sans"/>
              </a:rPr>
              <a:t>The site was misconfigured.</a:t>
            </a:r>
          </a:p>
          <a:p>
            <a:pPr marL="628650" lvl="1" indent="-171450">
              <a:buFont typeface="Calibri" panose="020F0502020204030204" pitchFamily="34" charset="0"/>
              <a:buChar char="̅"/>
            </a:pPr>
            <a:r>
              <a:rPr lang="en-US" sz="800" kern="1200" dirty="0" smtClean="0">
                <a:solidFill>
                  <a:schemeClr val="tx1"/>
                </a:solidFill>
                <a:effectLst/>
                <a:latin typeface="Lucida Sans"/>
              </a:rPr>
              <a:t>Someone (intentionally or inadvertently) posted the data and the hacker is just claiming credit for the attack. </a:t>
            </a:r>
          </a:p>
          <a:p>
            <a:pPr marL="171450" lvl="0" indent="-171450">
              <a:buFont typeface="Arial" panose="020B0604020202020204" pitchFamily="34" charset="0"/>
              <a:buChar char="•"/>
            </a:pPr>
            <a:r>
              <a:rPr lang="en-US" sz="800" kern="1200" dirty="0" smtClean="0">
                <a:solidFill>
                  <a:schemeClr val="tx1"/>
                </a:solidFill>
                <a:effectLst/>
                <a:latin typeface="Lucida Sans"/>
              </a:rPr>
              <a:t>Depending on which of the above scenarios turns out to be correct, one might require additional training, disciplinary action, or changes to the policies on how data can be accessed by unauthorized users. </a:t>
            </a:r>
          </a:p>
          <a:p>
            <a:pPr marL="171450" lvl="0" indent="-171450">
              <a:buFont typeface="Arial" panose="020B0604020202020204" pitchFamily="34" charset="0"/>
              <a:buChar char="•"/>
            </a:pPr>
            <a:r>
              <a:rPr lang="en-US" sz="800" kern="1200" dirty="0" smtClean="0">
                <a:solidFill>
                  <a:schemeClr val="tx1"/>
                </a:solidFill>
                <a:effectLst/>
                <a:latin typeface="Lucida Sans"/>
              </a:rPr>
              <a:t>In this case, the impact to the business was mild. But if a million customer accounts with emails and other identifiable information had been affected, the impact could have been significant. Consider Target’s announcement in December 2013 of the release of about 70 million customer names, email,</a:t>
            </a:r>
            <a:r>
              <a:rPr lang="en-US" sz="800" kern="1200" baseline="0" dirty="0" smtClean="0">
                <a:solidFill>
                  <a:schemeClr val="tx1"/>
                </a:solidFill>
                <a:effectLst/>
                <a:latin typeface="Lucida Sans"/>
              </a:rPr>
              <a:t> </a:t>
            </a:r>
            <a:r>
              <a:rPr lang="en-US" sz="800" kern="1200" dirty="0" smtClean="0">
                <a:solidFill>
                  <a:schemeClr val="tx1"/>
                </a:solidFill>
                <a:effectLst/>
                <a:latin typeface="Lucida Sans"/>
              </a:rPr>
              <a:t>physical addresses, and phone numbers. Ultimately, Target offered banks US$19 million for their costs in reissuing new cards and covering losses.</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eaLnBrk="1" hangingPunct="1"/>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Thinking about your role</a:t>
            </a:r>
            <a:r>
              <a:rPr lang="en-US" sz="1000" baseline="0" dirty="0" smtClean="0">
                <a:latin typeface="Lucida Sans"/>
              </a:rPr>
              <a:t>, how do you think you might have handled this incident differently in your organization? How would your organization expect you to handle it?</a:t>
            </a:r>
            <a:endParaRPr lang="en-US" sz="10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Sample answers: </a:t>
            </a:r>
          </a:p>
          <a:p>
            <a:pPr marL="171450" indent="-171450" algn="l">
              <a:buFont typeface="Arial" panose="020B0604020202020204" pitchFamily="34" charset="0"/>
              <a:buChar char="•"/>
            </a:pPr>
            <a:r>
              <a:rPr lang="en-US" sz="1000" dirty="0" smtClean="0">
                <a:latin typeface="Lucida Sans"/>
              </a:rPr>
              <a:t>You may not have a PR department, in which case someone in your CSIRT team might be assigned</a:t>
            </a:r>
            <a:r>
              <a:rPr lang="en-US" sz="1000" baseline="0" dirty="0" smtClean="0">
                <a:latin typeface="Lucida Sans"/>
              </a:rPr>
              <a:t> to perform those tasks.</a:t>
            </a:r>
          </a:p>
          <a:p>
            <a:pPr marL="171450" indent="-171450" algn="l">
              <a:buFont typeface="Arial" panose="020B0604020202020204" pitchFamily="34" charset="0"/>
              <a:buChar char="•"/>
            </a:pPr>
            <a:r>
              <a:rPr lang="en-US" altLang="en-US" sz="1000" baseline="0" dirty="0" smtClean="0">
                <a:latin typeface="Lucida Sans"/>
                <a:cs typeface="Arial" charset="0"/>
              </a:rPr>
              <a:t>Your organization may not have worked with </a:t>
            </a:r>
            <a:r>
              <a:rPr lang="en-US" altLang="en-US" sz="1000" u="sng" baseline="0" dirty="0" smtClean="0">
                <a:latin typeface="Lucida Sans"/>
                <a:cs typeface="Arial" charset="0"/>
              </a:rPr>
              <a:t>pastebin.com</a:t>
            </a:r>
            <a:r>
              <a:rPr lang="en-US" altLang="en-US" sz="1000" baseline="0" dirty="0" smtClean="0">
                <a:latin typeface="Lucida Sans"/>
                <a:cs typeface="Arial" charset="0"/>
              </a:rPr>
              <a:t> before so it may take you a while to find a contact. If this is true, please make sure to record your new contact in your department contact list. </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Mention:</a:t>
            </a:r>
            <a:r>
              <a:rPr lang="en-US" altLang="en-US" sz="1000" b="0" dirty="0" smtClean="0">
                <a:latin typeface="Lucida Sans"/>
                <a:cs typeface="Arial" charset="0"/>
              </a:rPr>
              <a:t> There are no wrong</a:t>
            </a:r>
            <a:r>
              <a:rPr lang="en-US" altLang="en-US" sz="1000" b="0" baseline="0" dirty="0" smtClean="0">
                <a:latin typeface="Lucida Sans"/>
                <a:cs typeface="Arial" charset="0"/>
              </a:rPr>
              <a:t> or correct answers. Each team or individual will have a different perspective on this, but try to bring the discussion back to the Incident Management process.</a:t>
            </a:r>
          </a:p>
        </p:txBody>
      </p:sp>
      <p:sp>
        <p:nvSpPr>
          <p:cNvPr id="6"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23</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468438" y="681038"/>
            <a:ext cx="3921125" cy="2940050"/>
          </a:xfrm>
          <a:ln/>
        </p:spPr>
      </p:sp>
      <p:sp>
        <p:nvSpPr>
          <p:cNvPr id="21507" name="Rectangle 3"/>
          <p:cNvSpPr>
            <a:spLocks noGrp="1" noChangeArrowheads="1"/>
          </p:cNvSpPr>
          <p:nvPr>
            <p:ph type="body" idx="1"/>
          </p:nvPr>
        </p:nvSpPr>
        <p:spPr>
          <a:xfrm>
            <a:off x="914400" y="3838074"/>
            <a:ext cx="5029200" cy="4761096"/>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Lab</a:t>
            </a:r>
            <a:r>
              <a:rPr lang="en-US" altLang="en-US" sz="900" b="1" baseline="0" dirty="0" smtClean="0">
                <a:latin typeface="Lucida Sans"/>
                <a:cs typeface="Arial" charset="0"/>
              </a:rPr>
              <a:t> Introduction</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2</a:t>
            </a:r>
            <a:r>
              <a:rPr lang="en-US" altLang="en-US" sz="900" i="1" dirty="0" smtClean="0">
                <a:latin typeface="Lucida Sans"/>
                <a:cs typeface="Arial" charset="0"/>
              </a:rPr>
              <a:t> minutes</a:t>
            </a:r>
          </a:p>
          <a:p>
            <a:pPr eaLnBrk="1" hangingPunct="1">
              <a:defRPr/>
            </a:pPr>
            <a:endParaRPr lang="en-US" altLang="en-US" sz="900" i="1" dirty="0" smtClean="0">
              <a:latin typeface="Lucida Sans"/>
              <a:cs typeface="Arial" charset="0"/>
            </a:endParaRPr>
          </a:p>
          <a:p>
            <a:pPr eaLnBrk="1" hangingPunct="1">
              <a:defRPr/>
            </a:pPr>
            <a:r>
              <a:rPr lang="en-US" altLang="en-US" sz="900" b="1" i="0" dirty="0" smtClean="0">
                <a:latin typeface="Lucida Sans"/>
                <a:cs typeface="Arial" charset="0"/>
              </a:rPr>
              <a:t>Pass out Lab</a:t>
            </a:r>
            <a:r>
              <a:rPr lang="en-US" altLang="en-US" sz="900" b="1" i="0" baseline="0" dirty="0" smtClean="0">
                <a:latin typeface="Lucida Sans"/>
                <a:cs typeface="Arial" charset="0"/>
              </a:rPr>
              <a:t> Student </a:t>
            </a:r>
            <a:r>
              <a:rPr lang="en-US" altLang="en-US" sz="900" b="1" i="0" baseline="0" smtClean="0">
                <a:latin typeface="Lucida Sans"/>
                <a:cs typeface="Arial" charset="0"/>
              </a:rPr>
              <a:t>Guides.</a:t>
            </a:r>
            <a:endParaRPr lang="en-US" altLang="en-US" sz="900" i="1" dirty="0" smtClean="0">
              <a:latin typeface="Lucida Sans"/>
              <a:cs typeface="Arial" charset="0"/>
            </a:endParaRPr>
          </a:p>
          <a:p>
            <a:pPr eaLnBrk="1" hangingPunct="1">
              <a:defRPr/>
            </a:pPr>
            <a:endParaRPr lang="en-US" altLang="en-US" sz="900" b="1" i="0" dirty="0" smtClean="0">
              <a:latin typeface="Lucida Sans"/>
              <a:cs typeface="Arial" charset="0"/>
            </a:endParaRPr>
          </a:p>
          <a:p>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Open your Lab Student Guide for Module 3. I will guide you through each step. </a:t>
            </a:r>
            <a:r>
              <a:rPr lang="en-US" altLang="en-US" sz="900" dirty="0" smtClean="0">
                <a:latin typeface="Lucida Sans"/>
              </a:rPr>
              <a:t>Each individual</a:t>
            </a:r>
            <a:r>
              <a:rPr lang="en-US" altLang="en-US" sz="900" baseline="0" dirty="0" smtClean="0">
                <a:latin typeface="Lucida Sans"/>
              </a:rPr>
              <a:t> or team will likely have a slightly different answer to specific questions and take a slightly different approach.</a:t>
            </a:r>
            <a:endParaRPr lang="en-US" altLang="en-US" sz="900" b="0" baseline="0" dirty="0" smtClean="0">
              <a:latin typeface="Lucida Sans"/>
            </a:endParaRPr>
          </a:p>
          <a:p>
            <a:endParaRPr lang="en-US" sz="9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dirty="0" smtClean="0">
                <a:latin typeface="Lucida Sans"/>
              </a:rPr>
              <a:t>I’d</a:t>
            </a:r>
            <a:r>
              <a:rPr lang="en-US" sz="900" baseline="0" dirty="0" smtClean="0">
                <a:latin typeface="Lucida Sans"/>
              </a:rPr>
              <a:t> like you to </a:t>
            </a:r>
            <a:r>
              <a:rPr lang="en-US" sz="900" dirty="0" smtClean="0">
                <a:latin typeface="Lucida Sans"/>
              </a:rPr>
              <a:t>split into small groups [2</a:t>
            </a:r>
            <a:r>
              <a:rPr lang="en-US" sz="900" baseline="0" dirty="0" smtClean="0">
                <a:latin typeface="Lucida Sans"/>
              </a:rPr>
              <a:t> to 4 people based on the room]</a:t>
            </a:r>
            <a:r>
              <a:rPr lang="en-US" sz="900" dirty="0" smtClean="0">
                <a:latin typeface="Lucida Sans"/>
              </a:rPr>
              <a:t>. As a team, you will review the scenario and analyze the information given to you. </a:t>
            </a:r>
          </a:p>
          <a:p>
            <a:endParaRPr lang="en-US" sz="9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900" dirty="0" smtClean="0">
                <a:latin typeface="Lucida Sans"/>
              </a:rPr>
              <a:t>We will take a simple scenario and move through the standard Incident Response steps, from the “Plan and prepare” phase to the “</a:t>
            </a:r>
            <a:r>
              <a:rPr lang="en-US" altLang="en-US" sz="900" dirty="0" smtClean="0">
                <a:latin typeface="Lucida Sans"/>
                <a:ea typeface="Lucida Sans" panose="020B0602030504020204" pitchFamily="34" charset="0"/>
                <a:cs typeface="Lucida Sans" panose="020B0602030504020204" pitchFamily="34" charset="0"/>
              </a:rPr>
              <a:t>Conduct </a:t>
            </a:r>
            <a:br>
              <a:rPr lang="en-US" altLang="en-US" sz="900" dirty="0" smtClean="0">
                <a:latin typeface="Lucida Sans"/>
                <a:ea typeface="Lucida Sans" panose="020B0602030504020204" pitchFamily="34" charset="0"/>
                <a:cs typeface="Lucida Sans" panose="020B0602030504020204" pitchFamily="34" charset="0"/>
              </a:rPr>
            </a:br>
            <a:r>
              <a:rPr lang="en-US" altLang="en-US" sz="900" dirty="0" smtClean="0">
                <a:latin typeface="Lucida Sans"/>
                <a:ea typeface="Lucida Sans" panose="020B0602030504020204" pitchFamily="34" charset="0"/>
                <a:cs typeface="Lucida Sans" panose="020B0602030504020204" pitchFamily="34" charset="0"/>
              </a:rPr>
              <a:t>post-mortems and lessons learned sessions” phase,</a:t>
            </a:r>
            <a:r>
              <a:rPr lang="en-US" sz="900" dirty="0" smtClean="0">
                <a:latin typeface="Lucida Sans"/>
              </a:rPr>
              <a:t> as a guided exercise that I will lead. We will stop to ask and</a:t>
            </a:r>
            <a:r>
              <a:rPr lang="en-US" sz="900" baseline="0" dirty="0" smtClean="0">
                <a:latin typeface="Lucida Sans"/>
              </a:rPr>
              <a:t> answer questions along the way</a:t>
            </a:r>
            <a:r>
              <a:rPr lang="en-US" altLang="en-US" sz="900" b="0" baseline="0" dirty="0" smtClean="0">
                <a:latin typeface="Lucida Sans"/>
                <a:cs typeface="Arial" charset="0"/>
              </a:rPr>
              <a:t>. </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Any questions? [Answer questions briefly.]</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And now, let’s get started!</a:t>
            </a:r>
            <a:endParaRPr lang="en-US" altLang="en-US" sz="900" b="0" dirty="0" smtClean="0">
              <a:latin typeface="Lucida Sans"/>
              <a:cs typeface="Arial" charset="0"/>
            </a:endParaRPr>
          </a:p>
          <a:p>
            <a:endParaRPr lang="en-US" altLang="en-US" sz="900" baseline="0"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Steps: Incident Management Processes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a:t>
            </a:r>
            <a:r>
              <a:rPr lang="en-US" altLang="en-US" sz="1000" i="1" dirty="0" smtClean="0">
                <a:latin typeface="Lucida Sans"/>
                <a:cs typeface="Arial" charset="0"/>
              </a:rPr>
              <a:t> minute</a:t>
            </a:r>
          </a:p>
          <a:p>
            <a:pPr eaLnBrk="1" hangingPunct="1">
              <a:defRPr/>
            </a:pPr>
            <a:endParaRPr lang="en-US" altLang="en-US" sz="1000" b="1" i="0" dirty="0" smtClean="0">
              <a:latin typeface="Lucida Sans"/>
              <a:cs typeface="Arial"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dirty="0" smtClean="0">
                <a:latin typeface="Lucida Sans"/>
              </a:rPr>
              <a:t>We will use the Incident Response steps outlined in the course to develop an action plan for addressing this incident. Each team will indicate when they plan to work with both internal and external teams. At the end of this lab, we will have completed a full cycle of the standard Incident Response steps, working cooperatively with other teams in the organization and coordinating with outside organizations. </a:t>
            </a:r>
            <a:r>
              <a:rPr lang="en-US" altLang="en-US" sz="1000" b="0" baseline="0" dirty="0" smtClean="0">
                <a:latin typeface="Lucida Sans"/>
                <a:cs typeface="Arial" charset="0"/>
              </a:rPr>
              <a:t>As you can see, we will follow all the steps we discussed during the lecture, including identifying any lessons learned to improve our processes. </a:t>
            </a:r>
            <a:r>
              <a:rPr lang="en-US" sz="1000" dirty="0" smtClean="0">
                <a:latin typeface="Lucida Sans"/>
              </a:rPr>
              <a:t>You may address any variety of solutions and use information about your organization to customize your specific policies and processes.</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altLang="en-US" sz="1000" b="0" baseline="0" dirty="0" smtClean="0">
              <a:latin typeface="Lucida Sans"/>
              <a:cs typeface="Arial" charset="0"/>
            </a:endParaRPr>
          </a:p>
          <a:p>
            <a:pPr eaLnBrk="1" hangingPunct="1">
              <a:defRPr/>
            </a:pPr>
            <a:endParaRPr lang="en-US" altLang="en-US" sz="1000" b="0" baseline="0" dirty="0" smtClean="0">
              <a:latin typeface="Lucida Sans"/>
              <a:cs typeface="Arial" charset="0"/>
            </a:endParaRPr>
          </a:p>
          <a:p>
            <a:pPr eaLnBrk="1" hangingPunct="1">
              <a:defRPr/>
            </a:pPr>
            <a:endParaRPr lang="en-US" altLang="en-US" sz="1000"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Scenario</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a:t>
            </a:r>
            <a:r>
              <a:rPr lang="en-US" altLang="en-US" sz="1000" i="1" dirty="0" smtClean="0">
                <a:latin typeface="Lucida Sans"/>
                <a:cs typeface="Arial" charset="0"/>
              </a:rPr>
              <a:t> 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pPr>
              <a:spcAft>
                <a:spcPts val="600"/>
              </a:spcAft>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Here’s the scenario: </a:t>
            </a:r>
          </a:p>
          <a:p>
            <a:pPr marL="171450" indent="-171450">
              <a:spcAft>
                <a:spcPts val="600"/>
              </a:spcAft>
              <a:buFont typeface="Arial" pitchFamily="34" charset="0"/>
              <a:buChar char="•"/>
            </a:pPr>
            <a:r>
              <a:rPr lang="en-US" sz="1000" b="0" dirty="0" smtClean="0">
                <a:latin typeface="Lucida Sans"/>
              </a:rPr>
              <a:t>You </a:t>
            </a:r>
            <a:r>
              <a:rPr lang="en-US" sz="1000" dirty="0" smtClean="0">
                <a:latin typeface="Lucida Sans"/>
              </a:rPr>
              <a:t>work in your organization’s CSIRT team, which is based in Europe. </a:t>
            </a:r>
          </a:p>
          <a:p>
            <a:pPr marL="171450" indent="-171450">
              <a:spcAft>
                <a:spcPts val="600"/>
              </a:spcAft>
              <a:buFont typeface="Arial" pitchFamily="34" charset="0"/>
              <a:buChar char="•"/>
            </a:pPr>
            <a:r>
              <a:rPr lang="en-US" sz="1000" dirty="0" smtClean="0">
                <a:latin typeface="Lucida Sans"/>
              </a:rPr>
              <a:t>The exposed </a:t>
            </a:r>
            <a:r>
              <a:rPr lang="en-US" sz="1000" smtClean="0">
                <a:latin typeface="Lucida Sans"/>
              </a:rPr>
              <a:t>database resides </a:t>
            </a:r>
            <a:r>
              <a:rPr lang="en-US" sz="1000" dirty="0" smtClean="0">
                <a:latin typeface="Lucida Sans"/>
              </a:rPr>
              <a:t>in New Zealand and your organization’s headquarters is in the U.S.</a:t>
            </a:r>
          </a:p>
          <a:p>
            <a:pPr marL="171450" indent="-171450">
              <a:spcAft>
                <a:spcPts val="600"/>
              </a:spcAft>
              <a:buFont typeface="Arial" pitchFamily="34" charset="0"/>
              <a:buChar char="•"/>
            </a:pPr>
            <a:r>
              <a:rPr lang="en-US" sz="1000" dirty="0" smtClean="0">
                <a:latin typeface="Lucida Sans"/>
              </a:rPr>
              <a:t>An email has arrived from your friend Francis, from your football league, notifying you that she has discovered a number of email addresses and some other information internal to your organization posted on </a:t>
            </a:r>
            <a:r>
              <a:rPr lang="en-US" sz="1000" u="sng" dirty="0" smtClean="0">
                <a:latin typeface="Lucida Sans"/>
              </a:rPr>
              <a:t>pastebin.com</a:t>
            </a:r>
            <a:r>
              <a:rPr lang="en-US" sz="1000" dirty="0" smtClean="0">
                <a:latin typeface="Lucida Sans"/>
              </a:rPr>
              <a:t>. </a:t>
            </a:r>
          </a:p>
          <a:p>
            <a:pPr marL="171450" indent="-171450">
              <a:spcAft>
                <a:spcPts val="600"/>
              </a:spcAft>
              <a:buFont typeface="Arial" pitchFamily="34" charset="0"/>
              <a:buChar char="•"/>
            </a:pPr>
            <a:r>
              <a:rPr lang="en-US" sz="1000" dirty="0" smtClean="0">
                <a:latin typeface="Lucida Sans"/>
              </a:rPr>
              <a:t>After you have completed your analysis, you find out that the media has picked up this incident, and the organization has to respond to public relations, or PR, requests, and/or,</a:t>
            </a:r>
            <a:r>
              <a:rPr lang="en-US" sz="1000" baseline="0" dirty="0" smtClean="0">
                <a:latin typeface="Lucida Sans"/>
              </a:rPr>
              <a:t> </a:t>
            </a:r>
            <a:r>
              <a:rPr lang="en-US" sz="1000" dirty="0" smtClean="0">
                <a:latin typeface="Lucida Sans"/>
              </a:rPr>
              <a:t>optionally</a:t>
            </a:r>
            <a:r>
              <a:rPr lang="en-US" sz="1000" baseline="0" dirty="0" smtClean="0">
                <a:latin typeface="Lucida Sans"/>
              </a:rPr>
              <a:t>, </a:t>
            </a:r>
            <a:r>
              <a:rPr lang="en-US" sz="1000" dirty="0" smtClean="0">
                <a:latin typeface="Lucida Sans"/>
              </a:rPr>
              <a:t>to proactively reach to media.</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Instigating Email</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a:t>
            </a:r>
            <a:r>
              <a:rPr lang="en-US" altLang="en-US" sz="1000" i="1" dirty="0" smtClean="0">
                <a:latin typeface="Lucida Sans"/>
                <a:cs typeface="Arial" charset="0"/>
              </a:rPr>
              <a:t> minute</a:t>
            </a: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This is an email from your friend Francis forwarding an email that was forwarded to her. </a:t>
            </a:r>
            <a:endParaRPr lang="en-US" altLang="en-US" sz="1000"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Sample of </a:t>
            </a:r>
            <a:r>
              <a:rPr lang="en-US" altLang="en-US" sz="1000" b="1" u="sng" dirty="0" smtClean="0">
                <a:latin typeface="Lucida Sans"/>
                <a:cs typeface="Arial" charset="0"/>
              </a:rPr>
              <a:t>pastebin.com</a:t>
            </a:r>
            <a:r>
              <a:rPr lang="en-US" altLang="en-US" sz="1000" b="1" dirty="0" smtClean="0">
                <a:latin typeface="Lucida Sans"/>
                <a:cs typeface="Arial" charset="0"/>
              </a:rPr>
              <a:t> Contents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 </a:t>
            </a:r>
            <a:r>
              <a:rPr lang="en-US" altLang="en-US" sz="1000" i="1" dirty="0" smtClean="0">
                <a:latin typeface="Lucida Sans"/>
                <a:cs typeface="Arial" charset="0"/>
              </a:rPr>
              <a:t>minute</a:t>
            </a: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This is just a sample of the output. At the end of your Lab Guide, you will see the full content of two of the </a:t>
            </a:r>
            <a:r>
              <a:rPr lang="en-US" altLang="en-US" sz="1000" b="0" u="sng" baseline="0" dirty="0" smtClean="0">
                <a:latin typeface="Lucida Sans"/>
                <a:cs typeface="Arial" charset="0"/>
              </a:rPr>
              <a:t>pastebin.com</a:t>
            </a:r>
            <a:r>
              <a:rPr lang="en-US" altLang="en-US" sz="1000" b="0" baseline="0" dirty="0" smtClean="0">
                <a:latin typeface="Lucida Sans"/>
                <a:cs typeface="Arial" charset="0"/>
              </a:rPr>
              <a:t> files. </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altLang="en-US" sz="1000" dirty="0" smtClean="0">
              <a:latin typeface="Lucida Sans"/>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Link:</a:t>
            </a:r>
            <a:r>
              <a:rPr lang="en-US" altLang="en-US" sz="1000" b="1" baseline="0" dirty="0" smtClean="0">
                <a:latin typeface="Lucida Sans"/>
                <a:cs typeface="Arial" charset="0"/>
              </a:rPr>
              <a:t> </a:t>
            </a:r>
            <a:r>
              <a:rPr lang="en-US" sz="1000" u="sng" dirty="0" smtClean="0">
                <a:latin typeface="Lucida Sans"/>
              </a:rPr>
              <a:t>pastebin/xxxxxxxxxxxxxxxx/xxxxxxxxxxxx/xxxxxx/xxxxxxxxx</a:t>
            </a:r>
            <a:r>
              <a:rPr lang="en-US" sz="1000" dirty="0" smtClean="0">
                <a:latin typeface="Lucida Sans"/>
              </a:rPr>
              <a:t> file1.txt and file2.txt</a:t>
            </a:r>
          </a:p>
          <a:p>
            <a:pPr eaLnBrk="1" hangingPunct="1">
              <a:defRPr/>
            </a:pPr>
            <a:endParaRPr lang="en-US" altLang="en-US" sz="1000"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539875" y="457200"/>
            <a:ext cx="3778250" cy="2833688"/>
          </a:xfrm>
          <a:ln/>
        </p:spPr>
      </p:sp>
      <p:sp>
        <p:nvSpPr>
          <p:cNvPr id="21507" name="Rectangle 3"/>
          <p:cNvSpPr>
            <a:spLocks noGrp="1" noChangeArrowheads="1"/>
          </p:cNvSpPr>
          <p:nvPr>
            <p:ph type="body" idx="1"/>
          </p:nvPr>
        </p:nvSpPr>
        <p:spPr>
          <a:xfrm>
            <a:off x="529389" y="3573379"/>
            <a:ext cx="5799222" cy="5025791"/>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800" b="1" dirty="0" smtClean="0">
                <a:latin typeface="Lucida Sans"/>
                <a:cs typeface="Arial" charset="0"/>
              </a:rPr>
              <a:t>CSIRT Contacts</a:t>
            </a:r>
            <a:r>
              <a:rPr lang="en-US" altLang="en-US" sz="800" b="1" i="0" dirty="0" smtClean="0">
                <a:latin typeface="Lucida Sans"/>
                <a:cs typeface="Arial" charset="0"/>
              </a:rPr>
              <a:t>:</a:t>
            </a:r>
            <a:r>
              <a:rPr lang="en-US" altLang="en-US" sz="800" b="1" i="1" dirty="0" smtClean="0">
                <a:latin typeface="Lucida Sans"/>
                <a:cs typeface="Arial" charset="0"/>
              </a:rPr>
              <a:t> </a:t>
            </a:r>
            <a:r>
              <a:rPr lang="en-US" altLang="en-US" sz="800" b="0" i="1" dirty="0" smtClean="0">
                <a:latin typeface="Lucida Sans"/>
                <a:cs typeface="Arial" charset="0"/>
              </a:rPr>
              <a:t>1</a:t>
            </a:r>
            <a:r>
              <a:rPr lang="en-US" altLang="en-US" sz="800" i="1" dirty="0" smtClean="0">
                <a:latin typeface="Lucida Sans"/>
                <a:cs typeface="Arial" charset="0"/>
              </a:rPr>
              <a:t> minute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sz="800" b="1" dirty="0" smtClean="0">
              <a:latin typeface="Lucida Sans"/>
              <a:cs typeface="Arial"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800" b="1" dirty="0" smtClean="0">
                <a:latin typeface="Lucida Sans"/>
                <a:cs typeface="Arial" charset="0"/>
              </a:rPr>
              <a:t>Say:</a:t>
            </a:r>
            <a:r>
              <a:rPr lang="en-US" altLang="en-US" sz="800" b="1" baseline="0" dirty="0" smtClean="0">
                <a:latin typeface="Lucida Sans"/>
                <a:cs typeface="Arial" charset="0"/>
              </a:rPr>
              <a:t> </a:t>
            </a:r>
            <a:r>
              <a:rPr lang="en-US" altLang="en-US" sz="800" b="0" baseline="0" dirty="0" smtClean="0">
                <a:latin typeface="Lucida Sans"/>
                <a:cs typeface="Arial" charset="0"/>
              </a:rPr>
              <a:t>In your Lab Guide, you will see the full list of the relevant contacts in your CSIRT departmental contact list. </a:t>
            </a:r>
            <a:endParaRPr lang="en-US" altLang="en-US" sz="800" dirty="0" smtClean="0">
              <a:latin typeface="Lucida Sans"/>
            </a:endParaRPr>
          </a:p>
          <a:p>
            <a:endParaRPr lang="en-US" sz="800" dirty="0" smtClean="0">
              <a:latin typeface="Lucida Sans"/>
            </a:endParaRPr>
          </a:p>
          <a:p>
            <a:r>
              <a:rPr lang="en-US" sz="800" b="0" dirty="0" smtClean="0">
                <a:latin typeface="Lucida Sans"/>
              </a:rPr>
              <a:t>Internal Contacts:</a:t>
            </a:r>
          </a:p>
          <a:p>
            <a:pPr marL="171450" lvl="0" indent="-171450">
              <a:buFont typeface="Arial" pitchFamily="34" charset="0"/>
              <a:buChar char="•"/>
            </a:pPr>
            <a:r>
              <a:rPr lang="en-US" sz="800" b="0" dirty="0" smtClean="0">
                <a:latin typeface="Lucida Sans"/>
              </a:rPr>
              <a:t>Legal: Leslie Lu, based in London, U.K. </a:t>
            </a:r>
          </a:p>
          <a:p>
            <a:pPr marL="171450" lvl="0" indent="-171450">
              <a:buFont typeface="Arial" pitchFamily="34" charset="0"/>
              <a:buChar char="•"/>
            </a:pPr>
            <a:r>
              <a:rPr lang="en-US" sz="800" b="0" dirty="0" smtClean="0">
                <a:latin typeface="Lucida Sans"/>
              </a:rPr>
              <a:t>PR: Patrick Pan, based in Palo Alto, U.S.</a:t>
            </a:r>
          </a:p>
          <a:p>
            <a:pPr marL="171450" lvl="0" indent="-171450">
              <a:buFont typeface="Arial" pitchFamily="34" charset="0"/>
              <a:buChar char="•"/>
            </a:pPr>
            <a:r>
              <a:rPr lang="en-US" sz="800" b="0" dirty="0" smtClean="0">
                <a:latin typeface="Lucida Sans"/>
              </a:rPr>
              <a:t>DB contact: Devi Dharma, based in New Zealand</a:t>
            </a:r>
          </a:p>
          <a:p>
            <a:r>
              <a:rPr lang="en-US" sz="800" b="0" dirty="0" smtClean="0">
                <a:latin typeface="Lucida Sans"/>
              </a:rPr>
              <a:t> </a:t>
            </a:r>
          </a:p>
          <a:p>
            <a:r>
              <a:rPr lang="en-US" sz="800" b="0" dirty="0" smtClean="0">
                <a:latin typeface="Lucida Sans"/>
              </a:rPr>
              <a:t>External Contacts:</a:t>
            </a:r>
          </a:p>
          <a:p>
            <a:pPr marL="171450" lvl="0" indent="-171450">
              <a:buFont typeface="Arial" pitchFamily="34" charset="0"/>
              <a:buChar char="•"/>
            </a:pPr>
            <a:r>
              <a:rPr lang="en-US" sz="800" b="0" dirty="0" smtClean="0">
                <a:latin typeface="Lucida Sans"/>
              </a:rPr>
              <a:t>Media contact: Milli Massimo, </a:t>
            </a:r>
            <a:r>
              <a:rPr lang="en-US" sz="800" b="0" i="1" dirty="0" smtClean="0">
                <a:latin typeface="Lucida Sans"/>
              </a:rPr>
              <a:t>The Local Times</a:t>
            </a:r>
            <a:r>
              <a:rPr lang="en-US" sz="800" b="0" dirty="0" smtClean="0">
                <a:latin typeface="Lucida Sans"/>
              </a:rPr>
              <a:t>, a local acquaintance</a:t>
            </a:r>
          </a:p>
          <a:p>
            <a:pPr marL="171450" lvl="0" indent="-171450">
              <a:buFont typeface="Arial" pitchFamily="34" charset="0"/>
              <a:buChar char="•"/>
            </a:pPr>
            <a:r>
              <a:rPr lang="en-US" sz="800" b="0" dirty="0" smtClean="0">
                <a:latin typeface="Lucida Sans"/>
              </a:rPr>
              <a:t>Administrator at </a:t>
            </a:r>
            <a:r>
              <a:rPr lang="en-US" sz="800" b="0" u="sng" dirty="0" smtClean="0">
                <a:latin typeface="Lucida Sans"/>
              </a:rPr>
              <a:t>pastebin.com</a:t>
            </a:r>
            <a:r>
              <a:rPr lang="en-US" sz="800" b="0" dirty="0" smtClean="0">
                <a:latin typeface="Lucida Sans"/>
              </a:rPr>
              <a:t>: Amir Au</a:t>
            </a:r>
          </a:p>
          <a:p>
            <a:endParaRPr lang="en-US" sz="800" b="0" dirty="0" smtClean="0">
              <a:latin typeface="Lucida Sans"/>
            </a:endParaRPr>
          </a:p>
          <a:p>
            <a:r>
              <a:rPr lang="en-US" sz="800" b="0" dirty="0" smtClean="0">
                <a:latin typeface="Lucida Sans"/>
              </a:rPr>
              <a:t>Information on exposures: </a:t>
            </a:r>
          </a:p>
          <a:p>
            <a:pPr marL="171450" indent="-171450">
              <a:buFont typeface="Arial" pitchFamily="34" charset="0"/>
              <a:buChar char="•"/>
            </a:pPr>
            <a:r>
              <a:rPr lang="en-US" sz="800" dirty="0" smtClean="0">
                <a:latin typeface="Lucida Sans"/>
              </a:rPr>
              <a:t>Daniel Prentis and Jan Zich are internal employees of your organization in Ireland and Germany, respectively</a:t>
            </a:r>
          </a:p>
          <a:p>
            <a:pPr marL="171450" indent="-171450">
              <a:buFont typeface="Arial" pitchFamily="34" charset="0"/>
              <a:buChar char="•"/>
            </a:pPr>
            <a:r>
              <a:rPr lang="en-US" sz="800" dirty="0" smtClean="0">
                <a:latin typeface="Lucida Sans"/>
              </a:rPr>
              <a:t>J. Pavlik does not work for your company and resides in the U.S.</a:t>
            </a:r>
          </a:p>
          <a:p>
            <a:pPr marL="171450" indent="-171450">
              <a:buFont typeface="Arial" pitchFamily="34" charset="0"/>
              <a:buChar char="•"/>
            </a:pPr>
            <a:r>
              <a:rPr lang="en-US" sz="800" dirty="0" smtClean="0">
                <a:latin typeface="Lucida Sans"/>
              </a:rPr>
              <a:t>Eduard Ostraa Na does not work for your company and resides </a:t>
            </a:r>
            <a:br>
              <a:rPr lang="en-US" sz="800" dirty="0" smtClean="0">
                <a:latin typeface="Lucida Sans"/>
              </a:rPr>
            </a:br>
            <a:r>
              <a:rPr lang="en-US" sz="800" dirty="0" smtClean="0">
                <a:latin typeface="Lucida Sans"/>
              </a:rPr>
              <a:t>in Mexico</a:t>
            </a:r>
          </a:p>
          <a:p>
            <a:r>
              <a:rPr lang="en-US" sz="800" dirty="0" smtClean="0">
                <a:latin typeface="Lucida Sans"/>
              </a:rPr>
              <a:t> </a:t>
            </a:r>
          </a:p>
          <a:p>
            <a:r>
              <a:rPr lang="en-US" sz="800" dirty="0" smtClean="0">
                <a:latin typeface="Lucida Sans"/>
              </a:rPr>
              <a:t>For country by country laws, check the Global Guide to Breach Notifications at: </a:t>
            </a:r>
            <a:r>
              <a:rPr lang="en-US" sz="800" u="sng" dirty="0" smtClean="0">
                <a:latin typeface="Lucida Sans"/>
                <a:hlinkClick r:id="rId3"/>
              </a:rPr>
              <a:t>http://www.theworldlawgroup.com/wlg/Global_Data_Breach_Guide_Home.asp</a:t>
            </a:r>
            <a:endParaRPr lang="en-US" altLang="en-US" sz="800" b="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596096" y="4415790"/>
            <a:ext cx="5665808" cy="418338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latin typeface="Lucida Sans"/>
              </a:rPr>
              <a:t>Step 1: </a:t>
            </a:r>
            <a:r>
              <a:rPr lang="en-US" sz="1000" b="0" i="1" dirty="0" smtClean="0">
                <a:latin typeface="Lucida Sans"/>
              </a:rPr>
              <a:t>6 minutes</a:t>
            </a:r>
          </a:p>
          <a:p>
            <a:endParaRPr lang="en-US" sz="1000" b="0" i="1" dirty="0" smtClean="0">
              <a:latin typeface="Lucida Sans"/>
            </a:endParaRPr>
          </a:p>
          <a:p>
            <a:r>
              <a:rPr lang="en-US" sz="1000" b="1" i="0" dirty="0" smtClean="0">
                <a:latin typeface="Lucida Sans"/>
              </a:rPr>
              <a:t>Say:</a:t>
            </a:r>
            <a:r>
              <a:rPr lang="en-US" sz="1000" b="1" i="0" baseline="0" dirty="0" smtClean="0">
                <a:latin typeface="Lucida Sans"/>
              </a:rPr>
              <a:t> </a:t>
            </a:r>
            <a:r>
              <a:rPr lang="en-US" sz="1000" b="0" i="0" baseline="0" dirty="0" smtClean="0">
                <a:latin typeface="Lucida Sans"/>
              </a:rPr>
              <a:t>Now let’s begin with how we handle the incident. </a:t>
            </a:r>
          </a:p>
          <a:p>
            <a:r>
              <a:rPr lang="en-US" sz="1000" dirty="0" smtClean="0">
                <a:latin typeface="Lucida Sans"/>
              </a:rPr>
              <a:t>Step 1: Plan and prepare. This phase is addressed after post-mortem completion and periodically, over time. </a:t>
            </a:r>
          </a:p>
          <a:p>
            <a:r>
              <a:rPr lang="en-US" sz="1000" dirty="0" smtClean="0">
                <a:latin typeface="Lucida Sans"/>
              </a:rPr>
              <a:t>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In your Lab Guide, write down</a:t>
            </a:r>
            <a:r>
              <a:rPr lang="en-US" sz="1000" baseline="0" dirty="0" smtClean="0">
                <a:latin typeface="Lucida Sans"/>
              </a:rPr>
              <a:t> the answers to these questions:</a:t>
            </a:r>
            <a:endParaRPr lang="en-US" sz="1000" dirty="0" smtClean="0">
              <a:latin typeface="Lucida Sans"/>
            </a:endParaRPr>
          </a:p>
          <a:p>
            <a:pPr marL="685800" lvl="1" indent="-228600">
              <a:buFont typeface="+mj-lt"/>
              <a:buAutoNum type="alphaLcPeriod"/>
            </a:pPr>
            <a:r>
              <a:rPr lang="en-US" sz="1000" dirty="0" smtClean="0">
                <a:latin typeface="Lucida Sans"/>
              </a:rPr>
              <a:t>For the CSIRT within your organization, list your three key organizational relationships. </a:t>
            </a:r>
          </a:p>
          <a:p>
            <a:pPr marL="685800" lvl="1" indent="-228600">
              <a:buFont typeface="+mj-lt"/>
              <a:buAutoNum type="alphaLcPeriod"/>
            </a:pPr>
            <a:r>
              <a:rPr lang="en-US" sz="1000" dirty="0" smtClean="0">
                <a:latin typeface="Lucida Sans"/>
              </a:rPr>
              <a:t>Are there any relationships</a:t>
            </a:r>
            <a:r>
              <a:rPr lang="en-US" sz="1000" baseline="0" dirty="0" smtClean="0">
                <a:latin typeface="Lucida Sans"/>
              </a:rPr>
              <a:t> </a:t>
            </a:r>
            <a:r>
              <a:rPr lang="en-US" sz="1000" dirty="0" smtClean="0">
                <a:latin typeface="Lucida Sans"/>
              </a:rPr>
              <a:t>you still need to establish? </a:t>
            </a:r>
          </a:p>
          <a:p>
            <a:pPr marL="685800" lvl="1" indent="-228600">
              <a:buFont typeface="+mj-lt"/>
              <a:buAutoNum type="alphaLcPeriod"/>
            </a:pPr>
            <a:r>
              <a:rPr lang="en-US" sz="1000" dirty="0" smtClean="0">
                <a:latin typeface="Lucida Sans"/>
              </a:rPr>
              <a:t>What are your three key external relationships?</a:t>
            </a:r>
          </a:p>
          <a:p>
            <a:pPr lvl="1"/>
            <a:endParaRPr lang="en-US" altLang="en-US" sz="1000" b="0" dirty="0" smtClean="0">
              <a:latin typeface="Lucida Sans"/>
              <a:cs typeface="Arial"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Give students 5 minutes to talk through</a:t>
            </a:r>
            <a:r>
              <a:rPr lang="en-US" sz="1000" b="1" baseline="0" dirty="0" smtClean="0">
                <a:latin typeface="Lucida Sans"/>
              </a:rPr>
              <a:t> the questions.</a:t>
            </a:r>
            <a:endParaRPr lang="en-US" sz="1000" b="1" dirty="0" smtClean="0">
              <a:latin typeface="Lucida Sans"/>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3, CSIRT Operation, Version 2,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Regular) &amp;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4" name="Text Placeholder 7"/>
          <p:cNvSpPr>
            <a:spLocks noGrp="1"/>
          </p:cNvSpPr>
          <p:nvPr>
            <p:ph type="body" sz="quarter" idx="10"/>
          </p:nvPr>
        </p:nvSpPr>
        <p:spPr>
          <a:xfrm>
            <a:off x="457201" y="1123950"/>
            <a:ext cx="3840480" cy="4327525"/>
          </a:xfrm>
        </p:spPr>
        <p:txBody>
          <a:bodyPr/>
          <a:lstStyle>
            <a:lvl1pPr>
              <a:buClr>
                <a:schemeClr val="tx1"/>
              </a:buClr>
              <a:buSzPct val="100000"/>
              <a:defRPr sz="2000" baseline="0">
                <a:solidFill>
                  <a:schemeClr val="tx1"/>
                </a:solidFill>
                <a:latin typeface="Lucida Sans" panose="020B0602040502020204" pitchFamily="34" charset="0"/>
                <a:cs typeface="Lucida Sans" panose="020B0602040502020204" pitchFamily="34" charset="0"/>
              </a:defRPr>
            </a:lvl1pPr>
            <a:lvl2pPr>
              <a:buClr>
                <a:schemeClr val="tx1"/>
              </a:buClr>
              <a:buSzPct val="100000"/>
              <a:defRPr sz="2000" baseline="0">
                <a:solidFill>
                  <a:schemeClr val="tx1"/>
                </a:solidFill>
                <a:latin typeface="Lucida Sans" panose="020B0602040502020204" pitchFamily="34" charset="0"/>
                <a:cs typeface="Lucida Sans" panose="020B0602040502020204" pitchFamily="34" charset="0"/>
              </a:defRPr>
            </a:lvl2pPr>
            <a:lvl3pPr marL="1028700" indent="-285750">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3pPr>
            <a:lvl4pPr>
              <a:buClr>
                <a:schemeClr val="tx1">
                  <a:lumMod val="65000"/>
                  <a:lumOff val="35000"/>
                </a:schemeClr>
              </a:buClr>
              <a:buSzPct val="100000"/>
              <a:buFont typeface="Wingdings" pitchFamily="2" charset="2"/>
              <a:buChar char="§"/>
              <a:defRPr baseline="0">
                <a:latin typeface="Aharoni" panose="02010803020104030203" pitchFamily="2" charset="-79"/>
              </a:defRPr>
            </a:lvl4pPr>
            <a:lvl5pPr>
              <a:buClr>
                <a:schemeClr val="tx1">
                  <a:lumMod val="65000"/>
                  <a:lumOff val="35000"/>
                </a:schemeClr>
              </a:buClr>
              <a:buSzPct val="100000"/>
              <a:defRPr baseline="0">
                <a:latin typeface="Aharoni" panose="02010803020104030203" pitchFamily="2" charset="-79"/>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4848225" y="1238250"/>
            <a:ext cx="3840480" cy="4327525"/>
          </a:xfrm>
        </p:spPr>
        <p:txBody>
          <a:bodyPr/>
          <a:lstStyle>
            <a:lvl1pPr>
              <a:buNone/>
              <a:defRPr/>
            </a:lvl1pPr>
          </a:lstStyle>
          <a:p>
            <a:pPr lvl="0"/>
            <a:endParaRPr lang="en-US" noProof="0" dirty="0"/>
          </a:p>
        </p:txBody>
      </p:sp>
      <p:sp>
        <p:nvSpPr>
          <p:cNvPr id="7" name="Text Placeholder 13"/>
          <p:cNvSpPr>
            <a:spLocks noGrp="1"/>
          </p:cNvSpPr>
          <p:nvPr>
            <p:ph type="body" sz="quarter" idx="12"/>
          </p:nvPr>
        </p:nvSpPr>
        <p:spPr>
          <a:xfrm>
            <a:off x="4848224" y="5667375"/>
            <a:ext cx="3840480" cy="276225"/>
          </a:xfrm>
        </p:spPr>
        <p:txBody>
          <a:bodyPr/>
          <a:lstStyle>
            <a:lvl1pPr marL="0" indent="0">
              <a:buFontTx/>
              <a:buNone/>
              <a:defRPr sz="1400" b="0" baseline="0">
                <a:solidFill>
                  <a:srgbClr val="022052"/>
                </a:solidFill>
                <a:latin typeface="Lucida Sans" panose="020B0602040502020204" pitchFamily="34" charset="0"/>
              </a:defRPr>
            </a:lvl1pPr>
          </a:lstStyle>
          <a:p>
            <a:pPr lvl="0"/>
            <a:r>
              <a:rPr lang="en-US" dirty="0" smtClean="0"/>
              <a:t>Click to edit Master text styles</a:t>
            </a:r>
          </a:p>
        </p:txBody>
      </p:sp>
    </p:spTree>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6" name="Rectangle 5"/>
          <p:cNvSpPr/>
          <p:nvPr userDrawn="1"/>
        </p:nvSpPr>
        <p:spPr>
          <a:xfrm>
            <a:off x="0" y="6603309"/>
            <a:ext cx="4338735"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n-US" sz="800" dirty="0" smtClean="0">
                <a:solidFill>
                  <a:schemeClr val="bg2">
                    <a:lumMod val="50000"/>
                  </a:schemeClr>
                </a:solidFill>
              </a:rPr>
              <a:t>Module 2 Starting with a CSIRT Team, Version 1.1, </a:t>
            </a:r>
            <a:r>
              <a:rPr lang="en-US" sz="800" dirty="0" smtClean="0">
                <a:solidFill>
                  <a:schemeClr val="bg2">
                    <a:lumMod val="50000"/>
                  </a:schemeClr>
                </a:solidFill>
              </a:rPr>
              <a:t>©</a:t>
            </a:r>
            <a:r>
              <a:rPr lang="en-US" sz="800" baseline="0" dirty="0" smtClean="0">
                <a:solidFill>
                  <a:schemeClr val="bg2">
                    <a:lumMod val="50000"/>
                  </a:schemeClr>
                </a:solidFill>
              </a:rPr>
              <a:t> </a:t>
            </a:r>
            <a:r>
              <a:rPr lang="en-US" sz="800" dirty="0" smtClean="0">
                <a:solidFill>
                  <a:schemeClr val="bg2">
                    <a:lumMod val="50000"/>
                  </a:schemeClr>
                </a:solidFill>
              </a:rPr>
              <a:t>FIRS</a:t>
            </a:r>
            <a:r>
              <a:rPr lang="en-US" sz="800" dirty="0" smtClean="0">
                <a:solidFill>
                  <a:schemeClr val="tx1">
                    <a:lumMod val="65000"/>
                    <a:lumOff val="35000"/>
                  </a:schemeClr>
                </a:solidFill>
              </a:rPr>
              <a:t>T Inc. </a:t>
            </a:r>
            <a:r>
              <a:rPr lang="mr-IN" sz="800" dirty="0" smtClean="0">
                <a:solidFill>
                  <a:schemeClr val="tx1">
                    <a:lumMod val="65000"/>
                    <a:lumOff val="35000"/>
                  </a:schemeClr>
                </a:solidFill>
              </a:rPr>
              <a:t>(CC BY-NC-SA 4.0)</a:t>
            </a:r>
            <a:endParaRPr lang="en-US" sz="800" dirty="0" smtClean="0">
              <a:solidFill>
                <a:schemeClr val="tx1">
                  <a:lumMod val="65000"/>
                  <a:lumOff val="35000"/>
                </a:schemeClr>
              </a:solidFill>
            </a:endParaRPr>
          </a:p>
        </p:txBody>
      </p:sp>
    </p:spTree>
    <p:extLst>
      <p:ext uri="{BB962C8B-B14F-4D97-AF65-F5344CB8AC3E}">
        <p14:creationId xmlns:p14="http://schemas.microsoft.com/office/powerpoint/2010/main" val="1405286695"/>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9" r:id="rId7"/>
    <p:sldLayoutId id="2147483765" r:id="rId8"/>
    <p:sldLayoutId id="2147483766" r:id="rId9"/>
    <p:sldLayoutId id="2147483767" r:id="rId10"/>
    <p:sldLayoutId id="2147483768" r:id="rId11"/>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hyperlink" Target="http://www.pastebin.com/xxx"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mailto:prentis@kaktus.mx" TargetMode="External"/><Relationship Id="rId4" Type="http://schemas.openxmlformats.org/officeDocument/2006/relationships/hyperlink" Target="mailto:zich@kaktus.mx" TargetMode="External"/><Relationship Id="rId5" Type="http://schemas.openxmlformats.org/officeDocument/2006/relationships/hyperlink" Target="mailto:j.pavlik@kaktus.mx" TargetMode="External"/><Relationship Id="rId6" Type="http://schemas.openxmlformats.org/officeDocument/2006/relationships/hyperlink" Target="mailto:e.macha@kaktus.mx" TargetMode="External"/><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mailto:prentis@kaktus.mx" TargetMode="External"/><Relationship Id="rId4" Type="http://schemas.openxmlformats.org/officeDocument/2006/relationships/hyperlink" Target="mailto:zich@kaktus.mx" TargetMode="External"/><Relationship Id="rId5" Type="http://schemas.openxmlformats.org/officeDocument/2006/relationships/hyperlink" Target="mailto:j.pavlik@kaktus.mx" TargetMode="External"/><Relationship Id="rId6" Type="http://schemas.openxmlformats.org/officeDocument/2006/relationships/hyperlink" Target="mailto:e.macha@kaktus.mx" TargetMode="External"/><Relationship Id="rId7" Type="http://schemas.openxmlformats.org/officeDocument/2006/relationships/hyperlink" Target="http://www.theworldlawgroup.com/wlg/Global_Data_Breach_Guide_Home.asp" TargetMode="External"/><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normAutofit fontScale="90000"/>
          </a:bodyPr>
          <a:lstStyle/>
          <a:p>
            <a:r>
              <a:rPr lang="en-US" altLang="en-US" dirty="0"/>
              <a:t>Lab for </a:t>
            </a:r>
            <a:r>
              <a:rPr lang="en-US" altLang="en-US" dirty="0" smtClean="0"/>
              <a:t>Module 3: </a:t>
            </a:r>
            <a:br>
              <a:rPr lang="en-US" altLang="en-US" dirty="0" smtClean="0"/>
            </a:br>
            <a:r>
              <a:rPr lang="en-US" altLang="en-US" dirty="0" smtClean="0"/>
              <a:t>CSIRT Operation</a:t>
            </a:r>
          </a:p>
        </p:txBody>
      </p:sp>
      <p:sp>
        <p:nvSpPr>
          <p:cNvPr id="2" name="Subtitle 1"/>
          <p:cNvSpPr>
            <a:spLocks noGrp="1"/>
          </p:cNvSpPr>
          <p:nvPr>
            <p:ph type="subTitle" idx="1"/>
          </p:nvPr>
        </p:nvSpPr>
        <p:spPr/>
        <p:txBody>
          <a:bodyPr/>
          <a:lstStyle/>
          <a:p>
            <a:endParaRPr lang="en-GB"/>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1: Plan and Prepare Review</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What are the three key relationships within your organization? </a:t>
            </a:r>
          </a:p>
          <a:p>
            <a:pPr marL="457200" indent="-457200">
              <a:buClr>
                <a:schemeClr val="tx1"/>
              </a:buClr>
              <a:buFont typeface="+mj-lt"/>
              <a:buAutoNum type="alphaLcPeriod"/>
            </a:pPr>
            <a:r>
              <a:rPr lang="en-US" dirty="0" smtClean="0"/>
              <a:t>Are there any you still need to establish? </a:t>
            </a:r>
          </a:p>
          <a:p>
            <a:pPr marL="457200" indent="-457200">
              <a:buClr>
                <a:schemeClr val="tx1"/>
              </a:buClr>
              <a:buFont typeface="+mj-lt"/>
              <a:buAutoNum type="alphaLcPeriod"/>
            </a:pPr>
            <a:r>
              <a:rPr lang="en-US" dirty="0" smtClean="0"/>
              <a:t>What are your three key external relationships?</a:t>
            </a:r>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1" name="Group 10"/>
          <p:cNvGrpSpPr/>
          <p:nvPr/>
        </p:nvGrpSpPr>
        <p:grpSpPr>
          <a:xfrm>
            <a:off x="599144" y="4425073"/>
            <a:ext cx="8116231" cy="1230923"/>
            <a:chOff x="599144" y="4425073"/>
            <a:chExt cx="8116231" cy="1230923"/>
          </a:xfrm>
        </p:grpSpPr>
        <p:sp>
          <p:nvSpPr>
            <p:cNvPr id="17" name="Pentagon 16"/>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8" name="Pentagon 17"/>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9" name="Pentagon 18"/>
            <p:cNvSpPr/>
            <p:nvPr/>
          </p:nvSpPr>
          <p:spPr>
            <a:xfrm>
              <a:off x="4456010"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0" name="Pentagon 19"/>
            <p:cNvSpPr/>
            <p:nvPr/>
          </p:nvSpPr>
          <p:spPr>
            <a:xfrm>
              <a:off x="3170388"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1" name="Pentagon 20"/>
            <p:cNvSpPr/>
            <p:nvPr/>
          </p:nvSpPr>
          <p:spPr>
            <a:xfrm>
              <a:off x="1884766"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2" name="Pentagon 21"/>
            <p:cNvSpPr/>
            <p:nvPr/>
          </p:nvSpPr>
          <p:spPr>
            <a:xfrm>
              <a:off x="599144"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3207957078"/>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2: Detect</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From whom did you get the suspected incident? What that person internal or external? </a:t>
            </a:r>
          </a:p>
          <a:p>
            <a:pPr marL="457200" indent="-457200">
              <a:buClr>
                <a:schemeClr val="tx1"/>
              </a:buClr>
              <a:buFont typeface="+mj-lt"/>
              <a:buAutoNum type="alphaLcPeriod"/>
            </a:pPr>
            <a:r>
              <a:rPr lang="en-US" dirty="0" smtClean="0"/>
              <a:t>What information in the files might be sensitive? </a:t>
            </a:r>
          </a:p>
          <a:p>
            <a:pPr marL="457200" indent="-457200">
              <a:buClr>
                <a:schemeClr val="tx1"/>
              </a:buClr>
              <a:buFont typeface="+mj-lt"/>
              <a:buAutoNum type="alphaLcPeriod"/>
            </a:pPr>
            <a:r>
              <a:rPr lang="en-US" dirty="0" smtClean="0"/>
              <a:t>What information do you need to collect to perform triage? </a:t>
            </a:r>
            <a:endParaRPr lang="en-US" dirty="0"/>
          </a:p>
          <a:p>
            <a:pPr marL="457200" indent="-457200">
              <a:buClr>
                <a:schemeClr val="tx1"/>
              </a:buClr>
              <a:buFont typeface="+mj-lt"/>
              <a:buAutoNum type="alphaLcPeriod"/>
            </a:pPr>
            <a:r>
              <a:rPr lang="en-US" dirty="0" smtClean="0"/>
              <a:t>What digital evidence can you collect? Where should you store it? Do you have a policy at your organization?</a:t>
            </a:r>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p:grpSpPr>
        <p:sp>
          <p:nvSpPr>
            <p:cNvPr id="13" name="Pentagon 12"/>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437178879"/>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2: Detect Review</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From whom did you get the suspected incident? What that person internal or external? </a:t>
            </a:r>
          </a:p>
          <a:p>
            <a:pPr marL="457200" indent="-457200">
              <a:buClr>
                <a:schemeClr val="tx1"/>
              </a:buClr>
              <a:buFont typeface="+mj-lt"/>
              <a:buAutoNum type="alphaLcPeriod"/>
            </a:pPr>
            <a:r>
              <a:rPr lang="en-US" dirty="0" smtClean="0"/>
              <a:t>What information in the files might be sensitive? </a:t>
            </a:r>
          </a:p>
          <a:p>
            <a:pPr marL="457200" indent="-457200">
              <a:buClr>
                <a:schemeClr val="tx1"/>
              </a:buClr>
              <a:buFont typeface="+mj-lt"/>
              <a:buAutoNum type="alphaLcPeriod"/>
            </a:pPr>
            <a:r>
              <a:rPr lang="en-US" dirty="0" smtClean="0"/>
              <a:t>What information do you need to collect to perform triage? </a:t>
            </a:r>
            <a:endParaRPr lang="en-US" dirty="0"/>
          </a:p>
          <a:p>
            <a:pPr marL="457200" indent="-457200">
              <a:buClr>
                <a:schemeClr val="tx1"/>
              </a:buClr>
              <a:buFont typeface="+mj-lt"/>
              <a:buAutoNum type="alphaLcPeriod"/>
            </a:pPr>
            <a:r>
              <a:rPr lang="en-US" dirty="0" smtClean="0"/>
              <a:t>What digital evidence can you collect? Where should you store it? Do you have a policy at your organization?</a:t>
            </a:r>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9" name="Group 18"/>
          <p:cNvGrpSpPr/>
          <p:nvPr/>
        </p:nvGrpSpPr>
        <p:grpSpPr>
          <a:xfrm>
            <a:off x="599144" y="4425073"/>
            <a:ext cx="8116231" cy="1230923"/>
            <a:chOff x="599144" y="4425073"/>
            <a:chExt cx="8116231" cy="1230923"/>
          </a:xfrm>
        </p:grpSpPr>
        <p:sp>
          <p:nvSpPr>
            <p:cNvPr id="20" name="Pentagon 19"/>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21" name="Pentagon 20"/>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2" name="Pentagon 21"/>
            <p:cNvSpPr/>
            <p:nvPr/>
          </p:nvSpPr>
          <p:spPr>
            <a:xfrm>
              <a:off x="4456010"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3" name="Pentagon 22"/>
            <p:cNvSpPr/>
            <p:nvPr/>
          </p:nvSpPr>
          <p:spPr>
            <a:xfrm>
              <a:off x="3170388"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4" name="Pentagon 23"/>
            <p:cNvSpPr/>
            <p:nvPr/>
          </p:nvSpPr>
          <p:spPr>
            <a:xfrm>
              <a:off x="1884766"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5" name="Pentagon 24"/>
            <p:cNvSpPr/>
            <p:nvPr/>
          </p:nvSpPr>
          <p:spPr>
            <a:xfrm>
              <a:off x="599144"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2779264318"/>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3: Triage</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How does this incident impact your organization?</a:t>
            </a:r>
          </a:p>
          <a:p>
            <a:pPr marL="457200" indent="-457200">
              <a:buClr>
                <a:schemeClr val="tx1"/>
              </a:buClr>
              <a:buFont typeface="+mj-lt"/>
              <a:buAutoNum type="alphaLcPeriod"/>
            </a:pPr>
            <a:r>
              <a:rPr lang="en-US" dirty="0" smtClean="0"/>
              <a:t>What severity would be assigned? What incidents have higher priority? Lower? </a:t>
            </a:r>
          </a:p>
          <a:p>
            <a:pPr marL="457200" indent="-457200">
              <a:buClr>
                <a:schemeClr val="tx1"/>
              </a:buClr>
              <a:buFont typeface="+mj-lt"/>
              <a:buAutoNum type="alphaLcPeriod"/>
            </a:pPr>
            <a:r>
              <a:rPr lang="en-US" dirty="0" smtClean="0"/>
              <a:t>What might have higher urgency? Lower urgency? </a:t>
            </a:r>
          </a:p>
          <a:p>
            <a:pPr marL="457200" indent="-457200">
              <a:buClr>
                <a:schemeClr val="tx1"/>
              </a:buClr>
              <a:buFont typeface="+mj-lt"/>
              <a:buAutoNum type="alphaLcPeriod"/>
            </a:pPr>
            <a:r>
              <a:rPr lang="en-US" dirty="0" smtClean="0"/>
              <a:t>In your organization, how are urgency levels defined? </a:t>
            </a:r>
          </a:p>
          <a:p>
            <a:pPr marL="457200" indent="-457200">
              <a:buFont typeface="+mj-lt"/>
              <a:buAutoNum type="alphaLcPeriod"/>
            </a:pPr>
            <a:endParaRPr lang="en-US" dirty="0" smtClean="0"/>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p:grpSpPr>
        <p:sp>
          <p:nvSpPr>
            <p:cNvPr id="13" name="Pentagon 12"/>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1388414934"/>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3: Triage Review</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How does this incident impact your organization?</a:t>
            </a:r>
          </a:p>
          <a:p>
            <a:pPr marL="457200" indent="-457200">
              <a:buClr>
                <a:schemeClr val="tx1"/>
              </a:buClr>
              <a:buFont typeface="+mj-lt"/>
              <a:buAutoNum type="alphaLcPeriod"/>
            </a:pPr>
            <a:r>
              <a:rPr lang="en-US" dirty="0" smtClean="0"/>
              <a:t>What severity would be assigned? What incidents have higher priority? Lower? </a:t>
            </a:r>
          </a:p>
          <a:p>
            <a:pPr marL="457200" indent="-457200">
              <a:buClr>
                <a:schemeClr val="tx1"/>
              </a:buClr>
              <a:buFont typeface="+mj-lt"/>
              <a:buAutoNum type="alphaLcPeriod"/>
            </a:pPr>
            <a:r>
              <a:rPr lang="en-US" dirty="0" smtClean="0"/>
              <a:t>What might have higher urgency? Lower urgency? </a:t>
            </a:r>
          </a:p>
          <a:p>
            <a:pPr marL="457200" indent="-457200">
              <a:buClr>
                <a:schemeClr val="tx1"/>
              </a:buClr>
              <a:buFont typeface="+mj-lt"/>
              <a:buAutoNum type="alphaLcPeriod"/>
            </a:pPr>
            <a:r>
              <a:rPr lang="en-US" dirty="0" smtClean="0"/>
              <a:t>In your organization, how are urgency levels defined? </a:t>
            </a:r>
          </a:p>
          <a:p>
            <a:pPr marL="457200" indent="-457200">
              <a:buFont typeface="+mj-lt"/>
              <a:buAutoNum type="alphaLcPeriod"/>
            </a:pPr>
            <a:endParaRPr lang="en-US" dirty="0" smtClean="0"/>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9" name="Group 18"/>
          <p:cNvGrpSpPr/>
          <p:nvPr/>
        </p:nvGrpSpPr>
        <p:grpSpPr>
          <a:xfrm>
            <a:off x="599144" y="4425073"/>
            <a:ext cx="8116231" cy="1230923"/>
            <a:chOff x="599144" y="4425073"/>
            <a:chExt cx="8116231" cy="1230923"/>
          </a:xfrm>
        </p:grpSpPr>
        <p:sp>
          <p:nvSpPr>
            <p:cNvPr id="20" name="Pentagon 19"/>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21" name="Pentagon 20"/>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2" name="Pentagon 21"/>
            <p:cNvSpPr/>
            <p:nvPr/>
          </p:nvSpPr>
          <p:spPr>
            <a:xfrm>
              <a:off x="4456010"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3" name="Pentagon 22"/>
            <p:cNvSpPr/>
            <p:nvPr/>
          </p:nvSpPr>
          <p:spPr>
            <a:xfrm>
              <a:off x="3170388"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4" name="Pentagon 23"/>
            <p:cNvSpPr/>
            <p:nvPr/>
          </p:nvSpPr>
          <p:spPr>
            <a:xfrm>
              <a:off x="1884766"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5" name="Pentagon 24"/>
            <p:cNvSpPr/>
            <p:nvPr/>
          </p:nvSpPr>
          <p:spPr>
            <a:xfrm>
              <a:off x="599144"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3391375627"/>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4: Analyze</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What are your first steps?</a:t>
            </a:r>
          </a:p>
          <a:p>
            <a:pPr marL="457200" indent="-457200">
              <a:buClr>
                <a:schemeClr val="tx1"/>
              </a:buClr>
              <a:buFont typeface="+mj-lt"/>
              <a:buAutoNum type="alphaLcPeriod"/>
            </a:pPr>
            <a:r>
              <a:rPr lang="en-US" dirty="0"/>
              <a:t>What are your conclusions?</a:t>
            </a:r>
          </a:p>
          <a:p>
            <a:pPr marL="457200" indent="-457200">
              <a:buClr>
                <a:schemeClr val="tx1"/>
              </a:buClr>
              <a:buFont typeface="+mj-lt"/>
              <a:buAutoNum type="alphaLcPeriod"/>
            </a:pPr>
            <a:r>
              <a:rPr lang="en-US" dirty="0"/>
              <a:t>What teams did you work with in this phase</a:t>
            </a:r>
            <a:r>
              <a:rPr lang="en-US" dirty="0" smtClean="0"/>
              <a:t>? </a:t>
            </a:r>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p:grpSpPr>
        <p:sp>
          <p:nvSpPr>
            <p:cNvPr id="13" name="Pentagon 12"/>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413398070"/>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4: Analyze Review</a:t>
            </a:r>
          </a:p>
        </p:txBody>
      </p:sp>
      <p:sp>
        <p:nvSpPr>
          <p:cNvPr id="3" name="Text Placeholder 2"/>
          <p:cNvSpPr>
            <a:spLocks noGrp="1"/>
          </p:cNvSpPr>
          <p:nvPr>
            <p:ph type="body" sz="quarter" idx="10"/>
          </p:nvPr>
        </p:nvSpPr>
        <p:spPr/>
        <p:txBody>
          <a:bodyPr/>
          <a:lstStyle/>
          <a:p>
            <a:pPr marL="457200" indent="-457200">
              <a:buClr>
                <a:schemeClr val="tx1"/>
              </a:buClr>
              <a:buFont typeface="+mj-lt"/>
              <a:buAutoNum type="alphaLcPeriod"/>
            </a:pPr>
            <a:r>
              <a:rPr lang="en-US" dirty="0" smtClean="0"/>
              <a:t>What are your first steps?</a:t>
            </a:r>
          </a:p>
          <a:p>
            <a:pPr marL="457200" indent="-457200">
              <a:buClr>
                <a:schemeClr val="tx1"/>
              </a:buClr>
              <a:buFont typeface="+mj-lt"/>
              <a:buAutoNum type="alphaLcPeriod"/>
            </a:pPr>
            <a:r>
              <a:rPr lang="en-US" dirty="0"/>
              <a:t>What are your conclusions?</a:t>
            </a:r>
          </a:p>
          <a:p>
            <a:pPr marL="457200" indent="-457200">
              <a:buClr>
                <a:schemeClr val="tx1"/>
              </a:buClr>
              <a:buFont typeface="+mj-lt"/>
              <a:buAutoNum type="alphaLcPeriod"/>
            </a:pPr>
            <a:r>
              <a:rPr lang="en-US" dirty="0"/>
              <a:t>What teams did you work with in this phase</a:t>
            </a:r>
            <a:r>
              <a:rPr lang="en-US" dirty="0" smtClean="0"/>
              <a:t>? </a:t>
            </a:r>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p:grpSpPr>
        <p:sp>
          <p:nvSpPr>
            <p:cNvPr id="13" name="Pentagon 12"/>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364025682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5: Respond</a:t>
            </a:r>
          </a:p>
        </p:txBody>
      </p:sp>
      <p:sp>
        <p:nvSpPr>
          <p:cNvPr id="3" name="Text Placeholder 2"/>
          <p:cNvSpPr>
            <a:spLocks noGrp="1"/>
          </p:cNvSpPr>
          <p:nvPr>
            <p:ph type="body" sz="quarter" idx="10"/>
          </p:nvPr>
        </p:nvSpPr>
        <p:spPr>
          <a:xfrm>
            <a:off x="457200" y="1069521"/>
            <a:ext cx="8258175" cy="3355552"/>
          </a:xfrm>
        </p:spPr>
        <p:txBody>
          <a:bodyPr>
            <a:normAutofit fontScale="92500" lnSpcReduction="20000"/>
          </a:bodyPr>
          <a:lstStyle/>
          <a:p>
            <a:pPr marL="457200" indent="-457200">
              <a:buClr>
                <a:schemeClr val="tx1"/>
              </a:buClr>
              <a:buFont typeface="+mj-lt"/>
              <a:buAutoNum type="alphaLcPeriod"/>
            </a:pPr>
            <a:r>
              <a:rPr lang="en-US" dirty="0" smtClean="0"/>
              <a:t>What steps do you need to take to clean up the attack?</a:t>
            </a:r>
          </a:p>
          <a:p>
            <a:pPr marL="457200" indent="-457200">
              <a:buClr>
                <a:schemeClr val="tx1"/>
              </a:buClr>
              <a:buFont typeface="+mj-lt"/>
              <a:buAutoNum type="alphaLcPeriod"/>
            </a:pPr>
            <a:r>
              <a:rPr lang="en-US" dirty="0" smtClean="0"/>
              <a:t>Who do you need to contact, internally and externally?</a:t>
            </a:r>
          </a:p>
          <a:p>
            <a:pPr marL="457200" indent="-457200">
              <a:buClr>
                <a:schemeClr val="tx1"/>
              </a:buClr>
              <a:buFont typeface="+mj-lt"/>
              <a:buAutoNum type="alphaLcPeriod"/>
            </a:pPr>
            <a:r>
              <a:rPr lang="en-US" dirty="0" smtClean="0"/>
              <a:t>How does your internal communications plan differ from your external plan?</a:t>
            </a:r>
          </a:p>
          <a:p>
            <a:pPr marL="457200" indent="-457200">
              <a:buClr>
                <a:schemeClr val="tx1"/>
              </a:buClr>
              <a:buFont typeface="+mj-lt"/>
              <a:buAutoNum type="alphaLcPeriod"/>
            </a:pPr>
            <a:r>
              <a:rPr lang="en-US" dirty="0" smtClean="0"/>
              <a:t>For your organization, do you involve Legal and PR? </a:t>
            </a:r>
          </a:p>
          <a:p>
            <a:pPr marL="457200" indent="-457200">
              <a:buClr>
                <a:schemeClr val="tx1"/>
              </a:buClr>
              <a:buFont typeface="+mj-lt"/>
              <a:buAutoNum type="alphaLcPeriod"/>
            </a:pPr>
            <a:r>
              <a:rPr lang="en-US" dirty="0" smtClean="0"/>
              <a:t>What actions do you need to take in addition to contacted the affected individuals? </a:t>
            </a:r>
          </a:p>
          <a:p>
            <a:pPr marL="457200" indent="-457200">
              <a:buClr>
                <a:schemeClr val="tx1"/>
              </a:buClr>
              <a:buFont typeface="+mj-lt"/>
              <a:buAutoNum type="alphaLcPeriod"/>
            </a:pPr>
            <a:r>
              <a:rPr lang="en-US" dirty="0" smtClean="0"/>
              <a:t>What do you do when you find out Leslie Lu has left </a:t>
            </a:r>
            <a:br>
              <a:rPr lang="en-US" dirty="0" smtClean="0"/>
            </a:br>
            <a:r>
              <a:rPr lang="en-US" dirty="0" smtClean="0"/>
              <a:t>the company?</a:t>
            </a:r>
          </a:p>
          <a:p>
            <a:pPr marL="457200" indent="-457200">
              <a:buFont typeface="+mj-lt"/>
              <a:buAutoNum type="alphaLcPeriod"/>
            </a:pPr>
            <a:endParaRPr lang="en-US" dirty="0" smtClean="0"/>
          </a:p>
          <a:p>
            <a:pPr marL="457200" indent="-457200">
              <a:buFont typeface="+mj-lt"/>
              <a:buAutoNum type="alphaLcPeriod"/>
            </a:pPr>
            <a:endParaRPr lang="en-US" dirty="0" smtClean="0"/>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a:solidFill>
            <a:schemeClr val="bg1">
              <a:lumMod val="75000"/>
            </a:schemeClr>
          </a:solidFill>
        </p:grpSpPr>
        <p:sp>
          <p:nvSpPr>
            <p:cNvPr id="13" name="Pentagon 12"/>
            <p:cNvSpPr/>
            <p:nvPr/>
          </p:nvSpPr>
          <p:spPr>
            <a:xfrm>
              <a:off x="7027252"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396311595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5: Respond Review</a:t>
            </a:r>
          </a:p>
        </p:txBody>
      </p:sp>
      <p:sp>
        <p:nvSpPr>
          <p:cNvPr id="3" name="Text Placeholder 2"/>
          <p:cNvSpPr>
            <a:spLocks noGrp="1"/>
          </p:cNvSpPr>
          <p:nvPr>
            <p:ph type="body" sz="quarter" idx="10"/>
          </p:nvPr>
        </p:nvSpPr>
        <p:spPr>
          <a:xfrm>
            <a:off x="457200" y="1069521"/>
            <a:ext cx="8258175" cy="3216729"/>
          </a:xfrm>
        </p:spPr>
        <p:txBody>
          <a:bodyPr>
            <a:normAutofit fontScale="92500" lnSpcReduction="20000"/>
          </a:bodyPr>
          <a:lstStyle/>
          <a:p>
            <a:pPr marL="457200" indent="-457200">
              <a:buClr>
                <a:schemeClr val="tx1"/>
              </a:buClr>
              <a:buFont typeface="+mj-lt"/>
              <a:buAutoNum type="alphaLcPeriod"/>
            </a:pPr>
            <a:r>
              <a:rPr lang="en-US" dirty="0" smtClean="0"/>
              <a:t>What steps do you need to take to clean up the attack?</a:t>
            </a:r>
          </a:p>
          <a:p>
            <a:pPr marL="457200" indent="-457200">
              <a:buClr>
                <a:schemeClr val="tx1"/>
              </a:buClr>
              <a:buFont typeface="+mj-lt"/>
              <a:buAutoNum type="alphaLcPeriod"/>
            </a:pPr>
            <a:r>
              <a:rPr lang="en-US" dirty="0" smtClean="0"/>
              <a:t>Who do you need to contact, internally and externally?</a:t>
            </a:r>
          </a:p>
          <a:p>
            <a:pPr marL="457200" indent="-457200">
              <a:buClr>
                <a:schemeClr val="tx1"/>
              </a:buClr>
              <a:buFont typeface="+mj-lt"/>
              <a:buAutoNum type="alphaLcPeriod"/>
            </a:pPr>
            <a:r>
              <a:rPr lang="en-US" dirty="0" smtClean="0"/>
              <a:t>How does your internal communications plan differ from your external plan?</a:t>
            </a:r>
          </a:p>
          <a:p>
            <a:pPr marL="457200" indent="-457200">
              <a:buClr>
                <a:schemeClr val="tx1"/>
              </a:buClr>
              <a:buFont typeface="+mj-lt"/>
              <a:buAutoNum type="alphaLcPeriod"/>
            </a:pPr>
            <a:r>
              <a:rPr lang="en-US" dirty="0" smtClean="0"/>
              <a:t>For your organization, do you involve Legal and PR? </a:t>
            </a:r>
          </a:p>
          <a:p>
            <a:pPr marL="457200" indent="-457200">
              <a:buClr>
                <a:schemeClr val="tx1"/>
              </a:buClr>
              <a:buFont typeface="+mj-lt"/>
              <a:buAutoNum type="alphaLcPeriod"/>
            </a:pPr>
            <a:r>
              <a:rPr lang="en-US" dirty="0" smtClean="0"/>
              <a:t>What actions do you need to take in addition to contacted the affected individuals? </a:t>
            </a:r>
          </a:p>
          <a:p>
            <a:pPr marL="457200" indent="-457200">
              <a:buClr>
                <a:schemeClr val="tx1"/>
              </a:buClr>
              <a:buFont typeface="+mj-lt"/>
              <a:buAutoNum type="alphaLcPeriod"/>
            </a:pPr>
            <a:r>
              <a:rPr lang="en-US" dirty="0"/>
              <a:t>What do you do when you find out Leslie Lu </a:t>
            </a:r>
            <a:r>
              <a:rPr lang="en-US" dirty="0" smtClean="0"/>
              <a:t>has </a:t>
            </a:r>
            <a:r>
              <a:rPr lang="en-US" dirty="0"/>
              <a:t>left </a:t>
            </a:r>
            <a:br>
              <a:rPr lang="en-US" dirty="0"/>
            </a:br>
            <a:r>
              <a:rPr lang="en-US" dirty="0"/>
              <a:t>the company</a:t>
            </a:r>
            <a:r>
              <a:rPr lang="en-US" dirty="0" smtClean="0"/>
              <a:t>?</a:t>
            </a:r>
          </a:p>
          <a:p>
            <a:pPr marL="457200" indent="-457200">
              <a:buFont typeface="+mj-lt"/>
              <a:buAutoNum type="alphaLcPeriod"/>
            </a:pPr>
            <a:endParaRPr lang="en-US" dirty="0" smtClean="0"/>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a:solidFill>
            <a:schemeClr val="bg1">
              <a:lumMod val="75000"/>
            </a:schemeClr>
          </a:solidFill>
        </p:grpSpPr>
        <p:sp>
          <p:nvSpPr>
            <p:cNvPr id="13" name="Pentagon 12"/>
            <p:cNvSpPr/>
            <p:nvPr/>
          </p:nvSpPr>
          <p:spPr>
            <a:xfrm>
              <a:off x="7027252"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622774594"/>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6: Conduct Post-Mortem and Lessons Learned Sessions </a:t>
            </a:r>
          </a:p>
        </p:txBody>
      </p:sp>
      <p:sp>
        <p:nvSpPr>
          <p:cNvPr id="3" name="Text Placeholder 2"/>
          <p:cNvSpPr>
            <a:spLocks noGrp="1"/>
          </p:cNvSpPr>
          <p:nvPr>
            <p:ph type="body" sz="quarter" idx="10"/>
          </p:nvPr>
        </p:nvSpPr>
        <p:spPr>
          <a:xfrm>
            <a:off x="457200" y="1461410"/>
            <a:ext cx="8258175" cy="4305935"/>
          </a:xfrm>
        </p:spPr>
        <p:txBody>
          <a:bodyPr/>
          <a:lstStyle/>
          <a:p>
            <a:pPr marL="457200" indent="-457200">
              <a:buClr>
                <a:schemeClr val="tx1"/>
              </a:buClr>
              <a:buFont typeface="+mj-lt"/>
              <a:buAutoNum type="alphaLcPeriod"/>
            </a:pPr>
            <a:r>
              <a:rPr lang="en-US" dirty="0" smtClean="0"/>
              <a:t>What tasks did you list to include your processes? </a:t>
            </a:r>
          </a:p>
          <a:p>
            <a:pPr marL="457200" indent="-457200">
              <a:buFont typeface="+mj-lt"/>
              <a:buAutoNum type="alphaLcPeriod"/>
            </a:pPr>
            <a:endParaRPr lang="en-US" dirty="0" smtClean="0"/>
          </a:p>
          <a:p>
            <a:pPr marL="457200" indent="-457200">
              <a:buFont typeface="+mj-lt"/>
              <a:buAutoNum type="alphaLcPeriod"/>
            </a:pPr>
            <a:endParaRPr lang="en-US" dirty="0" smtClean="0"/>
          </a:p>
          <a:p>
            <a:pPr marL="457200" indent="-457200">
              <a:buFont typeface="+mj-lt"/>
              <a:buAutoNum type="alphaLcPeriod"/>
            </a:pPr>
            <a:endParaRPr lang="en-US" dirty="0" smtClean="0"/>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a:solidFill>
            <a:schemeClr val="bg1">
              <a:lumMod val="75000"/>
            </a:schemeClr>
          </a:solidFill>
        </p:grpSpPr>
        <p:sp>
          <p:nvSpPr>
            <p:cNvPr id="13" name="Pentagon 12"/>
            <p:cNvSpPr/>
            <p:nvPr/>
          </p:nvSpPr>
          <p:spPr>
            <a:xfrm>
              <a:off x="7027252"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2332393055"/>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85351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6: Conduct Post-Mortem and Lessons Learned Sessions Review</a:t>
            </a:r>
          </a:p>
        </p:txBody>
      </p:sp>
      <p:sp>
        <p:nvSpPr>
          <p:cNvPr id="3" name="Text Placeholder 2"/>
          <p:cNvSpPr>
            <a:spLocks noGrp="1"/>
          </p:cNvSpPr>
          <p:nvPr>
            <p:ph type="body" sz="quarter" idx="10"/>
          </p:nvPr>
        </p:nvSpPr>
        <p:spPr>
          <a:xfrm>
            <a:off x="457200" y="1461410"/>
            <a:ext cx="8258175" cy="4305935"/>
          </a:xfrm>
        </p:spPr>
        <p:txBody>
          <a:bodyPr/>
          <a:lstStyle/>
          <a:p>
            <a:pPr marL="457200" indent="-457200">
              <a:buClr>
                <a:schemeClr val="tx1"/>
              </a:buClr>
              <a:buFont typeface="+mj-lt"/>
              <a:buAutoNum type="alphaLcPeriod"/>
            </a:pPr>
            <a:r>
              <a:rPr lang="en-US" dirty="0" smtClean="0"/>
              <a:t>What tasks did you list to include your processes? </a:t>
            </a:r>
          </a:p>
          <a:p>
            <a:pPr marL="457200" indent="-457200">
              <a:buFont typeface="+mj-lt"/>
              <a:buAutoNum type="alphaLcPeriod"/>
            </a:pPr>
            <a:endParaRPr lang="en-US" dirty="0" smtClean="0"/>
          </a:p>
          <a:p>
            <a:pPr marL="457200" indent="-457200">
              <a:buFont typeface="+mj-lt"/>
              <a:buAutoNum type="alphaLcPeriod"/>
            </a:pPr>
            <a:endParaRPr lang="en-US" dirty="0" smtClean="0"/>
          </a:p>
          <a:p>
            <a:pPr marL="457200" indent="-457200">
              <a:buFont typeface="+mj-lt"/>
              <a:buAutoNum type="alphaLcPeriod"/>
            </a:pPr>
            <a:endParaRPr lang="en-US" dirty="0" smtClean="0"/>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12" name="Group 11"/>
          <p:cNvGrpSpPr/>
          <p:nvPr/>
        </p:nvGrpSpPr>
        <p:grpSpPr>
          <a:xfrm>
            <a:off x="599144" y="4425073"/>
            <a:ext cx="8116231" cy="1230923"/>
            <a:chOff x="599144" y="4425073"/>
            <a:chExt cx="8116231" cy="1230923"/>
          </a:xfrm>
          <a:solidFill>
            <a:schemeClr val="bg1">
              <a:lumMod val="75000"/>
            </a:schemeClr>
          </a:solidFill>
        </p:grpSpPr>
        <p:sp>
          <p:nvSpPr>
            <p:cNvPr id="13" name="Pentagon 12"/>
            <p:cNvSpPr/>
            <p:nvPr/>
          </p:nvSpPr>
          <p:spPr>
            <a:xfrm>
              <a:off x="7027252"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4" name="Pentagon 13"/>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5" name="Pentagon 14"/>
            <p:cNvSpPr/>
            <p:nvPr/>
          </p:nvSpPr>
          <p:spPr>
            <a:xfrm>
              <a:off x="4456010"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6" name="Pentagon 15"/>
            <p:cNvSpPr/>
            <p:nvPr/>
          </p:nvSpPr>
          <p:spPr>
            <a:xfrm>
              <a:off x="3170388"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7" name="Pentagon 16"/>
            <p:cNvSpPr/>
            <p:nvPr/>
          </p:nvSpPr>
          <p:spPr>
            <a:xfrm>
              <a:off x="1884766"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8" name="Pentagon 17"/>
            <p:cNvSpPr/>
            <p:nvPr/>
          </p:nvSpPr>
          <p:spPr>
            <a:xfrm>
              <a:off x="599144" y="4425073"/>
              <a:ext cx="1688123" cy="1230923"/>
            </a:xfrm>
            <a:prstGeom prst="homePlate">
              <a:avLst>
                <a:gd name="adj" fmla="val 3225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2349314491"/>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How would your organization handle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this incident differently than we did in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this lab? </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6" name="Rectangle 5"/>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3, CSIRT Operation, Version 2,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108729190"/>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73866980"/>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3297291419"/>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Introduction</a:t>
            </a:r>
          </a:p>
        </p:txBody>
      </p:sp>
      <p:sp>
        <p:nvSpPr>
          <p:cNvPr id="23555" name="Content Placeholder 4"/>
          <p:cNvSpPr>
            <a:spLocks noGrp="1"/>
          </p:cNvSpPr>
          <p:nvPr>
            <p:ph type="body" sz="quarter" idx="10"/>
          </p:nvPr>
        </p:nvSpPr>
        <p:spPr>
          <a:xfrm>
            <a:off x="167952" y="1331843"/>
            <a:ext cx="5790888" cy="5526157"/>
          </a:xfrm>
        </p:spPr>
        <p:txBody>
          <a:bodyPr/>
          <a:lstStyle/>
          <a:p>
            <a:pPr lvl="1">
              <a:buSzTx/>
            </a:pPr>
            <a:r>
              <a:rPr lang="en-US" altLang="en-US" sz="2400" dirty="0" smtClean="0"/>
              <a:t>Open your Lab Student Guide</a:t>
            </a:r>
          </a:p>
          <a:p>
            <a:pPr lvl="1">
              <a:buSzTx/>
            </a:pPr>
            <a:r>
              <a:rPr lang="en-US" altLang="en-US" sz="2400" dirty="0" smtClean="0"/>
              <a:t>Your </a:t>
            </a:r>
            <a:r>
              <a:rPr lang="en-US" altLang="en-US" sz="2400" dirty="0"/>
              <a:t>instructor will guide you through </a:t>
            </a:r>
            <a:r>
              <a:rPr lang="en-US" altLang="en-US" sz="2400" dirty="0" smtClean="0"/>
              <a:t>each step</a:t>
            </a:r>
            <a:endParaRPr lang="en-US" altLang="en-US" sz="2400"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6507" y="3240157"/>
            <a:ext cx="4574077" cy="3043996"/>
          </a:xfrm>
          <a:prstGeom prst="rect">
            <a:avLst/>
          </a:prstGeom>
        </p:spPr>
      </p:pic>
    </p:spTree>
    <p:extLst>
      <p:ext uri="{BB962C8B-B14F-4D97-AF65-F5344CB8AC3E}">
        <p14:creationId xmlns:p14="http://schemas.microsoft.com/office/powerpoint/2010/main" val="323736015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6"/>
          <p:cNvSpPr>
            <a:spLocks noGrp="1"/>
          </p:cNvSpPr>
          <p:nvPr>
            <p:ph type="title"/>
          </p:nvPr>
        </p:nvSpPr>
        <p:spPr/>
        <p:txBody>
          <a:bodyPr>
            <a:normAutofit fontScale="90000"/>
          </a:bodyPr>
          <a:lstStyle/>
          <a:p>
            <a:r>
              <a:rPr lang="en-US" altLang="en-US" dirty="0"/>
              <a:t>Lab Steps: Incident Management </a:t>
            </a:r>
            <a:r>
              <a:rPr lang="en-US" altLang="en-US" dirty="0" smtClean="0"/>
              <a:t>Processes</a:t>
            </a:r>
          </a:p>
        </p:txBody>
      </p:sp>
      <p:grpSp>
        <p:nvGrpSpPr>
          <p:cNvPr id="14" name="Group 13"/>
          <p:cNvGrpSpPr/>
          <p:nvPr/>
        </p:nvGrpSpPr>
        <p:grpSpPr>
          <a:xfrm>
            <a:off x="1813213" y="980902"/>
            <a:ext cx="5517573" cy="5437216"/>
            <a:chOff x="1619250" y="857250"/>
            <a:chExt cx="5810250" cy="5810250"/>
          </a:xfrm>
        </p:grpSpPr>
        <p:sp>
          <p:nvSpPr>
            <p:cNvPr id="16" name="Oval 15"/>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19" name="Oval 18"/>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Tree>
    <p:extLst>
      <p:ext uri="{BB962C8B-B14F-4D97-AF65-F5344CB8AC3E}">
        <p14:creationId xmlns:p14="http://schemas.microsoft.com/office/powerpoint/2010/main" val="3334988823"/>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Scenario</a:t>
            </a:r>
          </a:p>
        </p:txBody>
      </p:sp>
      <p:sp>
        <p:nvSpPr>
          <p:cNvPr id="7" name="Content Placeholder 4"/>
          <p:cNvSpPr>
            <a:spLocks noGrp="1"/>
          </p:cNvSpPr>
          <p:nvPr>
            <p:ph type="body" sz="quarter" idx="10"/>
          </p:nvPr>
        </p:nvSpPr>
        <p:spPr/>
        <p:txBody>
          <a:bodyPr>
            <a:normAutofit lnSpcReduction="10000"/>
          </a:bodyPr>
          <a:lstStyle/>
          <a:p>
            <a:pPr lvl="1">
              <a:buSzTx/>
              <a:buFont typeface="Arial" charset="0"/>
              <a:buChar char="•"/>
              <a:defRPr/>
            </a:pPr>
            <a:r>
              <a:rPr lang="en-US" sz="2400" dirty="0"/>
              <a:t>You work in your organization’s CSIRT team in Europe</a:t>
            </a:r>
          </a:p>
          <a:p>
            <a:pPr lvl="1">
              <a:buSzTx/>
              <a:buFont typeface="Arial" charset="0"/>
              <a:buChar char="•"/>
              <a:defRPr/>
            </a:pPr>
            <a:r>
              <a:rPr lang="en-US" sz="2400" dirty="0" smtClean="0"/>
              <a:t>An </a:t>
            </a:r>
            <a:r>
              <a:rPr lang="en-US" sz="2400" dirty="0"/>
              <a:t>exposed database </a:t>
            </a:r>
            <a:r>
              <a:rPr lang="en-US" sz="2400" dirty="0" smtClean="0"/>
              <a:t>resides </a:t>
            </a:r>
            <a:r>
              <a:rPr lang="en-US" sz="2400" dirty="0"/>
              <a:t>in New Zealand </a:t>
            </a:r>
          </a:p>
          <a:p>
            <a:pPr lvl="1">
              <a:buSzTx/>
              <a:buFont typeface="Arial" charset="0"/>
              <a:buChar char="•"/>
              <a:defRPr/>
            </a:pPr>
            <a:r>
              <a:rPr lang="en-US" sz="2400" dirty="0"/>
              <a:t>Your organization’s headquarters is in the U.S.</a:t>
            </a:r>
          </a:p>
          <a:p>
            <a:pPr lvl="1">
              <a:buSzTx/>
              <a:buFont typeface="Arial" charset="0"/>
              <a:buChar char="•"/>
              <a:defRPr/>
            </a:pPr>
            <a:r>
              <a:rPr lang="en-US" sz="2400" dirty="0"/>
              <a:t>An email has arrived from your friend Francis, from your football league, notifying you that she has discovered information internal to your organization posted on </a:t>
            </a:r>
            <a:r>
              <a:rPr lang="en-US" sz="2400" u="sng" dirty="0" smtClean="0"/>
              <a:t>pastebin.com</a:t>
            </a:r>
            <a:endParaRPr lang="en-US" sz="2400" u="sng" dirty="0"/>
          </a:p>
          <a:p>
            <a:pPr lvl="1">
              <a:buSzTx/>
              <a:buFont typeface="Arial" charset="0"/>
              <a:buChar char="•"/>
              <a:defRPr/>
            </a:pPr>
            <a:r>
              <a:rPr lang="en-US" sz="2400" dirty="0"/>
              <a:t>After you have completed your analysis, you find out that the media has picked up this incident</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3868969065"/>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Instigating Email</a:t>
            </a:r>
          </a:p>
        </p:txBody>
      </p:sp>
      <p:sp>
        <p:nvSpPr>
          <p:cNvPr id="23555" name="Content Placeholder 4"/>
          <p:cNvSpPr>
            <a:spLocks noGrp="1"/>
          </p:cNvSpPr>
          <p:nvPr>
            <p:ph type="body" sz="quarter" idx="10"/>
          </p:nvPr>
        </p:nvSpPr>
        <p:spPr>
          <a:xfrm>
            <a:off x="746759" y="1035296"/>
            <a:ext cx="7818121" cy="5429750"/>
          </a:xfrm>
        </p:spPr>
        <p:txBody>
          <a:bodyPr>
            <a:normAutofit lnSpcReduction="10000"/>
          </a:bodyPr>
          <a:lstStyle/>
          <a:p>
            <a:pPr>
              <a:lnSpc>
                <a:spcPct val="90000"/>
              </a:lnSpc>
              <a:spcBef>
                <a:spcPts val="0"/>
              </a:spcBef>
              <a:spcAft>
                <a:spcPts val="0"/>
              </a:spcAft>
            </a:pPr>
            <a:r>
              <a:rPr lang="en-US" sz="1400" b="1" dirty="0">
                <a:latin typeface="Courier New" pitchFamily="49" charset="0"/>
                <a:cs typeface="Courier New" pitchFamily="49" charset="0"/>
              </a:rPr>
              <a:t>From: Francis</a:t>
            </a:r>
          </a:p>
          <a:p>
            <a:pPr>
              <a:lnSpc>
                <a:spcPct val="90000"/>
              </a:lnSpc>
              <a:spcBef>
                <a:spcPts val="0"/>
              </a:spcBef>
              <a:spcAft>
                <a:spcPts val="0"/>
              </a:spcAft>
            </a:pPr>
            <a:r>
              <a:rPr lang="en-US" sz="1400" b="1" dirty="0">
                <a:latin typeface="Courier New" pitchFamily="49" charset="0"/>
                <a:cs typeface="Courier New" pitchFamily="49" charset="0"/>
              </a:rPr>
              <a:t>To: me</a:t>
            </a:r>
          </a:p>
          <a:p>
            <a:pPr>
              <a:lnSpc>
                <a:spcPct val="90000"/>
              </a:lnSpc>
              <a:spcBef>
                <a:spcPts val="0"/>
              </a:spcBef>
              <a:spcAft>
                <a:spcPts val="1200"/>
              </a:spcAft>
            </a:pPr>
            <a:r>
              <a:rPr lang="en-US" sz="1400" b="1" dirty="0">
                <a:latin typeface="Courier New" pitchFamily="49" charset="0"/>
                <a:cs typeface="Courier New" pitchFamily="49" charset="0"/>
              </a:rPr>
              <a:t>Subject: Have you seen this</a:t>
            </a:r>
            <a:r>
              <a:rPr lang="en-US" sz="1400" b="1" dirty="0" smtClean="0">
                <a:latin typeface="Courier New" pitchFamily="49" charset="0"/>
                <a:cs typeface="Courier New" pitchFamily="49" charset="0"/>
              </a:rPr>
              <a:t>?</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Hi</a:t>
            </a:r>
            <a:r>
              <a:rPr lang="en-US" sz="1400" b="1" dirty="0" smtClean="0">
                <a:latin typeface="Courier New" pitchFamily="49" charset="0"/>
                <a:cs typeface="Courier New" pitchFamily="49" charset="0"/>
              </a:rPr>
              <a:t>,</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My buddy forwarded me this as he knows that I know someone (you) from &lt;COMPANY</a:t>
            </a:r>
            <a:r>
              <a:rPr lang="en-US" sz="1400" b="1" dirty="0" smtClean="0">
                <a:latin typeface="Courier New" pitchFamily="49" charset="0"/>
                <a:cs typeface="Courier New" pitchFamily="49" charset="0"/>
              </a:rPr>
              <a:t>&gt;.</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-----Original Message-----</a:t>
            </a:r>
          </a:p>
          <a:p>
            <a:pPr>
              <a:lnSpc>
                <a:spcPct val="90000"/>
              </a:lnSpc>
              <a:spcBef>
                <a:spcPts val="0"/>
              </a:spcBef>
              <a:spcAft>
                <a:spcPts val="1200"/>
              </a:spcAft>
            </a:pPr>
            <a:r>
              <a:rPr lang="en-US" sz="1400" b="1" dirty="0">
                <a:latin typeface="Courier New" pitchFamily="49" charset="0"/>
                <a:cs typeface="Courier New" pitchFamily="49" charset="0"/>
              </a:rPr>
              <a:t>Hi Francis, Have you seen this? What is going on</a:t>
            </a:r>
            <a:r>
              <a:rPr lang="en-US" sz="1400" b="1" dirty="0" smtClean="0">
                <a:latin typeface="Courier New" pitchFamily="49" charset="0"/>
                <a:cs typeface="Courier New" pitchFamily="49" charset="0"/>
              </a:rPr>
              <a:t>?</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&lt;COMPANY&gt; Hacked, Defaced &amp; Data </a:t>
            </a:r>
            <a:r>
              <a:rPr lang="en-US" sz="1400" b="1" dirty="0" smtClean="0">
                <a:latin typeface="Courier New" pitchFamily="49" charset="0"/>
                <a:cs typeface="Courier New" pitchFamily="49" charset="0"/>
              </a:rPr>
              <a:t>Leaked</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A hacker l33t3_guy has contacted us with the first large breach of the </a:t>
            </a:r>
            <a:r>
              <a:rPr lang="en-US" sz="1400" b="1" dirty="0" smtClean="0">
                <a:latin typeface="Courier New" pitchFamily="49" charset="0"/>
                <a:cs typeface="Courier New" pitchFamily="49" charset="0"/>
              </a:rPr>
              <a:t>year</a:t>
            </a:r>
            <a:r>
              <a:rPr lang="en-US" sz="1400" b="1" dirty="0">
                <a:latin typeface="Courier New" pitchFamily="49" charset="0"/>
                <a:cs typeface="Courier New" pitchFamily="49" charset="0"/>
              </a:rPr>
              <a:t> </a:t>
            </a:r>
          </a:p>
          <a:p>
            <a:pPr>
              <a:lnSpc>
                <a:spcPct val="90000"/>
              </a:lnSpc>
              <a:spcBef>
                <a:spcPts val="0"/>
              </a:spcBef>
              <a:spcAft>
                <a:spcPts val="1200"/>
              </a:spcAft>
            </a:pPr>
            <a:r>
              <a:rPr lang="en-US" sz="1400" b="1" dirty="0">
                <a:latin typeface="Courier New" pitchFamily="49" charset="0"/>
                <a:cs typeface="Courier New" pitchFamily="49" charset="0"/>
              </a:rPr>
              <a:t>The breach is on another giant this time &lt;COMPANY&gt; sites have become targets of l33t3_guy</a:t>
            </a:r>
            <a:r>
              <a:rPr lang="en-US" sz="1400" b="1" dirty="0" smtClean="0">
                <a:latin typeface="Courier New" pitchFamily="49" charset="0"/>
                <a:cs typeface="Courier New" pitchFamily="49" charset="0"/>
              </a:rPr>
              <a:t>.</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The attack has left &lt;COMPANY&gt; websites defaced and a dump of the servers database has been leaked and uploaded to two mirrors on public file sharing sites. The files have since been removed from depositfiles.com but are still available on </a:t>
            </a:r>
            <a:r>
              <a:rPr lang="en-US" sz="1400" b="1" u="sng" dirty="0">
                <a:latin typeface="Courier New" pitchFamily="49" charset="0"/>
                <a:cs typeface="Courier New" pitchFamily="49" charset="0"/>
                <a:hlinkClick r:id="rId3"/>
              </a:rPr>
              <a:t>www.pastebin.com/xxx</a:t>
            </a:r>
            <a:r>
              <a:rPr lang="en-US" sz="1400" b="1" dirty="0">
                <a:latin typeface="Courier New" pitchFamily="49" charset="0"/>
                <a:cs typeface="Courier New" pitchFamily="49" charset="0"/>
              </a:rPr>
              <a:t> at the time of publication</a:t>
            </a:r>
            <a:r>
              <a:rPr lang="en-US" sz="1400" b="1" dirty="0" smtClean="0">
                <a:latin typeface="Courier New" pitchFamily="49" charset="0"/>
                <a:cs typeface="Courier New" pitchFamily="49" charset="0"/>
              </a:rPr>
              <a:t>.</a:t>
            </a:r>
            <a:endParaRPr lang="en-US" sz="1400" b="1" dirty="0">
              <a:latin typeface="Courier New" pitchFamily="49" charset="0"/>
              <a:cs typeface="Courier New" pitchFamily="49" charset="0"/>
            </a:endParaRPr>
          </a:p>
          <a:p>
            <a:pPr>
              <a:lnSpc>
                <a:spcPct val="90000"/>
              </a:lnSpc>
              <a:spcBef>
                <a:spcPts val="0"/>
              </a:spcBef>
              <a:spcAft>
                <a:spcPts val="1200"/>
              </a:spcAft>
            </a:pPr>
            <a:r>
              <a:rPr lang="en-US" sz="1400" b="1" dirty="0">
                <a:latin typeface="Courier New" pitchFamily="49" charset="0"/>
                <a:cs typeface="Courier New" pitchFamily="49" charset="0"/>
              </a:rPr>
              <a:t>The leak is a 24mb compressed rar file that contains 4 folders with contents ranging from txt files to sql db dumps and further rar and zip files.</a:t>
            </a:r>
          </a:p>
          <a:p>
            <a:pPr>
              <a:lnSpc>
                <a:spcPct val="90000"/>
              </a:lnSpc>
              <a:spcBef>
                <a:spcPts val="0"/>
              </a:spcBef>
              <a:spcAft>
                <a:spcPts val="1200"/>
              </a:spcAft>
            </a:pPr>
            <a:endParaRPr lang="en-US" sz="1600" b="1"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1613748287"/>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Sample of </a:t>
            </a:r>
            <a:r>
              <a:rPr lang="en-US" altLang="en-US" u="sng" dirty="0" smtClean="0"/>
              <a:t>pastebin.com</a:t>
            </a:r>
            <a:r>
              <a:rPr lang="en-US" altLang="en-US" dirty="0" smtClean="0"/>
              <a:t> Contents</a:t>
            </a:r>
          </a:p>
        </p:txBody>
      </p:sp>
      <p:sp>
        <p:nvSpPr>
          <p:cNvPr id="23555" name="Content Placeholder 4"/>
          <p:cNvSpPr>
            <a:spLocks noGrp="1"/>
          </p:cNvSpPr>
          <p:nvPr>
            <p:ph type="body" sz="quarter" idx="10"/>
          </p:nvPr>
        </p:nvSpPr>
        <p:spPr>
          <a:xfrm>
            <a:off x="196334" y="1609515"/>
            <a:ext cx="8770776" cy="2045144"/>
          </a:xfrm>
          <a:solidFill>
            <a:schemeClr val="accent4">
              <a:lumMod val="40000"/>
              <a:lumOff val="60000"/>
            </a:schemeClr>
          </a:solidFill>
        </p:spPr>
        <p:txBody>
          <a:bodyPr/>
          <a:lstStyle/>
          <a:p>
            <a:pPr>
              <a:lnSpc>
                <a:spcPct val="95000"/>
              </a:lnSpc>
              <a:spcBef>
                <a:spcPts val="0"/>
              </a:spcBef>
            </a:pPr>
            <a:r>
              <a:rPr lang="en-US" sz="1800" dirty="0" smtClean="0"/>
              <a:t>ID	jmeno	email	heslo	login	prijmeni	vyrobek	rowguid</a:t>
            </a:r>
          </a:p>
          <a:p>
            <a:pPr>
              <a:lnSpc>
                <a:spcPct val="95000"/>
              </a:lnSpc>
              <a:spcBef>
                <a:spcPts val="0"/>
              </a:spcBef>
            </a:pPr>
            <a:r>
              <a:rPr lang="en-US" sz="1800" dirty="0" smtClean="0"/>
              <a:t>14	Daniel	</a:t>
            </a:r>
            <a:r>
              <a:rPr lang="en-US" sz="1800" u="sng" dirty="0" smtClean="0">
                <a:hlinkClick r:id="rId3"/>
              </a:rPr>
              <a:t>prentis@kaktus.mx</a:t>
            </a:r>
            <a:r>
              <a:rPr lang="en-US" sz="1800" dirty="0" smtClean="0"/>
              <a:t>	p	prentis	Prentis		B56778DF-8C6E-4E4E-B3AC-09ABF55CCC5F</a:t>
            </a:r>
          </a:p>
          <a:p>
            <a:pPr>
              <a:lnSpc>
                <a:spcPct val="95000"/>
              </a:lnSpc>
              <a:spcBef>
                <a:spcPts val="0"/>
              </a:spcBef>
            </a:pPr>
            <a:r>
              <a:rPr lang="en-US" sz="1800" dirty="0" smtClean="0"/>
              <a:t>15	gggg	fffff	a	admin	fffffff		C3D23D86 . . . </a:t>
            </a:r>
          </a:p>
          <a:p>
            <a:pPr>
              <a:lnSpc>
                <a:spcPct val="95000"/>
              </a:lnSpc>
              <a:spcBef>
                <a:spcPts val="0"/>
              </a:spcBef>
            </a:pPr>
            <a:r>
              <a:rPr lang="en-US" sz="1800" dirty="0" smtClean="0"/>
              <a:t>17	f	f	f	f	f	f	0615821E . . . </a:t>
            </a:r>
          </a:p>
          <a:p>
            <a:pPr>
              <a:lnSpc>
                <a:spcPct val="95000"/>
              </a:lnSpc>
              <a:spcBef>
                <a:spcPts val="0"/>
              </a:spcBef>
            </a:pPr>
            <a:r>
              <a:rPr lang="en-US" sz="1800" dirty="0" smtClean="0"/>
              <a:t>16	q	q	q	q	q	q	85FC2FD6 . . . </a:t>
            </a:r>
          </a:p>
          <a:p>
            <a:pPr>
              <a:lnSpc>
                <a:spcPct val="95000"/>
              </a:lnSpc>
              <a:spcBef>
                <a:spcPts val="0"/>
              </a:spcBef>
            </a:pPr>
            <a:r>
              <a:rPr lang="en-US" sz="1800" dirty="0" smtClean="0"/>
              <a:t>20	Jan	</a:t>
            </a:r>
            <a:r>
              <a:rPr lang="en-US" sz="1800" u="sng" dirty="0" smtClean="0">
                <a:hlinkClick r:id="rId4"/>
              </a:rPr>
              <a:t>zich@kaktus.mx</a:t>
            </a:r>
            <a:r>
              <a:rPr lang="en-US" sz="1800" u="sng" dirty="0" smtClean="0"/>
              <a:t> </a:t>
            </a:r>
            <a:r>
              <a:rPr lang="en-US" sz="1800" dirty="0" smtClean="0"/>
              <a:t>disevycpat	janzich	Zich</a:t>
            </a:r>
            <a:r>
              <a:rPr lang="en-US" sz="1800" dirty="0"/>
              <a:t> </a:t>
            </a:r>
            <a:r>
              <a:rPr lang="en-US" sz="1800" dirty="0" smtClean="0"/>
              <a:t>	. . . </a:t>
            </a:r>
          </a:p>
        </p:txBody>
      </p:sp>
      <p:sp>
        <p:nvSpPr>
          <p:cNvPr id="5" name="TextBox 4"/>
          <p:cNvSpPr txBox="1"/>
          <p:nvPr/>
        </p:nvSpPr>
        <p:spPr bwMode="auto">
          <a:xfrm>
            <a:off x="6943725" y="-49951"/>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6" name="Content Placeholder 4"/>
          <p:cNvSpPr txBox="1">
            <a:spLocks/>
          </p:cNvSpPr>
          <p:nvPr/>
        </p:nvSpPr>
        <p:spPr bwMode="auto">
          <a:xfrm>
            <a:off x="196334" y="4282186"/>
            <a:ext cx="8770776" cy="1792944"/>
          </a:xfrm>
          <a:prstGeom prst="rect">
            <a:avLst/>
          </a:prstGeom>
          <a:solidFill>
            <a:schemeClr val="accent1">
              <a:lumMod val="50000"/>
              <a:lumOff val="50000"/>
            </a:schemeClr>
          </a:solidFill>
          <a:ln>
            <a:noFill/>
          </a:ln>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5000"/>
              </a:lnSpc>
              <a:spcBef>
                <a:spcPts val="0"/>
              </a:spcBef>
            </a:pPr>
            <a:r>
              <a:rPr lang="en-US" sz="1800" dirty="0" smtClean="0"/>
              <a:t>id	jmeno	prijmeni	email	mesto	ulice	psc	telefon	pohlavi	rokNarozeni	login	heslo</a:t>
            </a:r>
          </a:p>
          <a:p>
            <a:pPr>
              <a:lnSpc>
                <a:spcPct val="95000"/>
              </a:lnSpc>
              <a:spcBef>
                <a:spcPts val="0"/>
              </a:spcBef>
            </a:pPr>
            <a:r>
              <a:rPr lang="en-US" sz="1800" dirty="0" smtClean="0"/>
              <a:t>3	test	test	</a:t>
            </a:r>
            <a:r>
              <a:rPr lang="en-US" sz="1800" u="sng" dirty="0" smtClean="0">
                <a:hlinkClick r:id="rId5"/>
              </a:rPr>
              <a:t>j.pavlik@kaktus.mx</a:t>
            </a:r>
            <a:r>
              <a:rPr lang="en-US" sz="1800" dirty="0" smtClean="0"/>
              <a:t>	ccc	xxx	100	123	0	222	test	123456</a:t>
            </a:r>
          </a:p>
          <a:p>
            <a:pPr>
              <a:lnSpc>
                <a:spcPct val="95000"/>
              </a:lnSpc>
              <a:spcBef>
                <a:spcPts val="0"/>
              </a:spcBef>
            </a:pPr>
            <a:r>
              <a:rPr lang="en-US" sz="1800" dirty="0" smtClean="0"/>
              <a:t>20	Eduard	M&amp;#225;cha	</a:t>
            </a:r>
            <a:r>
              <a:rPr lang="en-US" sz="1800" u="sng" dirty="0" smtClean="0">
                <a:hlinkClick r:id="rId6"/>
              </a:rPr>
              <a:t>e.macha@kaktus.mx</a:t>
            </a:r>
            <a:r>
              <a:rPr lang="en-US" sz="1800" dirty="0" smtClean="0"/>
              <a:t>	Ostrava	Na skotnici 304	111 05	606742819	1	1969	macho	molly</a:t>
            </a:r>
          </a:p>
          <a:p>
            <a:pPr>
              <a:lnSpc>
                <a:spcPct val="95000"/>
              </a:lnSpc>
              <a:spcBef>
                <a:spcPts val="0"/>
              </a:spcBef>
              <a:spcAft>
                <a:spcPts val="1200"/>
              </a:spcAft>
            </a:pPr>
            <a:endParaRPr lang="en-US" sz="1800" dirty="0"/>
          </a:p>
        </p:txBody>
      </p:sp>
      <p:sp>
        <p:nvSpPr>
          <p:cNvPr id="2" name="TextBox 1"/>
          <p:cNvSpPr txBox="1"/>
          <p:nvPr/>
        </p:nvSpPr>
        <p:spPr bwMode="auto">
          <a:xfrm>
            <a:off x="196334" y="1280214"/>
            <a:ext cx="1093569" cy="369332"/>
          </a:xfrm>
          <a:prstGeom prst="rect">
            <a:avLst/>
          </a:prstGeom>
          <a:solidFill>
            <a:schemeClr val="accent4">
              <a:lumMod val="40000"/>
              <a:lumOff val="60000"/>
            </a:schemeClr>
          </a:solid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b="1" i="0" u="none" strike="noStrike" kern="1200" cap="none" spc="0" normalizeH="0" baseline="0" noProof="0" dirty="0" smtClean="0">
                <a:ln>
                  <a:noFill/>
                </a:ln>
                <a:solidFill>
                  <a:schemeClr val="tx1"/>
                </a:solidFill>
                <a:effectLst/>
                <a:uLnTx/>
                <a:uFillTx/>
                <a:latin typeface="Lucida Sans" panose="020B0602030504020204" pitchFamily="34" charset="0"/>
                <a:ea typeface="+mj-ea"/>
                <a:cs typeface="+mj-cs"/>
              </a:rPr>
              <a:t>file1.txt</a:t>
            </a:r>
          </a:p>
        </p:txBody>
      </p:sp>
      <p:sp>
        <p:nvSpPr>
          <p:cNvPr id="7" name="TextBox 6"/>
          <p:cNvSpPr txBox="1"/>
          <p:nvPr/>
        </p:nvSpPr>
        <p:spPr bwMode="auto">
          <a:xfrm>
            <a:off x="196334" y="3912854"/>
            <a:ext cx="1093569" cy="369332"/>
          </a:xfrm>
          <a:prstGeom prst="rect">
            <a:avLst/>
          </a:prstGeom>
          <a:solidFill>
            <a:schemeClr val="accent1">
              <a:lumMod val="50000"/>
              <a:lumOff val="50000"/>
            </a:schemeClr>
          </a:solid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b="1" i="0" u="none" strike="noStrike" kern="1200" cap="none" spc="0" normalizeH="0" baseline="0" noProof="0" dirty="0" smtClean="0">
                <a:ln>
                  <a:noFill/>
                </a:ln>
                <a:solidFill>
                  <a:schemeClr val="tx1"/>
                </a:solidFill>
                <a:effectLst/>
                <a:uLnTx/>
                <a:uFillTx/>
                <a:latin typeface="Lucida Sans" panose="020B0602030504020204" pitchFamily="34" charset="0"/>
                <a:ea typeface="+mj-ea"/>
                <a:cs typeface="+mj-cs"/>
              </a:rPr>
              <a:t>file2.txt</a:t>
            </a:r>
          </a:p>
        </p:txBody>
      </p:sp>
    </p:spTree>
    <p:extLst>
      <p:ext uri="{BB962C8B-B14F-4D97-AF65-F5344CB8AC3E}">
        <p14:creationId xmlns:p14="http://schemas.microsoft.com/office/powerpoint/2010/main" val="855776937"/>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CSIRT Contacts</a:t>
            </a:r>
          </a:p>
        </p:txBody>
      </p:sp>
      <p:sp>
        <p:nvSpPr>
          <p:cNvPr id="3" name="Text Placeholder 2"/>
          <p:cNvSpPr>
            <a:spLocks noGrp="1"/>
          </p:cNvSpPr>
          <p:nvPr>
            <p:ph type="body" sz="quarter" idx="10"/>
          </p:nvPr>
        </p:nvSpPr>
        <p:spPr>
          <a:xfrm>
            <a:off x="899160" y="1084788"/>
            <a:ext cx="7816215" cy="4492294"/>
          </a:xfrm>
        </p:spPr>
        <p:txBody>
          <a:bodyPr>
            <a:normAutofit fontScale="70000" lnSpcReduction="20000"/>
          </a:bodyPr>
          <a:lstStyle/>
          <a:p>
            <a:r>
              <a:rPr lang="en-US" sz="1600" b="1" dirty="0"/>
              <a:t>Internal Contacts:</a:t>
            </a:r>
          </a:p>
          <a:p>
            <a:pPr marL="171450" lvl="0" indent="-171450">
              <a:buFont typeface="Arial" panose="020B0604020202020204" pitchFamily="34" charset="0"/>
              <a:buChar char="•"/>
            </a:pPr>
            <a:r>
              <a:rPr lang="en-US" sz="1600" dirty="0"/>
              <a:t>Legal: Leslie Lu, based in London, U.K. </a:t>
            </a:r>
          </a:p>
          <a:p>
            <a:pPr marL="171450" lvl="0" indent="-171450">
              <a:buFont typeface="Arial" panose="020B0604020202020204" pitchFamily="34" charset="0"/>
              <a:buChar char="•"/>
            </a:pPr>
            <a:r>
              <a:rPr lang="en-US" sz="1600" dirty="0"/>
              <a:t>PR: Patrick Pan, based in Palo Alto, U.S.</a:t>
            </a:r>
          </a:p>
          <a:p>
            <a:pPr marL="171450" lvl="0" indent="-171450">
              <a:buFont typeface="Arial" panose="020B0604020202020204" pitchFamily="34" charset="0"/>
              <a:buChar char="•"/>
            </a:pPr>
            <a:r>
              <a:rPr lang="en-US" sz="1600" dirty="0"/>
              <a:t>DB contact: Devi Dharma, based in New Zealand</a:t>
            </a:r>
          </a:p>
          <a:p>
            <a:r>
              <a:rPr lang="en-US" sz="1600" b="1" dirty="0"/>
              <a:t> </a:t>
            </a:r>
          </a:p>
          <a:p>
            <a:r>
              <a:rPr lang="en-US" sz="1600" b="1" dirty="0"/>
              <a:t>External Contacts:</a:t>
            </a:r>
          </a:p>
          <a:p>
            <a:pPr marL="171450" lvl="0" indent="-171450">
              <a:buFont typeface="Arial" panose="020B0604020202020204" pitchFamily="34" charset="0"/>
              <a:buChar char="•"/>
            </a:pPr>
            <a:r>
              <a:rPr lang="en-US" sz="1600" dirty="0"/>
              <a:t>Media contact: Milli Massimo, </a:t>
            </a:r>
            <a:r>
              <a:rPr lang="en-US" sz="1600" i="1" dirty="0"/>
              <a:t>The Local </a:t>
            </a:r>
            <a:r>
              <a:rPr lang="en-US" sz="1600" i="1" dirty="0" smtClean="0"/>
              <a:t>Times</a:t>
            </a:r>
            <a:endParaRPr lang="en-US" sz="1600" dirty="0" smtClean="0"/>
          </a:p>
          <a:p>
            <a:pPr marL="171450" lvl="0" indent="-171450">
              <a:buFont typeface="Arial" panose="020B0604020202020204" pitchFamily="34" charset="0"/>
              <a:buChar char="•"/>
            </a:pPr>
            <a:r>
              <a:rPr lang="en-US" sz="1600" dirty="0" smtClean="0"/>
              <a:t>Administrator at </a:t>
            </a:r>
            <a:r>
              <a:rPr lang="en-US" sz="1600" u="sng" dirty="0" smtClean="0"/>
              <a:t>pastebin.com</a:t>
            </a:r>
            <a:r>
              <a:rPr lang="en-US" sz="1600" dirty="0" smtClean="0"/>
              <a:t>: Amir Au</a:t>
            </a:r>
          </a:p>
          <a:p>
            <a:r>
              <a:rPr lang="en-US" sz="1600" dirty="0"/>
              <a:t> </a:t>
            </a:r>
          </a:p>
          <a:p>
            <a:r>
              <a:rPr lang="en-US" sz="1600" b="1" dirty="0"/>
              <a:t>Information on exposures: </a:t>
            </a:r>
          </a:p>
          <a:p>
            <a:pPr marL="171450" indent="-171450">
              <a:buFont typeface="Arial" panose="020B0604020202020204" pitchFamily="34" charset="0"/>
              <a:buChar char="•"/>
            </a:pPr>
            <a:r>
              <a:rPr lang="en-US" sz="1600" dirty="0"/>
              <a:t>Daniel Prentis, </a:t>
            </a:r>
            <a:r>
              <a:rPr lang="en-US" sz="1600" u="sng" dirty="0">
                <a:hlinkClick r:id="rId3"/>
              </a:rPr>
              <a:t>prentis@kaktus.mx</a:t>
            </a:r>
            <a:r>
              <a:rPr lang="en-US" sz="1600" dirty="0"/>
              <a:t> and Jan Zich, </a:t>
            </a:r>
            <a:r>
              <a:rPr lang="en-US" sz="1600" u="sng" dirty="0" smtClean="0">
                <a:hlinkClick r:id="rId4"/>
              </a:rPr>
              <a:t>zich@kaktus.mx</a:t>
            </a:r>
            <a:r>
              <a:rPr lang="en-US" sz="1600" dirty="0" smtClean="0"/>
              <a:t> </a:t>
            </a:r>
          </a:p>
          <a:p>
            <a:pPr marL="171450" lvl="0" indent="-171450">
              <a:buFont typeface="Arial" panose="020B0604020202020204" pitchFamily="34" charset="0"/>
              <a:buChar char="•"/>
            </a:pPr>
            <a:r>
              <a:rPr lang="en-US" sz="1600" dirty="0" smtClean="0"/>
              <a:t>J. Pavlik, </a:t>
            </a:r>
            <a:r>
              <a:rPr lang="en-US" sz="1600" u="sng" dirty="0" smtClean="0">
                <a:hlinkClick r:id="rId5"/>
              </a:rPr>
              <a:t>j.pavlik@kaktus.mx</a:t>
            </a:r>
            <a:r>
              <a:rPr lang="en-US" sz="1600" dirty="0" smtClean="0"/>
              <a:t> </a:t>
            </a:r>
          </a:p>
          <a:p>
            <a:pPr marL="171450" lvl="0" indent="-171450">
              <a:buFont typeface="Arial" panose="020B0604020202020204" pitchFamily="34" charset="0"/>
              <a:buChar char="•"/>
            </a:pPr>
            <a:r>
              <a:rPr lang="en-US" sz="1600" dirty="0" smtClean="0"/>
              <a:t>Eduard </a:t>
            </a:r>
            <a:r>
              <a:rPr lang="en-US" sz="1600" dirty="0"/>
              <a:t>Ostraa Na, </a:t>
            </a:r>
            <a:r>
              <a:rPr lang="en-US" sz="1600" u="sng" dirty="0">
                <a:hlinkClick r:id="rId6"/>
              </a:rPr>
              <a:t>e.macha@kaktus.mx</a:t>
            </a:r>
            <a:r>
              <a:rPr lang="en-US" sz="1600" dirty="0"/>
              <a:t>  </a:t>
            </a:r>
            <a:r>
              <a:rPr lang="en-US" sz="1600" dirty="0" smtClean="0"/>
              <a:t/>
            </a:r>
            <a:br>
              <a:rPr lang="en-US" sz="1600" dirty="0" smtClean="0"/>
            </a:br>
            <a:endParaRPr lang="en-US" sz="1600" dirty="0"/>
          </a:p>
          <a:p>
            <a:r>
              <a:rPr lang="en-US" sz="1600" dirty="0" smtClean="0"/>
              <a:t>Global </a:t>
            </a:r>
            <a:r>
              <a:rPr lang="en-US" sz="1600" dirty="0"/>
              <a:t>Guide to Breach </a:t>
            </a:r>
            <a:r>
              <a:rPr lang="en-US" sz="1600" dirty="0" smtClean="0"/>
              <a:t>Notifications: </a:t>
            </a:r>
            <a:r>
              <a:rPr lang="en-US" sz="1600" u="sng" dirty="0">
                <a:hlinkClick r:id="rId7"/>
              </a:rPr>
              <a:t>http://www.theworldlawgroup.com/wlg/Global_Data_Breach_Guide_Home.asp</a:t>
            </a:r>
            <a:endParaRPr lang="en-US" altLang="en-US" sz="1600" dirty="0">
              <a:cs typeface="Arial" charset="0"/>
            </a:endParaRP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2243811176"/>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Step 1: Plan and Prepare</a:t>
            </a:r>
          </a:p>
        </p:txBody>
      </p:sp>
      <p:sp>
        <p:nvSpPr>
          <p:cNvPr id="3" name="Text Placeholder 2"/>
          <p:cNvSpPr>
            <a:spLocks noGrp="1"/>
          </p:cNvSpPr>
          <p:nvPr>
            <p:ph type="body" sz="quarter" idx="10"/>
          </p:nvPr>
        </p:nvSpPr>
        <p:spPr>
          <a:xfrm>
            <a:off x="457200" y="1200151"/>
            <a:ext cx="8258175" cy="3224922"/>
          </a:xfrm>
        </p:spPr>
        <p:txBody>
          <a:bodyPr/>
          <a:lstStyle/>
          <a:p>
            <a:pPr marL="457200" indent="-457200">
              <a:buClr>
                <a:schemeClr val="tx1"/>
              </a:buClr>
              <a:buFont typeface="+mj-lt"/>
              <a:buAutoNum type="alphaLcPeriod"/>
            </a:pPr>
            <a:r>
              <a:rPr lang="en-US" dirty="0" smtClean="0"/>
              <a:t>What are the three key relationships within your organization? </a:t>
            </a:r>
          </a:p>
          <a:p>
            <a:pPr marL="457200" indent="-457200">
              <a:buClr>
                <a:schemeClr val="tx1"/>
              </a:buClr>
              <a:buFont typeface="+mj-lt"/>
              <a:buAutoNum type="alphaLcPeriod"/>
            </a:pPr>
            <a:r>
              <a:rPr lang="en-US" dirty="0" smtClean="0"/>
              <a:t>Are there any you still need to establish? </a:t>
            </a:r>
          </a:p>
          <a:p>
            <a:pPr marL="457200" indent="-457200">
              <a:buClr>
                <a:schemeClr val="tx1"/>
              </a:buClr>
              <a:buFont typeface="+mj-lt"/>
              <a:buAutoNum type="alphaLcPeriod"/>
            </a:pPr>
            <a:r>
              <a:rPr lang="en-US" dirty="0" smtClean="0"/>
              <a:t>What are your three key external relationships?</a:t>
            </a:r>
          </a:p>
          <a:p>
            <a:pPr lvl="0"/>
            <a:endParaRPr lang="en-US" dirty="0"/>
          </a:p>
          <a:p>
            <a:pPr lvl="0"/>
            <a:endParaRPr lang="en-US" dirty="0" smtClean="0"/>
          </a:p>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grpSp>
        <p:nvGrpSpPr>
          <p:cNvPr id="6" name="Group 5"/>
          <p:cNvGrpSpPr/>
          <p:nvPr/>
        </p:nvGrpSpPr>
        <p:grpSpPr>
          <a:xfrm>
            <a:off x="599144" y="4425073"/>
            <a:ext cx="8116231" cy="1230923"/>
            <a:chOff x="599144" y="4425073"/>
            <a:chExt cx="8116231" cy="1230923"/>
          </a:xfrm>
        </p:grpSpPr>
        <p:sp>
          <p:nvSpPr>
            <p:cNvPr id="15" name="Pentagon 14"/>
            <p:cNvSpPr/>
            <p:nvPr/>
          </p:nvSpPr>
          <p:spPr>
            <a:xfrm>
              <a:off x="702725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223838">
                <a:spcBef>
                  <a:spcPts val="0"/>
                </a:spcBef>
                <a:spcAft>
                  <a:spcPts val="0"/>
                </a:spcAft>
                <a:buClr>
                  <a:schemeClr val="bg1"/>
                </a:buClr>
                <a:buSzPct val="100000"/>
                <a:buFont typeface="Calibri"/>
                <a:buAutoNum type="arabicPeriod" startAt="6"/>
              </a:pPr>
              <a:r>
                <a:rPr lang="en-US" sz="1100" dirty="0">
                  <a:solidFill>
                    <a:schemeClr val="bg1"/>
                  </a:solidFill>
                  <a:latin typeface="Lucida Sans" panose="020B0602040502020204" pitchFamily="34" charset="0"/>
                  <a:ea typeface="Allerta"/>
                  <a:cs typeface="Lucida Sans" panose="020B0602040502020204" pitchFamily="34" charset="0"/>
                  <a:sym typeface="Allerta"/>
                </a:rPr>
                <a:t>Conduct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post-</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mortems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and lessons     </a:t>
              </a:r>
              <a:br>
                <a:rPr lang="en-US" sz="1100" dirty="0">
                  <a:solidFill>
                    <a:schemeClr val="bg1"/>
                  </a:solidFill>
                  <a:latin typeface="Lucida Sans" panose="020B0602040502020204" pitchFamily="34" charset="0"/>
                  <a:ea typeface="Allerta"/>
                  <a:cs typeface="Lucida Sans" panose="020B0602040502020204" pitchFamily="34" charset="0"/>
                  <a:sym typeface="Allerta"/>
                </a:rPr>
              </a:br>
              <a:r>
                <a:rPr lang="en-US" sz="1100" dirty="0">
                  <a:solidFill>
                    <a:schemeClr val="bg1"/>
                  </a:solidFill>
                  <a:latin typeface="Lucida Sans" panose="020B0602040502020204" pitchFamily="34" charset="0"/>
                  <a:ea typeface="Allerta"/>
                  <a:cs typeface="Lucida Sans" panose="020B0602040502020204" pitchFamily="34" charset="0"/>
                  <a:sym typeface="Allerta"/>
                </a:rPr>
                <a:t>learned sessions</a:t>
              </a:r>
            </a:p>
          </p:txBody>
        </p:sp>
        <p:sp>
          <p:nvSpPr>
            <p:cNvPr id="16" name="Pentagon 15"/>
            <p:cNvSpPr/>
            <p:nvPr/>
          </p:nvSpPr>
          <p:spPr>
            <a:xfrm>
              <a:off x="5741632"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5. Respond</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3" name="Pentagon 12"/>
            <p:cNvSpPr/>
            <p:nvPr/>
          </p:nvSpPr>
          <p:spPr>
            <a:xfrm>
              <a:off x="4456010"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4. Analyze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4" name="Pentagon 13"/>
            <p:cNvSpPr/>
            <p:nvPr/>
          </p:nvSpPr>
          <p:spPr>
            <a:xfrm>
              <a:off x="3170388"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800" lvl="0">
                <a:spcBef>
                  <a:spcPts val="0"/>
                </a:spcBef>
                <a:spcAft>
                  <a:spcPts val="0"/>
                </a:spcAft>
                <a:buClr>
                  <a:schemeClr val="bg1"/>
                </a:buClr>
                <a:buSzPct val="100000"/>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3. Triage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12" name="Pentagon 11"/>
            <p:cNvSpPr/>
            <p:nvPr/>
          </p:nvSpPr>
          <p:spPr>
            <a:xfrm>
              <a:off x="1884766" y="4425073"/>
              <a:ext cx="1688123" cy="1230923"/>
            </a:xfrm>
            <a:prstGeom prst="homePlate">
              <a:avLst>
                <a:gd name="adj" fmla="val 32258"/>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  2. Detect</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sp>
          <p:nvSpPr>
            <p:cNvPr id="2" name="Pentagon 1"/>
            <p:cNvSpPr/>
            <p:nvPr/>
          </p:nvSpPr>
          <p:spPr>
            <a:xfrm>
              <a:off x="599144" y="4425073"/>
              <a:ext cx="1688123" cy="1230923"/>
            </a:xfrm>
            <a:prstGeom prst="homePlate">
              <a:avLst>
                <a:gd name="adj" fmla="val 32258"/>
              </a:avLst>
            </a:prstGeom>
            <a:solidFill>
              <a:srgbClr val="42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lvl="0" indent="-349250">
                <a:spcBef>
                  <a:spcPts val="0"/>
                </a:spcBef>
                <a:spcAft>
                  <a:spcPts val="0"/>
                </a:spcAft>
                <a:buClr>
                  <a:schemeClr val="bg1"/>
                </a:buClr>
                <a:buSzPct val="100000"/>
                <a:buFont typeface="Calibri"/>
                <a:buAutoNum type="arabicPeriod"/>
              </a:pPr>
              <a:r>
                <a:rPr lang="en-US" sz="1100" dirty="0" smtClean="0">
                  <a:solidFill>
                    <a:schemeClr val="bg1"/>
                  </a:solidFill>
                  <a:latin typeface="Lucida Sans" panose="020B0602040502020204" pitchFamily="34" charset="0"/>
                  <a:ea typeface="Allerta"/>
                  <a:cs typeface="Lucida Sans" panose="020B0602040502020204" pitchFamily="34" charset="0"/>
                  <a:sym typeface="Allerta"/>
                </a:rPr>
                <a:t>Plan and prepare</a:t>
              </a:r>
              <a:endParaRPr lang="en-US" sz="1100" dirty="0">
                <a:solidFill>
                  <a:schemeClr val="bg1"/>
                </a:solidFill>
                <a:latin typeface="Lucida Sans" panose="020B0602040502020204" pitchFamily="34" charset="0"/>
                <a:ea typeface="Allerta"/>
                <a:cs typeface="Lucida Sans" panose="020B0602040502020204" pitchFamily="34" charset="0"/>
                <a:sym typeface="Allerta"/>
              </a:endParaRPr>
            </a:p>
          </p:txBody>
        </p:sp>
      </p:grpSp>
    </p:spTree>
    <p:extLst>
      <p:ext uri="{BB962C8B-B14F-4D97-AF65-F5344CB8AC3E}">
        <p14:creationId xmlns:p14="http://schemas.microsoft.com/office/powerpoint/2010/main" val="1330054942"/>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1_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17397</TotalTime>
  <Words>4173</Words>
  <Application>Microsoft Macintosh PowerPoint</Application>
  <PresentationFormat>On-screen Show (4:3)</PresentationFormat>
  <Paragraphs>498</Paragraphs>
  <Slides>23</Slides>
  <Notes>22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Aharoni</vt:lpstr>
      <vt:lpstr>Allerta</vt:lpstr>
      <vt:lpstr>Arial Black</vt:lpstr>
      <vt:lpstr>Calibri</vt:lpstr>
      <vt:lpstr>Courier New</vt:lpstr>
      <vt:lpstr>Lucida Sans</vt:lpstr>
      <vt:lpstr>Mangal</vt:lpstr>
      <vt:lpstr>ＭＳ Ｐゴシック</vt:lpstr>
      <vt:lpstr>TradeGothic</vt:lpstr>
      <vt:lpstr>Wingdings</vt:lpstr>
      <vt:lpstr>Arial</vt:lpstr>
      <vt:lpstr>1_Custom Design</vt:lpstr>
      <vt:lpstr>Lab for Module 3:  CSIRT Operation</vt:lpstr>
      <vt:lpstr>Copyright</vt:lpstr>
      <vt:lpstr>Lab Introduction</vt:lpstr>
      <vt:lpstr>Lab Steps: Incident Management Processes</vt:lpstr>
      <vt:lpstr>Lab Scenario</vt:lpstr>
      <vt:lpstr>Instigating Email</vt:lpstr>
      <vt:lpstr>Sample of pastebin.com Contents</vt:lpstr>
      <vt:lpstr>CSIRT Contacts</vt:lpstr>
      <vt:lpstr>Step 1: Plan and Prepare</vt:lpstr>
      <vt:lpstr>Step 1: Plan and Prepare Review</vt:lpstr>
      <vt:lpstr>Step 2: Detect</vt:lpstr>
      <vt:lpstr>Step 2: Detect Review</vt:lpstr>
      <vt:lpstr>Step 3: Triage</vt:lpstr>
      <vt:lpstr>Step 3: Triage Review</vt:lpstr>
      <vt:lpstr>Step 4: Analyze</vt:lpstr>
      <vt:lpstr>Step 4: Analyze Review</vt:lpstr>
      <vt:lpstr>Step 5: Respond</vt:lpstr>
      <vt:lpstr>Step 5: Respond Review</vt:lpstr>
      <vt:lpstr>Step 6: Conduct Post-Mortem and Lessons Learned Sessions </vt:lpstr>
      <vt:lpstr>Step 6: Conduct Post-Mortem and Lessons Learned Sessions Review</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3 Lab</dc:title>
  <dc:creator>Alan Reade</dc:creator>
  <cp:lastModifiedBy>Serge Droz</cp:lastModifiedBy>
  <cp:revision>414</cp:revision>
  <cp:lastPrinted>2015-06-01T04:47:11Z</cp:lastPrinted>
  <dcterms:created xsi:type="dcterms:W3CDTF">2008-12-23T18:42:52Z</dcterms:created>
  <dcterms:modified xsi:type="dcterms:W3CDTF">2017-05-07T12:28:07Z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