
<file path=[Content_Types].xml><?xml version="1.0" encoding="utf-8"?>
<Types xmlns="http://schemas.openxmlformats.org/package/2006/content-types">
  <Default Extension="xml" ContentType="application/xml"/>
  <Default Extension="jpeg" ContentType="image/jpeg"/>
  <Default Extension="png" ContentType="image/png"/>
  <Default Extension="rels" ContentType="application/vnd.openxmlformats-package.relationships+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4" Type="http://schemas.openxmlformats.org/officeDocument/2006/relationships/custom-properties" Target="docProps/custom.xml"/><Relationship Id="rId1" Type="http://schemas.openxmlformats.org/officeDocument/2006/relationships/officeDocument" Target="ppt/presentation.xml"/><Relationship Id="rId2"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7" r:id="rId1"/>
  </p:sldMasterIdLst>
  <p:notesMasterIdLst>
    <p:notesMasterId r:id="rId42"/>
  </p:notesMasterIdLst>
  <p:handoutMasterIdLst>
    <p:handoutMasterId r:id="rId43"/>
  </p:handoutMasterIdLst>
  <p:sldIdLst>
    <p:sldId id="256" r:id="rId2"/>
    <p:sldId id="421" r:id="rId3"/>
    <p:sldId id="297" r:id="rId4"/>
    <p:sldId id="295" r:id="rId5"/>
    <p:sldId id="392" r:id="rId6"/>
    <p:sldId id="402" r:id="rId7"/>
    <p:sldId id="410" r:id="rId8"/>
    <p:sldId id="409" r:id="rId9"/>
    <p:sldId id="404" r:id="rId10"/>
    <p:sldId id="419" r:id="rId11"/>
    <p:sldId id="417" r:id="rId12"/>
    <p:sldId id="441" r:id="rId13"/>
    <p:sldId id="391" r:id="rId14"/>
    <p:sldId id="422" r:id="rId15"/>
    <p:sldId id="406" r:id="rId16"/>
    <p:sldId id="423" r:id="rId17"/>
    <p:sldId id="424" r:id="rId18"/>
    <p:sldId id="425" r:id="rId19"/>
    <p:sldId id="426" r:id="rId20"/>
    <p:sldId id="407" r:id="rId21"/>
    <p:sldId id="408" r:id="rId22"/>
    <p:sldId id="387" r:id="rId23"/>
    <p:sldId id="442" r:id="rId24"/>
    <p:sldId id="427" r:id="rId25"/>
    <p:sldId id="428" r:id="rId26"/>
    <p:sldId id="429" r:id="rId27"/>
    <p:sldId id="430" r:id="rId28"/>
    <p:sldId id="431" r:id="rId29"/>
    <p:sldId id="432" r:id="rId30"/>
    <p:sldId id="433" r:id="rId31"/>
    <p:sldId id="434" r:id="rId32"/>
    <p:sldId id="435" r:id="rId33"/>
    <p:sldId id="436" r:id="rId34"/>
    <p:sldId id="437" r:id="rId35"/>
    <p:sldId id="438" r:id="rId36"/>
    <p:sldId id="439" r:id="rId37"/>
    <p:sldId id="440" r:id="rId38"/>
    <p:sldId id="420" r:id="rId39"/>
    <p:sldId id="443" r:id="rId40"/>
    <p:sldId id="389" r:id="rId41"/>
  </p:sldIdLst>
  <p:sldSz cx="9144000" cy="6858000" type="screen4x3"/>
  <p:notesSz cx="6858000" cy="9144000"/>
  <p:defaultTextStyle>
    <a:defPPr>
      <a:defRPr lang="en-US"/>
    </a:defPPr>
    <a:lvl1pPr algn="l" rtl="0" eaLnBrk="0" fontAlgn="base" hangingPunct="0">
      <a:spcBef>
        <a:spcPct val="0"/>
      </a:spcBef>
      <a:spcAft>
        <a:spcPct val="0"/>
      </a:spcAft>
      <a:defRPr kern="1200">
        <a:solidFill>
          <a:schemeClr val="tx1"/>
        </a:solidFill>
        <a:latin typeface="Arial" charset="0"/>
        <a:ea typeface="ＭＳ Ｐゴシック" charset="-128"/>
        <a:cs typeface="+mn-cs"/>
      </a:defRPr>
    </a:lvl1pPr>
    <a:lvl2pPr marL="457200" algn="l" rtl="0" eaLnBrk="0" fontAlgn="base" hangingPunct="0">
      <a:spcBef>
        <a:spcPct val="0"/>
      </a:spcBef>
      <a:spcAft>
        <a:spcPct val="0"/>
      </a:spcAft>
      <a:defRPr kern="1200">
        <a:solidFill>
          <a:schemeClr val="tx1"/>
        </a:solidFill>
        <a:latin typeface="Arial" charset="0"/>
        <a:ea typeface="ＭＳ Ｐゴシック" charset="-128"/>
        <a:cs typeface="+mn-cs"/>
      </a:defRPr>
    </a:lvl2pPr>
    <a:lvl3pPr marL="914400" algn="l" rtl="0" eaLnBrk="0" fontAlgn="base" hangingPunct="0">
      <a:spcBef>
        <a:spcPct val="0"/>
      </a:spcBef>
      <a:spcAft>
        <a:spcPct val="0"/>
      </a:spcAft>
      <a:defRPr kern="1200">
        <a:solidFill>
          <a:schemeClr val="tx1"/>
        </a:solidFill>
        <a:latin typeface="Arial" charset="0"/>
        <a:ea typeface="ＭＳ Ｐゴシック" charset="-128"/>
        <a:cs typeface="+mn-cs"/>
      </a:defRPr>
    </a:lvl3pPr>
    <a:lvl4pPr marL="1371600" algn="l" rtl="0" eaLnBrk="0" fontAlgn="base" hangingPunct="0">
      <a:spcBef>
        <a:spcPct val="0"/>
      </a:spcBef>
      <a:spcAft>
        <a:spcPct val="0"/>
      </a:spcAft>
      <a:defRPr kern="1200">
        <a:solidFill>
          <a:schemeClr val="tx1"/>
        </a:solidFill>
        <a:latin typeface="Arial" charset="0"/>
        <a:ea typeface="ＭＳ Ｐゴシック" charset="-128"/>
        <a:cs typeface="+mn-cs"/>
      </a:defRPr>
    </a:lvl4pPr>
    <a:lvl5pPr marL="1828800" algn="l" rtl="0" eaLnBrk="0" fontAlgn="base" hangingPunct="0">
      <a:spcBef>
        <a:spcPct val="0"/>
      </a:spcBef>
      <a:spcAft>
        <a:spcPct val="0"/>
      </a:spcAft>
      <a:defRPr kern="1200">
        <a:solidFill>
          <a:schemeClr val="tx1"/>
        </a:solidFill>
        <a:latin typeface="Arial" charset="0"/>
        <a:ea typeface="ＭＳ Ｐゴシック" charset="-128"/>
        <a:cs typeface="+mn-cs"/>
      </a:defRPr>
    </a:lvl5pPr>
    <a:lvl6pPr marL="2286000" algn="l" defTabSz="914400" rtl="0" eaLnBrk="1" latinLnBrk="0" hangingPunct="1">
      <a:defRPr kern="1200">
        <a:solidFill>
          <a:schemeClr val="tx1"/>
        </a:solidFill>
        <a:latin typeface="Arial" charset="0"/>
        <a:ea typeface="ＭＳ Ｐゴシック" charset="-128"/>
        <a:cs typeface="+mn-cs"/>
      </a:defRPr>
    </a:lvl6pPr>
    <a:lvl7pPr marL="2743200" algn="l" defTabSz="914400" rtl="0" eaLnBrk="1" latinLnBrk="0" hangingPunct="1">
      <a:defRPr kern="1200">
        <a:solidFill>
          <a:schemeClr val="tx1"/>
        </a:solidFill>
        <a:latin typeface="Arial" charset="0"/>
        <a:ea typeface="ＭＳ Ｐゴシック" charset="-128"/>
        <a:cs typeface="+mn-cs"/>
      </a:defRPr>
    </a:lvl7pPr>
    <a:lvl8pPr marL="3200400" algn="l" defTabSz="914400" rtl="0" eaLnBrk="1" latinLnBrk="0" hangingPunct="1">
      <a:defRPr kern="1200">
        <a:solidFill>
          <a:schemeClr val="tx1"/>
        </a:solidFill>
        <a:latin typeface="Arial" charset="0"/>
        <a:ea typeface="ＭＳ Ｐゴシック" charset="-128"/>
        <a:cs typeface="+mn-cs"/>
      </a:defRPr>
    </a:lvl8pPr>
    <a:lvl9pPr marL="3657600" algn="l" defTabSz="914400" rtl="0" eaLnBrk="1" latinLnBrk="0" hangingPunct="1">
      <a:defRPr kern="1200">
        <a:solidFill>
          <a:schemeClr val="tx1"/>
        </a:solidFill>
        <a:latin typeface="Arial" charset="0"/>
        <a:ea typeface="ＭＳ Ｐゴシック"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B812B"/>
    <a:srgbClr val="C3EBC3"/>
    <a:srgbClr val="206220"/>
    <a:srgbClr val="054ABB"/>
    <a:srgbClr val="033483"/>
    <a:srgbClr val="1A4E1A"/>
    <a:srgbClr val="FFFF00"/>
    <a:srgbClr val="EB8325"/>
    <a:srgbClr val="E97A15"/>
    <a:srgbClr val="D36E1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412" autoAdjust="0"/>
    <p:restoredTop sz="62371" autoAdjust="0"/>
  </p:normalViewPr>
  <p:slideViewPr>
    <p:cSldViewPr snapToGrid="0">
      <p:cViewPr varScale="1">
        <p:scale>
          <a:sx n="82" d="100"/>
          <a:sy n="82" d="100"/>
        </p:scale>
        <p:origin x="1848" y="168"/>
      </p:cViewPr>
      <p:guideLst>
        <p:guide orient="horz" pos="2160"/>
        <p:guide pos="2880"/>
      </p:guideLst>
    </p:cSldViewPr>
  </p:slideViewPr>
  <p:outlineViewPr>
    <p:cViewPr>
      <p:scale>
        <a:sx n="33" d="100"/>
        <a:sy n="33" d="100"/>
      </p:scale>
      <p:origin x="0" y="12304"/>
    </p:cViewPr>
  </p:outlineViewPr>
  <p:notesTextViewPr>
    <p:cViewPr>
      <p:scale>
        <a:sx n="110" d="100"/>
        <a:sy n="110" d="100"/>
      </p:scale>
      <p:origin x="0" y="0"/>
    </p:cViewPr>
  </p:notesTextViewPr>
  <p:sorterViewPr>
    <p:cViewPr>
      <p:scale>
        <a:sx n="66" d="100"/>
        <a:sy n="66" d="100"/>
      </p:scale>
      <p:origin x="0" y="368"/>
    </p:cViewPr>
  </p:sorterViewPr>
  <p:notesViewPr>
    <p:cSldViewPr snapToGrid="0" snapToObjects="1">
      <p:cViewPr varScale="1">
        <p:scale>
          <a:sx n="102" d="100"/>
          <a:sy n="102" d="100"/>
        </p:scale>
        <p:origin x="2928" y="200"/>
      </p:cViewPr>
      <p:guideLst>
        <p:guide orient="horz" pos="2880"/>
        <p:guide pos="2160"/>
      </p:guideLst>
    </p:cSldViewPr>
  </p:notesViewPr>
  <p:gridSpacing cx="91439" cy="91439"/>
</p:viewPr>
</file>

<file path=ppt/_rels/presentation.xml.rels><?xml version="1.0" encoding="UTF-8" standalone="yes"?>
<Relationships xmlns="http://schemas.openxmlformats.org/package/2006/relationships"><Relationship Id="rId46" Type="http://schemas.openxmlformats.org/officeDocument/2006/relationships/theme" Target="theme/theme1.xml"/><Relationship Id="rId47" Type="http://schemas.openxmlformats.org/officeDocument/2006/relationships/tableStyles" Target="tableStyles.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notesMaster" Target="notesMasters/notesMaster1.xml"/><Relationship Id="rId43" Type="http://schemas.openxmlformats.org/officeDocument/2006/relationships/handoutMaster" Target="handoutMasters/handoutMaster1.xml"/><Relationship Id="rId44" Type="http://schemas.openxmlformats.org/officeDocument/2006/relationships/presProps" Target="presProps.xml"/><Relationship Id="rId45"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 Id="rId2" Type="http://schemas.openxmlformats.org/officeDocument/2006/relationships/image" Target="../media/image7.png"/></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r>
              <a:rPr lang="en-US" b="1" dirty="0"/>
              <a:t>Student Guide</a:t>
            </a:r>
          </a:p>
          <a:p>
            <a:endParaRPr lang="en-US" b="1" dirty="0"/>
          </a:p>
        </p:txBody>
      </p:sp>
      <p:sp>
        <p:nvSpPr>
          <p:cNvPr id="6" name="Footer Placeholder 3"/>
          <p:cNvSpPr>
            <a:spLocks noGrp="1"/>
          </p:cNvSpPr>
          <p:nvPr>
            <p:ph type="ftr" sz="quarter" idx="2"/>
          </p:nvPr>
        </p:nvSpPr>
        <p:spPr>
          <a:xfrm>
            <a:off x="-1" y="8685213"/>
            <a:ext cx="3985847" cy="457200"/>
          </a:xfrm>
          <a:prstGeom prst="rect">
            <a:avLst/>
          </a:prstGeom>
        </p:spPr>
        <p:txBody>
          <a:bodyPr vert="horz" lIns="91440" tIns="45720" rIns="91440" bIns="45720" rtlCol="0" anchor="b"/>
          <a:lstStyle>
            <a:lvl1pPr algn="l">
              <a:defRPr sz="1200"/>
            </a:lvl1pPr>
          </a:lstStyle>
          <a:p>
            <a:r>
              <a:rPr lang="en-GB" sz="800" dirty="0"/>
              <a:t>© FIRST Inc. </a:t>
            </a:r>
            <a:r>
              <a:rPr lang="mr-IN" sz="800" dirty="0"/>
              <a:t>(CC BY-NC-SA 4.0)</a:t>
            </a:r>
            <a:r>
              <a:rPr lang="en-US" sz="800" dirty="0"/>
              <a:t> </a:t>
            </a:r>
            <a:endParaRPr lang="en-GB" sz="800" dirty="0"/>
          </a:p>
        </p:txBody>
      </p:sp>
      <p:sp>
        <p:nvSpPr>
          <p:cNvPr id="7"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9EA0CCC7-7E1B-4CF2-A4EE-141B2747F2FA}" type="slidenum">
              <a:rPr lang="en-US" sz="800" smtClean="0">
                <a:latin typeface="Lucida Sans"/>
              </a:rPr>
              <a:t>‹#›</a:t>
            </a:fld>
            <a:endParaRPr lang="en-US" sz="800" dirty="0">
              <a:latin typeface="Lucida Sans"/>
            </a:endParaRPr>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0"/>
            <a:ext cx="1270000" cy="635000"/>
          </a:xfrm>
          <a:prstGeom prst="rect">
            <a:avLst/>
          </a:prstGeom>
        </p:spPr>
      </p:pic>
    </p:spTree>
    <p:extLst>
      <p:ext uri="{BB962C8B-B14F-4D97-AF65-F5344CB8AC3E}">
        <p14:creationId xmlns:p14="http://schemas.microsoft.com/office/powerpoint/2010/main" val="148043503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3554"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200">
                <a:latin typeface="Arial" charset="0"/>
                <a:ea typeface="ＭＳ Ｐゴシック" charset="-128"/>
              </a:defRPr>
            </a:lvl1pPr>
          </a:lstStyle>
          <a:p>
            <a:pPr>
              <a:defRPr/>
            </a:pPr>
            <a:endParaRPr lang="en-US" altLang="en-US" dirty="0"/>
          </a:p>
        </p:txBody>
      </p:sp>
      <p:sp>
        <p:nvSpPr>
          <p:cNvPr id="23555" name="Rectangle 3"/>
          <p:cNvSpPr>
            <a:spLocks noGrp="1" noChangeArrowheads="1"/>
          </p:cNvSpPr>
          <p:nvPr>
            <p:ph type="dt" idx="1"/>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200">
                <a:latin typeface="Arial" charset="0"/>
                <a:ea typeface="ＭＳ Ｐゴシック" charset="-128"/>
              </a:defRPr>
            </a:lvl1pPr>
          </a:lstStyle>
          <a:p>
            <a:pPr>
              <a:defRPr/>
            </a:pPr>
            <a:fld id="{81892EE4-E14D-4FAA-B9C1-98613337A36C}" type="datetime1">
              <a:rPr lang="en-US" altLang="en-US"/>
              <a:pPr>
                <a:defRPr/>
              </a:pPr>
              <a:t>5/7/17</a:t>
            </a:fld>
            <a:endParaRPr lang="en-US" altLang="en-US" dirty="0"/>
          </a:p>
        </p:txBody>
      </p:sp>
      <p:sp>
        <p:nvSpPr>
          <p:cNvPr id="4100" name="Rectangle 4"/>
          <p:cNvSpPr>
            <a:spLocks noGrp="1" noRot="1" noChangeAspect="1" noChangeArrowheads="1" noTextEdit="1"/>
          </p:cNvSpPr>
          <p:nvPr>
            <p:ph type="sldImg" idx="2"/>
          </p:nvPr>
        </p:nvSpPr>
        <p:spPr bwMode="auto">
          <a:xfrm>
            <a:off x="914400" y="514350"/>
            <a:ext cx="5029200" cy="377190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3557" name="Rectangle 5"/>
          <p:cNvSpPr>
            <a:spLocks noGrp="1" noChangeArrowheads="1"/>
          </p:cNvSpPr>
          <p:nvPr>
            <p:ph type="body" sz="quarter" idx="3"/>
          </p:nvPr>
        </p:nvSpPr>
        <p:spPr bwMode="auto">
          <a:xfrm>
            <a:off x="914400" y="4343400"/>
            <a:ext cx="50292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altLang="en-US" noProof="0" smtClean="0"/>
              <a:t>Click to edit Master text styles</a:t>
            </a:r>
          </a:p>
          <a:p>
            <a:pPr lvl="1"/>
            <a:r>
              <a:rPr lang="en-US" altLang="en-US" noProof="0" smtClean="0"/>
              <a:t>Second level</a:t>
            </a:r>
          </a:p>
          <a:p>
            <a:pPr lvl="2"/>
            <a:r>
              <a:rPr lang="en-US" altLang="en-US" noProof="0" smtClean="0"/>
              <a:t>Third level</a:t>
            </a:r>
          </a:p>
          <a:p>
            <a:pPr lvl="3"/>
            <a:r>
              <a:rPr lang="en-US" altLang="en-US" noProof="0" smtClean="0"/>
              <a:t>Fourth level</a:t>
            </a:r>
          </a:p>
          <a:p>
            <a:pPr lvl="4"/>
            <a:r>
              <a:rPr lang="en-US" altLang="en-US" noProof="0" smtClean="0"/>
              <a:t>Fifth level</a:t>
            </a:r>
          </a:p>
        </p:txBody>
      </p:sp>
      <p:sp>
        <p:nvSpPr>
          <p:cNvPr id="23558" name="Rectangle 6"/>
          <p:cNvSpPr>
            <a:spLocks noGrp="1" noChangeArrowheads="1"/>
          </p:cNvSpPr>
          <p:nvPr>
            <p:ph type="ftr" sz="quarter" idx="4"/>
          </p:nvPr>
        </p:nvSpPr>
        <p:spPr bwMode="auto">
          <a:xfrm>
            <a:off x="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atin typeface="Arial" charset="0"/>
                <a:ea typeface="ＭＳ Ｐゴシック" charset="-128"/>
              </a:defRPr>
            </a:lvl1pPr>
          </a:lstStyle>
          <a:p>
            <a:pPr>
              <a:defRPr/>
            </a:pPr>
            <a:r>
              <a:rPr lang="en-GB" dirty="0" smtClean="0"/>
              <a:t>© FIRST Inc. </a:t>
            </a:r>
            <a:r>
              <a:rPr lang="mr-IN" dirty="0" smtClean="0"/>
              <a:t>(CC BY-NC-SA 4.0)</a:t>
            </a:r>
            <a:r>
              <a:rPr lang="en-US" dirty="0" smtClean="0"/>
              <a:t> </a:t>
            </a:r>
            <a:endParaRPr lang="en-GB" dirty="0" smtClean="0"/>
          </a:p>
        </p:txBody>
      </p:sp>
      <p:sp>
        <p:nvSpPr>
          <p:cNvPr id="23559" name="Rectangle 7"/>
          <p:cNvSpPr>
            <a:spLocks noGrp="1" noChangeArrowheads="1"/>
          </p:cNvSpPr>
          <p:nvPr>
            <p:ph type="sldNum" sz="quarter" idx="5"/>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vl1pPr>
          </a:lstStyle>
          <a:p>
            <a:fld id="{F5E97437-CEF4-4036-91BC-BC5EA72D1A5E}" type="slidenum">
              <a:rPr lang="en-US" altLang="en-US"/>
              <a:pPr/>
              <a:t>‹#›</a:t>
            </a:fld>
            <a:endParaRPr lang="en-US" altLang="en-US" dirty="0"/>
          </a:p>
        </p:txBody>
      </p:sp>
    </p:spTree>
    <p:extLst>
      <p:ext uri="{BB962C8B-B14F-4D97-AF65-F5344CB8AC3E}">
        <p14:creationId xmlns:p14="http://schemas.microsoft.com/office/powerpoint/2010/main" val="4132337777"/>
      </p:ext>
    </p:extLst>
  </p:cSld>
  <p:clrMap bg1="lt1" tx1="dk1" bg2="lt2" tx2="dk2" accent1="accent1" accent2="accent2" accent3="accent3" accent4="accent4" accent5="accent5" accent6="accent6" hlink="hlink" folHlink="folHlink"/>
  <p:notesStyle>
    <a:lvl1pPr algn="l" defTabSz="457200" rtl="0" eaLnBrk="0" fontAlgn="base" hangingPunct="0">
      <a:spcBef>
        <a:spcPct val="30000"/>
      </a:spcBef>
      <a:spcAft>
        <a:spcPct val="0"/>
      </a:spcAft>
      <a:defRPr sz="1200" kern="1200">
        <a:solidFill>
          <a:schemeClr val="tx1"/>
        </a:solidFill>
        <a:latin typeface="Calibri" charset="0"/>
        <a:ea typeface="ＭＳ Ｐゴシック" charset="-128"/>
        <a:cs typeface="ＭＳ Ｐゴシック" charset="-128"/>
      </a:defRPr>
    </a:lvl1pPr>
    <a:lvl2pPr marL="457200" algn="l" defTabSz="457200" rtl="0" eaLnBrk="0" fontAlgn="base" hangingPunct="0">
      <a:spcBef>
        <a:spcPct val="30000"/>
      </a:spcBef>
      <a:spcAft>
        <a:spcPct val="0"/>
      </a:spcAft>
      <a:defRPr sz="1200" kern="1200">
        <a:solidFill>
          <a:schemeClr val="tx1"/>
        </a:solidFill>
        <a:latin typeface="Calibri" charset="0"/>
        <a:ea typeface="ＭＳ Ｐゴシック" charset="-128"/>
        <a:cs typeface="+mn-cs"/>
      </a:defRPr>
    </a:lvl2pPr>
    <a:lvl3pPr marL="914400" algn="l" defTabSz="457200" rtl="0" eaLnBrk="0" fontAlgn="base" hangingPunct="0">
      <a:spcBef>
        <a:spcPct val="30000"/>
      </a:spcBef>
      <a:spcAft>
        <a:spcPct val="0"/>
      </a:spcAft>
      <a:defRPr sz="1200" kern="1200">
        <a:solidFill>
          <a:schemeClr val="tx1"/>
        </a:solidFill>
        <a:latin typeface="Calibri" charset="0"/>
        <a:ea typeface="ＭＳ Ｐゴシック" charset="-128"/>
        <a:cs typeface="+mn-cs"/>
      </a:defRPr>
    </a:lvl3pPr>
    <a:lvl4pPr marL="1371600" algn="l" defTabSz="457200" rtl="0" eaLnBrk="0" fontAlgn="base" hangingPunct="0">
      <a:spcBef>
        <a:spcPct val="30000"/>
      </a:spcBef>
      <a:spcAft>
        <a:spcPct val="0"/>
      </a:spcAft>
      <a:defRPr sz="1200" kern="1200">
        <a:solidFill>
          <a:schemeClr val="tx1"/>
        </a:solidFill>
        <a:latin typeface="Calibri" charset="0"/>
        <a:ea typeface="ＭＳ Ｐゴシック" charset="-128"/>
        <a:cs typeface="+mn-cs"/>
      </a:defRPr>
    </a:lvl4pPr>
    <a:lvl5pPr marL="1828800" algn="l" defTabSz="457200" rtl="0" eaLnBrk="0" fontAlgn="base" hangingPunct="0">
      <a:spcBef>
        <a:spcPct val="30000"/>
      </a:spcBef>
      <a:spcAft>
        <a:spcPct val="0"/>
      </a:spcAft>
      <a:defRPr sz="1200" kern="1200">
        <a:solidFill>
          <a:schemeClr val="tx1"/>
        </a:solidFill>
        <a:latin typeface="Calibri" charset="0"/>
        <a:ea typeface="ＭＳ Ｐゴシック"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9.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8.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0.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Slide Image Placeholder 1"/>
          <p:cNvSpPr>
            <a:spLocks noGrp="1" noRot="1" noChangeAspect="1" noTextEdit="1"/>
          </p:cNvSpPr>
          <p:nvPr>
            <p:ph type="sldImg"/>
          </p:nvPr>
        </p:nvSpPr>
        <p:spPr>
          <a:ln/>
        </p:spPr>
      </p:sp>
      <p:sp>
        <p:nvSpPr>
          <p:cNvPr id="20483" name="Notes Placeholder 2"/>
          <p:cNvSpPr>
            <a:spLocks noGrp="1"/>
          </p:cNvSpPr>
          <p:nvPr>
            <p:ph type="body" idx="1"/>
          </p:nvPr>
        </p:nvSpPr>
        <p:spPr>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lnSpc>
                <a:spcPct val="90000"/>
              </a:lnSpc>
              <a:defRPr/>
            </a:pPr>
            <a:r>
              <a:rPr lang="en-US" sz="1000" b="1" dirty="0" smtClean="0">
                <a:latin typeface="Lucida Sans"/>
                <a:ea typeface="ＭＳ Ｐゴシック" pitchFamily="34" charset="-128"/>
                <a:cs typeface="Arial" charset="0"/>
              </a:rPr>
              <a:t>Welcome: </a:t>
            </a:r>
            <a:r>
              <a:rPr lang="en-US" sz="1000" i="1" dirty="0" smtClean="0">
                <a:latin typeface="Lucida Sans"/>
                <a:ea typeface="ＭＳ Ｐゴシック" pitchFamily="34" charset="-128"/>
                <a:cs typeface="Arial" charset="0"/>
              </a:rPr>
              <a:t>2 minutes</a:t>
            </a:r>
            <a:endParaRPr lang="en-US" sz="1000" dirty="0" smtClean="0">
              <a:latin typeface="Lucida Sans"/>
              <a:ea typeface="ＭＳ Ｐゴシック" pitchFamily="34" charset="-128"/>
              <a:cs typeface="Arial" charset="0"/>
            </a:endParaRPr>
          </a:p>
          <a:p>
            <a:pPr eaLnBrk="1" hangingPunct="1">
              <a:lnSpc>
                <a:spcPct val="90000"/>
              </a:lnSpc>
              <a:defRPr/>
            </a:pPr>
            <a:r>
              <a:rPr lang="en-US" sz="1000" b="1" dirty="0" smtClean="0">
                <a:latin typeface="Lucida Sans"/>
                <a:ea typeface="ＭＳ Ｐゴシック" pitchFamily="34" charset="-128"/>
                <a:cs typeface="Arial" charset="0"/>
              </a:rPr>
              <a:t>Facilitator Room Setup and Tools</a:t>
            </a:r>
            <a:endParaRPr lang="en-US" sz="1000" dirty="0" smtClean="0">
              <a:latin typeface="Lucida Sans"/>
              <a:ea typeface="ＭＳ Ｐゴシック" pitchFamily="34" charset="-128"/>
              <a:cs typeface="Arial" charset="0"/>
            </a:endParaRPr>
          </a:p>
          <a:p>
            <a:pPr eaLnBrk="1" hangingPunct="1">
              <a:lnSpc>
                <a:spcPct val="90000"/>
              </a:lnSpc>
              <a:defRPr/>
            </a:pPr>
            <a:r>
              <a:rPr lang="en-US" sz="1000" dirty="0" smtClean="0">
                <a:latin typeface="Lucida Sans"/>
                <a:ea typeface="ＭＳ Ｐゴシック" pitchFamily="34" charset="-128"/>
                <a:cs typeface="Arial" charset="0"/>
              </a:rPr>
              <a:t>Before you start the meeting, make sure you have the following tools and/or room setup:</a:t>
            </a:r>
          </a:p>
          <a:p>
            <a:pPr marL="171450" indent="-171450" eaLnBrk="1" hangingPunct="1">
              <a:lnSpc>
                <a:spcPct val="90000"/>
              </a:lnSpc>
              <a:buFont typeface="Arial" panose="020B0604020202020204" pitchFamily="34" charset="0"/>
              <a:buChar char="•"/>
              <a:defRPr/>
            </a:pPr>
            <a:r>
              <a:rPr lang="en-US" sz="1000" dirty="0" smtClean="0">
                <a:latin typeface="Lucida Sans"/>
                <a:ea typeface="ＭＳ Ｐゴシック" pitchFamily="34" charset="-128"/>
                <a:cs typeface="Arial" charset="0"/>
              </a:rPr>
              <a:t>Computer</a:t>
            </a:r>
          </a:p>
          <a:p>
            <a:pPr marL="171450" indent="-171450" eaLnBrk="1" hangingPunct="1">
              <a:lnSpc>
                <a:spcPct val="90000"/>
              </a:lnSpc>
              <a:buFont typeface="Arial" panose="020B0604020202020204" pitchFamily="34" charset="0"/>
              <a:buChar char="•"/>
              <a:defRPr/>
            </a:pPr>
            <a:r>
              <a:rPr lang="en-US" sz="1000" dirty="0" smtClean="0">
                <a:latin typeface="Lucida Sans"/>
                <a:ea typeface="ＭＳ Ｐゴシック" pitchFamily="34" charset="-128"/>
                <a:cs typeface="Arial" charset="0"/>
              </a:rPr>
              <a:t>Projector</a:t>
            </a:r>
          </a:p>
          <a:p>
            <a:pPr marL="171450" indent="-171450" eaLnBrk="1" hangingPunct="1">
              <a:lnSpc>
                <a:spcPct val="90000"/>
              </a:lnSpc>
              <a:buFont typeface="Arial" panose="020B0604020202020204" pitchFamily="34" charset="0"/>
              <a:buChar char="•"/>
              <a:defRPr/>
            </a:pPr>
            <a:r>
              <a:rPr lang="en-US" sz="1000" dirty="0" smtClean="0">
                <a:latin typeface="Lucida Sans"/>
                <a:ea typeface="ＭＳ Ｐゴシック" pitchFamily="34" charset="-128"/>
                <a:cs typeface="Arial" charset="0"/>
              </a:rPr>
              <a:t>Whiteboard or flipchart and markers</a:t>
            </a:r>
          </a:p>
          <a:p>
            <a:pPr marL="171450" indent="-171450" eaLnBrk="1" hangingPunct="1">
              <a:lnSpc>
                <a:spcPct val="90000"/>
              </a:lnSpc>
              <a:buFont typeface="Arial" panose="020B0604020202020204" pitchFamily="34" charset="0"/>
              <a:buChar char="•"/>
              <a:defRPr/>
            </a:pPr>
            <a:r>
              <a:rPr lang="en-US" sz="1000" dirty="0" smtClean="0">
                <a:latin typeface="Lucida Sans"/>
                <a:ea typeface="ＭＳ Ｐゴシック" pitchFamily="34" charset="-128"/>
                <a:cs typeface="Arial" charset="0"/>
              </a:rPr>
              <a:t>Pens</a:t>
            </a:r>
          </a:p>
          <a:p>
            <a:pPr marL="171450" indent="-171450" eaLnBrk="1" hangingPunct="1">
              <a:lnSpc>
                <a:spcPct val="90000"/>
              </a:lnSpc>
              <a:buFont typeface="Arial" panose="020B0604020202020204" pitchFamily="34" charset="0"/>
              <a:buChar char="•"/>
              <a:defRPr/>
            </a:pPr>
            <a:r>
              <a:rPr lang="en-US" sz="1000" dirty="0" smtClean="0">
                <a:latin typeface="Lucida Sans"/>
                <a:ea typeface="ＭＳ Ｐゴシック" pitchFamily="34" charset="-128"/>
                <a:cs typeface="Arial" charset="0"/>
              </a:rPr>
              <a:t>Optional: Post-it notes</a:t>
            </a:r>
          </a:p>
          <a:p>
            <a:pPr marL="171450" indent="-171450" eaLnBrk="1" hangingPunct="1">
              <a:lnSpc>
                <a:spcPct val="90000"/>
              </a:lnSpc>
              <a:buFont typeface="Arial" panose="020B0604020202020204" pitchFamily="34" charset="0"/>
              <a:buChar char="•"/>
              <a:defRPr/>
            </a:pPr>
            <a:r>
              <a:rPr lang="en-US" sz="1000" dirty="0" smtClean="0">
                <a:latin typeface="Lucida Sans"/>
                <a:ea typeface="ＭＳ Ｐゴシック" pitchFamily="34" charset="-128"/>
                <a:cs typeface="Arial" charset="0"/>
              </a:rPr>
              <a:t>Optional: Squish ball you can toss to learners to get their attention</a:t>
            </a:r>
          </a:p>
          <a:p>
            <a:pPr eaLnBrk="1" hangingPunct="1">
              <a:lnSpc>
                <a:spcPct val="90000"/>
              </a:lnSpc>
              <a:defRPr/>
            </a:pPr>
            <a:r>
              <a:rPr lang="en-US" sz="1000" b="1" dirty="0" smtClean="0">
                <a:latin typeface="Lucida Sans"/>
                <a:ea typeface="ＭＳ Ｐゴシック" pitchFamily="34" charset="-128"/>
                <a:cs typeface="Arial" charset="0"/>
              </a:rPr>
              <a:t>Welcome</a:t>
            </a:r>
            <a:r>
              <a:rPr lang="en-US" sz="1000" dirty="0" smtClean="0">
                <a:latin typeface="Lucida Sans"/>
                <a:ea typeface="ＭＳ Ｐゴシック" pitchFamily="34" charset="-128"/>
                <a:cs typeface="Arial" charset="0"/>
              </a:rPr>
              <a:t> everyone to the course.</a:t>
            </a:r>
          </a:p>
          <a:p>
            <a:pPr eaLnBrk="1" hangingPunct="1">
              <a:lnSpc>
                <a:spcPct val="90000"/>
              </a:lnSpc>
              <a:defRPr/>
            </a:pPr>
            <a:r>
              <a:rPr lang="en-US" sz="1000" b="1" dirty="0" smtClean="0">
                <a:latin typeface="Lucida Sans"/>
                <a:ea typeface="ＭＳ Ｐゴシック" pitchFamily="34" charset="-128"/>
                <a:cs typeface="Arial" charset="0"/>
              </a:rPr>
              <a:t>Briefly introduce </a:t>
            </a:r>
            <a:r>
              <a:rPr lang="en-US" sz="1000" dirty="0" smtClean="0">
                <a:latin typeface="Lucida Sans"/>
                <a:ea typeface="ＭＳ Ｐゴシック" pitchFamily="34" charset="-128"/>
                <a:cs typeface="Arial" charset="0"/>
              </a:rPr>
              <a:t>yourself to the learners.</a:t>
            </a:r>
          </a:p>
          <a:p>
            <a:pPr eaLnBrk="1" hangingPunct="1">
              <a:lnSpc>
                <a:spcPct val="90000"/>
              </a:lnSpc>
              <a:defRPr/>
            </a:pPr>
            <a:r>
              <a:rPr lang="en-US" sz="1000" b="1" dirty="0" smtClean="0">
                <a:latin typeface="Lucida Sans"/>
                <a:ea typeface="ＭＳ Ｐゴシック" pitchFamily="34" charset="-128"/>
                <a:cs typeface="Arial" charset="0"/>
              </a:rPr>
              <a:t>Time for course: </a:t>
            </a:r>
            <a:r>
              <a:rPr lang="en-US" sz="1000" b="0" dirty="0" smtClean="0">
                <a:latin typeface="Lucida Sans"/>
                <a:ea typeface="ＭＳ Ｐゴシック" pitchFamily="34" charset="-128"/>
                <a:cs typeface="Arial" charset="0"/>
              </a:rPr>
              <a:t>60 to </a:t>
            </a:r>
            <a:r>
              <a:rPr lang="en-US" sz="1000" dirty="0" smtClean="0">
                <a:latin typeface="Lucida Sans"/>
                <a:ea typeface="ＭＳ Ｐゴシック" pitchFamily="34" charset="-128"/>
                <a:cs typeface="Arial" charset="0"/>
              </a:rPr>
              <a:t>80 minutes</a:t>
            </a:r>
          </a:p>
        </p:txBody>
      </p:sp>
      <p:sp>
        <p:nvSpPr>
          <p:cNvPr id="6" name="Rectangle 6"/>
          <p:cNvSpPr>
            <a:spLocks noGrp="1" noChangeArrowheads="1"/>
          </p:cNvSpPr>
          <p:nvPr>
            <p:ph type="ftr" sz="quarter" idx="4"/>
          </p:nvPr>
        </p:nvSpPr>
        <p:spPr bwMode="auto">
          <a:xfrm>
            <a:off x="-1" y="8681231"/>
            <a:ext cx="4196863"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atin typeface="Arial" charset="0"/>
                <a:ea typeface="ＭＳ Ｐゴシック" charset="-128"/>
              </a:defRPr>
            </a:lvl1pPr>
          </a:lstStyle>
          <a:p>
            <a:pPr>
              <a:defRPr/>
            </a:pPr>
            <a:r>
              <a:rPr lang="en-US" altLang="en-US" sz="800" dirty="0">
                <a:latin typeface="Lucida Sans"/>
              </a:rPr>
              <a:t>Training Module 6, CSIRT Performance Measurement, Version 1, © 2016 FIRST</a:t>
            </a:r>
          </a:p>
        </p:txBody>
      </p:sp>
      <p:sp>
        <p:nvSpPr>
          <p:cNvPr id="7" name="Rectangle 7"/>
          <p:cNvSpPr>
            <a:spLocks noGrp="1" noChangeArrowheads="1"/>
          </p:cNvSpPr>
          <p:nvPr>
            <p:ph type="sldNum" sz="quarter" idx="5"/>
          </p:nvPr>
        </p:nvSpPr>
        <p:spPr bwMode="auto">
          <a:xfrm>
            <a:off x="3886200" y="8681231"/>
            <a:ext cx="2971800"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vl1pPr>
          </a:lstStyle>
          <a:p>
            <a:fld id="{F5E97437-CEF4-4036-91BC-BC5EA72D1A5E}" type="slidenum">
              <a:rPr lang="en-US" altLang="en-US" sz="800">
                <a:latin typeface="Lucida Sans"/>
              </a:rPr>
              <a:pPr/>
              <a:t>1</a:t>
            </a:fld>
            <a:endParaRPr lang="en-US" altLang="en-US" sz="800" dirty="0">
              <a:latin typeface="Lucida Sans"/>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746250" y="563563"/>
            <a:ext cx="3365500" cy="2524125"/>
          </a:xfrm>
        </p:spPr>
      </p:sp>
      <p:sp>
        <p:nvSpPr>
          <p:cNvPr id="3" name="Notes Placeholder 2"/>
          <p:cNvSpPr>
            <a:spLocks noGrp="1"/>
          </p:cNvSpPr>
          <p:nvPr>
            <p:ph type="body" idx="1"/>
          </p:nvPr>
        </p:nvSpPr>
        <p:spPr>
          <a:xfrm>
            <a:off x="550985" y="3329354"/>
            <a:ext cx="5756030" cy="4783015"/>
          </a:xfrm>
        </p:spPr>
        <p:txBody>
          <a:bodyPr/>
          <a:lstStyle/>
          <a:p>
            <a:pPr eaLnBrk="1" hangingPunct="1">
              <a:defRPr/>
            </a:pPr>
            <a:r>
              <a:rPr lang="en-US" altLang="en-US" sz="800" b="1" dirty="0" smtClean="0">
                <a:latin typeface="Lucida Sans"/>
                <a:cs typeface="Arial" charset="0"/>
              </a:rPr>
              <a:t>Universal: General Improvement Areas</a:t>
            </a:r>
            <a:r>
              <a:rPr lang="en-US" altLang="en-US" sz="800" b="1" i="0" dirty="0" smtClean="0">
                <a:latin typeface="Lucida Sans"/>
                <a:cs typeface="Arial" charset="0"/>
              </a:rPr>
              <a:t>: </a:t>
            </a:r>
            <a:r>
              <a:rPr lang="en-US" altLang="en-US" sz="800" i="1" dirty="0" smtClean="0">
                <a:latin typeface="Lucida Sans"/>
                <a:cs typeface="Arial" charset="0"/>
              </a:rPr>
              <a:t>5 minutes</a:t>
            </a:r>
          </a:p>
          <a:p>
            <a:pPr eaLnBrk="1" hangingPunct="1">
              <a:defRPr/>
            </a:pPr>
            <a:endParaRPr lang="en-US" altLang="en-US" sz="800" dirty="0" smtClean="0">
              <a:latin typeface="Lucida Sans"/>
              <a:cs typeface="Arial" charset="0"/>
            </a:endParaRPr>
          </a:p>
          <a:p>
            <a:pPr eaLnBrk="1" hangingPunct="1">
              <a:defRPr/>
            </a:pPr>
            <a:r>
              <a:rPr lang="en-US" altLang="en-US" sz="800" b="1" dirty="0" smtClean="0">
                <a:latin typeface="Lucida Sans"/>
                <a:cs typeface="Arial" charset="0"/>
              </a:rPr>
              <a:t>Say: </a:t>
            </a:r>
            <a:r>
              <a:rPr lang="en-US" sz="800" b="0" dirty="0" smtClean="0">
                <a:latin typeface="Lucida Sans"/>
              </a:rPr>
              <a:t>Productivity is a complicated measurement to make. There is not always a direct correlation between time spent on an incident and the economic benefits. A “number of incidents closed” measurement is too simplistic to be meaningful. Productivity questions can include:</a:t>
            </a:r>
          </a:p>
          <a:p>
            <a:pPr marL="171450" lvl="0" indent="-171450">
              <a:buFont typeface="Arial" pitchFamily="34" charset="0"/>
              <a:buChar char="•"/>
            </a:pPr>
            <a:r>
              <a:rPr lang="en-US" sz="800" b="0" dirty="0" smtClean="0">
                <a:latin typeface="Lucida Sans"/>
              </a:rPr>
              <a:t>Do incidents often require re-working from the CSIRT? </a:t>
            </a:r>
          </a:p>
          <a:p>
            <a:pPr marL="171450" lvl="0" indent="-171450">
              <a:buFont typeface="Arial" pitchFamily="34" charset="0"/>
              <a:buChar char="•"/>
            </a:pPr>
            <a:r>
              <a:rPr lang="en-US" sz="800" b="0" dirty="0" smtClean="0">
                <a:latin typeface="Lucida Sans"/>
              </a:rPr>
              <a:t>How badly is this affecting company productivity?</a:t>
            </a:r>
          </a:p>
          <a:p>
            <a:pPr marL="171450" lvl="0" indent="-171450">
              <a:buFont typeface="Arial" pitchFamily="34" charset="0"/>
              <a:buChar char="•"/>
            </a:pPr>
            <a:r>
              <a:rPr lang="en-US" sz="800" b="0" dirty="0" smtClean="0">
                <a:latin typeface="Lucida Sans"/>
              </a:rPr>
              <a:t>Is there enough cross-training that there are enough staff to handle all the incidents of a particular type arriving at the same time? For example, a user has a virus issue and a CSIRT member removes the virus, that incident is complete. But if the same virus surfaces two</a:t>
            </a:r>
            <a:r>
              <a:rPr lang="en-US" sz="800" b="0" baseline="0" dirty="0" smtClean="0">
                <a:latin typeface="Lucida Sans"/>
              </a:rPr>
              <a:t> </a:t>
            </a:r>
            <a:r>
              <a:rPr lang="en-US" sz="800" b="0" dirty="0" smtClean="0">
                <a:latin typeface="Lucida Sans"/>
              </a:rPr>
              <a:t>days later on other machines in the organization, the CSIRT might have missed a step. </a:t>
            </a:r>
          </a:p>
          <a:p>
            <a:pPr lvl="0"/>
            <a:r>
              <a:rPr lang="en-US" sz="800" b="0" dirty="0" smtClean="0">
                <a:latin typeface="Lucida Sans"/>
              </a:rPr>
              <a:t>(1) Questions about morale</a:t>
            </a:r>
            <a:r>
              <a:rPr lang="en-US" sz="800" b="0" baseline="0" dirty="0" smtClean="0">
                <a:latin typeface="Lucida Sans"/>
              </a:rPr>
              <a:t> can include these questions:</a:t>
            </a:r>
            <a:endParaRPr lang="en-US" sz="800" b="0" dirty="0" smtClean="0">
              <a:latin typeface="Lucida Sans"/>
            </a:endParaRPr>
          </a:p>
          <a:p>
            <a:pPr marL="171450" lvl="0" indent="-171450">
              <a:buFont typeface="Arial" pitchFamily="34" charset="0"/>
              <a:buChar char="•"/>
            </a:pPr>
            <a:r>
              <a:rPr lang="en-US" sz="800" b="0" dirty="0" smtClean="0">
                <a:latin typeface="Lucida Sans"/>
              </a:rPr>
              <a:t>Are people frustrated with the CSIRT? </a:t>
            </a:r>
          </a:p>
          <a:p>
            <a:pPr marL="171450" lvl="0" indent="-171450">
              <a:buFont typeface="Arial" pitchFamily="34" charset="0"/>
              <a:buChar char="•"/>
            </a:pPr>
            <a:r>
              <a:rPr lang="en-US" sz="800" b="0" dirty="0" smtClean="0">
                <a:latin typeface="Lucida Sans"/>
              </a:rPr>
              <a:t>And are the CSIRT members frustrated?</a:t>
            </a:r>
          </a:p>
          <a:p>
            <a:pPr marL="171450" lvl="0" indent="-171450">
              <a:buFont typeface="Arial" pitchFamily="34" charset="0"/>
              <a:buChar char="•"/>
            </a:pPr>
            <a:r>
              <a:rPr lang="en-US" sz="800" b="0" dirty="0" smtClean="0">
                <a:latin typeface="Lucida Sans"/>
              </a:rPr>
              <a:t>Are CSIRT staff having to work more overtime than they would like? Are they missing vacation?</a:t>
            </a:r>
          </a:p>
          <a:p>
            <a:pPr marL="171450" lvl="0" indent="-171450">
              <a:buFont typeface="Arial" pitchFamily="34" charset="0"/>
              <a:buChar char="•"/>
            </a:pPr>
            <a:r>
              <a:rPr lang="en-US" sz="800" b="0" dirty="0" smtClean="0">
                <a:latin typeface="Lucida Sans"/>
              </a:rPr>
              <a:t>Are CSIRT staff expressing frustration about their career growth?</a:t>
            </a:r>
          </a:p>
          <a:p>
            <a:pPr lvl="0"/>
            <a:r>
              <a:rPr lang="en-US" sz="800" b="0" dirty="0" smtClean="0">
                <a:latin typeface="Lucida Sans"/>
              </a:rPr>
              <a:t>(2) There may be questions about management you want to cover,</a:t>
            </a:r>
            <a:r>
              <a:rPr lang="en-US" sz="800" b="0" baseline="0" dirty="0" smtClean="0">
                <a:latin typeface="Lucida Sans"/>
              </a:rPr>
              <a:t> such as</a:t>
            </a:r>
            <a:r>
              <a:rPr lang="en-US" sz="800" b="0" dirty="0" smtClean="0">
                <a:latin typeface="Lucida Sans"/>
              </a:rPr>
              <a:t>:</a:t>
            </a:r>
          </a:p>
          <a:p>
            <a:pPr marL="171450" lvl="0" indent="-171450">
              <a:buFont typeface="Arial" pitchFamily="34" charset="0"/>
              <a:buChar char="•"/>
            </a:pPr>
            <a:r>
              <a:rPr lang="en-US" sz="800" b="0" dirty="0" smtClean="0">
                <a:latin typeface="Lucida Sans"/>
              </a:rPr>
              <a:t>Does your staff feel </a:t>
            </a:r>
            <a:r>
              <a:rPr lang="en-US" sz="800" b="0" baseline="0" dirty="0" smtClean="0">
                <a:latin typeface="Lucida Sans"/>
              </a:rPr>
              <a:t>that management is sufficiently involved </a:t>
            </a:r>
            <a:r>
              <a:rPr lang="en-US" sz="800" b="0" dirty="0" smtClean="0">
                <a:latin typeface="Lucida Sans"/>
              </a:rPr>
              <a:t>in the CSIRT process? If not, is management involved too much or too little?</a:t>
            </a:r>
          </a:p>
          <a:p>
            <a:pPr marL="171450" lvl="0" indent="-171450">
              <a:buFont typeface="Arial" pitchFamily="34" charset="0"/>
              <a:buChar char="•"/>
            </a:pPr>
            <a:r>
              <a:rPr lang="en-US" sz="800" b="0" dirty="0" smtClean="0">
                <a:latin typeface="Lucida Sans"/>
              </a:rPr>
              <a:t>Does your staff feel they are getting support from management? If not, in what areas?</a:t>
            </a:r>
          </a:p>
          <a:p>
            <a:pPr lvl="0"/>
            <a:r>
              <a:rPr lang="en-US" sz="800" b="0" dirty="0" smtClean="0">
                <a:latin typeface="Lucida Sans"/>
              </a:rPr>
              <a:t>(3) And what about the business benefit of a CSIRT?</a:t>
            </a:r>
            <a:r>
              <a:rPr lang="en-US" sz="800" b="0" baseline="0" dirty="0" smtClean="0">
                <a:latin typeface="Lucida Sans"/>
              </a:rPr>
              <a:t> </a:t>
            </a:r>
            <a:r>
              <a:rPr lang="en-US" sz="800" b="0" dirty="0" smtClean="0">
                <a:latin typeface="Lucida Sans"/>
              </a:rPr>
              <a:t>Every department should be adding value to the company in some way. Some values are direct, like sales. Some are indirect but enable the direct profit areas, like customer service, IT, training—and yes, CSIRT. Economic benefit and its corollary “economic loss due to an incident” are other areas that are difficult to judge objectively, but are still worth investigating. Sample questions are: </a:t>
            </a:r>
          </a:p>
          <a:p>
            <a:pPr marL="171450" lvl="0" indent="-171450">
              <a:buFont typeface="Arial" pitchFamily="34" charset="0"/>
              <a:buChar char="•"/>
            </a:pPr>
            <a:r>
              <a:rPr lang="en-US" sz="800" b="0" dirty="0" smtClean="0">
                <a:latin typeface="Lucida Sans"/>
              </a:rPr>
              <a:t>What is the return on investment, or ROI, for having a CSIRT when your customer website is recovered in 20 minutes? </a:t>
            </a:r>
          </a:p>
          <a:p>
            <a:pPr marL="171450" lvl="0" indent="-171450">
              <a:buFont typeface="Arial" pitchFamily="34" charset="0"/>
              <a:buChar char="•"/>
            </a:pPr>
            <a:r>
              <a:rPr lang="en-US" sz="800" b="0" dirty="0" smtClean="0">
                <a:latin typeface="Lucida Sans"/>
              </a:rPr>
              <a:t>How long might a website recovery have</a:t>
            </a:r>
            <a:r>
              <a:rPr lang="en-US" sz="800" b="0" baseline="0" dirty="0" smtClean="0">
                <a:latin typeface="Lucida Sans"/>
              </a:rPr>
              <a:t> </a:t>
            </a:r>
            <a:r>
              <a:rPr lang="en-US" sz="800" b="0" dirty="0" smtClean="0">
                <a:latin typeface="Lucida Sans"/>
              </a:rPr>
              <a:t>taken without the expertise of the CSIRT? </a:t>
            </a:r>
          </a:p>
          <a:p>
            <a:pPr marL="171450" lvl="0" indent="-171450">
              <a:buFont typeface="Arial" pitchFamily="34" charset="0"/>
              <a:buChar char="•"/>
            </a:pPr>
            <a:r>
              <a:rPr lang="en-US" sz="800" b="0" dirty="0" smtClean="0">
                <a:latin typeface="Lucida Sans"/>
              </a:rPr>
              <a:t>Does management know the cost per minute of your website being unavailable? During local business hours? Consider that the economic value of your website during off hours may actually be higher than during your local daytime hours. </a:t>
            </a:r>
            <a:endParaRPr lang="en-US" sz="800" b="0" dirty="0">
              <a:latin typeface="Lucida Sans"/>
            </a:endParaRPr>
          </a:p>
        </p:txBody>
      </p:sp>
      <p:sp>
        <p:nvSpPr>
          <p:cNvPr id="6" name="Rectangle 6"/>
          <p:cNvSpPr>
            <a:spLocks noGrp="1" noChangeArrowheads="1"/>
          </p:cNvSpPr>
          <p:nvPr>
            <p:ph type="ftr" sz="quarter" idx="4"/>
          </p:nvPr>
        </p:nvSpPr>
        <p:spPr bwMode="auto">
          <a:xfrm>
            <a:off x="-1" y="8681231"/>
            <a:ext cx="4196863"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atin typeface="Arial" charset="0"/>
                <a:ea typeface="ＭＳ Ｐゴシック" charset="-128"/>
              </a:defRPr>
            </a:lvl1pPr>
          </a:lstStyle>
          <a:p>
            <a:pPr>
              <a:defRPr/>
            </a:pPr>
            <a:r>
              <a:rPr lang="en-US" altLang="en-US" sz="800" dirty="0">
                <a:latin typeface="Lucida Sans"/>
              </a:rPr>
              <a:t>Training Module 6, CSIRT Performance Measurement, Version 1, © 2016 FIRST</a:t>
            </a:r>
          </a:p>
        </p:txBody>
      </p:sp>
      <p:sp>
        <p:nvSpPr>
          <p:cNvPr id="7" name="Rectangle 7"/>
          <p:cNvSpPr>
            <a:spLocks noGrp="1" noChangeArrowheads="1"/>
          </p:cNvSpPr>
          <p:nvPr>
            <p:ph type="sldNum" sz="quarter" idx="5"/>
          </p:nvPr>
        </p:nvSpPr>
        <p:spPr bwMode="auto">
          <a:xfrm>
            <a:off x="3886200" y="8681231"/>
            <a:ext cx="2971800"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vl1pPr>
          </a:lstStyle>
          <a:p>
            <a:fld id="{F5E97437-CEF4-4036-91BC-BC5EA72D1A5E}" type="slidenum">
              <a:rPr lang="en-US" altLang="en-US" sz="800">
                <a:latin typeface="Lucida Sans"/>
              </a:rPr>
              <a:pPr/>
              <a:t>10</a:t>
            </a:fld>
            <a:endParaRPr lang="en-US" altLang="en-US" sz="800" dirty="0">
              <a:latin typeface="Lucida Sans"/>
            </a:endParaRPr>
          </a:p>
        </p:txBody>
      </p:sp>
    </p:spTree>
    <p:extLst>
      <p:ext uri="{BB962C8B-B14F-4D97-AF65-F5344CB8AC3E}">
        <p14:creationId xmlns:p14="http://schemas.microsoft.com/office/powerpoint/2010/main" val="351194526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2"/>
          <p:cNvSpPr>
            <a:spLocks noGrp="1" noRot="1" noChangeAspect="1" noChangeArrowheads="1" noTextEdit="1"/>
          </p:cNvSpPr>
          <p:nvPr>
            <p:ph type="sldImg"/>
          </p:nvPr>
        </p:nvSpPr>
        <p:spPr>
          <a:ln/>
        </p:spPr>
      </p:sp>
      <p:sp>
        <p:nvSpPr>
          <p:cNvPr id="59395"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n-US" sz="1000" b="1" dirty="0" smtClean="0">
                <a:latin typeface="Lucida Sans"/>
                <a:cs typeface="Arial" charset="0"/>
              </a:rPr>
              <a:t>Learning Check: </a:t>
            </a:r>
            <a:r>
              <a:rPr lang="en-US" altLang="en-US" sz="1000" i="1" dirty="0" smtClean="0">
                <a:latin typeface="Lucida Sans"/>
                <a:cs typeface="Arial" charset="0"/>
              </a:rPr>
              <a:t>4 minutes</a:t>
            </a:r>
            <a:endParaRPr lang="en-US" altLang="en-US" sz="1000" dirty="0" smtClean="0">
              <a:latin typeface="Lucida Sans"/>
              <a:cs typeface="Arial" charset="0"/>
            </a:endParaRPr>
          </a:p>
          <a:p>
            <a:pPr eaLnBrk="1" hangingPunct="1"/>
            <a:r>
              <a:rPr lang="en-US" altLang="en-US" sz="1000" b="1" dirty="0" smtClean="0">
                <a:latin typeface="Lucida Sans"/>
                <a:cs typeface="Arial" charset="0"/>
              </a:rPr>
              <a:t>Say: </a:t>
            </a:r>
            <a:r>
              <a:rPr lang="en-US" altLang="en-US" sz="1000" dirty="0" smtClean="0">
                <a:latin typeface="Lucida Sans"/>
                <a:cs typeface="Arial" charset="0"/>
              </a:rPr>
              <a:t>Now let’s have a learning check!</a:t>
            </a:r>
          </a:p>
          <a:p>
            <a:pPr eaLnBrk="1" hangingPunct="1"/>
            <a:r>
              <a:rPr lang="en-US" altLang="en-US" sz="1000" b="1" dirty="0" smtClean="0">
                <a:latin typeface="Lucida Sans"/>
                <a:cs typeface="Arial" charset="0"/>
              </a:rPr>
              <a:t>Ask</a:t>
            </a:r>
            <a:r>
              <a:rPr lang="en-US" altLang="en-US" sz="1000" dirty="0" smtClean="0">
                <a:latin typeface="Lucida Sans"/>
                <a:cs typeface="Arial" charset="0"/>
              </a:rPr>
              <a:t> learners about </a:t>
            </a:r>
            <a:r>
              <a:rPr lang="en-US" sz="1000" dirty="0" smtClean="0">
                <a:latin typeface="Lucida Sans"/>
              </a:rPr>
              <a:t>some challenges they might face in improving performance over multiple locations, particularly among other countries</a:t>
            </a:r>
            <a:r>
              <a:rPr lang="en-US" altLang="en-US" sz="1000" dirty="0" smtClean="0">
                <a:latin typeface="Lucida Sans"/>
                <a:cs typeface="Arial" charset="0"/>
              </a:rPr>
              <a:t>.</a:t>
            </a:r>
          </a:p>
          <a:p>
            <a:pPr marL="0" marR="0" indent="0" algn="l" defTabSz="457200" rtl="0" eaLnBrk="1" fontAlgn="base" latinLnBrk="0" hangingPunct="1">
              <a:lnSpc>
                <a:spcPct val="100000"/>
              </a:lnSpc>
              <a:spcBef>
                <a:spcPct val="30000"/>
              </a:spcBef>
              <a:spcAft>
                <a:spcPct val="0"/>
              </a:spcAft>
              <a:buClrTx/>
              <a:buSzTx/>
              <a:buFontTx/>
              <a:buNone/>
              <a:tabLst/>
              <a:defRPr/>
            </a:pPr>
            <a:r>
              <a:rPr lang="en-US" altLang="en-US" sz="1000" b="1" dirty="0" smtClean="0">
                <a:latin typeface="Lucida Sans"/>
                <a:cs typeface="Arial" charset="0"/>
              </a:rPr>
              <a:t>Sample answers: </a:t>
            </a:r>
          </a:p>
          <a:p>
            <a:pPr marL="171450" marR="0" indent="-171450" algn="l" defTabSz="457200" rtl="0" eaLnBrk="1" fontAlgn="base" latinLnBrk="0" hangingPunct="1">
              <a:lnSpc>
                <a:spcPct val="100000"/>
              </a:lnSpc>
              <a:spcBef>
                <a:spcPct val="30000"/>
              </a:spcBef>
              <a:spcAft>
                <a:spcPct val="0"/>
              </a:spcAft>
              <a:buClrTx/>
              <a:buSzTx/>
              <a:buFont typeface="Arial" pitchFamily="34" charset="0"/>
              <a:buChar char="•"/>
              <a:tabLst/>
              <a:defRPr/>
            </a:pPr>
            <a:r>
              <a:rPr lang="en-US" altLang="en-US" sz="1000" b="0" dirty="0" smtClean="0">
                <a:latin typeface="Lucida Sans"/>
                <a:cs typeface="Arial" charset="0"/>
              </a:rPr>
              <a:t>Communication could</a:t>
            </a:r>
            <a:r>
              <a:rPr lang="en-US" altLang="en-US" sz="1000" b="0" baseline="0" dirty="0" smtClean="0">
                <a:latin typeface="Lucida Sans"/>
                <a:cs typeface="Arial" charset="0"/>
              </a:rPr>
              <a:t> take place across multiple time zones, making real-time communication more of a challenge.</a:t>
            </a:r>
          </a:p>
          <a:p>
            <a:pPr marL="171450" marR="0" indent="-171450" algn="l" defTabSz="457200" rtl="0" eaLnBrk="1" fontAlgn="base" latinLnBrk="0" hangingPunct="1">
              <a:lnSpc>
                <a:spcPct val="100000"/>
              </a:lnSpc>
              <a:spcBef>
                <a:spcPct val="30000"/>
              </a:spcBef>
              <a:spcAft>
                <a:spcPct val="0"/>
              </a:spcAft>
              <a:buClrTx/>
              <a:buSzTx/>
              <a:buFont typeface="Arial" pitchFamily="34" charset="0"/>
              <a:buChar char="•"/>
              <a:tabLst/>
              <a:defRPr/>
            </a:pPr>
            <a:r>
              <a:rPr lang="en-US" altLang="en-US" sz="1000" b="0" baseline="0" dirty="0" smtClean="0">
                <a:latin typeface="Lucida Sans"/>
                <a:cs typeface="Arial" charset="0"/>
              </a:rPr>
              <a:t>There could be language barriers that must be bridged among teams in different countries.</a:t>
            </a:r>
          </a:p>
          <a:p>
            <a:pPr marL="171450" marR="0" indent="-171450" algn="l" defTabSz="457200" rtl="0" eaLnBrk="1" fontAlgn="base" latinLnBrk="0" hangingPunct="1">
              <a:lnSpc>
                <a:spcPct val="100000"/>
              </a:lnSpc>
              <a:spcBef>
                <a:spcPct val="30000"/>
              </a:spcBef>
              <a:spcAft>
                <a:spcPct val="0"/>
              </a:spcAft>
              <a:buClrTx/>
              <a:buSzTx/>
              <a:buFont typeface="Arial" pitchFamily="34" charset="0"/>
              <a:buChar char="•"/>
              <a:tabLst/>
              <a:defRPr/>
            </a:pPr>
            <a:r>
              <a:rPr lang="en-US" altLang="en-US" sz="1000" b="0" dirty="0" smtClean="0">
                <a:latin typeface="Lucida Sans"/>
                <a:cs typeface="Arial" charset="0"/>
              </a:rPr>
              <a:t>Constituencies, and thus priorities, might be construed differently depending on the location of an office,</a:t>
            </a:r>
            <a:r>
              <a:rPr lang="en-US" altLang="en-US" sz="1000" b="0" baseline="0" dirty="0" smtClean="0">
                <a:latin typeface="Lucida Sans"/>
                <a:cs typeface="Arial" charset="0"/>
              </a:rPr>
              <a:t> requiring more communication about the prioritization of tasks.</a:t>
            </a:r>
            <a:endParaRPr lang="en-US" altLang="en-US" sz="1000" b="0" dirty="0" smtClean="0">
              <a:latin typeface="Lucida Sans"/>
              <a:cs typeface="Arial" charset="0"/>
            </a:endParaRPr>
          </a:p>
          <a:p>
            <a:pPr marL="0" marR="0" lvl="1" indent="0" algn="l" defTabSz="457200" rtl="0" eaLnBrk="1" fontAlgn="base" latinLnBrk="0" hangingPunct="1">
              <a:lnSpc>
                <a:spcPct val="100000"/>
              </a:lnSpc>
              <a:spcBef>
                <a:spcPct val="30000"/>
              </a:spcBef>
              <a:spcAft>
                <a:spcPct val="0"/>
              </a:spcAft>
              <a:buClrTx/>
              <a:buSzTx/>
              <a:buFontTx/>
              <a:buNone/>
              <a:tabLst/>
              <a:defRPr/>
            </a:pPr>
            <a:r>
              <a:rPr lang="en-US" altLang="en-US" sz="1000" b="1" baseline="0" dirty="0" smtClean="0">
                <a:latin typeface="Lucida Sans"/>
                <a:cs typeface="Arial" charset="0"/>
              </a:rPr>
              <a:t>Add </a:t>
            </a:r>
            <a:r>
              <a:rPr lang="en-US" altLang="en-US" sz="1000" b="0" baseline="0" dirty="0" smtClean="0">
                <a:latin typeface="Lucida Sans"/>
                <a:cs typeface="Arial" charset="0"/>
              </a:rPr>
              <a:t>your own expertise on this topic.</a:t>
            </a:r>
          </a:p>
          <a:p>
            <a:pPr marL="0" marR="0" lvl="1" indent="0" algn="l" defTabSz="457200" rtl="0" eaLnBrk="1" fontAlgn="base" latinLnBrk="0" hangingPunct="1">
              <a:lnSpc>
                <a:spcPct val="100000"/>
              </a:lnSpc>
              <a:spcBef>
                <a:spcPct val="30000"/>
              </a:spcBef>
              <a:spcAft>
                <a:spcPct val="0"/>
              </a:spcAft>
              <a:buClrTx/>
              <a:buSzTx/>
              <a:buFontTx/>
              <a:buNone/>
              <a:tabLst/>
              <a:defRPr/>
            </a:pPr>
            <a:r>
              <a:rPr lang="en-US" altLang="en-US" sz="1000" b="1" baseline="0" dirty="0" smtClean="0">
                <a:latin typeface="Lucida Sans"/>
                <a:cs typeface="Arial" charset="0"/>
              </a:rPr>
              <a:t>Ask </a:t>
            </a:r>
            <a:r>
              <a:rPr lang="en-US" altLang="en-US" sz="1000" b="0" baseline="0" dirty="0" smtClean="0">
                <a:latin typeface="Lucida Sans"/>
                <a:cs typeface="Arial" charset="0"/>
              </a:rPr>
              <a:t>learners whether they are attempting to resolve issues across multiple locations now and what they are doing to foster communication among teams.</a:t>
            </a:r>
            <a:endParaRPr lang="en-US" altLang="en-US" sz="1000" b="0" baseline="0" dirty="0" smtClean="0">
              <a:latin typeface="Lucida Sans"/>
              <a:ea typeface="Lucida Sans" panose="020B0602030504020204" pitchFamily="34" charset="0"/>
              <a:cs typeface="Lucida Sans" panose="020B0602030504020204" pitchFamily="34" charset="0"/>
            </a:endParaRPr>
          </a:p>
        </p:txBody>
      </p:sp>
      <p:sp>
        <p:nvSpPr>
          <p:cNvPr id="6" name="Rectangle 6"/>
          <p:cNvSpPr>
            <a:spLocks noGrp="1" noChangeArrowheads="1"/>
          </p:cNvSpPr>
          <p:nvPr>
            <p:ph type="ftr" sz="quarter" idx="4"/>
          </p:nvPr>
        </p:nvSpPr>
        <p:spPr bwMode="auto">
          <a:xfrm>
            <a:off x="-1" y="8681231"/>
            <a:ext cx="4196863"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atin typeface="Arial" charset="0"/>
                <a:ea typeface="ＭＳ Ｐゴシック" charset="-128"/>
              </a:defRPr>
            </a:lvl1pPr>
          </a:lstStyle>
          <a:p>
            <a:pPr>
              <a:defRPr/>
            </a:pPr>
            <a:r>
              <a:rPr lang="en-US" altLang="en-US" sz="800" dirty="0">
                <a:latin typeface="Lucida Sans"/>
              </a:rPr>
              <a:t>Training Module 6, CSIRT Performance Measurement, Version 1, © 2016 FIRST</a:t>
            </a:r>
          </a:p>
        </p:txBody>
      </p:sp>
      <p:sp>
        <p:nvSpPr>
          <p:cNvPr id="7" name="Rectangle 7"/>
          <p:cNvSpPr>
            <a:spLocks noGrp="1" noChangeArrowheads="1"/>
          </p:cNvSpPr>
          <p:nvPr>
            <p:ph type="sldNum" sz="quarter" idx="5"/>
          </p:nvPr>
        </p:nvSpPr>
        <p:spPr bwMode="auto">
          <a:xfrm>
            <a:off x="3886200" y="8681231"/>
            <a:ext cx="2971800"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vl1pPr>
          </a:lstStyle>
          <a:p>
            <a:fld id="{F5E97437-CEF4-4036-91BC-BC5EA72D1A5E}" type="slidenum">
              <a:rPr lang="en-US" altLang="en-US" sz="800">
                <a:latin typeface="Lucida Sans"/>
              </a:rPr>
              <a:pPr/>
              <a:t>11</a:t>
            </a:fld>
            <a:endParaRPr lang="en-US" altLang="en-US" sz="800" dirty="0">
              <a:latin typeface="Lucida Sans"/>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Rot="1" noChangeAspect="1" noChangeArrowheads="1" noTextEdit="1"/>
          </p:cNvSpPr>
          <p:nvPr>
            <p:ph type="sldImg"/>
          </p:nvPr>
        </p:nvSpPr>
        <p:spPr>
          <a:ln/>
        </p:spPr>
      </p:sp>
      <p:sp>
        <p:nvSpPr>
          <p:cNvPr id="1229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n-US" sz="1000" b="1" dirty="0" smtClean="0">
                <a:latin typeface="Lucida Sans"/>
                <a:cs typeface="Arial" charset="0"/>
              </a:rPr>
              <a:t>Section 2: Measurement Models:</a:t>
            </a:r>
            <a:r>
              <a:rPr lang="en-US" altLang="en-US" sz="1000" i="1" dirty="0" smtClean="0">
                <a:latin typeface="Lucida Sans"/>
                <a:cs typeface="Arial" charset="0"/>
              </a:rPr>
              <a:t> 0 minutes</a:t>
            </a:r>
            <a:endParaRPr lang="en-US" altLang="en-US" sz="1000" dirty="0" smtClean="0">
              <a:latin typeface="Lucida Sans"/>
              <a:cs typeface="Arial" charset="0"/>
            </a:endParaRPr>
          </a:p>
          <a:p>
            <a:pPr eaLnBrk="1" hangingPunct="1"/>
            <a:r>
              <a:rPr lang="en-US" altLang="en-US" sz="1000" b="1" dirty="0" smtClean="0">
                <a:latin typeface="Lucida Sans"/>
                <a:cs typeface="Arial" charset="0"/>
              </a:rPr>
              <a:t>Say: </a:t>
            </a:r>
            <a:r>
              <a:rPr lang="en-US" altLang="en-US" sz="1000" b="0" dirty="0" smtClean="0">
                <a:latin typeface="Lucida Sans"/>
                <a:cs typeface="Arial" charset="0"/>
              </a:rPr>
              <a:t>Now let’s start with </a:t>
            </a:r>
            <a:r>
              <a:rPr lang="en-US" altLang="en-US" sz="1000" dirty="0" smtClean="0">
                <a:latin typeface="Lucida Sans"/>
                <a:cs typeface="Arial" charset="0"/>
              </a:rPr>
              <a:t>Section 2,</a:t>
            </a:r>
            <a:r>
              <a:rPr lang="en-US" altLang="en-US" sz="1000" baseline="0" dirty="0" smtClean="0">
                <a:latin typeface="Lucida Sans"/>
                <a:cs typeface="Arial" charset="0"/>
              </a:rPr>
              <a:t> </a:t>
            </a:r>
            <a:r>
              <a:rPr lang="en-US" altLang="en-US" sz="1000" dirty="0" smtClean="0">
                <a:latin typeface="Lucida Sans"/>
                <a:cs typeface="Arial" charset="0"/>
              </a:rPr>
              <a:t>Measurement Models.</a:t>
            </a:r>
          </a:p>
        </p:txBody>
      </p:sp>
      <p:sp>
        <p:nvSpPr>
          <p:cNvPr id="6" name="Rectangle 6"/>
          <p:cNvSpPr>
            <a:spLocks noGrp="1" noChangeArrowheads="1"/>
          </p:cNvSpPr>
          <p:nvPr>
            <p:ph type="ftr" sz="quarter" idx="4"/>
          </p:nvPr>
        </p:nvSpPr>
        <p:spPr bwMode="auto">
          <a:xfrm>
            <a:off x="-1" y="8681231"/>
            <a:ext cx="4196863"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atin typeface="Arial" charset="0"/>
                <a:ea typeface="ＭＳ Ｐゴシック" charset="-128"/>
              </a:defRPr>
            </a:lvl1pPr>
          </a:lstStyle>
          <a:p>
            <a:pPr>
              <a:defRPr/>
            </a:pPr>
            <a:r>
              <a:rPr lang="en-US" altLang="en-US" sz="800" dirty="0">
                <a:latin typeface="Lucida Sans"/>
              </a:rPr>
              <a:t>Training Module 6, CSIRT Performance Measurement, Version 1, © 2016 FIRST</a:t>
            </a:r>
          </a:p>
        </p:txBody>
      </p:sp>
      <p:sp>
        <p:nvSpPr>
          <p:cNvPr id="7" name="Rectangle 7"/>
          <p:cNvSpPr>
            <a:spLocks noGrp="1" noChangeArrowheads="1"/>
          </p:cNvSpPr>
          <p:nvPr>
            <p:ph type="sldNum" sz="quarter" idx="5"/>
          </p:nvPr>
        </p:nvSpPr>
        <p:spPr bwMode="auto">
          <a:xfrm>
            <a:off x="3886200" y="8681231"/>
            <a:ext cx="2971800"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vl1pPr>
          </a:lstStyle>
          <a:p>
            <a:fld id="{F5E97437-CEF4-4036-91BC-BC5EA72D1A5E}" type="slidenum">
              <a:rPr lang="en-US" altLang="en-US" sz="800">
                <a:latin typeface="Lucida Sans"/>
              </a:rPr>
              <a:pPr/>
              <a:t>13</a:t>
            </a:fld>
            <a:endParaRPr lang="en-US" altLang="en-US" sz="800" dirty="0">
              <a:latin typeface="Lucida Sans"/>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defRPr/>
            </a:pPr>
            <a:r>
              <a:rPr lang="en-US" sz="1000" b="1" dirty="0" smtClean="0">
                <a:latin typeface="Lucida Sans"/>
              </a:rPr>
              <a:t>Align Measurement with IM Phases</a:t>
            </a:r>
            <a:r>
              <a:rPr lang="en-US" altLang="en-US" sz="1000" b="1" i="0" dirty="0" smtClean="0">
                <a:latin typeface="Lucida Sans"/>
                <a:cs typeface="Arial" charset="0"/>
              </a:rPr>
              <a:t>: </a:t>
            </a:r>
            <a:r>
              <a:rPr lang="en-US" altLang="en-US" sz="1000" i="1" dirty="0" smtClean="0">
                <a:latin typeface="Lucida Sans"/>
                <a:cs typeface="Arial" charset="0"/>
              </a:rPr>
              <a:t>0 minutes</a:t>
            </a:r>
          </a:p>
          <a:p>
            <a:pPr eaLnBrk="1" hangingPunct="1">
              <a:defRPr/>
            </a:pPr>
            <a:endParaRPr lang="en-US" altLang="en-US" sz="1000" dirty="0" smtClean="0">
              <a:latin typeface="Lucida Sans"/>
              <a:cs typeface="Arial" charset="0"/>
            </a:endParaRPr>
          </a:p>
          <a:p>
            <a:pPr eaLnBrk="1" hangingPunct="1">
              <a:defRPr/>
            </a:pPr>
            <a:r>
              <a:rPr lang="en-US" altLang="en-US" sz="1000" b="1" dirty="0" smtClean="0">
                <a:latin typeface="Lucida Sans"/>
                <a:cs typeface="Arial" charset="0"/>
              </a:rPr>
              <a:t>Say: </a:t>
            </a:r>
            <a:r>
              <a:rPr lang="en-US" sz="1000" dirty="0" smtClean="0">
                <a:latin typeface="Lucida Sans"/>
              </a:rPr>
              <a:t>You can use the FIRST.Org Incident Management model to analyze the phases of an incident and set up a framework for performance measurement.</a:t>
            </a:r>
            <a:endParaRPr lang="en-US" sz="1000" dirty="0">
              <a:latin typeface="Lucida Sans"/>
            </a:endParaRPr>
          </a:p>
        </p:txBody>
      </p:sp>
      <p:sp>
        <p:nvSpPr>
          <p:cNvPr id="6" name="Rectangle 6"/>
          <p:cNvSpPr>
            <a:spLocks noGrp="1" noChangeArrowheads="1"/>
          </p:cNvSpPr>
          <p:nvPr>
            <p:ph type="ftr" sz="quarter" idx="4"/>
          </p:nvPr>
        </p:nvSpPr>
        <p:spPr bwMode="auto">
          <a:xfrm>
            <a:off x="-1" y="8681231"/>
            <a:ext cx="4196863"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atin typeface="Arial" charset="0"/>
                <a:ea typeface="ＭＳ Ｐゴシック" charset="-128"/>
              </a:defRPr>
            </a:lvl1pPr>
          </a:lstStyle>
          <a:p>
            <a:pPr>
              <a:defRPr/>
            </a:pPr>
            <a:r>
              <a:rPr lang="en-US" altLang="en-US" sz="800" dirty="0">
                <a:latin typeface="Lucida Sans"/>
              </a:rPr>
              <a:t>Training Module 6, CSIRT Performance Measurement, Version 1, © 2016 FIRST</a:t>
            </a:r>
          </a:p>
        </p:txBody>
      </p:sp>
      <p:sp>
        <p:nvSpPr>
          <p:cNvPr id="7" name="Rectangle 7"/>
          <p:cNvSpPr>
            <a:spLocks noGrp="1" noChangeArrowheads="1"/>
          </p:cNvSpPr>
          <p:nvPr>
            <p:ph type="sldNum" sz="quarter" idx="5"/>
          </p:nvPr>
        </p:nvSpPr>
        <p:spPr bwMode="auto">
          <a:xfrm>
            <a:off x="3886200" y="8681231"/>
            <a:ext cx="2971800"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vl1pPr>
          </a:lstStyle>
          <a:p>
            <a:fld id="{F5E97437-CEF4-4036-91BC-BC5EA72D1A5E}" type="slidenum">
              <a:rPr lang="en-US" altLang="en-US" sz="800">
                <a:latin typeface="Lucida Sans"/>
              </a:rPr>
              <a:pPr/>
              <a:t>14</a:t>
            </a:fld>
            <a:endParaRPr lang="en-US" altLang="en-US" sz="800" dirty="0">
              <a:latin typeface="Lucida Sans"/>
            </a:endParaRPr>
          </a:p>
        </p:txBody>
      </p:sp>
    </p:spTree>
    <p:extLst>
      <p:ext uri="{BB962C8B-B14F-4D97-AF65-F5344CB8AC3E}">
        <p14:creationId xmlns:p14="http://schemas.microsoft.com/office/powerpoint/2010/main" val="36706272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defRPr/>
            </a:pPr>
            <a:r>
              <a:rPr lang="en-US" sz="1000" b="1" dirty="0" smtClean="0">
                <a:latin typeface="Lucida Sans"/>
              </a:rPr>
              <a:t>Align Measurement with IM Phases</a:t>
            </a:r>
            <a:r>
              <a:rPr lang="en-US" altLang="en-US" sz="1000" b="1" i="0" dirty="0" smtClean="0">
                <a:latin typeface="Lucida Sans"/>
                <a:cs typeface="Arial" charset="0"/>
              </a:rPr>
              <a:t>: </a:t>
            </a:r>
            <a:r>
              <a:rPr lang="en-US" altLang="en-US" sz="1000" i="1" dirty="0" smtClean="0">
                <a:latin typeface="Lucida Sans"/>
                <a:cs typeface="Arial" charset="0"/>
              </a:rPr>
              <a:t>0 minutes</a:t>
            </a:r>
          </a:p>
          <a:p>
            <a:pPr eaLnBrk="1" hangingPunct="1">
              <a:defRPr/>
            </a:pPr>
            <a:endParaRPr lang="en-US" altLang="en-US" sz="1000" dirty="0" smtClean="0">
              <a:latin typeface="Lucida Sans"/>
              <a:cs typeface="Arial" charset="0"/>
            </a:endParaRPr>
          </a:p>
          <a:p>
            <a:pPr eaLnBrk="1" hangingPunct="1">
              <a:defRPr/>
            </a:pPr>
            <a:r>
              <a:rPr lang="en-US" altLang="en-US" sz="1000" b="1" dirty="0" smtClean="0">
                <a:latin typeface="Lucida Sans"/>
                <a:cs typeface="Arial" charset="0"/>
              </a:rPr>
              <a:t>Say: </a:t>
            </a:r>
            <a:r>
              <a:rPr lang="en-US" sz="1000" dirty="0" smtClean="0">
                <a:latin typeface="Lucida Sans"/>
              </a:rPr>
              <a:t>You can use the FIRST.Org Incident Management model to analyze the phases of an incident and set up a framework for performance measurement.</a:t>
            </a:r>
            <a:endParaRPr lang="en-US" sz="1000" dirty="0">
              <a:latin typeface="Lucida Sans"/>
            </a:endParaRPr>
          </a:p>
        </p:txBody>
      </p:sp>
      <p:sp>
        <p:nvSpPr>
          <p:cNvPr id="6" name="Rectangle 6"/>
          <p:cNvSpPr>
            <a:spLocks noGrp="1" noChangeArrowheads="1"/>
          </p:cNvSpPr>
          <p:nvPr>
            <p:ph type="ftr" sz="quarter" idx="4"/>
          </p:nvPr>
        </p:nvSpPr>
        <p:spPr bwMode="auto">
          <a:xfrm>
            <a:off x="-1" y="8681231"/>
            <a:ext cx="4196863"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atin typeface="Arial" charset="0"/>
                <a:ea typeface="ＭＳ Ｐゴシック" charset="-128"/>
              </a:defRPr>
            </a:lvl1pPr>
          </a:lstStyle>
          <a:p>
            <a:pPr>
              <a:defRPr/>
            </a:pPr>
            <a:r>
              <a:rPr lang="en-US" altLang="en-US" sz="800" dirty="0">
                <a:latin typeface="Lucida Sans"/>
              </a:rPr>
              <a:t>Training Module 6, CSIRT Performance Measurement, Version 1, © 2016 FIRST</a:t>
            </a:r>
          </a:p>
        </p:txBody>
      </p:sp>
      <p:sp>
        <p:nvSpPr>
          <p:cNvPr id="7" name="Rectangle 7"/>
          <p:cNvSpPr>
            <a:spLocks noGrp="1" noChangeArrowheads="1"/>
          </p:cNvSpPr>
          <p:nvPr>
            <p:ph type="sldNum" sz="quarter" idx="5"/>
          </p:nvPr>
        </p:nvSpPr>
        <p:spPr bwMode="auto">
          <a:xfrm>
            <a:off x="3886200" y="8681231"/>
            <a:ext cx="2971800"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vl1pPr>
          </a:lstStyle>
          <a:p>
            <a:fld id="{F5E97437-CEF4-4036-91BC-BC5EA72D1A5E}" type="slidenum">
              <a:rPr lang="en-US" altLang="en-US" sz="800">
                <a:latin typeface="Lucida Sans"/>
              </a:rPr>
              <a:pPr/>
              <a:t>15</a:t>
            </a:fld>
            <a:endParaRPr lang="en-US" altLang="en-US" sz="800" dirty="0">
              <a:latin typeface="Lucida Sans"/>
            </a:endParaRPr>
          </a:p>
        </p:txBody>
      </p:sp>
    </p:spTree>
    <p:extLst>
      <p:ext uri="{BB962C8B-B14F-4D97-AF65-F5344CB8AC3E}">
        <p14:creationId xmlns:p14="http://schemas.microsoft.com/office/powerpoint/2010/main" val="208978457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defRPr/>
            </a:pPr>
            <a:r>
              <a:rPr lang="en-US" sz="1000" b="1" dirty="0" smtClean="0">
                <a:latin typeface="Lucida Sans"/>
              </a:rPr>
              <a:t>Align Measurement with IM Phases</a:t>
            </a:r>
            <a:r>
              <a:rPr lang="en-US" altLang="en-US" sz="1000" b="1" i="0" dirty="0" smtClean="0">
                <a:latin typeface="Lucida Sans"/>
                <a:cs typeface="Arial" charset="0"/>
              </a:rPr>
              <a:t>: </a:t>
            </a:r>
            <a:r>
              <a:rPr lang="en-US" altLang="en-US" sz="1000" i="1" dirty="0" smtClean="0">
                <a:latin typeface="Lucida Sans"/>
                <a:cs typeface="Arial" charset="0"/>
              </a:rPr>
              <a:t>0 minutes</a:t>
            </a:r>
          </a:p>
          <a:p>
            <a:pPr eaLnBrk="1" hangingPunct="1">
              <a:defRPr/>
            </a:pPr>
            <a:endParaRPr lang="en-US" altLang="en-US" sz="1000" dirty="0" smtClean="0">
              <a:latin typeface="Lucida Sans"/>
              <a:cs typeface="Arial" charset="0"/>
            </a:endParaRPr>
          </a:p>
          <a:p>
            <a:pPr eaLnBrk="1" hangingPunct="1">
              <a:defRPr/>
            </a:pPr>
            <a:r>
              <a:rPr lang="en-US" altLang="en-US" sz="1000" b="1" dirty="0" smtClean="0">
                <a:latin typeface="Lucida Sans"/>
                <a:cs typeface="Arial" charset="0"/>
              </a:rPr>
              <a:t>Say: </a:t>
            </a:r>
            <a:r>
              <a:rPr lang="en-US" sz="1000" dirty="0" smtClean="0">
                <a:latin typeface="Lucida Sans"/>
              </a:rPr>
              <a:t>You can use the FIRST.Org Incident Management model to analyze the phases of an incident and set up a framework for performance measurement.</a:t>
            </a:r>
            <a:endParaRPr lang="en-US" sz="1000" dirty="0">
              <a:latin typeface="Lucida Sans"/>
            </a:endParaRPr>
          </a:p>
        </p:txBody>
      </p:sp>
      <p:sp>
        <p:nvSpPr>
          <p:cNvPr id="6" name="Rectangle 6"/>
          <p:cNvSpPr>
            <a:spLocks noGrp="1" noChangeArrowheads="1"/>
          </p:cNvSpPr>
          <p:nvPr>
            <p:ph type="ftr" sz="quarter" idx="4"/>
          </p:nvPr>
        </p:nvSpPr>
        <p:spPr bwMode="auto">
          <a:xfrm>
            <a:off x="-1" y="8681231"/>
            <a:ext cx="4196863"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atin typeface="Arial" charset="0"/>
                <a:ea typeface="ＭＳ Ｐゴシック" charset="-128"/>
              </a:defRPr>
            </a:lvl1pPr>
          </a:lstStyle>
          <a:p>
            <a:pPr>
              <a:defRPr/>
            </a:pPr>
            <a:r>
              <a:rPr lang="en-US" altLang="en-US" sz="800" dirty="0">
                <a:latin typeface="Lucida Sans"/>
              </a:rPr>
              <a:t>Training Module 6, CSIRT Performance Measurement, Version 1, © 2016 FIRST</a:t>
            </a:r>
          </a:p>
        </p:txBody>
      </p:sp>
      <p:sp>
        <p:nvSpPr>
          <p:cNvPr id="7" name="Rectangle 7"/>
          <p:cNvSpPr>
            <a:spLocks noGrp="1" noChangeArrowheads="1"/>
          </p:cNvSpPr>
          <p:nvPr>
            <p:ph type="sldNum" sz="quarter" idx="5"/>
          </p:nvPr>
        </p:nvSpPr>
        <p:spPr bwMode="auto">
          <a:xfrm>
            <a:off x="3886200" y="8681231"/>
            <a:ext cx="2971800"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vl1pPr>
          </a:lstStyle>
          <a:p>
            <a:fld id="{F5E97437-CEF4-4036-91BC-BC5EA72D1A5E}" type="slidenum">
              <a:rPr lang="en-US" altLang="en-US" sz="800">
                <a:latin typeface="Lucida Sans"/>
              </a:rPr>
              <a:pPr/>
              <a:t>16</a:t>
            </a:fld>
            <a:endParaRPr lang="en-US" altLang="en-US" sz="800" dirty="0">
              <a:latin typeface="Lucida Sans"/>
            </a:endParaRPr>
          </a:p>
        </p:txBody>
      </p:sp>
    </p:spTree>
    <p:extLst>
      <p:ext uri="{BB962C8B-B14F-4D97-AF65-F5344CB8AC3E}">
        <p14:creationId xmlns:p14="http://schemas.microsoft.com/office/powerpoint/2010/main" val="199754468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defRPr/>
            </a:pPr>
            <a:r>
              <a:rPr lang="en-US" sz="1000" b="1" dirty="0" smtClean="0">
                <a:latin typeface="Lucida Sans"/>
              </a:rPr>
              <a:t>Align Measurement with IM Phases</a:t>
            </a:r>
            <a:r>
              <a:rPr lang="en-US" altLang="en-US" sz="1000" b="1" i="0" dirty="0" smtClean="0">
                <a:latin typeface="Lucida Sans"/>
                <a:cs typeface="Arial" charset="0"/>
              </a:rPr>
              <a:t>: </a:t>
            </a:r>
            <a:r>
              <a:rPr lang="en-US" altLang="en-US" sz="1000" i="1" dirty="0" smtClean="0">
                <a:latin typeface="Lucida Sans"/>
                <a:cs typeface="Arial" charset="0"/>
              </a:rPr>
              <a:t>0 minutes</a:t>
            </a:r>
          </a:p>
          <a:p>
            <a:pPr eaLnBrk="1" hangingPunct="1">
              <a:defRPr/>
            </a:pPr>
            <a:endParaRPr lang="en-US" altLang="en-US" sz="1000" dirty="0" smtClean="0">
              <a:latin typeface="Lucida Sans"/>
              <a:cs typeface="Arial" charset="0"/>
            </a:endParaRPr>
          </a:p>
          <a:p>
            <a:pPr eaLnBrk="1" hangingPunct="1">
              <a:defRPr/>
            </a:pPr>
            <a:r>
              <a:rPr lang="en-US" altLang="en-US" sz="1000" b="1" dirty="0" smtClean="0">
                <a:latin typeface="Lucida Sans"/>
                <a:cs typeface="Arial" charset="0"/>
              </a:rPr>
              <a:t>Say: </a:t>
            </a:r>
            <a:r>
              <a:rPr lang="en-US" sz="1000" dirty="0" smtClean="0">
                <a:latin typeface="Lucida Sans"/>
              </a:rPr>
              <a:t>You can use the FIRST.Org Incident Management model to analyze the phases of an incident and set up a framework for performance measurement.</a:t>
            </a:r>
            <a:endParaRPr lang="en-US" sz="1000" dirty="0">
              <a:latin typeface="Lucida Sans"/>
            </a:endParaRPr>
          </a:p>
        </p:txBody>
      </p:sp>
      <p:sp>
        <p:nvSpPr>
          <p:cNvPr id="6" name="Rectangle 6"/>
          <p:cNvSpPr>
            <a:spLocks noGrp="1" noChangeArrowheads="1"/>
          </p:cNvSpPr>
          <p:nvPr>
            <p:ph type="ftr" sz="quarter" idx="4"/>
          </p:nvPr>
        </p:nvSpPr>
        <p:spPr bwMode="auto">
          <a:xfrm>
            <a:off x="-1" y="8681231"/>
            <a:ext cx="4196863"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atin typeface="Arial" charset="0"/>
                <a:ea typeface="ＭＳ Ｐゴシック" charset="-128"/>
              </a:defRPr>
            </a:lvl1pPr>
          </a:lstStyle>
          <a:p>
            <a:pPr>
              <a:defRPr/>
            </a:pPr>
            <a:r>
              <a:rPr lang="en-US" altLang="en-US" sz="800" dirty="0">
                <a:latin typeface="Lucida Sans"/>
              </a:rPr>
              <a:t>Training Module 6, CSIRT Performance Measurement, Version 1, © 2016 FIRST</a:t>
            </a:r>
          </a:p>
        </p:txBody>
      </p:sp>
      <p:sp>
        <p:nvSpPr>
          <p:cNvPr id="7" name="Rectangle 7"/>
          <p:cNvSpPr>
            <a:spLocks noGrp="1" noChangeArrowheads="1"/>
          </p:cNvSpPr>
          <p:nvPr>
            <p:ph type="sldNum" sz="quarter" idx="5"/>
          </p:nvPr>
        </p:nvSpPr>
        <p:spPr bwMode="auto">
          <a:xfrm>
            <a:off x="3886200" y="8681231"/>
            <a:ext cx="2971800"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vl1pPr>
          </a:lstStyle>
          <a:p>
            <a:fld id="{F5E97437-CEF4-4036-91BC-BC5EA72D1A5E}" type="slidenum">
              <a:rPr lang="en-US" altLang="en-US" sz="800">
                <a:latin typeface="Lucida Sans"/>
              </a:rPr>
              <a:pPr/>
              <a:t>17</a:t>
            </a:fld>
            <a:endParaRPr lang="en-US" altLang="en-US" sz="800" dirty="0">
              <a:latin typeface="Lucida Sans"/>
            </a:endParaRPr>
          </a:p>
        </p:txBody>
      </p:sp>
    </p:spTree>
    <p:extLst>
      <p:ext uri="{BB962C8B-B14F-4D97-AF65-F5344CB8AC3E}">
        <p14:creationId xmlns:p14="http://schemas.microsoft.com/office/powerpoint/2010/main" val="72849350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defRPr/>
            </a:pPr>
            <a:r>
              <a:rPr lang="en-US" sz="1000" b="1" dirty="0" smtClean="0">
                <a:latin typeface="Lucida Sans"/>
              </a:rPr>
              <a:t>Align Measurement with IM Phases</a:t>
            </a:r>
            <a:r>
              <a:rPr lang="en-US" altLang="en-US" sz="1000" b="1" i="0" dirty="0" smtClean="0">
                <a:latin typeface="Lucida Sans"/>
                <a:cs typeface="Arial" charset="0"/>
              </a:rPr>
              <a:t>: </a:t>
            </a:r>
            <a:r>
              <a:rPr lang="en-US" altLang="en-US" sz="1000" i="1" dirty="0" smtClean="0">
                <a:latin typeface="Lucida Sans"/>
                <a:cs typeface="Arial" charset="0"/>
              </a:rPr>
              <a:t>0 minutes</a:t>
            </a:r>
          </a:p>
          <a:p>
            <a:pPr eaLnBrk="1" hangingPunct="1">
              <a:defRPr/>
            </a:pPr>
            <a:endParaRPr lang="en-US" altLang="en-US" sz="1000" dirty="0" smtClean="0">
              <a:latin typeface="Lucida Sans"/>
              <a:cs typeface="Arial" charset="0"/>
            </a:endParaRPr>
          </a:p>
          <a:p>
            <a:pPr eaLnBrk="1" hangingPunct="1">
              <a:defRPr/>
            </a:pPr>
            <a:r>
              <a:rPr lang="en-US" altLang="en-US" sz="1000" b="1" dirty="0" smtClean="0">
                <a:latin typeface="Lucida Sans"/>
                <a:cs typeface="Arial" charset="0"/>
              </a:rPr>
              <a:t>Say: </a:t>
            </a:r>
            <a:r>
              <a:rPr lang="en-US" sz="1000" dirty="0" smtClean="0">
                <a:latin typeface="Lucida Sans"/>
              </a:rPr>
              <a:t>You can use the FIRST.Org Incident Management model to analyze the phases of an incident and set up a framework for performance measurement.</a:t>
            </a:r>
            <a:endParaRPr lang="en-US" sz="1000" dirty="0">
              <a:latin typeface="Lucida Sans"/>
            </a:endParaRPr>
          </a:p>
        </p:txBody>
      </p:sp>
      <p:sp>
        <p:nvSpPr>
          <p:cNvPr id="6" name="Rectangle 6"/>
          <p:cNvSpPr>
            <a:spLocks noGrp="1" noChangeArrowheads="1"/>
          </p:cNvSpPr>
          <p:nvPr>
            <p:ph type="ftr" sz="quarter" idx="4"/>
          </p:nvPr>
        </p:nvSpPr>
        <p:spPr bwMode="auto">
          <a:xfrm>
            <a:off x="-1" y="8681231"/>
            <a:ext cx="4196863"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atin typeface="Arial" charset="0"/>
                <a:ea typeface="ＭＳ Ｐゴシック" charset="-128"/>
              </a:defRPr>
            </a:lvl1pPr>
          </a:lstStyle>
          <a:p>
            <a:pPr>
              <a:defRPr/>
            </a:pPr>
            <a:r>
              <a:rPr lang="en-US" altLang="en-US" sz="800" dirty="0">
                <a:latin typeface="Lucida Sans"/>
              </a:rPr>
              <a:t>Training Module 6, CSIRT Performance Measurement, Version 1, © 2016 FIRST</a:t>
            </a:r>
          </a:p>
        </p:txBody>
      </p:sp>
      <p:sp>
        <p:nvSpPr>
          <p:cNvPr id="7" name="Rectangle 7"/>
          <p:cNvSpPr>
            <a:spLocks noGrp="1" noChangeArrowheads="1"/>
          </p:cNvSpPr>
          <p:nvPr>
            <p:ph type="sldNum" sz="quarter" idx="5"/>
          </p:nvPr>
        </p:nvSpPr>
        <p:spPr bwMode="auto">
          <a:xfrm>
            <a:off x="3886200" y="8681231"/>
            <a:ext cx="2971800"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vl1pPr>
          </a:lstStyle>
          <a:p>
            <a:fld id="{F5E97437-CEF4-4036-91BC-BC5EA72D1A5E}" type="slidenum">
              <a:rPr lang="en-US" altLang="en-US" sz="800">
                <a:latin typeface="Lucida Sans"/>
              </a:rPr>
              <a:pPr/>
              <a:t>18</a:t>
            </a:fld>
            <a:endParaRPr lang="en-US" altLang="en-US" sz="800" dirty="0">
              <a:latin typeface="Lucida Sans"/>
            </a:endParaRPr>
          </a:p>
        </p:txBody>
      </p:sp>
    </p:spTree>
    <p:extLst>
      <p:ext uri="{BB962C8B-B14F-4D97-AF65-F5344CB8AC3E}">
        <p14:creationId xmlns:p14="http://schemas.microsoft.com/office/powerpoint/2010/main" val="66663521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defRPr/>
            </a:pPr>
            <a:r>
              <a:rPr lang="en-US" sz="1000" b="1" dirty="0" smtClean="0">
                <a:latin typeface="Lucida Sans"/>
              </a:rPr>
              <a:t>Align Measurement with IM Phases</a:t>
            </a:r>
            <a:r>
              <a:rPr lang="en-US" altLang="en-US" sz="1000" b="1" i="0" dirty="0" smtClean="0">
                <a:latin typeface="Lucida Sans"/>
                <a:cs typeface="Arial" charset="0"/>
              </a:rPr>
              <a:t>: </a:t>
            </a:r>
            <a:r>
              <a:rPr lang="en-US" altLang="en-US" sz="1000" i="1" dirty="0" smtClean="0">
                <a:latin typeface="Lucida Sans"/>
                <a:cs typeface="Arial" charset="0"/>
              </a:rPr>
              <a:t>0 minutes</a:t>
            </a:r>
          </a:p>
          <a:p>
            <a:pPr eaLnBrk="1" hangingPunct="1">
              <a:defRPr/>
            </a:pPr>
            <a:endParaRPr lang="en-US" altLang="en-US" sz="1000" dirty="0" smtClean="0">
              <a:latin typeface="Lucida Sans"/>
              <a:cs typeface="Arial" charset="0"/>
            </a:endParaRPr>
          </a:p>
          <a:p>
            <a:pPr eaLnBrk="1" hangingPunct="1">
              <a:defRPr/>
            </a:pPr>
            <a:r>
              <a:rPr lang="en-US" altLang="en-US" sz="1000" b="1" dirty="0" smtClean="0">
                <a:latin typeface="Lucida Sans"/>
                <a:cs typeface="Arial" charset="0"/>
              </a:rPr>
              <a:t>Say: </a:t>
            </a:r>
            <a:r>
              <a:rPr lang="en-US" sz="1000" dirty="0" smtClean="0">
                <a:latin typeface="Lucida Sans"/>
              </a:rPr>
              <a:t>You can use the FIRST.Org Incident Management model to analyze the phases of an incident and set up a framework for performance measurement.</a:t>
            </a:r>
            <a:endParaRPr lang="en-US" sz="1000" dirty="0">
              <a:latin typeface="Lucida Sans"/>
            </a:endParaRPr>
          </a:p>
        </p:txBody>
      </p:sp>
      <p:sp>
        <p:nvSpPr>
          <p:cNvPr id="6" name="Rectangle 6"/>
          <p:cNvSpPr>
            <a:spLocks noGrp="1" noChangeArrowheads="1"/>
          </p:cNvSpPr>
          <p:nvPr>
            <p:ph type="ftr" sz="quarter" idx="4"/>
          </p:nvPr>
        </p:nvSpPr>
        <p:spPr bwMode="auto">
          <a:xfrm>
            <a:off x="-1" y="8681231"/>
            <a:ext cx="4196863"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atin typeface="Arial" charset="0"/>
                <a:ea typeface="ＭＳ Ｐゴシック" charset="-128"/>
              </a:defRPr>
            </a:lvl1pPr>
          </a:lstStyle>
          <a:p>
            <a:pPr>
              <a:defRPr/>
            </a:pPr>
            <a:r>
              <a:rPr lang="en-US" altLang="en-US" sz="800" dirty="0">
                <a:latin typeface="Lucida Sans"/>
              </a:rPr>
              <a:t>Training Module 6, CSIRT Performance Measurement, Version 1, © 2016 FIRST</a:t>
            </a:r>
          </a:p>
        </p:txBody>
      </p:sp>
      <p:sp>
        <p:nvSpPr>
          <p:cNvPr id="7" name="Rectangle 7"/>
          <p:cNvSpPr>
            <a:spLocks noGrp="1" noChangeArrowheads="1"/>
          </p:cNvSpPr>
          <p:nvPr>
            <p:ph type="sldNum" sz="quarter" idx="5"/>
          </p:nvPr>
        </p:nvSpPr>
        <p:spPr bwMode="auto">
          <a:xfrm>
            <a:off x="3886200" y="8681231"/>
            <a:ext cx="2971800"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vl1pPr>
          </a:lstStyle>
          <a:p>
            <a:fld id="{F5E97437-CEF4-4036-91BC-BC5EA72D1A5E}" type="slidenum">
              <a:rPr lang="en-US" altLang="en-US" sz="800">
                <a:latin typeface="Lucida Sans"/>
              </a:rPr>
              <a:pPr/>
              <a:t>19</a:t>
            </a:fld>
            <a:endParaRPr lang="en-US" altLang="en-US" sz="800" dirty="0">
              <a:latin typeface="Lucida Sans"/>
            </a:endParaRPr>
          </a:p>
        </p:txBody>
      </p:sp>
    </p:spTree>
    <p:extLst>
      <p:ext uri="{BB962C8B-B14F-4D97-AF65-F5344CB8AC3E}">
        <p14:creationId xmlns:p14="http://schemas.microsoft.com/office/powerpoint/2010/main" val="202404554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defRPr/>
            </a:pPr>
            <a:r>
              <a:rPr lang="en-US" altLang="en-US" sz="900" b="1" dirty="0" smtClean="0">
                <a:latin typeface="Lucida Sans"/>
                <a:cs typeface="Arial" charset="0"/>
              </a:rPr>
              <a:t>Maturity Model Assists in Performance Measurement:</a:t>
            </a:r>
            <a:r>
              <a:rPr lang="en-US" altLang="en-US" sz="900" b="1" i="0" dirty="0" smtClean="0">
                <a:latin typeface="Lucida Sans"/>
                <a:cs typeface="Arial" charset="0"/>
              </a:rPr>
              <a:t> </a:t>
            </a:r>
            <a:r>
              <a:rPr lang="en-US" altLang="en-US" sz="900" b="0" i="1" dirty="0" smtClean="0">
                <a:latin typeface="Lucida Sans"/>
                <a:cs typeface="Arial" charset="0"/>
              </a:rPr>
              <a:t>2</a:t>
            </a:r>
            <a:r>
              <a:rPr lang="en-US" altLang="en-US" sz="900" i="1" dirty="0" smtClean="0">
                <a:latin typeface="Lucida Sans"/>
                <a:cs typeface="Arial" charset="0"/>
              </a:rPr>
              <a:t> minutes</a:t>
            </a:r>
          </a:p>
          <a:p>
            <a:pPr eaLnBrk="1" hangingPunct="1">
              <a:defRPr/>
            </a:pPr>
            <a:endParaRPr lang="en-US" altLang="en-US" sz="900" dirty="0" smtClean="0">
              <a:latin typeface="Lucida Sans"/>
              <a:cs typeface="Arial" charset="0"/>
            </a:endParaRPr>
          </a:p>
          <a:p>
            <a:pPr marL="0" marR="0" lvl="0" indent="0" algn="l" defTabSz="457200" rtl="0" eaLnBrk="1" fontAlgn="base" latinLnBrk="0" hangingPunct="1">
              <a:lnSpc>
                <a:spcPct val="100000"/>
              </a:lnSpc>
              <a:spcBef>
                <a:spcPct val="30000"/>
              </a:spcBef>
              <a:spcAft>
                <a:spcPct val="0"/>
              </a:spcAft>
              <a:buClrTx/>
              <a:buSzTx/>
              <a:buFontTx/>
              <a:buNone/>
              <a:tabLst/>
              <a:defRPr/>
            </a:pPr>
            <a:r>
              <a:rPr lang="en-US" altLang="en-US" sz="900" b="1" dirty="0" smtClean="0">
                <a:latin typeface="Lucida Sans"/>
                <a:cs typeface="Arial" charset="0"/>
              </a:rPr>
              <a:t>Say: </a:t>
            </a:r>
            <a:r>
              <a:rPr lang="en-US" sz="900" dirty="0" smtClean="0">
                <a:latin typeface="Lucida Sans"/>
              </a:rPr>
              <a:t>Each capability on your CSIRT team can have a different level of maturity. Remember, by </a:t>
            </a:r>
            <a:r>
              <a:rPr lang="en-US" sz="900" b="0" dirty="0" smtClean="0">
                <a:latin typeface="Lucida Sans"/>
              </a:rPr>
              <a:t>“maturity,” we mean </a:t>
            </a:r>
            <a:r>
              <a:rPr lang="en-US" sz="900" b="0" i="0" kern="1200" dirty="0" smtClean="0">
                <a:solidFill>
                  <a:schemeClr val="tx1"/>
                </a:solidFill>
                <a:effectLst/>
                <a:latin typeface="Lucida Sans"/>
              </a:rPr>
              <a:t>how formalized</a:t>
            </a:r>
            <a:r>
              <a:rPr lang="en-US" sz="900" b="0" i="0" kern="1200" baseline="0" dirty="0" smtClean="0">
                <a:solidFill>
                  <a:schemeClr val="tx1"/>
                </a:solidFill>
                <a:effectLst/>
                <a:latin typeface="Lucida Sans"/>
              </a:rPr>
              <a:t> and consistent a </a:t>
            </a:r>
            <a:r>
              <a:rPr lang="en-US" sz="900" b="0" i="0" kern="1200" dirty="0" smtClean="0">
                <a:solidFill>
                  <a:schemeClr val="tx1"/>
                </a:solidFill>
                <a:effectLst/>
                <a:latin typeface="Lucida Sans"/>
              </a:rPr>
              <a:t>process is,</a:t>
            </a:r>
            <a:r>
              <a:rPr lang="en-US" sz="900" b="0" i="0" kern="1200" baseline="0" dirty="0" smtClean="0">
                <a:solidFill>
                  <a:schemeClr val="tx1"/>
                </a:solidFill>
                <a:effectLst/>
                <a:latin typeface="Lucida Sans"/>
              </a:rPr>
              <a:t> not necessarily how effective it is. For instance, you could have a Language Translation department in your organization that uses only dictionaries and typewriters. Their process might be entirely mature but not effective in the modern digital world!</a:t>
            </a:r>
            <a:endParaRPr lang="en-US" sz="900" b="0" dirty="0" smtClean="0">
              <a:latin typeface="Lucida Sans"/>
            </a:endParaRPr>
          </a:p>
          <a:p>
            <a:pPr marL="0" marR="0" lvl="0" indent="0" algn="l" defTabSz="457200" rtl="0" eaLnBrk="1" fontAlgn="base" latinLnBrk="0" hangingPunct="1">
              <a:lnSpc>
                <a:spcPct val="100000"/>
              </a:lnSpc>
              <a:spcBef>
                <a:spcPct val="30000"/>
              </a:spcBef>
              <a:spcAft>
                <a:spcPct val="0"/>
              </a:spcAft>
              <a:buClrTx/>
              <a:buSzTx/>
              <a:buFontTx/>
              <a:buNone/>
              <a:tabLst/>
              <a:defRPr/>
            </a:pPr>
            <a:r>
              <a:rPr lang="en-US" altLang="en-US" sz="900" b="0" dirty="0" smtClean="0">
                <a:latin typeface="Lucida Sans"/>
                <a:cs typeface="Arial" charset="0"/>
              </a:rPr>
              <a:t>With the phases of an incident in mind, let’s look at a maturity</a:t>
            </a:r>
            <a:r>
              <a:rPr lang="en-US" altLang="en-US" sz="900" b="0" baseline="0" dirty="0" smtClean="0">
                <a:latin typeface="Lucida Sans"/>
                <a:cs typeface="Arial" charset="0"/>
              </a:rPr>
              <a:t> model. What is it exactly? </a:t>
            </a:r>
            <a:r>
              <a:rPr lang="en-US" sz="900" dirty="0" smtClean="0">
                <a:latin typeface="Lucida Sans"/>
              </a:rPr>
              <a:t>A maturity model consists of various levels that demonstrate the CSIRT’s current state and need for improvement.</a:t>
            </a:r>
            <a:r>
              <a:rPr lang="en-US" sz="900" baseline="0" dirty="0" smtClean="0">
                <a:latin typeface="Lucida Sans"/>
              </a:rPr>
              <a:t> </a:t>
            </a:r>
            <a:r>
              <a:rPr lang="en-US" sz="900" dirty="0" smtClean="0">
                <a:latin typeface="Lucida Sans"/>
              </a:rPr>
              <a:t>It is a collection of proven best practices through which effective processes can be subscribed to a CSIRT.</a:t>
            </a:r>
          </a:p>
          <a:p>
            <a:pPr marL="0" lvl="0" indent="0">
              <a:buFont typeface="Arial" pitchFamily="34" charset="0"/>
              <a:buNone/>
            </a:pPr>
            <a:r>
              <a:rPr lang="en-US" sz="900" baseline="0" dirty="0" smtClean="0">
                <a:latin typeface="Lucida Sans"/>
              </a:rPr>
              <a:t>(1) </a:t>
            </a:r>
            <a:r>
              <a:rPr lang="en-US" sz="900" dirty="0" smtClean="0">
                <a:latin typeface="Lucida Sans"/>
              </a:rPr>
              <a:t>It</a:t>
            </a:r>
            <a:r>
              <a:rPr lang="en-US" sz="900" baseline="0" dirty="0" smtClean="0">
                <a:latin typeface="Lucida Sans"/>
              </a:rPr>
              <a:t> is used </a:t>
            </a:r>
            <a:r>
              <a:rPr lang="en-US" sz="900" dirty="0" smtClean="0">
                <a:latin typeface="Lucida Sans"/>
              </a:rPr>
              <a:t>to appraise and diagnose the state of practices within an organization.</a:t>
            </a:r>
          </a:p>
          <a:p>
            <a:pPr marL="0" lvl="0" indent="0">
              <a:buFont typeface="Arial" pitchFamily="34" charset="0"/>
              <a:buNone/>
            </a:pPr>
            <a:r>
              <a:rPr lang="en-US" sz="900" dirty="0" smtClean="0">
                <a:latin typeface="Lucida Sans"/>
              </a:rPr>
              <a:t>(2) A maturity</a:t>
            </a:r>
            <a:r>
              <a:rPr lang="en-US" sz="900" baseline="0" dirty="0" smtClean="0">
                <a:latin typeface="Lucida Sans"/>
              </a:rPr>
              <a:t> model o</a:t>
            </a:r>
            <a:r>
              <a:rPr lang="en-US" sz="900" dirty="0" smtClean="0">
                <a:latin typeface="Lucida Sans"/>
              </a:rPr>
              <a:t>ffers a basis for improvement inside a CSIRT and the organization as a whole.</a:t>
            </a:r>
          </a:p>
          <a:p>
            <a:pPr marL="0" lvl="0" indent="0">
              <a:buFont typeface="Arial" pitchFamily="34" charset="0"/>
              <a:buNone/>
            </a:pPr>
            <a:r>
              <a:rPr lang="en-US" sz="900" dirty="0" smtClean="0">
                <a:latin typeface="Lucida Sans"/>
              </a:rPr>
              <a:t>(3) It analyzes what makes a formalized and consistent process for a CSIRT and organization.</a:t>
            </a:r>
          </a:p>
          <a:p>
            <a:pPr marL="0" lvl="0" indent="0">
              <a:buFont typeface="Arial" pitchFamily="34" charset="0"/>
              <a:buNone/>
            </a:pPr>
            <a:r>
              <a:rPr lang="en-US" sz="900" dirty="0" smtClean="0">
                <a:latin typeface="Lucida Sans"/>
              </a:rPr>
              <a:t>(4) And most models offer a process to assist you in completing a performance measurement.</a:t>
            </a:r>
          </a:p>
          <a:p>
            <a:endParaRPr lang="en-US" sz="900" dirty="0">
              <a:latin typeface="Lucida Sans"/>
            </a:endParaRPr>
          </a:p>
        </p:txBody>
      </p:sp>
      <p:sp>
        <p:nvSpPr>
          <p:cNvPr id="6" name="Rectangle 6"/>
          <p:cNvSpPr>
            <a:spLocks noGrp="1" noChangeArrowheads="1"/>
          </p:cNvSpPr>
          <p:nvPr>
            <p:ph type="ftr" sz="quarter" idx="4"/>
          </p:nvPr>
        </p:nvSpPr>
        <p:spPr bwMode="auto">
          <a:xfrm>
            <a:off x="-1" y="8681231"/>
            <a:ext cx="4196863"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atin typeface="Arial" charset="0"/>
                <a:ea typeface="ＭＳ Ｐゴシック" charset="-128"/>
              </a:defRPr>
            </a:lvl1pPr>
          </a:lstStyle>
          <a:p>
            <a:pPr>
              <a:defRPr/>
            </a:pPr>
            <a:r>
              <a:rPr lang="en-US" altLang="en-US" sz="800" dirty="0">
                <a:latin typeface="Lucida Sans"/>
              </a:rPr>
              <a:t>Training Module 6, CSIRT Performance Measurement, Version 1, © 2016 FIRST</a:t>
            </a:r>
          </a:p>
        </p:txBody>
      </p:sp>
      <p:sp>
        <p:nvSpPr>
          <p:cNvPr id="7" name="Rectangle 7"/>
          <p:cNvSpPr>
            <a:spLocks noGrp="1" noChangeArrowheads="1"/>
          </p:cNvSpPr>
          <p:nvPr>
            <p:ph type="sldNum" sz="quarter" idx="5"/>
          </p:nvPr>
        </p:nvSpPr>
        <p:spPr bwMode="auto">
          <a:xfrm>
            <a:off x="3886200" y="8681231"/>
            <a:ext cx="2971800"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vl1pPr>
          </a:lstStyle>
          <a:p>
            <a:fld id="{F5E97437-CEF4-4036-91BC-BC5EA72D1A5E}" type="slidenum">
              <a:rPr lang="en-US" altLang="en-US" sz="800">
                <a:latin typeface="Lucida Sans"/>
              </a:rPr>
              <a:pPr/>
              <a:t>20</a:t>
            </a:fld>
            <a:endParaRPr lang="en-US" altLang="en-US" sz="800" dirty="0">
              <a:latin typeface="Lucida Sans"/>
            </a:endParaRPr>
          </a:p>
        </p:txBody>
      </p:sp>
    </p:spTree>
    <p:extLst>
      <p:ext uri="{BB962C8B-B14F-4D97-AF65-F5344CB8AC3E}">
        <p14:creationId xmlns:p14="http://schemas.microsoft.com/office/powerpoint/2010/main" val="412890192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631825"/>
            <a:ext cx="5472113" cy="4105275"/>
          </a:xfrm>
        </p:spPr>
      </p:sp>
      <p:sp>
        <p:nvSpPr>
          <p:cNvPr id="3" name="Notes Placeholder 2"/>
          <p:cNvSpPr>
            <a:spLocks noGrp="1"/>
          </p:cNvSpPr>
          <p:nvPr>
            <p:ph type="body" idx="1"/>
          </p:nvPr>
        </p:nvSpPr>
        <p:spPr/>
        <p:txBody>
          <a:bodyPr/>
          <a:lstStyle/>
          <a:p>
            <a:r>
              <a:rPr lang="en-GB" smtClean="0"/>
              <a:t>FIRST training materials</a:t>
            </a:r>
            <a:r>
              <a:rPr lang="en-GB" baseline="0" smtClean="0"/>
              <a:t> </a:t>
            </a:r>
            <a:r>
              <a:rPr lang="en-GB" baseline="0" dirty="0" smtClean="0"/>
              <a:t>are available for non-commercial use under a CC license. We would appreciate if you let us know that you use it: Send a mail to </a:t>
            </a:r>
            <a:r>
              <a:rPr lang="en-GB" baseline="0" dirty="0" err="1" smtClean="0"/>
              <a:t>first-sec@firtst.org</a:t>
            </a:r>
            <a:r>
              <a:rPr lang="en-GB" baseline="0" dirty="0" smtClean="0"/>
              <a:t> with your feedback</a:t>
            </a:r>
          </a:p>
          <a:p>
            <a:endParaRPr lang="en-GB" dirty="0"/>
          </a:p>
        </p:txBody>
      </p:sp>
      <p:sp>
        <p:nvSpPr>
          <p:cNvPr id="4" name="Slide Number Placeholder 3"/>
          <p:cNvSpPr>
            <a:spLocks noGrp="1"/>
          </p:cNvSpPr>
          <p:nvPr>
            <p:ph type="sldNum" sz="quarter" idx="10"/>
          </p:nvPr>
        </p:nvSpPr>
        <p:spPr/>
        <p:txBody>
          <a:bodyPr/>
          <a:lstStyle/>
          <a:p>
            <a:fld id="{136E53A4-3F4D-8748-A0FA-BB510B091717}" type="slidenum">
              <a:rPr lang="en-GB" smtClean="0"/>
              <a:t>2</a:t>
            </a:fld>
            <a:endParaRPr lang="en-GB"/>
          </a:p>
        </p:txBody>
      </p:sp>
    </p:spTree>
    <p:extLst>
      <p:ext uri="{BB962C8B-B14F-4D97-AF65-F5344CB8AC3E}">
        <p14:creationId xmlns:p14="http://schemas.microsoft.com/office/powerpoint/2010/main" val="105852853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defRPr/>
            </a:pPr>
            <a:r>
              <a:rPr lang="en-US" sz="1000" b="1" dirty="0" smtClean="0">
                <a:latin typeface="Lucida Sans"/>
              </a:rPr>
              <a:t>Leverage Existing Maturity Models</a:t>
            </a:r>
            <a:r>
              <a:rPr lang="en-US" altLang="en-US" sz="1000" b="1" dirty="0" smtClean="0">
                <a:latin typeface="Lucida Sans"/>
                <a:cs typeface="Arial" charset="0"/>
              </a:rPr>
              <a:t>:</a:t>
            </a:r>
            <a:r>
              <a:rPr lang="en-US" altLang="en-US" sz="1000" b="1" i="0" dirty="0" smtClean="0">
                <a:latin typeface="Lucida Sans"/>
                <a:cs typeface="Arial" charset="0"/>
              </a:rPr>
              <a:t> </a:t>
            </a:r>
            <a:r>
              <a:rPr lang="en-US" altLang="en-US" sz="1000" i="1" dirty="0" smtClean="0">
                <a:latin typeface="Lucida Sans"/>
                <a:cs typeface="Arial" charset="0"/>
              </a:rPr>
              <a:t>2 minutes</a:t>
            </a:r>
          </a:p>
          <a:p>
            <a:pPr eaLnBrk="1" hangingPunct="1">
              <a:defRPr/>
            </a:pPr>
            <a:endParaRPr lang="en-US" altLang="en-US" sz="1000" dirty="0" smtClean="0">
              <a:latin typeface="Lucida Sans"/>
              <a:cs typeface="Arial" charset="0"/>
            </a:endParaRPr>
          </a:p>
          <a:p>
            <a:pPr eaLnBrk="1" hangingPunct="1">
              <a:defRPr/>
            </a:pPr>
            <a:r>
              <a:rPr lang="en-US" altLang="en-US" sz="1000" b="1" dirty="0" smtClean="0">
                <a:latin typeface="Lucida Sans"/>
                <a:cs typeface="Arial" charset="0"/>
              </a:rPr>
              <a:t>Say: </a:t>
            </a:r>
            <a:r>
              <a:rPr lang="en-US" sz="1000" dirty="0" smtClean="0">
                <a:latin typeface="Lucida Sans"/>
              </a:rPr>
              <a:t>Various independent maturity models exist and are available to your CSIRT. Capability Maturity Model Integration, or CMMI, is a frequently used maturity model. The independent nature of a maturity model allows for objectivity during the analysis process.</a:t>
            </a:r>
          </a:p>
          <a:p>
            <a:pPr lvl="0"/>
            <a:r>
              <a:rPr lang="en-US" sz="1000" dirty="0" smtClean="0">
                <a:latin typeface="Lucida Sans"/>
              </a:rPr>
              <a:t>(1)</a:t>
            </a:r>
            <a:r>
              <a:rPr lang="en-US" sz="1000" baseline="0" dirty="0" smtClean="0">
                <a:latin typeface="Lucida Sans"/>
              </a:rPr>
              <a:t> </a:t>
            </a:r>
            <a:r>
              <a:rPr lang="en-US" sz="1000" dirty="0" smtClean="0">
                <a:latin typeface="Lucida Sans"/>
              </a:rPr>
              <a:t>A new organization will start at the bottom left at “Initial,” defined as unpredictable processes and working in a reactive nature. </a:t>
            </a:r>
          </a:p>
          <a:p>
            <a:pPr lvl="0"/>
            <a:r>
              <a:rPr lang="en-US" sz="1000" dirty="0" smtClean="0">
                <a:latin typeface="Lucida Sans"/>
              </a:rPr>
              <a:t>(2) The objective of your performance measurement and analysis is to move from Level 1 to a more mature, predictable, and proactive department. </a:t>
            </a:r>
          </a:p>
          <a:p>
            <a:pPr lvl="0"/>
            <a:endParaRPr lang="en-US" sz="1000" dirty="0" smtClean="0">
              <a:latin typeface="Lucida Sans"/>
            </a:endParaRPr>
          </a:p>
          <a:p>
            <a:pPr lvl="0"/>
            <a:r>
              <a:rPr lang="en-US" sz="1000" dirty="0" smtClean="0">
                <a:latin typeface="Lucida Sans"/>
              </a:rPr>
              <a:t>Source: https://en.wikipedia.org/wiki/Capability_Maturity_Model_Integration</a:t>
            </a:r>
          </a:p>
          <a:p>
            <a:pPr lvl="0"/>
            <a:r>
              <a:rPr lang="en-US" sz="1000" dirty="0" smtClean="0">
                <a:latin typeface="Lucida Sans"/>
              </a:rPr>
              <a:t>More information: http://www.slideshare.net/NASAPMC/sallygodfrey </a:t>
            </a:r>
          </a:p>
          <a:p>
            <a:endParaRPr lang="en-US" sz="1000" dirty="0">
              <a:latin typeface="Lucida Sans"/>
            </a:endParaRPr>
          </a:p>
        </p:txBody>
      </p:sp>
      <p:sp>
        <p:nvSpPr>
          <p:cNvPr id="6" name="Rectangle 6"/>
          <p:cNvSpPr>
            <a:spLocks noGrp="1" noChangeArrowheads="1"/>
          </p:cNvSpPr>
          <p:nvPr>
            <p:ph type="ftr" sz="quarter" idx="4"/>
          </p:nvPr>
        </p:nvSpPr>
        <p:spPr bwMode="auto">
          <a:xfrm>
            <a:off x="-1" y="8681231"/>
            <a:ext cx="4196863"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atin typeface="Arial" charset="0"/>
                <a:ea typeface="ＭＳ Ｐゴシック" charset="-128"/>
              </a:defRPr>
            </a:lvl1pPr>
          </a:lstStyle>
          <a:p>
            <a:pPr>
              <a:defRPr/>
            </a:pPr>
            <a:r>
              <a:rPr lang="en-US" altLang="en-US" sz="800" dirty="0">
                <a:latin typeface="Lucida Sans"/>
              </a:rPr>
              <a:t>Training Module 6, CSIRT Performance Measurement, Version 1, © 2016 FIRST</a:t>
            </a:r>
          </a:p>
        </p:txBody>
      </p:sp>
      <p:sp>
        <p:nvSpPr>
          <p:cNvPr id="7" name="Rectangle 7"/>
          <p:cNvSpPr>
            <a:spLocks noGrp="1" noChangeArrowheads="1"/>
          </p:cNvSpPr>
          <p:nvPr>
            <p:ph type="sldNum" sz="quarter" idx="5"/>
          </p:nvPr>
        </p:nvSpPr>
        <p:spPr bwMode="auto">
          <a:xfrm>
            <a:off x="3886200" y="8681231"/>
            <a:ext cx="2971800"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vl1pPr>
          </a:lstStyle>
          <a:p>
            <a:fld id="{F5E97437-CEF4-4036-91BC-BC5EA72D1A5E}" type="slidenum">
              <a:rPr lang="en-US" altLang="en-US" sz="800">
                <a:latin typeface="Lucida Sans"/>
              </a:rPr>
              <a:pPr/>
              <a:t>21</a:t>
            </a:fld>
            <a:endParaRPr lang="en-US" altLang="en-US" sz="800" dirty="0">
              <a:latin typeface="Lucida Sans"/>
            </a:endParaRPr>
          </a:p>
        </p:txBody>
      </p:sp>
    </p:spTree>
    <p:extLst>
      <p:ext uri="{BB962C8B-B14F-4D97-AF65-F5344CB8AC3E}">
        <p14:creationId xmlns:p14="http://schemas.microsoft.com/office/powerpoint/2010/main" val="62791617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2"/>
          <p:cNvSpPr>
            <a:spLocks noGrp="1" noRot="1" noChangeAspect="1" noChangeArrowheads="1" noTextEdit="1"/>
          </p:cNvSpPr>
          <p:nvPr>
            <p:ph type="sldImg"/>
          </p:nvPr>
        </p:nvSpPr>
        <p:spPr>
          <a:ln/>
        </p:spPr>
      </p:sp>
      <p:sp>
        <p:nvSpPr>
          <p:cNvPr id="59395"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n-US" sz="1000" b="1" dirty="0" smtClean="0">
                <a:latin typeface="Lucida Sans"/>
                <a:cs typeface="Arial" charset="0"/>
              </a:rPr>
              <a:t>Learning Check</a:t>
            </a:r>
            <a:r>
              <a:rPr lang="en-US" altLang="en-US" sz="1000" b="1" i="0" dirty="0" smtClean="0">
                <a:latin typeface="Lucida Sans"/>
                <a:cs typeface="Arial" charset="0"/>
              </a:rPr>
              <a:t>: </a:t>
            </a:r>
            <a:r>
              <a:rPr lang="en-US" altLang="en-US" sz="1000" i="1" dirty="0" smtClean="0">
                <a:latin typeface="Lucida Sans"/>
                <a:cs typeface="Arial" charset="0"/>
              </a:rPr>
              <a:t>4 minutes</a:t>
            </a:r>
            <a:endParaRPr lang="en-US" altLang="en-US" sz="1000" dirty="0" smtClean="0">
              <a:latin typeface="Lucida Sans"/>
              <a:cs typeface="Arial" charset="0"/>
            </a:endParaRPr>
          </a:p>
          <a:p>
            <a:pPr eaLnBrk="1" hangingPunct="1"/>
            <a:r>
              <a:rPr lang="en-US" altLang="en-US" sz="1000" b="1" dirty="0" smtClean="0">
                <a:latin typeface="Lucida Sans"/>
                <a:cs typeface="Arial" charset="0"/>
              </a:rPr>
              <a:t>Say: </a:t>
            </a:r>
            <a:r>
              <a:rPr lang="en-US" altLang="en-US" sz="1000" dirty="0" smtClean="0">
                <a:latin typeface="Lucida Sans"/>
                <a:cs typeface="Arial" charset="0"/>
              </a:rPr>
              <a:t>Now let’s have another learning check!</a:t>
            </a:r>
          </a:p>
          <a:p>
            <a:pPr marL="0" marR="0" indent="0" algn="l" defTabSz="457200" rtl="0" eaLnBrk="1" fontAlgn="base" latinLnBrk="0" hangingPunct="1">
              <a:lnSpc>
                <a:spcPct val="100000"/>
              </a:lnSpc>
              <a:spcBef>
                <a:spcPct val="30000"/>
              </a:spcBef>
              <a:spcAft>
                <a:spcPct val="0"/>
              </a:spcAft>
              <a:buClrTx/>
              <a:buSzTx/>
              <a:buFontTx/>
              <a:buNone/>
              <a:tabLst/>
              <a:defRPr/>
            </a:pPr>
            <a:r>
              <a:rPr lang="en-US" altLang="en-US" sz="1000" b="1" dirty="0" smtClean="0">
                <a:latin typeface="Lucida Sans"/>
                <a:cs typeface="Arial" charset="0"/>
              </a:rPr>
              <a:t>Ask:</a:t>
            </a:r>
            <a:r>
              <a:rPr lang="en-US" altLang="en-US" sz="1000" b="0" baseline="0" dirty="0" smtClean="0">
                <a:latin typeface="Lucida Sans"/>
                <a:cs typeface="Arial" charset="0"/>
              </a:rPr>
              <a:t> </a:t>
            </a:r>
            <a:r>
              <a:rPr lang="en-US" sz="1000" dirty="0" smtClean="0">
                <a:latin typeface="Lucida Sans"/>
              </a:rPr>
              <a:t>With regard to performance measurement and maturity models, how do you know you are measuring the right things? </a:t>
            </a:r>
          </a:p>
          <a:p>
            <a:pPr marL="0" marR="0" indent="0" algn="l" defTabSz="457200" rtl="0" eaLnBrk="1" fontAlgn="base" latinLnBrk="0" hangingPunct="1">
              <a:lnSpc>
                <a:spcPct val="100000"/>
              </a:lnSpc>
              <a:spcBef>
                <a:spcPct val="30000"/>
              </a:spcBef>
              <a:spcAft>
                <a:spcPct val="0"/>
              </a:spcAft>
              <a:buClrTx/>
              <a:buSzTx/>
              <a:buFontTx/>
              <a:buNone/>
              <a:tabLst/>
              <a:defRPr/>
            </a:pPr>
            <a:r>
              <a:rPr lang="en-US" altLang="en-US" sz="1000" b="1" baseline="0" dirty="0" smtClean="0">
                <a:latin typeface="Lucida Sans"/>
                <a:cs typeface="Arial" charset="0"/>
              </a:rPr>
              <a:t>Once you get learner feedback, offer some sample questions:</a:t>
            </a:r>
            <a:endParaRPr lang="en-US" altLang="en-US" sz="1000" b="1" dirty="0" smtClean="0">
              <a:latin typeface="Lucida Sans"/>
              <a:cs typeface="Arial" charset="0"/>
            </a:endParaRPr>
          </a:p>
          <a:p>
            <a:pPr marL="171450" indent="-171450" algn="l">
              <a:buFont typeface="Arial" panose="020B0604020202020204" pitchFamily="34" charset="0"/>
              <a:buChar char="•"/>
            </a:pPr>
            <a:r>
              <a:rPr lang="en-US" sz="1000" dirty="0" smtClean="0">
                <a:latin typeface="Lucida Sans"/>
              </a:rPr>
              <a:t>Is the process you are measuring wide-reaching enough in its effects to merit the amount of measurement you’re giving it? How</a:t>
            </a:r>
            <a:r>
              <a:rPr lang="en-US" sz="1000" baseline="0" dirty="0" smtClean="0">
                <a:latin typeface="Lucida Sans"/>
              </a:rPr>
              <a:t> many people in the organization does it affect?</a:t>
            </a:r>
            <a:endParaRPr lang="en-US" sz="1000" dirty="0" smtClean="0">
              <a:latin typeface="Lucida Sans"/>
            </a:endParaRPr>
          </a:p>
          <a:p>
            <a:pPr marL="171450" indent="-171450" algn="l">
              <a:buFont typeface="Arial" panose="020B0604020202020204" pitchFamily="34" charset="0"/>
              <a:buChar char="•"/>
            </a:pPr>
            <a:r>
              <a:rPr lang="en-US" sz="1000" dirty="0" smtClean="0">
                <a:latin typeface="Lucida Sans"/>
              </a:rPr>
              <a:t>What is the</a:t>
            </a:r>
            <a:r>
              <a:rPr lang="en-US" sz="1000" baseline="0" dirty="0" smtClean="0">
                <a:latin typeface="Lucida Sans"/>
              </a:rPr>
              <a:t> worst possible scenario for the process you are measuring to fail completely</a:t>
            </a:r>
            <a:r>
              <a:rPr lang="en-US" sz="1000" dirty="0" smtClean="0">
                <a:latin typeface="Lucida Sans"/>
              </a:rPr>
              <a:t>? Could</a:t>
            </a:r>
            <a:r>
              <a:rPr lang="en-US" sz="1000" baseline="0" dirty="0" smtClean="0">
                <a:latin typeface="Lucida Sans"/>
              </a:rPr>
              <a:t> the effects be inconvenient? Catastrophic to the business? Somewhere in between?</a:t>
            </a:r>
          </a:p>
          <a:p>
            <a:pPr marL="171450" indent="-171450" algn="l">
              <a:buFont typeface="Arial" panose="020B0604020202020204" pitchFamily="34" charset="0"/>
              <a:buChar char="•"/>
            </a:pPr>
            <a:r>
              <a:rPr lang="en-US" sz="1000" baseline="0" dirty="0" smtClean="0">
                <a:latin typeface="Lucida Sans"/>
              </a:rPr>
              <a:t>How costly is it to measure the process at hand? Is it possible that the cost of measuring the process will outweigh the benefits?</a:t>
            </a:r>
          </a:p>
          <a:p>
            <a:pPr marL="171450" marR="0" indent="-171450" algn="l" defTabSz="457200" rtl="0" eaLnBrk="0" fontAlgn="base" latinLnBrk="0" hangingPunct="0">
              <a:lnSpc>
                <a:spcPct val="100000"/>
              </a:lnSpc>
              <a:spcBef>
                <a:spcPct val="30000"/>
              </a:spcBef>
              <a:spcAft>
                <a:spcPct val="0"/>
              </a:spcAft>
              <a:buClrTx/>
              <a:buSzTx/>
              <a:buFont typeface="Arial" panose="020B0604020202020204" pitchFamily="34" charset="0"/>
              <a:buChar char="•"/>
              <a:tabLst/>
              <a:defRPr/>
            </a:pPr>
            <a:r>
              <a:rPr lang="en-US" sz="1000" dirty="0" smtClean="0">
                <a:latin typeface="Lucida Sans"/>
              </a:rPr>
              <a:t>If you are measuring a process at the higher level of a maturity</a:t>
            </a:r>
            <a:r>
              <a:rPr lang="en-US" sz="1000" baseline="0" dirty="0" smtClean="0">
                <a:latin typeface="Lucida Sans"/>
              </a:rPr>
              <a:t> model, i</a:t>
            </a:r>
            <a:r>
              <a:rPr lang="en-US" sz="1000" dirty="0" smtClean="0">
                <a:latin typeface="Lucida Sans"/>
              </a:rPr>
              <a:t>s it a truly effective process?</a:t>
            </a:r>
            <a:r>
              <a:rPr lang="en-US" sz="1000" baseline="0" dirty="0" smtClean="0">
                <a:latin typeface="Lucida Sans"/>
              </a:rPr>
              <a:t> Or is it only mature?</a:t>
            </a:r>
            <a:endParaRPr lang="en-US" sz="1000" dirty="0" smtClean="0">
              <a:latin typeface="Lucida Sans"/>
            </a:endParaRPr>
          </a:p>
          <a:p>
            <a:pPr marL="0" indent="0" algn="l">
              <a:buFont typeface="Arial" panose="020B0604020202020204" pitchFamily="34" charset="0"/>
              <a:buNone/>
            </a:pPr>
            <a:r>
              <a:rPr lang="en-US" altLang="en-US" sz="1000" b="1" dirty="0" smtClean="0">
                <a:latin typeface="Lucida Sans"/>
                <a:cs typeface="Arial" charset="0"/>
              </a:rPr>
              <a:t>Add </a:t>
            </a:r>
            <a:r>
              <a:rPr lang="en-US" altLang="en-US" sz="1000" b="0" dirty="0" smtClean="0">
                <a:latin typeface="Lucida Sans"/>
                <a:cs typeface="Arial" charset="0"/>
              </a:rPr>
              <a:t>your own expertise</a:t>
            </a:r>
            <a:r>
              <a:rPr lang="en-US" altLang="en-US" sz="1000" b="0" baseline="0" dirty="0" smtClean="0">
                <a:latin typeface="Lucida Sans"/>
                <a:cs typeface="Arial" charset="0"/>
              </a:rPr>
              <a:t> on performance measurement, particularly with regard to maturity models.</a:t>
            </a:r>
          </a:p>
        </p:txBody>
      </p:sp>
      <p:sp>
        <p:nvSpPr>
          <p:cNvPr id="6" name="Rectangle 6"/>
          <p:cNvSpPr>
            <a:spLocks noGrp="1" noChangeArrowheads="1"/>
          </p:cNvSpPr>
          <p:nvPr>
            <p:ph type="ftr" sz="quarter" idx="4"/>
          </p:nvPr>
        </p:nvSpPr>
        <p:spPr bwMode="auto">
          <a:xfrm>
            <a:off x="-1" y="8681231"/>
            <a:ext cx="4196863"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atin typeface="Arial" charset="0"/>
                <a:ea typeface="ＭＳ Ｐゴシック" charset="-128"/>
              </a:defRPr>
            </a:lvl1pPr>
          </a:lstStyle>
          <a:p>
            <a:pPr>
              <a:defRPr/>
            </a:pPr>
            <a:r>
              <a:rPr lang="en-US" altLang="en-US" sz="800" dirty="0">
                <a:latin typeface="Lucida Sans"/>
              </a:rPr>
              <a:t>Training Module 6, CSIRT Performance Measurement, Version 1, © 2016 FIRST</a:t>
            </a:r>
          </a:p>
        </p:txBody>
      </p:sp>
      <p:sp>
        <p:nvSpPr>
          <p:cNvPr id="7" name="Rectangle 7"/>
          <p:cNvSpPr>
            <a:spLocks noGrp="1" noChangeArrowheads="1"/>
          </p:cNvSpPr>
          <p:nvPr>
            <p:ph type="sldNum" sz="quarter" idx="5"/>
          </p:nvPr>
        </p:nvSpPr>
        <p:spPr bwMode="auto">
          <a:xfrm>
            <a:off x="3886200" y="8681231"/>
            <a:ext cx="2971800"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vl1pPr>
          </a:lstStyle>
          <a:p>
            <a:fld id="{F5E97437-CEF4-4036-91BC-BC5EA72D1A5E}" type="slidenum">
              <a:rPr lang="en-US" altLang="en-US" sz="800">
                <a:latin typeface="Lucida Sans"/>
              </a:rPr>
              <a:pPr/>
              <a:t>22</a:t>
            </a:fld>
            <a:endParaRPr lang="en-US" altLang="en-US" sz="800" dirty="0">
              <a:latin typeface="Lucida Sans"/>
            </a:endParaRPr>
          </a:p>
        </p:txBody>
      </p:sp>
    </p:spTree>
    <p:extLst>
      <p:ext uri="{BB962C8B-B14F-4D97-AF65-F5344CB8AC3E}">
        <p14:creationId xmlns:p14="http://schemas.microsoft.com/office/powerpoint/2010/main" val="356876539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F5E97437-CEF4-4036-91BC-BC5EA72D1A5E}" type="slidenum">
              <a:rPr lang="en-US" altLang="en-US" smtClean="0"/>
              <a:pPr/>
              <a:t>29</a:t>
            </a:fld>
            <a:endParaRPr lang="en-US" altLang="en-US" dirty="0"/>
          </a:p>
        </p:txBody>
      </p:sp>
    </p:spTree>
    <p:extLst>
      <p:ext uri="{BB962C8B-B14F-4D97-AF65-F5344CB8AC3E}">
        <p14:creationId xmlns:p14="http://schemas.microsoft.com/office/powerpoint/2010/main" val="125449089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Rot="1" noChangeAspect="1" noChangeArrowheads="1" noTextEdit="1"/>
          </p:cNvSpPr>
          <p:nvPr>
            <p:ph type="sldImg"/>
          </p:nvPr>
        </p:nvSpPr>
        <p:spPr>
          <a:xfrm>
            <a:off x="1512888" y="517525"/>
            <a:ext cx="3832225" cy="2874963"/>
          </a:xfrm>
          <a:ln/>
        </p:spPr>
      </p:sp>
      <p:sp>
        <p:nvSpPr>
          <p:cNvPr id="8195"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n-US" sz="1000" b="1" dirty="0" smtClean="0">
                <a:cs typeface="Arial" charset="0"/>
              </a:rPr>
              <a:t>What This Course Is About</a:t>
            </a:r>
            <a:r>
              <a:rPr lang="en-US" altLang="en-US" sz="1000" b="1" i="0" dirty="0" smtClean="0">
                <a:cs typeface="Arial" charset="0"/>
              </a:rPr>
              <a:t>:</a:t>
            </a:r>
            <a:r>
              <a:rPr lang="en-US" altLang="en-US" sz="1000" b="1" i="1" dirty="0" smtClean="0">
                <a:cs typeface="Arial" charset="0"/>
              </a:rPr>
              <a:t> </a:t>
            </a:r>
            <a:r>
              <a:rPr lang="en-US" altLang="en-US" sz="1000" b="0" i="1" dirty="0" smtClean="0">
                <a:cs typeface="Arial" charset="0"/>
              </a:rPr>
              <a:t>1</a:t>
            </a:r>
            <a:r>
              <a:rPr lang="en-US" altLang="en-US" sz="1000" i="1" dirty="0" smtClean="0">
                <a:cs typeface="Arial" charset="0"/>
              </a:rPr>
              <a:t> minute</a:t>
            </a:r>
            <a:endParaRPr lang="en-US" altLang="en-US" sz="1000" dirty="0" smtClean="0">
              <a:cs typeface="Arial" charset="0"/>
            </a:endParaRPr>
          </a:p>
          <a:p>
            <a:pPr eaLnBrk="1" hangingPunct="1"/>
            <a:r>
              <a:rPr lang="en-US" altLang="en-US" sz="1000" b="1" dirty="0" smtClean="0">
                <a:cs typeface="Arial" charset="0"/>
              </a:rPr>
              <a:t>Note:</a:t>
            </a:r>
            <a:r>
              <a:rPr lang="en-US" altLang="en-US" sz="1000" b="1" baseline="0" dirty="0" smtClean="0">
                <a:cs typeface="Arial" charset="0"/>
              </a:rPr>
              <a:t> </a:t>
            </a:r>
            <a:r>
              <a:rPr lang="en-US" altLang="en-US" sz="1000" b="0" baseline="0" dirty="0" smtClean="0">
                <a:cs typeface="Arial" charset="0"/>
              </a:rPr>
              <a:t>Go over this slide only if learners have taken this module to wrap up the entire course.</a:t>
            </a:r>
          </a:p>
          <a:p>
            <a:pPr eaLnBrk="1" hangingPunct="1"/>
            <a:r>
              <a:rPr lang="en-US" altLang="en-US" sz="1000" b="1" dirty="0" smtClean="0">
                <a:cs typeface="Arial" charset="0"/>
              </a:rPr>
              <a:t>Say: </a:t>
            </a:r>
            <a:r>
              <a:rPr lang="en-US" altLang="en-US" sz="1000" b="0" dirty="0" smtClean="0">
                <a:cs typeface="Arial" charset="0"/>
              </a:rPr>
              <a:t>Thank you for taking this entire course! </a:t>
            </a:r>
            <a:r>
              <a:rPr lang="en-US" altLang="en-US" sz="1000" b="0" dirty="0" smtClean="0">
                <a:ea typeface="Lucida Sans" panose="020B0602030504020204" pitchFamily="34" charset="0"/>
                <a:cs typeface="Lucida Sans" panose="020B0602030504020204" pitchFamily="34" charset="0"/>
              </a:rPr>
              <a:t>As we said at the beginning of the course,</a:t>
            </a:r>
            <a:r>
              <a:rPr lang="en-US" altLang="en-US" sz="1000" b="0" baseline="0" dirty="0" smtClean="0">
                <a:ea typeface="Lucida Sans" panose="020B0602030504020204" pitchFamily="34" charset="0"/>
                <a:cs typeface="Lucida Sans" panose="020B0602030504020204" pitchFamily="34" charset="0"/>
              </a:rPr>
              <a:t> w</a:t>
            </a:r>
            <a:r>
              <a:rPr lang="en-US" altLang="en-US" sz="1000" b="0" dirty="0" smtClean="0">
                <a:ea typeface="Lucida Sans" panose="020B0602030504020204" pitchFamily="34" charset="0"/>
                <a:cs typeface="Lucida Sans" panose="020B0602030504020204" pitchFamily="34" charset="0"/>
              </a:rPr>
              <a:t>e’re here to improve the future of security and share our ideas, projects, and successes. </a:t>
            </a:r>
            <a:r>
              <a:rPr lang="en-US" altLang="en-US" sz="1000" dirty="0" smtClean="0">
                <a:ea typeface="Lucida Sans" panose="020B0602030504020204" pitchFamily="34" charset="0"/>
                <a:cs typeface="Lucida Sans" panose="020B0602030504020204" pitchFamily="34" charset="0"/>
              </a:rPr>
              <a:t>During this course, you learned to:</a:t>
            </a:r>
          </a:p>
          <a:p>
            <a:pPr marL="171450" indent="-171450">
              <a:buSzTx/>
              <a:buFont typeface="Arial" pitchFamily="34" charset="0"/>
              <a:buChar char="•"/>
              <a:defRPr/>
            </a:pPr>
            <a:r>
              <a:rPr lang="en-US" altLang="en-US" sz="1000" dirty="0" smtClean="0">
                <a:ea typeface="Lucida Sans" panose="020B0602030504020204" pitchFamily="34" charset="0"/>
                <a:cs typeface="Lucida Sans" panose="020B0602030504020204" pitchFamily="34" charset="0"/>
              </a:rPr>
              <a:t>Improve your CSIRT processes and procedures;</a:t>
            </a:r>
          </a:p>
          <a:p>
            <a:pPr marL="171450" indent="-171450">
              <a:buSzTx/>
              <a:buFont typeface="Arial" pitchFamily="34" charset="0"/>
              <a:buChar char="•"/>
              <a:defRPr/>
            </a:pPr>
            <a:r>
              <a:rPr lang="en-US" altLang="en-US" sz="1000" dirty="0" smtClean="0">
                <a:ea typeface="Lucida Sans" panose="020B0602030504020204" pitchFamily="34" charset="0"/>
                <a:cs typeface="Lucida Sans" panose="020B0602030504020204" pitchFamily="34" charset="0"/>
              </a:rPr>
              <a:t>Deliver prompt and effective resolutions to computer security incidents; and</a:t>
            </a:r>
          </a:p>
          <a:p>
            <a:pPr marL="171450" indent="-171450">
              <a:buSzTx/>
              <a:buFont typeface="Arial" pitchFamily="34" charset="0"/>
              <a:buChar char="•"/>
              <a:defRPr/>
            </a:pPr>
            <a:r>
              <a:rPr lang="en-US" altLang="en-US" sz="1000" dirty="0" smtClean="0">
                <a:ea typeface="Lucida Sans" panose="020B0602030504020204" pitchFamily="34" charset="0"/>
                <a:cs typeface="Lucida Sans" panose="020B0602030504020204" pitchFamily="34" charset="0"/>
              </a:rPr>
              <a:t>Discuss incidents and discern various causes of problems.</a:t>
            </a:r>
          </a:p>
        </p:txBody>
      </p:sp>
      <p:sp>
        <p:nvSpPr>
          <p:cNvPr id="4" name="Rectangle 6"/>
          <p:cNvSpPr>
            <a:spLocks noGrp="1" noChangeArrowheads="1"/>
          </p:cNvSpPr>
          <p:nvPr>
            <p:ph type="ftr" sz="quarter" idx="4"/>
          </p:nvPr>
        </p:nvSpPr>
        <p:spPr bwMode="auto">
          <a:xfrm>
            <a:off x="-1" y="8686800"/>
            <a:ext cx="3516923"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800">
                <a:latin typeface="Lucida Sans"/>
                <a:ea typeface="ＭＳ Ｐゴシック" charset="-128"/>
              </a:defRPr>
            </a:lvl1pPr>
          </a:lstStyle>
          <a:p>
            <a:pPr>
              <a:defRPr/>
            </a:pPr>
            <a:r>
              <a:rPr lang="en-US" altLang="en-US" dirty="0" smtClean="0"/>
              <a:t>Training Module 1, CSIRT Fundamentals, Version 1, © 2016 FIRST </a:t>
            </a:r>
          </a:p>
        </p:txBody>
      </p:sp>
      <p:sp>
        <p:nvSpPr>
          <p:cNvPr id="5" name="Rectangle 7"/>
          <p:cNvSpPr>
            <a:spLocks noGrp="1" noChangeArrowheads="1"/>
          </p:cNvSpPr>
          <p:nvPr>
            <p:ph type="sldNum" sz="quarter" idx="5"/>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800">
                <a:latin typeface="Lucida Sans"/>
              </a:defRPr>
            </a:lvl1pPr>
          </a:lstStyle>
          <a:p>
            <a:fld id="{F5E97437-CEF4-4036-91BC-BC5EA72D1A5E}" type="slidenum">
              <a:rPr lang="en-US" altLang="en-US" smtClean="0"/>
              <a:pPr/>
              <a:t>38</a:t>
            </a:fld>
            <a:endParaRPr lang="en-US" altLang="en-US" dirty="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2"/>
          <p:cNvSpPr>
            <a:spLocks noGrp="1" noRot="1" noChangeAspect="1" noChangeArrowheads="1" noTextEdit="1"/>
          </p:cNvSpPr>
          <p:nvPr>
            <p:ph type="sldImg"/>
          </p:nvPr>
        </p:nvSpPr>
        <p:spPr>
          <a:ln/>
        </p:spPr>
      </p:sp>
      <p:sp>
        <p:nvSpPr>
          <p:cNvPr id="6349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dirty="0" smtClean="0"/>
          </a:p>
        </p:txBody>
      </p:sp>
      <p:sp>
        <p:nvSpPr>
          <p:cNvPr id="6" name="Rectangle 6"/>
          <p:cNvSpPr>
            <a:spLocks noGrp="1" noChangeArrowheads="1"/>
          </p:cNvSpPr>
          <p:nvPr>
            <p:ph type="ftr" sz="quarter" idx="4"/>
          </p:nvPr>
        </p:nvSpPr>
        <p:spPr bwMode="auto">
          <a:xfrm>
            <a:off x="-1" y="8681231"/>
            <a:ext cx="4196863"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atin typeface="Arial" charset="0"/>
                <a:ea typeface="ＭＳ Ｐゴシック" charset="-128"/>
              </a:defRPr>
            </a:lvl1pPr>
          </a:lstStyle>
          <a:p>
            <a:pPr>
              <a:defRPr/>
            </a:pPr>
            <a:r>
              <a:rPr lang="en-US" altLang="en-US" sz="800" dirty="0">
                <a:latin typeface="Lucida Sans"/>
              </a:rPr>
              <a:t>Training Module 6, CSIRT Performance Measurement, Version 1, © 2016 FIRST</a:t>
            </a:r>
          </a:p>
        </p:txBody>
      </p:sp>
      <p:sp>
        <p:nvSpPr>
          <p:cNvPr id="7" name="Rectangle 7"/>
          <p:cNvSpPr>
            <a:spLocks noGrp="1" noChangeArrowheads="1"/>
          </p:cNvSpPr>
          <p:nvPr>
            <p:ph type="sldNum" sz="quarter" idx="5"/>
          </p:nvPr>
        </p:nvSpPr>
        <p:spPr bwMode="auto">
          <a:xfrm>
            <a:off x="3886200" y="8681231"/>
            <a:ext cx="2971800"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vl1pPr>
          </a:lstStyle>
          <a:p>
            <a:fld id="{F5E97437-CEF4-4036-91BC-BC5EA72D1A5E}" type="slidenum">
              <a:rPr lang="en-US" altLang="en-US" sz="800">
                <a:latin typeface="Lucida Sans"/>
              </a:rPr>
              <a:pPr/>
              <a:t>40</a:t>
            </a:fld>
            <a:endParaRPr lang="en-US" altLang="en-US" sz="800" dirty="0">
              <a:latin typeface="Lucida Sans"/>
            </a:endParaRPr>
          </a:p>
        </p:txBody>
      </p:sp>
    </p:spTree>
    <p:extLst>
      <p:ext uri="{BB962C8B-B14F-4D97-AF65-F5344CB8AC3E}">
        <p14:creationId xmlns:p14="http://schemas.microsoft.com/office/powerpoint/2010/main" val="177918336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Rot="1" noChangeAspect="1" noChangeArrowheads="1" noTextEdit="1"/>
          </p:cNvSpPr>
          <p:nvPr>
            <p:ph type="sldImg"/>
          </p:nvPr>
        </p:nvSpPr>
        <p:spPr>
          <a:ln/>
        </p:spPr>
      </p:sp>
      <p:sp>
        <p:nvSpPr>
          <p:cNvPr id="10243"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n-US" sz="1000" b="1" dirty="0" smtClean="0">
                <a:latin typeface="Lucida Sans"/>
                <a:cs typeface="Arial" charset="0"/>
              </a:rPr>
              <a:t>Agenda: </a:t>
            </a:r>
            <a:r>
              <a:rPr lang="en-US" altLang="en-US" sz="1000" i="1" dirty="0" smtClean="0">
                <a:latin typeface="Lucida Sans"/>
                <a:cs typeface="Arial" charset="0"/>
              </a:rPr>
              <a:t>1 minute</a:t>
            </a:r>
            <a:endParaRPr lang="en-US" altLang="en-US" sz="1000" dirty="0" smtClean="0">
              <a:latin typeface="Lucida Sans"/>
              <a:cs typeface="Arial" charset="0"/>
            </a:endParaRPr>
          </a:p>
          <a:p>
            <a:pPr eaLnBrk="1" hangingPunct="1"/>
            <a:r>
              <a:rPr lang="en-US" altLang="en-US" sz="1000" b="1" dirty="0" smtClean="0">
                <a:latin typeface="Lucida Sans"/>
                <a:cs typeface="Arial" charset="0"/>
              </a:rPr>
              <a:t>Say: </a:t>
            </a:r>
            <a:r>
              <a:rPr lang="en-US" altLang="en-US" sz="1000" dirty="0" smtClean="0">
                <a:latin typeface="Lucida Sans"/>
                <a:cs typeface="Arial" charset="0"/>
              </a:rPr>
              <a:t>Let’s take</a:t>
            </a:r>
            <a:r>
              <a:rPr lang="en-US" altLang="en-US" sz="1000" baseline="0" dirty="0" smtClean="0">
                <a:latin typeface="Lucida Sans"/>
                <a:cs typeface="Arial" charset="0"/>
              </a:rPr>
              <a:t> a look at some goals for today. Any questions about what we’ll be covering?</a:t>
            </a:r>
            <a:endParaRPr lang="en-US" altLang="en-US" sz="1000" dirty="0" smtClean="0">
              <a:latin typeface="Lucida Sans"/>
              <a:cs typeface="Arial" charset="0"/>
            </a:endParaRPr>
          </a:p>
          <a:p>
            <a:pPr eaLnBrk="1" hangingPunct="1"/>
            <a:r>
              <a:rPr lang="en-US" altLang="en-US" sz="1000" b="1" dirty="0" smtClean="0">
                <a:latin typeface="Lucida Sans"/>
                <a:cs typeface="Arial" charset="0"/>
              </a:rPr>
              <a:t>Tell </a:t>
            </a:r>
            <a:r>
              <a:rPr lang="en-US" altLang="en-US" sz="1000" dirty="0" smtClean="0">
                <a:latin typeface="Lucida Sans"/>
                <a:cs typeface="Arial" charset="0"/>
              </a:rPr>
              <a:t>learners how this pertains to their everyday jobs.</a:t>
            </a:r>
          </a:p>
        </p:txBody>
      </p:sp>
      <p:sp>
        <p:nvSpPr>
          <p:cNvPr id="6" name="Rectangle 6"/>
          <p:cNvSpPr>
            <a:spLocks noGrp="1" noChangeArrowheads="1"/>
          </p:cNvSpPr>
          <p:nvPr>
            <p:ph type="ftr" sz="quarter" idx="4"/>
          </p:nvPr>
        </p:nvSpPr>
        <p:spPr bwMode="auto">
          <a:xfrm>
            <a:off x="-1" y="8681231"/>
            <a:ext cx="4196863"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atin typeface="Arial" charset="0"/>
                <a:ea typeface="ＭＳ Ｐゴシック" charset="-128"/>
              </a:defRPr>
            </a:lvl1pPr>
          </a:lstStyle>
          <a:p>
            <a:pPr>
              <a:defRPr/>
            </a:pPr>
            <a:r>
              <a:rPr lang="en-US" altLang="en-US" sz="800" dirty="0">
                <a:latin typeface="Lucida Sans"/>
              </a:rPr>
              <a:t>Training Module 6, CSIRT Performance Measurement, Version 1, © 2016 FIRST</a:t>
            </a:r>
          </a:p>
        </p:txBody>
      </p:sp>
      <p:sp>
        <p:nvSpPr>
          <p:cNvPr id="7" name="Rectangle 7"/>
          <p:cNvSpPr>
            <a:spLocks noGrp="1" noChangeArrowheads="1"/>
          </p:cNvSpPr>
          <p:nvPr>
            <p:ph type="sldNum" sz="quarter" idx="5"/>
          </p:nvPr>
        </p:nvSpPr>
        <p:spPr bwMode="auto">
          <a:xfrm>
            <a:off x="3886200" y="8681231"/>
            <a:ext cx="2971800"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vl1pPr>
          </a:lstStyle>
          <a:p>
            <a:fld id="{F5E97437-CEF4-4036-91BC-BC5EA72D1A5E}" type="slidenum">
              <a:rPr lang="en-US" altLang="en-US" sz="800">
                <a:latin typeface="Lucida Sans"/>
              </a:rPr>
              <a:pPr/>
              <a:t>3</a:t>
            </a:fld>
            <a:endParaRPr lang="en-US" altLang="en-US" sz="800" dirty="0">
              <a:latin typeface="Lucida Sans"/>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Rot="1" noChangeAspect="1" noChangeArrowheads="1" noTextEdit="1"/>
          </p:cNvSpPr>
          <p:nvPr>
            <p:ph type="sldImg"/>
          </p:nvPr>
        </p:nvSpPr>
        <p:spPr>
          <a:ln/>
        </p:spPr>
      </p:sp>
      <p:sp>
        <p:nvSpPr>
          <p:cNvPr id="1229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n-US" sz="1000" b="1" dirty="0" smtClean="0">
                <a:latin typeface="Lucida Sans"/>
                <a:cs typeface="Arial" charset="0"/>
              </a:rPr>
              <a:t>Section 1: Performance Analysis:</a:t>
            </a:r>
            <a:r>
              <a:rPr lang="en-US" altLang="en-US" sz="1000" i="1" dirty="0" smtClean="0">
                <a:latin typeface="Lucida Sans"/>
                <a:cs typeface="Arial" charset="0"/>
              </a:rPr>
              <a:t> 0 minutes</a:t>
            </a:r>
            <a:endParaRPr lang="en-US" altLang="en-US" sz="1000" dirty="0" smtClean="0">
              <a:latin typeface="Lucida Sans"/>
              <a:cs typeface="Arial" charset="0"/>
            </a:endParaRPr>
          </a:p>
          <a:p>
            <a:pPr eaLnBrk="1" hangingPunct="1"/>
            <a:r>
              <a:rPr lang="en-US" altLang="en-US" sz="1000" b="1" dirty="0" smtClean="0">
                <a:latin typeface="Lucida Sans"/>
                <a:cs typeface="Arial" charset="0"/>
              </a:rPr>
              <a:t>Say: </a:t>
            </a:r>
            <a:r>
              <a:rPr lang="en-US" altLang="en-US" sz="1000" b="0" dirty="0" smtClean="0">
                <a:latin typeface="Lucida Sans"/>
                <a:cs typeface="Arial" charset="0"/>
              </a:rPr>
              <a:t>Let’s start with </a:t>
            </a:r>
            <a:r>
              <a:rPr lang="en-US" altLang="en-US" sz="1000" dirty="0" smtClean="0">
                <a:latin typeface="Lucida Sans"/>
                <a:cs typeface="Arial" charset="0"/>
              </a:rPr>
              <a:t>Section 1,</a:t>
            </a:r>
            <a:r>
              <a:rPr lang="en-US" altLang="en-US" sz="1000" baseline="0" dirty="0" smtClean="0">
                <a:latin typeface="Lucida Sans"/>
                <a:cs typeface="Arial" charset="0"/>
              </a:rPr>
              <a:t> </a:t>
            </a:r>
            <a:r>
              <a:rPr lang="en-US" altLang="en-US" sz="1000" dirty="0" smtClean="0">
                <a:latin typeface="Lucida Sans"/>
                <a:cs typeface="Arial" charset="0"/>
              </a:rPr>
              <a:t>Performance Analysis.</a:t>
            </a:r>
          </a:p>
        </p:txBody>
      </p:sp>
      <p:sp>
        <p:nvSpPr>
          <p:cNvPr id="6" name="Rectangle 6"/>
          <p:cNvSpPr>
            <a:spLocks noGrp="1" noChangeArrowheads="1"/>
          </p:cNvSpPr>
          <p:nvPr>
            <p:ph type="ftr" sz="quarter" idx="4"/>
          </p:nvPr>
        </p:nvSpPr>
        <p:spPr bwMode="auto">
          <a:xfrm>
            <a:off x="-1" y="8681231"/>
            <a:ext cx="4196863"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atin typeface="Arial" charset="0"/>
                <a:ea typeface="ＭＳ Ｐゴシック" charset="-128"/>
              </a:defRPr>
            </a:lvl1pPr>
          </a:lstStyle>
          <a:p>
            <a:pPr>
              <a:defRPr/>
            </a:pPr>
            <a:r>
              <a:rPr lang="en-US" altLang="en-US" sz="800" dirty="0">
                <a:latin typeface="Lucida Sans"/>
              </a:rPr>
              <a:t>Training Module 6, CSIRT Performance Measurement, Version 1, © 2016 FIRST</a:t>
            </a:r>
          </a:p>
        </p:txBody>
      </p:sp>
      <p:sp>
        <p:nvSpPr>
          <p:cNvPr id="7" name="Rectangle 7"/>
          <p:cNvSpPr>
            <a:spLocks noGrp="1" noChangeArrowheads="1"/>
          </p:cNvSpPr>
          <p:nvPr>
            <p:ph type="sldNum" sz="quarter" idx="5"/>
          </p:nvPr>
        </p:nvSpPr>
        <p:spPr bwMode="auto">
          <a:xfrm>
            <a:off x="3886200" y="8681231"/>
            <a:ext cx="2971800"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vl1pPr>
          </a:lstStyle>
          <a:p>
            <a:fld id="{F5E97437-CEF4-4036-91BC-BC5EA72D1A5E}" type="slidenum">
              <a:rPr lang="en-US" altLang="en-US" sz="800">
                <a:latin typeface="Lucida Sans"/>
              </a:rPr>
              <a:pPr/>
              <a:t>4</a:t>
            </a:fld>
            <a:endParaRPr lang="en-US" altLang="en-US" sz="800" dirty="0">
              <a:latin typeface="Lucida Sans"/>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Rot="1" noChangeAspect="1" noChangeArrowheads="1" noTextEdit="1"/>
          </p:cNvSpPr>
          <p:nvPr>
            <p:ph type="sldImg"/>
          </p:nvPr>
        </p:nvSpPr>
        <p:spPr>
          <a:ln/>
        </p:spPr>
      </p:sp>
      <p:sp>
        <p:nvSpPr>
          <p:cNvPr id="21507" name="Rectangle 3"/>
          <p:cNvSpPr>
            <a:spLocks noGrp="1" noChangeArrowheads="1"/>
          </p:cNvSpPr>
          <p:nvPr>
            <p:ph type="body" idx="1"/>
          </p:nvPr>
        </p:nvSpPr>
        <p:spPr>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defRPr/>
            </a:pPr>
            <a:r>
              <a:rPr lang="en-US" altLang="en-US" sz="1000" b="1" dirty="0" smtClean="0">
                <a:latin typeface="Lucida Sans"/>
              </a:rPr>
              <a:t>Why Analyze Team Job Performance?</a:t>
            </a:r>
            <a:r>
              <a:rPr lang="en-US" altLang="en-US" sz="1000" b="1" i="0" dirty="0" smtClean="0">
                <a:latin typeface="Lucida Sans"/>
                <a:cs typeface="Arial" charset="0"/>
              </a:rPr>
              <a:t>: </a:t>
            </a:r>
            <a:r>
              <a:rPr lang="en-US" altLang="en-US" sz="1000" i="1" dirty="0" smtClean="0">
                <a:latin typeface="Lucida Sans"/>
                <a:cs typeface="Arial" charset="0"/>
              </a:rPr>
              <a:t>3 to 5 minutes</a:t>
            </a:r>
          </a:p>
          <a:p>
            <a:pPr eaLnBrk="1" hangingPunct="1">
              <a:defRPr/>
            </a:pPr>
            <a:endParaRPr lang="en-US" altLang="en-US" sz="1000" dirty="0" smtClean="0">
              <a:latin typeface="Lucida Sans"/>
              <a:cs typeface="Arial" charset="0"/>
            </a:endParaRPr>
          </a:p>
          <a:p>
            <a:pPr marL="0" marR="0" indent="0" algn="l" defTabSz="457200" rtl="0" eaLnBrk="1" fontAlgn="base" latinLnBrk="0" hangingPunct="1">
              <a:lnSpc>
                <a:spcPct val="100000"/>
              </a:lnSpc>
              <a:spcBef>
                <a:spcPct val="30000"/>
              </a:spcBef>
              <a:spcAft>
                <a:spcPct val="0"/>
              </a:spcAft>
              <a:buClrTx/>
              <a:buSzTx/>
              <a:buFontTx/>
              <a:buNone/>
              <a:tabLst/>
              <a:defRPr/>
            </a:pPr>
            <a:r>
              <a:rPr lang="en-US" altLang="en-US" sz="1000" b="1" dirty="0" smtClean="0">
                <a:latin typeface="Lucida Sans"/>
                <a:cs typeface="Arial" charset="0"/>
              </a:rPr>
              <a:t>Say: </a:t>
            </a:r>
            <a:r>
              <a:rPr lang="en-US" sz="1000" i="0" kern="1200" dirty="0" smtClean="0">
                <a:solidFill>
                  <a:schemeClr val="tx1"/>
                </a:solidFill>
                <a:effectLst/>
                <a:latin typeface="Lucida Sans"/>
              </a:rPr>
              <a:t>A key component in assessing the continued effectiveness of a CSIRT is performance analysis, that is, evaluating the work and outcomes of the CSIRT. CSIRT teams should always be looking for ways to analyze their operations and </a:t>
            </a:r>
            <a:r>
              <a:rPr lang="en-US" sz="1000" b="0" i="0" kern="1200" dirty="0" smtClean="0">
                <a:solidFill>
                  <a:schemeClr val="tx1"/>
                </a:solidFill>
                <a:effectLst/>
                <a:latin typeface="Lucida Sans"/>
              </a:rPr>
              <a:t>outcomes, so as </a:t>
            </a:r>
            <a:r>
              <a:rPr lang="en-US" sz="1000" i="0" kern="1200" dirty="0" smtClean="0">
                <a:solidFill>
                  <a:schemeClr val="tx1"/>
                </a:solidFill>
                <a:effectLst/>
                <a:latin typeface="Lucida Sans"/>
              </a:rPr>
              <a:t>to improve their performance and add to the efficiency and effectiveness of the entire organization. Here are some</a:t>
            </a:r>
            <a:r>
              <a:rPr lang="en-US" sz="1000" i="0" kern="1200" baseline="0" dirty="0" smtClean="0">
                <a:solidFill>
                  <a:schemeClr val="tx1"/>
                </a:solidFill>
                <a:effectLst/>
                <a:latin typeface="Lucida Sans"/>
              </a:rPr>
              <a:t> ideas driving the need for performance measurement.</a:t>
            </a:r>
            <a:endParaRPr lang="en-US" sz="1000" i="0" kern="1200" dirty="0" smtClean="0">
              <a:solidFill>
                <a:schemeClr val="tx1"/>
              </a:solidFill>
              <a:effectLst/>
              <a:latin typeface="Lucida Sans"/>
            </a:endParaRPr>
          </a:p>
          <a:p>
            <a:pPr marL="0" marR="0" indent="0" algn="l" defTabSz="457200" rtl="0" eaLnBrk="1" fontAlgn="base" latinLnBrk="0" hangingPunct="1">
              <a:lnSpc>
                <a:spcPct val="100000"/>
              </a:lnSpc>
              <a:spcBef>
                <a:spcPct val="30000"/>
              </a:spcBef>
              <a:spcAft>
                <a:spcPct val="0"/>
              </a:spcAft>
              <a:buClrTx/>
              <a:buSzTx/>
              <a:buFontTx/>
              <a:buNone/>
              <a:tabLst/>
              <a:defRPr/>
            </a:pPr>
            <a:r>
              <a:rPr lang="en-US" sz="1000" b="1" i="0" kern="1200" dirty="0" smtClean="0">
                <a:solidFill>
                  <a:schemeClr val="tx1"/>
                </a:solidFill>
                <a:effectLst/>
                <a:latin typeface="Lucida Sans"/>
              </a:rPr>
              <a:t>Walk through </a:t>
            </a:r>
            <a:r>
              <a:rPr lang="en-US" sz="1000" i="0" kern="1200" dirty="0" smtClean="0">
                <a:solidFill>
                  <a:schemeClr val="tx1"/>
                </a:solidFill>
                <a:effectLst/>
                <a:latin typeface="Lucida Sans"/>
              </a:rPr>
              <a:t>each of the bullet points as needed.</a:t>
            </a:r>
          </a:p>
          <a:p>
            <a:pPr marL="0" marR="0" indent="0" algn="l" defTabSz="457200" rtl="0" eaLnBrk="1" fontAlgn="base" latinLnBrk="0" hangingPunct="1">
              <a:lnSpc>
                <a:spcPct val="100000"/>
              </a:lnSpc>
              <a:spcBef>
                <a:spcPct val="30000"/>
              </a:spcBef>
              <a:spcAft>
                <a:spcPct val="0"/>
              </a:spcAft>
              <a:buClrTx/>
              <a:buSzTx/>
              <a:buFontTx/>
              <a:buNone/>
              <a:tabLst/>
              <a:defRPr/>
            </a:pPr>
            <a:r>
              <a:rPr lang="en-US" sz="1000" i="0" kern="1200" dirty="0" smtClean="0">
                <a:solidFill>
                  <a:schemeClr val="tx1"/>
                </a:solidFill>
                <a:effectLst/>
                <a:latin typeface="Lucida Sans"/>
              </a:rPr>
              <a:t>(1) </a:t>
            </a:r>
            <a:r>
              <a:rPr lang="en-US" sz="1000" b="1" i="0" kern="1200" dirty="0" smtClean="0">
                <a:solidFill>
                  <a:schemeClr val="tx1"/>
                </a:solidFill>
                <a:effectLst/>
                <a:latin typeface="Lucida Sans"/>
              </a:rPr>
              <a:t>Emphasize</a:t>
            </a:r>
            <a:r>
              <a:rPr lang="en-US" sz="1000" i="0" kern="1200" dirty="0" smtClean="0">
                <a:solidFill>
                  <a:schemeClr val="tx1"/>
                </a:solidFill>
                <a:effectLst/>
                <a:latin typeface="Lucida Sans"/>
              </a:rPr>
              <a:t> that</a:t>
            </a:r>
            <a:r>
              <a:rPr lang="en-US" sz="1000" i="0" kern="1200" baseline="0" dirty="0" smtClean="0">
                <a:solidFill>
                  <a:schemeClr val="tx1"/>
                </a:solidFill>
                <a:effectLst/>
                <a:latin typeface="Lucida Sans"/>
              </a:rPr>
              <a:t> continuous </a:t>
            </a:r>
            <a:r>
              <a:rPr lang="en-US" altLang="en-US" sz="1000" dirty="0" smtClean="0">
                <a:latin typeface="Lucida Sans"/>
              </a:rPr>
              <a:t>quality improvement is always a good thing.</a:t>
            </a:r>
            <a:endParaRPr lang="en-US" sz="1000" i="0" kern="1200" dirty="0" smtClean="0">
              <a:solidFill>
                <a:schemeClr val="tx1"/>
              </a:solidFill>
              <a:effectLst/>
              <a:latin typeface="Lucida Sans"/>
            </a:endParaRPr>
          </a:p>
          <a:p>
            <a:pPr eaLnBrk="1" hangingPunct="1">
              <a:defRPr/>
            </a:pPr>
            <a:endParaRPr lang="en-US" altLang="en-US" sz="1000" dirty="0" smtClean="0">
              <a:latin typeface="Lucida Sans"/>
              <a:cs typeface="Arial" charset="0"/>
            </a:endParaRPr>
          </a:p>
          <a:p>
            <a:pPr eaLnBrk="1" hangingPunct="1">
              <a:defRPr/>
            </a:pPr>
            <a:endParaRPr lang="en-US" altLang="en-US" sz="1000" b="1" baseline="0" dirty="0" smtClean="0">
              <a:latin typeface="Lucida Sans"/>
              <a:cs typeface="Arial" charset="0"/>
            </a:endParaRPr>
          </a:p>
        </p:txBody>
      </p:sp>
      <p:sp>
        <p:nvSpPr>
          <p:cNvPr id="6" name="Rectangle 6"/>
          <p:cNvSpPr>
            <a:spLocks noGrp="1" noChangeArrowheads="1"/>
          </p:cNvSpPr>
          <p:nvPr>
            <p:ph type="ftr" sz="quarter" idx="4"/>
          </p:nvPr>
        </p:nvSpPr>
        <p:spPr bwMode="auto">
          <a:xfrm>
            <a:off x="-1" y="8681231"/>
            <a:ext cx="4196863"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atin typeface="Arial" charset="0"/>
                <a:ea typeface="ＭＳ Ｐゴシック" charset="-128"/>
              </a:defRPr>
            </a:lvl1pPr>
          </a:lstStyle>
          <a:p>
            <a:pPr>
              <a:defRPr/>
            </a:pPr>
            <a:r>
              <a:rPr lang="en-US" altLang="en-US" sz="800" dirty="0">
                <a:latin typeface="Lucida Sans"/>
              </a:rPr>
              <a:t>Training Module 6, CSIRT Performance Measurement, Version 1, © 2016 FIRST</a:t>
            </a:r>
          </a:p>
        </p:txBody>
      </p:sp>
      <p:sp>
        <p:nvSpPr>
          <p:cNvPr id="7" name="Rectangle 7"/>
          <p:cNvSpPr>
            <a:spLocks noGrp="1" noChangeArrowheads="1"/>
          </p:cNvSpPr>
          <p:nvPr>
            <p:ph type="sldNum" sz="quarter" idx="5"/>
          </p:nvPr>
        </p:nvSpPr>
        <p:spPr bwMode="auto">
          <a:xfrm>
            <a:off x="3886200" y="8681231"/>
            <a:ext cx="2971800"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vl1pPr>
          </a:lstStyle>
          <a:p>
            <a:fld id="{F5E97437-CEF4-4036-91BC-BC5EA72D1A5E}" type="slidenum">
              <a:rPr lang="en-US" altLang="en-US" sz="800">
                <a:latin typeface="Lucida Sans"/>
              </a:rPr>
              <a:pPr/>
              <a:t>5</a:t>
            </a:fld>
            <a:endParaRPr lang="en-US" altLang="en-US" sz="800" dirty="0">
              <a:latin typeface="Lucida Sans"/>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33046" y="4343400"/>
            <a:ext cx="5591908" cy="4114800"/>
          </a:xfrm>
        </p:spPr>
        <p:txBody>
          <a:bodyPr/>
          <a:lstStyle/>
          <a:p>
            <a:pPr eaLnBrk="1" hangingPunct="1">
              <a:defRPr/>
            </a:pPr>
            <a:r>
              <a:rPr lang="en-US" sz="800" b="1" dirty="0" smtClean="0">
                <a:latin typeface="Lucida Sans"/>
              </a:rPr>
              <a:t>Tips for a Successful Performance Improvement Cycle</a:t>
            </a:r>
            <a:r>
              <a:rPr lang="en-US" altLang="en-US" sz="800" b="1" i="0" dirty="0" smtClean="0">
                <a:latin typeface="Lucida Sans"/>
                <a:cs typeface="Arial" charset="0"/>
              </a:rPr>
              <a:t>: </a:t>
            </a:r>
            <a:r>
              <a:rPr lang="en-US" altLang="en-US" sz="800" b="0" i="1" dirty="0" smtClean="0">
                <a:latin typeface="Lucida Sans"/>
                <a:cs typeface="Arial" charset="0"/>
              </a:rPr>
              <a:t>5</a:t>
            </a:r>
            <a:r>
              <a:rPr lang="en-US" altLang="en-US" sz="800" i="1" dirty="0" smtClean="0">
                <a:latin typeface="Lucida Sans"/>
                <a:cs typeface="Arial" charset="0"/>
              </a:rPr>
              <a:t> minutes</a:t>
            </a:r>
          </a:p>
          <a:p>
            <a:pPr eaLnBrk="1" hangingPunct="1">
              <a:defRPr/>
            </a:pPr>
            <a:endParaRPr lang="en-US" altLang="en-US" sz="800" dirty="0" smtClean="0">
              <a:latin typeface="Lucida Sans"/>
              <a:cs typeface="Arial" charset="0"/>
            </a:endParaRPr>
          </a:p>
          <a:p>
            <a:pPr eaLnBrk="1" hangingPunct="1">
              <a:defRPr/>
            </a:pPr>
            <a:r>
              <a:rPr lang="en-US" altLang="en-US" sz="800" b="1" dirty="0" smtClean="0">
                <a:latin typeface="Lucida Sans"/>
                <a:cs typeface="Arial" charset="0"/>
              </a:rPr>
              <a:t>Say: </a:t>
            </a:r>
            <a:r>
              <a:rPr lang="en-US" altLang="en-US" sz="800" b="0" dirty="0" smtClean="0">
                <a:latin typeface="Lucida Sans"/>
                <a:cs typeface="Arial" charset="0"/>
              </a:rPr>
              <a:t>A </a:t>
            </a:r>
            <a:r>
              <a:rPr lang="en-US" sz="800" b="0" dirty="0" smtClean="0">
                <a:latin typeface="Lucida Sans"/>
              </a:rPr>
              <a:t>CSIRT consists of governance, process, people, and tools. Each time you go through a performance measurement and improvement cycle, you analyze</a:t>
            </a:r>
            <a:r>
              <a:rPr lang="en-US" sz="800" b="0" baseline="0" dirty="0" smtClean="0">
                <a:latin typeface="Lucida Sans"/>
              </a:rPr>
              <a:t> all these elements,</a:t>
            </a:r>
            <a:r>
              <a:rPr lang="en-US" sz="800" b="0" dirty="0" smtClean="0">
                <a:latin typeface="Lucida Sans"/>
              </a:rPr>
              <a:t> collect all input, and then focus on those workflows and processes (a) that are used often in the daily work of your team, (b) for which you have inconsistent performance across the team and (c) that are under your team’s control,</a:t>
            </a:r>
            <a:r>
              <a:rPr lang="en-US" sz="800" b="0" baseline="0" dirty="0" smtClean="0">
                <a:latin typeface="Lucida Sans"/>
              </a:rPr>
              <a:t> </a:t>
            </a:r>
            <a:r>
              <a:rPr lang="en-US" sz="800" b="0" dirty="0" smtClean="0">
                <a:latin typeface="Lucida Sans"/>
              </a:rPr>
              <a:t>to act upon the recommendations you come up with. This is how you measure and optimize performance as well as assessing the</a:t>
            </a:r>
            <a:r>
              <a:rPr lang="en-US" sz="800" b="0" baseline="0" dirty="0" smtClean="0">
                <a:latin typeface="Lucida Sans"/>
              </a:rPr>
              <a:t> </a:t>
            </a:r>
            <a:r>
              <a:rPr lang="en-US" sz="800" b="0" dirty="0" smtClean="0">
                <a:latin typeface="Lucida Sans"/>
              </a:rPr>
              <a:t>maturity level of your team. By “maturity,” we mean </a:t>
            </a:r>
            <a:r>
              <a:rPr lang="en-US" sz="800" b="0" i="0" kern="1200" dirty="0" smtClean="0">
                <a:solidFill>
                  <a:schemeClr val="tx1"/>
                </a:solidFill>
                <a:effectLst/>
                <a:latin typeface="Lucida Sans"/>
              </a:rPr>
              <a:t>how formalized</a:t>
            </a:r>
            <a:r>
              <a:rPr lang="en-US" sz="800" b="0" i="0" kern="1200" baseline="0" dirty="0" smtClean="0">
                <a:solidFill>
                  <a:schemeClr val="tx1"/>
                </a:solidFill>
                <a:effectLst/>
                <a:latin typeface="Lucida Sans"/>
              </a:rPr>
              <a:t> and consistent your </a:t>
            </a:r>
            <a:r>
              <a:rPr lang="en-US" sz="800" b="0" i="0" kern="1200" dirty="0" smtClean="0">
                <a:solidFill>
                  <a:schemeClr val="tx1"/>
                </a:solidFill>
                <a:effectLst/>
                <a:latin typeface="Lucida Sans"/>
              </a:rPr>
              <a:t>processes are,</a:t>
            </a:r>
            <a:r>
              <a:rPr lang="en-US" sz="800" b="0" i="0" kern="1200" baseline="0" dirty="0" smtClean="0">
                <a:solidFill>
                  <a:schemeClr val="tx1"/>
                </a:solidFill>
                <a:effectLst/>
                <a:latin typeface="Lucida Sans"/>
              </a:rPr>
              <a:t> in contrast with how effective they are.</a:t>
            </a:r>
            <a:endParaRPr lang="en-US" sz="800" b="0" dirty="0" smtClean="0">
              <a:latin typeface="Lucida Sans"/>
            </a:endParaRPr>
          </a:p>
          <a:p>
            <a:pPr eaLnBrk="1" hangingPunct="1">
              <a:defRPr/>
            </a:pPr>
            <a:r>
              <a:rPr lang="en-US" sz="800" dirty="0" smtClean="0">
                <a:latin typeface="Lucida Sans"/>
              </a:rPr>
              <a:t>Your most important services, workloads and processes will be quite different from another CSIRT and that is fine. Make sure you know what’s important in your organization.</a:t>
            </a:r>
            <a:r>
              <a:rPr lang="en-US" sz="800" baseline="0" dirty="0" smtClean="0">
                <a:latin typeface="Lucida Sans"/>
              </a:rPr>
              <a:t> </a:t>
            </a:r>
          </a:p>
          <a:p>
            <a:pPr eaLnBrk="1" hangingPunct="1">
              <a:defRPr/>
            </a:pPr>
            <a:r>
              <a:rPr lang="en-US" sz="800" dirty="0" smtClean="0">
                <a:latin typeface="Lucida Sans"/>
              </a:rPr>
              <a:t>During your analysis you will come up with other recommendations that are either not high on your list or not under your control. Put those in a separate “parking lot” list to acknowledge other areas that could be improved, but don’t build them into your improvement plan. </a:t>
            </a:r>
          </a:p>
          <a:p>
            <a:pPr lvl="0"/>
            <a:r>
              <a:rPr lang="en-US" sz="800" dirty="0" smtClean="0">
                <a:latin typeface="Lucida Sans"/>
              </a:rPr>
              <a:t>(1)</a:t>
            </a:r>
            <a:r>
              <a:rPr lang="en-US" sz="800" baseline="0" dirty="0" smtClean="0">
                <a:latin typeface="Lucida Sans"/>
              </a:rPr>
              <a:t> </a:t>
            </a:r>
            <a:r>
              <a:rPr lang="en-US" sz="800" dirty="0" smtClean="0">
                <a:latin typeface="Lucida Sans"/>
              </a:rPr>
              <a:t>You will have to collect some measurements to help you determine the CSIRT performance. </a:t>
            </a:r>
            <a:r>
              <a:rPr lang="en-US" sz="800" b="0" dirty="0" smtClean="0">
                <a:latin typeface="Lucida Sans"/>
              </a:rPr>
              <a:t>Make sure that you are collecting useful measurements to allow your team to make meaningful recommendations as well as encouraging the behavior you wish to foster during daily operations. Remember the old adage “You get what you measure.” If you run a call center and you measure and reward on the number of calls per hour, your customer service ratings</a:t>
            </a:r>
            <a:r>
              <a:rPr lang="en-US" sz="800" b="0" baseline="0" dirty="0" smtClean="0">
                <a:latin typeface="Lucida Sans"/>
              </a:rPr>
              <a:t> are </a:t>
            </a:r>
            <a:r>
              <a:rPr lang="en-US" sz="800" b="0" dirty="0" smtClean="0">
                <a:latin typeface="Lucida Sans"/>
              </a:rPr>
              <a:t>likely to go down. If you care about your customers’ favorable opinion of this department,</a:t>
            </a:r>
            <a:r>
              <a:rPr lang="en-US" sz="800" b="0" baseline="0" dirty="0" smtClean="0">
                <a:latin typeface="Lucida Sans"/>
              </a:rPr>
              <a:t> </a:t>
            </a:r>
            <a:r>
              <a:rPr lang="en-US" sz="800" b="0" dirty="0" smtClean="0">
                <a:latin typeface="Lucida Sans"/>
              </a:rPr>
              <a:t>use that measurement instead of the number of calls. Similarly with Incident Management, you might be better off measuring the number of incidents reopened,</a:t>
            </a:r>
            <a:r>
              <a:rPr lang="en-US" sz="800" b="0" baseline="0" dirty="0" smtClean="0">
                <a:latin typeface="Lucida Sans"/>
              </a:rPr>
              <a:t> or not reopened, </a:t>
            </a:r>
            <a:r>
              <a:rPr lang="en-US" sz="800" b="0" dirty="0" smtClean="0">
                <a:latin typeface="Lucida Sans"/>
              </a:rPr>
              <a:t>rather than the duration from open to closure. </a:t>
            </a:r>
          </a:p>
        </p:txBody>
      </p:sp>
      <p:sp>
        <p:nvSpPr>
          <p:cNvPr id="6" name="Rectangle 6"/>
          <p:cNvSpPr>
            <a:spLocks noGrp="1" noChangeArrowheads="1"/>
          </p:cNvSpPr>
          <p:nvPr>
            <p:ph type="ftr" sz="quarter" idx="4"/>
          </p:nvPr>
        </p:nvSpPr>
        <p:spPr bwMode="auto">
          <a:xfrm>
            <a:off x="-1" y="8681231"/>
            <a:ext cx="4196863"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atin typeface="Arial" charset="0"/>
                <a:ea typeface="ＭＳ Ｐゴシック" charset="-128"/>
              </a:defRPr>
            </a:lvl1pPr>
          </a:lstStyle>
          <a:p>
            <a:pPr>
              <a:defRPr/>
            </a:pPr>
            <a:r>
              <a:rPr lang="en-US" altLang="en-US" sz="800" dirty="0">
                <a:latin typeface="Lucida Sans"/>
              </a:rPr>
              <a:t>Training Module 6, CSIRT Performance Measurement, Version 1, © 2016 FIRST</a:t>
            </a:r>
          </a:p>
        </p:txBody>
      </p:sp>
      <p:sp>
        <p:nvSpPr>
          <p:cNvPr id="7" name="Rectangle 7"/>
          <p:cNvSpPr>
            <a:spLocks noGrp="1" noChangeArrowheads="1"/>
          </p:cNvSpPr>
          <p:nvPr>
            <p:ph type="sldNum" sz="quarter" idx="5"/>
          </p:nvPr>
        </p:nvSpPr>
        <p:spPr bwMode="auto">
          <a:xfrm>
            <a:off x="3886200" y="8681231"/>
            <a:ext cx="2971800"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vl1pPr>
          </a:lstStyle>
          <a:p>
            <a:fld id="{F5E97437-CEF4-4036-91BC-BC5EA72D1A5E}" type="slidenum">
              <a:rPr lang="en-US" altLang="en-US" sz="800">
                <a:latin typeface="Lucida Sans"/>
              </a:rPr>
              <a:pPr/>
              <a:t>6</a:t>
            </a:fld>
            <a:endParaRPr lang="en-US" altLang="en-US" sz="800" dirty="0">
              <a:latin typeface="Lucida Sans"/>
            </a:endParaRPr>
          </a:p>
        </p:txBody>
      </p:sp>
    </p:spTree>
    <p:extLst>
      <p:ext uri="{BB962C8B-B14F-4D97-AF65-F5344CB8AC3E}">
        <p14:creationId xmlns:p14="http://schemas.microsoft.com/office/powerpoint/2010/main" val="168390921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09600" y="4343400"/>
            <a:ext cx="5638800" cy="4114800"/>
          </a:xfrm>
        </p:spPr>
        <p:txBody>
          <a:bodyPr/>
          <a:lstStyle/>
          <a:p>
            <a:pPr eaLnBrk="1" hangingPunct="1">
              <a:defRPr/>
            </a:pPr>
            <a:r>
              <a:rPr lang="en-US" sz="800" b="1" dirty="0" smtClean="0">
                <a:latin typeface="Lucida Sans"/>
              </a:rPr>
              <a:t>Tips for a Successful Performance Improvement Cycle</a:t>
            </a:r>
            <a:r>
              <a:rPr lang="en-US" altLang="en-US" sz="800" b="1" i="0" dirty="0" smtClean="0">
                <a:latin typeface="Lucida Sans"/>
                <a:cs typeface="Arial" charset="0"/>
              </a:rPr>
              <a:t>: </a:t>
            </a:r>
            <a:r>
              <a:rPr lang="en-US" altLang="en-US" sz="800" i="1" dirty="0" smtClean="0">
                <a:latin typeface="Lucida Sans"/>
                <a:cs typeface="Arial" charset="0"/>
              </a:rPr>
              <a:t>5 minutes</a:t>
            </a:r>
          </a:p>
          <a:p>
            <a:pPr eaLnBrk="1" hangingPunct="1">
              <a:defRPr/>
            </a:pPr>
            <a:endParaRPr lang="en-US" altLang="en-US" sz="800" dirty="0" smtClean="0">
              <a:latin typeface="Lucida Sans"/>
              <a:cs typeface="Arial" charset="0"/>
            </a:endParaRPr>
          </a:p>
          <a:p>
            <a:pPr eaLnBrk="1" hangingPunct="1">
              <a:defRPr/>
            </a:pPr>
            <a:r>
              <a:rPr lang="en-US" altLang="en-US" sz="800" b="1" dirty="0" smtClean="0">
                <a:latin typeface="Lucida Sans"/>
                <a:cs typeface="Arial" charset="0"/>
              </a:rPr>
              <a:t>Say: </a:t>
            </a:r>
            <a:r>
              <a:rPr lang="en-US" sz="800" dirty="0" smtClean="0">
                <a:latin typeface="Lucida Sans"/>
              </a:rPr>
              <a:t>Stay sensitive to the idea that no one wants to be told they are not fabulous at their job; use inclusion and involvement. If </a:t>
            </a:r>
            <a:r>
              <a:rPr lang="en-US" sz="800" b="0" dirty="0" smtClean="0">
                <a:latin typeface="Lucida Sans"/>
              </a:rPr>
              <a:t>you give criticism incorrectly, it will destroy morale, affect productivity, and be a waste of time. Continuous improvement and enthusiasm for one’s job requires continual </a:t>
            </a:r>
            <a:r>
              <a:rPr lang="en-US" sz="800" dirty="0" smtClean="0">
                <a:latin typeface="Lucida Sans"/>
              </a:rPr>
              <a:t>focus. One example of how to raise this enthusiasm and focus is to give a “Process Improvement Award of the Quarter” at a larger staff meeting. Many organizations post the quarterly award winners on a wall so the reminder sticks around past year’s end. As for determining the winners, peer submission tends to work better than management selection.</a:t>
            </a:r>
          </a:p>
          <a:p>
            <a:pPr eaLnBrk="1" hangingPunct="1">
              <a:defRPr/>
            </a:pPr>
            <a:r>
              <a:rPr lang="en-US" sz="800" dirty="0" smtClean="0">
                <a:latin typeface="Lucida Sans"/>
              </a:rPr>
              <a:t>Some CSIRTs are analyzed by their organization’s independently run and funded Quality Assurance, or QA, department. The QA department will work with the CSIRT to assist the CSIRT in improving efficiency and effectiveness. Their primary focus is quality analysis and metrics so they can give you excellent help. And you may be able to offload work to them so you can focus on your primary mission of assuring the most secure environment for your organization.</a:t>
            </a:r>
          </a:p>
          <a:p>
            <a:pPr lvl="0"/>
            <a:r>
              <a:rPr lang="en-US" sz="800" dirty="0" smtClean="0">
                <a:latin typeface="Lucida Sans"/>
              </a:rPr>
              <a:t>Based on the situation, consider bringing in a consultant and/or a facilitator. A good facilitator,</a:t>
            </a:r>
            <a:r>
              <a:rPr lang="en-US" sz="800" baseline="0" dirty="0" smtClean="0">
                <a:latin typeface="Lucida Sans"/>
              </a:rPr>
              <a:t> </a:t>
            </a:r>
            <a:r>
              <a:rPr lang="en-US" sz="800" dirty="0" smtClean="0">
                <a:latin typeface="Lucida Sans"/>
              </a:rPr>
              <a:t>whether from within your organization or external, can be key in keeping your discussions on track and also not losing sight of “parking lot” items. Outsourcing the assessment to a consultant is sometimes useful when you need an independent view rather than one provided by your department. </a:t>
            </a:r>
          </a:p>
          <a:p>
            <a:pPr lvl="0"/>
            <a:r>
              <a:rPr lang="en-US" sz="800" dirty="0" smtClean="0">
                <a:latin typeface="Lucida Sans"/>
              </a:rPr>
              <a:t>(1) In addition to the input from your team members, you will also want to collect information from teams with whom you work regularly, such as your constituency, your management, and your partners. Your partners will likely include your IT department and perhaps other internal </a:t>
            </a:r>
            <a:r>
              <a:rPr lang="en-US" sz="800" b="0" dirty="0" smtClean="0">
                <a:latin typeface="Lucida Sans"/>
              </a:rPr>
              <a:t>organizations and outside people such as vendors, governmental agencies, and law enforcement. You’ll want input from these other groups, but you’ll also want </a:t>
            </a:r>
            <a:r>
              <a:rPr lang="en-US" sz="800" dirty="0" smtClean="0">
                <a:latin typeface="Lucida Sans"/>
              </a:rPr>
              <a:t>to restrict the actual analysis and planning meeting attendees to your department and close allies. </a:t>
            </a:r>
          </a:p>
          <a:p>
            <a:pPr lvl="0"/>
            <a:r>
              <a:rPr lang="en-US" sz="800" dirty="0" smtClean="0">
                <a:latin typeface="Lucida Sans"/>
              </a:rPr>
              <a:t>(2) And you’ll want to focus on the key improvement areas that directly influence your work</a:t>
            </a:r>
            <a:r>
              <a:rPr lang="en-US" sz="800" baseline="0" dirty="0" smtClean="0">
                <a:latin typeface="Lucida Sans"/>
              </a:rPr>
              <a:t> for</a:t>
            </a:r>
            <a:r>
              <a:rPr lang="en-US" sz="800" dirty="0" smtClean="0">
                <a:latin typeface="Lucida Sans"/>
              </a:rPr>
              <a:t> your constituency.</a:t>
            </a:r>
            <a:endParaRPr lang="en-US" sz="800" dirty="0">
              <a:latin typeface="Lucida Sans"/>
            </a:endParaRPr>
          </a:p>
        </p:txBody>
      </p:sp>
      <p:sp>
        <p:nvSpPr>
          <p:cNvPr id="6" name="Rectangle 6"/>
          <p:cNvSpPr>
            <a:spLocks noGrp="1" noChangeArrowheads="1"/>
          </p:cNvSpPr>
          <p:nvPr>
            <p:ph type="ftr" sz="quarter" idx="4"/>
          </p:nvPr>
        </p:nvSpPr>
        <p:spPr bwMode="auto">
          <a:xfrm>
            <a:off x="-1" y="8681231"/>
            <a:ext cx="4196863"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atin typeface="Arial" charset="0"/>
                <a:ea typeface="ＭＳ Ｐゴシック" charset="-128"/>
              </a:defRPr>
            </a:lvl1pPr>
          </a:lstStyle>
          <a:p>
            <a:pPr>
              <a:defRPr/>
            </a:pPr>
            <a:r>
              <a:rPr lang="en-US" altLang="en-US" sz="800" dirty="0">
                <a:latin typeface="Lucida Sans"/>
              </a:rPr>
              <a:t>Training Module 6, CSIRT Performance Measurement, Version 1, © 2016 FIRST</a:t>
            </a:r>
          </a:p>
        </p:txBody>
      </p:sp>
      <p:sp>
        <p:nvSpPr>
          <p:cNvPr id="7" name="Rectangle 7"/>
          <p:cNvSpPr>
            <a:spLocks noGrp="1" noChangeArrowheads="1"/>
          </p:cNvSpPr>
          <p:nvPr>
            <p:ph type="sldNum" sz="quarter" idx="5"/>
          </p:nvPr>
        </p:nvSpPr>
        <p:spPr bwMode="auto">
          <a:xfrm>
            <a:off x="3886200" y="8681231"/>
            <a:ext cx="2971800"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vl1pPr>
          </a:lstStyle>
          <a:p>
            <a:fld id="{F5E97437-CEF4-4036-91BC-BC5EA72D1A5E}" type="slidenum">
              <a:rPr lang="en-US" altLang="en-US" sz="800">
                <a:latin typeface="Lucida Sans"/>
              </a:rPr>
              <a:pPr/>
              <a:t>7</a:t>
            </a:fld>
            <a:endParaRPr lang="en-US" altLang="en-US" sz="800" dirty="0">
              <a:latin typeface="Lucida Sans"/>
            </a:endParaRPr>
          </a:p>
        </p:txBody>
      </p:sp>
    </p:spTree>
    <p:extLst>
      <p:ext uri="{BB962C8B-B14F-4D97-AF65-F5344CB8AC3E}">
        <p14:creationId xmlns:p14="http://schemas.microsoft.com/office/powerpoint/2010/main" val="168390921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Rot="1" noChangeAspect="1" noChangeArrowheads="1" noTextEdit="1"/>
          </p:cNvSpPr>
          <p:nvPr>
            <p:ph type="sldImg"/>
          </p:nvPr>
        </p:nvSpPr>
        <p:spPr>
          <a:ln/>
        </p:spPr>
      </p:sp>
      <p:sp>
        <p:nvSpPr>
          <p:cNvPr id="21507" name="Rectangle 3"/>
          <p:cNvSpPr>
            <a:spLocks noGrp="1" noChangeArrowheads="1"/>
          </p:cNvSpPr>
          <p:nvPr>
            <p:ph type="body" idx="1"/>
          </p:nvPr>
        </p:nvSpPr>
        <p:spPr>
          <a:xfrm>
            <a:off x="644769" y="4343400"/>
            <a:ext cx="5568462" cy="4114800"/>
          </a:xfrm>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defRPr/>
            </a:pPr>
            <a:r>
              <a:rPr lang="en-US" altLang="en-US" sz="800" b="1" dirty="0" smtClean="0">
                <a:latin typeface="Lucida Sans"/>
              </a:rPr>
              <a:t>Performance Improvement Flow: </a:t>
            </a:r>
            <a:r>
              <a:rPr lang="en-US" altLang="en-US" sz="800" b="0" i="1" dirty="0" smtClean="0">
                <a:latin typeface="Lucida Sans"/>
                <a:cs typeface="Arial" charset="0"/>
              </a:rPr>
              <a:t>2 </a:t>
            </a:r>
            <a:r>
              <a:rPr lang="en-US" altLang="en-US" sz="800" i="1" dirty="0" smtClean="0">
                <a:latin typeface="Lucida Sans"/>
                <a:cs typeface="Arial" charset="0"/>
              </a:rPr>
              <a:t>minutes</a:t>
            </a:r>
            <a:endParaRPr lang="en-US" altLang="en-US" sz="800" b="1" dirty="0" smtClean="0">
              <a:latin typeface="Lucida Sans"/>
              <a:cs typeface="Arial" charset="0"/>
            </a:endParaRPr>
          </a:p>
          <a:p>
            <a:pPr eaLnBrk="1" hangingPunct="1">
              <a:defRPr/>
            </a:pPr>
            <a:endParaRPr lang="en-US" altLang="en-US" sz="800" b="1" dirty="0" smtClean="0">
              <a:latin typeface="Lucida Sans"/>
              <a:cs typeface="Arial" charset="0"/>
            </a:endParaRPr>
          </a:p>
          <a:p>
            <a:pPr lvl="0"/>
            <a:r>
              <a:rPr lang="en-US" altLang="en-US" sz="800" b="1" dirty="0" smtClean="0">
                <a:latin typeface="Lucida Sans"/>
                <a:cs typeface="Arial" charset="0"/>
              </a:rPr>
              <a:t>Say: </a:t>
            </a:r>
            <a:r>
              <a:rPr lang="en-US" sz="800" dirty="0" smtClean="0">
                <a:latin typeface="Lucida Sans"/>
              </a:rPr>
              <a:t>You’ll need to do some research and put together a high-level plan for performance improvement</a:t>
            </a:r>
            <a:r>
              <a:rPr lang="en-US" sz="800" baseline="0" dirty="0" smtClean="0">
                <a:latin typeface="Lucida Sans"/>
              </a:rPr>
              <a:t> </a:t>
            </a:r>
            <a:r>
              <a:rPr lang="en-US" sz="800" dirty="0" smtClean="0">
                <a:latin typeface="Lucida Sans"/>
              </a:rPr>
              <a:t>before you talk to your management. If you’ve done a performance improvement project before it will be fairly easy. If you have never done one before, you’ll need to do a little more research. In either case take advantage of your FIRST peers,</a:t>
            </a:r>
            <a:r>
              <a:rPr lang="en-US" sz="800" baseline="0" dirty="0" smtClean="0">
                <a:latin typeface="Lucida Sans"/>
              </a:rPr>
              <a:t> </a:t>
            </a:r>
            <a:r>
              <a:rPr lang="en-US" sz="800" dirty="0" smtClean="0">
                <a:latin typeface="Lucida Sans"/>
              </a:rPr>
              <a:t>FIRST documentation and other resources to support you. </a:t>
            </a:r>
          </a:p>
          <a:p>
            <a:pPr lvl="0"/>
            <a:r>
              <a:rPr lang="en-US" sz="800" dirty="0" smtClean="0">
                <a:latin typeface="Lucida Sans"/>
              </a:rPr>
              <a:t>(1) To do a good job on a performance measurement is going to take time: From your team, from your constituency, from management, and also external partners. so you will need to make sure you have support from your management chain. </a:t>
            </a:r>
          </a:p>
          <a:p>
            <a:pPr lvl="0"/>
            <a:r>
              <a:rPr lang="en-US" sz="800" dirty="0" smtClean="0">
                <a:latin typeface="Lucida Sans"/>
              </a:rPr>
              <a:t>(2) Assemble your team. if you have a small CSIRT team it might be the entire team; for a larger team you will probably cut down on the number of full-time team members, but you’ll still want to consult your other team members and make sure you keep them informed. You’ll want to interview people outside of your team, but keep the core team to the CSIRT staff. </a:t>
            </a:r>
          </a:p>
          <a:p>
            <a:pPr lvl="0"/>
            <a:r>
              <a:rPr lang="en-US" sz="800" dirty="0" smtClean="0">
                <a:latin typeface="Lucida Sans"/>
              </a:rPr>
              <a:t>(3)</a:t>
            </a:r>
            <a:r>
              <a:rPr lang="en-US" sz="800" baseline="0" dirty="0" smtClean="0">
                <a:latin typeface="Lucida Sans"/>
              </a:rPr>
              <a:t> </a:t>
            </a:r>
            <a:r>
              <a:rPr lang="en-US" sz="800" dirty="0" smtClean="0">
                <a:latin typeface="Lucida Sans"/>
              </a:rPr>
              <a:t>There are any number of ways to use your assembled team as you collect all the performance data. You might have a subteam doing interviews, and another subteam reviewing documents such as your processes. Or you could have a subteam looking at physical security, both </a:t>
            </a:r>
            <a:r>
              <a:rPr lang="en-US" sz="800" b="0" dirty="0" smtClean="0">
                <a:latin typeface="Lucida Sans"/>
              </a:rPr>
              <a:t>documentation and constituency </a:t>
            </a:r>
            <a:r>
              <a:rPr lang="en-US" sz="800" dirty="0" smtClean="0">
                <a:latin typeface="Lucida Sans"/>
              </a:rPr>
              <a:t>and management interviews. </a:t>
            </a:r>
          </a:p>
          <a:p>
            <a:pPr lvl="0"/>
            <a:r>
              <a:rPr lang="en-US" sz="800" dirty="0" smtClean="0">
                <a:latin typeface="Lucida Sans"/>
              </a:rPr>
              <a:t>(4) Once you have all the data you can start looking at where you stand and key areas of improvement. </a:t>
            </a:r>
          </a:p>
          <a:p>
            <a:pPr lvl="0"/>
            <a:r>
              <a:rPr lang="en-US" sz="800" dirty="0" smtClean="0">
                <a:latin typeface="Lucida Sans"/>
              </a:rPr>
              <a:t>(5) While developing the improvement plan think about where the largest pain points are and what you can fix.</a:t>
            </a:r>
          </a:p>
          <a:p>
            <a:pPr lvl="0"/>
            <a:r>
              <a:rPr lang="en-US" sz="800" dirty="0" smtClean="0">
                <a:latin typeface="Lucida Sans"/>
              </a:rPr>
              <a:t>(6) Once you have a plan, update management and other stakeholders.</a:t>
            </a:r>
          </a:p>
          <a:p>
            <a:pPr lvl="0"/>
            <a:r>
              <a:rPr lang="en-US" sz="800" dirty="0" smtClean="0">
                <a:latin typeface="Lucida Sans"/>
              </a:rPr>
              <a:t>(7) Then, of course, execute the plan and periodically report to your management and</a:t>
            </a:r>
            <a:r>
              <a:rPr lang="en-US" sz="800" baseline="0" dirty="0" smtClean="0">
                <a:latin typeface="Lucida Sans"/>
              </a:rPr>
              <a:t> other stakeholders </a:t>
            </a:r>
            <a:r>
              <a:rPr lang="en-US" sz="800" dirty="0" smtClean="0">
                <a:latin typeface="Lucida Sans"/>
              </a:rPr>
              <a:t>to keep them apprised of your progress. </a:t>
            </a:r>
          </a:p>
        </p:txBody>
      </p:sp>
      <p:sp>
        <p:nvSpPr>
          <p:cNvPr id="6" name="Rectangle 6"/>
          <p:cNvSpPr>
            <a:spLocks noGrp="1" noChangeArrowheads="1"/>
          </p:cNvSpPr>
          <p:nvPr>
            <p:ph type="ftr" sz="quarter" idx="4"/>
          </p:nvPr>
        </p:nvSpPr>
        <p:spPr bwMode="auto">
          <a:xfrm>
            <a:off x="-1" y="8681231"/>
            <a:ext cx="4196863"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atin typeface="Arial" charset="0"/>
                <a:ea typeface="ＭＳ Ｐゴシック" charset="-128"/>
              </a:defRPr>
            </a:lvl1pPr>
          </a:lstStyle>
          <a:p>
            <a:pPr>
              <a:defRPr/>
            </a:pPr>
            <a:r>
              <a:rPr lang="en-US" altLang="en-US" sz="800" dirty="0">
                <a:latin typeface="Lucida Sans"/>
              </a:rPr>
              <a:t>Training Module 6, CSIRT Performance Measurement, Version 1, © 2016 FIRST</a:t>
            </a:r>
          </a:p>
        </p:txBody>
      </p:sp>
      <p:sp>
        <p:nvSpPr>
          <p:cNvPr id="7" name="Rectangle 7"/>
          <p:cNvSpPr>
            <a:spLocks noGrp="1" noChangeArrowheads="1"/>
          </p:cNvSpPr>
          <p:nvPr>
            <p:ph type="sldNum" sz="quarter" idx="5"/>
          </p:nvPr>
        </p:nvSpPr>
        <p:spPr bwMode="auto">
          <a:xfrm>
            <a:off x="3886200" y="8681231"/>
            <a:ext cx="2971800"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vl1pPr>
          </a:lstStyle>
          <a:p>
            <a:fld id="{F5E97437-CEF4-4036-91BC-BC5EA72D1A5E}" type="slidenum">
              <a:rPr lang="en-US" altLang="en-US" sz="800">
                <a:latin typeface="Lucida Sans"/>
              </a:rPr>
              <a:pPr/>
              <a:t>8</a:t>
            </a:fld>
            <a:endParaRPr lang="en-US" altLang="en-US" sz="800" dirty="0">
              <a:latin typeface="Lucida Sans"/>
            </a:endParaRPr>
          </a:p>
        </p:txBody>
      </p:sp>
    </p:spTree>
    <p:extLst>
      <p:ext uri="{BB962C8B-B14F-4D97-AF65-F5344CB8AC3E}">
        <p14:creationId xmlns:p14="http://schemas.microsoft.com/office/powerpoint/2010/main" val="214643336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720850" y="485775"/>
            <a:ext cx="3416300" cy="2562225"/>
          </a:xfrm>
        </p:spPr>
      </p:sp>
      <p:sp>
        <p:nvSpPr>
          <p:cNvPr id="3" name="Notes Placeholder 2"/>
          <p:cNvSpPr>
            <a:spLocks noGrp="1"/>
          </p:cNvSpPr>
          <p:nvPr>
            <p:ph type="body" idx="1"/>
          </p:nvPr>
        </p:nvSpPr>
        <p:spPr>
          <a:xfrm>
            <a:off x="504092" y="3282462"/>
            <a:ext cx="5849816" cy="4947138"/>
          </a:xfrm>
        </p:spPr>
        <p:txBody>
          <a:bodyPr/>
          <a:lstStyle/>
          <a:p>
            <a:pPr eaLnBrk="1" hangingPunct="1">
              <a:defRPr/>
            </a:pPr>
            <a:r>
              <a:rPr lang="en-US" altLang="en-US" sz="800" b="1" dirty="0" smtClean="0">
                <a:latin typeface="Lucida Sans"/>
                <a:cs typeface="Arial" charset="0"/>
              </a:rPr>
              <a:t>Universal: General Improvement Areas</a:t>
            </a:r>
            <a:r>
              <a:rPr lang="en-US" altLang="en-US" sz="800" b="1" i="0" dirty="0" smtClean="0">
                <a:latin typeface="Lucida Sans"/>
                <a:cs typeface="Arial" charset="0"/>
              </a:rPr>
              <a:t>: </a:t>
            </a:r>
            <a:r>
              <a:rPr lang="en-US" altLang="en-US" sz="800" i="1" dirty="0" smtClean="0">
                <a:latin typeface="Lucida Sans"/>
                <a:cs typeface="Arial" charset="0"/>
              </a:rPr>
              <a:t>5 minutes</a:t>
            </a:r>
          </a:p>
          <a:p>
            <a:pPr eaLnBrk="1" hangingPunct="1">
              <a:defRPr/>
            </a:pPr>
            <a:endParaRPr lang="en-US" altLang="en-US" sz="800" dirty="0" smtClean="0">
              <a:latin typeface="Lucida Sans"/>
              <a:cs typeface="Arial" charset="0"/>
            </a:endParaRPr>
          </a:p>
          <a:p>
            <a:pPr eaLnBrk="1" hangingPunct="1">
              <a:defRPr/>
            </a:pPr>
            <a:r>
              <a:rPr lang="en-US" altLang="en-US" sz="800" b="1" dirty="0" smtClean="0">
                <a:latin typeface="Lucida Sans"/>
                <a:cs typeface="Arial" charset="0"/>
              </a:rPr>
              <a:t>Say: </a:t>
            </a:r>
            <a:r>
              <a:rPr lang="en-US" sz="800" dirty="0" smtClean="0">
                <a:latin typeface="Lucida Sans"/>
              </a:rPr>
              <a:t>Remember that of course all metrics can be charted, but the question is, which</a:t>
            </a:r>
            <a:r>
              <a:rPr lang="en-US" sz="800" baseline="0" dirty="0" smtClean="0">
                <a:latin typeface="Lucida Sans"/>
              </a:rPr>
              <a:t> data is meaningful to chart</a:t>
            </a:r>
            <a:r>
              <a:rPr lang="en-US" sz="800" dirty="0" smtClean="0">
                <a:latin typeface="Lucida Sans"/>
              </a:rPr>
              <a:t>? What context is there around the metrics? To that end,</a:t>
            </a:r>
            <a:r>
              <a:rPr lang="en-US" sz="800" baseline="0" dirty="0" smtClean="0">
                <a:latin typeface="Lucida Sans"/>
              </a:rPr>
              <a:t> t</a:t>
            </a:r>
            <a:r>
              <a:rPr lang="en-US" sz="800" dirty="0" smtClean="0">
                <a:latin typeface="Lucida Sans"/>
              </a:rPr>
              <a:t>here are universal</a:t>
            </a:r>
            <a:r>
              <a:rPr lang="en-US" sz="800" baseline="0" dirty="0" smtClean="0">
                <a:latin typeface="Lucida Sans"/>
              </a:rPr>
              <a:t> </a:t>
            </a:r>
            <a:r>
              <a:rPr lang="en-US" sz="800" dirty="0" smtClean="0">
                <a:latin typeface="Lucida Sans"/>
              </a:rPr>
              <a:t>key indicators you can ask about for any performance measurement, analysis,</a:t>
            </a:r>
            <a:r>
              <a:rPr lang="en-US" sz="800" baseline="0" dirty="0" smtClean="0">
                <a:latin typeface="Lucida Sans"/>
              </a:rPr>
              <a:t> </a:t>
            </a:r>
            <a:r>
              <a:rPr lang="en-US" sz="800" dirty="0" smtClean="0">
                <a:latin typeface="Lucida Sans"/>
              </a:rPr>
              <a:t>and subsequent improvement plans. </a:t>
            </a:r>
          </a:p>
          <a:p>
            <a:pPr lvl="0"/>
            <a:r>
              <a:rPr lang="en-US" sz="800" b="0" dirty="0" smtClean="0">
                <a:latin typeface="Lucida Sans"/>
              </a:rPr>
              <a:t>(1) For effectiveness, ask questions such as:</a:t>
            </a:r>
          </a:p>
          <a:p>
            <a:pPr marL="171450" lvl="0" indent="-171450">
              <a:buFont typeface="Arial" pitchFamily="34" charset="0"/>
              <a:buChar char="•"/>
            </a:pPr>
            <a:r>
              <a:rPr lang="en-US" sz="800" b="0" dirty="0" smtClean="0">
                <a:latin typeface="Lucida Sans"/>
              </a:rPr>
              <a:t>When incidents are resolved, are they later reopened? </a:t>
            </a:r>
          </a:p>
          <a:p>
            <a:pPr marL="171450" lvl="0" indent="-171450">
              <a:buFont typeface="Arial" pitchFamily="34" charset="0"/>
              <a:buChar char="•"/>
            </a:pPr>
            <a:r>
              <a:rPr lang="en-US" sz="800" b="0" dirty="0" smtClean="0">
                <a:latin typeface="Lucida Sans"/>
              </a:rPr>
              <a:t>Is the reporting machine fixed and patched, yet other machines are not scheduled for upgrades? </a:t>
            </a:r>
          </a:p>
          <a:p>
            <a:pPr lvl="0"/>
            <a:r>
              <a:rPr lang="en-US" sz="800" b="0" dirty="0" smtClean="0">
                <a:latin typeface="Lucida Sans"/>
              </a:rPr>
              <a:t>(2) When asking questions about communications, raise issues like this:</a:t>
            </a:r>
          </a:p>
          <a:p>
            <a:pPr marL="171450" lvl="0" indent="-171450">
              <a:buFont typeface="Arial" pitchFamily="34" charset="0"/>
              <a:buChar char="•"/>
            </a:pPr>
            <a:r>
              <a:rPr lang="en-US" sz="800" b="0" dirty="0" smtClean="0">
                <a:latin typeface="Lucida Sans"/>
              </a:rPr>
              <a:t>Are you communicating well within your team? Or are communications misunderstood? Are any incidents being delayed due to miscommunications? Are any incidents put in limbo?</a:t>
            </a:r>
          </a:p>
          <a:p>
            <a:pPr marL="171450" lvl="0" indent="-171450">
              <a:buFont typeface="Arial" pitchFamily="34" charset="0"/>
              <a:buChar char="•"/>
            </a:pPr>
            <a:r>
              <a:rPr lang="en-US" sz="800" b="0" dirty="0" smtClean="0">
                <a:latin typeface="Lucida Sans"/>
              </a:rPr>
              <a:t>Is the CSIRT clearly communicating with its constituency? Or are messages misunderstood and not clear? </a:t>
            </a:r>
          </a:p>
          <a:p>
            <a:pPr marL="171450" lvl="0" indent="-171450">
              <a:buFont typeface="Arial" pitchFamily="34" charset="0"/>
              <a:buChar char="•"/>
            </a:pPr>
            <a:r>
              <a:rPr lang="en-US" sz="800" b="0" dirty="0" smtClean="0">
                <a:latin typeface="Lucida Sans"/>
              </a:rPr>
              <a:t>Does management feel they are being adequately informed and in a timely manner? </a:t>
            </a:r>
          </a:p>
          <a:p>
            <a:pPr marL="171450" lvl="0" indent="-171450">
              <a:buFont typeface="Arial" pitchFamily="34" charset="0"/>
              <a:buChar char="•"/>
            </a:pPr>
            <a:r>
              <a:rPr lang="en-US" sz="800" b="0" dirty="0" smtClean="0">
                <a:latin typeface="Lucida Sans"/>
              </a:rPr>
              <a:t>Is the method of communication,</a:t>
            </a:r>
            <a:r>
              <a:rPr lang="en-US" sz="800" b="0" baseline="0" dirty="0" smtClean="0">
                <a:latin typeface="Lucida Sans"/>
              </a:rPr>
              <a:t> such as </a:t>
            </a:r>
            <a:r>
              <a:rPr lang="en-US" sz="800" b="0" dirty="0" smtClean="0">
                <a:latin typeface="Lucida Sans"/>
              </a:rPr>
              <a:t>email</a:t>
            </a:r>
            <a:r>
              <a:rPr lang="en-US" sz="800" b="0" baseline="0" dirty="0" smtClean="0">
                <a:latin typeface="Lucida Sans"/>
              </a:rPr>
              <a:t> or</a:t>
            </a:r>
            <a:r>
              <a:rPr lang="en-US" sz="800" b="0" dirty="0" smtClean="0">
                <a:latin typeface="Lucida Sans"/>
              </a:rPr>
              <a:t> presentations, the most effective?</a:t>
            </a:r>
          </a:p>
          <a:p>
            <a:pPr marL="171450" lvl="0" indent="-171450">
              <a:buFont typeface="Arial" pitchFamily="34" charset="0"/>
              <a:buChar char="•"/>
            </a:pPr>
            <a:r>
              <a:rPr lang="en-US" sz="800" b="0" dirty="0" smtClean="0">
                <a:latin typeface="Lucida Sans"/>
              </a:rPr>
              <a:t>Does your IT department work well with CSIRT? Are there clear lines of communication? Are there ways you can work better together? </a:t>
            </a:r>
          </a:p>
          <a:p>
            <a:pPr lvl="0"/>
            <a:r>
              <a:rPr lang="en-US" sz="800" b="0" dirty="0" smtClean="0">
                <a:latin typeface="Lucida Sans"/>
              </a:rPr>
              <a:t>(3) When talking about consistency you can ask:</a:t>
            </a:r>
          </a:p>
          <a:p>
            <a:pPr marL="171450" lvl="0" indent="-171450">
              <a:buFont typeface="Arial" pitchFamily="34" charset="0"/>
              <a:buChar char="•"/>
            </a:pPr>
            <a:r>
              <a:rPr lang="en-US" sz="800" b="0" dirty="0" smtClean="0">
                <a:latin typeface="Lucida Sans"/>
              </a:rPr>
              <a:t>Are your services delivered at the same level of quality each time? In other words, does your process enable you to respond quickly, effectively, consistently? </a:t>
            </a:r>
          </a:p>
          <a:p>
            <a:pPr lvl="0"/>
            <a:r>
              <a:rPr lang="en-US" sz="800" b="0" dirty="0" smtClean="0">
                <a:latin typeface="Lucida Sans"/>
              </a:rPr>
              <a:t>(4) Questions about timeliness include:</a:t>
            </a:r>
          </a:p>
          <a:p>
            <a:pPr marL="171450" lvl="0" indent="-171450">
              <a:buFont typeface="Arial" pitchFamily="34" charset="0"/>
              <a:buChar char="•"/>
            </a:pPr>
            <a:r>
              <a:rPr lang="en-US" sz="800" b="0" dirty="0" smtClean="0">
                <a:latin typeface="Lucida Sans"/>
              </a:rPr>
              <a:t>What percentage of the time is the CSIRT late in delivering services? In other words, does the CSIRT ever not meet its service level agreement, or SLA, for a service? It is the lower priority incidents? or is it sometimes high-priority incidents? </a:t>
            </a:r>
          </a:p>
          <a:p>
            <a:pPr marL="171450" lvl="0" indent="-171450">
              <a:buFont typeface="Arial" pitchFamily="34" charset="0"/>
              <a:buChar char="•"/>
            </a:pPr>
            <a:r>
              <a:rPr lang="en-US" sz="800" b="0" dirty="0" smtClean="0">
                <a:latin typeface="Lucida Sans"/>
              </a:rPr>
              <a:t>Are incidents being handled by the CSIRT with</a:t>
            </a:r>
            <a:r>
              <a:rPr lang="en-US" sz="800" b="0" baseline="0" dirty="0" smtClean="0">
                <a:latin typeface="Lucida Sans"/>
              </a:rPr>
              <a:t> the appropriate priorities within</a:t>
            </a:r>
            <a:r>
              <a:rPr lang="en-US" sz="800" b="0" dirty="0" smtClean="0">
                <a:latin typeface="Lucida Sans"/>
              </a:rPr>
              <a:t> appropriate timeframes?</a:t>
            </a:r>
            <a:r>
              <a:rPr lang="en-US" sz="800" b="0" baseline="0" dirty="0" smtClean="0">
                <a:latin typeface="Lucida Sans"/>
              </a:rPr>
              <a:t> Or are they being handled in a disorganized way</a:t>
            </a:r>
            <a:r>
              <a:rPr lang="en-US" sz="800" b="0" dirty="0" smtClean="0">
                <a:latin typeface="Lucida Sans"/>
              </a:rPr>
              <a:t>?</a:t>
            </a:r>
          </a:p>
          <a:p>
            <a:pPr marL="171450" lvl="0" indent="-171450">
              <a:buFont typeface="Arial" pitchFamily="34" charset="0"/>
              <a:buChar char="•"/>
            </a:pPr>
            <a:r>
              <a:rPr lang="en-US" sz="800" b="0" dirty="0" smtClean="0">
                <a:latin typeface="Lucida Sans"/>
              </a:rPr>
              <a:t>Are staff having to put in extra hours to keep their SLA commitments? </a:t>
            </a:r>
          </a:p>
        </p:txBody>
      </p:sp>
      <p:sp>
        <p:nvSpPr>
          <p:cNvPr id="6" name="Rectangle 6"/>
          <p:cNvSpPr>
            <a:spLocks noGrp="1" noChangeArrowheads="1"/>
          </p:cNvSpPr>
          <p:nvPr>
            <p:ph type="ftr" sz="quarter" idx="4"/>
          </p:nvPr>
        </p:nvSpPr>
        <p:spPr bwMode="auto">
          <a:xfrm>
            <a:off x="-1" y="8681231"/>
            <a:ext cx="4196863"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atin typeface="Arial" charset="0"/>
                <a:ea typeface="ＭＳ Ｐゴシック" charset="-128"/>
              </a:defRPr>
            </a:lvl1pPr>
          </a:lstStyle>
          <a:p>
            <a:pPr>
              <a:defRPr/>
            </a:pPr>
            <a:r>
              <a:rPr lang="en-US" altLang="en-US" sz="800" dirty="0">
                <a:latin typeface="Lucida Sans"/>
              </a:rPr>
              <a:t>Training Module 6, CSIRT Performance Measurement, Version 1, © 2016 FIRST</a:t>
            </a:r>
          </a:p>
        </p:txBody>
      </p:sp>
      <p:sp>
        <p:nvSpPr>
          <p:cNvPr id="7" name="Rectangle 7"/>
          <p:cNvSpPr>
            <a:spLocks noGrp="1" noChangeArrowheads="1"/>
          </p:cNvSpPr>
          <p:nvPr>
            <p:ph type="sldNum" sz="quarter" idx="5"/>
          </p:nvPr>
        </p:nvSpPr>
        <p:spPr bwMode="auto">
          <a:xfrm>
            <a:off x="3886200" y="8681231"/>
            <a:ext cx="2971800"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vl1pPr>
          </a:lstStyle>
          <a:p>
            <a:fld id="{F5E97437-CEF4-4036-91BC-BC5EA72D1A5E}" type="slidenum">
              <a:rPr lang="en-US" altLang="en-US" sz="800">
                <a:latin typeface="Lucida Sans"/>
              </a:rPr>
              <a:pPr/>
              <a:t>9</a:t>
            </a:fld>
            <a:endParaRPr lang="en-US" altLang="en-US" sz="800" dirty="0">
              <a:latin typeface="Lucida Sans"/>
            </a:endParaRPr>
          </a:p>
        </p:txBody>
      </p:sp>
    </p:spTree>
    <p:extLst>
      <p:ext uri="{BB962C8B-B14F-4D97-AF65-F5344CB8AC3E}">
        <p14:creationId xmlns:p14="http://schemas.microsoft.com/office/powerpoint/2010/main" val="351194526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 Id="rId3" Type="http://schemas.openxmlformats.org/officeDocument/2006/relationships/image" Target="../media/image4.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6.pn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Title Slide">
    <p:bg>
      <p:bgPr>
        <a:blipFill dpi="0" rotWithShape="1">
          <a:blip r:embed="rId2">
            <a:lum/>
          </a:blip>
          <a:srcRect/>
          <a:stretch>
            <a:fillRect l="-17000" r="-17000"/>
          </a:stretch>
        </a:blipFill>
        <a:effectLst/>
      </p:bgPr>
    </p:bg>
    <p:spTree>
      <p:nvGrpSpPr>
        <p:cNvPr id="1" name=""/>
        <p:cNvGrpSpPr/>
        <p:nvPr/>
      </p:nvGrpSpPr>
      <p:grpSpPr>
        <a:xfrm>
          <a:off x="0" y="0"/>
          <a:ext cx="0" cy="0"/>
          <a:chOff x="0" y="0"/>
          <a:chExt cx="0" cy="0"/>
        </a:xfrm>
      </p:grpSpPr>
      <p:pic>
        <p:nvPicPr>
          <p:cNvPr id="2050" name="Picture 2" descr="ttps://www.first.org/identity/first-org.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3400" y="4919980"/>
            <a:ext cx="2933700" cy="1760220"/>
          </a:xfrm>
          <a:prstGeom prst="rect">
            <a:avLst/>
          </a:prstGeom>
          <a:noFill/>
          <a:extLst>
            <a:ext uri="{909E8E84-426E-40DD-AFC4-6F175D3DCCD1}">
              <a14:hiddenFill xmlns:a14="http://schemas.microsoft.com/office/drawing/2010/main">
                <a:solidFill>
                  <a:srgbClr val="FFFFFF"/>
                </a:solidFill>
              </a14:hiddenFill>
            </a:ext>
          </a:extLst>
        </p:spPr>
      </p:pic>
      <p:sp>
        <p:nvSpPr>
          <p:cNvPr id="10" name="Title 1"/>
          <p:cNvSpPr>
            <a:spLocks noGrp="1"/>
          </p:cNvSpPr>
          <p:nvPr>
            <p:ph type="ctrTitle"/>
          </p:nvPr>
        </p:nvSpPr>
        <p:spPr>
          <a:xfrm>
            <a:off x="3048000" y="3646714"/>
            <a:ext cx="5410200" cy="704850"/>
          </a:xfrm>
          <a:prstGeom prst="rect">
            <a:avLst/>
          </a:prstGeom>
        </p:spPr>
        <p:txBody>
          <a:bodyPr anchor="ctr" anchorCtr="0">
            <a:normAutofit/>
          </a:bodyPr>
          <a:lstStyle>
            <a:lvl1pPr algn="r">
              <a:defRPr sz="2800" b="1">
                <a:latin typeface="Arial" pitchFamily="34" charset="0"/>
                <a:cs typeface="Arial" pitchFamily="34" charset="0"/>
              </a:defRPr>
            </a:lvl1pPr>
          </a:lstStyle>
          <a:p>
            <a:r>
              <a:rPr lang="en-US" smtClean="0"/>
              <a:t>Click to edit Master title style</a:t>
            </a:r>
            <a:endParaRPr lang="en-US" dirty="0"/>
          </a:p>
        </p:txBody>
      </p:sp>
      <p:sp>
        <p:nvSpPr>
          <p:cNvPr id="11" name="Subtitle 2"/>
          <p:cNvSpPr>
            <a:spLocks noGrp="1"/>
          </p:cNvSpPr>
          <p:nvPr>
            <p:ph type="subTitle" idx="1" hasCustomPrompt="1"/>
          </p:nvPr>
        </p:nvSpPr>
        <p:spPr>
          <a:xfrm>
            <a:off x="3581400" y="4620208"/>
            <a:ext cx="4876800" cy="914400"/>
          </a:xfrm>
          <a:prstGeom prst="rect">
            <a:avLst/>
          </a:prstGeom>
        </p:spPr>
        <p:txBody>
          <a:bodyPr>
            <a:normAutofit/>
          </a:bodyPr>
          <a:lstStyle>
            <a:lvl1pPr marL="0" indent="0" algn="r">
              <a:buNone/>
              <a:defRPr sz="1600" baseline="0">
                <a:solidFill>
                  <a:schemeClr val="tx1">
                    <a:tint val="75000"/>
                  </a:schemeClr>
                </a:solidFill>
                <a:latin typeface="Arial" pitchFamily="34" charset="0"/>
                <a:cs typeface="Arial"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Presenter</a:t>
            </a:r>
          </a:p>
          <a:p>
            <a:r>
              <a:rPr lang="en-US" dirty="0" smtClean="0"/>
              <a:t>Date of Presentation</a:t>
            </a:r>
            <a:endParaRPr lang="en-US" dirty="0"/>
          </a:p>
        </p:txBody>
      </p:sp>
    </p:spTree>
    <p:extLst/>
  </p:cSld>
  <p:clrMapOvr>
    <a:masterClrMapping/>
  </p:clrMapOvr>
  <p:transition spd="med">
    <p:fade/>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Bullets (Numbered) with Lead-in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369888"/>
            <a:ext cx="8229600" cy="411162"/>
          </a:xfrm>
        </p:spPr>
        <p:txBody>
          <a:bodyPr/>
          <a:lstStyle>
            <a:lvl1pPr>
              <a:defRPr sz="3200" baseline="0">
                <a:solidFill>
                  <a:schemeClr val="tx1"/>
                </a:solidFill>
                <a:latin typeface="Lucida Sans" panose="020B0602040502020204" pitchFamily="34" charset="0"/>
                <a:cs typeface="Lucida Sans" panose="020B0602040502020204" pitchFamily="34" charset="0"/>
              </a:defRPr>
            </a:lvl1pPr>
          </a:lstStyle>
          <a:p>
            <a:r>
              <a:rPr lang="en-US" dirty="0" smtClean="0"/>
              <a:t>Click to edit Master title style</a:t>
            </a:r>
            <a:endParaRPr lang="en-US" dirty="0"/>
          </a:p>
        </p:txBody>
      </p:sp>
      <p:sp>
        <p:nvSpPr>
          <p:cNvPr id="5" name="Text Placeholder 7"/>
          <p:cNvSpPr>
            <a:spLocks noGrp="1"/>
          </p:cNvSpPr>
          <p:nvPr>
            <p:ph type="body" sz="quarter" idx="10"/>
          </p:nvPr>
        </p:nvSpPr>
        <p:spPr>
          <a:xfrm>
            <a:off x="457200" y="1114425"/>
            <a:ext cx="8258175" cy="4305935"/>
          </a:xfrm>
        </p:spPr>
        <p:txBody>
          <a:bodyPr/>
          <a:lstStyle>
            <a:lvl1pPr marL="0" indent="0">
              <a:lnSpc>
                <a:spcPct val="114000"/>
              </a:lnSpc>
              <a:buClr>
                <a:srgbClr val="F38127"/>
              </a:buClr>
              <a:buSzPct val="100000"/>
              <a:buFont typeface="Arial" pitchFamily="34" charset="0"/>
              <a:buNone/>
              <a:defRPr sz="2000" baseline="0">
                <a:solidFill>
                  <a:schemeClr val="tx1"/>
                </a:solidFill>
                <a:latin typeface="Lucida Sans" panose="020B0602040502020204" pitchFamily="34" charset="0"/>
                <a:cs typeface="Lucida Sans" panose="020B0602040502020204" pitchFamily="34" charset="0"/>
              </a:defRPr>
            </a:lvl1pPr>
            <a:lvl2pPr marL="457200" indent="-342900">
              <a:lnSpc>
                <a:spcPct val="114000"/>
              </a:lnSpc>
              <a:buClr>
                <a:schemeClr val="tx1"/>
              </a:buClr>
              <a:buSzPct val="100000"/>
              <a:buFont typeface="+mj-lt"/>
              <a:buAutoNum type="arabicPeriod"/>
              <a:defRPr sz="2000" baseline="0">
                <a:solidFill>
                  <a:schemeClr val="tx1"/>
                </a:solidFill>
                <a:latin typeface="Lucida Sans" panose="020B0602040502020204" pitchFamily="34" charset="0"/>
                <a:cs typeface="Lucida Sans" panose="020B0602040502020204" pitchFamily="34" charset="0"/>
              </a:defRPr>
            </a:lvl2pPr>
            <a:lvl3pPr marL="852488" indent="-342900">
              <a:lnSpc>
                <a:spcPct val="114000"/>
              </a:lnSpc>
              <a:buClr>
                <a:schemeClr val="tx1"/>
              </a:buClr>
              <a:buSzPct val="100000"/>
              <a:buFont typeface="+mj-lt"/>
              <a:buAutoNum type="alphaLcPeriod"/>
              <a:defRPr sz="2000" baseline="0">
                <a:solidFill>
                  <a:schemeClr val="tx1"/>
                </a:solidFill>
                <a:latin typeface="Lucida Sans" panose="020B0602040502020204" pitchFamily="34" charset="0"/>
                <a:cs typeface="Lucida Sans" panose="020B0602040502020204" pitchFamily="34" charset="0"/>
              </a:defRPr>
            </a:lvl3pPr>
            <a:lvl4pPr marL="1201738" indent="-342900">
              <a:lnSpc>
                <a:spcPct val="114000"/>
              </a:lnSpc>
              <a:buClr>
                <a:schemeClr val="tx1"/>
              </a:buClr>
              <a:buSzPct val="100000"/>
              <a:buFont typeface="+mj-lt"/>
              <a:buAutoNum type="arabicPeriod"/>
              <a:defRPr sz="2000" baseline="0">
                <a:solidFill>
                  <a:schemeClr val="tx1"/>
                </a:solidFill>
                <a:latin typeface="Lucida Sans" panose="020B0602040502020204" pitchFamily="34" charset="0"/>
                <a:cs typeface="Lucida Sans" panose="020B0602040502020204" pitchFamily="34" charset="0"/>
              </a:defRPr>
            </a:lvl4pPr>
            <a:lvl5pPr marL="1541463" indent="-342900">
              <a:lnSpc>
                <a:spcPct val="114000"/>
              </a:lnSpc>
              <a:buClr>
                <a:schemeClr val="tx1"/>
              </a:buClr>
              <a:buSzPct val="100000"/>
              <a:buFont typeface="+mj-lt"/>
              <a:buAutoNum type="alphaLcPeriod"/>
              <a:defRPr sz="2000" baseline="0">
                <a:solidFill>
                  <a:schemeClr val="tx1"/>
                </a:solidFill>
                <a:latin typeface="Lucida Sans" panose="020B0602040502020204" pitchFamily="34" charset="0"/>
                <a:cs typeface="Lucida Sans" panose="020B0602040502020204" pitchFamily="34" charset="0"/>
              </a:defRPr>
            </a:lvl5pPr>
          </a:lstStyle>
          <a:p>
            <a:pPr lvl="0"/>
            <a:r>
              <a:rPr lang="en-US" dirty="0" smtClean="0"/>
              <a:t>Click to edit Master text styles</a:t>
            </a:r>
          </a:p>
          <a:p>
            <a:pPr lvl="0"/>
            <a:endParaRPr lang="en-US" dirty="0" smtClean="0"/>
          </a:p>
          <a:p>
            <a:pPr lvl="1"/>
            <a:r>
              <a:rPr lang="en-US" dirty="0" smtClean="0"/>
              <a:t>First Level</a:t>
            </a:r>
          </a:p>
          <a:p>
            <a:pPr lvl="2"/>
            <a:r>
              <a:rPr lang="en-US" dirty="0" smtClean="0"/>
              <a:t>Second level</a:t>
            </a:r>
          </a:p>
          <a:p>
            <a:pPr lvl="3"/>
            <a:r>
              <a:rPr lang="en-US" dirty="0" smtClean="0"/>
              <a:t>Third level</a:t>
            </a:r>
          </a:p>
          <a:p>
            <a:pPr lvl="4"/>
            <a:r>
              <a:rPr lang="en-US" dirty="0" smtClean="0"/>
              <a:t>Fourth level</a:t>
            </a:r>
            <a:endParaRPr lang="en-US" dirty="0"/>
          </a:p>
        </p:txBody>
      </p:sp>
    </p:spTree>
    <p:extLst>
      <p:ext uri="{BB962C8B-B14F-4D97-AF65-F5344CB8AC3E}">
        <p14:creationId xmlns:p14="http://schemas.microsoft.com/office/powerpoint/2010/main" val="1369594471"/>
      </p:ext>
    </p:extLst>
  </p:cSld>
  <p:clrMapOvr>
    <a:masterClrMapping/>
  </p:clrMapOvr>
  <p:transition spd="med">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Bullets (Numbered)">
    <p:spTree>
      <p:nvGrpSpPr>
        <p:cNvPr id="1" name=""/>
        <p:cNvGrpSpPr/>
        <p:nvPr/>
      </p:nvGrpSpPr>
      <p:grpSpPr>
        <a:xfrm>
          <a:off x="0" y="0"/>
          <a:ext cx="0" cy="0"/>
          <a:chOff x="0" y="0"/>
          <a:chExt cx="0" cy="0"/>
        </a:xfrm>
      </p:grpSpPr>
      <p:sp>
        <p:nvSpPr>
          <p:cNvPr id="2" name="Title 1"/>
          <p:cNvSpPr>
            <a:spLocks noGrp="1"/>
          </p:cNvSpPr>
          <p:nvPr>
            <p:ph type="title"/>
          </p:nvPr>
        </p:nvSpPr>
        <p:spPr>
          <a:xfrm>
            <a:off x="457200" y="350838"/>
            <a:ext cx="8229600" cy="411162"/>
          </a:xfrm>
        </p:spPr>
        <p:txBody>
          <a:bodyPr/>
          <a:lstStyle>
            <a:lvl1pPr>
              <a:defRPr baseline="0">
                <a:solidFill>
                  <a:schemeClr val="tx1"/>
                </a:solidFill>
                <a:latin typeface="Lucida Sans" panose="020B0602040502020204" pitchFamily="34" charset="0"/>
                <a:cs typeface="Lucida Sans" panose="020B0602040502020204" pitchFamily="34" charset="0"/>
              </a:defRPr>
            </a:lvl1pPr>
          </a:lstStyle>
          <a:p>
            <a:r>
              <a:rPr lang="en-US" dirty="0" smtClean="0"/>
              <a:t>Click to edit Master title style</a:t>
            </a:r>
            <a:endParaRPr lang="en-US" dirty="0"/>
          </a:p>
        </p:txBody>
      </p:sp>
      <p:sp>
        <p:nvSpPr>
          <p:cNvPr id="9" name="Text Placeholder 7"/>
          <p:cNvSpPr>
            <a:spLocks noGrp="1"/>
          </p:cNvSpPr>
          <p:nvPr>
            <p:ph type="body" sz="quarter" idx="10"/>
          </p:nvPr>
        </p:nvSpPr>
        <p:spPr>
          <a:xfrm>
            <a:off x="457200" y="1114425"/>
            <a:ext cx="8258175" cy="4327525"/>
          </a:xfrm>
        </p:spPr>
        <p:txBody>
          <a:bodyPr/>
          <a:lstStyle>
            <a:lvl1pPr>
              <a:buClr>
                <a:schemeClr val="tx1"/>
              </a:buClr>
              <a:buSzPct val="100000"/>
              <a:buFont typeface="+mj-lt"/>
              <a:buAutoNum type="arabicPeriod"/>
              <a:defRPr sz="2000" baseline="0">
                <a:solidFill>
                  <a:schemeClr val="tx1"/>
                </a:solidFill>
                <a:latin typeface="Lucida Sans" panose="020B0602040502020204" pitchFamily="34" charset="0"/>
                <a:cs typeface="Lucida Sans" panose="020B0602040502020204" pitchFamily="34" charset="0"/>
              </a:defRPr>
            </a:lvl1pPr>
            <a:lvl2pPr marL="800100" indent="-342900">
              <a:buClr>
                <a:schemeClr val="tx1"/>
              </a:buClr>
              <a:buSzPct val="100000"/>
              <a:buFont typeface="+mj-lt"/>
              <a:buAutoNum type="alphaLcPeriod"/>
              <a:defRPr sz="2000" baseline="0">
                <a:solidFill>
                  <a:schemeClr val="tx1"/>
                </a:solidFill>
                <a:latin typeface="Lucida Sans" panose="020B0602040502020204" pitchFamily="34" charset="0"/>
                <a:cs typeface="Lucida Sans" panose="020B0602040502020204" pitchFamily="34" charset="0"/>
              </a:defRPr>
            </a:lvl2pPr>
            <a:lvl3pPr marL="1257300" indent="-342900">
              <a:buClr>
                <a:schemeClr val="tx1"/>
              </a:buClr>
              <a:buSzPct val="100000"/>
              <a:buFont typeface="+mj-lt"/>
              <a:buAutoNum type="arabicPeriod"/>
              <a:defRPr sz="2000" baseline="0">
                <a:solidFill>
                  <a:schemeClr val="tx1"/>
                </a:solidFill>
                <a:latin typeface="Lucida Sans" panose="020B0602040502020204" pitchFamily="34" charset="0"/>
                <a:cs typeface="Lucida Sans" panose="020B0602040502020204" pitchFamily="34" charset="0"/>
              </a:defRPr>
            </a:lvl3pPr>
            <a:lvl4pPr marL="1714500" indent="-342900">
              <a:buClr>
                <a:schemeClr val="tx1"/>
              </a:buClr>
              <a:buSzPct val="100000"/>
              <a:buFont typeface="+mj-lt"/>
              <a:buAutoNum type="alphaLcPeriod"/>
              <a:defRPr sz="2000" baseline="0">
                <a:solidFill>
                  <a:schemeClr val="tx1"/>
                </a:solidFill>
                <a:latin typeface="Lucida Sans" panose="020B0602040502020204" pitchFamily="34" charset="0"/>
                <a:cs typeface="Lucida Sans" panose="020B0602040502020204" pitchFamily="34" charset="0"/>
              </a:defRPr>
            </a:lvl4pPr>
            <a:lvl5pPr marL="2171700" indent="-342900">
              <a:buClr>
                <a:schemeClr val="tx1"/>
              </a:buClr>
              <a:buSzPct val="100000"/>
              <a:buFont typeface="+mj-lt"/>
              <a:buAutoNum type="arabicPeriod"/>
              <a:defRPr sz="2000" baseline="0">
                <a:solidFill>
                  <a:schemeClr val="tx1"/>
                </a:solidFill>
                <a:latin typeface="Lucida Sans" panose="020B0602040502020204" pitchFamily="34" charset="0"/>
                <a:cs typeface="Lucida Sans" panose="020B0602040502020204"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1272270478"/>
      </p:ext>
    </p:extLst>
  </p:cSld>
  <p:clrMapOvr>
    <a:masterClrMapping/>
  </p:clrMapOvr>
  <p:transition spd="med">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Image w/Caption: Full Screen">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549275" y="1190625"/>
            <a:ext cx="8166100" cy="4114800"/>
          </a:xfrm>
          <a:prstGeom prst="rect">
            <a:avLst/>
          </a:prstGeom>
          <a:noFill/>
          <a:ln>
            <a:noFill/>
          </a:ln>
        </p:spPr>
        <p:txBody>
          <a:bodyPr/>
          <a:lstStyle>
            <a:lvl1pPr marL="0" indent="0">
              <a:buNone/>
              <a:defRPr sz="2000" baseline="0">
                <a:latin typeface="Lucida Sans" panose="020B0602040502020204" pitchFamily="34" charset="0"/>
                <a:cs typeface="Lucida Sans" panose="020B0602040502020204"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a:p>
        </p:txBody>
      </p:sp>
      <p:sp>
        <p:nvSpPr>
          <p:cNvPr id="14" name="Text Placeholder 13"/>
          <p:cNvSpPr>
            <a:spLocks noGrp="1"/>
          </p:cNvSpPr>
          <p:nvPr>
            <p:ph type="body" sz="quarter" idx="10"/>
          </p:nvPr>
        </p:nvSpPr>
        <p:spPr>
          <a:xfrm>
            <a:off x="457200" y="6007100"/>
            <a:ext cx="4419600" cy="276225"/>
          </a:xfrm>
        </p:spPr>
        <p:txBody>
          <a:bodyPr/>
          <a:lstStyle>
            <a:lvl1pPr marL="0" indent="0">
              <a:buFont typeface="Wingdings" pitchFamily="2" charset="2"/>
              <a:buNone/>
              <a:defRPr sz="1400" b="0">
                <a:solidFill>
                  <a:srgbClr val="022052"/>
                </a:solidFill>
                <a:latin typeface="Lucida Sans" panose="020B0602040502020204" pitchFamily="34" charset="0"/>
                <a:cs typeface="Lucida Sans" panose="020B0602040502020204" pitchFamily="34" charset="0"/>
              </a:defRPr>
            </a:lvl1pPr>
          </a:lstStyle>
          <a:p>
            <a:pPr lvl="0"/>
            <a:r>
              <a:rPr lang="en-US" dirty="0" smtClean="0"/>
              <a:t>Click to edit Master text styles</a:t>
            </a:r>
          </a:p>
        </p:txBody>
      </p:sp>
      <p:sp>
        <p:nvSpPr>
          <p:cNvPr id="15" name="Title 14"/>
          <p:cNvSpPr>
            <a:spLocks noGrp="1"/>
          </p:cNvSpPr>
          <p:nvPr>
            <p:ph type="title"/>
          </p:nvPr>
        </p:nvSpPr>
        <p:spPr>
          <a:xfrm>
            <a:off x="457200" y="350838"/>
            <a:ext cx="8229600" cy="411162"/>
          </a:xfrm>
        </p:spPr>
        <p:txBody>
          <a:bodyPr/>
          <a:lstStyle>
            <a:lvl1pPr>
              <a:defRPr baseline="0">
                <a:solidFill>
                  <a:schemeClr val="tx1"/>
                </a:solidFill>
                <a:latin typeface="Lucida Sans" panose="020B0602040502020204" pitchFamily="34" charset="0"/>
                <a:cs typeface="Lucida Sans" panose="020B0602040502020204" pitchFamily="34" charset="0"/>
              </a:defRPr>
            </a:lvl1pPr>
          </a:lstStyle>
          <a:p>
            <a:r>
              <a:rPr lang="en-US" dirty="0" smtClean="0"/>
              <a:t>Click to edit Master title style</a:t>
            </a:r>
            <a:endParaRPr lang="en-US" dirty="0"/>
          </a:p>
        </p:txBody>
      </p:sp>
    </p:spTree>
    <p:extLst>
      <p:ext uri="{BB962C8B-B14F-4D97-AF65-F5344CB8AC3E}">
        <p14:creationId xmlns:p14="http://schemas.microsoft.com/office/powerpoint/2010/main" val="1391971889"/>
      </p:ext>
    </p:extLst>
  </p:cSld>
  <p:clrMapOvr>
    <a:masterClrMapping/>
  </p:clrMapOvr>
  <p:transition spd="med">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8" name="Title 7"/>
          <p:cNvSpPr>
            <a:spLocks noGrp="1"/>
          </p:cNvSpPr>
          <p:nvPr>
            <p:ph type="title"/>
          </p:nvPr>
        </p:nvSpPr>
        <p:spPr/>
        <p:txBody>
          <a:bodyPr/>
          <a:lstStyle/>
          <a:p>
            <a:r>
              <a:rPr lang="en-US" smtClean="0"/>
              <a:t>Click to edit Master title style</a:t>
            </a:r>
            <a:endParaRPr lang="en-GB"/>
          </a:p>
        </p:txBody>
      </p:sp>
      <p:sp>
        <p:nvSpPr>
          <p:cNvPr id="9" name="Slide Number Placeholder 5"/>
          <p:cNvSpPr>
            <a:spLocks noGrp="1"/>
          </p:cNvSpPr>
          <p:nvPr>
            <p:ph type="sldNum" sz="quarter" idx="4"/>
          </p:nvPr>
        </p:nvSpPr>
        <p:spPr>
          <a:xfrm>
            <a:off x="3460750" y="6416675"/>
            <a:ext cx="1758950" cy="288925"/>
          </a:xfrm>
          <a:prstGeom prst="rect">
            <a:avLst/>
          </a:prstGeom>
        </p:spPr>
        <p:txBody>
          <a:bodyPr vert="horz" lIns="91440" tIns="45720" rIns="91440" bIns="45720" rtlCol="0" anchor="ctr"/>
          <a:lstStyle>
            <a:lvl1pPr algn="ctr">
              <a:defRPr sz="1200">
                <a:solidFill>
                  <a:schemeClr val="tx1">
                    <a:tint val="75000"/>
                  </a:schemeClr>
                </a:solidFill>
              </a:defRPr>
            </a:lvl1pPr>
          </a:lstStyle>
          <a:p>
            <a:fld id="{323CA8EC-964B-D94C-AB3A-39211D4744CD}" type="slidenum">
              <a:rPr lang="en-GB" smtClean="0"/>
              <a:pPr/>
              <a:t>‹#›</a:t>
            </a:fld>
            <a:endParaRPr lang="en-GB" dirty="0"/>
          </a:p>
        </p:txBody>
      </p:sp>
    </p:spTree>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Lerning_Check">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478757"/>
            <a:ext cx="5499100" cy="4375944"/>
          </a:xfrm>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8" name="Title 7"/>
          <p:cNvSpPr>
            <a:spLocks noGrp="1"/>
          </p:cNvSpPr>
          <p:nvPr>
            <p:ph type="title"/>
          </p:nvPr>
        </p:nvSpPr>
        <p:spPr/>
        <p:txBody>
          <a:bodyPr/>
          <a:lstStyle>
            <a:lvl1pPr>
              <a:defRPr>
                <a:solidFill>
                  <a:schemeClr val="bg1"/>
                </a:solidFill>
              </a:defRPr>
            </a:lvl1pPr>
          </a:lstStyle>
          <a:p>
            <a:r>
              <a:rPr lang="en-US" smtClean="0"/>
              <a:t>Click to edit Master title style</a:t>
            </a:r>
            <a:endParaRPr lang="en-GB" dirty="0"/>
          </a:p>
        </p:txBody>
      </p:sp>
    </p:spTree>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4" name="Slide Number Placeholder 5"/>
          <p:cNvSpPr>
            <a:spLocks noGrp="1"/>
          </p:cNvSpPr>
          <p:nvPr>
            <p:ph type="sldNum" sz="quarter" idx="4"/>
          </p:nvPr>
        </p:nvSpPr>
        <p:spPr>
          <a:xfrm>
            <a:off x="3460750" y="6416675"/>
            <a:ext cx="1758950" cy="288925"/>
          </a:xfrm>
          <a:prstGeom prst="rect">
            <a:avLst/>
          </a:prstGeom>
        </p:spPr>
        <p:txBody>
          <a:bodyPr vert="horz" lIns="91440" tIns="45720" rIns="91440" bIns="45720" rtlCol="0" anchor="ctr"/>
          <a:lstStyle>
            <a:lvl1pPr algn="ctr">
              <a:defRPr sz="1200">
                <a:solidFill>
                  <a:schemeClr val="tx1">
                    <a:tint val="75000"/>
                  </a:schemeClr>
                </a:solidFill>
              </a:defRPr>
            </a:lvl1pPr>
          </a:lstStyle>
          <a:p>
            <a:fld id="{323CA8EC-964B-D94C-AB3A-39211D4744CD}" type="slidenum">
              <a:rPr lang="en-GB" smtClean="0"/>
              <a:pPr/>
              <a:t>‹#›</a:t>
            </a:fld>
            <a:endParaRPr lang="en-GB" dirty="0"/>
          </a:p>
        </p:txBody>
      </p:sp>
    </p:spTree>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Section">
    <p:spTree>
      <p:nvGrpSpPr>
        <p:cNvPr id="1" name=""/>
        <p:cNvGrpSpPr/>
        <p:nvPr/>
      </p:nvGrpSpPr>
      <p:grpSpPr>
        <a:xfrm>
          <a:off x="0" y="0"/>
          <a:ext cx="0" cy="0"/>
          <a:chOff x="0" y="0"/>
          <a:chExt cx="0" cy="0"/>
        </a:xfrm>
      </p:grpSpPr>
      <p:sp>
        <p:nvSpPr>
          <p:cNvPr id="2" name="Title 1"/>
          <p:cNvSpPr>
            <a:spLocks noGrp="1"/>
          </p:cNvSpPr>
          <p:nvPr>
            <p:ph type="title"/>
          </p:nvPr>
        </p:nvSpPr>
        <p:spPr>
          <a:xfrm>
            <a:off x="2317750" y="2257425"/>
            <a:ext cx="4349750" cy="2416175"/>
          </a:xfrm>
        </p:spPr>
        <p:txBody>
          <a:bodyPr>
            <a:normAutofit/>
          </a:bodyPr>
          <a:lstStyle>
            <a:lvl1pPr>
              <a:defRPr sz="3600"/>
            </a:lvl1pPr>
          </a:lstStyle>
          <a:p>
            <a:r>
              <a:rPr lang="en-US" smtClean="0"/>
              <a:t>Click to edit Master title style</a:t>
            </a:r>
            <a:endParaRPr lang="en-GB" dirty="0"/>
          </a:p>
        </p:txBody>
      </p:sp>
      <p:sp>
        <p:nvSpPr>
          <p:cNvPr id="7" name="Slide Number Placeholder 5"/>
          <p:cNvSpPr>
            <a:spLocks noGrp="1"/>
          </p:cNvSpPr>
          <p:nvPr>
            <p:ph type="sldNum" sz="quarter" idx="4"/>
          </p:nvPr>
        </p:nvSpPr>
        <p:spPr>
          <a:xfrm>
            <a:off x="3460750" y="6416675"/>
            <a:ext cx="1758950" cy="288925"/>
          </a:xfrm>
          <a:prstGeom prst="rect">
            <a:avLst/>
          </a:prstGeom>
        </p:spPr>
        <p:txBody>
          <a:bodyPr vert="horz" lIns="91440" tIns="45720" rIns="91440" bIns="45720" rtlCol="0" anchor="ctr"/>
          <a:lstStyle>
            <a:lvl1pPr algn="ctr">
              <a:defRPr sz="1200">
                <a:solidFill>
                  <a:schemeClr val="tx1">
                    <a:tint val="75000"/>
                  </a:schemeClr>
                </a:solidFill>
              </a:defRPr>
            </a:lvl1pPr>
          </a:lstStyle>
          <a:p>
            <a:fld id="{323CA8EC-964B-D94C-AB3A-39211D4744CD}" type="slidenum">
              <a:rPr lang="en-GB" smtClean="0"/>
              <a:pPr/>
              <a:t>‹#›</a:t>
            </a:fld>
            <a:endParaRPr lang="en-GB" dirty="0"/>
          </a:p>
        </p:txBody>
      </p:sp>
    </p:spTree>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6" name="Slide Number Placeholder 5"/>
          <p:cNvSpPr>
            <a:spLocks noGrp="1"/>
          </p:cNvSpPr>
          <p:nvPr>
            <p:ph type="sldNum" sz="quarter" idx="4"/>
          </p:nvPr>
        </p:nvSpPr>
        <p:spPr>
          <a:xfrm>
            <a:off x="3460750" y="6416675"/>
            <a:ext cx="1758950" cy="288925"/>
          </a:xfrm>
          <a:prstGeom prst="rect">
            <a:avLst/>
          </a:prstGeom>
        </p:spPr>
        <p:txBody>
          <a:bodyPr vert="horz" lIns="91440" tIns="45720" rIns="91440" bIns="45720" rtlCol="0" anchor="ctr"/>
          <a:lstStyle>
            <a:lvl1pPr algn="ctr">
              <a:defRPr sz="1200">
                <a:solidFill>
                  <a:schemeClr val="tx1">
                    <a:tint val="75000"/>
                  </a:schemeClr>
                </a:solidFill>
              </a:defRPr>
            </a:lvl1pPr>
          </a:lstStyle>
          <a:p>
            <a:fld id="{323CA8EC-964B-D94C-AB3A-39211D4744CD}" type="slidenum">
              <a:rPr lang="en-GB" smtClean="0"/>
              <a:pPr/>
              <a:t>‹#›</a:t>
            </a:fld>
            <a:endParaRPr lang="en-GB" dirty="0"/>
          </a:p>
        </p:txBody>
      </p:sp>
    </p:spTree>
    <p:extLst/>
  </p:cSld>
  <p:clrMapOvr>
    <a:masterClrMapping/>
  </p:clrMapOvr>
  <p:transition spd="med">
    <p:fade/>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Questions">
    <p:spTree>
      <p:nvGrpSpPr>
        <p:cNvPr id="1" name=""/>
        <p:cNvGrpSpPr/>
        <p:nvPr/>
      </p:nvGrpSpPr>
      <p:grpSpPr>
        <a:xfrm>
          <a:off x="0" y="0"/>
          <a:ext cx="0" cy="0"/>
          <a:chOff x="0" y="0"/>
          <a:chExt cx="0" cy="0"/>
        </a:xfrm>
      </p:grpSpPr>
      <p:pic>
        <p:nvPicPr>
          <p:cNvPr id="5" name="Picture 4"/>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662678" y="1281923"/>
            <a:ext cx="5460709" cy="4737165"/>
          </a:xfrm>
          <a:prstGeom prst="rect">
            <a:avLst/>
          </a:prstGeom>
        </p:spPr>
      </p:pic>
      <p:sp>
        <p:nvSpPr>
          <p:cNvPr id="6" name="TextBox 5"/>
          <p:cNvSpPr txBox="1"/>
          <p:nvPr userDrawn="1"/>
        </p:nvSpPr>
        <p:spPr>
          <a:xfrm>
            <a:off x="475861" y="335902"/>
            <a:ext cx="2186817" cy="584775"/>
          </a:xfrm>
          <a:prstGeom prst="rect">
            <a:avLst/>
          </a:prstGeom>
          <a:noFill/>
        </p:spPr>
        <p:txBody>
          <a:bodyPr wrap="none" rtlCol="0">
            <a:spAutoFit/>
          </a:bodyPr>
          <a:lstStyle/>
          <a:p>
            <a:r>
              <a:rPr lang="en-GB" sz="3200" b="1" dirty="0" smtClean="0"/>
              <a:t>Questions</a:t>
            </a:r>
            <a:endParaRPr lang="en-GB" sz="3200" b="1" dirty="0"/>
          </a:p>
        </p:txBody>
      </p:sp>
    </p:spTree>
    <p:extLst/>
  </p:cSld>
  <p:clrMapOvr>
    <a:masterClrMapping/>
  </p:clrMapOvr>
  <p:transition spd="med">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The End, My Frien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97000" y="1524000"/>
            <a:ext cx="6350000" cy="3810000"/>
          </a:xfrm>
          <a:prstGeom prst="rect">
            <a:avLst/>
          </a:prstGeom>
        </p:spPr>
      </p:pic>
    </p:spTree>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Bullets (Regular) with Lead-in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379413"/>
            <a:ext cx="8229600" cy="411162"/>
          </a:xfrm>
        </p:spPr>
        <p:txBody>
          <a:bodyPr/>
          <a:lstStyle>
            <a:lvl1pPr>
              <a:defRPr baseline="0">
                <a:solidFill>
                  <a:schemeClr val="tx1"/>
                </a:solidFill>
                <a:latin typeface="Lucida Sans" panose="020B0602040502020204" pitchFamily="34" charset="0"/>
                <a:cs typeface="Lucida Sans" panose="020B0602040502020204" pitchFamily="34" charset="0"/>
              </a:defRPr>
            </a:lvl1pPr>
          </a:lstStyle>
          <a:p>
            <a:r>
              <a:rPr lang="en-US" dirty="0" smtClean="0"/>
              <a:t>Click to edit Master title style</a:t>
            </a:r>
            <a:endParaRPr lang="en-US" dirty="0"/>
          </a:p>
        </p:txBody>
      </p:sp>
      <p:sp>
        <p:nvSpPr>
          <p:cNvPr id="5" name="Text Placeholder 7"/>
          <p:cNvSpPr>
            <a:spLocks noGrp="1"/>
          </p:cNvSpPr>
          <p:nvPr>
            <p:ph type="body" sz="quarter" idx="10"/>
          </p:nvPr>
        </p:nvSpPr>
        <p:spPr>
          <a:xfrm>
            <a:off x="457200" y="1200150"/>
            <a:ext cx="8258175" cy="4305935"/>
          </a:xfrm>
        </p:spPr>
        <p:txBody>
          <a:bodyPr/>
          <a:lstStyle>
            <a:lvl1pPr marL="0" indent="0">
              <a:lnSpc>
                <a:spcPct val="114000"/>
              </a:lnSpc>
              <a:buClr>
                <a:srgbClr val="F38127"/>
              </a:buClr>
              <a:buSzPct val="100000"/>
              <a:buFont typeface="Arial" pitchFamily="34" charset="0"/>
              <a:buNone/>
              <a:defRPr sz="2000" baseline="0">
                <a:solidFill>
                  <a:schemeClr val="tx1"/>
                </a:solidFill>
                <a:latin typeface="Lucida Sans" panose="020B0602040502020204" pitchFamily="34" charset="0"/>
                <a:cs typeface="Lucida Sans" panose="020B0602040502020204" pitchFamily="34" charset="0"/>
              </a:defRPr>
            </a:lvl1pPr>
            <a:lvl2pPr marL="685800" indent="-342900">
              <a:lnSpc>
                <a:spcPct val="114000"/>
              </a:lnSpc>
              <a:buClr>
                <a:schemeClr val="tx1"/>
              </a:buClr>
              <a:buSzPct val="100000"/>
              <a:buFont typeface="Arial" panose="020B0604020202020204" pitchFamily="34" charset="0"/>
              <a:buChar char="•"/>
              <a:defRPr sz="2000" baseline="0">
                <a:solidFill>
                  <a:schemeClr val="tx1"/>
                </a:solidFill>
                <a:latin typeface="Lucida Sans" panose="020B0602040502020204" pitchFamily="34" charset="0"/>
                <a:cs typeface="Lucida Sans" panose="020B0602040502020204" pitchFamily="34" charset="0"/>
              </a:defRPr>
            </a:lvl2pPr>
            <a:lvl3pPr marL="1143000" indent="-400050">
              <a:lnSpc>
                <a:spcPct val="114000"/>
              </a:lnSpc>
              <a:buClr>
                <a:schemeClr val="tx1"/>
              </a:buClr>
              <a:buSzPct val="100000"/>
              <a:buFont typeface="Aharoni" panose="02010803020104030203" pitchFamily="2" charset="-79"/>
              <a:buChar char="—"/>
              <a:defRPr sz="2000" baseline="0">
                <a:solidFill>
                  <a:schemeClr val="tx1"/>
                </a:solidFill>
                <a:latin typeface="Lucida Sans" panose="020B0602040502020204" pitchFamily="34" charset="0"/>
                <a:cs typeface="Lucida Sans" panose="020B0602040502020204" pitchFamily="34" charset="0"/>
              </a:defRPr>
            </a:lvl3pPr>
            <a:lvl4pPr marL="1485900" indent="-285750">
              <a:lnSpc>
                <a:spcPct val="114000"/>
              </a:lnSpc>
              <a:buClr>
                <a:schemeClr val="tx1"/>
              </a:buClr>
              <a:buSzPct val="100000"/>
              <a:buFont typeface="Arial" panose="020B0604020202020204" pitchFamily="34" charset="0"/>
              <a:buChar char="•"/>
              <a:defRPr sz="2000" baseline="0">
                <a:solidFill>
                  <a:schemeClr val="tx1"/>
                </a:solidFill>
                <a:latin typeface="Lucida Sans" panose="020B0602040502020204" pitchFamily="34" charset="0"/>
                <a:cs typeface="Lucida Sans" panose="020B0602040502020204" pitchFamily="34" charset="0"/>
              </a:defRPr>
            </a:lvl4pPr>
            <a:lvl5pPr>
              <a:lnSpc>
                <a:spcPct val="114000"/>
              </a:lnSpc>
              <a:buClr>
                <a:schemeClr val="tx1">
                  <a:lumMod val="65000"/>
                  <a:lumOff val="35000"/>
                </a:schemeClr>
              </a:buClr>
              <a:buSzPct val="100000"/>
              <a:defRPr sz="2400" baseline="0">
                <a:latin typeface="Aharoni" panose="02010803020104030203" pitchFamily="2" charset="-79"/>
              </a:defRPr>
            </a:lvl5pPr>
          </a:lstStyle>
          <a:p>
            <a:pPr lvl="0"/>
            <a:r>
              <a:rPr lang="en-US" dirty="0" smtClean="0"/>
              <a:t>Click to edit Master text styles</a:t>
            </a:r>
          </a:p>
          <a:p>
            <a:pPr lvl="0"/>
            <a:endParaRPr lang="en-US" dirty="0" smtClean="0"/>
          </a:p>
          <a:p>
            <a:pPr lvl="1"/>
            <a:r>
              <a:rPr lang="en-US" dirty="0" smtClean="0"/>
              <a:t>First Level</a:t>
            </a:r>
          </a:p>
          <a:p>
            <a:pPr lvl="2"/>
            <a:r>
              <a:rPr lang="en-US" dirty="0" smtClean="0"/>
              <a:t>Second level</a:t>
            </a:r>
          </a:p>
          <a:p>
            <a:pPr lvl="3"/>
            <a:r>
              <a:rPr lang="en-US" dirty="0" smtClean="0"/>
              <a:t>Third level</a:t>
            </a:r>
          </a:p>
        </p:txBody>
      </p:sp>
    </p:spTree>
    <p:extLst>
      <p:ext uri="{BB962C8B-B14F-4D97-AF65-F5344CB8AC3E}">
        <p14:creationId xmlns:p14="http://schemas.microsoft.com/office/powerpoint/2010/main" val="1833783919"/>
      </p:ext>
    </p:extLst>
  </p:cSld>
  <p:clrMapOvr>
    <a:masterClrMapping/>
  </p:clrMapOvr>
  <p:transition spd="med">
    <p:fade/>
  </p:transition>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theme" Target="../theme/theme1.xml"/><Relationship Id="rId14" Type="http://schemas.openxmlformats.org/officeDocument/2006/relationships/image" Target="../media/image1.png"/><Relationship Id="rId15" Type="http://schemas.openxmlformats.org/officeDocument/2006/relationships/image" Target="../media/image2.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4">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365125"/>
            <a:ext cx="8293100" cy="879475"/>
          </a:xfrm>
          <a:prstGeom prst="rect">
            <a:avLst/>
          </a:prstGeom>
        </p:spPr>
        <p:txBody>
          <a:bodyPr vert="horz" lIns="91440" tIns="45720" rIns="91440" bIns="45720" rtlCol="0" anchor="ctr">
            <a:normAutofit/>
          </a:bodyPr>
          <a:lstStyle/>
          <a:p>
            <a:r>
              <a:rPr lang="en-US" smtClean="0"/>
              <a:t>Click to edit Master title style</a:t>
            </a:r>
            <a:endParaRPr lang="en-GB" dirty="0"/>
          </a:p>
        </p:txBody>
      </p:sp>
      <p:sp>
        <p:nvSpPr>
          <p:cNvPr id="3" name="Text Placeholder 2"/>
          <p:cNvSpPr>
            <a:spLocks noGrp="1"/>
          </p:cNvSpPr>
          <p:nvPr>
            <p:ph type="body" idx="1"/>
          </p:nvPr>
        </p:nvSpPr>
        <p:spPr>
          <a:xfrm>
            <a:off x="457200" y="1478756"/>
            <a:ext cx="8293100" cy="47037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pic>
        <p:nvPicPr>
          <p:cNvPr id="9" name="Picture 8"/>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a:off x="7800392" y="6043843"/>
            <a:ext cx="1229308" cy="737586"/>
          </a:xfrm>
          <a:prstGeom prst="rect">
            <a:avLst/>
          </a:prstGeom>
        </p:spPr>
      </p:pic>
      <p:sp>
        <p:nvSpPr>
          <p:cNvPr id="10" name="TextBox 9"/>
          <p:cNvSpPr txBox="1"/>
          <p:nvPr/>
        </p:nvSpPr>
        <p:spPr>
          <a:xfrm>
            <a:off x="0" y="6606625"/>
            <a:ext cx="3816220" cy="215444"/>
          </a:xfrm>
          <a:prstGeom prst="rect">
            <a:avLst/>
          </a:prstGeom>
          <a:noFill/>
        </p:spPr>
        <p:txBody>
          <a:bodyPr wrap="square" rtlCol="0" anchor="ctr" anchorCtr="0">
            <a:sp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800" kern="1200" smtClean="0">
                <a:solidFill>
                  <a:schemeClr val="tx1">
                    <a:lumMod val="65000"/>
                    <a:lumOff val="35000"/>
                  </a:schemeClr>
                </a:solidFill>
                <a:effectLst/>
                <a:latin typeface="Lucida Sans"/>
                <a:ea typeface="ＭＳ Ｐゴシック" charset="-128"/>
                <a:cs typeface="+mn-cs"/>
              </a:rPr>
              <a:t>Module 6, CSIRT Performance Measurement, Version 1.1</a:t>
            </a:r>
            <a:r>
              <a:rPr lang="en-US" sz="800" smtClean="0">
                <a:solidFill>
                  <a:schemeClr val="tx1">
                    <a:lumMod val="65000"/>
                    <a:lumOff val="35000"/>
                  </a:schemeClr>
                </a:solidFill>
              </a:rPr>
              <a:t>, </a:t>
            </a:r>
            <a:r>
              <a:rPr lang="en-US" sz="800" dirty="0" smtClean="0">
                <a:solidFill>
                  <a:schemeClr val="tx1">
                    <a:lumMod val="65000"/>
                    <a:lumOff val="35000"/>
                  </a:schemeClr>
                </a:solidFill>
              </a:rPr>
              <a:t>© FIRST Inc.</a:t>
            </a:r>
          </a:p>
        </p:txBody>
      </p:sp>
    </p:spTree>
    <p:extLst>
      <p:ext uri="{BB962C8B-B14F-4D97-AF65-F5344CB8AC3E}">
        <p14:creationId xmlns:p14="http://schemas.microsoft.com/office/powerpoint/2010/main" val="1396925389"/>
      </p:ext>
    </p:extLst>
  </p:cSld>
  <p:clrMap bg1="lt1" tx1="dk1" bg2="lt2" tx2="dk2" accent1="accent1" accent2="accent2" accent3="accent3" accent4="accent4" accent5="accent5" accent6="accent6" hlink="hlink" folHlink="folHlink"/>
  <p:sldLayoutIdLst>
    <p:sldLayoutId id="2147483748" r:id="rId1"/>
    <p:sldLayoutId id="2147483749" r:id="rId2"/>
    <p:sldLayoutId id="2147483750" r:id="rId3"/>
    <p:sldLayoutId id="2147483751" r:id="rId4"/>
    <p:sldLayoutId id="2147483752" r:id="rId5"/>
    <p:sldLayoutId id="2147483753" r:id="rId6"/>
    <p:sldLayoutId id="2147483759" r:id="rId7"/>
    <p:sldLayoutId id="2147483754" r:id="rId8"/>
    <p:sldLayoutId id="2147483755" r:id="rId9"/>
    <p:sldLayoutId id="2147483757" r:id="rId10"/>
    <p:sldLayoutId id="2147483741" r:id="rId11"/>
    <p:sldLayoutId id="2147483743" r:id="rId12"/>
  </p:sldLayoutIdLst>
  <p:transition spd="med">
    <p:fade/>
  </p:transition>
  <p:timing>
    <p:tnLst>
      <p:par>
        <p:cTn id="1" dur="indefinite" restart="never" nodeType="tmRoot"/>
      </p:par>
    </p:tnLst>
  </p:timing>
  <p:txStyles>
    <p:titleStyle>
      <a:lvl1pPr algn="l" defTabSz="914400" rtl="0" eaLnBrk="1" latinLnBrk="0" hangingPunct="1">
        <a:lnSpc>
          <a:spcPct val="90000"/>
        </a:lnSpc>
        <a:spcBef>
          <a:spcPct val="0"/>
        </a:spcBef>
        <a:buNone/>
        <a:defRPr sz="3200" b="1" i="0" kern="1200">
          <a:solidFill>
            <a:schemeClr val="tx1"/>
          </a:solidFill>
          <a:latin typeface="Arial" charset="0"/>
          <a:ea typeface="Arial" charset="0"/>
          <a:cs typeface="Arial" charset="0"/>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Arial" charset="0"/>
          <a:ea typeface="Arial" charset="0"/>
          <a:cs typeface="Arial" charset="0"/>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Arial" charset="0"/>
          <a:ea typeface="Arial" charset="0"/>
          <a:cs typeface="Arial" charset="0"/>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Arial" charset="0"/>
          <a:ea typeface="Arial" charset="0"/>
          <a:cs typeface="Arial" charset="0"/>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Arial" charset="0"/>
          <a:ea typeface="Arial" charset="0"/>
          <a:cs typeface="Arial" charset="0"/>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Arial" charset="0"/>
          <a:ea typeface="Arial" charset="0"/>
          <a:cs typeface="Arial"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10.xml"/><Relationship Id="rId3" Type="http://schemas.openxmlformats.org/officeDocument/2006/relationships/image" Target="../media/image10.jpe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1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1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15.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1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1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1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19.xml"/><Relationship Id="rId3" Type="http://schemas.openxmlformats.org/officeDocument/2006/relationships/image" Target="../media/image11.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20.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2.tiff"/></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3.pn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14.tiff"/></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23.xml"/><Relationship Id="rId3" Type="http://schemas.openxmlformats.org/officeDocument/2006/relationships/image" Target="../media/image15.jpeg"/></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4.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2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8.jpe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6.xml"/><Relationship Id="rId3" Type="http://schemas.openxmlformats.org/officeDocument/2006/relationships/image" Target="../media/image9.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7.xml"/><Relationship Id="rId3" Type="http://schemas.openxmlformats.org/officeDocument/2006/relationships/image" Target="../media/image9.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9.xml"/><Relationship Id="rId3" Type="http://schemas.openxmlformats.org/officeDocument/2006/relationships/image" Target="../media/image10.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Title 1"/>
          <p:cNvSpPr>
            <a:spLocks noGrp="1"/>
          </p:cNvSpPr>
          <p:nvPr>
            <p:ph type="ctrTitle"/>
          </p:nvPr>
        </p:nvSpPr>
        <p:spPr>
          <a:ln/>
          <a:extLst>
            <a:ext uri="{91240B29-F687-4F45-9708-019B960494DF}">
              <a14:hiddenLine xmlns:a14="http://schemas.microsoft.com/office/drawing/2010/main" w="9525" algn="ctr">
                <a:solidFill>
                  <a:srgbClr val="000000"/>
                </a:solidFill>
                <a:miter lim="800000"/>
                <a:headEnd/>
                <a:tailEnd/>
              </a14:hiddenLine>
            </a:ext>
          </a:extLst>
        </p:spPr>
        <p:txBody>
          <a:bodyPr>
            <a:normAutofit fontScale="90000"/>
          </a:bodyPr>
          <a:lstStyle/>
          <a:p>
            <a:r>
              <a:rPr lang="en-US" altLang="en-US" dirty="0"/>
              <a:t>Module </a:t>
            </a:r>
            <a:r>
              <a:rPr lang="en-US" altLang="en-US" dirty="0" smtClean="0"/>
              <a:t>6 </a:t>
            </a:r>
            <a:r>
              <a:rPr lang="en-US" altLang="en-US" dirty="0"/>
              <a:t/>
            </a:r>
            <a:br>
              <a:rPr lang="en-US" altLang="en-US" dirty="0"/>
            </a:br>
            <a:r>
              <a:rPr lang="en-US" altLang="en-US" dirty="0" smtClean="0"/>
              <a:t>CSIRT Performance Measurement</a:t>
            </a:r>
            <a:endParaRPr lang="en-US" altLang="en-US" dirty="0"/>
          </a:p>
        </p:txBody>
      </p:sp>
      <p:sp>
        <p:nvSpPr>
          <p:cNvPr id="2051" name="Rectangle 12"/>
          <p:cNvSpPr>
            <a:spLocks noGrp="1"/>
          </p:cNvSpPr>
          <p:nvPr>
            <p:ph type="subTitle" idx="1"/>
          </p:nvPr>
        </p:nvSpPr>
        <p:spPr/>
        <p:txBody>
          <a:bodyPr/>
          <a:lstStyle/>
          <a:p>
            <a:pPr>
              <a:defRPr/>
            </a:pPr>
            <a:r>
              <a:rPr lang="en-US" altLang="en-US" dirty="0"/>
              <a:t>[Presenter Name]</a:t>
            </a:r>
          </a:p>
          <a:p>
            <a:pPr>
              <a:defRPr/>
            </a:pPr>
            <a:r>
              <a:rPr lang="en-US" altLang="en-US" dirty="0" smtClean="0"/>
              <a:t>[Date]</a:t>
            </a:r>
            <a:endParaRPr lang="en-US" altLang="en-US" dirty="0"/>
          </a:p>
        </p:txBody>
      </p:sp>
    </p:spTree>
  </p:cSld>
  <p:clrMapOvr>
    <a:masterClrMapping/>
  </p:clrMapOvr>
  <p:transition spd="med">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lvl="0"/>
            <a:r>
              <a:rPr lang="en-US" dirty="0" smtClean="0"/>
              <a:t>Universal: General Improvement Areas</a:t>
            </a:r>
            <a:endParaRPr lang="en-US" dirty="0"/>
          </a:p>
        </p:txBody>
      </p:sp>
      <p:sp>
        <p:nvSpPr>
          <p:cNvPr id="3" name="Text Placeholder 2"/>
          <p:cNvSpPr>
            <a:spLocks noGrp="1"/>
          </p:cNvSpPr>
          <p:nvPr>
            <p:ph type="body" sz="quarter" idx="10"/>
          </p:nvPr>
        </p:nvSpPr>
        <p:spPr/>
        <p:txBody>
          <a:bodyPr/>
          <a:lstStyle/>
          <a:p>
            <a:pPr lvl="1">
              <a:spcBef>
                <a:spcPts val="200"/>
              </a:spcBef>
              <a:buSzTx/>
              <a:buFont typeface="Arial" charset="0"/>
              <a:buChar char="•"/>
            </a:pPr>
            <a:r>
              <a:rPr lang="en-US" sz="2400" dirty="0" smtClean="0"/>
              <a:t>Overall </a:t>
            </a:r>
            <a:r>
              <a:rPr lang="en-US" sz="2400" dirty="0"/>
              <a:t>effectiveness </a:t>
            </a:r>
          </a:p>
          <a:p>
            <a:pPr lvl="1">
              <a:spcBef>
                <a:spcPts val="200"/>
              </a:spcBef>
              <a:buSzTx/>
              <a:buFont typeface="Arial" charset="0"/>
              <a:buChar char="•"/>
            </a:pPr>
            <a:r>
              <a:rPr lang="en-US" sz="2400" dirty="0" smtClean="0"/>
              <a:t>Communication</a:t>
            </a:r>
            <a:endParaRPr lang="en-US" sz="2400" dirty="0"/>
          </a:p>
          <a:p>
            <a:pPr lvl="1">
              <a:spcBef>
                <a:spcPts val="200"/>
              </a:spcBef>
              <a:buSzTx/>
              <a:buFont typeface="Arial" charset="0"/>
              <a:buChar char="•"/>
            </a:pPr>
            <a:r>
              <a:rPr lang="en-US" sz="2400" dirty="0"/>
              <a:t>Consistency</a:t>
            </a:r>
          </a:p>
          <a:p>
            <a:pPr lvl="1">
              <a:spcBef>
                <a:spcPts val="200"/>
              </a:spcBef>
              <a:buSzTx/>
              <a:buFont typeface="Arial" charset="0"/>
              <a:buChar char="•"/>
            </a:pPr>
            <a:r>
              <a:rPr lang="en-US" sz="2400" dirty="0"/>
              <a:t>Timeliness</a:t>
            </a:r>
          </a:p>
          <a:p>
            <a:pPr lvl="1">
              <a:spcBef>
                <a:spcPts val="200"/>
              </a:spcBef>
              <a:buSzTx/>
              <a:buFont typeface="Arial" charset="0"/>
              <a:buChar char="•"/>
            </a:pPr>
            <a:r>
              <a:rPr lang="en-US" sz="2400" dirty="0"/>
              <a:t>Productivity</a:t>
            </a:r>
          </a:p>
          <a:p>
            <a:pPr lvl="1">
              <a:spcBef>
                <a:spcPts val="200"/>
              </a:spcBef>
              <a:buSzTx/>
              <a:buFont typeface="Arial" charset="0"/>
              <a:buChar char="•"/>
            </a:pPr>
            <a:r>
              <a:rPr lang="en-US" sz="2400" dirty="0"/>
              <a:t>Morale</a:t>
            </a:r>
          </a:p>
          <a:p>
            <a:pPr lvl="1">
              <a:spcBef>
                <a:spcPts val="200"/>
              </a:spcBef>
              <a:buSzTx/>
              <a:buFont typeface="Arial" charset="0"/>
              <a:buChar char="•"/>
            </a:pPr>
            <a:r>
              <a:rPr lang="en-US" sz="2400" dirty="0"/>
              <a:t>Management</a:t>
            </a:r>
          </a:p>
          <a:p>
            <a:pPr lvl="1">
              <a:spcBef>
                <a:spcPts val="200"/>
              </a:spcBef>
              <a:buSzTx/>
              <a:buFont typeface="Arial" charset="0"/>
              <a:buChar char="•"/>
            </a:pPr>
            <a:r>
              <a:rPr lang="en-US" sz="2400" dirty="0"/>
              <a:t>Business benefit</a:t>
            </a:r>
          </a:p>
          <a:p>
            <a:pPr lvl="0"/>
            <a:endParaRPr lang="en-US" dirty="0" smtClean="0"/>
          </a:p>
          <a:p>
            <a:pPr lvl="0"/>
            <a:endParaRPr lang="en-US" dirty="0" smtClean="0"/>
          </a:p>
        </p:txBody>
      </p:sp>
      <p:pic>
        <p:nvPicPr>
          <p:cNvPr id="5" name="Picture 4"/>
          <p:cNvPicPr>
            <a:picLocks noChangeAspect="1"/>
          </p:cNvPicPr>
          <p:nvPr/>
        </p:nvPicPr>
        <p:blipFill rotWithShape="1">
          <a:blip r:embed="rId3" cstate="print">
            <a:extLst>
              <a:ext uri="{28A0092B-C50C-407E-A947-70E740481C1C}">
                <a14:useLocalDpi xmlns:a14="http://schemas.microsoft.com/office/drawing/2010/main" val="0"/>
              </a:ext>
            </a:extLst>
          </a:blip>
          <a:srcRect l="6832"/>
          <a:stretch/>
        </p:blipFill>
        <p:spPr>
          <a:xfrm>
            <a:off x="3815254" y="1845634"/>
            <a:ext cx="4729655" cy="3387448"/>
          </a:xfrm>
          <a:prstGeom prst="rect">
            <a:avLst/>
          </a:prstGeom>
        </p:spPr>
      </p:pic>
    </p:spTree>
    <p:extLst>
      <p:ext uri="{BB962C8B-B14F-4D97-AF65-F5344CB8AC3E}">
        <p14:creationId xmlns:p14="http://schemas.microsoft.com/office/powerpoint/2010/main" val="1335577844"/>
      </p:ext>
    </p:extLst>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5" end="5"/>
                                            </p:txEl>
                                          </p:spTgt>
                                        </p:tgtEl>
                                        <p:attrNameLst>
                                          <p:attrName>style.visibility</p:attrName>
                                        </p:attrNameLst>
                                      </p:cBhvr>
                                      <p:to>
                                        <p:strVal val="visible"/>
                                      </p:to>
                                    </p:set>
                                    <p:animEffect transition="in" filter="fade">
                                      <p:cBhvr>
                                        <p:cTn id="7" dur="500"/>
                                        <p:tgtEl>
                                          <p:spTgt spid="3">
                                            <p:txEl>
                                              <p:pRg st="5" end="5"/>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6" end="6"/>
                                            </p:txEl>
                                          </p:spTgt>
                                        </p:tgtEl>
                                        <p:attrNameLst>
                                          <p:attrName>style.visibility</p:attrName>
                                        </p:attrNameLst>
                                      </p:cBhvr>
                                      <p:to>
                                        <p:strVal val="visible"/>
                                      </p:to>
                                    </p:set>
                                    <p:animEffect transition="in" filter="fade">
                                      <p:cBhvr>
                                        <p:cTn id="12" dur="500"/>
                                        <p:tgtEl>
                                          <p:spTgt spid="3">
                                            <p:txEl>
                                              <p:pRg st="6" end="6"/>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7" end="7"/>
                                            </p:txEl>
                                          </p:spTgt>
                                        </p:tgtEl>
                                        <p:attrNameLst>
                                          <p:attrName>style.visibility</p:attrName>
                                        </p:attrNameLst>
                                      </p:cBhvr>
                                      <p:to>
                                        <p:strVal val="visible"/>
                                      </p:to>
                                    </p:set>
                                    <p:animEffect transition="in" filter="fade">
                                      <p:cBhvr>
                                        <p:cTn id="17" dur="5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idx="1"/>
          </p:nvPr>
        </p:nvSpPr>
        <p:spPr/>
        <p:txBody>
          <a:bodyPr/>
          <a:lstStyle/>
          <a:p>
            <a:pPr marL="0" indent="0">
              <a:buFont typeface="Arial" charset="0"/>
              <a:buNone/>
              <a:defRPr/>
            </a:pPr>
            <a:r>
              <a:rPr lang="en-US" dirty="0" smtClean="0">
                <a:solidFill>
                  <a:schemeClr val="bg1"/>
                </a:solidFill>
                <a:effectLst>
                  <a:outerShdw blurRad="38100" dist="38100" dir="2700000" algn="tl">
                    <a:srgbClr val="000000">
                      <a:alpha val="43137"/>
                    </a:srgbClr>
                  </a:outerShdw>
                </a:effectLst>
              </a:rPr>
              <a:t>What are some challenges you could face in improving performance over multiple locations, particularly among other countries?</a:t>
            </a:r>
            <a:endParaRPr lang="en-US" dirty="0">
              <a:solidFill>
                <a:schemeClr val="bg1"/>
              </a:solidFill>
              <a:effectLst>
                <a:outerShdw blurRad="38100" dist="38100" dir="2700000" algn="tl">
                  <a:srgbClr val="000000">
                    <a:alpha val="43137"/>
                  </a:srgbClr>
                </a:outerShdw>
              </a:effectLst>
            </a:endParaRPr>
          </a:p>
        </p:txBody>
      </p:sp>
      <p:sp>
        <p:nvSpPr>
          <p:cNvPr id="58370" name="Title 6"/>
          <p:cNvSpPr>
            <a:spLocks noGrp="1"/>
          </p:cNvSpPr>
          <p:nvPr>
            <p:ph type="title"/>
          </p:nvPr>
        </p:nvSpPr>
        <p:spPr/>
        <p:txBody>
          <a:bodyPr>
            <a:normAutofit/>
          </a:bodyPr>
          <a:lstStyle/>
          <a:p>
            <a:r>
              <a:rPr lang="en-US" altLang="en-US" dirty="0" smtClean="0"/>
              <a:t>Learning Check</a:t>
            </a:r>
          </a:p>
        </p:txBody>
      </p:sp>
      <p:sp>
        <p:nvSpPr>
          <p:cNvPr id="5" name="Rectangle 4"/>
          <p:cNvSpPr/>
          <p:nvPr/>
        </p:nvSpPr>
        <p:spPr>
          <a:xfrm>
            <a:off x="5262196" y="6642556"/>
            <a:ext cx="3881804" cy="215444"/>
          </a:xfrm>
          <a:prstGeom prst="rect">
            <a:avLst/>
          </a:prstGeom>
        </p:spPr>
        <p:txBody>
          <a:bodyPr wrap="square">
            <a:spAutoFit/>
          </a:bodyPr>
          <a:lstStyle>
            <a:defPPr>
              <a:defRPr lang="en-US"/>
            </a:defPPr>
            <a:lvl1pPr algn="l" rtl="0" eaLnBrk="0" fontAlgn="base" hangingPunct="0">
              <a:spcBef>
                <a:spcPct val="0"/>
              </a:spcBef>
              <a:spcAft>
                <a:spcPct val="0"/>
              </a:spcAft>
              <a:defRPr kern="1200">
                <a:solidFill>
                  <a:schemeClr val="tx1"/>
                </a:solidFill>
                <a:latin typeface="Arial" charset="0"/>
                <a:ea typeface="ＭＳ Ｐゴシック" charset="-128"/>
                <a:cs typeface="+mn-cs"/>
              </a:defRPr>
            </a:lvl1pPr>
            <a:lvl2pPr marL="457200" algn="l" rtl="0" eaLnBrk="0" fontAlgn="base" hangingPunct="0">
              <a:spcBef>
                <a:spcPct val="0"/>
              </a:spcBef>
              <a:spcAft>
                <a:spcPct val="0"/>
              </a:spcAft>
              <a:defRPr kern="1200">
                <a:solidFill>
                  <a:schemeClr val="tx1"/>
                </a:solidFill>
                <a:latin typeface="Arial" charset="0"/>
                <a:ea typeface="ＭＳ Ｐゴシック" charset="-128"/>
                <a:cs typeface="+mn-cs"/>
              </a:defRPr>
            </a:lvl2pPr>
            <a:lvl3pPr marL="914400" algn="l" rtl="0" eaLnBrk="0" fontAlgn="base" hangingPunct="0">
              <a:spcBef>
                <a:spcPct val="0"/>
              </a:spcBef>
              <a:spcAft>
                <a:spcPct val="0"/>
              </a:spcAft>
              <a:defRPr kern="1200">
                <a:solidFill>
                  <a:schemeClr val="tx1"/>
                </a:solidFill>
                <a:latin typeface="Arial" charset="0"/>
                <a:ea typeface="ＭＳ Ｐゴシック" charset="-128"/>
                <a:cs typeface="+mn-cs"/>
              </a:defRPr>
            </a:lvl3pPr>
            <a:lvl4pPr marL="1371600" algn="l" rtl="0" eaLnBrk="0" fontAlgn="base" hangingPunct="0">
              <a:spcBef>
                <a:spcPct val="0"/>
              </a:spcBef>
              <a:spcAft>
                <a:spcPct val="0"/>
              </a:spcAft>
              <a:defRPr kern="1200">
                <a:solidFill>
                  <a:schemeClr val="tx1"/>
                </a:solidFill>
                <a:latin typeface="Arial" charset="0"/>
                <a:ea typeface="ＭＳ Ｐゴシック" charset="-128"/>
                <a:cs typeface="+mn-cs"/>
              </a:defRPr>
            </a:lvl4pPr>
            <a:lvl5pPr marL="1828800" algn="l" rtl="0" eaLnBrk="0" fontAlgn="base" hangingPunct="0">
              <a:spcBef>
                <a:spcPct val="0"/>
              </a:spcBef>
              <a:spcAft>
                <a:spcPct val="0"/>
              </a:spcAft>
              <a:defRPr kern="1200">
                <a:solidFill>
                  <a:schemeClr val="tx1"/>
                </a:solidFill>
                <a:latin typeface="Arial" charset="0"/>
                <a:ea typeface="ＭＳ Ｐゴシック" charset="-128"/>
                <a:cs typeface="+mn-cs"/>
              </a:defRPr>
            </a:lvl5pPr>
            <a:lvl6pPr marL="2286000" algn="l" defTabSz="914400" rtl="0" eaLnBrk="1" latinLnBrk="0" hangingPunct="1">
              <a:defRPr kern="1200">
                <a:solidFill>
                  <a:schemeClr val="tx1"/>
                </a:solidFill>
                <a:latin typeface="Arial" charset="0"/>
                <a:ea typeface="ＭＳ Ｐゴシック" charset="-128"/>
                <a:cs typeface="+mn-cs"/>
              </a:defRPr>
            </a:lvl6pPr>
            <a:lvl7pPr marL="2743200" algn="l" defTabSz="914400" rtl="0" eaLnBrk="1" latinLnBrk="0" hangingPunct="1">
              <a:defRPr kern="1200">
                <a:solidFill>
                  <a:schemeClr val="tx1"/>
                </a:solidFill>
                <a:latin typeface="Arial" charset="0"/>
                <a:ea typeface="ＭＳ Ｐゴシック" charset="-128"/>
                <a:cs typeface="+mn-cs"/>
              </a:defRPr>
            </a:lvl7pPr>
            <a:lvl8pPr marL="3200400" algn="l" defTabSz="914400" rtl="0" eaLnBrk="1" latinLnBrk="0" hangingPunct="1">
              <a:defRPr kern="1200">
                <a:solidFill>
                  <a:schemeClr val="tx1"/>
                </a:solidFill>
                <a:latin typeface="Arial" charset="0"/>
                <a:ea typeface="ＭＳ Ｐゴシック" charset="-128"/>
                <a:cs typeface="+mn-cs"/>
              </a:defRPr>
            </a:lvl8pPr>
            <a:lvl9pPr marL="3657600" algn="l" defTabSz="914400" rtl="0" eaLnBrk="1" latinLnBrk="0" hangingPunct="1">
              <a:defRPr kern="1200">
                <a:solidFill>
                  <a:schemeClr val="tx1"/>
                </a:solidFill>
                <a:latin typeface="Arial" charset="0"/>
                <a:ea typeface="ＭＳ Ｐゴシック" charset="-128"/>
                <a:cs typeface="+mn-cs"/>
              </a:defRPr>
            </a:lvl9pPr>
          </a:lstStyle>
          <a:p>
            <a:pPr algn="r"/>
            <a:r>
              <a:rPr lang="en-US" sz="800" kern="1200" dirty="0" smtClean="0">
                <a:solidFill>
                  <a:schemeClr val="tx1">
                    <a:lumMod val="65000"/>
                    <a:lumOff val="35000"/>
                  </a:schemeClr>
                </a:solidFill>
                <a:effectLst/>
                <a:latin typeface="Lucida Sans"/>
                <a:ea typeface="ＭＳ Ｐゴシック" charset="-128"/>
                <a:cs typeface="+mn-cs"/>
              </a:rPr>
              <a:t>Training Module 6, CSIRT Performance Measurement, Version 1, © 2016 FIRST</a:t>
            </a:r>
            <a:endParaRPr lang="en-US" sz="800" kern="1200" dirty="0">
              <a:solidFill>
                <a:schemeClr val="tx1">
                  <a:lumMod val="65000"/>
                  <a:lumOff val="35000"/>
                </a:schemeClr>
              </a:solidFill>
              <a:effectLst/>
              <a:latin typeface="Lucida Sans"/>
              <a:ea typeface="ＭＳ Ｐゴシック" charset="-128"/>
              <a:cs typeface="+mn-cs"/>
            </a:endParaRPr>
          </a:p>
        </p:txBody>
      </p:sp>
    </p:spTree>
    <p:extLst>
      <p:ext uri="{BB962C8B-B14F-4D97-AF65-F5344CB8AC3E}">
        <p14:creationId xmlns:p14="http://schemas.microsoft.com/office/powerpoint/2010/main" val="3539294113"/>
      </p:ext>
    </p:extLst>
  </p:cSld>
  <p:clrMapOvr>
    <a:masterClrMapping/>
  </p:clrMapOvr>
  <p:transition spd="med">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840496497"/>
      </p:ext>
    </p:extLst>
  </p:cSld>
  <p:clrMapOvr>
    <a:masterClrMapping/>
  </p:clrMapOvr>
  <p:transition spd="med">
    <p:fad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p:txBody>
          <a:bodyPr/>
          <a:lstStyle/>
          <a:p>
            <a:r>
              <a:rPr lang="en-US" altLang="en-US" dirty="0" smtClean="0"/>
              <a:t>Section 2: </a:t>
            </a:r>
            <a:br>
              <a:rPr lang="en-US" altLang="en-US" dirty="0" smtClean="0"/>
            </a:br>
            <a:r>
              <a:rPr lang="en-US" altLang="en-US" dirty="0" smtClean="0"/>
              <a:t>Measurement Models</a:t>
            </a:r>
            <a:br>
              <a:rPr lang="en-US" altLang="en-US" dirty="0" smtClean="0"/>
            </a:br>
            <a:endParaRPr lang="en-US" altLang="en-US" dirty="0" smtClean="0"/>
          </a:p>
        </p:txBody>
      </p:sp>
    </p:spTree>
    <p:extLst>
      <p:ext uri="{BB962C8B-B14F-4D97-AF65-F5344CB8AC3E}">
        <p14:creationId xmlns:p14="http://schemas.microsoft.com/office/powerpoint/2010/main" val="2837649406"/>
      </p:ext>
    </p:extLst>
  </p:cSld>
  <p:clrMapOvr>
    <a:masterClrMapping/>
  </p:clrMapOvr>
  <p:transition spd="med">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lvl="0"/>
            <a:r>
              <a:rPr lang="en-US" dirty="0" smtClean="0"/>
              <a:t>Align Measurement with IM Phases</a:t>
            </a:r>
            <a:endParaRPr lang="en-US" dirty="0"/>
          </a:p>
        </p:txBody>
      </p:sp>
      <p:grpSp>
        <p:nvGrpSpPr>
          <p:cNvPr id="11" name="Group 10"/>
          <p:cNvGrpSpPr/>
          <p:nvPr/>
        </p:nvGrpSpPr>
        <p:grpSpPr>
          <a:xfrm>
            <a:off x="457200" y="903411"/>
            <a:ext cx="5517573" cy="5437216"/>
            <a:chOff x="1619250" y="857250"/>
            <a:chExt cx="5810250" cy="5810250"/>
          </a:xfrm>
        </p:grpSpPr>
        <p:sp>
          <p:nvSpPr>
            <p:cNvPr id="12" name="Oval 11"/>
            <p:cNvSpPr/>
            <p:nvPr/>
          </p:nvSpPr>
          <p:spPr>
            <a:xfrm>
              <a:off x="1619250" y="857250"/>
              <a:ext cx="5810250" cy="5810250"/>
            </a:xfrm>
            <a:prstGeom prst="ellipse">
              <a:avLst/>
            </a:prstGeom>
            <a:solidFill>
              <a:srgbClr val="42C000"/>
            </a:solid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endParaRPr lang="en-US" dirty="0"/>
            </a:p>
          </p:txBody>
        </p:sp>
        <p:sp>
          <p:nvSpPr>
            <p:cNvPr id="21" name="Oval 20"/>
            <p:cNvSpPr/>
            <p:nvPr/>
          </p:nvSpPr>
          <p:spPr>
            <a:xfrm>
              <a:off x="3305175" y="2409825"/>
              <a:ext cx="2438400" cy="24384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2" name="TextBox 21"/>
            <p:cNvSpPr txBox="1"/>
            <p:nvPr/>
          </p:nvSpPr>
          <p:spPr bwMode="auto">
            <a:xfrm>
              <a:off x="4097815" y="1411765"/>
              <a:ext cx="1645760" cy="646331"/>
            </a:xfrm>
            <a:prstGeom prst="rect">
              <a:avLst/>
            </a:prstGeom>
            <a:noFill/>
            <a:ln w="9525">
              <a:noFill/>
              <a:miter lim="800000"/>
              <a:headEnd/>
              <a:tailEnd/>
            </a:ln>
          </p:spPr>
          <p:txBody>
            <a:bodyPr vert="horz" wrap="square" lIns="91440" tIns="45720" rIns="91440" bIns="45720" numCol="1" rtlCol="0" anchor="b" anchorCtr="0" compatLnSpc="1">
              <a:prstTxWarp prst="textNoShape">
                <a:avLst/>
              </a:prstTxWarp>
              <a:spAutoFit/>
            </a:bodyPr>
            <a:lstStyle>
              <a:defPPr>
                <a:defRPr lang="en-US"/>
              </a:defPPr>
              <a:lvl1pPr indent="-114300">
                <a:defRPr>
                  <a:solidFill>
                    <a:srgbClr val="EB8325"/>
                  </a:solidFill>
                  <a:latin typeface="Lucida Sans" panose="020B0602030504020204" pitchFamily="34" charset="0"/>
                  <a:ea typeface="Lucida Sans" panose="020B0602030504020204" pitchFamily="34" charset="0"/>
                  <a:cs typeface="Lucida Sans" panose="020B0602030504020204" pitchFamily="34" charset="0"/>
                </a:defRPr>
              </a:lvl1pPr>
            </a:lstStyle>
            <a:p>
              <a:pPr marL="400050" indent="-342900">
                <a:buFont typeface="+mj-lt"/>
                <a:buAutoNum type="arabicPeriod"/>
              </a:pPr>
              <a:r>
                <a:rPr lang="en-US" dirty="0">
                  <a:solidFill>
                    <a:schemeClr val="accent2">
                      <a:lumMod val="50000"/>
                    </a:schemeClr>
                  </a:solidFill>
                </a:rPr>
                <a:t>Plan and p</a:t>
              </a:r>
              <a:r>
                <a:rPr lang="en-US" dirty="0" smtClean="0">
                  <a:solidFill>
                    <a:schemeClr val="accent2">
                      <a:lumMod val="50000"/>
                    </a:schemeClr>
                  </a:solidFill>
                </a:rPr>
                <a:t>repare</a:t>
              </a:r>
              <a:endParaRPr lang="en-US" dirty="0">
                <a:solidFill>
                  <a:schemeClr val="accent2">
                    <a:lumMod val="50000"/>
                  </a:schemeClr>
                </a:solidFill>
              </a:endParaRPr>
            </a:p>
          </p:txBody>
        </p:sp>
        <p:sp>
          <p:nvSpPr>
            <p:cNvPr id="23" name="TextBox 22"/>
            <p:cNvSpPr txBox="1"/>
            <p:nvPr/>
          </p:nvSpPr>
          <p:spPr bwMode="auto">
            <a:xfrm>
              <a:off x="5379646" y="4367040"/>
              <a:ext cx="1706954" cy="1200329"/>
            </a:xfrm>
            <a:prstGeom prst="rect">
              <a:avLst/>
            </a:prstGeom>
            <a:noFill/>
            <a:ln w="9525">
              <a:noFill/>
              <a:miter lim="800000"/>
              <a:headEnd/>
              <a:tailEnd/>
            </a:ln>
          </p:spPr>
          <p:txBody>
            <a:bodyPr vert="horz" wrap="square" lIns="91440" tIns="45720" rIns="91440" bIns="45720" numCol="1" rtlCol="0" anchor="b" anchorCtr="0" compatLnSpc="1">
              <a:prstTxWarp prst="textNoShape">
                <a:avLst/>
              </a:prstTxWarp>
              <a:spAutoFit/>
            </a:bodyPr>
            <a:lstStyle>
              <a:defPPr>
                <a:defRPr lang="en-US"/>
              </a:defPPr>
              <a:lvl1pPr indent="-114300">
                <a:defRPr>
                  <a:solidFill>
                    <a:srgbClr val="EB8325"/>
                  </a:solidFill>
                  <a:latin typeface="Lucida Sans" panose="020B0602030504020204" pitchFamily="34" charset="0"/>
                  <a:ea typeface="Lucida Sans" panose="020B0602030504020204" pitchFamily="34" charset="0"/>
                  <a:cs typeface="Lucida Sans" panose="020B0602030504020204" pitchFamily="34" charset="0"/>
                </a:defRPr>
              </a:lvl1pPr>
            </a:lstStyle>
            <a:p>
              <a:pPr marL="400050" indent="-342900">
                <a:buFont typeface="+mj-lt"/>
                <a:buAutoNum type="arabicPeriod" startAt="2"/>
              </a:pPr>
              <a:r>
                <a:rPr lang="en-US" altLang="en-US" dirty="0" smtClean="0">
                  <a:solidFill>
                    <a:schemeClr val="accent2">
                      <a:lumMod val="50000"/>
                    </a:schemeClr>
                  </a:solidFill>
                </a:rPr>
                <a:t>Detect</a:t>
              </a:r>
            </a:p>
            <a:p>
              <a:pPr marL="400050" indent="-342900">
                <a:buFont typeface="+mj-lt"/>
                <a:buAutoNum type="arabicPeriod" startAt="2"/>
              </a:pPr>
              <a:r>
                <a:rPr lang="en-US" altLang="en-US" dirty="0" smtClean="0">
                  <a:solidFill>
                    <a:schemeClr val="accent2">
                      <a:lumMod val="50000"/>
                    </a:schemeClr>
                  </a:solidFill>
                </a:rPr>
                <a:t>Triage</a:t>
              </a:r>
              <a:endParaRPr lang="en-US" altLang="en-US" dirty="0">
                <a:solidFill>
                  <a:schemeClr val="accent2">
                    <a:lumMod val="50000"/>
                  </a:schemeClr>
                </a:solidFill>
              </a:endParaRPr>
            </a:p>
            <a:p>
              <a:pPr marL="400050" indent="-342900">
                <a:buFont typeface="+mj-lt"/>
                <a:buAutoNum type="arabicPeriod" startAt="2"/>
              </a:pPr>
              <a:r>
                <a:rPr lang="en-US" altLang="en-US" dirty="0">
                  <a:solidFill>
                    <a:schemeClr val="accent2">
                      <a:lumMod val="50000"/>
                    </a:schemeClr>
                  </a:solidFill>
                </a:rPr>
                <a:t>Analyze</a:t>
              </a:r>
            </a:p>
            <a:p>
              <a:pPr marL="400050" indent="-342900">
                <a:buFont typeface="+mj-lt"/>
                <a:buAutoNum type="arabicPeriod" startAt="2"/>
              </a:pPr>
              <a:r>
                <a:rPr lang="en-US" altLang="en-US" dirty="0">
                  <a:solidFill>
                    <a:schemeClr val="accent2">
                      <a:lumMod val="50000"/>
                    </a:schemeClr>
                  </a:solidFill>
                </a:rPr>
                <a:t>Respond</a:t>
              </a:r>
            </a:p>
          </p:txBody>
        </p:sp>
        <p:sp>
          <p:nvSpPr>
            <p:cNvPr id="24" name="TextBox 23"/>
            <p:cNvSpPr txBox="1"/>
            <p:nvPr/>
          </p:nvSpPr>
          <p:spPr bwMode="auto">
            <a:xfrm>
              <a:off x="1682724" y="3271222"/>
              <a:ext cx="2059873" cy="1969770"/>
            </a:xfrm>
            <a:prstGeom prst="rect">
              <a:avLst/>
            </a:prstGeom>
            <a:noFill/>
            <a:ln w="9525">
              <a:noFill/>
              <a:miter lim="800000"/>
              <a:headEnd/>
              <a:tailEnd/>
            </a:ln>
          </p:spPr>
          <p:txBody>
            <a:bodyPr vert="horz" wrap="square" lIns="91440" tIns="45720" rIns="91440" bIns="45720" numCol="1" rtlCol="0" anchor="b" anchorCtr="0" compatLnSpc="1">
              <a:prstTxWarp prst="textNoShape">
                <a:avLst/>
              </a:prstTxWarp>
              <a:spAutoFit/>
            </a:bodyPr>
            <a:lstStyle/>
            <a:p>
              <a:pPr marL="400050" indent="-342900">
                <a:buFont typeface="+mj-lt"/>
                <a:buAutoNum type="arabicPeriod" startAt="6"/>
                <a:defRPr/>
              </a:pPr>
              <a:r>
                <a:rPr lang="en-US" altLang="en-US" dirty="0">
                  <a:solidFill>
                    <a:schemeClr val="accent2">
                      <a:lumMod val="50000"/>
                    </a:schemeClr>
                  </a:solidFill>
                  <a:latin typeface="Lucida Sans" panose="020B0602030504020204" pitchFamily="34" charset="0"/>
                  <a:ea typeface="Lucida Sans" panose="020B0602030504020204" pitchFamily="34" charset="0"/>
                  <a:cs typeface="Lucida Sans" panose="020B0602030504020204" pitchFamily="34" charset="0"/>
                </a:rPr>
                <a:t>Conduct </a:t>
              </a:r>
              <a:br>
                <a:rPr lang="en-US" altLang="en-US" dirty="0">
                  <a:solidFill>
                    <a:schemeClr val="accent2">
                      <a:lumMod val="50000"/>
                    </a:schemeClr>
                  </a:solidFill>
                  <a:latin typeface="Lucida Sans" panose="020B0602030504020204" pitchFamily="34" charset="0"/>
                  <a:ea typeface="Lucida Sans" panose="020B0602030504020204" pitchFamily="34" charset="0"/>
                  <a:cs typeface="Lucida Sans" panose="020B0602030504020204" pitchFamily="34" charset="0"/>
                </a:rPr>
              </a:br>
              <a:r>
                <a:rPr lang="en-US" altLang="en-US" dirty="0" smtClean="0">
                  <a:solidFill>
                    <a:schemeClr val="accent2">
                      <a:lumMod val="50000"/>
                    </a:schemeClr>
                  </a:solidFill>
                  <a:latin typeface="Lucida Sans" panose="020B0602030504020204" pitchFamily="34" charset="0"/>
                  <a:ea typeface="Lucida Sans" panose="020B0602030504020204" pitchFamily="34" charset="0"/>
                  <a:cs typeface="Lucida Sans" panose="020B0602030504020204" pitchFamily="34" charset="0"/>
                </a:rPr>
                <a:t>post-</a:t>
              </a:r>
              <a:br>
                <a:rPr lang="en-US" altLang="en-US" dirty="0" smtClean="0">
                  <a:solidFill>
                    <a:schemeClr val="accent2">
                      <a:lumMod val="50000"/>
                    </a:schemeClr>
                  </a:solidFill>
                  <a:latin typeface="Lucida Sans" panose="020B0602030504020204" pitchFamily="34" charset="0"/>
                  <a:ea typeface="Lucida Sans" panose="020B0602030504020204" pitchFamily="34" charset="0"/>
                  <a:cs typeface="Lucida Sans" panose="020B0602030504020204" pitchFamily="34" charset="0"/>
                </a:rPr>
              </a:br>
              <a:r>
                <a:rPr lang="en-US" altLang="en-US" dirty="0" smtClean="0">
                  <a:solidFill>
                    <a:schemeClr val="accent2">
                      <a:lumMod val="50000"/>
                    </a:schemeClr>
                  </a:solidFill>
                  <a:latin typeface="Lucida Sans" panose="020B0602030504020204" pitchFamily="34" charset="0"/>
                  <a:ea typeface="Lucida Sans" panose="020B0602030504020204" pitchFamily="34" charset="0"/>
                  <a:cs typeface="Lucida Sans" panose="020B0602030504020204" pitchFamily="34" charset="0"/>
                </a:rPr>
                <a:t>mortems </a:t>
              </a:r>
              <a:r>
                <a:rPr lang="en-US" altLang="en-US" dirty="0">
                  <a:solidFill>
                    <a:schemeClr val="accent2">
                      <a:lumMod val="50000"/>
                    </a:schemeClr>
                  </a:solidFill>
                  <a:latin typeface="Lucida Sans" panose="020B0602030504020204" pitchFamily="34" charset="0"/>
                  <a:ea typeface="Lucida Sans" panose="020B0602030504020204" pitchFamily="34" charset="0"/>
                  <a:cs typeface="Lucida Sans" panose="020B0602030504020204" pitchFamily="34" charset="0"/>
                </a:rPr>
                <a:t/>
              </a:r>
              <a:br>
                <a:rPr lang="en-US" altLang="en-US" dirty="0">
                  <a:solidFill>
                    <a:schemeClr val="accent2">
                      <a:lumMod val="50000"/>
                    </a:schemeClr>
                  </a:solidFill>
                  <a:latin typeface="Lucida Sans" panose="020B0602030504020204" pitchFamily="34" charset="0"/>
                  <a:ea typeface="Lucida Sans" panose="020B0602030504020204" pitchFamily="34" charset="0"/>
                  <a:cs typeface="Lucida Sans" panose="020B0602030504020204" pitchFamily="34" charset="0"/>
                </a:rPr>
              </a:br>
              <a:r>
                <a:rPr lang="en-US" altLang="en-US" dirty="0">
                  <a:solidFill>
                    <a:schemeClr val="accent2">
                      <a:lumMod val="50000"/>
                    </a:schemeClr>
                  </a:solidFill>
                  <a:latin typeface="Lucida Sans" panose="020B0602030504020204" pitchFamily="34" charset="0"/>
                  <a:ea typeface="Lucida Sans" panose="020B0602030504020204" pitchFamily="34" charset="0"/>
                  <a:cs typeface="Lucida Sans" panose="020B0602030504020204" pitchFamily="34" charset="0"/>
                </a:rPr>
                <a:t>and </a:t>
              </a:r>
              <a:r>
                <a:rPr lang="en-US" altLang="en-US" dirty="0" smtClean="0">
                  <a:solidFill>
                    <a:schemeClr val="accent2">
                      <a:lumMod val="50000"/>
                    </a:schemeClr>
                  </a:solidFill>
                  <a:latin typeface="Lucida Sans" panose="020B0602030504020204" pitchFamily="34" charset="0"/>
                  <a:ea typeface="Lucida Sans" panose="020B0602030504020204" pitchFamily="34" charset="0"/>
                  <a:cs typeface="Lucida Sans" panose="020B0602030504020204" pitchFamily="34" charset="0"/>
                </a:rPr>
                <a:t>lessons     </a:t>
              </a:r>
              <a:r>
                <a:rPr lang="en-US" altLang="en-US" dirty="0">
                  <a:solidFill>
                    <a:schemeClr val="accent2">
                      <a:lumMod val="50000"/>
                    </a:schemeClr>
                  </a:solidFill>
                  <a:latin typeface="Lucida Sans" panose="020B0602030504020204" pitchFamily="34" charset="0"/>
                  <a:ea typeface="Lucida Sans" panose="020B0602030504020204" pitchFamily="34" charset="0"/>
                  <a:cs typeface="Lucida Sans" panose="020B0602030504020204" pitchFamily="34" charset="0"/>
                </a:rPr>
                <a:t/>
              </a:r>
              <a:br>
                <a:rPr lang="en-US" altLang="en-US" dirty="0">
                  <a:solidFill>
                    <a:schemeClr val="accent2">
                      <a:lumMod val="50000"/>
                    </a:schemeClr>
                  </a:solidFill>
                  <a:latin typeface="Lucida Sans" panose="020B0602030504020204" pitchFamily="34" charset="0"/>
                  <a:ea typeface="Lucida Sans" panose="020B0602030504020204" pitchFamily="34" charset="0"/>
                  <a:cs typeface="Lucida Sans" panose="020B0602030504020204" pitchFamily="34" charset="0"/>
                </a:rPr>
              </a:br>
              <a:r>
                <a:rPr lang="en-US" altLang="en-US" dirty="0" smtClean="0">
                  <a:solidFill>
                    <a:schemeClr val="accent2">
                      <a:lumMod val="50000"/>
                    </a:schemeClr>
                  </a:solidFill>
                  <a:latin typeface="Lucida Sans" panose="020B0602030504020204" pitchFamily="34" charset="0"/>
                  <a:ea typeface="Lucida Sans" panose="020B0602030504020204" pitchFamily="34" charset="0"/>
                  <a:cs typeface="Lucida Sans" panose="020B0602030504020204" pitchFamily="34" charset="0"/>
                </a:rPr>
                <a:t>learned sessions</a:t>
              </a:r>
              <a:endParaRPr lang="en-US" altLang="en-US" dirty="0">
                <a:solidFill>
                  <a:schemeClr val="accent2">
                    <a:lumMod val="50000"/>
                  </a:schemeClr>
                </a:solidFill>
                <a:latin typeface="Lucida Sans" panose="020B0602030504020204" pitchFamily="34" charset="0"/>
                <a:ea typeface="Lucida Sans" panose="020B0602030504020204" pitchFamily="34" charset="0"/>
                <a:cs typeface="Lucida Sans" panose="020B0602030504020204" pitchFamily="34" charset="0"/>
              </a:endParaRPr>
            </a:p>
            <a:p>
              <a:pPr marL="0" marR="0" indent="0" algn="l" defTabSz="914400" rtl="0" eaLnBrk="1" fontAlgn="base" latinLnBrk="0" hangingPunct="1">
                <a:lnSpc>
                  <a:spcPct val="100000"/>
                </a:lnSpc>
                <a:spcBef>
                  <a:spcPct val="0"/>
                </a:spcBef>
                <a:spcAft>
                  <a:spcPct val="0"/>
                </a:spcAft>
                <a:buClrTx/>
                <a:buSzTx/>
                <a:buFontTx/>
                <a:buNone/>
                <a:tabLst/>
              </a:pPr>
              <a:endParaRPr kumimoji="0" lang="en-US" sz="1400" b="1" i="0" u="none" strike="noStrike" kern="1200" cap="none" spc="0" normalizeH="0" baseline="0" noProof="0" dirty="0" smtClean="0">
                <a:ln>
                  <a:noFill/>
                </a:ln>
                <a:solidFill>
                  <a:schemeClr val="accent2">
                    <a:lumMod val="50000"/>
                  </a:schemeClr>
                </a:solidFill>
                <a:effectLst/>
                <a:uLnTx/>
                <a:uFillTx/>
                <a:latin typeface="TradeGothic" pitchFamily="50" charset="0"/>
                <a:ea typeface="+mj-ea"/>
                <a:cs typeface="+mj-cs"/>
              </a:endParaRPr>
            </a:p>
          </p:txBody>
        </p:sp>
        <p:sp>
          <p:nvSpPr>
            <p:cNvPr id="25" name="Down Arrow 24"/>
            <p:cNvSpPr/>
            <p:nvPr/>
          </p:nvSpPr>
          <p:spPr>
            <a:xfrm rot="13230447">
              <a:off x="2521182" y="1685273"/>
              <a:ext cx="1190248" cy="757927"/>
            </a:xfrm>
            <a:prstGeom prst="downArrow">
              <a:avLst/>
            </a:prstGeom>
            <a:solidFill>
              <a:srgbClr val="E39517"/>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accent2">
                    <a:lumMod val="50000"/>
                  </a:schemeClr>
                </a:solidFill>
              </a:endParaRPr>
            </a:p>
          </p:txBody>
        </p:sp>
        <p:sp>
          <p:nvSpPr>
            <p:cNvPr id="26" name="Down Arrow 25"/>
            <p:cNvSpPr/>
            <p:nvPr/>
          </p:nvSpPr>
          <p:spPr>
            <a:xfrm rot="20094636">
              <a:off x="5840382" y="2704876"/>
              <a:ext cx="1305124" cy="747008"/>
            </a:xfrm>
            <a:prstGeom prst="downArrow">
              <a:avLst/>
            </a:prstGeom>
            <a:solidFill>
              <a:srgbClr val="E39517"/>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accent2">
                    <a:lumMod val="50000"/>
                  </a:schemeClr>
                </a:solidFill>
              </a:endParaRPr>
            </a:p>
          </p:txBody>
        </p:sp>
        <p:sp>
          <p:nvSpPr>
            <p:cNvPr id="27" name="Down Arrow 26"/>
            <p:cNvSpPr/>
            <p:nvPr/>
          </p:nvSpPr>
          <p:spPr>
            <a:xfrm rot="5926369">
              <a:off x="3347784" y="5310390"/>
              <a:ext cx="1564288" cy="733533"/>
            </a:xfrm>
            <a:prstGeom prst="downArrow">
              <a:avLst/>
            </a:prstGeom>
            <a:solidFill>
              <a:srgbClr val="E39517"/>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accent2">
                    <a:lumMod val="50000"/>
                  </a:schemeClr>
                </a:solidFill>
              </a:endParaRPr>
            </a:p>
          </p:txBody>
        </p:sp>
      </p:grpSp>
    </p:spTree>
    <p:extLst>
      <p:ext uri="{BB962C8B-B14F-4D97-AF65-F5344CB8AC3E}">
        <p14:creationId xmlns:p14="http://schemas.microsoft.com/office/powerpoint/2010/main" val="182609698"/>
      </p:ext>
    </p:extLst>
  </p:cSld>
  <p:clrMapOvr>
    <a:masterClrMapping/>
  </p:clrMapOvr>
  <p:transition spd="med">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lvl="0"/>
            <a:r>
              <a:rPr lang="en-US" dirty="0" smtClean="0"/>
              <a:t>Align Measurement with IM Phases</a:t>
            </a:r>
            <a:endParaRPr lang="en-US" dirty="0"/>
          </a:p>
        </p:txBody>
      </p:sp>
      <p:grpSp>
        <p:nvGrpSpPr>
          <p:cNvPr id="11" name="Group 10"/>
          <p:cNvGrpSpPr/>
          <p:nvPr/>
        </p:nvGrpSpPr>
        <p:grpSpPr>
          <a:xfrm>
            <a:off x="457200" y="903411"/>
            <a:ext cx="5517573" cy="5437216"/>
            <a:chOff x="1619250" y="857250"/>
            <a:chExt cx="5810250" cy="5810250"/>
          </a:xfrm>
        </p:grpSpPr>
        <p:sp>
          <p:nvSpPr>
            <p:cNvPr id="12" name="Oval 11"/>
            <p:cNvSpPr/>
            <p:nvPr/>
          </p:nvSpPr>
          <p:spPr>
            <a:xfrm>
              <a:off x="1619250" y="857250"/>
              <a:ext cx="5810250" cy="5810250"/>
            </a:xfrm>
            <a:prstGeom prst="ellipse">
              <a:avLst/>
            </a:prstGeom>
            <a:solidFill>
              <a:srgbClr val="42C000"/>
            </a:solid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endParaRPr lang="en-US" dirty="0"/>
            </a:p>
          </p:txBody>
        </p:sp>
        <p:sp>
          <p:nvSpPr>
            <p:cNvPr id="21" name="Oval 20"/>
            <p:cNvSpPr/>
            <p:nvPr/>
          </p:nvSpPr>
          <p:spPr>
            <a:xfrm>
              <a:off x="3305175" y="2409825"/>
              <a:ext cx="2438400" cy="24384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2" name="TextBox 21"/>
            <p:cNvSpPr txBox="1"/>
            <p:nvPr/>
          </p:nvSpPr>
          <p:spPr bwMode="auto">
            <a:xfrm>
              <a:off x="4097815" y="1411765"/>
              <a:ext cx="1645760" cy="646331"/>
            </a:xfrm>
            <a:prstGeom prst="rect">
              <a:avLst/>
            </a:prstGeom>
            <a:noFill/>
            <a:ln w="9525">
              <a:noFill/>
              <a:miter lim="800000"/>
              <a:headEnd/>
              <a:tailEnd/>
            </a:ln>
          </p:spPr>
          <p:txBody>
            <a:bodyPr vert="horz" wrap="square" lIns="91440" tIns="45720" rIns="91440" bIns="45720" numCol="1" rtlCol="0" anchor="b" anchorCtr="0" compatLnSpc="1">
              <a:prstTxWarp prst="textNoShape">
                <a:avLst/>
              </a:prstTxWarp>
              <a:spAutoFit/>
            </a:bodyPr>
            <a:lstStyle>
              <a:defPPr>
                <a:defRPr lang="en-US"/>
              </a:defPPr>
              <a:lvl1pPr indent="-114300">
                <a:defRPr>
                  <a:solidFill>
                    <a:srgbClr val="EB8325"/>
                  </a:solidFill>
                  <a:latin typeface="Lucida Sans" panose="020B0602030504020204" pitchFamily="34" charset="0"/>
                  <a:ea typeface="Lucida Sans" panose="020B0602030504020204" pitchFamily="34" charset="0"/>
                  <a:cs typeface="Lucida Sans" panose="020B0602030504020204" pitchFamily="34" charset="0"/>
                </a:defRPr>
              </a:lvl1pPr>
            </a:lstStyle>
            <a:p>
              <a:pPr marL="400050" indent="-342900">
                <a:buFont typeface="+mj-lt"/>
                <a:buAutoNum type="arabicPeriod"/>
              </a:pPr>
              <a:r>
                <a:rPr lang="en-US" dirty="0">
                  <a:solidFill>
                    <a:schemeClr val="accent2">
                      <a:lumMod val="50000"/>
                    </a:schemeClr>
                  </a:solidFill>
                </a:rPr>
                <a:t>Plan and p</a:t>
              </a:r>
              <a:r>
                <a:rPr lang="en-US" dirty="0" smtClean="0">
                  <a:solidFill>
                    <a:schemeClr val="accent2">
                      <a:lumMod val="50000"/>
                    </a:schemeClr>
                  </a:solidFill>
                </a:rPr>
                <a:t>repare</a:t>
              </a:r>
              <a:endParaRPr lang="en-US" dirty="0">
                <a:solidFill>
                  <a:schemeClr val="accent2">
                    <a:lumMod val="50000"/>
                  </a:schemeClr>
                </a:solidFill>
              </a:endParaRPr>
            </a:p>
          </p:txBody>
        </p:sp>
        <p:sp>
          <p:nvSpPr>
            <p:cNvPr id="23" name="TextBox 22"/>
            <p:cNvSpPr txBox="1"/>
            <p:nvPr/>
          </p:nvSpPr>
          <p:spPr bwMode="auto">
            <a:xfrm>
              <a:off x="5379646" y="4367040"/>
              <a:ext cx="1706954" cy="1200329"/>
            </a:xfrm>
            <a:prstGeom prst="rect">
              <a:avLst/>
            </a:prstGeom>
            <a:noFill/>
            <a:ln w="9525">
              <a:noFill/>
              <a:miter lim="800000"/>
              <a:headEnd/>
              <a:tailEnd/>
            </a:ln>
          </p:spPr>
          <p:txBody>
            <a:bodyPr vert="horz" wrap="square" lIns="91440" tIns="45720" rIns="91440" bIns="45720" numCol="1" rtlCol="0" anchor="b" anchorCtr="0" compatLnSpc="1">
              <a:prstTxWarp prst="textNoShape">
                <a:avLst/>
              </a:prstTxWarp>
              <a:spAutoFit/>
            </a:bodyPr>
            <a:lstStyle>
              <a:defPPr>
                <a:defRPr lang="en-US"/>
              </a:defPPr>
              <a:lvl1pPr indent="-114300">
                <a:defRPr>
                  <a:solidFill>
                    <a:srgbClr val="EB8325"/>
                  </a:solidFill>
                  <a:latin typeface="Lucida Sans" panose="020B0602030504020204" pitchFamily="34" charset="0"/>
                  <a:ea typeface="Lucida Sans" panose="020B0602030504020204" pitchFamily="34" charset="0"/>
                  <a:cs typeface="Lucida Sans" panose="020B0602030504020204" pitchFamily="34" charset="0"/>
                </a:defRPr>
              </a:lvl1pPr>
            </a:lstStyle>
            <a:p>
              <a:pPr marL="400050" indent="-342900">
                <a:buFont typeface="+mj-lt"/>
                <a:buAutoNum type="arabicPeriod" startAt="2"/>
              </a:pPr>
              <a:r>
                <a:rPr lang="en-US" altLang="en-US" dirty="0" smtClean="0">
                  <a:solidFill>
                    <a:schemeClr val="accent2">
                      <a:lumMod val="50000"/>
                    </a:schemeClr>
                  </a:solidFill>
                </a:rPr>
                <a:t>Detect</a:t>
              </a:r>
            </a:p>
            <a:p>
              <a:pPr marL="400050" indent="-342900">
                <a:buFont typeface="+mj-lt"/>
                <a:buAutoNum type="arabicPeriod" startAt="2"/>
              </a:pPr>
              <a:r>
                <a:rPr lang="en-US" altLang="en-US" dirty="0" smtClean="0">
                  <a:solidFill>
                    <a:schemeClr val="accent2">
                      <a:lumMod val="50000"/>
                    </a:schemeClr>
                  </a:solidFill>
                </a:rPr>
                <a:t>Triage</a:t>
              </a:r>
              <a:endParaRPr lang="en-US" altLang="en-US" dirty="0">
                <a:solidFill>
                  <a:schemeClr val="accent2">
                    <a:lumMod val="50000"/>
                  </a:schemeClr>
                </a:solidFill>
              </a:endParaRPr>
            </a:p>
            <a:p>
              <a:pPr marL="400050" indent="-342900">
                <a:buFont typeface="+mj-lt"/>
                <a:buAutoNum type="arabicPeriod" startAt="2"/>
              </a:pPr>
              <a:r>
                <a:rPr lang="en-US" altLang="en-US" dirty="0">
                  <a:solidFill>
                    <a:schemeClr val="accent2">
                      <a:lumMod val="50000"/>
                    </a:schemeClr>
                  </a:solidFill>
                </a:rPr>
                <a:t>Analyze</a:t>
              </a:r>
            </a:p>
            <a:p>
              <a:pPr marL="400050" indent="-342900">
                <a:buFont typeface="+mj-lt"/>
                <a:buAutoNum type="arabicPeriod" startAt="2"/>
              </a:pPr>
              <a:r>
                <a:rPr lang="en-US" altLang="en-US" dirty="0">
                  <a:solidFill>
                    <a:schemeClr val="accent2">
                      <a:lumMod val="50000"/>
                    </a:schemeClr>
                  </a:solidFill>
                </a:rPr>
                <a:t>Respond</a:t>
              </a:r>
            </a:p>
          </p:txBody>
        </p:sp>
        <p:sp>
          <p:nvSpPr>
            <p:cNvPr id="24" name="TextBox 23"/>
            <p:cNvSpPr txBox="1"/>
            <p:nvPr/>
          </p:nvSpPr>
          <p:spPr bwMode="auto">
            <a:xfrm>
              <a:off x="1682724" y="3271222"/>
              <a:ext cx="2059873" cy="1969770"/>
            </a:xfrm>
            <a:prstGeom prst="rect">
              <a:avLst/>
            </a:prstGeom>
            <a:noFill/>
            <a:ln w="9525">
              <a:noFill/>
              <a:miter lim="800000"/>
              <a:headEnd/>
              <a:tailEnd/>
            </a:ln>
          </p:spPr>
          <p:txBody>
            <a:bodyPr vert="horz" wrap="square" lIns="91440" tIns="45720" rIns="91440" bIns="45720" numCol="1" rtlCol="0" anchor="b" anchorCtr="0" compatLnSpc="1">
              <a:prstTxWarp prst="textNoShape">
                <a:avLst/>
              </a:prstTxWarp>
              <a:spAutoFit/>
            </a:bodyPr>
            <a:lstStyle/>
            <a:p>
              <a:pPr marL="400050" indent="-342900">
                <a:buFont typeface="+mj-lt"/>
                <a:buAutoNum type="arabicPeriod" startAt="6"/>
                <a:defRPr/>
              </a:pPr>
              <a:r>
                <a:rPr lang="en-US" altLang="en-US" dirty="0">
                  <a:solidFill>
                    <a:schemeClr val="accent2">
                      <a:lumMod val="50000"/>
                    </a:schemeClr>
                  </a:solidFill>
                  <a:latin typeface="Lucida Sans" panose="020B0602030504020204" pitchFamily="34" charset="0"/>
                  <a:ea typeface="Lucida Sans" panose="020B0602030504020204" pitchFamily="34" charset="0"/>
                  <a:cs typeface="Lucida Sans" panose="020B0602030504020204" pitchFamily="34" charset="0"/>
                </a:rPr>
                <a:t>Conduct </a:t>
              </a:r>
              <a:br>
                <a:rPr lang="en-US" altLang="en-US" dirty="0">
                  <a:solidFill>
                    <a:schemeClr val="accent2">
                      <a:lumMod val="50000"/>
                    </a:schemeClr>
                  </a:solidFill>
                  <a:latin typeface="Lucida Sans" panose="020B0602030504020204" pitchFamily="34" charset="0"/>
                  <a:ea typeface="Lucida Sans" panose="020B0602030504020204" pitchFamily="34" charset="0"/>
                  <a:cs typeface="Lucida Sans" panose="020B0602030504020204" pitchFamily="34" charset="0"/>
                </a:rPr>
              </a:br>
              <a:r>
                <a:rPr lang="en-US" altLang="en-US" dirty="0" smtClean="0">
                  <a:solidFill>
                    <a:schemeClr val="accent2">
                      <a:lumMod val="50000"/>
                    </a:schemeClr>
                  </a:solidFill>
                  <a:latin typeface="Lucida Sans" panose="020B0602030504020204" pitchFamily="34" charset="0"/>
                  <a:ea typeface="Lucida Sans" panose="020B0602030504020204" pitchFamily="34" charset="0"/>
                  <a:cs typeface="Lucida Sans" panose="020B0602030504020204" pitchFamily="34" charset="0"/>
                </a:rPr>
                <a:t>post-</a:t>
              </a:r>
              <a:br>
                <a:rPr lang="en-US" altLang="en-US" dirty="0" smtClean="0">
                  <a:solidFill>
                    <a:schemeClr val="accent2">
                      <a:lumMod val="50000"/>
                    </a:schemeClr>
                  </a:solidFill>
                  <a:latin typeface="Lucida Sans" panose="020B0602030504020204" pitchFamily="34" charset="0"/>
                  <a:ea typeface="Lucida Sans" panose="020B0602030504020204" pitchFamily="34" charset="0"/>
                  <a:cs typeface="Lucida Sans" panose="020B0602030504020204" pitchFamily="34" charset="0"/>
                </a:rPr>
              </a:br>
              <a:r>
                <a:rPr lang="en-US" altLang="en-US" dirty="0" smtClean="0">
                  <a:solidFill>
                    <a:schemeClr val="accent2">
                      <a:lumMod val="50000"/>
                    </a:schemeClr>
                  </a:solidFill>
                  <a:latin typeface="Lucida Sans" panose="020B0602030504020204" pitchFamily="34" charset="0"/>
                  <a:ea typeface="Lucida Sans" panose="020B0602030504020204" pitchFamily="34" charset="0"/>
                  <a:cs typeface="Lucida Sans" panose="020B0602030504020204" pitchFamily="34" charset="0"/>
                </a:rPr>
                <a:t>mortems </a:t>
              </a:r>
              <a:r>
                <a:rPr lang="en-US" altLang="en-US" dirty="0">
                  <a:solidFill>
                    <a:schemeClr val="accent2">
                      <a:lumMod val="50000"/>
                    </a:schemeClr>
                  </a:solidFill>
                  <a:latin typeface="Lucida Sans" panose="020B0602030504020204" pitchFamily="34" charset="0"/>
                  <a:ea typeface="Lucida Sans" panose="020B0602030504020204" pitchFamily="34" charset="0"/>
                  <a:cs typeface="Lucida Sans" panose="020B0602030504020204" pitchFamily="34" charset="0"/>
                </a:rPr>
                <a:t/>
              </a:r>
              <a:br>
                <a:rPr lang="en-US" altLang="en-US" dirty="0">
                  <a:solidFill>
                    <a:schemeClr val="accent2">
                      <a:lumMod val="50000"/>
                    </a:schemeClr>
                  </a:solidFill>
                  <a:latin typeface="Lucida Sans" panose="020B0602030504020204" pitchFamily="34" charset="0"/>
                  <a:ea typeface="Lucida Sans" panose="020B0602030504020204" pitchFamily="34" charset="0"/>
                  <a:cs typeface="Lucida Sans" panose="020B0602030504020204" pitchFamily="34" charset="0"/>
                </a:rPr>
              </a:br>
              <a:r>
                <a:rPr lang="en-US" altLang="en-US" dirty="0">
                  <a:solidFill>
                    <a:schemeClr val="accent2">
                      <a:lumMod val="50000"/>
                    </a:schemeClr>
                  </a:solidFill>
                  <a:latin typeface="Lucida Sans" panose="020B0602030504020204" pitchFamily="34" charset="0"/>
                  <a:ea typeface="Lucida Sans" panose="020B0602030504020204" pitchFamily="34" charset="0"/>
                  <a:cs typeface="Lucida Sans" panose="020B0602030504020204" pitchFamily="34" charset="0"/>
                </a:rPr>
                <a:t>and </a:t>
              </a:r>
              <a:r>
                <a:rPr lang="en-US" altLang="en-US" dirty="0" smtClean="0">
                  <a:solidFill>
                    <a:schemeClr val="accent2">
                      <a:lumMod val="50000"/>
                    </a:schemeClr>
                  </a:solidFill>
                  <a:latin typeface="Lucida Sans" panose="020B0602030504020204" pitchFamily="34" charset="0"/>
                  <a:ea typeface="Lucida Sans" panose="020B0602030504020204" pitchFamily="34" charset="0"/>
                  <a:cs typeface="Lucida Sans" panose="020B0602030504020204" pitchFamily="34" charset="0"/>
                </a:rPr>
                <a:t>lessons     </a:t>
              </a:r>
              <a:r>
                <a:rPr lang="en-US" altLang="en-US" dirty="0">
                  <a:solidFill>
                    <a:schemeClr val="accent2">
                      <a:lumMod val="50000"/>
                    </a:schemeClr>
                  </a:solidFill>
                  <a:latin typeface="Lucida Sans" panose="020B0602030504020204" pitchFamily="34" charset="0"/>
                  <a:ea typeface="Lucida Sans" panose="020B0602030504020204" pitchFamily="34" charset="0"/>
                  <a:cs typeface="Lucida Sans" panose="020B0602030504020204" pitchFamily="34" charset="0"/>
                </a:rPr>
                <a:t/>
              </a:r>
              <a:br>
                <a:rPr lang="en-US" altLang="en-US" dirty="0">
                  <a:solidFill>
                    <a:schemeClr val="accent2">
                      <a:lumMod val="50000"/>
                    </a:schemeClr>
                  </a:solidFill>
                  <a:latin typeface="Lucida Sans" panose="020B0602030504020204" pitchFamily="34" charset="0"/>
                  <a:ea typeface="Lucida Sans" panose="020B0602030504020204" pitchFamily="34" charset="0"/>
                  <a:cs typeface="Lucida Sans" panose="020B0602030504020204" pitchFamily="34" charset="0"/>
                </a:rPr>
              </a:br>
              <a:r>
                <a:rPr lang="en-US" altLang="en-US" dirty="0" smtClean="0">
                  <a:solidFill>
                    <a:schemeClr val="accent2">
                      <a:lumMod val="50000"/>
                    </a:schemeClr>
                  </a:solidFill>
                  <a:latin typeface="Lucida Sans" panose="020B0602030504020204" pitchFamily="34" charset="0"/>
                  <a:ea typeface="Lucida Sans" panose="020B0602030504020204" pitchFamily="34" charset="0"/>
                  <a:cs typeface="Lucida Sans" panose="020B0602030504020204" pitchFamily="34" charset="0"/>
                </a:rPr>
                <a:t>learned sessions</a:t>
              </a:r>
              <a:endParaRPr lang="en-US" altLang="en-US" dirty="0">
                <a:solidFill>
                  <a:schemeClr val="accent2">
                    <a:lumMod val="50000"/>
                  </a:schemeClr>
                </a:solidFill>
                <a:latin typeface="Lucida Sans" panose="020B0602030504020204" pitchFamily="34" charset="0"/>
                <a:ea typeface="Lucida Sans" panose="020B0602030504020204" pitchFamily="34" charset="0"/>
                <a:cs typeface="Lucida Sans" panose="020B0602030504020204" pitchFamily="34" charset="0"/>
              </a:endParaRPr>
            </a:p>
            <a:p>
              <a:pPr marL="0" marR="0" indent="0" algn="l" defTabSz="914400" rtl="0" eaLnBrk="1" fontAlgn="base" latinLnBrk="0" hangingPunct="1">
                <a:lnSpc>
                  <a:spcPct val="100000"/>
                </a:lnSpc>
                <a:spcBef>
                  <a:spcPct val="0"/>
                </a:spcBef>
                <a:spcAft>
                  <a:spcPct val="0"/>
                </a:spcAft>
                <a:buClrTx/>
                <a:buSzTx/>
                <a:buFontTx/>
                <a:buNone/>
                <a:tabLst/>
              </a:pPr>
              <a:endParaRPr kumimoji="0" lang="en-US" sz="1400" b="1" i="0" u="none" strike="noStrike" kern="1200" cap="none" spc="0" normalizeH="0" baseline="0" noProof="0" dirty="0" smtClean="0">
                <a:ln>
                  <a:noFill/>
                </a:ln>
                <a:solidFill>
                  <a:schemeClr val="accent2">
                    <a:lumMod val="50000"/>
                  </a:schemeClr>
                </a:solidFill>
                <a:effectLst/>
                <a:uLnTx/>
                <a:uFillTx/>
                <a:latin typeface="TradeGothic" pitchFamily="50" charset="0"/>
                <a:ea typeface="+mj-ea"/>
                <a:cs typeface="+mj-cs"/>
              </a:endParaRPr>
            </a:p>
          </p:txBody>
        </p:sp>
        <p:sp>
          <p:nvSpPr>
            <p:cNvPr id="25" name="Down Arrow 24"/>
            <p:cNvSpPr/>
            <p:nvPr/>
          </p:nvSpPr>
          <p:spPr>
            <a:xfrm rot="13230447">
              <a:off x="2521182" y="1685273"/>
              <a:ext cx="1190248" cy="757927"/>
            </a:xfrm>
            <a:prstGeom prst="downArrow">
              <a:avLst/>
            </a:prstGeom>
            <a:solidFill>
              <a:srgbClr val="E39517"/>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accent2">
                    <a:lumMod val="50000"/>
                  </a:schemeClr>
                </a:solidFill>
              </a:endParaRPr>
            </a:p>
          </p:txBody>
        </p:sp>
        <p:sp>
          <p:nvSpPr>
            <p:cNvPr id="26" name="Down Arrow 25"/>
            <p:cNvSpPr/>
            <p:nvPr/>
          </p:nvSpPr>
          <p:spPr>
            <a:xfrm rot="20094636">
              <a:off x="5840382" y="2704876"/>
              <a:ext cx="1305124" cy="747008"/>
            </a:xfrm>
            <a:prstGeom prst="downArrow">
              <a:avLst/>
            </a:prstGeom>
            <a:solidFill>
              <a:srgbClr val="E39517"/>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accent2">
                    <a:lumMod val="50000"/>
                  </a:schemeClr>
                </a:solidFill>
              </a:endParaRPr>
            </a:p>
          </p:txBody>
        </p:sp>
        <p:sp>
          <p:nvSpPr>
            <p:cNvPr id="27" name="Down Arrow 26"/>
            <p:cNvSpPr/>
            <p:nvPr/>
          </p:nvSpPr>
          <p:spPr>
            <a:xfrm rot="5926369">
              <a:off x="3347784" y="5310390"/>
              <a:ext cx="1564288" cy="733533"/>
            </a:xfrm>
            <a:prstGeom prst="downArrow">
              <a:avLst/>
            </a:prstGeom>
            <a:solidFill>
              <a:srgbClr val="E39517"/>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accent2">
                    <a:lumMod val="50000"/>
                  </a:schemeClr>
                </a:solidFill>
              </a:endParaRPr>
            </a:p>
          </p:txBody>
        </p:sp>
      </p:grpSp>
      <p:sp>
        <p:nvSpPr>
          <p:cNvPr id="28" name="Rectangle 27"/>
          <p:cNvSpPr/>
          <p:nvPr/>
        </p:nvSpPr>
        <p:spPr>
          <a:xfrm>
            <a:off x="2777886" y="1294870"/>
            <a:ext cx="1794114" cy="885392"/>
          </a:xfrm>
          <a:prstGeom prst="rect">
            <a:avLst/>
          </a:prstGeom>
          <a:noFill/>
          <a:ln w="57150">
            <a:solidFill>
              <a:schemeClr val="accent5">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9" name="TextBox 28"/>
          <p:cNvSpPr txBox="1"/>
          <p:nvPr/>
        </p:nvSpPr>
        <p:spPr bwMode="auto">
          <a:xfrm>
            <a:off x="5943600" y="1104400"/>
            <a:ext cx="2926080" cy="5314688"/>
          </a:xfrm>
          <a:prstGeom prst="rect">
            <a:avLst/>
          </a:prstGeom>
          <a:noFill/>
          <a:ln>
            <a:noFill/>
          </a:ln>
        </p:spPr>
        <p:txBody>
          <a:bodyPr vert="horz" wrap="square" lIns="91440" tIns="45720" rIns="91440" bIns="45720" numCol="1" anchor="t" anchorCtr="0" compatLnSpc="1">
            <a:prstTxWarp prst="textNoShape">
              <a:avLst/>
            </a:prstTxWarp>
          </a:bodyPr>
          <a:lstStyle>
            <a:lvl1pPr marL="0" lvl="0" indent="0">
              <a:lnSpc>
                <a:spcPct val="114000"/>
              </a:lnSpc>
              <a:spcBef>
                <a:spcPct val="20000"/>
              </a:spcBef>
              <a:buClr>
                <a:srgbClr val="F38127"/>
              </a:buClr>
              <a:buSzPct val="100000"/>
              <a:buFont typeface="Arial" pitchFamily="34" charset="0"/>
              <a:buNone/>
              <a:defRPr sz="2000" baseline="0">
                <a:latin typeface="Lucida Sans" panose="020B0602040502020204" pitchFamily="34" charset="0"/>
                <a:ea typeface="Lucida Sans" panose="020B0602040502020204" pitchFamily="34" charset="0"/>
                <a:cs typeface="Lucida Sans" panose="020B0602040502020204" pitchFamily="34" charset="0"/>
              </a:defRPr>
            </a:lvl1pPr>
            <a:lvl2pPr marL="685800" lvl="1" indent="-342900">
              <a:lnSpc>
                <a:spcPct val="114000"/>
              </a:lnSpc>
              <a:spcBef>
                <a:spcPts val="200"/>
              </a:spcBef>
              <a:buClr>
                <a:schemeClr val="tx1"/>
              </a:buClr>
              <a:buSzTx/>
              <a:buFont typeface="Arial" charset="0"/>
              <a:buChar char="•"/>
              <a:defRPr sz="2000" baseline="0">
                <a:latin typeface="Lucida Sans" panose="020B0602040502020204" pitchFamily="34" charset="0"/>
                <a:ea typeface="Lucida Sans" panose="020B0602040502020204" pitchFamily="34" charset="0"/>
                <a:cs typeface="Lucida Sans" panose="020B0602040502020204" pitchFamily="34" charset="0"/>
              </a:defRPr>
            </a:lvl2pPr>
            <a:lvl3pPr marL="1143000" indent="-400050">
              <a:lnSpc>
                <a:spcPct val="114000"/>
              </a:lnSpc>
              <a:spcBef>
                <a:spcPct val="20000"/>
              </a:spcBef>
              <a:buClr>
                <a:schemeClr val="tx1"/>
              </a:buClr>
              <a:buSzPct val="100000"/>
              <a:buFont typeface="Aharoni" panose="02010803020104030203" pitchFamily="2" charset="-79"/>
              <a:buChar char="—"/>
              <a:defRPr sz="2000" baseline="0">
                <a:latin typeface="Lucida Sans" panose="020B0602040502020204" pitchFamily="34" charset="0"/>
                <a:ea typeface="Lucida Sans" panose="020B0602040502020204" pitchFamily="34" charset="0"/>
                <a:cs typeface="Lucida Sans" panose="020B0602040502020204" pitchFamily="34" charset="0"/>
              </a:defRPr>
            </a:lvl3pPr>
            <a:lvl4pPr marL="1485900" indent="-285750">
              <a:lnSpc>
                <a:spcPct val="114000"/>
              </a:lnSpc>
              <a:spcBef>
                <a:spcPct val="20000"/>
              </a:spcBef>
              <a:buClr>
                <a:schemeClr val="tx1"/>
              </a:buClr>
              <a:buSzPct val="100000"/>
              <a:buFont typeface="Arial" panose="020B0604020202020204" pitchFamily="34" charset="0"/>
              <a:buChar char="•"/>
              <a:defRPr sz="2000" baseline="0">
                <a:latin typeface="Lucida Sans" panose="020B0602040502020204" pitchFamily="34" charset="0"/>
                <a:ea typeface="Arial" pitchFamily="-109" charset="0"/>
                <a:cs typeface="Lucida Sans" panose="020B0602040502020204" pitchFamily="34" charset="0"/>
              </a:defRPr>
            </a:lvl4pPr>
            <a:lvl5pPr marL="1433513" indent="-234950">
              <a:lnSpc>
                <a:spcPct val="114000"/>
              </a:lnSpc>
              <a:spcBef>
                <a:spcPct val="20000"/>
              </a:spcBef>
              <a:buClr>
                <a:schemeClr val="tx1">
                  <a:lumMod val="65000"/>
                  <a:lumOff val="35000"/>
                </a:schemeClr>
              </a:buClr>
              <a:buSzPct val="100000"/>
              <a:buFont typeface="Arial" charset="0"/>
              <a:buChar char="–"/>
              <a:defRPr sz="2400" baseline="0">
                <a:solidFill>
                  <a:srgbClr val="005596"/>
                </a:solidFill>
                <a:latin typeface="Aharoni" panose="02010803020104030203" pitchFamily="2" charset="-79"/>
                <a:ea typeface="Arial" pitchFamily="-109" charset="0"/>
                <a:cs typeface="Arial" pitchFamily="34" charset="0"/>
              </a:defRPr>
            </a:lvl5pPr>
            <a:lvl6pPr marL="2514600" indent="-228600">
              <a:spcBef>
                <a:spcPct val="20000"/>
              </a:spcBef>
              <a:buFont typeface="Arial" pitchFamily="34" charset="0"/>
              <a:buChar char="•"/>
              <a:defRPr sz="2000">
                <a:latin typeface="+mn-lt"/>
                <a:ea typeface="+mn-ea"/>
              </a:defRPr>
            </a:lvl6pPr>
            <a:lvl7pPr marL="2971800" indent="-228600">
              <a:spcBef>
                <a:spcPct val="20000"/>
              </a:spcBef>
              <a:buFont typeface="Arial" pitchFamily="34" charset="0"/>
              <a:buChar char="•"/>
              <a:defRPr sz="2000">
                <a:latin typeface="+mn-lt"/>
                <a:ea typeface="+mn-ea"/>
              </a:defRPr>
            </a:lvl7pPr>
            <a:lvl8pPr marL="3429000" indent="-228600">
              <a:spcBef>
                <a:spcPct val="20000"/>
              </a:spcBef>
              <a:buFont typeface="Arial" pitchFamily="34" charset="0"/>
              <a:buChar char="•"/>
              <a:defRPr sz="2000">
                <a:latin typeface="+mn-lt"/>
                <a:ea typeface="+mn-ea"/>
              </a:defRPr>
            </a:lvl8pPr>
            <a:lvl9pPr marL="3886200" indent="-228600">
              <a:spcBef>
                <a:spcPct val="20000"/>
              </a:spcBef>
              <a:buFont typeface="Arial" pitchFamily="34" charset="0"/>
              <a:buChar char="•"/>
              <a:defRPr sz="2000">
                <a:latin typeface="+mn-lt"/>
                <a:ea typeface="+mn-ea"/>
              </a:defRPr>
            </a:lvl9pPr>
          </a:lstStyle>
          <a:p>
            <a:pPr lvl="1"/>
            <a:r>
              <a:rPr lang="en-US" dirty="0" smtClean="0"/>
              <a:t>Policy </a:t>
            </a:r>
            <a:r>
              <a:rPr lang="en-US" dirty="0"/>
              <a:t>and </a:t>
            </a:r>
            <a:r>
              <a:rPr lang="en-US" dirty="0" smtClean="0"/>
              <a:t>process? </a:t>
            </a:r>
            <a:endParaRPr lang="en-US" dirty="0"/>
          </a:p>
          <a:p>
            <a:pPr lvl="1"/>
            <a:r>
              <a:rPr lang="en-US" dirty="0" smtClean="0"/>
              <a:t>Contact </a:t>
            </a:r>
            <a:r>
              <a:rPr lang="en-US" dirty="0"/>
              <a:t>key </a:t>
            </a:r>
            <a:r>
              <a:rPr lang="en-US" dirty="0" smtClean="0"/>
              <a:t>partners? </a:t>
            </a:r>
            <a:endParaRPr lang="en-US" dirty="0"/>
          </a:p>
          <a:p>
            <a:pPr lvl="1"/>
            <a:r>
              <a:rPr lang="en-US" dirty="0" smtClean="0"/>
              <a:t>Review </a:t>
            </a:r>
            <a:r>
              <a:rPr lang="en-US" dirty="0"/>
              <a:t>policies with management and other internal partners? </a:t>
            </a:r>
          </a:p>
          <a:p>
            <a:pPr lvl="1"/>
            <a:r>
              <a:rPr lang="en-US" dirty="0" smtClean="0"/>
              <a:t>Internal </a:t>
            </a:r>
            <a:r>
              <a:rPr lang="en-US" dirty="0"/>
              <a:t>process to update </a:t>
            </a:r>
            <a:r>
              <a:rPr lang="en-US" dirty="0" smtClean="0"/>
              <a:t>processes?</a:t>
            </a:r>
            <a:endParaRPr lang="en-US" dirty="0"/>
          </a:p>
        </p:txBody>
      </p:sp>
    </p:spTree>
    <p:extLst>
      <p:ext uri="{BB962C8B-B14F-4D97-AF65-F5344CB8AC3E}">
        <p14:creationId xmlns:p14="http://schemas.microsoft.com/office/powerpoint/2010/main" val="1883840866"/>
      </p:ext>
    </p:extLst>
  </p:cSld>
  <p:clrMapOvr>
    <a:masterClrMapping/>
  </p:clrMapOvr>
  <p:transition spd="med">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lvl="0"/>
            <a:r>
              <a:rPr lang="en-US" dirty="0" smtClean="0"/>
              <a:t>Align Measurement with IM Phases</a:t>
            </a:r>
            <a:endParaRPr lang="en-US" dirty="0"/>
          </a:p>
        </p:txBody>
      </p:sp>
      <p:grpSp>
        <p:nvGrpSpPr>
          <p:cNvPr id="11" name="Group 10"/>
          <p:cNvGrpSpPr/>
          <p:nvPr/>
        </p:nvGrpSpPr>
        <p:grpSpPr>
          <a:xfrm>
            <a:off x="457200" y="903411"/>
            <a:ext cx="5517573" cy="5437216"/>
            <a:chOff x="1619250" y="857250"/>
            <a:chExt cx="5810250" cy="5810250"/>
          </a:xfrm>
        </p:grpSpPr>
        <p:sp>
          <p:nvSpPr>
            <p:cNvPr id="12" name="Oval 11"/>
            <p:cNvSpPr/>
            <p:nvPr/>
          </p:nvSpPr>
          <p:spPr>
            <a:xfrm>
              <a:off x="1619250" y="857250"/>
              <a:ext cx="5810250" cy="5810250"/>
            </a:xfrm>
            <a:prstGeom prst="ellipse">
              <a:avLst/>
            </a:prstGeom>
            <a:solidFill>
              <a:srgbClr val="42C000"/>
            </a:solid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endParaRPr lang="en-US" dirty="0"/>
            </a:p>
          </p:txBody>
        </p:sp>
        <p:sp>
          <p:nvSpPr>
            <p:cNvPr id="21" name="Oval 20"/>
            <p:cNvSpPr/>
            <p:nvPr/>
          </p:nvSpPr>
          <p:spPr>
            <a:xfrm>
              <a:off x="3305175" y="2409825"/>
              <a:ext cx="2438400" cy="24384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2" name="TextBox 21"/>
            <p:cNvSpPr txBox="1"/>
            <p:nvPr/>
          </p:nvSpPr>
          <p:spPr bwMode="auto">
            <a:xfrm>
              <a:off x="4097815" y="1411765"/>
              <a:ext cx="1645760" cy="646331"/>
            </a:xfrm>
            <a:prstGeom prst="rect">
              <a:avLst/>
            </a:prstGeom>
            <a:noFill/>
            <a:ln w="9525">
              <a:noFill/>
              <a:miter lim="800000"/>
              <a:headEnd/>
              <a:tailEnd/>
            </a:ln>
          </p:spPr>
          <p:txBody>
            <a:bodyPr vert="horz" wrap="square" lIns="91440" tIns="45720" rIns="91440" bIns="45720" numCol="1" rtlCol="0" anchor="b" anchorCtr="0" compatLnSpc="1">
              <a:prstTxWarp prst="textNoShape">
                <a:avLst/>
              </a:prstTxWarp>
              <a:spAutoFit/>
            </a:bodyPr>
            <a:lstStyle>
              <a:defPPr>
                <a:defRPr lang="en-US"/>
              </a:defPPr>
              <a:lvl1pPr indent="-114300">
                <a:defRPr>
                  <a:solidFill>
                    <a:srgbClr val="EB8325"/>
                  </a:solidFill>
                  <a:latin typeface="Lucida Sans" panose="020B0602030504020204" pitchFamily="34" charset="0"/>
                  <a:ea typeface="Lucida Sans" panose="020B0602030504020204" pitchFamily="34" charset="0"/>
                  <a:cs typeface="Lucida Sans" panose="020B0602030504020204" pitchFamily="34" charset="0"/>
                </a:defRPr>
              </a:lvl1pPr>
            </a:lstStyle>
            <a:p>
              <a:pPr marL="400050" indent="-342900">
                <a:buFont typeface="+mj-lt"/>
                <a:buAutoNum type="arabicPeriod"/>
              </a:pPr>
              <a:r>
                <a:rPr lang="en-US" dirty="0">
                  <a:solidFill>
                    <a:schemeClr val="accent2">
                      <a:lumMod val="50000"/>
                    </a:schemeClr>
                  </a:solidFill>
                </a:rPr>
                <a:t>Plan and p</a:t>
              </a:r>
              <a:r>
                <a:rPr lang="en-US" dirty="0" smtClean="0">
                  <a:solidFill>
                    <a:schemeClr val="accent2">
                      <a:lumMod val="50000"/>
                    </a:schemeClr>
                  </a:solidFill>
                </a:rPr>
                <a:t>repare</a:t>
              </a:r>
              <a:endParaRPr lang="en-US" dirty="0">
                <a:solidFill>
                  <a:schemeClr val="accent2">
                    <a:lumMod val="50000"/>
                  </a:schemeClr>
                </a:solidFill>
              </a:endParaRPr>
            </a:p>
          </p:txBody>
        </p:sp>
        <p:sp>
          <p:nvSpPr>
            <p:cNvPr id="23" name="TextBox 22"/>
            <p:cNvSpPr txBox="1"/>
            <p:nvPr/>
          </p:nvSpPr>
          <p:spPr bwMode="auto">
            <a:xfrm>
              <a:off x="5379646" y="4367040"/>
              <a:ext cx="1706954" cy="1200329"/>
            </a:xfrm>
            <a:prstGeom prst="rect">
              <a:avLst/>
            </a:prstGeom>
            <a:noFill/>
            <a:ln w="9525">
              <a:noFill/>
              <a:miter lim="800000"/>
              <a:headEnd/>
              <a:tailEnd/>
            </a:ln>
          </p:spPr>
          <p:txBody>
            <a:bodyPr vert="horz" wrap="square" lIns="91440" tIns="45720" rIns="91440" bIns="45720" numCol="1" rtlCol="0" anchor="b" anchorCtr="0" compatLnSpc="1">
              <a:prstTxWarp prst="textNoShape">
                <a:avLst/>
              </a:prstTxWarp>
              <a:spAutoFit/>
            </a:bodyPr>
            <a:lstStyle>
              <a:defPPr>
                <a:defRPr lang="en-US"/>
              </a:defPPr>
              <a:lvl1pPr indent="-114300">
                <a:defRPr>
                  <a:solidFill>
                    <a:srgbClr val="EB8325"/>
                  </a:solidFill>
                  <a:latin typeface="Lucida Sans" panose="020B0602030504020204" pitchFamily="34" charset="0"/>
                  <a:ea typeface="Lucida Sans" panose="020B0602030504020204" pitchFamily="34" charset="0"/>
                  <a:cs typeface="Lucida Sans" panose="020B0602030504020204" pitchFamily="34" charset="0"/>
                </a:defRPr>
              </a:lvl1pPr>
            </a:lstStyle>
            <a:p>
              <a:pPr marL="400050" indent="-342900">
                <a:buFont typeface="+mj-lt"/>
                <a:buAutoNum type="arabicPeriod" startAt="2"/>
              </a:pPr>
              <a:r>
                <a:rPr lang="en-US" altLang="en-US" dirty="0" smtClean="0">
                  <a:solidFill>
                    <a:schemeClr val="accent2">
                      <a:lumMod val="50000"/>
                    </a:schemeClr>
                  </a:solidFill>
                </a:rPr>
                <a:t>Detect</a:t>
              </a:r>
            </a:p>
            <a:p>
              <a:pPr marL="400050" indent="-342900">
                <a:buFont typeface="+mj-lt"/>
                <a:buAutoNum type="arabicPeriod" startAt="2"/>
              </a:pPr>
              <a:r>
                <a:rPr lang="en-US" altLang="en-US" dirty="0" smtClean="0">
                  <a:solidFill>
                    <a:schemeClr val="accent2">
                      <a:lumMod val="50000"/>
                    </a:schemeClr>
                  </a:solidFill>
                </a:rPr>
                <a:t>Triage</a:t>
              </a:r>
              <a:endParaRPr lang="en-US" altLang="en-US" dirty="0">
                <a:solidFill>
                  <a:schemeClr val="accent2">
                    <a:lumMod val="50000"/>
                  </a:schemeClr>
                </a:solidFill>
              </a:endParaRPr>
            </a:p>
            <a:p>
              <a:pPr marL="400050" indent="-342900">
                <a:buFont typeface="+mj-lt"/>
                <a:buAutoNum type="arabicPeriod" startAt="2"/>
              </a:pPr>
              <a:r>
                <a:rPr lang="en-US" altLang="en-US" dirty="0">
                  <a:solidFill>
                    <a:schemeClr val="accent2">
                      <a:lumMod val="50000"/>
                    </a:schemeClr>
                  </a:solidFill>
                </a:rPr>
                <a:t>Analyze</a:t>
              </a:r>
            </a:p>
            <a:p>
              <a:pPr marL="400050" indent="-342900">
                <a:buFont typeface="+mj-lt"/>
                <a:buAutoNum type="arabicPeriod" startAt="2"/>
              </a:pPr>
              <a:r>
                <a:rPr lang="en-US" altLang="en-US" dirty="0">
                  <a:solidFill>
                    <a:schemeClr val="accent2">
                      <a:lumMod val="50000"/>
                    </a:schemeClr>
                  </a:solidFill>
                </a:rPr>
                <a:t>Respond</a:t>
              </a:r>
            </a:p>
          </p:txBody>
        </p:sp>
        <p:sp>
          <p:nvSpPr>
            <p:cNvPr id="24" name="TextBox 23"/>
            <p:cNvSpPr txBox="1"/>
            <p:nvPr/>
          </p:nvSpPr>
          <p:spPr bwMode="auto">
            <a:xfrm>
              <a:off x="1682724" y="3271222"/>
              <a:ext cx="2059873" cy="1969770"/>
            </a:xfrm>
            <a:prstGeom prst="rect">
              <a:avLst/>
            </a:prstGeom>
            <a:noFill/>
            <a:ln w="9525">
              <a:noFill/>
              <a:miter lim="800000"/>
              <a:headEnd/>
              <a:tailEnd/>
            </a:ln>
          </p:spPr>
          <p:txBody>
            <a:bodyPr vert="horz" wrap="square" lIns="91440" tIns="45720" rIns="91440" bIns="45720" numCol="1" rtlCol="0" anchor="b" anchorCtr="0" compatLnSpc="1">
              <a:prstTxWarp prst="textNoShape">
                <a:avLst/>
              </a:prstTxWarp>
              <a:spAutoFit/>
            </a:bodyPr>
            <a:lstStyle/>
            <a:p>
              <a:pPr marL="400050" indent="-342900">
                <a:buFont typeface="+mj-lt"/>
                <a:buAutoNum type="arabicPeriod" startAt="6"/>
                <a:defRPr/>
              </a:pPr>
              <a:r>
                <a:rPr lang="en-US" altLang="en-US" dirty="0">
                  <a:solidFill>
                    <a:schemeClr val="accent2">
                      <a:lumMod val="50000"/>
                    </a:schemeClr>
                  </a:solidFill>
                  <a:latin typeface="Lucida Sans" panose="020B0602030504020204" pitchFamily="34" charset="0"/>
                  <a:ea typeface="Lucida Sans" panose="020B0602030504020204" pitchFamily="34" charset="0"/>
                  <a:cs typeface="Lucida Sans" panose="020B0602030504020204" pitchFamily="34" charset="0"/>
                </a:rPr>
                <a:t>Conduct </a:t>
              </a:r>
              <a:br>
                <a:rPr lang="en-US" altLang="en-US" dirty="0">
                  <a:solidFill>
                    <a:schemeClr val="accent2">
                      <a:lumMod val="50000"/>
                    </a:schemeClr>
                  </a:solidFill>
                  <a:latin typeface="Lucida Sans" panose="020B0602030504020204" pitchFamily="34" charset="0"/>
                  <a:ea typeface="Lucida Sans" panose="020B0602030504020204" pitchFamily="34" charset="0"/>
                  <a:cs typeface="Lucida Sans" panose="020B0602030504020204" pitchFamily="34" charset="0"/>
                </a:rPr>
              </a:br>
              <a:r>
                <a:rPr lang="en-US" altLang="en-US" dirty="0" smtClean="0">
                  <a:solidFill>
                    <a:schemeClr val="accent2">
                      <a:lumMod val="50000"/>
                    </a:schemeClr>
                  </a:solidFill>
                  <a:latin typeface="Lucida Sans" panose="020B0602030504020204" pitchFamily="34" charset="0"/>
                  <a:ea typeface="Lucida Sans" panose="020B0602030504020204" pitchFamily="34" charset="0"/>
                  <a:cs typeface="Lucida Sans" panose="020B0602030504020204" pitchFamily="34" charset="0"/>
                </a:rPr>
                <a:t>post-</a:t>
              </a:r>
              <a:br>
                <a:rPr lang="en-US" altLang="en-US" dirty="0" smtClean="0">
                  <a:solidFill>
                    <a:schemeClr val="accent2">
                      <a:lumMod val="50000"/>
                    </a:schemeClr>
                  </a:solidFill>
                  <a:latin typeface="Lucida Sans" panose="020B0602030504020204" pitchFamily="34" charset="0"/>
                  <a:ea typeface="Lucida Sans" panose="020B0602030504020204" pitchFamily="34" charset="0"/>
                  <a:cs typeface="Lucida Sans" panose="020B0602030504020204" pitchFamily="34" charset="0"/>
                </a:rPr>
              </a:br>
              <a:r>
                <a:rPr lang="en-US" altLang="en-US" dirty="0" smtClean="0">
                  <a:solidFill>
                    <a:schemeClr val="accent2">
                      <a:lumMod val="50000"/>
                    </a:schemeClr>
                  </a:solidFill>
                  <a:latin typeface="Lucida Sans" panose="020B0602030504020204" pitchFamily="34" charset="0"/>
                  <a:ea typeface="Lucida Sans" panose="020B0602030504020204" pitchFamily="34" charset="0"/>
                  <a:cs typeface="Lucida Sans" panose="020B0602030504020204" pitchFamily="34" charset="0"/>
                </a:rPr>
                <a:t>mortems </a:t>
              </a:r>
              <a:r>
                <a:rPr lang="en-US" altLang="en-US" dirty="0">
                  <a:solidFill>
                    <a:schemeClr val="accent2">
                      <a:lumMod val="50000"/>
                    </a:schemeClr>
                  </a:solidFill>
                  <a:latin typeface="Lucida Sans" panose="020B0602030504020204" pitchFamily="34" charset="0"/>
                  <a:ea typeface="Lucida Sans" panose="020B0602030504020204" pitchFamily="34" charset="0"/>
                  <a:cs typeface="Lucida Sans" panose="020B0602030504020204" pitchFamily="34" charset="0"/>
                </a:rPr>
                <a:t/>
              </a:r>
              <a:br>
                <a:rPr lang="en-US" altLang="en-US" dirty="0">
                  <a:solidFill>
                    <a:schemeClr val="accent2">
                      <a:lumMod val="50000"/>
                    </a:schemeClr>
                  </a:solidFill>
                  <a:latin typeface="Lucida Sans" panose="020B0602030504020204" pitchFamily="34" charset="0"/>
                  <a:ea typeface="Lucida Sans" panose="020B0602030504020204" pitchFamily="34" charset="0"/>
                  <a:cs typeface="Lucida Sans" panose="020B0602030504020204" pitchFamily="34" charset="0"/>
                </a:rPr>
              </a:br>
              <a:r>
                <a:rPr lang="en-US" altLang="en-US" dirty="0">
                  <a:solidFill>
                    <a:schemeClr val="accent2">
                      <a:lumMod val="50000"/>
                    </a:schemeClr>
                  </a:solidFill>
                  <a:latin typeface="Lucida Sans" panose="020B0602030504020204" pitchFamily="34" charset="0"/>
                  <a:ea typeface="Lucida Sans" panose="020B0602030504020204" pitchFamily="34" charset="0"/>
                  <a:cs typeface="Lucida Sans" panose="020B0602030504020204" pitchFamily="34" charset="0"/>
                </a:rPr>
                <a:t>and </a:t>
              </a:r>
              <a:r>
                <a:rPr lang="en-US" altLang="en-US" dirty="0" smtClean="0">
                  <a:solidFill>
                    <a:schemeClr val="accent2">
                      <a:lumMod val="50000"/>
                    </a:schemeClr>
                  </a:solidFill>
                  <a:latin typeface="Lucida Sans" panose="020B0602030504020204" pitchFamily="34" charset="0"/>
                  <a:ea typeface="Lucida Sans" panose="020B0602030504020204" pitchFamily="34" charset="0"/>
                  <a:cs typeface="Lucida Sans" panose="020B0602030504020204" pitchFamily="34" charset="0"/>
                </a:rPr>
                <a:t>lessons     </a:t>
              </a:r>
              <a:r>
                <a:rPr lang="en-US" altLang="en-US" dirty="0">
                  <a:solidFill>
                    <a:schemeClr val="accent2">
                      <a:lumMod val="50000"/>
                    </a:schemeClr>
                  </a:solidFill>
                  <a:latin typeface="Lucida Sans" panose="020B0602030504020204" pitchFamily="34" charset="0"/>
                  <a:ea typeface="Lucida Sans" panose="020B0602030504020204" pitchFamily="34" charset="0"/>
                  <a:cs typeface="Lucida Sans" panose="020B0602030504020204" pitchFamily="34" charset="0"/>
                </a:rPr>
                <a:t/>
              </a:r>
              <a:br>
                <a:rPr lang="en-US" altLang="en-US" dirty="0">
                  <a:solidFill>
                    <a:schemeClr val="accent2">
                      <a:lumMod val="50000"/>
                    </a:schemeClr>
                  </a:solidFill>
                  <a:latin typeface="Lucida Sans" panose="020B0602030504020204" pitchFamily="34" charset="0"/>
                  <a:ea typeface="Lucida Sans" panose="020B0602030504020204" pitchFamily="34" charset="0"/>
                  <a:cs typeface="Lucida Sans" panose="020B0602030504020204" pitchFamily="34" charset="0"/>
                </a:rPr>
              </a:br>
              <a:r>
                <a:rPr lang="en-US" altLang="en-US" dirty="0" smtClean="0">
                  <a:solidFill>
                    <a:schemeClr val="accent2">
                      <a:lumMod val="50000"/>
                    </a:schemeClr>
                  </a:solidFill>
                  <a:latin typeface="Lucida Sans" panose="020B0602030504020204" pitchFamily="34" charset="0"/>
                  <a:ea typeface="Lucida Sans" panose="020B0602030504020204" pitchFamily="34" charset="0"/>
                  <a:cs typeface="Lucida Sans" panose="020B0602030504020204" pitchFamily="34" charset="0"/>
                </a:rPr>
                <a:t>learned sessions</a:t>
              </a:r>
              <a:endParaRPr lang="en-US" altLang="en-US" dirty="0">
                <a:solidFill>
                  <a:schemeClr val="accent2">
                    <a:lumMod val="50000"/>
                  </a:schemeClr>
                </a:solidFill>
                <a:latin typeface="Lucida Sans" panose="020B0602030504020204" pitchFamily="34" charset="0"/>
                <a:ea typeface="Lucida Sans" panose="020B0602030504020204" pitchFamily="34" charset="0"/>
                <a:cs typeface="Lucida Sans" panose="020B0602030504020204" pitchFamily="34" charset="0"/>
              </a:endParaRPr>
            </a:p>
            <a:p>
              <a:pPr marL="0" marR="0" indent="0" algn="l" defTabSz="914400" rtl="0" eaLnBrk="1" fontAlgn="base" latinLnBrk="0" hangingPunct="1">
                <a:lnSpc>
                  <a:spcPct val="100000"/>
                </a:lnSpc>
                <a:spcBef>
                  <a:spcPct val="0"/>
                </a:spcBef>
                <a:spcAft>
                  <a:spcPct val="0"/>
                </a:spcAft>
                <a:buClrTx/>
                <a:buSzTx/>
                <a:buFontTx/>
                <a:buNone/>
                <a:tabLst/>
              </a:pPr>
              <a:endParaRPr kumimoji="0" lang="en-US" sz="1400" b="1" i="0" u="none" strike="noStrike" kern="1200" cap="none" spc="0" normalizeH="0" baseline="0" noProof="0" dirty="0" smtClean="0">
                <a:ln>
                  <a:noFill/>
                </a:ln>
                <a:solidFill>
                  <a:schemeClr val="accent2">
                    <a:lumMod val="50000"/>
                  </a:schemeClr>
                </a:solidFill>
                <a:effectLst/>
                <a:uLnTx/>
                <a:uFillTx/>
                <a:latin typeface="TradeGothic" pitchFamily="50" charset="0"/>
                <a:ea typeface="+mj-ea"/>
                <a:cs typeface="+mj-cs"/>
              </a:endParaRPr>
            </a:p>
          </p:txBody>
        </p:sp>
        <p:sp>
          <p:nvSpPr>
            <p:cNvPr id="25" name="Down Arrow 24"/>
            <p:cNvSpPr/>
            <p:nvPr/>
          </p:nvSpPr>
          <p:spPr>
            <a:xfrm rot="13230447">
              <a:off x="2521182" y="1685273"/>
              <a:ext cx="1190248" cy="757927"/>
            </a:xfrm>
            <a:prstGeom prst="downArrow">
              <a:avLst/>
            </a:prstGeom>
            <a:solidFill>
              <a:srgbClr val="E39517"/>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accent2">
                    <a:lumMod val="50000"/>
                  </a:schemeClr>
                </a:solidFill>
              </a:endParaRPr>
            </a:p>
          </p:txBody>
        </p:sp>
        <p:sp>
          <p:nvSpPr>
            <p:cNvPr id="26" name="Down Arrow 25"/>
            <p:cNvSpPr/>
            <p:nvPr/>
          </p:nvSpPr>
          <p:spPr>
            <a:xfrm rot="20094636">
              <a:off x="5840382" y="2704876"/>
              <a:ext cx="1305124" cy="747008"/>
            </a:xfrm>
            <a:prstGeom prst="downArrow">
              <a:avLst/>
            </a:prstGeom>
            <a:solidFill>
              <a:srgbClr val="E39517"/>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accent2">
                    <a:lumMod val="50000"/>
                  </a:schemeClr>
                </a:solidFill>
              </a:endParaRPr>
            </a:p>
          </p:txBody>
        </p:sp>
        <p:sp>
          <p:nvSpPr>
            <p:cNvPr id="27" name="Down Arrow 26"/>
            <p:cNvSpPr/>
            <p:nvPr/>
          </p:nvSpPr>
          <p:spPr>
            <a:xfrm rot="5926369">
              <a:off x="3347784" y="5310390"/>
              <a:ext cx="1564288" cy="733533"/>
            </a:xfrm>
            <a:prstGeom prst="downArrow">
              <a:avLst/>
            </a:prstGeom>
            <a:solidFill>
              <a:srgbClr val="E39517"/>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accent2">
                    <a:lumMod val="50000"/>
                  </a:schemeClr>
                </a:solidFill>
              </a:endParaRPr>
            </a:p>
          </p:txBody>
        </p:sp>
      </p:grpSp>
      <p:sp>
        <p:nvSpPr>
          <p:cNvPr id="13" name="TextBox 12"/>
          <p:cNvSpPr txBox="1"/>
          <p:nvPr/>
        </p:nvSpPr>
        <p:spPr bwMode="auto">
          <a:xfrm>
            <a:off x="5943600" y="1104400"/>
            <a:ext cx="2926080" cy="5314688"/>
          </a:xfrm>
          <a:prstGeom prst="rect">
            <a:avLst/>
          </a:prstGeom>
          <a:noFill/>
          <a:ln>
            <a:noFill/>
          </a:ln>
        </p:spPr>
        <p:txBody>
          <a:bodyPr vert="horz" wrap="square" lIns="91440" tIns="45720" rIns="91440" bIns="45720" numCol="1" anchor="t" anchorCtr="0" compatLnSpc="1">
            <a:prstTxWarp prst="textNoShape">
              <a:avLst/>
            </a:prstTxWarp>
          </a:bodyPr>
          <a:lstStyle>
            <a:lvl1pPr marL="0" lvl="0" indent="0">
              <a:lnSpc>
                <a:spcPct val="114000"/>
              </a:lnSpc>
              <a:spcBef>
                <a:spcPct val="20000"/>
              </a:spcBef>
              <a:buClr>
                <a:srgbClr val="F38127"/>
              </a:buClr>
              <a:buSzPct val="100000"/>
              <a:buFont typeface="Arial" pitchFamily="34" charset="0"/>
              <a:buNone/>
              <a:defRPr sz="2000" baseline="0">
                <a:latin typeface="Lucida Sans" panose="020B0602040502020204" pitchFamily="34" charset="0"/>
                <a:ea typeface="Lucida Sans" panose="020B0602040502020204" pitchFamily="34" charset="0"/>
                <a:cs typeface="Lucida Sans" panose="020B0602040502020204" pitchFamily="34" charset="0"/>
              </a:defRPr>
            </a:lvl1pPr>
            <a:lvl2pPr marL="685800" lvl="1" indent="-342900">
              <a:lnSpc>
                <a:spcPct val="114000"/>
              </a:lnSpc>
              <a:spcBef>
                <a:spcPts val="200"/>
              </a:spcBef>
              <a:buClr>
                <a:schemeClr val="tx1"/>
              </a:buClr>
              <a:buSzTx/>
              <a:buFont typeface="Arial" charset="0"/>
              <a:buChar char="•"/>
              <a:defRPr sz="2000" baseline="0">
                <a:latin typeface="Lucida Sans" panose="020B0602040502020204" pitchFamily="34" charset="0"/>
                <a:ea typeface="Lucida Sans" panose="020B0602040502020204" pitchFamily="34" charset="0"/>
                <a:cs typeface="Lucida Sans" panose="020B0602040502020204" pitchFamily="34" charset="0"/>
              </a:defRPr>
            </a:lvl2pPr>
            <a:lvl3pPr marL="1143000" indent="-400050">
              <a:lnSpc>
                <a:spcPct val="114000"/>
              </a:lnSpc>
              <a:spcBef>
                <a:spcPct val="20000"/>
              </a:spcBef>
              <a:buClr>
                <a:schemeClr val="tx1"/>
              </a:buClr>
              <a:buSzPct val="100000"/>
              <a:buFont typeface="Aharoni" panose="02010803020104030203" pitchFamily="2" charset="-79"/>
              <a:buChar char="—"/>
              <a:defRPr sz="2000" baseline="0">
                <a:latin typeface="Lucida Sans" panose="020B0602040502020204" pitchFamily="34" charset="0"/>
                <a:ea typeface="Lucida Sans" panose="020B0602040502020204" pitchFamily="34" charset="0"/>
                <a:cs typeface="Lucida Sans" panose="020B0602040502020204" pitchFamily="34" charset="0"/>
              </a:defRPr>
            </a:lvl3pPr>
            <a:lvl4pPr marL="1485900" indent="-285750">
              <a:lnSpc>
                <a:spcPct val="114000"/>
              </a:lnSpc>
              <a:spcBef>
                <a:spcPct val="20000"/>
              </a:spcBef>
              <a:buClr>
                <a:schemeClr val="tx1"/>
              </a:buClr>
              <a:buSzPct val="100000"/>
              <a:buFont typeface="Arial" panose="020B0604020202020204" pitchFamily="34" charset="0"/>
              <a:buChar char="•"/>
              <a:defRPr sz="2000" baseline="0">
                <a:latin typeface="Lucida Sans" panose="020B0602040502020204" pitchFamily="34" charset="0"/>
                <a:ea typeface="Arial" pitchFamily="-109" charset="0"/>
                <a:cs typeface="Lucida Sans" panose="020B0602040502020204" pitchFamily="34" charset="0"/>
              </a:defRPr>
            </a:lvl4pPr>
            <a:lvl5pPr marL="1433513" indent="-234950">
              <a:lnSpc>
                <a:spcPct val="114000"/>
              </a:lnSpc>
              <a:spcBef>
                <a:spcPct val="20000"/>
              </a:spcBef>
              <a:buClr>
                <a:schemeClr val="tx1">
                  <a:lumMod val="65000"/>
                  <a:lumOff val="35000"/>
                </a:schemeClr>
              </a:buClr>
              <a:buSzPct val="100000"/>
              <a:buFont typeface="Arial" charset="0"/>
              <a:buChar char="–"/>
              <a:defRPr sz="2400" baseline="0">
                <a:solidFill>
                  <a:srgbClr val="005596"/>
                </a:solidFill>
                <a:latin typeface="Aharoni" panose="02010803020104030203" pitchFamily="2" charset="-79"/>
                <a:ea typeface="Arial" pitchFamily="-109" charset="0"/>
                <a:cs typeface="Arial" pitchFamily="34" charset="0"/>
              </a:defRPr>
            </a:lvl5pPr>
            <a:lvl6pPr marL="2514600" indent="-228600">
              <a:spcBef>
                <a:spcPct val="20000"/>
              </a:spcBef>
              <a:buFont typeface="Arial" pitchFamily="34" charset="0"/>
              <a:buChar char="•"/>
              <a:defRPr sz="2000">
                <a:latin typeface="+mn-lt"/>
                <a:ea typeface="+mn-ea"/>
              </a:defRPr>
            </a:lvl6pPr>
            <a:lvl7pPr marL="2971800" indent="-228600">
              <a:spcBef>
                <a:spcPct val="20000"/>
              </a:spcBef>
              <a:buFont typeface="Arial" pitchFamily="34" charset="0"/>
              <a:buChar char="•"/>
              <a:defRPr sz="2000">
                <a:latin typeface="+mn-lt"/>
                <a:ea typeface="+mn-ea"/>
              </a:defRPr>
            </a:lvl7pPr>
            <a:lvl8pPr marL="3429000" indent="-228600">
              <a:spcBef>
                <a:spcPct val="20000"/>
              </a:spcBef>
              <a:buFont typeface="Arial" pitchFamily="34" charset="0"/>
              <a:buChar char="•"/>
              <a:defRPr sz="2000">
                <a:latin typeface="+mn-lt"/>
                <a:ea typeface="+mn-ea"/>
              </a:defRPr>
            </a:lvl8pPr>
            <a:lvl9pPr marL="3886200" indent="-228600">
              <a:spcBef>
                <a:spcPct val="20000"/>
              </a:spcBef>
              <a:buFont typeface="Arial" pitchFamily="34" charset="0"/>
              <a:buChar char="•"/>
              <a:defRPr sz="2000">
                <a:latin typeface="+mn-lt"/>
                <a:ea typeface="+mn-ea"/>
              </a:defRPr>
            </a:lvl9pPr>
          </a:lstStyle>
          <a:p>
            <a:pPr lvl="1"/>
            <a:r>
              <a:rPr lang="en-US" dirty="0"/>
              <a:t>How do incidents come in? </a:t>
            </a:r>
            <a:endParaRPr lang="en-US" dirty="0" smtClean="0"/>
          </a:p>
          <a:p>
            <a:pPr lvl="1"/>
            <a:r>
              <a:rPr lang="en-US" dirty="0" smtClean="0"/>
              <a:t>Does </a:t>
            </a:r>
            <a:r>
              <a:rPr lang="en-US" dirty="0"/>
              <a:t>the team proactively search for new </a:t>
            </a:r>
            <a:r>
              <a:rPr lang="en-US" dirty="0" smtClean="0"/>
              <a:t>incidents? </a:t>
            </a:r>
            <a:endParaRPr lang="en-US" dirty="0"/>
          </a:p>
          <a:p>
            <a:pPr lvl="1"/>
            <a:r>
              <a:rPr lang="en-US" dirty="0"/>
              <a:t>Do you have appropriate alarms set? </a:t>
            </a:r>
            <a:endParaRPr lang="en-US" dirty="0" smtClean="0"/>
          </a:p>
          <a:p>
            <a:pPr lvl="1"/>
            <a:r>
              <a:rPr lang="en-US" dirty="0" smtClean="0"/>
              <a:t>Do written </a:t>
            </a:r>
            <a:r>
              <a:rPr lang="en-US" dirty="0"/>
              <a:t>processes accurately reflect what you should be doing? </a:t>
            </a:r>
          </a:p>
        </p:txBody>
      </p:sp>
      <p:sp>
        <p:nvSpPr>
          <p:cNvPr id="14" name="Rectangle 13"/>
          <p:cNvSpPr/>
          <p:nvPr/>
        </p:nvSpPr>
        <p:spPr>
          <a:xfrm>
            <a:off x="4065529" y="4147727"/>
            <a:ext cx="1891860" cy="299546"/>
          </a:xfrm>
          <a:prstGeom prst="rect">
            <a:avLst/>
          </a:prstGeom>
          <a:noFill/>
          <a:ln w="38100">
            <a:solidFill>
              <a:schemeClr val="accent5">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342423171"/>
      </p:ext>
    </p:extLst>
  </p:cSld>
  <p:clrMapOvr>
    <a:masterClrMapping/>
  </p:clrMapOvr>
  <p:transition spd="med">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lvl="0"/>
            <a:r>
              <a:rPr lang="en-US" dirty="0" smtClean="0"/>
              <a:t>Align Measurement with IM Phases</a:t>
            </a:r>
            <a:endParaRPr lang="en-US" dirty="0"/>
          </a:p>
        </p:txBody>
      </p:sp>
      <p:grpSp>
        <p:nvGrpSpPr>
          <p:cNvPr id="11" name="Group 10"/>
          <p:cNvGrpSpPr/>
          <p:nvPr/>
        </p:nvGrpSpPr>
        <p:grpSpPr>
          <a:xfrm>
            <a:off x="457200" y="903411"/>
            <a:ext cx="5517573" cy="5437216"/>
            <a:chOff x="1619250" y="857250"/>
            <a:chExt cx="5810250" cy="5810250"/>
          </a:xfrm>
        </p:grpSpPr>
        <p:sp>
          <p:nvSpPr>
            <p:cNvPr id="12" name="Oval 11"/>
            <p:cNvSpPr/>
            <p:nvPr/>
          </p:nvSpPr>
          <p:spPr>
            <a:xfrm>
              <a:off x="1619250" y="857250"/>
              <a:ext cx="5810250" cy="5810250"/>
            </a:xfrm>
            <a:prstGeom prst="ellipse">
              <a:avLst/>
            </a:prstGeom>
            <a:solidFill>
              <a:srgbClr val="42C000"/>
            </a:solid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endParaRPr lang="en-US" dirty="0"/>
            </a:p>
          </p:txBody>
        </p:sp>
        <p:sp>
          <p:nvSpPr>
            <p:cNvPr id="21" name="Oval 20"/>
            <p:cNvSpPr/>
            <p:nvPr/>
          </p:nvSpPr>
          <p:spPr>
            <a:xfrm>
              <a:off x="3305175" y="2409825"/>
              <a:ext cx="2438400" cy="24384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2" name="TextBox 21"/>
            <p:cNvSpPr txBox="1"/>
            <p:nvPr/>
          </p:nvSpPr>
          <p:spPr bwMode="auto">
            <a:xfrm>
              <a:off x="4097815" y="1411765"/>
              <a:ext cx="1645760" cy="646331"/>
            </a:xfrm>
            <a:prstGeom prst="rect">
              <a:avLst/>
            </a:prstGeom>
            <a:noFill/>
            <a:ln w="9525">
              <a:noFill/>
              <a:miter lim="800000"/>
              <a:headEnd/>
              <a:tailEnd/>
            </a:ln>
          </p:spPr>
          <p:txBody>
            <a:bodyPr vert="horz" wrap="square" lIns="91440" tIns="45720" rIns="91440" bIns="45720" numCol="1" rtlCol="0" anchor="b" anchorCtr="0" compatLnSpc="1">
              <a:prstTxWarp prst="textNoShape">
                <a:avLst/>
              </a:prstTxWarp>
              <a:spAutoFit/>
            </a:bodyPr>
            <a:lstStyle>
              <a:defPPr>
                <a:defRPr lang="en-US"/>
              </a:defPPr>
              <a:lvl1pPr indent="-114300">
                <a:defRPr>
                  <a:solidFill>
                    <a:srgbClr val="EB8325"/>
                  </a:solidFill>
                  <a:latin typeface="Lucida Sans" panose="020B0602030504020204" pitchFamily="34" charset="0"/>
                  <a:ea typeface="Lucida Sans" panose="020B0602030504020204" pitchFamily="34" charset="0"/>
                  <a:cs typeface="Lucida Sans" panose="020B0602030504020204" pitchFamily="34" charset="0"/>
                </a:defRPr>
              </a:lvl1pPr>
            </a:lstStyle>
            <a:p>
              <a:pPr marL="400050" indent="-342900">
                <a:buFont typeface="+mj-lt"/>
                <a:buAutoNum type="arabicPeriod"/>
              </a:pPr>
              <a:r>
                <a:rPr lang="en-US" dirty="0">
                  <a:solidFill>
                    <a:schemeClr val="accent2">
                      <a:lumMod val="50000"/>
                    </a:schemeClr>
                  </a:solidFill>
                </a:rPr>
                <a:t>Plan and p</a:t>
              </a:r>
              <a:r>
                <a:rPr lang="en-US" dirty="0" smtClean="0">
                  <a:solidFill>
                    <a:schemeClr val="accent2">
                      <a:lumMod val="50000"/>
                    </a:schemeClr>
                  </a:solidFill>
                </a:rPr>
                <a:t>repare</a:t>
              </a:r>
              <a:endParaRPr lang="en-US" dirty="0">
                <a:solidFill>
                  <a:schemeClr val="accent2">
                    <a:lumMod val="50000"/>
                  </a:schemeClr>
                </a:solidFill>
              </a:endParaRPr>
            </a:p>
          </p:txBody>
        </p:sp>
        <p:sp>
          <p:nvSpPr>
            <p:cNvPr id="23" name="TextBox 22"/>
            <p:cNvSpPr txBox="1"/>
            <p:nvPr/>
          </p:nvSpPr>
          <p:spPr bwMode="auto">
            <a:xfrm>
              <a:off x="5379646" y="4367040"/>
              <a:ext cx="1706954" cy="1200329"/>
            </a:xfrm>
            <a:prstGeom prst="rect">
              <a:avLst/>
            </a:prstGeom>
            <a:noFill/>
            <a:ln w="9525">
              <a:noFill/>
              <a:miter lim="800000"/>
              <a:headEnd/>
              <a:tailEnd/>
            </a:ln>
          </p:spPr>
          <p:txBody>
            <a:bodyPr vert="horz" wrap="square" lIns="91440" tIns="45720" rIns="91440" bIns="45720" numCol="1" rtlCol="0" anchor="b" anchorCtr="0" compatLnSpc="1">
              <a:prstTxWarp prst="textNoShape">
                <a:avLst/>
              </a:prstTxWarp>
              <a:spAutoFit/>
            </a:bodyPr>
            <a:lstStyle>
              <a:defPPr>
                <a:defRPr lang="en-US"/>
              </a:defPPr>
              <a:lvl1pPr indent="-114300">
                <a:defRPr>
                  <a:solidFill>
                    <a:srgbClr val="EB8325"/>
                  </a:solidFill>
                  <a:latin typeface="Lucida Sans" panose="020B0602030504020204" pitchFamily="34" charset="0"/>
                  <a:ea typeface="Lucida Sans" panose="020B0602030504020204" pitchFamily="34" charset="0"/>
                  <a:cs typeface="Lucida Sans" panose="020B0602030504020204" pitchFamily="34" charset="0"/>
                </a:defRPr>
              </a:lvl1pPr>
            </a:lstStyle>
            <a:p>
              <a:pPr marL="400050" indent="-342900">
                <a:buFont typeface="+mj-lt"/>
                <a:buAutoNum type="arabicPeriod" startAt="2"/>
              </a:pPr>
              <a:r>
                <a:rPr lang="en-US" altLang="en-US" dirty="0" smtClean="0">
                  <a:solidFill>
                    <a:schemeClr val="accent2">
                      <a:lumMod val="50000"/>
                    </a:schemeClr>
                  </a:solidFill>
                </a:rPr>
                <a:t>Detect</a:t>
              </a:r>
            </a:p>
            <a:p>
              <a:pPr marL="400050" indent="-342900">
                <a:buFont typeface="+mj-lt"/>
                <a:buAutoNum type="arabicPeriod" startAt="2"/>
              </a:pPr>
              <a:r>
                <a:rPr lang="en-US" altLang="en-US" dirty="0" smtClean="0">
                  <a:solidFill>
                    <a:schemeClr val="accent2">
                      <a:lumMod val="50000"/>
                    </a:schemeClr>
                  </a:solidFill>
                </a:rPr>
                <a:t>Triage</a:t>
              </a:r>
              <a:endParaRPr lang="en-US" altLang="en-US" dirty="0">
                <a:solidFill>
                  <a:schemeClr val="accent2">
                    <a:lumMod val="50000"/>
                  </a:schemeClr>
                </a:solidFill>
              </a:endParaRPr>
            </a:p>
            <a:p>
              <a:pPr marL="400050" indent="-342900">
                <a:buFont typeface="+mj-lt"/>
                <a:buAutoNum type="arabicPeriod" startAt="2"/>
              </a:pPr>
              <a:r>
                <a:rPr lang="en-US" altLang="en-US" dirty="0">
                  <a:solidFill>
                    <a:schemeClr val="accent2">
                      <a:lumMod val="50000"/>
                    </a:schemeClr>
                  </a:solidFill>
                </a:rPr>
                <a:t>Analyze</a:t>
              </a:r>
            </a:p>
            <a:p>
              <a:pPr marL="400050" indent="-342900">
                <a:buFont typeface="+mj-lt"/>
                <a:buAutoNum type="arabicPeriod" startAt="2"/>
              </a:pPr>
              <a:r>
                <a:rPr lang="en-US" altLang="en-US" dirty="0">
                  <a:solidFill>
                    <a:schemeClr val="accent2">
                      <a:lumMod val="50000"/>
                    </a:schemeClr>
                  </a:solidFill>
                </a:rPr>
                <a:t>Respond</a:t>
              </a:r>
            </a:p>
          </p:txBody>
        </p:sp>
        <p:sp>
          <p:nvSpPr>
            <p:cNvPr id="24" name="TextBox 23"/>
            <p:cNvSpPr txBox="1"/>
            <p:nvPr/>
          </p:nvSpPr>
          <p:spPr bwMode="auto">
            <a:xfrm>
              <a:off x="1682724" y="3271222"/>
              <a:ext cx="2059873" cy="1969770"/>
            </a:xfrm>
            <a:prstGeom prst="rect">
              <a:avLst/>
            </a:prstGeom>
            <a:noFill/>
            <a:ln w="9525">
              <a:noFill/>
              <a:miter lim="800000"/>
              <a:headEnd/>
              <a:tailEnd/>
            </a:ln>
          </p:spPr>
          <p:txBody>
            <a:bodyPr vert="horz" wrap="square" lIns="91440" tIns="45720" rIns="91440" bIns="45720" numCol="1" rtlCol="0" anchor="b" anchorCtr="0" compatLnSpc="1">
              <a:prstTxWarp prst="textNoShape">
                <a:avLst/>
              </a:prstTxWarp>
              <a:spAutoFit/>
            </a:bodyPr>
            <a:lstStyle/>
            <a:p>
              <a:pPr marL="400050" indent="-342900">
                <a:buFont typeface="+mj-lt"/>
                <a:buAutoNum type="arabicPeriod" startAt="6"/>
                <a:defRPr/>
              </a:pPr>
              <a:r>
                <a:rPr lang="en-US" altLang="en-US" dirty="0">
                  <a:solidFill>
                    <a:schemeClr val="accent2">
                      <a:lumMod val="50000"/>
                    </a:schemeClr>
                  </a:solidFill>
                  <a:latin typeface="Lucida Sans" panose="020B0602030504020204" pitchFamily="34" charset="0"/>
                  <a:ea typeface="Lucida Sans" panose="020B0602030504020204" pitchFamily="34" charset="0"/>
                  <a:cs typeface="Lucida Sans" panose="020B0602030504020204" pitchFamily="34" charset="0"/>
                </a:rPr>
                <a:t>Conduct </a:t>
              </a:r>
              <a:br>
                <a:rPr lang="en-US" altLang="en-US" dirty="0">
                  <a:solidFill>
                    <a:schemeClr val="accent2">
                      <a:lumMod val="50000"/>
                    </a:schemeClr>
                  </a:solidFill>
                  <a:latin typeface="Lucida Sans" panose="020B0602030504020204" pitchFamily="34" charset="0"/>
                  <a:ea typeface="Lucida Sans" panose="020B0602030504020204" pitchFamily="34" charset="0"/>
                  <a:cs typeface="Lucida Sans" panose="020B0602030504020204" pitchFamily="34" charset="0"/>
                </a:rPr>
              </a:br>
              <a:r>
                <a:rPr lang="en-US" altLang="en-US" dirty="0" smtClean="0">
                  <a:solidFill>
                    <a:schemeClr val="accent2">
                      <a:lumMod val="50000"/>
                    </a:schemeClr>
                  </a:solidFill>
                  <a:latin typeface="Lucida Sans" panose="020B0602030504020204" pitchFamily="34" charset="0"/>
                  <a:ea typeface="Lucida Sans" panose="020B0602030504020204" pitchFamily="34" charset="0"/>
                  <a:cs typeface="Lucida Sans" panose="020B0602030504020204" pitchFamily="34" charset="0"/>
                </a:rPr>
                <a:t>post-</a:t>
              </a:r>
              <a:br>
                <a:rPr lang="en-US" altLang="en-US" dirty="0" smtClean="0">
                  <a:solidFill>
                    <a:schemeClr val="accent2">
                      <a:lumMod val="50000"/>
                    </a:schemeClr>
                  </a:solidFill>
                  <a:latin typeface="Lucida Sans" panose="020B0602030504020204" pitchFamily="34" charset="0"/>
                  <a:ea typeface="Lucida Sans" panose="020B0602030504020204" pitchFamily="34" charset="0"/>
                  <a:cs typeface="Lucida Sans" panose="020B0602030504020204" pitchFamily="34" charset="0"/>
                </a:rPr>
              </a:br>
              <a:r>
                <a:rPr lang="en-US" altLang="en-US" dirty="0" smtClean="0">
                  <a:solidFill>
                    <a:schemeClr val="accent2">
                      <a:lumMod val="50000"/>
                    </a:schemeClr>
                  </a:solidFill>
                  <a:latin typeface="Lucida Sans" panose="020B0602030504020204" pitchFamily="34" charset="0"/>
                  <a:ea typeface="Lucida Sans" panose="020B0602030504020204" pitchFamily="34" charset="0"/>
                  <a:cs typeface="Lucida Sans" panose="020B0602030504020204" pitchFamily="34" charset="0"/>
                </a:rPr>
                <a:t>mortems </a:t>
              </a:r>
              <a:r>
                <a:rPr lang="en-US" altLang="en-US" dirty="0">
                  <a:solidFill>
                    <a:schemeClr val="accent2">
                      <a:lumMod val="50000"/>
                    </a:schemeClr>
                  </a:solidFill>
                  <a:latin typeface="Lucida Sans" panose="020B0602030504020204" pitchFamily="34" charset="0"/>
                  <a:ea typeface="Lucida Sans" panose="020B0602030504020204" pitchFamily="34" charset="0"/>
                  <a:cs typeface="Lucida Sans" panose="020B0602030504020204" pitchFamily="34" charset="0"/>
                </a:rPr>
                <a:t/>
              </a:r>
              <a:br>
                <a:rPr lang="en-US" altLang="en-US" dirty="0">
                  <a:solidFill>
                    <a:schemeClr val="accent2">
                      <a:lumMod val="50000"/>
                    </a:schemeClr>
                  </a:solidFill>
                  <a:latin typeface="Lucida Sans" panose="020B0602030504020204" pitchFamily="34" charset="0"/>
                  <a:ea typeface="Lucida Sans" panose="020B0602030504020204" pitchFamily="34" charset="0"/>
                  <a:cs typeface="Lucida Sans" panose="020B0602030504020204" pitchFamily="34" charset="0"/>
                </a:rPr>
              </a:br>
              <a:r>
                <a:rPr lang="en-US" altLang="en-US" dirty="0">
                  <a:solidFill>
                    <a:schemeClr val="accent2">
                      <a:lumMod val="50000"/>
                    </a:schemeClr>
                  </a:solidFill>
                  <a:latin typeface="Lucida Sans" panose="020B0602030504020204" pitchFamily="34" charset="0"/>
                  <a:ea typeface="Lucida Sans" panose="020B0602030504020204" pitchFamily="34" charset="0"/>
                  <a:cs typeface="Lucida Sans" panose="020B0602030504020204" pitchFamily="34" charset="0"/>
                </a:rPr>
                <a:t>and </a:t>
              </a:r>
              <a:r>
                <a:rPr lang="en-US" altLang="en-US" dirty="0" smtClean="0">
                  <a:solidFill>
                    <a:schemeClr val="accent2">
                      <a:lumMod val="50000"/>
                    </a:schemeClr>
                  </a:solidFill>
                  <a:latin typeface="Lucida Sans" panose="020B0602030504020204" pitchFamily="34" charset="0"/>
                  <a:ea typeface="Lucida Sans" panose="020B0602030504020204" pitchFamily="34" charset="0"/>
                  <a:cs typeface="Lucida Sans" panose="020B0602030504020204" pitchFamily="34" charset="0"/>
                </a:rPr>
                <a:t>lessons     </a:t>
              </a:r>
              <a:r>
                <a:rPr lang="en-US" altLang="en-US" dirty="0">
                  <a:solidFill>
                    <a:schemeClr val="accent2">
                      <a:lumMod val="50000"/>
                    </a:schemeClr>
                  </a:solidFill>
                  <a:latin typeface="Lucida Sans" panose="020B0602030504020204" pitchFamily="34" charset="0"/>
                  <a:ea typeface="Lucida Sans" panose="020B0602030504020204" pitchFamily="34" charset="0"/>
                  <a:cs typeface="Lucida Sans" panose="020B0602030504020204" pitchFamily="34" charset="0"/>
                </a:rPr>
                <a:t/>
              </a:r>
              <a:br>
                <a:rPr lang="en-US" altLang="en-US" dirty="0">
                  <a:solidFill>
                    <a:schemeClr val="accent2">
                      <a:lumMod val="50000"/>
                    </a:schemeClr>
                  </a:solidFill>
                  <a:latin typeface="Lucida Sans" panose="020B0602030504020204" pitchFamily="34" charset="0"/>
                  <a:ea typeface="Lucida Sans" panose="020B0602030504020204" pitchFamily="34" charset="0"/>
                  <a:cs typeface="Lucida Sans" panose="020B0602030504020204" pitchFamily="34" charset="0"/>
                </a:rPr>
              </a:br>
              <a:r>
                <a:rPr lang="en-US" altLang="en-US" dirty="0" smtClean="0">
                  <a:solidFill>
                    <a:schemeClr val="accent2">
                      <a:lumMod val="50000"/>
                    </a:schemeClr>
                  </a:solidFill>
                  <a:latin typeface="Lucida Sans" panose="020B0602030504020204" pitchFamily="34" charset="0"/>
                  <a:ea typeface="Lucida Sans" panose="020B0602030504020204" pitchFamily="34" charset="0"/>
                  <a:cs typeface="Lucida Sans" panose="020B0602030504020204" pitchFamily="34" charset="0"/>
                </a:rPr>
                <a:t>learned sessions</a:t>
              </a:r>
              <a:endParaRPr lang="en-US" altLang="en-US" dirty="0">
                <a:solidFill>
                  <a:schemeClr val="accent2">
                    <a:lumMod val="50000"/>
                  </a:schemeClr>
                </a:solidFill>
                <a:latin typeface="Lucida Sans" panose="020B0602030504020204" pitchFamily="34" charset="0"/>
                <a:ea typeface="Lucida Sans" panose="020B0602030504020204" pitchFamily="34" charset="0"/>
                <a:cs typeface="Lucida Sans" panose="020B0602030504020204" pitchFamily="34" charset="0"/>
              </a:endParaRPr>
            </a:p>
            <a:p>
              <a:pPr marL="0" marR="0" indent="0" algn="l" defTabSz="914400" rtl="0" eaLnBrk="1" fontAlgn="base" latinLnBrk="0" hangingPunct="1">
                <a:lnSpc>
                  <a:spcPct val="100000"/>
                </a:lnSpc>
                <a:spcBef>
                  <a:spcPct val="0"/>
                </a:spcBef>
                <a:spcAft>
                  <a:spcPct val="0"/>
                </a:spcAft>
                <a:buClrTx/>
                <a:buSzTx/>
                <a:buFontTx/>
                <a:buNone/>
                <a:tabLst/>
              </a:pPr>
              <a:endParaRPr kumimoji="0" lang="en-US" sz="1400" b="1" i="0" u="none" strike="noStrike" kern="1200" cap="none" spc="0" normalizeH="0" baseline="0" noProof="0" dirty="0" smtClean="0">
                <a:ln>
                  <a:noFill/>
                </a:ln>
                <a:solidFill>
                  <a:schemeClr val="accent2">
                    <a:lumMod val="50000"/>
                  </a:schemeClr>
                </a:solidFill>
                <a:effectLst/>
                <a:uLnTx/>
                <a:uFillTx/>
                <a:latin typeface="TradeGothic" pitchFamily="50" charset="0"/>
                <a:ea typeface="+mj-ea"/>
                <a:cs typeface="+mj-cs"/>
              </a:endParaRPr>
            </a:p>
          </p:txBody>
        </p:sp>
        <p:sp>
          <p:nvSpPr>
            <p:cNvPr id="25" name="Down Arrow 24"/>
            <p:cNvSpPr/>
            <p:nvPr/>
          </p:nvSpPr>
          <p:spPr>
            <a:xfrm rot="13230447">
              <a:off x="2521182" y="1685273"/>
              <a:ext cx="1190248" cy="757927"/>
            </a:xfrm>
            <a:prstGeom prst="downArrow">
              <a:avLst/>
            </a:prstGeom>
            <a:solidFill>
              <a:srgbClr val="E39517"/>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accent2">
                    <a:lumMod val="50000"/>
                  </a:schemeClr>
                </a:solidFill>
              </a:endParaRPr>
            </a:p>
          </p:txBody>
        </p:sp>
        <p:sp>
          <p:nvSpPr>
            <p:cNvPr id="26" name="Down Arrow 25"/>
            <p:cNvSpPr/>
            <p:nvPr/>
          </p:nvSpPr>
          <p:spPr>
            <a:xfrm rot="20094636">
              <a:off x="5840382" y="2704876"/>
              <a:ext cx="1305124" cy="747008"/>
            </a:xfrm>
            <a:prstGeom prst="downArrow">
              <a:avLst/>
            </a:prstGeom>
            <a:solidFill>
              <a:srgbClr val="E39517"/>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accent2">
                    <a:lumMod val="50000"/>
                  </a:schemeClr>
                </a:solidFill>
              </a:endParaRPr>
            </a:p>
          </p:txBody>
        </p:sp>
        <p:sp>
          <p:nvSpPr>
            <p:cNvPr id="27" name="Down Arrow 26"/>
            <p:cNvSpPr/>
            <p:nvPr/>
          </p:nvSpPr>
          <p:spPr>
            <a:xfrm rot="5926369">
              <a:off x="3347784" y="5310390"/>
              <a:ext cx="1564288" cy="733533"/>
            </a:xfrm>
            <a:prstGeom prst="downArrow">
              <a:avLst/>
            </a:prstGeom>
            <a:solidFill>
              <a:srgbClr val="E39517"/>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accent2">
                    <a:lumMod val="50000"/>
                  </a:schemeClr>
                </a:solidFill>
              </a:endParaRPr>
            </a:p>
          </p:txBody>
        </p:sp>
      </p:grpSp>
      <p:sp>
        <p:nvSpPr>
          <p:cNvPr id="13" name="Rectangle 12"/>
          <p:cNvSpPr/>
          <p:nvPr/>
        </p:nvSpPr>
        <p:spPr>
          <a:xfrm>
            <a:off x="4065529" y="4430293"/>
            <a:ext cx="1891860" cy="583324"/>
          </a:xfrm>
          <a:prstGeom prst="rect">
            <a:avLst/>
          </a:prstGeom>
          <a:noFill/>
          <a:ln w="38100">
            <a:solidFill>
              <a:schemeClr val="accent5">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TextBox 13"/>
          <p:cNvSpPr txBox="1"/>
          <p:nvPr/>
        </p:nvSpPr>
        <p:spPr bwMode="auto">
          <a:xfrm>
            <a:off x="5943600" y="1104400"/>
            <a:ext cx="2926080" cy="5314688"/>
          </a:xfrm>
          <a:prstGeom prst="rect">
            <a:avLst/>
          </a:prstGeom>
          <a:noFill/>
          <a:ln>
            <a:noFill/>
          </a:ln>
        </p:spPr>
        <p:txBody>
          <a:bodyPr vert="horz" wrap="square" lIns="91440" tIns="45720" rIns="91440" bIns="45720" numCol="1" anchor="t" anchorCtr="0" compatLnSpc="1">
            <a:prstTxWarp prst="textNoShape">
              <a:avLst/>
            </a:prstTxWarp>
          </a:bodyPr>
          <a:lstStyle>
            <a:lvl1pPr marL="0" lvl="0" indent="0">
              <a:lnSpc>
                <a:spcPct val="114000"/>
              </a:lnSpc>
              <a:spcBef>
                <a:spcPct val="20000"/>
              </a:spcBef>
              <a:buClr>
                <a:srgbClr val="F38127"/>
              </a:buClr>
              <a:buSzPct val="100000"/>
              <a:buFont typeface="Arial" pitchFamily="34" charset="0"/>
              <a:buNone/>
              <a:defRPr sz="2000" baseline="0">
                <a:latin typeface="Lucida Sans" panose="020B0602040502020204" pitchFamily="34" charset="0"/>
                <a:ea typeface="Lucida Sans" panose="020B0602040502020204" pitchFamily="34" charset="0"/>
                <a:cs typeface="Lucida Sans" panose="020B0602040502020204" pitchFamily="34" charset="0"/>
              </a:defRPr>
            </a:lvl1pPr>
            <a:lvl2pPr marL="685800" lvl="1" indent="-342900">
              <a:lnSpc>
                <a:spcPct val="114000"/>
              </a:lnSpc>
              <a:spcBef>
                <a:spcPts val="200"/>
              </a:spcBef>
              <a:buClr>
                <a:schemeClr val="tx1"/>
              </a:buClr>
              <a:buSzTx/>
              <a:buFont typeface="Arial" charset="0"/>
              <a:buChar char="•"/>
              <a:defRPr sz="2000" baseline="0">
                <a:latin typeface="Lucida Sans" panose="020B0602040502020204" pitchFamily="34" charset="0"/>
                <a:ea typeface="Lucida Sans" panose="020B0602040502020204" pitchFamily="34" charset="0"/>
                <a:cs typeface="Lucida Sans" panose="020B0602040502020204" pitchFamily="34" charset="0"/>
              </a:defRPr>
            </a:lvl2pPr>
            <a:lvl3pPr marL="1143000" indent="-400050">
              <a:lnSpc>
                <a:spcPct val="114000"/>
              </a:lnSpc>
              <a:spcBef>
                <a:spcPct val="20000"/>
              </a:spcBef>
              <a:buClr>
                <a:schemeClr val="tx1"/>
              </a:buClr>
              <a:buSzPct val="100000"/>
              <a:buFont typeface="Aharoni" panose="02010803020104030203" pitchFamily="2" charset="-79"/>
              <a:buChar char="—"/>
              <a:defRPr sz="2000" baseline="0">
                <a:latin typeface="Lucida Sans" panose="020B0602040502020204" pitchFamily="34" charset="0"/>
                <a:ea typeface="Lucida Sans" panose="020B0602040502020204" pitchFamily="34" charset="0"/>
                <a:cs typeface="Lucida Sans" panose="020B0602040502020204" pitchFamily="34" charset="0"/>
              </a:defRPr>
            </a:lvl3pPr>
            <a:lvl4pPr marL="1485900" indent="-285750">
              <a:lnSpc>
                <a:spcPct val="114000"/>
              </a:lnSpc>
              <a:spcBef>
                <a:spcPct val="20000"/>
              </a:spcBef>
              <a:buClr>
                <a:schemeClr val="tx1"/>
              </a:buClr>
              <a:buSzPct val="100000"/>
              <a:buFont typeface="Arial" panose="020B0604020202020204" pitchFamily="34" charset="0"/>
              <a:buChar char="•"/>
              <a:defRPr sz="2000" baseline="0">
                <a:latin typeface="Lucida Sans" panose="020B0602040502020204" pitchFamily="34" charset="0"/>
                <a:ea typeface="Arial" pitchFamily="-109" charset="0"/>
                <a:cs typeface="Lucida Sans" panose="020B0602040502020204" pitchFamily="34" charset="0"/>
              </a:defRPr>
            </a:lvl4pPr>
            <a:lvl5pPr marL="1433513" indent="-234950">
              <a:lnSpc>
                <a:spcPct val="114000"/>
              </a:lnSpc>
              <a:spcBef>
                <a:spcPct val="20000"/>
              </a:spcBef>
              <a:buClr>
                <a:schemeClr val="tx1">
                  <a:lumMod val="65000"/>
                  <a:lumOff val="35000"/>
                </a:schemeClr>
              </a:buClr>
              <a:buSzPct val="100000"/>
              <a:buFont typeface="Arial" charset="0"/>
              <a:buChar char="–"/>
              <a:defRPr sz="2400" baseline="0">
                <a:solidFill>
                  <a:srgbClr val="005596"/>
                </a:solidFill>
                <a:latin typeface="Aharoni" panose="02010803020104030203" pitchFamily="2" charset="-79"/>
                <a:ea typeface="Arial" pitchFamily="-109" charset="0"/>
                <a:cs typeface="Arial" pitchFamily="34" charset="0"/>
              </a:defRPr>
            </a:lvl5pPr>
            <a:lvl6pPr marL="2514600" indent="-228600">
              <a:spcBef>
                <a:spcPct val="20000"/>
              </a:spcBef>
              <a:buFont typeface="Arial" pitchFamily="34" charset="0"/>
              <a:buChar char="•"/>
              <a:defRPr sz="2000">
                <a:latin typeface="+mn-lt"/>
                <a:ea typeface="+mn-ea"/>
              </a:defRPr>
            </a:lvl6pPr>
            <a:lvl7pPr marL="2971800" indent="-228600">
              <a:spcBef>
                <a:spcPct val="20000"/>
              </a:spcBef>
              <a:buFont typeface="Arial" pitchFamily="34" charset="0"/>
              <a:buChar char="•"/>
              <a:defRPr sz="2000">
                <a:latin typeface="+mn-lt"/>
                <a:ea typeface="+mn-ea"/>
              </a:defRPr>
            </a:lvl7pPr>
            <a:lvl8pPr marL="3429000" indent="-228600">
              <a:spcBef>
                <a:spcPct val="20000"/>
              </a:spcBef>
              <a:buFont typeface="Arial" pitchFamily="34" charset="0"/>
              <a:buChar char="•"/>
              <a:defRPr sz="2000">
                <a:latin typeface="+mn-lt"/>
                <a:ea typeface="+mn-ea"/>
              </a:defRPr>
            </a:lvl8pPr>
            <a:lvl9pPr marL="3886200" indent="-228600">
              <a:spcBef>
                <a:spcPct val="20000"/>
              </a:spcBef>
              <a:buFont typeface="Arial" pitchFamily="34" charset="0"/>
              <a:buChar char="•"/>
              <a:defRPr sz="2000">
                <a:latin typeface="+mn-lt"/>
                <a:ea typeface="+mn-ea"/>
              </a:defRPr>
            </a:lvl9pPr>
          </a:lstStyle>
          <a:p>
            <a:pPr lvl="1"/>
            <a:r>
              <a:rPr lang="en-US" dirty="0" smtClean="0"/>
              <a:t>Resource </a:t>
            </a:r>
            <a:r>
              <a:rPr lang="en-US" dirty="0"/>
              <a:t>usage per </a:t>
            </a:r>
            <a:r>
              <a:rPr lang="en-US" dirty="0" smtClean="0"/>
              <a:t>incident?</a:t>
            </a:r>
            <a:endParaRPr lang="en-US" dirty="0"/>
          </a:p>
          <a:p>
            <a:pPr lvl="1"/>
            <a:r>
              <a:rPr lang="en-US" dirty="0" smtClean="0"/>
              <a:t>Recurring </a:t>
            </a:r>
            <a:br>
              <a:rPr lang="en-US" dirty="0" smtClean="0"/>
            </a:br>
            <a:r>
              <a:rPr lang="en-US" dirty="0" smtClean="0"/>
              <a:t>incident </a:t>
            </a:r>
            <a:r>
              <a:rPr lang="en-US" dirty="0"/>
              <a:t>versus </a:t>
            </a:r>
            <a:r>
              <a:rPr lang="en-US" dirty="0" smtClean="0"/>
              <a:t/>
            </a:r>
            <a:br>
              <a:rPr lang="en-US" dirty="0" smtClean="0"/>
            </a:br>
            <a:r>
              <a:rPr lang="en-US" dirty="0" smtClean="0"/>
              <a:t>a </a:t>
            </a:r>
            <a:r>
              <a:rPr lang="en-US" dirty="0"/>
              <a:t>new one? </a:t>
            </a:r>
            <a:endParaRPr lang="en-US" dirty="0" smtClean="0"/>
          </a:p>
          <a:p>
            <a:pPr lvl="1"/>
            <a:r>
              <a:rPr lang="en-US" dirty="0" smtClean="0"/>
              <a:t>Process for reviewing </a:t>
            </a:r>
            <a:r>
              <a:rPr lang="en-US" dirty="0"/>
              <a:t>new and upgraded </a:t>
            </a:r>
            <a:r>
              <a:rPr lang="en-US" dirty="0" smtClean="0"/>
              <a:t>tools?</a:t>
            </a:r>
            <a:endParaRPr lang="en-US" dirty="0"/>
          </a:p>
          <a:p>
            <a:pPr lvl="1"/>
            <a:r>
              <a:rPr lang="en-US" dirty="0"/>
              <a:t>How often do you detect </a:t>
            </a:r>
            <a:r>
              <a:rPr lang="en-US" dirty="0" smtClean="0"/>
              <a:t>the </a:t>
            </a:r>
            <a:r>
              <a:rPr lang="en-US" dirty="0"/>
              <a:t>“root cause?”</a:t>
            </a:r>
          </a:p>
        </p:txBody>
      </p:sp>
    </p:spTree>
    <p:extLst>
      <p:ext uri="{BB962C8B-B14F-4D97-AF65-F5344CB8AC3E}">
        <p14:creationId xmlns:p14="http://schemas.microsoft.com/office/powerpoint/2010/main" val="720428470"/>
      </p:ext>
    </p:extLst>
  </p:cSld>
  <p:clrMapOvr>
    <a:masterClrMapping/>
  </p:clrMapOvr>
  <p:transition spd="med">
    <p:fad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lvl="0"/>
            <a:r>
              <a:rPr lang="en-US" dirty="0" smtClean="0"/>
              <a:t>Align Measurement with IM Phases</a:t>
            </a:r>
            <a:endParaRPr lang="en-US" dirty="0"/>
          </a:p>
        </p:txBody>
      </p:sp>
      <p:grpSp>
        <p:nvGrpSpPr>
          <p:cNvPr id="11" name="Group 10"/>
          <p:cNvGrpSpPr/>
          <p:nvPr/>
        </p:nvGrpSpPr>
        <p:grpSpPr>
          <a:xfrm>
            <a:off x="457200" y="903411"/>
            <a:ext cx="5517573" cy="5437216"/>
            <a:chOff x="1619250" y="857250"/>
            <a:chExt cx="5810250" cy="5810250"/>
          </a:xfrm>
        </p:grpSpPr>
        <p:sp>
          <p:nvSpPr>
            <p:cNvPr id="12" name="Oval 11"/>
            <p:cNvSpPr/>
            <p:nvPr/>
          </p:nvSpPr>
          <p:spPr>
            <a:xfrm>
              <a:off x="1619250" y="857250"/>
              <a:ext cx="5810250" cy="5810250"/>
            </a:xfrm>
            <a:prstGeom prst="ellipse">
              <a:avLst/>
            </a:prstGeom>
            <a:solidFill>
              <a:srgbClr val="42C000"/>
            </a:solid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endParaRPr lang="en-US" dirty="0"/>
            </a:p>
          </p:txBody>
        </p:sp>
        <p:sp>
          <p:nvSpPr>
            <p:cNvPr id="21" name="Oval 20"/>
            <p:cNvSpPr/>
            <p:nvPr/>
          </p:nvSpPr>
          <p:spPr>
            <a:xfrm>
              <a:off x="3305175" y="2409825"/>
              <a:ext cx="2438400" cy="24384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2" name="TextBox 21"/>
            <p:cNvSpPr txBox="1"/>
            <p:nvPr/>
          </p:nvSpPr>
          <p:spPr bwMode="auto">
            <a:xfrm>
              <a:off x="4097815" y="1411765"/>
              <a:ext cx="1645760" cy="646331"/>
            </a:xfrm>
            <a:prstGeom prst="rect">
              <a:avLst/>
            </a:prstGeom>
            <a:noFill/>
            <a:ln w="9525">
              <a:noFill/>
              <a:miter lim="800000"/>
              <a:headEnd/>
              <a:tailEnd/>
            </a:ln>
          </p:spPr>
          <p:txBody>
            <a:bodyPr vert="horz" wrap="square" lIns="91440" tIns="45720" rIns="91440" bIns="45720" numCol="1" rtlCol="0" anchor="b" anchorCtr="0" compatLnSpc="1">
              <a:prstTxWarp prst="textNoShape">
                <a:avLst/>
              </a:prstTxWarp>
              <a:spAutoFit/>
            </a:bodyPr>
            <a:lstStyle>
              <a:defPPr>
                <a:defRPr lang="en-US"/>
              </a:defPPr>
              <a:lvl1pPr indent="-114300">
                <a:defRPr>
                  <a:solidFill>
                    <a:srgbClr val="EB8325"/>
                  </a:solidFill>
                  <a:latin typeface="Lucida Sans" panose="020B0602030504020204" pitchFamily="34" charset="0"/>
                  <a:ea typeface="Lucida Sans" panose="020B0602030504020204" pitchFamily="34" charset="0"/>
                  <a:cs typeface="Lucida Sans" panose="020B0602030504020204" pitchFamily="34" charset="0"/>
                </a:defRPr>
              </a:lvl1pPr>
            </a:lstStyle>
            <a:p>
              <a:pPr marL="400050" indent="-342900">
                <a:buFont typeface="+mj-lt"/>
                <a:buAutoNum type="arabicPeriod"/>
              </a:pPr>
              <a:r>
                <a:rPr lang="en-US" dirty="0">
                  <a:solidFill>
                    <a:schemeClr val="accent2">
                      <a:lumMod val="50000"/>
                    </a:schemeClr>
                  </a:solidFill>
                </a:rPr>
                <a:t>Plan and p</a:t>
              </a:r>
              <a:r>
                <a:rPr lang="en-US" dirty="0" smtClean="0">
                  <a:solidFill>
                    <a:schemeClr val="accent2">
                      <a:lumMod val="50000"/>
                    </a:schemeClr>
                  </a:solidFill>
                </a:rPr>
                <a:t>repare</a:t>
              </a:r>
              <a:endParaRPr lang="en-US" dirty="0">
                <a:solidFill>
                  <a:schemeClr val="accent2">
                    <a:lumMod val="50000"/>
                  </a:schemeClr>
                </a:solidFill>
              </a:endParaRPr>
            </a:p>
          </p:txBody>
        </p:sp>
        <p:sp>
          <p:nvSpPr>
            <p:cNvPr id="23" name="TextBox 22"/>
            <p:cNvSpPr txBox="1"/>
            <p:nvPr/>
          </p:nvSpPr>
          <p:spPr bwMode="auto">
            <a:xfrm>
              <a:off x="5379646" y="4367040"/>
              <a:ext cx="1706954" cy="1200329"/>
            </a:xfrm>
            <a:prstGeom prst="rect">
              <a:avLst/>
            </a:prstGeom>
            <a:noFill/>
            <a:ln w="9525">
              <a:noFill/>
              <a:miter lim="800000"/>
              <a:headEnd/>
              <a:tailEnd/>
            </a:ln>
          </p:spPr>
          <p:txBody>
            <a:bodyPr vert="horz" wrap="square" lIns="91440" tIns="45720" rIns="91440" bIns="45720" numCol="1" rtlCol="0" anchor="b" anchorCtr="0" compatLnSpc="1">
              <a:prstTxWarp prst="textNoShape">
                <a:avLst/>
              </a:prstTxWarp>
              <a:spAutoFit/>
            </a:bodyPr>
            <a:lstStyle>
              <a:defPPr>
                <a:defRPr lang="en-US"/>
              </a:defPPr>
              <a:lvl1pPr indent="-114300">
                <a:defRPr>
                  <a:solidFill>
                    <a:srgbClr val="EB8325"/>
                  </a:solidFill>
                  <a:latin typeface="Lucida Sans" panose="020B0602030504020204" pitchFamily="34" charset="0"/>
                  <a:ea typeface="Lucida Sans" panose="020B0602030504020204" pitchFamily="34" charset="0"/>
                  <a:cs typeface="Lucida Sans" panose="020B0602030504020204" pitchFamily="34" charset="0"/>
                </a:defRPr>
              </a:lvl1pPr>
            </a:lstStyle>
            <a:p>
              <a:pPr marL="400050" indent="-342900">
                <a:buFont typeface="+mj-lt"/>
                <a:buAutoNum type="arabicPeriod" startAt="2"/>
              </a:pPr>
              <a:r>
                <a:rPr lang="en-US" altLang="en-US" dirty="0" smtClean="0">
                  <a:solidFill>
                    <a:schemeClr val="accent2">
                      <a:lumMod val="50000"/>
                    </a:schemeClr>
                  </a:solidFill>
                </a:rPr>
                <a:t>Detect</a:t>
              </a:r>
            </a:p>
            <a:p>
              <a:pPr marL="400050" indent="-342900">
                <a:buFont typeface="+mj-lt"/>
                <a:buAutoNum type="arabicPeriod" startAt="2"/>
              </a:pPr>
              <a:r>
                <a:rPr lang="en-US" altLang="en-US" dirty="0" smtClean="0">
                  <a:solidFill>
                    <a:schemeClr val="accent2">
                      <a:lumMod val="50000"/>
                    </a:schemeClr>
                  </a:solidFill>
                </a:rPr>
                <a:t>Triage</a:t>
              </a:r>
              <a:endParaRPr lang="en-US" altLang="en-US" dirty="0">
                <a:solidFill>
                  <a:schemeClr val="accent2">
                    <a:lumMod val="50000"/>
                  </a:schemeClr>
                </a:solidFill>
              </a:endParaRPr>
            </a:p>
            <a:p>
              <a:pPr marL="400050" indent="-342900">
                <a:buFont typeface="+mj-lt"/>
                <a:buAutoNum type="arabicPeriod" startAt="2"/>
              </a:pPr>
              <a:r>
                <a:rPr lang="en-US" altLang="en-US" dirty="0">
                  <a:solidFill>
                    <a:schemeClr val="accent2">
                      <a:lumMod val="50000"/>
                    </a:schemeClr>
                  </a:solidFill>
                </a:rPr>
                <a:t>Analyze</a:t>
              </a:r>
            </a:p>
            <a:p>
              <a:pPr marL="400050" indent="-342900">
                <a:buFont typeface="+mj-lt"/>
                <a:buAutoNum type="arabicPeriod" startAt="2"/>
              </a:pPr>
              <a:r>
                <a:rPr lang="en-US" altLang="en-US" dirty="0">
                  <a:solidFill>
                    <a:schemeClr val="accent2">
                      <a:lumMod val="50000"/>
                    </a:schemeClr>
                  </a:solidFill>
                </a:rPr>
                <a:t>Respond</a:t>
              </a:r>
            </a:p>
          </p:txBody>
        </p:sp>
        <p:sp>
          <p:nvSpPr>
            <p:cNvPr id="24" name="TextBox 23"/>
            <p:cNvSpPr txBox="1"/>
            <p:nvPr/>
          </p:nvSpPr>
          <p:spPr bwMode="auto">
            <a:xfrm>
              <a:off x="1682724" y="3271222"/>
              <a:ext cx="2059873" cy="1969770"/>
            </a:xfrm>
            <a:prstGeom prst="rect">
              <a:avLst/>
            </a:prstGeom>
            <a:noFill/>
            <a:ln w="9525">
              <a:noFill/>
              <a:miter lim="800000"/>
              <a:headEnd/>
              <a:tailEnd/>
            </a:ln>
          </p:spPr>
          <p:txBody>
            <a:bodyPr vert="horz" wrap="square" lIns="91440" tIns="45720" rIns="91440" bIns="45720" numCol="1" rtlCol="0" anchor="b" anchorCtr="0" compatLnSpc="1">
              <a:prstTxWarp prst="textNoShape">
                <a:avLst/>
              </a:prstTxWarp>
              <a:spAutoFit/>
            </a:bodyPr>
            <a:lstStyle/>
            <a:p>
              <a:pPr marL="400050" indent="-342900">
                <a:buFont typeface="+mj-lt"/>
                <a:buAutoNum type="arabicPeriod" startAt="6"/>
                <a:defRPr/>
              </a:pPr>
              <a:r>
                <a:rPr lang="en-US" altLang="en-US" dirty="0">
                  <a:solidFill>
                    <a:schemeClr val="accent2">
                      <a:lumMod val="50000"/>
                    </a:schemeClr>
                  </a:solidFill>
                  <a:latin typeface="Lucida Sans" panose="020B0602030504020204" pitchFamily="34" charset="0"/>
                  <a:ea typeface="Lucida Sans" panose="020B0602030504020204" pitchFamily="34" charset="0"/>
                  <a:cs typeface="Lucida Sans" panose="020B0602030504020204" pitchFamily="34" charset="0"/>
                </a:rPr>
                <a:t>Conduct </a:t>
              </a:r>
              <a:br>
                <a:rPr lang="en-US" altLang="en-US" dirty="0">
                  <a:solidFill>
                    <a:schemeClr val="accent2">
                      <a:lumMod val="50000"/>
                    </a:schemeClr>
                  </a:solidFill>
                  <a:latin typeface="Lucida Sans" panose="020B0602030504020204" pitchFamily="34" charset="0"/>
                  <a:ea typeface="Lucida Sans" panose="020B0602030504020204" pitchFamily="34" charset="0"/>
                  <a:cs typeface="Lucida Sans" panose="020B0602030504020204" pitchFamily="34" charset="0"/>
                </a:rPr>
              </a:br>
              <a:r>
                <a:rPr lang="en-US" altLang="en-US" dirty="0" smtClean="0">
                  <a:solidFill>
                    <a:schemeClr val="accent2">
                      <a:lumMod val="50000"/>
                    </a:schemeClr>
                  </a:solidFill>
                  <a:latin typeface="Lucida Sans" panose="020B0602030504020204" pitchFamily="34" charset="0"/>
                  <a:ea typeface="Lucida Sans" panose="020B0602030504020204" pitchFamily="34" charset="0"/>
                  <a:cs typeface="Lucida Sans" panose="020B0602030504020204" pitchFamily="34" charset="0"/>
                </a:rPr>
                <a:t>post-</a:t>
              </a:r>
              <a:br>
                <a:rPr lang="en-US" altLang="en-US" dirty="0" smtClean="0">
                  <a:solidFill>
                    <a:schemeClr val="accent2">
                      <a:lumMod val="50000"/>
                    </a:schemeClr>
                  </a:solidFill>
                  <a:latin typeface="Lucida Sans" panose="020B0602030504020204" pitchFamily="34" charset="0"/>
                  <a:ea typeface="Lucida Sans" panose="020B0602030504020204" pitchFamily="34" charset="0"/>
                  <a:cs typeface="Lucida Sans" panose="020B0602030504020204" pitchFamily="34" charset="0"/>
                </a:rPr>
              </a:br>
              <a:r>
                <a:rPr lang="en-US" altLang="en-US" dirty="0" smtClean="0">
                  <a:solidFill>
                    <a:schemeClr val="accent2">
                      <a:lumMod val="50000"/>
                    </a:schemeClr>
                  </a:solidFill>
                  <a:latin typeface="Lucida Sans" panose="020B0602030504020204" pitchFamily="34" charset="0"/>
                  <a:ea typeface="Lucida Sans" panose="020B0602030504020204" pitchFamily="34" charset="0"/>
                  <a:cs typeface="Lucida Sans" panose="020B0602030504020204" pitchFamily="34" charset="0"/>
                </a:rPr>
                <a:t>mortems </a:t>
              </a:r>
              <a:r>
                <a:rPr lang="en-US" altLang="en-US" dirty="0">
                  <a:solidFill>
                    <a:schemeClr val="accent2">
                      <a:lumMod val="50000"/>
                    </a:schemeClr>
                  </a:solidFill>
                  <a:latin typeface="Lucida Sans" panose="020B0602030504020204" pitchFamily="34" charset="0"/>
                  <a:ea typeface="Lucida Sans" panose="020B0602030504020204" pitchFamily="34" charset="0"/>
                  <a:cs typeface="Lucida Sans" panose="020B0602030504020204" pitchFamily="34" charset="0"/>
                </a:rPr>
                <a:t/>
              </a:r>
              <a:br>
                <a:rPr lang="en-US" altLang="en-US" dirty="0">
                  <a:solidFill>
                    <a:schemeClr val="accent2">
                      <a:lumMod val="50000"/>
                    </a:schemeClr>
                  </a:solidFill>
                  <a:latin typeface="Lucida Sans" panose="020B0602030504020204" pitchFamily="34" charset="0"/>
                  <a:ea typeface="Lucida Sans" panose="020B0602030504020204" pitchFamily="34" charset="0"/>
                  <a:cs typeface="Lucida Sans" panose="020B0602030504020204" pitchFamily="34" charset="0"/>
                </a:rPr>
              </a:br>
              <a:r>
                <a:rPr lang="en-US" altLang="en-US" dirty="0">
                  <a:solidFill>
                    <a:schemeClr val="accent2">
                      <a:lumMod val="50000"/>
                    </a:schemeClr>
                  </a:solidFill>
                  <a:latin typeface="Lucida Sans" panose="020B0602030504020204" pitchFamily="34" charset="0"/>
                  <a:ea typeface="Lucida Sans" panose="020B0602030504020204" pitchFamily="34" charset="0"/>
                  <a:cs typeface="Lucida Sans" panose="020B0602030504020204" pitchFamily="34" charset="0"/>
                </a:rPr>
                <a:t>and </a:t>
              </a:r>
              <a:r>
                <a:rPr lang="en-US" altLang="en-US" dirty="0" smtClean="0">
                  <a:solidFill>
                    <a:schemeClr val="accent2">
                      <a:lumMod val="50000"/>
                    </a:schemeClr>
                  </a:solidFill>
                  <a:latin typeface="Lucida Sans" panose="020B0602030504020204" pitchFamily="34" charset="0"/>
                  <a:ea typeface="Lucida Sans" panose="020B0602030504020204" pitchFamily="34" charset="0"/>
                  <a:cs typeface="Lucida Sans" panose="020B0602030504020204" pitchFamily="34" charset="0"/>
                </a:rPr>
                <a:t>lessons     </a:t>
              </a:r>
              <a:r>
                <a:rPr lang="en-US" altLang="en-US" dirty="0">
                  <a:solidFill>
                    <a:schemeClr val="accent2">
                      <a:lumMod val="50000"/>
                    </a:schemeClr>
                  </a:solidFill>
                  <a:latin typeface="Lucida Sans" panose="020B0602030504020204" pitchFamily="34" charset="0"/>
                  <a:ea typeface="Lucida Sans" panose="020B0602030504020204" pitchFamily="34" charset="0"/>
                  <a:cs typeface="Lucida Sans" panose="020B0602030504020204" pitchFamily="34" charset="0"/>
                </a:rPr>
                <a:t/>
              </a:r>
              <a:br>
                <a:rPr lang="en-US" altLang="en-US" dirty="0">
                  <a:solidFill>
                    <a:schemeClr val="accent2">
                      <a:lumMod val="50000"/>
                    </a:schemeClr>
                  </a:solidFill>
                  <a:latin typeface="Lucida Sans" panose="020B0602030504020204" pitchFamily="34" charset="0"/>
                  <a:ea typeface="Lucida Sans" panose="020B0602030504020204" pitchFamily="34" charset="0"/>
                  <a:cs typeface="Lucida Sans" panose="020B0602030504020204" pitchFamily="34" charset="0"/>
                </a:rPr>
              </a:br>
              <a:r>
                <a:rPr lang="en-US" altLang="en-US" dirty="0" smtClean="0">
                  <a:solidFill>
                    <a:schemeClr val="accent2">
                      <a:lumMod val="50000"/>
                    </a:schemeClr>
                  </a:solidFill>
                  <a:latin typeface="Lucida Sans" panose="020B0602030504020204" pitchFamily="34" charset="0"/>
                  <a:ea typeface="Lucida Sans" panose="020B0602030504020204" pitchFamily="34" charset="0"/>
                  <a:cs typeface="Lucida Sans" panose="020B0602030504020204" pitchFamily="34" charset="0"/>
                </a:rPr>
                <a:t>learned sessions</a:t>
              </a:r>
              <a:endParaRPr lang="en-US" altLang="en-US" dirty="0">
                <a:solidFill>
                  <a:schemeClr val="accent2">
                    <a:lumMod val="50000"/>
                  </a:schemeClr>
                </a:solidFill>
                <a:latin typeface="Lucida Sans" panose="020B0602030504020204" pitchFamily="34" charset="0"/>
                <a:ea typeface="Lucida Sans" panose="020B0602030504020204" pitchFamily="34" charset="0"/>
                <a:cs typeface="Lucida Sans" panose="020B0602030504020204" pitchFamily="34" charset="0"/>
              </a:endParaRPr>
            </a:p>
            <a:p>
              <a:pPr marL="0" marR="0" indent="0" algn="l" defTabSz="914400" rtl="0" eaLnBrk="1" fontAlgn="base" latinLnBrk="0" hangingPunct="1">
                <a:lnSpc>
                  <a:spcPct val="100000"/>
                </a:lnSpc>
                <a:spcBef>
                  <a:spcPct val="0"/>
                </a:spcBef>
                <a:spcAft>
                  <a:spcPct val="0"/>
                </a:spcAft>
                <a:buClrTx/>
                <a:buSzTx/>
                <a:buFontTx/>
                <a:buNone/>
                <a:tabLst/>
              </a:pPr>
              <a:endParaRPr kumimoji="0" lang="en-US" sz="1400" b="1" i="0" u="none" strike="noStrike" kern="1200" cap="none" spc="0" normalizeH="0" baseline="0" noProof="0" dirty="0" smtClean="0">
                <a:ln>
                  <a:noFill/>
                </a:ln>
                <a:solidFill>
                  <a:schemeClr val="accent2">
                    <a:lumMod val="50000"/>
                  </a:schemeClr>
                </a:solidFill>
                <a:effectLst/>
                <a:uLnTx/>
                <a:uFillTx/>
                <a:latin typeface="TradeGothic" pitchFamily="50" charset="0"/>
                <a:ea typeface="+mj-ea"/>
                <a:cs typeface="+mj-cs"/>
              </a:endParaRPr>
            </a:p>
          </p:txBody>
        </p:sp>
        <p:sp>
          <p:nvSpPr>
            <p:cNvPr id="25" name="Down Arrow 24"/>
            <p:cNvSpPr/>
            <p:nvPr/>
          </p:nvSpPr>
          <p:spPr>
            <a:xfrm rot="13230447">
              <a:off x="2521182" y="1685273"/>
              <a:ext cx="1190248" cy="757927"/>
            </a:xfrm>
            <a:prstGeom prst="downArrow">
              <a:avLst/>
            </a:prstGeom>
            <a:solidFill>
              <a:srgbClr val="E39517"/>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accent2">
                    <a:lumMod val="50000"/>
                  </a:schemeClr>
                </a:solidFill>
              </a:endParaRPr>
            </a:p>
          </p:txBody>
        </p:sp>
        <p:sp>
          <p:nvSpPr>
            <p:cNvPr id="26" name="Down Arrow 25"/>
            <p:cNvSpPr/>
            <p:nvPr/>
          </p:nvSpPr>
          <p:spPr>
            <a:xfrm rot="20094636">
              <a:off x="5840382" y="2704876"/>
              <a:ext cx="1305124" cy="747008"/>
            </a:xfrm>
            <a:prstGeom prst="downArrow">
              <a:avLst/>
            </a:prstGeom>
            <a:solidFill>
              <a:srgbClr val="E39517"/>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accent2">
                    <a:lumMod val="50000"/>
                  </a:schemeClr>
                </a:solidFill>
              </a:endParaRPr>
            </a:p>
          </p:txBody>
        </p:sp>
        <p:sp>
          <p:nvSpPr>
            <p:cNvPr id="27" name="Down Arrow 26"/>
            <p:cNvSpPr/>
            <p:nvPr/>
          </p:nvSpPr>
          <p:spPr>
            <a:xfrm rot="5926369">
              <a:off x="3347784" y="5310390"/>
              <a:ext cx="1564288" cy="733533"/>
            </a:xfrm>
            <a:prstGeom prst="downArrow">
              <a:avLst/>
            </a:prstGeom>
            <a:solidFill>
              <a:srgbClr val="E39517"/>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accent2">
                    <a:lumMod val="50000"/>
                  </a:schemeClr>
                </a:solidFill>
              </a:endParaRPr>
            </a:p>
          </p:txBody>
        </p:sp>
      </p:grpSp>
      <p:sp>
        <p:nvSpPr>
          <p:cNvPr id="13" name="Rectangle 12"/>
          <p:cNvSpPr/>
          <p:nvPr/>
        </p:nvSpPr>
        <p:spPr>
          <a:xfrm>
            <a:off x="4082913" y="4982352"/>
            <a:ext cx="1891860" cy="299546"/>
          </a:xfrm>
          <a:prstGeom prst="rect">
            <a:avLst/>
          </a:prstGeom>
          <a:noFill/>
          <a:ln w="38100">
            <a:solidFill>
              <a:schemeClr val="accent5">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TextBox 13"/>
          <p:cNvSpPr txBox="1"/>
          <p:nvPr/>
        </p:nvSpPr>
        <p:spPr bwMode="auto">
          <a:xfrm>
            <a:off x="5862968" y="1104400"/>
            <a:ext cx="3200400" cy="5314688"/>
          </a:xfrm>
          <a:prstGeom prst="rect">
            <a:avLst/>
          </a:prstGeom>
          <a:noFill/>
          <a:ln>
            <a:noFill/>
          </a:ln>
        </p:spPr>
        <p:txBody>
          <a:bodyPr vert="horz" wrap="square" lIns="91440" tIns="45720" rIns="91440" bIns="45720" numCol="1" anchor="t" anchorCtr="0" compatLnSpc="1">
            <a:prstTxWarp prst="textNoShape">
              <a:avLst/>
            </a:prstTxWarp>
          </a:bodyPr>
          <a:lstStyle>
            <a:lvl1pPr marL="0" lvl="0" indent="0">
              <a:lnSpc>
                <a:spcPct val="114000"/>
              </a:lnSpc>
              <a:spcBef>
                <a:spcPct val="20000"/>
              </a:spcBef>
              <a:buClr>
                <a:srgbClr val="F38127"/>
              </a:buClr>
              <a:buSzPct val="100000"/>
              <a:buFont typeface="Arial" pitchFamily="34" charset="0"/>
              <a:buNone/>
              <a:defRPr sz="2000" baseline="0">
                <a:latin typeface="Lucida Sans" panose="020B0602040502020204" pitchFamily="34" charset="0"/>
                <a:ea typeface="Lucida Sans" panose="020B0602040502020204" pitchFamily="34" charset="0"/>
                <a:cs typeface="Lucida Sans" panose="020B0602040502020204" pitchFamily="34" charset="0"/>
              </a:defRPr>
            </a:lvl1pPr>
            <a:lvl2pPr marL="685800" lvl="1" indent="-342900">
              <a:lnSpc>
                <a:spcPct val="114000"/>
              </a:lnSpc>
              <a:spcBef>
                <a:spcPts val="200"/>
              </a:spcBef>
              <a:buClr>
                <a:schemeClr val="tx1"/>
              </a:buClr>
              <a:buSzTx/>
              <a:buFont typeface="Arial" charset="0"/>
              <a:buChar char="•"/>
              <a:defRPr sz="2000" baseline="0">
                <a:latin typeface="Lucida Sans" panose="020B0602040502020204" pitchFamily="34" charset="0"/>
                <a:ea typeface="Lucida Sans" panose="020B0602040502020204" pitchFamily="34" charset="0"/>
                <a:cs typeface="Lucida Sans" panose="020B0602040502020204" pitchFamily="34" charset="0"/>
              </a:defRPr>
            </a:lvl2pPr>
            <a:lvl3pPr marL="1143000" indent="-400050">
              <a:lnSpc>
                <a:spcPct val="114000"/>
              </a:lnSpc>
              <a:spcBef>
                <a:spcPct val="20000"/>
              </a:spcBef>
              <a:buClr>
                <a:schemeClr val="tx1"/>
              </a:buClr>
              <a:buSzPct val="100000"/>
              <a:buFont typeface="Aharoni" panose="02010803020104030203" pitchFamily="2" charset="-79"/>
              <a:buChar char="—"/>
              <a:defRPr sz="2000" baseline="0">
                <a:latin typeface="Lucida Sans" panose="020B0602040502020204" pitchFamily="34" charset="0"/>
                <a:ea typeface="Lucida Sans" panose="020B0602040502020204" pitchFamily="34" charset="0"/>
                <a:cs typeface="Lucida Sans" panose="020B0602040502020204" pitchFamily="34" charset="0"/>
              </a:defRPr>
            </a:lvl3pPr>
            <a:lvl4pPr marL="1485900" indent="-285750">
              <a:lnSpc>
                <a:spcPct val="114000"/>
              </a:lnSpc>
              <a:spcBef>
                <a:spcPct val="20000"/>
              </a:spcBef>
              <a:buClr>
                <a:schemeClr val="tx1"/>
              </a:buClr>
              <a:buSzPct val="100000"/>
              <a:buFont typeface="Arial" panose="020B0604020202020204" pitchFamily="34" charset="0"/>
              <a:buChar char="•"/>
              <a:defRPr sz="2000" baseline="0">
                <a:latin typeface="Lucida Sans" panose="020B0602040502020204" pitchFamily="34" charset="0"/>
                <a:ea typeface="Arial" pitchFamily="-109" charset="0"/>
                <a:cs typeface="Lucida Sans" panose="020B0602040502020204" pitchFamily="34" charset="0"/>
              </a:defRPr>
            </a:lvl4pPr>
            <a:lvl5pPr marL="1433513" indent="-234950">
              <a:lnSpc>
                <a:spcPct val="114000"/>
              </a:lnSpc>
              <a:spcBef>
                <a:spcPct val="20000"/>
              </a:spcBef>
              <a:buClr>
                <a:schemeClr val="tx1">
                  <a:lumMod val="65000"/>
                  <a:lumOff val="35000"/>
                </a:schemeClr>
              </a:buClr>
              <a:buSzPct val="100000"/>
              <a:buFont typeface="Arial" charset="0"/>
              <a:buChar char="–"/>
              <a:defRPr sz="2400" baseline="0">
                <a:solidFill>
                  <a:srgbClr val="005596"/>
                </a:solidFill>
                <a:latin typeface="Aharoni" panose="02010803020104030203" pitchFamily="2" charset="-79"/>
                <a:ea typeface="Arial" pitchFamily="-109" charset="0"/>
                <a:cs typeface="Arial" pitchFamily="34" charset="0"/>
              </a:defRPr>
            </a:lvl5pPr>
            <a:lvl6pPr marL="2514600" indent="-228600">
              <a:spcBef>
                <a:spcPct val="20000"/>
              </a:spcBef>
              <a:buFont typeface="Arial" pitchFamily="34" charset="0"/>
              <a:buChar char="•"/>
              <a:defRPr sz="2000">
                <a:latin typeface="+mn-lt"/>
                <a:ea typeface="+mn-ea"/>
              </a:defRPr>
            </a:lvl6pPr>
            <a:lvl7pPr marL="2971800" indent="-228600">
              <a:spcBef>
                <a:spcPct val="20000"/>
              </a:spcBef>
              <a:buFont typeface="Arial" pitchFamily="34" charset="0"/>
              <a:buChar char="•"/>
              <a:defRPr sz="2000">
                <a:latin typeface="+mn-lt"/>
                <a:ea typeface="+mn-ea"/>
              </a:defRPr>
            </a:lvl7pPr>
            <a:lvl8pPr marL="3429000" indent="-228600">
              <a:spcBef>
                <a:spcPct val="20000"/>
              </a:spcBef>
              <a:buFont typeface="Arial" pitchFamily="34" charset="0"/>
              <a:buChar char="•"/>
              <a:defRPr sz="2000">
                <a:latin typeface="+mn-lt"/>
                <a:ea typeface="+mn-ea"/>
              </a:defRPr>
            </a:lvl8pPr>
            <a:lvl9pPr marL="3886200" indent="-228600">
              <a:spcBef>
                <a:spcPct val="20000"/>
              </a:spcBef>
              <a:buFont typeface="Arial" pitchFamily="34" charset="0"/>
              <a:buChar char="•"/>
              <a:defRPr sz="2000">
                <a:latin typeface="+mn-lt"/>
                <a:ea typeface="+mn-ea"/>
              </a:defRPr>
            </a:lvl9pPr>
          </a:lstStyle>
          <a:p>
            <a:pPr lvl="1"/>
            <a:r>
              <a:rPr lang="en-US" dirty="0" smtClean="0"/>
              <a:t>Incidents reopened </a:t>
            </a:r>
            <a:r>
              <a:rPr lang="en-US" dirty="0"/>
              <a:t>or flagged as “</a:t>
            </a:r>
            <a:r>
              <a:rPr lang="en-US" dirty="0" smtClean="0"/>
              <a:t>duplicate”? </a:t>
            </a:r>
          </a:p>
          <a:p>
            <a:pPr lvl="1"/>
            <a:r>
              <a:rPr lang="en-US" dirty="0" smtClean="0"/>
              <a:t>How to remove </a:t>
            </a:r>
            <a:r>
              <a:rPr lang="en-US" dirty="0"/>
              <a:t>the </a:t>
            </a:r>
            <a:r>
              <a:rPr lang="en-US" dirty="0" smtClean="0"/>
              <a:t>malware? </a:t>
            </a:r>
            <a:endParaRPr lang="en-US" dirty="0"/>
          </a:p>
          <a:p>
            <a:pPr lvl="1"/>
            <a:r>
              <a:rPr lang="en-US" dirty="0"/>
              <a:t>How </a:t>
            </a:r>
            <a:r>
              <a:rPr lang="en-US" dirty="0" smtClean="0"/>
              <a:t>to prevent recurrence? </a:t>
            </a:r>
            <a:endParaRPr lang="en-US" dirty="0"/>
          </a:p>
          <a:p>
            <a:pPr lvl="1"/>
            <a:r>
              <a:rPr lang="en-US" dirty="0" smtClean="0"/>
              <a:t>Policy </a:t>
            </a:r>
            <a:r>
              <a:rPr lang="en-US" dirty="0"/>
              <a:t>on </a:t>
            </a:r>
            <a:r>
              <a:rPr lang="en-US" dirty="0" smtClean="0"/>
              <a:t>constituency communications? </a:t>
            </a:r>
            <a:endParaRPr lang="en-US" dirty="0"/>
          </a:p>
          <a:p>
            <a:pPr lvl="1"/>
            <a:r>
              <a:rPr lang="en-US" dirty="0" smtClean="0"/>
              <a:t>Policy on public communications?</a:t>
            </a:r>
          </a:p>
          <a:p>
            <a:pPr lvl="1"/>
            <a:r>
              <a:rPr lang="en-US" dirty="0" smtClean="0"/>
              <a:t>When </a:t>
            </a:r>
            <a:r>
              <a:rPr lang="en-US" dirty="0"/>
              <a:t>to involve PR and Legal</a:t>
            </a:r>
            <a:r>
              <a:rPr lang="en-US" dirty="0" smtClean="0"/>
              <a:t>?</a:t>
            </a:r>
            <a:endParaRPr lang="en-US" dirty="0"/>
          </a:p>
        </p:txBody>
      </p:sp>
    </p:spTree>
    <p:extLst>
      <p:ext uri="{BB962C8B-B14F-4D97-AF65-F5344CB8AC3E}">
        <p14:creationId xmlns:p14="http://schemas.microsoft.com/office/powerpoint/2010/main" val="1892232520"/>
      </p:ext>
    </p:extLst>
  </p:cSld>
  <p:clrMapOvr>
    <a:masterClrMapping/>
  </p:clrMapOvr>
  <p:transition spd="med">
    <p:fad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lvl="0"/>
            <a:r>
              <a:rPr lang="en-US" dirty="0" smtClean="0"/>
              <a:t>Align Measurement with IM Phases</a:t>
            </a:r>
            <a:endParaRPr lang="en-US" dirty="0"/>
          </a:p>
        </p:txBody>
      </p:sp>
      <p:grpSp>
        <p:nvGrpSpPr>
          <p:cNvPr id="11" name="Group 10"/>
          <p:cNvGrpSpPr/>
          <p:nvPr/>
        </p:nvGrpSpPr>
        <p:grpSpPr>
          <a:xfrm>
            <a:off x="457200" y="903411"/>
            <a:ext cx="5517573" cy="5437216"/>
            <a:chOff x="1619250" y="857250"/>
            <a:chExt cx="5810250" cy="5810250"/>
          </a:xfrm>
        </p:grpSpPr>
        <p:sp>
          <p:nvSpPr>
            <p:cNvPr id="12" name="Oval 11"/>
            <p:cNvSpPr/>
            <p:nvPr/>
          </p:nvSpPr>
          <p:spPr>
            <a:xfrm>
              <a:off x="1619250" y="857250"/>
              <a:ext cx="5810250" cy="5810250"/>
            </a:xfrm>
            <a:prstGeom prst="ellipse">
              <a:avLst/>
            </a:prstGeom>
            <a:solidFill>
              <a:srgbClr val="42C000"/>
            </a:solid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endParaRPr lang="en-US" dirty="0"/>
            </a:p>
          </p:txBody>
        </p:sp>
        <p:sp>
          <p:nvSpPr>
            <p:cNvPr id="21" name="Oval 20"/>
            <p:cNvSpPr/>
            <p:nvPr/>
          </p:nvSpPr>
          <p:spPr>
            <a:xfrm>
              <a:off x="3305175" y="2409825"/>
              <a:ext cx="2438400" cy="24384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2" name="TextBox 21"/>
            <p:cNvSpPr txBox="1"/>
            <p:nvPr/>
          </p:nvSpPr>
          <p:spPr bwMode="auto">
            <a:xfrm>
              <a:off x="4097815" y="1411765"/>
              <a:ext cx="1645760" cy="646331"/>
            </a:xfrm>
            <a:prstGeom prst="rect">
              <a:avLst/>
            </a:prstGeom>
            <a:noFill/>
            <a:ln w="9525">
              <a:noFill/>
              <a:miter lim="800000"/>
              <a:headEnd/>
              <a:tailEnd/>
            </a:ln>
          </p:spPr>
          <p:txBody>
            <a:bodyPr vert="horz" wrap="square" lIns="91440" tIns="45720" rIns="91440" bIns="45720" numCol="1" rtlCol="0" anchor="b" anchorCtr="0" compatLnSpc="1">
              <a:prstTxWarp prst="textNoShape">
                <a:avLst/>
              </a:prstTxWarp>
              <a:spAutoFit/>
            </a:bodyPr>
            <a:lstStyle>
              <a:defPPr>
                <a:defRPr lang="en-US"/>
              </a:defPPr>
              <a:lvl1pPr indent="-114300">
                <a:defRPr>
                  <a:solidFill>
                    <a:srgbClr val="EB8325"/>
                  </a:solidFill>
                  <a:latin typeface="Lucida Sans" panose="020B0602030504020204" pitchFamily="34" charset="0"/>
                  <a:ea typeface="Lucida Sans" panose="020B0602030504020204" pitchFamily="34" charset="0"/>
                  <a:cs typeface="Lucida Sans" panose="020B0602030504020204" pitchFamily="34" charset="0"/>
                </a:defRPr>
              </a:lvl1pPr>
            </a:lstStyle>
            <a:p>
              <a:pPr marL="400050" indent="-342900">
                <a:buFont typeface="+mj-lt"/>
                <a:buAutoNum type="arabicPeriod"/>
              </a:pPr>
              <a:r>
                <a:rPr lang="en-US" dirty="0">
                  <a:solidFill>
                    <a:schemeClr val="accent2">
                      <a:lumMod val="50000"/>
                    </a:schemeClr>
                  </a:solidFill>
                </a:rPr>
                <a:t>Plan and p</a:t>
              </a:r>
              <a:r>
                <a:rPr lang="en-US" dirty="0" smtClean="0">
                  <a:solidFill>
                    <a:schemeClr val="accent2">
                      <a:lumMod val="50000"/>
                    </a:schemeClr>
                  </a:solidFill>
                </a:rPr>
                <a:t>repare</a:t>
              </a:r>
              <a:endParaRPr lang="en-US" dirty="0">
                <a:solidFill>
                  <a:schemeClr val="accent2">
                    <a:lumMod val="50000"/>
                  </a:schemeClr>
                </a:solidFill>
              </a:endParaRPr>
            </a:p>
          </p:txBody>
        </p:sp>
        <p:sp>
          <p:nvSpPr>
            <p:cNvPr id="23" name="TextBox 22"/>
            <p:cNvSpPr txBox="1"/>
            <p:nvPr/>
          </p:nvSpPr>
          <p:spPr bwMode="auto">
            <a:xfrm>
              <a:off x="5379646" y="4367040"/>
              <a:ext cx="1706954" cy="1200329"/>
            </a:xfrm>
            <a:prstGeom prst="rect">
              <a:avLst/>
            </a:prstGeom>
            <a:noFill/>
            <a:ln w="9525">
              <a:noFill/>
              <a:miter lim="800000"/>
              <a:headEnd/>
              <a:tailEnd/>
            </a:ln>
          </p:spPr>
          <p:txBody>
            <a:bodyPr vert="horz" wrap="square" lIns="91440" tIns="45720" rIns="91440" bIns="45720" numCol="1" rtlCol="0" anchor="b" anchorCtr="0" compatLnSpc="1">
              <a:prstTxWarp prst="textNoShape">
                <a:avLst/>
              </a:prstTxWarp>
              <a:spAutoFit/>
            </a:bodyPr>
            <a:lstStyle>
              <a:defPPr>
                <a:defRPr lang="en-US"/>
              </a:defPPr>
              <a:lvl1pPr indent="-114300">
                <a:defRPr>
                  <a:solidFill>
                    <a:srgbClr val="EB8325"/>
                  </a:solidFill>
                  <a:latin typeface="Lucida Sans" panose="020B0602030504020204" pitchFamily="34" charset="0"/>
                  <a:ea typeface="Lucida Sans" panose="020B0602030504020204" pitchFamily="34" charset="0"/>
                  <a:cs typeface="Lucida Sans" panose="020B0602030504020204" pitchFamily="34" charset="0"/>
                </a:defRPr>
              </a:lvl1pPr>
            </a:lstStyle>
            <a:p>
              <a:pPr marL="400050" indent="-342900">
                <a:buFont typeface="+mj-lt"/>
                <a:buAutoNum type="arabicPeriod" startAt="2"/>
              </a:pPr>
              <a:r>
                <a:rPr lang="en-US" altLang="en-US" dirty="0" smtClean="0">
                  <a:solidFill>
                    <a:schemeClr val="accent2">
                      <a:lumMod val="50000"/>
                    </a:schemeClr>
                  </a:solidFill>
                </a:rPr>
                <a:t>Detect</a:t>
              </a:r>
            </a:p>
            <a:p>
              <a:pPr marL="400050" indent="-342900">
                <a:buFont typeface="+mj-lt"/>
                <a:buAutoNum type="arabicPeriod" startAt="2"/>
              </a:pPr>
              <a:r>
                <a:rPr lang="en-US" altLang="en-US" dirty="0" smtClean="0">
                  <a:solidFill>
                    <a:schemeClr val="accent2">
                      <a:lumMod val="50000"/>
                    </a:schemeClr>
                  </a:solidFill>
                </a:rPr>
                <a:t>Triage</a:t>
              </a:r>
              <a:endParaRPr lang="en-US" altLang="en-US" dirty="0">
                <a:solidFill>
                  <a:schemeClr val="accent2">
                    <a:lumMod val="50000"/>
                  </a:schemeClr>
                </a:solidFill>
              </a:endParaRPr>
            </a:p>
            <a:p>
              <a:pPr marL="400050" indent="-342900">
                <a:buFont typeface="+mj-lt"/>
                <a:buAutoNum type="arabicPeriod" startAt="2"/>
              </a:pPr>
              <a:r>
                <a:rPr lang="en-US" altLang="en-US" dirty="0">
                  <a:solidFill>
                    <a:schemeClr val="accent2">
                      <a:lumMod val="50000"/>
                    </a:schemeClr>
                  </a:solidFill>
                </a:rPr>
                <a:t>Analyze</a:t>
              </a:r>
            </a:p>
            <a:p>
              <a:pPr marL="400050" indent="-342900">
                <a:buFont typeface="+mj-lt"/>
                <a:buAutoNum type="arabicPeriod" startAt="2"/>
              </a:pPr>
              <a:r>
                <a:rPr lang="en-US" altLang="en-US" dirty="0">
                  <a:solidFill>
                    <a:schemeClr val="accent2">
                      <a:lumMod val="50000"/>
                    </a:schemeClr>
                  </a:solidFill>
                </a:rPr>
                <a:t>Respond</a:t>
              </a:r>
            </a:p>
          </p:txBody>
        </p:sp>
        <p:sp>
          <p:nvSpPr>
            <p:cNvPr id="24" name="TextBox 23"/>
            <p:cNvSpPr txBox="1"/>
            <p:nvPr/>
          </p:nvSpPr>
          <p:spPr bwMode="auto">
            <a:xfrm>
              <a:off x="1682724" y="3271222"/>
              <a:ext cx="2059873" cy="1969770"/>
            </a:xfrm>
            <a:prstGeom prst="rect">
              <a:avLst/>
            </a:prstGeom>
            <a:noFill/>
            <a:ln w="9525">
              <a:noFill/>
              <a:miter lim="800000"/>
              <a:headEnd/>
              <a:tailEnd/>
            </a:ln>
          </p:spPr>
          <p:txBody>
            <a:bodyPr vert="horz" wrap="square" lIns="91440" tIns="45720" rIns="91440" bIns="45720" numCol="1" rtlCol="0" anchor="b" anchorCtr="0" compatLnSpc="1">
              <a:prstTxWarp prst="textNoShape">
                <a:avLst/>
              </a:prstTxWarp>
              <a:spAutoFit/>
            </a:bodyPr>
            <a:lstStyle/>
            <a:p>
              <a:pPr marL="400050" indent="-342900">
                <a:buFont typeface="+mj-lt"/>
                <a:buAutoNum type="arabicPeriod" startAt="6"/>
                <a:defRPr/>
              </a:pPr>
              <a:r>
                <a:rPr lang="en-US" altLang="en-US" dirty="0">
                  <a:solidFill>
                    <a:schemeClr val="accent2">
                      <a:lumMod val="50000"/>
                    </a:schemeClr>
                  </a:solidFill>
                  <a:latin typeface="Lucida Sans" panose="020B0602030504020204" pitchFamily="34" charset="0"/>
                  <a:ea typeface="Lucida Sans" panose="020B0602030504020204" pitchFamily="34" charset="0"/>
                  <a:cs typeface="Lucida Sans" panose="020B0602030504020204" pitchFamily="34" charset="0"/>
                </a:rPr>
                <a:t>Conduct </a:t>
              </a:r>
              <a:br>
                <a:rPr lang="en-US" altLang="en-US" dirty="0">
                  <a:solidFill>
                    <a:schemeClr val="accent2">
                      <a:lumMod val="50000"/>
                    </a:schemeClr>
                  </a:solidFill>
                  <a:latin typeface="Lucida Sans" panose="020B0602030504020204" pitchFamily="34" charset="0"/>
                  <a:ea typeface="Lucida Sans" panose="020B0602030504020204" pitchFamily="34" charset="0"/>
                  <a:cs typeface="Lucida Sans" panose="020B0602030504020204" pitchFamily="34" charset="0"/>
                </a:rPr>
              </a:br>
              <a:r>
                <a:rPr lang="en-US" altLang="en-US" dirty="0" smtClean="0">
                  <a:solidFill>
                    <a:schemeClr val="accent2">
                      <a:lumMod val="50000"/>
                    </a:schemeClr>
                  </a:solidFill>
                  <a:latin typeface="Lucida Sans" panose="020B0602030504020204" pitchFamily="34" charset="0"/>
                  <a:ea typeface="Lucida Sans" panose="020B0602030504020204" pitchFamily="34" charset="0"/>
                  <a:cs typeface="Lucida Sans" panose="020B0602030504020204" pitchFamily="34" charset="0"/>
                </a:rPr>
                <a:t>post-</a:t>
              </a:r>
              <a:br>
                <a:rPr lang="en-US" altLang="en-US" dirty="0" smtClean="0">
                  <a:solidFill>
                    <a:schemeClr val="accent2">
                      <a:lumMod val="50000"/>
                    </a:schemeClr>
                  </a:solidFill>
                  <a:latin typeface="Lucida Sans" panose="020B0602030504020204" pitchFamily="34" charset="0"/>
                  <a:ea typeface="Lucida Sans" panose="020B0602030504020204" pitchFamily="34" charset="0"/>
                  <a:cs typeface="Lucida Sans" panose="020B0602030504020204" pitchFamily="34" charset="0"/>
                </a:rPr>
              </a:br>
              <a:r>
                <a:rPr lang="en-US" altLang="en-US" dirty="0" smtClean="0">
                  <a:solidFill>
                    <a:schemeClr val="accent2">
                      <a:lumMod val="50000"/>
                    </a:schemeClr>
                  </a:solidFill>
                  <a:latin typeface="Lucida Sans" panose="020B0602030504020204" pitchFamily="34" charset="0"/>
                  <a:ea typeface="Lucida Sans" panose="020B0602030504020204" pitchFamily="34" charset="0"/>
                  <a:cs typeface="Lucida Sans" panose="020B0602030504020204" pitchFamily="34" charset="0"/>
                </a:rPr>
                <a:t>mortems </a:t>
              </a:r>
              <a:r>
                <a:rPr lang="en-US" altLang="en-US" dirty="0">
                  <a:solidFill>
                    <a:schemeClr val="accent2">
                      <a:lumMod val="50000"/>
                    </a:schemeClr>
                  </a:solidFill>
                  <a:latin typeface="Lucida Sans" panose="020B0602030504020204" pitchFamily="34" charset="0"/>
                  <a:ea typeface="Lucida Sans" panose="020B0602030504020204" pitchFamily="34" charset="0"/>
                  <a:cs typeface="Lucida Sans" panose="020B0602030504020204" pitchFamily="34" charset="0"/>
                </a:rPr>
                <a:t/>
              </a:r>
              <a:br>
                <a:rPr lang="en-US" altLang="en-US" dirty="0">
                  <a:solidFill>
                    <a:schemeClr val="accent2">
                      <a:lumMod val="50000"/>
                    </a:schemeClr>
                  </a:solidFill>
                  <a:latin typeface="Lucida Sans" panose="020B0602030504020204" pitchFamily="34" charset="0"/>
                  <a:ea typeface="Lucida Sans" panose="020B0602030504020204" pitchFamily="34" charset="0"/>
                  <a:cs typeface="Lucida Sans" panose="020B0602030504020204" pitchFamily="34" charset="0"/>
                </a:rPr>
              </a:br>
              <a:r>
                <a:rPr lang="en-US" altLang="en-US" dirty="0">
                  <a:solidFill>
                    <a:schemeClr val="accent2">
                      <a:lumMod val="50000"/>
                    </a:schemeClr>
                  </a:solidFill>
                  <a:latin typeface="Lucida Sans" panose="020B0602030504020204" pitchFamily="34" charset="0"/>
                  <a:ea typeface="Lucida Sans" panose="020B0602030504020204" pitchFamily="34" charset="0"/>
                  <a:cs typeface="Lucida Sans" panose="020B0602030504020204" pitchFamily="34" charset="0"/>
                </a:rPr>
                <a:t>and </a:t>
              </a:r>
              <a:r>
                <a:rPr lang="en-US" altLang="en-US" dirty="0" smtClean="0">
                  <a:solidFill>
                    <a:schemeClr val="accent2">
                      <a:lumMod val="50000"/>
                    </a:schemeClr>
                  </a:solidFill>
                  <a:latin typeface="Lucida Sans" panose="020B0602030504020204" pitchFamily="34" charset="0"/>
                  <a:ea typeface="Lucida Sans" panose="020B0602030504020204" pitchFamily="34" charset="0"/>
                  <a:cs typeface="Lucida Sans" panose="020B0602030504020204" pitchFamily="34" charset="0"/>
                </a:rPr>
                <a:t>lessons     </a:t>
              </a:r>
              <a:r>
                <a:rPr lang="en-US" altLang="en-US" dirty="0">
                  <a:solidFill>
                    <a:schemeClr val="accent2">
                      <a:lumMod val="50000"/>
                    </a:schemeClr>
                  </a:solidFill>
                  <a:latin typeface="Lucida Sans" panose="020B0602030504020204" pitchFamily="34" charset="0"/>
                  <a:ea typeface="Lucida Sans" panose="020B0602030504020204" pitchFamily="34" charset="0"/>
                  <a:cs typeface="Lucida Sans" panose="020B0602030504020204" pitchFamily="34" charset="0"/>
                </a:rPr>
                <a:t/>
              </a:r>
              <a:br>
                <a:rPr lang="en-US" altLang="en-US" dirty="0">
                  <a:solidFill>
                    <a:schemeClr val="accent2">
                      <a:lumMod val="50000"/>
                    </a:schemeClr>
                  </a:solidFill>
                  <a:latin typeface="Lucida Sans" panose="020B0602030504020204" pitchFamily="34" charset="0"/>
                  <a:ea typeface="Lucida Sans" panose="020B0602030504020204" pitchFamily="34" charset="0"/>
                  <a:cs typeface="Lucida Sans" panose="020B0602030504020204" pitchFamily="34" charset="0"/>
                </a:rPr>
              </a:br>
              <a:r>
                <a:rPr lang="en-US" altLang="en-US" dirty="0" smtClean="0">
                  <a:solidFill>
                    <a:schemeClr val="accent2">
                      <a:lumMod val="50000"/>
                    </a:schemeClr>
                  </a:solidFill>
                  <a:latin typeface="Lucida Sans" panose="020B0602030504020204" pitchFamily="34" charset="0"/>
                  <a:ea typeface="Lucida Sans" panose="020B0602030504020204" pitchFamily="34" charset="0"/>
                  <a:cs typeface="Lucida Sans" panose="020B0602030504020204" pitchFamily="34" charset="0"/>
                </a:rPr>
                <a:t>learned sessions</a:t>
              </a:r>
              <a:endParaRPr lang="en-US" altLang="en-US" dirty="0">
                <a:solidFill>
                  <a:schemeClr val="accent2">
                    <a:lumMod val="50000"/>
                  </a:schemeClr>
                </a:solidFill>
                <a:latin typeface="Lucida Sans" panose="020B0602030504020204" pitchFamily="34" charset="0"/>
                <a:ea typeface="Lucida Sans" panose="020B0602030504020204" pitchFamily="34" charset="0"/>
                <a:cs typeface="Lucida Sans" panose="020B0602030504020204" pitchFamily="34" charset="0"/>
              </a:endParaRPr>
            </a:p>
            <a:p>
              <a:pPr marL="0" marR="0" indent="0" algn="l" defTabSz="914400" rtl="0" eaLnBrk="1" fontAlgn="base" latinLnBrk="0" hangingPunct="1">
                <a:lnSpc>
                  <a:spcPct val="100000"/>
                </a:lnSpc>
                <a:spcBef>
                  <a:spcPct val="0"/>
                </a:spcBef>
                <a:spcAft>
                  <a:spcPct val="0"/>
                </a:spcAft>
                <a:buClrTx/>
                <a:buSzTx/>
                <a:buFontTx/>
                <a:buNone/>
                <a:tabLst/>
              </a:pPr>
              <a:endParaRPr kumimoji="0" lang="en-US" sz="1400" b="1" i="0" u="none" strike="noStrike" kern="1200" cap="none" spc="0" normalizeH="0" baseline="0" noProof="0" dirty="0" smtClean="0">
                <a:ln>
                  <a:noFill/>
                </a:ln>
                <a:solidFill>
                  <a:schemeClr val="accent2">
                    <a:lumMod val="50000"/>
                  </a:schemeClr>
                </a:solidFill>
                <a:effectLst/>
                <a:uLnTx/>
                <a:uFillTx/>
                <a:latin typeface="TradeGothic" pitchFamily="50" charset="0"/>
                <a:ea typeface="+mj-ea"/>
                <a:cs typeface="+mj-cs"/>
              </a:endParaRPr>
            </a:p>
          </p:txBody>
        </p:sp>
        <p:sp>
          <p:nvSpPr>
            <p:cNvPr id="25" name="Down Arrow 24"/>
            <p:cNvSpPr/>
            <p:nvPr/>
          </p:nvSpPr>
          <p:spPr>
            <a:xfrm rot="13230447">
              <a:off x="2521182" y="1685273"/>
              <a:ext cx="1190248" cy="757927"/>
            </a:xfrm>
            <a:prstGeom prst="downArrow">
              <a:avLst/>
            </a:prstGeom>
            <a:solidFill>
              <a:srgbClr val="E39517"/>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accent2">
                    <a:lumMod val="50000"/>
                  </a:schemeClr>
                </a:solidFill>
              </a:endParaRPr>
            </a:p>
          </p:txBody>
        </p:sp>
        <p:sp>
          <p:nvSpPr>
            <p:cNvPr id="26" name="Down Arrow 25"/>
            <p:cNvSpPr/>
            <p:nvPr/>
          </p:nvSpPr>
          <p:spPr>
            <a:xfrm rot="20094636">
              <a:off x="5840382" y="2704876"/>
              <a:ext cx="1305124" cy="747008"/>
            </a:xfrm>
            <a:prstGeom prst="downArrow">
              <a:avLst/>
            </a:prstGeom>
            <a:solidFill>
              <a:srgbClr val="E39517"/>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accent2">
                    <a:lumMod val="50000"/>
                  </a:schemeClr>
                </a:solidFill>
              </a:endParaRPr>
            </a:p>
          </p:txBody>
        </p:sp>
        <p:sp>
          <p:nvSpPr>
            <p:cNvPr id="27" name="Down Arrow 26"/>
            <p:cNvSpPr/>
            <p:nvPr/>
          </p:nvSpPr>
          <p:spPr>
            <a:xfrm rot="5926369">
              <a:off x="3347784" y="5310390"/>
              <a:ext cx="1564288" cy="733533"/>
            </a:xfrm>
            <a:prstGeom prst="downArrow">
              <a:avLst/>
            </a:prstGeom>
            <a:solidFill>
              <a:srgbClr val="E39517"/>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accent2">
                    <a:lumMod val="50000"/>
                  </a:schemeClr>
                </a:solidFill>
              </a:endParaRPr>
            </a:p>
          </p:txBody>
        </p:sp>
      </p:grpSp>
      <p:sp>
        <p:nvSpPr>
          <p:cNvPr id="13" name="Rectangle 12"/>
          <p:cNvSpPr/>
          <p:nvPr/>
        </p:nvSpPr>
        <p:spPr>
          <a:xfrm>
            <a:off x="404504" y="3090373"/>
            <a:ext cx="2033752" cy="1860332"/>
          </a:xfrm>
          <a:prstGeom prst="rect">
            <a:avLst/>
          </a:prstGeom>
          <a:noFill/>
          <a:ln w="38100">
            <a:solidFill>
              <a:schemeClr val="accent5">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TextBox 13"/>
          <p:cNvSpPr txBox="1"/>
          <p:nvPr/>
        </p:nvSpPr>
        <p:spPr bwMode="auto">
          <a:xfrm>
            <a:off x="5943600" y="1104400"/>
            <a:ext cx="2926080" cy="5314688"/>
          </a:xfrm>
          <a:prstGeom prst="rect">
            <a:avLst/>
          </a:prstGeom>
          <a:noFill/>
          <a:ln>
            <a:noFill/>
          </a:ln>
        </p:spPr>
        <p:txBody>
          <a:bodyPr vert="horz" wrap="square" lIns="91440" tIns="45720" rIns="91440" bIns="45720" numCol="1" anchor="t" anchorCtr="0" compatLnSpc="1">
            <a:prstTxWarp prst="textNoShape">
              <a:avLst/>
            </a:prstTxWarp>
          </a:bodyPr>
          <a:lstStyle>
            <a:lvl1pPr marL="0" lvl="0" indent="0">
              <a:lnSpc>
                <a:spcPct val="114000"/>
              </a:lnSpc>
              <a:spcBef>
                <a:spcPct val="20000"/>
              </a:spcBef>
              <a:buClr>
                <a:srgbClr val="F38127"/>
              </a:buClr>
              <a:buSzPct val="100000"/>
              <a:buFont typeface="Arial" pitchFamily="34" charset="0"/>
              <a:buNone/>
              <a:defRPr sz="2000" baseline="0">
                <a:latin typeface="Lucida Sans" panose="020B0602040502020204" pitchFamily="34" charset="0"/>
                <a:ea typeface="Lucida Sans" panose="020B0602040502020204" pitchFamily="34" charset="0"/>
                <a:cs typeface="Lucida Sans" panose="020B0602040502020204" pitchFamily="34" charset="0"/>
              </a:defRPr>
            </a:lvl1pPr>
            <a:lvl2pPr marL="685800" lvl="1" indent="-342900">
              <a:lnSpc>
                <a:spcPct val="114000"/>
              </a:lnSpc>
              <a:spcBef>
                <a:spcPts val="200"/>
              </a:spcBef>
              <a:buClr>
                <a:schemeClr val="tx1"/>
              </a:buClr>
              <a:buSzTx/>
              <a:buFont typeface="Arial" charset="0"/>
              <a:buChar char="•"/>
              <a:defRPr sz="2000" baseline="0">
                <a:latin typeface="Lucida Sans" panose="020B0602040502020204" pitchFamily="34" charset="0"/>
                <a:ea typeface="Lucida Sans" panose="020B0602040502020204" pitchFamily="34" charset="0"/>
                <a:cs typeface="Lucida Sans" panose="020B0602040502020204" pitchFamily="34" charset="0"/>
              </a:defRPr>
            </a:lvl2pPr>
            <a:lvl3pPr marL="1143000" indent="-400050">
              <a:lnSpc>
                <a:spcPct val="114000"/>
              </a:lnSpc>
              <a:spcBef>
                <a:spcPct val="20000"/>
              </a:spcBef>
              <a:buClr>
                <a:schemeClr val="tx1"/>
              </a:buClr>
              <a:buSzPct val="100000"/>
              <a:buFont typeface="Aharoni" panose="02010803020104030203" pitchFamily="2" charset="-79"/>
              <a:buChar char="—"/>
              <a:defRPr sz="2000" baseline="0">
                <a:latin typeface="Lucida Sans" panose="020B0602040502020204" pitchFamily="34" charset="0"/>
                <a:ea typeface="Lucida Sans" panose="020B0602040502020204" pitchFamily="34" charset="0"/>
                <a:cs typeface="Lucida Sans" panose="020B0602040502020204" pitchFamily="34" charset="0"/>
              </a:defRPr>
            </a:lvl3pPr>
            <a:lvl4pPr marL="1485900" indent="-285750">
              <a:lnSpc>
                <a:spcPct val="114000"/>
              </a:lnSpc>
              <a:spcBef>
                <a:spcPct val="20000"/>
              </a:spcBef>
              <a:buClr>
                <a:schemeClr val="tx1"/>
              </a:buClr>
              <a:buSzPct val="100000"/>
              <a:buFont typeface="Arial" panose="020B0604020202020204" pitchFamily="34" charset="0"/>
              <a:buChar char="•"/>
              <a:defRPr sz="2000" baseline="0">
                <a:latin typeface="Lucida Sans" panose="020B0602040502020204" pitchFamily="34" charset="0"/>
                <a:ea typeface="Arial" pitchFamily="-109" charset="0"/>
                <a:cs typeface="Lucida Sans" panose="020B0602040502020204" pitchFamily="34" charset="0"/>
              </a:defRPr>
            </a:lvl4pPr>
            <a:lvl5pPr marL="1433513" indent="-234950">
              <a:lnSpc>
                <a:spcPct val="114000"/>
              </a:lnSpc>
              <a:spcBef>
                <a:spcPct val="20000"/>
              </a:spcBef>
              <a:buClr>
                <a:schemeClr val="tx1">
                  <a:lumMod val="65000"/>
                  <a:lumOff val="35000"/>
                </a:schemeClr>
              </a:buClr>
              <a:buSzPct val="100000"/>
              <a:buFont typeface="Arial" charset="0"/>
              <a:buChar char="–"/>
              <a:defRPr sz="2400" baseline="0">
                <a:solidFill>
                  <a:srgbClr val="005596"/>
                </a:solidFill>
                <a:latin typeface="Aharoni" panose="02010803020104030203" pitchFamily="2" charset="-79"/>
                <a:ea typeface="Arial" pitchFamily="-109" charset="0"/>
                <a:cs typeface="Arial" pitchFamily="34" charset="0"/>
              </a:defRPr>
            </a:lvl5pPr>
            <a:lvl6pPr marL="2514600" indent="-228600">
              <a:spcBef>
                <a:spcPct val="20000"/>
              </a:spcBef>
              <a:buFont typeface="Arial" pitchFamily="34" charset="0"/>
              <a:buChar char="•"/>
              <a:defRPr sz="2000">
                <a:latin typeface="+mn-lt"/>
                <a:ea typeface="+mn-ea"/>
              </a:defRPr>
            </a:lvl6pPr>
            <a:lvl7pPr marL="2971800" indent="-228600">
              <a:spcBef>
                <a:spcPct val="20000"/>
              </a:spcBef>
              <a:buFont typeface="Arial" pitchFamily="34" charset="0"/>
              <a:buChar char="•"/>
              <a:defRPr sz="2000">
                <a:latin typeface="+mn-lt"/>
                <a:ea typeface="+mn-ea"/>
              </a:defRPr>
            </a:lvl7pPr>
            <a:lvl8pPr marL="3429000" indent="-228600">
              <a:spcBef>
                <a:spcPct val="20000"/>
              </a:spcBef>
              <a:buFont typeface="Arial" pitchFamily="34" charset="0"/>
              <a:buChar char="•"/>
              <a:defRPr sz="2000">
                <a:latin typeface="+mn-lt"/>
                <a:ea typeface="+mn-ea"/>
              </a:defRPr>
            </a:lvl8pPr>
            <a:lvl9pPr marL="3886200" indent="-228600">
              <a:spcBef>
                <a:spcPct val="20000"/>
              </a:spcBef>
              <a:buFont typeface="Arial" pitchFamily="34" charset="0"/>
              <a:buChar char="•"/>
              <a:defRPr sz="2000">
                <a:latin typeface="+mn-lt"/>
                <a:ea typeface="+mn-ea"/>
              </a:defRPr>
            </a:lvl9pPr>
          </a:lstStyle>
          <a:p>
            <a:pPr lvl="1"/>
            <a:r>
              <a:rPr lang="en-US" dirty="0" smtClean="0"/>
              <a:t>“How </a:t>
            </a:r>
            <a:r>
              <a:rPr lang="en-US" dirty="0"/>
              <a:t>can we get better at our jobs?” </a:t>
            </a:r>
            <a:endParaRPr lang="en-US" dirty="0" smtClean="0"/>
          </a:p>
          <a:p>
            <a:pPr lvl="1"/>
            <a:r>
              <a:rPr lang="en-US" dirty="0" smtClean="0"/>
              <a:t>Policy </a:t>
            </a:r>
            <a:r>
              <a:rPr lang="en-US" dirty="0"/>
              <a:t>and procedure to improve </a:t>
            </a:r>
            <a:r>
              <a:rPr lang="en-US" dirty="0" smtClean="0"/>
              <a:t>other procedures?</a:t>
            </a:r>
          </a:p>
          <a:p>
            <a:pPr lvl="1"/>
            <a:r>
              <a:rPr lang="en-US" dirty="0" smtClean="0"/>
              <a:t>Procedure </a:t>
            </a:r>
            <a:r>
              <a:rPr lang="en-US" dirty="0"/>
              <a:t>to </a:t>
            </a:r>
            <a:r>
              <a:rPr lang="en-US" dirty="0" smtClean="0"/>
              <a:t>converse </a:t>
            </a:r>
            <a:r>
              <a:rPr lang="en-US" dirty="0"/>
              <a:t>with </a:t>
            </a:r>
            <a:r>
              <a:rPr lang="en-US" dirty="0" smtClean="0"/>
              <a:t>teams </a:t>
            </a:r>
            <a:r>
              <a:rPr lang="en-US" dirty="0"/>
              <a:t>in your organization about recommended improvements?</a:t>
            </a:r>
          </a:p>
          <a:p>
            <a:pPr lvl="1"/>
            <a:endParaRPr lang="en-US" dirty="0"/>
          </a:p>
        </p:txBody>
      </p:sp>
    </p:spTree>
    <p:extLst>
      <p:ext uri="{BB962C8B-B14F-4D97-AF65-F5344CB8AC3E}">
        <p14:creationId xmlns:p14="http://schemas.microsoft.com/office/powerpoint/2010/main" val="715905720"/>
      </p:ext>
    </p:extLst>
  </p:cSld>
  <p:clrMapOvr>
    <a:masterClrMapping/>
  </p:clrMapOvr>
  <p:transition spd="med">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pPr marL="0" lvl="0" indent="0">
              <a:lnSpc>
                <a:spcPct val="100000"/>
              </a:lnSpc>
              <a:spcBef>
                <a:spcPts val="0"/>
              </a:spcBef>
              <a:buNone/>
            </a:pPr>
            <a:r>
              <a:rPr lang="en-GB" sz="1600" dirty="0"/>
              <a:t>Copyright </a:t>
            </a:r>
            <a:r>
              <a:rPr lang="en-GB" sz="1600" dirty="0" smtClean="0"/>
              <a:t>© by </a:t>
            </a:r>
            <a:r>
              <a:rPr lang="en-GB" sz="1600" dirty="0"/>
              <a:t>Forum of Incident Response and Security Teams, Inc</a:t>
            </a:r>
            <a:r>
              <a:rPr lang="en-GB" sz="1600" dirty="0" smtClean="0"/>
              <a:t>.</a:t>
            </a:r>
          </a:p>
          <a:p>
            <a:pPr marL="0" lvl="0" indent="0">
              <a:lnSpc>
                <a:spcPct val="100000"/>
              </a:lnSpc>
              <a:spcBef>
                <a:spcPts val="0"/>
              </a:spcBef>
              <a:buNone/>
            </a:pPr>
            <a:endParaRPr lang="en-GB" sz="1600" dirty="0"/>
          </a:p>
          <a:p>
            <a:pPr marL="0" lvl="0" indent="0">
              <a:lnSpc>
                <a:spcPct val="100000"/>
              </a:lnSpc>
              <a:spcBef>
                <a:spcPts val="0"/>
              </a:spcBef>
              <a:buNone/>
            </a:pPr>
            <a:r>
              <a:rPr lang="en-GB" sz="1600" dirty="0" err="1" smtClean="0"/>
              <a:t>FIRST.Org</a:t>
            </a:r>
            <a:r>
              <a:rPr lang="en-GB" sz="1600" dirty="0" smtClean="0"/>
              <a:t> </a:t>
            </a:r>
            <a:r>
              <a:rPr lang="en-GB" sz="1600" dirty="0"/>
              <a:t>is name under which Forum of Incident Response and Security Teams, Inc. conducts business</a:t>
            </a:r>
            <a:r>
              <a:rPr lang="en-GB" sz="1600" dirty="0" smtClean="0"/>
              <a:t>.</a:t>
            </a:r>
          </a:p>
          <a:p>
            <a:pPr marL="0" lvl="0" indent="0">
              <a:lnSpc>
                <a:spcPct val="100000"/>
              </a:lnSpc>
              <a:spcBef>
                <a:spcPts val="0"/>
              </a:spcBef>
              <a:buNone/>
            </a:pPr>
            <a:endParaRPr lang="en-GB" sz="1600" dirty="0"/>
          </a:p>
          <a:p>
            <a:pPr marL="0" lvl="0" indent="0">
              <a:lnSpc>
                <a:spcPct val="100000"/>
              </a:lnSpc>
              <a:spcBef>
                <a:spcPts val="0"/>
              </a:spcBef>
              <a:buNone/>
            </a:pPr>
            <a:r>
              <a:rPr lang="en-GB" sz="1600" dirty="0" smtClean="0"/>
              <a:t>This </a:t>
            </a:r>
            <a:r>
              <a:rPr lang="en-GB" sz="1600" dirty="0"/>
              <a:t>training material is licensed under Creative Commons </a:t>
            </a:r>
            <a:r>
              <a:rPr lang="en-GB" sz="1600" dirty="0" smtClean="0"/>
              <a:t>Attribution-Non-Commercial-Share-Alike </a:t>
            </a:r>
            <a:r>
              <a:rPr lang="en-GB" sz="1600" dirty="0"/>
              <a:t>4.0 (CC BY-NC-SA 4.0</a:t>
            </a:r>
            <a:r>
              <a:rPr lang="en-GB" sz="1600" dirty="0" smtClean="0"/>
              <a:t>)</a:t>
            </a:r>
          </a:p>
          <a:p>
            <a:pPr marL="0" lvl="0" indent="0">
              <a:lnSpc>
                <a:spcPct val="100000"/>
              </a:lnSpc>
              <a:spcBef>
                <a:spcPts val="0"/>
              </a:spcBef>
              <a:buNone/>
            </a:pPr>
            <a:endParaRPr lang="en-GB" sz="1600" dirty="0"/>
          </a:p>
          <a:p>
            <a:pPr marL="0" lvl="0" indent="0">
              <a:lnSpc>
                <a:spcPct val="100000"/>
              </a:lnSpc>
              <a:spcBef>
                <a:spcPts val="0"/>
              </a:spcBef>
              <a:buNone/>
            </a:pPr>
            <a:r>
              <a:rPr lang="en-GB" sz="1600" dirty="0" err="1" smtClean="0"/>
              <a:t>FIRST.Org</a:t>
            </a:r>
            <a:r>
              <a:rPr lang="en-GB" sz="1600" dirty="0" smtClean="0"/>
              <a:t> </a:t>
            </a:r>
            <a:r>
              <a:rPr lang="en-GB" sz="1600" dirty="0"/>
              <a:t>makes no representation, express or implied, with regard to the accuracy of the information contained in this material and cannot accept any legal responsibility or liability for any errors or omissions that may be made</a:t>
            </a:r>
            <a:r>
              <a:rPr lang="en-GB" sz="1600" dirty="0" smtClean="0"/>
              <a:t>.</a:t>
            </a:r>
          </a:p>
          <a:p>
            <a:pPr marL="0" lvl="0" indent="0">
              <a:lnSpc>
                <a:spcPct val="100000"/>
              </a:lnSpc>
              <a:spcBef>
                <a:spcPts val="0"/>
              </a:spcBef>
              <a:buNone/>
            </a:pPr>
            <a:endParaRPr lang="en-GB" sz="1600" dirty="0"/>
          </a:p>
          <a:p>
            <a:pPr marL="0" lvl="0" indent="0">
              <a:lnSpc>
                <a:spcPct val="100000"/>
              </a:lnSpc>
              <a:spcBef>
                <a:spcPts val="0"/>
              </a:spcBef>
              <a:buNone/>
            </a:pPr>
            <a:r>
              <a:rPr lang="en-GB" sz="1600" dirty="0" smtClean="0"/>
              <a:t>All </a:t>
            </a:r>
            <a:r>
              <a:rPr lang="en-GB" sz="1600" dirty="0"/>
              <a:t>trademarks are property of their respective owners</a:t>
            </a:r>
            <a:r>
              <a:rPr lang="en-GB" sz="1600" dirty="0" smtClean="0"/>
              <a:t>.</a:t>
            </a:r>
          </a:p>
          <a:p>
            <a:pPr marL="0" lvl="0" indent="0">
              <a:lnSpc>
                <a:spcPct val="100000"/>
              </a:lnSpc>
              <a:spcBef>
                <a:spcPts val="0"/>
              </a:spcBef>
              <a:buNone/>
            </a:pPr>
            <a:endParaRPr lang="en-GB" sz="1600" dirty="0"/>
          </a:p>
          <a:p>
            <a:pPr marL="0" lvl="0" indent="0">
              <a:lnSpc>
                <a:spcPct val="100000"/>
              </a:lnSpc>
              <a:spcBef>
                <a:spcPts val="0"/>
              </a:spcBef>
              <a:buNone/>
            </a:pPr>
            <a:r>
              <a:rPr lang="en-GB" sz="1600" dirty="0" smtClean="0"/>
              <a:t>Permissions </a:t>
            </a:r>
            <a:r>
              <a:rPr lang="en-GB" sz="1600" dirty="0"/>
              <a:t>beyond the </a:t>
            </a:r>
            <a:r>
              <a:rPr lang="en-GB" sz="1600" dirty="0" smtClean="0"/>
              <a:t>scope </a:t>
            </a:r>
            <a:r>
              <a:rPr lang="en-GB" sz="1600" dirty="0"/>
              <a:t>of this license may be available at </a:t>
            </a:r>
            <a:r>
              <a:rPr lang="en-GB" sz="1600" dirty="0" smtClean="0"/>
              <a:t>first-licensing@first.org</a:t>
            </a:r>
          </a:p>
          <a:p>
            <a:pPr marL="0" lvl="0" indent="0">
              <a:lnSpc>
                <a:spcPct val="100000"/>
              </a:lnSpc>
              <a:spcBef>
                <a:spcPts val="0"/>
              </a:spcBef>
              <a:buNone/>
            </a:pPr>
            <a:endParaRPr lang="en-GB" sz="1600" dirty="0"/>
          </a:p>
          <a:p>
            <a:pPr marL="0" lvl="0" indent="0">
              <a:lnSpc>
                <a:spcPct val="100000"/>
              </a:lnSpc>
              <a:spcBef>
                <a:spcPts val="0"/>
              </a:spcBef>
              <a:buNone/>
            </a:pPr>
            <a:endParaRPr lang="en-GB" sz="1600" dirty="0"/>
          </a:p>
        </p:txBody>
      </p:sp>
      <p:sp>
        <p:nvSpPr>
          <p:cNvPr id="3" name="Title 2"/>
          <p:cNvSpPr>
            <a:spLocks noGrp="1"/>
          </p:cNvSpPr>
          <p:nvPr>
            <p:ph type="title"/>
          </p:nvPr>
        </p:nvSpPr>
        <p:spPr/>
        <p:txBody>
          <a:bodyPr/>
          <a:lstStyle/>
          <a:p>
            <a:r>
              <a:rPr lang="en-GB" dirty="0" smtClean="0"/>
              <a:t>Copyright</a:t>
            </a:r>
            <a:endParaRPr lang="en-GB" dirty="0"/>
          </a:p>
        </p:txBody>
      </p:sp>
    </p:spTree>
    <p:extLst>
      <p:ext uri="{BB962C8B-B14F-4D97-AF65-F5344CB8AC3E}">
        <p14:creationId xmlns:p14="http://schemas.microsoft.com/office/powerpoint/2010/main" val="210180383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158667" y="4050369"/>
            <a:ext cx="3236913" cy="2225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p:nvPr>
        </p:nvSpPr>
        <p:spPr>
          <a:xfrm>
            <a:off x="457200" y="458243"/>
            <a:ext cx="8229600" cy="411162"/>
          </a:xfrm>
        </p:spPr>
        <p:txBody>
          <a:bodyPr>
            <a:normAutofit fontScale="90000"/>
          </a:bodyPr>
          <a:lstStyle/>
          <a:p>
            <a:pPr lvl="0"/>
            <a:r>
              <a:rPr lang="en-US" dirty="0" smtClean="0"/>
              <a:t>Maturity Model Assists in </a:t>
            </a:r>
            <a:br>
              <a:rPr lang="en-US" dirty="0" smtClean="0"/>
            </a:br>
            <a:r>
              <a:rPr lang="en-US" dirty="0" smtClean="0"/>
              <a:t>Performance Measurement</a:t>
            </a:r>
            <a:endParaRPr lang="en-US" dirty="0"/>
          </a:p>
        </p:txBody>
      </p:sp>
      <p:sp>
        <p:nvSpPr>
          <p:cNvPr id="3" name="Text Placeholder 2"/>
          <p:cNvSpPr>
            <a:spLocks noGrp="1"/>
          </p:cNvSpPr>
          <p:nvPr>
            <p:ph type="body" sz="quarter" idx="10"/>
          </p:nvPr>
        </p:nvSpPr>
        <p:spPr>
          <a:xfrm>
            <a:off x="457201" y="1336285"/>
            <a:ext cx="7882758" cy="3913768"/>
          </a:xfrm>
        </p:spPr>
        <p:txBody>
          <a:bodyPr>
            <a:normAutofit fontScale="92500" lnSpcReduction="20000"/>
          </a:bodyPr>
          <a:lstStyle/>
          <a:p>
            <a:pPr lvl="0"/>
            <a:r>
              <a:rPr lang="en-US" dirty="0"/>
              <a:t>Each capability can have different </a:t>
            </a:r>
            <a:r>
              <a:rPr lang="en-US" dirty="0" smtClean="0"/>
              <a:t>level of maturity</a:t>
            </a:r>
          </a:p>
          <a:p>
            <a:pPr lvl="0"/>
            <a:r>
              <a:rPr lang="en-US" dirty="0" smtClean="0"/>
              <a:t>A maturity model: </a:t>
            </a:r>
          </a:p>
          <a:p>
            <a:pPr lvl="1">
              <a:spcBef>
                <a:spcPts val="200"/>
              </a:spcBef>
              <a:buSzTx/>
              <a:buFont typeface="Arial" charset="0"/>
              <a:buChar char="•"/>
            </a:pPr>
            <a:r>
              <a:rPr lang="en-US" dirty="0" smtClean="0"/>
              <a:t>Is a collection of proven best practices through which effective processes can be subscribed to a CSIRT</a:t>
            </a:r>
          </a:p>
          <a:p>
            <a:pPr lvl="1">
              <a:spcBef>
                <a:spcPts val="200"/>
              </a:spcBef>
              <a:buSzTx/>
              <a:buFont typeface="Arial" charset="0"/>
              <a:buChar char="•"/>
            </a:pPr>
            <a:r>
              <a:rPr lang="en-US" dirty="0" smtClean="0"/>
              <a:t>Is used </a:t>
            </a:r>
            <a:r>
              <a:rPr lang="en-US" dirty="0"/>
              <a:t>to appraise and diagnose the state of practices within an organization</a:t>
            </a:r>
          </a:p>
          <a:p>
            <a:pPr lvl="1">
              <a:spcBef>
                <a:spcPts val="200"/>
              </a:spcBef>
              <a:buSzTx/>
              <a:buFont typeface="Arial" charset="0"/>
              <a:buChar char="•"/>
            </a:pPr>
            <a:r>
              <a:rPr lang="en-US" dirty="0"/>
              <a:t>Offers a basis for improvement inside a CSIRT and the organization as a whole</a:t>
            </a:r>
          </a:p>
          <a:p>
            <a:pPr lvl="1">
              <a:spcBef>
                <a:spcPts val="200"/>
              </a:spcBef>
              <a:buSzTx/>
              <a:buFont typeface="Arial" charset="0"/>
              <a:buChar char="•"/>
            </a:pPr>
            <a:r>
              <a:rPr lang="en-US" dirty="0" smtClean="0"/>
              <a:t>Analyzes </a:t>
            </a:r>
            <a:r>
              <a:rPr lang="en-US" dirty="0"/>
              <a:t>what makes </a:t>
            </a:r>
            <a:r>
              <a:rPr lang="en-US" dirty="0" smtClean="0"/>
              <a:t>a formalized and </a:t>
            </a:r>
            <a:br>
              <a:rPr lang="en-US" dirty="0" smtClean="0"/>
            </a:br>
            <a:r>
              <a:rPr lang="en-US" dirty="0" smtClean="0"/>
              <a:t>consistent process for a </a:t>
            </a:r>
            <a:r>
              <a:rPr lang="en-US" dirty="0"/>
              <a:t>CSIRT </a:t>
            </a:r>
            <a:r>
              <a:rPr lang="en-US" dirty="0" smtClean="0"/>
              <a:t>and </a:t>
            </a:r>
            <a:br>
              <a:rPr lang="en-US" dirty="0" smtClean="0"/>
            </a:br>
            <a:r>
              <a:rPr lang="en-US" dirty="0" smtClean="0"/>
              <a:t>organization</a:t>
            </a:r>
            <a:endParaRPr lang="en-US" dirty="0"/>
          </a:p>
          <a:p>
            <a:pPr lvl="1">
              <a:spcBef>
                <a:spcPts val="200"/>
              </a:spcBef>
              <a:buSzTx/>
              <a:buFont typeface="Arial" charset="0"/>
              <a:buChar char="•"/>
            </a:pPr>
            <a:r>
              <a:rPr lang="en-US" dirty="0" smtClean="0"/>
              <a:t>Offers a </a:t>
            </a:r>
            <a:r>
              <a:rPr lang="en-US" dirty="0"/>
              <a:t>process </a:t>
            </a:r>
            <a:r>
              <a:rPr lang="en-US" dirty="0" smtClean="0"/>
              <a:t>that helps with</a:t>
            </a:r>
            <a:br>
              <a:rPr lang="en-US" dirty="0" smtClean="0"/>
            </a:br>
            <a:r>
              <a:rPr lang="en-US" dirty="0" smtClean="0"/>
              <a:t>performance measurement</a:t>
            </a:r>
            <a:endParaRPr lang="en-US" dirty="0"/>
          </a:p>
        </p:txBody>
      </p:sp>
    </p:spTree>
    <p:extLst>
      <p:ext uri="{BB962C8B-B14F-4D97-AF65-F5344CB8AC3E}">
        <p14:creationId xmlns:p14="http://schemas.microsoft.com/office/powerpoint/2010/main" val="2500807631"/>
      </p:ext>
    </p:extLst>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3">
                                            <p:txEl>
                                              <p:pRg st="2" end="2"/>
                                            </p:txEl>
                                          </p:spTgt>
                                        </p:tgtEl>
                                        <p:attrNameLst>
                                          <p:attrName>style.visibility</p:attrName>
                                        </p:attrNameLst>
                                      </p:cBhvr>
                                      <p:to>
                                        <p:strVal val="visible"/>
                                      </p:to>
                                    </p:set>
                                    <p:animEffect transition="in" filter="fade">
                                      <p:cBhvr>
                                        <p:cTn id="10" dur="500"/>
                                        <p:tgtEl>
                                          <p:spTgt spid="3">
                                            <p:txEl>
                                              <p:pRg st="2" end="2"/>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animEffect transition="in" filter="fade">
                                      <p:cBhvr>
                                        <p:cTn id="15" dur="500"/>
                                        <p:tgtEl>
                                          <p:spTgt spid="3">
                                            <p:txEl>
                                              <p:pRg st="3" end="3"/>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3">
                                            <p:txEl>
                                              <p:pRg st="4" end="4"/>
                                            </p:txEl>
                                          </p:spTgt>
                                        </p:tgtEl>
                                        <p:attrNameLst>
                                          <p:attrName>style.visibility</p:attrName>
                                        </p:attrNameLst>
                                      </p:cBhvr>
                                      <p:to>
                                        <p:strVal val="visible"/>
                                      </p:to>
                                    </p:set>
                                    <p:animEffect transition="in" filter="fade">
                                      <p:cBhvr>
                                        <p:cTn id="20" dur="500"/>
                                        <p:tgtEl>
                                          <p:spTgt spid="3">
                                            <p:txEl>
                                              <p:pRg st="4" end="4"/>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nodeType="clickEffect">
                                  <p:stCondLst>
                                    <p:cond delay="0"/>
                                  </p:stCondLst>
                                  <p:childTnLst>
                                    <p:set>
                                      <p:cBhvr>
                                        <p:cTn id="24" dur="1" fill="hold">
                                          <p:stCondLst>
                                            <p:cond delay="0"/>
                                          </p:stCondLst>
                                        </p:cTn>
                                        <p:tgtEl>
                                          <p:spTgt spid="3">
                                            <p:txEl>
                                              <p:pRg st="5" end="5"/>
                                            </p:txEl>
                                          </p:spTgt>
                                        </p:tgtEl>
                                        <p:attrNameLst>
                                          <p:attrName>style.visibility</p:attrName>
                                        </p:attrNameLst>
                                      </p:cBhvr>
                                      <p:to>
                                        <p:strVal val="visible"/>
                                      </p:to>
                                    </p:set>
                                    <p:animEffect transition="in" filter="fade">
                                      <p:cBhvr>
                                        <p:cTn id="25" dur="500"/>
                                        <p:tgtEl>
                                          <p:spTgt spid="3">
                                            <p:txEl>
                                              <p:pRg st="5" end="5"/>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nodeType="clickEffect">
                                  <p:stCondLst>
                                    <p:cond delay="0"/>
                                  </p:stCondLst>
                                  <p:childTnLst>
                                    <p:set>
                                      <p:cBhvr>
                                        <p:cTn id="29" dur="1" fill="hold">
                                          <p:stCondLst>
                                            <p:cond delay="0"/>
                                          </p:stCondLst>
                                        </p:cTn>
                                        <p:tgtEl>
                                          <p:spTgt spid="3">
                                            <p:txEl>
                                              <p:pRg st="6" end="6"/>
                                            </p:txEl>
                                          </p:spTgt>
                                        </p:tgtEl>
                                        <p:attrNameLst>
                                          <p:attrName>style.visibility</p:attrName>
                                        </p:attrNameLst>
                                      </p:cBhvr>
                                      <p:to>
                                        <p:strVal val="visible"/>
                                      </p:to>
                                    </p:set>
                                    <p:animEffect transition="in" filter="fade">
                                      <p:cBhvr>
                                        <p:cTn id="30"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lvl="0"/>
            <a:r>
              <a:rPr lang="en-US" dirty="0" smtClean="0"/>
              <a:t>Leverage Existing Maturity Models</a:t>
            </a:r>
            <a:endParaRPr lang="en-US" dirty="0"/>
          </a:p>
        </p:txBody>
      </p:sp>
      <p:grpSp>
        <p:nvGrpSpPr>
          <p:cNvPr id="4" name="Group 3"/>
          <p:cNvGrpSpPr/>
          <p:nvPr/>
        </p:nvGrpSpPr>
        <p:grpSpPr>
          <a:xfrm>
            <a:off x="856792" y="1140193"/>
            <a:ext cx="8344064" cy="4798330"/>
            <a:chOff x="547691" y="1245476"/>
            <a:chExt cx="8344064" cy="4798330"/>
          </a:xfrm>
        </p:grpSpPr>
        <p:sp>
          <p:nvSpPr>
            <p:cNvPr id="30" name="Rectangle 29"/>
            <p:cNvSpPr/>
            <p:nvPr/>
          </p:nvSpPr>
          <p:spPr>
            <a:xfrm>
              <a:off x="7409793" y="1245476"/>
              <a:ext cx="1056290" cy="134006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Bent Arrow 4"/>
            <p:cNvSpPr/>
            <p:nvPr/>
          </p:nvSpPr>
          <p:spPr>
            <a:xfrm>
              <a:off x="1056290" y="4493172"/>
              <a:ext cx="756745" cy="725214"/>
            </a:xfrm>
            <a:prstGeom prst="bentArrow">
              <a:avLst/>
            </a:prstGeom>
            <a:solidFill>
              <a:srgbClr val="B05C10"/>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lIns="9144" tIns="9144" rIns="9144" bIns="9144" rtlCol="0" anchor="ctr"/>
            <a:lstStyle/>
            <a:p>
              <a:pPr algn="ctr"/>
              <a:endParaRPr lang="en-US" sz="1600" dirty="0">
                <a:latin typeface="Lucida Sans"/>
              </a:endParaRPr>
            </a:p>
          </p:txBody>
        </p:sp>
        <p:sp>
          <p:nvSpPr>
            <p:cNvPr id="17" name="Bent Arrow 16"/>
            <p:cNvSpPr/>
            <p:nvPr/>
          </p:nvSpPr>
          <p:spPr>
            <a:xfrm>
              <a:off x="2285999" y="3531475"/>
              <a:ext cx="756745" cy="725214"/>
            </a:xfrm>
            <a:prstGeom prst="bentArrow">
              <a:avLst/>
            </a:prstGeom>
            <a:solidFill>
              <a:srgbClr val="B05C10"/>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lIns="9144" tIns="9144" rIns="9144" bIns="9144" rtlCol="0" anchor="ctr"/>
            <a:lstStyle/>
            <a:p>
              <a:pPr algn="ctr"/>
              <a:endParaRPr lang="en-US" sz="1600" dirty="0">
                <a:latin typeface="Lucida Sans"/>
              </a:endParaRPr>
            </a:p>
          </p:txBody>
        </p:sp>
        <p:sp>
          <p:nvSpPr>
            <p:cNvPr id="18" name="Bent Arrow 17"/>
            <p:cNvSpPr/>
            <p:nvPr/>
          </p:nvSpPr>
          <p:spPr>
            <a:xfrm>
              <a:off x="3547240" y="2664372"/>
              <a:ext cx="756745" cy="725214"/>
            </a:xfrm>
            <a:prstGeom prst="bentArrow">
              <a:avLst/>
            </a:prstGeom>
            <a:solidFill>
              <a:srgbClr val="B05C10"/>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lIns="9144" tIns="9144" rIns="9144" bIns="9144" rtlCol="0" anchor="ctr"/>
            <a:lstStyle/>
            <a:p>
              <a:pPr algn="ctr"/>
              <a:endParaRPr lang="en-US" sz="1600" dirty="0">
                <a:latin typeface="Lucida Sans"/>
              </a:endParaRPr>
            </a:p>
          </p:txBody>
        </p:sp>
        <p:sp>
          <p:nvSpPr>
            <p:cNvPr id="19" name="Bent Arrow 18"/>
            <p:cNvSpPr/>
            <p:nvPr/>
          </p:nvSpPr>
          <p:spPr>
            <a:xfrm>
              <a:off x="4808482" y="1749971"/>
              <a:ext cx="756745" cy="725214"/>
            </a:xfrm>
            <a:prstGeom prst="bentArrow">
              <a:avLst/>
            </a:prstGeom>
            <a:solidFill>
              <a:srgbClr val="B05C10"/>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lIns="9144" tIns="9144" rIns="9144" bIns="9144" rtlCol="0" anchor="ctr"/>
            <a:lstStyle/>
            <a:p>
              <a:pPr algn="ctr"/>
              <a:endParaRPr lang="en-US" sz="1600" dirty="0">
                <a:latin typeface="Lucida Sans"/>
              </a:endParaRPr>
            </a:p>
          </p:txBody>
        </p:sp>
        <p:sp>
          <p:nvSpPr>
            <p:cNvPr id="6" name="Rounded Rectangle 5"/>
            <p:cNvSpPr/>
            <p:nvPr/>
          </p:nvSpPr>
          <p:spPr>
            <a:xfrm>
              <a:off x="547691" y="5139559"/>
              <a:ext cx="1627950" cy="904247"/>
            </a:xfrm>
            <a:prstGeom prst="roundRect">
              <a:avLst/>
            </a:prstGeom>
            <a:solidFill>
              <a:srgbClr val="054ABB"/>
            </a:solidFill>
            <a:ln>
              <a:solidFill>
                <a:schemeClr val="accent4">
                  <a:lumMod val="50000"/>
                </a:schemeClr>
              </a:solidFill>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en-US" sz="1600" dirty="0" smtClean="0">
                  <a:latin typeface="Lucida Sans"/>
                </a:rPr>
                <a:t>Level 1</a:t>
              </a:r>
            </a:p>
            <a:p>
              <a:pPr algn="ctr"/>
              <a:r>
                <a:rPr lang="en-US" sz="1600" dirty="0" smtClean="0">
                  <a:latin typeface="Lucida Sans"/>
                </a:rPr>
                <a:t>Initial</a:t>
              </a:r>
              <a:endParaRPr lang="en-US" sz="1600" dirty="0">
                <a:latin typeface="Lucida Sans"/>
              </a:endParaRPr>
            </a:p>
          </p:txBody>
        </p:sp>
        <p:sp>
          <p:nvSpPr>
            <p:cNvPr id="11" name="Rounded Rectangle 10"/>
            <p:cNvSpPr/>
            <p:nvPr/>
          </p:nvSpPr>
          <p:spPr>
            <a:xfrm>
              <a:off x="1824698" y="4225159"/>
              <a:ext cx="1627950" cy="904247"/>
            </a:xfrm>
            <a:prstGeom prst="roundRect">
              <a:avLst/>
            </a:prstGeom>
            <a:solidFill>
              <a:srgbClr val="054ABB"/>
            </a:solidFill>
            <a:ln>
              <a:solidFill>
                <a:schemeClr val="accent4">
                  <a:lumMod val="50000"/>
                </a:schemeClr>
              </a:solidFill>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en-US" sz="1600" dirty="0" smtClean="0">
                  <a:latin typeface="Lucida Sans"/>
                </a:rPr>
                <a:t>Level 2</a:t>
              </a:r>
            </a:p>
            <a:p>
              <a:pPr algn="ctr"/>
              <a:r>
                <a:rPr lang="en-US" sz="1600" dirty="0" smtClean="0">
                  <a:latin typeface="Lucida Sans"/>
                </a:rPr>
                <a:t>Managed</a:t>
              </a:r>
              <a:endParaRPr lang="en-US" sz="1600" dirty="0">
                <a:latin typeface="Lucida Sans"/>
              </a:endParaRPr>
            </a:p>
          </p:txBody>
        </p:sp>
        <p:sp>
          <p:nvSpPr>
            <p:cNvPr id="12" name="Rounded Rectangle 11"/>
            <p:cNvSpPr/>
            <p:nvPr/>
          </p:nvSpPr>
          <p:spPr>
            <a:xfrm>
              <a:off x="3054408" y="3310759"/>
              <a:ext cx="1627950" cy="904247"/>
            </a:xfrm>
            <a:prstGeom prst="roundRect">
              <a:avLst/>
            </a:prstGeom>
            <a:solidFill>
              <a:srgbClr val="054ABB"/>
            </a:solidFill>
            <a:ln>
              <a:solidFill>
                <a:schemeClr val="accent4">
                  <a:lumMod val="50000"/>
                </a:schemeClr>
              </a:solidFill>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en-US" sz="1600" dirty="0" smtClean="0">
                  <a:latin typeface="Lucida Sans"/>
                </a:rPr>
                <a:t>Level 3</a:t>
              </a:r>
            </a:p>
            <a:p>
              <a:pPr algn="ctr"/>
              <a:r>
                <a:rPr lang="en-US" sz="1600" dirty="0" smtClean="0">
                  <a:latin typeface="Lucida Sans"/>
                </a:rPr>
                <a:t>Defined</a:t>
              </a:r>
              <a:endParaRPr lang="en-US" sz="1600" dirty="0">
                <a:latin typeface="Lucida Sans"/>
              </a:endParaRPr>
            </a:p>
          </p:txBody>
        </p:sp>
        <p:sp>
          <p:nvSpPr>
            <p:cNvPr id="13" name="Rounded Rectangle 12"/>
            <p:cNvSpPr/>
            <p:nvPr/>
          </p:nvSpPr>
          <p:spPr>
            <a:xfrm>
              <a:off x="4331415" y="2396359"/>
              <a:ext cx="1655398" cy="904247"/>
            </a:xfrm>
            <a:prstGeom prst="roundRect">
              <a:avLst/>
            </a:prstGeom>
            <a:solidFill>
              <a:srgbClr val="054ABB"/>
            </a:solidFill>
            <a:ln>
              <a:solidFill>
                <a:schemeClr val="accent4">
                  <a:lumMod val="50000"/>
                </a:schemeClr>
              </a:solidFill>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en-US" sz="1600" dirty="0" smtClean="0">
                  <a:latin typeface="Lucida Sans"/>
                </a:rPr>
                <a:t>Level 4</a:t>
              </a:r>
              <a:br>
                <a:rPr lang="en-US" sz="1600" dirty="0" smtClean="0">
                  <a:latin typeface="Lucida Sans"/>
                </a:rPr>
              </a:br>
              <a:r>
                <a:rPr lang="en-US" sz="1600" dirty="0" smtClean="0">
                  <a:latin typeface="Lucida Sans"/>
                </a:rPr>
                <a:t>Quantitatively Managed</a:t>
              </a:r>
              <a:endParaRPr lang="en-US" sz="1600" dirty="0">
                <a:latin typeface="Lucida Sans"/>
              </a:endParaRPr>
            </a:p>
          </p:txBody>
        </p:sp>
        <p:sp>
          <p:nvSpPr>
            <p:cNvPr id="14" name="Rounded Rectangle 13"/>
            <p:cNvSpPr/>
            <p:nvPr/>
          </p:nvSpPr>
          <p:spPr>
            <a:xfrm>
              <a:off x="5576891" y="1481959"/>
              <a:ext cx="1627950" cy="904247"/>
            </a:xfrm>
            <a:prstGeom prst="roundRect">
              <a:avLst/>
            </a:prstGeom>
            <a:solidFill>
              <a:srgbClr val="054ABB"/>
            </a:solidFill>
            <a:ln>
              <a:solidFill>
                <a:schemeClr val="accent4">
                  <a:lumMod val="50000"/>
                </a:schemeClr>
              </a:solidFill>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en-US" sz="1600" dirty="0" smtClean="0">
                  <a:latin typeface="Lucida Sans"/>
                </a:rPr>
                <a:t>Level 5</a:t>
              </a:r>
              <a:br>
                <a:rPr lang="en-US" sz="1600" dirty="0" smtClean="0">
                  <a:latin typeface="Lucida Sans"/>
                </a:rPr>
              </a:br>
              <a:r>
                <a:rPr lang="en-US" sz="1600" dirty="0" smtClean="0">
                  <a:latin typeface="Lucida Sans"/>
                </a:rPr>
                <a:t>Optimizing</a:t>
              </a:r>
              <a:endParaRPr lang="en-US" sz="1600" dirty="0">
                <a:latin typeface="Lucida Sans"/>
              </a:endParaRPr>
            </a:p>
          </p:txBody>
        </p:sp>
        <p:sp>
          <p:nvSpPr>
            <p:cNvPr id="16" name="TextBox 15"/>
            <p:cNvSpPr txBox="1"/>
            <p:nvPr/>
          </p:nvSpPr>
          <p:spPr bwMode="auto">
            <a:xfrm>
              <a:off x="7346730" y="1531570"/>
              <a:ext cx="1529259" cy="738664"/>
            </a:xfrm>
            <a:prstGeom prst="rect">
              <a:avLst/>
            </a:prstGeom>
            <a:noFill/>
            <a:ln w="9525">
              <a:noFill/>
              <a:miter lim="800000"/>
              <a:headEnd/>
              <a:tailEnd/>
            </a:ln>
          </p:spPr>
          <p:txBody>
            <a:bodyPr vert="horz" wrap="square" lIns="91440" tIns="45720" rIns="91440" bIns="45720" numCol="1" rtlCol="0" anchor="b" anchorCtr="0" compatLnSpc="1">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pPr>
              <a:r>
                <a:rPr kumimoji="0" lang="en-US" sz="1400" i="0" u="none" strike="noStrike" kern="1200" cap="none" spc="0" normalizeH="0" baseline="0" noProof="0" dirty="0" smtClean="0">
                  <a:ln>
                    <a:noFill/>
                  </a:ln>
                  <a:solidFill>
                    <a:schemeClr val="tx1"/>
                  </a:solidFill>
                  <a:effectLst/>
                  <a:uLnTx/>
                  <a:uFillTx/>
                  <a:latin typeface="Lucida Sans"/>
                  <a:ea typeface="+mj-ea"/>
                  <a:cs typeface="+mj-cs"/>
                </a:rPr>
                <a:t>Focus on process improvement</a:t>
              </a:r>
            </a:p>
          </p:txBody>
        </p:sp>
        <p:sp>
          <p:nvSpPr>
            <p:cNvPr id="21" name="TextBox 20"/>
            <p:cNvSpPr txBox="1"/>
            <p:nvPr/>
          </p:nvSpPr>
          <p:spPr bwMode="auto">
            <a:xfrm>
              <a:off x="6006665" y="2614115"/>
              <a:ext cx="2758967" cy="523220"/>
            </a:xfrm>
            <a:prstGeom prst="rect">
              <a:avLst/>
            </a:prstGeom>
            <a:noFill/>
            <a:ln w="9525">
              <a:noFill/>
              <a:miter lim="800000"/>
              <a:headEnd/>
              <a:tailEnd/>
            </a:ln>
          </p:spPr>
          <p:txBody>
            <a:bodyPr vert="horz" wrap="square" lIns="91440" tIns="45720" rIns="91440" bIns="45720" numCol="1" rtlCol="0" anchor="b" anchorCtr="0" compatLnSpc="1">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pPr>
              <a:r>
                <a:rPr kumimoji="0" lang="en-US" sz="1400" i="0" u="none" strike="noStrike" kern="1200" cap="none" spc="0" normalizeH="0" baseline="0" noProof="0" dirty="0" smtClean="0">
                  <a:ln>
                    <a:noFill/>
                  </a:ln>
                  <a:solidFill>
                    <a:schemeClr val="tx1"/>
                  </a:solidFill>
                  <a:effectLst/>
                  <a:uLnTx/>
                  <a:uFillTx/>
                  <a:latin typeface="Lucida Sans"/>
                  <a:ea typeface="+mj-ea"/>
                  <a:cs typeface="+mj-cs"/>
                </a:rPr>
                <a:t>Processes measured </a:t>
              </a:r>
              <a:br>
                <a:rPr kumimoji="0" lang="en-US" sz="1400" i="0" u="none" strike="noStrike" kern="1200" cap="none" spc="0" normalizeH="0" baseline="0" noProof="0" dirty="0" smtClean="0">
                  <a:ln>
                    <a:noFill/>
                  </a:ln>
                  <a:solidFill>
                    <a:schemeClr val="tx1"/>
                  </a:solidFill>
                  <a:effectLst/>
                  <a:uLnTx/>
                  <a:uFillTx/>
                  <a:latin typeface="Lucida Sans"/>
                  <a:ea typeface="+mj-ea"/>
                  <a:cs typeface="+mj-cs"/>
                </a:rPr>
              </a:br>
              <a:r>
                <a:rPr kumimoji="0" lang="en-US" sz="1400" i="0" u="none" strike="noStrike" kern="1200" cap="none" spc="0" normalizeH="0" baseline="0" noProof="0" dirty="0" smtClean="0">
                  <a:ln>
                    <a:noFill/>
                  </a:ln>
                  <a:solidFill>
                    <a:schemeClr val="tx1"/>
                  </a:solidFill>
                  <a:effectLst/>
                  <a:uLnTx/>
                  <a:uFillTx/>
                  <a:latin typeface="Lucida Sans"/>
                  <a:ea typeface="+mj-ea"/>
                  <a:cs typeface="+mj-cs"/>
                </a:rPr>
                <a:t>and controlled</a:t>
              </a:r>
            </a:p>
          </p:txBody>
        </p:sp>
        <p:sp>
          <p:nvSpPr>
            <p:cNvPr id="22" name="TextBox 21"/>
            <p:cNvSpPr txBox="1"/>
            <p:nvPr/>
          </p:nvSpPr>
          <p:spPr bwMode="auto">
            <a:xfrm>
              <a:off x="4698128" y="3512751"/>
              <a:ext cx="4193627" cy="523220"/>
            </a:xfrm>
            <a:prstGeom prst="rect">
              <a:avLst/>
            </a:prstGeom>
            <a:noFill/>
            <a:ln w="9525">
              <a:noFill/>
              <a:miter lim="800000"/>
              <a:headEnd/>
              <a:tailEnd/>
            </a:ln>
          </p:spPr>
          <p:txBody>
            <a:bodyPr vert="horz" wrap="square" lIns="91440" tIns="45720" rIns="91440" bIns="45720" numCol="1" rtlCol="0" anchor="b" anchorCtr="0" compatLnSpc="1">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pPr>
              <a:r>
                <a:rPr kumimoji="0" lang="en-US" sz="1400" i="0" u="none" strike="noStrike" kern="1200" cap="none" spc="0" normalizeH="0" baseline="0" noProof="0" dirty="0" smtClean="0">
                  <a:ln>
                    <a:noFill/>
                  </a:ln>
                  <a:solidFill>
                    <a:schemeClr val="tx1"/>
                  </a:solidFill>
                  <a:effectLst/>
                  <a:uLnTx/>
                  <a:uFillTx/>
                  <a:latin typeface="Lucida Sans"/>
                  <a:ea typeface="+mj-ea"/>
                  <a:cs typeface="+mj-cs"/>
                </a:rPr>
                <a:t>Processes characterized for the organization </a:t>
              </a:r>
              <a:br>
                <a:rPr kumimoji="0" lang="en-US" sz="1400" i="0" u="none" strike="noStrike" kern="1200" cap="none" spc="0" normalizeH="0" baseline="0" noProof="0" dirty="0" smtClean="0">
                  <a:ln>
                    <a:noFill/>
                  </a:ln>
                  <a:solidFill>
                    <a:schemeClr val="tx1"/>
                  </a:solidFill>
                  <a:effectLst/>
                  <a:uLnTx/>
                  <a:uFillTx/>
                  <a:latin typeface="Lucida Sans"/>
                  <a:ea typeface="+mj-ea"/>
                  <a:cs typeface="+mj-cs"/>
                </a:rPr>
              </a:br>
              <a:r>
                <a:rPr kumimoji="0" lang="en-US" sz="1400" i="0" u="none" strike="noStrike" kern="1200" cap="none" spc="0" normalizeH="0" baseline="0" noProof="0" dirty="0" smtClean="0">
                  <a:ln>
                    <a:noFill/>
                  </a:ln>
                  <a:solidFill>
                    <a:schemeClr val="tx1"/>
                  </a:solidFill>
                  <a:effectLst/>
                  <a:uLnTx/>
                  <a:uFillTx/>
                  <a:latin typeface="Lucida Sans"/>
                  <a:ea typeface="+mj-ea"/>
                  <a:cs typeface="+mj-cs"/>
                </a:rPr>
                <a:t>and are proactive</a:t>
              </a:r>
            </a:p>
          </p:txBody>
        </p:sp>
        <p:sp>
          <p:nvSpPr>
            <p:cNvPr id="23" name="TextBox 22"/>
            <p:cNvSpPr txBox="1"/>
            <p:nvPr/>
          </p:nvSpPr>
          <p:spPr bwMode="auto">
            <a:xfrm>
              <a:off x="3499946" y="4516470"/>
              <a:ext cx="5092261" cy="307778"/>
            </a:xfrm>
            <a:prstGeom prst="rect">
              <a:avLst/>
            </a:prstGeom>
            <a:noFill/>
            <a:ln w="9525">
              <a:noFill/>
              <a:miter lim="800000"/>
              <a:headEnd/>
              <a:tailEnd/>
            </a:ln>
          </p:spPr>
          <p:txBody>
            <a:bodyPr vert="horz" wrap="square" lIns="91440" tIns="45720" rIns="91440" bIns="45720" numCol="1" rtlCol="0" anchor="b" anchorCtr="0" compatLnSpc="1">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pPr>
              <a:r>
                <a:rPr kumimoji="0" lang="en-US" sz="1400" i="0" u="none" strike="noStrike" kern="1200" cap="none" spc="0" normalizeH="0" baseline="0" noProof="0" dirty="0" smtClean="0">
                  <a:ln>
                    <a:noFill/>
                  </a:ln>
                  <a:solidFill>
                    <a:schemeClr val="tx1"/>
                  </a:solidFill>
                  <a:effectLst/>
                  <a:uLnTx/>
                  <a:uFillTx/>
                  <a:latin typeface="Lucida Sans"/>
                  <a:ea typeface="+mj-ea"/>
                  <a:cs typeface="+mj-cs"/>
                </a:rPr>
                <a:t>Processes characterized for projects and are often reactive</a:t>
              </a:r>
            </a:p>
          </p:txBody>
        </p:sp>
        <p:sp>
          <p:nvSpPr>
            <p:cNvPr id="24" name="TextBox 23"/>
            <p:cNvSpPr txBox="1"/>
            <p:nvPr/>
          </p:nvSpPr>
          <p:spPr bwMode="auto">
            <a:xfrm>
              <a:off x="2242778" y="5462402"/>
              <a:ext cx="5975130" cy="307777"/>
            </a:xfrm>
            <a:prstGeom prst="rect">
              <a:avLst/>
            </a:prstGeom>
            <a:noFill/>
            <a:ln w="9525">
              <a:noFill/>
              <a:miter lim="800000"/>
              <a:headEnd/>
              <a:tailEnd/>
            </a:ln>
          </p:spPr>
          <p:txBody>
            <a:bodyPr vert="horz" wrap="square" lIns="91440" tIns="45720" rIns="91440" bIns="45720" numCol="1" rtlCol="0" anchor="b" anchorCtr="0" compatLnSpc="1">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pPr>
              <a:r>
                <a:rPr kumimoji="0" lang="en-US" sz="1400" i="0" u="none" strike="noStrike" kern="1200" cap="none" spc="0" normalizeH="0" baseline="0" noProof="0" dirty="0" smtClean="0">
                  <a:ln>
                    <a:noFill/>
                  </a:ln>
                  <a:solidFill>
                    <a:schemeClr val="tx1"/>
                  </a:solidFill>
                  <a:effectLst/>
                  <a:uLnTx/>
                  <a:uFillTx/>
                  <a:latin typeface="Lucida Sans"/>
                  <a:ea typeface="+mj-ea"/>
                  <a:cs typeface="+mj-cs"/>
                </a:rPr>
                <a:t>Processes</a:t>
              </a:r>
              <a:r>
                <a:rPr kumimoji="0" lang="en-US" sz="1400" i="0" u="none" strike="noStrike" kern="1200" cap="none" spc="0" normalizeH="0" noProof="0" dirty="0" smtClean="0">
                  <a:ln>
                    <a:noFill/>
                  </a:ln>
                  <a:solidFill>
                    <a:schemeClr val="tx1"/>
                  </a:solidFill>
                  <a:effectLst/>
                  <a:uLnTx/>
                  <a:uFillTx/>
                  <a:latin typeface="Lucida Sans"/>
                  <a:ea typeface="+mj-ea"/>
                  <a:cs typeface="+mj-cs"/>
                </a:rPr>
                <a:t> unpredictable, poorly controlled, and reactive</a:t>
              </a:r>
              <a:endParaRPr kumimoji="0" lang="en-US" sz="1400" i="0" u="none" strike="noStrike" kern="1200" cap="none" spc="0" normalizeH="0" baseline="0" noProof="0" dirty="0" smtClean="0">
                <a:ln>
                  <a:noFill/>
                </a:ln>
                <a:solidFill>
                  <a:schemeClr val="tx1"/>
                </a:solidFill>
                <a:effectLst/>
                <a:uLnTx/>
                <a:uFillTx/>
                <a:latin typeface="Lucida Sans"/>
                <a:ea typeface="+mj-ea"/>
                <a:cs typeface="+mj-cs"/>
              </a:endParaRPr>
            </a:p>
          </p:txBody>
        </p:sp>
      </p:grpSp>
      <p:sp>
        <p:nvSpPr>
          <p:cNvPr id="25" name="TextBox 24"/>
          <p:cNvSpPr txBox="1"/>
          <p:nvPr/>
        </p:nvSpPr>
        <p:spPr bwMode="auto">
          <a:xfrm>
            <a:off x="856792" y="6288142"/>
            <a:ext cx="7081146" cy="246221"/>
          </a:xfrm>
          <a:prstGeom prst="rect">
            <a:avLst/>
          </a:prstGeom>
          <a:noFill/>
          <a:ln w="9525">
            <a:noFill/>
            <a:miter lim="800000"/>
            <a:headEnd/>
            <a:tailEnd/>
          </a:ln>
        </p:spPr>
        <p:txBody>
          <a:bodyPr vert="horz" wrap="square" lIns="91440" tIns="45720" rIns="91440" bIns="45720" numCol="1" rtlCol="0" anchor="b" anchorCtr="0" compatLnSpc="1">
            <a:prstTxWarp prst="textNoShape">
              <a:avLst/>
            </a:prstTxWarp>
            <a:spAutoFit/>
          </a:bodyPr>
          <a:lstStyle/>
          <a:p>
            <a:pPr algn="r" eaLnBrk="1" hangingPunct="1"/>
            <a:r>
              <a:rPr kumimoji="0" lang="en-US" sz="1000" i="0" u="none" strike="noStrike" kern="1200" cap="none" spc="0" normalizeH="0" baseline="0" noProof="0" dirty="0" smtClean="0">
                <a:ln>
                  <a:noFill/>
                </a:ln>
                <a:solidFill>
                  <a:schemeClr val="tx1"/>
                </a:solidFill>
                <a:effectLst/>
                <a:uLnTx/>
                <a:uFillTx/>
                <a:latin typeface="Lucida Sans"/>
                <a:ea typeface="+mj-ea"/>
                <a:cs typeface="+mj-cs"/>
              </a:rPr>
              <a:t>Source: Wikipedia article</a:t>
            </a:r>
            <a:r>
              <a:rPr lang="en-US" sz="1000" dirty="0">
                <a:latin typeface="Lucida Sans"/>
                <a:ea typeface="+mj-ea"/>
                <a:cs typeface="+mj-cs"/>
              </a:rPr>
              <a:t> on Capability Maturity Model Integration</a:t>
            </a:r>
            <a:endParaRPr kumimoji="0" lang="en-US" sz="1400" i="0" u="none" strike="noStrike" kern="1200" cap="none" spc="0" normalizeH="0" baseline="0" noProof="0" dirty="0" smtClean="0">
              <a:ln>
                <a:noFill/>
              </a:ln>
              <a:solidFill>
                <a:schemeClr val="tx1"/>
              </a:solidFill>
              <a:effectLst/>
              <a:uLnTx/>
              <a:uFillTx/>
              <a:latin typeface="Lucida Sans"/>
              <a:ea typeface="+mj-ea"/>
              <a:cs typeface="+mj-cs"/>
            </a:endParaRPr>
          </a:p>
        </p:txBody>
      </p:sp>
    </p:spTree>
    <p:extLst>
      <p:ext uri="{BB962C8B-B14F-4D97-AF65-F5344CB8AC3E}">
        <p14:creationId xmlns:p14="http://schemas.microsoft.com/office/powerpoint/2010/main" val="2668013424"/>
      </p:ext>
    </p:extLst>
  </p:cSld>
  <p:clrMapOvr>
    <a:masterClrMapping/>
  </p:clrMapOvr>
  <p:transition spd="med">
    <p:fad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idx="1"/>
          </p:nvPr>
        </p:nvSpPr>
        <p:spPr/>
        <p:txBody>
          <a:bodyPr/>
          <a:lstStyle/>
          <a:p>
            <a:pPr marL="0" indent="0">
              <a:buNone/>
              <a:defRPr/>
            </a:pPr>
            <a:r>
              <a:rPr lang="en-US" dirty="0" smtClean="0">
                <a:solidFill>
                  <a:schemeClr val="bg1"/>
                </a:solidFill>
                <a:effectLst>
                  <a:outerShdw blurRad="38100" dist="38100" dir="2700000" algn="tl">
                    <a:srgbClr val="000000">
                      <a:alpha val="43137"/>
                    </a:srgbClr>
                  </a:outerShdw>
                </a:effectLst>
              </a:rPr>
              <a:t>With regard to performance measurement and maturity models, how do you know you </a:t>
            </a:r>
            <a:br>
              <a:rPr lang="en-US" dirty="0" smtClean="0">
                <a:solidFill>
                  <a:schemeClr val="bg1"/>
                </a:solidFill>
                <a:effectLst>
                  <a:outerShdw blurRad="38100" dist="38100" dir="2700000" algn="tl">
                    <a:srgbClr val="000000">
                      <a:alpha val="43137"/>
                    </a:srgbClr>
                  </a:outerShdw>
                </a:effectLst>
              </a:rPr>
            </a:br>
            <a:r>
              <a:rPr lang="en-US" dirty="0" smtClean="0">
                <a:solidFill>
                  <a:schemeClr val="bg1"/>
                </a:solidFill>
                <a:effectLst>
                  <a:outerShdw blurRad="38100" dist="38100" dir="2700000" algn="tl">
                    <a:srgbClr val="000000">
                      <a:alpha val="43137"/>
                    </a:srgbClr>
                  </a:outerShdw>
                </a:effectLst>
              </a:rPr>
              <a:t>are measuring the right things? </a:t>
            </a:r>
            <a:endParaRPr lang="en-US" dirty="0">
              <a:solidFill>
                <a:schemeClr val="bg1"/>
              </a:solidFill>
              <a:effectLst>
                <a:outerShdw blurRad="38100" dist="38100" dir="2700000" algn="tl">
                  <a:srgbClr val="000000">
                    <a:alpha val="43137"/>
                  </a:srgbClr>
                </a:outerShdw>
              </a:effectLst>
            </a:endParaRPr>
          </a:p>
        </p:txBody>
      </p:sp>
      <p:sp>
        <p:nvSpPr>
          <p:cNvPr id="58370" name="Title 6"/>
          <p:cNvSpPr>
            <a:spLocks noGrp="1"/>
          </p:cNvSpPr>
          <p:nvPr>
            <p:ph type="title"/>
          </p:nvPr>
        </p:nvSpPr>
        <p:spPr/>
        <p:txBody>
          <a:bodyPr>
            <a:normAutofit/>
          </a:bodyPr>
          <a:lstStyle/>
          <a:p>
            <a:r>
              <a:rPr lang="en-US" altLang="en-US" dirty="0" smtClean="0"/>
              <a:t>Learning Check</a:t>
            </a:r>
          </a:p>
        </p:txBody>
      </p:sp>
      <p:sp>
        <p:nvSpPr>
          <p:cNvPr id="5" name="Rectangle 4"/>
          <p:cNvSpPr/>
          <p:nvPr/>
        </p:nvSpPr>
        <p:spPr>
          <a:xfrm>
            <a:off x="5262196" y="6642556"/>
            <a:ext cx="3881804" cy="215444"/>
          </a:xfrm>
          <a:prstGeom prst="rect">
            <a:avLst/>
          </a:prstGeom>
        </p:spPr>
        <p:txBody>
          <a:bodyPr wrap="square">
            <a:spAutoFit/>
          </a:bodyPr>
          <a:lstStyle>
            <a:defPPr>
              <a:defRPr lang="en-US"/>
            </a:defPPr>
            <a:lvl1pPr algn="l" rtl="0" eaLnBrk="0" fontAlgn="base" hangingPunct="0">
              <a:spcBef>
                <a:spcPct val="0"/>
              </a:spcBef>
              <a:spcAft>
                <a:spcPct val="0"/>
              </a:spcAft>
              <a:defRPr kern="1200">
                <a:solidFill>
                  <a:schemeClr val="tx1"/>
                </a:solidFill>
                <a:latin typeface="Arial" charset="0"/>
                <a:ea typeface="ＭＳ Ｐゴシック" charset="-128"/>
                <a:cs typeface="+mn-cs"/>
              </a:defRPr>
            </a:lvl1pPr>
            <a:lvl2pPr marL="457200" algn="l" rtl="0" eaLnBrk="0" fontAlgn="base" hangingPunct="0">
              <a:spcBef>
                <a:spcPct val="0"/>
              </a:spcBef>
              <a:spcAft>
                <a:spcPct val="0"/>
              </a:spcAft>
              <a:defRPr kern="1200">
                <a:solidFill>
                  <a:schemeClr val="tx1"/>
                </a:solidFill>
                <a:latin typeface="Arial" charset="0"/>
                <a:ea typeface="ＭＳ Ｐゴシック" charset="-128"/>
                <a:cs typeface="+mn-cs"/>
              </a:defRPr>
            </a:lvl2pPr>
            <a:lvl3pPr marL="914400" algn="l" rtl="0" eaLnBrk="0" fontAlgn="base" hangingPunct="0">
              <a:spcBef>
                <a:spcPct val="0"/>
              </a:spcBef>
              <a:spcAft>
                <a:spcPct val="0"/>
              </a:spcAft>
              <a:defRPr kern="1200">
                <a:solidFill>
                  <a:schemeClr val="tx1"/>
                </a:solidFill>
                <a:latin typeface="Arial" charset="0"/>
                <a:ea typeface="ＭＳ Ｐゴシック" charset="-128"/>
                <a:cs typeface="+mn-cs"/>
              </a:defRPr>
            </a:lvl3pPr>
            <a:lvl4pPr marL="1371600" algn="l" rtl="0" eaLnBrk="0" fontAlgn="base" hangingPunct="0">
              <a:spcBef>
                <a:spcPct val="0"/>
              </a:spcBef>
              <a:spcAft>
                <a:spcPct val="0"/>
              </a:spcAft>
              <a:defRPr kern="1200">
                <a:solidFill>
                  <a:schemeClr val="tx1"/>
                </a:solidFill>
                <a:latin typeface="Arial" charset="0"/>
                <a:ea typeface="ＭＳ Ｐゴシック" charset="-128"/>
                <a:cs typeface="+mn-cs"/>
              </a:defRPr>
            </a:lvl4pPr>
            <a:lvl5pPr marL="1828800" algn="l" rtl="0" eaLnBrk="0" fontAlgn="base" hangingPunct="0">
              <a:spcBef>
                <a:spcPct val="0"/>
              </a:spcBef>
              <a:spcAft>
                <a:spcPct val="0"/>
              </a:spcAft>
              <a:defRPr kern="1200">
                <a:solidFill>
                  <a:schemeClr val="tx1"/>
                </a:solidFill>
                <a:latin typeface="Arial" charset="0"/>
                <a:ea typeface="ＭＳ Ｐゴシック" charset="-128"/>
                <a:cs typeface="+mn-cs"/>
              </a:defRPr>
            </a:lvl5pPr>
            <a:lvl6pPr marL="2286000" algn="l" defTabSz="914400" rtl="0" eaLnBrk="1" latinLnBrk="0" hangingPunct="1">
              <a:defRPr kern="1200">
                <a:solidFill>
                  <a:schemeClr val="tx1"/>
                </a:solidFill>
                <a:latin typeface="Arial" charset="0"/>
                <a:ea typeface="ＭＳ Ｐゴシック" charset="-128"/>
                <a:cs typeface="+mn-cs"/>
              </a:defRPr>
            </a:lvl6pPr>
            <a:lvl7pPr marL="2743200" algn="l" defTabSz="914400" rtl="0" eaLnBrk="1" latinLnBrk="0" hangingPunct="1">
              <a:defRPr kern="1200">
                <a:solidFill>
                  <a:schemeClr val="tx1"/>
                </a:solidFill>
                <a:latin typeface="Arial" charset="0"/>
                <a:ea typeface="ＭＳ Ｐゴシック" charset="-128"/>
                <a:cs typeface="+mn-cs"/>
              </a:defRPr>
            </a:lvl7pPr>
            <a:lvl8pPr marL="3200400" algn="l" defTabSz="914400" rtl="0" eaLnBrk="1" latinLnBrk="0" hangingPunct="1">
              <a:defRPr kern="1200">
                <a:solidFill>
                  <a:schemeClr val="tx1"/>
                </a:solidFill>
                <a:latin typeface="Arial" charset="0"/>
                <a:ea typeface="ＭＳ Ｐゴシック" charset="-128"/>
                <a:cs typeface="+mn-cs"/>
              </a:defRPr>
            </a:lvl8pPr>
            <a:lvl9pPr marL="3657600" algn="l" defTabSz="914400" rtl="0" eaLnBrk="1" latinLnBrk="0" hangingPunct="1">
              <a:defRPr kern="1200">
                <a:solidFill>
                  <a:schemeClr val="tx1"/>
                </a:solidFill>
                <a:latin typeface="Arial" charset="0"/>
                <a:ea typeface="ＭＳ Ｐゴシック" charset="-128"/>
                <a:cs typeface="+mn-cs"/>
              </a:defRPr>
            </a:lvl9pPr>
          </a:lstStyle>
          <a:p>
            <a:pPr algn="r"/>
            <a:r>
              <a:rPr lang="en-US" sz="800" kern="1200" dirty="0" smtClean="0">
                <a:solidFill>
                  <a:schemeClr val="tx1">
                    <a:lumMod val="65000"/>
                    <a:lumOff val="35000"/>
                  </a:schemeClr>
                </a:solidFill>
                <a:effectLst/>
                <a:latin typeface="Lucida Sans"/>
                <a:ea typeface="ＭＳ Ｐゴシック" charset="-128"/>
                <a:cs typeface="+mn-cs"/>
              </a:rPr>
              <a:t>Training Module 6, CSIRT Performance Measurement, Version 1, © 2016 FIRST</a:t>
            </a:r>
            <a:endParaRPr lang="en-US" sz="800" kern="1200" dirty="0">
              <a:solidFill>
                <a:schemeClr val="tx1">
                  <a:lumMod val="65000"/>
                  <a:lumOff val="35000"/>
                </a:schemeClr>
              </a:solidFill>
              <a:effectLst/>
              <a:latin typeface="Lucida Sans"/>
              <a:ea typeface="ＭＳ Ｐゴシック" charset="-128"/>
              <a:cs typeface="+mn-cs"/>
            </a:endParaRPr>
          </a:p>
        </p:txBody>
      </p:sp>
    </p:spTree>
    <p:extLst>
      <p:ext uri="{BB962C8B-B14F-4D97-AF65-F5344CB8AC3E}">
        <p14:creationId xmlns:p14="http://schemas.microsoft.com/office/powerpoint/2010/main" val="638586037"/>
      </p:ext>
    </p:extLst>
  </p:cSld>
  <p:clrMapOvr>
    <a:masterClrMapping/>
  </p:clrMapOvr>
  <p:transition spd="med">
    <p:fad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870173691"/>
      </p:ext>
    </p:extLst>
  </p:cSld>
  <p:clrMapOvr>
    <a:masterClrMapping/>
  </p:clrMapOvr>
  <p:transition spd="med">
    <p:fade/>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GB" dirty="0" smtClean="0"/>
              <a:t>Maturity</a:t>
            </a:r>
            <a:br>
              <a:rPr lang="en-GB" dirty="0" smtClean="0"/>
            </a:br>
            <a:r>
              <a:rPr lang="en-GB" dirty="0" smtClean="0"/>
              <a:t>Models</a:t>
            </a:r>
            <a:endParaRPr lang="en-GB" dirty="0"/>
          </a:p>
        </p:txBody>
      </p:sp>
    </p:spTree>
    <p:extLst>
      <p:ext uri="{BB962C8B-B14F-4D97-AF65-F5344CB8AC3E}">
        <p14:creationId xmlns:p14="http://schemas.microsoft.com/office/powerpoint/2010/main" val="200837500"/>
      </p:ext>
    </p:extLst>
  </p:cSld>
  <p:clrMapOvr>
    <a:masterClrMapping/>
  </p:clrMapOvr>
  <p:transition spd="med">
    <p:fade/>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idx="1"/>
          </p:nvPr>
        </p:nvSpPr>
        <p:spPr/>
        <p:txBody>
          <a:bodyPr/>
          <a:lstStyle/>
          <a:p>
            <a:pPr marL="0" indent="0">
              <a:buNone/>
            </a:pPr>
            <a:r>
              <a:rPr lang="en-US" dirty="0"/>
              <a:t>Maturity is an indication of how well an </a:t>
            </a:r>
            <a:r>
              <a:rPr lang="en-US" dirty="0" smtClean="0"/>
              <a:t>organization </a:t>
            </a:r>
            <a:r>
              <a:rPr lang="en-US" dirty="0"/>
              <a:t>governs, documents, performs and measures its activities. For instance, what are the steps taken to perform a certain service? Are these steps written down? What are the different roles of the team members? Are these well-defined? How is performance measured? Is it measured regularly? </a:t>
            </a:r>
          </a:p>
          <a:p>
            <a:endParaRPr lang="en-GB" dirty="0"/>
          </a:p>
        </p:txBody>
      </p:sp>
      <p:sp>
        <p:nvSpPr>
          <p:cNvPr id="5" name="Title 4"/>
          <p:cNvSpPr>
            <a:spLocks noGrp="1"/>
          </p:cNvSpPr>
          <p:nvPr>
            <p:ph type="title"/>
          </p:nvPr>
        </p:nvSpPr>
        <p:spPr/>
        <p:txBody>
          <a:bodyPr/>
          <a:lstStyle/>
          <a:p>
            <a:r>
              <a:rPr lang="en-GB" dirty="0" smtClean="0"/>
              <a:t>Maturity</a:t>
            </a:r>
            <a:endParaRPr lang="en-GB" dirty="0"/>
          </a:p>
        </p:txBody>
      </p:sp>
      <p:pic>
        <p:nvPicPr>
          <p:cNvPr id="6" name="Picture 5"/>
          <p:cNvPicPr>
            <a:picLocks noChangeAspect="1"/>
          </p:cNvPicPr>
          <p:nvPr/>
        </p:nvPicPr>
        <p:blipFill>
          <a:blip r:embed="rId2"/>
          <a:stretch>
            <a:fillRect/>
          </a:stretch>
        </p:blipFill>
        <p:spPr>
          <a:xfrm>
            <a:off x="3143035" y="4139231"/>
            <a:ext cx="4965700" cy="2578100"/>
          </a:xfrm>
          <a:prstGeom prst="rect">
            <a:avLst/>
          </a:prstGeom>
        </p:spPr>
      </p:pic>
    </p:spTree>
    <p:extLst>
      <p:ext uri="{BB962C8B-B14F-4D97-AF65-F5344CB8AC3E}">
        <p14:creationId xmlns:p14="http://schemas.microsoft.com/office/powerpoint/2010/main" val="1779053063"/>
      </p:ext>
    </p:extLst>
  </p:cSld>
  <p:clrMapOvr>
    <a:masterClrMapping/>
  </p:clrMapOvr>
  <p:transition spd="med">
    <p:fade/>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idx="1"/>
          </p:nvPr>
        </p:nvSpPr>
        <p:spPr/>
        <p:txBody>
          <a:bodyPr/>
          <a:lstStyle/>
          <a:p>
            <a:pPr marL="342900" indent="-342900">
              <a:buFont typeface="Arial"/>
              <a:buChar char="•"/>
            </a:pPr>
            <a:r>
              <a:rPr lang="en-GB" dirty="0" smtClean="0"/>
              <a:t>Maturity is not a state it</a:t>
            </a:r>
            <a:r>
              <a:rPr lang="uk-UA" dirty="0" smtClean="0"/>
              <a:t>’</a:t>
            </a:r>
            <a:r>
              <a:rPr lang="en-GB" dirty="0" smtClean="0"/>
              <a:t>s a continuous process.</a:t>
            </a:r>
          </a:p>
          <a:p>
            <a:pPr marL="342900" indent="-342900">
              <a:buFont typeface="Arial"/>
              <a:buChar char="•"/>
            </a:pPr>
            <a:endParaRPr lang="en-GB" dirty="0"/>
          </a:p>
          <a:p>
            <a:pPr marL="342900" indent="-342900">
              <a:buFont typeface="Arial"/>
              <a:buChar char="•"/>
            </a:pPr>
            <a:r>
              <a:rPr lang="en-GB" dirty="0" smtClean="0"/>
              <a:t>Thus it has to be re-assed regularly</a:t>
            </a:r>
          </a:p>
          <a:p>
            <a:pPr marL="342900" indent="-342900">
              <a:buFont typeface="Arial"/>
              <a:buChar char="•"/>
            </a:pPr>
            <a:endParaRPr lang="en-GB" dirty="0"/>
          </a:p>
          <a:p>
            <a:pPr marL="342900" indent="-342900">
              <a:buFont typeface="Arial"/>
              <a:buChar char="•"/>
            </a:pPr>
            <a:r>
              <a:rPr lang="en-GB" dirty="0" smtClean="0"/>
              <a:t>The them is growth, not be in some state</a:t>
            </a:r>
          </a:p>
          <a:p>
            <a:endParaRPr lang="en-GB" dirty="0"/>
          </a:p>
          <a:p>
            <a:endParaRPr lang="en-GB" dirty="0"/>
          </a:p>
        </p:txBody>
      </p:sp>
      <p:sp>
        <p:nvSpPr>
          <p:cNvPr id="2" name="Title 1"/>
          <p:cNvSpPr>
            <a:spLocks noGrp="1"/>
          </p:cNvSpPr>
          <p:nvPr>
            <p:ph type="title"/>
          </p:nvPr>
        </p:nvSpPr>
        <p:spPr/>
        <p:txBody>
          <a:bodyPr>
            <a:normAutofit/>
          </a:bodyPr>
          <a:lstStyle/>
          <a:p>
            <a:r>
              <a:rPr lang="en-GB" smtClean="0"/>
              <a:t>CSIRT Maturity</a:t>
            </a:r>
            <a:endParaRPr lang="en-GB"/>
          </a:p>
        </p:txBody>
      </p:sp>
    </p:spTree>
    <p:extLst>
      <p:ext uri="{BB962C8B-B14F-4D97-AF65-F5344CB8AC3E}">
        <p14:creationId xmlns:p14="http://schemas.microsoft.com/office/powerpoint/2010/main" val="1130012660"/>
      </p:ext>
    </p:extLst>
  </p:cSld>
  <p:clrMapOvr>
    <a:masterClrMapping/>
  </p:clrMapOvr>
  <p:transition spd="med">
    <p:fade/>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idx="1"/>
          </p:nvPr>
        </p:nvSpPr>
        <p:spPr/>
        <p:txBody>
          <a:bodyPr>
            <a:normAutofit fontScale="92500" lnSpcReduction="10000"/>
          </a:bodyPr>
          <a:lstStyle/>
          <a:p>
            <a:pPr marL="0" indent="0">
              <a:buNone/>
            </a:pPr>
            <a:r>
              <a:rPr lang="en-US" i="1" dirty="0" smtClean="0"/>
              <a:t>SIM3 </a:t>
            </a:r>
            <a:r>
              <a:rPr lang="en-US" i="1" dirty="0"/>
              <a:t>: Security Incident Management Maturity Model </a:t>
            </a:r>
          </a:p>
          <a:p>
            <a:endParaRPr lang="en-GB" dirty="0" smtClean="0"/>
          </a:p>
          <a:p>
            <a:r>
              <a:rPr lang="en-GB" dirty="0" smtClean="0"/>
              <a:t>Created by a Taskforce to “Certify CSIRT Teams” </a:t>
            </a:r>
          </a:p>
          <a:p>
            <a:endParaRPr lang="en-GB" dirty="0"/>
          </a:p>
          <a:p>
            <a:pPr marL="0" indent="0">
              <a:buNone/>
            </a:pPr>
            <a:r>
              <a:rPr lang="en-GB" b="1" dirty="0" smtClean="0"/>
              <a:t>Goals</a:t>
            </a:r>
            <a:r>
              <a:rPr lang="en-GB" dirty="0" smtClean="0"/>
              <a:t>:</a:t>
            </a:r>
          </a:p>
          <a:p>
            <a:pPr marL="342900" indent="-342900">
              <a:buFont typeface="Arial"/>
              <a:buChar char="•"/>
            </a:pPr>
            <a:r>
              <a:rPr lang="en-GB" dirty="0" smtClean="0"/>
              <a:t>Helps teams to get better</a:t>
            </a:r>
            <a:endParaRPr lang="en-GB" dirty="0"/>
          </a:p>
          <a:p>
            <a:pPr marL="342900" indent="-342900">
              <a:buFont typeface="Arial"/>
              <a:buChar char="•"/>
            </a:pPr>
            <a:r>
              <a:rPr lang="en-GB" dirty="0" smtClean="0"/>
              <a:t>Is lightweight</a:t>
            </a:r>
            <a:endParaRPr lang="en-GB" dirty="0"/>
          </a:p>
          <a:p>
            <a:pPr marL="342900" indent="-342900">
              <a:buFont typeface="Arial"/>
              <a:buChar char="•"/>
            </a:pPr>
            <a:r>
              <a:rPr lang="en-GB" dirty="0" smtClean="0"/>
              <a:t>Encourages maturing</a:t>
            </a:r>
          </a:p>
          <a:p>
            <a:pPr marL="342900" indent="-342900">
              <a:buFont typeface="Arial"/>
              <a:buChar char="•"/>
            </a:pPr>
            <a:endParaRPr lang="en-GB" dirty="0"/>
          </a:p>
          <a:p>
            <a:r>
              <a:rPr lang="en-GB" dirty="0" smtClean="0"/>
              <a:t>Certification process in place for TF-CSIRT members </a:t>
            </a:r>
            <a:endParaRPr lang="en-GB" dirty="0"/>
          </a:p>
        </p:txBody>
      </p:sp>
      <p:sp>
        <p:nvSpPr>
          <p:cNvPr id="2" name="Title 1"/>
          <p:cNvSpPr>
            <a:spLocks noGrp="1"/>
          </p:cNvSpPr>
          <p:nvPr>
            <p:ph type="title"/>
          </p:nvPr>
        </p:nvSpPr>
        <p:spPr/>
        <p:txBody>
          <a:bodyPr>
            <a:normAutofit/>
          </a:bodyPr>
          <a:lstStyle/>
          <a:p>
            <a:r>
              <a:rPr lang="en-GB" dirty="0" smtClean="0"/>
              <a:t>CSIRT Maturity Models</a:t>
            </a:r>
            <a:endParaRPr lang="en-GB" dirty="0"/>
          </a:p>
        </p:txBody>
      </p:sp>
    </p:spTree>
    <p:extLst>
      <p:ext uri="{BB962C8B-B14F-4D97-AF65-F5344CB8AC3E}">
        <p14:creationId xmlns:p14="http://schemas.microsoft.com/office/powerpoint/2010/main" val="1924886199"/>
      </p:ext>
    </p:extLst>
  </p:cSld>
  <p:clrMapOvr>
    <a:masterClrMapping/>
  </p:clrMapOvr>
  <p:transition spd="med">
    <p:fade/>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idx="1"/>
          </p:nvPr>
        </p:nvSpPr>
        <p:spPr/>
        <p:txBody>
          <a:bodyPr/>
          <a:lstStyle/>
          <a:p>
            <a:r>
              <a:rPr lang="en-GB" dirty="0" smtClean="0"/>
              <a:t>SIM3 is continuously developed</a:t>
            </a:r>
            <a:endParaRPr lang="en-GB" dirty="0"/>
          </a:p>
          <a:p>
            <a:r>
              <a:rPr lang="en-GB" dirty="0" smtClean="0"/>
              <a:t>In 2015, supported by </a:t>
            </a:r>
            <a:r>
              <a:rPr lang="en-GB" dirty="0" err="1" smtClean="0"/>
              <a:t>NCSC.nl</a:t>
            </a:r>
            <a:r>
              <a:rPr lang="en-GB" dirty="0" smtClean="0"/>
              <a:t> SIM3 was extended to the </a:t>
            </a:r>
          </a:p>
          <a:p>
            <a:endParaRPr lang="en-GB" dirty="0"/>
          </a:p>
          <a:p>
            <a:pPr marL="0" indent="0" algn="ctr">
              <a:buNone/>
            </a:pPr>
            <a:r>
              <a:rPr lang="en-GB" sz="2800" b="1" dirty="0"/>
              <a:t>CSIRT MATURITY KIT </a:t>
            </a:r>
          </a:p>
          <a:p>
            <a:endParaRPr lang="en-GB" dirty="0"/>
          </a:p>
        </p:txBody>
      </p:sp>
      <p:sp>
        <p:nvSpPr>
          <p:cNvPr id="2" name="Title 1"/>
          <p:cNvSpPr>
            <a:spLocks noGrp="1"/>
          </p:cNvSpPr>
          <p:nvPr>
            <p:ph type="title"/>
          </p:nvPr>
        </p:nvSpPr>
        <p:spPr/>
        <p:txBody>
          <a:bodyPr>
            <a:normAutofit/>
          </a:bodyPr>
          <a:lstStyle/>
          <a:p>
            <a:r>
              <a:rPr lang="en-GB" dirty="0" smtClean="0"/>
              <a:t>Maturing Maturity</a:t>
            </a:r>
            <a:endParaRPr lang="en-GB" dirty="0"/>
          </a:p>
        </p:txBody>
      </p:sp>
      <p:pic>
        <p:nvPicPr>
          <p:cNvPr id="4" name="Picture 3"/>
          <p:cNvPicPr>
            <a:picLocks noChangeAspect="1"/>
          </p:cNvPicPr>
          <p:nvPr/>
        </p:nvPicPr>
        <p:blipFill>
          <a:blip r:embed="rId2"/>
          <a:stretch>
            <a:fillRect/>
          </a:stretch>
        </p:blipFill>
        <p:spPr>
          <a:xfrm>
            <a:off x="3293744" y="4037257"/>
            <a:ext cx="2620012" cy="2489825"/>
          </a:xfrm>
          <a:prstGeom prst="rect">
            <a:avLst/>
          </a:prstGeom>
        </p:spPr>
      </p:pic>
    </p:spTree>
    <p:extLst>
      <p:ext uri="{BB962C8B-B14F-4D97-AF65-F5344CB8AC3E}">
        <p14:creationId xmlns:p14="http://schemas.microsoft.com/office/powerpoint/2010/main" val="1868688185"/>
      </p:ext>
    </p:extLst>
  </p:cSld>
  <p:clrMapOvr>
    <a:masterClrMapping/>
  </p:clrMapOvr>
  <p:transition spd="med">
    <p:fade/>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idx="1"/>
          </p:nvPr>
        </p:nvSpPr>
        <p:spPr/>
        <p:txBody>
          <a:bodyPr/>
          <a:lstStyle/>
          <a:p>
            <a:pPr marL="0" indent="0">
              <a:buNone/>
            </a:pPr>
            <a:r>
              <a:rPr lang="en-GB" sz="2800" b="1" dirty="0" smtClean="0"/>
              <a:t>Five categories </a:t>
            </a:r>
            <a:r>
              <a:rPr lang="en-GB" sz="2800" dirty="0" smtClean="0"/>
              <a:t>with 40+ </a:t>
            </a:r>
            <a:r>
              <a:rPr lang="en-GB" sz="2800" b="1" dirty="0" smtClean="0"/>
              <a:t>parameters</a:t>
            </a:r>
          </a:p>
          <a:p>
            <a:r>
              <a:rPr lang="en-GB" sz="2800" dirty="0" smtClean="0"/>
              <a:t>Parameters receive between 0 – 4 points</a:t>
            </a:r>
          </a:p>
          <a:p>
            <a:r>
              <a:rPr lang="en-GB" sz="2800" dirty="0" smtClean="0"/>
              <a:t>Each parameter has a required minimal score</a:t>
            </a:r>
          </a:p>
          <a:p>
            <a:endParaRPr lang="en-GB" sz="2800" b="1" dirty="0"/>
          </a:p>
          <a:p>
            <a:pPr marL="0" indent="0" algn="ctr">
              <a:buNone/>
            </a:pPr>
            <a:r>
              <a:rPr lang="en-GB" sz="2800" b="1" dirty="0" err="1" smtClean="0"/>
              <a:t>Quickcheck</a:t>
            </a:r>
            <a:endParaRPr lang="en-GB" sz="2800" b="1" dirty="0" smtClean="0"/>
          </a:p>
          <a:p>
            <a:pPr marL="0" indent="0" algn="ctr">
              <a:buNone/>
            </a:pPr>
            <a:r>
              <a:rPr lang="en-GB" sz="4000" b="1" dirty="0" smtClean="0"/>
              <a:t>https</a:t>
            </a:r>
            <a:r>
              <a:rPr lang="en-GB" sz="4000" b="1" dirty="0"/>
              <a:t>://</a:t>
            </a:r>
            <a:r>
              <a:rPr lang="en-GB" sz="4000" b="1" dirty="0" err="1"/>
              <a:t>check.ncsc.nl</a:t>
            </a:r>
            <a:r>
              <a:rPr lang="en-GB" sz="4000" b="1" dirty="0"/>
              <a:t>/</a:t>
            </a:r>
          </a:p>
        </p:txBody>
      </p:sp>
      <p:sp>
        <p:nvSpPr>
          <p:cNvPr id="2" name="Title 1"/>
          <p:cNvSpPr>
            <a:spLocks noGrp="1"/>
          </p:cNvSpPr>
          <p:nvPr>
            <p:ph type="title"/>
          </p:nvPr>
        </p:nvSpPr>
        <p:spPr/>
        <p:txBody>
          <a:bodyPr>
            <a:normAutofit/>
          </a:bodyPr>
          <a:lstStyle/>
          <a:p>
            <a:r>
              <a:rPr lang="en-GB" dirty="0" smtClean="0"/>
              <a:t>Quick Check</a:t>
            </a:r>
            <a:endParaRPr lang="en-GB" dirty="0"/>
          </a:p>
        </p:txBody>
      </p:sp>
    </p:spTree>
    <p:extLst>
      <p:ext uri="{BB962C8B-B14F-4D97-AF65-F5344CB8AC3E}">
        <p14:creationId xmlns:p14="http://schemas.microsoft.com/office/powerpoint/2010/main" val="93987920"/>
      </p:ext>
    </p:extLst>
  </p:cSld>
  <p:clrMapOvr>
    <a:masterClrMapping/>
  </p:clrMapOvr>
  <p:transition spd="med">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6"/>
          <p:cNvSpPr>
            <a:spLocks noGrp="1"/>
          </p:cNvSpPr>
          <p:nvPr>
            <p:ph type="title"/>
          </p:nvPr>
        </p:nvSpPr>
        <p:spPr>
          <a:xfrm>
            <a:off x="457200" y="493458"/>
            <a:ext cx="8229600" cy="411163"/>
          </a:xfrm>
        </p:spPr>
        <p:txBody>
          <a:bodyPr>
            <a:normAutofit fontScale="90000"/>
          </a:bodyPr>
          <a:lstStyle/>
          <a:p>
            <a:r>
              <a:rPr lang="en-US" altLang="en-US" dirty="0" smtClean="0"/>
              <a:t>Agenda</a:t>
            </a:r>
          </a:p>
        </p:txBody>
      </p:sp>
      <p:sp>
        <p:nvSpPr>
          <p:cNvPr id="12291" name="Content Placeholder 4"/>
          <p:cNvSpPr>
            <a:spLocks noGrp="1"/>
          </p:cNvSpPr>
          <p:nvPr>
            <p:ph type="body" sz="quarter" idx="10"/>
          </p:nvPr>
        </p:nvSpPr>
        <p:spPr>
          <a:xfrm>
            <a:off x="361950" y="1373188"/>
            <a:ext cx="8458200" cy="4306887"/>
          </a:xfrm>
        </p:spPr>
        <p:txBody>
          <a:bodyPr/>
          <a:lstStyle/>
          <a:p>
            <a:pPr marL="342900" lvl="1" indent="0">
              <a:buClr>
                <a:srgbClr val="2B812B"/>
              </a:buClr>
              <a:buFont typeface="Arial" panose="020B0604020202020204" pitchFamily="34" charset="0"/>
              <a:buNone/>
              <a:defRPr/>
            </a:pPr>
            <a:r>
              <a:rPr lang="en-US" altLang="en-US" sz="2400" dirty="0" smtClean="0"/>
              <a:t>By the end of this course, you will be able to:</a:t>
            </a:r>
          </a:p>
          <a:p>
            <a:pPr lvl="1">
              <a:buSzTx/>
              <a:buFont typeface="Arial" charset="0"/>
              <a:buChar char="•"/>
              <a:defRPr/>
            </a:pPr>
            <a:r>
              <a:rPr lang="en-US" altLang="en-US" sz="2400" dirty="0" smtClean="0"/>
              <a:t>Define </a:t>
            </a:r>
            <a:r>
              <a:rPr lang="en-US" altLang="en-US" sz="2400" dirty="0"/>
              <a:t>ways to measure a CSIRT’s effectiveness</a:t>
            </a:r>
          </a:p>
          <a:p>
            <a:pPr lvl="1">
              <a:buSzTx/>
              <a:buFont typeface="Arial" charset="0"/>
              <a:buChar char="•"/>
              <a:defRPr/>
            </a:pPr>
            <a:r>
              <a:rPr lang="en-US" altLang="en-US" sz="2400" dirty="0"/>
              <a:t>Clarify how to use performance analysis</a:t>
            </a:r>
          </a:p>
          <a:p>
            <a:pPr lvl="1">
              <a:buSzTx/>
              <a:buFont typeface="Arial" charset="0"/>
              <a:buChar char="•"/>
              <a:defRPr/>
            </a:pPr>
            <a:r>
              <a:rPr lang="en-US" altLang="en-US" sz="2400" dirty="0" smtClean="0"/>
              <a:t>Use </a:t>
            </a:r>
            <a:r>
              <a:rPr lang="en-US" altLang="en-US" sz="2400" dirty="0"/>
              <a:t>incident management issues and indicators to measure performance</a:t>
            </a:r>
          </a:p>
          <a:p>
            <a:pPr lvl="1">
              <a:buSzTx/>
              <a:buFont typeface="Arial" charset="0"/>
              <a:buChar char="•"/>
              <a:defRPr/>
            </a:pPr>
            <a:r>
              <a:rPr lang="en-US" altLang="en-US" sz="2400" dirty="0" smtClean="0"/>
              <a:t>Describe </a:t>
            </a:r>
            <a:r>
              <a:rPr lang="en-US" altLang="en-US" sz="2400" dirty="0"/>
              <a:t>a maturity model </a:t>
            </a:r>
          </a:p>
          <a:p>
            <a:pPr lvl="1">
              <a:buSzTx/>
              <a:buFont typeface="Arial" charset="0"/>
              <a:buChar char="•"/>
              <a:defRPr/>
            </a:pPr>
            <a:r>
              <a:rPr lang="en-US" altLang="en-US" sz="2400" dirty="0" smtClean="0"/>
              <a:t>Identify </a:t>
            </a:r>
            <a:r>
              <a:rPr lang="en-US" altLang="en-US" sz="2400" dirty="0"/>
              <a:t>evaluation models</a:t>
            </a:r>
          </a:p>
          <a:p>
            <a:pPr lvl="1">
              <a:buSzTx/>
              <a:buFont typeface="Arial" charset="0"/>
              <a:buChar char="•"/>
              <a:defRPr/>
            </a:pPr>
            <a:r>
              <a:rPr lang="en-US" altLang="en-US" sz="2400" dirty="0"/>
              <a:t>Practice measuring the performance of a </a:t>
            </a:r>
            <a:r>
              <a:rPr lang="en-US" altLang="en-US" sz="2400" dirty="0" smtClean="0"/>
              <a:t>CSIRT</a:t>
            </a:r>
            <a:endParaRPr lang="en-US" altLang="en-US" sz="2400" b="1" dirty="0" smtClean="0"/>
          </a:p>
          <a:p>
            <a:pPr lvl="1">
              <a:buClr>
                <a:srgbClr val="2B812B"/>
              </a:buClr>
              <a:buFont typeface="Wingdings" panose="05000000000000000000" pitchFamily="2" charset="2"/>
              <a:buChar char="Ø"/>
              <a:defRPr/>
            </a:pPr>
            <a:endParaRPr lang="en-US" altLang="en-US" sz="2400" b="1" dirty="0" smtClean="0"/>
          </a:p>
          <a:p>
            <a:pPr lvl="1">
              <a:buClr>
                <a:srgbClr val="2B812B"/>
              </a:buClr>
              <a:buFont typeface="Wingdings" panose="05000000000000000000" pitchFamily="2" charset="2"/>
              <a:buChar char="Ø"/>
              <a:defRPr/>
            </a:pPr>
            <a:endParaRPr lang="en-US" altLang="en-US" sz="2400" b="1" dirty="0"/>
          </a:p>
          <a:p>
            <a:pPr lvl="1">
              <a:buClr>
                <a:srgbClr val="2B812B"/>
              </a:buClr>
              <a:buFont typeface="Wingdings" panose="05000000000000000000" pitchFamily="2" charset="2"/>
              <a:buChar char="Ø"/>
              <a:defRPr/>
            </a:pPr>
            <a:endParaRPr lang="en-US" altLang="en-US" sz="2400" b="1" dirty="0" smtClean="0"/>
          </a:p>
          <a:p>
            <a:pPr lvl="1">
              <a:buClr>
                <a:srgbClr val="2B812B"/>
              </a:buClr>
              <a:buFont typeface="Wingdings" panose="05000000000000000000" pitchFamily="2" charset="2"/>
              <a:buChar char="Ø"/>
              <a:defRPr/>
            </a:pPr>
            <a:endParaRPr lang="en-US" altLang="en-US" sz="2400" b="1" dirty="0"/>
          </a:p>
          <a:p>
            <a:pPr lvl="1">
              <a:buClr>
                <a:srgbClr val="2B812B"/>
              </a:buClr>
              <a:buFont typeface="Wingdings" panose="05000000000000000000" pitchFamily="2" charset="2"/>
              <a:buChar char="Ø"/>
              <a:defRPr/>
            </a:pPr>
            <a:endParaRPr lang="en-US" altLang="en-US" sz="2400" b="1" dirty="0" smtClean="0"/>
          </a:p>
          <a:p>
            <a:pPr lvl="1">
              <a:buClr>
                <a:srgbClr val="2B812B"/>
              </a:buClr>
              <a:buFont typeface="Wingdings" panose="05000000000000000000" pitchFamily="2" charset="2"/>
              <a:buChar char="Ø"/>
              <a:defRPr/>
            </a:pPr>
            <a:endParaRPr lang="en-US" altLang="en-US" sz="2400" b="1" dirty="0"/>
          </a:p>
          <a:p>
            <a:pPr lvl="1">
              <a:buClr>
                <a:srgbClr val="2B812B"/>
              </a:buClr>
              <a:buFont typeface="Wingdings" panose="05000000000000000000" pitchFamily="2" charset="2"/>
              <a:buChar char="Ø"/>
              <a:defRPr/>
            </a:pPr>
            <a:endParaRPr lang="en-US" altLang="en-US" sz="2400" b="1" dirty="0" smtClean="0"/>
          </a:p>
          <a:p>
            <a:pPr lvl="1">
              <a:buClr>
                <a:srgbClr val="2B812B"/>
              </a:buClr>
              <a:buFont typeface="Wingdings" panose="05000000000000000000" pitchFamily="2" charset="2"/>
              <a:buChar char="Ø"/>
              <a:defRPr/>
            </a:pPr>
            <a:endParaRPr lang="en-US" altLang="en-US" sz="2400" b="1" dirty="0"/>
          </a:p>
          <a:p>
            <a:pPr lvl="1">
              <a:buClr>
                <a:srgbClr val="2B812B"/>
              </a:buClr>
              <a:buFont typeface="Wingdings" panose="05000000000000000000" pitchFamily="2" charset="2"/>
              <a:buChar char="Ø"/>
              <a:defRPr/>
            </a:pPr>
            <a:endParaRPr lang="en-US" altLang="en-US" sz="2400" b="1" dirty="0" smtClean="0"/>
          </a:p>
          <a:p>
            <a:pPr lvl="1">
              <a:buClr>
                <a:srgbClr val="2B812B"/>
              </a:buClr>
              <a:buFont typeface="Wingdings" panose="05000000000000000000" pitchFamily="2" charset="2"/>
              <a:buChar char="Ø"/>
              <a:defRPr/>
            </a:pPr>
            <a:endParaRPr lang="en-US" altLang="en-US" sz="2400" b="1" dirty="0"/>
          </a:p>
          <a:p>
            <a:pPr lvl="1">
              <a:buClr>
                <a:srgbClr val="2B812B"/>
              </a:buClr>
              <a:buFont typeface="Wingdings" panose="05000000000000000000" pitchFamily="2" charset="2"/>
              <a:buChar char="Ø"/>
              <a:defRPr/>
            </a:pPr>
            <a:endParaRPr lang="en-US" altLang="en-US" sz="2400" b="1" dirty="0" smtClean="0"/>
          </a:p>
          <a:p>
            <a:pPr lvl="1">
              <a:buClr>
                <a:srgbClr val="2B812B"/>
              </a:buClr>
              <a:buFont typeface="Wingdings" panose="05000000000000000000" pitchFamily="2" charset="2"/>
              <a:buChar char="Ø"/>
              <a:defRPr/>
            </a:pPr>
            <a:endParaRPr lang="en-US" altLang="en-US" sz="2400" b="1" dirty="0"/>
          </a:p>
          <a:p>
            <a:pPr lvl="1">
              <a:buClr>
                <a:srgbClr val="2B812B"/>
              </a:buClr>
              <a:buFont typeface="Wingdings" panose="05000000000000000000" pitchFamily="2" charset="2"/>
              <a:buChar char="Ø"/>
              <a:defRPr/>
            </a:pPr>
            <a:endParaRPr lang="en-US" altLang="en-US" sz="2400" b="1" dirty="0" smtClean="0"/>
          </a:p>
          <a:p>
            <a:pPr lvl="1">
              <a:buClr>
                <a:srgbClr val="2B812B"/>
              </a:buClr>
              <a:buFont typeface="Wingdings" panose="05000000000000000000" pitchFamily="2" charset="2"/>
              <a:buChar char="Ø"/>
              <a:defRPr/>
            </a:pPr>
            <a:endParaRPr lang="en-US" altLang="en-US" sz="2400" b="1" dirty="0"/>
          </a:p>
          <a:p>
            <a:pPr lvl="1">
              <a:buClr>
                <a:srgbClr val="2B812B"/>
              </a:buClr>
              <a:buFont typeface="Wingdings" panose="05000000000000000000" pitchFamily="2" charset="2"/>
              <a:buChar char="Ø"/>
              <a:defRPr/>
            </a:pPr>
            <a:endParaRPr lang="en-US" altLang="en-US" sz="2400" b="1" dirty="0" smtClean="0"/>
          </a:p>
          <a:p>
            <a:pPr lvl="1">
              <a:buClr>
                <a:srgbClr val="2B812B"/>
              </a:buClr>
              <a:buFont typeface="Wingdings" panose="05000000000000000000" pitchFamily="2" charset="2"/>
              <a:buChar char="Ø"/>
              <a:defRPr/>
            </a:pPr>
            <a:endParaRPr lang="en-US" altLang="en-US" sz="2400" b="1" dirty="0"/>
          </a:p>
          <a:p>
            <a:pPr lvl="1">
              <a:buClr>
                <a:srgbClr val="2B812B"/>
              </a:buClr>
              <a:buFont typeface="Wingdings" panose="05000000000000000000" pitchFamily="2" charset="2"/>
              <a:buChar char="Ø"/>
              <a:defRPr/>
            </a:pPr>
            <a:endParaRPr lang="en-US" altLang="en-US" sz="2400" b="1" dirty="0" smtClean="0"/>
          </a:p>
          <a:p>
            <a:pPr lvl="1">
              <a:buClr>
                <a:srgbClr val="2B812B"/>
              </a:buClr>
              <a:buFont typeface="Wingdings" panose="05000000000000000000" pitchFamily="2" charset="2"/>
              <a:buChar char="Ø"/>
              <a:defRPr/>
            </a:pPr>
            <a:endParaRPr lang="en-US" altLang="en-US" sz="2400" b="1" dirty="0"/>
          </a:p>
          <a:p>
            <a:pPr lvl="1">
              <a:buClr>
                <a:srgbClr val="2B812B"/>
              </a:buClr>
              <a:buFont typeface="Wingdings" panose="05000000000000000000" pitchFamily="2" charset="2"/>
              <a:buChar char="Ø"/>
              <a:defRPr/>
            </a:pPr>
            <a:endParaRPr lang="en-US" altLang="en-US" sz="2400" b="1" dirty="0" smtClean="0"/>
          </a:p>
          <a:p>
            <a:pPr lvl="1">
              <a:buClr>
                <a:srgbClr val="2B812B"/>
              </a:buClr>
              <a:buFont typeface="Wingdings" panose="05000000000000000000" pitchFamily="2" charset="2"/>
              <a:buChar char="Ø"/>
              <a:defRPr/>
            </a:pPr>
            <a:endParaRPr lang="en-US" altLang="en-US" sz="2400" b="1" dirty="0"/>
          </a:p>
          <a:p>
            <a:pPr lvl="1">
              <a:buClr>
                <a:srgbClr val="2B812B"/>
              </a:buClr>
              <a:buFont typeface="Wingdings" panose="05000000000000000000" pitchFamily="2" charset="2"/>
              <a:buChar char="Ø"/>
              <a:defRPr/>
            </a:pPr>
            <a:endParaRPr lang="en-US" altLang="en-US" sz="2400" b="1" dirty="0" smtClean="0"/>
          </a:p>
        </p:txBody>
      </p:sp>
    </p:spTree>
  </p:cSld>
  <p:clrMapOvr>
    <a:masterClrMapping/>
  </p:clrMapOvr>
  <p:transition spd="med">
    <p:fade/>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idx="1"/>
          </p:nvPr>
        </p:nvSpPr>
        <p:spPr/>
        <p:txBody>
          <a:bodyPr/>
          <a:lstStyle/>
          <a:p>
            <a:endParaRPr lang="en-US" dirty="0"/>
          </a:p>
          <a:p>
            <a:endParaRPr lang="en-US" dirty="0" smtClean="0"/>
          </a:p>
          <a:p>
            <a:pPr marL="342900" indent="-342900">
              <a:buFont typeface="Arial"/>
              <a:buChar char="•"/>
            </a:pPr>
            <a:r>
              <a:rPr lang="en-US" dirty="0" smtClean="0"/>
              <a:t>Do </a:t>
            </a:r>
            <a:r>
              <a:rPr lang="en-US" dirty="0"/>
              <a:t>we have a business plan? </a:t>
            </a:r>
            <a:endParaRPr lang="en-US" dirty="0" smtClean="0"/>
          </a:p>
          <a:p>
            <a:pPr marL="342900" indent="-342900">
              <a:buFont typeface="Arial"/>
              <a:buChar char="•"/>
            </a:pPr>
            <a:endParaRPr lang="en-US" dirty="0" smtClean="0"/>
          </a:p>
          <a:p>
            <a:pPr marL="342900" indent="-342900">
              <a:buFont typeface="Arial"/>
              <a:buChar char="•"/>
            </a:pPr>
            <a:r>
              <a:rPr lang="en-US" dirty="0" smtClean="0"/>
              <a:t>Do </a:t>
            </a:r>
            <a:r>
              <a:rPr lang="en-US" dirty="0"/>
              <a:t>we understand CSIRT maturity</a:t>
            </a:r>
            <a:r>
              <a:rPr lang="en-US" dirty="0" smtClean="0"/>
              <a:t>?</a:t>
            </a:r>
          </a:p>
          <a:p>
            <a:pPr marL="342900" indent="-342900">
              <a:buFont typeface="Arial"/>
              <a:buChar char="•"/>
            </a:pPr>
            <a:endParaRPr lang="en-US" dirty="0" smtClean="0"/>
          </a:p>
          <a:p>
            <a:pPr marL="342900" indent="-342900">
              <a:buFont typeface="Arial"/>
              <a:buChar char="•"/>
            </a:pPr>
            <a:r>
              <a:rPr lang="en-US" dirty="0" smtClean="0"/>
              <a:t>What </a:t>
            </a:r>
            <a:r>
              <a:rPr lang="en-US" dirty="0"/>
              <a:t>are the relevant legal frameworks? </a:t>
            </a:r>
          </a:p>
          <a:p>
            <a:endParaRPr lang="en-GB" dirty="0"/>
          </a:p>
        </p:txBody>
      </p:sp>
      <p:sp>
        <p:nvSpPr>
          <p:cNvPr id="4" name="Title 3"/>
          <p:cNvSpPr>
            <a:spLocks noGrp="1"/>
          </p:cNvSpPr>
          <p:nvPr>
            <p:ph type="title"/>
          </p:nvPr>
        </p:nvSpPr>
        <p:spPr/>
        <p:txBody>
          <a:bodyPr>
            <a:normAutofit/>
          </a:bodyPr>
          <a:lstStyle/>
          <a:p>
            <a:r>
              <a:rPr lang="en-US" dirty="0"/>
              <a:t>FOUNDATION</a:t>
            </a:r>
            <a:endParaRPr lang="en-GB" dirty="0"/>
          </a:p>
        </p:txBody>
      </p:sp>
    </p:spTree>
    <p:extLst>
      <p:ext uri="{BB962C8B-B14F-4D97-AF65-F5344CB8AC3E}">
        <p14:creationId xmlns:p14="http://schemas.microsoft.com/office/powerpoint/2010/main" val="234026019"/>
      </p:ext>
    </p:extLst>
  </p:cSld>
  <p:clrMapOvr>
    <a:masterClrMapping/>
  </p:clrMapOvr>
  <p:transition spd="med">
    <p:fade/>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idx="1"/>
          </p:nvPr>
        </p:nvSpPr>
        <p:spPr/>
        <p:txBody>
          <a:bodyPr/>
          <a:lstStyle/>
          <a:p>
            <a:endParaRPr lang="en-US" b="1" dirty="0"/>
          </a:p>
          <a:p>
            <a:pPr marL="342900" indent="-342900">
              <a:buFont typeface="Arial"/>
              <a:buChar char="•"/>
            </a:pPr>
            <a:r>
              <a:rPr lang="en-US" dirty="0"/>
              <a:t>Do we have a mandate</a:t>
            </a:r>
            <a:r>
              <a:rPr lang="en-US" dirty="0" smtClean="0"/>
              <a:t>?</a:t>
            </a:r>
          </a:p>
          <a:p>
            <a:pPr marL="342900" indent="-342900">
              <a:buFont typeface="Arial"/>
              <a:buChar char="•"/>
            </a:pPr>
            <a:endParaRPr lang="en-US" dirty="0" smtClean="0"/>
          </a:p>
          <a:p>
            <a:pPr marL="342900" indent="-342900">
              <a:buFont typeface="Arial"/>
              <a:buChar char="•"/>
            </a:pPr>
            <a:r>
              <a:rPr lang="en-US" dirty="0" smtClean="0"/>
              <a:t>Who </a:t>
            </a:r>
            <a:r>
              <a:rPr lang="en-US" dirty="0"/>
              <a:t>are our clients/constituents</a:t>
            </a:r>
            <a:r>
              <a:rPr lang="en-US" dirty="0" smtClean="0"/>
              <a:t>?</a:t>
            </a:r>
          </a:p>
          <a:p>
            <a:pPr marL="342900" indent="-342900">
              <a:buFont typeface="Arial"/>
              <a:buChar char="•"/>
            </a:pPr>
            <a:endParaRPr lang="en-US" dirty="0"/>
          </a:p>
          <a:p>
            <a:pPr marL="342900" indent="-342900">
              <a:buFont typeface="Arial"/>
              <a:buChar char="•"/>
            </a:pPr>
            <a:r>
              <a:rPr lang="en-US" dirty="0" smtClean="0"/>
              <a:t> </a:t>
            </a:r>
            <a:r>
              <a:rPr lang="en-US" dirty="0"/>
              <a:t>Is it clear what authority and responsibility we have? </a:t>
            </a:r>
          </a:p>
          <a:p>
            <a:endParaRPr lang="en-GB" dirty="0"/>
          </a:p>
        </p:txBody>
      </p:sp>
      <p:sp>
        <p:nvSpPr>
          <p:cNvPr id="2" name="Title 1"/>
          <p:cNvSpPr>
            <a:spLocks noGrp="1"/>
          </p:cNvSpPr>
          <p:nvPr>
            <p:ph type="title"/>
          </p:nvPr>
        </p:nvSpPr>
        <p:spPr/>
        <p:txBody>
          <a:bodyPr>
            <a:normAutofit/>
          </a:bodyPr>
          <a:lstStyle/>
          <a:p>
            <a:r>
              <a:rPr lang="en-US" dirty="0"/>
              <a:t>ORGANISATION </a:t>
            </a:r>
            <a:endParaRPr lang="en-GB" dirty="0"/>
          </a:p>
        </p:txBody>
      </p:sp>
    </p:spTree>
    <p:extLst>
      <p:ext uri="{BB962C8B-B14F-4D97-AF65-F5344CB8AC3E}">
        <p14:creationId xmlns:p14="http://schemas.microsoft.com/office/powerpoint/2010/main" val="1232743676"/>
      </p:ext>
    </p:extLst>
  </p:cSld>
  <p:clrMapOvr>
    <a:masterClrMapping/>
  </p:clrMapOvr>
  <p:transition spd="med">
    <p:fade/>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idx="1"/>
          </p:nvPr>
        </p:nvSpPr>
        <p:spPr/>
        <p:txBody>
          <a:bodyPr>
            <a:normAutofit/>
          </a:bodyPr>
          <a:lstStyle/>
          <a:p>
            <a:pPr marL="342900" indent="-342900">
              <a:buFont typeface="Arial"/>
              <a:buChar char="•"/>
            </a:pPr>
            <a:r>
              <a:rPr lang="en-US" dirty="0" smtClean="0"/>
              <a:t>Is </a:t>
            </a:r>
            <a:r>
              <a:rPr lang="en-US" dirty="0"/>
              <a:t>the minimum staffing required to function</a:t>
            </a:r>
            <a:r>
              <a:rPr lang="en-US" dirty="0" smtClean="0"/>
              <a:t>?</a:t>
            </a:r>
          </a:p>
          <a:p>
            <a:endParaRPr lang="en-US" dirty="0"/>
          </a:p>
          <a:p>
            <a:pPr marL="342900" indent="-342900">
              <a:buFont typeface="Arial"/>
              <a:buChar char="•"/>
            </a:pPr>
            <a:r>
              <a:rPr lang="en-US" dirty="0" smtClean="0"/>
              <a:t>Is </a:t>
            </a:r>
            <a:r>
              <a:rPr lang="en-US" dirty="0"/>
              <a:t>there an official ‘code-of-conduct’</a:t>
            </a:r>
            <a:r>
              <a:rPr lang="en-US" dirty="0" smtClean="0"/>
              <a:t>?</a:t>
            </a:r>
          </a:p>
          <a:p>
            <a:pPr marL="342900" indent="-342900">
              <a:buFont typeface="Arial"/>
              <a:buChar char="•"/>
            </a:pPr>
            <a:endParaRPr lang="en-US" dirty="0"/>
          </a:p>
          <a:p>
            <a:pPr marL="342900" indent="-342900">
              <a:buFont typeface="Arial"/>
              <a:buChar char="•"/>
            </a:pPr>
            <a:r>
              <a:rPr lang="en-US" dirty="0" smtClean="0"/>
              <a:t>Do </a:t>
            </a:r>
            <a:r>
              <a:rPr lang="en-US" dirty="0"/>
              <a:t>we have a clear policy for training our team members</a:t>
            </a:r>
            <a:r>
              <a:rPr lang="en-US" dirty="0" smtClean="0"/>
              <a:t>?</a:t>
            </a:r>
          </a:p>
          <a:p>
            <a:pPr marL="342900" indent="-342900">
              <a:buFont typeface="Arial"/>
              <a:buChar char="•"/>
            </a:pPr>
            <a:endParaRPr lang="en-US" dirty="0"/>
          </a:p>
          <a:p>
            <a:pPr marL="342900" indent="-342900">
              <a:buFont typeface="Arial"/>
              <a:buChar char="•"/>
            </a:pPr>
            <a:r>
              <a:rPr lang="en-US" dirty="0" smtClean="0"/>
              <a:t>Are </a:t>
            </a:r>
            <a:r>
              <a:rPr lang="en-US" dirty="0"/>
              <a:t>we connected to the right (social) networks? </a:t>
            </a:r>
          </a:p>
          <a:p>
            <a:endParaRPr lang="en-GB" dirty="0"/>
          </a:p>
        </p:txBody>
      </p:sp>
      <p:sp>
        <p:nvSpPr>
          <p:cNvPr id="2" name="Title 1"/>
          <p:cNvSpPr>
            <a:spLocks noGrp="1"/>
          </p:cNvSpPr>
          <p:nvPr>
            <p:ph type="title"/>
          </p:nvPr>
        </p:nvSpPr>
        <p:spPr/>
        <p:txBody>
          <a:bodyPr>
            <a:normAutofit/>
          </a:bodyPr>
          <a:lstStyle/>
          <a:p>
            <a:r>
              <a:rPr lang="en-US" dirty="0"/>
              <a:t>HUMAN</a:t>
            </a:r>
            <a:endParaRPr lang="en-GB" dirty="0"/>
          </a:p>
        </p:txBody>
      </p:sp>
    </p:spTree>
    <p:extLst>
      <p:ext uri="{BB962C8B-B14F-4D97-AF65-F5344CB8AC3E}">
        <p14:creationId xmlns:p14="http://schemas.microsoft.com/office/powerpoint/2010/main" val="1948219923"/>
      </p:ext>
    </p:extLst>
  </p:cSld>
  <p:clrMapOvr>
    <a:masterClrMapping/>
  </p:clrMapOvr>
  <p:transition spd="med">
    <p:fade/>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idx="1"/>
          </p:nvPr>
        </p:nvSpPr>
        <p:spPr/>
        <p:txBody>
          <a:bodyPr/>
          <a:lstStyle/>
          <a:p>
            <a:pPr marL="342900" indent="-342900">
              <a:buFont typeface="Arial"/>
              <a:buChar char="•"/>
            </a:pPr>
            <a:r>
              <a:rPr lang="en-US" dirty="0" smtClean="0"/>
              <a:t>Do </a:t>
            </a:r>
            <a:r>
              <a:rPr lang="en-US" dirty="0"/>
              <a:t>we have the right (digital) tools to support our key processes</a:t>
            </a:r>
            <a:r>
              <a:rPr lang="en-US" dirty="0" smtClean="0"/>
              <a:t>?</a:t>
            </a:r>
          </a:p>
          <a:p>
            <a:pPr marL="342900" indent="-342900">
              <a:buFont typeface="Arial"/>
              <a:buChar char="•"/>
            </a:pPr>
            <a:endParaRPr lang="en-US" dirty="0"/>
          </a:p>
          <a:p>
            <a:pPr marL="342900" indent="-342900">
              <a:buFont typeface="Arial"/>
              <a:buChar char="•"/>
            </a:pPr>
            <a:r>
              <a:rPr lang="en-US" dirty="0" smtClean="0"/>
              <a:t> </a:t>
            </a:r>
            <a:r>
              <a:rPr lang="en-US" dirty="0"/>
              <a:t>For instance, secure communication, detection systems, etc. </a:t>
            </a:r>
            <a:endParaRPr lang="en-US" dirty="0" smtClean="0"/>
          </a:p>
          <a:p>
            <a:pPr marL="342900" indent="-342900">
              <a:buFont typeface="Arial"/>
              <a:buChar char="•"/>
            </a:pPr>
            <a:endParaRPr lang="en-US" dirty="0"/>
          </a:p>
          <a:p>
            <a:pPr marL="342900" indent="-342900">
              <a:buFont typeface="Arial"/>
              <a:buChar char="•"/>
            </a:pPr>
            <a:r>
              <a:rPr lang="en-US" dirty="0" smtClean="0"/>
              <a:t>Do </a:t>
            </a:r>
            <a:r>
              <a:rPr lang="en-US" dirty="0"/>
              <a:t>we have fallback systems? </a:t>
            </a:r>
          </a:p>
          <a:p>
            <a:endParaRPr lang="en-GB" dirty="0"/>
          </a:p>
        </p:txBody>
      </p:sp>
      <p:sp>
        <p:nvSpPr>
          <p:cNvPr id="2" name="Title 1"/>
          <p:cNvSpPr>
            <a:spLocks noGrp="1"/>
          </p:cNvSpPr>
          <p:nvPr>
            <p:ph type="title"/>
          </p:nvPr>
        </p:nvSpPr>
        <p:spPr/>
        <p:txBody>
          <a:bodyPr>
            <a:normAutofit/>
          </a:bodyPr>
          <a:lstStyle/>
          <a:p>
            <a:r>
              <a:rPr lang="en-US" dirty="0"/>
              <a:t>TOOLING</a:t>
            </a:r>
            <a:endParaRPr lang="en-GB" dirty="0"/>
          </a:p>
        </p:txBody>
      </p:sp>
    </p:spTree>
    <p:extLst>
      <p:ext uri="{BB962C8B-B14F-4D97-AF65-F5344CB8AC3E}">
        <p14:creationId xmlns:p14="http://schemas.microsoft.com/office/powerpoint/2010/main" val="1049080052"/>
      </p:ext>
    </p:extLst>
  </p:cSld>
  <p:clrMapOvr>
    <a:masterClrMapping/>
  </p:clrMapOvr>
  <p:transition spd="med">
    <p:fade/>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idx="1"/>
          </p:nvPr>
        </p:nvSpPr>
        <p:spPr/>
        <p:txBody>
          <a:bodyPr/>
          <a:lstStyle/>
          <a:p>
            <a:pPr marL="342900" indent="-342900">
              <a:buFont typeface="Arial"/>
              <a:buChar char="•"/>
            </a:pPr>
            <a:r>
              <a:rPr lang="en-US" dirty="0" smtClean="0"/>
              <a:t>Do </a:t>
            </a:r>
            <a:r>
              <a:rPr lang="en-US" dirty="0"/>
              <a:t>we have a clear plan for (political, legal, PR) escalation</a:t>
            </a:r>
            <a:r>
              <a:rPr lang="en-US" dirty="0" smtClean="0"/>
              <a:t>?</a:t>
            </a:r>
          </a:p>
          <a:p>
            <a:pPr marL="342900" indent="-342900">
              <a:buFont typeface="Arial"/>
              <a:buChar char="•"/>
            </a:pPr>
            <a:endParaRPr lang="en-US" dirty="0"/>
          </a:p>
          <a:p>
            <a:pPr marL="342900" indent="-342900">
              <a:buFont typeface="Arial"/>
              <a:buChar char="•"/>
            </a:pPr>
            <a:r>
              <a:rPr lang="en-US" dirty="0" smtClean="0"/>
              <a:t>Are </a:t>
            </a:r>
            <a:r>
              <a:rPr lang="en-US" dirty="0"/>
              <a:t>key processes (detection, resolution, prevention, etc.) well defined and documented</a:t>
            </a:r>
            <a:r>
              <a:rPr lang="en-US" dirty="0" smtClean="0"/>
              <a:t>?</a:t>
            </a:r>
          </a:p>
          <a:p>
            <a:pPr marL="342900" indent="-342900">
              <a:buFont typeface="Arial"/>
              <a:buChar char="•"/>
            </a:pPr>
            <a:endParaRPr lang="en-US" dirty="0"/>
          </a:p>
          <a:p>
            <a:pPr marL="342900" indent="-342900">
              <a:buFont typeface="Arial"/>
              <a:buChar char="•"/>
            </a:pPr>
            <a:r>
              <a:rPr lang="en-US" dirty="0" smtClean="0"/>
              <a:t>Is </a:t>
            </a:r>
            <a:r>
              <a:rPr lang="en-US" dirty="0"/>
              <a:t>there a process for auditing/improving these key processes? </a:t>
            </a:r>
          </a:p>
          <a:p>
            <a:endParaRPr lang="en-GB" dirty="0"/>
          </a:p>
        </p:txBody>
      </p:sp>
      <p:sp>
        <p:nvSpPr>
          <p:cNvPr id="2" name="Title 1"/>
          <p:cNvSpPr>
            <a:spLocks noGrp="1"/>
          </p:cNvSpPr>
          <p:nvPr>
            <p:ph type="title"/>
          </p:nvPr>
        </p:nvSpPr>
        <p:spPr/>
        <p:txBody>
          <a:bodyPr>
            <a:normAutofit/>
          </a:bodyPr>
          <a:lstStyle/>
          <a:p>
            <a:r>
              <a:rPr lang="en-US" dirty="0"/>
              <a:t>PROCESSES</a:t>
            </a:r>
            <a:endParaRPr lang="en-GB" dirty="0"/>
          </a:p>
        </p:txBody>
      </p:sp>
    </p:spTree>
    <p:extLst>
      <p:ext uri="{BB962C8B-B14F-4D97-AF65-F5344CB8AC3E}">
        <p14:creationId xmlns:p14="http://schemas.microsoft.com/office/powerpoint/2010/main" val="1047692094"/>
      </p:ext>
    </p:extLst>
  </p:cSld>
  <p:clrMapOvr>
    <a:masterClrMapping/>
  </p:clrMapOvr>
  <p:transition spd="med">
    <p:fade/>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idx="1"/>
          </p:nvPr>
        </p:nvSpPr>
        <p:spPr/>
        <p:txBody>
          <a:bodyPr/>
          <a:lstStyle/>
          <a:p>
            <a:pPr marL="0" indent="0">
              <a:buNone/>
            </a:pPr>
            <a:r>
              <a:rPr lang="en-GB" dirty="0" smtClean="0"/>
              <a:t>Answers the following questions</a:t>
            </a:r>
          </a:p>
          <a:p>
            <a:endParaRPr lang="en-GB" dirty="0"/>
          </a:p>
          <a:p>
            <a:pPr marL="342900" indent="-342900">
              <a:buFont typeface="Arial"/>
              <a:buChar char="•"/>
            </a:pPr>
            <a:r>
              <a:rPr lang="en-GB" dirty="0" smtClean="0"/>
              <a:t>Are we aware of this?</a:t>
            </a:r>
          </a:p>
          <a:p>
            <a:pPr marL="342900" indent="-342900">
              <a:buFont typeface="Arial"/>
              <a:buChar char="•"/>
            </a:pPr>
            <a:endParaRPr lang="en-GB" dirty="0"/>
          </a:p>
          <a:p>
            <a:pPr marL="342900" indent="-342900">
              <a:buFont typeface="Arial"/>
              <a:buChar char="•"/>
            </a:pPr>
            <a:r>
              <a:rPr lang="en-GB" dirty="0" smtClean="0"/>
              <a:t>Is this aspect formalized?</a:t>
            </a:r>
          </a:p>
          <a:p>
            <a:pPr marL="342900" indent="-342900">
              <a:buFont typeface="Arial"/>
              <a:buChar char="•"/>
            </a:pPr>
            <a:endParaRPr lang="en-GB" dirty="0"/>
          </a:p>
          <a:p>
            <a:pPr marL="342900" indent="-342900">
              <a:buFont typeface="Arial"/>
              <a:buChar char="•"/>
            </a:pPr>
            <a:r>
              <a:rPr lang="en-GB" dirty="0" smtClean="0"/>
              <a:t>Are we obliged to do this?</a:t>
            </a:r>
          </a:p>
          <a:p>
            <a:pPr marL="342900" indent="-342900">
              <a:buFont typeface="Arial"/>
              <a:buChar char="•"/>
            </a:pPr>
            <a:endParaRPr lang="en-GB" dirty="0"/>
          </a:p>
          <a:p>
            <a:pPr marL="342900" indent="-342900">
              <a:buFont typeface="Arial"/>
              <a:buChar char="•"/>
            </a:pPr>
            <a:r>
              <a:rPr lang="en-GB" dirty="0" smtClean="0"/>
              <a:t>How do we measure and enforce this?</a:t>
            </a:r>
            <a:endParaRPr lang="en-GB" dirty="0"/>
          </a:p>
        </p:txBody>
      </p:sp>
      <p:sp>
        <p:nvSpPr>
          <p:cNvPr id="2" name="Title 1"/>
          <p:cNvSpPr>
            <a:spLocks noGrp="1"/>
          </p:cNvSpPr>
          <p:nvPr>
            <p:ph type="title"/>
          </p:nvPr>
        </p:nvSpPr>
        <p:spPr/>
        <p:txBody>
          <a:bodyPr>
            <a:normAutofit/>
          </a:bodyPr>
          <a:lstStyle/>
          <a:p>
            <a:r>
              <a:rPr lang="en-GB" dirty="0" smtClean="0"/>
              <a:t>Parameters</a:t>
            </a:r>
            <a:endParaRPr lang="en-GB" dirty="0"/>
          </a:p>
        </p:txBody>
      </p:sp>
    </p:spTree>
    <p:extLst>
      <p:ext uri="{BB962C8B-B14F-4D97-AF65-F5344CB8AC3E}">
        <p14:creationId xmlns:p14="http://schemas.microsoft.com/office/powerpoint/2010/main" val="1342602105"/>
      </p:ext>
    </p:extLst>
  </p:cSld>
  <p:clrMapOvr>
    <a:masterClrMapping/>
  </p:clrMapOvr>
  <p:transition spd="med">
    <p:fade/>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idx="1"/>
          </p:nvPr>
        </p:nvSpPr>
        <p:spPr>
          <a:xfrm>
            <a:off x="457200" y="1478756"/>
            <a:ext cx="8293100" cy="4891047"/>
          </a:xfrm>
        </p:spPr>
        <p:txBody>
          <a:bodyPr>
            <a:normAutofit fontScale="77500" lnSpcReduction="20000"/>
          </a:bodyPr>
          <a:lstStyle/>
          <a:p>
            <a:pPr marL="0" indent="0">
              <a:lnSpc>
                <a:spcPct val="120000"/>
              </a:lnSpc>
              <a:buNone/>
            </a:pPr>
            <a:r>
              <a:rPr lang="en-US" dirty="0"/>
              <a:t>0 = not available / undefined / unaware</a:t>
            </a:r>
            <a:br>
              <a:rPr lang="en-US" dirty="0"/>
            </a:br>
            <a:endParaRPr lang="en-US" dirty="0" smtClean="0"/>
          </a:p>
          <a:p>
            <a:pPr marL="0" indent="0">
              <a:lnSpc>
                <a:spcPct val="120000"/>
              </a:lnSpc>
              <a:buNone/>
            </a:pPr>
            <a:r>
              <a:rPr lang="en-US" dirty="0" smtClean="0"/>
              <a:t>1 </a:t>
            </a:r>
            <a:r>
              <a:rPr lang="en-US" dirty="0"/>
              <a:t>= implicit (known/considered but not written down, “between the ears”)</a:t>
            </a:r>
            <a:br>
              <a:rPr lang="en-US" dirty="0"/>
            </a:br>
            <a:endParaRPr lang="en-US" dirty="0" smtClean="0"/>
          </a:p>
          <a:p>
            <a:pPr marL="0" indent="0">
              <a:lnSpc>
                <a:spcPct val="120000"/>
              </a:lnSpc>
              <a:buNone/>
            </a:pPr>
            <a:r>
              <a:rPr lang="en-US" dirty="0" smtClean="0"/>
              <a:t>2 </a:t>
            </a:r>
            <a:r>
              <a:rPr lang="en-US" dirty="0"/>
              <a:t>= explicit, internal (written down but not </a:t>
            </a:r>
            <a:r>
              <a:rPr lang="en-US" dirty="0" smtClean="0"/>
              <a:t>formalized </a:t>
            </a:r>
            <a:r>
              <a:rPr lang="en-US" dirty="0"/>
              <a:t>in any way)</a:t>
            </a:r>
            <a:br>
              <a:rPr lang="en-US" dirty="0"/>
            </a:br>
            <a:endParaRPr lang="en-US" dirty="0" smtClean="0"/>
          </a:p>
          <a:p>
            <a:pPr marL="0" indent="0">
              <a:lnSpc>
                <a:spcPct val="120000"/>
              </a:lnSpc>
              <a:buNone/>
            </a:pPr>
            <a:r>
              <a:rPr lang="en-US" dirty="0" smtClean="0"/>
              <a:t>3 </a:t>
            </a:r>
            <a:r>
              <a:rPr lang="en-US" dirty="0"/>
              <a:t>= explicit, </a:t>
            </a:r>
            <a:r>
              <a:rPr lang="en-US" dirty="0" smtClean="0"/>
              <a:t>formalized </a:t>
            </a:r>
            <a:r>
              <a:rPr lang="en-US" dirty="0"/>
              <a:t>on authority of CSIRT head (rubberstamped or published</a:t>
            </a:r>
            <a:r>
              <a:rPr lang="en-US" dirty="0" smtClean="0"/>
              <a:t>)</a:t>
            </a:r>
          </a:p>
          <a:p>
            <a:pPr marL="0" indent="0">
              <a:lnSpc>
                <a:spcPct val="120000"/>
              </a:lnSpc>
              <a:buNone/>
            </a:pPr>
            <a:endParaRPr lang="en-US" dirty="0" smtClean="0"/>
          </a:p>
          <a:p>
            <a:pPr marL="0" indent="0">
              <a:lnSpc>
                <a:spcPct val="120000"/>
              </a:lnSpc>
              <a:buNone/>
            </a:pPr>
            <a:r>
              <a:rPr lang="en-US" dirty="0" smtClean="0"/>
              <a:t>4 </a:t>
            </a:r>
            <a:r>
              <a:rPr lang="en-US" dirty="0"/>
              <a:t>= explicit, audited on authority of governance levels above the CSIRT head </a:t>
            </a:r>
            <a:r>
              <a:rPr lang="en-US" dirty="0" smtClean="0"/>
              <a:t>(</a:t>
            </a:r>
            <a:r>
              <a:rPr lang="en-US" dirty="0"/>
              <a:t>subject to control process/audit/enforcement) </a:t>
            </a:r>
          </a:p>
        </p:txBody>
      </p:sp>
      <p:sp>
        <p:nvSpPr>
          <p:cNvPr id="2" name="Title 1"/>
          <p:cNvSpPr>
            <a:spLocks noGrp="1"/>
          </p:cNvSpPr>
          <p:nvPr>
            <p:ph type="title"/>
          </p:nvPr>
        </p:nvSpPr>
        <p:spPr/>
        <p:txBody>
          <a:bodyPr>
            <a:normAutofit/>
          </a:bodyPr>
          <a:lstStyle/>
          <a:p>
            <a:r>
              <a:rPr lang="en-GB" dirty="0" smtClean="0"/>
              <a:t>Parameters</a:t>
            </a:r>
            <a:endParaRPr lang="en-GB" dirty="0"/>
          </a:p>
        </p:txBody>
      </p:sp>
    </p:spTree>
    <p:extLst>
      <p:ext uri="{BB962C8B-B14F-4D97-AF65-F5344CB8AC3E}">
        <p14:creationId xmlns:p14="http://schemas.microsoft.com/office/powerpoint/2010/main" val="1502899706"/>
      </p:ext>
    </p:extLst>
  </p:cSld>
  <p:clrMapOvr>
    <a:masterClrMapping/>
  </p:clrMapOvr>
  <p:transition spd="med">
    <p:fade/>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smtClean="0"/>
              <a:t>SIM3 Radar Diagram</a:t>
            </a:r>
            <a:endParaRPr lang="en-GB" dirty="0"/>
          </a:p>
        </p:txBody>
      </p:sp>
      <p:pic>
        <p:nvPicPr>
          <p:cNvPr id="5" name="Picture 4"/>
          <p:cNvPicPr>
            <a:picLocks noChangeAspect="1"/>
          </p:cNvPicPr>
          <p:nvPr/>
        </p:nvPicPr>
        <p:blipFill>
          <a:blip r:embed="rId2"/>
          <a:stretch>
            <a:fillRect/>
          </a:stretch>
        </p:blipFill>
        <p:spPr>
          <a:xfrm>
            <a:off x="1333500" y="1228671"/>
            <a:ext cx="6477000" cy="4927600"/>
          </a:xfrm>
          <a:prstGeom prst="rect">
            <a:avLst/>
          </a:prstGeom>
        </p:spPr>
      </p:pic>
    </p:spTree>
    <p:extLst>
      <p:ext uri="{BB962C8B-B14F-4D97-AF65-F5344CB8AC3E}">
        <p14:creationId xmlns:p14="http://schemas.microsoft.com/office/powerpoint/2010/main" val="532702728"/>
      </p:ext>
    </p:extLst>
  </p:cSld>
  <p:clrMapOvr>
    <a:masterClrMapping/>
  </p:clrMapOvr>
  <p:transition spd="med">
    <p:fade/>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6"/>
          <p:cNvSpPr>
            <a:spLocks noGrp="1"/>
          </p:cNvSpPr>
          <p:nvPr>
            <p:ph type="title"/>
          </p:nvPr>
        </p:nvSpPr>
        <p:spPr>
          <a:xfrm>
            <a:off x="457200" y="502620"/>
            <a:ext cx="8229600" cy="411162"/>
          </a:xfrm>
        </p:spPr>
        <p:txBody>
          <a:bodyPr>
            <a:normAutofit fontScale="90000"/>
          </a:bodyPr>
          <a:lstStyle/>
          <a:p>
            <a:r>
              <a:rPr lang="en-US" altLang="en-US" dirty="0" smtClean="0"/>
              <a:t>Course Conclusion</a:t>
            </a:r>
          </a:p>
        </p:txBody>
      </p:sp>
      <p:sp>
        <p:nvSpPr>
          <p:cNvPr id="7171" name="Content Placeholder 4"/>
          <p:cNvSpPr>
            <a:spLocks noGrp="1"/>
          </p:cNvSpPr>
          <p:nvPr>
            <p:ph type="body" sz="quarter" idx="10"/>
          </p:nvPr>
        </p:nvSpPr>
        <p:spPr>
          <a:xfrm>
            <a:off x="457200" y="1247157"/>
            <a:ext cx="7491413" cy="4305300"/>
          </a:xfrm>
        </p:spPr>
        <p:txBody>
          <a:bodyPr>
            <a:normAutofit lnSpcReduction="10000"/>
          </a:bodyPr>
          <a:lstStyle/>
          <a:p>
            <a:pPr>
              <a:buSzTx/>
              <a:defRPr/>
            </a:pPr>
            <a:r>
              <a:rPr lang="en-US" altLang="en-US" b="1" dirty="0" smtClean="0">
                <a:latin typeface="Lucida Sans" panose="020B0602030504020204" pitchFamily="34" charset="0"/>
                <a:ea typeface="Lucida Sans" panose="020B0602030504020204" pitchFamily="34" charset="0"/>
                <a:cs typeface="Lucida Sans" panose="020B0602030504020204" pitchFamily="34" charset="0"/>
              </a:rPr>
              <a:t>Thank you! Our goals are to improve the </a:t>
            </a:r>
            <a:br>
              <a:rPr lang="en-US" altLang="en-US" b="1" dirty="0" smtClean="0">
                <a:latin typeface="Lucida Sans" panose="020B0602030504020204" pitchFamily="34" charset="0"/>
                <a:ea typeface="Lucida Sans" panose="020B0602030504020204" pitchFamily="34" charset="0"/>
                <a:cs typeface="Lucida Sans" panose="020B0602030504020204" pitchFamily="34" charset="0"/>
              </a:rPr>
            </a:br>
            <a:r>
              <a:rPr lang="en-US" altLang="en-US" b="1" dirty="0" smtClean="0">
                <a:latin typeface="Lucida Sans" panose="020B0602030504020204" pitchFamily="34" charset="0"/>
                <a:ea typeface="Lucida Sans" panose="020B0602030504020204" pitchFamily="34" charset="0"/>
                <a:cs typeface="Lucida Sans" panose="020B0602030504020204" pitchFamily="34" charset="0"/>
              </a:rPr>
              <a:t>future of security and share our ideas, </a:t>
            </a:r>
            <a:br>
              <a:rPr lang="en-US" altLang="en-US" b="1" dirty="0" smtClean="0">
                <a:latin typeface="Lucida Sans" panose="020B0602030504020204" pitchFamily="34" charset="0"/>
                <a:ea typeface="Lucida Sans" panose="020B0602030504020204" pitchFamily="34" charset="0"/>
                <a:cs typeface="Lucida Sans" panose="020B0602030504020204" pitchFamily="34" charset="0"/>
              </a:rPr>
            </a:br>
            <a:r>
              <a:rPr lang="en-US" altLang="en-US" b="1" dirty="0" smtClean="0">
                <a:latin typeface="Lucida Sans" panose="020B0602030504020204" pitchFamily="34" charset="0"/>
                <a:ea typeface="Lucida Sans" panose="020B0602030504020204" pitchFamily="34" charset="0"/>
                <a:cs typeface="Lucida Sans" panose="020B0602030504020204" pitchFamily="34" charset="0"/>
              </a:rPr>
              <a:t>projects, and successes.</a:t>
            </a:r>
          </a:p>
          <a:p>
            <a:pPr>
              <a:buSzTx/>
              <a:defRPr/>
            </a:pPr>
            <a:endParaRPr lang="en-US" altLang="en-US" dirty="0" smtClean="0">
              <a:latin typeface="Lucida Sans" panose="020B0602030504020204" pitchFamily="34" charset="0"/>
              <a:ea typeface="Lucida Sans" panose="020B0602030504020204" pitchFamily="34" charset="0"/>
              <a:cs typeface="Lucida Sans" panose="020B0602030504020204" pitchFamily="34" charset="0"/>
            </a:endParaRPr>
          </a:p>
          <a:p>
            <a:pPr>
              <a:buSzTx/>
              <a:defRPr/>
            </a:pPr>
            <a:r>
              <a:rPr lang="en-US" altLang="en-US" dirty="0" smtClean="0">
                <a:latin typeface="Lucida Sans" panose="020B0602030504020204" pitchFamily="34" charset="0"/>
                <a:ea typeface="Lucida Sans" panose="020B0602030504020204" pitchFamily="34" charset="0"/>
                <a:cs typeface="Lucida Sans" panose="020B0602030504020204" pitchFamily="34" charset="0"/>
              </a:rPr>
              <a:t>During this course, you learned to:</a:t>
            </a:r>
          </a:p>
          <a:p>
            <a:pPr marL="685800" lvl="1">
              <a:buSzTx/>
              <a:buFont typeface="Arial" charset="0"/>
              <a:buChar char="•"/>
              <a:defRPr/>
            </a:pPr>
            <a:r>
              <a:rPr lang="en-US" altLang="en-US" dirty="0"/>
              <a:t>Improve your </a:t>
            </a:r>
            <a:r>
              <a:rPr lang="en-US" altLang="en-US" dirty="0" smtClean="0"/>
              <a:t>CSIRT </a:t>
            </a:r>
            <a:r>
              <a:rPr lang="en-US" altLang="en-US" dirty="0"/>
              <a:t>processes and procedures</a:t>
            </a:r>
          </a:p>
          <a:p>
            <a:pPr marL="685800" lvl="1">
              <a:buSzTx/>
              <a:buFont typeface="Arial" charset="0"/>
              <a:buChar char="•"/>
              <a:defRPr/>
            </a:pPr>
            <a:r>
              <a:rPr lang="en-US" altLang="en-US" dirty="0"/>
              <a:t>Deliver prompt and effective </a:t>
            </a:r>
            <a:br>
              <a:rPr lang="en-US" altLang="en-US" dirty="0"/>
            </a:br>
            <a:r>
              <a:rPr lang="en-US" altLang="en-US" dirty="0"/>
              <a:t>resolutions to computer security </a:t>
            </a:r>
            <a:br>
              <a:rPr lang="en-US" altLang="en-US" dirty="0"/>
            </a:br>
            <a:r>
              <a:rPr lang="en-US" altLang="en-US" dirty="0"/>
              <a:t>incidents</a:t>
            </a:r>
          </a:p>
          <a:p>
            <a:pPr marL="685800" lvl="1">
              <a:buSzTx/>
              <a:buFont typeface="Arial" charset="0"/>
              <a:buChar char="•"/>
              <a:defRPr/>
            </a:pPr>
            <a:r>
              <a:rPr lang="en-US" altLang="en-US" dirty="0" smtClean="0"/>
              <a:t>Discuss </a:t>
            </a:r>
            <a:r>
              <a:rPr lang="en-US" altLang="en-US" dirty="0"/>
              <a:t>incidents and </a:t>
            </a:r>
            <a:r>
              <a:rPr lang="en-US" altLang="en-US" dirty="0" smtClean="0"/>
              <a:t>discern causes </a:t>
            </a:r>
            <a:br>
              <a:rPr lang="en-US" altLang="en-US" dirty="0" smtClean="0"/>
            </a:br>
            <a:r>
              <a:rPr lang="en-US" altLang="en-US" dirty="0" smtClean="0"/>
              <a:t>of problems </a:t>
            </a:r>
            <a:endParaRPr lang="en-US" altLang="en-US" dirty="0"/>
          </a:p>
        </p:txBody>
      </p:sp>
      <p:pic>
        <p:nvPicPr>
          <p:cNvPr id="4" name="Picture 3"/>
          <p:cNvPicPr>
            <a:picLocks noChangeAspect="1"/>
          </p:cNvPicPr>
          <p:nvPr/>
        </p:nvPicPr>
        <p:blipFill rotWithShape="1">
          <a:blip r:embed="rId3" cstate="print">
            <a:extLst>
              <a:ext uri="{28A0092B-C50C-407E-A947-70E740481C1C}">
                <a14:useLocalDpi xmlns:a14="http://schemas.microsoft.com/office/drawing/2010/main" val="0"/>
              </a:ext>
            </a:extLst>
          </a:blip>
          <a:srcRect l="31626"/>
          <a:stretch/>
        </p:blipFill>
        <p:spPr>
          <a:xfrm>
            <a:off x="6677024" y="3929720"/>
            <a:ext cx="2009776" cy="1956112"/>
          </a:xfrm>
          <a:prstGeom prst="rect">
            <a:avLst/>
          </a:prstGeom>
          <a:ln>
            <a:noFill/>
          </a:ln>
        </p:spPr>
      </p:pic>
    </p:spTree>
    <p:extLst>
      <p:ext uri="{BB962C8B-B14F-4D97-AF65-F5344CB8AC3E}">
        <p14:creationId xmlns:p14="http://schemas.microsoft.com/office/powerpoint/2010/main" val="3533511990"/>
      </p:ext>
    </p:extLst>
  </p:cSld>
  <p:clrMapOvr>
    <a:masterClrMapping/>
  </p:clrMapOvr>
  <p:transition spd="med">
    <p:fade/>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908000279"/>
      </p:ext>
    </p:extLst>
  </p:cSld>
  <p:clrMapOvr>
    <a:masterClrMapping/>
  </p:clrMapOvr>
  <p:transition spd="med">
    <p:fad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p:txBody>
          <a:bodyPr/>
          <a:lstStyle/>
          <a:p>
            <a:r>
              <a:rPr lang="en-US" altLang="en-US" dirty="0" smtClean="0"/>
              <a:t>Section 1: </a:t>
            </a:r>
            <a:br>
              <a:rPr lang="en-US" altLang="en-US" dirty="0" smtClean="0"/>
            </a:br>
            <a:r>
              <a:rPr lang="en-US" altLang="en-US" dirty="0" smtClean="0"/>
              <a:t>Performance Analysis</a:t>
            </a:r>
          </a:p>
        </p:txBody>
      </p:sp>
    </p:spTree>
  </p:cSld>
  <p:clrMapOvr>
    <a:masterClrMapping/>
  </p:clrMapOvr>
  <p:transition spd="med">
    <p:fade/>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657601494"/>
      </p:ext>
    </p:extLst>
  </p:cSld>
  <p:clrMapOvr>
    <a:masterClrMapping/>
  </p:clrMapOvr>
  <p:transition spd="med">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3" name="Content Placeholder 4"/>
          <p:cNvSpPr>
            <a:spLocks noGrp="1"/>
          </p:cNvSpPr>
          <p:nvPr>
            <p:ph idx="1"/>
          </p:nvPr>
        </p:nvSpPr>
        <p:spPr/>
        <p:txBody>
          <a:bodyPr>
            <a:normAutofit fontScale="92500" lnSpcReduction="10000"/>
          </a:bodyPr>
          <a:lstStyle/>
          <a:p>
            <a:pPr lvl="1">
              <a:spcBef>
                <a:spcPts val="200"/>
              </a:spcBef>
              <a:buSzTx/>
              <a:buFont typeface="Arial" charset="0"/>
              <a:buChar char="•"/>
            </a:pPr>
            <a:r>
              <a:rPr lang="en-US" altLang="en-US" dirty="0"/>
              <a:t>New threats require a fresh look at workflow, tools and processes</a:t>
            </a:r>
          </a:p>
          <a:p>
            <a:pPr lvl="1">
              <a:spcBef>
                <a:spcPts val="200"/>
              </a:spcBef>
              <a:buSzTx/>
              <a:buFont typeface="Arial" charset="0"/>
              <a:buChar char="•"/>
            </a:pPr>
            <a:r>
              <a:rPr lang="en-US" altLang="en-US" dirty="0"/>
              <a:t>Changing tools can make your workflow and processes ineffective</a:t>
            </a:r>
          </a:p>
          <a:p>
            <a:pPr lvl="1">
              <a:spcBef>
                <a:spcPts val="200"/>
              </a:spcBef>
              <a:buSzTx/>
              <a:buFont typeface="Arial" charset="0"/>
              <a:buChar char="•"/>
            </a:pPr>
            <a:r>
              <a:rPr lang="en-US" altLang="en-US" dirty="0"/>
              <a:t>As your team </a:t>
            </a:r>
            <a:r>
              <a:rPr lang="en-US" altLang="en-US" dirty="0" smtClean="0"/>
              <a:t>grows, effectiveness </a:t>
            </a:r>
            <a:r>
              <a:rPr lang="en-US" altLang="en-US" dirty="0"/>
              <a:t>could </a:t>
            </a:r>
            <a:r>
              <a:rPr lang="en-US" altLang="en-US" dirty="0" smtClean="0"/>
              <a:t>degrade</a:t>
            </a:r>
            <a:endParaRPr lang="en-US" altLang="en-US" dirty="0"/>
          </a:p>
          <a:p>
            <a:pPr lvl="1">
              <a:spcBef>
                <a:spcPts val="200"/>
              </a:spcBef>
              <a:buSzTx/>
              <a:buFont typeface="Arial" charset="0"/>
              <a:buChar char="•"/>
            </a:pPr>
            <a:r>
              <a:rPr lang="en-US" altLang="en-US" dirty="0"/>
              <a:t>With new team members inefficiencies can be introduced</a:t>
            </a:r>
          </a:p>
          <a:p>
            <a:pPr lvl="1">
              <a:spcBef>
                <a:spcPts val="200"/>
              </a:spcBef>
              <a:buSzTx/>
              <a:buFont typeface="Arial" charset="0"/>
              <a:buChar char="•"/>
            </a:pPr>
            <a:r>
              <a:rPr lang="en-US" altLang="en-US" dirty="0"/>
              <a:t>You’ll want to leverage team strengths and improve weaknesses</a:t>
            </a:r>
          </a:p>
          <a:p>
            <a:pPr lvl="1">
              <a:spcBef>
                <a:spcPts val="200"/>
              </a:spcBef>
              <a:buSzTx/>
              <a:buFont typeface="Arial" charset="0"/>
              <a:buChar char="•"/>
            </a:pPr>
            <a:r>
              <a:rPr lang="en-US" altLang="en-US" dirty="0"/>
              <a:t>As your team matures you’ll want to move up the </a:t>
            </a:r>
            <a:r>
              <a:rPr lang="en-US" altLang="en-US" dirty="0" smtClean="0"/>
              <a:t>maturity model</a:t>
            </a:r>
            <a:endParaRPr lang="en-US" altLang="en-US" dirty="0"/>
          </a:p>
          <a:p>
            <a:pPr lvl="1">
              <a:spcBef>
                <a:spcPts val="200"/>
              </a:spcBef>
              <a:buSzTx/>
              <a:buFont typeface="Arial" charset="0"/>
              <a:buChar char="•"/>
            </a:pPr>
            <a:r>
              <a:rPr lang="en-US" altLang="en-US" dirty="0"/>
              <a:t>Your team becomes empowered to take it upon themselves to improve their operation</a:t>
            </a:r>
          </a:p>
          <a:p>
            <a:pPr lvl="1">
              <a:spcBef>
                <a:spcPts val="200"/>
              </a:spcBef>
              <a:buSzTx/>
              <a:buFont typeface="Arial" charset="0"/>
              <a:buChar char="•"/>
            </a:pPr>
            <a:r>
              <a:rPr lang="en-US" altLang="en-US" dirty="0"/>
              <a:t>Bottom line: C</a:t>
            </a:r>
            <a:r>
              <a:rPr lang="en-US" altLang="en-US" dirty="0" smtClean="0"/>
              <a:t>ontinuous </a:t>
            </a:r>
            <a:r>
              <a:rPr lang="en-US" altLang="en-US" dirty="0"/>
              <a:t>q</a:t>
            </a:r>
            <a:r>
              <a:rPr lang="en-US" altLang="en-US" dirty="0" smtClean="0"/>
              <a:t>uality </a:t>
            </a:r>
            <a:br>
              <a:rPr lang="en-US" altLang="en-US" dirty="0" smtClean="0"/>
            </a:br>
            <a:r>
              <a:rPr lang="en-US" altLang="en-US" dirty="0" smtClean="0"/>
              <a:t>improvement </a:t>
            </a:r>
            <a:r>
              <a:rPr lang="en-US" altLang="en-US" dirty="0"/>
              <a:t>is </a:t>
            </a:r>
            <a:r>
              <a:rPr lang="en-US" altLang="en-US" dirty="0" smtClean="0"/>
              <a:t>always </a:t>
            </a:r>
            <a:br>
              <a:rPr lang="en-US" altLang="en-US" dirty="0" smtClean="0"/>
            </a:br>
            <a:r>
              <a:rPr lang="en-US" altLang="en-US" dirty="0" smtClean="0"/>
              <a:t>a good thing!</a:t>
            </a:r>
            <a:endParaRPr lang="en-US" altLang="en-US" dirty="0"/>
          </a:p>
          <a:p>
            <a:pPr lvl="0"/>
            <a:endParaRPr lang="en-US" altLang="en-US" dirty="0" smtClean="0"/>
          </a:p>
        </p:txBody>
      </p:sp>
      <p:sp>
        <p:nvSpPr>
          <p:cNvPr id="25602" name="Title 6"/>
          <p:cNvSpPr>
            <a:spLocks noGrp="1"/>
          </p:cNvSpPr>
          <p:nvPr>
            <p:ph type="title"/>
          </p:nvPr>
        </p:nvSpPr>
        <p:spPr/>
        <p:txBody>
          <a:bodyPr>
            <a:normAutofit/>
          </a:bodyPr>
          <a:lstStyle/>
          <a:p>
            <a:r>
              <a:rPr lang="en-US" altLang="en-US" dirty="0" smtClean="0"/>
              <a:t>Why Analyze Team Job Performance?</a:t>
            </a:r>
          </a:p>
        </p:txBody>
      </p:sp>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199568" y="4876823"/>
            <a:ext cx="2569780" cy="1713186"/>
          </a:xfrm>
          <a:prstGeom prst="rect">
            <a:avLst/>
          </a:prstGeom>
        </p:spPr>
      </p:pic>
    </p:spTree>
    <p:extLst>
      <p:ext uri="{BB962C8B-B14F-4D97-AF65-F5344CB8AC3E}">
        <p14:creationId xmlns:p14="http://schemas.microsoft.com/office/powerpoint/2010/main" val="3103339960"/>
      </p:ext>
    </p:extLst>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5603">
                                            <p:txEl>
                                              <p:pRg st="0" end="0"/>
                                            </p:txEl>
                                          </p:spTgt>
                                        </p:tgtEl>
                                        <p:attrNameLst>
                                          <p:attrName>style.visibility</p:attrName>
                                        </p:attrNameLst>
                                      </p:cBhvr>
                                      <p:to>
                                        <p:strVal val="visible"/>
                                      </p:to>
                                    </p:set>
                                    <p:animEffect transition="in" filter="fade">
                                      <p:cBhvr>
                                        <p:cTn id="7" dur="500"/>
                                        <p:tgtEl>
                                          <p:spTgt spid="25603">
                                            <p:txEl>
                                              <p:pRg st="0" end="0"/>
                                            </p:txEl>
                                          </p:spTgt>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25603">
                                            <p:txEl>
                                              <p:pRg st="1" end="1"/>
                                            </p:txEl>
                                          </p:spTgt>
                                        </p:tgtEl>
                                        <p:attrNameLst>
                                          <p:attrName>style.visibility</p:attrName>
                                        </p:attrNameLst>
                                      </p:cBhvr>
                                      <p:to>
                                        <p:strVal val="visible"/>
                                      </p:to>
                                    </p:set>
                                    <p:animEffect transition="in" filter="fade">
                                      <p:cBhvr>
                                        <p:cTn id="11" dur="500"/>
                                        <p:tgtEl>
                                          <p:spTgt spid="25603">
                                            <p:txEl>
                                              <p:pRg st="1" end="1"/>
                                            </p:txEl>
                                          </p:spTgt>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25603">
                                            <p:txEl>
                                              <p:pRg st="2" end="2"/>
                                            </p:txEl>
                                          </p:spTgt>
                                        </p:tgtEl>
                                        <p:attrNameLst>
                                          <p:attrName>style.visibility</p:attrName>
                                        </p:attrNameLst>
                                      </p:cBhvr>
                                      <p:to>
                                        <p:strVal val="visible"/>
                                      </p:to>
                                    </p:set>
                                    <p:animEffect transition="in" filter="fade">
                                      <p:cBhvr>
                                        <p:cTn id="15" dur="500"/>
                                        <p:tgtEl>
                                          <p:spTgt spid="25603">
                                            <p:txEl>
                                              <p:pRg st="2" end="2"/>
                                            </p:txEl>
                                          </p:spTgt>
                                        </p:tgtEl>
                                      </p:cBhvr>
                                    </p:animEffect>
                                  </p:childTnLst>
                                </p:cTn>
                              </p:par>
                            </p:childTnLst>
                          </p:cTn>
                        </p:par>
                        <p:par>
                          <p:cTn id="16" fill="hold">
                            <p:stCondLst>
                              <p:cond delay="1500"/>
                            </p:stCondLst>
                            <p:childTnLst>
                              <p:par>
                                <p:cTn id="17" presetID="10" presetClass="entr" presetSubtype="0" fill="hold" nodeType="afterEffect">
                                  <p:stCondLst>
                                    <p:cond delay="0"/>
                                  </p:stCondLst>
                                  <p:childTnLst>
                                    <p:set>
                                      <p:cBhvr>
                                        <p:cTn id="18" dur="1" fill="hold">
                                          <p:stCondLst>
                                            <p:cond delay="0"/>
                                          </p:stCondLst>
                                        </p:cTn>
                                        <p:tgtEl>
                                          <p:spTgt spid="25603">
                                            <p:txEl>
                                              <p:pRg st="3" end="3"/>
                                            </p:txEl>
                                          </p:spTgt>
                                        </p:tgtEl>
                                        <p:attrNameLst>
                                          <p:attrName>style.visibility</p:attrName>
                                        </p:attrNameLst>
                                      </p:cBhvr>
                                      <p:to>
                                        <p:strVal val="visible"/>
                                      </p:to>
                                    </p:set>
                                    <p:animEffect transition="in" filter="fade">
                                      <p:cBhvr>
                                        <p:cTn id="19" dur="500"/>
                                        <p:tgtEl>
                                          <p:spTgt spid="25603">
                                            <p:txEl>
                                              <p:pRg st="3" end="3"/>
                                            </p:txEl>
                                          </p:spTgt>
                                        </p:tgtEl>
                                      </p:cBhvr>
                                    </p:animEffect>
                                  </p:childTnLst>
                                </p:cTn>
                              </p:par>
                            </p:childTnLst>
                          </p:cTn>
                        </p:par>
                        <p:par>
                          <p:cTn id="20" fill="hold">
                            <p:stCondLst>
                              <p:cond delay="2000"/>
                            </p:stCondLst>
                            <p:childTnLst>
                              <p:par>
                                <p:cTn id="21" presetID="10" presetClass="entr" presetSubtype="0" fill="hold" nodeType="afterEffect">
                                  <p:stCondLst>
                                    <p:cond delay="0"/>
                                  </p:stCondLst>
                                  <p:childTnLst>
                                    <p:set>
                                      <p:cBhvr>
                                        <p:cTn id="22" dur="1" fill="hold">
                                          <p:stCondLst>
                                            <p:cond delay="0"/>
                                          </p:stCondLst>
                                        </p:cTn>
                                        <p:tgtEl>
                                          <p:spTgt spid="25603">
                                            <p:txEl>
                                              <p:pRg st="4" end="4"/>
                                            </p:txEl>
                                          </p:spTgt>
                                        </p:tgtEl>
                                        <p:attrNameLst>
                                          <p:attrName>style.visibility</p:attrName>
                                        </p:attrNameLst>
                                      </p:cBhvr>
                                      <p:to>
                                        <p:strVal val="visible"/>
                                      </p:to>
                                    </p:set>
                                    <p:animEffect transition="in" filter="fade">
                                      <p:cBhvr>
                                        <p:cTn id="23" dur="500"/>
                                        <p:tgtEl>
                                          <p:spTgt spid="25603">
                                            <p:txEl>
                                              <p:pRg st="4" end="4"/>
                                            </p:txEl>
                                          </p:spTgt>
                                        </p:tgtEl>
                                      </p:cBhvr>
                                    </p:animEffect>
                                  </p:childTnLst>
                                </p:cTn>
                              </p:par>
                            </p:childTnLst>
                          </p:cTn>
                        </p:par>
                        <p:par>
                          <p:cTn id="24" fill="hold">
                            <p:stCondLst>
                              <p:cond delay="2500"/>
                            </p:stCondLst>
                            <p:childTnLst>
                              <p:par>
                                <p:cTn id="25" presetID="10" presetClass="entr" presetSubtype="0" fill="hold" nodeType="afterEffect">
                                  <p:stCondLst>
                                    <p:cond delay="0"/>
                                  </p:stCondLst>
                                  <p:childTnLst>
                                    <p:set>
                                      <p:cBhvr>
                                        <p:cTn id="26" dur="1" fill="hold">
                                          <p:stCondLst>
                                            <p:cond delay="0"/>
                                          </p:stCondLst>
                                        </p:cTn>
                                        <p:tgtEl>
                                          <p:spTgt spid="25603">
                                            <p:txEl>
                                              <p:pRg st="5" end="5"/>
                                            </p:txEl>
                                          </p:spTgt>
                                        </p:tgtEl>
                                        <p:attrNameLst>
                                          <p:attrName>style.visibility</p:attrName>
                                        </p:attrNameLst>
                                      </p:cBhvr>
                                      <p:to>
                                        <p:strVal val="visible"/>
                                      </p:to>
                                    </p:set>
                                    <p:animEffect transition="in" filter="fade">
                                      <p:cBhvr>
                                        <p:cTn id="27" dur="500"/>
                                        <p:tgtEl>
                                          <p:spTgt spid="25603">
                                            <p:txEl>
                                              <p:pRg st="5" end="5"/>
                                            </p:txEl>
                                          </p:spTgt>
                                        </p:tgtEl>
                                      </p:cBhvr>
                                    </p:animEffect>
                                  </p:childTnLst>
                                </p:cTn>
                              </p:par>
                            </p:childTnLst>
                          </p:cTn>
                        </p:par>
                        <p:par>
                          <p:cTn id="28" fill="hold">
                            <p:stCondLst>
                              <p:cond delay="3000"/>
                            </p:stCondLst>
                            <p:childTnLst>
                              <p:par>
                                <p:cTn id="29" presetID="10" presetClass="entr" presetSubtype="0" fill="hold" nodeType="afterEffect">
                                  <p:stCondLst>
                                    <p:cond delay="0"/>
                                  </p:stCondLst>
                                  <p:childTnLst>
                                    <p:set>
                                      <p:cBhvr>
                                        <p:cTn id="30" dur="1" fill="hold">
                                          <p:stCondLst>
                                            <p:cond delay="0"/>
                                          </p:stCondLst>
                                        </p:cTn>
                                        <p:tgtEl>
                                          <p:spTgt spid="25603">
                                            <p:txEl>
                                              <p:pRg st="6" end="6"/>
                                            </p:txEl>
                                          </p:spTgt>
                                        </p:tgtEl>
                                        <p:attrNameLst>
                                          <p:attrName>style.visibility</p:attrName>
                                        </p:attrNameLst>
                                      </p:cBhvr>
                                      <p:to>
                                        <p:strVal val="visible"/>
                                      </p:to>
                                    </p:set>
                                    <p:animEffect transition="in" filter="fade">
                                      <p:cBhvr>
                                        <p:cTn id="31" dur="500"/>
                                        <p:tgtEl>
                                          <p:spTgt spid="25603">
                                            <p:txEl>
                                              <p:pRg st="6" end="6"/>
                                            </p:txEl>
                                          </p:spTgt>
                                        </p:tgtEl>
                                      </p:cBhvr>
                                    </p:animEffect>
                                  </p:childTnLst>
                                </p:cTn>
                              </p:par>
                            </p:childTnLst>
                          </p:cTn>
                        </p:par>
                      </p:childTnLst>
                    </p:cTn>
                  </p:par>
                  <p:par>
                    <p:cTn id="32" fill="hold">
                      <p:stCondLst>
                        <p:cond delay="indefinite"/>
                      </p:stCondLst>
                      <p:childTnLst>
                        <p:par>
                          <p:cTn id="33" fill="hold">
                            <p:stCondLst>
                              <p:cond delay="0"/>
                            </p:stCondLst>
                            <p:childTnLst>
                              <p:par>
                                <p:cTn id="34" presetID="10" presetClass="entr" presetSubtype="0" fill="hold" nodeType="clickEffect">
                                  <p:stCondLst>
                                    <p:cond delay="0"/>
                                  </p:stCondLst>
                                  <p:childTnLst>
                                    <p:set>
                                      <p:cBhvr>
                                        <p:cTn id="35" dur="1" fill="hold">
                                          <p:stCondLst>
                                            <p:cond delay="0"/>
                                          </p:stCondLst>
                                        </p:cTn>
                                        <p:tgtEl>
                                          <p:spTgt spid="25603">
                                            <p:txEl>
                                              <p:pRg st="7" end="7"/>
                                            </p:txEl>
                                          </p:spTgt>
                                        </p:tgtEl>
                                        <p:attrNameLst>
                                          <p:attrName>style.visibility</p:attrName>
                                        </p:attrNameLst>
                                      </p:cBhvr>
                                      <p:to>
                                        <p:strVal val="visible"/>
                                      </p:to>
                                    </p:set>
                                    <p:animEffect transition="in" filter="fade">
                                      <p:cBhvr>
                                        <p:cTn id="36" dur="500"/>
                                        <p:tgtEl>
                                          <p:spTgt spid="2560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rotWithShape="1">
          <a:blip r:embed="rId3" cstate="print">
            <a:extLst>
              <a:ext uri="{28A0092B-C50C-407E-A947-70E740481C1C}">
                <a14:useLocalDpi xmlns:a14="http://schemas.microsoft.com/office/drawing/2010/main" val="0"/>
              </a:ext>
            </a:extLst>
          </a:blip>
          <a:srcRect l="40018"/>
          <a:stretch/>
        </p:blipFill>
        <p:spPr>
          <a:xfrm>
            <a:off x="677918" y="1952305"/>
            <a:ext cx="2711669" cy="3013842"/>
          </a:xfrm>
          <a:prstGeom prst="rect">
            <a:avLst/>
          </a:prstGeom>
        </p:spPr>
      </p:pic>
      <p:sp>
        <p:nvSpPr>
          <p:cNvPr id="2" name="Title 1"/>
          <p:cNvSpPr>
            <a:spLocks noGrp="1"/>
          </p:cNvSpPr>
          <p:nvPr>
            <p:ph type="title"/>
          </p:nvPr>
        </p:nvSpPr>
        <p:spPr>
          <a:xfrm>
            <a:off x="457200" y="458243"/>
            <a:ext cx="8229600" cy="411162"/>
          </a:xfrm>
        </p:spPr>
        <p:txBody>
          <a:bodyPr>
            <a:normAutofit fontScale="90000"/>
          </a:bodyPr>
          <a:lstStyle/>
          <a:p>
            <a:r>
              <a:rPr lang="en-US" dirty="0" smtClean="0"/>
              <a:t>Tips for a Successful Performance Improvement Cycle</a:t>
            </a:r>
            <a:endParaRPr lang="en-US" dirty="0"/>
          </a:p>
        </p:txBody>
      </p:sp>
      <p:sp>
        <p:nvSpPr>
          <p:cNvPr id="3" name="Text Placeholder 2"/>
          <p:cNvSpPr>
            <a:spLocks noGrp="1"/>
          </p:cNvSpPr>
          <p:nvPr>
            <p:ph type="body" sz="quarter" idx="10"/>
          </p:nvPr>
        </p:nvSpPr>
        <p:spPr>
          <a:xfrm>
            <a:off x="3231931" y="1466193"/>
            <a:ext cx="5483444" cy="4039892"/>
          </a:xfrm>
        </p:spPr>
        <p:txBody>
          <a:bodyPr>
            <a:normAutofit fontScale="92500" lnSpcReduction="10000"/>
          </a:bodyPr>
          <a:lstStyle/>
          <a:p>
            <a:pPr lvl="1">
              <a:spcBef>
                <a:spcPts val="200"/>
              </a:spcBef>
              <a:buSzTx/>
              <a:buFont typeface="Arial" charset="0"/>
              <a:buChar char="•"/>
            </a:pPr>
            <a:r>
              <a:rPr lang="en-US" dirty="0" smtClean="0"/>
              <a:t>Focus </a:t>
            </a:r>
            <a:r>
              <a:rPr lang="en-US" dirty="0"/>
              <a:t>on important workflows, </a:t>
            </a:r>
            <a:r>
              <a:rPr lang="en-US" dirty="0" smtClean="0"/>
              <a:t>processes, </a:t>
            </a:r>
            <a:r>
              <a:rPr lang="en-US" dirty="0"/>
              <a:t>and tasks</a:t>
            </a:r>
          </a:p>
          <a:p>
            <a:pPr lvl="2">
              <a:spcBef>
                <a:spcPts val="200"/>
              </a:spcBef>
              <a:buSzTx/>
              <a:buFont typeface="Symbol" pitchFamily="18" charset="2"/>
              <a:buChar char="¾"/>
            </a:pPr>
            <a:r>
              <a:rPr lang="en-US" dirty="0" smtClean="0"/>
              <a:t>Frequently </a:t>
            </a:r>
            <a:r>
              <a:rPr lang="en-US" dirty="0"/>
              <a:t>performed </a:t>
            </a:r>
          </a:p>
          <a:p>
            <a:pPr lvl="2">
              <a:spcBef>
                <a:spcPts val="200"/>
              </a:spcBef>
              <a:buSzTx/>
              <a:buFont typeface="Symbol" pitchFamily="18" charset="2"/>
              <a:buChar char="¾"/>
            </a:pPr>
            <a:r>
              <a:rPr lang="en-US" dirty="0"/>
              <a:t>Inconsistent execution</a:t>
            </a:r>
          </a:p>
          <a:p>
            <a:pPr lvl="2">
              <a:spcBef>
                <a:spcPts val="200"/>
              </a:spcBef>
              <a:buSzTx/>
              <a:buFont typeface="Symbol" pitchFamily="18" charset="2"/>
              <a:buChar char="¾"/>
            </a:pPr>
            <a:r>
              <a:rPr lang="en-US" dirty="0"/>
              <a:t>Under your control to improve</a:t>
            </a:r>
          </a:p>
          <a:p>
            <a:pPr lvl="2">
              <a:spcBef>
                <a:spcPts val="200"/>
              </a:spcBef>
              <a:buSzTx/>
              <a:buFont typeface="Symbol" pitchFamily="18" charset="2"/>
              <a:buChar char="¾"/>
            </a:pPr>
            <a:r>
              <a:rPr lang="en-US" dirty="0"/>
              <a:t>Put others in the “parking lot”</a:t>
            </a:r>
          </a:p>
          <a:p>
            <a:pPr lvl="1">
              <a:spcBef>
                <a:spcPts val="200"/>
              </a:spcBef>
              <a:buSzTx/>
              <a:buFont typeface="Arial" charset="0"/>
              <a:buChar char="•"/>
            </a:pPr>
            <a:r>
              <a:rPr lang="en-US" dirty="0"/>
              <a:t>Use appropriate measurements </a:t>
            </a:r>
            <a:r>
              <a:rPr lang="en-US" dirty="0" smtClean="0"/>
              <a:t/>
            </a:r>
            <a:br>
              <a:rPr lang="en-US" dirty="0" smtClean="0"/>
            </a:br>
            <a:r>
              <a:rPr lang="en-US" dirty="0" smtClean="0"/>
              <a:t>and </a:t>
            </a:r>
            <a:r>
              <a:rPr lang="en-US" dirty="0"/>
              <a:t>metrics</a:t>
            </a:r>
          </a:p>
          <a:p>
            <a:pPr lvl="2">
              <a:spcBef>
                <a:spcPts val="200"/>
              </a:spcBef>
              <a:buSzTx/>
              <a:buFont typeface="Symbol" pitchFamily="18" charset="2"/>
              <a:buChar char="¾"/>
            </a:pPr>
            <a:r>
              <a:rPr lang="en-US" dirty="0"/>
              <a:t>Remember “You get what </a:t>
            </a:r>
            <a:r>
              <a:rPr lang="en-US" dirty="0" smtClean="0"/>
              <a:t/>
            </a:r>
            <a:br>
              <a:rPr lang="en-US" dirty="0" smtClean="0"/>
            </a:br>
            <a:r>
              <a:rPr lang="en-US" dirty="0" smtClean="0"/>
              <a:t>you </a:t>
            </a:r>
            <a:r>
              <a:rPr lang="en-US" dirty="0"/>
              <a:t>measure”</a:t>
            </a:r>
          </a:p>
          <a:p>
            <a:pPr lvl="2">
              <a:spcBef>
                <a:spcPts val="200"/>
              </a:spcBef>
              <a:buSzTx/>
              <a:buFont typeface="Symbol" pitchFamily="18" charset="2"/>
              <a:buChar char="¾"/>
            </a:pPr>
            <a:r>
              <a:rPr lang="en-US" dirty="0"/>
              <a:t>Metrics must result in appropriate incentives </a:t>
            </a:r>
          </a:p>
        </p:txBody>
      </p:sp>
    </p:spTree>
    <p:extLst>
      <p:ext uri="{BB962C8B-B14F-4D97-AF65-F5344CB8AC3E}">
        <p14:creationId xmlns:p14="http://schemas.microsoft.com/office/powerpoint/2010/main" val="238088280"/>
      </p:ext>
    </p:extLst>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5" end="5"/>
                                            </p:txEl>
                                          </p:spTgt>
                                        </p:tgtEl>
                                        <p:attrNameLst>
                                          <p:attrName>style.visibility</p:attrName>
                                        </p:attrNameLst>
                                      </p:cBhvr>
                                      <p:to>
                                        <p:strVal val="visible"/>
                                      </p:to>
                                    </p:set>
                                    <p:animEffect transition="in" filter="fade">
                                      <p:cBhvr>
                                        <p:cTn id="7" dur="500"/>
                                        <p:tgtEl>
                                          <p:spTgt spid="3">
                                            <p:txEl>
                                              <p:pRg st="5" end="5"/>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3">
                                            <p:txEl>
                                              <p:pRg st="6" end="6"/>
                                            </p:txEl>
                                          </p:spTgt>
                                        </p:tgtEl>
                                        <p:attrNameLst>
                                          <p:attrName>style.visibility</p:attrName>
                                        </p:attrNameLst>
                                      </p:cBhvr>
                                      <p:to>
                                        <p:strVal val="visible"/>
                                      </p:to>
                                    </p:set>
                                    <p:animEffect transition="in" filter="fade">
                                      <p:cBhvr>
                                        <p:cTn id="10" dur="500"/>
                                        <p:tgtEl>
                                          <p:spTgt spid="3">
                                            <p:txEl>
                                              <p:pRg st="6" end="6"/>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xEl>
                                              <p:pRg st="7" end="7"/>
                                            </p:txEl>
                                          </p:spTgt>
                                        </p:tgtEl>
                                        <p:attrNameLst>
                                          <p:attrName>style.visibility</p:attrName>
                                        </p:attrNameLst>
                                      </p:cBhvr>
                                      <p:to>
                                        <p:strVal val="visible"/>
                                      </p:to>
                                    </p:set>
                                    <p:animEffect transition="in" filter="fade">
                                      <p:cBhvr>
                                        <p:cTn id="13" dur="5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8243"/>
            <a:ext cx="8229600" cy="411162"/>
          </a:xfrm>
        </p:spPr>
        <p:txBody>
          <a:bodyPr>
            <a:normAutofit fontScale="90000"/>
          </a:bodyPr>
          <a:lstStyle/>
          <a:p>
            <a:r>
              <a:rPr lang="en-US" dirty="0" smtClean="0"/>
              <a:t>Tips for a Successful Performance Improvement Cycle</a:t>
            </a:r>
            <a:endParaRPr lang="en-US" dirty="0"/>
          </a:p>
        </p:txBody>
      </p:sp>
      <p:sp>
        <p:nvSpPr>
          <p:cNvPr id="3" name="Text Placeholder 2"/>
          <p:cNvSpPr>
            <a:spLocks noGrp="1"/>
          </p:cNvSpPr>
          <p:nvPr>
            <p:ph type="body" sz="quarter" idx="10"/>
          </p:nvPr>
        </p:nvSpPr>
        <p:spPr>
          <a:xfrm>
            <a:off x="3231931" y="1463373"/>
            <a:ext cx="5483444" cy="3693614"/>
          </a:xfrm>
        </p:spPr>
        <p:txBody>
          <a:bodyPr>
            <a:normAutofit fontScale="85000" lnSpcReduction="10000"/>
          </a:bodyPr>
          <a:lstStyle/>
          <a:p>
            <a:pPr lvl="1">
              <a:spcBef>
                <a:spcPts val="200"/>
              </a:spcBef>
              <a:buSzTx/>
              <a:buFont typeface="Arial" charset="0"/>
              <a:buChar char="•"/>
            </a:pPr>
            <a:r>
              <a:rPr lang="en-US" dirty="0" smtClean="0"/>
              <a:t>Involve </a:t>
            </a:r>
            <a:r>
              <a:rPr lang="en-US" dirty="0"/>
              <a:t>team members</a:t>
            </a:r>
          </a:p>
          <a:p>
            <a:pPr lvl="2">
              <a:spcBef>
                <a:spcPts val="200"/>
              </a:spcBef>
              <a:buSzTx/>
              <a:buFont typeface="Symbol" pitchFamily="18" charset="2"/>
              <a:buChar char="¾"/>
            </a:pPr>
            <a:r>
              <a:rPr lang="en-US" dirty="0"/>
              <a:t>Inclusion and involvement leads to shared commitment</a:t>
            </a:r>
          </a:p>
          <a:p>
            <a:pPr lvl="2">
              <a:spcBef>
                <a:spcPts val="200"/>
              </a:spcBef>
              <a:buSzTx/>
              <a:buFont typeface="Symbol" pitchFamily="18" charset="2"/>
              <a:buChar char="¾"/>
            </a:pPr>
            <a:r>
              <a:rPr lang="en-US" dirty="0"/>
              <a:t>Share what they do well and where they could improve</a:t>
            </a:r>
          </a:p>
          <a:p>
            <a:pPr lvl="2">
              <a:spcBef>
                <a:spcPts val="200"/>
              </a:spcBef>
              <a:buSzTx/>
              <a:buFont typeface="Symbol" pitchFamily="18" charset="2"/>
              <a:buChar char="¾"/>
            </a:pPr>
            <a:r>
              <a:rPr lang="en-US" dirty="0"/>
              <a:t>Work with QA department if available</a:t>
            </a:r>
          </a:p>
          <a:p>
            <a:pPr lvl="2">
              <a:spcBef>
                <a:spcPts val="200"/>
              </a:spcBef>
              <a:buSzTx/>
              <a:buFont typeface="Symbol" pitchFamily="18" charset="2"/>
              <a:buChar char="¾"/>
            </a:pPr>
            <a:r>
              <a:rPr lang="en-US" dirty="0"/>
              <a:t>Consider using an external consultant and facilitator</a:t>
            </a:r>
          </a:p>
          <a:p>
            <a:pPr lvl="1">
              <a:spcBef>
                <a:spcPts val="200"/>
              </a:spcBef>
              <a:buSzTx/>
              <a:buFont typeface="Arial" charset="0"/>
              <a:buChar char="•"/>
            </a:pPr>
            <a:r>
              <a:rPr lang="en-US" dirty="0" smtClean="0"/>
              <a:t>Interview </a:t>
            </a:r>
            <a:r>
              <a:rPr lang="en-US" dirty="0"/>
              <a:t>your constituency, </a:t>
            </a:r>
            <a:r>
              <a:rPr lang="en-US" dirty="0" smtClean="0"/>
              <a:t>management, and partners</a:t>
            </a:r>
            <a:endParaRPr lang="en-US" dirty="0"/>
          </a:p>
          <a:p>
            <a:pPr lvl="2">
              <a:spcBef>
                <a:spcPts val="200"/>
              </a:spcBef>
              <a:buSzTx/>
              <a:buFont typeface="Symbol" pitchFamily="18" charset="2"/>
              <a:buChar char="¾"/>
            </a:pPr>
            <a:r>
              <a:rPr lang="en-US" dirty="0"/>
              <a:t>What the CSIRT does well</a:t>
            </a:r>
          </a:p>
          <a:p>
            <a:pPr lvl="2">
              <a:spcBef>
                <a:spcPts val="200"/>
              </a:spcBef>
              <a:buSzTx/>
              <a:buFont typeface="Symbol" pitchFamily="18" charset="2"/>
              <a:buChar char="¾"/>
            </a:pPr>
            <a:r>
              <a:rPr lang="en-US" dirty="0"/>
              <a:t>The key improvement areas</a:t>
            </a:r>
          </a:p>
          <a:p>
            <a:pPr lvl="0"/>
            <a:endParaRPr lang="en-US" dirty="0" smtClean="0"/>
          </a:p>
          <a:p>
            <a:pPr lvl="0"/>
            <a:endParaRPr lang="en-US" dirty="0" smtClean="0"/>
          </a:p>
        </p:txBody>
      </p:sp>
      <p:pic>
        <p:nvPicPr>
          <p:cNvPr id="7" name="Picture 6"/>
          <p:cNvPicPr>
            <a:picLocks noChangeAspect="1"/>
          </p:cNvPicPr>
          <p:nvPr/>
        </p:nvPicPr>
        <p:blipFill rotWithShape="1">
          <a:blip r:embed="rId3" cstate="print">
            <a:extLst>
              <a:ext uri="{28A0092B-C50C-407E-A947-70E740481C1C}">
                <a14:useLocalDpi xmlns:a14="http://schemas.microsoft.com/office/drawing/2010/main" val="0"/>
              </a:ext>
            </a:extLst>
          </a:blip>
          <a:srcRect l="40018"/>
          <a:stretch/>
        </p:blipFill>
        <p:spPr>
          <a:xfrm>
            <a:off x="677918" y="1952305"/>
            <a:ext cx="2711669" cy="3013842"/>
          </a:xfrm>
          <a:prstGeom prst="rect">
            <a:avLst/>
          </a:prstGeom>
        </p:spPr>
      </p:pic>
    </p:spTree>
    <p:extLst>
      <p:ext uri="{BB962C8B-B14F-4D97-AF65-F5344CB8AC3E}">
        <p14:creationId xmlns:p14="http://schemas.microsoft.com/office/powerpoint/2010/main" val="4133962092"/>
      </p:ext>
    </p:extLst>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5" end="5"/>
                                            </p:txEl>
                                          </p:spTgt>
                                        </p:tgtEl>
                                        <p:attrNameLst>
                                          <p:attrName>style.visibility</p:attrName>
                                        </p:attrNameLst>
                                      </p:cBhvr>
                                      <p:to>
                                        <p:strVal val="visible"/>
                                      </p:to>
                                    </p:set>
                                    <p:animEffect transition="in" filter="fade">
                                      <p:cBhvr>
                                        <p:cTn id="7" dur="500"/>
                                        <p:tgtEl>
                                          <p:spTgt spid="3">
                                            <p:txEl>
                                              <p:pRg st="5" end="5"/>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3">
                                            <p:txEl>
                                              <p:pRg st="6" end="6"/>
                                            </p:txEl>
                                          </p:spTgt>
                                        </p:tgtEl>
                                        <p:attrNameLst>
                                          <p:attrName>style.visibility</p:attrName>
                                        </p:attrNameLst>
                                      </p:cBhvr>
                                      <p:to>
                                        <p:strVal val="visible"/>
                                      </p:to>
                                    </p:set>
                                    <p:animEffect transition="in" filter="fade">
                                      <p:cBhvr>
                                        <p:cTn id="10" dur="500"/>
                                        <p:tgtEl>
                                          <p:spTgt spid="3">
                                            <p:txEl>
                                              <p:pRg st="6" end="6"/>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3">
                                            <p:txEl>
                                              <p:pRg st="7" end="7"/>
                                            </p:txEl>
                                          </p:spTgt>
                                        </p:tgtEl>
                                        <p:attrNameLst>
                                          <p:attrName>style.visibility</p:attrName>
                                        </p:attrNameLst>
                                      </p:cBhvr>
                                      <p:to>
                                        <p:strVal val="visible"/>
                                      </p:to>
                                    </p:set>
                                    <p:animEffect transition="in" filter="fade">
                                      <p:cBhvr>
                                        <p:cTn id="15" dur="5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6"/>
          <p:cNvSpPr>
            <a:spLocks noGrp="1"/>
          </p:cNvSpPr>
          <p:nvPr>
            <p:ph type="title"/>
          </p:nvPr>
        </p:nvSpPr>
        <p:spPr/>
        <p:txBody>
          <a:bodyPr>
            <a:normAutofit fontScale="90000"/>
          </a:bodyPr>
          <a:lstStyle/>
          <a:p>
            <a:r>
              <a:rPr lang="en-US" altLang="en-US" dirty="0" smtClean="0"/>
              <a:t>Performance Improvement Flow</a:t>
            </a:r>
          </a:p>
        </p:txBody>
      </p:sp>
      <p:sp>
        <p:nvSpPr>
          <p:cNvPr id="10" name="Rounded Rectangle 9"/>
          <p:cNvSpPr/>
          <p:nvPr/>
        </p:nvSpPr>
        <p:spPr>
          <a:xfrm>
            <a:off x="556566" y="1205345"/>
            <a:ext cx="1934528" cy="1143155"/>
          </a:xfrm>
          <a:prstGeom prst="roundRect">
            <a:avLst/>
          </a:prstGeom>
          <a:solidFill>
            <a:srgbClr val="2B812B"/>
          </a:solidFill>
          <a:ln>
            <a:noFill/>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en-US" sz="1600" dirty="0">
                <a:latin typeface="Lucida Sans"/>
              </a:rPr>
              <a:t>Establish high- level plan, resources and timeframe</a:t>
            </a:r>
          </a:p>
        </p:txBody>
      </p:sp>
      <p:sp>
        <p:nvSpPr>
          <p:cNvPr id="11" name="Rounded Rectangle 10"/>
          <p:cNvSpPr/>
          <p:nvPr/>
        </p:nvSpPr>
        <p:spPr>
          <a:xfrm>
            <a:off x="3589413" y="1205345"/>
            <a:ext cx="1934528" cy="1143155"/>
          </a:xfrm>
          <a:prstGeom prst="roundRect">
            <a:avLst/>
          </a:prstGeom>
          <a:solidFill>
            <a:srgbClr val="2B812B"/>
          </a:solidFill>
          <a:ln>
            <a:noFill/>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en-US" sz="1600" dirty="0">
                <a:latin typeface="Lucida Sans"/>
              </a:rPr>
              <a:t>Gain management support</a:t>
            </a:r>
          </a:p>
        </p:txBody>
      </p:sp>
      <p:sp>
        <p:nvSpPr>
          <p:cNvPr id="21" name="Right Arrow 20"/>
          <p:cNvSpPr/>
          <p:nvPr/>
        </p:nvSpPr>
        <p:spPr>
          <a:xfrm>
            <a:off x="2609688" y="1271533"/>
            <a:ext cx="911065" cy="1010779"/>
          </a:xfrm>
          <a:prstGeom prst="rightArrow">
            <a:avLst/>
          </a:prstGeom>
          <a:solidFill>
            <a:srgbClr val="B05C10"/>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lIns="9144" tIns="9144" rIns="9144" bIns="9144" rtlCol="0" anchor="ctr"/>
          <a:lstStyle/>
          <a:p>
            <a:pPr algn="ctr"/>
            <a:endParaRPr lang="en-US" sz="1600" dirty="0">
              <a:latin typeface="Lucida Sans"/>
            </a:endParaRPr>
          </a:p>
        </p:txBody>
      </p:sp>
      <p:sp>
        <p:nvSpPr>
          <p:cNvPr id="28" name="Rounded Rectangle 27"/>
          <p:cNvSpPr/>
          <p:nvPr/>
        </p:nvSpPr>
        <p:spPr>
          <a:xfrm>
            <a:off x="556566" y="4942056"/>
            <a:ext cx="1934528" cy="1143155"/>
          </a:xfrm>
          <a:prstGeom prst="roundRect">
            <a:avLst/>
          </a:prstGeom>
          <a:solidFill>
            <a:srgbClr val="2B812B"/>
          </a:solidFill>
          <a:ln>
            <a:noFill/>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en-US" sz="1600" dirty="0">
                <a:latin typeface="Lucida Sans"/>
              </a:rPr>
              <a:t>Update management and other stakeholders</a:t>
            </a:r>
          </a:p>
        </p:txBody>
      </p:sp>
      <p:sp>
        <p:nvSpPr>
          <p:cNvPr id="29" name="Rounded Rectangle 28"/>
          <p:cNvSpPr/>
          <p:nvPr/>
        </p:nvSpPr>
        <p:spPr>
          <a:xfrm>
            <a:off x="3589413" y="4942056"/>
            <a:ext cx="1934528" cy="1143155"/>
          </a:xfrm>
          <a:prstGeom prst="roundRect">
            <a:avLst/>
          </a:prstGeom>
          <a:solidFill>
            <a:srgbClr val="2B812B"/>
          </a:solidFill>
          <a:ln>
            <a:noFill/>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en-US" sz="1600" dirty="0">
                <a:latin typeface="Lucida Sans"/>
              </a:rPr>
              <a:t>Execute and report on your progress</a:t>
            </a:r>
          </a:p>
        </p:txBody>
      </p:sp>
      <p:sp>
        <p:nvSpPr>
          <p:cNvPr id="32" name="Right Arrow 31"/>
          <p:cNvSpPr/>
          <p:nvPr/>
        </p:nvSpPr>
        <p:spPr>
          <a:xfrm>
            <a:off x="2609688" y="5008243"/>
            <a:ext cx="911065" cy="1010779"/>
          </a:xfrm>
          <a:prstGeom prst="rightArrow">
            <a:avLst/>
          </a:prstGeom>
          <a:solidFill>
            <a:srgbClr val="B05C10"/>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lIns="9144" tIns="9144" rIns="9144" bIns="9144" rtlCol="0" anchor="ctr"/>
          <a:lstStyle/>
          <a:p>
            <a:pPr algn="ctr"/>
            <a:endParaRPr lang="en-US" sz="1600" dirty="0">
              <a:latin typeface="Lucida Sans"/>
            </a:endParaRPr>
          </a:p>
        </p:txBody>
      </p:sp>
      <p:sp>
        <p:nvSpPr>
          <p:cNvPr id="33" name="Rounded Rectangle 32"/>
          <p:cNvSpPr/>
          <p:nvPr/>
        </p:nvSpPr>
        <p:spPr>
          <a:xfrm>
            <a:off x="556566" y="3067915"/>
            <a:ext cx="1934528" cy="1143155"/>
          </a:xfrm>
          <a:prstGeom prst="roundRect">
            <a:avLst/>
          </a:prstGeom>
          <a:solidFill>
            <a:srgbClr val="2B812B"/>
          </a:solidFill>
          <a:ln>
            <a:noFill/>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en-US" sz="1600" dirty="0">
                <a:latin typeface="Lucida Sans"/>
              </a:rPr>
              <a:t>Develop improvement plan</a:t>
            </a:r>
          </a:p>
        </p:txBody>
      </p:sp>
      <p:sp>
        <p:nvSpPr>
          <p:cNvPr id="34" name="Rounded Rectangle 33"/>
          <p:cNvSpPr/>
          <p:nvPr/>
        </p:nvSpPr>
        <p:spPr>
          <a:xfrm>
            <a:off x="3589413" y="3067915"/>
            <a:ext cx="1934528" cy="1143155"/>
          </a:xfrm>
          <a:prstGeom prst="roundRect">
            <a:avLst/>
          </a:prstGeom>
          <a:solidFill>
            <a:srgbClr val="2B812B"/>
          </a:solidFill>
          <a:ln>
            <a:noFill/>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en-US" sz="1600" dirty="0">
                <a:latin typeface="Lucida Sans"/>
              </a:rPr>
              <a:t>Analyze data</a:t>
            </a:r>
          </a:p>
        </p:txBody>
      </p:sp>
      <p:sp>
        <p:nvSpPr>
          <p:cNvPr id="37" name="Right Arrow 36"/>
          <p:cNvSpPr/>
          <p:nvPr/>
        </p:nvSpPr>
        <p:spPr>
          <a:xfrm rot="10800000">
            <a:off x="2551843" y="3134103"/>
            <a:ext cx="911065" cy="1010779"/>
          </a:xfrm>
          <a:prstGeom prst="rightArrow">
            <a:avLst/>
          </a:prstGeom>
          <a:solidFill>
            <a:srgbClr val="B05C10"/>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lIns="9144" tIns="9144" rIns="9144" bIns="9144" rtlCol="0" anchor="ctr"/>
          <a:lstStyle/>
          <a:p>
            <a:pPr algn="ctr"/>
            <a:endParaRPr lang="en-US" sz="1600" dirty="0">
              <a:latin typeface="Lucida Sans"/>
            </a:endParaRPr>
          </a:p>
        </p:txBody>
      </p:sp>
      <p:sp>
        <p:nvSpPr>
          <p:cNvPr id="38" name="Right Arrow 37"/>
          <p:cNvSpPr/>
          <p:nvPr/>
        </p:nvSpPr>
        <p:spPr>
          <a:xfrm rot="5400000">
            <a:off x="7298465" y="2191609"/>
            <a:ext cx="621128" cy="1010779"/>
          </a:xfrm>
          <a:prstGeom prst="rightArrow">
            <a:avLst>
              <a:gd name="adj1" fmla="val 50000"/>
              <a:gd name="adj2" fmla="val 68626"/>
            </a:avLst>
          </a:prstGeom>
          <a:solidFill>
            <a:srgbClr val="B05C10"/>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lIns="9144" tIns="9144" rIns="9144" bIns="9144" rtlCol="0" anchor="ctr"/>
          <a:lstStyle/>
          <a:p>
            <a:pPr algn="ctr"/>
            <a:endParaRPr lang="en-US" sz="1600" dirty="0">
              <a:latin typeface="Lucida Sans"/>
            </a:endParaRPr>
          </a:p>
        </p:txBody>
      </p:sp>
      <p:sp>
        <p:nvSpPr>
          <p:cNvPr id="40" name="Right Arrow 39"/>
          <p:cNvSpPr/>
          <p:nvPr/>
        </p:nvSpPr>
        <p:spPr>
          <a:xfrm rot="5400000">
            <a:off x="1177447" y="4061896"/>
            <a:ext cx="621128" cy="1010779"/>
          </a:xfrm>
          <a:prstGeom prst="rightArrow">
            <a:avLst>
              <a:gd name="adj1" fmla="val 50000"/>
              <a:gd name="adj2" fmla="val 68626"/>
            </a:avLst>
          </a:prstGeom>
          <a:solidFill>
            <a:srgbClr val="B05C10"/>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lIns="9144" tIns="9144" rIns="9144" bIns="9144" rtlCol="0" anchor="ctr"/>
          <a:lstStyle/>
          <a:p>
            <a:pPr algn="ctr"/>
            <a:endParaRPr lang="en-US" sz="1600" dirty="0">
              <a:latin typeface="Lucida Sans"/>
            </a:endParaRPr>
          </a:p>
        </p:txBody>
      </p:sp>
      <p:sp>
        <p:nvSpPr>
          <p:cNvPr id="41" name="Rounded Rectangle 40"/>
          <p:cNvSpPr/>
          <p:nvPr/>
        </p:nvSpPr>
        <p:spPr>
          <a:xfrm>
            <a:off x="6655136" y="1205345"/>
            <a:ext cx="1934528" cy="1143155"/>
          </a:xfrm>
          <a:prstGeom prst="roundRect">
            <a:avLst/>
          </a:prstGeom>
          <a:solidFill>
            <a:srgbClr val="2B812B"/>
          </a:solidFill>
          <a:ln>
            <a:noFill/>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en-US" sz="1600" dirty="0">
                <a:latin typeface="Lucida Sans"/>
              </a:rPr>
              <a:t>Assemble your team</a:t>
            </a:r>
          </a:p>
        </p:txBody>
      </p:sp>
      <p:sp>
        <p:nvSpPr>
          <p:cNvPr id="42" name="Right Arrow 41"/>
          <p:cNvSpPr/>
          <p:nvPr/>
        </p:nvSpPr>
        <p:spPr>
          <a:xfrm>
            <a:off x="5675411" y="1271533"/>
            <a:ext cx="911065" cy="1010779"/>
          </a:xfrm>
          <a:prstGeom prst="rightArrow">
            <a:avLst/>
          </a:prstGeom>
          <a:solidFill>
            <a:srgbClr val="B05C10"/>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lIns="9144" tIns="9144" rIns="9144" bIns="9144" rtlCol="0" anchor="ctr"/>
          <a:lstStyle/>
          <a:p>
            <a:pPr algn="ctr"/>
            <a:endParaRPr lang="en-US" sz="1600" dirty="0">
              <a:latin typeface="Lucida Sans"/>
            </a:endParaRPr>
          </a:p>
        </p:txBody>
      </p:sp>
      <p:sp>
        <p:nvSpPr>
          <p:cNvPr id="45" name="Rounded Rectangle 44"/>
          <p:cNvSpPr/>
          <p:nvPr/>
        </p:nvSpPr>
        <p:spPr>
          <a:xfrm>
            <a:off x="6655136" y="3067915"/>
            <a:ext cx="1934528" cy="1143155"/>
          </a:xfrm>
          <a:prstGeom prst="roundRect">
            <a:avLst/>
          </a:prstGeom>
          <a:solidFill>
            <a:srgbClr val="2B812B"/>
          </a:solidFill>
          <a:ln>
            <a:noFill/>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en-US" sz="1600" dirty="0">
                <a:latin typeface="Lucida Sans"/>
              </a:rPr>
              <a:t>Collect performance data</a:t>
            </a:r>
          </a:p>
        </p:txBody>
      </p:sp>
      <p:sp>
        <p:nvSpPr>
          <p:cNvPr id="46" name="Right Arrow 45"/>
          <p:cNvSpPr/>
          <p:nvPr/>
        </p:nvSpPr>
        <p:spPr>
          <a:xfrm rot="10800000">
            <a:off x="5617566" y="3134103"/>
            <a:ext cx="911065" cy="1010779"/>
          </a:xfrm>
          <a:prstGeom prst="rightArrow">
            <a:avLst/>
          </a:prstGeom>
          <a:solidFill>
            <a:srgbClr val="B05C10"/>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lIns="9144" tIns="9144" rIns="9144" bIns="9144" rtlCol="0" anchor="ctr"/>
          <a:lstStyle/>
          <a:p>
            <a:pPr algn="ctr"/>
            <a:endParaRPr lang="en-US" sz="1600" dirty="0">
              <a:latin typeface="Lucida Sans"/>
            </a:endParaRPr>
          </a:p>
        </p:txBody>
      </p:sp>
    </p:spTree>
    <p:extLst>
      <p:ext uri="{BB962C8B-B14F-4D97-AF65-F5344CB8AC3E}">
        <p14:creationId xmlns:p14="http://schemas.microsoft.com/office/powerpoint/2010/main" val="969546975"/>
      </p:ext>
    </p:extLst>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500"/>
                                        <p:tgtEl>
                                          <p:spTgt spid="21"/>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1"/>
                                        </p:tgtEl>
                                        <p:attrNameLst>
                                          <p:attrName>style.visibility</p:attrName>
                                        </p:attrNameLst>
                                      </p:cBhvr>
                                      <p:to>
                                        <p:strVal val="visible"/>
                                      </p:to>
                                    </p:set>
                                    <p:animEffect transition="in" filter="fade">
                                      <p:cBhvr>
                                        <p:cTn id="10" dur="500"/>
                                        <p:tgtEl>
                                          <p:spTgt spid="11"/>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2"/>
                                        </p:tgtEl>
                                        <p:attrNameLst>
                                          <p:attrName>style.visibility</p:attrName>
                                        </p:attrNameLst>
                                      </p:cBhvr>
                                      <p:to>
                                        <p:strVal val="visible"/>
                                      </p:to>
                                    </p:set>
                                    <p:animEffect transition="in" filter="fade">
                                      <p:cBhvr>
                                        <p:cTn id="15" dur="500"/>
                                        <p:tgtEl>
                                          <p:spTgt spid="42"/>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1"/>
                                        </p:tgtEl>
                                        <p:attrNameLst>
                                          <p:attrName>style.visibility</p:attrName>
                                        </p:attrNameLst>
                                      </p:cBhvr>
                                      <p:to>
                                        <p:strVal val="visible"/>
                                      </p:to>
                                    </p:set>
                                    <p:animEffect transition="in" filter="fade">
                                      <p:cBhvr>
                                        <p:cTn id="18" dur="500"/>
                                        <p:tgtEl>
                                          <p:spTgt spid="41"/>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38"/>
                                        </p:tgtEl>
                                        <p:attrNameLst>
                                          <p:attrName>style.visibility</p:attrName>
                                        </p:attrNameLst>
                                      </p:cBhvr>
                                      <p:to>
                                        <p:strVal val="visible"/>
                                      </p:to>
                                    </p:set>
                                    <p:animEffect transition="in" filter="fade">
                                      <p:cBhvr>
                                        <p:cTn id="23" dur="500"/>
                                        <p:tgtEl>
                                          <p:spTgt spid="38"/>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45"/>
                                        </p:tgtEl>
                                        <p:attrNameLst>
                                          <p:attrName>style.visibility</p:attrName>
                                        </p:attrNameLst>
                                      </p:cBhvr>
                                      <p:to>
                                        <p:strVal val="visible"/>
                                      </p:to>
                                    </p:set>
                                    <p:animEffect transition="in" filter="fade">
                                      <p:cBhvr>
                                        <p:cTn id="26" dur="500"/>
                                        <p:tgtEl>
                                          <p:spTgt spid="45"/>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46"/>
                                        </p:tgtEl>
                                        <p:attrNameLst>
                                          <p:attrName>style.visibility</p:attrName>
                                        </p:attrNameLst>
                                      </p:cBhvr>
                                      <p:to>
                                        <p:strVal val="visible"/>
                                      </p:to>
                                    </p:set>
                                    <p:animEffect transition="in" filter="fade">
                                      <p:cBhvr>
                                        <p:cTn id="31" dur="500"/>
                                        <p:tgtEl>
                                          <p:spTgt spid="46"/>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34"/>
                                        </p:tgtEl>
                                        <p:attrNameLst>
                                          <p:attrName>style.visibility</p:attrName>
                                        </p:attrNameLst>
                                      </p:cBhvr>
                                      <p:to>
                                        <p:strVal val="visible"/>
                                      </p:to>
                                    </p:set>
                                    <p:animEffect transition="in" filter="fade">
                                      <p:cBhvr>
                                        <p:cTn id="34" dur="500"/>
                                        <p:tgtEl>
                                          <p:spTgt spid="34"/>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37"/>
                                        </p:tgtEl>
                                        <p:attrNameLst>
                                          <p:attrName>style.visibility</p:attrName>
                                        </p:attrNameLst>
                                      </p:cBhvr>
                                      <p:to>
                                        <p:strVal val="visible"/>
                                      </p:to>
                                    </p:set>
                                    <p:animEffect transition="in" filter="fade">
                                      <p:cBhvr>
                                        <p:cTn id="39" dur="500"/>
                                        <p:tgtEl>
                                          <p:spTgt spid="37"/>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33"/>
                                        </p:tgtEl>
                                        <p:attrNameLst>
                                          <p:attrName>style.visibility</p:attrName>
                                        </p:attrNameLst>
                                      </p:cBhvr>
                                      <p:to>
                                        <p:strVal val="visible"/>
                                      </p:to>
                                    </p:set>
                                    <p:animEffect transition="in" filter="fade">
                                      <p:cBhvr>
                                        <p:cTn id="42" dur="500"/>
                                        <p:tgtEl>
                                          <p:spTgt spid="33"/>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40"/>
                                        </p:tgtEl>
                                        <p:attrNameLst>
                                          <p:attrName>style.visibility</p:attrName>
                                        </p:attrNameLst>
                                      </p:cBhvr>
                                      <p:to>
                                        <p:strVal val="visible"/>
                                      </p:to>
                                    </p:set>
                                    <p:animEffect transition="in" filter="fade">
                                      <p:cBhvr>
                                        <p:cTn id="47" dur="500"/>
                                        <p:tgtEl>
                                          <p:spTgt spid="40"/>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28"/>
                                        </p:tgtEl>
                                        <p:attrNameLst>
                                          <p:attrName>style.visibility</p:attrName>
                                        </p:attrNameLst>
                                      </p:cBhvr>
                                      <p:to>
                                        <p:strVal val="visible"/>
                                      </p:to>
                                    </p:set>
                                    <p:animEffect transition="in" filter="fade">
                                      <p:cBhvr>
                                        <p:cTn id="50" dur="500"/>
                                        <p:tgtEl>
                                          <p:spTgt spid="28"/>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32"/>
                                        </p:tgtEl>
                                        <p:attrNameLst>
                                          <p:attrName>style.visibility</p:attrName>
                                        </p:attrNameLst>
                                      </p:cBhvr>
                                      <p:to>
                                        <p:strVal val="visible"/>
                                      </p:to>
                                    </p:set>
                                    <p:animEffect transition="in" filter="fade">
                                      <p:cBhvr>
                                        <p:cTn id="55" dur="500"/>
                                        <p:tgtEl>
                                          <p:spTgt spid="32"/>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29"/>
                                        </p:tgtEl>
                                        <p:attrNameLst>
                                          <p:attrName>style.visibility</p:attrName>
                                        </p:attrNameLst>
                                      </p:cBhvr>
                                      <p:to>
                                        <p:strVal val="visible"/>
                                      </p:to>
                                    </p:set>
                                    <p:animEffect transition="in" filter="fade">
                                      <p:cBhvr>
                                        <p:cTn id="58"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21" grpId="0" animBg="1"/>
      <p:bldP spid="28" grpId="0" animBg="1"/>
      <p:bldP spid="29" grpId="0" animBg="1"/>
      <p:bldP spid="32" grpId="0" animBg="1"/>
      <p:bldP spid="33" grpId="0" animBg="1"/>
      <p:bldP spid="34" grpId="0" animBg="1"/>
      <p:bldP spid="37" grpId="0" animBg="1"/>
      <p:bldP spid="38" grpId="0" animBg="1"/>
      <p:bldP spid="40" grpId="0" animBg="1"/>
      <p:bldP spid="41" grpId="0" animBg="1"/>
      <p:bldP spid="42" grpId="0" animBg="1"/>
      <p:bldP spid="45" grpId="0" animBg="1"/>
      <p:bldP spid="46"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lvl="0"/>
            <a:r>
              <a:rPr lang="en-US" dirty="0" smtClean="0"/>
              <a:t>Universal: General Improvement Areas</a:t>
            </a:r>
            <a:endParaRPr lang="en-US" dirty="0"/>
          </a:p>
        </p:txBody>
      </p:sp>
      <p:sp>
        <p:nvSpPr>
          <p:cNvPr id="3" name="Text Placeholder 2"/>
          <p:cNvSpPr>
            <a:spLocks noGrp="1"/>
          </p:cNvSpPr>
          <p:nvPr>
            <p:ph type="body" sz="quarter" idx="10"/>
          </p:nvPr>
        </p:nvSpPr>
        <p:spPr/>
        <p:txBody>
          <a:bodyPr/>
          <a:lstStyle/>
          <a:p>
            <a:pPr lvl="1">
              <a:spcBef>
                <a:spcPts val="200"/>
              </a:spcBef>
              <a:buSzTx/>
              <a:buFont typeface="Arial" charset="0"/>
              <a:buChar char="•"/>
            </a:pPr>
            <a:r>
              <a:rPr lang="en-US" sz="2400" dirty="0" smtClean="0"/>
              <a:t>Overall </a:t>
            </a:r>
            <a:r>
              <a:rPr lang="en-US" sz="2400" dirty="0"/>
              <a:t>effectiveness </a:t>
            </a:r>
          </a:p>
          <a:p>
            <a:pPr lvl="1">
              <a:spcBef>
                <a:spcPts val="200"/>
              </a:spcBef>
              <a:buSzTx/>
              <a:buFont typeface="Arial" charset="0"/>
              <a:buChar char="•"/>
            </a:pPr>
            <a:r>
              <a:rPr lang="en-US" sz="2400" dirty="0" smtClean="0"/>
              <a:t>Communication</a:t>
            </a:r>
            <a:endParaRPr lang="en-US" sz="2400" dirty="0"/>
          </a:p>
          <a:p>
            <a:pPr lvl="1">
              <a:spcBef>
                <a:spcPts val="200"/>
              </a:spcBef>
              <a:buSzTx/>
              <a:buFont typeface="Arial" charset="0"/>
              <a:buChar char="•"/>
            </a:pPr>
            <a:r>
              <a:rPr lang="en-US" sz="2400" dirty="0"/>
              <a:t>Consistency</a:t>
            </a:r>
          </a:p>
          <a:p>
            <a:pPr lvl="1">
              <a:spcBef>
                <a:spcPts val="200"/>
              </a:spcBef>
              <a:buSzTx/>
              <a:buFont typeface="Arial" charset="0"/>
              <a:buChar char="•"/>
            </a:pPr>
            <a:r>
              <a:rPr lang="en-US" sz="2400" dirty="0" smtClean="0"/>
              <a:t>Timeliness</a:t>
            </a:r>
          </a:p>
          <a:p>
            <a:pPr lvl="0"/>
            <a:endParaRPr lang="en-US" dirty="0" smtClean="0"/>
          </a:p>
        </p:txBody>
      </p:sp>
      <p:pic>
        <p:nvPicPr>
          <p:cNvPr id="5" name="Picture 4"/>
          <p:cNvPicPr>
            <a:picLocks noChangeAspect="1"/>
          </p:cNvPicPr>
          <p:nvPr/>
        </p:nvPicPr>
        <p:blipFill rotWithShape="1">
          <a:blip r:embed="rId3" cstate="print">
            <a:extLst>
              <a:ext uri="{28A0092B-C50C-407E-A947-70E740481C1C}">
                <a14:useLocalDpi xmlns:a14="http://schemas.microsoft.com/office/drawing/2010/main" val="0"/>
              </a:ext>
            </a:extLst>
          </a:blip>
          <a:srcRect l="6832"/>
          <a:stretch/>
        </p:blipFill>
        <p:spPr>
          <a:xfrm>
            <a:off x="3815254" y="1845634"/>
            <a:ext cx="4729655" cy="3387448"/>
          </a:xfrm>
          <a:prstGeom prst="rect">
            <a:avLst/>
          </a:prstGeom>
        </p:spPr>
      </p:pic>
    </p:spTree>
    <p:extLst>
      <p:ext uri="{BB962C8B-B14F-4D97-AF65-F5344CB8AC3E}">
        <p14:creationId xmlns:p14="http://schemas.microsoft.com/office/powerpoint/2010/main" val="673941327"/>
      </p:ext>
    </p:extLst>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Custom Design">
  <a:themeElements>
    <a:clrScheme name="Custom 1">
      <a:dk1>
        <a:srgbClr val="000000"/>
      </a:dk1>
      <a:lt1>
        <a:srgbClr val="FFFFFF"/>
      </a:lt1>
      <a:dk2>
        <a:srgbClr val="44546A"/>
      </a:dk2>
      <a:lt2>
        <a:srgbClr val="E7E6E6"/>
      </a:lt2>
      <a:accent1>
        <a:srgbClr val="003F0B"/>
      </a:accent1>
      <a:accent2>
        <a:srgbClr val="FE7802"/>
      </a:accent2>
      <a:accent3>
        <a:srgbClr val="003257"/>
      </a:accent3>
      <a:accent4>
        <a:srgbClr val="41BF00"/>
      </a:accent4>
      <a:accent5>
        <a:srgbClr val="007F16"/>
      </a:accent5>
      <a:accent6>
        <a:srgbClr val="C1EC01"/>
      </a:accent6>
      <a:hlink>
        <a:srgbClr val="0563C1"/>
      </a:hlink>
      <a:folHlink>
        <a:srgbClr val="954F72"/>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FIRST_Training_template" id="{CE3E207B-E7BA-F14D-B327-E93D60FF2987}" vid="{330588A5-0013-5346-939E-D43330785BD1}"/>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Apex">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FIRST_Training_template</Template>
  <TotalTime>23680</TotalTime>
  <Words>4653</Words>
  <Application>Microsoft Macintosh PowerPoint</Application>
  <PresentationFormat>On-screen Show (4:3)</PresentationFormat>
  <Paragraphs>466</Paragraphs>
  <Slides>40</Slides>
  <Notes>24</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40</vt:i4>
      </vt:variant>
    </vt:vector>
  </HeadingPairs>
  <TitlesOfParts>
    <vt:vector size="50" baseType="lpstr">
      <vt:lpstr>Aharoni</vt:lpstr>
      <vt:lpstr>Calibri</vt:lpstr>
      <vt:lpstr>Lucida Sans</vt:lpstr>
      <vt:lpstr>Mangal</vt:lpstr>
      <vt:lpstr>ＭＳ Ｐゴシック</vt:lpstr>
      <vt:lpstr>Symbol</vt:lpstr>
      <vt:lpstr>TradeGothic</vt:lpstr>
      <vt:lpstr>Wingdings</vt:lpstr>
      <vt:lpstr>Arial</vt:lpstr>
      <vt:lpstr>Custom Design</vt:lpstr>
      <vt:lpstr>Module 6  CSIRT Performance Measurement</vt:lpstr>
      <vt:lpstr>Copyright</vt:lpstr>
      <vt:lpstr>Agenda</vt:lpstr>
      <vt:lpstr>Section 1:  Performance Analysis</vt:lpstr>
      <vt:lpstr>Why Analyze Team Job Performance?</vt:lpstr>
      <vt:lpstr>Tips for a Successful Performance Improvement Cycle</vt:lpstr>
      <vt:lpstr>Tips for a Successful Performance Improvement Cycle</vt:lpstr>
      <vt:lpstr>Performance Improvement Flow</vt:lpstr>
      <vt:lpstr>Universal: General Improvement Areas</vt:lpstr>
      <vt:lpstr>Universal: General Improvement Areas</vt:lpstr>
      <vt:lpstr>Learning Check</vt:lpstr>
      <vt:lpstr>PowerPoint Presentation</vt:lpstr>
      <vt:lpstr>Section 2:  Measurement Models </vt:lpstr>
      <vt:lpstr>Align Measurement with IM Phases</vt:lpstr>
      <vt:lpstr>Align Measurement with IM Phases</vt:lpstr>
      <vt:lpstr>Align Measurement with IM Phases</vt:lpstr>
      <vt:lpstr>Align Measurement with IM Phases</vt:lpstr>
      <vt:lpstr>Align Measurement with IM Phases</vt:lpstr>
      <vt:lpstr>Align Measurement with IM Phases</vt:lpstr>
      <vt:lpstr>Maturity Model Assists in  Performance Measurement</vt:lpstr>
      <vt:lpstr>Leverage Existing Maturity Models</vt:lpstr>
      <vt:lpstr>Learning Check</vt:lpstr>
      <vt:lpstr>PowerPoint Presentation</vt:lpstr>
      <vt:lpstr>Maturity Models</vt:lpstr>
      <vt:lpstr>Maturity</vt:lpstr>
      <vt:lpstr>CSIRT Maturity</vt:lpstr>
      <vt:lpstr>CSIRT Maturity Models</vt:lpstr>
      <vt:lpstr>Maturing Maturity</vt:lpstr>
      <vt:lpstr>Quick Check</vt:lpstr>
      <vt:lpstr>FOUNDATION</vt:lpstr>
      <vt:lpstr>ORGANISATION </vt:lpstr>
      <vt:lpstr>HUMAN</vt:lpstr>
      <vt:lpstr>TOOLING</vt:lpstr>
      <vt:lpstr>PROCESSES</vt:lpstr>
      <vt:lpstr>Parameters</vt:lpstr>
      <vt:lpstr>Parameters</vt:lpstr>
      <vt:lpstr>SIM3 Radar Diagram</vt:lpstr>
      <vt:lpstr>Course Conclusion</vt:lpstr>
      <vt:lpstr>PowerPoint Presentation</vt:lpstr>
      <vt:lpstr>PowerPoint Presentation</vt:lpstr>
    </vt:vector>
  </TitlesOfParts>
  <LinksUpToDate>false</LinksUpToDate>
  <SharedDoc>false</SharedDoc>
  <HyperlinksChanged>false</HyperlinksChanged>
  <AppVersion>15.0033</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FIRST.org Course Module 6</dc:title>
  <dc:creator>Alan Reade</dc:creator>
  <cp:lastModifiedBy>Serge Droz</cp:lastModifiedBy>
  <cp:revision>465</cp:revision>
  <dcterms:created xsi:type="dcterms:W3CDTF">2008-12-23T18:42:52Z</dcterms:created>
  <dcterms:modified xsi:type="dcterms:W3CDTF">2017-05-07T12:33:29Z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
    <vt:lpwstr>Document</vt:lpwstr>
  </property>
</Properties>
</file>