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7" r:id="rId1"/>
  </p:sldMasterIdLst>
  <p:notesMasterIdLst>
    <p:notesMasterId r:id="rId12"/>
  </p:notesMasterIdLst>
  <p:handoutMasterIdLst>
    <p:handoutMasterId r:id="rId13"/>
  </p:handoutMasterIdLst>
  <p:sldIdLst>
    <p:sldId id="295" r:id="rId2"/>
    <p:sldId id="334" r:id="rId3"/>
    <p:sldId id="297" r:id="rId4"/>
    <p:sldId id="299" r:id="rId5"/>
    <p:sldId id="331" r:id="rId6"/>
    <p:sldId id="332" r:id="rId7"/>
    <p:sldId id="333" r:id="rId8"/>
    <p:sldId id="312" r:id="rId9"/>
    <p:sldId id="335" r:id="rId10"/>
    <p:sldId id="314" r:id="rId11"/>
  </p:sldIdLst>
  <p:sldSz cx="9144000" cy="6858000" type="screen4x3"/>
  <p:notesSz cx="6858000" cy="9296400"/>
  <p:defaultTex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4ABB"/>
    <a:srgbClr val="2B812B"/>
    <a:srgbClr val="009900"/>
    <a:srgbClr val="022052"/>
    <a:srgbClr val="FFFF00"/>
    <a:srgbClr val="EB8325"/>
    <a:srgbClr val="E97A15"/>
    <a:srgbClr val="D36E13"/>
    <a:srgbClr val="D18915"/>
    <a:srgbClr val="E3951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69" autoAdjust="0"/>
    <p:restoredTop sz="65979" autoAdjust="0"/>
  </p:normalViewPr>
  <p:slideViewPr>
    <p:cSldViewPr snapToGrid="0">
      <p:cViewPr varScale="1">
        <p:scale>
          <a:sx n="87" d="100"/>
          <a:sy n="87" d="100"/>
        </p:scale>
        <p:origin x="192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101" d="100"/>
          <a:sy n="101" d="100"/>
        </p:scale>
        <p:origin x="1752" y="192"/>
      </p:cViewPr>
      <p:guideLst>
        <p:guide orient="horz" pos="2928"/>
        <p:guide pos="2160"/>
      </p:guideLst>
    </p:cSldViewPr>
  </p:notesViewPr>
  <p:gridSpacing cx="91439" cy="91439"/>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handoutMaster" Target="handoutMasters/handout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 Id="rId2" Type="http://schemas.openxmlformats.org/officeDocument/2006/relationships/image" Target="../media/image7.png"/></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E8C45910-C760-4F07-BB60-B114AA3243E3}" type="datetimeFigureOut">
              <a:rPr lang="en-US" smtClean="0"/>
              <a:t>5/7/17</a:t>
            </a:fld>
            <a:endParaRPr lang="en-US" dirty="0"/>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r>
              <a:rPr lang="en-GB" dirty="0"/>
              <a:t>© FIRST Inc. </a:t>
            </a:r>
            <a:r>
              <a:rPr lang="mr-IN" dirty="0"/>
              <a:t>(CC BY-NC-SA 4.0)</a:t>
            </a:r>
            <a:r>
              <a:rPr lang="en-US" dirty="0"/>
              <a:t> </a:t>
            </a:r>
            <a:endParaRPr lang="en-GB" dirty="0"/>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F2B4DD0A-D2FE-405E-B328-67B8AEA59707}" type="slidenum">
              <a:rPr lang="en-US" smtClean="0"/>
              <a:t>‹#›</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4931"/>
            <a:ext cx="1270000" cy="635000"/>
          </a:xfrm>
          <a:prstGeom prst="rect">
            <a:avLst/>
          </a:prstGeom>
        </p:spPr>
      </p:pic>
    </p:spTree>
    <p:extLst>
      <p:ext uri="{BB962C8B-B14F-4D97-AF65-F5344CB8AC3E}">
        <p14:creationId xmlns:p14="http://schemas.microsoft.com/office/powerpoint/2010/main" val="38464483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128"/>
              </a:defRPr>
            </a:lvl1pPr>
          </a:lstStyle>
          <a:p>
            <a:pPr>
              <a:defRPr/>
            </a:pPr>
            <a:endParaRPr lang="en-US" altLang="en-US" dirty="0"/>
          </a:p>
        </p:txBody>
      </p:sp>
      <p:sp>
        <p:nvSpPr>
          <p:cNvPr id="23555" name="Rectangle 3"/>
          <p:cNvSpPr>
            <a:spLocks noGrp="1" noChangeArrowheads="1"/>
          </p:cNvSpPr>
          <p:nvPr>
            <p:ph type="dt" idx="1"/>
          </p:nvPr>
        </p:nvSpPr>
        <p:spPr bwMode="auto">
          <a:xfrm>
            <a:off x="3886200" y="0"/>
            <a:ext cx="2971800" cy="46482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128"/>
              </a:defRPr>
            </a:lvl1pPr>
          </a:lstStyle>
          <a:p>
            <a:pPr>
              <a:defRPr/>
            </a:pPr>
            <a:fld id="{81892EE4-E14D-4FAA-B9C1-98613337A36C}" type="datetime1">
              <a:rPr lang="en-US" altLang="en-US"/>
              <a:pPr>
                <a:defRPr/>
              </a:pPr>
              <a:t>5/7/17</a:t>
            </a:fld>
            <a:endParaRPr lang="en-US" altLang="en-US" dirty="0"/>
          </a:p>
        </p:txBody>
      </p:sp>
      <p:sp>
        <p:nvSpPr>
          <p:cNvPr id="4100" name="Rectangle 4"/>
          <p:cNvSpPr>
            <a:spLocks noGrp="1" noRot="1" noChangeAspect="1" noChangeArrowheads="1" noTextEdit="1"/>
          </p:cNvSpPr>
          <p:nvPr>
            <p:ph type="sldImg" idx="2"/>
          </p:nvPr>
        </p:nvSpPr>
        <p:spPr bwMode="auto">
          <a:xfrm>
            <a:off x="914400" y="554038"/>
            <a:ext cx="5029200" cy="3771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7" name="Rectangle 5"/>
          <p:cNvSpPr>
            <a:spLocks noGrp="1" noChangeArrowheads="1"/>
          </p:cNvSpPr>
          <p:nvPr>
            <p:ph type="body" sz="quarter" idx="3"/>
          </p:nvPr>
        </p:nvSpPr>
        <p:spPr bwMode="auto">
          <a:xfrm>
            <a:off x="914400" y="4415790"/>
            <a:ext cx="5029200" cy="418338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23558" name="Rectangle 6"/>
          <p:cNvSpPr>
            <a:spLocks noGrp="1" noChangeArrowheads="1"/>
          </p:cNvSpPr>
          <p:nvPr>
            <p:ph type="ftr" sz="quarter" idx="4"/>
          </p:nvPr>
        </p:nvSpPr>
        <p:spPr bwMode="auto">
          <a:xfrm>
            <a:off x="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r>
              <a:rPr lang="en-GB" dirty="0" smtClean="0"/>
              <a:t>© FIRST Inc. </a:t>
            </a:r>
            <a:r>
              <a:rPr lang="mr-IN" dirty="0" smtClean="0"/>
              <a:t>(CC BY-NC-SA 4.0)</a:t>
            </a:r>
            <a:r>
              <a:rPr lang="en-US" dirty="0" smtClean="0"/>
              <a:t> </a:t>
            </a:r>
            <a:endParaRPr lang="en-GB" dirty="0"/>
          </a:p>
        </p:txBody>
      </p:sp>
      <p:sp>
        <p:nvSpPr>
          <p:cNvPr id="2355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a:pPr/>
              <a:t>‹#›</a:t>
            </a:fld>
            <a:endParaRPr lang="en-US" altLang="en-US" dirty="0"/>
          </a:p>
        </p:txBody>
      </p:sp>
    </p:spTree>
    <p:extLst>
      <p:ext uri="{BB962C8B-B14F-4D97-AF65-F5344CB8AC3E}">
        <p14:creationId xmlns:p14="http://schemas.microsoft.com/office/powerpoint/2010/main" val="4132337777"/>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Calibri" charset="0"/>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Calibri"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1000" b="1" dirty="0" smtClean="0">
                <a:latin typeface="Lucida Sans"/>
                <a:cs typeface="Arial" charset="0"/>
              </a:rPr>
              <a:t>Lab for Module 6: </a:t>
            </a:r>
            <a:r>
              <a:rPr lang="en-US" altLang="en-US" sz="1000" b="1" dirty="0" smtClean="0">
                <a:latin typeface="Lucida Sans"/>
              </a:rPr>
              <a:t>CSIRT Performance Measurement</a:t>
            </a:r>
            <a:r>
              <a:rPr lang="en-US" altLang="en-US" sz="1000" b="1" dirty="0" smtClean="0">
                <a:latin typeface="Lucida Sans"/>
                <a:cs typeface="Arial" charset="0"/>
              </a:rPr>
              <a:t>:</a:t>
            </a:r>
            <a:r>
              <a:rPr lang="en-US" altLang="en-US" sz="1000" b="0" i="1" dirty="0" smtClean="0">
                <a:latin typeface="Lucida Sans"/>
                <a:cs typeface="Arial" charset="0"/>
              </a:rPr>
              <a:t> 0 minutes</a:t>
            </a:r>
          </a:p>
          <a:p>
            <a:pPr eaLnBrk="1" hangingPunct="1"/>
            <a:r>
              <a:rPr lang="en-US" altLang="en-US" sz="1000" b="1" dirty="0" smtClean="0">
                <a:latin typeface="Lucida Sans"/>
                <a:cs typeface="Arial" charset="0"/>
              </a:rPr>
              <a:t>Say: </a:t>
            </a:r>
            <a:r>
              <a:rPr lang="en-US" altLang="en-US" sz="1000" b="0" dirty="0" smtClean="0">
                <a:latin typeface="Lucida Sans"/>
                <a:cs typeface="Arial" charset="0"/>
              </a:rPr>
              <a:t>Now</a:t>
            </a:r>
            <a:r>
              <a:rPr lang="en-US" altLang="en-US" sz="1000" b="0" baseline="0" dirty="0" smtClean="0">
                <a:latin typeface="Lucida Sans"/>
                <a:cs typeface="Arial" charset="0"/>
              </a:rPr>
              <a:t> that you know about CSIRT performance measurement, you will get a chance to practice all these steps in a scenario. </a:t>
            </a:r>
          </a:p>
          <a:p>
            <a:pPr marL="0" marR="0" indent="0" algn="l" defTabSz="457200" rtl="0" eaLnBrk="1" fontAlgn="base" latinLnBrk="0" hangingPunct="1">
              <a:lnSpc>
                <a:spcPct val="100000"/>
              </a:lnSpc>
              <a:spcBef>
                <a:spcPct val="30000"/>
              </a:spcBef>
              <a:spcAft>
                <a:spcPct val="0"/>
              </a:spcAft>
              <a:buClrTx/>
              <a:buSzTx/>
              <a:buFontTx/>
              <a:buNone/>
              <a:tabLst/>
              <a:defRPr/>
            </a:pPr>
            <a:r>
              <a:rPr lang="en-US" altLang="en-US" sz="1000" b="1" dirty="0" smtClean="0">
                <a:latin typeface="Lucida Sans"/>
                <a:cs typeface="Arial" charset="0"/>
              </a:rPr>
              <a:t>Approximate time for Lab:</a:t>
            </a:r>
            <a:r>
              <a:rPr lang="en-US" altLang="en-US" sz="1000" i="1" dirty="0" smtClean="0">
                <a:latin typeface="Lucida Sans"/>
                <a:cs typeface="Arial" charset="0"/>
              </a:rPr>
              <a:t> 40</a:t>
            </a:r>
            <a:r>
              <a:rPr lang="en-US" altLang="en-US" sz="1000" i="1" baseline="0" dirty="0" smtClean="0">
                <a:latin typeface="Lucida Sans"/>
                <a:cs typeface="Arial" charset="0"/>
              </a:rPr>
              <a:t> t</a:t>
            </a:r>
            <a:r>
              <a:rPr lang="en-US" altLang="en-US" sz="1000" i="1" dirty="0" smtClean="0">
                <a:latin typeface="Lucida Sans"/>
                <a:cs typeface="Arial" charset="0"/>
              </a:rPr>
              <a:t>o 70 minutes</a:t>
            </a:r>
            <a:endParaRPr lang="en-US" altLang="en-US" b="0" baseline="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a:t>
            </a:fld>
            <a:endParaRPr lang="en-US" altLang="en-US" sz="800" dirty="0">
              <a:latin typeface="Lucida Sans"/>
            </a:endParaRPr>
          </a:p>
        </p:txBody>
      </p:sp>
    </p:spTree>
    <p:extLst>
      <p:ext uri="{BB962C8B-B14F-4D97-AF65-F5344CB8AC3E}">
        <p14:creationId xmlns:p14="http://schemas.microsoft.com/office/powerpoint/2010/main" val="21139284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31825"/>
            <a:ext cx="5472113" cy="4105275"/>
          </a:xfrm>
        </p:spPr>
      </p:sp>
      <p:sp>
        <p:nvSpPr>
          <p:cNvPr id="3" name="Notes Placeholder 2"/>
          <p:cNvSpPr>
            <a:spLocks noGrp="1"/>
          </p:cNvSpPr>
          <p:nvPr>
            <p:ph type="body" idx="1"/>
          </p:nvPr>
        </p:nvSpPr>
        <p:spPr/>
        <p:txBody>
          <a:bodyPr/>
          <a:lstStyle/>
          <a:p>
            <a:r>
              <a:rPr lang="en-GB" dirty="0" smtClean="0"/>
              <a:t>FIRST Training materials</a:t>
            </a:r>
            <a:r>
              <a:rPr lang="en-GB" baseline="0" dirty="0" smtClean="0"/>
              <a:t> are available for non-commercial use under a CC license. We would appreciate if you let us know that you use it: Send a mail to </a:t>
            </a:r>
            <a:r>
              <a:rPr lang="en-GB" baseline="0" dirty="0" err="1" smtClean="0"/>
              <a:t>first-sec@firtst.org</a:t>
            </a:r>
            <a:r>
              <a:rPr lang="en-GB" baseline="0" dirty="0" smtClean="0"/>
              <a:t> with your feedback</a:t>
            </a:r>
          </a:p>
          <a:p>
            <a:endParaRPr lang="en-GB" dirty="0"/>
          </a:p>
        </p:txBody>
      </p:sp>
      <p:sp>
        <p:nvSpPr>
          <p:cNvPr id="4" name="Slide Number Placeholder 3"/>
          <p:cNvSpPr>
            <a:spLocks noGrp="1"/>
          </p:cNvSpPr>
          <p:nvPr>
            <p:ph type="sldNum" sz="quarter" idx="10"/>
          </p:nvPr>
        </p:nvSpPr>
        <p:spPr/>
        <p:txBody>
          <a:bodyPr/>
          <a:lstStyle/>
          <a:p>
            <a:fld id="{136E53A4-3F4D-8748-A0FA-BB510B091717}" type="slidenum">
              <a:rPr lang="en-GB" smtClean="0"/>
              <a:t>2</a:t>
            </a:fld>
            <a:endParaRPr lang="en-GB"/>
          </a:p>
        </p:txBody>
      </p:sp>
    </p:spTree>
    <p:extLst>
      <p:ext uri="{BB962C8B-B14F-4D97-AF65-F5344CB8AC3E}">
        <p14:creationId xmlns:p14="http://schemas.microsoft.com/office/powerpoint/2010/main" val="10117183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xfrm>
            <a:off x="1528763" y="725488"/>
            <a:ext cx="3800475" cy="2851150"/>
          </a:xfrm>
          <a:ln/>
        </p:spPr>
      </p:sp>
      <p:sp>
        <p:nvSpPr>
          <p:cNvPr id="21507" name="Rectangle 3"/>
          <p:cNvSpPr>
            <a:spLocks noGrp="1" noChangeArrowheads="1"/>
          </p:cNvSpPr>
          <p:nvPr>
            <p:ph type="body" idx="1"/>
          </p:nvPr>
        </p:nvSpPr>
        <p:spPr>
          <a:xfrm>
            <a:off x="914400" y="3934326"/>
            <a:ext cx="5029200" cy="4664844"/>
          </a:xfr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900" b="1" dirty="0" smtClean="0">
                <a:latin typeface="Lucida Sans"/>
                <a:cs typeface="Arial" charset="0"/>
              </a:rPr>
              <a:t>Lab</a:t>
            </a:r>
            <a:r>
              <a:rPr lang="en-US" altLang="en-US" sz="900" b="1" baseline="0" dirty="0" smtClean="0">
                <a:latin typeface="Lucida Sans"/>
                <a:cs typeface="Arial" charset="0"/>
              </a:rPr>
              <a:t> Introduction</a:t>
            </a:r>
            <a:r>
              <a:rPr lang="en-US" altLang="en-US" sz="900" b="1" i="0" dirty="0" smtClean="0">
                <a:latin typeface="Lucida Sans"/>
                <a:cs typeface="Arial" charset="0"/>
              </a:rPr>
              <a:t>:</a:t>
            </a:r>
            <a:r>
              <a:rPr lang="en-US" altLang="en-US" sz="900" b="1" i="1" dirty="0" smtClean="0">
                <a:latin typeface="Lucida Sans"/>
                <a:cs typeface="Arial" charset="0"/>
              </a:rPr>
              <a:t> </a:t>
            </a:r>
            <a:r>
              <a:rPr lang="en-US" altLang="en-US" sz="900" b="0" i="1" dirty="0" smtClean="0">
                <a:latin typeface="Lucida Sans"/>
                <a:cs typeface="Arial" charset="0"/>
              </a:rPr>
              <a:t>2</a:t>
            </a:r>
            <a:r>
              <a:rPr lang="en-US" altLang="en-US" sz="900" i="1" dirty="0" smtClean="0">
                <a:latin typeface="Lucida Sans"/>
                <a:cs typeface="Arial" charset="0"/>
              </a:rPr>
              <a:t> minutes</a:t>
            </a:r>
          </a:p>
          <a:p>
            <a:pPr eaLnBrk="1" hangingPunct="1">
              <a:defRPr/>
            </a:pPr>
            <a:endParaRPr lang="en-US" altLang="en-US" sz="900" i="1" dirty="0" smtClean="0">
              <a:latin typeface="Lucida Sans"/>
              <a:cs typeface="Arial" charset="0"/>
            </a:endParaRPr>
          </a:p>
          <a:p>
            <a:pPr eaLnBrk="1" hangingPunct="1">
              <a:defRPr/>
            </a:pPr>
            <a:r>
              <a:rPr lang="en-US" altLang="en-US" sz="900" b="1" i="0" dirty="0" smtClean="0">
                <a:latin typeface="Lucida Sans"/>
                <a:cs typeface="Arial" charset="0"/>
              </a:rPr>
              <a:t>Pass out Lab</a:t>
            </a:r>
            <a:r>
              <a:rPr lang="en-US" altLang="en-US" sz="900" b="1" i="0" baseline="0" dirty="0" smtClean="0">
                <a:latin typeface="Lucida Sans"/>
                <a:cs typeface="Arial" charset="0"/>
              </a:rPr>
              <a:t> Student Guides.</a:t>
            </a:r>
            <a:endParaRPr lang="en-US" altLang="en-US" sz="900" i="1" dirty="0" smtClean="0">
              <a:latin typeface="Lucida Sans"/>
              <a:cs typeface="Arial" charset="0"/>
            </a:endParaRPr>
          </a:p>
          <a:p>
            <a:pPr eaLnBrk="1" hangingPunct="1">
              <a:defRPr/>
            </a:pPr>
            <a:endParaRPr lang="en-US" altLang="en-US" sz="900" b="1" i="0" dirty="0" smtClean="0">
              <a:latin typeface="Lucida Sans"/>
              <a:cs typeface="Arial" charset="0"/>
            </a:endParaRPr>
          </a:p>
          <a:p>
            <a:pPr eaLnBrk="1" hangingPunct="1">
              <a:defRPr/>
            </a:pPr>
            <a:r>
              <a:rPr lang="en-US" altLang="en-US" sz="900" b="1" dirty="0" smtClean="0">
                <a:latin typeface="Lucida Sans"/>
                <a:cs typeface="Arial" charset="0"/>
              </a:rPr>
              <a:t>Say:</a:t>
            </a:r>
            <a:r>
              <a:rPr lang="en-US" altLang="en-US" sz="900" b="1" baseline="0" dirty="0" smtClean="0">
                <a:latin typeface="Lucida Sans"/>
                <a:cs typeface="Arial" charset="0"/>
              </a:rPr>
              <a:t> </a:t>
            </a:r>
            <a:r>
              <a:rPr lang="en-US" altLang="en-US" sz="900" b="0" baseline="0" dirty="0" smtClean="0">
                <a:latin typeface="Lucida Sans"/>
                <a:cs typeface="Arial" charset="0"/>
              </a:rPr>
              <a:t>Open your Lab Student Guide for Module 6. I will guide you through each step. </a:t>
            </a:r>
            <a:r>
              <a:rPr lang="en-US" altLang="en-US" sz="900" dirty="0" smtClean="0">
                <a:latin typeface="Lucida Sans"/>
              </a:rPr>
              <a:t>Each individual</a:t>
            </a:r>
            <a:r>
              <a:rPr lang="en-US" altLang="en-US" sz="900" baseline="0" dirty="0" smtClean="0">
                <a:latin typeface="Lucida Sans"/>
              </a:rPr>
              <a:t> or team will likely have a slightly different answer to specific questions and take a slightly different approach. </a:t>
            </a:r>
            <a:r>
              <a:rPr lang="en-US" altLang="en-US" sz="900" b="0" baseline="0" dirty="0" smtClean="0">
                <a:latin typeface="Lucida Sans"/>
              </a:rPr>
              <a:t>We will discuss these differing approaches at the end of the lab so you can gain experience from your fellow students.  </a:t>
            </a:r>
          </a:p>
          <a:p>
            <a:endParaRPr lang="en-US" sz="9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900" dirty="0" smtClean="0">
                <a:latin typeface="Lucida Sans"/>
              </a:rPr>
              <a:t>I’d</a:t>
            </a:r>
            <a:r>
              <a:rPr lang="en-US" sz="900" baseline="0" dirty="0" smtClean="0">
                <a:latin typeface="Lucida Sans"/>
              </a:rPr>
              <a:t> like you to </a:t>
            </a:r>
            <a:r>
              <a:rPr lang="en-US" sz="900" dirty="0" smtClean="0">
                <a:latin typeface="Lucida Sans"/>
              </a:rPr>
              <a:t>split into small groups [2</a:t>
            </a:r>
            <a:r>
              <a:rPr lang="en-US" sz="900" baseline="0" dirty="0" smtClean="0">
                <a:latin typeface="Lucida Sans"/>
              </a:rPr>
              <a:t> to 4 people based on the room]</a:t>
            </a:r>
            <a:r>
              <a:rPr lang="en-US" sz="900" dirty="0" smtClean="0">
                <a:latin typeface="Lucida Sans"/>
              </a:rPr>
              <a:t>. As a team, you will review the scenario and analyze the information given to you. </a:t>
            </a:r>
          </a:p>
          <a:p>
            <a:endParaRPr lang="en-US" sz="900" dirty="0" smtClean="0">
              <a:latin typeface="Lucida Sans"/>
            </a:endParaRPr>
          </a:p>
          <a:p>
            <a:pPr marL="0" marR="0" indent="0" algn="l" defTabSz="457200" rtl="0" eaLnBrk="1" fontAlgn="base" latinLnBrk="0" hangingPunct="1">
              <a:lnSpc>
                <a:spcPct val="100000"/>
              </a:lnSpc>
              <a:spcBef>
                <a:spcPct val="30000"/>
              </a:spcBef>
              <a:spcAft>
                <a:spcPct val="0"/>
              </a:spcAft>
              <a:buClrTx/>
              <a:buSzTx/>
              <a:buFontTx/>
              <a:buNone/>
              <a:tabLst/>
              <a:defRPr/>
            </a:pPr>
            <a:r>
              <a:rPr lang="en-US" sz="900" dirty="0" smtClean="0">
                <a:latin typeface="Lucida Sans"/>
              </a:rPr>
              <a:t>You will take a scenario and move through the steps of measuring the performance of a CSIRT. </a:t>
            </a:r>
            <a:r>
              <a:rPr lang="en-US" altLang="en-US" sz="900" b="0" baseline="0" dirty="0" smtClean="0">
                <a:latin typeface="Lucida Sans"/>
                <a:cs typeface="Arial" charset="0"/>
              </a:rPr>
              <a:t>Once we have completed the exercise, we will discuss the answers so you can learn more from others in the class. </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Any questions? [Answer questions briefly.]</a:t>
            </a:r>
          </a:p>
          <a:p>
            <a:pPr eaLnBrk="1" hangingPunct="1">
              <a:defRPr/>
            </a:pPr>
            <a:endParaRPr lang="en-US" altLang="en-US" sz="900" b="0" baseline="0" dirty="0" smtClean="0">
              <a:latin typeface="Lucida Sans"/>
              <a:cs typeface="Arial" charset="0"/>
            </a:endParaRPr>
          </a:p>
          <a:p>
            <a:pPr eaLnBrk="1" hangingPunct="1">
              <a:defRPr/>
            </a:pPr>
            <a:r>
              <a:rPr lang="en-US" altLang="en-US" sz="900" b="0" baseline="0" dirty="0" smtClean="0">
                <a:latin typeface="Lucida Sans"/>
                <a:cs typeface="Arial" charset="0"/>
              </a:rPr>
              <a:t>And now, let’s get started!</a:t>
            </a:r>
            <a:endParaRPr lang="en-US" altLang="en-US" sz="900" b="0" dirty="0" smtClean="0">
              <a:latin typeface="Lucida Sans"/>
              <a:cs typeface="Arial" charset="0"/>
            </a:endParaRPr>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3</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r>
              <a:rPr lang="en-US" altLang="en-US" sz="1000" b="1" dirty="0" smtClean="0">
                <a:latin typeface="Lucida Sans"/>
                <a:cs typeface="Arial" charset="0"/>
              </a:rPr>
              <a:t>Lab</a:t>
            </a:r>
            <a:r>
              <a:rPr lang="en-US" altLang="en-US" sz="1000" b="1" baseline="0" dirty="0" smtClean="0">
                <a:latin typeface="Lucida Sans"/>
                <a:cs typeface="Arial" charset="0"/>
              </a:rPr>
              <a:t> Scenario</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2</a:t>
            </a:r>
            <a:r>
              <a:rPr lang="en-US" altLang="en-US" sz="1000" i="1" dirty="0" smtClean="0">
                <a:latin typeface="Lucida Sans"/>
                <a:cs typeface="Arial" charset="0"/>
              </a:rPr>
              <a:t> minutes</a:t>
            </a:r>
            <a:endParaRPr lang="en-US" altLang="en-US" sz="1000" b="1" i="0" dirty="0" smtClean="0">
              <a:latin typeface="Lucida Sans"/>
              <a:cs typeface="Arial" charset="0"/>
            </a:endParaRPr>
          </a:p>
          <a:p>
            <a:pPr eaLnBrk="1" hangingPunct="1">
              <a:defRPr/>
            </a:pPr>
            <a:endParaRPr lang="en-US" altLang="en-US" sz="1000" b="1" i="0" dirty="0" smtClean="0">
              <a:latin typeface="Lucida Sans"/>
              <a:cs typeface="Arial" charset="0"/>
            </a:endParaRPr>
          </a:p>
          <a:p>
            <a:pPr lvl="0">
              <a:buSzTx/>
              <a:buFont typeface="Arial" charset="0"/>
              <a:buNone/>
              <a:defRPr/>
            </a:pPr>
            <a:r>
              <a:rPr lang="en-US" altLang="en-US" sz="1000" b="1" dirty="0" smtClean="0">
                <a:latin typeface="Lucida Sans"/>
                <a:cs typeface="Arial" charset="0"/>
              </a:rPr>
              <a:t>Say:</a:t>
            </a:r>
            <a:r>
              <a:rPr lang="en-US" altLang="en-US" sz="1000" b="1" baseline="0" dirty="0" smtClean="0">
                <a:latin typeface="Lucida Sans"/>
                <a:cs typeface="Arial" charset="0"/>
              </a:rPr>
              <a:t> </a:t>
            </a:r>
            <a:r>
              <a:rPr lang="en-US" altLang="en-US" sz="1000" b="0" baseline="0" dirty="0" smtClean="0">
                <a:latin typeface="Lucida Sans"/>
                <a:cs typeface="Arial" charset="0"/>
              </a:rPr>
              <a:t>Here’s the scenario: </a:t>
            </a:r>
            <a:r>
              <a:rPr lang="en-US" sz="1000" b="0" dirty="0" smtClean="0">
                <a:latin typeface="Lucida Sans"/>
              </a:rPr>
              <a:t>It is 1991 and Yugoslavia is splitting into multiple countries. One of the new governments has asked you to set up a new CSIRT for it. This CSIRT’s responsibility will be to protect the central governmental assets. Some systems are handled independently, such as the rail system and airport. </a:t>
            </a:r>
          </a:p>
          <a:p>
            <a:pPr lvl="0">
              <a:buSzTx/>
              <a:buFont typeface="Arial" charset="0"/>
              <a:buNone/>
              <a:defRPr/>
            </a:pPr>
            <a:endParaRPr lang="en-US" sz="10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sz="1000" dirty="0" smtClean="0">
                <a:latin typeface="Lucida Sans"/>
              </a:rPr>
              <a:t>Each team will address this fictional request and address the questions presented during the lecture. Feel free to fill in any blanks in knowledge with any scenario to which your team agrees. </a:t>
            </a:r>
            <a:r>
              <a:rPr lang="en-US" sz="1000" kern="1200" dirty="0" smtClean="0">
                <a:solidFill>
                  <a:schemeClr val="tx1"/>
                </a:solidFill>
                <a:effectLst/>
                <a:latin typeface="Lucida Sans"/>
              </a:rPr>
              <a:t>For example, you may decide for this exercise that the constituency is all central government employees, or just the networks and external websites.  </a:t>
            </a: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endParaRPr lang="en-US" sz="10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r>
              <a:rPr lang="en-US" sz="1000" kern="1200" dirty="0" smtClean="0">
                <a:solidFill>
                  <a:schemeClr val="tx1"/>
                </a:solidFill>
                <a:effectLst/>
                <a:latin typeface="Lucida Sans"/>
              </a:rPr>
              <a:t>If you took Modules 1 and 2, this scenario is a continuation of the scenario in those labs.</a:t>
            </a: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endParaRPr lang="en-US" sz="1000" kern="1200" dirty="0" smtClean="0">
              <a:solidFill>
                <a:schemeClr val="tx1"/>
              </a:solidFill>
              <a:effectLst/>
              <a:latin typeface="Lucida Sans"/>
            </a:endParaRPr>
          </a:p>
          <a:p>
            <a:pPr marL="0" marR="0" lvl="0" indent="0" algn="l" defTabSz="457200" rtl="0" eaLnBrk="0" fontAlgn="base" latinLnBrk="0" hangingPunct="0">
              <a:lnSpc>
                <a:spcPct val="100000"/>
              </a:lnSpc>
              <a:spcBef>
                <a:spcPct val="30000"/>
              </a:spcBef>
              <a:spcAft>
                <a:spcPct val="0"/>
              </a:spcAft>
              <a:buClrTx/>
              <a:buSzTx/>
              <a:buFont typeface="Arial" charset="0"/>
              <a:buNone/>
              <a:tabLst/>
              <a:defRPr/>
            </a:pPr>
            <a:endParaRPr lang="en-US" sz="1000" kern="1200" dirty="0" smtClean="0">
              <a:solidFill>
                <a:schemeClr val="tx1"/>
              </a:solidFill>
              <a:effectLst/>
              <a:latin typeface="Lucida Sans"/>
            </a:endParaRPr>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4</a:t>
            </a:fld>
            <a:endParaRPr lang="en-US" altLang="en-US" sz="800" dirty="0">
              <a:latin typeface="Lucida Sans"/>
            </a:endParaRPr>
          </a:p>
        </p:txBody>
      </p:sp>
    </p:spTree>
    <p:extLst>
      <p:ext uri="{BB962C8B-B14F-4D97-AF65-F5344CB8AC3E}">
        <p14:creationId xmlns:p14="http://schemas.microsoft.com/office/powerpoint/2010/main" val="30281643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589546" y="4451885"/>
            <a:ext cx="5630780" cy="4183380"/>
          </a:xfrm>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Answer These Questions</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16 to 20</a:t>
            </a:r>
            <a:r>
              <a:rPr lang="en-US" altLang="en-US" sz="1000" i="1" dirty="0" smtClean="0">
                <a:latin typeface="Lucida Sans"/>
                <a:cs typeface="Arial" charset="0"/>
              </a:rPr>
              <a:t> minutes</a:t>
            </a:r>
          </a:p>
          <a:p>
            <a:endParaRPr lang="en-US" sz="1000" dirty="0" smtClean="0">
              <a:latin typeface="Lucida Sans"/>
            </a:endParaRPr>
          </a:p>
          <a:p>
            <a:pPr lvl="0"/>
            <a:r>
              <a:rPr lang="en-US" sz="1000" b="1" dirty="0" smtClean="0">
                <a:latin typeface="Lucida Sans"/>
              </a:rPr>
              <a:t>Say: </a:t>
            </a:r>
            <a:r>
              <a:rPr lang="en-US" sz="1000" b="0" dirty="0" smtClean="0">
                <a:latin typeface="Lucida Sans"/>
              </a:rPr>
              <a:t>As you start up</a:t>
            </a:r>
            <a:r>
              <a:rPr lang="en-US" sz="1000" b="0" baseline="0" dirty="0" smtClean="0">
                <a:latin typeface="Lucida Sans"/>
              </a:rPr>
              <a:t> your</a:t>
            </a:r>
            <a:r>
              <a:rPr lang="en-US" sz="1000" b="0" dirty="0" smtClean="0">
                <a:latin typeface="Lucida Sans"/>
              </a:rPr>
              <a:t> new CSIRT, you want to build in a process for performance measurement. Take some time and write down some detailed answers to these questions with your teams.</a:t>
            </a:r>
          </a:p>
          <a:p>
            <a:pPr lvl="0"/>
            <a:endParaRPr lang="en-US" sz="1000" b="0" dirty="0" smtClean="0">
              <a:latin typeface="Lucida Sans"/>
            </a:endParaRPr>
          </a:p>
          <a:p>
            <a:pPr lvl="0"/>
            <a:r>
              <a:rPr lang="en-US" sz="1000" dirty="0" smtClean="0">
                <a:latin typeface="Lucida Sans"/>
              </a:rPr>
              <a:t>1.</a:t>
            </a:r>
            <a:r>
              <a:rPr lang="en-US" sz="1000" baseline="0" dirty="0" smtClean="0">
                <a:latin typeface="Lucida Sans"/>
              </a:rPr>
              <a:t> </a:t>
            </a:r>
            <a:r>
              <a:rPr lang="en-US" sz="1000" dirty="0" smtClean="0">
                <a:latin typeface="Lucida Sans"/>
              </a:rPr>
              <a:t>What would you include in a</a:t>
            </a:r>
            <a:r>
              <a:rPr lang="en-US" sz="1000" baseline="0" dirty="0" smtClean="0">
                <a:latin typeface="Lucida Sans"/>
              </a:rPr>
              <a:t> </a:t>
            </a:r>
            <a:r>
              <a:rPr lang="en-US" sz="1000" dirty="0" smtClean="0">
                <a:latin typeface="Lucida Sans"/>
              </a:rPr>
              <a:t>Service Level Agreement, or SLA, as part of your CSIRT definition?</a:t>
            </a:r>
          </a:p>
          <a:p>
            <a:pPr lvl="0"/>
            <a:r>
              <a:rPr lang="en-US" sz="1000" dirty="0" smtClean="0">
                <a:latin typeface="Lucida Sans"/>
              </a:rPr>
              <a:t>2. Given your choice of areas of improvement, which metrics will you collect to evaluate progress?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1000" dirty="0" smtClean="0">
                <a:latin typeface="Lucida Sans"/>
              </a:rPr>
              <a:t>3.</a:t>
            </a:r>
            <a:r>
              <a:rPr lang="en-US" sz="1000" baseline="0" dirty="0" smtClean="0">
                <a:latin typeface="Lucida Sans"/>
              </a:rPr>
              <a:t> </a:t>
            </a:r>
            <a:r>
              <a:rPr lang="en-US" sz="1000" dirty="0" smtClean="0">
                <a:latin typeface="Lucida Sans"/>
              </a:rPr>
              <a:t>For the metrics you chose, can they be charted over time? Why or why not? </a:t>
            </a:r>
            <a:endParaRPr lang="en-US" sz="1000" b="0" dirty="0" smtClean="0">
              <a:latin typeface="Lucida Sans"/>
            </a:endParaRPr>
          </a:p>
          <a:p>
            <a:pPr lvl="0"/>
            <a:r>
              <a:rPr lang="en-US" sz="1000" b="0" dirty="0" smtClean="0">
                <a:latin typeface="Lucida Sans"/>
              </a:rPr>
              <a:t>4. How can peer involvement help improve your CSIRT’s performance over the long term? </a:t>
            </a:r>
          </a:p>
          <a:p>
            <a:pPr lvl="0"/>
            <a:r>
              <a:rPr lang="en-US" sz="1000" b="0" dirty="0" smtClean="0">
                <a:latin typeface="Lucida Sans"/>
              </a:rPr>
              <a:t>5. How would you engage an independent Quality Assurance, or QA, department in your organization? </a:t>
            </a:r>
          </a:p>
          <a:p>
            <a:pPr lvl="0"/>
            <a:endParaRPr lang="en-US" sz="10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Give students 15 minutes to talk through</a:t>
            </a:r>
            <a:r>
              <a:rPr lang="en-US" sz="1000" b="1" baseline="0" dirty="0" smtClean="0">
                <a:latin typeface="Lucida Sans"/>
              </a:rPr>
              <a:t> the questions.</a:t>
            </a:r>
            <a:endParaRPr lang="en-US" sz="1000" b="1" dirty="0" smtClean="0">
              <a:latin typeface="Lucida Sans"/>
            </a:endParaRPr>
          </a:p>
          <a:p>
            <a:endParaRPr lang="en-US" sz="1000" dirty="0">
              <a:latin typeface="Lucida Sans"/>
            </a:endParaRPr>
          </a:p>
        </p:txBody>
      </p:sp>
      <p:sp>
        <p:nvSpPr>
          <p:cNvPr id="6"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5</a:t>
            </a:fld>
            <a:endParaRPr lang="en-US" altLang="en-US" sz="800" dirty="0">
              <a:latin typeface="Lucida Sans"/>
            </a:endParaRPr>
          </a:p>
        </p:txBody>
      </p:sp>
    </p:spTree>
    <p:extLst>
      <p:ext uri="{BB962C8B-B14F-4D97-AF65-F5344CB8AC3E}">
        <p14:creationId xmlns:p14="http://schemas.microsoft.com/office/powerpoint/2010/main" val="41669988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1925" y="604838"/>
            <a:ext cx="3994150" cy="2995612"/>
          </a:xfrm>
        </p:spPr>
      </p:sp>
      <p:sp>
        <p:nvSpPr>
          <p:cNvPr id="3" name="Notes Placeholder 2"/>
          <p:cNvSpPr>
            <a:spLocks noGrp="1"/>
          </p:cNvSpPr>
          <p:nvPr>
            <p:ph type="body" idx="1"/>
          </p:nvPr>
        </p:nvSpPr>
        <p:spPr>
          <a:xfrm>
            <a:off x="324853" y="3669632"/>
            <a:ext cx="6208294" cy="4472338"/>
          </a:xfrm>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800" b="1" dirty="0" smtClean="0">
                <a:latin typeface="Lucida Sans"/>
              </a:rPr>
              <a:t>Question Review</a:t>
            </a:r>
            <a:r>
              <a:rPr lang="en-US" altLang="en-US" sz="800" b="1" i="0" dirty="0" smtClean="0">
                <a:latin typeface="Lucida Sans"/>
                <a:cs typeface="Arial" charset="0"/>
              </a:rPr>
              <a:t>:</a:t>
            </a:r>
            <a:r>
              <a:rPr lang="en-US" altLang="en-US" sz="800" b="1" i="1" dirty="0" smtClean="0">
                <a:latin typeface="Lucida Sans"/>
                <a:cs typeface="Arial" charset="0"/>
              </a:rPr>
              <a:t> </a:t>
            </a:r>
            <a:r>
              <a:rPr lang="en-US" altLang="en-US" sz="800" b="0" i="1" dirty="0" smtClean="0">
                <a:latin typeface="Lucida Sans"/>
                <a:cs typeface="Arial" charset="0"/>
              </a:rPr>
              <a:t>6 to 8 </a:t>
            </a:r>
            <a:r>
              <a:rPr lang="en-US" altLang="en-US" sz="800" i="1" dirty="0" smtClean="0">
                <a:latin typeface="Lucida Sans"/>
                <a:cs typeface="Arial" charset="0"/>
              </a:rPr>
              <a:t>minutes</a:t>
            </a:r>
          </a:p>
          <a:p>
            <a:pPr lvl="0"/>
            <a:endParaRPr lang="en-US" sz="800" b="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800" b="1" dirty="0" smtClean="0">
                <a:latin typeface="Lucida Sans"/>
              </a:rPr>
              <a:t>Note: </a:t>
            </a:r>
            <a:r>
              <a:rPr lang="en-US" sz="800" b="0" dirty="0" smtClean="0">
                <a:latin typeface="Lucida Sans"/>
              </a:rPr>
              <a:t>If the</a:t>
            </a:r>
            <a:r>
              <a:rPr lang="en-US" sz="800" b="0" baseline="0" dirty="0" smtClean="0">
                <a:latin typeface="Lucida Sans"/>
              </a:rPr>
              <a:t> learners have gone through the Module 1 or Module 2 labs, link back to whatever conclusions they drew or situational details they gave during those previous labs. </a:t>
            </a:r>
          </a:p>
          <a:p>
            <a:pPr lvl="0"/>
            <a:endParaRPr lang="en-US" sz="800" b="1" dirty="0" smtClean="0">
              <a:latin typeface="Lucida Sans"/>
            </a:endParaRPr>
          </a:p>
          <a:p>
            <a:pPr lvl="0"/>
            <a:r>
              <a:rPr lang="en-US" sz="800" b="1" dirty="0" smtClean="0">
                <a:latin typeface="Lucida Sans"/>
              </a:rPr>
              <a:t>Say: </a:t>
            </a:r>
            <a:r>
              <a:rPr lang="en-US" sz="800" b="0" dirty="0" smtClean="0">
                <a:latin typeface="Lucida Sans"/>
              </a:rPr>
              <a:t>And now, let’s review the answers.</a:t>
            </a:r>
          </a:p>
          <a:p>
            <a:pPr lvl="0"/>
            <a:endParaRPr lang="en-US" sz="800" b="0" dirty="0" smtClean="0">
              <a:latin typeface="Lucida Sans"/>
            </a:endParaRPr>
          </a:p>
          <a:p>
            <a:pPr lvl="0"/>
            <a:r>
              <a:rPr lang="en-US" sz="800" dirty="0" smtClean="0">
                <a:latin typeface="Lucida Sans"/>
              </a:rPr>
              <a:t>1.</a:t>
            </a:r>
            <a:r>
              <a:rPr lang="en-US" sz="800" baseline="0" dirty="0" smtClean="0">
                <a:latin typeface="Lucida Sans"/>
              </a:rPr>
              <a:t> </a:t>
            </a:r>
            <a:r>
              <a:rPr lang="en-US" sz="800" dirty="0" smtClean="0">
                <a:latin typeface="Lucida Sans"/>
              </a:rPr>
              <a:t>What would you include in a Service Level Agreement, or SLA, as part of your CSIRT definition? </a:t>
            </a:r>
          </a:p>
          <a:p>
            <a:pPr lvl="0"/>
            <a:r>
              <a:rPr lang="en-US" sz="800" b="1" dirty="0" smtClean="0">
                <a:latin typeface="Lucida Sans"/>
              </a:rPr>
              <a:t>Wait for student responses then say: </a:t>
            </a:r>
            <a:r>
              <a:rPr lang="en-US" sz="800" dirty="0" smtClean="0">
                <a:latin typeface="Lucida Sans"/>
              </a:rPr>
              <a:t>Remember that incidents and incident resolution can be all over the map in terms of duration, outages,</a:t>
            </a:r>
            <a:r>
              <a:rPr lang="en-US" sz="800" baseline="0" dirty="0" smtClean="0">
                <a:latin typeface="Lucida Sans"/>
              </a:rPr>
              <a:t> </a:t>
            </a:r>
            <a:r>
              <a:rPr lang="en-US" sz="800" dirty="0" smtClean="0">
                <a:latin typeface="Lucida Sans"/>
              </a:rPr>
              <a:t>and impact. Because of this, you will likely have some stable SLA data points, such as “The initial response for each incident will be no more than 4 hours; the initial response for an outage will be no more than 1 hour.” And some will have a broader range; for example “Each reporter will receive a status update every 24 hours when the issue is being actively worked on. If the issue has been transferred to a vendor, an update will be provided weekly and for each correspondence from the vendor.”</a:t>
            </a:r>
          </a:p>
          <a:p>
            <a:pPr lvl="0"/>
            <a:endParaRPr lang="en-US" sz="800" dirty="0" smtClean="0">
              <a:latin typeface="Lucida Sans"/>
            </a:endParaRPr>
          </a:p>
          <a:p>
            <a:pPr lvl="0"/>
            <a:r>
              <a:rPr lang="en-US" sz="800" dirty="0" smtClean="0">
                <a:latin typeface="Lucida Sans"/>
              </a:rPr>
              <a:t>2. Given your choice of areas of improvement, which metrics will you collect to evaluate progress? </a:t>
            </a:r>
          </a:p>
          <a:p>
            <a:pPr lvl="0"/>
            <a:r>
              <a:rPr lang="en-US" sz="800" b="1" dirty="0" smtClean="0">
                <a:latin typeface="Lucida Sans"/>
              </a:rPr>
              <a:t>Wait for student responses then say: </a:t>
            </a:r>
            <a:r>
              <a:rPr lang="en-US" sz="800" dirty="0" smtClean="0">
                <a:latin typeface="Lucida Sans"/>
              </a:rPr>
              <a:t>As mentioned in the lecture, make sure that you are collecting useful measurements to allow your team to </a:t>
            </a:r>
            <a:r>
              <a:rPr lang="en-US" sz="800" b="0" dirty="0" smtClean="0">
                <a:latin typeface="Lucida Sans"/>
              </a:rPr>
              <a:t>make meaningful recommendations as well as encouraging the behavior you wish to foster during daily operations. Remember the old adage “You get what you measure.” If you run a call center and you measure and reward on the number of calls per hour your customer service ratings are likely to go down. If you care about your customers’ favorable opinion of this department, use that measurement instead of the number of calls. Similarly with Incident Management, you might be better off measuring the number of incidents reopened, or not reopened, rather than the duration from open to closure. </a:t>
            </a:r>
          </a:p>
          <a:p>
            <a:pPr lvl="0"/>
            <a:endParaRPr lang="en-US" sz="800" dirty="0" smtClean="0">
              <a:latin typeface="Lucida Sans"/>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800" dirty="0" smtClean="0">
                <a:latin typeface="Lucida Sans"/>
              </a:rPr>
              <a:t>3.</a:t>
            </a:r>
            <a:r>
              <a:rPr lang="en-US" sz="800" baseline="0" dirty="0" smtClean="0">
                <a:latin typeface="Lucida Sans"/>
              </a:rPr>
              <a:t> </a:t>
            </a:r>
            <a:r>
              <a:rPr lang="en-US" sz="800" dirty="0" smtClean="0">
                <a:latin typeface="Lucida Sans"/>
              </a:rPr>
              <a:t>For the metrics you chose, can they be charted over time? Why or why not?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US" sz="800" b="1" dirty="0" smtClean="0">
                <a:latin typeface="Lucida Sans"/>
              </a:rPr>
              <a:t>Wait for student responses then say: </a:t>
            </a:r>
            <a:r>
              <a:rPr lang="en-US" sz="800" dirty="0" smtClean="0">
                <a:latin typeface="Lucida Sans"/>
              </a:rPr>
              <a:t>Of course all metrics can be charted, but the question is, is the data meaningful to chart? What</a:t>
            </a:r>
            <a:r>
              <a:rPr lang="en-US" sz="800" baseline="0" dirty="0" smtClean="0">
                <a:latin typeface="Lucida Sans"/>
              </a:rPr>
              <a:t> context is there around the metrics? </a:t>
            </a:r>
            <a:r>
              <a:rPr lang="en-US" sz="800" dirty="0" smtClean="0">
                <a:latin typeface="Lucida Sans"/>
              </a:rPr>
              <a:t>Consider this example: Your organization decides to move from Windows 7 to Windows 10 this quarter,</a:t>
            </a:r>
            <a:r>
              <a:rPr lang="en-US" sz="800" baseline="0" dirty="0" smtClean="0">
                <a:latin typeface="Lucida Sans"/>
              </a:rPr>
              <a:t> </a:t>
            </a:r>
            <a:r>
              <a:rPr lang="en-US" sz="800" dirty="0" smtClean="0">
                <a:latin typeface="Lucida Sans"/>
              </a:rPr>
              <a:t>including related applications. You will likely see an increase in incidents due to the newer software. You will need to be able to explain this to your management and Executive Sponsors,</a:t>
            </a:r>
            <a:r>
              <a:rPr lang="en-US" sz="800" baseline="0" dirty="0" smtClean="0">
                <a:latin typeface="Lucida Sans"/>
              </a:rPr>
              <a:t> including the overall benefit of the software change despite the uptick in incidents, versus simply charting an uptick in related incidents.</a:t>
            </a:r>
            <a:endParaRPr lang="en-US" sz="800" dirty="0" smtClean="0">
              <a:latin typeface="Lucida Sans"/>
            </a:endParaRPr>
          </a:p>
          <a:p>
            <a:pPr marL="0" marR="0" indent="0" algn="l" defTabSz="457200" rtl="0" eaLnBrk="0" fontAlgn="base" latinLnBrk="0" hangingPunct="0">
              <a:lnSpc>
                <a:spcPct val="100000"/>
              </a:lnSpc>
              <a:spcBef>
                <a:spcPct val="30000"/>
              </a:spcBef>
              <a:spcAft>
                <a:spcPct val="0"/>
              </a:spcAft>
              <a:buClrTx/>
              <a:buSzTx/>
              <a:buFontTx/>
              <a:buNone/>
              <a:tabLst/>
              <a:defRPr/>
            </a:pPr>
            <a:endParaRPr lang="en-US" sz="800" b="1" dirty="0" smtClean="0">
              <a:latin typeface="Lucida Sans"/>
            </a:endParaRPr>
          </a:p>
          <a:p>
            <a:endParaRPr lang="en-US" sz="800" dirty="0">
              <a:latin typeface="Lucida Sans"/>
            </a:endParaRPr>
          </a:p>
        </p:txBody>
      </p:sp>
      <p:sp>
        <p:nvSpPr>
          <p:cNvPr id="6"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6</a:t>
            </a:fld>
            <a:endParaRPr lang="en-US" altLang="en-US" sz="800" dirty="0">
              <a:latin typeface="Lucida Sans"/>
            </a:endParaRPr>
          </a:p>
        </p:txBody>
      </p:sp>
    </p:spTree>
    <p:extLst>
      <p:ext uri="{BB962C8B-B14F-4D97-AF65-F5344CB8AC3E}">
        <p14:creationId xmlns:p14="http://schemas.microsoft.com/office/powerpoint/2010/main" val="4166998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61737" y="4415790"/>
            <a:ext cx="5534526" cy="4183380"/>
          </a:xfrm>
        </p:spPr>
        <p:txBody>
          <a:bodyPr/>
          <a:lstStyle/>
          <a:p>
            <a:pPr marL="0" marR="0" indent="0" algn="l" defTabSz="457200" rtl="0" eaLnBrk="0" fontAlgn="base" latinLnBrk="0" hangingPunct="0">
              <a:lnSpc>
                <a:spcPct val="100000"/>
              </a:lnSpc>
              <a:spcBef>
                <a:spcPct val="30000"/>
              </a:spcBef>
              <a:spcAft>
                <a:spcPct val="0"/>
              </a:spcAft>
              <a:buClrTx/>
              <a:buSzTx/>
              <a:buFontTx/>
              <a:buNone/>
              <a:tabLst/>
              <a:defRPr/>
            </a:pPr>
            <a:r>
              <a:rPr lang="en-US" sz="1000" b="1" dirty="0" smtClean="0">
                <a:latin typeface="Lucida Sans"/>
              </a:rPr>
              <a:t>Question Review</a:t>
            </a:r>
            <a:r>
              <a:rPr lang="en-US" altLang="en-US" sz="1000" b="1" i="0" dirty="0" smtClean="0">
                <a:latin typeface="Lucida Sans"/>
                <a:cs typeface="Arial" charset="0"/>
              </a:rPr>
              <a:t>:</a:t>
            </a:r>
            <a:r>
              <a:rPr lang="en-US" altLang="en-US" sz="1000" b="1" i="1" dirty="0" smtClean="0">
                <a:latin typeface="Lucida Sans"/>
                <a:cs typeface="Arial" charset="0"/>
              </a:rPr>
              <a:t> </a:t>
            </a:r>
            <a:r>
              <a:rPr lang="en-US" altLang="en-US" sz="1000" b="0" i="1" dirty="0" smtClean="0">
                <a:latin typeface="Lucida Sans"/>
                <a:cs typeface="Arial" charset="0"/>
              </a:rPr>
              <a:t>4 to 6 </a:t>
            </a:r>
            <a:r>
              <a:rPr lang="en-US" altLang="en-US" sz="1000" i="1" dirty="0" smtClean="0">
                <a:latin typeface="Lucida Sans"/>
                <a:cs typeface="Arial" charset="0"/>
              </a:rPr>
              <a:t>minutes</a:t>
            </a:r>
          </a:p>
          <a:p>
            <a:endParaRPr lang="en-US" sz="1000" dirty="0" smtClean="0">
              <a:latin typeface="Lucida Sans"/>
            </a:endParaRPr>
          </a:p>
          <a:p>
            <a:pPr lvl="0"/>
            <a:r>
              <a:rPr lang="en-US" sz="1000" b="1" dirty="0" smtClean="0">
                <a:latin typeface="Lucida Sans"/>
              </a:rPr>
              <a:t>Say: </a:t>
            </a:r>
            <a:r>
              <a:rPr lang="en-US" sz="1000" b="0" dirty="0" smtClean="0">
                <a:latin typeface="Lucida Sans"/>
              </a:rPr>
              <a:t>4. How can peer involvement help improve your CSIRT’s performance over the long term? </a:t>
            </a:r>
          </a:p>
          <a:p>
            <a:pPr lvl="0"/>
            <a:r>
              <a:rPr lang="en-US" sz="1000" b="1" dirty="0" smtClean="0">
                <a:latin typeface="Lucida Sans"/>
              </a:rPr>
              <a:t>Wait for student responses then say: </a:t>
            </a:r>
            <a:r>
              <a:rPr lang="en-US" sz="1000" b="0" dirty="0" smtClean="0">
                <a:latin typeface="Lucida Sans"/>
              </a:rPr>
              <a:t>Continuous improvement and enthusiasm for </a:t>
            </a:r>
            <a:r>
              <a:rPr lang="en-US" sz="1000" b="0" baseline="0" dirty="0" smtClean="0">
                <a:latin typeface="Lucida Sans"/>
              </a:rPr>
              <a:t>one’s job </a:t>
            </a:r>
            <a:r>
              <a:rPr lang="en-US" sz="1000" b="0" dirty="0" smtClean="0">
                <a:latin typeface="Lucida Sans"/>
              </a:rPr>
              <a:t>requires continual focus. An example from the lecture of a</a:t>
            </a:r>
            <a:r>
              <a:rPr lang="en-US" sz="1000" b="0" baseline="0" dirty="0" smtClean="0">
                <a:latin typeface="Lucida Sans"/>
              </a:rPr>
              <a:t> way to encourage focus and enthusiasm </a:t>
            </a:r>
            <a:r>
              <a:rPr lang="en-US" sz="1000" b="0" dirty="0" smtClean="0">
                <a:latin typeface="Lucida Sans"/>
              </a:rPr>
              <a:t>is to give a “Process Improvement Award of the Quarter” at a larger staff meeting. Many organizations post the quarterly award winners on a wall so the reminder sticks around past year’s end. As for determining the winners, peer submission tends to work better than management selection.</a:t>
            </a:r>
          </a:p>
          <a:p>
            <a:pPr lvl="0"/>
            <a:endParaRPr lang="en-US" sz="1000" b="0" dirty="0" smtClean="0">
              <a:latin typeface="Lucida Sans"/>
            </a:endParaRPr>
          </a:p>
          <a:p>
            <a:pPr lvl="0"/>
            <a:r>
              <a:rPr lang="en-US" sz="1000" b="0" dirty="0" smtClean="0">
                <a:latin typeface="Lucida Sans"/>
              </a:rPr>
              <a:t>5. Many organizations have an independent Quality Assurance, or QA, department for internal computer operations. Would you engage them? If so, how?</a:t>
            </a:r>
          </a:p>
          <a:p>
            <a:pPr lvl="0"/>
            <a:r>
              <a:rPr lang="en-US" sz="1000" b="1" dirty="0" smtClean="0">
                <a:latin typeface="Lucida Sans"/>
              </a:rPr>
              <a:t>Wait for student responses then say: </a:t>
            </a:r>
            <a:r>
              <a:rPr lang="en-US" sz="1000" b="0" dirty="0" smtClean="0">
                <a:latin typeface="Lucida Sans"/>
              </a:rPr>
              <a:t>As mentioned</a:t>
            </a:r>
            <a:r>
              <a:rPr lang="en-US" sz="1000" b="0" baseline="0" dirty="0" smtClean="0">
                <a:latin typeface="Lucida Sans"/>
              </a:rPr>
              <a:t> in the lecture, a</a:t>
            </a:r>
            <a:r>
              <a:rPr lang="en-US" sz="1000" b="0" dirty="0" smtClean="0">
                <a:latin typeface="Lucida Sans"/>
              </a:rPr>
              <a:t> QA department typically is influential within any organization. Its</a:t>
            </a:r>
            <a:r>
              <a:rPr lang="en-US" sz="1000" b="0" baseline="0" dirty="0" smtClean="0">
                <a:latin typeface="Lucida Sans"/>
              </a:rPr>
              <a:t> </a:t>
            </a:r>
            <a:r>
              <a:rPr lang="en-US" sz="1000" b="0" dirty="0" smtClean="0">
                <a:latin typeface="Lucida Sans"/>
              </a:rPr>
              <a:t>primary focus is quality analysis and metrics so it can give you excellent help. You may be able to offload work to QA staff so you can focus on your primary mission of assuring the most secure environment for your organization.</a:t>
            </a:r>
          </a:p>
          <a:p>
            <a:endParaRPr lang="en-US" sz="1000" dirty="0">
              <a:latin typeface="Lucida Sans"/>
            </a:endParaRPr>
          </a:p>
        </p:txBody>
      </p:sp>
      <p:sp>
        <p:nvSpPr>
          <p:cNvPr id="6"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7</a:t>
            </a:fld>
            <a:endParaRPr lang="en-US" altLang="en-US" sz="800" dirty="0">
              <a:latin typeface="Lucida Sans"/>
            </a:endParaRPr>
          </a:p>
        </p:txBody>
      </p:sp>
    </p:spTree>
    <p:extLst>
      <p:ext uri="{BB962C8B-B14F-4D97-AF65-F5344CB8AC3E}">
        <p14:creationId xmlns:p14="http://schemas.microsoft.com/office/powerpoint/2010/main" val="41669988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xfrm>
            <a:off x="685800" y="4415790"/>
            <a:ext cx="5486400" cy="418338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sz="900" b="1" dirty="0" smtClean="0">
                <a:latin typeface="Lucida Sans"/>
                <a:cs typeface="Arial" charset="0"/>
              </a:rPr>
              <a:t>Learning Check</a:t>
            </a:r>
            <a:r>
              <a:rPr lang="en-US" altLang="en-US" sz="900" b="1" i="0" dirty="0" smtClean="0">
                <a:latin typeface="Lucida Sans"/>
                <a:cs typeface="Arial" charset="0"/>
              </a:rPr>
              <a:t>: </a:t>
            </a:r>
            <a:r>
              <a:rPr lang="en-US" altLang="en-US" sz="900" i="1" dirty="0" smtClean="0">
                <a:latin typeface="Lucida Sans"/>
                <a:cs typeface="Arial" charset="0"/>
              </a:rPr>
              <a:t>4 to 10 minutes</a:t>
            </a:r>
            <a:endParaRPr lang="en-US" altLang="en-US" sz="900" dirty="0" smtClean="0">
              <a:latin typeface="Lucida Sans"/>
              <a:cs typeface="Arial" charset="0"/>
            </a:endParaRPr>
          </a:p>
          <a:p>
            <a:pPr eaLnBrk="1" hangingPunct="1"/>
            <a:r>
              <a:rPr lang="en-US" altLang="en-US" sz="900" b="1" dirty="0" smtClean="0">
                <a:latin typeface="Lucida Sans"/>
                <a:cs typeface="Arial" charset="0"/>
              </a:rPr>
              <a:t>Say: </a:t>
            </a:r>
            <a:r>
              <a:rPr lang="en-US" altLang="en-US" sz="900" dirty="0" smtClean="0">
                <a:latin typeface="Lucida Sans"/>
                <a:cs typeface="Arial" charset="0"/>
              </a:rPr>
              <a:t>Now let’s have a learning check!</a:t>
            </a:r>
          </a:p>
          <a:p>
            <a:pPr marL="0" marR="0" indent="0" algn="l" defTabSz="457200" rtl="0" eaLnBrk="0" fontAlgn="base" latinLnBrk="0" hangingPunct="0">
              <a:lnSpc>
                <a:spcPct val="100000"/>
              </a:lnSpc>
              <a:spcBef>
                <a:spcPct val="30000"/>
              </a:spcBef>
              <a:spcAft>
                <a:spcPct val="0"/>
              </a:spcAft>
              <a:buClrTx/>
              <a:buSzTx/>
              <a:buFontTx/>
              <a:buNone/>
              <a:tabLst/>
              <a:defRPr/>
            </a:pPr>
            <a:r>
              <a:rPr lang="en-US" altLang="en-US" sz="900" b="1" dirty="0" smtClean="0">
                <a:latin typeface="Lucida Sans"/>
                <a:cs typeface="Arial" charset="0"/>
              </a:rPr>
              <a:t>Ask:</a:t>
            </a:r>
            <a:r>
              <a:rPr lang="en-US" altLang="en-US" sz="900" b="1" baseline="0" dirty="0" smtClean="0">
                <a:latin typeface="Lucida Sans"/>
                <a:cs typeface="Arial" charset="0"/>
              </a:rPr>
              <a:t> </a:t>
            </a:r>
            <a:r>
              <a:rPr lang="en-US" sz="900" dirty="0" smtClean="0">
                <a:effectLst>
                  <a:outerShdw blurRad="38100" dist="38100" dir="2700000" algn="tl">
                    <a:srgbClr val="000000">
                      <a:alpha val="43137"/>
                    </a:srgbClr>
                  </a:outerShdw>
                </a:effectLst>
                <a:latin typeface="Lucida Sans"/>
              </a:rPr>
              <a:t>In thinking about maturity models, what level do you believe your CSIRT is at? How can you help move it to the next level? </a:t>
            </a:r>
            <a:endParaRPr lang="en-US" sz="900" dirty="0" smtClean="0">
              <a:latin typeface="Lucida Sans"/>
            </a:endParaRPr>
          </a:p>
          <a:p>
            <a:pPr eaLnBrk="1" hangingPunct="1"/>
            <a:r>
              <a:rPr lang="en-US" altLang="en-US" sz="900" b="1" baseline="0" dirty="0" smtClean="0">
                <a:latin typeface="Lucida Sans"/>
                <a:cs typeface="Arial" charset="0"/>
              </a:rPr>
              <a:t>Sample answers: </a:t>
            </a:r>
            <a:r>
              <a:rPr lang="en-US" sz="900" kern="1200" dirty="0" smtClean="0">
                <a:effectLst/>
                <a:latin typeface="Lucida Sans"/>
              </a:rPr>
              <a:t>Most likely everyone’s CSIRT is at a fairly low level of capability maturity,</a:t>
            </a:r>
            <a:r>
              <a:rPr lang="en-US" sz="900" kern="1200" baseline="0" dirty="0" smtClean="0">
                <a:effectLst/>
                <a:latin typeface="Lucida Sans"/>
              </a:rPr>
              <a:t> </a:t>
            </a:r>
            <a:r>
              <a:rPr lang="en-US" sz="900" kern="1200" dirty="0" smtClean="0">
                <a:effectLst/>
                <a:latin typeface="Lucida Sans"/>
              </a:rPr>
              <a:t>as are most engineering organizations, IT organizations, and so forth. So this question will give every learner a chance to think about achievable steps within their organization to move toward the next level of capability</a:t>
            </a:r>
            <a:r>
              <a:rPr lang="en-US" sz="900" kern="1200" baseline="0" dirty="0" smtClean="0">
                <a:effectLst/>
                <a:latin typeface="Lucida Sans"/>
              </a:rPr>
              <a:t> </a:t>
            </a:r>
            <a:r>
              <a:rPr lang="en-US" sz="900" kern="1200" dirty="0" smtClean="0">
                <a:effectLst/>
                <a:latin typeface="Lucida Sans"/>
              </a:rPr>
              <a:t>maturity.</a:t>
            </a:r>
            <a:r>
              <a:rPr lang="en-US" sz="900" kern="1200" baseline="0" dirty="0" smtClean="0">
                <a:effectLst/>
                <a:latin typeface="Lucida Sans"/>
              </a:rPr>
              <a:t> Some ideas for improvement, based on the lecture, include:</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900" kern="1200" baseline="0" dirty="0" smtClean="0">
                <a:effectLst/>
                <a:latin typeface="Lucida Sans"/>
              </a:rPr>
              <a:t>Focus on the FIRST.Org Incident Management model to handle incidents more effectively. Effectiveness and maturity are not the same thing, but one supports the other.</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900" baseline="0" dirty="0" smtClean="0">
                <a:latin typeface="Lucida Sans"/>
              </a:rPr>
              <a:t>C</a:t>
            </a:r>
            <a:r>
              <a:rPr lang="en-US" sz="900" dirty="0" smtClean="0">
                <a:latin typeface="Lucida Sans"/>
              </a:rPr>
              <a:t>onduct postmortems and lessons learned sessions and ask “How can we get better at our jobs?” </a:t>
            </a: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900" dirty="0" smtClean="0">
                <a:latin typeface="Lucida Sans"/>
              </a:rPr>
              <a:t>Find or develop a policy and procedure to improve other procedures and review it as needed with management and your constituency.</a:t>
            </a:r>
            <a:endParaRPr lang="en-US" sz="900" kern="1200" dirty="0" smtClean="0">
              <a:effectLst/>
              <a:latin typeface="Lucida Sans"/>
            </a:endParaRPr>
          </a:p>
          <a:p>
            <a:pPr marL="171450" marR="0" lvl="0" indent="-171450" algn="l" defTabSz="457200" rtl="0" eaLnBrk="1" fontAlgn="base" latinLnBrk="0" hangingPunct="1">
              <a:lnSpc>
                <a:spcPct val="100000"/>
              </a:lnSpc>
              <a:spcBef>
                <a:spcPct val="30000"/>
              </a:spcBef>
              <a:spcAft>
                <a:spcPct val="0"/>
              </a:spcAft>
              <a:buClrTx/>
              <a:buSzTx/>
              <a:buFont typeface="Arial" pitchFamily="34" charset="0"/>
              <a:buChar char="•"/>
              <a:tabLst/>
              <a:defRPr/>
            </a:pPr>
            <a:r>
              <a:rPr lang="en-US" sz="900" kern="1200" dirty="0" smtClean="0">
                <a:effectLst/>
                <a:latin typeface="Lucida Sans"/>
              </a:rPr>
              <a:t>While CSIRTs must be reactive, a focus on being more process oriented and not</a:t>
            </a:r>
            <a:r>
              <a:rPr lang="en-US" sz="900" kern="1200" baseline="0" dirty="0" smtClean="0">
                <a:effectLst/>
                <a:latin typeface="Lucida Sans"/>
              </a:rPr>
              <a:t> </a:t>
            </a:r>
            <a:r>
              <a:rPr lang="en-US" sz="900" i="1" kern="1200" baseline="0" dirty="0" smtClean="0">
                <a:effectLst/>
                <a:latin typeface="Lucida Sans"/>
              </a:rPr>
              <a:t>only</a:t>
            </a:r>
            <a:r>
              <a:rPr lang="en-US" sz="900" kern="1200" baseline="0" dirty="0" smtClean="0">
                <a:effectLst/>
                <a:latin typeface="Lucida Sans"/>
              </a:rPr>
              <a:t> </a:t>
            </a:r>
            <a:r>
              <a:rPr lang="en-US" sz="900" kern="1200" dirty="0" smtClean="0">
                <a:effectLst/>
                <a:latin typeface="Lucida Sans"/>
              </a:rPr>
              <a:t>reactive can help move the CSIRT to a higher level of capability maturity.</a:t>
            </a:r>
          </a:p>
          <a:p>
            <a:pPr marL="0" marR="0" lvl="0" indent="0" algn="l" defTabSz="457200" rtl="0" eaLnBrk="1" fontAlgn="base" latinLnBrk="0" hangingPunct="1">
              <a:lnSpc>
                <a:spcPct val="100000"/>
              </a:lnSpc>
              <a:spcBef>
                <a:spcPct val="30000"/>
              </a:spcBef>
              <a:spcAft>
                <a:spcPct val="0"/>
              </a:spcAft>
              <a:buClrTx/>
              <a:buSzTx/>
              <a:buFont typeface="Arial" pitchFamily="34" charset="0"/>
              <a:buNone/>
              <a:tabLst/>
              <a:defRPr/>
            </a:pPr>
            <a:r>
              <a:rPr lang="en-US" sz="900" b="1" kern="1200" dirty="0" smtClean="0">
                <a:effectLst/>
                <a:latin typeface="Lucida Sans"/>
              </a:rPr>
              <a:t>Add</a:t>
            </a:r>
            <a:r>
              <a:rPr lang="en-US" sz="900" kern="1200" baseline="0" dirty="0" smtClean="0">
                <a:effectLst/>
                <a:latin typeface="Lucida Sans"/>
              </a:rPr>
              <a:t> your own expertise about how a CSIRT can improve performance by using a capability maturity model.</a:t>
            </a:r>
          </a:p>
          <a:p>
            <a:pPr marL="0" marR="0" lvl="0" indent="0" algn="l" defTabSz="457200" rtl="0" eaLnBrk="1" fontAlgn="base" latinLnBrk="0" hangingPunct="1">
              <a:lnSpc>
                <a:spcPct val="100000"/>
              </a:lnSpc>
              <a:spcBef>
                <a:spcPct val="30000"/>
              </a:spcBef>
              <a:spcAft>
                <a:spcPct val="0"/>
              </a:spcAft>
              <a:buClrTx/>
              <a:buSzTx/>
              <a:buFont typeface="Arial" pitchFamily="34" charset="0"/>
              <a:buNone/>
              <a:tabLst/>
              <a:defRPr/>
            </a:pPr>
            <a:r>
              <a:rPr lang="en-US" sz="900" b="1" kern="1200" baseline="0" dirty="0" smtClean="0">
                <a:effectLst/>
                <a:latin typeface="Lucida Sans"/>
              </a:rPr>
              <a:t>Recommend</a:t>
            </a:r>
            <a:r>
              <a:rPr lang="en-US" sz="900" kern="1200" baseline="0" dirty="0" smtClean="0">
                <a:effectLst/>
                <a:latin typeface="Lucida Sans"/>
              </a:rPr>
              <a:t> any particular capability maturity models that you have seen work well.</a:t>
            </a:r>
            <a:endParaRPr lang="en-US" sz="900" kern="1200" dirty="0" smtClean="0">
              <a:effectLst/>
              <a:latin typeface="Lucida Sans"/>
            </a:endParaRPr>
          </a:p>
        </p:txBody>
      </p:sp>
      <p:sp>
        <p:nvSpPr>
          <p:cNvPr id="6"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7"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8</a:t>
            </a:fld>
            <a:endParaRPr lang="en-US" altLang="en-US" sz="800" dirty="0">
              <a:latin typeface="Lucida Sans"/>
            </a:endParaRPr>
          </a:p>
        </p:txBody>
      </p:sp>
    </p:spTree>
    <p:extLst>
      <p:ext uri="{BB962C8B-B14F-4D97-AF65-F5344CB8AC3E}">
        <p14:creationId xmlns:p14="http://schemas.microsoft.com/office/powerpoint/2010/main" val="3568765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
        <p:nvSpPr>
          <p:cNvPr id="8" name="Rectangle 6"/>
          <p:cNvSpPr>
            <a:spLocks noGrp="1" noChangeArrowheads="1"/>
          </p:cNvSpPr>
          <p:nvPr>
            <p:ph type="ftr" sz="quarter" idx="4"/>
          </p:nvPr>
        </p:nvSpPr>
        <p:spPr bwMode="auto">
          <a:xfrm>
            <a:off x="-1" y="8831580"/>
            <a:ext cx="4196863"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128"/>
              </a:defRPr>
            </a:lvl1pPr>
          </a:lstStyle>
          <a:p>
            <a:pPr>
              <a:defRPr/>
            </a:pPr>
            <a:r>
              <a:rPr lang="en-US" altLang="en-US" sz="800" dirty="0">
                <a:latin typeface="Lucida Sans"/>
              </a:rPr>
              <a:t>Training Module 6, CSIRT Performance Measurement, Version 1, © 2016 FIRST</a:t>
            </a:r>
          </a:p>
        </p:txBody>
      </p:sp>
      <p:sp>
        <p:nvSpPr>
          <p:cNvPr id="9" name="Rectangle 7"/>
          <p:cNvSpPr>
            <a:spLocks noGrp="1" noChangeArrowheads="1"/>
          </p:cNvSpPr>
          <p:nvPr>
            <p:ph type="sldNum" sz="quarter" idx="5"/>
          </p:nvPr>
        </p:nvSpPr>
        <p:spPr bwMode="auto">
          <a:xfrm>
            <a:off x="3886200" y="8831580"/>
            <a:ext cx="2971800" cy="46482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F5E97437-CEF4-4036-91BC-BC5EA72D1A5E}" type="slidenum">
              <a:rPr lang="en-US" altLang="en-US" sz="800">
                <a:latin typeface="Lucida Sans"/>
              </a:rPr>
              <a:pPr/>
              <a:t>10</a:t>
            </a:fld>
            <a:endParaRPr lang="en-US" altLang="en-US" sz="800" dirty="0">
              <a:latin typeface="Lucida Sans"/>
            </a:endParaRPr>
          </a:p>
        </p:txBody>
      </p:sp>
    </p:spTree>
    <p:extLst>
      <p:ext uri="{BB962C8B-B14F-4D97-AF65-F5344CB8AC3E}">
        <p14:creationId xmlns:p14="http://schemas.microsoft.com/office/powerpoint/2010/main" val="17791833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l="-17000" r="-17000"/>
          </a:stretch>
        </a:blipFill>
        <a:effectLst/>
      </p:bgPr>
    </p:bg>
    <p:spTree>
      <p:nvGrpSpPr>
        <p:cNvPr id="1" name=""/>
        <p:cNvGrpSpPr/>
        <p:nvPr/>
      </p:nvGrpSpPr>
      <p:grpSpPr>
        <a:xfrm>
          <a:off x="0" y="0"/>
          <a:ext cx="0" cy="0"/>
          <a:chOff x="0" y="0"/>
          <a:chExt cx="0" cy="0"/>
        </a:xfrm>
      </p:grpSpPr>
      <p:pic>
        <p:nvPicPr>
          <p:cNvPr id="2050" name="Picture 2" descr="ttps://www.first.org/identity/first-org.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4919980"/>
            <a:ext cx="2933700" cy="1760220"/>
          </a:xfrm>
          <a:prstGeom prst="rect">
            <a:avLst/>
          </a:prstGeom>
          <a:noFill/>
          <a:extLst>
            <a:ext uri="{909E8E84-426E-40DD-AFC4-6F175D3DCCD1}">
              <a14:hiddenFill xmlns:a14="http://schemas.microsoft.com/office/drawing/2010/main">
                <a:solidFill>
                  <a:srgbClr val="FFFFFF"/>
                </a:solidFill>
              </a14:hiddenFill>
            </a:ext>
          </a:extLst>
        </p:spPr>
      </p:pic>
      <p:sp>
        <p:nvSpPr>
          <p:cNvPr id="10" name="Title 1"/>
          <p:cNvSpPr>
            <a:spLocks noGrp="1"/>
          </p:cNvSpPr>
          <p:nvPr>
            <p:ph type="ctrTitle"/>
          </p:nvPr>
        </p:nvSpPr>
        <p:spPr>
          <a:xfrm>
            <a:off x="3048000" y="3646714"/>
            <a:ext cx="5410200" cy="704850"/>
          </a:xfrm>
          <a:prstGeom prst="rect">
            <a:avLst/>
          </a:prstGeom>
        </p:spPr>
        <p:txBody>
          <a:bodyPr anchor="ctr" anchorCtr="0">
            <a:normAutofit/>
          </a:bodyPr>
          <a:lstStyle>
            <a:lvl1pPr algn="r">
              <a:defRPr sz="2800" b="1">
                <a:latin typeface="Arial" pitchFamily="34" charset="0"/>
                <a:cs typeface="Arial" pitchFamily="34" charset="0"/>
              </a:defRPr>
            </a:lvl1pPr>
          </a:lstStyle>
          <a:p>
            <a:r>
              <a:rPr lang="en-US" smtClean="0"/>
              <a:t>Click to edit Master title style</a:t>
            </a:r>
            <a:endParaRPr lang="en-US" dirty="0"/>
          </a:p>
        </p:txBody>
      </p:sp>
      <p:sp>
        <p:nvSpPr>
          <p:cNvPr id="11" name="Subtitle 2"/>
          <p:cNvSpPr>
            <a:spLocks noGrp="1"/>
          </p:cNvSpPr>
          <p:nvPr>
            <p:ph type="subTitle" idx="1" hasCustomPrompt="1"/>
          </p:nvPr>
        </p:nvSpPr>
        <p:spPr>
          <a:xfrm>
            <a:off x="3581400" y="4620208"/>
            <a:ext cx="4876800" cy="914400"/>
          </a:xfrm>
          <a:prstGeom prst="rect">
            <a:avLst/>
          </a:prstGeom>
        </p:spPr>
        <p:txBody>
          <a:bodyPr>
            <a:normAutofit/>
          </a:bodyPr>
          <a:lstStyle>
            <a:lvl1pPr marL="0" indent="0" algn="r">
              <a:buNone/>
              <a:defRPr sz="1600" baseline="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a:t>
            </a:r>
          </a:p>
          <a:p>
            <a:r>
              <a:rPr lang="en-US" dirty="0" smtClean="0"/>
              <a:t>Date of Presentation</a:t>
            </a:r>
            <a:endParaRPr lang="en-US" dirty="0"/>
          </a:p>
        </p:txBody>
      </p:sp>
    </p:spTree>
    <p:extLst/>
  </p:cSld>
  <p:clrMapOvr>
    <a:masterClrMapping/>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ullets (Numbered)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69888"/>
            <a:ext cx="8229600" cy="411162"/>
          </a:xfrm>
        </p:spPr>
        <p:txBody>
          <a:bodyPr/>
          <a:lstStyle>
            <a:lvl1pPr>
              <a:defRPr sz="3200"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114425"/>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457200"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2pPr>
            <a:lvl3pPr marL="852488"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3pPr>
            <a:lvl4pPr marL="1201738" indent="-342900">
              <a:lnSpc>
                <a:spcPct val="114000"/>
              </a:lnSpc>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4pPr>
            <a:lvl5pPr marL="1541463" indent="-342900">
              <a:lnSpc>
                <a:spcPct val="114000"/>
              </a:lnSpc>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a:p>
            <a:pPr lvl="4"/>
            <a:r>
              <a:rPr lang="en-US" dirty="0" smtClean="0"/>
              <a:t>Fourth level</a:t>
            </a:r>
            <a:endParaRPr lang="en-US" dirty="0"/>
          </a:p>
        </p:txBody>
      </p:sp>
    </p:spTree>
    <p:extLst>
      <p:ext uri="{BB962C8B-B14F-4D97-AF65-F5344CB8AC3E}">
        <p14:creationId xmlns:p14="http://schemas.microsoft.com/office/powerpoint/2010/main" val="3183068878"/>
      </p:ext>
    </p:extLst>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ullets (Numbere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9" name="Text Placeholder 7"/>
          <p:cNvSpPr>
            <a:spLocks noGrp="1"/>
          </p:cNvSpPr>
          <p:nvPr>
            <p:ph type="body" sz="quarter" idx="10"/>
          </p:nvPr>
        </p:nvSpPr>
        <p:spPr>
          <a:xfrm>
            <a:off x="457200" y="1114425"/>
            <a:ext cx="8258175" cy="4327525"/>
          </a:xfrm>
        </p:spPr>
        <p:txBody>
          <a:bodyPr/>
          <a:lstStyle>
            <a:lvl1pPr>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1pPr>
            <a:lvl2pPr marL="8001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2pPr>
            <a:lvl3pPr marL="12573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3pPr>
            <a:lvl4pPr marL="1714500" indent="-342900">
              <a:buClr>
                <a:schemeClr val="tx1"/>
              </a:buClr>
              <a:buSzPct val="100000"/>
              <a:buFont typeface="+mj-lt"/>
              <a:buAutoNum type="alphaLcPeriod"/>
              <a:defRPr sz="2000" baseline="0">
                <a:solidFill>
                  <a:schemeClr val="tx1"/>
                </a:solidFill>
                <a:latin typeface="Lucida Sans" panose="020B0602040502020204" pitchFamily="34" charset="0"/>
                <a:cs typeface="Lucida Sans" panose="020B0602040502020204" pitchFamily="34" charset="0"/>
              </a:defRPr>
            </a:lvl4pPr>
            <a:lvl5pPr marL="2171700" indent="-342900">
              <a:buClr>
                <a:schemeClr val="tx1"/>
              </a:buClr>
              <a:buSzPct val="100000"/>
              <a:buFont typeface="+mj-lt"/>
              <a:buAutoNum type="arabicPeriod"/>
              <a:defRPr sz="2000" baseline="0">
                <a:solidFill>
                  <a:schemeClr val="tx1"/>
                </a:solidFill>
                <a:latin typeface="Lucida Sans" panose="020B0602040502020204" pitchFamily="34" charset="0"/>
                <a:cs typeface="Lucida Sans" panose="020B06020405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2270478"/>
      </p:ext>
    </p:extLst>
  </p:cSld>
  <p:clrMapOvr>
    <a:masterClrMapping/>
  </p:clrMapOvr>
  <p:transition spd="med">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w/Caption: Full Scree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49275" y="1190625"/>
            <a:ext cx="8166100" cy="4114800"/>
          </a:xfrm>
          <a:prstGeom prst="rect">
            <a:avLst/>
          </a:prstGeom>
          <a:noFill/>
          <a:ln>
            <a:noFill/>
          </a:ln>
        </p:spPr>
        <p:txBody>
          <a:bodyPr/>
          <a:lstStyle>
            <a:lvl1pPr marL="0" indent="0">
              <a:buNone/>
              <a:defRPr sz="2000" baseline="0">
                <a:latin typeface="Lucida Sans" panose="020B0602040502020204" pitchFamily="34" charset="0"/>
                <a:cs typeface="Lucida Sans" panose="020B06020405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14" name="Text Placeholder 13"/>
          <p:cNvSpPr>
            <a:spLocks noGrp="1"/>
          </p:cNvSpPr>
          <p:nvPr>
            <p:ph type="body" sz="quarter" idx="10"/>
          </p:nvPr>
        </p:nvSpPr>
        <p:spPr>
          <a:xfrm>
            <a:off x="457200" y="6007100"/>
            <a:ext cx="4419600" cy="276225"/>
          </a:xfrm>
        </p:spPr>
        <p:txBody>
          <a:bodyPr/>
          <a:lstStyle>
            <a:lvl1pPr marL="0" indent="0">
              <a:buFont typeface="Wingdings" pitchFamily="2" charset="2"/>
              <a:buNone/>
              <a:defRPr sz="1400" b="0">
                <a:solidFill>
                  <a:srgbClr val="022052"/>
                </a:solidFill>
                <a:latin typeface="Lucida Sans" panose="020B0602040502020204" pitchFamily="34" charset="0"/>
                <a:cs typeface="Lucida Sans" panose="020B0602040502020204" pitchFamily="34" charset="0"/>
              </a:defRPr>
            </a:lvl1pPr>
          </a:lstStyle>
          <a:p>
            <a:pPr lvl="0"/>
            <a:r>
              <a:rPr lang="en-US" dirty="0" smtClean="0"/>
              <a:t>Click to edit Master text styles</a:t>
            </a:r>
          </a:p>
        </p:txBody>
      </p:sp>
      <p:sp>
        <p:nvSpPr>
          <p:cNvPr id="15" name="Title 14"/>
          <p:cNvSpPr>
            <a:spLocks noGrp="1"/>
          </p:cNvSpPr>
          <p:nvPr>
            <p:ph type="title"/>
          </p:nvPr>
        </p:nvSpPr>
        <p:spPr>
          <a:xfrm>
            <a:off x="457200" y="350838"/>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1391971889"/>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8" name="Title 7"/>
          <p:cNvSpPr>
            <a:spLocks noGrp="1"/>
          </p:cNvSpPr>
          <p:nvPr>
            <p:ph type="title"/>
          </p:nvPr>
        </p:nvSpPr>
        <p:spPr/>
        <p:txBody>
          <a:bodyPr/>
          <a:lstStyle/>
          <a:p>
            <a:r>
              <a:rPr lang="en-US" smtClean="0"/>
              <a:t>Click to edit Master title style</a:t>
            </a:r>
            <a:endParaRPr lang="en-GB"/>
          </a:p>
        </p:txBody>
      </p:sp>
      <p:sp>
        <p:nvSpPr>
          <p:cNvPr id="9"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Lerning_Chec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78757"/>
            <a:ext cx="5499100" cy="437594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8" name="Title 7"/>
          <p:cNvSpPr>
            <a:spLocks noGrp="1"/>
          </p:cNvSpPr>
          <p:nvPr>
            <p:ph type="title"/>
          </p:nvPr>
        </p:nvSpPr>
        <p:spPr/>
        <p:txBody>
          <a:bodyPr/>
          <a:lstStyle>
            <a:lvl1pPr>
              <a:defRPr>
                <a:solidFill>
                  <a:schemeClr val="bg1"/>
                </a:solidFill>
              </a:defRPr>
            </a:lvl1pPr>
          </a:lstStyle>
          <a:p>
            <a:r>
              <a:rPr lang="en-US" smtClean="0"/>
              <a:t>Click to edit Master title style</a:t>
            </a:r>
            <a:endParaRPr lang="en-GB" dirty="0"/>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4"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ection">
    <p:spTree>
      <p:nvGrpSpPr>
        <p:cNvPr id="1" name=""/>
        <p:cNvGrpSpPr/>
        <p:nvPr/>
      </p:nvGrpSpPr>
      <p:grpSpPr>
        <a:xfrm>
          <a:off x="0" y="0"/>
          <a:ext cx="0" cy="0"/>
          <a:chOff x="0" y="0"/>
          <a:chExt cx="0" cy="0"/>
        </a:xfrm>
      </p:grpSpPr>
      <p:sp>
        <p:nvSpPr>
          <p:cNvPr id="2" name="Title 1"/>
          <p:cNvSpPr>
            <a:spLocks noGrp="1"/>
          </p:cNvSpPr>
          <p:nvPr>
            <p:ph type="title"/>
          </p:nvPr>
        </p:nvSpPr>
        <p:spPr>
          <a:xfrm>
            <a:off x="2317750" y="2257425"/>
            <a:ext cx="4349750" cy="2416175"/>
          </a:xfrm>
        </p:spPr>
        <p:txBody>
          <a:bodyPr>
            <a:normAutofit/>
          </a:bodyPr>
          <a:lstStyle>
            <a:lvl1pPr>
              <a:defRPr sz="3600"/>
            </a:lvl1pPr>
          </a:lstStyle>
          <a:p>
            <a:r>
              <a:rPr lang="en-US" smtClean="0"/>
              <a:t>Click to edit Master title style</a:t>
            </a:r>
            <a:endParaRPr lang="en-GB" dirty="0"/>
          </a:p>
        </p:txBody>
      </p:sp>
      <p:sp>
        <p:nvSpPr>
          <p:cNvPr id="7"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3460750" y="6416675"/>
            <a:ext cx="1758950" cy="288925"/>
          </a:xfrm>
          <a:prstGeom prst="rect">
            <a:avLst/>
          </a:prstGeom>
        </p:spPr>
        <p:txBody>
          <a:bodyPr vert="horz" lIns="91440" tIns="45720" rIns="91440" bIns="45720" rtlCol="0" anchor="ctr"/>
          <a:lstStyle>
            <a:lvl1pPr algn="ctr">
              <a:defRPr sz="1200">
                <a:solidFill>
                  <a:schemeClr val="tx1">
                    <a:tint val="75000"/>
                  </a:schemeClr>
                </a:solidFill>
              </a:defRPr>
            </a:lvl1pPr>
          </a:lstStyle>
          <a:p>
            <a:fld id="{323CA8EC-964B-D94C-AB3A-39211D4744CD}" type="slidenum">
              <a:rPr lang="en-GB" smtClean="0"/>
              <a:pPr/>
              <a:t>‹#›</a:t>
            </a:fld>
            <a:endParaRPr lang="en-GB" dirty="0"/>
          </a:p>
        </p:txBody>
      </p:sp>
    </p:spTree>
    <p:extLst/>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62678" y="1281923"/>
            <a:ext cx="5460709" cy="4737165"/>
          </a:xfrm>
          <a:prstGeom prst="rect">
            <a:avLst/>
          </a:prstGeom>
        </p:spPr>
      </p:pic>
      <p:sp>
        <p:nvSpPr>
          <p:cNvPr id="6" name="TextBox 5"/>
          <p:cNvSpPr txBox="1"/>
          <p:nvPr userDrawn="1"/>
        </p:nvSpPr>
        <p:spPr>
          <a:xfrm>
            <a:off x="475861" y="335902"/>
            <a:ext cx="2186817" cy="584775"/>
          </a:xfrm>
          <a:prstGeom prst="rect">
            <a:avLst/>
          </a:prstGeom>
          <a:noFill/>
        </p:spPr>
        <p:txBody>
          <a:bodyPr wrap="none" rtlCol="0">
            <a:spAutoFit/>
          </a:bodyPr>
          <a:lstStyle/>
          <a:p>
            <a:r>
              <a:rPr lang="en-GB" sz="3200" b="1" dirty="0" smtClean="0"/>
              <a:t>Questions</a:t>
            </a:r>
            <a:endParaRPr lang="en-GB" sz="3200" b="1" dirty="0"/>
          </a:p>
        </p:txBody>
      </p:sp>
    </p:spTree>
    <p:extLst/>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The End, My Frien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0" y="1524000"/>
            <a:ext cx="6350000" cy="3810000"/>
          </a:xfrm>
          <a:prstGeom prst="rect">
            <a:avLst/>
          </a:prstGeom>
        </p:spPr>
      </p:pic>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s (Regular) with Lead-in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379413"/>
            <a:ext cx="8229600" cy="411162"/>
          </a:xfrm>
        </p:spPr>
        <p:txBody>
          <a:bodyPr/>
          <a:lstStyle>
            <a:lvl1pPr>
              <a:defRPr baseline="0">
                <a:solidFill>
                  <a:schemeClr val="tx1"/>
                </a:solidFill>
                <a:latin typeface="Lucida Sans" panose="020B0602040502020204" pitchFamily="34" charset="0"/>
                <a:cs typeface="Lucida Sans" panose="020B0602040502020204" pitchFamily="34" charset="0"/>
              </a:defRPr>
            </a:lvl1pPr>
          </a:lstStyle>
          <a:p>
            <a:r>
              <a:rPr lang="en-US" dirty="0" smtClean="0"/>
              <a:t>Click to edit Master title style</a:t>
            </a:r>
            <a:endParaRPr lang="en-US" dirty="0"/>
          </a:p>
        </p:txBody>
      </p:sp>
      <p:sp>
        <p:nvSpPr>
          <p:cNvPr id="5" name="Text Placeholder 7"/>
          <p:cNvSpPr>
            <a:spLocks noGrp="1"/>
          </p:cNvSpPr>
          <p:nvPr>
            <p:ph type="body" sz="quarter" idx="10"/>
          </p:nvPr>
        </p:nvSpPr>
        <p:spPr>
          <a:xfrm>
            <a:off x="457200" y="1200150"/>
            <a:ext cx="8258175" cy="4305935"/>
          </a:xfrm>
        </p:spPr>
        <p:txBody>
          <a:bodyPr/>
          <a:lstStyle>
            <a:lvl1pPr marL="0" indent="0">
              <a:lnSpc>
                <a:spcPct val="114000"/>
              </a:lnSpc>
              <a:buClr>
                <a:srgbClr val="F38127"/>
              </a:buClr>
              <a:buSzPct val="100000"/>
              <a:buFont typeface="Arial" pitchFamily="34" charset="0"/>
              <a:buNone/>
              <a:defRPr sz="2000" baseline="0">
                <a:solidFill>
                  <a:schemeClr val="tx1"/>
                </a:solidFill>
                <a:latin typeface="Lucida Sans" panose="020B0602040502020204" pitchFamily="34" charset="0"/>
                <a:cs typeface="Lucida Sans" panose="020B0602040502020204" pitchFamily="34" charset="0"/>
              </a:defRPr>
            </a:lvl1pPr>
            <a:lvl2pPr marL="685800" indent="-34290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2pPr>
            <a:lvl3pPr marL="1143000" indent="-400050">
              <a:lnSpc>
                <a:spcPct val="114000"/>
              </a:lnSpc>
              <a:buClr>
                <a:schemeClr val="tx1"/>
              </a:buClr>
              <a:buSzPct val="100000"/>
              <a:buFont typeface="Aharoni" panose="02010803020104030203" pitchFamily="2" charset="-79"/>
              <a:buChar char="—"/>
              <a:defRPr sz="2000" baseline="0">
                <a:solidFill>
                  <a:schemeClr val="tx1"/>
                </a:solidFill>
                <a:latin typeface="Lucida Sans" panose="020B0602040502020204" pitchFamily="34" charset="0"/>
                <a:cs typeface="Lucida Sans" panose="020B0602040502020204" pitchFamily="34" charset="0"/>
              </a:defRPr>
            </a:lvl3pPr>
            <a:lvl4pPr marL="1485900" indent="-285750">
              <a:lnSpc>
                <a:spcPct val="114000"/>
              </a:lnSpc>
              <a:buClr>
                <a:schemeClr val="tx1"/>
              </a:buClr>
              <a:buSzPct val="100000"/>
              <a:buFont typeface="Arial" panose="020B0604020202020204" pitchFamily="34" charset="0"/>
              <a:buChar char="•"/>
              <a:defRPr sz="2000" baseline="0">
                <a:solidFill>
                  <a:schemeClr val="tx1"/>
                </a:solidFill>
                <a:latin typeface="Lucida Sans" panose="020B0602040502020204" pitchFamily="34" charset="0"/>
                <a:cs typeface="Lucida Sans" panose="020B0602040502020204" pitchFamily="34" charset="0"/>
              </a:defRPr>
            </a:lvl4pPr>
            <a:lvl5pPr>
              <a:lnSpc>
                <a:spcPct val="114000"/>
              </a:lnSpc>
              <a:buClr>
                <a:schemeClr val="tx1">
                  <a:lumMod val="65000"/>
                  <a:lumOff val="35000"/>
                </a:schemeClr>
              </a:buClr>
              <a:buSzPct val="100000"/>
              <a:defRPr sz="2400" baseline="0">
                <a:latin typeface="Aharoni" panose="02010803020104030203" pitchFamily="2" charset="-79"/>
              </a:defRPr>
            </a:lvl5pPr>
          </a:lstStyle>
          <a:p>
            <a:pPr lvl="0"/>
            <a:r>
              <a:rPr lang="en-US" dirty="0" smtClean="0"/>
              <a:t>Click to edit Master text styles</a:t>
            </a:r>
          </a:p>
          <a:p>
            <a:pPr lvl="0"/>
            <a:endParaRPr lang="en-US" dirty="0" smtClean="0"/>
          </a:p>
          <a:p>
            <a:pPr lvl="1"/>
            <a:r>
              <a:rPr lang="en-US" dirty="0" smtClean="0"/>
              <a:t>First Level</a:t>
            </a:r>
          </a:p>
          <a:p>
            <a:pPr lvl="2"/>
            <a:r>
              <a:rPr lang="en-US" dirty="0" smtClean="0"/>
              <a:t>Second level</a:t>
            </a:r>
          </a:p>
          <a:p>
            <a:pPr lvl="3"/>
            <a:r>
              <a:rPr lang="en-US" dirty="0" smtClean="0"/>
              <a:t>Third level</a:t>
            </a:r>
          </a:p>
        </p:txBody>
      </p:sp>
    </p:spTree>
    <p:extLst>
      <p:ext uri="{BB962C8B-B14F-4D97-AF65-F5344CB8AC3E}">
        <p14:creationId xmlns:p14="http://schemas.microsoft.com/office/powerpoint/2010/main" val="295146019"/>
      </p:ext>
    </p:extLst>
  </p:cSld>
  <p:clrMapOvr>
    <a:masterClrMapping/>
  </p:clrMapOvr>
  <p:transition spd="med">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65125"/>
            <a:ext cx="8293100" cy="879475"/>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457200" y="1478756"/>
            <a:ext cx="8293100" cy="47037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9" name="Picture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800392" y="6043843"/>
            <a:ext cx="1229308" cy="737586"/>
          </a:xfrm>
          <a:prstGeom prst="rect">
            <a:avLst/>
          </a:prstGeom>
        </p:spPr>
      </p:pic>
      <p:sp>
        <p:nvSpPr>
          <p:cNvPr id="10" name="TextBox 9"/>
          <p:cNvSpPr txBox="1"/>
          <p:nvPr/>
        </p:nvSpPr>
        <p:spPr>
          <a:xfrm>
            <a:off x="0" y="6545070"/>
            <a:ext cx="2895600" cy="338554"/>
          </a:xfrm>
          <a:prstGeom prst="rect">
            <a:avLst/>
          </a:prstGeom>
          <a:noFill/>
        </p:spPr>
        <p:txBody>
          <a:bodyPr wrap="square" rtlCol="0" anchor="ctr" anchorCtr="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800" dirty="0" smtClean="0">
                <a:solidFill>
                  <a:schemeClr val="tx1">
                    <a:lumMod val="65000"/>
                    <a:lumOff val="35000"/>
                  </a:schemeClr>
                </a:solidFill>
              </a:rPr>
              <a:t>Lab </a:t>
            </a:r>
            <a:r>
              <a:rPr lang="en-US" sz="800" kern="1200" dirty="0" smtClean="0">
                <a:solidFill>
                  <a:schemeClr val="tx1">
                    <a:lumMod val="65000"/>
                    <a:lumOff val="35000"/>
                  </a:schemeClr>
                </a:solidFill>
                <a:effectLst/>
                <a:latin typeface="Lucida Sans"/>
                <a:ea typeface="ＭＳ Ｐゴシック" charset="-128"/>
                <a:cs typeface="+mn-cs"/>
              </a:rPr>
              <a:t>6, CSIRT Performance Measurement, Version 1.1</a:t>
            </a:r>
            <a:r>
              <a:rPr lang="en-US" sz="800" dirty="0" smtClean="0">
                <a:solidFill>
                  <a:schemeClr val="tx1">
                    <a:lumMod val="65000"/>
                    <a:lumOff val="35000"/>
                  </a:schemeClr>
                </a:solidFill>
              </a:rPr>
              <a:t>, © FIRST Inc.</a:t>
            </a:r>
          </a:p>
        </p:txBody>
      </p:sp>
    </p:spTree>
    <p:extLst>
      <p:ext uri="{BB962C8B-B14F-4D97-AF65-F5344CB8AC3E}">
        <p14:creationId xmlns:p14="http://schemas.microsoft.com/office/powerpoint/2010/main" val="1338347897"/>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8" r:id="rId7"/>
    <p:sldLayoutId id="2147483754" r:id="rId8"/>
    <p:sldLayoutId id="2147483756" r:id="rId9"/>
    <p:sldLayoutId id="2147483740" r:id="rId10"/>
    <p:sldLayoutId id="2147483741" r:id="rId11"/>
    <p:sldLayoutId id="2147483743" r:id="rId12"/>
  </p:sldLayoutIdLst>
  <p:transition spd="med">
    <p:fade/>
  </p:transition>
  <p:timing>
    <p:tnLst>
      <p:par>
        <p:cTn id="1" dur="indefinite" restart="never" nodeType="tmRoot"/>
      </p:par>
    </p:tnLst>
  </p:timing>
  <p:txStyles>
    <p:titleStyle>
      <a:lvl1pPr algn="l" defTabSz="914400" rtl="0" eaLnBrk="1" latinLnBrk="0" hangingPunct="1">
        <a:lnSpc>
          <a:spcPct val="90000"/>
        </a:lnSpc>
        <a:spcBef>
          <a:spcPct val="0"/>
        </a:spcBef>
        <a:buNone/>
        <a:defRPr sz="3200" b="1" i="0" kern="1200">
          <a:solidFill>
            <a:schemeClr val="tx1"/>
          </a:solidFill>
          <a:latin typeface="Arial" charset="0"/>
          <a:ea typeface="Arial" charset="0"/>
          <a:cs typeface="Arial"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microsoft.com/office/2007/relationships/hdphoto" Target="../media/hdphoto1.wdp"/><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ctrTitle"/>
          </p:nvPr>
        </p:nvSpPr>
        <p:spPr/>
        <p:txBody>
          <a:bodyPr>
            <a:normAutofit fontScale="90000"/>
          </a:bodyPr>
          <a:lstStyle/>
          <a:p>
            <a:r>
              <a:rPr lang="en-US" altLang="en-US" dirty="0"/>
              <a:t>Lab for </a:t>
            </a:r>
            <a:r>
              <a:rPr lang="en-US" altLang="en-US" dirty="0" smtClean="0"/>
              <a:t>Module 6: </a:t>
            </a:r>
            <a:br>
              <a:rPr lang="en-US" altLang="en-US" dirty="0" smtClean="0"/>
            </a:br>
            <a:r>
              <a:rPr lang="en-US" altLang="en-US" dirty="0" smtClean="0"/>
              <a:t>CSIRT Performance Measurement</a:t>
            </a:r>
          </a:p>
        </p:txBody>
      </p:sp>
      <p:sp>
        <p:nvSpPr>
          <p:cNvPr id="2" name="Subtitle 1"/>
          <p:cNvSpPr>
            <a:spLocks noGrp="1"/>
          </p:cNvSpPr>
          <p:nvPr>
            <p:ph type="subTitle" idx="1"/>
          </p:nvPr>
        </p:nvSpPr>
        <p:spPr/>
        <p:txBody>
          <a:bodyPr/>
          <a:lstStyle/>
          <a:p>
            <a:endParaRPr lang="en-GB"/>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Tree>
    <p:extLst>
      <p:ext uri="{BB962C8B-B14F-4D97-AF65-F5344CB8AC3E}">
        <p14:creationId xmlns:p14="http://schemas.microsoft.com/office/powerpoint/2010/main" val="3297291419"/>
      </p:ext>
    </p:extLst>
  </p:cSld>
  <p:clrMapOvr>
    <a:masterClrMapping/>
  </p:clrMapOvr>
  <p:transition spd="med">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lvl="0" indent="0">
              <a:lnSpc>
                <a:spcPct val="100000"/>
              </a:lnSpc>
              <a:spcBef>
                <a:spcPts val="0"/>
              </a:spcBef>
              <a:buNone/>
            </a:pPr>
            <a:r>
              <a:rPr lang="en-GB" sz="1600" dirty="0"/>
              <a:t>Copyright </a:t>
            </a:r>
            <a:r>
              <a:rPr lang="en-GB" sz="1600" dirty="0" smtClean="0"/>
              <a:t>© by </a:t>
            </a:r>
            <a:r>
              <a:rPr lang="en-GB" sz="1600" dirty="0"/>
              <a:t>Forum of Incident Response and Security Teams, Inc</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is name under which Forum of Incident Response and Security Teams, Inc. conducts business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This </a:t>
            </a:r>
            <a:r>
              <a:rPr lang="en-GB" sz="1600" dirty="0"/>
              <a:t>training material is licensed under Creative Commons </a:t>
            </a:r>
            <a:r>
              <a:rPr lang="en-GB" sz="1600" dirty="0" smtClean="0"/>
              <a:t>Attribution-Non-Commercial-Share-Alike </a:t>
            </a:r>
            <a:r>
              <a:rPr lang="en-GB" sz="1600" dirty="0"/>
              <a:t>4.0 (CC BY-NC-SA 4.0</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err="1" smtClean="0"/>
              <a:t>FIRST.Org</a:t>
            </a:r>
            <a:r>
              <a:rPr lang="en-GB" sz="1600" dirty="0" smtClean="0"/>
              <a:t> </a:t>
            </a:r>
            <a:r>
              <a:rPr lang="en-GB" sz="1600" dirty="0"/>
              <a:t>makes no representation, express or implied, with regard to the accuracy of the information contained in this material and cannot accept any legal responsibility or liability for any errors or omissions that may be made</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All </a:t>
            </a:r>
            <a:r>
              <a:rPr lang="en-GB" sz="1600" dirty="0"/>
              <a:t>trademarks are property of their respective owners</a:t>
            </a:r>
            <a:r>
              <a:rPr lang="en-GB" sz="1600" dirty="0" smtClean="0"/>
              <a:t>.</a:t>
            </a:r>
          </a:p>
          <a:p>
            <a:pPr marL="0" lvl="0" indent="0">
              <a:lnSpc>
                <a:spcPct val="100000"/>
              </a:lnSpc>
              <a:spcBef>
                <a:spcPts val="0"/>
              </a:spcBef>
              <a:buNone/>
            </a:pPr>
            <a:endParaRPr lang="en-GB" sz="1600" dirty="0"/>
          </a:p>
          <a:p>
            <a:pPr marL="0" lvl="0" indent="0">
              <a:lnSpc>
                <a:spcPct val="100000"/>
              </a:lnSpc>
              <a:spcBef>
                <a:spcPts val="0"/>
              </a:spcBef>
              <a:buNone/>
            </a:pPr>
            <a:r>
              <a:rPr lang="en-GB" sz="1600" dirty="0" smtClean="0"/>
              <a:t>Permissions </a:t>
            </a:r>
            <a:r>
              <a:rPr lang="en-GB" sz="1600" dirty="0"/>
              <a:t>beyond the </a:t>
            </a:r>
            <a:r>
              <a:rPr lang="en-GB" sz="1600" dirty="0" smtClean="0"/>
              <a:t>scope </a:t>
            </a:r>
            <a:r>
              <a:rPr lang="en-GB" sz="1600" dirty="0"/>
              <a:t>of this license may be available at </a:t>
            </a:r>
            <a:r>
              <a:rPr lang="en-GB" sz="1600" dirty="0" smtClean="0"/>
              <a:t>first-licensing@first.org</a:t>
            </a:r>
          </a:p>
          <a:p>
            <a:pPr marL="0" lvl="0" indent="0">
              <a:lnSpc>
                <a:spcPct val="100000"/>
              </a:lnSpc>
              <a:spcBef>
                <a:spcPts val="0"/>
              </a:spcBef>
              <a:buNone/>
            </a:pPr>
            <a:endParaRPr lang="en-GB" sz="1600" dirty="0"/>
          </a:p>
          <a:p>
            <a:pPr marL="0" lvl="0" indent="0">
              <a:lnSpc>
                <a:spcPct val="100000"/>
              </a:lnSpc>
              <a:spcBef>
                <a:spcPts val="0"/>
              </a:spcBef>
              <a:buNone/>
            </a:pPr>
            <a:endParaRPr lang="en-GB" sz="1600" dirty="0"/>
          </a:p>
        </p:txBody>
      </p:sp>
      <p:sp>
        <p:nvSpPr>
          <p:cNvPr id="3" name="Title 2"/>
          <p:cNvSpPr>
            <a:spLocks noGrp="1"/>
          </p:cNvSpPr>
          <p:nvPr>
            <p:ph type="title"/>
          </p:nvPr>
        </p:nvSpPr>
        <p:spPr/>
        <p:txBody>
          <a:bodyPr/>
          <a:lstStyle/>
          <a:p>
            <a:r>
              <a:rPr lang="en-GB" dirty="0" smtClean="0"/>
              <a:t>Copyright</a:t>
            </a:r>
            <a:endParaRPr lang="en-GB" dirty="0"/>
          </a:p>
        </p:txBody>
      </p:sp>
    </p:spTree>
    <p:extLst>
      <p:ext uri="{BB962C8B-B14F-4D97-AF65-F5344CB8AC3E}">
        <p14:creationId xmlns:p14="http://schemas.microsoft.com/office/powerpoint/2010/main" val="847962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Introduction</a:t>
            </a:r>
          </a:p>
        </p:txBody>
      </p:sp>
      <p:sp>
        <p:nvSpPr>
          <p:cNvPr id="23555" name="Content Placeholder 4"/>
          <p:cNvSpPr>
            <a:spLocks noGrp="1"/>
          </p:cNvSpPr>
          <p:nvPr>
            <p:ph type="body" sz="quarter" idx="10"/>
          </p:nvPr>
        </p:nvSpPr>
        <p:spPr>
          <a:xfrm>
            <a:off x="167952" y="1331843"/>
            <a:ext cx="5790888" cy="5526157"/>
          </a:xfrm>
        </p:spPr>
        <p:txBody>
          <a:bodyPr/>
          <a:lstStyle/>
          <a:p>
            <a:pPr lvl="1">
              <a:buSzTx/>
            </a:pPr>
            <a:r>
              <a:rPr lang="en-US" altLang="en-US" sz="2400" dirty="0" smtClean="0"/>
              <a:t>Open your Lab Student Guide</a:t>
            </a:r>
          </a:p>
          <a:p>
            <a:pPr lvl="1">
              <a:buSzTx/>
            </a:pPr>
            <a:r>
              <a:rPr lang="en-US" altLang="en-US" sz="2400" dirty="0" smtClean="0"/>
              <a:t>Your </a:t>
            </a:r>
            <a:r>
              <a:rPr lang="en-US" altLang="en-US" sz="2400" dirty="0"/>
              <a:t>instructor will guide you through </a:t>
            </a:r>
            <a:r>
              <a:rPr lang="en-US" altLang="en-US" sz="2400" dirty="0" smtClean="0"/>
              <a:t>each step</a:t>
            </a:r>
            <a:endParaRPr lang="en-US" altLang="en-US" sz="2400" dirty="0"/>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220249" y="2841951"/>
            <a:ext cx="4574077" cy="3043996"/>
          </a:xfrm>
          <a:prstGeom prst="rect">
            <a:avLst/>
          </a:prstGeom>
        </p:spPr>
      </p:pic>
    </p:spTree>
    <p:extLst>
      <p:ext uri="{BB962C8B-B14F-4D97-AF65-F5344CB8AC3E}">
        <p14:creationId xmlns:p14="http://schemas.microsoft.com/office/powerpoint/2010/main" val="3237360157"/>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6"/>
          <p:cNvSpPr>
            <a:spLocks noGrp="1"/>
          </p:cNvSpPr>
          <p:nvPr>
            <p:ph type="title"/>
          </p:nvPr>
        </p:nvSpPr>
        <p:spPr/>
        <p:txBody>
          <a:bodyPr>
            <a:normAutofit fontScale="90000"/>
          </a:bodyPr>
          <a:lstStyle/>
          <a:p>
            <a:r>
              <a:rPr lang="en-US" altLang="en-US" dirty="0" smtClean="0"/>
              <a:t>Lab Scenario</a:t>
            </a:r>
          </a:p>
        </p:txBody>
      </p:sp>
      <p:sp>
        <p:nvSpPr>
          <p:cNvPr id="7" name="Content Placeholder 4"/>
          <p:cNvSpPr>
            <a:spLocks noGrp="1"/>
          </p:cNvSpPr>
          <p:nvPr>
            <p:ph type="body" sz="quarter" idx="10"/>
          </p:nvPr>
        </p:nvSpPr>
        <p:spPr>
          <a:xfrm>
            <a:off x="193964" y="1200150"/>
            <a:ext cx="8631381" cy="4305935"/>
          </a:xfrm>
        </p:spPr>
        <p:txBody>
          <a:bodyPr/>
          <a:lstStyle/>
          <a:p>
            <a:pPr lvl="1">
              <a:buSzTx/>
              <a:buFont typeface="Arial" charset="0"/>
              <a:buChar char="•"/>
              <a:defRPr/>
            </a:pPr>
            <a:r>
              <a:rPr lang="en-US" dirty="0"/>
              <a:t>It is 1991 and Yugoslavia is splitting into multiple countries. One of the new governments has asked you to set up a new CSIRT for it. This CSIRT will have responsibility for protecting the central governmental assets.</a:t>
            </a:r>
          </a:p>
          <a:p>
            <a:pPr lvl="1">
              <a:buSzTx/>
              <a:buFont typeface="Arial" charset="0"/>
              <a:buChar char="•"/>
              <a:defRPr/>
            </a:pPr>
            <a:r>
              <a:rPr lang="en-US" dirty="0"/>
              <a:t>Each team will address this fictional request and address the questions presented during the lecture. Feel free to fill in any blanks in knowledge with any scenario to which your team agrees.</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pic>
        <p:nvPicPr>
          <p:cNvPr id="1026" name="Picture 2"/>
          <p:cNvPicPr>
            <a:picLocks noChangeAspect="1" noChangeArrowheads="1"/>
          </p:cNvPicPr>
          <p:nvPr/>
        </p:nvPicPr>
        <p:blipFill rotWithShape="1">
          <a:blip r:embed="rId3">
            <a:duotone>
              <a:schemeClr val="accent3">
                <a:shade val="45000"/>
                <a:satMod val="135000"/>
              </a:schemeClr>
              <a:prstClr val="white"/>
            </a:duotone>
            <a:extLst>
              <a:ext uri="{BEBA8EAE-BF5A-486C-A8C5-ECC9F3942E4B}">
                <a14:imgProps xmlns:a14="http://schemas.microsoft.com/office/drawing/2010/main">
                  <a14:imgLayer r:embed="rId4">
                    <a14:imgEffect>
                      <a14:backgroundRemoval t="39414" b="84828" l="18875" r="48966"/>
                    </a14:imgEffect>
                    <a14:imgEffect>
                      <a14:artisticLightScreen/>
                    </a14:imgEffect>
                  </a14:imgLayer>
                </a14:imgProps>
              </a:ext>
              <a:ext uri="{28A0092B-C50C-407E-A947-70E740481C1C}">
                <a14:useLocalDpi xmlns:a14="http://schemas.microsoft.com/office/drawing/2010/main" val="0"/>
              </a:ext>
            </a:extLst>
          </a:blip>
          <a:srcRect l="15114" t="33737" r="47273" b="9495"/>
          <a:stretch/>
        </p:blipFill>
        <p:spPr bwMode="auto">
          <a:xfrm>
            <a:off x="2814694" y="4003965"/>
            <a:ext cx="3639308" cy="30895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69065"/>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04610" y="1075256"/>
            <a:ext cx="8161088" cy="5184863"/>
          </a:xfrm>
          <a:prstGeom prst="roundRect">
            <a:avLst/>
          </a:prstGeom>
          <a:solidFill>
            <a:srgbClr val="C3EB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a:t>Answer These Questions</a:t>
            </a:r>
          </a:p>
        </p:txBody>
      </p:sp>
      <p:sp>
        <p:nvSpPr>
          <p:cNvPr id="3" name="Text Placeholder 2"/>
          <p:cNvSpPr>
            <a:spLocks noGrp="1"/>
          </p:cNvSpPr>
          <p:nvPr>
            <p:ph type="body" sz="quarter" idx="10"/>
          </p:nvPr>
        </p:nvSpPr>
        <p:spPr>
          <a:xfrm>
            <a:off x="457201" y="1652436"/>
            <a:ext cx="7993626" cy="4305935"/>
          </a:xfrm>
          <a:noFill/>
          <a:ln>
            <a:noFill/>
          </a:ln>
        </p:spPr>
        <p:txBody>
          <a:bodyPr vert="horz" wrap="square" lIns="91440" tIns="45720" rIns="91440" bIns="45720" numCol="1" anchor="t" anchorCtr="0" compatLnSpc="1">
            <a:prstTxWarp prst="textNoShape">
              <a:avLst/>
            </a:prstTxWarp>
          </a:bodyPr>
          <a:lstStyle/>
          <a:p>
            <a:pPr marL="800100" lvl="1" indent="-457200">
              <a:buSzTx/>
              <a:buFont typeface="+mj-lt"/>
              <a:buAutoNum type="arabicPeriod"/>
            </a:pPr>
            <a:r>
              <a:rPr lang="en-US" dirty="0" smtClean="0"/>
              <a:t>What </a:t>
            </a:r>
            <a:r>
              <a:rPr lang="en-US" dirty="0"/>
              <a:t>would you include in a Service Level </a:t>
            </a:r>
            <a:r>
              <a:rPr lang="en-US" dirty="0" smtClean="0"/>
              <a:t>Agreement (SLA) as </a:t>
            </a:r>
            <a:r>
              <a:rPr lang="en-US" dirty="0"/>
              <a:t>part of your CSIRT definition?</a:t>
            </a:r>
          </a:p>
          <a:p>
            <a:pPr marL="800100" lvl="1" indent="-457200">
              <a:buSzTx/>
              <a:buFont typeface="+mj-lt"/>
              <a:buAutoNum type="arabicPeriod"/>
            </a:pPr>
            <a:r>
              <a:rPr lang="en-US" dirty="0" smtClean="0"/>
              <a:t>Given </a:t>
            </a:r>
            <a:r>
              <a:rPr lang="en-US" dirty="0"/>
              <a:t>your choice of areas of improvement, which metrics </a:t>
            </a:r>
            <a:r>
              <a:rPr lang="en-US" dirty="0" smtClean="0"/>
              <a:t>will </a:t>
            </a:r>
            <a:r>
              <a:rPr lang="en-US" dirty="0"/>
              <a:t>you collect to evaluate progress? </a:t>
            </a:r>
          </a:p>
          <a:p>
            <a:pPr marL="800100" lvl="1" indent="-457200">
              <a:buSzTx/>
              <a:buFont typeface="+mj-lt"/>
              <a:buAutoNum type="arabicPeriod"/>
            </a:pPr>
            <a:r>
              <a:rPr lang="en-US" dirty="0" smtClean="0"/>
              <a:t>For </a:t>
            </a:r>
            <a:r>
              <a:rPr lang="en-US" dirty="0"/>
              <a:t>the metrics you chose, can they be charted over time? Why or why not? </a:t>
            </a:r>
          </a:p>
          <a:p>
            <a:pPr marL="800100" lvl="1" indent="-457200">
              <a:buSzTx/>
              <a:buFont typeface="+mj-lt"/>
              <a:buAutoNum type="arabicPeriod"/>
            </a:pPr>
            <a:r>
              <a:rPr lang="en-US" dirty="0" smtClean="0"/>
              <a:t>How </a:t>
            </a:r>
            <a:r>
              <a:rPr lang="en-US" dirty="0"/>
              <a:t>can peer involvement help improve your CSIRT’s performance over the long term? </a:t>
            </a:r>
          </a:p>
          <a:p>
            <a:pPr marL="800100" lvl="1" indent="-457200">
              <a:buSzTx/>
              <a:buFont typeface="+mj-lt"/>
              <a:buAutoNum type="arabicPeriod"/>
            </a:pPr>
            <a:r>
              <a:rPr lang="en-US" dirty="0" smtClean="0"/>
              <a:t>How </a:t>
            </a:r>
            <a:r>
              <a:rPr lang="en-US" dirty="0"/>
              <a:t>would you engage an independent QA department in your organization? </a:t>
            </a:r>
          </a:p>
          <a:p>
            <a:pPr lvl="0"/>
            <a:endParaRPr lang="en-US" dirty="0"/>
          </a:p>
        </p:txBody>
      </p:sp>
    </p:spTree>
    <p:extLst>
      <p:ext uri="{BB962C8B-B14F-4D97-AF65-F5344CB8AC3E}">
        <p14:creationId xmlns:p14="http://schemas.microsoft.com/office/powerpoint/2010/main" val="181817499"/>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504610" y="1075256"/>
            <a:ext cx="8161088" cy="5184863"/>
          </a:xfrm>
          <a:prstGeom prst="roundRect">
            <a:avLst/>
          </a:prstGeom>
          <a:solidFill>
            <a:srgbClr val="C3EB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
        <p:nvSpPr>
          <p:cNvPr id="9" name="Rounded Rectangle 8"/>
          <p:cNvSpPr/>
          <p:nvPr/>
        </p:nvSpPr>
        <p:spPr>
          <a:xfrm>
            <a:off x="808282" y="1275573"/>
            <a:ext cx="7553744" cy="478422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Question Review</a:t>
            </a:r>
            <a:endParaRPr lang="en-US" dirty="0"/>
          </a:p>
        </p:txBody>
      </p:sp>
      <p:sp>
        <p:nvSpPr>
          <p:cNvPr id="3" name="Text Placeholder 2"/>
          <p:cNvSpPr>
            <a:spLocks noGrp="1"/>
          </p:cNvSpPr>
          <p:nvPr>
            <p:ph type="body" sz="quarter" idx="10"/>
          </p:nvPr>
        </p:nvSpPr>
        <p:spPr>
          <a:xfrm>
            <a:off x="723010" y="1464806"/>
            <a:ext cx="7753514" cy="4305935"/>
          </a:xfrm>
          <a:noFill/>
          <a:ln>
            <a:noFill/>
          </a:ln>
        </p:spPr>
        <p:txBody>
          <a:bodyPr vert="horz" wrap="square" lIns="91440" tIns="45720" rIns="91440" bIns="45720" numCol="1" anchor="t" anchorCtr="0" compatLnSpc="1">
            <a:prstTxWarp prst="textNoShape">
              <a:avLst/>
            </a:prstTxWarp>
          </a:bodyPr>
          <a:lstStyle/>
          <a:p>
            <a:pPr marL="800100" lvl="1" indent="-457200">
              <a:buSzTx/>
              <a:buFont typeface="+mj-lt"/>
              <a:buAutoNum type="arabicPeriod"/>
            </a:pPr>
            <a:r>
              <a:rPr lang="en-US" sz="2400" dirty="0"/>
              <a:t>What would you include in a Service Level </a:t>
            </a:r>
            <a:r>
              <a:rPr lang="en-US" sz="2400" dirty="0" smtClean="0"/>
              <a:t>Agreement (SLA</a:t>
            </a:r>
            <a:r>
              <a:rPr lang="en-US" sz="2400" dirty="0"/>
              <a:t>)</a:t>
            </a:r>
            <a:r>
              <a:rPr lang="en-US" sz="2400" dirty="0" smtClean="0"/>
              <a:t> </a:t>
            </a:r>
            <a:r>
              <a:rPr lang="en-US" sz="2400" dirty="0"/>
              <a:t>as part of your </a:t>
            </a:r>
            <a:r>
              <a:rPr lang="en-US" sz="2400" dirty="0" smtClean="0"/>
              <a:t/>
            </a:r>
            <a:br>
              <a:rPr lang="en-US" sz="2400" dirty="0" smtClean="0"/>
            </a:br>
            <a:r>
              <a:rPr lang="en-US" sz="2400" dirty="0" smtClean="0"/>
              <a:t>CSIRT </a:t>
            </a:r>
            <a:r>
              <a:rPr lang="en-US" sz="2400" dirty="0"/>
              <a:t>definition</a:t>
            </a:r>
            <a:r>
              <a:rPr lang="en-US" sz="2400" dirty="0" smtClean="0"/>
              <a:t>?</a:t>
            </a:r>
            <a:br>
              <a:rPr lang="en-US" sz="2400" dirty="0" smtClean="0"/>
            </a:br>
            <a:endParaRPr lang="en-US" sz="1800" dirty="0"/>
          </a:p>
          <a:p>
            <a:pPr marL="800100" lvl="1" indent="-457200">
              <a:buSzTx/>
              <a:buFont typeface="+mj-lt"/>
              <a:buAutoNum type="arabicPeriod"/>
            </a:pPr>
            <a:r>
              <a:rPr lang="en-US" sz="2400" dirty="0"/>
              <a:t>Given your choice of areas of improvement, </a:t>
            </a:r>
            <a:r>
              <a:rPr lang="en-US" sz="2400" dirty="0" smtClean="0"/>
              <a:t/>
            </a:r>
            <a:br>
              <a:rPr lang="en-US" sz="2400" dirty="0" smtClean="0"/>
            </a:br>
            <a:r>
              <a:rPr lang="en-US" sz="2400" dirty="0" smtClean="0"/>
              <a:t>which </a:t>
            </a:r>
            <a:r>
              <a:rPr lang="en-US" sz="2400" dirty="0"/>
              <a:t>metrics </a:t>
            </a:r>
            <a:r>
              <a:rPr lang="en-US" sz="2400" dirty="0" smtClean="0"/>
              <a:t>will </a:t>
            </a:r>
            <a:r>
              <a:rPr lang="en-US" sz="2400" dirty="0"/>
              <a:t>you collect to evaluate progress? </a:t>
            </a:r>
            <a:r>
              <a:rPr lang="en-US" sz="2400" dirty="0" smtClean="0"/>
              <a:t/>
            </a:r>
            <a:br>
              <a:rPr lang="en-US" sz="2400" dirty="0" smtClean="0"/>
            </a:br>
            <a:endParaRPr lang="en-US" sz="1800" dirty="0"/>
          </a:p>
          <a:p>
            <a:pPr marL="800100" lvl="1" indent="-457200">
              <a:buSzTx/>
              <a:buFont typeface="+mj-lt"/>
              <a:buAutoNum type="arabicPeriod"/>
            </a:pPr>
            <a:r>
              <a:rPr lang="en-US" sz="2400" dirty="0"/>
              <a:t>For the metrics you chose, can they be charted </a:t>
            </a:r>
            <a:r>
              <a:rPr lang="en-US" sz="2400" dirty="0" smtClean="0"/>
              <a:t>over </a:t>
            </a:r>
            <a:r>
              <a:rPr lang="en-US" sz="2400" dirty="0"/>
              <a:t>time? Why or why not? </a:t>
            </a:r>
          </a:p>
        </p:txBody>
      </p:sp>
    </p:spTree>
    <p:extLst>
      <p:ext uri="{BB962C8B-B14F-4D97-AF65-F5344CB8AC3E}">
        <p14:creationId xmlns:p14="http://schemas.microsoft.com/office/powerpoint/2010/main" val="1421151763"/>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504610" y="1075256"/>
            <a:ext cx="8161088" cy="5184863"/>
          </a:xfrm>
          <a:prstGeom prst="roundRect">
            <a:avLst/>
          </a:prstGeom>
          <a:solidFill>
            <a:srgbClr val="C3EBC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
        <p:nvSpPr>
          <p:cNvPr id="7" name="Rounded Rectangle 6"/>
          <p:cNvSpPr/>
          <p:nvPr/>
        </p:nvSpPr>
        <p:spPr>
          <a:xfrm>
            <a:off x="808282" y="1275573"/>
            <a:ext cx="7553744" cy="478422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US" sz="1600" dirty="0">
              <a:latin typeface="Lucida Sans"/>
            </a:endParaRPr>
          </a:p>
        </p:txBody>
      </p:sp>
      <p:sp>
        <p:nvSpPr>
          <p:cNvPr id="2" name="Title 1"/>
          <p:cNvSpPr>
            <a:spLocks noGrp="1"/>
          </p:cNvSpPr>
          <p:nvPr>
            <p:ph type="title"/>
          </p:nvPr>
        </p:nvSpPr>
        <p:spPr>
          <a:noFill/>
          <a:ln>
            <a:noFill/>
          </a:ln>
        </p:spPr>
        <p:txBody>
          <a:bodyPr vert="horz" wrap="square" lIns="91440" tIns="45720" rIns="91440" bIns="45720" numCol="1" anchor="ctr" anchorCtr="0" compatLnSpc="1">
            <a:prstTxWarp prst="textNoShape">
              <a:avLst/>
            </a:prstTxWarp>
            <a:normAutofit fontScale="90000"/>
          </a:bodyPr>
          <a:lstStyle/>
          <a:p>
            <a:r>
              <a:rPr lang="en-US" dirty="0" smtClean="0"/>
              <a:t>Question Review</a:t>
            </a:r>
            <a:endParaRPr lang="en-US" dirty="0"/>
          </a:p>
        </p:txBody>
      </p:sp>
      <p:sp>
        <p:nvSpPr>
          <p:cNvPr id="3" name="Text Placeholder 2"/>
          <p:cNvSpPr>
            <a:spLocks noGrp="1"/>
          </p:cNvSpPr>
          <p:nvPr>
            <p:ph type="body" sz="quarter" idx="10"/>
          </p:nvPr>
        </p:nvSpPr>
        <p:spPr>
          <a:xfrm>
            <a:off x="724489" y="1779051"/>
            <a:ext cx="7993626" cy="4305935"/>
          </a:xfrm>
          <a:noFill/>
          <a:ln>
            <a:noFill/>
          </a:ln>
        </p:spPr>
        <p:txBody>
          <a:bodyPr vert="horz" wrap="square" lIns="91440" tIns="45720" rIns="91440" bIns="45720" numCol="1" anchor="t" anchorCtr="0" compatLnSpc="1">
            <a:prstTxWarp prst="textNoShape">
              <a:avLst/>
            </a:prstTxWarp>
          </a:bodyPr>
          <a:lstStyle/>
          <a:p>
            <a:pPr marL="800100" lvl="1" indent="-457200">
              <a:buSzTx/>
              <a:buFont typeface="+mj-lt"/>
              <a:buAutoNum type="arabicPeriod" startAt="4"/>
            </a:pPr>
            <a:r>
              <a:rPr lang="en-US" sz="2400" dirty="0" smtClean="0"/>
              <a:t>How </a:t>
            </a:r>
            <a:r>
              <a:rPr lang="en-US" sz="2400" dirty="0"/>
              <a:t>can peer involvement help improve your CSIRT’s performance over the long term? </a:t>
            </a:r>
            <a:r>
              <a:rPr lang="en-US" sz="2400" dirty="0" smtClean="0"/>
              <a:t/>
            </a:r>
            <a:br>
              <a:rPr lang="en-US" sz="2400" dirty="0" smtClean="0"/>
            </a:br>
            <a:endParaRPr lang="en-US" sz="2400" dirty="0"/>
          </a:p>
          <a:p>
            <a:pPr marL="800100" lvl="1" indent="-457200">
              <a:buSzTx/>
              <a:buFont typeface="+mj-lt"/>
              <a:buAutoNum type="arabicPeriod" startAt="4"/>
            </a:pPr>
            <a:r>
              <a:rPr lang="en-US" sz="2400" dirty="0"/>
              <a:t>How would you engage an independent QA department in your organization? </a:t>
            </a:r>
          </a:p>
          <a:p>
            <a:pPr lvl="0"/>
            <a:endParaRPr lang="en-US" dirty="0"/>
          </a:p>
        </p:txBody>
      </p:sp>
    </p:spTree>
    <p:extLst>
      <p:ext uri="{BB962C8B-B14F-4D97-AF65-F5344CB8AC3E}">
        <p14:creationId xmlns:p14="http://schemas.microsoft.com/office/powerpoint/2010/main" val="3190603964"/>
      </p:ext>
    </p:extLst>
  </p:cSld>
  <p:clrMapOvr>
    <a:masterClrMapping/>
  </p:clrMapOvr>
  <p:transition spd="med">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p:cNvSpPr>
            <a:spLocks noGrp="1"/>
          </p:cNvSpPr>
          <p:nvPr>
            <p:ph idx="1"/>
          </p:nvPr>
        </p:nvSpPr>
        <p:spPr/>
        <p:txBody>
          <a:bodyPr/>
          <a:lstStyle/>
          <a:p>
            <a:pPr marL="0" indent="0">
              <a:buNone/>
              <a:defRPr/>
            </a:pPr>
            <a:r>
              <a:rPr lang="en-US" dirty="0" smtClean="0">
                <a:solidFill>
                  <a:schemeClr val="bg1"/>
                </a:solidFill>
                <a:effectLst>
                  <a:outerShdw blurRad="38100" dist="38100" dir="2700000" algn="tl">
                    <a:srgbClr val="000000">
                      <a:alpha val="43137"/>
                    </a:srgbClr>
                  </a:outerShdw>
                </a:effectLst>
              </a:rPr>
              <a:t>Regarding maturity </a:t>
            </a:r>
            <a:r>
              <a:rPr lang="en-US" dirty="0">
                <a:solidFill>
                  <a:schemeClr val="bg1"/>
                </a:solidFill>
                <a:effectLst>
                  <a:outerShdw blurRad="38100" dist="38100" dir="2700000" algn="tl">
                    <a:srgbClr val="000000">
                      <a:alpha val="43137"/>
                    </a:srgbClr>
                  </a:outerShdw>
                </a:effectLst>
              </a:rPr>
              <a:t>models, </a:t>
            </a:r>
            <a:r>
              <a:rPr lang="en-US" dirty="0" smtClean="0">
                <a:solidFill>
                  <a:schemeClr val="bg1"/>
                </a:solidFill>
                <a:effectLst>
                  <a:outerShdw blurRad="38100" dist="38100" dir="2700000" algn="tl">
                    <a:srgbClr val="000000">
                      <a:alpha val="43137"/>
                    </a:srgbClr>
                  </a:outerShdw>
                </a:effectLst>
              </a:rPr>
              <a:t/>
            </a:r>
            <a:br>
              <a:rPr lang="en-US" dirty="0" smtClean="0">
                <a:solidFill>
                  <a:schemeClr val="bg1"/>
                </a:solidFill>
                <a:effectLst>
                  <a:outerShdw blurRad="38100" dist="38100" dir="2700000" algn="tl">
                    <a:srgbClr val="000000">
                      <a:alpha val="43137"/>
                    </a:srgbClr>
                  </a:outerShdw>
                </a:effectLst>
              </a:rPr>
            </a:br>
            <a:r>
              <a:rPr lang="en-US" dirty="0" smtClean="0">
                <a:solidFill>
                  <a:schemeClr val="bg1"/>
                </a:solidFill>
                <a:effectLst>
                  <a:outerShdw blurRad="38100" dist="38100" dir="2700000" algn="tl">
                    <a:srgbClr val="000000">
                      <a:alpha val="43137"/>
                    </a:srgbClr>
                  </a:outerShdw>
                </a:effectLst>
              </a:rPr>
              <a:t>what </a:t>
            </a:r>
            <a:r>
              <a:rPr lang="en-US" dirty="0">
                <a:solidFill>
                  <a:schemeClr val="bg1"/>
                </a:solidFill>
                <a:effectLst>
                  <a:outerShdw blurRad="38100" dist="38100" dir="2700000" algn="tl">
                    <a:srgbClr val="000000">
                      <a:alpha val="43137"/>
                    </a:srgbClr>
                  </a:outerShdw>
                </a:effectLst>
              </a:rPr>
              <a:t>level do you believe your </a:t>
            </a:r>
            <a:r>
              <a:rPr lang="en-US" dirty="0" smtClean="0">
                <a:solidFill>
                  <a:schemeClr val="bg1"/>
                </a:solidFill>
                <a:effectLst>
                  <a:outerShdw blurRad="38100" dist="38100" dir="2700000" algn="tl">
                    <a:srgbClr val="000000">
                      <a:alpha val="43137"/>
                    </a:srgbClr>
                  </a:outerShdw>
                </a:effectLst>
              </a:rPr>
              <a:t>CSIRT </a:t>
            </a:r>
            <a:r>
              <a:rPr lang="en-US" dirty="0">
                <a:solidFill>
                  <a:schemeClr val="bg1"/>
                </a:solidFill>
                <a:effectLst>
                  <a:outerShdw blurRad="38100" dist="38100" dir="2700000" algn="tl">
                    <a:srgbClr val="000000">
                      <a:alpha val="43137"/>
                    </a:srgbClr>
                  </a:outerShdw>
                </a:effectLst>
              </a:rPr>
              <a:t>is at? How </a:t>
            </a:r>
            <a:r>
              <a:rPr lang="en-US" dirty="0" smtClean="0">
                <a:solidFill>
                  <a:schemeClr val="bg1"/>
                </a:solidFill>
                <a:effectLst>
                  <a:outerShdw blurRad="38100" dist="38100" dir="2700000" algn="tl">
                    <a:srgbClr val="000000">
                      <a:alpha val="43137"/>
                    </a:srgbClr>
                  </a:outerShdw>
                </a:effectLst>
              </a:rPr>
              <a:t>can </a:t>
            </a:r>
            <a:r>
              <a:rPr lang="en-US" dirty="0">
                <a:solidFill>
                  <a:schemeClr val="bg1"/>
                </a:solidFill>
                <a:effectLst>
                  <a:outerShdw blurRad="38100" dist="38100" dir="2700000" algn="tl">
                    <a:srgbClr val="000000">
                      <a:alpha val="43137"/>
                    </a:srgbClr>
                  </a:outerShdw>
                </a:effectLst>
              </a:rPr>
              <a:t>you help move it to the next level?</a:t>
            </a:r>
          </a:p>
        </p:txBody>
      </p:sp>
      <p:sp>
        <p:nvSpPr>
          <p:cNvPr id="58370" name="Title 6"/>
          <p:cNvSpPr>
            <a:spLocks noGrp="1"/>
          </p:cNvSpPr>
          <p:nvPr>
            <p:ph type="title"/>
          </p:nvPr>
        </p:nvSpPr>
        <p:spPr/>
        <p:txBody>
          <a:bodyPr>
            <a:normAutofit/>
          </a:bodyPr>
          <a:lstStyle/>
          <a:p>
            <a:r>
              <a:rPr lang="en-US" altLang="en-US" dirty="0" smtClean="0"/>
              <a:t>Learning Check</a:t>
            </a:r>
          </a:p>
        </p:txBody>
      </p:sp>
      <p:sp>
        <p:nvSpPr>
          <p:cNvPr id="5" name="TextBox 4"/>
          <p:cNvSpPr txBox="1"/>
          <p:nvPr/>
        </p:nvSpPr>
        <p:spPr bwMode="auto">
          <a:xfrm>
            <a:off x="6943725" y="19324"/>
            <a:ext cx="184731" cy="307777"/>
          </a:xfrm>
          <a:prstGeom prst="rect">
            <a:avLst/>
          </a:prstGeom>
          <a:noFill/>
          <a:ln w="9525">
            <a:noFill/>
            <a:miter lim="800000"/>
            <a:headEnd/>
            <a:tailEnd/>
          </a:ln>
        </p:spPr>
        <p:txBody>
          <a:bodyPr vert="horz" wrap="none" lIns="91440" tIns="45720" rIns="91440" bIns="45720" numCol="1" rtlCol="0" anchor="b" anchorCtr="0" compatLnSpc="1">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1400" b="1" i="0" u="none" strike="noStrike" kern="1200" cap="none" spc="0" normalizeH="0" baseline="0" noProof="0" dirty="0" smtClean="0">
              <a:ln>
                <a:noFill/>
              </a:ln>
              <a:solidFill>
                <a:schemeClr val="bg1">
                  <a:lumMod val="65000"/>
                </a:schemeClr>
              </a:solidFill>
              <a:effectLst/>
              <a:uLnTx/>
              <a:uFillTx/>
              <a:latin typeface="Arial Black" panose="020B0A04020102020204" pitchFamily="34" charset="0"/>
              <a:ea typeface="+mj-ea"/>
              <a:cs typeface="+mj-cs"/>
            </a:endParaRPr>
          </a:p>
        </p:txBody>
      </p:sp>
      <p:sp>
        <p:nvSpPr>
          <p:cNvPr id="7" name="Rectangle 6"/>
          <p:cNvSpPr/>
          <p:nvPr/>
        </p:nvSpPr>
        <p:spPr>
          <a:xfrm>
            <a:off x="5262196" y="6642556"/>
            <a:ext cx="3881804" cy="215444"/>
          </a:xfrm>
          <a:prstGeom prst="rect">
            <a:avLst/>
          </a:prstGeom>
        </p:spPr>
        <p:txBody>
          <a:bodyPr wrap="square">
            <a:spAutoFit/>
          </a:bodyPr>
          <a:lstStyle>
            <a:defPPr>
              <a:defRPr lang="en-US"/>
            </a:defPPr>
            <a:lvl1pPr algn="l" rtl="0" eaLnBrk="0" fontAlgn="base" hangingPunct="0">
              <a:spcBef>
                <a:spcPct val="0"/>
              </a:spcBef>
              <a:spcAft>
                <a:spcPct val="0"/>
              </a:spcAft>
              <a:defRPr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a:lstStyle>
          <a:p>
            <a:pPr algn="r"/>
            <a:r>
              <a:rPr lang="en-US" sz="800" kern="1200" dirty="0" smtClean="0">
                <a:solidFill>
                  <a:schemeClr val="tx1">
                    <a:lumMod val="65000"/>
                    <a:lumOff val="35000"/>
                  </a:schemeClr>
                </a:solidFill>
                <a:effectLst/>
                <a:latin typeface="Lucida Sans"/>
                <a:ea typeface="ＭＳ Ｐゴシック" charset="-128"/>
                <a:cs typeface="+mn-cs"/>
              </a:rPr>
              <a:t>Training Module 6, CSIRT Performance Measurement, Version 1, © 2016 FIRST</a:t>
            </a:r>
            <a:endParaRPr lang="en-US" sz="800" kern="1200" dirty="0">
              <a:solidFill>
                <a:schemeClr val="tx1">
                  <a:lumMod val="65000"/>
                  <a:lumOff val="35000"/>
                </a:schemeClr>
              </a:solidFill>
              <a:effectLst/>
              <a:latin typeface="Lucida Sans"/>
              <a:ea typeface="ＭＳ Ｐゴシック" charset="-128"/>
              <a:cs typeface="+mn-cs"/>
            </a:endParaRPr>
          </a:p>
        </p:txBody>
      </p:sp>
    </p:spTree>
    <p:extLst>
      <p:ext uri="{BB962C8B-B14F-4D97-AF65-F5344CB8AC3E}">
        <p14:creationId xmlns:p14="http://schemas.microsoft.com/office/powerpoint/2010/main" val="2108729190"/>
      </p:ext>
    </p:extLst>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2840379"/>
      </p:ext>
    </p:extLst>
  </p:cSld>
  <p:clrMapOvr>
    <a:masterClrMapping/>
  </p:clrMapOvr>
  <p:transition spd="med">
    <p:fade/>
  </p:transition>
</p:sld>
</file>

<file path=ppt/theme/theme1.xml><?xml version="1.0" encoding="utf-8"?>
<a:theme xmlns:a="http://schemas.openxmlformats.org/drawingml/2006/main"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RST_Training_template" id="{30040688-955F-FE4F-BB82-DF17247BB916}" vid="{45496699-6662-FA46-AF2C-EE3A160B809B}"/>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FIRST_Training_template</Template>
  <TotalTime>20725</TotalTime>
  <Words>1932</Words>
  <Application>Microsoft Macintosh PowerPoint</Application>
  <PresentationFormat>On-screen Show (4:3)</PresentationFormat>
  <Paragraphs>118</Paragraphs>
  <Slides>10</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10</vt:i4>
      </vt:variant>
    </vt:vector>
  </HeadingPairs>
  <TitlesOfParts>
    <vt:vector size="19" baseType="lpstr">
      <vt:lpstr>Aharoni</vt:lpstr>
      <vt:lpstr>Arial Black</vt:lpstr>
      <vt:lpstr>Calibri</vt:lpstr>
      <vt:lpstr>Lucida Sans</vt:lpstr>
      <vt:lpstr>Mangal</vt:lpstr>
      <vt:lpstr>ＭＳ Ｐゴシック</vt:lpstr>
      <vt:lpstr>Wingdings</vt:lpstr>
      <vt:lpstr>Arial</vt:lpstr>
      <vt:lpstr>Custom Design</vt:lpstr>
      <vt:lpstr>Lab for Module 6:  CSIRT Performance Measurement</vt:lpstr>
      <vt:lpstr>Copyright</vt:lpstr>
      <vt:lpstr>Lab Introduction</vt:lpstr>
      <vt:lpstr>Lab Scenario</vt:lpstr>
      <vt:lpstr>Answer These Questions</vt:lpstr>
      <vt:lpstr>Question Review</vt:lpstr>
      <vt:lpstr>Question Review</vt:lpstr>
      <vt:lpstr>Learning Check</vt:lpstr>
      <vt:lpstr>PowerPoint Presentation</vt:lpstr>
      <vt:lpstr>PowerPoint Presentation</vt:lpstr>
    </vt:vector>
  </TitlesOfParts>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FIRST.org Course Module 6 Lab</dc:title>
  <dc:creator>Alan Reade</dc:creator>
  <cp:lastModifiedBy>Serge Droz</cp:lastModifiedBy>
  <cp:revision>443</cp:revision>
  <cp:lastPrinted>2015-06-01T04:47:11Z</cp:lastPrinted>
  <dcterms:created xsi:type="dcterms:W3CDTF">2008-12-23T18:42:52Z</dcterms:created>
  <dcterms:modified xsi:type="dcterms:W3CDTF">2017-05-07T12:33:54Z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Document</vt:lpwstr>
  </property>
</Properties>
</file>