
<file path=[Content_Types].xml><?xml version="1.0" encoding="utf-8"?>
<Types xmlns="http://schemas.openxmlformats.org/package/2006/content-types">
  <Override PartName="/_rels/.rels" ContentType="application/vnd.openxmlformats-package.relationships+xml"/>
  <Override PartName="/ppt/notesSlides/_rels/notesSlide82.xml.rels" ContentType="application/vnd.openxmlformats-package.relationships+xml"/>
  <Override PartName="/ppt/notesSlides/_rels/notesSlide81.xml.rels" ContentType="application/vnd.openxmlformats-package.relationships+xml"/>
  <Override PartName="/ppt/notesSlides/_rels/notesSlide80.xml.rels" ContentType="application/vnd.openxmlformats-package.relationships+xml"/>
  <Override PartName="/ppt/notesSlides/_rels/notesSlide79.xml.rels" ContentType="application/vnd.openxmlformats-package.relationships+xml"/>
  <Override PartName="/ppt/notesSlides/_rels/notesSlide78.xml.rels" ContentType="application/vnd.openxmlformats-package.relationships+xml"/>
  <Override PartName="/ppt/notesSlides/_rels/notesSlide70.xml.rels" ContentType="application/vnd.openxmlformats-package.relationships+xml"/>
  <Override PartName="/ppt/notesSlides/_rels/notesSlide69.xml.rels" ContentType="application/vnd.openxmlformats-package.relationships+xml"/>
  <Override PartName="/ppt/notesSlides/_rels/notesSlide68.xml.rels" ContentType="application/vnd.openxmlformats-package.relationships+xml"/>
  <Override PartName="/ppt/notesSlides/_rels/notesSlide67.xml.rels" ContentType="application/vnd.openxmlformats-package.relationships+xml"/>
  <Override PartName="/ppt/notesSlides/_rels/notesSlide66.xml.rels" ContentType="application/vnd.openxmlformats-package.relationships+xml"/>
  <Override PartName="/ppt/notesSlides/_rels/notesSlide65.xml.rels" ContentType="application/vnd.openxmlformats-package.relationships+xml"/>
  <Override PartName="/ppt/notesSlides/_rels/notesSlide64.xml.rels" ContentType="application/vnd.openxmlformats-package.relationships+xml"/>
  <Override PartName="/ppt/notesSlides/_rels/notesSlide63.xml.rels" ContentType="application/vnd.openxmlformats-package.relationships+xml"/>
  <Override PartName="/ppt/notesSlides/_rels/notesSlide62.xml.rels" ContentType="application/vnd.openxmlformats-package.relationships+xml"/>
  <Override PartName="/ppt/notesSlides/_rels/notesSlide61.xml.rels" ContentType="application/vnd.openxmlformats-package.relationships+xml"/>
  <Override PartName="/ppt/notesSlides/_rels/notesSlide60.xml.rels" ContentType="application/vnd.openxmlformats-package.relationships+xml"/>
  <Override PartName="/ppt/notesSlides/_rels/notesSlide58.xml.rels" ContentType="application/vnd.openxmlformats-package.relationships+xml"/>
  <Override PartName="/ppt/notesSlides/_rels/notesSlide57.xml.rels" ContentType="application/vnd.openxmlformats-package.relationships+xml"/>
  <Override PartName="/ppt/notesSlides/_rels/notesSlide56.xml.rels" ContentType="application/vnd.openxmlformats-package.relationships+xml"/>
  <Override PartName="/ppt/notesSlides/_rels/notesSlide55.xml.rels" ContentType="application/vnd.openxmlformats-package.relationships+xml"/>
  <Override PartName="/ppt/notesSlides/_rels/notesSlide54.xml.rels" ContentType="application/vnd.openxmlformats-package.relationships+xml"/>
  <Override PartName="/ppt/notesSlides/_rels/notesSlide53.xml.rels" ContentType="application/vnd.openxmlformats-package.relationships+xml"/>
  <Override PartName="/ppt/notesSlides/_rels/notesSlide51.xml.rels" ContentType="application/vnd.openxmlformats-package.relationships+xml"/>
  <Override PartName="/ppt/notesSlides/_rels/notesSlide50.xml.rels" ContentType="application/vnd.openxmlformats-package.relationships+xml"/>
  <Override PartName="/ppt/notesSlides/_rels/notesSlide48.xml.rels" ContentType="application/vnd.openxmlformats-package.relationships+xml"/>
  <Override PartName="/ppt/notesSlides/_rels/notesSlide47.xml.rels" ContentType="application/vnd.openxmlformats-package.relationships+xml"/>
  <Override PartName="/ppt/notesSlides/_rels/notesSlide22.xml.rels" ContentType="application/vnd.openxmlformats-package.relationships+xml"/>
  <Override PartName="/ppt/notesSlides/_rels/notesSlide21.xml.rels" ContentType="application/vnd.openxmlformats-package.relationships+xml"/>
  <Override PartName="/ppt/notesSlides/_rels/notesSlide26.xml.rels" ContentType="application/vnd.openxmlformats-package.relationships+xml"/>
  <Override PartName="/ppt/notesSlides/_rels/notesSlide13.xml.rels" ContentType="application/vnd.openxmlformats-package.relationships+xml"/>
  <Override PartName="/ppt/notesSlides/_rels/notesSlide34.xml.rels" ContentType="application/vnd.openxmlformats-package.relationships+xml"/>
  <Override PartName="/ppt/notesSlides/_rels/notesSlide77.xml.rels" ContentType="application/vnd.openxmlformats-package.relationships+xml"/>
  <Override PartName="/ppt/notesSlides/_rels/notesSlide19.xml.rels" ContentType="application/vnd.openxmlformats-package.relationships+xml"/>
  <Override PartName="/ppt/notesSlides/_rels/notesSlide12.xml.rels" ContentType="application/vnd.openxmlformats-package.relationships+xml"/>
  <Override PartName="/ppt/notesSlides/_rels/notesSlide76.xml.rels" ContentType="application/vnd.openxmlformats-package.relationships+xml"/>
  <Override PartName="/ppt/notesSlides/_rels/notesSlide18.xml.rels" ContentType="application/vnd.openxmlformats-package.relationships+xml"/>
  <Override PartName="/ppt/notesSlides/_rels/notesSlide2.xml.rels" ContentType="application/vnd.openxmlformats-package.relationships+xml"/>
  <Override PartName="/ppt/notesSlides/_rels/notesSlide11.xml.rels" ContentType="application/vnd.openxmlformats-package.relationships+xml"/>
  <Override PartName="/ppt/notesSlides/_rels/notesSlide71.xml.rels" ContentType="application/vnd.openxmlformats-package.relationships+xml"/>
  <Override PartName="/ppt/notesSlides/_rels/notesSlide4.xml.rels" ContentType="application/vnd.openxmlformats-package.relationships+xml"/>
  <Override PartName="/ppt/notesSlides/_rels/notesSlide59.xml.rels" ContentType="application/vnd.openxmlformats-package.relationships+xml"/>
  <Override PartName="/ppt/notesSlides/_rels/notesSlide40.xml.rels" ContentType="application/vnd.openxmlformats-package.relationships+xml"/>
  <Override PartName="/ppt/notesSlides/_rels/notesSlide3.xml.rels" ContentType="application/vnd.openxmlformats-package.relationships+xml"/>
  <Override PartName="/ppt/notesSlides/_rels/notesSlide72.xml.rels" ContentType="application/vnd.openxmlformats-package.relationships+xml"/>
  <Override PartName="/ppt/notesSlides/_rels/notesSlide5.xml.rels" ContentType="application/vnd.openxmlformats-package.relationships+xml"/>
  <Override PartName="/ppt/notesSlides/_rels/notesSlide41.xml.rels" ContentType="application/vnd.openxmlformats-package.relationships+xml"/>
  <Override PartName="/ppt/notesSlides/_rels/notesSlide73.xml.rels" ContentType="application/vnd.openxmlformats-package.relationships+xml"/>
  <Override PartName="/ppt/notesSlides/_rels/notesSlide15.xml.rels" ContentType="application/vnd.openxmlformats-package.relationships+xml"/>
  <Override PartName="/ppt/notesSlides/_rels/notesSlide6.xml.rels" ContentType="application/vnd.openxmlformats-package.relationships+xml"/>
  <Override PartName="/ppt/notesSlides/_rels/notesSlide42.xml.rels" ContentType="application/vnd.openxmlformats-package.relationships+xml"/>
  <Override PartName="/ppt/notesSlides/_rels/notesSlide74.xml.rels" ContentType="application/vnd.openxmlformats-package.relationships+xml"/>
  <Override PartName="/ppt/notesSlides/_rels/notesSlide16.xml.rels" ContentType="application/vnd.openxmlformats-package.relationships+xml"/>
  <Override PartName="/ppt/notesSlides/_rels/notesSlide7.xml.rels" ContentType="application/vnd.openxmlformats-package.relationships+xml"/>
  <Override PartName="/ppt/notesSlides/_rels/notesSlide43.xml.rels" ContentType="application/vnd.openxmlformats-package.relationships+xml"/>
  <Override PartName="/ppt/notesSlides/_rels/notesSlide44.xml.rels" ContentType="application/vnd.openxmlformats-package.relationships+xml"/>
  <Override PartName="/ppt/notesSlides/_rels/notesSlide9.xml.rels" ContentType="application/vnd.openxmlformats-package.relationships+xml"/>
  <Override PartName="/ppt/notesSlides/_rels/notesSlide31.xml.rels" ContentType="application/vnd.openxmlformats-package.relationships+xml"/>
  <Override PartName="/ppt/notesSlides/_rels/notesSlide75.xml.rels" ContentType="application/vnd.openxmlformats-package.relationships+xml"/>
  <Override PartName="/ppt/notesSlides/_rels/notesSlide8.xml.rels" ContentType="application/vnd.openxmlformats-package.relationships+xml"/>
  <Override PartName="/ppt/notesSlides/_rels/notesSlide17.xml.rels" ContentType="application/vnd.openxmlformats-package.relationships+xml"/>
  <Override PartName="/ppt/notesSlides/_rels/notesSlide1.xml.rels" ContentType="application/vnd.openxmlformats-package.relationships+xml"/>
  <Override PartName="/ppt/notesSlides/_rels/notesSlide10.xml.rels" ContentType="application/vnd.openxmlformats-package.relationships+xml"/>
  <Override PartName="/ppt/notesSlides/_rels/notesSlide23.xml.rels" ContentType="application/vnd.openxmlformats-package.relationships+xml"/>
  <Override PartName="/ppt/notesSlides/_rels/notesSlide24.xml.rels" ContentType="application/vnd.openxmlformats-package.relationships+xml"/>
  <Override PartName="/ppt/notesSlides/_rels/notesSlide25.xml.rels" ContentType="application/vnd.openxmlformats-package.relationships+xml"/>
  <Override PartName="/ppt/notesSlides/_rels/notesSlide27.xml.rels" ContentType="application/vnd.openxmlformats-package.relationships+xml"/>
  <Override PartName="/ppt/notesSlides/_rels/notesSlide38.xml.rels" ContentType="application/vnd.openxmlformats-package.relationships+xml"/>
  <Override PartName="/ppt/notesSlides/_rels/notesSlide28.xml.rels" ContentType="application/vnd.openxmlformats-package.relationships+xml"/>
  <Override PartName="/ppt/notesSlides/_rels/notesSlide52.xml.rels" ContentType="application/vnd.openxmlformats-package.relationships+xml"/>
  <Override PartName="/ppt/notesSlides/_rels/notesSlide20.xml.rels" ContentType="application/vnd.openxmlformats-package.relationships+xml"/>
  <Override PartName="/ppt/notesSlides/_rels/notesSlide39.xml.rels" ContentType="application/vnd.openxmlformats-package.relationships+xml"/>
  <Override PartName="/ppt/notesSlides/_rels/notesSlide29.xml.rels" ContentType="application/vnd.openxmlformats-package.relationships+xml"/>
  <Override PartName="/ppt/notesSlides/_rels/notesSlide49.xml.rels" ContentType="application/vnd.openxmlformats-package.relationships+xml"/>
  <Override PartName="/ppt/notesSlides/_rels/notesSlide30.xml.rels" ContentType="application/vnd.openxmlformats-package.relationships+xml"/>
  <Override PartName="/ppt/notesSlides/_rels/notesSlide32.xml.rels" ContentType="application/vnd.openxmlformats-package.relationships+xml"/>
  <Override PartName="/ppt/notesSlides/_rels/notesSlide14.xml.rels" ContentType="application/vnd.openxmlformats-package.relationships+xml"/>
  <Override PartName="/ppt/notesSlides/_rels/notesSlide46.xml.rels" ContentType="application/vnd.openxmlformats-package.relationships+xml"/>
  <Override PartName="/ppt/notesSlides/_rels/notesSlide33.xml.rels" ContentType="application/vnd.openxmlformats-package.relationships+xml"/>
  <Override PartName="/ppt/notesSlides/_rels/notesSlide35.xml.rels" ContentType="application/vnd.openxmlformats-package.relationships+xml"/>
  <Override PartName="/ppt/notesSlides/_rels/notesSlide36.xml.rels" ContentType="application/vnd.openxmlformats-package.relationships+xml"/>
  <Override PartName="/ppt/notesSlides/_rels/notesSlide37.xml.rels" ContentType="application/vnd.openxmlformats-package.relationships+xml"/>
  <Override PartName="/ppt/notesSlides/_rels/notesSlide45.xml.rels" ContentType="application/vnd.openxmlformats-package.relationships+xml"/>
  <Override PartName="/ppt/notesSlides/notesSlide79.xml" ContentType="application/vnd.openxmlformats-officedocument.presentationml.notesSlide+xml"/>
  <Override PartName="/ppt/notesSlides/notesSlide78.xml" ContentType="application/vnd.openxmlformats-officedocument.presentationml.notesSlide+xml"/>
  <Override PartName="/ppt/notesSlides/notesSlide77.xml" ContentType="application/vnd.openxmlformats-officedocument.presentationml.notesSlide+xml"/>
  <Override PartName="/ppt/notesSlides/notesSlide76.xml" ContentType="application/vnd.openxmlformats-officedocument.presentationml.notesSlide+xml"/>
  <Override PartName="/ppt/notesSlides/notesSlide69.xml" ContentType="application/vnd.openxmlformats-officedocument.presentationml.notesSlide+xml"/>
  <Override PartName="/ppt/notesSlides/notesSlide68.xml" ContentType="application/vnd.openxmlformats-officedocument.presentationml.notesSlide+xml"/>
  <Override PartName="/ppt/notesSlides/notesSlide67.xml" ContentType="application/vnd.openxmlformats-officedocument.presentationml.notesSlide+xml"/>
  <Override PartName="/ppt/notesSlides/notesSlide66.xml" ContentType="application/vnd.openxmlformats-officedocument.presentationml.notesSlide+xml"/>
  <Override PartName="/ppt/notesSlides/notesSlide59.xml" ContentType="application/vnd.openxmlformats-officedocument.presentationml.notesSlide+xml"/>
  <Override PartName="/ppt/notesSlides/notesSlide58.xml" ContentType="application/vnd.openxmlformats-officedocument.presentationml.notesSlide+xml"/>
  <Override PartName="/ppt/notesSlides/notesSlide57.xml" ContentType="application/vnd.openxmlformats-officedocument.presentationml.notesSlide+xml"/>
  <Override PartName="/ppt/notesSlides/notesSlide56.xml" ContentType="application/vnd.openxmlformats-officedocument.presentationml.notesSlide+xml"/>
  <Override PartName="/ppt/notesSlides/notesSlide55.xml" ContentType="application/vnd.openxmlformats-officedocument.presentationml.notesSlide+xml"/>
  <Override PartName="/ppt/notesSlides/notesSlide54.xml" ContentType="application/vnd.openxmlformats-officedocument.presentationml.notesSlide+xml"/>
  <Override PartName="/ppt/notesSlides/notesSlide53.xml" ContentType="application/vnd.openxmlformats-officedocument.presentationml.notesSlide+xml"/>
  <Override PartName="/ppt/notesSlides/notesSlide52.xml" ContentType="application/vnd.openxmlformats-officedocument.presentationml.notesSlide+xml"/>
  <Override PartName="/ppt/notesSlides/notesSlide51.xml" ContentType="application/vnd.openxmlformats-officedocument.presentationml.notesSlide+xml"/>
  <Override PartName="/ppt/notesSlides/notesSlide50.xml" ContentType="application/vnd.openxmlformats-officedocument.presentationml.notesSlide+xml"/>
  <Override PartName="/ppt/notesSlides/notesSlide49.xml" ContentType="application/vnd.openxmlformats-officedocument.presentationml.notesSlide+xml"/>
  <Override PartName="/ppt/notesSlides/notesSlide48.xml" ContentType="application/vnd.openxmlformats-officedocument.presentationml.notesSlide+xml"/>
  <Override PartName="/ppt/notesSlides/notesSlide47.xml" ContentType="application/vnd.openxmlformats-officedocument.presentationml.notesSlide+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12.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82.xml" ContentType="application/vnd.openxmlformats-officedocument.presentationml.notesSlide+xml"/>
  <Override PartName="/ppt/notesSlides/notesSlide46.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81.xml" ContentType="application/vnd.openxmlformats-officedocument.presentationml.notesSlide+xml"/>
  <Override PartName="/ppt/notesSlides/notesSlide45.xml" ContentType="application/vnd.openxmlformats-officedocument.presentationml.notesSlide+xml"/>
  <Override PartName="/ppt/notesSlides/notesSlide1.xml" ContentType="application/vnd.openxmlformats-officedocument.presentationml.notesSlide+xml"/>
  <Override PartName="/ppt/notesSlides/notesSlide80.xml" ContentType="application/vnd.openxmlformats-officedocument.presentationml.notesSlide+xml"/>
  <Override PartName="/ppt/notesSlides/notesSlide44.xml" ContentType="application/vnd.openxmlformats-officedocument.presentationml.notesSlide+xml"/>
  <Override PartName="/ppt/notesSlides/notesSlide21.xml" ContentType="application/vnd.openxmlformats-officedocument.presentationml.notesSlide+xml"/>
  <Override PartName="/ppt/notesSlides/notesSlide5.xml" ContentType="application/vnd.openxmlformats-officedocument.presentationml.notesSlide+xml"/>
  <Override PartName="/ppt/notesSlides/notesSlide2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30.xml" ContentType="application/vnd.openxmlformats-officedocument.presentationml.notesSlide+xml"/>
  <Override PartName="/ppt/notesSlides/notesSlide8.xml" ContentType="application/vnd.openxmlformats-officedocument.presentationml.notesSlide+xml"/>
  <Override PartName="/ppt/notesSlides/notesSlide31.xml" ContentType="application/vnd.openxmlformats-officedocument.presentationml.notesSlide+xml"/>
  <Override PartName="/ppt/notesSlides/notesSlide9.xml" ContentType="application/vnd.openxmlformats-officedocument.presentationml.notesSlide+xml"/>
  <Override PartName="/ppt/notesSlides/notesSlide32.xml" ContentType="application/vnd.openxmlformats-officedocument.presentationml.notesSlide+xml"/>
  <Override PartName="/ppt/notesSlides/notesSlide23.xml" ContentType="application/vnd.openxmlformats-officedocument.presentationml.notesSlide+xml"/>
  <Override PartName="/ppt/notesSlides/notesSlide60.xml" ContentType="application/vnd.openxmlformats-officedocument.presentationml.notesSlide+xml"/>
  <Override PartName="/ppt/notesSlides/notesSlide24.xml" ContentType="application/vnd.openxmlformats-officedocument.presentationml.notesSlide+xml"/>
  <Override PartName="/ppt/notesSlides/notesSlide61.xml" ContentType="application/vnd.openxmlformats-officedocument.presentationml.notesSlide+xml"/>
  <Override PartName="/ppt/notesSlides/notesSlide25.xml" ContentType="application/vnd.openxmlformats-officedocument.presentationml.notesSlide+xml"/>
  <Override PartName="/ppt/notesSlides/notesSlide62.xml" ContentType="application/vnd.openxmlformats-officedocument.presentationml.notesSlide+xml"/>
  <Override PartName="/ppt/notesSlides/notesSlide26.xml" ContentType="application/vnd.openxmlformats-officedocument.presentationml.notesSlide+xml"/>
  <Override PartName="/ppt/notesSlides/notesSlide63.xml" ContentType="application/vnd.openxmlformats-officedocument.presentationml.notesSlide+xml"/>
  <Override PartName="/ppt/notesSlides/notesSlide27.xml" ContentType="application/vnd.openxmlformats-officedocument.presentationml.notesSlide+xml"/>
  <Override PartName="/ppt/notesSlides/notesSlide64.xml" ContentType="application/vnd.openxmlformats-officedocument.presentationml.notesSlide+xml"/>
  <Override PartName="/ppt/notesSlides/notesSlide28.xml" ContentType="application/vnd.openxmlformats-officedocument.presentationml.notesSlide+xml"/>
  <Override PartName="/ppt/notesSlides/notesSlide65.xml" ContentType="application/vnd.openxmlformats-officedocument.presentationml.notesSlide+xml"/>
  <Override PartName="/ppt/notesSlides/notesSlide29.xml" ContentType="application/vnd.openxmlformats-officedocument.presentationml.notesSlide+xml"/>
  <Override PartName="/ppt/notesSlides/notesSlide33.xml" ContentType="application/vnd.openxmlformats-officedocument.presentationml.notesSlide+xml"/>
  <Override PartName="/ppt/notesSlides/notesSlide70.xml" ContentType="application/vnd.openxmlformats-officedocument.presentationml.notesSlide+xml"/>
  <Override PartName="/ppt/notesSlides/notesSlide34.xml" ContentType="application/vnd.openxmlformats-officedocument.presentationml.notesSlide+xml"/>
  <Override PartName="/ppt/notesSlides/notesSlide71.xml" ContentType="application/vnd.openxmlformats-officedocument.presentationml.notesSlide+xml"/>
  <Override PartName="/ppt/notesSlides/notesSlide35.xml" ContentType="application/vnd.openxmlformats-officedocument.presentationml.notesSlide+xml"/>
  <Override PartName="/ppt/notesSlides/notesSlide72.xml" ContentType="application/vnd.openxmlformats-officedocument.presentationml.notesSlide+xml"/>
  <Override PartName="/ppt/notesSlides/notesSlide36.xml" ContentType="application/vnd.openxmlformats-officedocument.presentationml.notesSlide+xml"/>
  <Override PartName="/ppt/notesSlides/notesSlide73.xml" ContentType="application/vnd.openxmlformats-officedocument.presentationml.notesSlide+xml"/>
  <Override PartName="/ppt/notesSlides/notesSlide37.xml" ContentType="application/vnd.openxmlformats-officedocument.presentationml.notesSlide+xml"/>
  <Override PartName="/ppt/notesSlides/notesSlide74.xml" ContentType="application/vnd.openxmlformats-officedocument.presentationml.notesSlide+xml"/>
  <Override PartName="/ppt/notesSlides/notesSlide38.xml" ContentType="application/vnd.openxmlformats-officedocument.presentationml.notesSlide+xml"/>
  <Override PartName="/ppt/notesSlides/notesSlide75.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slides/slide82.xml" ContentType="application/vnd.openxmlformats-officedocument.presentationml.slide+xml"/>
  <Override PartName="/ppt/slides/slide81.xml" ContentType="application/vnd.openxmlformats-officedocument.presentationml.slide+xml"/>
  <Override PartName="/ppt/slides/slide80.xml" ContentType="application/vnd.openxmlformats-officedocument.presentationml.slide+xml"/>
  <Override PartName="/ppt/slides/slide78.xml" ContentType="application/vnd.openxmlformats-officedocument.presentationml.slide+xml"/>
  <Override PartName="/ppt/slides/slide77.xml" ContentType="application/vnd.openxmlformats-officedocument.presentationml.slide+xml"/>
  <Override PartName="/ppt/slides/slide76.xml" ContentType="application/vnd.openxmlformats-officedocument.presentationml.slide+xml"/>
  <Override PartName="/ppt/slides/slide75.xml" ContentType="application/vnd.openxmlformats-officedocument.presentationml.slide+xml"/>
  <Override PartName="/ppt/slides/slide74.xml" ContentType="application/vnd.openxmlformats-officedocument.presentationml.slide+xml"/>
  <Override PartName="/ppt/slides/slide73.xml" ContentType="application/vnd.openxmlformats-officedocument.presentationml.slide+xml"/>
  <Override PartName="/ppt/slides/slide72.xml" ContentType="application/vnd.openxmlformats-officedocument.presentationml.slide+xml"/>
  <Override PartName="/ppt/slides/slide71.xml" ContentType="application/vnd.openxmlformats-officedocument.presentationml.slide+xml"/>
  <Override PartName="/ppt/slides/slide70.xml" ContentType="application/vnd.openxmlformats-officedocument.presentationml.slide+xml"/>
  <Override PartName="/ppt/slides/slide68.xml" ContentType="application/vnd.openxmlformats-officedocument.presentationml.slide+xml"/>
  <Override PartName="/ppt/slides/slide67.xml" ContentType="application/vnd.openxmlformats-officedocument.presentationml.slide+xml"/>
  <Override PartName="/ppt/slides/slide66.xml" ContentType="application/vnd.openxmlformats-officedocument.presentationml.slide+xml"/>
  <Override PartName="/ppt/slides/slide65.xml" ContentType="application/vnd.openxmlformats-officedocument.presentationml.slide+xml"/>
  <Override PartName="/ppt/slides/slide64.xml" ContentType="application/vnd.openxmlformats-officedocument.presentationml.slide+xml"/>
  <Override PartName="/ppt/slides/slide63.xml" ContentType="application/vnd.openxmlformats-officedocument.presentationml.slide+xml"/>
  <Override PartName="/ppt/slides/slide62.xml" ContentType="application/vnd.openxmlformats-officedocument.presentationml.slide+xml"/>
  <Override PartName="/ppt/slides/slide61.xml" ContentType="application/vnd.openxmlformats-officedocument.presentationml.slide+xml"/>
  <Override PartName="/ppt/slides/slide60.xml" ContentType="application/vnd.openxmlformats-officedocument.presentationml.slide+xml"/>
  <Override PartName="/ppt/slides/slide59.xml" ContentType="application/vnd.openxmlformats-officedocument.presentationml.slide+xml"/>
  <Override PartName="/ppt/slides/slide58.xml" ContentType="application/vnd.openxmlformats-officedocument.presentationml.slide+xml"/>
  <Override PartName="/ppt/slides/slide49.xml" ContentType="application/vnd.openxmlformats-officedocument.presentationml.slide+xml"/>
  <Override PartName="/ppt/slides/slide48.xml" ContentType="application/vnd.openxmlformats-officedocument.presentationml.slide+xml"/>
  <Override PartName="/ppt/slides/slide47.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57.xml" ContentType="application/vnd.openxmlformats-officedocument.presentationml.slide+xml"/>
  <Override PartName="/ppt/slides/slide9.xml" ContentType="application/vnd.openxmlformats-officedocument.presentationml.slide+xml"/>
  <Override PartName="/ppt/slides/slide52.xml" ContentType="application/vnd.openxmlformats-officedocument.presentationml.slide+xml"/>
  <Override PartName="/ppt/slides/slide4.xml" ContentType="application/vnd.openxmlformats-officedocument.presentationml.slide+xml"/>
  <Override PartName="/ppt/slides/slide26.xml" ContentType="application/vnd.openxmlformats-officedocument.presentationml.slide+xml"/>
  <Override PartName="/ppt/slides/slide51.xml" ContentType="application/vnd.openxmlformats-officedocument.presentationml.slide+xml"/>
  <Override PartName="/ppt/slides/slide3.xml" ContentType="application/vnd.openxmlformats-officedocument.presentationml.slide+xml"/>
  <Override PartName="/ppt/slides/slide25.xml" ContentType="application/vnd.openxmlformats-officedocument.presentationml.slide+xml"/>
  <Override PartName="/ppt/slides/slide50.xml" ContentType="application/vnd.openxmlformats-officedocument.presentationml.slide+xml"/>
  <Override PartName="/ppt/slides/slide2.xml" ContentType="application/vnd.openxmlformats-officedocument.presentationml.slide+xml"/>
  <Override PartName="/ppt/slides/slide24.xml" ContentType="application/vnd.openxmlformats-officedocument.presentationml.slide+xml"/>
  <Override PartName="/ppt/slides/slide19.xml" ContentType="application/vnd.openxmlformats-officedocument.presentationml.slide+xml"/>
  <Override PartName="/ppt/slides/slide1.xml" ContentType="application/vnd.openxmlformats-officedocument.presentationml.slide+xml"/>
  <Override PartName="/ppt/slides/slide23.xml" ContentType="application/vnd.openxmlformats-officedocument.presentationml.slide+xml"/>
  <Override PartName="/ppt/slides/slide69.xml" ContentType="application/vnd.openxmlformats-officedocument.presentationml.slide+xml"/>
  <Override PartName="/ppt/slides/slide10.xml" ContentType="application/vnd.openxmlformats-officedocument.presentationml.slide+xml"/>
  <Override PartName="/ppt/slides/slide56.xml" ContentType="application/vnd.openxmlformats-officedocument.presentationml.slide+xml"/>
  <Override PartName="/ppt/slides/slide8.xml" ContentType="application/vnd.openxmlformats-officedocument.presentationml.slide+xml"/>
  <Override PartName="/ppt/slides/_rels/slide78.xml.rels" ContentType="application/vnd.openxmlformats-package.relationships+xml"/>
  <Override PartName="/ppt/slides/_rels/slide76.xml.rels" ContentType="application/vnd.openxmlformats-package.relationships+xml"/>
  <Override PartName="/ppt/slides/_rels/slide75.xml.rels" ContentType="application/vnd.openxmlformats-package.relationships+xml"/>
  <Override PartName="/ppt/slides/_rels/slide74.xml.rels" ContentType="application/vnd.openxmlformats-package.relationships+xml"/>
  <Override PartName="/ppt/slides/_rels/slide73.xml.rels" ContentType="application/vnd.openxmlformats-package.relationships+xml"/>
  <Override PartName="/ppt/slides/_rels/slide72.xml.rels" ContentType="application/vnd.openxmlformats-package.relationships+xml"/>
  <Override PartName="/ppt/slides/_rels/slide71.xml.rels" ContentType="application/vnd.openxmlformats-package.relationships+xml"/>
  <Override PartName="/ppt/slides/_rels/slide67.xml.rels" ContentType="application/vnd.openxmlformats-package.relationships+xml"/>
  <Override PartName="/ppt/slides/_rels/slide66.xml.rels" ContentType="application/vnd.openxmlformats-package.relationships+xml"/>
  <Override PartName="/ppt/slides/_rels/slide65.xml.rels" ContentType="application/vnd.openxmlformats-package.relationships+xml"/>
  <Override PartName="/ppt/slides/_rels/slide64.xml.rels" ContentType="application/vnd.openxmlformats-package.relationships+xml"/>
  <Override PartName="/ppt/slides/_rels/slide63.xml.rels" ContentType="application/vnd.openxmlformats-package.relationships+xml"/>
  <Override PartName="/ppt/slides/_rels/slide62.xml.rels" ContentType="application/vnd.openxmlformats-package.relationships+xml"/>
  <Override PartName="/ppt/slides/_rels/slide61.xml.rels" ContentType="application/vnd.openxmlformats-package.relationships+xml"/>
  <Override PartName="/ppt/slides/_rels/slide79.xml.rels" ContentType="application/vnd.openxmlformats-package.relationships+xml"/>
  <Override PartName="/ppt/slides/_rels/slide60.xml.rels" ContentType="application/vnd.openxmlformats-package.relationships+xml"/>
  <Override PartName="/ppt/slides/_rels/slide59.xml.rels" ContentType="application/vnd.openxmlformats-package.relationships+xml"/>
  <Override PartName="/ppt/slides/_rels/slide57.xml.rels" ContentType="application/vnd.openxmlformats-package.relationships+xml"/>
  <Override PartName="/ppt/slides/_rels/slide56.xml.rels" ContentType="application/vnd.openxmlformats-package.relationships+xml"/>
  <Override PartName="/ppt/slides/_rels/slide55.xml.rels" ContentType="application/vnd.openxmlformats-package.relationships+xml"/>
  <Override PartName="/ppt/slides/_rels/slide54.xml.rels" ContentType="application/vnd.openxmlformats-package.relationships+xml"/>
  <Override PartName="/ppt/slides/_rels/slide53.xml.rels" ContentType="application/vnd.openxmlformats-package.relationships+xml"/>
  <Override PartName="/ppt/slides/_rels/slide52.xml.rels" ContentType="application/vnd.openxmlformats-package.relationships+xml"/>
  <Override PartName="/ppt/slides/_rels/slide49.xml.rels" ContentType="application/vnd.openxmlformats-package.relationships+xml"/>
  <Override PartName="/ppt/slides/_rels/slide48.xml.rels" ContentType="application/vnd.openxmlformats-package.relationships+xml"/>
  <Override PartName="/ppt/slides/_rels/slide47.xml.rels" ContentType="application/vnd.openxmlformats-package.relationships+xml"/>
  <Override PartName="/ppt/slides/_rels/slide21.xml.rels" ContentType="application/vnd.openxmlformats-package.relationships+xml"/>
  <Override PartName="/ppt/slides/_rels/slide32.xml.rels" ContentType="application/vnd.openxmlformats-package.relationships+xml"/>
  <Override PartName="/ppt/slides/_rels/slide20.xml.rels" ContentType="application/vnd.openxmlformats-package.relationships+xml"/>
  <Override PartName="/ppt/slides/_rels/slide31.xml.rels" ContentType="application/vnd.openxmlformats-package.relationships+xml"/>
  <Override PartName="/ppt/slides/_rels/slide16.xml.rels" ContentType="application/vnd.openxmlformats-package.relationships+xml"/>
  <Override PartName="/ppt/slides/_rels/slide15.xml.rels" ContentType="application/vnd.openxmlformats-package.relationships+xml"/>
  <Override PartName="/ppt/slides/_rels/slide80.xml.rels" ContentType="application/vnd.openxmlformats-package.relationships+xml"/>
  <Override PartName="/ppt/slides/_rels/slide22.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69.xml.rels" ContentType="application/vnd.openxmlformats-package.relationships+xml"/>
  <Override PartName="/ppt/slides/_rels/slide50.xml.rels" ContentType="application/vnd.openxmlformats-package.relationships+xml"/>
  <Override PartName="/ppt/slides/_rels/slide5.xml.rels" ContentType="application/vnd.openxmlformats-package.relationships+xml"/>
  <Override PartName="/ppt/slides/_rels/slide27.xml.rels" ContentType="application/vnd.openxmlformats-package.relationships+xml"/>
  <Override PartName="/ppt/slides/_rels/slide19.xml.rels" ContentType="application/vnd.openxmlformats-package.relationships+xml"/>
  <Override PartName="/ppt/slides/_rels/slide70.xml.rels" ContentType="application/vnd.openxmlformats-package.relationships+xml"/>
  <Override PartName="/ppt/slides/_rels/slide12.xml.rels" ContentType="application/vnd.openxmlformats-package.relationships+xml"/>
  <Override PartName="/ppt/slides/_rels/slide68.xml.rels" ContentType="application/vnd.openxmlformats-package.relationships+xml"/>
  <Override PartName="/ppt/slides/_rels/slide4.xml.rels" ContentType="application/vnd.openxmlformats-package.relationships+xml"/>
  <Override PartName="/ppt/slides/_rels/slide18.xml.rels" ContentType="application/vnd.openxmlformats-package.relationships+xml"/>
  <Override PartName="/ppt/slides/_rels/slide11.xml.rels" ContentType="application/vnd.openxmlformats-package.relationships+xml"/>
  <Override PartName="/ppt/slides/_rels/slide3.xml.rels" ContentType="application/vnd.openxmlformats-package.relationships+xml"/>
  <Override PartName="/ppt/slides/_rels/slide25.xml.rels" ContentType="application/vnd.openxmlformats-package.relationships+xml"/>
  <Override PartName="/ppt/slides/_rels/slide51.xml.rels" ContentType="application/vnd.openxmlformats-package.relationships+xml"/>
  <Override PartName="/ppt/slides/_rels/slide6.xml.rels" ContentType="application/vnd.openxmlformats-package.relationships+xml"/>
  <Override PartName="/ppt/slides/_rels/slide28.xml.rels" ContentType="application/vnd.openxmlformats-package.relationships+xml"/>
  <Override PartName="/ppt/slides/_rels/slide7.xml.rels" ContentType="application/vnd.openxmlformats-package.relationships+xml"/>
  <Override PartName="/ppt/slides/_rels/slide1.xml.rels" ContentType="application/vnd.openxmlformats-package.relationships+xml"/>
  <Override PartName="/ppt/slides/_rels/slide81.xml.rels" ContentType="application/vnd.openxmlformats-package.relationships+xml"/>
  <Override PartName="/ppt/slides/_rels/slide23.xml.rels" ContentType="application/vnd.openxmlformats-package.relationships+xml"/>
  <Override PartName="/ppt/slides/_rels/slide8.xml.rels" ContentType="application/vnd.openxmlformats-package.relationships+xml"/>
  <Override PartName="/ppt/slides/_rels/slide2.xml.rels" ContentType="application/vnd.openxmlformats-package.relationships+xml"/>
  <Override PartName="/ppt/slides/_rels/slide82.xml.rels" ContentType="application/vnd.openxmlformats-package.relationships+xml"/>
  <Override PartName="/ppt/slides/_rels/slide24.xml.rels" ContentType="application/vnd.openxmlformats-package.relationships+xml"/>
  <Override PartName="/ppt/slides/_rels/slide9.xml.rels" ContentType="application/vnd.openxmlformats-package.relationships+xml"/>
  <Override PartName="/ppt/slides/_rels/slide17.xml.rels" ContentType="application/vnd.openxmlformats-package.relationships+xml"/>
  <Override PartName="/ppt/slides/_rels/slide29.xml.rels" ContentType="application/vnd.openxmlformats-package.relationships+xml"/>
  <Override PartName="/ppt/slides/_rels/slide10.xml.rels" ContentType="application/vnd.openxmlformats-package.relationships+xml"/>
  <Override PartName="/ppt/slides/_rels/slide58.xml.rels" ContentType="application/vnd.openxmlformats-package.relationships+xml"/>
  <Override PartName="/ppt/slides/_rels/slide26.xml.rels" ContentType="application/vnd.openxmlformats-package.relationships+xml"/>
  <Override PartName="/ppt/slides/_rels/slide30.xml.rels" ContentType="application/vnd.openxmlformats-package.relationships+xml"/>
  <Override PartName="/ppt/slides/_rels/slide33.xml.rels" ContentType="application/vnd.openxmlformats-package.relationships+xml"/>
  <Override PartName="/ppt/slides/_rels/slide44.xml.rels" ContentType="application/vnd.openxmlformats-package.relationships+xml"/>
  <Override PartName="/ppt/slides/_rels/slide34.xml.rels" ContentType="application/vnd.openxmlformats-package.relationships+xml"/>
  <Override PartName="/ppt/slides/_rels/slide77.xml.rels" ContentType="application/vnd.openxmlformats-package.relationships+xml"/>
  <Override PartName="/ppt/slides/_rels/slide45.xml.rels" ContentType="application/vnd.openxmlformats-package.relationships+xml"/>
  <Override PartName="/ppt/slides/_rels/slide35.xml.rels" ContentType="application/vnd.openxmlformats-package.relationships+xml"/>
  <Override PartName="/ppt/slides/_rels/slide36.xml.rels" ContentType="application/vnd.openxmlformats-package.relationships+xml"/>
  <Override PartName="/ppt/slides/_rels/slide37.xml.rels" ContentType="application/vnd.openxmlformats-package.relationships+xml"/>
  <Override PartName="/ppt/slides/_rels/slide38.xml.rels" ContentType="application/vnd.openxmlformats-package.relationships+xml"/>
  <Override PartName="/ppt/slides/_rels/slide39.xml.rels" ContentType="application/vnd.openxmlformats-package.relationships+xml"/>
  <Override PartName="/ppt/slides/_rels/slide40.xml.rels" ContentType="application/vnd.openxmlformats-package.relationships+xml"/>
  <Override PartName="/ppt/slides/_rels/slide41.xml.rels" ContentType="application/vnd.openxmlformats-package.relationships+xml"/>
  <Override PartName="/ppt/slides/_rels/slide42.xml.rels" ContentType="application/vnd.openxmlformats-package.relationships+xml"/>
  <Override PartName="/ppt/slides/_rels/slide43.xml.rels" ContentType="application/vnd.openxmlformats-package.relationships+xml"/>
  <Override PartName="/ppt/slides/_rels/slide46.xml.rels" ContentType="application/vnd.openxmlformats-package.relationships+xml"/>
  <Override PartName="/ppt/slides/slide53.xml" ContentType="application/vnd.openxmlformats-officedocument.presentationml.slide+xml"/>
  <Override PartName="/ppt/slides/slide5.xml" ContentType="application/vnd.openxmlformats-officedocument.presentationml.slide+xml"/>
  <Override PartName="/ppt/slides/slide27.xml" ContentType="application/vnd.openxmlformats-officedocument.presentationml.slide+xml"/>
  <Override PartName="/ppt/slides/slide79.xml" ContentType="application/vnd.openxmlformats-officedocument.presentationml.slide+xml"/>
  <Override PartName="/ppt/slides/slide20.xml" ContentType="application/vnd.openxmlformats-officedocument.presentationml.slide+xml"/>
  <Override PartName="/ppt/slides/slide54.xml" ContentType="application/vnd.openxmlformats-officedocument.presentationml.slide+xml"/>
  <Override PartName="/ppt/slides/slide6.xml" ContentType="application/vnd.openxmlformats-officedocument.presentationml.slide+xml"/>
  <Override PartName="/ppt/slides/slide28.xml" ContentType="application/vnd.openxmlformats-officedocument.presentationml.slide+xml"/>
  <Override PartName="/ppt/slides/slide21.xml" ContentType="application/vnd.openxmlformats-officedocument.presentationml.slide+xml"/>
  <Override PartName="/ppt/slides/slide55.xml" ContentType="application/vnd.openxmlformats-officedocument.presentationml.slide+xml"/>
  <Override PartName="/ppt/slides/slide7.xml" ContentType="application/vnd.openxmlformats-officedocument.presentationml.slide+xml"/>
  <Override PartName="/ppt/slides/slide29.xml" ContentType="application/vnd.openxmlformats-officedocument.presentationml.slide+xml"/>
  <Override PartName="/ppt/slides/slide22.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7.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10.xml.rels" ContentType="application/vnd.openxmlformats-package.relationships+xml"/>
  <Override PartName="/ppt/slideLayouts/_rels/slideLayout17.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1.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_rels/presentation.xml.rels" ContentType="application/vnd.openxmlformats-package.relationships+xml"/>
  <Override PartName="/ppt/media/image33.png" ContentType="image/png"/>
  <Override PartName="/ppt/media/image32.png" ContentType="image/png"/>
  <Override PartName="/ppt/media/image31.png" ContentType="image/png"/>
  <Override PartName="/ppt/media/image30.png" ContentType="image/png"/>
  <Override PartName="/ppt/media/image27.png" ContentType="image/png"/>
  <Override PartName="/ppt/media/image26.png" ContentType="image/png"/>
  <Override PartName="/ppt/media/image25.png" ContentType="image/png"/>
  <Override PartName="/ppt/media/image24.png" ContentType="image/png"/>
  <Override PartName="/ppt/media/image9.png" ContentType="image/png"/>
  <Override PartName="/ppt/media/image10.png" ContentType="image/png"/>
  <Override PartName="/ppt/media/image23.png" ContentType="image/png"/>
  <Override PartName="/ppt/media/image8.png" ContentType="image/png"/>
  <Override PartName="/ppt/media/image1.png" ContentType="image/png"/>
  <Override PartName="/ppt/media/image6.png" ContentType="image/png"/>
  <Override PartName="/ppt/media/image21.png" ContentType="image/png"/>
  <Override PartName="/ppt/media/image2.png" ContentType="image/png"/>
  <Override PartName="/ppt/media/image29.jpeg" ContentType="image/jpeg"/>
  <Override PartName="/ppt/media/image7.png" ContentType="image/png"/>
  <Override PartName="/ppt/media/image22.png" ContentType="image/png"/>
  <Override PartName="/ppt/media/image3.png" ContentType="image/png"/>
  <Override PartName="/ppt/media/image4.png" ContentType="image/png"/>
  <Override PartName="/ppt/media/image11.png" ContentType="image/png"/>
  <Override PartName="/ppt/media/image28.jpeg" ContentType="image/jpeg"/>
  <Override PartName="/ppt/media/image12.png" ContentType="image/png"/>
  <Override PartName="/ppt/media/image13.png" ContentType="image/png"/>
  <Override PartName="/ppt/media/image14.png" ContentType="image/png"/>
  <Override PartName="/ppt/media/image15.png" ContentType="image/png"/>
  <Override PartName="/ppt/media/image16.png" ContentType="image/png"/>
  <Override PartName="/ppt/media/image17.png" ContentType="image/png"/>
  <Override PartName="/ppt/media/image18.png" ContentType="image/png"/>
  <Override PartName="/ppt/media/image19.png" ContentType="image/png"/>
  <Override PartName="/ppt/media/image5.png" ContentType="image/png"/>
  <Override PartName="/ppt/media/image20.png" ContentType="image/png"/>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 id="336" r:id="rId85"/>
    <p:sldId id="337" r:id="rId86"/>
  </p:sldIdLst>
  <p:sldSz cx="12188825"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slide" Target="slides/slide63.xml"/><Relationship Id="rId68" Type="http://schemas.openxmlformats.org/officeDocument/2006/relationships/slide" Target="slides/slide64.xml"/><Relationship Id="rId69" Type="http://schemas.openxmlformats.org/officeDocument/2006/relationships/slide" Target="slides/slide65.xml"/><Relationship Id="rId70" Type="http://schemas.openxmlformats.org/officeDocument/2006/relationships/slide" Target="slides/slide66.xml"/><Relationship Id="rId71" Type="http://schemas.openxmlformats.org/officeDocument/2006/relationships/slide" Target="slides/slide67.xml"/><Relationship Id="rId72" Type="http://schemas.openxmlformats.org/officeDocument/2006/relationships/slide" Target="slides/slide68.xml"/><Relationship Id="rId73" Type="http://schemas.openxmlformats.org/officeDocument/2006/relationships/slide" Target="slides/slide69.xml"/><Relationship Id="rId74" Type="http://schemas.openxmlformats.org/officeDocument/2006/relationships/slide" Target="slides/slide70.xml"/><Relationship Id="rId75" Type="http://schemas.openxmlformats.org/officeDocument/2006/relationships/slide" Target="slides/slide71.xml"/><Relationship Id="rId76" Type="http://schemas.openxmlformats.org/officeDocument/2006/relationships/slide" Target="slides/slide72.xml"/><Relationship Id="rId77" Type="http://schemas.openxmlformats.org/officeDocument/2006/relationships/slide" Target="slides/slide73.xml"/><Relationship Id="rId78" Type="http://schemas.openxmlformats.org/officeDocument/2006/relationships/slide" Target="slides/slide74.xml"/><Relationship Id="rId79" Type="http://schemas.openxmlformats.org/officeDocument/2006/relationships/slide" Target="slides/slide75.xml"/><Relationship Id="rId80" Type="http://schemas.openxmlformats.org/officeDocument/2006/relationships/slide" Target="slides/slide76.xml"/><Relationship Id="rId81" Type="http://schemas.openxmlformats.org/officeDocument/2006/relationships/slide" Target="slides/slide77.xml"/><Relationship Id="rId82" Type="http://schemas.openxmlformats.org/officeDocument/2006/relationships/slide" Target="slides/slide78.xml"/><Relationship Id="rId83" Type="http://schemas.openxmlformats.org/officeDocument/2006/relationships/slide" Target="slides/slide79.xml"/><Relationship Id="rId84" Type="http://schemas.openxmlformats.org/officeDocument/2006/relationships/slide" Target="slides/slide80.xml"/><Relationship Id="rId85" Type="http://schemas.openxmlformats.org/officeDocument/2006/relationships/slide" Target="slides/slide81.xml"/><Relationship Id="rId86" Type="http://schemas.openxmlformats.org/officeDocument/2006/relationships/slide" Target="slides/slide82.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 name="Rectangle 1"/>
          <p:cNvSpPr/>
          <p:nvPr/>
        </p:nvSpPr>
        <p:spPr>
          <a:xfrm>
            <a:off x="0" y="0"/>
            <a:ext cx="6858000" cy="9144000"/>
          </a:xfrm>
          <a:prstGeom prst="rect">
            <a:avLst/>
          </a:prstGeom>
          <a:solidFill>
            <a:srgbClr val="ffffff"/>
          </a:solidFill>
          <a:ln>
            <a:noFill/>
          </a:ln>
        </p:spPr>
      </p:sp>
      <p:sp>
        <p:nvSpPr>
          <p:cNvPr id="81" name="CustomShape 2"/>
          <p:cNvSpPr/>
          <p:nvPr/>
        </p:nvSpPr>
        <p:spPr>
          <a:xfrm>
            <a:off x="0" y="0"/>
            <a:ext cx="6858000" cy="9144000"/>
          </a:xfrm>
          <a:custGeom>
            <a:avLst/>
            <a:gdLst/>
            <a:ahLst/>
            <a:rect l="0" t="0" r="r" b="b"/>
            <a:pathLst>
              <a:path w="19052" h="25401">
                <a:moveTo>
                  <a:pt x="4" y="0"/>
                </a:moveTo>
                <a:cubicBezTo>
                  <a:pt x="2" y="0"/>
                  <a:pt x="0" y="2"/>
                  <a:pt x="0" y="4"/>
                </a:cubicBezTo>
                <a:lnTo>
                  <a:pt x="0" y="25396"/>
                </a:lnTo>
                <a:cubicBezTo>
                  <a:pt x="0" y="25398"/>
                  <a:pt x="2" y="25400"/>
                  <a:pt x="4" y="25400"/>
                </a:cubicBezTo>
                <a:lnTo>
                  <a:pt x="19046" y="25400"/>
                </a:lnTo>
                <a:cubicBezTo>
                  <a:pt x="19048" y="25400"/>
                  <a:pt x="19051" y="25398"/>
                  <a:pt x="19051" y="25396"/>
                </a:cubicBezTo>
                <a:lnTo>
                  <a:pt x="19051" y="4"/>
                </a:lnTo>
                <a:cubicBezTo>
                  <a:pt x="19051" y="2"/>
                  <a:pt x="19048" y="0"/>
                  <a:pt x="19046" y="0"/>
                </a:cubicBezTo>
                <a:lnTo>
                  <a:pt x="4" y="0"/>
                </a:lnTo>
              </a:path>
            </a:pathLst>
          </a:custGeom>
          <a:solidFill>
            <a:srgbClr val="ffffff"/>
          </a:solidFill>
          <a:ln>
            <a:noFill/>
          </a:ln>
        </p:spPr>
        <p:style>
          <a:lnRef idx="0"/>
          <a:fillRef idx="0"/>
          <a:effectRef idx="0"/>
          <a:fontRef idx="minor"/>
        </p:style>
      </p:sp>
      <p:sp>
        <p:nvSpPr>
          <p:cNvPr id="82" name="CustomShape 3"/>
          <p:cNvSpPr/>
          <p:nvPr/>
        </p:nvSpPr>
        <p:spPr>
          <a:xfrm>
            <a:off x="0" y="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83" name="PlaceHolder 4"/>
          <p:cNvSpPr>
            <a:spLocks noGrp="1"/>
          </p:cNvSpPr>
          <p:nvPr>
            <p:ph type="dt"/>
          </p:nvPr>
        </p:nvSpPr>
        <p:spPr>
          <a:xfrm>
            <a:off x="3884760" y="0"/>
            <a:ext cx="2970000" cy="455760"/>
          </a:xfrm>
          <a:prstGeom prst="rect">
            <a:avLst/>
          </a:prstGeom>
        </p:spPr>
        <p:txBody>
          <a:bodyPr lIns="90000" rIns="90000" tIns="46800" bIns="46800"/>
          <a:p>
            <a:endParaRPr b="0" lang="en-US" sz="2400" spc="-1" strike="noStrike">
              <a:solidFill>
                <a:srgbClr val="000000"/>
              </a:solidFill>
              <a:uFill>
                <a:solidFill>
                  <a:srgbClr val="ffffff"/>
                </a:solidFill>
              </a:uFill>
              <a:latin typeface="Times New Roman"/>
            </a:endParaRPr>
          </a:p>
        </p:txBody>
      </p:sp>
      <p:sp>
        <p:nvSpPr>
          <p:cNvPr id="84" name="PlaceHolder 5"/>
          <p:cNvSpPr>
            <a:spLocks noGrp="1"/>
          </p:cNvSpPr>
          <p:nvPr>
            <p:ph type="body"/>
          </p:nvPr>
        </p:nvSpPr>
        <p:spPr>
          <a:xfrm>
            <a:off x="685800" y="4343400"/>
            <a:ext cx="5484960" cy="4113360"/>
          </a:xfrm>
          <a:prstGeom prst="rect">
            <a:avLst/>
          </a:prstGeom>
        </p:spPr>
        <p:txBody>
          <a:bodyPr lIns="0" rIns="0" tIns="0" bIns="0"/>
          <a:p>
            <a:r>
              <a:rPr b="0" lang="en-US" sz="1200" spc="-1" strike="noStrike">
                <a:solidFill>
                  <a:srgbClr val="000000"/>
                </a:solidFill>
                <a:uFill>
                  <a:solidFill>
                    <a:srgbClr val="ffffff"/>
                  </a:solidFill>
                </a:uFill>
                <a:latin typeface="Times New Roman"/>
              </a:rPr>
              <a:t>Click to edit the notes format</a:t>
            </a:r>
            <a:endParaRPr b="0" lang="en-US" sz="1200" spc="-1" strike="noStrike">
              <a:solidFill>
                <a:srgbClr val="000000"/>
              </a:solidFill>
              <a:uFill>
                <a:solidFill>
                  <a:srgbClr val="ffffff"/>
                </a:solidFill>
              </a:uFill>
              <a:latin typeface="Times New Roman"/>
            </a:endParaRPr>
          </a:p>
        </p:txBody>
      </p:sp>
      <p:sp>
        <p:nvSpPr>
          <p:cNvPr id="85" name="CustomShape 6"/>
          <p:cNvSpPr/>
          <p:nvPr/>
        </p:nvSpPr>
        <p:spPr>
          <a:xfrm>
            <a:off x="0" y="8685360"/>
            <a:ext cx="2971800" cy="4572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86" name="PlaceHolder 7"/>
          <p:cNvSpPr>
            <a:spLocks noGrp="1"/>
          </p:cNvSpPr>
          <p:nvPr>
            <p:ph type="sldNum"/>
          </p:nvPr>
        </p:nvSpPr>
        <p:spPr>
          <a:xfrm>
            <a:off x="3884760" y="8685000"/>
            <a:ext cx="2970000" cy="455400"/>
          </a:xfrm>
          <a:prstGeom prst="rect">
            <a:avLst/>
          </a:prstGeom>
        </p:spPr>
        <p:txBody>
          <a:bodyPr lIns="90000" rIns="90000" tIns="46800" bIns="46800" anchor="b"/>
          <a:p>
            <a:pPr marL="215640" indent="-215640" algn="r">
              <a:lnSpc>
                <a:spcPct val="100000"/>
              </a:lnSpc>
            </a:pPr>
            <a:fld id="{4E80F56F-B915-449A-9518-EC99B5D85FA7}" type="slidenum">
              <a:rPr b="0" lang="en-US" sz="1200" spc="-1" strike="noStrike">
                <a:solidFill>
                  <a:srgbClr val="000000"/>
                </a:solidFill>
                <a:uFill>
                  <a:solidFill>
                    <a:srgbClr val="ffffff"/>
                  </a:solidFill>
                </a:uFill>
                <a:latin typeface="Times New Roman"/>
              </a:rPr>
              <a:t>&lt;number&gt;</a:t>
            </a:fld>
            <a:endParaRPr b="0" lang="en-US" sz="2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
</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
</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
</Relationships>
</file>

<file path=ppt/notesSlides/_rels/notesSlide13.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
</Relationships>
</file>

<file path=ppt/notesSlides/_rels/notesSlide14.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
</Relationships>
</file>

<file path=ppt/notesSlides/_rels/notesSlide15.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
</Relationships>
</file>

<file path=ppt/notesSlides/_rels/notesSlide16.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
</Relationships>
</file>

<file path=ppt/notesSlides/_rels/notesSlide17.xml.rels><?xml version="1.0" encoding="UTF-8"?>
<Relationships xmlns="http://schemas.openxmlformats.org/package/2006/relationships"><Relationship Id="rId1" Type="http://schemas.openxmlformats.org/officeDocument/2006/relationships/slide" Target="../slides/slide17.xml"/><Relationship Id="rId2" Type="http://schemas.openxmlformats.org/officeDocument/2006/relationships/notesMaster" Target="../notesMasters/notesMaster1.xml"/>
</Relationships>
</file>

<file path=ppt/notesSlides/_rels/notesSlide18.xml.rels><?xml version="1.0" encoding="UTF-8"?>
<Relationships xmlns="http://schemas.openxmlformats.org/package/2006/relationships"><Relationship Id="rId1" Type="http://schemas.openxmlformats.org/officeDocument/2006/relationships/slide" Target="../slides/slide18.xml"/><Relationship Id="rId2" Type="http://schemas.openxmlformats.org/officeDocument/2006/relationships/notesMaster" Target="../notesMasters/notesMaster1.xml"/>
</Relationships>
</file>

<file path=ppt/notesSlides/_rels/notesSlide19.xml.rels><?xml version="1.0" encoding="UTF-8"?>
<Relationships xmlns="http://schemas.openxmlformats.org/package/2006/relationships"><Relationship Id="rId1" Type="http://schemas.openxmlformats.org/officeDocument/2006/relationships/slide" Target="../slides/slide19.xml"/><Relationship Id="rId2" Type="http://schemas.openxmlformats.org/officeDocument/2006/relationships/notesMaster" Target="../notesMasters/notesMaster1.xml"/>
</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_rels/notesSlide20.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
</Relationships>
</file>

<file path=ppt/notesSlides/_rels/notesSlide21.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
</Relationships>
</file>

<file path=ppt/notesSlides/_rels/notesSlide22.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
</Relationships>
</file>

<file path=ppt/notesSlides/_rels/notesSlide23.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
</Relationships>
</file>

<file path=ppt/notesSlides/_rels/notesSlide24.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
</Relationships>
</file>

<file path=ppt/notesSlides/_rels/notesSlide25.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
</Relationships>
</file>

<file path=ppt/notesSlides/_rels/notesSlide26.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
</Relationships>
</file>

<file path=ppt/notesSlides/_rels/notesSlide27.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
</Relationships>
</file>

<file path=ppt/notesSlides/_rels/notesSlide28.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
</Relationships>
</file>

<file path=ppt/notesSlides/_rels/notesSlide29.xml.rels><?xml version="1.0" encoding="UTF-8"?>
<Relationships xmlns="http://schemas.openxmlformats.org/package/2006/relationships"><Relationship Id="rId1" Type="http://schemas.openxmlformats.org/officeDocument/2006/relationships/slide" Target="../slides/slide29.xml"/><Relationship Id="rId2" Type="http://schemas.openxmlformats.org/officeDocument/2006/relationships/notesMaster" Target="../notesMasters/notesMaster1.xml"/>
</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
</Relationships>
</file>

<file path=ppt/notesSlides/_rels/notesSlide30.xml.rels><?xml version="1.0" encoding="UTF-8"?>
<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
</Relationships>
</file>

<file path=ppt/notesSlides/_rels/notesSlide31.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
</Relationships>
</file>

<file path=ppt/notesSlides/_rels/notesSlide3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
</Relationships>
</file>

<file path=ppt/notesSlides/_rels/notesSlide33.xml.rels><?xml version="1.0" encoding="UTF-8"?>
<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
</Relationships>
</file>

<file path=ppt/notesSlides/_rels/notesSlide34.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
</Relationships>
</file>

<file path=ppt/notesSlides/_rels/notesSlide35.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
</Relationships>
</file>

<file path=ppt/notesSlides/_rels/notesSlide36.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
</Relationships>
</file>

<file path=ppt/notesSlides/_rels/notesSlide37.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
</Relationships>
</file>

<file path=ppt/notesSlides/_rels/notesSlide38.xml.rels><?xml version="1.0" encoding="UTF-8"?>
<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
</Relationships>
</file>

<file path=ppt/notesSlides/_rels/notesSlide39.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
</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
</Relationships>
</file>

<file path=ppt/notesSlides/_rels/notesSlide40.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
</Relationships>
</file>

<file path=ppt/notesSlides/_rels/notesSlide41.xml.rels><?xml version="1.0" encoding="UTF-8"?>
<Relationships xmlns="http://schemas.openxmlformats.org/package/2006/relationships"><Relationship Id="rId1" Type="http://schemas.openxmlformats.org/officeDocument/2006/relationships/slide" Target="../slides/slide41.xml"/><Relationship Id="rId2" Type="http://schemas.openxmlformats.org/officeDocument/2006/relationships/notesMaster" Target="../notesMasters/notesMaster1.xml"/>
</Relationships>
</file>

<file path=ppt/notesSlides/_rels/notesSlide42.xml.rels><?xml version="1.0" encoding="UTF-8"?>
<Relationships xmlns="http://schemas.openxmlformats.org/package/2006/relationships"><Relationship Id="rId1" Type="http://schemas.openxmlformats.org/officeDocument/2006/relationships/slide" Target="../slides/slide42.xml"/><Relationship Id="rId2" Type="http://schemas.openxmlformats.org/officeDocument/2006/relationships/notesMaster" Target="../notesMasters/notesMaster1.xml"/>
</Relationships>
</file>

<file path=ppt/notesSlides/_rels/notesSlide43.xml.rels><?xml version="1.0" encoding="UTF-8"?>
<Relationships xmlns="http://schemas.openxmlformats.org/package/2006/relationships"><Relationship Id="rId1" Type="http://schemas.openxmlformats.org/officeDocument/2006/relationships/slide" Target="../slides/slide43.xml"/><Relationship Id="rId2" Type="http://schemas.openxmlformats.org/officeDocument/2006/relationships/notesMaster" Target="../notesMasters/notesMaster1.xml"/>
</Relationships>
</file>

<file path=ppt/notesSlides/_rels/notesSlide44.xml.rels><?xml version="1.0" encoding="UTF-8"?>
<Relationships xmlns="http://schemas.openxmlformats.org/package/2006/relationships"><Relationship Id="rId1" Type="http://schemas.openxmlformats.org/officeDocument/2006/relationships/slide" Target="../slides/slide44.xml"/><Relationship Id="rId2" Type="http://schemas.openxmlformats.org/officeDocument/2006/relationships/notesMaster" Target="../notesMasters/notesMaster1.xml"/>
</Relationships>
</file>

<file path=ppt/notesSlides/_rels/notesSlide45.xml.rels><?xml version="1.0" encoding="UTF-8"?>
<Relationships xmlns="http://schemas.openxmlformats.org/package/2006/relationships"><Relationship Id="rId1" Type="http://schemas.openxmlformats.org/officeDocument/2006/relationships/slide" Target="../slides/slide45.xml"/><Relationship Id="rId2" Type="http://schemas.openxmlformats.org/officeDocument/2006/relationships/notesMaster" Target="../notesMasters/notesMaster1.xml"/>
</Relationships>
</file>

<file path=ppt/notesSlides/_rels/notesSlide46.xml.rels><?xml version="1.0" encoding="UTF-8"?>
<Relationships xmlns="http://schemas.openxmlformats.org/package/2006/relationships"><Relationship Id="rId1" Type="http://schemas.openxmlformats.org/officeDocument/2006/relationships/slide" Target="../slides/slide46.xml"/><Relationship Id="rId2" Type="http://schemas.openxmlformats.org/officeDocument/2006/relationships/notesMaster" Target="../notesMasters/notesMaster1.xml"/>
</Relationships>
</file>

<file path=ppt/notesSlides/_rels/notesSlide47.xml.rels><?xml version="1.0" encoding="UTF-8"?>
<Relationships xmlns="http://schemas.openxmlformats.org/package/2006/relationships"><Relationship Id="rId1" Type="http://schemas.openxmlformats.org/officeDocument/2006/relationships/slide" Target="../slides/slide47.xml"/><Relationship Id="rId2" Type="http://schemas.openxmlformats.org/officeDocument/2006/relationships/notesMaster" Target="../notesMasters/notesMaster1.xml"/>
</Relationships>
</file>

<file path=ppt/notesSlides/_rels/notesSlide48.xml.rels><?xml version="1.0" encoding="UTF-8"?>
<Relationships xmlns="http://schemas.openxmlformats.org/package/2006/relationships"><Relationship Id="rId1" Type="http://schemas.openxmlformats.org/officeDocument/2006/relationships/slide" Target="../slides/slide48.xml"/><Relationship Id="rId2" Type="http://schemas.openxmlformats.org/officeDocument/2006/relationships/notesMaster" Target="../notesMasters/notesMaster1.xml"/>
</Relationships>
</file>

<file path=ppt/notesSlides/_rels/notesSlide49.xml.rels><?xml version="1.0" encoding="UTF-8"?>
<Relationships xmlns="http://schemas.openxmlformats.org/package/2006/relationships"><Relationship Id="rId1" Type="http://schemas.openxmlformats.org/officeDocument/2006/relationships/slide" Target="../slides/slide49.xml"/><Relationship Id="rId2" Type="http://schemas.openxmlformats.org/officeDocument/2006/relationships/notesMaster" Target="../notesMasters/notesMaster1.xml"/>
</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
</Relationships>
</file>

<file path=ppt/notesSlides/_rels/notesSlide50.xml.rels><?xml version="1.0" encoding="UTF-8"?>
<Relationships xmlns="http://schemas.openxmlformats.org/package/2006/relationships"><Relationship Id="rId1" Type="http://schemas.openxmlformats.org/officeDocument/2006/relationships/slide" Target="../slides/slide50.xml"/><Relationship Id="rId2" Type="http://schemas.openxmlformats.org/officeDocument/2006/relationships/notesMaster" Target="../notesMasters/notesMaster1.xml"/>
</Relationships>
</file>

<file path=ppt/notesSlides/_rels/notesSlide51.xml.rels><?xml version="1.0" encoding="UTF-8"?>
<Relationships xmlns="http://schemas.openxmlformats.org/package/2006/relationships"><Relationship Id="rId1" Type="http://schemas.openxmlformats.org/officeDocument/2006/relationships/slide" Target="../slides/slide51.xml"/><Relationship Id="rId2" Type="http://schemas.openxmlformats.org/officeDocument/2006/relationships/notesMaster" Target="../notesMasters/notesMaster1.xml"/>
</Relationships>
</file>

<file path=ppt/notesSlides/_rels/notesSlide52.xml.rels><?xml version="1.0" encoding="UTF-8"?>
<Relationships xmlns="http://schemas.openxmlformats.org/package/2006/relationships"><Relationship Id="rId1" Type="http://schemas.openxmlformats.org/officeDocument/2006/relationships/slide" Target="../slides/slide52.xml"/><Relationship Id="rId2" Type="http://schemas.openxmlformats.org/officeDocument/2006/relationships/notesMaster" Target="../notesMasters/notesMaster1.xml"/>
</Relationships>
</file>

<file path=ppt/notesSlides/_rels/notesSlide53.xml.rels><?xml version="1.0" encoding="UTF-8"?>
<Relationships xmlns="http://schemas.openxmlformats.org/package/2006/relationships"><Relationship Id="rId1" Type="http://schemas.openxmlformats.org/officeDocument/2006/relationships/slide" Target="../slides/slide53.xml"/><Relationship Id="rId2" Type="http://schemas.openxmlformats.org/officeDocument/2006/relationships/notesMaster" Target="../notesMasters/notesMaster1.xml"/>
</Relationships>
</file>

<file path=ppt/notesSlides/_rels/notesSlide54.xml.rels><?xml version="1.0" encoding="UTF-8"?>
<Relationships xmlns="http://schemas.openxmlformats.org/package/2006/relationships"><Relationship Id="rId1" Type="http://schemas.openxmlformats.org/officeDocument/2006/relationships/slide" Target="../slides/slide54.xml"/><Relationship Id="rId2" Type="http://schemas.openxmlformats.org/officeDocument/2006/relationships/notesMaster" Target="../notesMasters/notesMaster1.xml"/>
</Relationships>
</file>

<file path=ppt/notesSlides/_rels/notesSlide55.xml.rels><?xml version="1.0" encoding="UTF-8"?>
<Relationships xmlns="http://schemas.openxmlformats.org/package/2006/relationships"><Relationship Id="rId1" Type="http://schemas.openxmlformats.org/officeDocument/2006/relationships/slide" Target="../slides/slide55.xml"/><Relationship Id="rId2" Type="http://schemas.openxmlformats.org/officeDocument/2006/relationships/notesMaster" Target="../notesMasters/notesMaster1.xml"/>
</Relationships>
</file>

<file path=ppt/notesSlides/_rels/notesSlide56.xml.rels><?xml version="1.0" encoding="UTF-8"?>
<Relationships xmlns="http://schemas.openxmlformats.org/package/2006/relationships"><Relationship Id="rId1" Type="http://schemas.openxmlformats.org/officeDocument/2006/relationships/slide" Target="../slides/slide56.xml"/><Relationship Id="rId2" Type="http://schemas.openxmlformats.org/officeDocument/2006/relationships/notesMaster" Target="../notesMasters/notesMaster1.xml"/>
</Relationships>
</file>

<file path=ppt/notesSlides/_rels/notesSlide57.xml.rels><?xml version="1.0" encoding="UTF-8"?>
<Relationships xmlns="http://schemas.openxmlformats.org/package/2006/relationships"><Relationship Id="rId1" Type="http://schemas.openxmlformats.org/officeDocument/2006/relationships/slide" Target="../slides/slide57.xml"/><Relationship Id="rId2" Type="http://schemas.openxmlformats.org/officeDocument/2006/relationships/notesMaster" Target="../notesMasters/notesMaster1.xml"/>
</Relationships>
</file>

<file path=ppt/notesSlides/_rels/notesSlide58.xml.rels><?xml version="1.0" encoding="UTF-8"?>
<Relationships xmlns="http://schemas.openxmlformats.org/package/2006/relationships"><Relationship Id="rId1" Type="http://schemas.openxmlformats.org/officeDocument/2006/relationships/slide" Target="../slides/slide58.xml"/><Relationship Id="rId2" Type="http://schemas.openxmlformats.org/officeDocument/2006/relationships/notesMaster" Target="../notesMasters/notesMaster1.xml"/>
</Relationships>
</file>

<file path=ppt/notesSlides/_rels/notesSlide59.xml.rels><?xml version="1.0" encoding="UTF-8"?>
<Relationships xmlns="http://schemas.openxmlformats.org/package/2006/relationships"><Relationship Id="rId1" Type="http://schemas.openxmlformats.org/officeDocument/2006/relationships/slide" Target="../slides/slide59.xml"/><Relationship Id="rId2" Type="http://schemas.openxmlformats.org/officeDocument/2006/relationships/notesMaster" Target="../notesMasters/notesMaster1.xml"/>
</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
</Relationships>
</file>

<file path=ppt/notesSlides/_rels/notesSlide60.xml.rels><?xml version="1.0" encoding="UTF-8"?>
<Relationships xmlns="http://schemas.openxmlformats.org/package/2006/relationships"><Relationship Id="rId1" Type="http://schemas.openxmlformats.org/officeDocument/2006/relationships/slide" Target="../slides/slide60.xml"/><Relationship Id="rId2" Type="http://schemas.openxmlformats.org/officeDocument/2006/relationships/notesMaster" Target="../notesMasters/notesMaster1.xml"/>
</Relationships>
</file>

<file path=ppt/notesSlides/_rels/notesSlide61.xml.rels><?xml version="1.0" encoding="UTF-8"?>
<Relationships xmlns="http://schemas.openxmlformats.org/package/2006/relationships"><Relationship Id="rId1" Type="http://schemas.openxmlformats.org/officeDocument/2006/relationships/slide" Target="../slides/slide61.xml"/><Relationship Id="rId2" Type="http://schemas.openxmlformats.org/officeDocument/2006/relationships/notesMaster" Target="../notesMasters/notesMaster1.xml"/>
</Relationships>
</file>

<file path=ppt/notesSlides/_rels/notesSlide62.xml.rels><?xml version="1.0" encoding="UTF-8"?>
<Relationships xmlns="http://schemas.openxmlformats.org/package/2006/relationships"><Relationship Id="rId1" Type="http://schemas.openxmlformats.org/officeDocument/2006/relationships/slide" Target="../slides/slide62.xml"/><Relationship Id="rId2" Type="http://schemas.openxmlformats.org/officeDocument/2006/relationships/notesMaster" Target="../notesMasters/notesMaster1.xml"/>
</Relationships>
</file>

<file path=ppt/notesSlides/_rels/notesSlide63.xml.rels><?xml version="1.0" encoding="UTF-8"?>
<Relationships xmlns="http://schemas.openxmlformats.org/package/2006/relationships"><Relationship Id="rId1" Type="http://schemas.openxmlformats.org/officeDocument/2006/relationships/slide" Target="../slides/slide63.xml"/><Relationship Id="rId2" Type="http://schemas.openxmlformats.org/officeDocument/2006/relationships/notesMaster" Target="../notesMasters/notesMaster1.xml"/>
</Relationships>
</file>

<file path=ppt/notesSlides/_rels/notesSlide64.xml.rels><?xml version="1.0" encoding="UTF-8"?>
<Relationships xmlns="http://schemas.openxmlformats.org/package/2006/relationships"><Relationship Id="rId1" Type="http://schemas.openxmlformats.org/officeDocument/2006/relationships/slide" Target="../slides/slide64.xml"/><Relationship Id="rId2" Type="http://schemas.openxmlformats.org/officeDocument/2006/relationships/notesMaster" Target="../notesMasters/notesMaster1.xml"/>
</Relationships>
</file>

<file path=ppt/notesSlides/_rels/notesSlide65.xml.rels><?xml version="1.0" encoding="UTF-8"?>
<Relationships xmlns="http://schemas.openxmlformats.org/package/2006/relationships"><Relationship Id="rId1" Type="http://schemas.openxmlformats.org/officeDocument/2006/relationships/slide" Target="../slides/slide65.xml"/><Relationship Id="rId2" Type="http://schemas.openxmlformats.org/officeDocument/2006/relationships/notesMaster" Target="../notesMasters/notesMaster1.xml"/>
</Relationships>
</file>

<file path=ppt/notesSlides/_rels/notesSlide66.xml.rels><?xml version="1.0" encoding="UTF-8"?>
<Relationships xmlns="http://schemas.openxmlformats.org/package/2006/relationships"><Relationship Id="rId1" Type="http://schemas.openxmlformats.org/officeDocument/2006/relationships/slide" Target="../slides/slide66.xml"/><Relationship Id="rId2" Type="http://schemas.openxmlformats.org/officeDocument/2006/relationships/notesMaster" Target="../notesMasters/notesMaster1.xml"/>
</Relationships>
</file>

<file path=ppt/notesSlides/_rels/notesSlide67.xml.rels><?xml version="1.0" encoding="UTF-8"?>
<Relationships xmlns="http://schemas.openxmlformats.org/package/2006/relationships"><Relationship Id="rId1" Type="http://schemas.openxmlformats.org/officeDocument/2006/relationships/slide" Target="../slides/slide67.xml"/><Relationship Id="rId2" Type="http://schemas.openxmlformats.org/officeDocument/2006/relationships/notesMaster" Target="../notesMasters/notesMaster1.xml"/>
</Relationships>
</file>

<file path=ppt/notesSlides/_rels/notesSlide68.xml.rels><?xml version="1.0" encoding="UTF-8"?>
<Relationships xmlns="http://schemas.openxmlformats.org/package/2006/relationships"><Relationship Id="rId1" Type="http://schemas.openxmlformats.org/officeDocument/2006/relationships/slide" Target="../slides/slide68.xml"/><Relationship Id="rId2" Type="http://schemas.openxmlformats.org/officeDocument/2006/relationships/notesMaster" Target="../notesMasters/notesMaster1.xml"/>
</Relationships>
</file>

<file path=ppt/notesSlides/_rels/notesSlide69.xml.rels><?xml version="1.0" encoding="UTF-8"?>
<Relationships xmlns="http://schemas.openxmlformats.org/package/2006/relationships"><Relationship Id="rId1" Type="http://schemas.openxmlformats.org/officeDocument/2006/relationships/slide" Target="../slides/slide69.xml"/><Relationship Id="rId2" Type="http://schemas.openxmlformats.org/officeDocument/2006/relationships/notesMaster" Target="../notesMasters/notesMaster1.xml"/>
</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
</Relationships>
</file>

<file path=ppt/notesSlides/_rels/notesSlide70.xml.rels><?xml version="1.0" encoding="UTF-8"?>
<Relationships xmlns="http://schemas.openxmlformats.org/package/2006/relationships"><Relationship Id="rId1" Type="http://schemas.openxmlformats.org/officeDocument/2006/relationships/slide" Target="../slides/slide70.xml"/><Relationship Id="rId2" Type="http://schemas.openxmlformats.org/officeDocument/2006/relationships/notesMaster" Target="../notesMasters/notesMaster1.xml"/>
</Relationships>
</file>

<file path=ppt/notesSlides/_rels/notesSlide71.xml.rels><?xml version="1.0" encoding="UTF-8"?>
<Relationships xmlns="http://schemas.openxmlformats.org/package/2006/relationships"><Relationship Id="rId1" Type="http://schemas.openxmlformats.org/officeDocument/2006/relationships/slide" Target="../slides/slide71.xml"/><Relationship Id="rId2" Type="http://schemas.openxmlformats.org/officeDocument/2006/relationships/notesMaster" Target="../notesMasters/notesMaster1.xml"/>
</Relationships>
</file>

<file path=ppt/notesSlides/_rels/notesSlide72.xml.rels><?xml version="1.0" encoding="UTF-8"?>
<Relationships xmlns="http://schemas.openxmlformats.org/package/2006/relationships"><Relationship Id="rId1" Type="http://schemas.openxmlformats.org/officeDocument/2006/relationships/slide" Target="../slides/slide72.xml"/><Relationship Id="rId2" Type="http://schemas.openxmlformats.org/officeDocument/2006/relationships/notesMaster" Target="../notesMasters/notesMaster1.xml"/>
</Relationships>
</file>

<file path=ppt/notesSlides/_rels/notesSlide73.xml.rels><?xml version="1.0" encoding="UTF-8"?>
<Relationships xmlns="http://schemas.openxmlformats.org/package/2006/relationships"><Relationship Id="rId1" Type="http://schemas.openxmlformats.org/officeDocument/2006/relationships/slide" Target="../slides/slide73.xml"/><Relationship Id="rId2" Type="http://schemas.openxmlformats.org/officeDocument/2006/relationships/notesMaster" Target="../notesMasters/notesMaster1.xml"/>
</Relationships>
</file>

<file path=ppt/notesSlides/_rels/notesSlide74.xml.rels><?xml version="1.0" encoding="UTF-8"?>
<Relationships xmlns="http://schemas.openxmlformats.org/package/2006/relationships"><Relationship Id="rId1" Type="http://schemas.openxmlformats.org/officeDocument/2006/relationships/slide" Target="../slides/slide74.xml"/><Relationship Id="rId2" Type="http://schemas.openxmlformats.org/officeDocument/2006/relationships/notesMaster" Target="../notesMasters/notesMaster1.xml"/>
</Relationships>
</file>

<file path=ppt/notesSlides/_rels/notesSlide75.xml.rels><?xml version="1.0" encoding="UTF-8"?>
<Relationships xmlns="http://schemas.openxmlformats.org/package/2006/relationships"><Relationship Id="rId1" Type="http://schemas.openxmlformats.org/officeDocument/2006/relationships/slide" Target="../slides/slide75.xml"/><Relationship Id="rId2" Type="http://schemas.openxmlformats.org/officeDocument/2006/relationships/notesMaster" Target="../notesMasters/notesMaster1.xml"/>
</Relationships>
</file>

<file path=ppt/notesSlides/_rels/notesSlide76.xml.rels><?xml version="1.0" encoding="UTF-8"?>
<Relationships xmlns="http://schemas.openxmlformats.org/package/2006/relationships"><Relationship Id="rId1" Type="http://schemas.openxmlformats.org/officeDocument/2006/relationships/slide" Target="../slides/slide76.xml"/><Relationship Id="rId2" Type="http://schemas.openxmlformats.org/officeDocument/2006/relationships/notesMaster" Target="../notesMasters/notesMaster1.xml"/>
</Relationships>
</file>

<file path=ppt/notesSlides/_rels/notesSlide77.xml.rels><?xml version="1.0" encoding="UTF-8"?>
<Relationships xmlns="http://schemas.openxmlformats.org/package/2006/relationships"><Relationship Id="rId1" Type="http://schemas.openxmlformats.org/officeDocument/2006/relationships/slide" Target="../slides/slide77.xml"/><Relationship Id="rId2" Type="http://schemas.openxmlformats.org/officeDocument/2006/relationships/notesMaster" Target="../notesMasters/notesMaster1.xml"/>
</Relationships>
</file>

<file path=ppt/notesSlides/_rels/notesSlide78.xml.rels><?xml version="1.0" encoding="UTF-8"?>
<Relationships xmlns="http://schemas.openxmlformats.org/package/2006/relationships"><Relationship Id="rId1" Type="http://schemas.openxmlformats.org/officeDocument/2006/relationships/slide" Target="../slides/slide78.xml"/><Relationship Id="rId2" Type="http://schemas.openxmlformats.org/officeDocument/2006/relationships/notesMaster" Target="../notesMasters/notesMaster1.xml"/>
</Relationships>
</file>

<file path=ppt/notesSlides/_rels/notesSlide79.xml.rels><?xml version="1.0" encoding="UTF-8"?>
<Relationships xmlns="http://schemas.openxmlformats.org/package/2006/relationships"><Relationship Id="rId1" Type="http://schemas.openxmlformats.org/officeDocument/2006/relationships/slide" Target="../slides/slide79.xml"/><Relationship Id="rId2" Type="http://schemas.openxmlformats.org/officeDocument/2006/relationships/notesMaster" Target="../notesMasters/notesMaster1.xml"/>
</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
</Relationships>
</file>

<file path=ppt/notesSlides/_rels/notesSlide80.xml.rels><?xml version="1.0" encoding="UTF-8"?>
<Relationships xmlns="http://schemas.openxmlformats.org/package/2006/relationships"><Relationship Id="rId1" Type="http://schemas.openxmlformats.org/officeDocument/2006/relationships/slide" Target="../slides/slide80.xml"/><Relationship Id="rId2" Type="http://schemas.openxmlformats.org/officeDocument/2006/relationships/notesMaster" Target="../notesMasters/notesMaster1.xml"/>
</Relationships>
</file>

<file path=ppt/notesSlides/_rels/notesSlide81.xml.rels><?xml version="1.0" encoding="UTF-8"?>
<Relationships xmlns="http://schemas.openxmlformats.org/package/2006/relationships"><Relationship Id="rId1" Type="http://schemas.openxmlformats.org/officeDocument/2006/relationships/slide" Target="../slides/slide81.xml"/><Relationship Id="rId2" Type="http://schemas.openxmlformats.org/officeDocument/2006/relationships/notesMaster" Target="../notesMasters/notesMaster1.xml"/>
</Relationships>
</file>

<file path=ppt/notesSlides/_rels/notesSlide82.xml.rels><?xml version="1.0" encoding="UTF-8"?>
<Relationships xmlns="http://schemas.openxmlformats.org/package/2006/relationships"><Relationship Id="rId1" Type="http://schemas.openxmlformats.org/officeDocument/2006/relationships/slide" Target="../slides/slide82.xml"/><Relationship Id="rId2" Type="http://schemas.openxmlformats.org/officeDocument/2006/relationships/notesMaster" Target="../notesMasters/notesMaster1.xml"/>
</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2"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1"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2"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3"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4"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5"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6"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7"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8"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9"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1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0"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3"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1"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2"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3"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4"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5"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6"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7"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58"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59" name="TextShape 2"/>
          <p:cNvSpPr txBox="1"/>
          <p:nvPr/>
        </p:nvSpPr>
        <p:spPr>
          <a:xfrm>
            <a:off x="1188720" y="4846320"/>
            <a:ext cx="4480560" cy="2705400"/>
          </a:xfrm>
          <a:prstGeom prst="rect">
            <a:avLst/>
          </a:prstGeom>
          <a:noFill/>
          <a:ln>
            <a:noFill/>
          </a:ln>
        </p:spPr>
        <p:txBody>
          <a:bodyPr lIns="90000" rIns="90000" tIns="45000" bIns="45000"/>
          <a:p>
            <a:r>
              <a:rPr b="0" lang="en-US" sz="1400" spc="-1" strike="noStrike">
                <a:solidFill>
                  <a:srgbClr val="000000"/>
                </a:solidFill>
                <a:uFill>
                  <a:solidFill>
                    <a:srgbClr val="ffffff"/>
                  </a:solidFill>
                </a:uFill>
                <a:latin typeface="Arial"/>
              </a:rPr>
              <a:t>Examples (bottom-up):</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Physical - attacking facial recognition to unlock a cellphone</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Local:</a:t>
            </a:r>
            <a:endParaRPr b="0" lang="en-US" sz="1800" spc="-1" strike="noStrike">
              <a:solidFill>
                <a:srgbClr val="000000"/>
              </a:solidFill>
              <a:uFill>
                <a:solidFill>
                  <a:srgbClr val="ffffff"/>
                </a:solidFill>
              </a:uFill>
              <a:latin typeface="Arial"/>
            </a:endParaRPr>
          </a:p>
          <a:p>
            <a:pPr marL="216000" indent="-216000">
              <a:buClr>
                <a:srgbClr val="000000"/>
              </a:buClr>
              <a:buFont typeface="StarSymbol"/>
              <a:buAutoNum type="arabicParenR"/>
            </a:pPr>
            <a:r>
              <a:rPr b="0" lang="en-US" sz="1400" spc="-1" strike="noStrike">
                <a:solidFill>
                  <a:srgbClr val="000000"/>
                </a:solidFill>
                <a:uFill>
                  <a:solidFill>
                    <a:srgbClr val="ffffff"/>
                  </a:solidFill>
                </a:uFill>
                <a:latin typeface="Arial"/>
              </a:rPr>
              <a:t> </a:t>
            </a:r>
            <a:r>
              <a:rPr b="0" lang="en-US" sz="1400" spc="-1" strike="noStrike">
                <a:solidFill>
                  <a:srgbClr val="000000"/>
                </a:solidFill>
                <a:uFill>
                  <a:solidFill>
                    <a:srgbClr val="ffffff"/>
                  </a:solidFill>
                </a:uFill>
                <a:latin typeface="Arial"/>
              </a:rPr>
              <a:t>Attacker logs in to vulnerable system using SSH.</a:t>
            </a:r>
            <a:endParaRPr b="0" lang="en-US" sz="1800" spc="-1" strike="noStrike">
              <a:solidFill>
                <a:srgbClr val="000000"/>
              </a:solidFill>
              <a:uFill>
                <a:solidFill>
                  <a:srgbClr val="ffffff"/>
                </a:solidFill>
              </a:uFill>
              <a:latin typeface="Arial"/>
            </a:endParaRPr>
          </a:p>
          <a:p>
            <a:pPr marL="216000" indent="-216000">
              <a:buClr>
                <a:srgbClr val="000000"/>
              </a:buClr>
              <a:buFont typeface="StarSymbol"/>
              <a:buAutoNum type="arabicParenR"/>
            </a:pPr>
            <a:r>
              <a:rPr b="0" lang="en-US" sz="1400" spc="-1" strike="noStrike">
                <a:solidFill>
                  <a:srgbClr val="000000"/>
                </a:solidFill>
                <a:uFill>
                  <a:solidFill>
                    <a:srgbClr val="ffffff"/>
                  </a:solidFill>
                </a:uFill>
                <a:latin typeface="Arial"/>
              </a:rPr>
              <a:t> </a:t>
            </a:r>
            <a:r>
              <a:rPr b="0" lang="en-US" sz="1400" spc="-1" strike="noStrike">
                <a:solidFill>
                  <a:srgbClr val="000000"/>
                </a:solidFill>
                <a:uFill>
                  <a:solidFill>
                    <a:srgbClr val="ffffff"/>
                  </a:solidFill>
                </a:uFill>
                <a:latin typeface="Arial"/>
              </a:rPr>
              <a:t>Victim performs action on their system, e.g., opening an email</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Adjacent - wifi</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Network - others</a:t>
            </a:r>
            <a:endParaRPr b="0" lang="en-US" sz="1800" spc="-1" strike="noStrike">
              <a:solidFill>
                <a:srgbClr val="000000"/>
              </a:solidFill>
              <a:uFill>
                <a:solidFill>
                  <a:srgbClr val="ffffff"/>
                </a:solidFill>
              </a:uFill>
              <a:latin typeface="Arial"/>
            </a:endParaRPr>
          </a:p>
        </p:txBody>
      </p:sp>
    </p:spTree>
  </p:cSld>
</p:notes>
</file>

<file path=ppt/notesSlides/notesSlide2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0" name="CustomShape 1"/>
          <p:cNvSpPr/>
          <p:nvPr/>
        </p:nvSpPr>
        <p:spPr>
          <a:xfrm>
            <a:off x="685800" y="4343400"/>
            <a:ext cx="5486400" cy="4114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2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1"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62" name="TextShape 2"/>
          <p:cNvSpPr txBox="1"/>
          <p:nvPr/>
        </p:nvSpPr>
        <p:spPr>
          <a:xfrm>
            <a:off x="1188720" y="4846680"/>
            <a:ext cx="4480560" cy="2505240"/>
          </a:xfrm>
          <a:prstGeom prst="rect">
            <a:avLst/>
          </a:prstGeom>
          <a:noFill/>
          <a:ln>
            <a:noFill/>
          </a:ln>
        </p:spPr>
        <p:txBody>
          <a:bodyPr lIns="90000" rIns="90000" tIns="45000" bIns="45000"/>
          <a:p>
            <a:r>
              <a:rPr b="0" lang="en-US" sz="1400" spc="-1" strike="noStrike">
                <a:solidFill>
                  <a:srgbClr val="000000"/>
                </a:solidFill>
                <a:uFill>
                  <a:solidFill>
                    <a:srgbClr val="ffffff"/>
                  </a:solidFill>
                </a:uFill>
                <a:latin typeface="Arial"/>
              </a:rPr>
              <a:t>Can an attack be conducted against a specific target with little or no preparation and will always succeed?</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Factors include:</a:t>
            </a:r>
            <a:endParaRPr b="0" lang="en-US" sz="1800" spc="-1" strike="noStrike">
              <a:solidFill>
                <a:srgbClr val="000000"/>
              </a:solidFill>
              <a:uFill>
                <a:solidFill>
                  <a:srgbClr val="ffffff"/>
                </a:solidFill>
              </a:uFill>
              <a:latin typeface="Arial"/>
            </a:endParaRPr>
          </a:p>
          <a:p>
            <a:pPr marL="216000" indent="-216000">
              <a:buClr>
                <a:srgbClr val="000000"/>
              </a:buClr>
              <a:buFont typeface="StarSymbol"/>
              <a:buAutoNum type="arabicParenR"/>
            </a:pPr>
            <a:r>
              <a:rPr b="0" lang="en-US" sz="1400" spc="-1" strike="noStrike">
                <a:solidFill>
                  <a:srgbClr val="000000"/>
                </a:solidFill>
                <a:uFill>
                  <a:solidFill>
                    <a:srgbClr val="ffffff"/>
                  </a:solidFill>
                </a:uFill>
                <a:latin typeface="Arial"/>
              </a:rPr>
              <a:t>conditions outside the attackers control, such as a specific configuration; and</a:t>
            </a:r>
            <a:endParaRPr b="0" lang="en-US" sz="1800" spc="-1" strike="noStrike">
              <a:solidFill>
                <a:srgbClr val="000000"/>
              </a:solidFill>
              <a:uFill>
                <a:solidFill>
                  <a:srgbClr val="ffffff"/>
                </a:solidFill>
              </a:uFill>
              <a:latin typeface="Arial"/>
            </a:endParaRPr>
          </a:p>
          <a:p>
            <a:pPr marL="216000" indent="-216000">
              <a:buClr>
                <a:srgbClr val="000000"/>
              </a:buClr>
              <a:buFont typeface="StarSymbol"/>
              <a:buAutoNum type="arabicParenR"/>
            </a:pPr>
            <a:r>
              <a:rPr b="0" lang="en-US" sz="1400" spc="-1" strike="noStrike">
                <a:solidFill>
                  <a:srgbClr val="000000"/>
                </a:solidFill>
                <a:uFill>
                  <a:solidFill>
                    <a:srgbClr val="ffffff"/>
                  </a:solidFill>
                </a:uFill>
                <a:latin typeface="Arial"/>
              </a:rPr>
              <a:t>unreliable attacks, e.g., race conditions.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Also, does the attacker need to perform specific actions to attack each target. Examples: attacker must be a man-in-the-middle; or must obtain or determine TCP sequence numbers.</a:t>
            </a:r>
            <a:endParaRPr b="0" lang="en-US" sz="1800" spc="-1" strike="noStrike">
              <a:solidFill>
                <a:srgbClr val="000000"/>
              </a:solidFill>
              <a:uFill>
                <a:solidFill>
                  <a:srgbClr val="ffffff"/>
                </a:solidFill>
              </a:uFill>
              <a:latin typeface="Arial"/>
            </a:endParaRPr>
          </a:p>
        </p:txBody>
      </p:sp>
    </p:spTree>
  </p:cSld>
</p:notes>
</file>

<file path=ppt/notesSlides/notesSlide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4"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3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3" name="CustomShape 1"/>
          <p:cNvSpPr/>
          <p:nvPr/>
        </p:nvSpPr>
        <p:spPr>
          <a:xfrm>
            <a:off x="685800" y="4343400"/>
            <a:ext cx="5486400" cy="4114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3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4"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65" name="TextShape 2"/>
          <p:cNvSpPr txBox="1"/>
          <p:nvPr/>
        </p:nvSpPr>
        <p:spPr>
          <a:xfrm>
            <a:off x="1188720" y="4846680"/>
            <a:ext cx="4480560" cy="2705400"/>
          </a:xfrm>
          <a:prstGeom prst="rect">
            <a:avLst/>
          </a:prstGeom>
          <a:noFill/>
          <a:ln>
            <a:noFill/>
          </a:ln>
        </p:spPr>
        <p:txBody>
          <a:bodyPr lIns="90000" rIns="90000" tIns="45000" bIns="45000"/>
          <a:p>
            <a:r>
              <a:rPr b="0" lang="en-US" sz="1400" spc="-1" strike="noStrike">
                <a:solidFill>
                  <a:srgbClr val="000000"/>
                </a:solidFill>
                <a:uFill>
                  <a:solidFill>
                    <a:srgbClr val="ffffff"/>
                  </a:solidFill>
                </a:uFill>
                <a:latin typeface="Arial"/>
              </a:rPr>
              <a:t>Only interested in the privileges the </a:t>
            </a:r>
            <a:r>
              <a:rPr b="1" lang="en-US" sz="1400" spc="-1" strike="noStrike">
                <a:solidFill>
                  <a:srgbClr val="000000"/>
                </a:solidFill>
                <a:uFill>
                  <a:solidFill>
                    <a:srgbClr val="ffffff"/>
                  </a:solidFill>
                </a:uFill>
                <a:latin typeface="Arial"/>
              </a:rPr>
              <a:t>attacker</a:t>
            </a:r>
            <a:r>
              <a:rPr b="0" lang="en-US" sz="1400" spc="-1" strike="noStrike">
                <a:solidFill>
                  <a:srgbClr val="000000"/>
                </a:solidFill>
                <a:uFill>
                  <a:solidFill>
                    <a:srgbClr val="ffffff"/>
                  </a:solidFill>
                </a:uFill>
                <a:latin typeface="Arial"/>
              </a:rPr>
              <a:t> needs to launch the attack.</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Examples:</a:t>
            </a:r>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Low - standard user.</a:t>
            </a:r>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High - administrative user.</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For attacks that involve a victim, do </a:t>
            </a:r>
            <a:r>
              <a:rPr b="1" lang="en-US" sz="1400" spc="-1" strike="noStrike">
                <a:solidFill>
                  <a:srgbClr val="000000"/>
                </a:solidFill>
                <a:uFill>
                  <a:solidFill>
                    <a:srgbClr val="ffffff"/>
                  </a:solidFill>
                </a:uFill>
                <a:latin typeface="Arial"/>
              </a:rPr>
              <a:t>not</a:t>
            </a:r>
            <a:r>
              <a:rPr b="0" lang="en-US" sz="1400" spc="-1" strike="noStrike">
                <a:solidFill>
                  <a:srgbClr val="000000"/>
                </a:solidFill>
                <a:uFill>
                  <a:solidFill>
                    <a:srgbClr val="ffffff"/>
                  </a:solidFill>
                </a:uFill>
                <a:latin typeface="Arial"/>
              </a:rPr>
              <a:t> consider any privileges the victim needs.</a:t>
            </a:r>
            <a:endParaRPr b="0" lang="en-US" sz="1800" spc="-1" strike="noStrike">
              <a:solidFill>
                <a:srgbClr val="000000"/>
              </a:solidFill>
              <a:uFill>
                <a:solidFill>
                  <a:srgbClr val="ffffff"/>
                </a:solidFill>
              </a:uFill>
              <a:latin typeface="Arial"/>
            </a:endParaRPr>
          </a:p>
        </p:txBody>
      </p:sp>
    </p:spTree>
  </p:cSld>
</p:notes>
</file>

<file path=ppt/notesSlides/notesSlide3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6" name="CustomShape 1"/>
          <p:cNvSpPr/>
          <p:nvPr/>
        </p:nvSpPr>
        <p:spPr>
          <a:xfrm>
            <a:off x="685800" y="4343400"/>
            <a:ext cx="5486400" cy="4114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3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7"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3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8" name="CustomShape 1"/>
          <p:cNvSpPr/>
          <p:nvPr/>
        </p:nvSpPr>
        <p:spPr>
          <a:xfrm>
            <a:off x="685800" y="4343400"/>
            <a:ext cx="5486400" cy="4114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3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69"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3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0"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3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1" name="CustomShape 1"/>
          <p:cNvSpPr/>
          <p:nvPr/>
        </p:nvSpPr>
        <p:spPr>
          <a:xfrm>
            <a:off x="685800" y="4343400"/>
            <a:ext cx="5486400" cy="4114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3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2" name="CustomShape 1"/>
          <p:cNvSpPr/>
          <p:nvPr/>
        </p:nvSpPr>
        <p:spPr>
          <a:xfrm>
            <a:off x="685800" y="4343400"/>
            <a:ext cx="5486400" cy="4114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73" name="TextShape 2"/>
          <p:cNvSpPr txBox="1"/>
          <p:nvPr/>
        </p:nvSpPr>
        <p:spPr>
          <a:xfrm>
            <a:off x="1188720" y="4846680"/>
            <a:ext cx="4480560" cy="2705400"/>
          </a:xfrm>
          <a:prstGeom prst="rect">
            <a:avLst/>
          </a:prstGeom>
          <a:noFill/>
          <a:ln>
            <a:noFill/>
          </a:ln>
        </p:spPr>
        <p:txBody>
          <a:bodyPr lIns="90000" rIns="90000" tIns="45000" bIns="45000"/>
          <a:p>
            <a:r>
              <a:rPr b="0" lang="en-US" sz="1400" spc="-1" strike="noStrike">
                <a:solidFill>
                  <a:srgbClr val="000000"/>
                </a:solidFill>
                <a:uFill>
                  <a:solidFill>
                    <a:srgbClr val="ffffff"/>
                  </a:solidFill>
                </a:uFill>
                <a:latin typeface="Arial"/>
              </a:rPr>
              <a:t>“</a:t>
            </a:r>
            <a:r>
              <a:rPr b="0" lang="en-US" sz="1400" spc="-1" strike="noStrike">
                <a:solidFill>
                  <a:srgbClr val="000000"/>
                </a:solidFill>
                <a:uFill>
                  <a:solidFill>
                    <a:srgbClr val="ffffff"/>
                  </a:solidFill>
                </a:uFill>
                <a:latin typeface="Arial"/>
              </a:rPr>
              <a:t>direct, serious impact” means the attack leaks information that allows an attacker to immediately increase the impact of the attack. This is typically a credential or equivalent. For example, an attack that does nothing except leak the password of a highly privileged user would be scored as High.</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This metric is sometimes abused to measure the value of data, but it is not intended for this use. For example, an attack that leaks plaintext credit card data should not be scored as High because this is deemed valuable information.</a:t>
            </a:r>
            <a:endParaRPr b="0" lang="en-US" sz="1800" spc="-1" strike="noStrike">
              <a:solidFill>
                <a:srgbClr val="000000"/>
              </a:solidFill>
              <a:uFill>
                <a:solidFill>
                  <a:srgbClr val="ffffff"/>
                </a:solidFill>
              </a:uFill>
              <a:latin typeface="Arial"/>
            </a:endParaRPr>
          </a:p>
        </p:txBody>
      </p:sp>
    </p:spTree>
  </p:cSld>
</p:notes>
</file>

<file path=ppt/notesSlides/notesSlide3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4" name="CustomShape 1"/>
          <p:cNvSpPr/>
          <p:nvPr/>
        </p:nvSpPr>
        <p:spPr>
          <a:xfrm>
            <a:off x="685800" y="4343400"/>
            <a:ext cx="5486400" cy="4114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5"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4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5"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76" name="TextShape 2"/>
          <p:cNvSpPr txBox="1"/>
          <p:nvPr/>
        </p:nvSpPr>
        <p:spPr>
          <a:xfrm>
            <a:off x="1188720" y="4847040"/>
            <a:ext cx="4480560" cy="2705400"/>
          </a:xfrm>
          <a:prstGeom prst="rect">
            <a:avLst/>
          </a:prstGeom>
          <a:noFill/>
          <a:ln>
            <a:noFill/>
          </a:ln>
        </p:spPr>
        <p:txBody>
          <a:bodyPr lIns="90000" rIns="90000" tIns="45000" bIns="45000"/>
          <a:p>
            <a:r>
              <a:rPr b="0" lang="en-US" sz="1400" spc="-1" strike="noStrike">
                <a:solidFill>
                  <a:srgbClr val="000000"/>
                </a:solidFill>
                <a:uFill>
                  <a:solidFill>
                    <a:srgbClr val="ffffff"/>
                  </a:solidFill>
                </a:uFill>
                <a:latin typeface="Arial"/>
              </a:rPr>
              <a:t>“</a:t>
            </a:r>
            <a:r>
              <a:rPr b="0" lang="en-US" sz="1400" spc="-1" strike="noStrike">
                <a:solidFill>
                  <a:srgbClr val="000000"/>
                </a:solidFill>
                <a:uFill>
                  <a:solidFill>
                    <a:srgbClr val="ffffff"/>
                  </a:solidFill>
                </a:uFill>
                <a:latin typeface="Arial"/>
              </a:rPr>
              <a:t>direct, serious consequence” means the attack changes information that allows an attacker to immediately increase the impact of the attack. This is typically a credential or equivalent. For example, an attack that is only overwrites one file is normally Low, but if the file overwritten sets the password of a highly privileged user to a known value is scored as High.</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This metric is sometimes abused to measure the value of data, but it is not intended for this use.</a:t>
            </a:r>
            <a:endParaRPr b="0" lang="en-US" sz="1800" spc="-1" strike="noStrike">
              <a:solidFill>
                <a:srgbClr val="000000"/>
              </a:solidFill>
              <a:uFill>
                <a:solidFill>
                  <a:srgbClr val="ffffff"/>
                </a:solidFill>
              </a:uFill>
              <a:latin typeface="Arial"/>
            </a:endParaRPr>
          </a:p>
        </p:txBody>
      </p:sp>
    </p:spTree>
  </p:cSld>
</p:notes>
</file>

<file path=ppt/notesSlides/notesSlide4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7" name="CustomShape 1"/>
          <p:cNvSpPr/>
          <p:nvPr/>
        </p:nvSpPr>
        <p:spPr>
          <a:xfrm>
            <a:off x="685800" y="4343400"/>
            <a:ext cx="5486400" cy="4114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4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8"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79" name="TextShape 2"/>
          <p:cNvSpPr txBox="1"/>
          <p:nvPr/>
        </p:nvSpPr>
        <p:spPr>
          <a:xfrm>
            <a:off x="1188720" y="4846680"/>
            <a:ext cx="4480560" cy="3305880"/>
          </a:xfrm>
          <a:prstGeom prst="rect">
            <a:avLst/>
          </a:prstGeom>
          <a:noFill/>
          <a:ln>
            <a:noFill/>
          </a:ln>
        </p:spPr>
        <p:txBody>
          <a:bodyPr lIns="90000" rIns="90000" tIns="45000" bIns="45000"/>
          <a:p>
            <a:r>
              <a:rPr b="0" lang="en-US" sz="1400" spc="-1" strike="noStrike">
                <a:solidFill>
                  <a:srgbClr val="000000"/>
                </a:solidFill>
                <a:uFill>
                  <a:solidFill>
                    <a:srgbClr val="ffffff"/>
                  </a:solidFill>
                </a:uFill>
                <a:latin typeface="Arial"/>
              </a:rPr>
              <a:t>Availability measures the impact to service, </a:t>
            </a:r>
            <a:r>
              <a:rPr b="1" lang="en-US" sz="1400" spc="-1" strike="noStrike">
                <a:solidFill>
                  <a:srgbClr val="000000"/>
                </a:solidFill>
                <a:uFill>
                  <a:solidFill>
                    <a:srgbClr val="ffffff"/>
                  </a:solidFill>
                </a:uFill>
                <a:latin typeface="Arial"/>
              </a:rPr>
              <a:t>not</a:t>
            </a:r>
            <a:r>
              <a:rPr b="0" lang="en-US" sz="1400" spc="-1" strike="noStrike">
                <a:solidFill>
                  <a:srgbClr val="000000"/>
                </a:solidFill>
                <a:uFill>
                  <a:solidFill>
                    <a:srgbClr val="ffffff"/>
                  </a:solidFill>
                </a:uFill>
                <a:latin typeface="Arial"/>
              </a:rPr>
              <a:t> to the data managed by that service. For example, an exploit that deletes all user data is not scored as an Availability issue if the service continues to run normally. This prevents double scoring some vulnerabilities as both Integrity and Availability.</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Examples of “direct, serious consequence” from Specification:</a:t>
            </a:r>
            <a:endParaRPr b="0" lang="en-US" sz="1800" spc="-1" strike="noStrike">
              <a:solidFill>
                <a:srgbClr val="000000"/>
              </a:solidFill>
              <a:uFill>
                <a:solidFill>
                  <a:srgbClr val="ffffff"/>
                </a:solidFill>
              </a:uFill>
              <a:latin typeface="Arial"/>
            </a:endParaRPr>
          </a:p>
          <a:p>
            <a:pPr marL="216000" indent="-216000">
              <a:buClr>
                <a:srgbClr val="000000"/>
              </a:buClr>
              <a:buSzPct val="45000"/>
              <a:buFont typeface="Wingdings" charset="2"/>
              <a:buChar char=""/>
            </a:pPr>
            <a:r>
              <a:rPr b="0" lang="en-US" sz="1400" spc="-1" strike="noStrike">
                <a:solidFill>
                  <a:srgbClr val="000000"/>
                </a:solidFill>
                <a:uFill>
                  <a:solidFill>
                    <a:srgbClr val="ffffff"/>
                  </a:solidFill>
                </a:uFill>
                <a:latin typeface="Arial"/>
              </a:rPr>
              <a:t>the attacker cannot disrupt existing connections, but can prevent new connections;</a:t>
            </a:r>
            <a:endParaRPr b="0" lang="en-US" sz="1800" spc="-1" strike="noStrike">
              <a:solidFill>
                <a:srgbClr val="000000"/>
              </a:solidFill>
              <a:uFill>
                <a:solidFill>
                  <a:srgbClr val="ffffff"/>
                </a:solidFill>
              </a:uFill>
              <a:latin typeface="Arial"/>
            </a:endParaRPr>
          </a:p>
          <a:p>
            <a:pPr marL="216000" indent="-216000">
              <a:buClr>
                <a:srgbClr val="000000"/>
              </a:buClr>
              <a:buSzPct val="45000"/>
              <a:buFont typeface="Wingdings" charset="2"/>
              <a:buChar char=""/>
            </a:pPr>
            <a:r>
              <a:rPr b="0" lang="en-US" sz="1400" spc="-1" strike="noStrike">
                <a:solidFill>
                  <a:srgbClr val="000000"/>
                </a:solidFill>
                <a:uFill>
                  <a:solidFill>
                    <a:srgbClr val="ffffff"/>
                  </a:solidFill>
                </a:uFill>
                <a:latin typeface="Arial"/>
              </a:rPr>
              <a:t> </a:t>
            </a:r>
            <a:r>
              <a:rPr b="0" lang="en-US" sz="1400" spc="-1" strike="noStrike">
                <a:solidFill>
                  <a:srgbClr val="000000"/>
                </a:solidFill>
                <a:uFill>
                  <a:solidFill>
                    <a:srgbClr val="ffffff"/>
                  </a:solidFill>
                </a:uFill>
                <a:latin typeface="Arial"/>
              </a:rPr>
              <a:t>the attacker can repeatedly exploit a vulnerability that, in each instance of a successful attack, leaks a only small amount of memory, but after repeated exploitation causes a service to become completely unavailable.</a:t>
            </a:r>
            <a:endParaRPr b="0" lang="en-US" sz="1800" spc="-1" strike="noStrike">
              <a:solidFill>
                <a:srgbClr val="000000"/>
              </a:solidFill>
              <a:uFill>
                <a:solidFill>
                  <a:srgbClr val="ffffff"/>
                </a:solidFill>
              </a:uFill>
              <a:latin typeface="Arial"/>
            </a:endParaRPr>
          </a:p>
        </p:txBody>
      </p:sp>
    </p:spTree>
  </p:cSld>
</p:notes>
</file>

<file path=ppt/notesSlides/notesSlide4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0" name="CustomShape 1"/>
          <p:cNvSpPr/>
          <p:nvPr/>
        </p:nvSpPr>
        <p:spPr>
          <a:xfrm>
            <a:off x="685800" y="4343400"/>
            <a:ext cx="5486400" cy="411480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4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1"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4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2"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4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3"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4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4"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4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5"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4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6"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6"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5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7"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88" name="TextShape 2"/>
          <p:cNvSpPr txBox="1"/>
          <p:nvPr/>
        </p:nvSpPr>
        <p:spPr>
          <a:xfrm>
            <a:off x="1188720" y="4754880"/>
            <a:ext cx="4572000" cy="2169000"/>
          </a:xfrm>
          <a:prstGeom prst="rect">
            <a:avLst/>
          </a:prstGeom>
          <a:noFill/>
          <a:ln>
            <a:noFill/>
          </a:ln>
        </p:spPr>
        <p:txBody>
          <a:bodyPr lIns="90000" rIns="90000" tIns="45000" bIns="45000"/>
          <a:p>
            <a:r>
              <a:rPr b="0" lang="en-US" sz="1600" spc="-1" strike="noStrike">
                <a:solidFill>
                  <a:srgbClr val="000000"/>
                </a:solidFill>
                <a:uFill>
                  <a:solidFill>
                    <a:srgbClr val="ffffff"/>
                  </a:solidFill>
                </a:uFill>
                <a:latin typeface="Arial"/>
              </a:rPr>
              <a:t>AV: Local</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AC: Low</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PR: Low</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UI: None</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S: Unchanged</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C: High</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I: High</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A: High</a:t>
            </a:r>
            <a:endParaRPr b="0" lang="en-US" sz="1600" spc="-1" strike="noStrike">
              <a:solidFill>
                <a:srgbClr val="000000"/>
              </a:solidFill>
              <a:uFill>
                <a:solidFill>
                  <a:srgbClr val="ffffff"/>
                </a:solidFill>
              </a:uFill>
              <a:latin typeface="Arial"/>
            </a:endParaRPr>
          </a:p>
        </p:txBody>
      </p:sp>
    </p:spTree>
  </p:cSld>
</p:notes>
</file>

<file path=ppt/notesSlides/notesSlide5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89"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90" name="TextShape 2"/>
          <p:cNvSpPr txBox="1"/>
          <p:nvPr/>
        </p:nvSpPr>
        <p:spPr>
          <a:xfrm>
            <a:off x="1188720" y="4754880"/>
            <a:ext cx="4572000" cy="2426760"/>
          </a:xfrm>
          <a:prstGeom prst="rect">
            <a:avLst/>
          </a:prstGeom>
          <a:noFill/>
          <a:ln>
            <a:noFill/>
          </a:ln>
        </p:spPr>
        <p:txBody>
          <a:bodyPr lIns="90000" rIns="90000" tIns="45000" bIns="45000"/>
          <a:p>
            <a:r>
              <a:rPr b="0" lang="en-US" sz="1600" spc="-1" strike="noStrike">
                <a:solidFill>
                  <a:srgbClr val="000000"/>
                </a:solidFill>
                <a:uFill>
                  <a:solidFill>
                    <a:srgbClr val="ffffff"/>
                  </a:solidFill>
                </a:uFill>
                <a:latin typeface="Arial"/>
              </a:rPr>
              <a:t>AV: Adjacent</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AC: High (no reason for this given in the details)</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PR: None</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UI: None</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S: Unchanged</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C: High</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I: High</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A: High</a:t>
            </a:r>
            <a:endParaRPr b="0" lang="en-US" sz="1600" spc="-1" strike="noStrike">
              <a:solidFill>
                <a:srgbClr val="000000"/>
              </a:solidFill>
              <a:uFill>
                <a:solidFill>
                  <a:srgbClr val="ffffff"/>
                </a:solidFill>
              </a:uFill>
              <a:latin typeface="Arial"/>
            </a:endParaRPr>
          </a:p>
        </p:txBody>
      </p:sp>
    </p:spTree>
  </p:cSld>
</p:notes>
</file>

<file path=ppt/notesSlides/notesSlide5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1"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5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2"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5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3"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5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4"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5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5"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5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6"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5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7"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5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8"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499" name="TextShape 2"/>
          <p:cNvSpPr txBox="1"/>
          <p:nvPr/>
        </p:nvSpPr>
        <p:spPr>
          <a:xfrm>
            <a:off x="1188720" y="4754880"/>
            <a:ext cx="4572000" cy="880200"/>
          </a:xfrm>
          <a:prstGeom prst="rect">
            <a:avLst/>
          </a:prstGeom>
          <a:noFill/>
          <a:ln>
            <a:noFill/>
          </a:ln>
        </p:spPr>
        <p:txBody>
          <a:bodyPr lIns="90000" rIns="90000" tIns="45000" bIns="45000"/>
          <a:p>
            <a:r>
              <a:rPr b="0" lang="en-US" sz="1600" spc="-1" strike="noStrike">
                <a:solidFill>
                  <a:srgbClr val="000000"/>
                </a:solidFill>
                <a:uFill>
                  <a:solidFill>
                    <a:srgbClr val="ffffff"/>
                  </a:solidFill>
                </a:uFill>
                <a:latin typeface="Arial"/>
              </a:rPr>
              <a:t>Exploit Code Maturity (E) - Functional (F)</a:t>
            </a:r>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Remediation Level (RL) - Workaround (W)</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  </a:t>
            </a:r>
            <a:r>
              <a:rPr b="0" lang="en-US" sz="1600" spc="-1" strike="noStrike">
                <a:solidFill>
                  <a:srgbClr val="000000"/>
                </a:solidFill>
                <a:uFill>
                  <a:solidFill>
                    <a:srgbClr val="ffffff"/>
                  </a:solidFill>
                </a:uFill>
                <a:latin typeface="Arial"/>
              </a:rPr>
              <a:t>Assuming vendors have not yet released fixes.</a:t>
            </a:r>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Report Confidence (RC) - Confirmed (C)</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  </a:t>
            </a:r>
            <a:r>
              <a:rPr b="0" lang="en-US" sz="1600" spc="-1" strike="noStrike">
                <a:solidFill>
                  <a:srgbClr val="000000"/>
                </a:solidFill>
                <a:uFill>
                  <a:solidFill>
                    <a:srgbClr val="ffffff"/>
                  </a:solidFill>
                </a:uFill>
                <a:latin typeface="Arial"/>
              </a:rPr>
              <a:t>Assuming the code released by the researcher works as advertised, or that vendors have independently confirmed the attack.</a:t>
            </a:r>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p:txBody>
      </p:sp>
    </p:spTree>
  </p:cSld>
</p:notes>
</file>

<file path=ppt/notesSlides/notesSlide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7"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6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0"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501" name="TextShape 2"/>
          <p:cNvSpPr txBox="1"/>
          <p:nvPr/>
        </p:nvSpPr>
        <p:spPr>
          <a:xfrm>
            <a:off x="1188720" y="4754880"/>
            <a:ext cx="4572000" cy="880200"/>
          </a:xfrm>
          <a:prstGeom prst="rect">
            <a:avLst/>
          </a:prstGeom>
          <a:noFill/>
          <a:ln>
            <a:noFill/>
          </a:ln>
        </p:spPr>
        <p:txBody>
          <a:bodyPr lIns="90000" rIns="90000" tIns="45000" bIns="45000"/>
          <a:p>
            <a:r>
              <a:rPr b="0" lang="en-US" sz="1600" spc="-1" strike="noStrike">
                <a:solidFill>
                  <a:srgbClr val="000000"/>
                </a:solidFill>
                <a:uFill>
                  <a:solidFill>
                    <a:srgbClr val="ffffff"/>
                  </a:solidFill>
                </a:uFill>
                <a:latin typeface="Arial"/>
              </a:rPr>
              <a:t>Exploit Code Maturity (E) - Unproven (U)</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  </a:t>
            </a:r>
            <a:r>
              <a:rPr b="0" lang="en-US" sz="1600" spc="-1" strike="noStrike">
                <a:solidFill>
                  <a:srgbClr val="000000"/>
                </a:solidFill>
                <a:uFill>
                  <a:solidFill>
                    <a:srgbClr val="ffffff"/>
                  </a:solidFill>
                </a:uFill>
                <a:latin typeface="Arial"/>
              </a:rPr>
              <a:t>The exploit code used in the video is not shown in the video and has not been separately released.</a:t>
            </a:r>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Remediation Level (RL) - Unavailable (U)</a:t>
            </a:r>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Report Confidence (RC) - Unknown (U)</a:t>
            </a:r>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  </a:t>
            </a:r>
            <a:r>
              <a:rPr b="0" lang="en-US" sz="1600" spc="-1" strike="noStrike">
                <a:solidFill>
                  <a:srgbClr val="000000"/>
                </a:solidFill>
                <a:uFill>
                  <a:solidFill>
                    <a:srgbClr val="ffffff"/>
                  </a:solidFill>
                </a:uFill>
                <a:latin typeface="Arial"/>
              </a:rPr>
              <a:t>We are currently unsure if the attack is genuine.</a:t>
            </a:r>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p:txBody>
      </p:sp>
    </p:spTree>
  </p:cSld>
</p:notes>
</file>

<file path=ppt/notesSlides/notesSlide6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2"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6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3"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6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4"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6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5"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506" name="TextShape 2"/>
          <p:cNvSpPr txBox="1"/>
          <p:nvPr/>
        </p:nvSpPr>
        <p:spPr>
          <a:xfrm>
            <a:off x="1188720" y="4846680"/>
            <a:ext cx="4480560" cy="2905560"/>
          </a:xfrm>
          <a:prstGeom prst="rect">
            <a:avLst/>
          </a:prstGeom>
          <a:noFill/>
          <a:ln>
            <a:noFill/>
          </a:ln>
        </p:spPr>
        <p:txBody>
          <a:bodyPr lIns="90000" rIns="90000" tIns="45000" bIns="45000"/>
          <a:p>
            <a:r>
              <a:rPr b="0" lang="en-US" sz="1400" spc="-1" strike="noStrike">
                <a:solidFill>
                  <a:srgbClr val="000000"/>
                </a:solidFill>
                <a:uFill>
                  <a:solidFill>
                    <a:srgbClr val="ffffff"/>
                  </a:solidFill>
                </a:uFill>
                <a:latin typeface="Arial"/>
              </a:rPr>
              <a:t>Confidentiality Requirement examples:</a:t>
            </a:r>
            <a:endParaRPr b="0" lang="en-US" sz="1800" spc="-1" strike="noStrike">
              <a:solidFill>
                <a:srgbClr val="000000"/>
              </a:solidFill>
              <a:uFill>
                <a:solidFill>
                  <a:srgbClr val="ffffff"/>
                </a:solidFill>
              </a:uFill>
              <a:latin typeface="Arial"/>
            </a:endParaRPr>
          </a:p>
          <a:p>
            <a:pPr marL="216000" indent="-216000">
              <a:buClr>
                <a:srgbClr val="000000"/>
              </a:buClr>
              <a:buSzPct val="45000"/>
              <a:buFont typeface="Wingdings" charset="2"/>
              <a:buChar char=""/>
            </a:pPr>
            <a:r>
              <a:rPr b="0" lang="en-US" sz="1400" spc="-1" strike="noStrike">
                <a:solidFill>
                  <a:srgbClr val="000000"/>
                </a:solidFill>
                <a:uFill>
                  <a:solidFill>
                    <a:srgbClr val="ffffff"/>
                  </a:solidFill>
                </a:uFill>
                <a:latin typeface="Arial"/>
              </a:rPr>
              <a:t>Low if system holds data already public or low value, e.g., cafeteria menu.</a:t>
            </a:r>
            <a:endParaRPr b="0" lang="en-US" sz="1800" spc="-1" strike="noStrike">
              <a:solidFill>
                <a:srgbClr val="000000"/>
              </a:solidFill>
              <a:uFill>
                <a:solidFill>
                  <a:srgbClr val="ffffff"/>
                </a:solidFill>
              </a:uFill>
              <a:latin typeface="Arial"/>
            </a:endParaRPr>
          </a:p>
          <a:p>
            <a:pPr marL="216000" indent="-216000">
              <a:buClr>
                <a:srgbClr val="000000"/>
              </a:buClr>
              <a:buSzPct val="45000"/>
              <a:buFont typeface="Wingdings" charset="2"/>
              <a:buChar char=""/>
            </a:pPr>
            <a:r>
              <a:rPr b="0" lang="en-US" sz="1400" spc="-1" strike="noStrike">
                <a:solidFill>
                  <a:srgbClr val="000000"/>
                </a:solidFill>
                <a:uFill>
                  <a:solidFill>
                    <a:srgbClr val="ffffff"/>
                  </a:solidFill>
                </a:uFill>
                <a:latin typeface="Arial"/>
              </a:rPr>
              <a:t>High if system processes health care data or credit card numbers.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Integrity Requirement examples:</a:t>
            </a:r>
            <a:endParaRPr b="0" lang="en-US" sz="1800" spc="-1" strike="noStrike">
              <a:solidFill>
                <a:srgbClr val="000000"/>
              </a:solidFill>
              <a:uFill>
                <a:solidFill>
                  <a:srgbClr val="ffffff"/>
                </a:solidFill>
              </a:uFill>
              <a:latin typeface="Arial"/>
            </a:endParaRPr>
          </a:p>
          <a:p>
            <a:pPr marL="216000" indent="-216000">
              <a:buClr>
                <a:srgbClr val="000000"/>
              </a:buClr>
              <a:buSzPct val="45000"/>
              <a:buFont typeface="Wingdings" charset="2"/>
              <a:buChar char=""/>
            </a:pPr>
            <a:r>
              <a:rPr b="0" lang="en-US" sz="1400" spc="-1" strike="noStrike">
                <a:solidFill>
                  <a:srgbClr val="000000"/>
                </a:solidFill>
                <a:uFill>
                  <a:solidFill>
                    <a:srgbClr val="ffffff"/>
                  </a:solidFill>
                </a:uFill>
                <a:latin typeface="Arial"/>
              </a:rPr>
              <a:t>Low for a cache that frequently updates from other sources.</a:t>
            </a:r>
            <a:endParaRPr b="0" lang="en-US" sz="1800" spc="-1" strike="noStrike">
              <a:solidFill>
                <a:srgbClr val="000000"/>
              </a:solidFill>
              <a:uFill>
                <a:solidFill>
                  <a:srgbClr val="ffffff"/>
                </a:solidFill>
              </a:uFill>
              <a:latin typeface="Arial"/>
            </a:endParaRPr>
          </a:p>
          <a:p>
            <a:pPr marL="216000" indent="-216000">
              <a:buClr>
                <a:srgbClr val="000000"/>
              </a:buClr>
              <a:buSzPct val="45000"/>
              <a:buFont typeface="Wingdings" charset="2"/>
              <a:buChar char=""/>
            </a:pPr>
            <a:r>
              <a:rPr b="0" lang="en-US" sz="1400" spc="-1" strike="noStrike">
                <a:solidFill>
                  <a:srgbClr val="000000"/>
                </a:solidFill>
                <a:uFill>
                  <a:solidFill>
                    <a:srgbClr val="ffffff"/>
                  </a:solidFill>
                </a:uFill>
                <a:latin typeface="Arial"/>
              </a:rPr>
              <a:t>High for a system holding bank account balances. </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Availability Requirement examples:</a:t>
            </a:r>
            <a:endParaRPr b="0" lang="en-US" sz="1800" spc="-1" strike="noStrike">
              <a:solidFill>
                <a:srgbClr val="000000"/>
              </a:solidFill>
              <a:uFill>
                <a:solidFill>
                  <a:srgbClr val="ffffff"/>
                </a:solidFill>
              </a:uFill>
              <a:latin typeface="Arial"/>
            </a:endParaRPr>
          </a:p>
          <a:p>
            <a:pPr marL="216000" indent="-216000">
              <a:buClr>
                <a:srgbClr val="000000"/>
              </a:buClr>
              <a:buSzPct val="45000"/>
              <a:buFont typeface="Wingdings" charset="2"/>
              <a:buChar char=""/>
            </a:pPr>
            <a:r>
              <a:rPr b="0" lang="en-US" sz="1400" spc="-1" strike="noStrike">
                <a:solidFill>
                  <a:srgbClr val="000000"/>
                </a:solidFill>
                <a:uFill>
                  <a:solidFill>
                    <a:srgbClr val="ffffff"/>
                  </a:solidFill>
                </a:uFill>
                <a:latin typeface="Arial"/>
              </a:rPr>
              <a:t>Low for a backup system.</a:t>
            </a:r>
            <a:endParaRPr b="0" lang="en-US" sz="1800" spc="-1" strike="noStrike">
              <a:solidFill>
                <a:srgbClr val="000000"/>
              </a:solidFill>
              <a:uFill>
                <a:solidFill>
                  <a:srgbClr val="ffffff"/>
                </a:solidFill>
              </a:uFill>
              <a:latin typeface="Arial"/>
            </a:endParaRPr>
          </a:p>
          <a:p>
            <a:pPr marL="216000" indent="-216000">
              <a:buClr>
                <a:srgbClr val="000000"/>
              </a:buClr>
              <a:buSzPct val="45000"/>
              <a:buFont typeface="Wingdings" charset="2"/>
              <a:buChar char=""/>
            </a:pPr>
            <a:r>
              <a:rPr b="0" lang="en-US" sz="1400" spc="-1" strike="noStrike">
                <a:solidFill>
                  <a:srgbClr val="000000"/>
                </a:solidFill>
                <a:uFill>
                  <a:solidFill>
                    <a:srgbClr val="ffffff"/>
                  </a:solidFill>
                </a:uFill>
                <a:latin typeface="Arial"/>
              </a:rPr>
              <a:t>High for critical infrastructure such as a power grid.</a:t>
            </a:r>
            <a:endParaRPr b="0" lang="en-US" sz="1800" spc="-1" strike="noStrike">
              <a:solidFill>
                <a:srgbClr val="000000"/>
              </a:solidFill>
              <a:uFill>
                <a:solidFill>
                  <a:srgbClr val="ffffff"/>
                </a:solidFill>
              </a:uFill>
              <a:latin typeface="Arial"/>
            </a:endParaRPr>
          </a:p>
        </p:txBody>
      </p:sp>
    </p:spTree>
  </p:cSld>
</p:notes>
</file>

<file path=ppt/notesSlides/notesSlide6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7"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508" name="TextShape 2"/>
          <p:cNvSpPr txBox="1"/>
          <p:nvPr/>
        </p:nvSpPr>
        <p:spPr>
          <a:xfrm>
            <a:off x="1188720" y="4846680"/>
            <a:ext cx="4480560" cy="2705400"/>
          </a:xfrm>
          <a:prstGeom prst="rect">
            <a:avLst/>
          </a:prstGeom>
          <a:noFill/>
          <a:ln>
            <a:noFill/>
          </a:ln>
        </p:spPr>
        <p:txBody>
          <a:bodyPr lIns="90000" rIns="90000" tIns="45000" bIns="45000"/>
          <a:p>
            <a:r>
              <a:rPr b="0" lang="en-US" sz="1400" spc="-1" strike="noStrike">
                <a:solidFill>
                  <a:srgbClr val="000000"/>
                </a:solidFill>
                <a:uFill>
                  <a:solidFill>
                    <a:srgbClr val="ffffff"/>
                  </a:solidFill>
                </a:uFill>
                <a:latin typeface="Arial"/>
              </a:rPr>
              <a:t>Used to adjust the Base Metrics for a specific system. </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rPr>
              <a:t>Usually used to reflect changes made to reduce the severity of the vulnerability. However, can also be used to increase the severity, example:</a:t>
            </a:r>
            <a:endParaRPr b="0" lang="en-US" sz="1800" spc="-1" strike="noStrike">
              <a:solidFill>
                <a:srgbClr val="000000"/>
              </a:solidFill>
              <a:uFill>
                <a:solidFill>
                  <a:srgbClr val="ffffff"/>
                </a:solidFill>
              </a:uFill>
              <a:latin typeface="Arial"/>
            </a:endParaRPr>
          </a:p>
          <a:p>
            <a:pPr marL="216000" indent="-216000">
              <a:buClr>
                <a:srgbClr val="000000"/>
              </a:buClr>
              <a:buSzPct val="45000"/>
              <a:buFont typeface="Wingdings" charset="2"/>
              <a:buChar char=""/>
            </a:pPr>
            <a:r>
              <a:rPr b="0" lang="en-US" sz="1400" spc="-1" strike="noStrike">
                <a:solidFill>
                  <a:srgbClr val="000000"/>
                </a:solidFill>
                <a:uFill>
                  <a:solidFill>
                    <a:srgbClr val="ffffff"/>
                  </a:solidFill>
                </a:uFill>
                <a:latin typeface="Arial"/>
              </a:rPr>
              <a:t>The impacted component normally runs with low privileges, but in this environment it runs with full privileges. Modified Confidentiality, Modified Integrity and Modified Availability can be used to override their Base Score counterparts to reflect the increased impacts.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sp>
    </p:spTree>
  </p:cSld>
</p:notes>
</file>

<file path=ppt/notesSlides/notesSlide6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09"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6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0"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511" name="TextShape 2"/>
          <p:cNvSpPr txBox="1"/>
          <p:nvPr/>
        </p:nvSpPr>
        <p:spPr>
          <a:xfrm>
            <a:off x="1097280" y="5029200"/>
            <a:ext cx="4572000" cy="333720"/>
          </a:xfrm>
          <a:prstGeom prst="rect">
            <a:avLst/>
          </a:prstGeom>
          <a:noFill/>
          <a:ln>
            <a:noFill/>
          </a:ln>
        </p:spPr>
        <p:txBody>
          <a:bodyPr lIns="90000" rIns="90000" tIns="45000" bIns="45000"/>
          <a:p>
            <a:r>
              <a:rPr b="0" lang="en-US" sz="1600" spc="-1" strike="noStrike">
                <a:solidFill>
                  <a:srgbClr val="000000"/>
                </a:solidFill>
                <a:uFill>
                  <a:solidFill>
                    <a:srgbClr val="ffffff"/>
                  </a:solidFill>
                </a:uFill>
                <a:latin typeface="Arial"/>
              </a:rPr>
              <a:t>The exercise is vague, but metric values could be:</a:t>
            </a:r>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Confidentiality Requirement: Low</a:t>
            </a:r>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Integrity Requirement: High</a:t>
            </a:r>
            <a:endParaRPr b="0" lang="en-US" sz="1600" spc="-1" strike="noStrike">
              <a:solidFill>
                <a:srgbClr val="000000"/>
              </a:solidFill>
              <a:uFill>
                <a:solidFill>
                  <a:srgbClr val="ffffff"/>
                </a:solidFill>
              </a:uFill>
              <a:latin typeface="Arial"/>
            </a:endParaRPr>
          </a:p>
          <a:p>
            <a:endParaRPr b="0" lang="en-US" sz="16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rPr>
              <a:t>Availability: Medium (or High if sign has important message, such as road closure)</a:t>
            </a:r>
            <a:endParaRPr b="0" lang="en-US" sz="1600" spc="-1" strike="noStrike">
              <a:solidFill>
                <a:srgbClr val="000000"/>
              </a:solidFill>
              <a:uFill>
                <a:solidFill>
                  <a:srgbClr val="ffffff"/>
                </a:solidFill>
              </a:uFill>
              <a:latin typeface="Arial"/>
            </a:endParaRPr>
          </a:p>
        </p:txBody>
      </p:sp>
    </p:spTree>
  </p:cSld>
</p:notes>
</file>

<file path=ppt/notesSlides/notesSlide6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2"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6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3"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graphicFrame>
        <p:nvGraphicFramePr>
          <p:cNvPr id="514" name="Table 2"/>
          <p:cNvGraphicFramePr/>
          <p:nvPr/>
        </p:nvGraphicFramePr>
        <p:xfrm>
          <a:off x="457200" y="4885200"/>
          <a:ext cx="5562360" cy="2945880"/>
        </p:xfrm>
        <a:graphic>
          <a:graphicData uri="http://schemas.openxmlformats.org/drawingml/2006/table">
            <a:tbl>
              <a:tblPr/>
              <a:tblGrid>
                <a:gridCol w="3084480"/>
                <a:gridCol w="2478240"/>
              </a:tblGrid>
              <a:tr h="368280">
                <a:tc>
                  <a:txBody>
                    <a:bodyPr lIns="90000" rIns="90000" tIns="46800" bIns="46800"/>
                    <a:p>
                      <a:r>
                        <a:rPr b="0" lang="en-US" sz="1800" spc="-1" strike="noStrike">
                          <a:solidFill>
                            <a:srgbClr val="000000"/>
                          </a:solidFill>
                          <a:uFill>
                            <a:solidFill>
                              <a:srgbClr val="ffffff"/>
                            </a:solidFill>
                          </a:uFill>
                          <a:latin typeface="Arial"/>
                        </a:rPr>
                        <a:t>Modified Attack Vector</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tIns="46800" bIns="46800"/>
                    <a:p>
                      <a:r>
                        <a:rPr b="0" lang="en-US" sz="1800" spc="-1" strike="noStrike">
                          <a:solidFill>
                            <a:srgbClr val="000000"/>
                          </a:solidFill>
                          <a:uFill>
                            <a:solidFill>
                              <a:srgbClr val="ffffff"/>
                            </a:solidFill>
                          </a:uFill>
                          <a:latin typeface="Arial"/>
                        </a:rPr>
                        <a:t>Network</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r h="368280">
                <a:tc>
                  <a:txBody>
                    <a:bodyPr lIns="90000" rIns="90000" tIns="46800" bIns="46800"/>
                    <a:p>
                      <a:r>
                        <a:rPr b="0" lang="en-US" sz="1800" spc="-1" strike="noStrike">
                          <a:solidFill>
                            <a:srgbClr val="000000"/>
                          </a:solidFill>
                          <a:uFill>
                            <a:solidFill>
                              <a:srgbClr val="ffffff"/>
                            </a:solidFill>
                          </a:uFill>
                          <a:latin typeface="Arial"/>
                        </a:rPr>
                        <a:t>Modified Attack Complexity</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p>
                      <a:r>
                        <a:rPr b="0" lang="en-US" sz="1800" spc="-1" strike="noStrike">
                          <a:solidFill>
                            <a:srgbClr val="000000"/>
                          </a:solidFill>
                          <a:uFill>
                            <a:solidFill>
                              <a:srgbClr val="ffffff"/>
                            </a:solidFill>
                          </a:uFill>
                          <a:latin typeface="Arial"/>
                        </a:rPr>
                        <a:t>Low</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368280">
                <a:tc>
                  <a:txBody>
                    <a:bodyPr lIns="90000" rIns="90000" tIns="46800" bIns="46800"/>
                    <a:p>
                      <a:r>
                        <a:rPr b="0" lang="en-US" sz="1800" spc="-1" strike="noStrike">
                          <a:solidFill>
                            <a:srgbClr val="000000"/>
                          </a:solidFill>
                          <a:uFill>
                            <a:solidFill>
                              <a:srgbClr val="ffffff"/>
                            </a:solidFill>
                          </a:uFill>
                          <a:latin typeface="Arial"/>
                        </a:rPr>
                        <a:t>Modified Privileges Required</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p>
                      <a:r>
                        <a:rPr b="0" lang="en-US" sz="1800" spc="-1" strike="noStrike">
                          <a:solidFill>
                            <a:srgbClr val="000000"/>
                          </a:solidFill>
                          <a:uFill>
                            <a:solidFill>
                              <a:srgbClr val="ffffff"/>
                            </a:solidFill>
                          </a:uFill>
                          <a:latin typeface="Arial"/>
                        </a:rPr>
                        <a:t>None</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368280">
                <a:tc>
                  <a:txBody>
                    <a:bodyPr lIns="90000" rIns="90000" tIns="46800" bIns="46800"/>
                    <a:p>
                      <a:r>
                        <a:rPr b="0" lang="en-US" sz="1800" spc="-1" strike="noStrike">
                          <a:solidFill>
                            <a:srgbClr val="000000"/>
                          </a:solidFill>
                          <a:uFill>
                            <a:solidFill>
                              <a:srgbClr val="ffffff"/>
                            </a:solidFill>
                          </a:uFill>
                          <a:latin typeface="Arial"/>
                        </a:rPr>
                        <a:t>Modified User Interaction</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p>
                      <a:r>
                        <a:rPr b="0" lang="en-US" sz="1800" spc="-1" strike="noStrike">
                          <a:solidFill>
                            <a:srgbClr val="000000"/>
                          </a:solidFill>
                          <a:uFill>
                            <a:solidFill>
                              <a:srgbClr val="ffffff"/>
                            </a:solidFill>
                          </a:uFill>
                          <a:latin typeface="Arial"/>
                        </a:rPr>
                        <a:t>None</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368280">
                <a:tc>
                  <a:txBody>
                    <a:bodyPr lIns="90000" rIns="90000" tIns="46800" bIns="46800"/>
                    <a:p>
                      <a:r>
                        <a:rPr b="0" lang="en-US" sz="1800" spc="-1" strike="noStrike">
                          <a:solidFill>
                            <a:srgbClr val="000000"/>
                          </a:solidFill>
                          <a:uFill>
                            <a:solidFill>
                              <a:srgbClr val="ffffff"/>
                            </a:solidFill>
                          </a:uFill>
                          <a:latin typeface="Arial"/>
                        </a:rPr>
                        <a:t>Modified Scope</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p>
                      <a:r>
                        <a:rPr b="0" lang="en-US" sz="1800" spc="-1" strike="noStrike">
                          <a:solidFill>
                            <a:srgbClr val="000000"/>
                          </a:solidFill>
                          <a:uFill>
                            <a:solidFill>
                              <a:srgbClr val="ffffff"/>
                            </a:solidFill>
                          </a:uFill>
                          <a:latin typeface="Arial"/>
                        </a:rPr>
                        <a:t>Unchanged</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368280">
                <a:tc>
                  <a:txBody>
                    <a:bodyPr lIns="90000" rIns="90000" tIns="46800" bIns="46800"/>
                    <a:p>
                      <a:r>
                        <a:rPr b="0" lang="en-US" sz="1800" spc="-1" strike="noStrike">
                          <a:solidFill>
                            <a:srgbClr val="000000"/>
                          </a:solidFill>
                          <a:uFill>
                            <a:solidFill>
                              <a:srgbClr val="ffffff"/>
                            </a:solidFill>
                          </a:uFill>
                          <a:latin typeface="Arial"/>
                        </a:rPr>
                        <a:t>Modified Confidentiality</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p>
                      <a:r>
                        <a:rPr b="1" lang="en-US" sz="1800" spc="-1" strike="noStrike">
                          <a:solidFill>
                            <a:srgbClr val="000000"/>
                          </a:solidFill>
                          <a:uFill>
                            <a:solidFill>
                              <a:srgbClr val="ffffff"/>
                            </a:solidFill>
                          </a:uFill>
                          <a:latin typeface="Arial"/>
                        </a:rPr>
                        <a:t>Low</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368280">
                <a:tc>
                  <a:txBody>
                    <a:bodyPr lIns="90000" rIns="90000" tIns="46800" bIns="46800"/>
                    <a:p>
                      <a:r>
                        <a:rPr b="0" lang="en-US" sz="1800" spc="-1" strike="noStrike">
                          <a:solidFill>
                            <a:srgbClr val="000000"/>
                          </a:solidFill>
                          <a:uFill>
                            <a:solidFill>
                              <a:srgbClr val="ffffff"/>
                            </a:solidFill>
                          </a:uFill>
                          <a:latin typeface="Arial"/>
                        </a:rPr>
                        <a:t>Modified Integrity</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p>
                      <a:r>
                        <a:rPr b="1" lang="en-US" sz="1800" spc="-1" strike="noStrike">
                          <a:solidFill>
                            <a:srgbClr val="000000"/>
                          </a:solidFill>
                          <a:uFill>
                            <a:solidFill>
                              <a:srgbClr val="ffffff"/>
                            </a:solidFill>
                          </a:uFill>
                          <a:latin typeface="Arial"/>
                        </a:rPr>
                        <a:t>Low</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368280">
                <a:tc>
                  <a:txBody>
                    <a:bodyPr lIns="90000" rIns="90000" tIns="46800" bIns="46800"/>
                    <a:p>
                      <a:r>
                        <a:rPr b="0" lang="en-US" sz="1800" spc="-1" strike="noStrike">
                          <a:solidFill>
                            <a:srgbClr val="000000"/>
                          </a:solidFill>
                          <a:uFill>
                            <a:solidFill>
                              <a:srgbClr val="ffffff"/>
                            </a:solidFill>
                          </a:uFill>
                          <a:latin typeface="Arial"/>
                        </a:rPr>
                        <a:t>Modified Availability</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p>
                      <a:r>
                        <a:rPr b="1" lang="en-US" sz="1800" spc="-1" strike="noStrike">
                          <a:solidFill>
                            <a:srgbClr val="000000"/>
                          </a:solidFill>
                          <a:uFill>
                            <a:solidFill>
                              <a:srgbClr val="ffffff"/>
                            </a:solidFill>
                          </a:uFill>
                          <a:latin typeface="Arial"/>
                        </a:rPr>
                        <a:t>None</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bl>
          </a:graphicData>
        </a:graphic>
      </p:graphicFrame>
    </p:spTree>
  </p:cSld>
</p:notes>
</file>

<file path=ppt/notesSlides/notesSlide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8"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5"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6"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7"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3.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8"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4.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19"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5.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0"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6.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1"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7.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2"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3"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7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4"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8.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9"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80.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5"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8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6"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8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7"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notesSlides/notesSlide9.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0" name="CustomShape 1"/>
          <p:cNvSpPr/>
          <p:nvPr/>
        </p:nvSpPr>
        <p:spPr>
          <a:xfrm>
            <a:off x="777960" y="4776840"/>
            <a:ext cx="6218280" cy="452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25" name="PlaceHolder 2"/>
          <p:cNvSpPr>
            <a:spLocks noGrp="1"/>
          </p:cNvSpPr>
          <p:nvPr>
            <p:ph type="body"/>
          </p:nvPr>
        </p:nvSpPr>
        <p:spPr>
          <a:xfrm>
            <a:off x="609480" y="1479600"/>
            <a:ext cx="11057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26" name="PlaceHolder 3"/>
          <p:cNvSpPr>
            <a:spLocks noGrp="1"/>
          </p:cNvSpPr>
          <p:nvPr>
            <p:ph type="body"/>
          </p:nvPr>
        </p:nvSpPr>
        <p:spPr>
          <a:xfrm>
            <a:off x="609480" y="3936600"/>
            <a:ext cx="11057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28" name="PlaceHolder 2"/>
          <p:cNvSpPr>
            <a:spLocks noGrp="1"/>
          </p:cNvSpPr>
          <p:nvPr>
            <p:ph type="body"/>
          </p:nvPr>
        </p:nvSpPr>
        <p:spPr>
          <a:xfrm>
            <a:off x="60948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29" name="PlaceHolder 3"/>
          <p:cNvSpPr>
            <a:spLocks noGrp="1"/>
          </p:cNvSpPr>
          <p:nvPr>
            <p:ph type="body"/>
          </p:nvPr>
        </p:nvSpPr>
        <p:spPr>
          <a:xfrm>
            <a:off x="627516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30" name="PlaceHolder 4"/>
          <p:cNvSpPr>
            <a:spLocks noGrp="1"/>
          </p:cNvSpPr>
          <p:nvPr>
            <p:ph type="body"/>
          </p:nvPr>
        </p:nvSpPr>
        <p:spPr>
          <a:xfrm>
            <a:off x="6275160" y="3936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31" name="PlaceHolder 5"/>
          <p:cNvSpPr>
            <a:spLocks noGrp="1"/>
          </p:cNvSpPr>
          <p:nvPr>
            <p:ph type="body"/>
          </p:nvPr>
        </p:nvSpPr>
        <p:spPr>
          <a:xfrm>
            <a:off x="609480" y="3936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33" name="PlaceHolder 2"/>
          <p:cNvSpPr>
            <a:spLocks noGrp="1"/>
          </p:cNvSpPr>
          <p:nvPr>
            <p:ph type="body"/>
          </p:nvPr>
        </p:nvSpPr>
        <p:spPr>
          <a:xfrm>
            <a:off x="609480" y="1479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34" name="PlaceHolder 3"/>
          <p:cNvSpPr>
            <a:spLocks noGrp="1"/>
          </p:cNvSpPr>
          <p:nvPr>
            <p:ph type="body"/>
          </p:nvPr>
        </p:nvSpPr>
        <p:spPr>
          <a:xfrm>
            <a:off x="4348080" y="1479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35" name="PlaceHolder 4"/>
          <p:cNvSpPr>
            <a:spLocks noGrp="1"/>
          </p:cNvSpPr>
          <p:nvPr>
            <p:ph type="body"/>
          </p:nvPr>
        </p:nvSpPr>
        <p:spPr>
          <a:xfrm>
            <a:off x="8086320" y="1479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36" name="PlaceHolder 5"/>
          <p:cNvSpPr>
            <a:spLocks noGrp="1"/>
          </p:cNvSpPr>
          <p:nvPr>
            <p:ph type="body"/>
          </p:nvPr>
        </p:nvSpPr>
        <p:spPr>
          <a:xfrm>
            <a:off x="8086320" y="3936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37" name="PlaceHolder 6"/>
          <p:cNvSpPr>
            <a:spLocks noGrp="1"/>
          </p:cNvSpPr>
          <p:nvPr>
            <p:ph type="body"/>
          </p:nvPr>
        </p:nvSpPr>
        <p:spPr>
          <a:xfrm>
            <a:off x="4348080" y="3936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38" name="PlaceHolder 7"/>
          <p:cNvSpPr>
            <a:spLocks noGrp="1"/>
          </p:cNvSpPr>
          <p:nvPr>
            <p:ph type="body"/>
          </p:nvPr>
        </p:nvSpPr>
        <p:spPr>
          <a:xfrm>
            <a:off x="609480" y="3936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45" name="PlaceHolder 2"/>
          <p:cNvSpPr>
            <a:spLocks noGrp="1"/>
          </p:cNvSpPr>
          <p:nvPr>
            <p:ph type="subTitle"/>
          </p:nvPr>
        </p:nvSpPr>
        <p:spPr>
          <a:xfrm>
            <a:off x="609480" y="1479600"/>
            <a:ext cx="11057040" cy="4703760"/>
          </a:xfrm>
          <a:prstGeom prst="rect">
            <a:avLst/>
          </a:prstGeom>
        </p:spPr>
        <p:txBody>
          <a:bodyPr lIns="0" rIns="0" tIns="0" bIns="0" anchor="ctr"/>
          <a:p>
            <a:pPr algn="ctr">
              <a:spcBef>
                <a:spcPts val="998"/>
              </a:spcBef>
            </a:pPr>
            <a:endParaRPr b="0" lang="en-US" sz="28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47" name="PlaceHolder 2"/>
          <p:cNvSpPr>
            <a:spLocks noGrp="1"/>
          </p:cNvSpPr>
          <p:nvPr>
            <p:ph type="body"/>
          </p:nvPr>
        </p:nvSpPr>
        <p:spPr>
          <a:xfrm>
            <a:off x="609480" y="1479600"/>
            <a:ext cx="1105704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49" name="PlaceHolder 2"/>
          <p:cNvSpPr>
            <a:spLocks noGrp="1"/>
          </p:cNvSpPr>
          <p:nvPr>
            <p:ph type="body"/>
          </p:nvPr>
        </p:nvSpPr>
        <p:spPr>
          <a:xfrm>
            <a:off x="609480" y="1479600"/>
            <a:ext cx="539568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50" name="PlaceHolder 3"/>
          <p:cNvSpPr>
            <a:spLocks noGrp="1"/>
          </p:cNvSpPr>
          <p:nvPr>
            <p:ph type="body"/>
          </p:nvPr>
        </p:nvSpPr>
        <p:spPr>
          <a:xfrm>
            <a:off x="6275160" y="1479600"/>
            <a:ext cx="539568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609480" y="364680"/>
            <a:ext cx="11057040" cy="4078080"/>
          </a:xfrm>
          <a:prstGeom prst="rect">
            <a:avLst/>
          </a:prstGeom>
        </p:spPr>
        <p:txBody>
          <a:bodyPr lIns="0" rIns="0" tIns="0" bIns="0" anchor="ctr"/>
          <a:p>
            <a:pPr algn="ctr">
              <a:spcBef>
                <a:spcPts val="998"/>
              </a:spcBef>
            </a:pPr>
            <a:endParaRPr b="0" lang="en-US" sz="28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54" name="PlaceHolder 2"/>
          <p:cNvSpPr>
            <a:spLocks noGrp="1"/>
          </p:cNvSpPr>
          <p:nvPr>
            <p:ph type="body"/>
          </p:nvPr>
        </p:nvSpPr>
        <p:spPr>
          <a:xfrm>
            <a:off x="60948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55" name="PlaceHolder 3"/>
          <p:cNvSpPr>
            <a:spLocks noGrp="1"/>
          </p:cNvSpPr>
          <p:nvPr>
            <p:ph type="body"/>
          </p:nvPr>
        </p:nvSpPr>
        <p:spPr>
          <a:xfrm>
            <a:off x="609480" y="3936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56" name="PlaceHolder 4"/>
          <p:cNvSpPr>
            <a:spLocks noGrp="1"/>
          </p:cNvSpPr>
          <p:nvPr>
            <p:ph type="body"/>
          </p:nvPr>
        </p:nvSpPr>
        <p:spPr>
          <a:xfrm>
            <a:off x="6275160" y="1479600"/>
            <a:ext cx="539568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4" name="PlaceHolder 2"/>
          <p:cNvSpPr>
            <a:spLocks noGrp="1"/>
          </p:cNvSpPr>
          <p:nvPr>
            <p:ph type="subTitle"/>
          </p:nvPr>
        </p:nvSpPr>
        <p:spPr>
          <a:xfrm>
            <a:off x="609480" y="1479600"/>
            <a:ext cx="11057040" cy="4703760"/>
          </a:xfrm>
          <a:prstGeom prst="rect">
            <a:avLst/>
          </a:prstGeom>
        </p:spPr>
        <p:txBody>
          <a:bodyPr lIns="0" rIns="0" tIns="0" bIns="0" anchor="ctr"/>
          <a:p>
            <a:pPr algn="ctr">
              <a:spcBef>
                <a:spcPts val="998"/>
              </a:spcBef>
            </a:pPr>
            <a:endParaRPr b="0" lang="en-US" sz="28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58" name="PlaceHolder 2"/>
          <p:cNvSpPr>
            <a:spLocks noGrp="1"/>
          </p:cNvSpPr>
          <p:nvPr>
            <p:ph type="body"/>
          </p:nvPr>
        </p:nvSpPr>
        <p:spPr>
          <a:xfrm>
            <a:off x="609480" y="1479600"/>
            <a:ext cx="539568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59" name="PlaceHolder 3"/>
          <p:cNvSpPr>
            <a:spLocks noGrp="1"/>
          </p:cNvSpPr>
          <p:nvPr>
            <p:ph type="body"/>
          </p:nvPr>
        </p:nvSpPr>
        <p:spPr>
          <a:xfrm>
            <a:off x="627516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60" name="PlaceHolder 4"/>
          <p:cNvSpPr>
            <a:spLocks noGrp="1"/>
          </p:cNvSpPr>
          <p:nvPr>
            <p:ph type="body"/>
          </p:nvPr>
        </p:nvSpPr>
        <p:spPr>
          <a:xfrm>
            <a:off x="6275160" y="3936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62" name="PlaceHolder 2"/>
          <p:cNvSpPr>
            <a:spLocks noGrp="1"/>
          </p:cNvSpPr>
          <p:nvPr>
            <p:ph type="body"/>
          </p:nvPr>
        </p:nvSpPr>
        <p:spPr>
          <a:xfrm>
            <a:off x="60948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63" name="PlaceHolder 3"/>
          <p:cNvSpPr>
            <a:spLocks noGrp="1"/>
          </p:cNvSpPr>
          <p:nvPr>
            <p:ph type="body"/>
          </p:nvPr>
        </p:nvSpPr>
        <p:spPr>
          <a:xfrm>
            <a:off x="627516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64" name="PlaceHolder 4"/>
          <p:cNvSpPr>
            <a:spLocks noGrp="1"/>
          </p:cNvSpPr>
          <p:nvPr>
            <p:ph type="body"/>
          </p:nvPr>
        </p:nvSpPr>
        <p:spPr>
          <a:xfrm>
            <a:off x="609480" y="3936600"/>
            <a:ext cx="11057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66" name="PlaceHolder 2"/>
          <p:cNvSpPr>
            <a:spLocks noGrp="1"/>
          </p:cNvSpPr>
          <p:nvPr>
            <p:ph type="body"/>
          </p:nvPr>
        </p:nvSpPr>
        <p:spPr>
          <a:xfrm>
            <a:off x="609480" y="1479600"/>
            <a:ext cx="11057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67" name="PlaceHolder 3"/>
          <p:cNvSpPr>
            <a:spLocks noGrp="1"/>
          </p:cNvSpPr>
          <p:nvPr>
            <p:ph type="body"/>
          </p:nvPr>
        </p:nvSpPr>
        <p:spPr>
          <a:xfrm>
            <a:off x="609480" y="3936600"/>
            <a:ext cx="11057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69" name="PlaceHolder 2"/>
          <p:cNvSpPr>
            <a:spLocks noGrp="1"/>
          </p:cNvSpPr>
          <p:nvPr>
            <p:ph type="body"/>
          </p:nvPr>
        </p:nvSpPr>
        <p:spPr>
          <a:xfrm>
            <a:off x="60948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70" name="PlaceHolder 3"/>
          <p:cNvSpPr>
            <a:spLocks noGrp="1"/>
          </p:cNvSpPr>
          <p:nvPr>
            <p:ph type="body"/>
          </p:nvPr>
        </p:nvSpPr>
        <p:spPr>
          <a:xfrm>
            <a:off x="627516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71" name="PlaceHolder 4"/>
          <p:cNvSpPr>
            <a:spLocks noGrp="1"/>
          </p:cNvSpPr>
          <p:nvPr>
            <p:ph type="body"/>
          </p:nvPr>
        </p:nvSpPr>
        <p:spPr>
          <a:xfrm>
            <a:off x="6275160" y="3936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72" name="PlaceHolder 5"/>
          <p:cNvSpPr>
            <a:spLocks noGrp="1"/>
          </p:cNvSpPr>
          <p:nvPr>
            <p:ph type="body"/>
          </p:nvPr>
        </p:nvSpPr>
        <p:spPr>
          <a:xfrm>
            <a:off x="609480" y="3936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74" name="PlaceHolder 2"/>
          <p:cNvSpPr>
            <a:spLocks noGrp="1"/>
          </p:cNvSpPr>
          <p:nvPr>
            <p:ph type="body"/>
          </p:nvPr>
        </p:nvSpPr>
        <p:spPr>
          <a:xfrm>
            <a:off x="609480" y="1479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75" name="PlaceHolder 3"/>
          <p:cNvSpPr>
            <a:spLocks noGrp="1"/>
          </p:cNvSpPr>
          <p:nvPr>
            <p:ph type="body"/>
          </p:nvPr>
        </p:nvSpPr>
        <p:spPr>
          <a:xfrm>
            <a:off x="4348080" y="1479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76" name="PlaceHolder 4"/>
          <p:cNvSpPr>
            <a:spLocks noGrp="1"/>
          </p:cNvSpPr>
          <p:nvPr>
            <p:ph type="body"/>
          </p:nvPr>
        </p:nvSpPr>
        <p:spPr>
          <a:xfrm>
            <a:off x="8086320" y="1479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77" name="PlaceHolder 5"/>
          <p:cNvSpPr>
            <a:spLocks noGrp="1"/>
          </p:cNvSpPr>
          <p:nvPr>
            <p:ph type="body"/>
          </p:nvPr>
        </p:nvSpPr>
        <p:spPr>
          <a:xfrm>
            <a:off x="8086320" y="3936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78" name="PlaceHolder 6"/>
          <p:cNvSpPr>
            <a:spLocks noGrp="1"/>
          </p:cNvSpPr>
          <p:nvPr>
            <p:ph type="body"/>
          </p:nvPr>
        </p:nvSpPr>
        <p:spPr>
          <a:xfrm>
            <a:off x="4348080" y="3936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79" name="PlaceHolder 7"/>
          <p:cNvSpPr>
            <a:spLocks noGrp="1"/>
          </p:cNvSpPr>
          <p:nvPr>
            <p:ph type="body"/>
          </p:nvPr>
        </p:nvSpPr>
        <p:spPr>
          <a:xfrm>
            <a:off x="609480" y="3936600"/>
            <a:ext cx="3560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6" name="PlaceHolder 2"/>
          <p:cNvSpPr>
            <a:spLocks noGrp="1"/>
          </p:cNvSpPr>
          <p:nvPr>
            <p:ph type="body"/>
          </p:nvPr>
        </p:nvSpPr>
        <p:spPr>
          <a:xfrm>
            <a:off x="609480" y="1479600"/>
            <a:ext cx="1105704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8" name="PlaceHolder 2"/>
          <p:cNvSpPr>
            <a:spLocks noGrp="1"/>
          </p:cNvSpPr>
          <p:nvPr>
            <p:ph type="body"/>
          </p:nvPr>
        </p:nvSpPr>
        <p:spPr>
          <a:xfrm>
            <a:off x="609480" y="1479600"/>
            <a:ext cx="539568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9" name="PlaceHolder 3"/>
          <p:cNvSpPr>
            <a:spLocks noGrp="1"/>
          </p:cNvSpPr>
          <p:nvPr>
            <p:ph type="body"/>
          </p:nvPr>
        </p:nvSpPr>
        <p:spPr>
          <a:xfrm>
            <a:off x="6275160" y="1479600"/>
            <a:ext cx="539568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609480" y="364680"/>
            <a:ext cx="11057040" cy="4078080"/>
          </a:xfrm>
          <a:prstGeom prst="rect">
            <a:avLst/>
          </a:prstGeom>
        </p:spPr>
        <p:txBody>
          <a:bodyPr lIns="0" rIns="0" tIns="0" bIns="0" anchor="ctr"/>
          <a:p>
            <a:pPr algn="ctr">
              <a:spcBef>
                <a:spcPts val="998"/>
              </a:spcBef>
            </a:pPr>
            <a:endParaRPr b="0" lang="en-US" sz="28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13" name="PlaceHolder 2"/>
          <p:cNvSpPr>
            <a:spLocks noGrp="1"/>
          </p:cNvSpPr>
          <p:nvPr>
            <p:ph type="body"/>
          </p:nvPr>
        </p:nvSpPr>
        <p:spPr>
          <a:xfrm>
            <a:off x="60948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14" name="PlaceHolder 3"/>
          <p:cNvSpPr>
            <a:spLocks noGrp="1"/>
          </p:cNvSpPr>
          <p:nvPr>
            <p:ph type="body"/>
          </p:nvPr>
        </p:nvSpPr>
        <p:spPr>
          <a:xfrm>
            <a:off x="609480" y="3936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15" name="PlaceHolder 4"/>
          <p:cNvSpPr>
            <a:spLocks noGrp="1"/>
          </p:cNvSpPr>
          <p:nvPr>
            <p:ph type="body"/>
          </p:nvPr>
        </p:nvSpPr>
        <p:spPr>
          <a:xfrm>
            <a:off x="6275160" y="1479600"/>
            <a:ext cx="539568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17" name="PlaceHolder 2"/>
          <p:cNvSpPr>
            <a:spLocks noGrp="1"/>
          </p:cNvSpPr>
          <p:nvPr>
            <p:ph type="body"/>
          </p:nvPr>
        </p:nvSpPr>
        <p:spPr>
          <a:xfrm>
            <a:off x="609480" y="1479600"/>
            <a:ext cx="5395680" cy="470376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18" name="PlaceHolder 3"/>
          <p:cNvSpPr>
            <a:spLocks noGrp="1"/>
          </p:cNvSpPr>
          <p:nvPr>
            <p:ph type="body"/>
          </p:nvPr>
        </p:nvSpPr>
        <p:spPr>
          <a:xfrm>
            <a:off x="627516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19" name="PlaceHolder 4"/>
          <p:cNvSpPr>
            <a:spLocks noGrp="1"/>
          </p:cNvSpPr>
          <p:nvPr>
            <p:ph type="body"/>
          </p:nvPr>
        </p:nvSpPr>
        <p:spPr>
          <a:xfrm>
            <a:off x="6275160" y="3936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480" y="364680"/>
            <a:ext cx="11057040" cy="879480"/>
          </a:xfrm>
          <a:prstGeom prst="rect">
            <a:avLst/>
          </a:prstGeom>
        </p:spPr>
        <p:txBody>
          <a:bodyPr lIns="90000" rIns="90000" tIns="46800" bIns="46800" anchor="ctr"/>
          <a:p>
            <a:endParaRPr b="1" lang="en-US" sz="3200" spc="-1" strike="noStrike">
              <a:solidFill>
                <a:srgbClr val="000000"/>
              </a:solidFill>
              <a:uFill>
                <a:solidFill>
                  <a:srgbClr val="ffffff"/>
                </a:solidFill>
              </a:uFill>
              <a:latin typeface="Arial"/>
            </a:endParaRPr>
          </a:p>
        </p:txBody>
      </p:sp>
      <p:sp>
        <p:nvSpPr>
          <p:cNvPr id="21" name="PlaceHolder 2"/>
          <p:cNvSpPr>
            <a:spLocks noGrp="1"/>
          </p:cNvSpPr>
          <p:nvPr>
            <p:ph type="body"/>
          </p:nvPr>
        </p:nvSpPr>
        <p:spPr>
          <a:xfrm>
            <a:off x="60948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22" name="PlaceHolder 3"/>
          <p:cNvSpPr>
            <a:spLocks noGrp="1"/>
          </p:cNvSpPr>
          <p:nvPr>
            <p:ph type="body"/>
          </p:nvPr>
        </p:nvSpPr>
        <p:spPr>
          <a:xfrm>
            <a:off x="6275160" y="1479600"/>
            <a:ext cx="539568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
        <p:nvSpPr>
          <p:cNvPr id="23" name="PlaceHolder 4"/>
          <p:cNvSpPr>
            <a:spLocks noGrp="1"/>
          </p:cNvSpPr>
          <p:nvPr>
            <p:ph type="body"/>
          </p:nvPr>
        </p:nvSpPr>
        <p:spPr>
          <a:xfrm>
            <a:off x="609480" y="3936600"/>
            <a:ext cx="11057040" cy="2243520"/>
          </a:xfrm>
          <a:prstGeom prst="rect">
            <a:avLst/>
          </a:prstGeom>
        </p:spPr>
        <p:txBody>
          <a:bodyPr lIns="90000" rIns="90000" tIns="46800" bIns="46800"/>
          <a:p>
            <a:endParaRPr b="0" lang="en-US" sz="2800" spc="-1" strike="noStrike">
              <a:solidFill>
                <a:srgbClr val="000000"/>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 Id="rId9" Type="http://schemas.openxmlformats.org/officeDocument/2006/relationships/slideLayout" Target="../slideLayouts/slideLayout6.xml"/><Relationship Id="rId10" Type="http://schemas.openxmlformats.org/officeDocument/2006/relationships/slideLayout" Target="../slideLayouts/slideLayout7.xml"/><Relationship Id="rId11" Type="http://schemas.openxmlformats.org/officeDocument/2006/relationships/slideLayout" Target="../slideLayouts/slideLayout8.xml"/><Relationship Id="rId12" Type="http://schemas.openxmlformats.org/officeDocument/2006/relationships/slideLayout" Target="../slideLayouts/slideLayout9.xml"/><Relationship Id="rId13" Type="http://schemas.openxmlformats.org/officeDocument/2006/relationships/slideLayout" Target="../slideLayouts/slideLayout10.xml"/><Relationship Id="rId14" Type="http://schemas.openxmlformats.org/officeDocument/2006/relationships/slideLayout" Target="../slideLayouts/slideLayout11.xml"/><Relationship Id="rId15"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3.png"/><Relationship Id="rId3" Type="http://schemas.openxmlformats.org/officeDocument/2006/relationships/image" Target="../media/image4.png"/><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 Id="rId9" Type="http://schemas.openxmlformats.org/officeDocument/2006/relationships/slideLayout" Target="../slideLayouts/slideLayout18.xml"/><Relationship Id="rId10" Type="http://schemas.openxmlformats.org/officeDocument/2006/relationships/slideLayout" Target="../slideLayouts/slideLayout19.xml"/><Relationship Id="rId11" Type="http://schemas.openxmlformats.org/officeDocument/2006/relationships/slideLayout" Target="../slideLayouts/slideLayout20.xml"/><Relationship Id="rId12" Type="http://schemas.openxmlformats.org/officeDocument/2006/relationships/slideLayout" Target="../slideLayouts/slideLayout21.xml"/><Relationship Id="rId13" Type="http://schemas.openxmlformats.org/officeDocument/2006/relationships/slideLayout" Target="../slideLayouts/slideLayout22.xml"/><Relationship Id="rId14" Type="http://schemas.openxmlformats.org/officeDocument/2006/relationships/slideLayout" Target="../slideLayouts/slideLayout23.xml"/><Relationship Id="rId15"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2"/>
          <a:stretch>
            <a:fillRect/>
          </a:stretch>
        </a:blipFill>
      </p:bgPr>
    </p:bg>
    <p:spTree>
      <p:nvGrpSpPr>
        <p:cNvPr id="1" name=""/>
        <p:cNvGrpSpPr/>
        <p:nvPr/>
      </p:nvGrpSpPr>
      <p:grpSpPr>
        <a:xfrm>
          <a:off x="0" y="0"/>
          <a:ext cx="0" cy="0"/>
          <a:chOff x="0" y="0"/>
          <a:chExt cx="0" cy="0"/>
        </a:xfrm>
      </p:grpSpPr>
      <p:pic>
        <p:nvPicPr>
          <p:cNvPr id="0" name="Picture 2" descr="ttps://www.first.org/identity/first-org.png"/>
          <p:cNvPicPr/>
          <p:nvPr/>
        </p:nvPicPr>
        <p:blipFill>
          <a:blip r:embed="rId3"/>
          <a:stretch/>
        </p:blipFill>
        <p:spPr>
          <a:xfrm>
            <a:off x="1281240" y="4844880"/>
            <a:ext cx="3200400" cy="1920960"/>
          </a:xfrm>
          <a:prstGeom prst="rect">
            <a:avLst/>
          </a:prstGeom>
          <a:ln>
            <a:noFill/>
          </a:ln>
        </p:spPr>
      </p:pic>
      <p:sp>
        <p:nvSpPr>
          <p:cNvPr id="1" name="PlaceHolder 1"/>
          <p:cNvSpPr>
            <a:spLocks noGrp="1"/>
          </p:cNvSpPr>
          <p:nvPr>
            <p:ph type="title"/>
          </p:nvPr>
        </p:nvSpPr>
        <p:spPr>
          <a:xfrm>
            <a:off x="609480" y="364680"/>
            <a:ext cx="11057040" cy="879480"/>
          </a:xfrm>
          <a:prstGeom prst="rect">
            <a:avLst/>
          </a:prstGeom>
        </p:spPr>
        <p:txBody>
          <a:bodyPr lIns="90000" rIns="90000" tIns="46800" bIns="46800" anchor="ctr"/>
          <a:p>
            <a:r>
              <a:rPr b="1" lang="en-US" sz="3200" spc="-1" strike="noStrike">
                <a:solidFill>
                  <a:srgbClr val="000000"/>
                </a:solidFill>
                <a:uFill>
                  <a:solidFill>
                    <a:srgbClr val="ffffff"/>
                  </a:solidFill>
                </a:uFill>
                <a:latin typeface="Arial"/>
              </a:rPr>
              <a:t>Click to edit the title text format</a:t>
            </a:r>
            <a:endParaRPr b="1" lang="en-US" sz="3200" spc="-1" strike="noStrike">
              <a:solidFill>
                <a:srgbClr val="000000"/>
              </a:solidFill>
              <a:uFill>
                <a:solidFill>
                  <a:srgbClr val="ffffff"/>
                </a:solidFill>
              </a:uFill>
              <a:latin typeface="Arial"/>
            </a:endParaRPr>
          </a:p>
        </p:txBody>
      </p:sp>
      <p:sp>
        <p:nvSpPr>
          <p:cNvPr id="2" name="PlaceHolder 2"/>
          <p:cNvSpPr>
            <a:spLocks noGrp="1"/>
          </p:cNvSpPr>
          <p:nvPr>
            <p:ph type="body"/>
          </p:nvPr>
        </p:nvSpPr>
        <p:spPr>
          <a:xfrm>
            <a:off x="609480" y="1479600"/>
            <a:ext cx="11057040" cy="4703760"/>
          </a:xfrm>
          <a:prstGeom prst="rect">
            <a:avLst/>
          </a:prstGeom>
        </p:spPr>
        <p:txBody>
          <a:bodyPr lIns="90000" rIns="90000" tIns="46800" bIns="46800"/>
          <a:p>
            <a:pPr marL="228600" indent="-228600">
              <a:spcBef>
                <a:spcPts val="998"/>
              </a:spcBef>
              <a:buClr>
                <a:srgbClr val="000000"/>
              </a:buClr>
              <a:buFont typeface="Arial"/>
              <a:buChar char="•"/>
            </a:pPr>
            <a:r>
              <a:rPr b="0" lang="en-US" sz="2800" spc="-1" strike="noStrike">
                <a:solidFill>
                  <a:srgbClr val="000000"/>
                </a:solidFill>
                <a:uFill>
                  <a:solidFill>
                    <a:srgbClr val="ffffff"/>
                  </a:solidFill>
                </a:uFill>
                <a:latin typeface="Arial"/>
              </a:rPr>
              <a:t>Click to edit the outline text format</a:t>
            </a:r>
            <a:endParaRPr b="0" lang="en-US" sz="2800" spc="-1" strike="noStrike">
              <a:solidFill>
                <a:srgbClr val="000000"/>
              </a:solidFill>
              <a:uFill>
                <a:solidFill>
                  <a:srgbClr val="ffffff"/>
                </a:solidFill>
              </a:uFill>
              <a:latin typeface="Arial"/>
            </a:endParaRPr>
          </a:p>
          <a:p>
            <a:pPr lvl="1" marL="685800" indent="-228600">
              <a:spcBef>
                <a:spcPts val="499"/>
              </a:spcBef>
              <a:buClr>
                <a:srgbClr val="000000"/>
              </a:buClr>
              <a:buFont typeface="Arial"/>
              <a:buChar char="•"/>
            </a:pPr>
            <a:r>
              <a:rPr b="0" lang="en-US" sz="2400" spc="-1" strike="noStrike">
                <a:solidFill>
                  <a:srgbClr val="000000"/>
                </a:solidFill>
                <a:uFill>
                  <a:solidFill>
                    <a:srgbClr val="ffffff"/>
                  </a:solidFill>
                </a:uFill>
                <a:latin typeface="Arial"/>
              </a:rPr>
              <a:t>Second Outline Level</a:t>
            </a:r>
            <a:endParaRPr b="0" lang="en-US" sz="2400" spc="-1" strike="noStrike">
              <a:solidFill>
                <a:srgbClr val="000000"/>
              </a:solidFill>
              <a:uFill>
                <a:solidFill>
                  <a:srgbClr val="ffffff"/>
                </a:solidFill>
              </a:uFill>
              <a:latin typeface="Arial"/>
            </a:endParaRPr>
          </a:p>
          <a:p>
            <a:pPr lvl="2" marL="1143000" indent="-228600">
              <a:spcBef>
                <a:spcPts val="499"/>
              </a:spcBef>
              <a:buClr>
                <a:srgbClr val="000000"/>
              </a:buClr>
              <a:buFont typeface="Arial"/>
              <a:buChar char="•"/>
            </a:pPr>
            <a:r>
              <a:rPr b="0" lang="en-US" sz="2000" spc="-1" strike="noStrike">
                <a:solidFill>
                  <a:srgbClr val="000000"/>
                </a:solidFill>
                <a:uFill>
                  <a:solidFill>
                    <a:srgbClr val="ffffff"/>
                  </a:solidFill>
                </a:uFill>
                <a:latin typeface="Arial"/>
              </a:rPr>
              <a:t>Third Outline Level</a:t>
            </a:r>
            <a:endParaRPr b="0" lang="en-US" sz="2000" spc="-1" strike="noStrike">
              <a:solidFill>
                <a:srgbClr val="000000"/>
              </a:solidFill>
              <a:uFill>
                <a:solidFill>
                  <a:srgbClr val="ffffff"/>
                </a:solidFill>
              </a:uFill>
              <a:latin typeface="Arial"/>
            </a:endParaRPr>
          </a:p>
          <a:p>
            <a:pPr lvl="3" marL="1600200" indent="-228600">
              <a:spcBef>
                <a:spcPts val="499"/>
              </a:spcBef>
              <a:buClr>
                <a:srgbClr val="000000"/>
              </a:buClr>
              <a:buFont typeface="Arial"/>
              <a:buChar char="•"/>
            </a:pPr>
            <a:r>
              <a:rPr b="0" lang="en-US" sz="1800" spc="-1" strike="noStrike">
                <a:solidFill>
                  <a:srgbClr val="000000"/>
                </a:solidFill>
                <a:uFill>
                  <a:solidFill>
                    <a:srgbClr val="ffffff"/>
                  </a:solidFill>
                </a:uFill>
                <a:latin typeface="Arial"/>
              </a:rPr>
              <a:t>Fourth Outline Level</a:t>
            </a:r>
            <a:endParaRPr b="0" lang="en-US" sz="1800" spc="-1" strike="noStrike">
              <a:solidFill>
                <a:srgbClr val="000000"/>
              </a:solidFill>
              <a:uFill>
                <a:solidFill>
                  <a:srgbClr val="ffffff"/>
                </a:solidFill>
              </a:uFill>
              <a:latin typeface="Arial"/>
            </a:endParaRPr>
          </a:p>
          <a:p>
            <a:pPr lvl="4" marL="2057400" indent="-228600">
              <a:spcBef>
                <a:spcPts val="499"/>
              </a:spcBef>
              <a:buClr>
                <a:srgbClr val="000000"/>
              </a:buClr>
              <a:buFont typeface="Arial"/>
              <a:buChar char="•"/>
            </a:pPr>
            <a:r>
              <a:rPr b="0" lang="en-US" sz="1800" spc="-1" strike="noStrike">
                <a:solidFill>
                  <a:srgbClr val="000000"/>
                </a:solidFill>
                <a:uFill>
                  <a:solidFill>
                    <a:srgbClr val="ffffff"/>
                  </a:solidFill>
                </a:uFill>
                <a:latin typeface="Arial"/>
              </a:rPr>
              <a:t>Fifth Outline Level</a:t>
            </a:r>
            <a:endParaRPr b="0" lang="en-US" sz="1800" spc="-1" strike="noStrike">
              <a:solidFill>
                <a:srgbClr val="000000"/>
              </a:solidFill>
              <a:uFill>
                <a:solidFill>
                  <a:srgbClr val="ffffff"/>
                </a:solidFill>
              </a:uFill>
              <a:latin typeface="Arial"/>
            </a:endParaRPr>
          </a:p>
          <a:p>
            <a:pPr lvl="5" marL="2057400" indent="-228600">
              <a:spcBef>
                <a:spcPts val="499"/>
              </a:spcBef>
              <a:buClr>
                <a:srgbClr val="000000"/>
              </a:buClr>
              <a:buFont typeface="Arial"/>
              <a:buChar char="•"/>
            </a:pPr>
            <a:r>
              <a:rPr b="0" lang="en-US" sz="1800" spc="-1" strike="noStrike">
                <a:solidFill>
                  <a:srgbClr val="000000"/>
                </a:solidFill>
                <a:uFill>
                  <a:solidFill>
                    <a:srgbClr val="ffffff"/>
                  </a:solidFill>
                </a:uFill>
                <a:latin typeface="Arial"/>
              </a:rPr>
              <a:t>Sixth Outline Level</a:t>
            </a:r>
            <a:endParaRPr b="0" lang="en-US" sz="1800" spc="-1" strike="noStrike">
              <a:solidFill>
                <a:srgbClr val="000000"/>
              </a:solidFill>
              <a:uFill>
                <a:solidFill>
                  <a:srgbClr val="ffffff"/>
                </a:solidFill>
              </a:uFill>
              <a:latin typeface="Arial"/>
            </a:endParaRPr>
          </a:p>
          <a:p>
            <a:pPr lvl="6" marL="2057400" indent="-228600">
              <a:spcBef>
                <a:spcPts val="499"/>
              </a:spcBef>
              <a:buClr>
                <a:srgbClr val="000000"/>
              </a:buClr>
              <a:buFont typeface="Arial"/>
              <a:buChar char="•"/>
            </a:pPr>
            <a:r>
              <a:rPr b="0" lang="en-US" sz="1800" spc="-1" strike="noStrike">
                <a:solidFill>
                  <a:srgbClr val="000000"/>
                </a:solidFill>
                <a:uFill>
                  <a:solidFill>
                    <a:srgbClr val="ffffff"/>
                  </a:solidFill>
                </a:uFill>
                <a:latin typeface="Arial"/>
              </a:rPr>
              <a:t>Seventh Outline Level</a:t>
            </a:r>
            <a:endParaRPr b="0" lang="en-US" sz="18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blipFill>
          <a:blip r:embed="rId2"/>
          <a:stretch>
            <a:fillRect/>
          </a:stretch>
        </a:blipFill>
      </p:bgPr>
    </p:bg>
    <p:spTree>
      <p:nvGrpSpPr>
        <p:cNvPr id="1" name=""/>
        <p:cNvGrpSpPr/>
        <p:nvPr/>
      </p:nvGrpSpPr>
      <p:grpSpPr>
        <a:xfrm>
          <a:off x="0" y="0"/>
          <a:ext cx="0" cy="0"/>
          <a:chOff x="0" y="0"/>
          <a:chExt cx="0" cy="0"/>
        </a:xfrm>
      </p:grpSpPr>
      <p:sp>
        <p:nvSpPr>
          <p:cNvPr id="39" name="CustomShape 1"/>
          <p:cNvSpPr/>
          <p:nvPr/>
        </p:nvSpPr>
        <p:spPr>
          <a:xfrm>
            <a:off x="0" y="6624720"/>
            <a:ext cx="6818400" cy="215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6800" bIns="46800" anchor="ctr"/>
          <a:p>
            <a:pPr>
              <a:lnSpc>
                <a:spcPct val="100000"/>
              </a:lnSpc>
            </a:pPr>
            <a:r>
              <a:rPr b="0" lang="en-US" sz="800" spc="-1" strike="noStrike">
                <a:solidFill>
                  <a:srgbClr val="595959"/>
                </a:solidFill>
                <a:uFill>
                  <a:solidFill>
                    <a:srgbClr val="ffffff"/>
                  </a:solidFill>
                </a:uFill>
                <a:latin typeface="Arial"/>
              </a:rPr>
              <a:t>CVSS 3.0 Introduction, © FIRST Inc.</a:t>
            </a:r>
            <a:endParaRPr b="0" lang="en-US" sz="1800" spc="-1" strike="noStrike">
              <a:solidFill>
                <a:srgbClr val="000000"/>
              </a:solidFill>
              <a:uFill>
                <a:solidFill>
                  <a:srgbClr val="ffffff"/>
                </a:solidFill>
              </a:uFill>
              <a:latin typeface="Arial"/>
            </a:endParaRPr>
          </a:p>
        </p:txBody>
      </p:sp>
      <p:pic>
        <p:nvPicPr>
          <p:cNvPr id="40" name="Picture 5" descr=""/>
          <p:cNvPicPr/>
          <p:nvPr/>
        </p:nvPicPr>
        <p:blipFill>
          <a:blip r:embed="rId3"/>
          <a:stretch/>
        </p:blipFill>
        <p:spPr>
          <a:xfrm>
            <a:off x="10495080" y="5983200"/>
            <a:ext cx="1374480" cy="825480"/>
          </a:xfrm>
          <a:prstGeom prst="rect">
            <a:avLst/>
          </a:prstGeom>
          <a:ln>
            <a:noFill/>
          </a:ln>
        </p:spPr>
      </p:pic>
      <p:sp>
        <p:nvSpPr>
          <p:cNvPr id="41" name="PlaceHolder 2"/>
          <p:cNvSpPr>
            <a:spLocks noGrp="1"/>
          </p:cNvSpPr>
          <p:nvPr>
            <p:ph type="title"/>
          </p:nvPr>
        </p:nvSpPr>
        <p:spPr>
          <a:xfrm>
            <a:off x="609480" y="364680"/>
            <a:ext cx="11057040" cy="879480"/>
          </a:xfrm>
          <a:prstGeom prst="rect">
            <a:avLst/>
          </a:prstGeom>
        </p:spPr>
        <p:txBody>
          <a:bodyPr lIns="90000" rIns="90000" tIns="46800" bIns="46800" anchor="ctr"/>
          <a:p>
            <a:r>
              <a:rPr b="1" lang="en-US" sz="3200" spc="-1" strike="noStrike">
                <a:solidFill>
                  <a:srgbClr val="000000"/>
                </a:solidFill>
                <a:uFill>
                  <a:solidFill>
                    <a:srgbClr val="ffffff"/>
                  </a:solidFill>
                </a:uFill>
                <a:latin typeface="Arial"/>
              </a:rPr>
              <a:t>Click to edit the title text format</a:t>
            </a:r>
            <a:endParaRPr b="1" lang="en-US" sz="3200" spc="-1" strike="noStrike">
              <a:solidFill>
                <a:srgbClr val="000000"/>
              </a:solidFill>
              <a:uFill>
                <a:solidFill>
                  <a:srgbClr val="ffffff"/>
                </a:solidFill>
              </a:uFill>
              <a:latin typeface="Arial"/>
            </a:endParaRPr>
          </a:p>
        </p:txBody>
      </p:sp>
      <p:sp>
        <p:nvSpPr>
          <p:cNvPr id="42" name="PlaceHolder 3"/>
          <p:cNvSpPr>
            <a:spLocks noGrp="1"/>
          </p:cNvSpPr>
          <p:nvPr>
            <p:ph type="body"/>
          </p:nvPr>
        </p:nvSpPr>
        <p:spPr>
          <a:xfrm>
            <a:off x="609480" y="1479600"/>
            <a:ext cx="11057040" cy="4703760"/>
          </a:xfrm>
          <a:prstGeom prst="rect">
            <a:avLst/>
          </a:prstGeom>
        </p:spPr>
        <p:txBody>
          <a:bodyPr lIns="90000" rIns="90000" tIns="46800" bIns="46800"/>
          <a:p>
            <a:pPr marL="228600" indent="-228600">
              <a:spcBef>
                <a:spcPts val="998"/>
              </a:spcBef>
              <a:buClr>
                <a:srgbClr val="000000"/>
              </a:buClr>
              <a:buFont typeface="Arial"/>
              <a:buChar char="•"/>
            </a:pPr>
            <a:r>
              <a:rPr b="0" lang="en-US" sz="2800" spc="-1" strike="noStrike">
                <a:solidFill>
                  <a:srgbClr val="000000"/>
                </a:solidFill>
                <a:uFill>
                  <a:solidFill>
                    <a:srgbClr val="ffffff"/>
                  </a:solidFill>
                </a:uFill>
                <a:latin typeface="Arial"/>
              </a:rPr>
              <a:t>Click to edit the outline text format</a:t>
            </a:r>
            <a:endParaRPr b="0" lang="en-US" sz="2800" spc="-1" strike="noStrike">
              <a:solidFill>
                <a:srgbClr val="000000"/>
              </a:solidFill>
              <a:uFill>
                <a:solidFill>
                  <a:srgbClr val="ffffff"/>
                </a:solidFill>
              </a:uFill>
              <a:latin typeface="Arial"/>
            </a:endParaRPr>
          </a:p>
          <a:p>
            <a:pPr lvl="1" marL="685800" indent="-228600">
              <a:spcBef>
                <a:spcPts val="499"/>
              </a:spcBef>
              <a:buClr>
                <a:srgbClr val="000000"/>
              </a:buClr>
              <a:buFont typeface="Arial"/>
              <a:buChar char="•"/>
            </a:pPr>
            <a:r>
              <a:rPr b="0" lang="en-US" sz="2400" spc="-1" strike="noStrike">
                <a:solidFill>
                  <a:srgbClr val="000000"/>
                </a:solidFill>
                <a:uFill>
                  <a:solidFill>
                    <a:srgbClr val="ffffff"/>
                  </a:solidFill>
                </a:uFill>
                <a:latin typeface="Arial"/>
              </a:rPr>
              <a:t>Second Outline Level</a:t>
            </a:r>
            <a:endParaRPr b="0" lang="en-US" sz="2400" spc="-1" strike="noStrike">
              <a:solidFill>
                <a:srgbClr val="000000"/>
              </a:solidFill>
              <a:uFill>
                <a:solidFill>
                  <a:srgbClr val="ffffff"/>
                </a:solidFill>
              </a:uFill>
              <a:latin typeface="Arial"/>
            </a:endParaRPr>
          </a:p>
          <a:p>
            <a:pPr lvl="2" marL="1143000" indent="-228600">
              <a:spcBef>
                <a:spcPts val="499"/>
              </a:spcBef>
              <a:buClr>
                <a:srgbClr val="000000"/>
              </a:buClr>
              <a:buFont typeface="Arial"/>
              <a:buChar char="•"/>
            </a:pPr>
            <a:r>
              <a:rPr b="0" lang="en-US" sz="2000" spc="-1" strike="noStrike">
                <a:solidFill>
                  <a:srgbClr val="000000"/>
                </a:solidFill>
                <a:uFill>
                  <a:solidFill>
                    <a:srgbClr val="ffffff"/>
                  </a:solidFill>
                </a:uFill>
                <a:latin typeface="Arial"/>
              </a:rPr>
              <a:t>Third Outline Level</a:t>
            </a:r>
            <a:endParaRPr b="0" lang="en-US" sz="2000" spc="-1" strike="noStrike">
              <a:solidFill>
                <a:srgbClr val="000000"/>
              </a:solidFill>
              <a:uFill>
                <a:solidFill>
                  <a:srgbClr val="ffffff"/>
                </a:solidFill>
              </a:uFill>
              <a:latin typeface="Arial"/>
            </a:endParaRPr>
          </a:p>
          <a:p>
            <a:pPr lvl="3" marL="1600200" indent="-228600">
              <a:spcBef>
                <a:spcPts val="499"/>
              </a:spcBef>
              <a:buClr>
                <a:srgbClr val="000000"/>
              </a:buClr>
              <a:buFont typeface="Arial"/>
              <a:buChar char="•"/>
            </a:pPr>
            <a:r>
              <a:rPr b="0" lang="en-US" sz="1800" spc="-1" strike="noStrike">
                <a:solidFill>
                  <a:srgbClr val="000000"/>
                </a:solidFill>
                <a:uFill>
                  <a:solidFill>
                    <a:srgbClr val="ffffff"/>
                  </a:solidFill>
                </a:uFill>
                <a:latin typeface="Arial"/>
              </a:rPr>
              <a:t>Fourth Outline Level</a:t>
            </a:r>
            <a:endParaRPr b="0" lang="en-US" sz="1800" spc="-1" strike="noStrike">
              <a:solidFill>
                <a:srgbClr val="000000"/>
              </a:solidFill>
              <a:uFill>
                <a:solidFill>
                  <a:srgbClr val="ffffff"/>
                </a:solidFill>
              </a:uFill>
              <a:latin typeface="Arial"/>
            </a:endParaRPr>
          </a:p>
          <a:p>
            <a:pPr lvl="4" marL="2057400" indent="-228600">
              <a:spcBef>
                <a:spcPts val="499"/>
              </a:spcBef>
              <a:buClr>
                <a:srgbClr val="000000"/>
              </a:buClr>
              <a:buFont typeface="Arial"/>
              <a:buChar char="•"/>
            </a:pPr>
            <a:r>
              <a:rPr b="0" lang="en-US" sz="1800" spc="-1" strike="noStrike">
                <a:solidFill>
                  <a:srgbClr val="000000"/>
                </a:solidFill>
                <a:uFill>
                  <a:solidFill>
                    <a:srgbClr val="ffffff"/>
                  </a:solidFill>
                </a:uFill>
                <a:latin typeface="Arial"/>
              </a:rPr>
              <a:t>Fifth Outline Level</a:t>
            </a:r>
            <a:endParaRPr b="0" lang="en-US" sz="1800" spc="-1" strike="noStrike">
              <a:solidFill>
                <a:srgbClr val="000000"/>
              </a:solidFill>
              <a:uFill>
                <a:solidFill>
                  <a:srgbClr val="ffffff"/>
                </a:solidFill>
              </a:uFill>
              <a:latin typeface="Arial"/>
            </a:endParaRPr>
          </a:p>
          <a:p>
            <a:pPr lvl="5" marL="2057400" indent="-228600">
              <a:spcBef>
                <a:spcPts val="499"/>
              </a:spcBef>
              <a:buClr>
                <a:srgbClr val="000000"/>
              </a:buClr>
              <a:buFont typeface="Arial"/>
              <a:buChar char="•"/>
            </a:pPr>
            <a:r>
              <a:rPr b="0" lang="en-US" sz="1800" spc="-1" strike="noStrike">
                <a:solidFill>
                  <a:srgbClr val="000000"/>
                </a:solidFill>
                <a:uFill>
                  <a:solidFill>
                    <a:srgbClr val="ffffff"/>
                  </a:solidFill>
                </a:uFill>
                <a:latin typeface="Arial"/>
              </a:rPr>
              <a:t>Sixth Outline Level</a:t>
            </a:r>
            <a:endParaRPr b="0" lang="en-US" sz="1800" spc="-1" strike="noStrike">
              <a:solidFill>
                <a:srgbClr val="000000"/>
              </a:solidFill>
              <a:uFill>
                <a:solidFill>
                  <a:srgbClr val="ffffff"/>
                </a:solidFill>
              </a:uFill>
              <a:latin typeface="Arial"/>
            </a:endParaRPr>
          </a:p>
          <a:p>
            <a:pPr lvl="6" marL="2057400" indent="-228600">
              <a:spcBef>
                <a:spcPts val="499"/>
              </a:spcBef>
              <a:buClr>
                <a:srgbClr val="000000"/>
              </a:buClr>
              <a:buFont typeface="Arial"/>
              <a:buChar char="•"/>
            </a:pPr>
            <a:r>
              <a:rPr b="0" lang="en-US" sz="1800" spc="-1" strike="noStrike">
                <a:solidFill>
                  <a:srgbClr val="000000"/>
                </a:solidFill>
                <a:uFill>
                  <a:solidFill>
                    <a:srgbClr val="ffffff"/>
                  </a:solidFill>
                </a:uFill>
                <a:latin typeface="Arial"/>
              </a:rPr>
              <a:t>Seventh Outline Level</a:t>
            </a:r>
            <a:endParaRPr b="0" lang="en-US" sz="1800" spc="-1" strike="noStrike">
              <a:solidFill>
                <a:srgbClr val="000000"/>
              </a:solidFill>
              <a:uFill>
                <a:solidFill>
                  <a:srgbClr val="ffffff"/>
                </a:solidFill>
              </a:uFill>
              <a:latin typeface="Arial"/>
            </a:endParaRPr>
          </a:p>
        </p:txBody>
      </p:sp>
      <p:sp>
        <p:nvSpPr>
          <p:cNvPr id="43" name="PlaceHolder 4"/>
          <p:cNvSpPr>
            <a:spLocks noGrp="1"/>
          </p:cNvSpPr>
          <p:nvPr>
            <p:ph type="sldNum"/>
          </p:nvPr>
        </p:nvSpPr>
        <p:spPr>
          <a:xfrm>
            <a:off x="4614480" y="6416280"/>
            <a:ext cx="2344680" cy="289080"/>
          </a:xfrm>
          <a:prstGeom prst="rect">
            <a:avLst/>
          </a:prstGeom>
        </p:spPr>
        <p:txBody>
          <a:bodyPr lIns="90000" rIns="90000" tIns="46800" bIns="46800" anchor="ctr"/>
          <a:p>
            <a:pPr algn="ctr"/>
            <a:fld id="{EE31BA13-E3CB-4C4E-A698-C31708B80E1F}" type="slidenum">
              <a:rPr b="0" lang="en-US" sz="1200" spc="-1" strike="noStrike">
                <a:solidFill>
                  <a:srgbClr val="898989"/>
                </a:solidFill>
                <a:uFill>
                  <a:solidFill>
                    <a:srgbClr val="ffffff"/>
                  </a:solidFill>
                </a:uFill>
                <a:latin typeface="Times New Roman"/>
              </a:rPr>
              <a:t>&lt;number&gt;</a:t>
            </a:fld>
            <a:endParaRPr b="0" lang="en-US" sz="2400" spc="-1" strike="noStrike">
              <a:solidFill>
                <a:srgbClr val="ffffff"/>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Lst>
</p:sldMaster>
</file>

<file path=ppt/slides/_rels/slide1.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2.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hyperlink" Target="http://docs.greenbone.net/GSM-Manual/gos-3.1/en/_images/wizard-result.png" TargetMode="External"/><Relationship Id="rId2" Type="http://schemas.openxmlformats.org/officeDocument/2006/relationships/image" Target="../media/image9.png"/><Relationship Id="rId3" Type="http://schemas.openxmlformats.org/officeDocument/2006/relationships/slideLayout" Target="../slideLayouts/slideLayout13.xml"/><Relationship Id="rId4" Type="http://schemas.openxmlformats.org/officeDocument/2006/relationships/notesSlide" Target="../notesSlides/notesSlide10.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
</Relationships>
</file>

<file path=ppt/slides/_rels/slide12.xml.rels><?xml version="1.0" encoding="UTF-8"?>
<Relationships xmlns="http://schemas.openxmlformats.org/package/2006/relationships"><Relationship Id="rId1" Type="http://schemas.openxmlformats.org/officeDocument/2006/relationships/image" Target="../media/image10.png"/><Relationship Id="rId2" Type="http://schemas.openxmlformats.org/officeDocument/2006/relationships/slideLayout" Target="../slideLayouts/slideLayout13.xml"/><Relationship Id="rId3" Type="http://schemas.openxmlformats.org/officeDocument/2006/relationships/notesSlide" Target="../notesSlides/notesSlide12.xml"/>
</Relationships>
</file>

<file path=ppt/slides/_rels/slide13.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13.xml"/><Relationship Id="rId3" Type="http://schemas.openxmlformats.org/officeDocument/2006/relationships/notesSlide" Target="../notesSlides/notesSlide13.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
</Relationships>
</file>

<file path=ppt/slides/_rels/slide16.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13.xml"/><Relationship Id="rId3" Type="http://schemas.openxmlformats.org/officeDocument/2006/relationships/notesSlide" Target="../notesSlides/notesSlide16.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20.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png"/><Relationship Id="rId3" Type="http://schemas.openxmlformats.org/officeDocument/2006/relationships/slideLayout" Target="../slideLayouts/slideLayout13.xml"/><Relationship Id="rId4" Type="http://schemas.openxmlformats.org/officeDocument/2006/relationships/notesSlide" Target="../notesSlides/notesSlide20.xml"/>
</Relationships>
</file>

<file path=ppt/slides/_rels/slide21.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13.xml"/><Relationship Id="rId3" Type="http://schemas.openxmlformats.org/officeDocument/2006/relationships/notesSlide" Target="../notesSlides/notesSlide21.xml"/>
</Relationships>
</file>

<file path=ppt/slides/_rels/slide22.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13.xml"/><Relationship Id="rId3" Type="http://schemas.openxmlformats.org/officeDocument/2006/relationships/notesSlide" Target="../notesSlides/notesSlide22.xml"/>
</Relationships>
</file>

<file path=ppt/slides/_rels/slide23.xml.rels><?xml version="1.0" encoding="UTF-8"?>
<Relationships xmlns="http://schemas.openxmlformats.org/package/2006/relationships"><Relationship Id="rId1" Type="http://schemas.openxmlformats.org/officeDocument/2006/relationships/hyperlink" Target="https://first.org/cvss/" TargetMode="External"/><Relationship Id="rId2" Type="http://schemas.openxmlformats.org/officeDocument/2006/relationships/slideLayout" Target="../slideLayouts/slideLayout13.xml"/><Relationship Id="rId3" Type="http://schemas.openxmlformats.org/officeDocument/2006/relationships/notesSlide" Target="../notesSlides/notesSlide23.xml"/>
</Relationships>
</file>

<file path=ppt/slides/_rels/slide24.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image" Target="../media/image18.png"/><Relationship Id="rId3" Type="http://schemas.openxmlformats.org/officeDocument/2006/relationships/image" Target="../media/image19.png"/><Relationship Id="rId4" Type="http://schemas.openxmlformats.org/officeDocument/2006/relationships/slideLayout" Target="../slideLayouts/slideLayout13.xml"/><Relationship Id="rId5" Type="http://schemas.openxmlformats.org/officeDocument/2006/relationships/notesSlide" Target="../notesSlides/notesSlide24.xml"/>
</Relationships>
</file>

<file path=ppt/slides/_rels/slide25.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slideLayout" Target="../slideLayouts/slideLayout13.xml"/><Relationship Id="rId3" Type="http://schemas.openxmlformats.org/officeDocument/2006/relationships/notesSlide" Target="../notesSlides/notesSlide25.xml"/>
</Relationships>
</file>

<file path=ppt/slides/_rels/slide2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
</Relationships>
</file>

<file path=ppt/slides/_rels/slide2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7.xml"/>
</Relationships>
</file>

<file path=ppt/slides/_rels/slide2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9.xml"/>
</Relationships>
</file>

<file path=ppt/slides/_rels/slide3.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3.xml"/><Relationship Id="rId3" Type="http://schemas.openxmlformats.org/officeDocument/2006/relationships/notesSlide" Target="../notesSlides/notesSlide3.xml"/>
</Relationships>
</file>

<file path=ppt/slides/_rels/slide3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0.xml"/>
</Relationships>
</file>

<file path=ppt/slides/_rels/slide3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1.xml"/>
</Relationships>
</file>

<file path=ppt/slides/_rels/slide3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
</Relationships>
</file>

<file path=ppt/slides/_rels/slide3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
</Relationships>
</file>

<file path=ppt/slides/_rels/slide3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
</Relationships>
</file>

<file path=ppt/slides/_rels/slide3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
</Relationships>
</file>

<file path=ppt/slides/_rels/slide3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
</Relationships>
</file>

<file path=ppt/slides/_rels/slide3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7.xml"/>
</Relationships>
</file>

<file path=ppt/slides/_rels/slide3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8.xml"/>
</Relationships>
</file>

<file path=ppt/slides/_rels/slide3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
</Relationships>
</file>

<file path=ppt/slides/_rels/slide4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0.xml"/>
</Relationships>
</file>

<file path=ppt/slides/_rels/slide4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1.xml"/>
</Relationships>
</file>

<file path=ppt/slides/_rels/slide4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2.xml"/>
</Relationships>
</file>

<file path=ppt/slides/_rels/slide4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3.xml"/>
</Relationships>
</file>

<file path=ppt/slides/_rels/slide4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4.xml"/>
</Relationships>
</file>

<file path=ppt/slides/_rels/slide4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5.xml"/>
</Relationships>
</file>

<file path=ppt/slides/_rels/slide46.xml.rels><?xml version="1.0" encoding="UTF-8"?>
<Relationships xmlns="http://schemas.openxmlformats.org/package/2006/relationships"><Relationship Id="rId1" Type="http://schemas.openxmlformats.org/officeDocument/2006/relationships/image" Target="../media/image21.png"/><Relationship Id="rId2" Type="http://schemas.openxmlformats.org/officeDocument/2006/relationships/slideLayout" Target="../slideLayouts/slideLayout13.xml"/><Relationship Id="rId3" Type="http://schemas.openxmlformats.org/officeDocument/2006/relationships/notesSlide" Target="../notesSlides/notesSlide46.xml"/>
</Relationships>
</file>

<file path=ppt/slides/_rels/slide4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7.xml"/>
</Relationships>
</file>

<file path=ppt/slides/_rels/slide48.xml.rels><?xml version="1.0" encoding="UTF-8"?>
<Relationships xmlns="http://schemas.openxmlformats.org/package/2006/relationships"><Relationship Id="rId1" Type="http://schemas.openxmlformats.org/officeDocument/2006/relationships/image" Target="../media/image22.png"/><Relationship Id="rId2" Type="http://schemas.openxmlformats.org/officeDocument/2006/relationships/slideLayout" Target="../slideLayouts/slideLayout13.xml"/><Relationship Id="rId3" Type="http://schemas.openxmlformats.org/officeDocument/2006/relationships/notesSlide" Target="../notesSlides/notesSlide48.xml"/>
</Relationships>
</file>

<file path=ppt/slides/_rels/slide49.xml.rels><?xml version="1.0" encoding="UTF-8"?>
<Relationships xmlns="http://schemas.openxmlformats.org/package/2006/relationships"><Relationship Id="rId1" Type="http://schemas.openxmlformats.org/officeDocument/2006/relationships/image" Target="../media/image23.png"/><Relationship Id="rId2" Type="http://schemas.openxmlformats.org/officeDocument/2006/relationships/slideLayout" Target="../slideLayouts/slideLayout13.xml"/><Relationship Id="rId3" Type="http://schemas.openxmlformats.org/officeDocument/2006/relationships/notesSlide" Target="../notesSlides/notesSlide49.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
</Relationships>
</file>

<file path=ppt/slides/_rels/slide5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0.xml"/>
</Relationships>
</file>

<file path=ppt/slides/_rels/slide51.xml.rels><?xml version="1.0" encoding="UTF-8"?>
<Relationships xmlns="http://schemas.openxmlformats.org/package/2006/relationships"><Relationship Id="rId1" Type="http://schemas.openxmlformats.org/officeDocument/2006/relationships/hyperlink" Target="https://source.android.com/security/bulletin/2016-07-01#remote-code-execution-vulnerability-in-bluetooth" TargetMode="External"/><Relationship Id="rId2" Type="http://schemas.openxmlformats.org/officeDocument/2006/relationships/hyperlink" Target="https://nvd.nist.gov/vuln/detail/CVE-2016-3744" TargetMode="External"/><Relationship Id="rId3" Type="http://schemas.openxmlformats.org/officeDocument/2006/relationships/slideLayout" Target="../slideLayouts/slideLayout13.xml"/><Relationship Id="rId4" Type="http://schemas.openxmlformats.org/officeDocument/2006/relationships/notesSlide" Target="../notesSlides/notesSlide51.xml"/>
</Relationships>
</file>

<file path=ppt/slides/_rels/slide5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2.xml"/>
</Relationships>
</file>

<file path=ppt/slides/_rels/slide53.xml.rels><?xml version="1.0" encoding="UTF-8"?>
<Relationships xmlns="http://schemas.openxmlformats.org/package/2006/relationships"><Relationship Id="rId1" Type="http://schemas.openxmlformats.org/officeDocument/2006/relationships/image" Target="../media/image24.png"/><Relationship Id="rId2" Type="http://schemas.openxmlformats.org/officeDocument/2006/relationships/slideLayout" Target="../slideLayouts/slideLayout13.xml"/><Relationship Id="rId3" Type="http://schemas.openxmlformats.org/officeDocument/2006/relationships/notesSlide" Target="../notesSlides/notesSlide53.xml"/>
</Relationships>
</file>

<file path=ppt/slides/_rels/slide54.xml.rels><?xml version="1.0" encoding="UTF-8"?>
<Relationships xmlns="http://schemas.openxmlformats.org/package/2006/relationships"><Relationship Id="rId1" Type="http://schemas.openxmlformats.org/officeDocument/2006/relationships/image" Target="../media/image25.png"/><Relationship Id="rId2" Type="http://schemas.openxmlformats.org/officeDocument/2006/relationships/slideLayout" Target="../slideLayouts/slideLayout13.xml"/><Relationship Id="rId3" Type="http://schemas.openxmlformats.org/officeDocument/2006/relationships/notesSlide" Target="../notesSlides/notesSlide54.xml"/>
</Relationships>
</file>

<file path=ppt/slides/_rels/slide5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5.xml"/>
</Relationships>
</file>

<file path=ppt/slides/_rels/slide5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6.xml"/>
</Relationships>
</file>

<file path=ppt/slides/_rels/slide5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7.xml"/>
</Relationships>
</file>

<file path=ppt/slides/_rels/slide58.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8.xml"/>
</Relationships>
</file>

<file path=ppt/slides/_rels/slide5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9.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
</Relationships>
</file>

<file path=ppt/slides/_rels/slide6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0.xml"/>
</Relationships>
</file>

<file path=ppt/slides/_rels/slide6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1.xml"/>
</Relationships>
</file>

<file path=ppt/slides/_rels/slide62.xml.rels><?xml version="1.0" encoding="UTF-8"?>
<Relationships xmlns="http://schemas.openxmlformats.org/package/2006/relationships"><Relationship Id="rId1" Type="http://schemas.openxmlformats.org/officeDocument/2006/relationships/image" Target="../media/image26.png"/><Relationship Id="rId2" Type="http://schemas.openxmlformats.org/officeDocument/2006/relationships/slideLayout" Target="../slideLayouts/slideLayout13.xml"/><Relationship Id="rId3" Type="http://schemas.openxmlformats.org/officeDocument/2006/relationships/notesSlide" Target="../notesSlides/notesSlide62.xml"/>
</Relationships>
</file>

<file path=ppt/slides/_rels/slide63.xml.rels><?xml version="1.0" encoding="UTF-8"?>
<Relationships xmlns="http://schemas.openxmlformats.org/package/2006/relationships"><Relationship Id="rId1" Type="http://schemas.openxmlformats.org/officeDocument/2006/relationships/image" Target="../media/image27.png"/><Relationship Id="rId2" Type="http://schemas.openxmlformats.org/officeDocument/2006/relationships/slideLayout" Target="../slideLayouts/slideLayout13.xml"/><Relationship Id="rId3" Type="http://schemas.openxmlformats.org/officeDocument/2006/relationships/notesSlide" Target="../notesSlides/notesSlide63.xml"/>
</Relationships>
</file>

<file path=ppt/slides/_rels/slide6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4.xml"/>
</Relationships>
</file>

<file path=ppt/slides/_rels/slide6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5.xml"/>
</Relationships>
</file>

<file path=ppt/slides/_rels/slide66.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6.xml"/>
</Relationships>
</file>

<file path=ppt/slides/_rels/slide67.xml.rels><?xml version="1.0" encoding="UTF-8"?>
<Relationships xmlns="http://schemas.openxmlformats.org/package/2006/relationships"><Relationship Id="rId1" Type="http://schemas.openxmlformats.org/officeDocument/2006/relationships/image" Target="../media/image28.jpeg"/><Relationship Id="rId2" Type="http://schemas.openxmlformats.org/officeDocument/2006/relationships/slideLayout" Target="../slideLayouts/slideLayout13.xml"/><Relationship Id="rId3" Type="http://schemas.openxmlformats.org/officeDocument/2006/relationships/notesSlide" Target="../notesSlides/notesSlide67.xml"/>
</Relationships>
</file>

<file path=ppt/slides/_rels/slide68.xml.rels><?xml version="1.0" encoding="UTF-8"?>
<Relationships xmlns="http://schemas.openxmlformats.org/package/2006/relationships"><Relationship Id="rId1" Type="http://schemas.openxmlformats.org/officeDocument/2006/relationships/image" Target="../media/image29.jpeg"/><Relationship Id="rId2" Type="http://schemas.openxmlformats.org/officeDocument/2006/relationships/slideLayout" Target="../slideLayouts/slideLayout13.xml"/><Relationship Id="rId3" Type="http://schemas.openxmlformats.org/officeDocument/2006/relationships/notesSlide" Target="../notesSlides/notesSlide68.xml"/>
</Relationships>
</file>

<file path=ppt/slides/_rels/slide6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9.xml"/>
</Relationships>
</file>

<file path=ppt/slides/_rels/slide7.xml.rels><?xml version="1.0" encoding="UTF-8"?>
<Relationships xmlns="http://schemas.openxmlformats.org/package/2006/relationships"><Relationship Id="rId1" Type="http://schemas.openxmlformats.org/officeDocument/2006/relationships/hyperlink" Target="https://kb.juniper.net/InfoCenter/index?page=content&amp;id=JSA10803" TargetMode="External"/><Relationship Id="rId2" Type="http://schemas.openxmlformats.org/officeDocument/2006/relationships/slideLayout" Target="../slideLayouts/slideLayout13.xml"/><Relationship Id="rId3" Type="http://schemas.openxmlformats.org/officeDocument/2006/relationships/notesSlide" Target="../notesSlides/notesSlide7.xml"/>
</Relationships>
</file>

<file path=ppt/slides/_rels/slide70.xml.rels><?xml version="1.0" encoding="UTF-8"?>
<Relationships xmlns="http://schemas.openxmlformats.org/package/2006/relationships"><Relationship Id="rId1" Type="http://schemas.openxmlformats.org/officeDocument/2006/relationships/image" Target="../media/image30.png"/><Relationship Id="rId2" Type="http://schemas.openxmlformats.org/officeDocument/2006/relationships/slideLayout" Target="../slideLayouts/slideLayout13.xml"/><Relationship Id="rId3" Type="http://schemas.openxmlformats.org/officeDocument/2006/relationships/notesSlide" Target="../notesSlides/notesSlide70.xml"/>
</Relationships>
</file>

<file path=ppt/slides/_rels/slide71.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1.xml"/>
</Relationships>
</file>

<file path=ppt/slides/_rels/slide7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2.xml"/>
</Relationships>
</file>

<file path=ppt/slides/_rels/slide73.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3.xml"/>
</Relationships>
</file>

<file path=ppt/slides/_rels/slide74.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4.xml"/>
</Relationships>
</file>

<file path=ppt/slides/_rels/slide75.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5.xml"/>
</Relationships>
</file>

<file path=ppt/slides/_rels/slide76.xml.rels><?xml version="1.0" encoding="UTF-8"?>
<Relationships xmlns="http://schemas.openxmlformats.org/package/2006/relationships"><Relationship Id="rId1" Type="http://schemas.openxmlformats.org/officeDocument/2006/relationships/image" Target="../media/image31.png"/><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slideLayout" Target="../slideLayouts/slideLayout13.xml"/><Relationship Id="rId5" Type="http://schemas.openxmlformats.org/officeDocument/2006/relationships/notesSlide" Target="../notesSlides/notesSlide76.xml"/>
</Relationships>
</file>

<file path=ppt/slides/_rels/slide77.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7.xml"/>
</Relationships>
</file>

<file path=ppt/slides/_rels/slide78.xml.rels><?xml version="1.0" encoding="UTF-8"?>
<Relationships xmlns="http://schemas.openxmlformats.org/package/2006/relationships"><Relationship Id="rId1" Type="http://schemas.openxmlformats.org/officeDocument/2006/relationships/hyperlink" Target="https://www.first.org/cvss/" TargetMode="External"/><Relationship Id="rId2" Type="http://schemas.openxmlformats.org/officeDocument/2006/relationships/slideLayout" Target="../slideLayouts/slideLayout13.xml"/><Relationship Id="rId3" Type="http://schemas.openxmlformats.org/officeDocument/2006/relationships/notesSlide" Target="../notesSlides/notesSlide78.xml"/>
</Relationships>
</file>

<file path=ppt/slides/_rels/slide79.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9.xml"/>
</Relationships>
</file>

<file path=ppt/slides/_rels/slide8.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hyperlink" Target="http://www.oracle.com/technetwork/security-advisory/cpuoct2017-3236626.html" TargetMode="External"/><Relationship Id="rId3" Type="http://schemas.openxmlformats.org/officeDocument/2006/relationships/slideLayout" Target="../slideLayouts/slideLayout13.xml"/><Relationship Id="rId4" Type="http://schemas.openxmlformats.org/officeDocument/2006/relationships/notesSlide" Target="../notesSlides/notesSlide8.xml"/>
</Relationships>
</file>

<file path=ppt/slides/_rels/slide80.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0.xml"/>
</Relationships>
</file>

<file path=ppt/slides/_rels/slide81.xml.rels><?xml version="1.0" encoding="UTF-8"?>
<Relationships xmlns="http://schemas.openxmlformats.org/package/2006/relationships"><Relationship Id="rId1" Type="http://schemas.openxmlformats.org/officeDocument/2006/relationships/hyperlink" Target="mailto:first-sec@first.org" TargetMode="External"/><Relationship Id="rId2" Type="http://schemas.openxmlformats.org/officeDocument/2006/relationships/slideLayout" Target="../slideLayouts/slideLayout13.xml"/><Relationship Id="rId3" Type="http://schemas.openxmlformats.org/officeDocument/2006/relationships/notesSlide" Target="../notesSlides/notesSlide81.xml"/>
</Relationships>
</file>

<file path=ppt/slides/_rels/slide8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2.xml"/>
</Relationships>
</file>

<file path=ppt/slides/_rels/slide9.xml.rels><?xml version="1.0" encoding="UTF-8"?>
<Relationships xmlns="http://schemas.openxmlformats.org/package/2006/relationships"><Relationship Id="rId1" Type="http://schemas.openxmlformats.org/officeDocument/2006/relationships/hyperlink" Target="https://nvd.nist.gov/vuln/detail/CVE-2014-3566" TargetMode="External"/><Relationship Id="rId2" Type="http://schemas.openxmlformats.org/officeDocument/2006/relationships/image" Target="../media/image8.png"/><Relationship Id="rId3" Type="http://schemas.openxmlformats.org/officeDocument/2006/relationships/slideLayout" Target="../slideLayouts/slideLayout13.xml"/><Relationship Id="rId4" Type="http://schemas.openxmlformats.org/officeDocument/2006/relationships/notesSlide" Target="../notesSlides/notesSlide9.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CustomShape 1"/>
          <p:cNvSpPr/>
          <p:nvPr/>
        </p:nvSpPr>
        <p:spPr>
          <a:xfrm>
            <a:off x="731160" y="2377440"/>
            <a:ext cx="10515960" cy="1737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3800" spc="-1" strike="noStrike">
                <a:solidFill>
                  <a:srgbClr val="000000"/>
                </a:solidFill>
                <a:uFill>
                  <a:solidFill>
                    <a:srgbClr val="ffffff"/>
                  </a:solidFill>
                </a:uFill>
                <a:latin typeface="Arial"/>
              </a:rPr>
              <a:t>Introduction to the Common Vulnerability Scoring System version 3.0</a:t>
            </a:r>
            <a:endParaRPr b="0" lang="en-US" sz="1800" spc="-1" strike="noStrike">
              <a:solidFill>
                <a:srgbClr val="000000"/>
              </a:solidFill>
              <a:uFill>
                <a:solidFill>
                  <a:srgbClr val="ffffff"/>
                </a:solidFill>
              </a:uFill>
              <a:latin typeface="Arial"/>
            </a:endParaRPr>
          </a:p>
        </p:txBody>
      </p:sp>
      <p:sp>
        <p:nvSpPr>
          <p:cNvPr id="88" name="CustomShape 2"/>
          <p:cNvSpPr/>
          <p:nvPr/>
        </p:nvSpPr>
        <p:spPr>
          <a:xfrm>
            <a:off x="3933360" y="4572000"/>
            <a:ext cx="767952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pic>
        <p:nvPicPr>
          <p:cNvPr id="89" name="" descr=""/>
          <p:cNvPicPr/>
          <p:nvPr/>
        </p:nvPicPr>
        <p:blipFill>
          <a:blip r:embed="rId1"/>
          <a:stretch/>
        </p:blipFill>
        <p:spPr>
          <a:xfrm>
            <a:off x="7602840" y="480240"/>
            <a:ext cx="3366720" cy="1257120"/>
          </a:xfrm>
          <a:prstGeom prst="rect">
            <a:avLst/>
          </a:prstGeom>
          <a:ln>
            <a:noFill/>
          </a:ln>
        </p:spPr>
      </p:pic>
    </p:spTree>
  </p:cSld>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OpenVAS Scanner Sample</a:t>
            </a:r>
            <a:endParaRPr b="1" lang="en-US" sz="3200" spc="-1" strike="noStrike">
              <a:solidFill>
                <a:srgbClr val="000000"/>
              </a:solidFill>
              <a:uFill>
                <a:solidFill>
                  <a:srgbClr val="ffffff"/>
                </a:solidFill>
              </a:uFill>
              <a:latin typeface="Arial"/>
            </a:endParaRPr>
          </a:p>
        </p:txBody>
      </p:sp>
      <p:sp>
        <p:nvSpPr>
          <p:cNvPr id="119" name="CustomShape 2"/>
          <p:cNvSpPr/>
          <p:nvPr/>
        </p:nvSpPr>
        <p:spPr>
          <a:xfrm>
            <a:off x="3474720" y="5394960"/>
            <a:ext cx="7616880" cy="5486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r>
              <a:rPr b="0" lang="en-US" sz="1200" spc="-1" strike="noStrike">
                <a:solidFill>
                  <a:srgbClr val="000000"/>
                </a:solidFill>
                <a:uFill>
                  <a:solidFill>
                    <a:srgbClr val="ffffff"/>
                  </a:solidFill>
                </a:uFill>
                <a:latin typeface="Arial"/>
              </a:rPr>
              <a:t>Source: </a:t>
            </a:r>
            <a:r>
              <a:rPr b="0" lang="en-US" sz="1200" spc="-1" strike="noStrike">
                <a:solidFill>
                  <a:srgbClr val="000000"/>
                </a:solidFill>
                <a:uFill>
                  <a:solidFill>
                    <a:srgbClr val="ffffff"/>
                  </a:solidFill>
                </a:uFill>
                <a:latin typeface="Arial"/>
                <a:hlinkClick r:id="rId1"/>
              </a:rPr>
              <a:t>http://docs.greenbone.net/GSM-Manual/gos-3.1/en/_images/wizard-result.png</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200" spc="-1" strike="noStrike">
                <a:solidFill>
                  <a:srgbClr val="000000"/>
                </a:solidFill>
                <a:uFill>
                  <a:solidFill>
                    <a:srgbClr val="ffffff"/>
                  </a:solidFill>
                </a:uFill>
                <a:latin typeface="Arial"/>
              </a:rPr>
              <a:t>OpenVAS is a fork of the Nessus tool. Severity is the CVSS Base Score.</a:t>
            </a:r>
            <a:endParaRPr b="0" lang="en-US" sz="1800" spc="-1" strike="noStrike">
              <a:solidFill>
                <a:srgbClr val="000000"/>
              </a:solidFill>
              <a:uFill>
                <a:solidFill>
                  <a:srgbClr val="ffffff"/>
                </a:solidFill>
              </a:uFill>
              <a:latin typeface="Arial"/>
            </a:endParaRPr>
          </a:p>
        </p:txBody>
      </p:sp>
      <p:pic>
        <p:nvPicPr>
          <p:cNvPr id="120" name="" descr=""/>
          <p:cNvPicPr/>
          <p:nvPr/>
        </p:nvPicPr>
        <p:blipFill>
          <a:blip r:embed="rId2"/>
          <a:stretch/>
        </p:blipFill>
        <p:spPr>
          <a:xfrm>
            <a:off x="1980720" y="1626840"/>
            <a:ext cx="8534880" cy="3585240"/>
          </a:xfrm>
          <a:prstGeom prst="rect">
            <a:avLst/>
          </a:prstGeom>
          <a:ln>
            <a:noFill/>
          </a:ln>
        </p:spPr>
      </p:pic>
    </p:spTree>
  </p:cSld>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 name="CustomShape 1"/>
          <p:cNvSpPr/>
          <p:nvPr/>
        </p:nvSpPr>
        <p:spPr>
          <a:xfrm>
            <a:off x="454680" y="2233440"/>
            <a:ext cx="1051308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4800" spc="-1" strike="noStrike">
                <a:solidFill>
                  <a:srgbClr val="000000"/>
                </a:solidFill>
                <a:uFill>
                  <a:solidFill>
                    <a:srgbClr val="ffffff"/>
                  </a:solidFill>
                </a:uFill>
                <a:latin typeface="Arial"/>
              </a:rPr>
              <a:t>Qualitative Severity Rating</a:t>
            </a:r>
            <a:endParaRPr b="0" lang="en-US" sz="1800" spc="-1" strike="noStrike">
              <a:solidFill>
                <a:srgbClr val="000000"/>
              </a:solidFill>
              <a:uFill>
                <a:solidFill>
                  <a:srgbClr val="ffffff"/>
                </a:solidFill>
              </a:uFill>
              <a:latin typeface="Arial"/>
            </a:endParaRPr>
          </a:p>
        </p:txBody>
      </p:sp>
      <p:sp>
        <p:nvSpPr>
          <p:cNvPr id="122"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3"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Severity Ratings</a:t>
            </a:r>
            <a:endParaRPr b="1" lang="en-US" sz="3200" spc="-1" strike="noStrike">
              <a:solidFill>
                <a:srgbClr val="000000"/>
              </a:solidFill>
              <a:uFill>
                <a:solidFill>
                  <a:srgbClr val="ffffff"/>
                </a:solidFill>
              </a:uFill>
              <a:latin typeface="Arial"/>
            </a:endParaRPr>
          </a:p>
        </p:txBody>
      </p:sp>
      <p:pic>
        <p:nvPicPr>
          <p:cNvPr id="124" name="" descr=""/>
          <p:cNvPicPr/>
          <p:nvPr/>
        </p:nvPicPr>
        <p:blipFill>
          <a:blip r:embed="rId1"/>
          <a:stretch/>
        </p:blipFill>
        <p:spPr>
          <a:xfrm>
            <a:off x="1920240" y="2103120"/>
            <a:ext cx="2154600" cy="3844080"/>
          </a:xfrm>
          <a:prstGeom prst="rect">
            <a:avLst/>
          </a:prstGeom>
          <a:ln>
            <a:noFill/>
          </a:ln>
        </p:spPr>
      </p:pic>
      <p:graphicFrame>
        <p:nvGraphicFramePr>
          <p:cNvPr id="125" name="Table 2"/>
          <p:cNvGraphicFramePr/>
          <p:nvPr/>
        </p:nvGraphicFramePr>
        <p:xfrm>
          <a:off x="4238280" y="1675080"/>
          <a:ext cx="5911200" cy="3993840"/>
        </p:xfrm>
        <a:graphic>
          <a:graphicData uri="http://schemas.openxmlformats.org/drawingml/2006/table">
            <a:tbl>
              <a:tblPr/>
              <a:tblGrid>
                <a:gridCol w="2955240"/>
                <a:gridCol w="2956320"/>
              </a:tblGrid>
              <a:tr h="665640">
                <a:tc>
                  <a:txBody>
                    <a:bodyPr lIns="90000" rIns="90000" tIns="46800" bIns="46800" anchor="ctr"/>
                    <a:p>
                      <a:pPr algn="ctr"/>
                      <a:r>
                        <a:rPr b="1" lang="en-US" sz="1800" spc="-1" strike="noStrike">
                          <a:solidFill>
                            <a:srgbClr val="000000"/>
                          </a:solidFill>
                          <a:uFill>
                            <a:solidFill>
                              <a:srgbClr val="ffffff"/>
                            </a:solidFill>
                          </a:uFill>
                          <a:latin typeface="Arial"/>
                        </a:rPr>
                        <a:t>Rating</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tIns="46800" bIns="46800" anchor="ctr"/>
                    <a:p>
                      <a:pPr algn="ctr"/>
                      <a:r>
                        <a:rPr b="1" lang="en-US" sz="1800" spc="-1" strike="noStrike">
                          <a:solidFill>
                            <a:srgbClr val="000000"/>
                          </a:solidFill>
                          <a:uFill>
                            <a:solidFill>
                              <a:srgbClr val="ffffff"/>
                            </a:solidFill>
                          </a:uFill>
                          <a:latin typeface="Arial"/>
                        </a:rPr>
                        <a:t>CVSS Score</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r h="665640">
                <a:tc>
                  <a:txBody>
                    <a:bodyPr lIns="90000" rIns="90000" tIns="46800" bIns="46800" anchor="ctr"/>
                    <a:p>
                      <a:r>
                        <a:rPr b="0" lang="en-US" sz="1800" spc="-1" strike="noStrike">
                          <a:solidFill>
                            <a:srgbClr val="000000"/>
                          </a:solidFill>
                          <a:uFill>
                            <a:solidFill>
                              <a:srgbClr val="ffffff"/>
                            </a:solidFill>
                          </a:uFill>
                          <a:latin typeface="Arial"/>
                        </a:rPr>
                        <a:t>Critical</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ctr"/>
                    <a:p>
                      <a:pPr algn="ctr"/>
                      <a:r>
                        <a:rPr b="0" lang="en-US" sz="1800" spc="-1" strike="noStrike">
                          <a:solidFill>
                            <a:srgbClr val="000000"/>
                          </a:solidFill>
                          <a:uFill>
                            <a:solidFill>
                              <a:srgbClr val="ffffff"/>
                            </a:solidFill>
                          </a:uFill>
                          <a:latin typeface="Arial"/>
                        </a:rPr>
                        <a:t>9.0 - 10.0</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665640">
                <a:tc>
                  <a:txBody>
                    <a:bodyPr lIns="90000" rIns="90000" tIns="46800" bIns="46800" anchor="ctr"/>
                    <a:p>
                      <a:r>
                        <a:rPr b="0" lang="en-US" sz="1800" spc="-1" strike="noStrike">
                          <a:solidFill>
                            <a:srgbClr val="000000"/>
                          </a:solidFill>
                          <a:uFill>
                            <a:solidFill>
                              <a:srgbClr val="ffffff"/>
                            </a:solidFill>
                          </a:uFill>
                          <a:latin typeface="Arial"/>
                        </a:rPr>
                        <a:t>High</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ctr"/>
                    <a:p>
                      <a:pPr algn="ctr"/>
                      <a:r>
                        <a:rPr b="0" lang="en-US" sz="1800" spc="-1" strike="noStrike">
                          <a:solidFill>
                            <a:srgbClr val="000000"/>
                          </a:solidFill>
                          <a:uFill>
                            <a:solidFill>
                              <a:srgbClr val="ffffff"/>
                            </a:solidFill>
                          </a:uFill>
                          <a:latin typeface="Arial"/>
                        </a:rPr>
                        <a:t>7.0 - 8.9</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665640">
                <a:tc>
                  <a:txBody>
                    <a:bodyPr lIns="90000" rIns="90000" tIns="46800" bIns="46800" anchor="ctr"/>
                    <a:p>
                      <a:r>
                        <a:rPr b="0" lang="en-US" sz="1800" spc="-1" strike="noStrike">
                          <a:solidFill>
                            <a:srgbClr val="000000"/>
                          </a:solidFill>
                          <a:uFill>
                            <a:solidFill>
                              <a:srgbClr val="ffffff"/>
                            </a:solidFill>
                          </a:uFill>
                          <a:latin typeface="Arial"/>
                        </a:rPr>
                        <a:t>Medium</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ctr"/>
                    <a:p>
                      <a:pPr algn="ctr"/>
                      <a:r>
                        <a:rPr b="0" lang="en-US" sz="1800" spc="-1" strike="noStrike">
                          <a:solidFill>
                            <a:srgbClr val="000000"/>
                          </a:solidFill>
                          <a:uFill>
                            <a:solidFill>
                              <a:srgbClr val="ffffff"/>
                            </a:solidFill>
                          </a:uFill>
                          <a:latin typeface="Arial"/>
                        </a:rPr>
                        <a:t>4.0 - 6.9</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665640">
                <a:tc>
                  <a:txBody>
                    <a:bodyPr lIns="90000" rIns="90000" tIns="46800" bIns="46800" anchor="ctr"/>
                    <a:p>
                      <a:r>
                        <a:rPr b="0" lang="en-US" sz="1800" spc="-1" strike="noStrike">
                          <a:solidFill>
                            <a:srgbClr val="000000"/>
                          </a:solidFill>
                          <a:uFill>
                            <a:solidFill>
                              <a:srgbClr val="ffffff"/>
                            </a:solidFill>
                          </a:uFill>
                          <a:latin typeface="Arial"/>
                        </a:rPr>
                        <a:t>Low</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nchor="ctr"/>
                    <a:p>
                      <a:pPr algn="ctr"/>
                      <a:r>
                        <a:rPr b="0" lang="en-US" sz="1800" spc="-1" strike="noStrike">
                          <a:solidFill>
                            <a:srgbClr val="000000"/>
                          </a:solidFill>
                          <a:uFill>
                            <a:solidFill>
                              <a:srgbClr val="ffffff"/>
                            </a:solidFill>
                          </a:uFill>
                          <a:latin typeface="Arial"/>
                        </a:rPr>
                        <a:t>0.1 - 3.9</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666000">
                <a:tc>
                  <a:txBody>
                    <a:bodyPr lIns="90000" rIns="90000" tIns="46800" bIns="46800" anchor="ctr"/>
                    <a:p>
                      <a:r>
                        <a:rPr b="0" lang="en-US" sz="1800" spc="-1" strike="noStrike">
                          <a:solidFill>
                            <a:srgbClr val="000000"/>
                          </a:solidFill>
                          <a:uFill>
                            <a:solidFill>
                              <a:srgbClr val="ffffff"/>
                            </a:solidFill>
                          </a:uFill>
                          <a:latin typeface="Arial"/>
                        </a:rPr>
                        <a:t>None</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nchor="ctr"/>
                    <a:p>
                      <a:pPr algn="ctr"/>
                      <a:r>
                        <a:rPr b="0" lang="en-US" sz="1800" spc="-1" strike="noStrike">
                          <a:solidFill>
                            <a:srgbClr val="000000"/>
                          </a:solidFill>
                          <a:uFill>
                            <a:solidFill>
                              <a:srgbClr val="ffffff"/>
                            </a:solidFill>
                          </a:uFill>
                          <a:latin typeface="Arial"/>
                        </a:rPr>
                        <a:t>0.0</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bl>
          </a:graphicData>
        </a:graphic>
      </p:graphicFrame>
    </p:spTree>
  </p:cSld>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Course Content</a:t>
            </a:r>
            <a:endParaRPr b="1" lang="en-US" sz="3200" spc="-1" strike="noStrike">
              <a:solidFill>
                <a:srgbClr val="000000"/>
              </a:solidFill>
              <a:uFill>
                <a:solidFill>
                  <a:srgbClr val="ffffff"/>
                </a:solidFill>
              </a:uFill>
              <a:latin typeface="Arial"/>
            </a:endParaRPr>
          </a:p>
        </p:txBody>
      </p:sp>
      <p:sp>
        <p:nvSpPr>
          <p:cNvPr id="127"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overview</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1" lang="en-US" sz="2600" spc="-1" strike="noStrike">
                <a:solidFill>
                  <a:srgbClr val="000000"/>
                </a:solidFill>
                <a:uFill>
                  <a:solidFill>
                    <a:srgbClr val="ffffff"/>
                  </a:solidFill>
                </a:uFill>
                <a:latin typeface="Arial"/>
              </a:rPr>
              <a:t> </a:t>
            </a:r>
            <a:r>
              <a:rPr b="1" lang="en-US" sz="2600" spc="-1" strike="noStrike">
                <a:solidFill>
                  <a:srgbClr val="000000"/>
                </a:solidFill>
                <a:uFill>
                  <a:solidFill>
                    <a:srgbClr val="ffffff"/>
                  </a:solidFill>
                </a:uFill>
                <a:latin typeface="Arial"/>
              </a:rPr>
              <a:t>CVSS concepts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Base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Temporal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Environmental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Further information</a:t>
            </a:r>
            <a:endParaRPr b="0" lang="en-US" sz="1800" spc="-1" strike="noStrike">
              <a:solidFill>
                <a:srgbClr val="000000"/>
              </a:solidFill>
              <a:uFill>
                <a:solidFill>
                  <a:srgbClr val="ffffff"/>
                </a:solidFill>
              </a:uFill>
              <a:latin typeface="Arial"/>
            </a:endParaRPr>
          </a:p>
        </p:txBody>
      </p:sp>
      <p:pic>
        <p:nvPicPr>
          <p:cNvPr id="128" name="" descr=""/>
          <p:cNvPicPr/>
          <p:nvPr/>
        </p:nvPicPr>
        <p:blipFill>
          <a:blip r:embed="rId1"/>
          <a:stretch/>
        </p:blipFill>
        <p:spPr>
          <a:xfrm>
            <a:off x="9471240" y="91440"/>
            <a:ext cx="2377440" cy="2377440"/>
          </a:xfrm>
          <a:prstGeom prst="rect">
            <a:avLst/>
          </a:prstGeom>
          <a:ln>
            <a:noFill/>
          </a:ln>
        </p:spPr>
      </p:pic>
    </p:spTree>
  </p:cSld>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CustomShape 1"/>
          <p:cNvSpPr/>
          <p:nvPr/>
        </p:nvSpPr>
        <p:spPr>
          <a:xfrm>
            <a:off x="454680" y="2233440"/>
            <a:ext cx="1051308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4800" spc="-1" strike="noStrike">
                <a:solidFill>
                  <a:srgbClr val="000000"/>
                </a:solidFill>
                <a:uFill>
                  <a:solidFill>
                    <a:srgbClr val="ffffff"/>
                  </a:solidFill>
                </a:uFill>
                <a:latin typeface="Arial"/>
              </a:rPr>
              <a:t>CVSS Concepts</a:t>
            </a:r>
            <a:endParaRPr b="0" lang="en-US" sz="1800" spc="-1" strike="noStrike">
              <a:solidFill>
                <a:srgbClr val="000000"/>
              </a:solidFill>
              <a:uFill>
                <a:solidFill>
                  <a:srgbClr val="ffffff"/>
                </a:solidFill>
              </a:uFill>
              <a:latin typeface="Arial"/>
            </a:endParaRPr>
          </a:p>
        </p:txBody>
      </p:sp>
      <p:sp>
        <p:nvSpPr>
          <p:cNvPr id="130"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1" name="CustomShape 1"/>
          <p:cNvSpPr/>
          <p:nvPr/>
        </p:nvSpPr>
        <p:spPr>
          <a:xfrm>
            <a:off x="609120" y="431640"/>
            <a:ext cx="1096992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What is an Authorization Scope?</a:t>
            </a:r>
            <a:endParaRPr b="0" lang="en-US" sz="1800" spc="-1" strike="noStrike">
              <a:solidFill>
                <a:srgbClr val="000000"/>
              </a:solidFill>
              <a:uFill>
                <a:solidFill>
                  <a:srgbClr val="ffffff"/>
                </a:solidFill>
              </a:uFill>
              <a:latin typeface="Arial"/>
            </a:endParaRPr>
          </a:p>
        </p:txBody>
      </p:sp>
      <p:sp>
        <p:nvSpPr>
          <p:cNvPr id="132" name="CustomShape 2"/>
          <p:cNvSpPr/>
          <p:nvPr/>
        </p:nvSpPr>
        <p:spPr>
          <a:xfrm>
            <a:off x="609120" y="1344600"/>
            <a:ext cx="10970280" cy="4964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27160">
              <a:lnSpc>
                <a:spcPct val="100000"/>
              </a:lnSpc>
              <a:spcBef>
                <a:spcPts val="723"/>
              </a:spcBef>
              <a:buClr>
                <a:srgbClr val="435153"/>
              </a:buClr>
              <a:buFont typeface="Arial"/>
              <a:buChar char="•"/>
            </a:pPr>
            <a:r>
              <a:rPr b="0" lang="en-US" sz="2800" spc="-1" strike="noStrike">
                <a:solidFill>
                  <a:srgbClr val="000000"/>
                </a:solidFill>
                <a:uFill>
                  <a:solidFill>
                    <a:srgbClr val="ffffff"/>
                  </a:solidFill>
                </a:uFill>
                <a:latin typeface="Arial"/>
              </a:rPr>
              <a:t>"The collection of privileges defined by a computing authority (e.g., an application, an OS, or a sandbox) when granting access to computing resources (e.g., files, CPU, memory, etc.)"</a:t>
            </a:r>
            <a:endParaRPr b="0" lang="en-US" sz="1800" spc="-1" strike="noStrike">
              <a:solidFill>
                <a:srgbClr val="000000"/>
              </a:solidFill>
              <a:uFill>
                <a:solidFill>
                  <a:srgbClr val="ffffff"/>
                </a:solidFill>
              </a:uFill>
              <a:latin typeface="Arial"/>
            </a:endParaRPr>
          </a:p>
          <a:p>
            <a:pPr marL="228600" indent="-227160">
              <a:lnSpc>
                <a:spcPct val="100000"/>
              </a:lnSpc>
              <a:spcBef>
                <a:spcPts val="1012"/>
              </a:spcBef>
              <a:buClr>
                <a:srgbClr val="435153"/>
              </a:buClr>
              <a:buFont typeface="Arial"/>
              <a:buChar char="•"/>
            </a:pPr>
            <a:r>
              <a:rPr b="0" lang="en-US" sz="2800" spc="-1" strike="noStrike">
                <a:solidFill>
                  <a:srgbClr val="000000"/>
                </a:solidFill>
                <a:uFill>
                  <a:solidFill>
                    <a:srgbClr val="ffffff"/>
                  </a:solidFill>
                </a:uFill>
                <a:latin typeface="Arial"/>
              </a:rPr>
              <a:t>Examples:</a:t>
            </a:r>
            <a:endParaRPr b="0" lang="en-US" sz="1800" spc="-1" strike="noStrike">
              <a:solidFill>
                <a:srgbClr val="000000"/>
              </a:solidFill>
              <a:uFill>
                <a:solidFill>
                  <a:srgbClr val="ffffff"/>
                </a:solidFill>
              </a:uFill>
              <a:latin typeface="Arial"/>
            </a:endParaRPr>
          </a:p>
          <a:p>
            <a:pPr lvl="1" marL="685800" indent="-227160">
              <a:lnSpc>
                <a:spcPct val="100000"/>
              </a:lnSpc>
              <a:spcBef>
                <a:spcPts val="437"/>
              </a:spcBef>
              <a:buClr>
                <a:srgbClr val="435153"/>
              </a:buClr>
              <a:buFont typeface="Arial"/>
              <a:buChar char="•"/>
            </a:pPr>
            <a:r>
              <a:rPr b="0" lang="en-US" sz="2800" spc="-1" strike="noStrike">
                <a:solidFill>
                  <a:srgbClr val="000000"/>
                </a:solidFill>
                <a:uFill>
                  <a:solidFill>
                    <a:srgbClr val="ffffff"/>
                  </a:solidFill>
                </a:uFill>
                <a:latin typeface="Arial"/>
                <a:ea typeface="Droid Sans Fallback"/>
              </a:rPr>
              <a:t>An operating system (OS)</a:t>
            </a:r>
            <a:endParaRPr b="0" lang="en-US" sz="1800" spc="-1" strike="noStrike">
              <a:solidFill>
                <a:srgbClr val="000000"/>
              </a:solidFill>
              <a:uFill>
                <a:solidFill>
                  <a:srgbClr val="ffffff"/>
                </a:solidFill>
              </a:uFill>
              <a:latin typeface="Arial"/>
            </a:endParaRPr>
          </a:p>
          <a:p>
            <a:pPr lvl="1" marL="685800" indent="-227160">
              <a:lnSpc>
                <a:spcPct val="100000"/>
              </a:lnSpc>
              <a:spcBef>
                <a:spcPts val="437"/>
              </a:spcBef>
              <a:buClr>
                <a:srgbClr val="435153"/>
              </a:buClr>
              <a:buFont typeface="Arial"/>
              <a:buChar char="•"/>
            </a:pPr>
            <a:r>
              <a:rPr b="0" lang="en-US" sz="2800" spc="-1" strike="noStrike">
                <a:solidFill>
                  <a:srgbClr val="000000"/>
                </a:solidFill>
                <a:uFill>
                  <a:solidFill>
                    <a:srgbClr val="ffffff"/>
                  </a:solidFill>
                </a:uFill>
                <a:latin typeface="Arial"/>
                <a:ea typeface="Droid Sans Fallback"/>
              </a:rPr>
              <a:t>An application with users and privileges separate from the OS</a:t>
            </a:r>
            <a:endParaRPr b="0" lang="en-US" sz="1800" spc="-1" strike="noStrike">
              <a:solidFill>
                <a:srgbClr val="000000"/>
              </a:solidFill>
              <a:uFill>
                <a:solidFill>
                  <a:srgbClr val="ffffff"/>
                </a:solidFill>
              </a:uFill>
              <a:latin typeface="Arial"/>
            </a:endParaRPr>
          </a:p>
          <a:p>
            <a:pPr lvl="1" marL="685800" indent="-227160">
              <a:lnSpc>
                <a:spcPct val="100000"/>
              </a:lnSpc>
              <a:spcBef>
                <a:spcPts val="437"/>
              </a:spcBef>
              <a:buClr>
                <a:srgbClr val="435153"/>
              </a:buClr>
              <a:buFont typeface="Arial"/>
              <a:buChar char="•"/>
            </a:pPr>
            <a:r>
              <a:rPr b="0" lang="en-US" sz="2800" spc="-1" strike="noStrike">
                <a:solidFill>
                  <a:srgbClr val="000000"/>
                </a:solidFill>
                <a:uFill>
                  <a:solidFill>
                    <a:srgbClr val="ffffff"/>
                  </a:solidFill>
                </a:uFill>
                <a:latin typeface="Arial"/>
                <a:ea typeface="Droid Sans Fallback"/>
              </a:rPr>
              <a:t>A hypervisor / virtual machine monitor (VMM)</a:t>
            </a:r>
            <a:endParaRPr b="0" lang="en-US" sz="1800" spc="-1" strike="noStrike">
              <a:solidFill>
                <a:srgbClr val="000000"/>
              </a:solidFill>
              <a:uFill>
                <a:solidFill>
                  <a:srgbClr val="ffffff"/>
                </a:solidFill>
              </a:uFill>
              <a:latin typeface="Arial"/>
            </a:endParaRPr>
          </a:p>
        </p:txBody>
      </p:sp>
    </p:spTree>
  </p:cSld>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CustomShape 1"/>
          <p:cNvSpPr/>
          <p:nvPr/>
        </p:nvSpPr>
        <p:spPr>
          <a:xfrm>
            <a:off x="609120" y="431640"/>
            <a:ext cx="110919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Example Showing Three Scopes</a:t>
            </a:r>
            <a:endParaRPr b="0" lang="en-US" sz="1800" spc="-1" strike="noStrike">
              <a:solidFill>
                <a:srgbClr val="000000"/>
              </a:solidFill>
              <a:uFill>
                <a:solidFill>
                  <a:srgbClr val="ffffff"/>
                </a:solidFill>
              </a:uFill>
              <a:latin typeface="Arial"/>
            </a:endParaRPr>
          </a:p>
        </p:txBody>
      </p:sp>
      <p:pic>
        <p:nvPicPr>
          <p:cNvPr id="134" name="" descr=""/>
          <p:cNvPicPr/>
          <p:nvPr/>
        </p:nvPicPr>
        <p:blipFill>
          <a:blip r:embed="rId1"/>
          <a:stretch/>
        </p:blipFill>
        <p:spPr>
          <a:xfrm>
            <a:off x="1920240" y="1463040"/>
            <a:ext cx="8827200" cy="4753080"/>
          </a:xfrm>
          <a:prstGeom prst="rect">
            <a:avLst/>
          </a:prstGeom>
          <a:ln>
            <a:noFill/>
          </a:ln>
        </p:spPr>
      </p:pic>
    </p:spTree>
  </p:cSld>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5" name="CustomShape 1"/>
          <p:cNvSpPr/>
          <p:nvPr/>
        </p:nvSpPr>
        <p:spPr>
          <a:xfrm>
            <a:off x="347400" y="706680"/>
            <a:ext cx="11448360" cy="734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Vulnerable and Impacted Components</a:t>
            </a:r>
            <a:endParaRPr b="0" lang="en-US" sz="1800" spc="-1" strike="noStrike">
              <a:solidFill>
                <a:srgbClr val="000000"/>
              </a:solidFill>
              <a:uFill>
                <a:solidFill>
                  <a:srgbClr val="ffffff"/>
                </a:solidFill>
              </a:uFill>
              <a:latin typeface="Arial"/>
            </a:endParaRPr>
          </a:p>
        </p:txBody>
      </p:sp>
      <p:sp>
        <p:nvSpPr>
          <p:cNvPr id="136" name="CustomShape 2"/>
          <p:cNvSpPr/>
          <p:nvPr/>
        </p:nvSpPr>
        <p:spPr>
          <a:xfrm>
            <a:off x="360000" y="1688760"/>
            <a:ext cx="11435760" cy="43462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27160">
              <a:lnSpc>
                <a:spcPct val="100000"/>
              </a:lnSpc>
              <a:spcBef>
                <a:spcPts val="723"/>
              </a:spcBef>
              <a:buClr>
                <a:srgbClr val="435153"/>
              </a:buClr>
              <a:buFont typeface="Arial"/>
              <a:buChar char="•"/>
            </a:pPr>
            <a:r>
              <a:rPr b="0" lang="en-US" sz="2800" spc="-1" strike="noStrike">
                <a:solidFill>
                  <a:srgbClr val="000000"/>
                </a:solidFill>
                <a:uFill>
                  <a:solidFill>
                    <a:srgbClr val="ffffff"/>
                  </a:solidFill>
                </a:uFill>
                <a:latin typeface="Arial"/>
                <a:ea typeface="Droid Sans Fallback"/>
              </a:rPr>
              <a:t>The </a:t>
            </a:r>
            <a:r>
              <a:rPr b="1" lang="en-US" sz="2800" spc="-1" strike="noStrike">
                <a:solidFill>
                  <a:srgbClr val="000000"/>
                </a:solidFill>
                <a:uFill>
                  <a:solidFill>
                    <a:srgbClr val="ffffff"/>
                  </a:solidFill>
                </a:uFill>
                <a:latin typeface="Arial"/>
                <a:ea typeface="Droid Sans Fallback"/>
              </a:rPr>
              <a:t>vulnerable component</a:t>
            </a:r>
            <a:r>
              <a:rPr b="0" lang="en-US" sz="2800" spc="-1" strike="noStrike">
                <a:solidFill>
                  <a:srgbClr val="000000"/>
                </a:solidFill>
                <a:uFill>
                  <a:solidFill>
                    <a:srgbClr val="ffffff"/>
                  </a:solidFill>
                </a:uFill>
                <a:latin typeface="Arial"/>
                <a:ea typeface="Droid Sans Fallback"/>
              </a:rPr>
              <a:t> is the authorization scope that </a:t>
            </a:r>
            <a:r>
              <a:rPr b="0" i="1" lang="en-US" sz="2800" spc="-1" strike="noStrike">
                <a:solidFill>
                  <a:srgbClr val="000000"/>
                </a:solidFill>
                <a:uFill>
                  <a:solidFill>
                    <a:srgbClr val="ffffff"/>
                  </a:solidFill>
                </a:uFill>
                <a:latin typeface="Arial"/>
                <a:ea typeface="Droid Sans Fallback"/>
              </a:rPr>
              <a:t>contains</a:t>
            </a:r>
            <a:r>
              <a:rPr b="0" lang="en-US" sz="2800" spc="-1" strike="noStrike">
                <a:solidFill>
                  <a:srgbClr val="000000"/>
                </a:solidFill>
                <a:uFill>
                  <a:solidFill>
                    <a:srgbClr val="ffffff"/>
                  </a:solidFill>
                </a:uFill>
                <a:latin typeface="Arial"/>
                <a:ea typeface="Droid Sans Fallback"/>
              </a:rPr>
              <a:t> the vulnerability.</a:t>
            </a:r>
            <a:endParaRPr b="0" lang="en-US" sz="1800" spc="-1" strike="noStrike">
              <a:solidFill>
                <a:srgbClr val="000000"/>
              </a:solidFill>
              <a:uFill>
                <a:solidFill>
                  <a:srgbClr val="ffffff"/>
                </a:solidFill>
              </a:uFill>
              <a:latin typeface="Arial"/>
            </a:endParaRPr>
          </a:p>
          <a:p>
            <a:pPr marL="228600" indent="-227160">
              <a:lnSpc>
                <a:spcPct val="100000"/>
              </a:lnSpc>
              <a:spcBef>
                <a:spcPts val="723"/>
              </a:spcBef>
              <a:buClr>
                <a:srgbClr val="435153"/>
              </a:buClr>
              <a:buFont typeface="Arial"/>
              <a:buChar char="•"/>
            </a:pPr>
            <a:r>
              <a:rPr b="0" lang="en-US" sz="2800" spc="-1" strike="noStrike">
                <a:solidFill>
                  <a:srgbClr val="000000"/>
                </a:solidFill>
                <a:uFill>
                  <a:solidFill>
                    <a:srgbClr val="ffffff"/>
                  </a:solidFill>
                </a:uFill>
                <a:latin typeface="Arial"/>
                <a:ea typeface="Droid Sans Fallback"/>
              </a:rPr>
              <a:t>The </a:t>
            </a:r>
            <a:r>
              <a:rPr b="1" lang="en-US" sz="2800" spc="-1" strike="noStrike">
                <a:solidFill>
                  <a:srgbClr val="000000"/>
                </a:solidFill>
                <a:uFill>
                  <a:solidFill>
                    <a:srgbClr val="ffffff"/>
                  </a:solidFill>
                </a:uFill>
                <a:latin typeface="Arial"/>
                <a:ea typeface="Droid Sans Fallback"/>
              </a:rPr>
              <a:t>impacted component</a:t>
            </a:r>
            <a:r>
              <a:rPr b="0" lang="en-US" sz="2800" spc="-1" strike="noStrike">
                <a:solidFill>
                  <a:srgbClr val="000000"/>
                </a:solidFill>
                <a:uFill>
                  <a:solidFill>
                    <a:srgbClr val="ffffff"/>
                  </a:solidFill>
                </a:uFill>
                <a:latin typeface="Arial"/>
                <a:ea typeface="Droid Sans Fallback"/>
              </a:rPr>
              <a:t> is the authorization scope that is </a:t>
            </a:r>
            <a:r>
              <a:rPr b="0" i="1" lang="en-US" sz="2800" spc="-1" strike="noStrike">
                <a:solidFill>
                  <a:srgbClr val="000000"/>
                </a:solidFill>
                <a:uFill>
                  <a:solidFill>
                    <a:srgbClr val="ffffff"/>
                  </a:solidFill>
                </a:uFill>
                <a:latin typeface="Arial"/>
                <a:ea typeface="Droid Sans Fallback"/>
              </a:rPr>
              <a:t>impacted</a:t>
            </a:r>
            <a:r>
              <a:rPr b="0" lang="en-US" sz="2800" spc="-1" strike="noStrike">
                <a:solidFill>
                  <a:srgbClr val="000000"/>
                </a:solidFill>
                <a:uFill>
                  <a:solidFill>
                    <a:srgbClr val="ffffff"/>
                  </a:solidFill>
                </a:uFill>
                <a:latin typeface="Arial"/>
                <a:ea typeface="Droid Sans Fallback"/>
              </a:rPr>
              <a:t> by the vulnerability.</a:t>
            </a:r>
            <a:endParaRPr b="0" lang="en-US" sz="1800" spc="-1" strike="noStrike">
              <a:solidFill>
                <a:srgbClr val="000000"/>
              </a:solidFill>
              <a:uFill>
                <a:solidFill>
                  <a:srgbClr val="ffffff"/>
                </a:solidFill>
              </a:uFill>
              <a:latin typeface="Arial"/>
            </a:endParaRPr>
          </a:p>
          <a:p>
            <a:pPr marL="228600" indent="-214560">
              <a:lnSpc>
                <a:spcPct val="100000"/>
              </a:lnSpc>
              <a:spcBef>
                <a:spcPts val="723"/>
              </a:spcBef>
            </a:pPr>
            <a:endParaRPr b="0" lang="en-US" sz="1800" spc="-1" strike="noStrike">
              <a:solidFill>
                <a:srgbClr val="000000"/>
              </a:solidFill>
              <a:uFill>
                <a:solidFill>
                  <a:srgbClr val="ffffff"/>
                </a:solidFill>
              </a:uFill>
              <a:latin typeface="Arial"/>
            </a:endParaRPr>
          </a:p>
        </p:txBody>
      </p:sp>
    </p:spTree>
  </p:cSld>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7"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Example - No Scope Change</a:t>
            </a:r>
            <a:endParaRPr b="0" lang="en-US" sz="1800" spc="-1" strike="noStrike">
              <a:solidFill>
                <a:srgbClr val="000000"/>
              </a:solidFill>
              <a:uFill>
                <a:solidFill>
                  <a:srgbClr val="ffffff"/>
                </a:solidFill>
              </a:uFill>
              <a:latin typeface="Arial"/>
            </a:endParaRPr>
          </a:p>
        </p:txBody>
      </p:sp>
      <p:sp>
        <p:nvSpPr>
          <p:cNvPr id="138" name="CustomShape 2"/>
          <p:cNvSpPr/>
          <p:nvPr/>
        </p:nvSpPr>
        <p:spPr>
          <a:xfrm>
            <a:off x="319320" y="1554480"/>
            <a:ext cx="11435400" cy="47541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0" lang="en-US" sz="2800" spc="-1" strike="noStrike">
                <a:solidFill>
                  <a:srgbClr val="000000"/>
                </a:solidFill>
                <a:uFill>
                  <a:solidFill>
                    <a:srgbClr val="ffffff"/>
                  </a:solidFill>
                </a:uFill>
                <a:latin typeface="Arial"/>
                <a:ea typeface="Droid Sans Fallback"/>
              </a:rPr>
              <a:t>An attacker sends a malformed HTTP request to a web server, and it incorrectly responds with confidential web server data.</a:t>
            </a:r>
            <a:endParaRPr b="0" lang="en-US" sz="1800" spc="-1" strike="noStrike">
              <a:solidFill>
                <a:srgbClr val="000000"/>
              </a:solidFill>
              <a:uFill>
                <a:solidFill>
                  <a:srgbClr val="ffffff"/>
                </a:solidFill>
              </a:uFill>
              <a:latin typeface="Arial"/>
            </a:endParaRPr>
          </a:p>
        </p:txBody>
      </p:sp>
      <p:sp>
        <p:nvSpPr>
          <p:cNvPr id="139" name="CustomShape 3"/>
          <p:cNvSpPr/>
          <p:nvPr/>
        </p:nvSpPr>
        <p:spPr>
          <a:xfrm>
            <a:off x="4509720" y="3017520"/>
            <a:ext cx="4509360" cy="2560680"/>
          </a:xfrm>
          <a:prstGeom prst="rect">
            <a:avLst/>
          </a:prstGeom>
          <a:solidFill>
            <a:srgbClr val="ffffcc"/>
          </a:solidFill>
          <a:ln w="36720">
            <a:solidFill>
              <a:srgbClr val="000000"/>
            </a:solidFill>
            <a:round/>
          </a:ln>
        </p:spPr>
        <p:style>
          <a:lnRef idx="0"/>
          <a:fillRef idx="0"/>
          <a:effectRef idx="0"/>
          <a:fontRef idx="minor"/>
        </p:style>
        <p:txBody>
          <a:bodyPr wrap="none" lIns="108000" rIns="108000" tIns="63000" bIns="63000" anchor="ctr"/>
          <a:p>
            <a:pPr algn="ctr"/>
            <a:r>
              <a:rPr b="0" lang="en-US" sz="1800" spc="-1" strike="noStrike">
                <a:solidFill>
                  <a:srgbClr val="000000"/>
                </a:solidFill>
                <a:uFill>
                  <a:solidFill>
                    <a:srgbClr val="ffffff"/>
                  </a:solidFill>
                </a:uFill>
                <a:latin typeface="Arial"/>
              </a:rPr>
              <a:t>Host Operating System</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p:txBody>
      </p:sp>
      <p:sp>
        <p:nvSpPr>
          <p:cNvPr id="140" name="CustomShape 4"/>
          <p:cNvSpPr/>
          <p:nvPr/>
        </p:nvSpPr>
        <p:spPr>
          <a:xfrm>
            <a:off x="4875840" y="3839760"/>
            <a:ext cx="1827720" cy="1463760"/>
          </a:xfrm>
          <a:prstGeom prst="rect">
            <a:avLst/>
          </a:prstGeom>
          <a:solidFill>
            <a:srgbClr val="729fcf"/>
          </a:solidFill>
          <a:ln w="18360">
            <a:solidFill>
              <a:srgbClr val="000000"/>
            </a:solidFill>
            <a:round/>
          </a:ln>
        </p:spPr>
        <p:style>
          <a:lnRef idx="0"/>
          <a:fillRef idx="0"/>
          <a:effectRef idx="0"/>
          <a:fontRef idx="minor"/>
        </p:style>
        <p:txBody>
          <a:bodyPr wrap="none" lIns="99000" rIns="99000" tIns="54000" bIns="54000" anchor="ctr"/>
          <a:p>
            <a:pPr algn="ctr"/>
            <a:r>
              <a:rPr b="0" lang="en-US" sz="1800" spc="-1" strike="noStrike">
                <a:solidFill>
                  <a:srgbClr val="000000"/>
                </a:solidFill>
                <a:uFill>
                  <a:solidFill>
                    <a:srgbClr val="ffffff"/>
                  </a:solidFill>
                </a:uFill>
                <a:latin typeface="Arial"/>
              </a:rPr>
              <a:t>Web Server</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Vulnerable</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p:txBody>
      </p:sp>
      <p:sp>
        <p:nvSpPr>
          <p:cNvPr id="141" name="CustomShape 5"/>
          <p:cNvSpPr/>
          <p:nvPr/>
        </p:nvSpPr>
        <p:spPr>
          <a:xfrm>
            <a:off x="4875840" y="3839760"/>
            <a:ext cx="1828800" cy="1463760"/>
          </a:xfrm>
          <a:prstGeom prst="rect">
            <a:avLst/>
          </a:prstGeom>
          <a:solidFill>
            <a:srgbClr val="ff3333"/>
          </a:solidFill>
          <a:ln w="18360">
            <a:solidFill>
              <a:srgbClr val="000000"/>
            </a:solidFill>
            <a:round/>
          </a:ln>
        </p:spPr>
        <p:style>
          <a:lnRef idx="0"/>
          <a:fillRef idx="0"/>
          <a:effectRef idx="0"/>
          <a:fontRef idx="minor"/>
        </p:style>
        <p:txBody>
          <a:bodyPr wrap="none" lIns="54000" rIns="54000" tIns="9000" bIns="9000" anchor="ctr"/>
          <a:p>
            <a:pPr algn="ctr"/>
            <a:r>
              <a:rPr b="0" lang="en-US" sz="1800" spc="-1" strike="noStrike">
                <a:solidFill>
                  <a:srgbClr val="000000"/>
                </a:solidFill>
                <a:uFill>
                  <a:solidFill>
                    <a:srgbClr val="ffffff"/>
                  </a:solidFill>
                </a:uFill>
                <a:latin typeface="Arial"/>
              </a:rPr>
              <a:t>Web Server</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Vulnerable</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&amp; Impacted</a:t>
            </a:r>
            <a:endParaRPr b="0" lang="en-US" sz="1800" spc="-1" strike="noStrike">
              <a:solidFill>
                <a:srgbClr val="000000"/>
              </a:solidFill>
              <a:uFill>
                <a:solidFill>
                  <a:srgbClr val="ffffff"/>
                </a:solidFill>
              </a:uFill>
              <a:latin typeface="Arial"/>
            </a:endParaRPr>
          </a:p>
        </p:txBody>
      </p:sp>
      <p:sp>
        <p:nvSpPr>
          <p:cNvPr id="142" name="Line 6"/>
          <p:cNvSpPr/>
          <p:nvPr/>
        </p:nvSpPr>
        <p:spPr>
          <a:xfrm>
            <a:off x="2559600" y="4663440"/>
            <a:ext cx="2316240" cy="0"/>
          </a:xfrm>
          <a:prstGeom prst="line">
            <a:avLst/>
          </a:prstGeom>
          <a:ln w="29160">
            <a:solidFill>
              <a:srgbClr val="000000"/>
            </a:solidFill>
            <a:round/>
            <a:tailEnd len="med" type="triangle" w="med"/>
          </a:ln>
        </p:spPr>
        <p:style>
          <a:lnRef idx="0"/>
          <a:fillRef idx="0"/>
          <a:effectRef idx="0"/>
          <a:fontRef idx="minor"/>
        </p:style>
        <p:txBody>
          <a:bodyPr lIns="104400" rIns="104400" tIns="59400" bIns="59400" anchor="ctr"/>
          <a:p>
            <a:pPr algn="ctr"/>
            <a:r>
              <a:rPr b="0" lang="en-US" sz="1800" spc="-1" strike="noStrike">
                <a:solidFill>
                  <a:srgbClr val="000000"/>
                </a:solidFill>
                <a:uFill>
                  <a:solidFill>
                    <a:srgbClr val="ffffff"/>
                  </a:solidFill>
                </a:uFill>
                <a:latin typeface="Arial"/>
              </a:rPr>
              <a:t>Attack</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p:txBody>
      </p:sp>
    </p:spTree>
  </p:cSld>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dur="indefinite" nodeType="clickEffect" fill="hold" presetClass="entr" presetID="1">
                                  <p:stCondLst>
                                    <p:cond delay="0"/>
                                  </p:stCondLst>
                                  <p:childTnLst>
                                    <p:set>
                                      <p:cBhvr>
                                        <p:cTn id="6" dur="1" fill="hold">
                                          <p:stCondLst>
                                            <p:cond delay="0"/>
                                          </p:stCondLst>
                                        </p:cTn>
                                        <p:tgtEl>
                                          <p:spTgt spid="141"/>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3"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Example - Scope Change</a:t>
            </a:r>
            <a:endParaRPr b="0" lang="en-US" sz="1800" spc="-1" strike="noStrike">
              <a:solidFill>
                <a:srgbClr val="000000"/>
              </a:solidFill>
              <a:uFill>
                <a:solidFill>
                  <a:srgbClr val="ffffff"/>
                </a:solidFill>
              </a:uFill>
              <a:latin typeface="Arial"/>
            </a:endParaRPr>
          </a:p>
        </p:txBody>
      </p:sp>
      <p:sp>
        <p:nvSpPr>
          <p:cNvPr id="144" name="CustomShape 2"/>
          <p:cNvSpPr/>
          <p:nvPr/>
        </p:nvSpPr>
        <p:spPr>
          <a:xfrm>
            <a:off x="319320" y="1344600"/>
            <a:ext cx="11435400" cy="4964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0" lang="en-US" sz="2800" spc="-1" strike="noStrike">
                <a:solidFill>
                  <a:srgbClr val="000000"/>
                </a:solidFill>
                <a:uFill>
                  <a:solidFill>
                    <a:srgbClr val="ffffff"/>
                  </a:solidFill>
                </a:uFill>
                <a:latin typeface="Arial"/>
                <a:ea typeface="Droid Sans Fallback"/>
              </a:rPr>
              <a:t>An attacker sends a malformed connection request to a database server, and this overflows a buffer. Malicious code in the request is executed as the operating system root (or Administrator) user.</a:t>
            </a:r>
            <a:endParaRPr b="0" lang="en-US" sz="1800" spc="-1" strike="noStrike">
              <a:solidFill>
                <a:srgbClr val="000000"/>
              </a:solidFill>
              <a:uFill>
                <a:solidFill>
                  <a:srgbClr val="ffffff"/>
                </a:solidFill>
              </a:uFill>
              <a:latin typeface="Arial"/>
            </a:endParaRPr>
          </a:p>
        </p:txBody>
      </p:sp>
      <p:sp>
        <p:nvSpPr>
          <p:cNvPr id="145" name="CustomShape 3"/>
          <p:cNvSpPr/>
          <p:nvPr/>
        </p:nvSpPr>
        <p:spPr>
          <a:xfrm>
            <a:off x="4510080" y="3383280"/>
            <a:ext cx="4509360" cy="2560680"/>
          </a:xfrm>
          <a:prstGeom prst="rect">
            <a:avLst/>
          </a:prstGeom>
          <a:solidFill>
            <a:srgbClr val="ffffcc"/>
          </a:solidFill>
          <a:ln w="36720">
            <a:solidFill>
              <a:srgbClr val="000000"/>
            </a:solidFill>
            <a:round/>
          </a:ln>
        </p:spPr>
        <p:style>
          <a:lnRef idx="0"/>
          <a:fillRef idx="0"/>
          <a:effectRef idx="0"/>
          <a:fontRef idx="minor"/>
        </p:style>
        <p:txBody>
          <a:bodyPr wrap="none" lIns="108000" rIns="108000" tIns="63000" bIns="63000" anchor="ctr"/>
          <a:p>
            <a:pPr algn="ctr"/>
            <a:r>
              <a:rPr b="0" lang="en-US" sz="1800" spc="-1" strike="noStrike">
                <a:solidFill>
                  <a:srgbClr val="000000"/>
                </a:solidFill>
                <a:uFill>
                  <a:solidFill>
                    <a:srgbClr val="ffffff"/>
                  </a:solidFill>
                </a:uFill>
                <a:latin typeface="Arial"/>
              </a:rPr>
              <a:t>Host Operating System</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p:txBody>
      </p:sp>
      <p:sp>
        <p:nvSpPr>
          <p:cNvPr id="146" name="CustomShape 4"/>
          <p:cNvSpPr/>
          <p:nvPr/>
        </p:nvSpPr>
        <p:spPr>
          <a:xfrm>
            <a:off x="4876200" y="4205520"/>
            <a:ext cx="1827720" cy="1463760"/>
          </a:xfrm>
          <a:prstGeom prst="rect">
            <a:avLst/>
          </a:prstGeom>
          <a:solidFill>
            <a:srgbClr val="729fcf"/>
          </a:solidFill>
          <a:ln w="18360">
            <a:solidFill>
              <a:srgbClr val="000000"/>
            </a:solidFill>
            <a:round/>
          </a:ln>
        </p:spPr>
        <p:style>
          <a:lnRef idx="0"/>
          <a:fillRef idx="0"/>
          <a:effectRef idx="0"/>
          <a:fontRef idx="minor"/>
        </p:style>
        <p:txBody>
          <a:bodyPr wrap="none" lIns="99000" rIns="99000" tIns="54000" bIns="54000" anchor="ctr"/>
          <a:p>
            <a:pPr algn="ctr"/>
            <a:r>
              <a:rPr b="0" lang="en-US" sz="1800" spc="-1" strike="noStrike">
                <a:solidFill>
                  <a:srgbClr val="000000"/>
                </a:solidFill>
                <a:uFill>
                  <a:solidFill>
                    <a:srgbClr val="ffffff"/>
                  </a:solidFill>
                </a:uFill>
                <a:latin typeface="Arial"/>
              </a:rPr>
              <a:t>Database</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Vulnerable</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p:txBody>
      </p:sp>
      <p:sp>
        <p:nvSpPr>
          <p:cNvPr id="147" name="CustomShape 5"/>
          <p:cNvSpPr/>
          <p:nvPr/>
        </p:nvSpPr>
        <p:spPr>
          <a:xfrm>
            <a:off x="4510080" y="3383280"/>
            <a:ext cx="4509360" cy="2560680"/>
          </a:xfrm>
          <a:prstGeom prst="rect">
            <a:avLst/>
          </a:prstGeom>
          <a:solidFill>
            <a:srgbClr val="ff3333"/>
          </a:solidFill>
          <a:ln w="36720">
            <a:solidFill>
              <a:srgbClr val="000000"/>
            </a:solidFill>
            <a:round/>
          </a:ln>
        </p:spPr>
        <p:style>
          <a:lnRef idx="0"/>
          <a:fillRef idx="0"/>
          <a:effectRef idx="0"/>
          <a:fontRef idx="minor"/>
        </p:style>
        <p:txBody>
          <a:bodyPr wrap="none" lIns="108000" rIns="108000" tIns="63000" bIns="63000" anchor="ctr"/>
          <a:p>
            <a:pPr algn="ctr"/>
            <a:r>
              <a:rPr b="0" lang="en-US" sz="1800" spc="-1" strike="noStrike">
                <a:solidFill>
                  <a:srgbClr val="000000"/>
                </a:solidFill>
                <a:uFill>
                  <a:solidFill>
                    <a:srgbClr val="ffffff"/>
                  </a:solidFill>
                </a:uFill>
                <a:latin typeface="Arial"/>
              </a:rPr>
              <a:t>Host Operating System</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p:txBody>
      </p:sp>
      <p:sp>
        <p:nvSpPr>
          <p:cNvPr id="148" name="CustomShape 6"/>
          <p:cNvSpPr/>
          <p:nvPr/>
        </p:nvSpPr>
        <p:spPr>
          <a:xfrm>
            <a:off x="4876200" y="4205520"/>
            <a:ext cx="1828800" cy="1463760"/>
          </a:xfrm>
          <a:prstGeom prst="rect">
            <a:avLst/>
          </a:prstGeom>
          <a:solidFill>
            <a:srgbClr val="ff3333"/>
          </a:solidFill>
          <a:ln w="18360">
            <a:solidFill>
              <a:srgbClr val="000000"/>
            </a:solidFill>
            <a:round/>
          </a:ln>
        </p:spPr>
        <p:style>
          <a:lnRef idx="0"/>
          <a:fillRef idx="0"/>
          <a:effectRef idx="0"/>
          <a:fontRef idx="minor"/>
        </p:style>
        <p:txBody>
          <a:bodyPr wrap="none" lIns="54000" rIns="54000" tIns="9000" bIns="9000" anchor="ctr"/>
          <a:p>
            <a:pPr algn="ctr"/>
            <a:r>
              <a:rPr b="0" lang="en-US" sz="1800" spc="-1" strike="noStrike">
                <a:solidFill>
                  <a:srgbClr val="000000"/>
                </a:solidFill>
                <a:uFill>
                  <a:solidFill>
                    <a:srgbClr val="ffffff"/>
                  </a:solidFill>
                </a:uFill>
                <a:latin typeface="Arial"/>
              </a:rPr>
              <a:t>Database</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Vulnerable</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p:txBody>
      </p:sp>
      <p:sp>
        <p:nvSpPr>
          <p:cNvPr id="149" name="TextShape 7"/>
          <p:cNvSpPr txBox="1"/>
          <p:nvPr/>
        </p:nvSpPr>
        <p:spPr>
          <a:xfrm>
            <a:off x="7313040" y="5487480"/>
            <a:ext cx="1584720" cy="364680"/>
          </a:xfrm>
          <a:prstGeom prst="rect">
            <a:avLst/>
          </a:prstGeom>
          <a:noFill/>
          <a:ln>
            <a:noFill/>
          </a:ln>
        </p:spPr>
        <p:txBody>
          <a:bodyPr lIns="90000" rIns="90000" tIns="45000" bIns="45000"/>
          <a:p>
            <a:r>
              <a:rPr b="0" i="1" lang="en-US" sz="1800" spc="-1" strike="noStrike">
                <a:solidFill>
                  <a:srgbClr val="000000"/>
                </a:solidFill>
                <a:uFill>
                  <a:solidFill>
                    <a:srgbClr val="ffffff"/>
                  </a:solidFill>
                </a:uFill>
                <a:latin typeface="Arial"/>
              </a:rPr>
              <a:t>Impacted</a:t>
            </a:r>
            <a:endParaRPr b="0" lang="en-US" sz="1800" spc="-1" strike="noStrike">
              <a:solidFill>
                <a:srgbClr val="000000"/>
              </a:solidFill>
              <a:uFill>
                <a:solidFill>
                  <a:srgbClr val="ffffff"/>
                </a:solidFill>
              </a:uFill>
              <a:latin typeface="Arial"/>
            </a:endParaRPr>
          </a:p>
        </p:txBody>
      </p:sp>
      <p:sp>
        <p:nvSpPr>
          <p:cNvPr id="150" name="Line 8"/>
          <p:cNvSpPr/>
          <p:nvPr/>
        </p:nvSpPr>
        <p:spPr>
          <a:xfrm>
            <a:off x="2559600" y="5029200"/>
            <a:ext cx="2316240" cy="0"/>
          </a:xfrm>
          <a:prstGeom prst="line">
            <a:avLst/>
          </a:prstGeom>
          <a:ln w="29160">
            <a:solidFill>
              <a:srgbClr val="000000"/>
            </a:solidFill>
            <a:round/>
            <a:tailEnd len="med" type="triangle" w="med"/>
          </a:ln>
        </p:spPr>
        <p:style>
          <a:lnRef idx="0"/>
          <a:fillRef idx="0"/>
          <a:effectRef idx="0"/>
          <a:fontRef idx="minor"/>
        </p:style>
        <p:txBody>
          <a:bodyPr lIns="104400" rIns="104400" tIns="59400" bIns="59400" anchor="ctr"/>
          <a:p>
            <a:pPr algn="ctr"/>
            <a:r>
              <a:rPr b="0" lang="en-US" sz="1800" spc="-1" strike="noStrike">
                <a:solidFill>
                  <a:srgbClr val="000000"/>
                </a:solidFill>
                <a:uFill>
                  <a:solidFill>
                    <a:srgbClr val="ffffff"/>
                  </a:solidFill>
                </a:uFill>
                <a:latin typeface="Arial"/>
              </a:rPr>
              <a:t>Attack</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p:txBody>
      </p:sp>
    </p:spTree>
  </p:cSld>
  <p:timing>
    <p:tnLst>
      <p:par>
        <p:cTn id="7" dur="indefinite" restart="never" nodeType="tmRoot">
          <p:childTnLst>
            <p:seq>
              <p:cTn id="8" nodeType="mainSeq">
                <p:childTnLst>
                  <p:par>
                    <p:cTn id="9" fill="freeze">
                      <p:stCondLst>
                        <p:cond delay="indefinite"/>
                      </p:stCondLst>
                      <p:childTnLst>
                        <p:par>
                          <p:cTn id="10" fill="freeze">
                            <p:stCondLst>
                              <p:cond delay="0"/>
                            </p:stCondLst>
                            <p:childTnLst>
                              <p:par>
                                <p:cTn id="11" nodeType="clickEffect" fill="hold" presetClass="entr" presetID="1">
                                  <p:stCondLst>
                                    <p:cond delay="0"/>
                                  </p:stCondLst>
                                  <p:childTnLst>
                                    <p:set>
                                      <p:cBhvr>
                                        <p:cTn id="12" dur="1" fill="hold">
                                          <p:stCondLst>
                                            <p:cond delay="0"/>
                                          </p:stCondLst>
                                        </p:cTn>
                                        <p:tgtEl>
                                          <p:spTgt spid="147"/>
                                        </p:tgtEl>
                                        <p:attrNameLst>
                                          <p:attrName>style.visibility</p:attrName>
                                        </p:attrNameLst>
                                      </p:cBhvr>
                                      <p:to>
                                        <p:strVal val="visible"/>
                                      </p:to>
                                    </p:set>
                                  </p:childTnLst>
                                </p:cTn>
                              </p:par>
                              <p:par>
                                <p:cTn id="13" dur="indefinite" nodeType="withEffect" fill="hold" presetClass="entr" presetID="1">
                                  <p:stCondLst>
                                    <p:cond delay="0"/>
                                  </p:stCondLst>
                                  <p:childTnLst>
                                    <p:set>
                                      <p:cBhvr>
                                        <p:cTn id="14" dur="1" fill="hold">
                                          <p:stCondLst>
                                            <p:cond delay="0"/>
                                          </p:stCondLst>
                                        </p:cTn>
                                        <p:tgtEl>
                                          <p:spTgt spid="148"/>
                                        </p:tgtEl>
                                        <p:attrNameLst>
                                          <p:attrName>style.visibility</p:attrName>
                                        </p:attrNameLst>
                                      </p:cBhvr>
                                      <p:to>
                                        <p:strVal val="visible"/>
                                      </p:to>
                                    </p:set>
                                  </p:childTnLst>
                                </p:cTn>
                              </p:par>
                              <p:par>
                                <p:cTn id="15" nodeType="withEffect" fill="hold" presetClass="entr" presetID="1">
                                  <p:stCondLst>
                                    <p:cond delay="0"/>
                                  </p:stCondLst>
                                  <p:childTnLst>
                                    <p:set>
                                      <p:cBhvr>
                                        <p:cTn id="16" dur="1" fill="hold">
                                          <p:stCondLst>
                                            <p:cond delay="0"/>
                                          </p:stCondLst>
                                        </p:cTn>
                                        <p:tgtEl>
                                          <p:spTgt spid="149">
                                            <p:txEl>
                                              <p:pRg st="0" end="9"/>
                                            </p:txEl>
                                          </p:spTgt>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TextShape 1"/>
          <p:cNvSpPr txBox="1"/>
          <p:nvPr/>
        </p:nvSpPr>
        <p:spPr>
          <a:xfrm>
            <a:off x="837720" y="365040"/>
            <a:ext cx="10513080" cy="1325520"/>
          </a:xfrm>
          <a:prstGeom prst="rect">
            <a:avLst/>
          </a:prstGeom>
          <a:noFill/>
          <a:ln>
            <a:noFill/>
          </a:ln>
        </p:spPr>
        <p:txBody>
          <a:bodyPr anchor="ctr"/>
          <a:p>
            <a:r>
              <a:rPr b="1" lang="en-US" sz="3200" spc="-1" strike="noStrike">
                <a:solidFill>
                  <a:srgbClr val="000000"/>
                </a:solidFill>
                <a:uFill>
                  <a:solidFill>
                    <a:srgbClr val="ffffff"/>
                  </a:solidFill>
                </a:uFill>
                <a:latin typeface="Arial"/>
                <a:ea typeface="Arial"/>
              </a:rPr>
              <a:t>Copyright</a:t>
            </a:r>
            <a:endParaRPr b="1" lang="en-US" sz="3200" spc="-1" strike="noStrike">
              <a:solidFill>
                <a:srgbClr val="000000"/>
              </a:solidFill>
              <a:uFill>
                <a:solidFill>
                  <a:srgbClr val="ffffff"/>
                </a:solidFill>
              </a:uFill>
              <a:latin typeface="Arial"/>
            </a:endParaRPr>
          </a:p>
        </p:txBody>
      </p:sp>
      <p:sp>
        <p:nvSpPr>
          <p:cNvPr id="91"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r>
              <a:rPr b="0" lang="en-US" sz="1600" spc="-1" strike="noStrike">
                <a:solidFill>
                  <a:srgbClr val="000000"/>
                </a:solidFill>
                <a:uFill>
                  <a:solidFill>
                    <a:srgbClr val="ffffff"/>
                  </a:solidFill>
                </a:uFill>
                <a:latin typeface="Arial"/>
                <a:ea typeface="Arial"/>
              </a:rPr>
              <a:t>Copyright © by Forum of Incident Response and Security Teams, Inc.</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ea typeface="Arial"/>
              </a:rPr>
              <a:t>FIRST.Org is name under which Forum of Incident Response and Security Teams, Inc. conducts business.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ea typeface="Arial"/>
              </a:rPr>
              <a:t>This training material is licensed under Creative Commons Attribution-Non-Commercial-Share-Alike 4.0 (CC BY-NC-SA 4.0)</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ea typeface="Arial"/>
              </a:rPr>
              <a:t>FIRST.Org makes no representation, express or implied, with regard to the accuracy of the information contained in this material and cannot accept any legal responsibility or liability for any errors or omissions that may be made.</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ea typeface="Arial"/>
              </a:rPr>
              <a:t>All trademarks are property of their respective owners.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600" spc="-1" strike="noStrike">
                <a:solidFill>
                  <a:srgbClr val="000000"/>
                </a:solidFill>
                <a:uFill>
                  <a:solidFill>
                    <a:srgbClr val="ffffff"/>
                  </a:solidFill>
                </a:uFill>
                <a:latin typeface="Arial"/>
                <a:ea typeface="Arial"/>
              </a:rPr>
              <a:t>Permissions beyond the scope of this license may be available at first-licensing@first.org</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sp>
    </p:spTree>
  </p:cSld>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1"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Example - Scope Change</a:t>
            </a:r>
            <a:endParaRPr b="0" lang="en-US" sz="1800" spc="-1" strike="noStrike">
              <a:solidFill>
                <a:srgbClr val="000000"/>
              </a:solidFill>
              <a:uFill>
                <a:solidFill>
                  <a:srgbClr val="ffffff"/>
                </a:solidFill>
              </a:uFill>
              <a:latin typeface="Arial"/>
            </a:endParaRPr>
          </a:p>
        </p:txBody>
      </p:sp>
      <p:sp>
        <p:nvSpPr>
          <p:cNvPr id="152" name="CustomShape 2"/>
          <p:cNvSpPr/>
          <p:nvPr/>
        </p:nvSpPr>
        <p:spPr>
          <a:xfrm>
            <a:off x="319320" y="1344600"/>
            <a:ext cx="11435400" cy="4964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0" lang="en-US" sz="2800" spc="-1" strike="noStrike">
                <a:solidFill>
                  <a:srgbClr val="000000"/>
                </a:solidFill>
                <a:uFill>
                  <a:solidFill>
                    <a:srgbClr val="ffffff"/>
                  </a:solidFill>
                </a:uFill>
                <a:latin typeface="Arial"/>
                <a:ea typeface="Droid Sans Fallback"/>
              </a:rPr>
              <a:t>A web server does not validate user-supplied input, allowing an attacker to upload malicious code that is executed on a victim's browser. (Stored XSS).</a:t>
            </a:r>
            <a:endParaRPr b="0" lang="en-US" sz="1800" spc="-1" strike="noStrike">
              <a:solidFill>
                <a:srgbClr val="000000"/>
              </a:solidFill>
              <a:uFill>
                <a:solidFill>
                  <a:srgbClr val="ffffff"/>
                </a:solidFill>
              </a:uFill>
              <a:latin typeface="Arial"/>
            </a:endParaRPr>
          </a:p>
        </p:txBody>
      </p:sp>
      <p:sp>
        <p:nvSpPr>
          <p:cNvPr id="153" name="CustomShape 3"/>
          <p:cNvSpPr/>
          <p:nvPr/>
        </p:nvSpPr>
        <p:spPr>
          <a:xfrm>
            <a:off x="2194200" y="3017160"/>
            <a:ext cx="3534480" cy="2560680"/>
          </a:xfrm>
          <a:prstGeom prst="rect">
            <a:avLst/>
          </a:prstGeom>
          <a:solidFill>
            <a:srgbClr val="ffffcc"/>
          </a:solidFill>
          <a:ln w="36720">
            <a:solidFill>
              <a:srgbClr val="000000"/>
            </a:solidFill>
            <a:round/>
          </a:ln>
        </p:spPr>
        <p:style>
          <a:lnRef idx="0"/>
          <a:fillRef idx="0"/>
          <a:effectRef idx="0"/>
          <a:fontRef idx="minor"/>
        </p:style>
        <p:txBody>
          <a:bodyPr wrap="none" lIns="108000" rIns="108000" tIns="63000" bIns="63000" anchor="ctr"/>
          <a:p>
            <a:pPr algn="ctr"/>
            <a:r>
              <a:rPr b="0" lang="en-US" sz="1800" spc="-1" strike="noStrike">
                <a:solidFill>
                  <a:srgbClr val="000000"/>
                </a:solidFill>
                <a:uFill>
                  <a:solidFill>
                    <a:srgbClr val="ffffff"/>
                  </a:solidFill>
                </a:uFill>
                <a:latin typeface="Arial"/>
              </a:rPr>
              <a:t>Host Operating System</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p:txBody>
      </p:sp>
      <p:sp>
        <p:nvSpPr>
          <p:cNvPr id="154" name="CustomShape 4"/>
          <p:cNvSpPr/>
          <p:nvPr/>
        </p:nvSpPr>
        <p:spPr>
          <a:xfrm>
            <a:off x="2560320" y="3839400"/>
            <a:ext cx="1827720" cy="1463760"/>
          </a:xfrm>
          <a:prstGeom prst="rect">
            <a:avLst/>
          </a:prstGeom>
          <a:solidFill>
            <a:srgbClr val="729fcf"/>
          </a:solidFill>
          <a:ln w="18360">
            <a:solidFill>
              <a:srgbClr val="000000"/>
            </a:solidFill>
            <a:round/>
          </a:ln>
        </p:spPr>
        <p:style>
          <a:lnRef idx="0"/>
          <a:fillRef idx="0"/>
          <a:effectRef idx="0"/>
          <a:fontRef idx="minor"/>
        </p:style>
        <p:txBody>
          <a:bodyPr wrap="none" lIns="99000" rIns="99000" tIns="54000" bIns="54000" anchor="ctr"/>
          <a:p>
            <a:pPr algn="ctr"/>
            <a:r>
              <a:rPr b="0" lang="en-US" sz="1800" spc="-1" strike="noStrike">
                <a:solidFill>
                  <a:srgbClr val="000000"/>
                </a:solidFill>
                <a:uFill>
                  <a:solidFill>
                    <a:srgbClr val="ffffff"/>
                  </a:solidFill>
                </a:uFill>
                <a:latin typeface="Arial"/>
              </a:rPr>
              <a:t>Web Server</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Vulnerable</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p:txBody>
      </p:sp>
      <p:sp>
        <p:nvSpPr>
          <p:cNvPr id="155" name="CustomShape 5"/>
          <p:cNvSpPr/>
          <p:nvPr/>
        </p:nvSpPr>
        <p:spPr>
          <a:xfrm>
            <a:off x="8044920" y="3017520"/>
            <a:ext cx="2802960" cy="2560680"/>
          </a:xfrm>
          <a:prstGeom prst="rect">
            <a:avLst/>
          </a:prstGeom>
          <a:solidFill>
            <a:srgbClr val="ffffcc"/>
          </a:solidFill>
          <a:ln w="36720">
            <a:solidFill>
              <a:srgbClr val="000000"/>
            </a:solidFill>
            <a:round/>
          </a:ln>
        </p:spPr>
        <p:style>
          <a:lnRef idx="0"/>
          <a:fillRef idx="0"/>
          <a:effectRef idx="0"/>
          <a:fontRef idx="minor"/>
        </p:style>
        <p:txBody>
          <a:bodyPr wrap="none" lIns="108000" rIns="108000" tIns="63000" bIns="63000" anchor="ctr"/>
          <a:p>
            <a:pPr algn="ctr"/>
            <a:r>
              <a:rPr b="0" lang="en-US" sz="1800" spc="-1" strike="noStrike">
                <a:solidFill>
                  <a:srgbClr val="000000"/>
                </a:solidFill>
                <a:uFill>
                  <a:solidFill>
                    <a:srgbClr val="ffffff"/>
                  </a:solidFill>
                </a:uFill>
                <a:latin typeface="Arial"/>
              </a:rPr>
              <a:t>Victim's Computer</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p:txBody>
      </p:sp>
      <p:sp>
        <p:nvSpPr>
          <p:cNvPr id="156" name="CustomShape 6"/>
          <p:cNvSpPr/>
          <p:nvPr/>
        </p:nvSpPr>
        <p:spPr>
          <a:xfrm>
            <a:off x="8532000" y="3850920"/>
            <a:ext cx="1828800" cy="1463760"/>
          </a:xfrm>
          <a:prstGeom prst="rect">
            <a:avLst/>
          </a:prstGeom>
          <a:solidFill>
            <a:srgbClr val="ffffff"/>
          </a:solidFill>
          <a:ln w="18360">
            <a:solidFill>
              <a:srgbClr val="000000"/>
            </a:solidFill>
            <a:round/>
          </a:ln>
        </p:spPr>
        <p:style>
          <a:lnRef idx="0"/>
          <a:fillRef idx="0"/>
          <a:effectRef idx="0"/>
          <a:fontRef idx="minor"/>
        </p:style>
        <p:txBody>
          <a:bodyPr wrap="none" lIns="54000" rIns="54000" tIns="9000" bIns="9000" anchor="ctr"/>
          <a:p>
            <a:pPr algn="ct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Browser</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p:txBody>
      </p:sp>
      <p:pic>
        <p:nvPicPr>
          <p:cNvPr id="157" name="" descr=""/>
          <p:cNvPicPr/>
          <p:nvPr/>
        </p:nvPicPr>
        <p:blipFill>
          <a:blip r:embed="rId1"/>
          <a:stretch/>
        </p:blipFill>
        <p:spPr>
          <a:xfrm>
            <a:off x="8696160" y="3927600"/>
            <a:ext cx="1509120" cy="360360"/>
          </a:xfrm>
          <a:prstGeom prst="rect">
            <a:avLst/>
          </a:prstGeom>
          <a:ln>
            <a:noFill/>
          </a:ln>
        </p:spPr>
      </p:pic>
      <p:sp>
        <p:nvSpPr>
          <p:cNvPr id="158" name="CustomShape 7"/>
          <p:cNvSpPr/>
          <p:nvPr/>
        </p:nvSpPr>
        <p:spPr>
          <a:xfrm>
            <a:off x="8532000" y="3840480"/>
            <a:ext cx="1828800" cy="1463760"/>
          </a:xfrm>
          <a:prstGeom prst="rect">
            <a:avLst/>
          </a:prstGeom>
          <a:solidFill>
            <a:srgbClr val="ff3333"/>
          </a:solidFill>
          <a:ln w="18360">
            <a:solidFill>
              <a:srgbClr val="000000"/>
            </a:solidFill>
            <a:round/>
          </a:ln>
        </p:spPr>
        <p:style>
          <a:lnRef idx="0"/>
          <a:fillRef idx="0"/>
          <a:effectRef idx="0"/>
          <a:fontRef idx="minor"/>
        </p:style>
        <p:txBody>
          <a:bodyPr wrap="none" lIns="54000" rIns="54000" tIns="9000" bIns="9000" anchor="ctr"/>
          <a:p>
            <a:pPr algn="ct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Browser</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gn="ctr"/>
            <a:r>
              <a:rPr b="0" i="1" lang="en-US" sz="1800" spc="-1" strike="noStrike">
                <a:solidFill>
                  <a:srgbClr val="000000"/>
                </a:solidFill>
                <a:uFill>
                  <a:solidFill>
                    <a:srgbClr val="ffffff"/>
                  </a:solidFill>
                </a:uFill>
                <a:latin typeface="Arial"/>
              </a:rPr>
              <a:t>Impacted</a:t>
            </a:r>
            <a:endParaRPr b="0" lang="en-US" sz="1800" spc="-1" strike="noStrike">
              <a:solidFill>
                <a:srgbClr val="000000"/>
              </a:solidFill>
              <a:uFill>
                <a:solidFill>
                  <a:srgbClr val="ffffff"/>
                </a:solidFill>
              </a:uFill>
              <a:latin typeface="Arial"/>
            </a:endParaRPr>
          </a:p>
        </p:txBody>
      </p:sp>
      <p:pic>
        <p:nvPicPr>
          <p:cNvPr id="159" name="" descr=""/>
          <p:cNvPicPr/>
          <p:nvPr/>
        </p:nvPicPr>
        <p:blipFill>
          <a:blip r:embed="rId2"/>
          <a:stretch/>
        </p:blipFill>
        <p:spPr>
          <a:xfrm>
            <a:off x="8696160" y="3917160"/>
            <a:ext cx="1482480" cy="471960"/>
          </a:xfrm>
          <a:prstGeom prst="rect">
            <a:avLst/>
          </a:prstGeom>
          <a:ln>
            <a:noFill/>
          </a:ln>
        </p:spPr>
      </p:pic>
      <p:sp>
        <p:nvSpPr>
          <p:cNvPr id="160" name="Line 8"/>
          <p:cNvSpPr/>
          <p:nvPr/>
        </p:nvSpPr>
        <p:spPr>
          <a:xfrm>
            <a:off x="243720" y="4572000"/>
            <a:ext cx="2316240" cy="0"/>
          </a:xfrm>
          <a:prstGeom prst="line">
            <a:avLst/>
          </a:prstGeom>
          <a:ln w="29160">
            <a:solidFill>
              <a:srgbClr val="000000"/>
            </a:solidFill>
            <a:round/>
            <a:tailEnd len="med" type="triangle" w="med"/>
          </a:ln>
        </p:spPr>
        <p:style>
          <a:lnRef idx="0"/>
          <a:fillRef idx="0"/>
          <a:effectRef idx="0"/>
          <a:fontRef idx="minor"/>
        </p:style>
        <p:txBody>
          <a:bodyPr lIns="104400" rIns="104400" tIns="59400" bIns="59400" anchor="ctr"/>
          <a:p>
            <a:pPr algn="ctr"/>
            <a:r>
              <a:rPr b="0" lang="en-US" sz="1800" spc="-1" strike="noStrike">
                <a:solidFill>
                  <a:srgbClr val="000000"/>
                </a:solidFill>
                <a:uFill>
                  <a:solidFill>
                    <a:srgbClr val="ffffff"/>
                  </a:solidFill>
                </a:uFill>
                <a:latin typeface="Arial"/>
              </a:rPr>
              <a:t>Attack</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p:txBody>
      </p:sp>
      <p:sp>
        <p:nvSpPr>
          <p:cNvPr id="161" name="Line 9"/>
          <p:cNvSpPr/>
          <p:nvPr/>
        </p:nvSpPr>
        <p:spPr>
          <a:xfrm>
            <a:off x="4388400" y="4600800"/>
            <a:ext cx="4143600" cy="0"/>
          </a:xfrm>
          <a:prstGeom prst="line">
            <a:avLst/>
          </a:prstGeom>
          <a:ln w="29160">
            <a:solidFill>
              <a:srgbClr val="000000"/>
            </a:solidFill>
            <a:round/>
            <a:tailEnd len="med" type="triangle" w="med"/>
          </a:ln>
        </p:spPr>
        <p:style>
          <a:lnRef idx="0"/>
          <a:fillRef idx="0"/>
          <a:effectRef idx="0"/>
          <a:fontRef idx="minor"/>
        </p:style>
        <p:txBody>
          <a:bodyPr lIns="104400" rIns="104400" tIns="59400" bIns="59400" anchor="ctr"/>
          <a:p>
            <a:pPr algn="ctr"/>
            <a:r>
              <a:rPr b="0" lang="en-US" sz="1800" spc="-1" strike="noStrike">
                <a:solidFill>
                  <a:srgbClr val="000000"/>
                </a:solidFill>
                <a:uFill>
                  <a:solidFill>
                    <a:srgbClr val="ffffff"/>
                  </a:solidFill>
                </a:uFill>
                <a:latin typeface="Arial"/>
              </a:rPr>
              <a:t>          </a:t>
            </a:r>
            <a:r>
              <a:rPr b="0" lang="en-US" sz="1800" spc="-1" strike="noStrike">
                <a:solidFill>
                  <a:srgbClr val="000000"/>
                </a:solidFill>
                <a:uFill>
                  <a:solidFill>
                    <a:srgbClr val="ffffff"/>
                  </a:solidFill>
                </a:uFill>
                <a:latin typeface="Arial"/>
              </a:rPr>
              <a:t>Malicious Code</a:t>
            </a:r>
            <a:endParaRPr b="0" lang="en-US" sz="1800" spc="-1" strike="noStrike">
              <a:solidFill>
                <a:srgbClr val="000000"/>
              </a:solidFill>
              <a:uFill>
                <a:solidFill>
                  <a:srgbClr val="ffffff"/>
                </a:solidFill>
              </a:uFill>
              <a:latin typeface="Arial"/>
            </a:endParaRPr>
          </a:p>
          <a:p>
            <a:pPr algn="ctr"/>
            <a:endParaRPr b="0" lang="en-US" sz="1800" spc="-1" strike="noStrike">
              <a:solidFill>
                <a:srgbClr val="000000"/>
              </a:solidFill>
              <a:uFill>
                <a:solidFill>
                  <a:srgbClr val="ffffff"/>
                </a:solidFill>
              </a:uFill>
              <a:latin typeface="Arial"/>
            </a:endParaRPr>
          </a:p>
        </p:txBody>
      </p:sp>
    </p:spTree>
  </p:cSld>
  <p:timing>
    <p:tnLst>
      <p:par>
        <p:cTn id="17" dur="indefinite" restart="never" nodeType="tmRoot">
          <p:childTnLst>
            <p:seq>
              <p:cTn id="18" nodeType="mainSeq">
                <p:childTnLst>
                  <p:par>
                    <p:cTn id="19" fill="freeze">
                      <p:stCondLst>
                        <p:cond delay="indefinite"/>
                      </p:stCondLst>
                      <p:childTnLst>
                        <p:par>
                          <p:cTn id="20" fill="freeze">
                            <p:stCondLst>
                              <p:cond delay="0"/>
                            </p:stCondLst>
                            <p:childTnLst>
                              <p:par>
                                <p:cTn id="21" nodeType="clickEffect" fill="hold" presetClass="entr" presetID="1">
                                  <p:stCondLst>
                                    <p:cond delay="0"/>
                                  </p:stCondLst>
                                  <p:childTnLst>
                                    <p:set>
                                      <p:cBhvr>
                                        <p:cTn id="22" dur="1" fill="hold">
                                          <p:stCondLst>
                                            <p:cond delay="0"/>
                                          </p:stCondLst>
                                        </p:cTn>
                                        <p:tgtEl>
                                          <p:spTgt spid="158"/>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Course Content</a:t>
            </a:r>
            <a:endParaRPr b="1" lang="en-US" sz="3200" spc="-1" strike="noStrike">
              <a:solidFill>
                <a:srgbClr val="000000"/>
              </a:solidFill>
              <a:uFill>
                <a:solidFill>
                  <a:srgbClr val="ffffff"/>
                </a:solidFill>
              </a:uFill>
              <a:latin typeface="Arial"/>
            </a:endParaRPr>
          </a:p>
        </p:txBody>
      </p:sp>
      <p:sp>
        <p:nvSpPr>
          <p:cNvPr id="163"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overview</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concepts</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1" lang="en-US" sz="2600" spc="-1" strike="noStrike">
                <a:solidFill>
                  <a:srgbClr val="000000"/>
                </a:solidFill>
                <a:uFill>
                  <a:solidFill>
                    <a:srgbClr val="ffffff"/>
                  </a:solidFill>
                </a:uFill>
                <a:latin typeface="Arial"/>
              </a:rPr>
              <a:t> </a:t>
            </a:r>
            <a:r>
              <a:rPr b="1" lang="en-US" sz="2600" spc="-1" strike="noStrike">
                <a:solidFill>
                  <a:srgbClr val="000000"/>
                </a:solidFill>
                <a:uFill>
                  <a:solidFill>
                    <a:srgbClr val="ffffff"/>
                  </a:solidFill>
                </a:uFill>
                <a:latin typeface="Arial"/>
              </a:rPr>
              <a:t>Base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Temporal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Environmental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Further information</a:t>
            </a:r>
            <a:endParaRPr b="0" lang="en-US" sz="1800" spc="-1" strike="noStrike">
              <a:solidFill>
                <a:srgbClr val="000000"/>
              </a:solidFill>
              <a:uFill>
                <a:solidFill>
                  <a:srgbClr val="ffffff"/>
                </a:solidFill>
              </a:uFill>
              <a:latin typeface="Arial"/>
            </a:endParaRPr>
          </a:p>
        </p:txBody>
      </p:sp>
      <p:pic>
        <p:nvPicPr>
          <p:cNvPr id="164" name="" descr=""/>
          <p:cNvPicPr/>
          <p:nvPr/>
        </p:nvPicPr>
        <p:blipFill>
          <a:blip r:embed="rId1"/>
          <a:stretch/>
        </p:blipFill>
        <p:spPr>
          <a:xfrm>
            <a:off x="9471240" y="91440"/>
            <a:ext cx="2377440" cy="2377440"/>
          </a:xfrm>
          <a:prstGeom prst="rect">
            <a:avLst/>
          </a:prstGeom>
          <a:ln>
            <a:noFill/>
          </a:ln>
        </p:spPr>
      </p:pic>
    </p:spTree>
  </p:cSld>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5"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Steps to Scoring Base Metrics</a:t>
            </a:r>
            <a:endParaRPr b="1" lang="en-US" sz="3200" spc="-1" strike="noStrike">
              <a:solidFill>
                <a:srgbClr val="000000"/>
              </a:solidFill>
              <a:uFill>
                <a:solidFill>
                  <a:srgbClr val="ffffff"/>
                </a:solidFill>
              </a:uFill>
              <a:latin typeface="Arial"/>
            </a:endParaRPr>
          </a:p>
        </p:txBody>
      </p:sp>
      <p:sp>
        <p:nvSpPr>
          <p:cNvPr id="166" name="CustomShape 2"/>
          <p:cNvSpPr/>
          <p:nvPr/>
        </p:nvSpPr>
        <p:spPr>
          <a:xfrm>
            <a:off x="852480" y="1828800"/>
            <a:ext cx="1051344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457200" indent="-457200">
              <a:lnSpc>
                <a:spcPct val="100000"/>
              </a:lnSpc>
              <a:spcBef>
                <a:spcPts val="998"/>
              </a:spcBef>
              <a:buClr>
                <a:srgbClr val="000000"/>
              </a:buClr>
              <a:buFont typeface="StarSymbol"/>
              <a:buAutoNum type="arabicParenR"/>
            </a:pPr>
            <a:r>
              <a:rPr b="0" lang="en-US" sz="2800" spc="-1" strike="noStrike">
                <a:solidFill>
                  <a:srgbClr val="000000"/>
                </a:solidFill>
                <a:uFill>
                  <a:solidFill>
                    <a:srgbClr val="ffffff"/>
                  </a:solidFill>
                </a:uFill>
                <a:latin typeface="Arial"/>
              </a:rPr>
              <a:t>Determine the most likely attack</a:t>
            </a:r>
            <a:endParaRPr b="0" lang="en-US" sz="1800" spc="-1" strike="noStrike">
              <a:solidFill>
                <a:srgbClr val="000000"/>
              </a:solidFill>
              <a:uFill>
                <a:solidFill>
                  <a:srgbClr val="ffffff"/>
                </a:solidFill>
              </a:uFill>
              <a:latin typeface="Arial"/>
            </a:endParaRPr>
          </a:p>
          <a:p>
            <a:pPr marL="457200" indent="-457200">
              <a:lnSpc>
                <a:spcPct val="100000"/>
              </a:lnSpc>
              <a:spcBef>
                <a:spcPts val="998"/>
              </a:spcBef>
              <a:buClr>
                <a:srgbClr val="000000"/>
              </a:buClr>
              <a:buFont typeface="StarSymbol"/>
              <a:buAutoNum type="arabicParenR"/>
            </a:pPr>
            <a:r>
              <a:rPr b="0" lang="en-US" sz="2800" spc="-1" strike="noStrike">
                <a:solidFill>
                  <a:srgbClr val="000000"/>
                </a:solidFill>
                <a:uFill>
                  <a:solidFill>
                    <a:srgbClr val="ffffff"/>
                  </a:solidFill>
                </a:uFill>
                <a:latin typeface="Arial"/>
              </a:rPr>
              <a:t>Determine the </a:t>
            </a:r>
            <a:r>
              <a:rPr b="1" lang="en-US" sz="2800" spc="-1" strike="noStrike">
                <a:solidFill>
                  <a:srgbClr val="000000"/>
                </a:solidFill>
                <a:uFill>
                  <a:solidFill>
                    <a:srgbClr val="ffffff"/>
                  </a:solidFill>
                </a:uFill>
                <a:latin typeface="Arial"/>
              </a:rPr>
              <a:t>Vulnerable Component</a:t>
            </a:r>
            <a:r>
              <a:rPr b="0" lang="en-US" sz="2800" spc="-1" strike="noStrike">
                <a:solidFill>
                  <a:srgbClr val="000000"/>
                </a:solidFill>
                <a:uFill>
                  <a:solidFill>
                    <a:srgbClr val="ffffff"/>
                  </a:solidFill>
                </a:uFill>
                <a:latin typeface="Arial"/>
              </a:rPr>
              <a:t> and </a:t>
            </a:r>
            <a:r>
              <a:rPr b="1" lang="en-US" sz="2800" spc="-1" strike="noStrike">
                <a:solidFill>
                  <a:srgbClr val="000000"/>
                </a:solidFill>
                <a:uFill>
                  <a:solidFill>
                    <a:srgbClr val="ffffff"/>
                  </a:solidFill>
                </a:uFill>
                <a:latin typeface="Arial"/>
              </a:rPr>
              <a:t>Impacted Component</a:t>
            </a:r>
            <a:endParaRPr b="0" lang="en-US" sz="1800" spc="-1" strike="noStrike">
              <a:solidFill>
                <a:srgbClr val="000000"/>
              </a:solidFill>
              <a:uFill>
                <a:solidFill>
                  <a:srgbClr val="ffffff"/>
                </a:solidFill>
              </a:uFill>
              <a:latin typeface="Arial"/>
            </a:endParaRPr>
          </a:p>
          <a:p>
            <a:pPr marL="457200" indent="-457200">
              <a:lnSpc>
                <a:spcPct val="100000"/>
              </a:lnSpc>
              <a:spcBef>
                <a:spcPts val="998"/>
              </a:spcBef>
              <a:buClr>
                <a:srgbClr val="000000"/>
              </a:buClr>
              <a:buFont typeface="StarSymbol"/>
              <a:buAutoNum type="arabicParenR"/>
            </a:pPr>
            <a:r>
              <a:rPr b="0" lang="en-US" sz="2800" spc="-1" strike="noStrike">
                <a:solidFill>
                  <a:srgbClr val="000000"/>
                </a:solidFill>
                <a:uFill>
                  <a:solidFill>
                    <a:srgbClr val="ffffff"/>
                  </a:solidFill>
                </a:uFill>
                <a:latin typeface="Arial"/>
              </a:rPr>
              <a:t>Select Base Metric values</a:t>
            </a:r>
            <a:endParaRPr b="0" lang="en-US" sz="1800" spc="-1" strike="noStrike">
              <a:solidFill>
                <a:srgbClr val="000000"/>
              </a:solidFill>
              <a:uFill>
                <a:solidFill>
                  <a:srgbClr val="ffffff"/>
                </a:solidFill>
              </a:uFill>
              <a:latin typeface="Arial"/>
            </a:endParaRPr>
          </a:p>
          <a:p>
            <a:pPr marL="457200" indent="-457200">
              <a:lnSpc>
                <a:spcPct val="100000"/>
              </a:lnSpc>
              <a:spcBef>
                <a:spcPts val="998"/>
              </a:spcBef>
              <a:buClr>
                <a:srgbClr val="000000"/>
              </a:buClr>
              <a:buFont typeface="StarSymbol"/>
              <a:buAutoNum type="arabicParenR"/>
            </a:pPr>
            <a:r>
              <a:rPr b="0" lang="en-US" sz="2800" spc="-1" strike="noStrike">
                <a:solidFill>
                  <a:srgbClr val="000000"/>
                </a:solidFill>
                <a:uFill>
                  <a:solidFill>
                    <a:srgbClr val="ffffff"/>
                  </a:solidFill>
                </a:uFill>
                <a:latin typeface="Arial"/>
              </a:rPr>
              <a:t>Optional - repeat above steps for other reasonable attacks, then pick the one that results in the highest score</a:t>
            </a:r>
            <a:endParaRPr b="0" lang="en-US" sz="1800" spc="-1" strike="noStrike">
              <a:solidFill>
                <a:srgbClr val="000000"/>
              </a:solidFill>
              <a:uFill>
                <a:solidFill>
                  <a:srgbClr val="ffffff"/>
                </a:solidFill>
              </a:uFill>
              <a:latin typeface="Arial"/>
            </a:endParaRPr>
          </a:p>
        </p:txBody>
      </p:sp>
      <p:pic>
        <p:nvPicPr>
          <p:cNvPr id="167" name="" descr=""/>
          <p:cNvPicPr/>
          <p:nvPr/>
        </p:nvPicPr>
        <p:blipFill>
          <a:blip r:embed="rId1"/>
          <a:stretch/>
        </p:blipFill>
        <p:spPr>
          <a:xfrm>
            <a:off x="10972800" y="4189320"/>
            <a:ext cx="460080" cy="474120"/>
          </a:xfrm>
          <a:prstGeom prst="rect">
            <a:avLst/>
          </a:prstGeom>
          <a:ln>
            <a:noFill/>
          </a:ln>
        </p:spPr>
      </p:pic>
    </p:spTree>
  </p:cSld>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8"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Course Resources</a:t>
            </a:r>
            <a:endParaRPr b="1" lang="en-US" sz="3200" spc="-1" strike="noStrike">
              <a:solidFill>
                <a:srgbClr val="000000"/>
              </a:solidFill>
              <a:uFill>
                <a:solidFill>
                  <a:srgbClr val="ffffff"/>
                </a:solidFill>
              </a:uFill>
              <a:latin typeface="Arial"/>
            </a:endParaRPr>
          </a:p>
        </p:txBody>
      </p:sp>
      <p:sp>
        <p:nvSpPr>
          <p:cNvPr id="169"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0" lang="en-US" sz="2600" spc="-1" strike="noStrike">
                <a:solidFill>
                  <a:srgbClr val="000000"/>
                </a:solidFill>
                <a:uFill>
                  <a:solidFill>
                    <a:srgbClr val="ffffff"/>
                  </a:solidFill>
                </a:uFill>
                <a:latin typeface="Arial"/>
              </a:rPr>
              <a:t>Slides in this section use:</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marL="216000" indent="-216000">
              <a:buClr>
                <a:srgbClr val="ffffff"/>
              </a:buClr>
              <a:buSzPct val="45000"/>
              <a:buFont typeface="Wingdings" charset="2"/>
              <a:buChar char=""/>
            </a:pPr>
            <a:r>
              <a:rPr b="0" lang="en-US" sz="2600" spc="-1" strike="noStrike">
                <a:solidFill>
                  <a:srgbClr val="000000"/>
                </a:solidFill>
                <a:uFill>
                  <a:solidFill>
                    <a:srgbClr val="ffffff"/>
                  </a:solidFill>
                </a:uFill>
                <a:latin typeface="Arial"/>
              </a:rPr>
              <a:t>Tables from sections 2, 3 and 4 of the Specification document.</a:t>
            </a:r>
            <a:endParaRPr b="0" lang="en-US" sz="1800" spc="-1" strike="noStrike">
              <a:solidFill>
                <a:srgbClr val="000000"/>
              </a:solidFill>
              <a:uFill>
                <a:solidFill>
                  <a:srgbClr val="ffffff"/>
                </a:solidFill>
              </a:uFill>
              <a:latin typeface="Arial"/>
            </a:endParaRPr>
          </a:p>
          <a:p>
            <a:pPr marL="216000" indent="-216000">
              <a:buClr>
                <a:srgbClr val="ffffff"/>
              </a:buClr>
              <a:buSzPct val="45000"/>
              <a:buFont typeface="Wingdings" charset="2"/>
              <a:buChar char=""/>
            </a:pPr>
            <a:r>
              <a:rPr b="0" lang="en-US" sz="2600" spc="-1" strike="noStrike">
                <a:solidFill>
                  <a:srgbClr val="000000"/>
                </a:solidFill>
                <a:uFill>
                  <a:solidFill>
                    <a:srgbClr val="ffffff"/>
                  </a:solidFill>
                </a:uFill>
                <a:latin typeface="Arial"/>
              </a:rPr>
              <a:t>Rubrics from section 5 of the User Guide.</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Both are available on </a:t>
            </a:r>
            <a:r>
              <a:rPr b="0" lang="en-US" sz="2600" spc="-1" strike="noStrike" u="sng">
                <a:solidFill>
                  <a:srgbClr val="000000"/>
                </a:solidFill>
                <a:uFill>
                  <a:solidFill>
                    <a:srgbClr val="ffffff"/>
                  </a:solidFill>
                </a:uFill>
                <a:latin typeface="Arial"/>
                <a:hlinkClick r:id="rId1"/>
              </a:rPr>
              <a:t>https://first.org/cvss/</a:t>
            </a:r>
            <a:endParaRPr b="0" lang="en-US" sz="1800" spc="-1" strike="noStrike">
              <a:solidFill>
                <a:srgbClr val="000000"/>
              </a:solidFill>
              <a:uFill>
                <a:solidFill>
                  <a:srgbClr val="ffffff"/>
                </a:solidFill>
              </a:uFill>
              <a:latin typeface="Arial"/>
            </a:endParaRPr>
          </a:p>
        </p:txBody>
      </p:sp>
    </p:spTree>
  </p:cSld>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0"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Metric Groups</a:t>
            </a:r>
            <a:endParaRPr b="1" lang="en-US" sz="3200" spc="-1" strike="noStrike">
              <a:solidFill>
                <a:srgbClr val="000000"/>
              </a:solidFill>
              <a:uFill>
                <a:solidFill>
                  <a:srgbClr val="ffffff"/>
                </a:solidFill>
              </a:uFill>
              <a:latin typeface="Arial"/>
            </a:endParaRPr>
          </a:p>
        </p:txBody>
      </p:sp>
      <p:sp>
        <p:nvSpPr>
          <p:cNvPr id="171" name="CustomShape 2"/>
          <p:cNvSpPr/>
          <p:nvPr/>
        </p:nvSpPr>
        <p:spPr>
          <a:xfrm>
            <a:off x="1340640" y="1825560"/>
            <a:ext cx="1001016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600" spc="-1" strike="noStrike">
                <a:solidFill>
                  <a:srgbClr val="000000"/>
                </a:solidFill>
                <a:uFill>
                  <a:solidFill>
                    <a:srgbClr val="ffffff"/>
                  </a:solidFill>
                </a:uFill>
                <a:latin typeface="Arial"/>
              </a:rPr>
              <a:t>The </a:t>
            </a:r>
            <a:r>
              <a:rPr b="1" lang="en-US" sz="2600" spc="-1" strike="noStrike">
                <a:solidFill>
                  <a:srgbClr val="000000"/>
                </a:solidFill>
                <a:uFill>
                  <a:solidFill>
                    <a:srgbClr val="ffffff"/>
                  </a:solidFill>
                </a:uFill>
                <a:latin typeface="Arial"/>
              </a:rPr>
              <a:t>Base </a:t>
            </a:r>
            <a:r>
              <a:rPr b="0" lang="en-US" sz="2600" spc="-1" strike="noStrike">
                <a:solidFill>
                  <a:srgbClr val="000000"/>
                </a:solidFill>
                <a:uFill>
                  <a:solidFill>
                    <a:srgbClr val="ffffff"/>
                  </a:solidFill>
                </a:uFill>
                <a:latin typeface="Arial"/>
              </a:rPr>
              <a:t>metric group represents the intrinsic characteristics of a vulnerability that are constant over time and across user environments.</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The </a:t>
            </a:r>
            <a:r>
              <a:rPr b="1" lang="en-US" sz="2600" spc="-1" strike="noStrike">
                <a:solidFill>
                  <a:srgbClr val="000000"/>
                </a:solidFill>
                <a:uFill>
                  <a:solidFill>
                    <a:srgbClr val="ffffff"/>
                  </a:solidFill>
                </a:uFill>
                <a:latin typeface="Arial"/>
              </a:rPr>
              <a:t>Temporal</a:t>
            </a:r>
            <a:r>
              <a:rPr b="0" lang="en-US" sz="2600" spc="-1" strike="noStrike">
                <a:solidFill>
                  <a:srgbClr val="000000"/>
                </a:solidFill>
                <a:uFill>
                  <a:solidFill>
                    <a:srgbClr val="ffffff"/>
                  </a:solidFill>
                </a:uFill>
                <a:latin typeface="Arial"/>
              </a:rPr>
              <a:t> metric group reflects the characteristics of a vulnerability that may change over time but not across user environments.</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The </a:t>
            </a:r>
            <a:r>
              <a:rPr b="1" lang="en-US" sz="2600" spc="-1" strike="noStrike">
                <a:solidFill>
                  <a:srgbClr val="000000"/>
                </a:solidFill>
                <a:uFill>
                  <a:solidFill>
                    <a:srgbClr val="ffffff"/>
                  </a:solidFill>
                </a:uFill>
                <a:latin typeface="Arial"/>
              </a:rPr>
              <a:t>Environmental</a:t>
            </a:r>
            <a:r>
              <a:rPr b="0" lang="en-US" sz="2600" spc="-1" strike="noStrike">
                <a:solidFill>
                  <a:srgbClr val="000000"/>
                </a:solidFill>
                <a:uFill>
                  <a:solidFill>
                    <a:srgbClr val="ffffff"/>
                  </a:solidFill>
                </a:uFill>
                <a:latin typeface="Arial"/>
              </a:rPr>
              <a:t> metric group represents the characteristics of a vulnerability that are relevant and unique to a particular user’s environment. </a:t>
            </a:r>
            <a:endParaRPr b="0" lang="en-US" sz="1800" spc="-1" strike="noStrike">
              <a:solidFill>
                <a:srgbClr val="000000"/>
              </a:solidFill>
              <a:uFill>
                <a:solidFill>
                  <a:srgbClr val="ffffff"/>
                </a:solidFill>
              </a:uFill>
              <a:latin typeface="Arial"/>
            </a:endParaRPr>
          </a:p>
        </p:txBody>
      </p:sp>
      <p:pic>
        <p:nvPicPr>
          <p:cNvPr id="172" name="" descr=""/>
          <p:cNvPicPr/>
          <p:nvPr/>
        </p:nvPicPr>
        <p:blipFill>
          <a:blip r:embed="rId1"/>
          <a:stretch/>
        </p:blipFill>
        <p:spPr>
          <a:xfrm>
            <a:off x="359280" y="4937760"/>
            <a:ext cx="1012320" cy="548640"/>
          </a:xfrm>
          <a:prstGeom prst="rect">
            <a:avLst/>
          </a:prstGeom>
          <a:ln>
            <a:noFill/>
          </a:ln>
        </p:spPr>
      </p:pic>
      <p:pic>
        <p:nvPicPr>
          <p:cNvPr id="173" name="" descr=""/>
          <p:cNvPicPr/>
          <p:nvPr/>
        </p:nvPicPr>
        <p:blipFill>
          <a:blip r:embed="rId2"/>
          <a:stretch/>
        </p:blipFill>
        <p:spPr>
          <a:xfrm>
            <a:off x="487440" y="3420720"/>
            <a:ext cx="785520" cy="785520"/>
          </a:xfrm>
          <a:prstGeom prst="rect">
            <a:avLst/>
          </a:prstGeom>
          <a:ln>
            <a:noFill/>
          </a:ln>
        </p:spPr>
      </p:pic>
      <p:pic>
        <p:nvPicPr>
          <p:cNvPr id="174" name="" descr=""/>
          <p:cNvPicPr/>
          <p:nvPr/>
        </p:nvPicPr>
        <p:blipFill>
          <a:blip r:embed="rId3"/>
          <a:stretch/>
        </p:blipFill>
        <p:spPr>
          <a:xfrm>
            <a:off x="640080" y="1743120"/>
            <a:ext cx="579600" cy="1365840"/>
          </a:xfrm>
          <a:prstGeom prst="rect">
            <a:avLst/>
          </a:prstGeom>
          <a:ln>
            <a:noFill/>
          </a:ln>
        </p:spPr>
      </p:pic>
    </p:spTree>
  </p:cSld>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5"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Base Metrics</a:t>
            </a:r>
            <a:endParaRPr b="1" lang="en-US" sz="3200" spc="-1" strike="noStrike">
              <a:solidFill>
                <a:srgbClr val="000000"/>
              </a:solidFill>
              <a:uFill>
                <a:solidFill>
                  <a:srgbClr val="ffffff"/>
                </a:solidFill>
              </a:uFill>
              <a:latin typeface="Arial"/>
            </a:endParaRPr>
          </a:p>
        </p:txBody>
      </p:sp>
      <p:sp>
        <p:nvSpPr>
          <p:cNvPr id="176"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0" lang="en-US" sz="2600" spc="-1" strike="noStrike">
                <a:solidFill>
                  <a:srgbClr val="000000"/>
                </a:solidFill>
                <a:uFill>
                  <a:solidFill>
                    <a:srgbClr val="ffffff"/>
                  </a:solidFill>
                </a:uFill>
                <a:latin typeface="Arial"/>
              </a:rPr>
              <a:t>Abbreviations in parentheses, such as </a:t>
            </a:r>
            <a:r>
              <a:rPr b="1" lang="en-US" sz="2600" spc="-1" strike="noStrike">
                <a:solidFill>
                  <a:srgbClr val="000000"/>
                </a:solidFill>
                <a:uFill>
                  <a:solidFill>
                    <a:srgbClr val="ffffff"/>
                  </a:solidFill>
                </a:uFill>
                <a:latin typeface="Arial"/>
              </a:rPr>
              <a:t>(AV)</a:t>
            </a:r>
            <a:r>
              <a:rPr b="0" lang="en-US" sz="2600" spc="-1" strike="noStrike">
                <a:solidFill>
                  <a:srgbClr val="000000"/>
                </a:solidFill>
                <a:uFill>
                  <a:solidFill>
                    <a:srgbClr val="ffffff"/>
                  </a:solidFill>
                </a:uFill>
                <a:latin typeface="Arial"/>
              </a:rPr>
              <a:t> are Vector String components. Vector Strings will be fully explained in a later section.</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p:txBody>
      </p:sp>
      <p:sp>
        <p:nvSpPr>
          <p:cNvPr id="177" name="CustomShape 3"/>
          <p:cNvSpPr/>
          <p:nvPr/>
        </p:nvSpPr>
        <p:spPr>
          <a:xfrm rot="20704800">
            <a:off x="3534120" y="3291480"/>
            <a:ext cx="7679160" cy="201168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Significant changes since CVSS v2.0 are shown like this</a:t>
            </a:r>
            <a:endParaRPr b="0" lang="en-US" sz="1800" spc="-1" strike="noStrike">
              <a:solidFill>
                <a:srgbClr val="000000"/>
              </a:solidFill>
              <a:uFill>
                <a:solidFill>
                  <a:srgbClr val="ffffff"/>
                </a:solidFill>
              </a:uFill>
              <a:latin typeface="Arial"/>
            </a:endParaRPr>
          </a:p>
        </p:txBody>
      </p:sp>
      <p:pic>
        <p:nvPicPr>
          <p:cNvPr id="178" name="" descr=""/>
          <p:cNvPicPr/>
          <p:nvPr/>
        </p:nvPicPr>
        <p:blipFill>
          <a:blip r:embed="rId1"/>
          <a:stretch/>
        </p:blipFill>
        <p:spPr>
          <a:xfrm>
            <a:off x="10972800" y="182880"/>
            <a:ext cx="748440" cy="1764000"/>
          </a:xfrm>
          <a:prstGeom prst="rect">
            <a:avLst/>
          </a:prstGeom>
          <a:ln>
            <a:noFill/>
          </a:ln>
        </p:spPr>
      </p:pic>
    </p:spTree>
  </p:cSld>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9"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Base Metric Overview</a:t>
            </a:r>
            <a:endParaRPr b="0" lang="en-US" sz="1800" spc="-1" strike="noStrike">
              <a:solidFill>
                <a:srgbClr val="000000"/>
              </a:solidFill>
              <a:uFill>
                <a:solidFill>
                  <a:srgbClr val="ffffff"/>
                </a:solidFill>
              </a:uFill>
              <a:latin typeface="Arial"/>
            </a:endParaRPr>
          </a:p>
        </p:txBody>
      </p:sp>
      <p:sp>
        <p:nvSpPr>
          <p:cNvPr id="180" name="CustomShape 2"/>
          <p:cNvSpPr/>
          <p:nvPr/>
        </p:nvSpPr>
        <p:spPr>
          <a:xfrm>
            <a:off x="319680" y="1344600"/>
            <a:ext cx="11435400" cy="4964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16000">
              <a:lnSpc>
                <a:spcPct val="100000"/>
              </a:lnSpc>
              <a:spcBef>
                <a:spcPts val="723"/>
              </a:spcBef>
            </a:pPr>
            <a:endParaRPr b="0" lang="en-US" sz="1800" spc="-1" strike="noStrike">
              <a:solidFill>
                <a:srgbClr val="000000"/>
              </a:solidFill>
              <a:uFill>
                <a:solidFill>
                  <a:srgbClr val="ffffff"/>
                </a:solidFill>
              </a:uFill>
              <a:latin typeface="Arial"/>
            </a:endParaRPr>
          </a:p>
          <a:p>
            <a:pPr marL="228600" indent="-214560">
              <a:lnSpc>
                <a:spcPct val="100000"/>
              </a:lnSpc>
              <a:spcBef>
                <a:spcPts val="723"/>
              </a:spcBef>
            </a:pPr>
            <a:endParaRPr b="0" lang="en-US" sz="1800" spc="-1" strike="noStrike">
              <a:solidFill>
                <a:srgbClr val="000000"/>
              </a:solidFill>
              <a:uFill>
                <a:solidFill>
                  <a:srgbClr val="ffffff"/>
                </a:solidFill>
              </a:uFill>
              <a:latin typeface="Arial"/>
            </a:endParaRPr>
          </a:p>
        </p:txBody>
      </p:sp>
      <p:graphicFrame>
        <p:nvGraphicFramePr>
          <p:cNvPr id="181" name="Table 3"/>
          <p:cNvGraphicFramePr/>
          <p:nvPr/>
        </p:nvGraphicFramePr>
        <p:xfrm>
          <a:off x="2966400" y="2387520"/>
          <a:ext cx="7102800" cy="2680200"/>
        </p:xfrm>
        <a:graphic>
          <a:graphicData uri="http://schemas.openxmlformats.org/drawingml/2006/table">
            <a:tbl>
              <a:tblPr/>
              <a:tblGrid>
                <a:gridCol w="3553560"/>
                <a:gridCol w="3549600"/>
              </a:tblGrid>
              <a:tr h="669960">
                <a:tc>
                  <a:txBody>
                    <a:bodyPr lIns="0" rIns="0" tIns="13680" bIns="0"/>
                    <a:p>
                      <a:pPr>
                        <a:lnSpc>
                          <a:spcPct val="94000"/>
                        </a:lnSpc>
                      </a:pPr>
                      <a:r>
                        <a:rPr b="0" lang="en-US" sz="1800" spc="-1" strike="noStrike">
                          <a:solidFill>
                            <a:srgbClr val="000000"/>
                          </a:solidFill>
                          <a:uFill>
                            <a:solidFill>
                              <a:srgbClr val="ffffff"/>
                            </a:solidFill>
                          </a:uFill>
                          <a:latin typeface="Arial"/>
                        </a:rPr>
                        <a:t>Attack Vector</a:t>
                      </a:r>
                      <a:endParaRPr b="0" lang="en-US" sz="1800" spc="-1" strike="noStrike">
                        <a:solidFill>
                          <a:srgbClr val="000000"/>
                        </a:solidFill>
                        <a:uFill>
                          <a:solidFill>
                            <a:srgbClr val="ffffff"/>
                          </a:solidFill>
                        </a:uFill>
                        <a:latin typeface="Arial"/>
                      </a:endParaRPr>
                    </a:p>
                  </a:txBody>
                  <a:tcPr>
                    <a:solidFill>
                      <a:srgbClr val="ffffff"/>
                    </a:solidFill>
                  </a:tcPr>
                </a:tc>
                <a:tc>
                  <a:txBody>
                    <a:bodyPr lIns="0" rIns="0" tIns="13680" bIns="0"/>
                    <a:p>
                      <a:pPr>
                        <a:lnSpc>
                          <a:spcPct val="94000"/>
                        </a:lnSpc>
                      </a:pPr>
                      <a:r>
                        <a:rPr b="0" lang="en-US" sz="1800" spc="-1" strike="noStrike">
                          <a:solidFill>
                            <a:srgbClr val="000000"/>
                          </a:solidFill>
                          <a:uFill>
                            <a:solidFill>
                              <a:srgbClr val="ffffff"/>
                            </a:solidFill>
                          </a:uFill>
                          <a:latin typeface="Arial"/>
                        </a:rPr>
                        <a:t>Scope</a:t>
                      </a:r>
                      <a:endParaRPr b="0" lang="en-US" sz="1800" spc="-1" strike="noStrike">
                        <a:solidFill>
                          <a:srgbClr val="000000"/>
                        </a:solidFill>
                        <a:uFill>
                          <a:solidFill>
                            <a:srgbClr val="ffffff"/>
                          </a:solidFill>
                        </a:uFill>
                        <a:latin typeface="Arial"/>
                      </a:endParaRPr>
                    </a:p>
                  </a:txBody>
                  <a:tcPr>
                    <a:solidFill>
                      <a:srgbClr val="ffffff"/>
                    </a:solidFill>
                  </a:tcPr>
                </a:tc>
              </a:tr>
              <a:tr h="670320">
                <a:tc>
                  <a:txBody>
                    <a:bodyPr lIns="0" rIns="0" tIns="13680" bIns="0"/>
                    <a:p>
                      <a:pPr>
                        <a:lnSpc>
                          <a:spcPct val="94000"/>
                        </a:lnSpc>
                      </a:pPr>
                      <a:r>
                        <a:rPr b="0" lang="en-US" sz="1800" spc="-1" strike="noStrike">
                          <a:solidFill>
                            <a:srgbClr val="000000"/>
                          </a:solidFill>
                          <a:uFill>
                            <a:solidFill>
                              <a:srgbClr val="ffffff"/>
                            </a:solidFill>
                          </a:uFill>
                          <a:latin typeface="Arial"/>
                        </a:rPr>
                        <a:t>Attack Complexity</a:t>
                      </a:r>
                      <a:endParaRPr b="0" lang="en-US" sz="1800" spc="-1" strike="noStrike">
                        <a:solidFill>
                          <a:srgbClr val="000000"/>
                        </a:solidFill>
                        <a:uFill>
                          <a:solidFill>
                            <a:srgbClr val="ffffff"/>
                          </a:solidFill>
                        </a:uFill>
                        <a:latin typeface="Arial"/>
                      </a:endParaRPr>
                    </a:p>
                  </a:txBody>
                  <a:tcPr>
                    <a:solidFill>
                      <a:srgbClr val="ffffff"/>
                    </a:solidFill>
                  </a:tcPr>
                </a:tc>
                <a:tc>
                  <a:txBody>
                    <a:bodyPr lIns="0" rIns="0" tIns="13680" bIns="0"/>
                    <a:p>
                      <a:pPr>
                        <a:lnSpc>
                          <a:spcPct val="94000"/>
                        </a:lnSpc>
                      </a:pPr>
                      <a:r>
                        <a:rPr b="0" lang="en-US" sz="1800" spc="-1" strike="noStrike">
                          <a:solidFill>
                            <a:srgbClr val="000000"/>
                          </a:solidFill>
                          <a:uFill>
                            <a:solidFill>
                              <a:srgbClr val="ffffff"/>
                            </a:solidFill>
                          </a:uFill>
                          <a:latin typeface="Arial"/>
                        </a:rPr>
                        <a:t>Confidentiality</a:t>
                      </a:r>
                      <a:endParaRPr b="0" lang="en-US" sz="1800" spc="-1" strike="noStrike">
                        <a:solidFill>
                          <a:srgbClr val="000000"/>
                        </a:solidFill>
                        <a:uFill>
                          <a:solidFill>
                            <a:srgbClr val="ffffff"/>
                          </a:solidFill>
                        </a:uFill>
                        <a:latin typeface="Arial"/>
                      </a:endParaRPr>
                    </a:p>
                  </a:txBody>
                  <a:tcPr>
                    <a:solidFill>
                      <a:srgbClr val="ffffff"/>
                    </a:solidFill>
                  </a:tcPr>
                </a:tc>
              </a:tr>
              <a:tr h="670320">
                <a:tc>
                  <a:txBody>
                    <a:bodyPr lIns="0" rIns="0" tIns="13680" bIns="0"/>
                    <a:p>
                      <a:pPr>
                        <a:lnSpc>
                          <a:spcPct val="94000"/>
                        </a:lnSpc>
                      </a:pPr>
                      <a:r>
                        <a:rPr b="0" lang="en-US" sz="1800" spc="-1" strike="noStrike">
                          <a:solidFill>
                            <a:srgbClr val="000000"/>
                          </a:solidFill>
                          <a:uFill>
                            <a:solidFill>
                              <a:srgbClr val="ffffff"/>
                            </a:solidFill>
                          </a:uFill>
                          <a:latin typeface="Arial"/>
                        </a:rPr>
                        <a:t>Privileges Required</a:t>
                      </a:r>
                      <a:endParaRPr b="0" lang="en-US" sz="1800" spc="-1" strike="noStrike">
                        <a:solidFill>
                          <a:srgbClr val="000000"/>
                        </a:solidFill>
                        <a:uFill>
                          <a:solidFill>
                            <a:srgbClr val="ffffff"/>
                          </a:solidFill>
                        </a:uFill>
                        <a:latin typeface="Arial"/>
                      </a:endParaRPr>
                    </a:p>
                  </a:txBody>
                  <a:tcPr>
                    <a:solidFill>
                      <a:srgbClr val="ffffff"/>
                    </a:solidFill>
                  </a:tcPr>
                </a:tc>
                <a:tc>
                  <a:txBody>
                    <a:bodyPr lIns="0" rIns="0" tIns="13680" bIns="0"/>
                    <a:p>
                      <a:pPr>
                        <a:lnSpc>
                          <a:spcPct val="94000"/>
                        </a:lnSpc>
                      </a:pPr>
                      <a:r>
                        <a:rPr b="0" lang="en-US" sz="1800" spc="-1" strike="noStrike">
                          <a:solidFill>
                            <a:srgbClr val="000000"/>
                          </a:solidFill>
                          <a:uFill>
                            <a:solidFill>
                              <a:srgbClr val="ffffff"/>
                            </a:solidFill>
                          </a:uFill>
                          <a:latin typeface="Arial"/>
                        </a:rPr>
                        <a:t>Integrity</a:t>
                      </a:r>
                      <a:endParaRPr b="0" lang="en-US" sz="1800" spc="-1" strike="noStrike">
                        <a:solidFill>
                          <a:srgbClr val="000000"/>
                        </a:solidFill>
                        <a:uFill>
                          <a:solidFill>
                            <a:srgbClr val="ffffff"/>
                          </a:solidFill>
                        </a:uFill>
                        <a:latin typeface="Arial"/>
                      </a:endParaRPr>
                    </a:p>
                  </a:txBody>
                  <a:tcPr>
                    <a:solidFill>
                      <a:srgbClr val="ffffff"/>
                    </a:solidFill>
                  </a:tcPr>
                </a:tc>
              </a:tr>
              <a:tr h="669960">
                <a:tc>
                  <a:txBody>
                    <a:bodyPr lIns="0" rIns="0" tIns="13680" bIns="0"/>
                    <a:p>
                      <a:pPr>
                        <a:lnSpc>
                          <a:spcPct val="94000"/>
                        </a:lnSpc>
                      </a:pPr>
                      <a:r>
                        <a:rPr b="0" lang="en-US" sz="1800" spc="-1" strike="noStrike">
                          <a:solidFill>
                            <a:srgbClr val="000000"/>
                          </a:solidFill>
                          <a:uFill>
                            <a:solidFill>
                              <a:srgbClr val="ffffff"/>
                            </a:solidFill>
                          </a:uFill>
                          <a:latin typeface="Arial"/>
                        </a:rPr>
                        <a:t>User Interaction</a:t>
                      </a:r>
                      <a:endParaRPr b="0" lang="en-US" sz="1800" spc="-1" strike="noStrike">
                        <a:solidFill>
                          <a:srgbClr val="000000"/>
                        </a:solidFill>
                        <a:uFill>
                          <a:solidFill>
                            <a:srgbClr val="ffffff"/>
                          </a:solidFill>
                        </a:uFill>
                        <a:latin typeface="Arial"/>
                      </a:endParaRPr>
                    </a:p>
                  </a:txBody>
                  <a:tcPr>
                    <a:solidFill>
                      <a:srgbClr val="ffffff"/>
                    </a:solidFill>
                  </a:tcPr>
                </a:tc>
                <a:tc>
                  <a:txBody>
                    <a:bodyPr lIns="0" rIns="0" tIns="13680" bIns="0"/>
                    <a:p>
                      <a:pPr>
                        <a:lnSpc>
                          <a:spcPct val="94000"/>
                        </a:lnSpc>
                      </a:pPr>
                      <a:r>
                        <a:rPr b="0" lang="en-US" sz="1800" spc="-1" strike="noStrike">
                          <a:solidFill>
                            <a:srgbClr val="000000"/>
                          </a:solidFill>
                          <a:uFill>
                            <a:solidFill>
                              <a:srgbClr val="ffffff"/>
                            </a:solidFill>
                          </a:uFill>
                          <a:latin typeface="Arial"/>
                        </a:rPr>
                        <a:t>Availability</a:t>
                      </a:r>
                      <a:endParaRPr b="0" lang="en-US" sz="1800" spc="-1" strike="noStrike">
                        <a:solidFill>
                          <a:srgbClr val="000000"/>
                        </a:solidFill>
                        <a:uFill>
                          <a:solidFill>
                            <a:srgbClr val="ffffff"/>
                          </a:solidFill>
                        </a:uFill>
                        <a:latin typeface="Arial"/>
                      </a:endParaRPr>
                    </a:p>
                  </a:txBody>
                  <a:tcPr>
                    <a:solidFill>
                      <a:srgbClr val="ffffff"/>
                    </a:solidFill>
                  </a:tcPr>
                </a:tc>
              </a:tr>
            </a:tbl>
          </a:graphicData>
        </a:graphic>
      </p:graphicFrame>
      <p:sp>
        <p:nvSpPr>
          <p:cNvPr id="182" name="CustomShape 4"/>
          <p:cNvSpPr/>
          <p:nvPr/>
        </p:nvSpPr>
        <p:spPr>
          <a:xfrm>
            <a:off x="2314800" y="2103480"/>
            <a:ext cx="3533760" cy="2925720"/>
          </a:xfrm>
          <a:prstGeom prst="ellipse">
            <a:avLst/>
          </a:prstGeom>
          <a:noFill/>
          <a:ln w="54720">
            <a:solidFill>
              <a:srgbClr val="6666ff"/>
            </a:solidFill>
            <a:round/>
          </a:ln>
        </p:spPr>
        <p:style>
          <a:lnRef idx="0"/>
          <a:fillRef idx="0"/>
          <a:effectRef idx="0"/>
          <a:fontRef idx="minor"/>
        </p:style>
      </p:sp>
      <p:sp>
        <p:nvSpPr>
          <p:cNvPr id="183" name="CustomShape 5"/>
          <p:cNvSpPr/>
          <p:nvPr/>
        </p:nvSpPr>
        <p:spPr>
          <a:xfrm>
            <a:off x="852480" y="1463760"/>
            <a:ext cx="6094440" cy="3826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9000" rIns="99000" tIns="54000" bIns="54000"/>
          <a:p>
            <a:pPr/>
            <a:r>
              <a:rPr b="0" lang="en-US" sz="1800" spc="-1" strike="noStrike">
                <a:solidFill>
                  <a:srgbClr val="0000cc"/>
                </a:solidFill>
                <a:uFill>
                  <a:solidFill>
                    <a:srgbClr val="ffffff"/>
                  </a:solidFill>
                </a:uFill>
                <a:latin typeface="Arial"/>
              </a:rPr>
              <a:t>Score relative to </a:t>
            </a:r>
            <a:r>
              <a:rPr b="1" lang="en-US" sz="1800" spc="-1" strike="noStrike">
                <a:solidFill>
                  <a:srgbClr val="0000cc"/>
                </a:solidFill>
                <a:uFill>
                  <a:solidFill>
                    <a:srgbClr val="ffffff"/>
                  </a:solidFill>
                </a:uFill>
                <a:latin typeface="Arial"/>
              </a:rPr>
              <a:t>Vulnerable</a:t>
            </a:r>
            <a:r>
              <a:rPr b="0" lang="en-US" sz="1800" spc="-1" strike="noStrike">
                <a:solidFill>
                  <a:srgbClr val="0000cc"/>
                </a:solidFill>
                <a:uFill>
                  <a:solidFill>
                    <a:srgbClr val="ffffff"/>
                  </a:solidFill>
                </a:uFill>
                <a:latin typeface="Arial"/>
              </a:rPr>
              <a:t> Component</a:t>
            </a:r>
            <a:endParaRPr b="0" lang="en-US" sz="1800" spc="-1" strike="noStrike">
              <a:solidFill>
                <a:srgbClr val="000000"/>
              </a:solidFill>
              <a:uFill>
                <a:solidFill>
                  <a:srgbClr val="ffffff"/>
                </a:solidFill>
              </a:uFill>
              <a:latin typeface="Arial"/>
            </a:endParaRPr>
          </a:p>
        </p:txBody>
      </p:sp>
      <p:sp>
        <p:nvSpPr>
          <p:cNvPr id="184" name="CustomShape 6"/>
          <p:cNvSpPr/>
          <p:nvPr/>
        </p:nvSpPr>
        <p:spPr>
          <a:xfrm>
            <a:off x="5972400" y="2743200"/>
            <a:ext cx="2925720" cy="2194560"/>
          </a:xfrm>
          <a:prstGeom prst="ellipse">
            <a:avLst/>
          </a:prstGeom>
          <a:noFill/>
          <a:ln w="54720">
            <a:solidFill>
              <a:srgbClr val="00cc00"/>
            </a:solidFill>
            <a:round/>
          </a:ln>
        </p:spPr>
        <p:style>
          <a:lnRef idx="0"/>
          <a:fillRef idx="0"/>
          <a:effectRef idx="0"/>
          <a:fontRef idx="minor"/>
        </p:style>
      </p:sp>
      <p:sp>
        <p:nvSpPr>
          <p:cNvPr id="185" name="CustomShape 7"/>
          <p:cNvSpPr/>
          <p:nvPr/>
        </p:nvSpPr>
        <p:spPr>
          <a:xfrm>
            <a:off x="5484600" y="5121360"/>
            <a:ext cx="5851080" cy="3826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9000" rIns="99000" tIns="54000" bIns="54000"/>
          <a:p>
            <a:pPr/>
            <a:r>
              <a:rPr b="0" lang="en-US" sz="1800" spc="-1" strike="noStrike">
                <a:solidFill>
                  <a:srgbClr val="00cc00"/>
                </a:solidFill>
                <a:uFill>
                  <a:solidFill>
                    <a:srgbClr val="ffffff"/>
                  </a:solidFill>
                </a:uFill>
                <a:latin typeface="Arial"/>
              </a:rPr>
              <a:t>Score relative to </a:t>
            </a:r>
            <a:r>
              <a:rPr b="1" lang="en-US" sz="1800" spc="-1" strike="noStrike">
                <a:solidFill>
                  <a:srgbClr val="00cc00"/>
                </a:solidFill>
                <a:uFill>
                  <a:solidFill>
                    <a:srgbClr val="ffffff"/>
                  </a:solidFill>
                </a:uFill>
                <a:latin typeface="Arial"/>
              </a:rPr>
              <a:t>Impacted </a:t>
            </a:r>
            <a:r>
              <a:rPr b="0" lang="en-US" sz="1800" spc="-1" strike="noStrike">
                <a:solidFill>
                  <a:srgbClr val="00cc00"/>
                </a:solidFill>
                <a:uFill>
                  <a:solidFill>
                    <a:srgbClr val="ffffff"/>
                  </a:solidFill>
                </a:uFill>
                <a:latin typeface="Arial"/>
              </a:rPr>
              <a:t>Component</a:t>
            </a:r>
            <a:endParaRPr b="0" lang="en-US" sz="1800" spc="-1" strike="noStrike">
              <a:solidFill>
                <a:srgbClr val="000000"/>
              </a:solidFill>
              <a:uFill>
                <a:solidFill>
                  <a:srgbClr val="ffffff"/>
                </a:solidFill>
              </a:uFill>
              <a:latin typeface="Arial"/>
            </a:endParaRPr>
          </a:p>
        </p:txBody>
      </p:sp>
    </p:spTree>
  </p:cSld>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86" name="CustomShape 1"/>
          <p:cNvSpPr/>
          <p:nvPr/>
        </p:nvSpPr>
        <p:spPr>
          <a:xfrm>
            <a:off x="30672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Attack Vector (AV)</a:t>
            </a:r>
            <a:endParaRPr b="0" lang="en-US" sz="1800" spc="-1" strike="noStrike">
              <a:solidFill>
                <a:srgbClr val="000000"/>
              </a:solidFill>
              <a:uFill>
                <a:solidFill>
                  <a:srgbClr val="ffffff"/>
                </a:solidFill>
              </a:uFill>
              <a:latin typeface="Arial"/>
            </a:endParaRPr>
          </a:p>
        </p:txBody>
      </p:sp>
      <p:graphicFrame>
        <p:nvGraphicFramePr>
          <p:cNvPr id="187" name="Table 2"/>
          <p:cNvGraphicFramePr/>
          <p:nvPr/>
        </p:nvGraphicFramePr>
        <p:xfrm>
          <a:off x="1218600" y="1397160"/>
          <a:ext cx="9817560" cy="4173840"/>
        </p:xfrm>
        <a:graphic>
          <a:graphicData uri="http://schemas.openxmlformats.org/drawingml/2006/table">
            <a:tbl>
              <a:tblPr/>
              <a:tblGrid>
                <a:gridCol w="2450160"/>
                <a:gridCol w="7367760"/>
              </a:tblGrid>
              <a:tr h="45756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822600">
                <a:tc>
                  <a:txBody>
                    <a:bodyPr tIns="91440" bIns="91440"/>
                    <a:p>
                      <a:pPr>
                        <a:lnSpc>
                          <a:spcPct val="100000"/>
                        </a:lnSpc>
                      </a:pPr>
                      <a:r>
                        <a:rPr b="0" lang="en-US" sz="1800" spc="-1" strike="noStrike">
                          <a:solidFill>
                            <a:srgbClr val="000000"/>
                          </a:solidFill>
                          <a:uFill>
                            <a:solidFill>
                              <a:srgbClr val="ffffff"/>
                            </a:solidFill>
                          </a:uFill>
                          <a:latin typeface="Arial"/>
                        </a:rPr>
                        <a:t>Network (N)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A vulnerability exploitable with network access means the vulnerable component is bound to the network stack and the attacker's path is through OSI layer 3 (the network layer). </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1248840">
                <a:tc>
                  <a:txBody>
                    <a:bodyPr tIns="91440" bIns="91440"/>
                    <a:p>
                      <a:pPr>
                        <a:lnSpc>
                          <a:spcPct val="100000"/>
                        </a:lnSpc>
                      </a:pPr>
                      <a:r>
                        <a:rPr b="0" lang="en-US" sz="1800" spc="-1" strike="noStrike">
                          <a:solidFill>
                            <a:srgbClr val="000000"/>
                          </a:solidFill>
                          <a:uFill>
                            <a:solidFill>
                              <a:srgbClr val="ffffff"/>
                            </a:solidFill>
                          </a:uFill>
                          <a:latin typeface="Arial"/>
                        </a:rPr>
                        <a:t>Adjacent (A)</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A vulnerability exploitable with adjacent network access means the vulnerable component is bound to the network stack, however the attack is limited to the same shared physical (e.g. Bluetooth, IEEE 802.11), or logical (e.g. local IP subnet) network, and cannot be performed across an OSI layer 3 boundary (e.g. a router). </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r h="822600">
                <a:tc>
                  <a:txBody>
                    <a:bodyPr tIns="91440" bIns="91440"/>
                    <a:p>
                      <a:pPr>
                        <a:lnSpc>
                          <a:spcPct val="100000"/>
                        </a:lnSpc>
                      </a:pPr>
                      <a:r>
                        <a:rPr b="0" lang="en-US" sz="1800" spc="-1" strike="noStrike">
                          <a:solidFill>
                            <a:srgbClr val="000000"/>
                          </a:solidFill>
                          <a:uFill>
                            <a:solidFill>
                              <a:srgbClr val="ffffff"/>
                            </a:solidFill>
                          </a:uFill>
                          <a:latin typeface="Arial"/>
                        </a:rPr>
                        <a:t>Local (L)</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A vulnerability exploitable with local access means that the vulnerable component is not bound to the network stack, and the attacker’s path is via read/write/execute capabilities. </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822600">
                <a:tc>
                  <a:txBody>
                    <a:bodyPr tIns="91440" bIns="91440"/>
                    <a:p>
                      <a:pPr>
                        <a:lnSpc>
                          <a:spcPct val="100000"/>
                        </a:lnSpc>
                      </a:pPr>
                      <a:r>
                        <a:rPr b="0" lang="en-US" sz="1800" spc="-1" strike="noStrike">
                          <a:solidFill>
                            <a:srgbClr val="000000"/>
                          </a:solidFill>
                          <a:uFill>
                            <a:solidFill>
                              <a:srgbClr val="ffffff"/>
                            </a:solidFill>
                          </a:uFill>
                          <a:latin typeface="Arial"/>
                        </a:rPr>
                        <a:t>Physical (P)</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A vulnerability exploitable with physical access requires the attacker to physically touch or manipulate the vulnerable component. </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bl>
          </a:graphicData>
        </a:graphic>
      </p:graphicFrame>
      <p:sp>
        <p:nvSpPr>
          <p:cNvPr id="188" name="TextShape 3"/>
          <p:cNvSpPr txBox="1"/>
          <p:nvPr/>
        </p:nvSpPr>
        <p:spPr>
          <a:xfrm>
            <a:off x="243720" y="630936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
        <p:nvSpPr>
          <p:cNvPr id="189" name="CustomShape 4"/>
          <p:cNvSpPr/>
          <p:nvPr/>
        </p:nvSpPr>
        <p:spPr>
          <a:xfrm rot="20316600">
            <a:off x="9356760" y="5020560"/>
            <a:ext cx="2743200" cy="100584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New value</a:t>
            </a:r>
            <a:endParaRPr b="0" lang="en-US" sz="1800" spc="-1" strike="noStrike">
              <a:solidFill>
                <a:srgbClr val="000000"/>
              </a:solidFill>
              <a:uFill>
                <a:solidFill>
                  <a:srgbClr val="ffffff"/>
                </a:solidFill>
              </a:uFill>
              <a:latin typeface="Arial"/>
            </a:endParaRPr>
          </a:p>
        </p:txBody>
      </p:sp>
    </p:spTree>
  </p:cSld>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0"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Rubric - Attack Vector</a:t>
            </a:r>
            <a:endParaRPr b="1" lang="en-US" sz="3200" spc="-1" strike="noStrike">
              <a:solidFill>
                <a:srgbClr val="000000"/>
              </a:solidFill>
              <a:uFill>
                <a:solidFill>
                  <a:srgbClr val="ffffff"/>
                </a:solidFill>
              </a:uFill>
              <a:latin typeface="Arial"/>
            </a:endParaRPr>
          </a:p>
        </p:txBody>
      </p:sp>
      <p:sp>
        <p:nvSpPr>
          <p:cNvPr id="191" name="CustomShape 2"/>
          <p:cNvSpPr/>
          <p:nvPr/>
        </p:nvSpPr>
        <p:spPr>
          <a:xfrm>
            <a:off x="365760" y="1601280"/>
            <a:ext cx="2681280" cy="193572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Does</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the attacker</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exploit the vulnerable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component via</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the network</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stack?</a:t>
            </a:r>
            <a:endParaRPr b="0" lang="en-US" sz="1800" spc="-1" strike="noStrike">
              <a:solidFill>
                <a:srgbClr val="000000"/>
              </a:solidFill>
              <a:uFill>
                <a:solidFill>
                  <a:srgbClr val="ffffff"/>
                </a:solidFill>
              </a:uFill>
              <a:latin typeface="Arial"/>
            </a:endParaRPr>
          </a:p>
        </p:txBody>
      </p:sp>
      <p:sp>
        <p:nvSpPr>
          <p:cNvPr id="192" name="CustomShape 3"/>
          <p:cNvSpPr/>
          <p:nvPr/>
        </p:nvSpPr>
        <p:spPr>
          <a:xfrm>
            <a:off x="7557120" y="143352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Network (N)</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Vulnerability is exploitable from</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across the Internet, or absent more</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information, assume worst case</a:t>
            </a:r>
            <a:endParaRPr b="0" lang="en-US" sz="1800" spc="-1" strike="noStrike">
              <a:solidFill>
                <a:srgbClr val="000000"/>
              </a:solidFill>
              <a:uFill>
                <a:solidFill>
                  <a:srgbClr val="ffffff"/>
                </a:solidFill>
              </a:uFill>
              <a:latin typeface="Arial"/>
            </a:endParaRPr>
          </a:p>
        </p:txBody>
      </p:sp>
      <p:sp>
        <p:nvSpPr>
          <p:cNvPr id="193" name="CustomShape 4"/>
          <p:cNvSpPr/>
          <p:nvPr/>
        </p:nvSpPr>
        <p:spPr>
          <a:xfrm>
            <a:off x="7557120" y="262260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Adjacent (A)</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Vulnerability is exploitable across a</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limited physical or logical network</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distance, i.e., Bluetooth, wifi, etc.</a:t>
            </a:r>
            <a:endParaRPr b="0" lang="en-US" sz="1800" spc="-1" strike="noStrike">
              <a:solidFill>
                <a:srgbClr val="000000"/>
              </a:solidFill>
              <a:uFill>
                <a:solidFill>
                  <a:srgbClr val="ffffff"/>
                </a:solidFill>
              </a:uFill>
              <a:latin typeface="Arial"/>
            </a:endParaRPr>
          </a:p>
        </p:txBody>
      </p:sp>
      <p:sp>
        <p:nvSpPr>
          <p:cNvPr id="194" name="CustomShape 5"/>
          <p:cNvSpPr/>
          <p:nvPr/>
        </p:nvSpPr>
        <p:spPr>
          <a:xfrm>
            <a:off x="837720" y="1538280"/>
            <a:ext cx="5256720" cy="657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195" name="CustomShape 6"/>
          <p:cNvSpPr/>
          <p:nvPr/>
        </p:nvSpPr>
        <p:spPr>
          <a:xfrm>
            <a:off x="3656520" y="1601280"/>
            <a:ext cx="2681280" cy="192024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Can the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vulnerability be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exploited across a</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routed (OSI </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Layer 3)</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network?</a:t>
            </a:r>
            <a:endParaRPr b="0" lang="en-US" sz="1800" spc="-1" strike="noStrike">
              <a:solidFill>
                <a:srgbClr val="000000"/>
              </a:solidFill>
              <a:uFill>
                <a:solidFill>
                  <a:srgbClr val="ffffff"/>
                </a:solidFill>
              </a:uFill>
              <a:latin typeface="Arial"/>
            </a:endParaRPr>
          </a:p>
        </p:txBody>
      </p:sp>
      <p:sp>
        <p:nvSpPr>
          <p:cNvPr id="196" name="CustomShape 7"/>
          <p:cNvSpPr/>
          <p:nvPr/>
        </p:nvSpPr>
        <p:spPr>
          <a:xfrm>
            <a:off x="3656520" y="3902760"/>
            <a:ext cx="2681280" cy="192024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Does</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the attacker</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require physical</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access to the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target?</a:t>
            </a:r>
            <a:endParaRPr b="0" lang="en-US" sz="1800" spc="-1" strike="noStrike">
              <a:solidFill>
                <a:srgbClr val="000000"/>
              </a:solidFill>
              <a:uFill>
                <a:solidFill>
                  <a:srgbClr val="ffffff"/>
                </a:solidFill>
              </a:uFill>
              <a:latin typeface="Arial"/>
            </a:endParaRPr>
          </a:p>
        </p:txBody>
      </p:sp>
      <p:sp>
        <p:nvSpPr>
          <p:cNvPr id="197" name="CustomShape 8"/>
          <p:cNvSpPr/>
          <p:nvPr/>
        </p:nvSpPr>
        <p:spPr>
          <a:xfrm>
            <a:off x="7557120" y="3811320"/>
            <a:ext cx="4022280" cy="9144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Local (L)</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Attack is committed through a local</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application vulnerability, or the</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attacker is able to log in locally</a:t>
            </a:r>
            <a:endParaRPr b="0" lang="en-US" sz="1800" spc="-1" strike="noStrike">
              <a:solidFill>
                <a:srgbClr val="000000"/>
              </a:solidFill>
              <a:uFill>
                <a:solidFill>
                  <a:srgbClr val="ffffff"/>
                </a:solidFill>
              </a:uFill>
              <a:latin typeface="Arial"/>
            </a:endParaRPr>
          </a:p>
        </p:txBody>
      </p:sp>
      <p:sp>
        <p:nvSpPr>
          <p:cNvPr id="198" name="CustomShape 9"/>
          <p:cNvSpPr/>
          <p:nvPr/>
        </p:nvSpPr>
        <p:spPr>
          <a:xfrm>
            <a:off x="7557120" y="4908240"/>
            <a:ext cx="4022280" cy="73188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Physical (P)</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Attacker requires physical access to</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the vulnerable component</a:t>
            </a:r>
            <a:endParaRPr b="0" lang="en-US" sz="1800" spc="-1" strike="noStrike">
              <a:solidFill>
                <a:srgbClr val="000000"/>
              </a:solidFill>
              <a:uFill>
                <a:solidFill>
                  <a:srgbClr val="ffffff"/>
                </a:solidFill>
              </a:uFill>
              <a:latin typeface="Arial"/>
            </a:endParaRPr>
          </a:p>
        </p:txBody>
      </p:sp>
      <p:cxnSp>
        <p:nvCxnSpPr>
          <p:cNvPr id="199" name="Line 10"/>
          <p:cNvCxnSpPr>
            <a:stCxn id="191" idx="3"/>
            <a:endCxn id="195" idx="1"/>
          </p:cNvCxnSpPr>
          <p:nvPr/>
        </p:nvCxnSpPr>
        <p:spPr>
          <a:xfrm flipV="1">
            <a:off x="3047040" y="2561400"/>
            <a:ext cx="609840" cy="828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00" name="Line 11"/>
          <p:cNvCxnSpPr>
            <a:stCxn id="191" idx="2"/>
            <a:endCxn id="196" idx="1"/>
          </p:cNvCxnSpPr>
          <p:nvPr/>
        </p:nvCxnSpPr>
        <p:spPr>
          <a:xfrm>
            <a:off x="1706400" y="3537000"/>
            <a:ext cx="1950480" cy="1326240"/>
          </a:xfrm>
          <a:prstGeom prst="bentConnector3">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cxnSp>
        <p:nvCxnSpPr>
          <p:cNvPr id="201" name="Line 12"/>
          <p:cNvCxnSpPr>
            <a:stCxn id="195" idx="3"/>
            <a:endCxn id="192" idx="1"/>
          </p:cNvCxnSpPr>
          <p:nvPr/>
        </p:nvCxnSpPr>
        <p:spPr>
          <a:xfrm flipV="1">
            <a:off x="6337800" y="1936800"/>
            <a:ext cx="1219680" cy="62496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02" name="Line 13"/>
          <p:cNvCxnSpPr>
            <a:stCxn id="196" idx="3"/>
            <a:endCxn id="197" idx="1"/>
          </p:cNvCxnSpPr>
          <p:nvPr/>
        </p:nvCxnSpPr>
        <p:spPr>
          <a:xfrm flipV="1">
            <a:off x="6337800" y="4268520"/>
            <a:ext cx="1219680" cy="59472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03" name="Line 14"/>
          <p:cNvCxnSpPr>
            <a:stCxn id="195" idx="3"/>
            <a:endCxn id="193" idx="1"/>
          </p:cNvCxnSpPr>
          <p:nvPr/>
        </p:nvCxnSpPr>
        <p:spPr>
          <a:xfrm>
            <a:off x="6337800" y="2561400"/>
            <a:ext cx="1219680" cy="564840"/>
          </a:xfrm>
          <a:prstGeom prst="straightConnector1">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cxnSp>
        <p:nvCxnSpPr>
          <p:cNvPr id="204" name="Line 15"/>
          <p:cNvCxnSpPr>
            <a:stCxn id="196" idx="3"/>
            <a:endCxn id="198" idx="1"/>
          </p:cNvCxnSpPr>
          <p:nvPr/>
        </p:nvCxnSpPr>
        <p:spPr>
          <a:xfrm>
            <a:off x="6337800" y="4862880"/>
            <a:ext cx="1219680" cy="411480"/>
          </a:xfrm>
          <a:prstGeom prst="straightConnector1">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p:txBody>
      </p:cxnSp>
    </p:spTree>
  </p:cSld>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5" name="CustomShape 1"/>
          <p:cNvSpPr/>
          <p:nvPr/>
        </p:nvSpPr>
        <p:spPr>
          <a:xfrm>
            <a:off x="30672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Attack Complexity (AC)</a:t>
            </a:r>
            <a:endParaRPr b="0" lang="en-US" sz="1800" spc="-1" strike="noStrike">
              <a:solidFill>
                <a:srgbClr val="000000"/>
              </a:solidFill>
              <a:uFill>
                <a:solidFill>
                  <a:srgbClr val="ffffff"/>
                </a:solidFill>
              </a:uFill>
              <a:latin typeface="Arial"/>
            </a:endParaRPr>
          </a:p>
        </p:txBody>
      </p:sp>
      <p:graphicFrame>
        <p:nvGraphicFramePr>
          <p:cNvPr id="206" name="Table 2"/>
          <p:cNvGraphicFramePr/>
          <p:nvPr/>
        </p:nvGraphicFramePr>
        <p:xfrm>
          <a:off x="1218600" y="1397160"/>
          <a:ext cx="9688320" cy="3354120"/>
        </p:xfrm>
        <a:graphic>
          <a:graphicData uri="http://schemas.openxmlformats.org/drawingml/2006/table">
            <a:tbl>
              <a:tblPr/>
              <a:tblGrid>
                <a:gridCol w="2488680"/>
                <a:gridCol w="7200000"/>
              </a:tblGrid>
              <a:tr h="45756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777960">
                <a:tc>
                  <a:txBody>
                    <a:bodyPr tIns="91440" bIns="91440"/>
                    <a:p>
                      <a:pPr>
                        <a:lnSpc>
                          <a:spcPct val="100000"/>
                        </a:lnSpc>
                      </a:pPr>
                      <a:r>
                        <a:rPr b="0" lang="en-US" sz="18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Specialized access conditions or extenuating circumstances do not exist. An attacker can expect repeatable success against the vulnerable component.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2118960">
                <a:tc>
                  <a:txBody>
                    <a:bodyPr tIns="91440" bIns="91440"/>
                    <a:p>
                      <a:pPr>
                        <a:lnSpc>
                          <a:spcPct val="100000"/>
                        </a:lnSpc>
                      </a:pPr>
                      <a:r>
                        <a:rPr b="0" lang="en-US" sz="18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A successful attack depends on conditions beyond the attacker's control. That is, a successful attack cannot be accomplished at will, but requires the attacker to invest in some measurable amount of effort in preparation or execution against the vulnerable component before a successful attack can be expected.</a:t>
                      </a:r>
                      <a:endParaRPr b="0" lang="en-US" sz="1800" spc="-1" strike="noStrike">
                        <a:solidFill>
                          <a:srgbClr val="000000"/>
                        </a:solidFill>
                        <a:uFill>
                          <a:solidFill>
                            <a:srgbClr val="ffffff"/>
                          </a:solidFill>
                        </a:uFill>
                        <a:latin typeface="Arial"/>
                      </a:endParaRPr>
                    </a:p>
                    <a:p>
                      <a:pPr marL="216000" indent="-216000">
                        <a:lnSpc>
                          <a:spcPct val="100000"/>
                        </a:lnSpc>
                        <a:buClr>
                          <a:srgbClr val="ffffff"/>
                        </a:buClr>
                        <a:buSzPct val="45000"/>
                        <a:buFont typeface="Wingdings" charset="2"/>
                        <a:buChar char=""/>
                      </a:pPr>
                      <a:r>
                        <a:rPr b="0" lang="en-US" sz="1400" spc="-1" strike="noStrike">
                          <a:solidFill>
                            <a:srgbClr val="000000"/>
                          </a:solidFill>
                          <a:uFill>
                            <a:solidFill>
                              <a:srgbClr val="ffffff"/>
                            </a:solidFill>
                          </a:uFill>
                          <a:latin typeface="Arial"/>
                        </a:rPr>
                        <a:t>The attacker must conduct target-specific reconnaissance.</a:t>
                      </a:r>
                      <a:endParaRPr b="0" lang="en-US" sz="1800" spc="-1" strike="noStrike">
                        <a:solidFill>
                          <a:srgbClr val="000000"/>
                        </a:solidFill>
                        <a:uFill>
                          <a:solidFill>
                            <a:srgbClr val="ffffff"/>
                          </a:solidFill>
                        </a:uFill>
                        <a:latin typeface="Arial"/>
                      </a:endParaRPr>
                    </a:p>
                    <a:p>
                      <a:pPr marL="216000" indent="-216000">
                        <a:lnSpc>
                          <a:spcPct val="100000"/>
                        </a:lnSpc>
                        <a:buClr>
                          <a:srgbClr val="ffffff"/>
                        </a:buClr>
                        <a:buSzPct val="45000"/>
                        <a:buFont typeface="Wingdings" charset="2"/>
                        <a:buChar char=""/>
                      </a:pPr>
                      <a:r>
                        <a:rPr b="0" lang="en-US" sz="1400" spc="-1" strike="noStrike">
                          <a:solidFill>
                            <a:srgbClr val="000000"/>
                          </a:solidFill>
                          <a:uFill>
                            <a:solidFill>
                              <a:srgbClr val="ffffff"/>
                            </a:solidFill>
                          </a:uFill>
                          <a:latin typeface="Arial"/>
                        </a:rPr>
                        <a:t>The attacker must prepare the target environment to improve exploit reliability.</a:t>
                      </a:r>
                      <a:endParaRPr b="0" lang="en-US" sz="1800" spc="-1" strike="noStrike">
                        <a:solidFill>
                          <a:srgbClr val="000000"/>
                        </a:solidFill>
                        <a:uFill>
                          <a:solidFill>
                            <a:srgbClr val="ffffff"/>
                          </a:solidFill>
                        </a:uFill>
                        <a:latin typeface="Arial"/>
                      </a:endParaRPr>
                    </a:p>
                    <a:p>
                      <a:pPr marL="216000" indent="-216000">
                        <a:lnSpc>
                          <a:spcPct val="100000"/>
                        </a:lnSpc>
                        <a:buClr>
                          <a:srgbClr val="ffffff"/>
                        </a:buClr>
                        <a:buSzPct val="45000"/>
                        <a:buFont typeface="Wingdings" charset="2"/>
                        <a:buChar char=""/>
                      </a:pPr>
                      <a:r>
                        <a:rPr b="0" lang="en-US" sz="1400" spc="-1" strike="noStrike">
                          <a:solidFill>
                            <a:srgbClr val="000000"/>
                          </a:solidFill>
                          <a:uFill>
                            <a:solidFill>
                              <a:srgbClr val="ffffff"/>
                            </a:solidFill>
                          </a:uFill>
                          <a:latin typeface="Arial"/>
                        </a:rPr>
                        <a:t>The attacker must inject herself into the logical network path between the target and the resource requested by the victim in order to read and/or modify network communications (e.g. man in the middle attack).</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bl>
          </a:graphicData>
        </a:graphic>
      </p:graphicFrame>
      <p:sp>
        <p:nvSpPr>
          <p:cNvPr id="207" name="TextShape 3"/>
          <p:cNvSpPr txBox="1"/>
          <p:nvPr/>
        </p:nvSpPr>
        <p:spPr>
          <a:xfrm>
            <a:off x="243720" y="630972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
        <p:nvSpPr>
          <p:cNvPr id="208" name="CustomShape 4"/>
          <p:cNvSpPr/>
          <p:nvPr/>
        </p:nvSpPr>
        <p:spPr>
          <a:xfrm rot="21054600">
            <a:off x="5938200" y="4480200"/>
            <a:ext cx="5162760" cy="225828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600" spc="-1" strike="noStrike">
                <a:solidFill>
                  <a:srgbClr val="000000"/>
                </a:solidFill>
                <a:uFill>
                  <a:solidFill>
                    <a:srgbClr val="ffffff"/>
                  </a:solidFill>
                </a:uFill>
                <a:latin typeface="Arial"/>
              </a:rPr>
              <a:t>Medium removed; unrelated concepts split into new metrics</a:t>
            </a:r>
            <a:endParaRPr b="0" lang="en-US" sz="1800" spc="-1" strike="noStrike">
              <a:solidFill>
                <a:srgbClr val="000000"/>
              </a:solidFill>
              <a:uFill>
                <a:solidFill>
                  <a:srgbClr val="ffffff"/>
                </a:solidFill>
              </a:uFill>
              <a:latin typeface="Arial"/>
            </a:endParaRPr>
          </a:p>
        </p:txBody>
      </p:sp>
    </p:spTree>
  </p:cSld>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Course Content</a:t>
            </a:r>
            <a:endParaRPr b="1" lang="en-US" sz="3200" spc="-1" strike="noStrike">
              <a:solidFill>
                <a:srgbClr val="000000"/>
              </a:solidFill>
              <a:uFill>
                <a:solidFill>
                  <a:srgbClr val="ffffff"/>
                </a:solidFill>
              </a:uFill>
              <a:latin typeface="Arial"/>
            </a:endParaRPr>
          </a:p>
        </p:txBody>
      </p:sp>
      <p:sp>
        <p:nvSpPr>
          <p:cNvPr id="93"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r>
              <a:rPr b="1" lang="en-US" sz="2600" spc="-1" strike="noStrike">
                <a:solidFill>
                  <a:srgbClr val="000000"/>
                </a:solidFill>
                <a:uFill>
                  <a:solidFill>
                    <a:srgbClr val="ffffff"/>
                  </a:solidFill>
                </a:uFill>
                <a:latin typeface="OpenSymbol"/>
                <a:ea typeface="OpenSymbol"/>
              </a:rPr>
              <a:t>►</a:t>
            </a:r>
            <a:r>
              <a:rPr b="1" lang="en-US" sz="2600" spc="-1" strike="noStrike">
                <a:solidFill>
                  <a:srgbClr val="000000"/>
                </a:solidFill>
                <a:uFill>
                  <a:solidFill>
                    <a:srgbClr val="ffffff"/>
                  </a:solidFill>
                </a:uFill>
                <a:latin typeface="Arial"/>
              </a:rPr>
              <a:t> </a:t>
            </a:r>
            <a:r>
              <a:rPr b="1" lang="en-US" sz="2600" spc="-1" strike="noStrike">
                <a:solidFill>
                  <a:srgbClr val="000000"/>
                </a:solidFill>
                <a:uFill>
                  <a:solidFill>
                    <a:srgbClr val="ffffff"/>
                  </a:solidFill>
                </a:uFill>
                <a:latin typeface="Arial"/>
              </a:rPr>
              <a:t>CVSS overview</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concepts</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Base Metrics</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Temporal Metrics</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Environmental Metrics</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Further information</a:t>
            </a:r>
            <a:endParaRPr b="0" lang="en-US" sz="1800" spc="-1" strike="noStrike">
              <a:solidFill>
                <a:srgbClr val="000000"/>
              </a:solidFill>
              <a:uFill>
                <a:solidFill>
                  <a:srgbClr val="ffffff"/>
                </a:solidFill>
              </a:uFill>
              <a:latin typeface="Arial"/>
            </a:endParaRPr>
          </a:p>
        </p:txBody>
      </p:sp>
      <p:pic>
        <p:nvPicPr>
          <p:cNvPr id="94" name="" descr=""/>
          <p:cNvPicPr/>
          <p:nvPr/>
        </p:nvPicPr>
        <p:blipFill>
          <a:blip r:embed="rId1"/>
          <a:stretch/>
        </p:blipFill>
        <p:spPr>
          <a:xfrm>
            <a:off x="9471240" y="91440"/>
            <a:ext cx="2377440" cy="2377440"/>
          </a:xfrm>
          <a:prstGeom prst="rect">
            <a:avLst/>
          </a:prstGeom>
          <a:ln>
            <a:noFill/>
          </a:ln>
        </p:spPr>
      </p:pic>
    </p:spTree>
  </p:cSld>
</p:sld>
</file>

<file path=ppt/slides/slide3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09"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Rubric - Attack Complexity</a:t>
            </a:r>
            <a:endParaRPr b="1" lang="en-US" sz="3200" spc="-1" strike="noStrike">
              <a:solidFill>
                <a:srgbClr val="000000"/>
              </a:solidFill>
              <a:uFill>
                <a:solidFill>
                  <a:srgbClr val="ffffff"/>
                </a:solidFill>
              </a:uFill>
              <a:latin typeface="Arial"/>
            </a:endParaRPr>
          </a:p>
        </p:txBody>
      </p:sp>
      <p:sp>
        <p:nvSpPr>
          <p:cNvPr id="210" name="CustomShape 2"/>
          <p:cNvSpPr/>
          <p:nvPr/>
        </p:nvSpPr>
        <p:spPr>
          <a:xfrm>
            <a:off x="6338160" y="228600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Attacker can exploit the</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vulnerability at any time, always</a:t>
            </a:r>
            <a:endParaRPr b="0" lang="en-US" sz="1800" spc="-1" strike="noStrike">
              <a:solidFill>
                <a:srgbClr val="000000"/>
              </a:solidFill>
              <a:uFill>
                <a:solidFill>
                  <a:srgbClr val="ffffff"/>
                </a:solidFill>
              </a:uFill>
              <a:latin typeface="Arial"/>
            </a:endParaRPr>
          </a:p>
        </p:txBody>
      </p:sp>
      <p:sp>
        <p:nvSpPr>
          <p:cNvPr id="211" name="CustomShape 3"/>
          <p:cNvSpPr/>
          <p:nvPr/>
        </p:nvSpPr>
        <p:spPr>
          <a:xfrm>
            <a:off x="6338160" y="365724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Successful attack depends on</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conditions beyond the attacker's</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control</a:t>
            </a:r>
            <a:endParaRPr b="0" lang="en-US" sz="1800" spc="-1" strike="noStrike">
              <a:solidFill>
                <a:srgbClr val="000000"/>
              </a:solidFill>
              <a:uFill>
                <a:solidFill>
                  <a:srgbClr val="ffffff"/>
                </a:solidFill>
              </a:uFill>
              <a:latin typeface="Arial"/>
            </a:endParaRPr>
          </a:p>
        </p:txBody>
      </p:sp>
      <p:sp>
        <p:nvSpPr>
          <p:cNvPr id="212" name="CustomShape 4"/>
          <p:cNvSpPr/>
          <p:nvPr/>
        </p:nvSpPr>
        <p:spPr>
          <a:xfrm>
            <a:off x="837720" y="1538280"/>
            <a:ext cx="5256720" cy="657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13" name="CustomShape 5"/>
          <p:cNvSpPr/>
          <p:nvPr/>
        </p:nvSpPr>
        <p:spPr>
          <a:xfrm>
            <a:off x="1340640" y="2544480"/>
            <a:ext cx="2681280" cy="192024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Can the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attacker exploit</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the vulnerability</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at will?</a:t>
            </a:r>
            <a:endParaRPr b="0" lang="en-US" sz="1800" spc="-1" strike="noStrike">
              <a:solidFill>
                <a:srgbClr val="000000"/>
              </a:solidFill>
              <a:uFill>
                <a:solidFill>
                  <a:srgbClr val="ffffff"/>
                </a:solidFill>
              </a:uFill>
              <a:latin typeface="Arial"/>
            </a:endParaRPr>
          </a:p>
        </p:txBody>
      </p:sp>
      <p:cxnSp>
        <p:nvCxnSpPr>
          <p:cNvPr id="214" name="Line 6"/>
          <p:cNvCxnSpPr>
            <a:stCxn id="213" idx="3"/>
            <a:endCxn id="210" idx="1"/>
          </p:cNvCxnSpPr>
          <p:nvPr/>
        </p:nvCxnSpPr>
        <p:spPr>
          <a:xfrm flipV="1">
            <a:off x="4021920" y="2789280"/>
            <a:ext cx="2316600" cy="71568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15" name="Line 7"/>
          <p:cNvCxnSpPr>
            <a:stCxn id="213" idx="3"/>
            <a:endCxn id="211" idx="1"/>
          </p:cNvCxnSpPr>
          <p:nvPr/>
        </p:nvCxnSpPr>
        <p:spPr>
          <a:xfrm>
            <a:off x="4021920" y="3504600"/>
            <a:ext cx="2316600" cy="656280"/>
          </a:xfrm>
          <a:prstGeom prst="straightConnector1">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sp>
        <p:nvSpPr>
          <p:cNvPr id="216" name="CustomShape 8"/>
          <p:cNvSpPr/>
          <p:nvPr/>
        </p:nvSpPr>
        <p:spPr>
          <a:xfrm>
            <a:off x="6459480" y="5212080"/>
            <a:ext cx="4876200" cy="3826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9000" rIns="99000" tIns="54000" bIns="54000"/>
          <a:p>
            <a:pPr/>
            <a:r>
              <a:rPr b="0" lang="en-US" sz="1400" spc="-1" strike="noStrike">
                <a:solidFill>
                  <a:srgbClr val="000000"/>
                </a:solidFill>
                <a:uFill>
                  <a:solidFill>
                    <a:srgbClr val="ffffff"/>
                  </a:solidFill>
                </a:uFill>
                <a:latin typeface="Arial"/>
              </a:rPr>
              <a:t>Note: this metric excludes user interaction</a:t>
            </a:r>
            <a:endParaRPr b="0" lang="en-US" sz="1800" spc="-1" strike="noStrike">
              <a:solidFill>
                <a:srgbClr val="000000"/>
              </a:solidFill>
              <a:uFill>
                <a:solidFill>
                  <a:srgbClr val="ffffff"/>
                </a:solidFill>
              </a:uFill>
              <a:latin typeface="Arial"/>
            </a:endParaRPr>
          </a:p>
        </p:txBody>
      </p:sp>
    </p:spTree>
  </p:cSld>
</p:sld>
</file>

<file path=ppt/slides/slide3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17"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Privileges Required (PR)</a:t>
            </a:r>
            <a:endParaRPr b="0" lang="en-US" sz="1800" spc="-1" strike="noStrike">
              <a:solidFill>
                <a:srgbClr val="000000"/>
              </a:solidFill>
              <a:uFill>
                <a:solidFill>
                  <a:srgbClr val="ffffff"/>
                </a:solidFill>
              </a:uFill>
              <a:latin typeface="Arial"/>
            </a:endParaRPr>
          </a:p>
        </p:txBody>
      </p:sp>
      <p:graphicFrame>
        <p:nvGraphicFramePr>
          <p:cNvPr id="218" name="Table 2"/>
          <p:cNvGraphicFramePr/>
          <p:nvPr/>
        </p:nvGraphicFramePr>
        <p:xfrm>
          <a:off x="1218600" y="1397160"/>
          <a:ext cx="9779400" cy="3138120"/>
        </p:xfrm>
        <a:graphic>
          <a:graphicData uri="http://schemas.openxmlformats.org/drawingml/2006/table">
            <a:tbl>
              <a:tblPr/>
              <a:tblGrid>
                <a:gridCol w="2416680"/>
                <a:gridCol w="7363080"/>
              </a:tblGrid>
              <a:tr h="45756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609480">
                <a:tc>
                  <a:txBody>
                    <a:bodyPr tIns="91440" bIns="91440"/>
                    <a:p>
                      <a:pPr>
                        <a:lnSpc>
                          <a:spcPct val="100000"/>
                        </a:lnSpc>
                      </a:pPr>
                      <a:r>
                        <a:rPr b="0" lang="en-US" sz="18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 attacker is unauthorized prior to attack, and therefore does not require any access to settings or files to carry out an attack.</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1248840">
                <a:tc>
                  <a:txBody>
                    <a:bodyPr tIns="91440" bIns="91440"/>
                    <a:p>
                      <a:pPr>
                        <a:lnSpc>
                          <a:spcPct val="100000"/>
                        </a:lnSpc>
                      </a:pPr>
                      <a:r>
                        <a:rPr b="0" lang="en-US" sz="18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 attacker is authorized with (i.e. requires) privileges that provide basic user capabilities that could normally affect only settings and files owned by a user. Alternatively, an attacker with Low privileges may have the ability to cause an impact only to non-sensitive resources.</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r h="822600">
                <a:tc>
                  <a:txBody>
                    <a:bodyPr tIns="91440" bIns="91440"/>
                    <a:p>
                      <a:pPr>
                        <a:lnSpc>
                          <a:spcPct val="100000"/>
                        </a:lnSpc>
                      </a:pPr>
                      <a:r>
                        <a:rPr b="0" lang="en-US" sz="18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 attacker is authorized with (i.e. requires) privileges that provide significant (e.g. administrative) control over the vulnerable component that could affect component-wide settings and files.</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bl>
          </a:graphicData>
        </a:graphic>
      </p:graphicFrame>
      <p:sp>
        <p:nvSpPr>
          <p:cNvPr id="219" name="TextShape 3"/>
          <p:cNvSpPr txBox="1"/>
          <p:nvPr/>
        </p:nvSpPr>
        <p:spPr>
          <a:xfrm>
            <a:off x="243720" y="630972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
        <p:nvSpPr>
          <p:cNvPr id="220" name="CustomShape 4"/>
          <p:cNvSpPr/>
          <p:nvPr/>
        </p:nvSpPr>
        <p:spPr>
          <a:xfrm rot="20316600">
            <a:off x="8592840" y="265680"/>
            <a:ext cx="2743200" cy="100584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New metric</a:t>
            </a:r>
            <a:endParaRPr b="0" lang="en-US" sz="1800" spc="-1" strike="noStrike">
              <a:solidFill>
                <a:srgbClr val="000000"/>
              </a:solidFill>
              <a:uFill>
                <a:solidFill>
                  <a:srgbClr val="ffffff"/>
                </a:solidFill>
              </a:uFill>
              <a:latin typeface="Arial"/>
            </a:endParaRPr>
          </a:p>
        </p:txBody>
      </p:sp>
    </p:spTree>
  </p:cSld>
</p:sld>
</file>

<file path=ppt/slides/slide3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21"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Rubric - Privileges Required</a:t>
            </a:r>
            <a:endParaRPr b="1" lang="en-US" sz="3200" spc="-1" strike="noStrike">
              <a:solidFill>
                <a:srgbClr val="000000"/>
              </a:solidFill>
              <a:uFill>
                <a:solidFill>
                  <a:srgbClr val="ffffff"/>
                </a:solidFill>
              </a:uFill>
              <a:latin typeface="Arial"/>
            </a:endParaRPr>
          </a:p>
        </p:txBody>
      </p:sp>
      <p:sp>
        <p:nvSpPr>
          <p:cNvPr id="222" name="CustomShape 2"/>
          <p:cNvSpPr/>
          <p:nvPr/>
        </p:nvSpPr>
        <p:spPr>
          <a:xfrm>
            <a:off x="487440" y="1463040"/>
            <a:ext cx="2925360" cy="210312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Must</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the attacker</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be authorized to</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the exploitable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component</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prior to</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attack?</a:t>
            </a:r>
            <a:endParaRPr b="0" lang="en-US" sz="1800" spc="-1" strike="noStrike">
              <a:solidFill>
                <a:srgbClr val="000000"/>
              </a:solidFill>
              <a:uFill>
                <a:solidFill>
                  <a:srgbClr val="ffffff"/>
                </a:solidFill>
              </a:uFill>
              <a:latin typeface="Arial"/>
            </a:endParaRPr>
          </a:p>
        </p:txBody>
      </p:sp>
      <p:sp>
        <p:nvSpPr>
          <p:cNvPr id="223" name="CustomShape 3"/>
          <p:cNvSpPr/>
          <p:nvPr/>
        </p:nvSpPr>
        <p:spPr>
          <a:xfrm>
            <a:off x="7557120" y="201132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An unauthorized attacker</a:t>
            </a:r>
            <a:endParaRPr b="0" lang="en-US" sz="1800" spc="-1" strike="noStrike">
              <a:solidFill>
                <a:srgbClr val="000000"/>
              </a:solidFill>
              <a:uFill>
                <a:solidFill>
                  <a:srgbClr val="ffffff"/>
                </a:solidFill>
              </a:uFill>
              <a:latin typeface="Arial"/>
            </a:endParaRPr>
          </a:p>
        </p:txBody>
      </p:sp>
      <p:sp>
        <p:nvSpPr>
          <p:cNvPr id="224" name="CustomShape 4"/>
          <p:cNvSpPr/>
          <p:nvPr/>
        </p:nvSpPr>
        <p:spPr>
          <a:xfrm>
            <a:off x="837720" y="1538280"/>
            <a:ext cx="5256720" cy="657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25" name="CustomShape 5"/>
          <p:cNvSpPr/>
          <p:nvPr/>
        </p:nvSpPr>
        <p:spPr>
          <a:xfrm>
            <a:off x="3412800" y="3840480"/>
            <a:ext cx="2681280" cy="192024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Are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administrator</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privileges</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required?</a:t>
            </a:r>
            <a:endParaRPr b="0" lang="en-US" sz="1800" spc="-1" strike="noStrike">
              <a:solidFill>
                <a:srgbClr val="000000"/>
              </a:solidFill>
              <a:uFill>
                <a:solidFill>
                  <a:srgbClr val="ffffff"/>
                </a:solidFill>
              </a:uFill>
              <a:latin typeface="Arial"/>
            </a:endParaRPr>
          </a:p>
        </p:txBody>
      </p:sp>
      <p:sp>
        <p:nvSpPr>
          <p:cNvPr id="226" name="CustomShape 6"/>
          <p:cNvSpPr/>
          <p:nvPr/>
        </p:nvSpPr>
        <p:spPr>
          <a:xfrm>
            <a:off x="7557120" y="3749040"/>
            <a:ext cx="4022280" cy="9144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User level access required</a:t>
            </a:r>
            <a:endParaRPr b="0" lang="en-US" sz="1800" spc="-1" strike="noStrike">
              <a:solidFill>
                <a:srgbClr val="000000"/>
              </a:solidFill>
              <a:uFill>
                <a:solidFill>
                  <a:srgbClr val="ffffff"/>
                </a:solidFill>
              </a:uFill>
              <a:latin typeface="Arial"/>
            </a:endParaRPr>
          </a:p>
        </p:txBody>
      </p:sp>
      <p:sp>
        <p:nvSpPr>
          <p:cNvPr id="227" name="CustomShape 7"/>
          <p:cNvSpPr/>
          <p:nvPr/>
        </p:nvSpPr>
        <p:spPr>
          <a:xfrm>
            <a:off x="7557120" y="4845960"/>
            <a:ext cx="4022280" cy="91476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Administrator or system level</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required</a:t>
            </a:r>
            <a:endParaRPr b="0" lang="en-US" sz="1800" spc="-1" strike="noStrike">
              <a:solidFill>
                <a:srgbClr val="000000"/>
              </a:solidFill>
              <a:uFill>
                <a:solidFill>
                  <a:srgbClr val="ffffff"/>
                </a:solidFill>
              </a:uFill>
              <a:latin typeface="Arial"/>
            </a:endParaRPr>
          </a:p>
        </p:txBody>
      </p:sp>
      <p:cxnSp>
        <p:nvCxnSpPr>
          <p:cNvPr id="228" name="Line 8"/>
          <p:cNvCxnSpPr>
            <a:stCxn id="222" idx="2"/>
            <a:endCxn id="225" idx="1"/>
          </p:cNvCxnSpPr>
          <p:nvPr/>
        </p:nvCxnSpPr>
        <p:spPr>
          <a:xfrm>
            <a:off x="1950120" y="3566160"/>
            <a:ext cx="1463040" cy="1234800"/>
          </a:xfrm>
          <a:prstGeom prst="bentConnector3">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r>
              <a:rPr b="0"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p:txBody>
      </p:cxnSp>
      <p:cxnSp>
        <p:nvCxnSpPr>
          <p:cNvPr id="229" name="Line 9"/>
          <p:cNvCxnSpPr>
            <a:stCxn id="225" idx="3"/>
            <a:endCxn id="226" idx="1"/>
          </p:cNvCxnSpPr>
          <p:nvPr/>
        </p:nvCxnSpPr>
        <p:spPr>
          <a:xfrm flipV="1">
            <a:off x="6094080" y="4206240"/>
            <a:ext cx="1463400" cy="59472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30" name="Line 10"/>
          <p:cNvCxnSpPr>
            <a:stCxn id="225" idx="3"/>
            <a:endCxn id="227" idx="1"/>
          </p:cNvCxnSpPr>
          <p:nvPr/>
        </p:nvCxnSpPr>
        <p:spPr>
          <a:xfrm>
            <a:off x="6094080" y="4800600"/>
            <a:ext cx="1463400" cy="502920"/>
          </a:xfrm>
          <a:prstGeom prst="straightConnector1">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p:txBody>
      </p:cxnSp>
      <p:cxnSp>
        <p:nvCxnSpPr>
          <p:cNvPr id="231" name="Line 11"/>
          <p:cNvCxnSpPr>
            <a:stCxn id="222" idx="3"/>
            <a:endCxn id="223" idx="1"/>
          </p:cNvCxnSpPr>
          <p:nvPr/>
        </p:nvCxnSpPr>
        <p:spPr>
          <a:xfrm>
            <a:off x="3412800" y="2514600"/>
            <a:ext cx="4144680" cy="36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spTree>
  </p:cSld>
</p:sld>
</file>

<file path=ppt/slides/slide3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2" name="CustomShape 1"/>
          <p:cNvSpPr/>
          <p:nvPr/>
        </p:nvSpPr>
        <p:spPr>
          <a:xfrm>
            <a:off x="306360" y="431640"/>
            <a:ext cx="1144872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User Interaction (UI)</a:t>
            </a:r>
            <a:endParaRPr b="0" lang="en-US" sz="1800" spc="-1" strike="noStrike">
              <a:solidFill>
                <a:srgbClr val="000000"/>
              </a:solidFill>
              <a:uFill>
                <a:solidFill>
                  <a:srgbClr val="ffffff"/>
                </a:solidFill>
              </a:uFill>
              <a:latin typeface="Arial"/>
            </a:endParaRPr>
          </a:p>
        </p:txBody>
      </p:sp>
      <p:graphicFrame>
        <p:nvGraphicFramePr>
          <p:cNvPr id="233" name="Table 2"/>
          <p:cNvGraphicFramePr/>
          <p:nvPr/>
        </p:nvGraphicFramePr>
        <p:xfrm>
          <a:off x="1218600" y="1397160"/>
          <a:ext cx="9692640" cy="2102400"/>
        </p:xfrm>
        <a:graphic>
          <a:graphicData uri="http://schemas.openxmlformats.org/drawingml/2006/table">
            <a:tbl>
              <a:tblPr/>
              <a:tblGrid>
                <a:gridCol w="2501280"/>
                <a:gridCol w="7191720"/>
              </a:tblGrid>
              <a:tr h="45756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609480">
                <a:tc>
                  <a:txBody>
                    <a:bodyPr tIns="91440" bIns="91440"/>
                    <a:p>
                      <a:pPr>
                        <a:lnSpc>
                          <a:spcPct val="100000"/>
                        </a:lnSpc>
                      </a:pPr>
                      <a:r>
                        <a:rPr b="0" lang="en-US" sz="18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 vulnerable system can be exploited without interaction from any user.</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1035720">
                <a:tc>
                  <a:txBody>
                    <a:bodyPr tIns="91440" bIns="91440"/>
                    <a:p>
                      <a:pPr>
                        <a:lnSpc>
                          <a:spcPct val="100000"/>
                        </a:lnSpc>
                      </a:pPr>
                      <a:r>
                        <a:rPr b="0" lang="en-US" sz="1800" spc="-1" strike="noStrike">
                          <a:solidFill>
                            <a:srgbClr val="000000"/>
                          </a:solidFill>
                          <a:uFill>
                            <a:solidFill>
                              <a:srgbClr val="ffffff"/>
                            </a:solidFill>
                          </a:uFill>
                          <a:latin typeface="Arial"/>
                        </a:rPr>
                        <a:t>Required (R)</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Successful exploitation of this vulnerability requires a user to take some action before the vulnerability can be exploited. For example, a successful exploit may only be possible during the installation of an application by a system administrator.</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bl>
          </a:graphicData>
        </a:graphic>
      </p:graphicFrame>
      <p:sp>
        <p:nvSpPr>
          <p:cNvPr id="234" name="CustomShape 3"/>
          <p:cNvSpPr/>
          <p:nvPr/>
        </p:nvSpPr>
        <p:spPr>
          <a:xfrm rot="20316600">
            <a:off x="8593200" y="298440"/>
            <a:ext cx="2743200" cy="100584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New metric</a:t>
            </a:r>
            <a:endParaRPr b="0" lang="en-US" sz="1800" spc="-1" strike="noStrike">
              <a:solidFill>
                <a:srgbClr val="000000"/>
              </a:solidFill>
              <a:uFill>
                <a:solidFill>
                  <a:srgbClr val="ffffff"/>
                </a:solidFill>
              </a:uFill>
              <a:latin typeface="Arial"/>
            </a:endParaRPr>
          </a:p>
        </p:txBody>
      </p:sp>
    </p:spTree>
  </p:cSld>
</p:sld>
</file>

<file path=ppt/slides/slide3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35"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Rubric - User Interaction</a:t>
            </a:r>
            <a:endParaRPr b="1" lang="en-US" sz="3200" spc="-1" strike="noStrike">
              <a:solidFill>
                <a:srgbClr val="000000"/>
              </a:solidFill>
              <a:uFill>
                <a:solidFill>
                  <a:srgbClr val="ffffff"/>
                </a:solidFill>
              </a:uFill>
              <a:latin typeface="Arial"/>
            </a:endParaRPr>
          </a:p>
        </p:txBody>
      </p:sp>
      <p:sp>
        <p:nvSpPr>
          <p:cNvPr id="236" name="CustomShape 2"/>
          <p:cNvSpPr/>
          <p:nvPr/>
        </p:nvSpPr>
        <p:spPr>
          <a:xfrm>
            <a:off x="6338160" y="228600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Attack can be accomplished</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without any user interaction</a:t>
            </a:r>
            <a:endParaRPr b="0" lang="en-US" sz="1800" spc="-1" strike="noStrike">
              <a:solidFill>
                <a:srgbClr val="000000"/>
              </a:solidFill>
              <a:uFill>
                <a:solidFill>
                  <a:srgbClr val="ffffff"/>
                </a:solidFill>
              </a:uFill>
              <a:latin typeface="Arial"/>
            </a:endParaRPr>
          </a:p>
        </p:txBody>
      </p:sp>
      <p:sp>
        <p:nvSpPr>
          <p:cNvPr id="237" name="CustomShape 3"/>
          <p:cNvSpPr/>
          <p:nvPr/>
        </p:nvSpPr>
        <p:spPr>
          <a:xfrm>
            <a:off x="6338160" y="365724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Required (R)</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Successful attack requires user</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interaction</a:t>
            </a:r>
            <a:endParaRPr b="0" lang="en-US" sz="1800" spc="-1" strike="noStrike">
              <a:solidFill>
                <a:srgbClr val="000000"/>
              </a:solidFill>
              <a:uFill>
                <a:solidFill>
                  <a:srgbClr val="ffffff"/>
                </a:solidFill>
              </a:uFill>
              <a:latin typeface="Arial"/>
            </a:endParaRPr>
          </a:p>
        </p:txBody>
      </p:sp>
      <p:sp>
        <p:nvSpPr>
          <p:cNvPr id="238" name="CustomShape 4"/>
          <p:cNvSpPr/>
          <p:nvPr/>
        </p:nvSpPr>
        <p:spPr>
          <a:xfrm>
            <a:off x="837720" y="1538280"/>
            <a:ext cx="5256720" cy="657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39" name="CustomShape 5"/>
          <p:cNvSpPr/>
          <p:nvPr/>
        </p:nvSpPr>
        <p:spPr>
          <a:xfrm>
            <a:off x="1340640" y="2544480"/>
            <a:ext cx="2681280" cy="192024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Does the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attacker require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some other user</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to perform</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an action?</a:t>
            </a:r>
            <a:endParaRPr b="0" lang="en-US" sz="1800" spc="-1" strike="noStrike">
              <a:solidFill>
                <a:srgbClr val="000000"/>
              </a:solidFill>
              <a:uFill>
                <a:solidFill>
                  <a:srgbClr val="ffffff"/>
                </a:solidFill>
              </a:uFill>
              <a:latin typeface="Arial"/>
            </a:endParaRPr>
          </a:p>
        </p:txBody>
      </p:sp>
      <p:cxnSp>
        <p:nvCxnSpPr>
          <p:cNvPr id="240" name="Line 6"/>
          <p:cNvCxnSpPr>
            <a:stCxn id="239" idx="3"/>
            <a:endCxn id="236" idx="1"/>
          </p:cNvCxnSpPr>
          <p:nvPr/>
        </p:nvCxnSpPr>
        <p:spPr>
          <a:xfrm flipV="1">
            <a:off x="4021920" y="2789280"/>
            <a:ext cx="2316600" cy="71568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41" name="Line 7"/>
          <p:cNvCxnSpPr>
            <a:stCxn id="239" idx="3"/>
            <a:endCxn id="237" idx="1"/>
          </p:cNvCxnSpPr>
          <p:nvPr/>
        </p:nvCxnSpPr>
        <p:spPr>
          <a:xfrm>
            <a:off x="4021920" y="3504600"/>
            <a:ext cx="2316600" cy="65628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p:txBody>
      </p:cxnSp>
    </p:spTree>
  </p:cSld>
</p:sld>
</file>

<file path=ppt/slides/slide3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2" name="CustomShape 1"/>
          <p:cNvSpPr/>
          <p:nvPr/>
        </p:nvSpPr>
        <p:spPr>
          <a:xfrm>
            <a:off x="252720" y="441720"/>
            <a:ext cx="11448360" cy="11127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Reminder: Score relative to</a:t>
            </a:r>
            <a:endParaRPr b="0" lang="en-US" sz="1800" spc="-1" strike="noStrike">
              <a:solidFill>
                <a:srgbClr val="000000"/>
              </a:solidFill>
              <a:uFill>
                <a:solidFill>
                  <a:srgbClr val="ffffff"/>
                </a:solidFill>
              </a:uFill>
              <a:latin typeface="Arial"/>
            </a:endParaRPr>
          </a:p>
          <a:p>
            <a:pPr>
              <a:lnSpc>
                <a:spcPct val="80000"/>
              </a:lnSpc>
            </a:pPr>
            <a:r>
              <a:rPr b="1" i="1" lang="en-US" sz="3600" spc="-1" strike="noStrike">
                <a:solidFill>
                  <a:srgbClr val="000000"/>
                </a:solidFill>
                <a:uFill>
                  <a:solidFill>
                    <a:srgbClr val="ffffff"/>
                  </a:solidFill>
                </a:uFill>
                <a:latin typeface="Arial"/>
              </a:rPr>
              <a:t>Vulnerable</a:t>
            </a:r>
            <a:r>
              <a:rPr b="1" lang="en-US" sz="3600" spc="-1" strike="noStrike">
                <a:solidFill>
                  <a:srgbClr val="000000"/>
                </a:solidFill>
                <a:uFill>
                  <a:solidFill>
                    <a:srgbClr val="ffffff"/>
                  </a:solidFill>
                </a:uFill>
                <a:latin typeface="Arial"/>
              </a:rPr>
              <a:t> and </a:t>
            </a:r>
            <a:r>
              <a:rPr b="1" i="1" lang="en-US" sz="3600" spc="-1" strike="noStrike">
                <a:solidFill>
                  <a:srgbClr val="000000"/>
                </a:solidFill>
                <a:uFill>
                  <a:solidFill>
                    <a:srgbClr val="ffffff"/>
                  </a:solidFill>
                </a:uFill>
                <a:latin typeface="Arial"/>
              </a:rPr>
              <a:t>Impacted </a:t>
            </a:r>
            <a:r>
              <a:rPr b="1" lang="en-US" sz="3600" spc="-1" strike="noStrike">
                <a:solidFill>
                  <a:srgbClr val="000000"/>
                </a:solidFill>
                <a:uFill>
                  <a:solidFill>
                    <a:srgbClr val="ffffff"/>
                  </a:solidFill>
                </a:uFill>
                <a:latin typeface="Arial"/>
              </a:rPr>
              <a:t>Components</a:t>
            </a:r>
            <a:endParaRPr b="0" lang="en-US" sz="1800" spc="-1" strike="noStrike">
              <a:solidFill>
                <a:srgbClr val="000000"/>
              </a:solidFill>
              <a:uFill>
                <a:solidFill>
                  <a:srgbClr val="ffffff"/>
                </a:solidFill>
              </a:uFill>
              <a:latin typeface="Arial"/>
            </a:endParaRPr>
          </a:p>
        </p:txBody>
      </p:sp>
      <p:sp>
        <p:nvSpPr>
          <p:cNvPr id="243" name="CustomShape 2"/>
          <p:cNvSpPr/>
          <p:nvPr/>
        </p:nvSpPr>
        <p:spPr>
          <a:xfrm>
            <a:off x="319680" y="1344600"/>
            <a:ext cx="11435400" cy="4964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16000">
              <a:lnSpc>
                <a:spcPct val="100000"/>
              </a:lnSpc>
              <a:spcBef>
                <a:spcPts val="723"/>
              </a:spcBef>
            </a:pPr>
            <a:endParaRPr b="0" lang="en-US" sz="1800" spc="-1" strike="noStrike">
              <a:solidFill>
                <a:srgbClr val="000000"/>
              </a:solidFill>
              <a:uFill>
                <a:solidFill>
                  <a:srgbClr val="ffffff"/>
                </a:solidFill>
              </a:uFill>
              <a:latin typeface="Arial"/>
            </a:endParaRPr>
          </a:p>
          <a:p>
            <a:pPr marL="228600" indent="-214560">
              <a:lnSpc>
                <a:spcPct val="100000"/>
              </a:lnSpc>
              <a:spcBef>
                <a:spcPts val="723"/>
              </a:spcBef>
            </a:pPr>
            <a:endParaRPr b="0" lang="en-US" sz="1800" spc="-1" strike="noStrike">
              <a:solidFill>
                <a:srgbClr val="000000"/>
              </a:solidFill>
              <a:uFill>
                <a:solidFill>
                  <a:srgbClr val="ffffff"/>
                </a:solidFill>
              </a:uFill>
              <a:latin typeface="Arial"/>
            </a:endParaRPr>
          </a:p>
        </p:txBody>
      </p:sp>
      <p:graphicFrame>
        <p:nvGraphicFramePr>
          <p:cNvPr id="244" name="Table 3"/>
          <p:cNvGraphicFramePr/>
          <p:nvPr/>
        </p:nvGraphicFramePr>
        <p:xfrm>
          <a:off x="2966760" y="2569680"/>
          <a:ext cx="7102800" cy="2680200"/>
        </p:xfrm>
        <a:graphic>
          <a:graphicData uri="http://schemas.openxmlformats.org/drawingml/2006/table">
            <a:tbl>
              <a:tblPr/>
              <a:tblGrid>
                <a:gridCol w="3553560"/>
                <a:gridCol w="3549600"/>
              </a:tblGrid>
              <a:tr h="669960">
                <a:tc>
                  <a:txBody>
                    <a:bodyPr lIns="0" rIns="0" tIns="13680" bIns="0"/>
                    <a:p>
                      <a:pPr>
                        <a:lnSpc>
                          <a:spcPct val="94000"/>
                        </a:lnSpc>
                      </a:pPr>
                      <a:r>
                        <a:rPr b="0" lang="en-US" sz="1800" spc="-1" strike="noStrike">
                          <a:solidFill>
                            <a:srgbClr val="000000"/>
                          </a:solidFill>
                          <a:uFill>
                            <a:solidFill>
                              <a:srgbClr val="ffffff"/>
                            </a:solidFill>
                          </a:uFill>
                          <a:latin typeface="Arial"/>
                        </a:rPr>
                        <a:t>Attack Vector</a:t>
                      </a:r>
                      <a:endParaRPr b="0" lang="en-US" sz="1800" spc="-1" strike="noStrike">
                        <a:solidFill>
                          <a:srgbClr val="000000"/>
                        </a:solidFill>
                        <a:uFill>
                          <a:solidFill>
                            <a:srgbClr val="ffffff"/>
                          </a:solidFill>
                        </a:uFill>
                        <a:latin typeface="Arial"/>
                      </a:endParaRPr>
                    </a:p>
                  </a:txBody>
                  <a:tcPr>
                    <a:solidFill>
                      <a:srgbClr val="ffffff"/>
                    </a:solidFill>
                  </a:tcPr>
                </a:tc>
                <a:tc>
                  <a:txBody>
                    <a:bodyPr lIns="0" rIns="0" tIns="13680" bIns="0"/>
                    <a:p>
                      <a:pPr>
                        <a:lnSpc>
                          <a:spcPct val="94000"/>
                        </a:lnSpc>
                      </a:pPr>
                      <a:r>
                        <a:rPr b="0" lang="en-US" sz="1800" spc="-1" strike="noStrike">
                          <a:solidFill>
                            <a:srgbClr val="000000"/>
                          </a:solidFill>
                          <a:uFill>
                            <a:solidFill>
                              <a:srgbClr val="ffffff"/>
                            </a:solidFill>
                          </a:uFill>
                          <a:latin typeface="Arial"/>
                        </a:rPr>
                        <a:t>Scope</a:t>
                      </a:r>
                      <a:endParaRPr b="0" lang="en-US" sz="1800" spc="-1" strike="noStrike">
                        <a:solidFill>
                          <a:srgbClr val="000000"/>
                        </a:solidFill>
                        <a:uFill>
                          <a:solidFill>
                            <a:srgbClr val="ffffff"/>
                          </a:solidFill>
                        </a:uFill>
                        <a:latin typeface="Arial"/>
                      </a:endParaRPr>
                    </a:p>
                  </a:txBody>
                  <a:tcPr>
                    <a:solidFill>
                      <a:srgbClr val="ffffff"/>
                    </a:solidFill>
                  </a:tcPr>
                </a:tc>
              </a:tr>
              <a:tr h="670320">
                <a:tc>
                  <a:txBody>
                    <a:bodyPr lIns="0" rIns="0" tIns="13680" bIns="0"/>
                    <a:p>
                      <a:pPr>
                        <a:lnSpc>
                          <a:spcPct val="94000"/>
                        </a:lnSpc>
                      </a:pPr>
                      <a:r>
                        <a:rPr b="0" lang="en-US" sz="1800" spc="-1" strike="noStrike">
                          <a:solidFill>
                            <a:srgbClr val="000000"/>
                          </a:solidFill>
                          <a:uFill>
                            <a:solidFill>
                              <a:srgbClr val="ffffff"/>
                            </a:solidFill>
                          </a:uFill>
                          <a:latin typeface="Arial"/>
                        </a:rPr>
                        <a:t>Attack Complexity</a:t>
                      </a:r>
                      <a:endParaRPr b="0" lang="en-US" sz="1800" spc="-1" strike="noStrike">
                        <a:solidFill>
                          <a:srgbClr val="000000"/>
                        </a:solidFill>
                        <a:uFill>
                          <a:solidFill>
                            <a:srgbClr val="ffffff"/>
                          </a:solidFill>
                        </a:uFill>
                        <a:latin typeface="Arial"/>
                      </a:endParaRPr>
                    </a:p>
                  </a:txBody>
                  <a:tcPr>
                    <a:solidFill>
                      <a:srgbClr val="ffffff"/>
                    </a:solidFill>
                  </a:tcPr>
                </a:tc>
                <a:tc>
                  <a:txBody>
                    <a:bodyPr lIns="0" rIns="0" tIns="13680" bIns="0"/>
                    <a:p>
                      <a:pPr>
                        <a:lnSpc>
                          <a:spcPct val="94000"/>
                        </a:lnSpc>
                      </a:pPr>
                      <a:r>
                        <a:rPr b="0" lang="en-US" sz="1800" spc="-1" strike="noStrike">
                          <a:solidFill>
                            <a:srgbClr val="000000"/>
                          </a:solidFill>
                          <a:uFill>
                            <a:solidFill>
                              <a:srgbClr val="ffffff"/>
                            </a:solidFill>
                          </a:uFill>
                          <a:latin typeface="Arial"/>
                        </a:rPr>
                        <a:t>Confidentiality</a:t>
                      </a:r>
                      <a:endParaRPr b="0" lang="en-US" sz="1800" spc="-1" strike="noStrike">
                        <a:solidFill>
                          <a:srgbClr val="000000"/>
                        </a:solidFill>
                        <a:uFill>
                          <a:solidFill>
                            <a:srgbClr val="ffffff"/>
                          </a:solidFill>
                        </a:uFill>
                        <a:latin typeface="Arial"/>
                      </a:endParaRPr>
                    </a:p>
                  </a:txBody>
                  <a:tcPr>
                    <a:solidFill>
                      <a:srgbClr val="ffffff"/>
                    </a:solidFill>
                  </a:tcPr>
                </a:tc>
              </a:tr>
              <a:tr h="670320">
                <a:tc>
                  <a:txBody>
                    <a:bodyPr lIns="0" rIns="0" tIns="13680" bIns="0"/>
                    <a:p>
                      <a:pPr>
                        <a:lnSpc>
                          <a:spcPct val="94000"/>
                        </a:lnSpc>
                      </a:pPr>
                      <a:r>
                        <a:rPr b="0" lang="en-US" sz="1800" spc="-1" strike="noStrike">
                          <a:solidFill>
                            <a:srgbClr val="000000"/>
                          </a:solidFill>
                          <a:uFill>
                            <a:solidFill>
                              <a:srgbClr val="ffffff"/>
                            </a:solidFill>
                          </a:uFill>
                          <a:latin typeface="Arial"/>
                        </a:rPr>
                        <a:t>Privileges Required</a:t>
                      </a:r>
                      <a:endParaRPr b="0" lang="en-US" sz="1800" spc="-1" strike="noStrike">
                        <a:solidFill>
                          <a:srgbClr val="000000"/>
                        </a:solidFill>
                        <a:uFill>
                          <a:solidFill>
                            <a:srgbClr val="ffffff"/>
                          </a:solidFill>
                        </a:uFill>
                        <a:latin typeface="Arial"/>
                      </a:endParaRPr>
                    </a:p>
                  </a:txBody>
                  <a:tcPr>
                    <a:solidFill>
                      <a:srgbClr val="ffffff"/>
                    </a:solidFill>
                  </a:tcPr>
                </a:tc>
                <a:tc>
                  <a:txBody>
                    <a:bodyPr lIns="0" rIns="0" tIns="13680" bIns="0"/>
                    <a:p>
                      <a:pPr>
                        <a:lnSpc>
                          <a:spcPct val="94000"/>
                        </a:lnSpc>
                      </a:pPr>
                      <a:r>
                        <a:rPr b="0" lang="en-US" sz="1800" spc="-1" strike="noStrike">
                          <a:solidFill>
                            <a:srgbClr val="000000"/>
                          </a:solidFill>
                          <a:uFill>
                            <a:solidFill>
                              <a:srgbClr val="ffffff"/>
                            </a:solidFill>
                          </a:uFill>
                          <a:latin typeface="Arial"/>
                        </a:rPr>
                        <a:t>Integrity</a:t>
                      </a:r>
                      <a:endParaRPr b="0" lang="en-US" sz="1800" spc="-1" strike="noStrike">
                        <a:solidFill>
                          <a:srgbClr val="000000"/>
                        </a:solidFill>
                        <a:uFill>
                          <a:solidFill>
                            <a:srgbClr val="ffffff"/>
                          </a:solidFill>
                        </a:uFill>
                        <a:latin typeface="Arial"/>
                      </a:endParaRPr>
                    </a:p>
                  </a:txBody>
                  <a:tcPr>
                    <a:solidFill>
                      <a:srgbClr val="ffffff"/>
                    </a:solidFill>
                  </a:tcPr>
                </a:tc>
              </a:tr>
              <a:tr h="669960">
                <a:tc>
                  <a:txBody>
                    <a:bodyPr lIns="0" rIns="0" tIns="13680" bIns="0"/>
                    <a:p>
                      <a:pPr>
                        <a:lnSpc>
                          <a:spcPct val="94000"/>
                        </a:lnSpc>
                      </a:pPr>
                      <a:r>
                        <a:rPr b="0" lang="en-US" sz="1800" spc="-1" strike="noStrike">
                          <a:solidFill>
                            <a:srgbClr val="000000"/>
                          </a:solidFill>
                          <a:uFill>
                            <a:solidFill>
                              <a:srgbClr val="ffffff"/>
                            </a:solidFill>
                          </a:uFill>
                          <a:latin typeface="Arial"/>
                        </a:rPr>
                        <a:t>User Interaction</a:t>
                      </a:r>
                      <a:endParaRPr b="0" lang="en-US" sz="1800" spc="-1" strike="noStrike">
                        <a:solidFill>
                          <a:srgbClr val="000000"/>
                        </a:solidFill>
                        <a:uFill>
                          <a:solidFill>
                            <a:srgbClr val="ffffff"/>
                          </a:solidFill>
                        </a:uFill>
                        <a:latin typeface="Arial"/>
                      </a:endParaRPr>
                    </a:p>
                  </a:txBody>
                  <a:tcPr>
                    <a:solidFill>
                      <a:srgbClr val="ffffff"/>
                    </a:solidFill>
                  </a:tcPr>
                </a:tc>
                <a:tc>
                  <a:txBody>
                    <a:bodyPr lIns="0" rIns="0" tIns="13680" bIns="0"/>
                    <a:p>
                      <a:pPr>
                        <a:lnSpc>
                          <a:spcPct val="94000"/>
                        </a:lnSpc>
                      </a:pPr>
                      <a:r>
                        <a:rPr b="0" lang="en-US" sz="1800" spc="-1" strike="noStrike">
                          <a:solidFill>
                            <a:srgbClr val="000000"/>
                          </a:solidFill>
                          <a:uFill>
                            <a:solidFill>
                              <a:srgbClr val="ffffff"/>
                            </a:solidFill>
                          </a:uFill>
                          <a:latin typeface="Arial"/>
                        </a:rPr>
                        <a:t>Availability</a:t>
                      </a:r>
                      <a:endParaRPr b="0" lang="en-US" sz="1800" spc="-1" strike="noStrike">
                        <a:solidFill>
                          <a:srgbClr val="000000"/>
                        </a:solidFill>
                        <a:uFill>
                          <a:solidFill>
                            <a:srgbClr val="ffffff"/>
                          </a:solidFill>
                        </a:uFill>
                        <a:latin typeface="Arial"/>
                      </a:endParaRPr>
                    </a:p>
                  </a:txBody>
                  <a:tcPr>
                    <a:solidFill>
                      <a:srgbClr val="ffffff"/>
                    </a:solidFill>
                  </a:tcPr>
                </a:tc>
              </a:tr>
            </a:tbl>
          </a:graphicData>
        </a:graphic>
      </p:graphicFrame>
      <p:sp>
        <p:nvSpPr>
          <p:cNvPr id="245" name="CustomShape 4"/>
          <p:cNvSpPr/>
          <p:nvPr/>
        </p:nvSpPr>
        <p:spPr>
          <a:xfrm>
            <a:off x="2315160" y="2285640"/>
            <a:ext cx="3533760" cy="2925720"/>
          </a:xfrm>
          <a:prstGeom prst="ellipse">
            <a:avLst/>
          </a:prstGeom>
          <a:noFill/>
          <a:ln w="54720">
            <a:solidFill>
              <a:srgbClr val="6666ff"/>
            </a:solidFill>
            <a:round/>
          </a:ln>
        </p:spPr>
        <p:style>
          <a:lnRef idx="0"/>
          <a:fillRef idx="0"/>
          <a:effectRef idx="0"/>
          <a:fontRef idx="minor"/>
        </p:style>
      </p:sp>
      <p:sp>
        <p:nvSpPr>
          <p:cNvPr id="246" name="CustomShape 5"/>
          <p:cNvSpPr/>
          <p:nvPr/>
        </p:nvSpPr>
        <p:spPr>
          <a:xfrm>
            <a:off x="853200" y="1645920"/>
            <a:ext cx="6094440" cy="3826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9000" rIns="99000" tIns="54000" bIns="54000"/>
          <a:p>
            <a:pPr/>
            <a:r>
              <a:rPr b="0" lang="en-US" sz="1800" spc="-1" strike="noStrike">
                <a:solidFill>
                  <a:srgbClr val="0000cc"/>
                </a:solidFill>
                <a:uFill>
                  <a:solidFill>
                    <a:srgbClr val="ffffff"/>
                  </a:solidFill>
                </a:uFill>
                <a:latin typeface="Arial"/>
              </a:rPr>
              <a:t>Score relative to </a:t>
            </a:r>
            <a:r>
              <a:rPr b="1" lang="en-US" sz="1800" spc="-1" strike="noStrike">
                <a:solidFill>
                  <a:srgbClr val="0000cc"/>
                </a:solidFill>
                <a:uFill>
                  <a:solidFill>
                    <a:srgbClr val="ffffff"/>
                  </a:solidFill>
                </a:uFill>
                <a:latin typeface="Arial"/>
              </a:rPr>
              <a:t>Vulnerable</a:t>
            </a:r>
            <a:r>
              <a:rPr b="0" lang="en-US" sz="1800" spc="-1" strike="noStrike">
                <a:solidFill>
                  <a:srgbClr val="0000cc"/>
                </a:solidFill>
                <a:uFill>
                  <a:solidFill>
                    <a:srgbClr val="ffffff"/>
                  </a:solidFill>
                </a:uFill>
                <a:latin typeface="Arial"/>
              </a:rPr>
              <a:t> Component</a:t>
            </a:r>
            <a:endParaRPr b="0" lang="en-US" sz="1800" spc="-1" strike="noStrike">
              <a:solidFill>
                <a:srgbClr val="000000"/>
              </a:solidFill>
              <a:uFill>
                <a:solidFill>
                  <a:srgbClr val="ffffff"/>
                </a:solidFill>
              </a:uFill>
              <a:latin typeface="Arial"/>
            </a:endParaRPr>
          </a:p>
        </p:txBody>
      </p:sp>
      <p:sp>
        <p:nvSpPr>
          <p:cNvPr id="247" name="CustomShape 6"/>
          <p:cNvSpPr/>
          <p:nvPr/>
        </p:nvSpPr>
        <p:spPr>
          <a:xfrm>
            <a:off x="5973120" y="2925360"/>
            <a:ext cx="2925720" cy="2194560"/>
          </a:xfrm>
          <a:prstGeom prst="ellipse">
            <a:avLst/>
          </a:prstGeom>
          <a:noFill/>
          <a:ln w="54720">
            <a:solidFill>
              <a:srgbClr val="00cc00"/>
            </a:solidFill>
            <a:round/>
          </a:ln>
        </p:spPr>
        <p:style>
          <a:lnRef idx="0"/>
          <a:fillRef idx="0"/>
          <a:effectRef idx="0"/>
          <a:fontRef idx="minor"/>
        </p:style>
      </p:sp>
      <p:sp>
        <p:nvSpPr>
          <p:cNvPr id="248" name="CustomShape 7"/>
          <p:cNvSpPr/>
          <p:nvPr/>
        </p:nvSpPr>
        <p:spPr>
          <a:xfrm>
            <a:off x="5485320" y="5303520"/>
            <a:ext cx="5851080" cy="3826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9000" rIns="99000" tIns="54000" bIns="54000"/>
          <a:p>
            <a:pPr/>
            <a:r>
              <a:rPr b="0" lang="en-US" sz="1800" spc="-1" strike="noStrike">
                <a:solidFill>
                  <a:srgbClr val="00cc00"/>
                </a:solidFill>
                <a:uFill>
                  <a:solidFill>
                    <a:srgbClr val="ffffff"/>
                  </a:solidFill>
                </a:uFill>
                <a:latin typeface="Arial"/>
              </a:rPr>
              <a:t>Score relative to </a:t>
            </a:r>
            <a:r>
              <a:rPr b="1" lang="en-US" sz="1800" spc="-1" strike="noStrike">
                <a:solidFill>
                  <a:srgbClr val="00cc00"/>
                </a:solidFill>
                <a:uFill>
                  <a:solidFill>
                    <a:srgbClr val="ffffff"/>
                  </a:solidFill>
                </a:uFill>
                <a:latin typeface="Arial"/>
              </a:rPr>
              <a:t>Impacted </a:t>
            </a:r>
            <a:r>
              <a:rPr b="0" lang="en-US" sz="1800" spc="-1" strike="noStrike">
                <a:solidFill>
                  <a:srgbClr val="00cc00"/>
                </a:solidFill>
                <a:uFill>
                  <a:solidFill>
                    <a:srgbClr val="ffffff"/>
                  </a:solidFill>
                </a:uFill>
                <a:latin typeface="Arial"/>
              </a:rPr>
              <a:t>Component</a:t>
            </a:r>
            <a:endParaRPr b="0" lang="en-US" sz="1800" spc="-1" strike="noStrike">
              <a:solidFill>
                <a:srgbClr val="000000"/>
              </a:solidFill>
              <a:uFill>
                <a:solidFill>
                  <a:srgbClr val="ffffff"/>
                </a:solidFill>
              </a:uFill>
              <a:latin typeface="Arial"/>
            </a:endParaRPr>
          </a:p>
        </p:txBody>
      </p:sp>
    </p:spTree>
  </p:cSld>
</p:sld>
</file>

<file path=ppt/slides/slide3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49" name="CustomShape 1"/>
          <p:cNvSpPr/>
          <p:nvPr/>
        </p:nvSpPr>
        <p:spPr>
          <a:xfrm>
            <a:off x="30672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Scope (S)</a:t>
            </a:r>
            <a:endParaRPr b="0" lang="en-US" sz="1800" spc="-1" strike="noStrike">
              <a:solidFill>
                <a:srgbClr val="000000"/>
              </a:solidFill>
              <a:uFill>
                <a:solidFill>
                  <a:srgbClr val="ffffff"/>
                </a:solidFill>
              </a:uFill>
              <a:latin typeface="Arial"/>
            </a:endParaRPr>
          </a:p>
        </p:txBody>
      </p:sp>
      <p:graphicFrame>
        <p:nvGraphicFramePr>
          <p:cNvPr id="250" name="Table 2"/>
          <p:cNvGraphicFramePr/>
          <p:nvPr/>
        </p:nvGraphicFramePr>
        <p:xfrm>
          <a:off x="1218600" y="1397160"/>
          <a:ext cx="9766440" cy="2315520"/>
        </p:xfrm>
        <a:graphic>
          <a:graphicData uri="http://schemas.openxmlformats.org/drawingml/2006/table">
            <a:tbl>
              <a:tblPr/>
              <a:tblGrid>
                <a:gridCol w="2463480"/>
                <a:gridCol w="7303320"/>
              </a:tblGrid>
              <a:tr h="45756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822600">
                <a:tc>
                  <a:txBody>
                    <a:bodyPr tIns="91440" bIns="91440"/>
                    <a:p>
                      <a:pPr>
                        <a:lnSpc>
                          <a:spcPct val="100000"/>
                        </a:lnSpc>
                      </a:pPr>
                      <a:r>
                        <a:rPr b="0" lang="en-US" sz="1800" spc="-1" strike="noStrike">
                          <a:solidFill>
                            <a:srgbClr val="000000"/>
                          </a:solidFill>
                          <a:uFill>
                            <a:solidFill>
                              <a:srgbClr val="ffffff"/>
                            </a:solidFill>
                          </a:uFill>
                          <a:latin typeface="Arial"/>
                        </a:rPr>
                        <a:t>Unchanged (U)</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An exploited vulnerability can only affect resources managed by the same authority. In this case the exploited component and the impacted component are the same.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1035720">
                <a:tc>
                  <a:txBody>
                    <a:bodyPr tIns="91440" bIns="91440"/>
                    <a:p>
                      <a:pPr>
                        <a:lnSpc>
                          <a:spcPct val="100000"/>
                        </a:lnSpc>
                      </a:pPr>
                      <a:r>
                        <a:rPr b="0" lang="en-US" sz="1800" spc="-1" strike="noStrike">
                          <a:solidFill>
                            <a:srgbClr val="000000"/>
                          </a:solidFill>
                          <a:uFill>
                            <a:solidFill>
                              <a:srgbClr val="ffffff"/>
                            </a:solidFill>
                          </a:uFill>
                          <a:latin typeface="Arial"/>
                        </a:rPr>
                        <a:t>Changed (C)</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An exploited vulnerability can affect resources beyond the authorization privileges intended by the vulnerable component. In this case the exploited component and the impacted component are different.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bl>
          </a:graphicData>
        </a:graphic>
      </p:graphicFrame>
      <p:sp>
        <p:nvSpPr>
          <p:cNvPr id="251" name="CustomShape 3"/>
          <p:cNvSpPr/>
          <p:nvPr/>
        </p:nvSpPr>
        <p:spPr>
          <a:xfrm rot="20316600">
            <a:off x="8593200" y="298440"/>
            <a:ext cx="2743200" cy="100584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New metric</a:t>
            </a:r>
            <a:endParaRPr b="0" lang="en-US" sz="1800" spc="-1" strike="noStrike">
              <a:solidFill>
                <a:srgbClr val="000000"/>
              </a:solidFill>
              <a:uFill>
                <a:solidFill>
                  <a:srgbClr val="ffffff"/>
                </a:solidFill>
              </a:uFill>
              <a:latin typeface="Arial"/>
            </a:endParaRPr>
          </a:p>
        </p:txBody>
      </p:sp>
    </p:spTree>
  </p:cSld>
</p:sld>
</file>

<file path=ppt/slides/slide3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52"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Rubric - Scope</a:t>
            </a:r>
            <a:endParaRPr b="1" lang="en-US" sz="3200" spc="-1" strike="noStrike">
              <a:solidFill>
                <a:srgbClr val="000000"/>
              </a:solidFill>
              <a:uFill>
                <a:solidFill>
                  <a:srgbClr val="ffffff"/>
                </a:solidFill>
              </a:uFill>
              <a:latin typeface="Arial"/>
            </a:endParaRPr>
          </a:p>
        </p:txBody>
      </p:sp>
      <p:sp>
        <p:nvSpPr>
          <p:cNvPr id="253" name="CustomShape 2"/>
          <p:cNvSpPr/>
          <p:nvPr/>
        </p:nvSpPr>
        <p:spPr>
          <a:xfrm>
            <a:off x="6338160" y="182880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Changed (C )</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Impacts caused to systems</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beyond the exploitable component</a:t>
            </a:r>
            <a:endParaRPr b="0" lang="en-US" sz="1800" spc="-1" strike="noStrike">
              <a:solidFill>
                <a:srgbClr val="000000"/>
              </a:solidFill>
              <a:uFill>
                <a:solidFill>
                  <a:srgbClr val="ffffff"/>
                </a:solidFill>
              </a:uFill>
              <a:latin typeface="Arial"/>
            </a:endParaRPr>
          </a:p>
        </p:txBody>
      </p:sp>
      <p:sp>
        <p:nvSpPr>
          <p:cNvPr id="254" name="CustomShape 3"/>
          <p:cNvSpPr/>
          <p:nvPr/>
        </p:nvSpPr>
        <p:spPr>
          <a:xfrm>
            <a:off x="6338160" y="320004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Unchanged (U)</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Impact is localized to the</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exploitable component</a:t>
            </a:r>
            <a:endParaRPr b="0" lang="en-US" sz="1800" spc="-1" strike="noStrike">
              <a:solidFill>
                <a:srgbClr val="000000"/>
              </a:solidFill>
              <a:uFill>
                <a:solidFill>
                  <a:srgbClr val="ffffff"/>
                </a:solidFill>
              </a:uFill>
              <a:latin typeface="Arial"/>
            </a:endParaRPr>
          </a:p>
        </p:txBody>
      </p:sp>
      <p:sp>
        <p:nvSpPr>
          <p:cNvPr id="255" name="CustomShape 4"/>
          <p:cNvSpPr/>
          <p:nvPr/>
        </p:nvSpPr>
        <p:spPr>
          <a:xfrm>
            <a:off x="837720" y="1538280"/>
            <a:ext cx="5256720" cy="657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56" name="CustomShape 5"/>
          <p:cNvSpPr/>
          <p:nvPr/>
        </p:nvSpPr>
        <p:spPr>
          <a:xfrm>
            <a:off x="853200" y="1828800"/>
            <a:ext cx="3169080" cy="237744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Can the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attacker affect</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 component</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whose authority is</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different than the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vulnerable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component?</a:t>
            </a:r>
            <a:endParaRPr b="0" lang="en-US" sz="1800" spc="-1" strike="noStrike">
              <a:solidFill>
                <a:srgbClr val="000000"/>
              </a:solidFill>
              <a:uFill>
                <a:solidFill>
                  <a:srgbClr val="ffffff"/>
                </a:solidFill>
              </a:uFill>
              <a:latin typeface="Arial"/>
            </a:endParaRPr>
          </a:p>
        </p:txBody>
      </p:sp>
      <p:cxnSp>
        <p:nvCxnSpPr>
          <p:cNvPr id="257" name="Line 6"/>
          <p:cNvCxnSpPr>
            <a:stCxn id="256" idx="3"/>
            <a:endCxn id="253" idx="1"/>
          </p:cNvCxnSpPr>
          <p:nvPr/>
        </p:nvCxnSpPr>
        <p:spPr>
          <a:xfrm flipV="1">
            <a:off x="4022280" y="2332080"/>
            <a:ext cx="2316240" cy="68580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58" name="Line 7"/>
          <p:cNvCxnSpPr>
            <a:stCxn id="256" idx="3"/>
            <a:endCxn id="254" idx="1"/>
          </p:cNvCxnSpPr>
          <p:nvPr/>
        </p:nvCxnSpPr>
        <p:spPr>
          <a:xfrm>
            <a:off x="4022280" y="3017520"/>
            <a:ext cx="2316240" cy="68616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sp>
        <p:nvSpPr>
          <p:cNvPr id="259" name="CustomShape 8"/>
          <p:cNvSpPr/>
          <p:nvPr/>
        </p:nvSpPr>
        <p:spPr>
          <a:xfrm>
            <a:off x="974880" y="4737960"/>
            <a:ext cx="9755640" cy="38268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9000" rIns="99000" tIns="54000" bIns="54000"/>
          <a:p>
            <a:pPr/>
            <a:r>
              <a:rPr b="0" lang="en-US" sz="1400" spc="-1" strike="noStrike">
                <a:solidFill>
                  <a:srgbClr val="000000"/>
                </a:solidFill>
                <a:uFill>
                  <a:solidFill>
                    <a:srgbClr val="ffffff"/>
                  </a:solidFill>
                </a:uFill>
                <a:latin typeface="Arial"/>
              </a:rPr>
              <a:t>Note: if a Scope change has not occurred, Confidentiality, Integrity and Availability impacts reflect the consequence to the vulnerable component, otherwise they reflect consequence to the component that suffers the greater impact.</a:t>
            </a:r>
            <a:endParaRPr b="0" lang="en-US" sz="1800" spc="-1" strike="noStrike">
              <a:solidFill>
                <a:srgbClr val="000000"/>
              </a:solidFill>
              <a:uFill>
                <a:solidFill>
                  <a:srgbClr val="ffffff"/>
                </a:solidFill>
              </a:uFill>
              <a:latin typeface="Arial"/>
            </a:endParaRPr>
          </a:p>
        </p:txBody>
      </p:sp>
    </p:spTree>
  </p:cSld>
</p:sld>
</file>

<file path=ppt/slides/slide3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0" name="CustomShape 1"/>
          <p:cNvSpPr/>
          <p:nvPr/>
        </p:nvSpPr>
        <p:spPr>
          <a:xfrm>
            <a:off x="30672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Confidentiality (C)</a:t>
            </a:r>
            <a:endParaRPr b="0" lang="en-US" sz="1800" spc="-1" strike="noStrike">
              <a:solidFill>
                <a:srgbClr val="000000"/>
              </a:solidFill>
              <a:uFill>
                <a:solidFill>
                  <a:srgbClr val="ffffff"/>
                </a:solidFill>
              </a:uFill>
              <a:latin typeface="Arial"/>
            </a:endParaRPr>
          </a:p>
        </p:txBody>
      </p:sp>
      <p:graphicFrame>
        <p:nvGraphicFramePr>
          <p:cNvPr id="261" name="Table 2"/>
          <p:cNvGraphicFramePr/>
          <p:nvPr/>
        </p:nvGraphicFramePr>
        <p:xfrm>
          <a:off x="1218600" y="1397160"/>
          <a:ext cx="9730440" cy="3412440"/>
        </p:xfrm>
        <a:graphic>
          <a:graphicData uri="http://schemas.openxmlformats.org/drawingml/2006/table">
            <a:tbl>
              <a:tblPr/>
              <a:tblGrid>
                <a:gridCol w="2514240"/>
                <a:gridCol w="7216560"/>
              </a:tblGrid>
              <a:tr h="45756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1248840">
                <a:tc>
                  <a:txBody>
                    <a:bodyPr tIns="91440" bIns="91440"/>
                    <a:p>
                      <a:pPr>
                        <a:lnSpc>
                          <a:spcPct val="100000"/>
                        </a:lnSpc>
                      </a:pPr>
                      <a:r>
                        <a:rPr b="0" lang="en-US" sz="18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total loss of confidentiality, resulting in all resources within the impacted component being divulged to the attacker. Alternatively, access to only some restricted information is obtained, but the disclosed information presents a direct, serious impact.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1248840">
                <a:tc>
                  <a:txBody>
                    <a:bodyPr tIns="91440" bIns="91440"/>
                    <a:p>
                      <a:pPr>
                        <a:lnSpc>
                          <a:spcPct val="100000"/>
                        </a:lnSpc>
                      </a:pPr>
                      <a:r>
                        <a:rPr b="0" lang="en-US" sz="18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some loss of confidentiality. Access to some restricted information is obtained, but the attacker does not have control over what information is obtained, or the amount or kind of loss is constrained. The information disclosure does not cause a direct, serious loss to the impacted component.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r h="457560">
                <a:tc>
                  <a:txBody>
                    <a:bodyPr tIns="91440" bIns="91440"/>
                    <a:p>
                      <a:pPr>
                        <a:lnSpc>
                          <a:spcPct val="100000"/>
                        </a:lnSpc>
                      </a:pPr>
                      <a:r>
                        <a:rPr b="0" lang="en-US" sz="18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no loss of confidentiality within the impacted component.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bl>
          </a:graphicData>
        </a:graphic>
      </p:graphicFrame>
      <p:sp>
        <p:nvSpPr>
          <p:cNvPr id="262" name="TextShape 3"/>
          <p:cNvSpPr txBox="1"/>
          <p:nvPr/>
        </p:nvSpPr>
        <p:spPr>
          <a:xfrm>
            <a:off x="243720" y="631008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
        <p:nvSpPr>
          <p:cNvPr id="263" name="CustomShape 4"/>
          <p:cNvSpPr/>
          <p:nvPr/>
        </p:nvSpPr>
        <p:spPr>
          <a:xfrm rot="20994000">
            <a:off x="7131600" y="4465800"/>
            <a:ext cx="4570560" cy="236592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   </a:t>
            </a:r>
            <a:r>
              <a:rPr b="0" lang="en-US" sz="1800" spc="-1" strike="noStrike">
                <a:solidFill>
                  <a:srgbClr val="000000"/>
                </a:solidFill>
                <a:uFill>
                  <a:solidFill>
                    <a:srgbClr val="ffffff"/>
                  </a:solidFill>
                </a:uFill>
                <a:latin typeface="Arial"/>
              </a:rPr>
              <a:t>"Direct, serious impact"</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language added</a:t>
            </a:r>
            <a:endParaRPr b="0" lang="en-US" sz="1800" spc="-1" strike="noStrike">
              <a:solidFill>
                <a:srgbClr val="000000"/>
              </a:solidFill>
              <a:uFill>
                <a:solidFill>
                  <a:srgbClr val="ffffff"/>
                </a:solidFill>
              </a:uFill>
              <a:latin typeface="Arial"/>
            </a:endParaRPr>
          </a:p>
        </p:txBody>
      </p:sp>
    </p:spTree>
  </p:cSld>
</p:sld>
</file>

<file path=ppt/slides/slide3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64"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Rubric - Confidentiality</a:t>
            </a:r>
            <a:endParaRPr b="1" lang="en-US" sz="3200" spc="-1" strike="noStrike">
              <a:solidFill>
                <a:srgbClr val="000000"/>
              </a:solidFill>
              <a:uFill>
                <a:solidFill>
                  <a:srgbClr val="ffffff"/>
                </a:solidFill>
              </a:uFill>
              <a:latin typeface="Arial"/>
            </a:endParaRPr>
          </a:p>
        </p:txBody>
      </p:sp>
      <p:sp>
        <p:nvSpPr>
          <p:cNvPr id="265" name="CustomShape 2"/>
          <p:cNvSpPr/>
          <p:nvPr/>
        </p:nvSpPr>
        <p:spPr>
          <a:xfrm>
            <a:off x="487440" y="1964880"/>
            <a:ext cx="2681280" cy="193572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Is there</a:t>
            </a:r>
            <a:endParaRPr b="0" lang="en-US" sz="1800" spc="-1" strike="noStrike">
              <a:solidFill>
                <a:srgbClr val="000000"/>
              </a:solidFill>
              <a:uFill>
                <a:solidFill>
                  <a:srgbClr val="ffffff"/>
                </a:solidFill>
              </a:uFill>
              <a:latin typeface="Arial"/>
            </a:endParaRPr>
          </a:p>
          <a:p>
            <a:pPr algn="ctr"/>
            <a:r>
              <a:rPr b="0" lang="en-US" sz="1400" spc="-1" strike="noStrike" u="sng">
                <a:solidFill>
                  <a:srgbClr val="000000"/>
                </a:solidFill>
                <a:uFill>
                  <a:solidFill>
                    <a:srgbClr val="ffffff"/>
                  </a:solidFill>
                </a:uFill>
                <a:latin typeface="Arial"/>
              </a:rPr>
              <a:t>any</a:t>
            </a:r>
            <a:r>
              <a:rPr b="0" lang="en-US" sz="1400" spc="-1" strike="noStrike">
                <a:solidFill>
                  <a:srgbClr val="000000"/>
                </a:solidFill>
                <a:uFill>
                  <a:solidFill>
                    <a:srgbClr val="ffffff"/>
                  </a:solidFill>
                </a:uFill>
                <a:latin typeface="Arial"/>
              </a:rPr>
              <a:t> impact to</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confidentiality?</a:t>
            </a:r>
            <a:endParaRPr b="0" lang="en-US" sz="1800" spc="-1" strike="noStrike">
              <a:solidFill>
                <a:srgbClr val="000000"/>
              </a:solidFill>
              <a:uFill>
                <a:solidFill>
                  <a:srgbClr val="ffffff"/>
                </a:solidFill>
              </a:uFill>
              <a:latin typeface="Arial"/>
            </a:endParaRPr>
          </a:p>
        </p:txBody>
      </p:sp>
      <p:sp>
        <p:nvSpPr>
          <p:cNvPr id="266" name="CustomShape 3"/>
          <p:cNvSpPr/>
          <p:nvPr/>
        </p:nvSpPr>
        <p:spPr>
          <a:xfrm>
            <a:off x="7557120" y="182808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All information is disclosed to</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attacker, </a:t>
            </a:r>
            <a:r>
              <a:rPr b="1" lang="en-US" sz="1400" spc="-1" strike="noStrike">
                <a:solidFill>
                  <a:srgbClr val="000000"/>
                </a:solidFill>
                <a:uFill>
                  <a:solidFill>
                    <a:srgbClr val="ffffff"/>
                  </a:solidFill>
                </a:uFill>
                <a:latin typeface="Arial"/>
              </a:rPr>
              <a:t>or </a:t>
            </a:r>
            <a:r>
              <a:rPr b="0" lang="en-US" sz="1400" spc="-1" strike="noStrike">
                <a:solidFill>
                  <a:srgbClr val="000000"/>
                </a:solidFill>
                <a:uFill>
                  <a:solidFill>
                    <a:srgbClr val="ffffff"/>
                  </a:solidFill>
                </a:uFill>
                <a:latin typeface="Arial"/>
              </a:rPr>
              <a:t>only some critical</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information is disclosed</a:t>
            </a:r>
            <a:endParaRPr b="0" lang="en-US" sz="1800" spc="-1" strike="noStrike">
              <a:solidFill>
                <a:srgbClr val="000000"/>
              </a:solidFill>
              <a:uFill>
                <a:solidFill>
                  <a:srgbClr val="ffffff"/>
                </a:solidFill>
              </a:uFill>
              <a:latin typeface="Arial"/>
            </a:endParaRPr>
          </a:p>
        </p:txBody>
      </p:sp>
      <p:sp>
        <p:nvSpPr>
          <p:cNvPr id="267" name="CustomShape 4"/>
          <p:cNvSpPr/>
          <p:nvPr/>
        </p:nvSpPr>
        <p:spPr>
          <a:xfrm>
            <a:off x="7557120" y="301716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Some information can be obtained,</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and/or attacker does not have</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control over kind or degree</a:t>
            </a:r>
            <a:endParaRPr b="0" lang="en-US" sz="1800" spc="-1" strike="noStrike">
              <a:solidFill>
                <a:srgbClr val="000000"/>
              </a:solidFill>
              <a:uFill>
                <a:solidFill>
                  <a:srgbClr val="ffffff"/>
                </a:solidFill>
              </a:uFill>
              <a:latin typeface="Arial"/>
            </a:endParaRPr>
          </a:p>
        </p:txBody>
      </p:sp>
      <p:sp>
        <p:nvSpPr>
          <p:cNvPr id="268" name="CustomShape 5"/>
          <p:cNvSpPr/>
          <p:nvPr/>
        </p:nvSpPr>
        <p:spPr>
          <a:xfrm>
            <a:off x="837720" y="1538280"/>
            <a:ext cx="5256720" cy="657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69" name="CustomShape 6"/>
          <p:cNvSpPr/>
          <p:nvPr/>
        </p:nvSpPr>
        <p:spPr>
          <a:xfrm>
            <a:off x="3656520" y="1828800"/>
            <a:ext cx="3047040" cy="223056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Can</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attacker</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obtain all information</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from impacted component,</a:t>
            </a:r>
            <a:endParaRPr b="0" lang="en-US" sz="1800" spc="-1" strike="noStrike">
              <a:solidFill>
                <a:srgbClr val="000000"/>
              </a:solidFill>
              <a:uFill>
                <a:solidFill>
                  <a:srgbClr val="ffffff"/>
                </a:solidFill>
              </a:uFill>
              <a:latin typeface="Arial"/>
            </a:endParaRPr>
          </a:p>
          <a:p>
            <a:pPr algn="ctr"/>
            <a:r>
              <a:rPr b="1" lang="en-US" sz="1400" spc="-1" strike="noStrike">
                <a:solidFill>
                  <a:srgbClr val="000000"/>
                </a:solidFill>
                <a:uFill>
                  <a:solidFill>
                    <a:srgbClr val="ffffff"/>
                  </a:solidFill>
                </a:uFill>
                <a:latin typeface="Arial"/>
              </a:rPr>
              <a:t>or</a:t>
            </a:r>
            <a:r>
              <a:rPr b="0" lang="en-US" sz="1400" spc="-1" strike="noStrike">
                <a:solidFill>
                  <a:srgbClr val="000000"/>
                </a:solidFill>
                <a:uFill>
                  <a:solidFill>
                    <a:srgbClr val="ffffff"/>
                  </a:solidFill>
                </a:uFill>
                <a:latin typeface="Arial"/>
              </a:rPr>
              <a:t> is the disclosed</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information</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critical?</a:t>
            </a:r>
            <a:endParaRPr b="0" lang="en-US" sz="1800" spc="-1" strike="noStrike">
              <a:solidFill>
                <a:srgbClr val="000000"/>
              </a:solidFill>
              <a:uFill>
                <a:solidFill>
                  <a:srgbClr val="ffffff"/>
                </a:solidFill>
              </a:uFill>
              <a:latin typeface="Arial"/>
            </a:endParaRPr>
          </a:p>
        </p:txBody>
      </p:sp>
      <p:sp>
        <p:nvSpPr>
          <p:cNvPr id="270" name="CustomShape 7"/>
          <p:cNvSpPr/>
          <p:nvPr/>
        </p:nvSpPr>
        <p:spPr>
          <a:xfrm>
            <a:off x="7557120" y="4297680"/>
            <a:ext cx="4022280" cy="9144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No information is disclosed</a:t>
            </a:r>
            <a:endParaRPr b="0" lang="en-US" sz="1800" spc="-1" strike="noStrike">
              <a:solidFill>
                <a:srgbClr val="000000"/>
              </a:solidFill>
              <a:uFill>
                <a:solidFill>
                  <a:srgbClr val="ffffff"/>
                </a:solidFill>
              </a:uFill>
              <a:latin typeface="Arial"/>
            </a:endParaRPr>
          </a:p>
        </p:txBody>
      </p:sp>
      <p:cxnSp>
        <p:nvCxnSpPr>
          <p:cNvPr id="271" name="Line 8"/>
          <p:cNvCxnSpPr>
            <a:stCxn id="265" idx="3"/>
            <a:endCxn id="269" idx="1"/>
          </p:cNvCxnSpPr>
          <p:nvPr/>
        </p:nvCxnSpPr>
        <p:spPr>
          <a:xfrm>
            <a:off x="3168720" y="2932920"/>
            <a:ext cx="488160" cy="1152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72" name="Line 9"/>
          <p:cNvCxnSpPr>
            <a:stCxn id="265" idx="2"/>
            <a:endCxn id="270" idx="1"/>
          </p:cNvCxnSpPr>
          <p:nvPr/>
        </p:nvCxnSpPr>
        <p:spPr>
          <a:xfrm>
            <a:off x="1828080" y="3900600"/>
            <a:ext cx="5729400" cy="854640"/>
          </a:xfrm>
          <a:prstGeom prst="bentConnector3">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cxnSp>
        <p:nvCxnSpPr>
          <p:cNvPr id="273" name="Line 10"/>
          <p:cNvCxnSpPr>
            <a:stCxn id="269" idx="3"/>
            <a:endCxn id="266" idx="1"/>
          </p:cNvCxnSpPr>
          <p:nvPr/>
        </p:nvCxnSpPr>
        <p:spPr>
          <a:xfrm flipV="1">
            <a:off x="6703560" y="2331360"/>
            <a:ext cx="853920" cy="61308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74" name="Line 11"/>
          <p:cNvCxnSpPr>
            <a:stCxn id="269" idx="3"/>
            <a:endCxn id="267" idx="1"/>
          </p:cNvCxnSpPr>
          <p:nvPr/>
        </p:nvCxnSpPr>
        <p:spPr>
          <a:xfrm>
            <a:off x="6703560" y="2944080"/>
            <a:ext cx="853920" cy="576720"/>
          </a:xfrm>
          <a:prstGeom prst="straightConnector1">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spTree>
  </p:cSld>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Overview of CVSS</a:t>
            </a:r>
            <a:endParaRPr b="1" lang="en-US" sz="3200" spc="-1" strike="noStrike">
              <a:solidFill>
                <a:srgbClr val="000000"/>
              </a:solidFill>
              <a:uFill>
                <a:solidFill>
                  <a:srgbClr val="ffffff"/>
                </a:solidFill>
              </a:uFill>
              <a:latin typeface="Arial"/>
            </a:endParaRPr>
          </a:p>
        </p:txBody>
      </p:sp>
      <p:sp>
        <p:nvSpPr>
          <p:cNvPr id="96"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0" lang="en-US" sz="2600" spc="-1" strike="noStrike">
                <a:solidFill>
                  <a:srgbClr val="000000"/>
                </a:solidFill>
                <a:uFill>
                  <a:solidFill>
                    <a:srgbClr val="ffffff"/>
                  </a:solidFill>
                </a:uFill>
                <a:latin typeface="Arial"/>
              </a:rPr>
              <a:t>The Common Vulnerability Scoring System (CVSS) "provides a way to capture the principal characteristics of a vulnerability, and produce a numerical score reflecting its severity"</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FIRST maintains the standard.</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CVSS is currently at version 3.0, released in June 2015.</a:t>
            </a:r>
            <a:endParaRPr b="0" lang="en-US" sz="1800" spc="-1" strike="noStrike">
              <a:solidFill>
                <a:srgbClr val="000000"/>
              </a:solidFill>
              <a:uFill>
                <a:solidFill>
                  <a:srgbClr val="ffffff"/>
                </a:solidFill>
              </a:uFill>
              <a:latin typeface="Arial"/>
            </a:endParaRPr>
          </a:p>
        </p:txBody>
      </p:sp>
    </p:spTree>
  </p:cSld>
</p:sld>
</file>

<file path=ppt/slides/slide4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5"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Integrity (I)</a:t>
            </a:r>
            <a:endParaRPr b="0" lang="en-US" sz="1800" spc="-1" strike="noStrike">
              <a:solidFill>
                <a:srgbClr val="000000"/>
              </a:solidFill>
              <a:uFill>
                <a:solidFill>
                  <a:srgbClr val="ffffff"/>
                </a:solidFill>
              </a:uFill>
              <a:latin typeface="Arial"/>
            </a:endParaRPr>
          </a:p>
        </p:txBody>
      </p:sp>
      <p:graphicFrame>
        <p:nvGraphicFramePr>
          <p:cNvPr id="276" name="Table 2"/>
          <p:cNvGraphicFramePr/>
          <p:nvPr/>
        </p:nvGraphicFramePr>
        <p:xfrm>
          <a:off x="1218600" y="1397160"/>
          <a:ext cx="9804960" cy="3199320"/>
        </p:xfrm>
        <a:graphic>
          <a:graphicData uri="http://schemas.openxmlformats.org/drawingml/2006/table">
            <a:tbl>
              <a:tblPr/>
              <a:tblGrid>
                <a:gridCol w="2475720"/>
                <a:gridCol w="7329600"/>
              </a:tblGrid>
              <a:tr h="45756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1248840">
                <a:tc>
                  <a:txBody>
                    <a:bodyPr tIns="91440" bIns="91440"/>
                    <a:p>
                      <a:pPr>
                        <a:lnSpc>
                          <a:spcPct val="100000"/>
                        </a:lnSpc>
                      </a:pPr>
                      <a:r>
                        <a:rPr b="0" lang="en-US" sz="18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a total loss of integrity, or a complete loss of protection. For example, the attacker is able to modify any files protected by the impacted component. Alternatively, only some files can be modified, but malicious modification would present a direct, serious consequence to the impacted component.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1035720">
                <a:tc>
                  <a:txBody>
                    <a:bodyPr tIns="91440" bIns="91440"/>
                    <a:p>
                      <a:pPr>
                        <a:lnSpc>
                          <a:spcPct val="100000"/>
                        </a:lnSpc>
                      </a:pPr>
                      <a:r>
                        <a:rPr b="0" lang="en-US" sz="18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Modification of data is possible, but the attacker does not have control over the consequence of a modification, or the amount of modification is constrained. The data modification does not have a direct, serious impact on the impacted component.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r h="457560">
                <a:tc>
                  <a:txBody>
                    <a:bodyPr tIns="91440" bIns="91440"/>
                    <a:p>
                      <a:pPr>
                        <a:lnSpc>
                          <a:spcPct val="100000"/>
                        </a:lnSpc>
                      </a:pPr>
                      <a:r>
                        <a:rPr b="0" lang="en-US" sz="18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no loss of integrity within the impacted component.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bl>
          </a:graphicData>
        </a:graphic>
      </p:graphicFrame>
      <p:sp>
        <p:nvSpPr>
          <p:cNvPr id="277" name="CustomShape 3"/>
          <p:cNvSpPr/>
          <p:nvPr/>
        </p:nvSpPr>
        <p:spPr>
          <a:xfrm rot="20994000">
            <a:off x="7131960" y="4501080"/>
            <a:ext cx="4570560" cy="236592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   </a:t>
            </a:r>
            <a:r>
              <a:rPr b="0" lang="en-US" sz="1800" spc="-1" strike="noStrike">
                <a:solidFill>
                  <a:srgbClr val="000000"/>
                </a:solidFill>
                <a:uFill>
                  <a:solidFill>
                    <a:srgbClr val="ffffff"/>
                  </a:solidFill>
                </a:uFill>
                <a:latin typeface="Arial"/>
              </a:rPr>
              <a:t>"Direct, serious impact"</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language added</a:t>
            </a:r>
            <a:endParaRPr b="0" lang="en-US" sz="1800" spc="-1" strike="noStrike">
              <a:solidFill>
                <a:srgbClr val="000000"/>
              </a:solidFill>
              <a:uFill>
                <a:solidFill>
                  <a:srgbClr val="ffffff"/>
                </a:solidFill>
              </a:uFill>
              <a:latin typeface="Arial"/>
            </a:endParaRPr>
          </a:p>
        </p:txBody>
      </p:sp>
      <p:sp>
        <p:nvSpPr>
          <p:cNvPr id="278" name="TextShape 4"/>
          <p:cNvSpPr txBox="1"/>
          <p:nvPr/>
        </p:nvSpPr>
        <p:spPr>
          <a:xfrm>
            <a:off x="243720" y="631044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Tree>
  </p:cSld>
</p:sld>
</file>

<file path=ppt/slides/slide4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79"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Rubric - Integrity</a:t>
            </a:r>
            <a:endParaRPr b="1" lang="en-US" sz="3200" spc="-1" strike="noStrike">
              <a:solidFill>
                <a:srgbClr val="000000"/>
              </a:solidFill>
              <a:uFill>
                <a:solidFill>
                  <a:srgbClr val="ffffff"/>
                </a:solidFill>
              </a:uFill>
              <a:latin typeface="Arial"/>
            </a:endParaRPr>
          </a:p>
        </p:txBody>
      </p:sp>
      <p:sp>
        <p:nvSpPr>
          <p:cNvPr id="280" name="CustomShape 2"/>
          <p:cNvSpPr/>
          <p:nvPr/>
        </p:nvSpPr>
        <p:spPr>
          <a:xfrm>
            <a:off x="487440" y="1964880"/>
            <a:ext cx="2681280" cy="193572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Is there</a:t>
            </a:r>
            <a:endParaRPr b="0" lang="en-US" sz="1800" spc="-1" strike="noStrike">
              <a:solidFill>
                <a:srgbClr val="000000"/>
              </a:solidFill>
              <a:uFill>
                <a:solidFill>
                  <a:srgbClr val="ffffff"/>
                </a:solidFill>
              </a:uFill>
              <a:latin typeface="Arial"/>
            </a:endParaRPr>
          </a:p>
          <a:p>
            <a:pPr algn="ctr"/>
            <a:r>
              <a:rPr b="0" lang="en-US" sz="1400" spc="-1" strike="noStrike" u="sng">
                <a:solidFill>
                  <a:srgbClr val="000000"/>
                </a:solidFill>
                <a:uFill>
                  <a:solidFill>
                    <a:srgbClr val="ffffff"/>
                  </a:solidFill>
                </a:uFill>
                <a:latin typeface="Arial"/>
              </a:rPr>
              <a:t>any</a:t>
            </a:r>
            <a:r>
              <a:rPr b="0" lang="en-US" sz="1400" spc="-1" strike="noStrike">
                <a:solidFill>
                  <a:srgbClr val="000000"/>
                </a:solidFill>
                <a:uFill>
                  <a:solidFill>
                    <a:srgbClr val="ffffff"/>
                  </a:solidFill>
                </a:uFill>
                <a:latin typeface="Arial"/>
              </a:rPr>
              <a:t> impact to</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integrity?</a:t>
            </a:r>
            <a:endParaRPr b="0" lang="en-US" sz="1800" spc="-1" strike="noStrike">
              <a:solidFill>
                <a:srgbClr val="000000"/>
              </a:solidFill>
              <a:uFill>
                <a:solidFill>
                  <a:srgbClr val="ffffff"/>
                </a:solidFill>
              </a:uFill>
              <a:latin typeface="Arial"/>
            </a:endParaRPr>
          </a:p>
        </p:txBody>
      </p:sp>
      <p:sp>
        <p:nvSpPr>
          <p:cNvPr id="281" name="CustomShape 3"/>
          <p:cNvSpPr/>
          <p:nvPr/>
        </p:nvSpPr>
        <p:spPr>
          <a:xfrm>
            <a:off x="7557120" y="1690560"/>
            <a:ext cx="4022280" cy="114372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Attacker can modify any</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information at any time, </a:t>
            </a:r>
            <a:r>
              <a:rPr b="1" lang="en-US" sz="1400" spc="-1" strike="noStrike">
                <a:solidFill>
                  <a:srgbClr val="000000"/>
                </a:solidFill>
                <a:uFill>
                  <a:solidFill>
                    <a:srgbClr val="ffffff"/>
                  </a:solidFill>
                </a:uFill>
                <a:latin typeface="Arial"/>
              </a:rPr>
              <a:t>or </a:t>
            </a:r>
            <a:r>
              <a:rPr b="0" lang="en-US" sz="1400" spc="-1" strike="noStrike">
                <a:solidFill>
                  <a:srgbClr val="000000"/>
                </a:solidFill>
                <a:uFill>
                  <a:solidFill>
                    <a:srgbClr val="ffffff"/>
                  </a:solidFill>
                </a:uFill>
                <a:latin typeface="Arial"/>
              </a:rPr>
              <a:t>only</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some, critical information can</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be altered</a:t>
            </a:r>
            <a:endParaRPr b="0" lang="en-US" sz="1800" spc="-1" strike="noStrike">
              <a:solidFill>
                <a:srgbClr val="000000"/>
              </a:solidFill>
              <a:uFill>
                <a:solidFill>
                  <a:srgbClr val="ffffff"/>
                </a:solidFill>
              </a:uFill>
              <a:latin typeface="Arial"/>
            </a:endParaRPr>
          </a:p>
        </p:txBody>
      </p:sp>
      <p:sp>
        <p:nvSpPr>
          <p:cNvPr id="282" name="CustomShape 4"/>
          <p:cNvSpPr/>
          <p:nvPr/>
        </p:nvSpPr>
        <p:spPr>
          <a:xfrm>
            <a:off x="7557120" y="301716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Some information can be altered,</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and/or attacker does not have</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control over kind or degree</a:t>
            </a:r>
            <a:endParaRPr b="0" lang="en-US" sz="1800" spc="-1" strike="noStrike">
              <a:solidFill>
                <a:srgbClr val="000000"/>
              </a:solidFill>
              <a:uFill>
                <a:solidFill>
                  <a:srgbClr val="ffffff"/>
                </a:solidFill>
              </a:uFill>
              <a:latin typeface="Arial"/>
            </a:endParaRPr>
          </a:p>
        </p:txBody>
      </p:sp>
      <p:sp>
        <p:nvSpPr>
          <p:cNvPr id="283" name="CustomShape 5"/>
          <p:cNvSpPr/>
          <p:nvPr/>
        </p:nvSpPr>
        <p:spPr>
          <a:xfrm>
            <a:off x="837720" y="1538280"/>
            <a:ext cx="5256720" cy="657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284" name="CustomShape 6"/>
          <p:cNvSpPr/>
          <p:nvPr/>
        </p:nvSpPr>
        <p:spPr>
          <a:xfrm>
            <a:off x="3656520" y="1828800"/>
            <a:ext cx="3047040" cy="223056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Can</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attacker</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modify all information</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of impacted component,</a:t>
            </a:r>
            <a:endParaRPr b="0" lang="en-US" sz="1800" spc="-1" strike="noStrike">
              <a:solidFill>
                <a:srgbClr val="000000"/>
              </a:solidFill>
              <a:uFill>
                <a:solidFill>
                  <a:srgbClr val="ffffff"/>
                </a:solidFill>
              </a:uFill>
              <a:latin typeface="Arial"/>
            </a:endParaRPr>
          </a:p>
          <a:p>
            <a:pPr algn="ctr"/>
            <a:r>
              <a:rPr b="1" lang="en-US" sz="1400" spc="-1" strike="noStrike">
                <a:solidFill>
                  <a:srgbClr val="000000"/>
                </a:solidFill>
                <a:uFill>
                  <a:solidFill>
                    <a:srgbClr val="ffffff"/>
                  </a:solidFill>
                </a:uFill>
                <a:latin typeface="Arial"/>
              </a:rPr>
              <a:t>or</a:t>
            </a:r>
            <a:r>
              <a:rPr b="0" lang="en-US" sz="1400" spc="-1" strike="noStrike">
                <a:solidFill>
                  <a:srgbClr val="000000"/>
                </a:solidFill>
                <a:uFill>
                  <a:solidFill>
                    <a:srgbClr val="ffffff"/>
                  </a:solidFill>
                </a:uFill>
                <a:latin typeface="Arial"/>
              </a:rPr>
              <a:t> is the modified</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information</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critical?</a:t>
            </a:r>
            <a:endParaRPr b="0" lang="en-US" sz="1800" spc="-1" strike="noStrike">
              <a:solidFill>
                <a:srgbClr val="000000"/>
              </a:solidFill>
              <a:uFill>
                <a:solidFill>
                  <a:srgbClr val="ffffff"/>
                </a:solidFill>
              </a:uFill>
              <a:latin typeface="Arial"/>
            </a:endParaRPr>
          </a:p>
        </p:txBody>
      </p:sp>
      <p:sp>
        <p:nvSpPr>
          <p:cNvPr id="285" name="CustomShape 7"/>
          <p:cNvSpPr/>
          <p:nvPr/>
        </p:nvSpPr>
        <p:spPr>
          <a:xfrm>
            <a:off x="7557120" y="4297680"/>
            <a:ext cx="4022280" cy="9144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No integrity loss</a:t>
            </a:r>
            <a:endParaRPr b="0" lang="en-US" sz="1800" spc="-1" strike="noStrike">
              <a:solidFill>
                <a:srgbClr val="000000"/>
              </a:solidFill>
              <a:uFill>
                <a:solidFill>
                  <a:srgbClr val="ffffff"/>
                </a:solidFill>
              </a:uFill>
              <a:latin typeface="Arial"/>
            </a:endParaRPr>
          </a:p>
        </p:txBody>
      </p:sp>
      <p:cxnSp>
        <p:nvCxnSpPr>
          <p:cNvPr id="286" name="Line 8"/>
          <p:cNvCxnSpPr>
            <a:stCxn id="280" idx="3"/>
            <a:endCxn id="284" idx="1"/>
          </p:cNvCxnSpPr>
          <p:nvPr/>
        </p:nvCxnSpPr>
        <p:spPr>
          <a:xfrm>
            <a:off x="3168720" y="2932920"/>
            <a:ext cx="488160" cy="1152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87" name="Line 9"/>
          <p:cNvCxnSpPr>
            <a:stCxn id="280" idx="2"/>
            <a:endCxn id="285" idx="1"/>
          </p:cNvCxnSpPr>
          <p:nvPr/>
        </p:nvCxnSpPr>
        <p:spPr>
          <a:xfrm>
            <a:off x="1828080" y="3900600"/>
            <a:ext cx="5729400" cy="854640"/>
          </a:xfrm>
          <a:prstGeom prst="bentConnector3">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cxnSp>
        <p:nvCxnSpPr>
          <p:cNvPr id="288" name="Line 10"/>
          <p:cNvCxnSpPr>
            <a:stCxn id="284" idx="3"/>
            <a:endCxn id="281" idx="1"/>
          </p:cNvCxnSpPr>
          <p:nvPr/>
        </p:nvCxnSpPr>
        <p:spPr>
          <a:xfrm flipV="1">
            <a:off x="6703560" y="2262600"/>
            <a:ext cx="853920" cy="68184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289" name="Line 11"/>
          <p:cNvCxnSpPr>
            <a:stCxn id="284" idx="3"/>
            <a:endCxn id="282" idx="1"/>
          </p:cNvCxnSpPr>
          <p:nvPr/>
        </p:nvCxnSpPr>
        <p:spPr>
          <a:xfrm>
            <a:off x="6703560" y="2944080"/>
            <a:ext cx="853920" cy="576720"/>
          </a:xfrm>
          <a:prstGeom prst="straightConnector1">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sp>
        <p:nvSpPr>
          <p:cNvPr id="290" name="TextShape 12"/>
          <p:cNvSpPr txBox="1"/>
          <p:nvPr/>
        </p:nvSpPr>
        <p:spPr>
          <a:xfrm>
            <a:off x="243720" y="631044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Tree>
  </p:cSld>
</p:sld>
</file>

<file path=ppt/slides/slide4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1" name="CustomShape 1"/>
          <p:cNvSpPr/>
          <p:nvPr/>
        </p:nvSpPr>
        <p:spPr>
          <a:xfrm>
            <a:off x="30672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Availability (A)</a:t>
            </a:r>
            <a:endParaRPr b="0" lang="en-US" sz="1800" spc="-1" strike="noStrike">
              <a:solidFill>
                <a:srgbClr val="000000"/>
              </a:solidFill>
              <a:uFill>
                <a:solidFill>
                  <a:srgbClr val="ffffff"/>
                </a:solidFill>
              </a:uFill>
              <a:latin typeface="Arial"/>
            </a:endParaRPr>
          </a:p>
        </p:txBody>
      </p:sp>
      <p:graphicFrame>
        <p:nvGraphicFramePr>
          <p:cNvPr id="292" name="Table 2"/>
          <p:cNvGraphicFramePr/>
          <p:nvPr/>
        </p:nvGraphicFramePr>
        <p:xfrm>
          <a:off x="1218600" y="1397160"/>
          <a:ext cx="9830520" cy="3412440"/>
        </p:xfrm>
        <a:graphic>
          <a:graphicData uri="http://schemas.openxmlformats.org/drawingml/2006/table">
            <a:tbl>
              <a:tblPr/>
              <a:tblGrid>
                <a:gridCol w="2475720"/>
                <a:gridCol w="7355160"/>
              </a:tblGrid>
              <a:tr h="45756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1248840">
                <a:tc>
                  <a:txBody>
                    <a:bodyPr tIns="91440" bIns="91440"/>
                    <a:p>
                      <a:pPr>
                        <a:lnSpc>
                          <a:spcPct val="100000"/>
                        </a:lnSpc>
                      </a:pPr>
                      <a:r>
                        <a:rPr b="0" lang="en-US" sz="18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total loss of availability, resulting in the attacker being able to fully deny access to resources in the impacted component; this loss is either sustained (while the attacker continues to deliver the attack) or persistent (the condition persists even after the attack has completed). Alternatively, the attacker has the ability to deny some availability, but the loss of availability presents a direct, serious consequence to the impacted component.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1248840">
                <a:tc>
                  <a:txBody>
                    <a:bodyPr tIns="91440" bIns="91440"/>
                    <a:p>
                      <a:pPr>
                        <a:lnSpc>
                          <a:spcPct val="100000"/>
                        </a:lnSpc>
                      </a:pPr>
                      <a:r>
                        <a:rPr b="0" lang="en-US" sz="18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reduced performance or interruptions in resource availability. The attacker does not have the ability to completely deny service to legitimate users, even through repeated exploitation of the vulnerability. The resources in the impacted component are either partially available all of the time, or fully available only some of the time, but overall there is no direct, serious consequence to the impacted component.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r h="457560">
                <a:tc>
                  <a:txBody>
                    <a:bodyPr tIns="91440" bIns="91440"/>
                    <a:p>
                      <a:pPr>
                        <a:lnSpc>
                          <a:spcPct val="100000"/>
                        </a:lnSpc>
                      </a:pPr>
                      <a:r>
                        <a:rPr b="0" lang="en-US" sz="18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no impact to availability within the impacted component.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bl>
          </a:graphicData>
        </a:graphic>
      </p:graphicFrame>
      <p:sp>
        <p:nvSpPr>
          <p:cNvPr id="293" name="TextShape 3"/>
          <p:cNvSpPr txBox="1"/>
          <p:nvPr/>
        </p:nvSpPr>
        <p:spPr>
          <a:xfrm>
            <a:off x="243720" y="631008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
        <p:nvSpPr>
          <p:cNvPr id="294" name="CustomShape 4"/>
          <p:cNvSpPr/>
          <p:nvPr/>
        </p:nvSpPr>
        <p:spPr>
          <a:xfrm rot="20994000">
            <a:off x="7131960" y="4501080"/>
            <a:ext cx="4570560" cy="236592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   </a:t>
            </a:r>
            <a:r>
              <a:rPr b="0" lang="en-US" sz="1800" spc="-1" strike="noStrike">
                <a:solidFill>
                  <a:srgbClr val="000000"/>
                </a:solidFill>
                <a:uFill>
                  <a:solidFill>
                    <a:srgbClr val="ffffff"/>
                  </a:solidFill>
                </a:uFill>
                <a:latin typeface="Arial"/>
              </a:rPr>
              <a:t>"Direct, serious impact"</a:t>
            </a:r>
            <a:endParaRPr b="0" lang="en-US" sz="1800" spc="-1" strike="noStrike">
              <a:solidFill>
                <a:srgbClr val="000000"/>
              </a:solidFill>
              <a:uFill>
                <a:solidFill>
                  <a:srgbClr val="ffffff"/>
                </a:solidFill>
              </a:uFill>
              <a:latin typeface="Arial"/>
            </a:endParaRPr>
          </a:p>
          <a:p>
            <a:pPr algn="ctr"/>
            <a:r>
              <a:rPr b="0" lang="en-US" sz="1800" spc="-1" strike="noStrike">
                <a:solidFill>
                  <a:srgbClr val="000000"/>
                </a:solidFill>
                <a:uFill>
                  <a:solidFill>
                    <a:srgbClr val="ffffff"/>
                  </a:solidFill>
                </a:uFill>
                <a:latin typeface="Arial"/>
              </a:rPr>
              <a:t>language added</a:t>
            </a:r>
            <a:endParaRPr b="0" lang="en-US" sz="1800" spc="-1" strike="noStrike">
              <a:solidFill>
                <a:srgbClr val="000000"/>
              </a:solidFill>
              <a:uFill>
                <a:solidFill>
                  <a:srgbClr val="ffffff"/>
                </a:solidFill>
              </a:uFill>
              <a:latin typeface="Arial"/>
            </a:endParaRPr>
          </a:p>
        </p:txBody>
      </p:sp>
    </p:spTree>
  </p:cSld>
</p:sld>
</file>

<file path=ppt/slides/slide4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295"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Rubric - Availability</a:t>
            </a:r>
            <a:endParaRPr b="1" lang="en-US" sz="3200" spc="-1" strike="noStrike">
              <a:solidFill>
                <a:srgbClr val="000000"/>
              </a:solidFill>
              <a:uFill>
                <a:solidFill>
                  <a:srgbClr val="ffffff"/>
                </a:solidFill>
              </a:uFill>
              <a:latin typeface="Arial"/>
            </a:endParaRPr>
          </a:p>
        </p:txBody>
      </p:sp>
      <p:sp>
        <p:nvSpPr>
          <p:cNvPr id="296" name="CustomShape 2"/>
          <p:cNvSpPr/>
          <p:nvPr/>
        </p:nvSpPr>
        <p:spPr>
          <a:xfrm>
            <a:off x="487440" y="1964880"/>
            <a:ext cx="2681280" cy="193572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Is there</a:t>
            </a:r>
            <a:endParaRPr b="0" lang="en-US" sz="1800" spc="-1" strike="noStrike">
              <a:solidFill>
                <a:srgbClr val="000000"/>
              </a:solidFill>
              <a:uFill>
                <a:solidFill>
                  <a:srgbClr val="ffffff"/>
                </a:solidFill>
              </a:uFill>
              <a:latin typeface="Arial"/>
            </a:endParaRPr>
          </a:p>
          <a:p>
            <a:pPr algn="ctr"/>
            <a:r>
              <a:rPr b="0" lang="en-US" sz="1400" spc="-1" strike="noStrike" u="sng">
                <a:solidFill>
                  <a:srgbClr val="000000"/>
                </a:solidFill>
                <a:uFill>
                  <a:solidFill>
                    <a:srgbClr val="ffffff"/>
                  </a:solidFill>
                </a:uFill>
                <a:latin typeface="Arial"/>
              </a:rPr>
              <a:t>any</a:t>
            </a:r>
            <a:r>
              <a:rPr b="0" lang="en-US" sz="1400" spc="-1" strike="noStrike">
                <a:solidFill>
                  <a:srgbClr val="000000"/>
                </a:solidFill>
                <a:uFill>
                  <a:solidFill>
                    <a:srgbClr val="ffffff"/>
                  </a:solidFill>
                </a:uFill>
                <a:latin typeface="Arial"/>
              </a:rPr>
              <a:t> impact to the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availability of a</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resource?</a:t>
            </a:r>
            <a:endParaRPr b="0" lang="en-US" sz="1800" spc="-1" strike="noStrike">
              <a:solidFill>
                <a:srgbClr val="000000"/>
              </a:solidFill>
              <a:uFill>
                <a:solidFill>
                  <a:srgbClr val="ffffff"/>
                </a:solidFill>
              </a:uFill>
              <a:latin typeface="Arial"/>
            </a:endParaRPr>
          </a:p>
        </p:txBody>
      </p:sp>
      <p:sp>
        <p:nvSpPr>
          <p:cNvPr id="297" name="CustomShape 3"/>
          <p:cNvSpPr/>
          <p:nvPr/>
        </p:nvSpPr>
        <p:spPr>
          <a:xfrm>
            <a:off x="7557120" y="1690560"/>
            <a:ext cx="4022280" cy="114372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Resource is completely</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unavailable, or select resource</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is critical to the component</a:t>
            </a:r>
            <a:endParaRPr b="0" lang="en-US" sz="1800" spc="-1" strike="noStrike">
              <a:solidFill>
                <a:srgbClr val="000000"/>
              </a:solidFill>
              <a:uFill>
                <a:solidFill>
                  <a:srgbClr val="ffffff"/>
                </a:solidFill>
              </a:uFill>
              <a:latin typeface="Arial"/>
            </a:endParaRPr>
          </a:p>
        </p:txBody>
      </p:sp>
      <p:sp>
        <p:nvSpPr>
          <p:cNvPr id="298" name="CustomShape 4"/>
          <p:cNvSpPr/>
          <p:nvPr/>
        </p:nvSpPr>
        <p:spPr>
          <a:xfrm>
            <a:off x="7557120" y="3017160"/>
            <a:ext cx="4022280" cy="10062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Reduced performance or</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interruption of resource</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availability or response</a:t>
            </a:r>
            <a:endParaRPr b="0" lang="en-US" sz="1800" spc="-1" strike="noStrike">
              <a:solidFill>
                <a:srgbClr val="000000"/>
              </a:solidFill>
              <a:uFill>
                <a:solidFill>
                  <a:srgbClr val="ffffff"/>
                </a:solidFill>
              </a:uFill>
              <a:latin typeface="Arial"/>
            </a:endParaRPr>
          </a:p>
        </p:txBody>
      </p:sp>
      <p:sp>
        <p:nvSpPr>
          <p:cNvPr id="299" name="CustomShape 5"/>
          <p:cNvSpPr/>
          <p:nvPr/>
        </p:nvSpPr>
        <p:spPr>
          <a:xfrm>
            <a:off x="837720" y="1538280"/>
            <a:ext cx="5256720" cy="65736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
        <p:nvSpPr>
          <p:cNvPr id="300" name="CustomShape 6"/>
          <p:cNvSpPr/>
          <p:nvPr/>
        </p:nvSpPr>
        <p:spPr>
          <a:xfrm>
            <a:off x="3656520" y="1828800"/>
            <a:ext cx="3047040" cy="2230560"/>
          </a:xfrm>
          <a:prstGeom prst="flowChartDecision">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lgn="ctr"/>
            <a:r>
              <a:rPr b="0" lang="en-US" sz="1400" spc="-1" strike="noStrike">
                <a:solidFill>
                  <a:srgbClr val="000000"/>
                </a:solidFill>
                <a:uFill>
                  <a:solidFill>
                    <a:srgbClr val="ffffff"/>
                  </a:solidFill>
                </a:uFill>
                <a:latin typeface="Arial"/>
              </a:rPr>
              <a:t>Can attacker</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completely deny</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access to the affected</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component, </a:t>
            </a:r>
            <a:r>
              <a:rPr b="1" lang="en-US" sz="1400" spc="-1" strike="noStrike">
                <a:solidFill>
                  <a:srgbClr val="000000"/>
                </a:solidFill>
                <a:uFill>
                  <a:solidFill>
                    <a:srgbClr val="ffffff"/>
                  </a:solidFill>
                </a:uFill>
                <a:latin typeface="Arial"/>
              </a:rPr>
              <a:t>or</a:t>
            </a:r>
            <a:r>
              <a:rPr b="0" lang="en-US" sz="1400" spc="-1" strike="noStrike">
                <a:solidFill>
                  <a:srgbClr val="000000"/>
                </a:solidFill>
                <a:uFill>
                  <a:solidFill>
                    <a:srgbClr val="ffffff"/>
                  </a:solidFill>
                </a:uFill>
                <a:latin typeface="Arial"/>
              </a:rPr>
              <a:t> is</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the resource</a:t>
            </a:r>
            <a:endParaRPr b="0" lang="en-US" sz="1800" spc="-1" strike="noStrike">
              <a:solidFill>
                <a:srgbClr val="000000"/>
              </a:solidFill>
              <a:uFill>
                <a:solidFill>
                  <a:srgbClr val="ffffff"/>
                </a:solidFill>
              </a:uFill>
              <a:latin typeface="Arial"/>
            </a:endParaRPr>
          </a:p>
          <a:p>
            <a:pPr algn="ctr"/>
            <a:r>
              <a:rPr b="0" lang="en-US" sz="1400" spc="-1" strike="noStrike">
                <a:solidFill>
                  <a:srgbClr val="000000"/>
                </a:solidFill>
                <a:uFill>
                  <a:solidFill>
                    <a:srgbClr val="ffffff"/>
                  </a:solidFill>
                </a:uFill>
                <a:latin typeface="Arial"/>
              </a:rPr>
              <a:t>critical?</a:t>
            </a:r>
            <a:endParaRPr b="0" lang="en-US" sz="1800" spc="-1" strike="noStrike">
              <a:solidFill>
                <a:srgbClr val="000000"/>
              </a:solidFill>
              <a:uFill>
                <a:solidFill>
                  <a:srgbClr val="ffffff"/>
                </a:solidFill>
              </a:uFill>
              <a:latin typeface="Arial"/>
            </a:endParaRPr>
          </a:p>
        </p:txBody>
      </p:sp>
      <p:sp>
        <p:nvSpPr>
          <p:cNvPr id="301" name="CustomShape 7"/>
          <p:cNvSpPr/>
          <p:nvPr/>
        </p:nvSpPr>
        <p:spPr>
          <a:xfrm>
            <a:off x="7557120" y="4297680"/>
            <a:ext cx="4022280" cy="914400"/>
          </a:xfrm>
          <a:prstGeom prst="flowChartProcess">
            <a:avLst/>
          </a:prstGeom>
          <a:solidFill>
            <a:srgbClr val="eeeeee"/>
          </a:solidFill>
          <a:ln w="18360">
            <a:solidFill>
              <a:srgbClr val="000000"/>
            </a:solidFill>
            <a:round/>
          </a:ln>
        </p:spPr>
        <p:style>
          <a:lnRef idx="0"/>
          <a:fillRef idx="0"/>
          <a:effectRef idx="0"/>
          <a:fontRef idx="minor"/>
        </p:style>
        <p:txBody>
          <a:bodyPr wrap="none" lIns="99000" rIns="99000" tIns="54000" bIns="54000" anchor="ctr"/>
          <a:p>
            <a:pPr/>
            <a:r>
              <a:rPr b="0" lang="en-US" sz="1400" spc="-1" strike="noStrike">
                <a:solidFill>
                  <a:srgbClr val="000000"/>
                </a:solidFill>
                <a:uFill>
                  <a:solidFill>
                    <a:srgbClr val="ffffff"/>
                  </a:solidFill>
                </a:uFill>
                <a:latin typeface="Arial"/>
              </a:rPr>
              <a:t>None (N)</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No availability impact</a:t>
            </a:r>
            <a:endParaRPr b="0" lang="en-US" sz="1800" spc="-1" strike="noStrike">
              <a:solidFill>
                <a:srgbClr val="000000"/>
              </a:solidFill>
              <a:uFill>
                <a:solidFill>
                  <a:srgbClr val="ffffff"/>
                </a:solidFill>
              </a:uFill>
              <a:latin typeface="Arial"/>
            </a:endParaRPr>
          </a:p>
        </p:txBody>
      </p:sp>
      <p:cxnSp>
        <p:nvCxnSpPr>
          <p:cNvPr id="302" name="Line 8"/>
          <p:cNvCxnSpPr>
            <a:stCxn id="296" idx="3"/>
            <a:endCxn id="300" idx="1"/>
          </p:cNvCxnSpPr>
          <p:nvPr/>
        </p:nvCxnSpPr>
        <p:spPr>
          <a:xfrm>
            <a:off x="3168720" y="2932920"/>
            <a:ext cx="488160" cy="1152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303" name="Line 9"/>
          <p:cNvCxnSpPr>
            <a:stCxn id="296" idx="2"/>
            <a:endCxn id="301" idx="1"/>
          </p:cNvCxnSpPr>
          <p:nvPr/>
        </p:nvCxnSpPr>
        <p:spPr>
          <a:xfrm>
            <a:off x="1828080" y="3900600"/>
            <a:ext cx="5729400" cy="854640"/>
          </a:xfrm>
          <a:prstGeom prst="bentConnector3">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cxnSp>
        <p:nvCxnSpPr>
          <p:cNvPr id="304" name="Line 10"/>
          <p:cNvCxnSpPr>
            <a:stCxn id="300" idx="3"/>
            <a:endCxn id="297" idx="1"/>
          </p:cNvCxnSpPr>
          <p:nvPr/>
        </p:nvCxnSpPr>
        <p:spPr>
          <a:xfrm flipV="1">
            <a:off x="6703560" y="2262600"/>
            <a:ext cx="853920" cy="681840"/>
          </a:xfrm>
          <a:prstGeom prst="straightConnector1">
            <a:avLst/>
          </a:prstGeom>
          <a:ln w="19080">
            <a:solidFill>
              <a:srgbClr val="000000"/>
            </a:solidFill>
            <a:round/>
            <a:tailEnd len="med" type="stealth" w="med"/>
          </a:ln>
        </p:spPr>
        <p:txBody>
          <a:bodyPr lIns="99360" rIns="99360" tIns="54360" bIns="54360" anchor="ctr"/>
          <a:p>
            <a:r>
              <a:rPr b="0" i="1" lang="en-US" sz="1800" spc="-1" strike="noStrike">
                <a:solidFill>
                  <a:srgbClr val="000000"/>
                </a:solidFill>
                <a:uFill>
                  <a:solidFill>
                    <a:srgbClr val="ffffff"/>
                  </a:solidFill>
                </a:uFill>
                <a:latin typeface="Arial"/>
              </a:rPr>
              <a:t>Yes</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cxnSp>
      <p:cxnSp>
        <p:nvCxnSpPr>
          <p:cNvPr id="305" name="Line 11"/>
          <p:cNvCxnSpPr>
            <a:stCxn id="300" idx="3"/>
            <a:endCxn id="298" idx="1"/>
          </p:cNvCxnSpPr>
          <p:nvPr/>
        </p:nvCxnSpPr>
        <p:spPr>
          <a:xfrm>
            <a:off x="6703560" y="2944080"/>
            <a:ext cx="853920" cy="576720"/>
          </a:xfrm>
          <a:prstGeom prst="straightConnector1">
            <a:avLst/>
          </a:prstGeom>
          <a:ln w="19080">
            <a:solidFill>
              <a:srgbClr val="000000"/>
            </a:solidFill>
            <a:round/>
            <a:tailEnd len="med" type="stealth" w="med"/>
          </a:ln>
        </p:spPr>
        <p:txBody>
          <a:bodyPr lIns="99360" rIns="99360" tIns="54360" bIns="54360" anchor="ctr"/>
          <a:p>
            <a:endParaRPr b="0" lang="en-US" sz="1800" spc="-1" strike="noStrike">
              <a:solidFill>
                <a:srgbClr val="000000"/>
              </a:solidFill>
              <a:uFill>
                <a:solidFill>
                  <a:srgbClr val="ffffff"/>
                </a:solidFill>
              </a:uFill>
              <a:latin typeface="Arial"/>
            </a:endParaRPr>
          </a:p>
          <a:p>
            <a:r>
              <a:rPr b="0" i="1" lang="en-US" sz="1800" spc="-1" strike="noStrike">
                <a:solidFill>
                  <a:srgbClr val="000000"/>
                </a:solidFill>
                <a:uFill>
                  <a:solidFill>
                    <a:srgbClr val="ffffff"/>
                  </a:solidFill>
                </a:uFill>
                <a:latin typeface="Arial"/>
              </a:rPr>
              <a:t>No</a:t>
            </a:r>
            <a:endParaRPr b="0" lang="en-US" sz="1800" spc="-1" strike="noStrike">
              <a:solidFill>
                <a:srgbClr val="000000"/>
              </a:solidFill>
              <a:uFill>
                <a:solidFill>
                  <a:srgbClr val="ffffff"/>
                </a:solidFill>
              </a:uFill>
              <a:latin typeface="Arial"/>
            </a:endParaRPr>
          </a:p>
        </p:txBody>
      </p:cxnSp>
    </p:spTree>
  </p:cSld>
</p:sld>
</file>

<file path=ppt/slides/slide4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6" name="CustomShape 1"/>
          <p:cNvSpPr/>
          <p:nvPr/>
        </p:nvSpPr>
        <p:spPr>
          <a:xfrm>
            <a:off x="454680" y="2233440"/>
            <a:ext cx="1051344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4800" spc="-1" strike="noStrike">
                <a:solidFill>
                  <a:srgbClr val="000000"/>
                </a:solidFill>
                <a:uFill>
                  <a:solidFill>
                    <a:srgbClr val="ffffff"/>
                  </a:solidFill>
                </a:uFill>
                <a:latin typeface="Arial"/>
              </a:rPr>
              <a:t>Worked Examples</a:t>
            </a:r>
            <a:endParaRPr b="0" lang="en-US" sz="1800" spc="-1" strike="noStrike">
              <a:solidFill>
                <a:srgbClr val="000000"/>
              </a:solidFill>
              <a:uFill>
                <a:solidFill>
                  <a:srgbClr val="ffffff"/>
                </a:solidFill>
              </a:uFill>
              <a:latin typeface="Arial"/>
            </a:endParaRPr>
          </a:p>
        </p:txBody>
      </p:sp>
      <p:sp>
        <p:nvSpPr>
          <p:cNvPr id="307"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4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08"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Example 1: Forced Browsing</a:t>
            </a:r>
            <a:endParaRPr b="1" lang="en-US" sz="3200" spc="-1" strike="noStrike">
              <a:solidFill>
                <a:srgbClr val="000000"/>
              </a:solidFill>
              <a:uFill>
                <a:solidFill>
                  <a:srgbClr val="ffffff"/>
                </a:solidFill>
              </a:uFill>
              <a:latin typeface="Arial"/>
            </a:endParaRPr>
          </a:p>
        </p:txBody>
      </p:sp>
      <p:sp>
        <p:nvSpPr>
          <p:cNvPr id="309"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Context: a web application requires all users to login, and only shows each user his/her own data.</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Vulnerability: each user has a unique identifier. This identifier is part of the URL and access to data is granted purely based on the identifier.</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Attack: an attacker with legitimate access to the web application logs in and changes the URL to guess another user's identifier. If successful, he/she views and edits the other user's data.</a:t>
            </a:r>
            <a:endParaRPr b="0" lang="en-US" sz="1800" spc="-1" strike="noStrike">
              <a:solidFill>
                <a:srgbClr val="000000"/>
              </a:solidFill>
              <a:uFill>
                <a:solidFill>
                  <a:srgbClr val="ffffff"/>
                </a:solidFill>
              </a:uFill>
              <a:latin typeface="Arial"/>
            </a:endParaRPr>
          </a:p>
        </p:txBody>
      </p:sp>
    </p:spTree>
  </p:cSld>
</p:sld>
</file>

<file path=ppt/slides/slide4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10"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Example 1: Forced Browsing</a:t>
            </a:r>
            <a:endParaRPr b="1" lang="en-US" sz="3200" spc="-1" strike="noStrike">
              <a:solidFill>
                <a:srgbClr val="000000"/>
              </a:solidFill>
              <a:uFill>
                <a:solidFill>
                  <a:srgbClr val="ffffff"/>
                </a:solidFill>
              </a:uFill>
              <a:latin typeface="Arial"/>
            </a:endParaRPr>
          </a:p>
        </p:txBody>
      </p:sp>
      <p:graphicFrame>
        <p:nvGraphicFramePr>
          <p:cNvPr id="311" name="Table 2"/>
          <p:cNvGraphicFramePr/>
          <p:nvPr/>
        </p:nvGraphicFramePr>
        <p:xfrm>
          <a:off x="1258920" y="2506680"/>
          <a:ext cx="9699120" cy="3669120"/>
        </p:xfrm>
        <a:graphic>
          <a:graphicData uri="http://schemas.openxmlformats.org/drawingml/2006/table">
            <a:tbl>
              <a:tblPr/>
              <a:tblGrid>
                <a:gridCol w="2604960"/>
                <a:gridCol w="1773360"/>
                <a:gridCol w="1773360"/>
                <a:gridCol w="1773360"/>
                <a:gridCol w="1774440"/>
              </a:tblGrid>
              <a:tr h="438840">
                <a:tc>
                  <a:txBody>
                    <a:bodyPr lIns="0" rIns="0" tIns="10440" bIns="0" anchor="ctr"/>
                    <a:p>
                      <a:pPr marL="17280">
                        <a:lnSpc>
                          <a:spcPct val="94000"/>
                        </a:lnSpc>
                        <a:spcBef>
                          <a:spcPts val="422"/>
                        </a:spcBef>
                      </a:pPr>
                      <a:r>
                        <a:rPr b="1" lang="en-US" sz="1400" spc="-1" strike="noStrike">
                          <a:solidFill>
                            <a:srgbClr val="000000"/>
                          </a:solidFill>
                          <a:uFill>
                            <a:solidFill>
                              <a:srgbClr val="ffffff"/>
                            </a:solidFill>
                          </a:uFill>
                          <a:latin typeface="Arial"/>
                        </a:rPr>
                        <a:t>Attack Vector</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cccc"/>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Network</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Adjacent</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pPr>
                      <a:r>
                        <a:rPr b="0" lang="en-US" sz="1400" spc="-1" strike="noStrike">
                          <a:solidFill>
                            <a:srgbClr val="000000"/>
                          </a:solidFill>
                          <a:uFill>
                            <a:solidFill>
                              <a:srgbClr val="ffffff"/>
                            </a:solidFill>
                          </a:uFill>
                          <a:latin typeface="Arial"/>
                          <a:ea typeface="DejaVu Sans"/>
                        </a:rPr>
                        <a:t>Local</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pPr>
                      <a:r>
                        <a:rPr b="0" lang="en-US" sz="1400" spc="-1" strike="noStrike">
                          <a:solidFill>
                            <a:srgbClr val="000000"/>
                          </a:solidFill>
                          <a:uFill>
                            <a:solidFill>
                              <a:srgbClr val="ffffff"/>
                            </a:solidFill>
                          </a:uFill>
                          <a:latin typeface="Arial"/>
                          <a:ea typeface="DejaVu Sans"/>
                        </a:rPr>
                        <a:t>Physical</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61520">
                <a:tc>
                  <a:txBody>
                    <a:bodyPr lIns="0" rIns="0" tIns="10440" bIns="0" anchor="ctr"/>
                    <a:p>
                      <a:pPr marL="17280">
                        <a:lnSpc>
                          <a:spcPct val="94000"/>
                        </a:lnSpc>
                        <a:spcBef>
                          <a:spcPts val="422"/>
                        </a:spcBef>
                      </a:pPr>
                      <a:r>
                        <a:rPr b="1" lang="en-US" sz="1400" spc="-1" strike="noStrike">
                          <a:solidFill>
                            <a:srgbClr val="000000"/>
                          </a:solidFill>
                          <a:uFill>
                            <a:solidFill>
                              <a:srgbClr val="ffffff"/>
                            </a:solidFill>
                          </a:uFill>
                          <a:latin typeface="Arial"/>
                        </a:rPr>
                        <a:t>Attack Complexity</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cccc"/>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6152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rPr>
                        <a:t>Privileges Required</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cccc"/>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ea typeface="DejaVu Sans"/>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ea typeface="DejaVu Sans"/>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ea typeface="DejaVu Sans"/>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6152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ea typeface="DejaVu Sans"/>
                        </a:rPr>
                        <a:t>User Interaction</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cccc"/>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ea typeface="DejaVu Sans"/>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Required</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6152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ea typeface="DejaVu Sans"/>
                        </a:rPr>
                        <a:t>Scope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ffffcc"/>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ea typeface="DejaVu Sans"/>
                        </a:rPr>
                        <a:t>Unchanged</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ea typeface="DejaVu Sans"/>
                        </a:rPr>
                        <a:t>Changed</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6152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ea typeface="DejaVu Sans"/>
                        </a:rPr>
                        <a:t>Confidentiality</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ff66"/>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ea typeface="DejaVu Sans"/>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ea typeface="DejaVu Sans"/>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ea typeface="DejaVu Sans"/>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6152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rPr>
                        <a:t>Integrity</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ff66"/>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6152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rPr>
                        <a:t>Availability</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ff66"/>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66960" bIns="0" anchor="ctr"/>
                    <a:p>
                      <a:pPr>
                        <a:lnSpc>
                          <a:spcPct val="62000"/>
                        </a:lnSpc>
                        <a:spcAft>
                          <a:spcPts val="598"/>
                        </a:spcAft>
                      </a:pPr>
                      <a:r>
                        <a:rPr b="0" lang="en-US" sz="1400" spc="-1" strike="noStrike">
                          <a:solidFill>
                            <a:srgbClr val="000000"/>
                          </a:solidFill>
                          <a:uFill>
                            <a:solidFill>
                              <a:srgbClr val="ffffff"/>
                            </a:solidFill>
                          </a:uFill>
                          <a:latin typeface="Arial"/>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bl>
          </a:graphicData>
        </a:graphic>
      </p:graphicFrame>
      <p:sp>
        <p:nvSpPr>
          <p:cNvPr id="312" name="CustomShape 3"/>
          <p:cNvSpPr/>
          <p:nvPr/>
        </p:nvSpPr>
        <p:spPr>
          <a:xfrm>
            <a:off x="975240" y="1554120"/>
            <a:ext cx="4389120" cy="822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0" lang="en-US" sz="2200" spc="-1" strike="noStrike">
                <a:solidFill>
                  <a:srgbClr val="0000cc"/>
                </a:solidFill>
                <a:uFill>
                  <a:solidFill>
                    <a:srgbClr val="ffffff"/>
                  </a:solidFill>
                </a:uFill>
                <a:latin typeface="Arial"/>
              </a:rPr>
              <a:t>Vulnerable Component:</a:t>
            </a:r>
            <a:endParaRPr b="0" lang="en-US" sz="1800" spc="-1" strike="noStrike">
              <a:solidFill>
                <a:srgbClr val="000000"/>
              </a:solidFill>
              <a:uFill>
                <a:solidFill>
                  <a:srgbClr val="ffffff"/>
                </a:solidFill>
              </a:uFill>
              <a:latin typeface="Arial"/>
            </a:endParaRPr>
          </a:p>
          <a:p>
            <a:pPr/>
            <a:r>
              <a:rPr b="0" lang="en-US" sz="2200" spc="-1" strike="noStrike">
                <a:solidFill>
                  <a:srgbClr val="00cc00"/>
                </a:solidFill>
                <a:uFill>
                  <a:solidFill>
                    <a:srgbClr val="ffffff"/>
                  </a:solidFill>
                </a:uFill>
                <a:latin typeface="Arial"/>
              </a:rPr>
              <a:t>Impacted Component:</a:t>
            </a:r>
            <a:endParaRPr b="0" lang="en-US" sz="1800" spc="-1" strike="noStrike">
              <a:solidFill>
                <a:srgbClr val="000000"/>
              </a:solidFill>
              <a:uFill>
                <a:solidFill>
                  <a:srgbClr val="ffffff"/>
                </a:solidFill>
              </a:uFill>
              <a:latin typeface="Arial"/>
            </a:endParaRPr>
          </a:p>
        </p:txBody>
      </p:sp>
      <p:sp>
        <p:nvSpPr>
          <p:cNvPr id="313" name="CustomShape 4"/>
          <p:cNvSpPr/>
          <p:nvPr/>
        </p:nvSpPr>
        <p:spPr>
          <a:xfrm>
            <a:off x="5484960" y="1554120"/>
            <a:ext cx="4388760" cy="822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0" lang="en-US" sz="2200" spc="-1" strike="noStrike">
                <a:solidFill>
                  <a:srgbClr val="0000cc"/>
                </a:solidFill>
                <a:uFill>
                  <a:solidFill>
                    <a:srgbClr val="ffffff"/>
                  </a:solidFill>
                </a:uFill>
                <a:latin typeface="Arial"/>
              </a:rPr>
              <a:t>Web application</a:t>
            </a:r>
            <a:endParaRPr b="0" lang="en-US" sz="1800" spc="-1" strike="noStrike">
              <a:solidFill>
                <a:srgbClr val="000000"/>
              </a:solidFill>
              <a:uFill>
                <a:solidFill>
                  <a:srgbClr val="ffffff"/>
                </a:solidFill>
              </a:uFill>
              <a:latin typeface="Arial"/>
            </a:endParaRPr>
          </a:p>
          <a:p>
            <a:pPr/>
            <a:r>
              <a:rPr b="0" lang="en-US" sz="2200" spc="-1" strike="noStrike">
                <a:solidFill>
                  <a:srgbClr val="00cc00"/>
                </a:solidFill>
                <a:uFill>
                  <a:solidFill>
                    <a:srgbClr val="ffffff"/>
                  </a:solidFill>
                </a:uFill>
                <a:latin typeface="Arial"/>
              </a:rPr>
              <a:t>Web application</a:t>
            </a:r>
            <a:endParaRPr b="0" lang="en-US" sz="1800" spc="-1" strike="noStrike">
              <a:solidFill>
                <a:srgbClr val="000000"/>
              </a:solidFill>
              <a:uFill>
                <a:solidFill>
                  <a:srgbClr val="ffffff"/>
                </a:solidFill>
              </a:uFill>
              <a:latin typeface="Arial"/>
            </a:endParaRPr>
          </a:p>
        </p:txBody>
      </p:sp>
      <p:sp>
        <p:nvSpPr>
          <p:cNvPr id="314" name="CustomShape 5"/>
          <p:cNvSpPr/>
          <p:nvPr/>
        </p:nvSpPr>
        <p:spPr>
          <a:xfrm>
            <a:off x="3656520" y="2506680"/>
            <a:ext cx="1951200" cy="419040"/>
          </a:xfrm>
          <a:prstGeom prst="ellipse">
            <a:avLst/>
          </a:prstGeom>
          <a:noFill/>
          <a:ln w="73080">
            <a:solidFill>
              <a:srgbClr val="3465a4"/>
            </a:solidFill>
            <a:round/>
          </a:ln>
        </p:spPr>
        <p:style>
          <a:lnRef idx="0"/>
          <a:fillRef idx="0"/>
          <a:effectRef idx="0"/>
          <a:fontRef idx="minor"/>
        </p:style>
      </p:sp>
      <p:sp>
        <p:nvSpPr>
          <p:cNvPr id="315" name="CustomShape 6"/>
          <p:cNvSpPr/>
          <p:nvPr/>
        </p:nvSpPr>
        <p:spPr>
          <a:xfrm>
            <a:off x="3655440" y="2964240"/>
            <a:ext cx="1951200" cy="419040"/>
          </a:xfrm>
          <a:prstGeom prst="ellipse">
            <a:avLst/>
          </a:prstGeom>
          <a:noFill/>
          <a:ln w="73080">
            <a:solidFill>
              <a:srgbClr val="3465a4"/>
            </a:solidFill>
            <a:round/>
          </a:ln>
        </p:spPr>
        <p:style>
          <a:lnRef idx="0"/>
          <a:fillRef idx="0"/>
          <a:effectRef idx="0"/>
          <a:fontRef idx="minor"/>
        </p:style>
      </p:sp>
      <p:sp>
        <p:nvSpPr>
          <p:cNvPr id="316" name="CustomShape 7"/>
          <p:cNvSpPr/>
          <p:nvPr/>
        </p:nvSpPr>
        <p:spPr>
          <a:xfrm>
            <a:off x="3666960" y="3911760"/>
            <a:ext cx="1951200" cy="419040"/>
          </a:xfrm>
          <a:prstGeom prst="ellipse">
            <a:avLst/>
          </a:prstGeom>
          <a:noFill/>
          <a:ln w="73080">
            <a:solidFill>
              <a:srgbClr val="3465a4"/>
            </a:solidFill>
            <a:round/>
          </a:ln>
        </p:spPr>
        <p:style>
          <a:lnRef idx="0"/>
          <a:fillRef idx="0"/>
          <a:effectRef idx="0"/>
          <a:fontRef idx="minor"/>
        </p:style>
      </p:sp>
      <p:sp>
        <p:nvSpPr>
          <p:cNvPr id="317" name="CustomShape 8"/>
          <p:cNvSpPr/>
          <p:nvPr/>
        </p:nvSpPr>
        <p:spPr>
          <a:xfrm>
            <a:off x="5352480" y="3474000"/>
            <a:ext cx="1951200" cy="419040"/>
          </a:xfrm>
          <a:prstGeom prst="ellipse">
            <a:avLst/>
          </a:prstGeom>
          <a:noFill/>
          <a:ln w="73080">
            <a:solidFill>
              <a:srgbClr val="3465a4"/>
            </a:solidFill>
            <a:round/>
          </a:ln>
        </p:spPr>
        <p:style>
          <a:lnRef idx="0"/>
          <a:fillRef idx="0"/>
          <a:effectRef idx="0"/>
          <a:fontRef idx="minor"/>
        </p:style>
      </p:sp>
      <p:sp>
        <p:nvSpPr>
          <p:cNvPr id="318" name="CustomShape 9"/>
          <p:cNvSpPr/>
          <p:nvPr/>
        </p:nvSpPr>
        <p:spPr>
          <a:xfrm>
            <a:off x="3656520" y="4351320"/>
            <a:ext cx="1951200" cy="419040"/>
          </a:xfrm>
          <a:prstGeom prst="ellipse">
            <a:avLst/>
          </a:prstGeom>
          <a:noFill/>
          <a:ln w="73080">
            <a:solidFill>
              <a:srgbClr val="000000"/>
            </a:solidFill>
            <a:round/>
          </a:ln>
        </p:spPr>
        <p:style>
          <a:lnRef idx="0"/>
          <a:fillRef idx="0"/>
          <a:effectRef idx="0"/>
          <a:fontRef idx="minor"/>
        </p:style>
      </p:sp>
      <p:sp>
        <p:nvSpPr>
          <p:cNvPr id="319" name="CustomShape 10"/>
          <p:cNvSpPr/>
          <p:nvPr/>
        </p:nvSpPr>
        <p:spPr>
          <a:xfrm>
            <a:off x="5447520" y="4845960"/>
            <a:ext cx="1951200" cy="419040"/>
          </a:xfrm>
          <a:prstGeom prst="ellipse">
            <a:avLst/>
          </a:prstGeom>
          <a:noFill/>
          <a:ln w="73080">
            <a:solidFill>
              <a:srgbClr val="00cc00"/>
            </a:solidFill>
            <a:round/>
          </a:ln>
        </p:spPr>
        <p:style>
          <a:lnRef idx="0"/>
          <a:fillRef idx="0"/>
          <a:effectRef idx="0"/>
          <a:fontRef idx="minor"/>
        </p:style>
      </p:sp>
      <p:sp>
        <p:nvSpPr>
          <p:cNvPr id="320" name="CustomShape 11"/>
          <p:cNvSpPr/>
          <p:nvPr/>
        </p:nvSpPr>
        <p:spPr>
          <a:xfrm>
            <a:off x="5447520" y="5303160"/>
            <a:ext cx="1951200" cy="419040"/>
          </a:xfrm>
          <a:prstGeom prst="ellipse">
            <a:avLst/>
          </a:prstGeom>
          <a:noFill/>
          <a:ln w="73080">
            <a:solidFill>
              <a:srgbClr val="00cc00"/>
            </a:solidFill>
            <a:round/>
          </a:ln>
        </p:spPr>
        <p:style>
          <a:lnRef idx="0"/>
          <a:fillRef idx="0"/>
          <a:effectRef idx="0"/>
          <a:fontRef idx="minor"/>
        </p:style>
      </p:sp>
      <p:sp>
        <p:nvSpPr>
          <p:cNvPr id="321" name="CustomShape 12"/>
          <p:cNvSpPr/>
          <p:nvPr/>
        </p:nvSpPr>
        <p:spPr>
          <a:xfrm>
            <a:off x="3656520" y="5757120"/>
            <a:ext cx="1951200" cy="419040"/>
          </a:xfrm>
          <a:prstGeom prst="ellipse">
            <a:avLst/>
          </a:prstGeom>
          <a:noFill/>
          <a:ln w="73080">
            <a:solidFill>
              <a:srgbClr val="00cc00"/>
            </a:solidFill>
            <a:round/>
          </a:ln>
        </p:spPr>
        <p:style>
          <a:lnRef idx="0"/>
          <a:fillRef idx="0"/>
          <a:effectRef idx="0"/>
          <a:fontRef idx="minor"/>
        </p:style>
      </p:sp>
      <p:pic>
        <p:nvPicPr>
          <p:cNvPr id="322" name="" descr=""/>
          <p:cNvPicPr/>
          <p:nvPr/>
        </p:nvPicPr>
        <p:blipFill>
          <a:blip r:embed="rId1"/>
          <a:stretch/>
        </p:blipFill>
        <p:spPr>
          <a:xfrm>
            <a:off x="9408960" y="1554480"/>
            <a:ext cx="1560600" cy="837720"/>
          </a:xfrm>
          <a:prstGeom prst="rect">
            <a:avLst/>
          </a:prstGeom>
          <a:ln>
            <a:noFill/>
          </a:ln>
        </p:spPr>
      </p:pic>
    </p:spTree>
  </p:cSld>
  <p:timing>
    <p:tnLst>
      <p:par>
        <p:cTn id="23" dur="indefinite" restart="never" nodeType="tmRoot">
          <p:childTnLst>
            <p:seq>
              <p:cTn id="24" nodeType="mainSeq">
                <p:childTnLst>
                  <p:par>
                    <p:cTn id="25" fill="freeze">
                      <p:stCondLst>
                        <p:cond delay="indefinite"/>
                      </p:stCondLst>
                      <p:childTnLst>
                        <p:par>
                          <p:cTn id="26" fill="freeze">
                            <p:stCondLst>
                              <p:cond delay="0"/>
                            </p:stCondLst>
                            <p:childTnLst>
                              <p:par>
                                <p:cTn id="27" dur="indefinite" nodeType="clickEffect" fill="hold" presetClass="entr" presetID="1">
                                  <p:stCondLst>
                                    <p:cond delay="0"/>
                                  </p:stCondLst>
                                  <p:childTnLst>
                                    <p:set>
                                      <p:cBhvr>
                                        <p:cTn id="28" dur="1" fill="hold">
                                          <p:stCondLst>
                                            <p:cond delay="0"/>
                                          </p:stCondLst>
                                        </p:cTn>
                                        <p:tgtEl>
                                          <p:spTgt spid="313">
                                            <p:txEl>
                                              <p:pRg st="0" end="16"/>
                                            </p:txEl>
                                          </p:spTgt>
                                        </p:tgtEl>
                                        <p:attrNameLst>
                                          <p:attrName>style.visibility</p:attrName>
                                        </p:attrNameLst>
                                      </p:cBhvr>
                                      <p:to>
                                        <p:strVal val="visible"/>
                                      </p:to>
                                    </p:set>
                                  </p:childTnLst>
                                </p:cTn>
                              </p:par>
                            </p:childTnLst>
                          </p:cTn>
                        </p:par>
                      </p:childTnLst>
                    </p:cTn>
                  </p:par>
                  <p:par>
                    <p:cTn id="29" fill="freeze">
                      <p:stCondLst>
                        <p:cond delay="indefinite"/>
                      </p:stCondLst>
                      <p:childTnLst>
                        <p:par>
                          <p:cTn id="30" fill="freeze">
                            <p:stCondLst>
                              <p:cond delay="0"/>
                            </p:stCondLst>
                            <p:childTnLst>
                              <p:par>
                                <p:cTn id="31" dur="indefinite" nodeType="clickEffect" fill="hold" presetClass="entr" presetID="1">
                                  <p:stCondLst>
                                    <p:cond delay="0"/>
                                  </p:stCondLst>
                                  <p:childTnLst>
                                    <p:set>
                                      <p:cBhvr>
                                        <p:cTn id="32" dur="1" fill="hold">
                                          <p:stCondLst>
                                            <p:cond delay="0"/>
                                          </p:stCondLst>
                                        </p:cTn>
                                        <p:tgtEl>
                                          <p:spTgt spid="313">
                                            <p:txEl>
                                              <p:pRg st="16" end="32"/>
                                            </p:txEl>
                                          </p:spTgt>
                                        </p:tgtEl>
                                        <p:attrNameLst>
                                          <p:attrName>style.visibility</p:attrName>
                                        </p:attrNameLst>
                                      </p:cBhvr>
                                      <p:to>
                                        <p:strVal val="visible"/>
                                      </p:to>
                                    </p:set>
                                  </p:childTnLst>
                                </p:cTn>
                              </p:par>
                            </p:childTnLst>
                          </p:cTn>
                        </p:par>
                      </p:childTnLst>
                    </p:cTn>
                  </p:par>
                  <p:par>
                    <p:cTn id="33" fill="freeze">
                      <p:stCondLst>
                        <p:cond delay="indefinite"/>
                      </p:stCondLst>
                      <p:childTnLst>
                        <p:par>
                          <p:cTn id="34" fill="freeze">
                            <p:stCondLst>
                              <p:cond delay="0"/>
                            </p:stCondLst>
                            <p:childTnLst>
                              <p:par>
                                <p:cTn id="35" dur="indefinite" nodeType="clickEffect" fill="hold" presetClass="entr" presetID="1">
                                  <p:stCondLst>
                                    <p:cond delay="0"/>
                                  </p:stCondLst>
                                  <p:childTnLst>
                                    <p:set>
                                      <p:cBhvr>
                                        <p:cTn id="36" dur="1" fill="hold">
                                          <p:stCondLst>
                                            <p:cond delay="0"/>
                                          </p:stCondLst>
                                        </p:cTn>
                                        <p:tgtEl>
                                          <p:spTgt spid="314"/>
                                        </p:tgtEl>
                                        <p:attrNameLst>
                                          <p:attrName>style.visibility</p:attrName>
                                        </p:attrNameLst>
                                      </p:cBhvr>
                                      <p:to>
                                        <p:strVal val="visible"/>
                                      </p:to>
                                    </p:set>
                                  </p:childTnLst>
                                </p:cTn>
                              </p:par>
                            </p:childTnLst>
                          </p:cTn>
                        </p:par>
                      </p:childTnLst>
                    </p:cTn>
                  </p:par>
                  <p:par>
                    <p:cTn id="37" fill="freeze">
                      <p:stCondLst>
                        <p:cond delay="indefinite"/>
                      </p:stCondLst>
                      <p:childTnLst>
                        <p:par>
                          <p:cTn id="38" fill="freeze">
                            <p:stCondLst>
                              <p:cond delay="0"/>
                            </p:stCondLst>
                            <p:childTnLst>
                              <p:par>
                                <p:cTn id="39" dur="indefinite" nodeType="clickEffect" fill="hold" presetClass="entr" presetID="1">
                                  <p:stCondLst>
                                    <p:cond delay="0"/>
                                  </p:stCondLst>
                                  <p:childTnLst>
                                    <p:set>
                                      <p:cBhvr>
                                        <p:cTn id="40" dur="1" fill="hold">
                                          <p:stCondLst>
                                            <p:cond delay="0"/>
                                          </p:stCondLst>
                                        </p:cTn>
                                        <p:tgtEl>
                                          <p:spTgt spid="315"/>
                                        </p:tgtEl>
                                        <p:attrNameLst>
                                          <p:attrName>style.visibility</p:attrName>
                                        </p:attrNameLst>
                                      </p:cBhvr>
                                      <p:to>
                                        <p:strVal val="visible"/>
                                      </p:to>
                                    </p:set>
                                  </p:childTnLst>
                                </p:cTn>
                              </p:par>
                            </p:childTnLst>
                          </p:cTn>
                        </p:par>
                      </p:childTnLst>
                    </p:cTn>
                  </p:par>
                  <p:par>
                    <p:cTn id="41" fill="freeze">
                      <p:stCondLst>
                        <p:cond delay="indefinite"/>
                      </p:stCondLst>
                      <p:childTnLst>
                        <p:par>
                          <p:cTn id="42" fill="freeze">
                            <p:stCondLst>
                              <p:cond delay="0"/>
                            </p:stCondLst>
                            <p:childTnLst>
                              <p:par>
                                <p:cTn id="43" dur="indefinite" nodeType="clickEffect" fill="hold" presetClass="entr" presetID="1">
                                  <p:stCondLst>
                                    <p:cond delay="0"/>
                                  </p:stCondLst>
                                  <p:childTnLst>
                                    <p:set>
                                      <p:cBhvr>
                                        <p:cTn id="44" dur="1" fill="hold">
                                          <p:stCondLst>
                                            <p:cond delay="0"/>
                                          </p:stCondLst>
                                        </p:cTn>
                                        <p:tgtEl>
                                          <p:spTgt spid="317"/>
                                        </p:tgtEl>
                                        <p:attrNameLst>
                                          <p:attrName>style.visibility</p:attrName>
                                        </p:attrNameLst>
                                      </p:cBhvr>
                                      <p:to>
                                        <p:strVal val="visible"/>
                                      </p:to>
                                    </p:set>
                                  </p:childTnLst>
                                </p:cTn>
                              </p:par>
                            </p:childTnLst>
                          </p:cTn>
                        </p:par>
                      </p:childTnLst>
                    </p:cTn>
                  </p:par>
                  <p:par>
                    <p:cTn id="45" fill="freeze">
                      <p:stCondLst>
                        <p:cond delay="indefinite"/>
                      </p:stCondLst>
                      <p:childTnLst>
                        <p:par>
                          <p:cTn id="46" fill="freeze">
                            <p:stCondLst>
                              <p:cond delay="0"/>
                            </p:stCondLst>
                            <p:childTnLst>
                              <p:par>
                                <p:cTn id="47" dur="indefinite" nodeType="clickEffect" fill="hold" presetClass="entr" presetID="1">
                                  <p:stCondLst>
                                    <p:cond delay="0"/>
                                  </p:stCondLst>
                                  <p:childTnLst>
                                    <p:set>
                                      <p:cBhvr>
                                        <p:cTn id="48" dur="1" fill="hold">
                                          <p:stCondLst>
                                            <p:cond delay="0"/>
                                          </p:stCondLst>
                                        </p:cTn>
                                        <p:tgtEl>
                                          <p:spTgt spid="316"/>
                                        </p:tgtEl>
                                        <p:attrNameLst>
                                          <p:attrName>style.visibility</p:attrName>
                                        </p:attrNameLst>
                                      </p:cBhvr>
                                      <p:to>
                                        <p:strVal val="visible"/>
                                      </p:to>
                                    </p:set>
                                  </p:childTnLst>
                                </p:cTn>
                              </p:par>
                            </p:childTnLst>
                          </p:cTn>
                        </p:par>
                      </p:childTnLst>
                    </p:cTn>
                  </p:par>
                  <p:par>
                    <p:cTn id="49" fill="freeze">
                      <p:stCondLst>
                        <p:cond delay="indefinite"/>
                      </p:stCondLst>
                      <p:childTnLst>
                        <p:par>
                          <p:cTn id="50" fill="freeze">
                            <p:stCondLst>
                              <p:cond delay="0"/>
                            </p:stCondLst>
                            <p:childTnLst>
                              <p:par>
                                <p:cTn id="51" dur="indefinite" nodeType="clickEffect" fill="hold" presetClass="entr" presetID="1">
                                  <p:stCondLst>
                                    <p:cond delay="0"/>
                                  </p:stCondLst>
                                  <p:childTnLst>
                                    <p:set>
                                      <p:cBhvr>
                                        <p:cTn id="52" dur="1" fill="hold">
                                          <p:stCondLst>
                                            <p:cond delay="0"/>
                                          </p:stCondLst>
                                        </p:cTn>
                                        <p:tgtEl>
                                          <p:spTgt spid="318"/>
                                        </p:tgtEl>
                                        <p:attrNameLst>
                                          <p:attrName>style.visibility</p:attrName>
                                        </p:attrNameLst>
                                      </p:cBhvr>
                                      <p:to>
                                        <p:strVal val="visible"/>
                                      </p:to>
                                    </p:set>
                                  </p:childTnLst>
                                </p:cTn>
                              </p:par>
                            </p:childTnLst>
                          </p:cTn>
                        </p:par>
                      </p:childTnLst>
                    </p:cTn>
                  </p:par>
                  <p:par>
                    <p:cTn id="53" fill="freeze">
                      <p:stCondLst>
                        <p:cond delay="indefinite"/>
                      </p:stCondLst>
                      <p:childTnLst>
                        <p:par>
                          <p:cTn id="54" fill="freeze">
                            <p:stCondLst>
                              <p:cond delay="0"/>
                            </p:stCondLst>
                            <p:childTnLst>
                              <p:par>
                                <p:cTn id="55" dur="indefinite" nodeType="clickEffect" fill="hold" presetClass="entr" presetID="1">
                                  <p:stCondLst>
                                    <p:cond delay="0"/>
                                  </p:stCondLst>
                                  <p:childTnLst>
                                    <p:set>
                                      <p:cBhvr>
                                        <p:cTn id="56" dur="1" fill="hold">
                                          <p:stCondLst>
                                            <p:cond delay="0"/>
                                          </p:stCondLst>
                                        </p:cTn>
                                        <p:tgtEl>
                                          <p:spTgt spid="319"/>
                                        </p:tgtEl>
                                        <p:attrNameLst>
                                          <p:attrName>style.visibility</p:attrName>
                                        </p:attrNameLst>
                                      </p:cBhvr>
                                      <p:to>
                                        <p:strVal val="visible"/>
                                      </p:to>
                                    </p:set>
                                  </p:childTnLst>
                                </p:cTn>
                              </p:par>
                            </p:childTnLst>
                          </p:cTn>
                        </p:par>
                      </p:childTnLst>
                    </p:cTn>
                  </p:par>
                  <p:par>
                    <p:cTn id="57" fill="freeze">
                      <p:stCondLst>
                        <p:cond delay="indefinite"/>
                      </p:stCondLst>
                      <p:childTnLst>
                        <p:par>
                          <p:cTn id="58" fill="freeze">
                            <p:stCondLst>
                              <p:cond delay="0"/>
                            </p:stCondLst>
                            <p:childTnLst>
                              <p:par>
                                <p:cTn id="59" dur="indefinite" nodeType="clickEffect" fill="hold" presetClass="entr" presetID="1">
                                  <p:stCondLst>
                                    <p:cond delay="0"/>
                                  </p:stCondLst>
                                  <p:childTnLst>
                                    <p:set>
                                      <p:cBhvr>
                                        <p:cTn id="60" dur="1" fill="hold">
                                          <p:stCondLst>
                                            <p:cond delay="0"/>
                                          </p:stCondLst>
                                        </p:cTn>
                                        <p:tgtEl>
                                          <p:spTgt spid="320"/>
                                        </p:tgtEl>
                                        <p:attrNameLst>
                                          <p:attrName>style.visibility</p:attrName>
                                        </p:attrNameLst>
                                      </p:cBhvr>
                                      <p:to>
                                        <p:strVal val="visible"/>
                                      </p:to>
                                    </p:set>
                                  </p:childTnLst>
                                </p:cTn>
                              </p:par>
                            </p:childTnLst>
                          </p:cTn>
                        </p:par>
                      </p:childTnLst>
                    </p:cTn>
                  </p:par>
                  <p:par>
                    <p:cTn id="61" fill="freeze">
                      <p:stCondLst>
                        <p:cond delay="indefinite"/>
                      </p:stCondLst>
                      <p:childTnLst>
                        <p:par>
                          <p:cTn id="62" fill="freeze">
                            <p:stCondLst>
                              <p:cond delay="0"/>
                            </p:stCondLst>
                            <p:childTnLst>
                              <p:par>
                                <p:cTn id="63" dur="indefinite" nodeType="clickEffect" fill="hold" presetClass="entr" presetID="1">
                                  <p:stCondLst>
                                    <p:cond delay="0"/>
                                  </p:stCondLst>
                                  <p:childTnLst>
                                    <p:set>
                                      <p:cBhvr>
                                        <p:cTn id="64" dur="1" fill="hold">
                                          <p:stCondLst>
                                            <p:cond delay="0"/>
                                          </p:stCondLst>
                                        </p:cTn>
                                        <p:tgtEl>
                                          <p:spTgt spid="321"/>
                                        </p:tgtEl>
                                        <p:attrNameLst>
                                          <p:attrName>style.visibility</p:attrName>
                                        </p:attrNameLst>
                                      </p:cBhvr>
                                      <p:to>
                                        <p:strVal val="visible"/>
                                      </p:to>
                                    </p:set>
                                  </p:childTnLst>
                                </p:cTn>
                              </p:par>
                              <p:par>
                                <p:cTn id="65" nodeType="withEffect" fill="hold" presetClass="entr" presetID="1">
                                  <p:stCondLst>
                                    <p:cond delay="0"/>
                                  </p:stCondLst>
                                  <p:childTnLst>
                                    <p:set>
                                      <p:cBhvr>
                                        <p:cTn id="66" dur="1" fill="hold">
                                          <p:stCondLst>
                                            <p:cond delay="0"/>
                                          </p:stCondLst>
                                        </p:cTn>
                                        <p:tgtEl>
                                          <p:spTgt spid="322"/>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4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3"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Example 2: Stored XSS</a:t>
            </a:r>
            <a:endParaRPr b="1" lang="en-US" sz="3200" spc="-1" strike="noStrike">
              <a:solidFill>
                <a:srgbClr val="000000"/>
              </a:solidFill>
              <a:uFill>
                <a:solidFill>
                  <a:srgbClr val="ffffff"/>
                </a:solidFill>
              </a:uFill>
              <a:latin typeface="Arial"/>
            </a:endParaRPr>
          </a:p>
        </p:txBody>
      </p:sp>
      <p:sp>
        <p:nvSpPr>
          <p:cNvPr id="324"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Context: a web application allows authenticated users to upload information which is viewable to other users.</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Vulnerability: the uploaded information is not validated, so can contain JavaScript.</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Attack: an attacker with legitimate access to the web application logs in and uploads information containing malicious JavaScript. This JavaScript gets run when the page is viewed by other users, on their browsers.</a:t>
            </a:r>
            <a:endParaRPr b="0" lang="en-US" sz="1800" spc="-1" strike="noStrike">
              <a:solidFill>
                <a:srgbClr val="000000"/>
              </a:solidFill>
              <a:uFill>
                <a:solidFill>
                  <a:srgbClr val="ffffff"/>
                </a:solidFill>
              </a:uFill>
              <a:latin typeface="Arial"/>
            </a:endParaRPr>
          </a:p>
        </p:txBody>
      </p:sp>
    </p:spTree>
  </p:cSld>
</p:sld>
</file>

<file path=ppt/slides/slide4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25"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Example 2: Stored XSS</a:t>
            </a:r>
            <a:endParaRPr b="1" lang="en-US" sz="3200" spc="-1" strike="noStrike">
              <a:solidFill>
                <a:srgbClr val="000000"/>
              </a:solidFill>
              <a:uFill>
                <a:solidFill>
                  <a:srgbClr val="ffffff"/>
                </a:solidFill>
              </a:uFill>
              <a:latin typeface="Arial"/>
            </a:endParaRPr>
          </a:p>
        </p:txBody>
      </p:sp>
      <p:graphicFrame>
        <p:nvGraphicFramePr>
          <p:cNvPr id="326" name="Table 2"/>
          <p:cNvGraphicFramePr/>
          <p:nvPr/>
        </p:nvGraphicFramePr>
        <p:xfrm>
          <a:off x="1258920" y="2506680"/>
          <a:ext cx="9699120" cy="3669480"/>
        </p:xfrm>
        <a:graphic>
          <a:graphicData uri="http://schemas.openxmlformats.org/drawingml/2006/table">
            <a:tbl>
              <a:tblPr/>
              <a:tblGrid>
                <a:gridCol w="2604960"/>
                <a:gridCol w="1773360"/>
                <a:gridCol w="1773360"/>
                <a:gridCol w="1773360"/>
                <a:gridCol w="1774440"/>
              </a:tblGrid>
              <a:tr h="458640">
                <a:tc>
                  <a:txBody>
                    <a:bodyPr lIns="0" rIns="0" tIns="10440" bIns="0" anchor="ctr"/>
                    <a:p>
                      <a:pPr marL="17280">
                        <a:lnSpc>
                          <a:spcPct val="94000"/>
                        </a:lnSpc>
                        <a:spcBef>
                          <a:spcPts val="422"/>
                        </a:spcBef>
                      </a:pPr>
                      <a:r>
                        <a:rPr b="1" lang="en-US" sz="1400" spc="-1" strike="noStrike">
                          <a:solidFill>
                            <a:srgbClr val="000000"/>
                          </a:solidFill>
                          <a:uFill>
                            <a:solidFill>
                              <a:srgbClr val="ffffff"/>
                            </a:solidFill>
                          </a:uFill>
                          <a:latin typeface="Arial"/>
                        </a:rPr>
                        <a:t>Attack Vector</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cccc"/>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Network</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Adjacent</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pPr>
                      <a:r>
                        <a:rPr b="0" lang="en-US" sz="1400" spc="-1" strike="noStrike">
                          <a:solidFill>
                            <a:srgbClr val="000000"/>
                          </a:solidFill>
                          <a:uFill>
                            <a:solidFill>
                              <a:srgbClr val="ffffff"/>
                            </a:solidFill>
                          </a:uFill>
                          <a:latin typeface="Arial"/>
                          <a:ea typeface="DejaVu Sans"/>
                        </a:rPr>
                        <a:t>Local</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pPr>
                      <a:r>
                        <a:rPr b="0" lang="en-US" sz="1400" spc="-1" strike="noStrike">
                          <a:solidFill>
                            <a:srgbClr val="000000"/>
                          </a:solidFill>
                          <a:uFill>
                            <a:solidFill>
                              <a:srgbClr val="ffffff"/>
                            </a:solidFill>
                          </a:uFill>
                          <a:latin typeface="Arial"/>
                          <a:ea typeface="DejaVu Sans"/>
                        </a:rPr>
                        <a:t>Physical</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59360">
                <a:tc>
                  <a:txBody>
                    <a:bodyPr lIns="0" rIns="0" tIns="10440" bIns="0" anchor="ctr"/>
                    <a:p>
                      <a:pPr marL="17280">
                        <a:lnSpc>
                          <a:spcPct val="94000"/>
                        </a:lnSpc>
                        <a:spcBef>
                          <a:spcPts val="422"/>
                        </a:spcBef>
                      </a:pPr>
                      <a:r>
                        <a:rPr b="1" lang="en-US" sz="1400" spc="-1" strike="noStrike">
                          <a:solidFill>
                            <a:srgbClr val="000000"/>
                          </a:solidFill>
                          <a:uFill>
                            <a:solidFill>
                              <a:srgbClr val="ffffff"/>
                            </a:solidFill>
                          </a:uFill>
                          <a:latin typeface="Arial"/>
                        </a:rPr>
                        <a:t>Attack Complexity</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cccc"/>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5864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rPr>
                        <a:t>Privileges Required</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cccc"/>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ea typeface="DejaVu Sans"/>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ea typeface="DejaVu Sans"/>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ea typeface="DejaVu Sans"/>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5936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ea typeface="DejaVu Sans"/>
                        </a:rPr>
                        <a:t>User Interaction</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cccc"/>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ea typeface="DejaVu Sans"/>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Required</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5864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ea typeface="DejaVu Sans"/>
                        </a:rPr>
                        <a:t>Scope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ffffcc"/>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ea typeface="DejaVu Sans"/>
                        </a:rPr>
                        <a:t>Unchanged</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ea typeface="DejaVu Sans"/>
                        </a:rPr>
                        <a:t>Changed</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5900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ea typeface="DejaVu Sans"/>
                        </a:rPr>
                        <a:t>Confidentiality</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ff66"/>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ea typeface="DejaVu Sans"/>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ea typeface="DejaVu Sans"/>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ea typeface="DejaVu Sans"/>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5900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rPr>
                        <a:t>Integrity</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ff66"/>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r h="457200">
                <a:tc>
                  <a:txBody>
                    <a:bodyPr lIns="0" rIns="0" tIns="10440" bIns="0" anchor="ctr"/>
                    <a:p>
                      <a:pPr>
                        <a:lnSpc>
                          <a:spcPct val="94000"/>
                        </a:lnSpc>
                        <a:spcBef>
                          <a:spcPts val="422"/>
                        </a:spcBef>
                      </a:pPr>
                      <a:r>
                        <a:rPr b="1" lang="en-US" sz="1400" spc="-1" strike="noStrike">
                          <a:solidFill>
                            <a:srgbClr val="000000"/>
                          </a:solidFill>
                          <a:uFill>
                            <a:solidFill>
                              <a:srgbClr val="ffffff"/>
                            </a:solidFill>
                          </a:uFill>
                          <a:latin typeface="Arial"/>
                        </a:rPr>
                        <a:t>Availability</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99ff66"/>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None</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Low</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xBody>
                    <a:bodyPr lIns="0" rIns="0" tIns="10440" bIns="0" anchor="ctr"/>
                    <a:p>
                      <a:pPr>
                        <a:lnSpc>
                          <a:spcPct val="94000"/>
                        </a:lnSpc>
                        <a:spcAft>
                          <a:spcPts val="598"/>
                        </a:spcAft>
                      </a:pPr>
                      <a:r>
                        <a:rPr b="0" lang="en-US" sz="1400" spc="-1" strike="noStrike">
                          <a:solidFill>
                            <a:srgbClr val="000000"/>
                          </a:solidFill>
                          <a:uFill>
                            <a:solidFill>
                              <a:srgbClr val="ffffff"/>
                            </a:solidFill>
                          </a:uFill>
                          <a:latin typeface="Arial"/>
                        </a:rPr>
                        <a:t>High</a:t>
                      </a:r>
                      <a:endParaRPr b="0" lang="en-US" sz="1800" spc="-1" strike="noStrike">
                        <a:solidFill>
                          <a:srgbClr val="000000"/>
                        </a:solidFill>
                        <a:uFill>
                          <a:solidFill>
                            <a:srgbClr val="ffffff"/>
                          </a:solidFill>
                        </a:uFill>
                        <a:latin typeface="Arial"/>
                      </a:endParaRPr>
                    </a:p>
                  </a:txBody>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c>
                  <a:tcPr>
                    <a:lnL w="720">
                      <a:solidFill>
                        <a:srgbClr val="ffffff"/>
                      </a:solidFill>
                    </a:lnL>
                    <a:lnR w="720">
                      <a:solidFill>
                        <a:srgbClr val="ffffff"/>
                      </a:solidFill>
                    </a:lnR>
                    <a:lnT w="720">
                      <a:solidFill>
                        <a:srgbClr val="ffffff"/>
                      </a:solidFill>
                    </a:lnT>
                    <a:lnB w="720">
                      <a:solidFill>
                        <a:srgbClr val="ffffff"/>
                      </a:solidFill>
                    </a:lnB>
                    <a:solidFill>
                      <a:srgbClr val="eeeeee"/>
                    </a:solidFill>
                  </a:tcPr>
                </a:tc>
              </a:tr>
            </a:tbl>
          </a:graphicData>
        </a:graphic>
      </p:graphicFrame>
      <p:sp>
        <p:nvSpPr>
          <p:cNvPr id="327" name="CustomShape 3"/>
          <p:cNvSpPr/>
          <p:nvPr/>
        </p:nvSpPr>
        <p:spPr>
          <a:xfrm>
            <a:off x="975240" y="1554120"/>
            <a:ext cx="4389120" cy="822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0" lang="en-US" sz="2200" spc="-1" strike="noStrike">
                <a:solidFill>
                  <a:srgbClr val="0000cc"/>
                </a:solidFill>
                <a:uFill>
                  <a:solidFill>
                    <a:srgbClr val="ffffff"/>
                  </a:solidFill>
                </a:uFill>
                <a:latin typeface="Arial"/>
              </a:rPr>
              <a:t>Vulnerable Component:</a:t>
            </a:r>
            <a:endParaRPr b="0" lang="en-US" sz="1800" spc="-1" strike="noStrike">
              <a:solidFill>
                <a:srgbClr val="000000"/>
              </a:solidFill>
              <a:uFill>
                <a:solidFill>
                  <a:srgbClr val="ffffff"/>
                </a:solidFill>
              </a:uFill>
              <a:latin typeface="Arial"/>
            </a:endParaRPr>
          </a:p>
          <a:p>
            <a:pPr/>
            <a:r>
              <a:rPr b="0" lang="en-US" sz="2200" spc="-1" strike="noStrike">
                <a:solidFill>
                  <a:srgbClr val="00cc00"/>
                </a:solidFill>
                <a:uFill>
                  <a:solidFill>
                    <a:srgbClr val="ffffff"/>
                  </a:solidFill>
                </a:uFill>
                <a:latin typeface="Arial"/>
              </a:rPr>
              <a:t>Impacted Component:</a:t>
            </a:r>
            <a:endParaRPr b="0" lang="en-US" sz="1800" spc="-1" strike="noStrike">
              <a:solidFill>
                <a:srgbClr val="000000"/>
              </a:solidFill>
              <a:uFill>
                <a:solidFill>
                  <a:srgbClr val="ffffff"/>
                </a:solidFill>
              </a:uFill>
              <a:latin typeface="Arial"/>
            </a:endParaRPr>
          </a:p>
        </p:txBody>
      </p:sp>
      <p:sp>
        <p:nvSpPr>
          <p:cNvPr id="328" name="CustomShape 4"/>
          <p:cNvSpPr/>
          <p:nvPr/>
        </p:nvSpPr>
        <p:spPr>
          <a:xfrm>
            <a:off x="5484600" y="1554120"/>
            <a:ext cx="4389120" cy="8222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0" lang="en-US" sz="2200" spc="-1" strike="noStrike">
                <a:solidFill>
                  <a:srgbClr val="0000cc"/>
                </a:solidFill>
                <a:uFill>
                  <a:solidFill>
                    <a:srgbClr val="ffffff"/>
                  </a:solidFill>
                </a:uFill>
                <a:latin typeface="Arial"/>
              </a:rPr>
              <a:t>Web application</a:t>
            </a:r>
            <a:endParaRPr b="0" lang="en-US" sz="1800" spc="-1" strike="noStrike">
              <a:solidFill>
                <a:srgbClr val="000000"/>
              </a:solidFill>
              <a:uFill>
                <a:solidFill>
                  <a:srgbClr val="ffffff"/>
                </a:solidFill>
              </a:uFill>
              <a:latin typeface="Arial"/>
            </a:endParaRPr>
          </a:p>
          <a:p>
            <a:pPr/>
            <a:r>
              <a:rPr b="0" lang="en-US" sz="2200" spc="-1" strike="noStrike">
                <a:solidFill>
                  <a:srgbClr val="00cc00"/>
                </a:solidFill>
                <a:uFill>
                  <a:solidFill>
                    <a:srgbClr val="ffffff"/>
                  </a:solidFill>
                </a:uFill>
                <a:latin typeface="Arial"/>
              </a:rPr>
              <a:t>Victim's web browser</a:t>
            </a:r>
            <a:endParaRPr b="0" lang="en-US" sz="1800" spc="-1" strike="noStrike">
              <a:solidFill>
                <a:srgbClr val="000000"/>
              </a:solidFill>
              <a:uFill>
                <a:solidFill>
                  <a:srgbClr val="ffffff"/>
                </a:solidFill>
              </a:uFill>
              <a:latin typeface="Arial"/>
            </a:endParaRPr>
          </a:p>
        </p:txBody>
      </p:sp>
      <p:sp>
        <p:nvSpPr>
          <p:cNvPr id="329" name="CustomShape 5"/>
          <p:cNvSpPr/>
          <p:nvPr/>
        </p:nvSpPr>
        <p:spPr>
          <a:xfrm>
            <a:off x="3690720" y="2506680"/>
            <a:ext cx="1951200" cy="419040"/>
          </a:xfrm>
          <a:prstGeom prst="ellipse">
            <a:avLst/>
          </a:prstGeom>
          <a:noFill/>
          <a:ln w="73080">
            <a:solidFill>
              <a:srgbClr val="3465a4"/>
            </a:solidFill>
            <a:round/>
          </a:ln>
        </p:spPr>
        <p:style>
          <a:lnRef idx="0"/>
          <a:fillRef idx="0"/>
          <a:effectRef idx="0"/>
          <a:fontRef idx="minor"/>
        </p:style>
      </p:sp>
      <p:sp>
        <p:nvSpPr>
          <p:cNvPr id="330" name="CustomShape 6"/>
          <p:cNvSpPr/>
          <p:nvPr/>
        </p:nvSpPr>
        <p:spPr>
          <a:xfrm>
            <a:off x="3690720" y="2967120"/>
            <a:ext cx="1951200" cy="419040"/>
          </a:xfrm>
          <a:prstGeom prst="ellipse">
            <a:avLst/>
          </a:prstGeom>
          <a:noFill/>
          <a:ln w="73080">
            <a:solidFill>
              <a:srgbClr val="3465a4"/>
            </a:solidFill>
            <a:round/>
          </a:ln>
        </p:spPr>
        <p:style>
          <a:lnRef idx="0"/>
          <a:fillRef idx="0"/>
          <a:effectRef idx="0"/>
          <a:fontRef idx="minor"/>
        </p:style>
      </p:sp>
      <p:sp>
        <p:nvSpPr>
          <p:cNvPr id="331" name="CustomShape 7"/>
          <p:cNvSpPr/>
          <p:nvPr/>
        </p:nvSpPr>
        <p:spPr>
          <a:xfrm>
            <a:off x="5446800" y="3881520"/>
            <a:ext cx="1951200" cy="419040"/>
          </a:xfrm>
          <a:prstGeom prst="ellipse">
            <a:avLst/>
          </a:prstGeom>
          <a:noFill/>
          <a:ln w="73080">
            <a:solidFill>
              <a:srgbClr val="3465a4"/>
            </a:solidFill>
            <a:round/>
          </a:ln>
        </p:spPr>
        <p:style>
          <a:lnRef idx="0"/>
          <a:fillRef idx="0"/>
          <a:effectRef idx="0"/>
          <a:fontRef idx="minor"/>
        </p:style>
      </p:sp>
      <p:sp>
        <p:nvSpPr>
          <p:cNvPr id="332" name="CustomShape 8"/>
          <p:cNvSpPr/>
          <p:nvPr/>
        </p:nvSpPr>
        <p:spPr>
          <a:xfrm>
            <a:off x="5446800" y="3424320"/>
            <a:ext cx="1951200" cy="419040"/>
          </a:xfrm>
          <a:prstGeom prst="ellipse">
            <a:avLst/>
          </a:prstGeom>
          <a:noFill/>
          <a:ln w="73080">
            <a:solidFill>
              <a:srgbClr val="3465a4"/>
            </a:solidFill>
            <a:round/>
          </a:ln>
        </p:spPr>
        <p:style>
          <a:lnRef idx="0"/>
          <a:fillRef idx="0"/>
          <a:effectRef idx="0"/>
          <a:fontRef idx="minor"/>
        </p:style>
      </p:sp>
      <p:sp>
        <p:nvSpPr>
          <p:cNvPr id="333" name="CustomShape 9"/>
          <p:cNvSpPr/>
          <p:nvPr/>
        </p:nvSpPr>
        <p:spPr>
          <a:xfrm>
            <a:off x="5446800" y="4338720"/>
            <a:ext cx="1951200" cy="419040"/>
          </a:xfrm>
          <a:prstGeom prst="ellipse">
            <a:avLst/>
          </a:prstGeom>
          <a:noFill/>
          <a:ln w="73080">
            <a:solidFill>
              <a:srgbClr val="000000"/>
            </a:solidFill>
            <a:round/>
          </a:ln>
        </p:spPr>
        <p:style>
          <a:lnRef idx="0"/>
          <a:fillRef idx="0"/>
          <a:effectRef idx="0"/>
          <a:fontRef idx="minor"/>
        </p:style>
      </p:sp>
      <p:sp>
        <p:nvSpPr>
          <p:cNvPr id="334" name="CustomShape 10"/>
          <p:cNvSpPr/>
          <p:nvPr/>
        </p:nvSpPr>
        <p:spPr>
          <a:xfrm>
            <a:off x="5446800" y="4797360"/>
            <a:ext cx="1951200" cy="419040"/>
          </a:xfrm>
          <a:prstGeom prst="ellipse">
            <a:avLst/>
          </a:prstGeom>
          <a:noFill/>
          <a:ln w="73080">
            <a:solidFill>
              <a:srgbClr val="00cc00"/>
            </a:solidFill>
            <a:round/>
          </a:ln>
        </p:spPr>
        <p:style>
          <a:lnRef idx="0"/>
          <a:fillRef idx="0"/>
          <a:effectRef idx="0"/>
          <a:fontRef idx="minor"/>
        </p:style>
      </p:sp>
      <p:sp>
        <p:nvSpPr>
          <p:cNvPr id="335" name="CustomShape 11"/>
          <p:cNvSpPr/>
          <p:nvPr/>
        </p:nvSpPr>
        <p:spPr>
          <a:xfrm>
            <a:off x="5446800" y="5253120"/>
            <a:ext cx="1951200" cy="419040"/>
          </a:xfrm>
          <a:prstGeom prst="ellipse">
            <a:avLst/>
          </a:prstGeom>
          <a:noFill/>
          <a:ln w="73080">
            <a:solidFill>
              <a:srgbClr val="00cc00"/>
            </a:solidFill>
            <a:round/>
          </a:ln>
        </p:spPr>
        <p:style>
          <a:lnRef idx="0"/>
          <a:fillRef idx="0"/>
          <a:effectRef idx="0"/>
          <a:fontRef idx="minor"/>
        </p:style>
      </p:sp>
      <p:sp>
        <p:nvSpPr>
          <p:cNvPr id="336" name="CustomShape 12"/>
          <p:cNvSpPr/>
          <p:nvPr/>
        </p:nvSpPr>
        <p:spPr>
          <a:xfrm>
            <a:off x="3677760" y="5718240"/>
            <a:ext cx="1951200" cy="419040"/>
          </a:xfrm>
          <a:prstGeom prst="ellipse">
            <a:avLst/>
          </a:prstGeom>
          <a:noFill/>
          <a:ln w="73080">
            <a:solidFill>
              <a:srgbClr val="00cc00"/>
            </a:solidFill>
            <a:round/>
          </a:ln>
        </p:spPr>
        <p:style>
          <a:lnRef idx="0"/>
          <a:fillRef idx="0"/>
          <a:effectRef idx="0"/>
          <a:fontRef idx="minor"/>
        </p:style>
      </p:sp>
      <p:pic>
        <p:nvPicPr>
          <p:cNvPr id="337" name="" descr=""/>
          <p:cNvPicPr/>
          <p:nvPr/>
        </p:nvPicPr>
        <p:blipFill>
          <a:blip r:embed="rId1"/>
          <a:stretch/>
        </p:blipFill>
        <p:spPr>
          <a:xfrm>
            <a:off x="9408960" y="1554840"/>
            <a:ext cx="1560600" cy="837720"/>
          </a:xfrm>
          <a:prstGeom prst="rect">
            <a:avLst/>
          </a:prstGeom>
          <a:ln>
            <a:noFill/>
          </a:ln>
        </p:spPr>
      </p:pic>
    </p:spTree>
  </p:cSld>
  <p:timing>
    <p:tnLst>
      <p:par>
        <p:cTn id="67" dur="indefinite" restart="never" nodeType="tmRoot">
          <p:childTnLst>
            <p:seq>
              <p:cTn id="68" nodeType="mainSeq">
                <p:childTnLst>
                  <p:par>
                    <p:cTn id="69" fill="freeze">
                      <p:stCondLst>
                        <p:cond delay="indefinite"/>
                      </p:stCondLst>
                      <p:childTnLst>
                        <p:par>
                          <p:cTn id="70" fill="freeze">
                            <p:stCondLst>
                              <p:cond delay="0"/>
                            </p:stCondLst>
                            <p:childTnLst>
                              <p:par>
                                <p:cTn id="71" dur="indefinite" nodeType="clickEffect" fill="hold" presetClass="entr" presetID="1">
                                  <p:stCondLst>
                                    <p:cond delay="0"/>
                                  </p:stCondLst>
                                  <p:childTnLst>
                                    <p:set>
                                      <p:cBhvr>
                                        <p:cTn id="72" dur="1" fill="hold">
                                          <p:stCondLst>
                                            <p:cond delay="0"/>
                                          </p:stCondLst>
                                        </p:cTn>
                                        <p:tgtEl>
                                          <p:spTgt spid="328">
                                            <p:txEl>
                                              <p:pRg st="0" end="16"/>
                                            </p:txEl>
                                          </p:spTgt>
                                        </p:tgtEl>
                                        <p:attrNameLst>
                                          <p:attrName>style.visibility</p:attrName>
                                        </p:attrNameLst>
                                      </p:cBhvr>
                                      <p:to>
                                        <p:strVal val="visible"/>
                                      </p:to>
                                    </p:set>
                                  </p:childTnLst>
                                </p:cTn>
                              </p:par>
                            </p:childTnLst>
                          </p:cTn>
                        </p:par>
                      </p:childTnLst>
                    </p:cTn>
                  </p:par>
                  <p:par>
                    <p:cTn id="73" fill="freeze">
                      <p:stCondLst>
                        <p:cond delay="indefinite"/>
                      </p:stCondLst>
                      <p:childTnLst>
                        <p:par>
                          <p:cTn id="74" fill="freeze">
                            <p:stCondLst>
                              <p:cond delay="0"/>
                            </p:stCondLst>
                            <p:childTnLst>
                              <p:par>
                                <p:cTn id="75" dur="indefinite" nodeType="clickEffect" fill="hold" presetClass="entr" presetID="1">
                                  <p:stCondLst>
                                    <p:cond delay="0"/>
                                  </p:stCondLst>
                                  <p:childTnLst>
                                    <p:set>
                                      <p:cBhvr>
                                        <p:cTn id="76" dur="1" fill="hold">
                                          <p:stCondLst>
                                            <p:cond delay="0"/>
                                          </p:stCondLst>
                                        </p:cTn>
                                        <p:tgtEl>
                                          <p:spTgt spid="328">
                                            <p:txEl>
                                              <p:pRg st="16" end="37"/>
                                            </p:txEl>
                                          </p:spTgt>
                                        </p:tgtEl>
                                        <p:attrNameLst>
                                          <p:attrName>style.visibility</p:attrName>
                                        </p:attrNameLst>
                                      </p:cBhvr>
                                      <p:to>
                                        <p:strVal val="visible"/>
                                      </p:to>
                                    </p:set>
                                  </p:childTnLst>
                                </p:cTn>
                              </p:par>
                            </p:childTnLst>
                          </p:cTn>
                        </p:par>
                      </p:childTnLst>
                    </p:cTn>
                  </p:par>
                  <p:par>
                    <p:cTn id="77" fill="freeze">
                      <p:stCondLst>
                        <p:cond delay="indefinite"/>
                      </p:stCondLst>
                      <p:childTnLst>
                        <p:par>
                          <p:cTn id="78" fill="freeze">
                            <p:stCondLst>
                              <p:cond delay="0"/>
                            </p:stCondLst>
                            <p:childTnLst>
                              <p:par>
                                <p:cTn id="79" dur="indefinite" nodeType="clickEffect" fill="hold" presetClass="entr" presetID="1">
                                  <p:stCondLst>
                                    <p:cond delay="0"/>
                                  </p:stCondLst>
                                  <p:childTnLst>
                                    <p:set>
                                      <p:cBhvr>
                                        <p:cTn id="80" dur="1" fill="hold">
                                          <p:stCondLst>
                                            <p:cond delay="0"/>
                                          </p:stCondLst>
                                        </p:cTn>
                                        <p:tgtEl>
                                          <p:spTgt spid="329"/>
                                        </p:tgtEl>
                                        <p:attrNameLst>
                                          <p:attrName>style.visibility</p:attrName>
                                        </p:attrNameLst>
                                      </p:cBhvr>
                                      <p:to>
                                        <p:strVal val="visible"/>
                                      </p:to>
                                    </p:set>
                                  </p:childTnLst>
                                </p:cTn>
                              </p:par>
                            </p:childTnLst>
                          </p:cTn>
                        </p:par>
                      </p:childTnLst>
                    </p:cTn>
                  </p:par>
                  <p:par>
                    <p:cTn id="81" fill="freeze">
                      <p:stCondLst>
                        <p:cond delay="indefinite"/>
                      </p:stCondLst>
                      <p:childTnLst>
                        <p:par>
                          <p:cTn id="82" fill="freeze">
                            <p:stCondLst>
                              <p:cond delay="0"/>
                            </p:stCondLst>
                            <p:childTnLst>
                              <p:par>
                                <p:cTn id="83" dur="indefinite" nodeType="clickEffect" fill="hold" presetClass="entr" presetID="1">
                                  <p:stCondLst>
                                    <p:cond delay="0"/>
                                  </p:stCondLst>
                                  <p:childTnLst>
                                    <p:set>
                                      <p:cBhvr>
                                        <p:cTn id="84" dur="1" fill="hold">
                                          <p:stCondLst>
                                            <p:cond delay="0"/>
                                          </p:stCondLst>
                                        </p:cTn>
                                        <p:tgtEl>
                                          <p:spTgt spid="330"/>
                                        </p:tgtEl>
                                        <p:attrNameLst>
                                          <p:attrName>style.visibility</p:attrName>
                                        </p:attrNameLst>
                                      </p:cBhvr>
                                      <p:to>
                                        <p:strVal val="visible"/>
                                      </p:to>
                                    </p:set>
                                  </p:childTnLst>
                                </p:cTn>
                              </p:par>
                            </p:childTnLst>
                          </p:cTn>
                        </p:par>
                      </p:childTnLst>
                    </p:cTn>
                  </p:par>
                  <p:par>
                    <p:cTn id="85" fill="freeze">
                      <p:stCondLst>
                        <p:cond delay="indefinite"/>
                      </p:stCondLst>
                      <p:childTnLst>
                        <p:par>
                          <p:cTn id="86" fill="freeze">
                            <p:stCondLst>
                              <p:cond delay="0"/>
                            </p:stCondLst>
                            <p:childTnLst>
                              <p:par>
                                <p:cTn id="87" dur="indefinite" nodeType="clickEffect" fill="hold" presetClass="entr" presetID="1">
                                  <p:stCondLst>
                                    <p:cond delay="0"/>
                                  </p:stCondLst>
                                  <p:childTnLst>
                                    <p:set>
                                      <p:cBhvr>
                                        <p:cTn id="88" dur="1" fill="hold">
                                          <p:stCondLst>
                                            <p:cond delay="0"/>
                                          </p:stCondLst>
                                        </p:cTn>
                                        <p:tgtEl>
                                          <p:spTgt spid="332"/>
                                        </p:tgtEl>
                                        <p:attrNameLst>
                                          <p:attrName>style.visibility</p:attrName>
                                        </p:attrNameLst>
                                      </p:cBhvr>
                                      <p:to>
                                        <p:strVal val="visible"/>
                                      </p:to>
                                    </p:set>
                                  </p:childTnLst>
                                </p:cTn>
                              </p:par>
                            </p:childTnLst>
                          </p:cTn>
                        </p:par>
                      </p:childTnLst>
                    </p:cTn>
                  </p:par>
                  <p:par>
                    <p:cTn id="89" fill="freeze">
                      <p:stCondLst>
                        <p:cond delay="indefinite"/>
                      </p:stCondLst>
                      <p:childTnLst>
                        <p:par>
                          <p:cTn id="90" fill="freeze">
                            <p:stCondLst>
                              <p:cond delay="0"/>
                            </p:stCondLst>
                            <p:childTnLst>
                              <p:par>
                                <p:cTn id="91" dur="indefinite" nodeType="clickEffect" fill="hold" presetClass="entr" presetID="1">
                                  <p:stCondLst>
                                    <p:cond delay="0"/>
                                  </p:stCondLst>
                                  <p:childTnLst>
                                    <p:set>
                                      <p:cBhvr>
                                        <p:cTn id="92" dur="1" fill="hold">
                                          <p:stCondLst>
                                            <p:cond delay="0"/>
                                          </p:stCondLst>
                                        </p:cTn>
                                        <p:tgtEl>
                                          <p:spTgt spid="331"/>
                                        </p:tgtEl>
                                        <p:attrNameLst>
                                          <p:attrName>style.visibility</p:attrName>
                                        </p:attrNameLst>
                                      </p:cBhvr>
                                      <p:to>
                                        <p:strVal val="visible"/>
                                      </p:to>
                                    </p:set>
                                  </p:childTnLst>
                                </p:cTn>
                              </p:par>
                            </p:childTnLst>
                          </p:cTn>
                        </p:par>
                      </p:childTnLst>
                    </p:cTn>
                  </p:par>
                  <p:par>
                    <p:cTn id="93" fill="freeze">
                      <p:stCondLst>
                        <p:cond delay="indefinite"/>
                      </p:stCondLst>
                      <p:childTnLst>
                        <p:par>
                          <p:cTn id="94" fill="freeze">
                            <p:stCondLst>
                              <p:cond delay="0"/>
                            </p:stCondLst>
                            <p:childTnLst>
                              <p:par>
                                <p:cTn id="95" dur="indefinite" nodeType="clickEffect" fill="hold" presetClass="entr" presetID="1">
                                  <p:stCondLst>
                                    <p:cond delay="0"/>
                                  </p:stCondLst>
                                  <p:childTnLst>
                                    <p:set>
                                      <p:cBhvr>
                                        <p:cTn id="96" dur="1" fill="hold">
                                          <p:stCondLst>
                                            <p:cond delay="0"/>
                                          </p:stCondLst>
                                        </p:cTn>
                                        <p:tgtEl>
                                          <p:spTgt spid="333"/>
                                        </p:tgtEl>
                                        <p:attrNameLst>
                                          <p:attrName>style.visibility</p:attrName>
                                        </p:attrNameLst>
                                      </p:cBhvr>
                                      <p:to>
                                        <p:strVal val="visible"/>
                                      </p:to>
                                    </p:set>
                                  </p:childTnLst>
                                </p:cTn>
                              </p:par>
                            </p:childTnLst>
                          </p:cTn>
                        </p:par>
                      </p:childTnLst>
                    </p:cTn>
                  </p:par>
                  <p:par>
                    <p:cTn id="97" fill="freeze">
                      <p:stCondLst>
                        <p:cond delay="indefinite"/>
                      </p:stCondLst>
                      <p:childTnLst>
                        <p:par>
                          <p:cTn id="98" fill="freeze">
                            <p:stCondLst>
                              <p:cond delay="0"/>
                            </p:stCondLst>
                            <p:childTnLst>
                              <p:par>
                                <p:cTn id="99" dur="indefinite" nodeType="clickEffect" fill="hold" presetClass="entr" presetID="1">
                                  <p:stCondLst>
                                    <p:cond delay="0"/>
                                  </p:stCondLst>
                                  <p:childTnLst>
                                    <p:set>
                                      <p:cBhvr>
                                        <p:cTn id="100" dur="1" fill="hold">
                                          <p:stCondLst>
                                            <p:cond delay="0"/>
                                          </p:stCondLst>
                                        </p:cTn>
                                        <p:tgtEl>
                                          <p:spTgt spid="334"/>
                                        </p:tgtEl>
                                        <p:attrNameLst>
                                          <p:attrName>style.visibility</p:attrName>
                                        </p:attrNameLst>
                                      </p:cBhvr>
                                      <p:to>
                                        <p:strVal val="visible"/>
                                      </p:to>
                                    </p:set>
                                  </p:childTnLst>
                                </p:cTn>
                              </p:par>
                            </p:childTnLst>
                          </p:cTn>
                        </p:par>
                      </p:childTnLst>
                    </p:cTn>
                  </p:par>
                  <p:par>
                    <p:cTn id="101" fill="freeze">
                      <p:stCondLst>
                        <p:cond delay="indefinite"/>
                      </p:stCondLst>
                      <p:childTnLst>
                        <p:par>
                          <p:cTn id="102" fill="freeze">
                            <p:stCondLst>
                              <p:cond delay="0"/>
                            </p:stCondLst>
                            <p:childTnLst>
                              <p:par>
                                <p:cTn id="103" dur="indefinite" nodeType="clickEffect" fill="hold" presetClass="entr" presetID="1">
                                  <p:stCondLst>
                                    <p:cond delay="0"/>
                                  </p:stCondLst>
                                  <p:childTnLst>
                                    <p:set>
                                      <p:cBhvr>
                                        <p:cTn id="104" dur="1" fill="hold">
                                          <p:stCondLst>
                                            <p:cond delay="0"/>
                                          </p:stCondLst>
                                        </p:cTn>
                                        <p:tgtEl>
                                          <p:spTgt spid="335"/>
                                        </p:tgtEl>
                                        <p:attrNameLst>
                                          <p:attrName>style.visibility</p:attrName>
                                        </p:attrNameLst>
                                      </p:cBhvr>
                                      <p:to>
                                        <p:strVal val="visible"/>
                                      </p:to>
                                    </p:set>
                                  </p:childTnLst>
                                </p:cTn>
                              </p:par>
                            </p:childTnLst>
                          </p:cTn>
                        </p:par>
                      </p:childTnLst>
                    </p:cTn>
                  </p:par>
                  <p:par>
                    <p:cTn id="105" fill="freeze">
                      <p:stCondLst>
                        <p:cond delay="indefinite"/>
                      </p:stCondLst>
                      <p:childTnLst>
                        <p:par>
                          <p:cTn id="106" fill="freeze">
                            <p:stCondLst>
                              <p:cond delay="0"/>
                            </p:stCondLst>
                            <p:childTnLst>
                              <p:par>
                                <p:cTn id="107" dur="indefinite" nodeType="clickEffect" fill="hold" presetClass="entr" presetID="1">
                                  <p:stCondLst>
                                    <p:cond delay="0"/>
                                  </p:stCondLst>
                                  <p:childTnLst>
                                    <p:set>
                                      <p:cBhvr>
                                        <p:cTn id="108" dur="1" fill="hold">
                                          <p:stCondLst>
                                            <p:cond delay="0"/>
                                          </p:stCondLst>
                                        </p:cTn>
                                        <p:tgtEl>
                                          <p:spTgt spid="336"/>
                                        </p:tgtEl>
                                        <p:attrNameLst>
                                          <p:attrName>style.visibility</p:attrName>
                                        </p:attrNameLst>
                                      </p:cBhvr>
                                      <p:to>
                                        <p:strVal val="visible"/>
                                      </p:to>
                                    </p:set>
                                  </p:childTnLst>
                                </p:cTn>
                              </p:par>
                              <p:par>
                                <p:cTn id="109" nodeType="withEffect" fill="hold" presetClass="entr" presetID="1">
                                  <p:stCondLst>
                                    <p:cond delay="0"/>
                                  </p:stCondLst>
                                  <p:childTnLst>
                                    <p:set>
                                      <p:cBhvr>
                                        <p:cTn id="110" dur="1" fill="hold">
                                          <p:stCondLst>
                                            <p:cond delay="0"/>
                                          </p:stCondLst>
                                        </p:cTn>
                                        <p:tgtEl>
                                          <p:spTgt spid="337"/>
                                        </p:tgtEl>
                                        <p:attrNameLst>
                                          <p:attrName>style.visibility</p:attrName>
                                        </p:attrNameLst>
                                      </p:cBhvr>
                                      <p:to>
                                        <p:strVal val="visible"/>
                                      </p:to>
                                    </p:set>
                                  </p:childTnLst>
                                </p:cTn>
                              </p:par>
                            </p:childTnLst>
                          </p:cTn>
                        </p:par>
                      </p:childTnLst>
                    </p:cTn>
                  </p:par>
                </p:childTnLst>
              </p:cTn>
              <p:prevCondLst>
                <p:cond delay="0" evt="onPrev">
                  <p:tgtEl>
                    <p:sldTgt/>
                  </p:tgtEl>
                </p:cond>
              </p:prevCondLst>
              <p:nextCondLst>
                <p:cond delay="0" evt="onNext">
                  <p:tgtEl>
                    <p:sldTgt/>
                  </p:tgtEl>
                </p:cond>
              </p:nextCondLst>
            </p:seq>
          </p:childTnLst>
        </p:cTn>
      </p:par>
    </p:tnLst>
  </p:timing>
</p:sld>
</file>

<file path=ppt/slides/slide4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38" name="TextShape 1"/>
          <p:cNvSpPr txBox="1"/>
          <p:nvPr/>
        </p:nvSpPr>
        <p:spPr>
          <a:xfrm>
            <a:off x="48744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Calculating the Base Score</a:t>
            </a:r>
            <a:endParaRPr b="1" lang="en-US" sz="3200" spc="-1" strike="noStrike">
              <a:solidFill>
                <a:srgbClr val="000000"/>
              </a:solidFill>
              <a:uFill>
                <a:solidFill>
                  <a:srgbClr val="ffffff"/>
                </a:solidFill>
              </a:uFill>
              <a:latin typeface="Arial"/>
            </a:endParaRPr>
          </a:p>
        </p:txBody>
      </p:sp>
      <p:pic>
        <p:nvPicPr>
          <p:cNvPr id="339" name="" descr=""/>
          <p:cNvPicPr/>
          <p:nvPr/>
        </p:nvPicPr>
        <p:blipFill>
          <a:blip r:embed="rId1"/>
          <a:stretch/>
        </p:blipFill>
        <p:spPr>
          <a:xfrm>
            <a:off x="1645920" y="1391040"/>
            <a:ext cx="8720280" cy="4735440"/>
          </a:xfrm>
          <a:prstGeom prst="rect">
            <a:avLst/>
          </a:prstGeom>
          <a:ln>
            <a:noFill/>
          </a:ln>
        </p:spPr>
      </p:pic>
    </p:spTree>
  </p:cSld>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CustomShape 1"/>
          <p:cNvSpPr/>
          <p:nvPr/>
        </p:nvSpPr>
        <p:spPr>
          <a:xfrm>
            <a:off x="454680" y="2233440"/>
            <a:ext cx="1051308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r>
              <a:rPr b="1" lang="en-US" sz="4000" spc="-1" strike="noStrike">
                <a:solidFill>
                  <a:srgbClr val="000000"/>
                </a:solidFill>
                <a:uFill>
                  <a:solidFill>
                    <a:srgbClr val="ffffff"/>
                  </a:solidFill>
                </a:uFill>
                <a:latin typeface="Arial"/>
              </a:rPr>
              <a:t>How Organizations Use CVSS</a:t>
            </a:r>
            <a:endParaRPr b="0" lang="en-US" sz="1800" spc="-1" strike="noStrike">
              <a:solidFill>
                <a:srgbClr val="000000"/>
              </a:solidFill>
              <a:uFill>
                <a:solidFill>
                  <a:srgbClr val="ffffff"/>
                </a:solidFill>
              </a:uFill>
              <a:latin typeface="Arial"/>
            </a:endParaRPr>
          </a:p>
        </p:txBody>
      </p:sp>
      <p:sp>
        <p:nvSpPr>
          <p:cNvPr id="98"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5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0"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Exercise 1: Privilege Escalation</a:t>
            </a:r>
            <a:endParaRPr b="1" lang="en-US" sz="3200" spc="-1" strike="noStrike">
              <a:solidFill>
                <a:srgbClr val="000000"/>
              </a:solidFill>
              <a:uFill>
                <a:solidFill>
                  <a:srgbClr val="ffffff"/>
                </a:solidFill>
              </a:uFill>
              <a:latin typeface="Arial"/>
            </a:endParaRPr>
          </a:p>
        </p:txBody>
      </p:sp>
      <p:sp>
        <p:nvSpPr>
          <p:cNvPr id="341"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Context: users logged into a Unix operating system can use the </a:t>
            </a:r>
            <a:r>
              <a:rPr b="1" lang="en-US" sz="2600" spc="-1" strike="noStrike">
                <a:solidFill>
                  <a:srgbClr val="000000"/>
                </a:solidFill>
                <a:uFill>
                  <a:solidFill>
                    <a:srgbClr val="ffffff"/>
                  </a:solidFill>
                </a:uFill>
                <a:latin typeface="Arial"/>
              </a:rPr>
              <a:t>sudo</a:t>
            </a:r>
            <a:r>
              <a:rPr b="0" lang="en-US" sz="2600" spc="-1" strike="noStrike">
                <a:solidFill>
                  <a:srgbClr val="000000"/>
                </a:solidFill>
                <a:uFill>
                  <a:solidFill>
                    <a:srgbClr val="ffffff"/>
                  </a:solidFill>
                </a:uFill>
                <a:latin typeface="Arial"/>
              </a:rPr>
              <a:t> command to run programs with the privileges of the </a:t>
            </a:r>
            <a:r>
              <a:rPr b="0" i="1" lang="en-US" sz="2600" spc="-1" strike="noStrike">
                <a:solidFill>
                  <a:srgbClr val="000000"/>
                </a:solidFill>
                <a:uFill>
                  <a:solidFill>
                    <a:srgbClr val="ffffff"/>
                  </a:solidFill>
                </a:uFill>
                <a:latin typeface="Arial"/>
              </a:rPr>
              <a:t>root</a:t>
            </a:r>
            <a:r>
              <a:rPr b="0" lang="en-US" sz="2600" spc="-1" strike="noStrike">
                <a:solidFill>
                  <a:srgbClr val="000000"/>
                </a:solidFill>
                <a:uFill>
                  <a:solidFill>
                    <a:srgbClr val="ffffff"/>
                  </a:solidFill>
                </a:uFill>
                <a:latin typeface="Arial"/>
              </a:rPr>
              <a:t> user.</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Vulnerability: the user should enter their password to use the sudo command, but a code flaw causes a password containing certain escape characters to bypass this check.</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Attack: an attacker with a legitimate operating system account web uses the sudo command to run code of their choice as the </a:t>
            </a:r>
            <a:r>
              <a:rPr b="0" i="1" lang="en-US" sz="2600" spc="-1" strike="noStrike">
                <a:solidFill>
                  <a:srgbClr val="000000"/>
                </a:solidFill>
                <a:uFill>
                  <a:solidFill>
                    <a:srgbClr val="ffffff"/>
                  </a:solidFill>
                </a:uFill>
                <a:latin typeface="Arial"/>
              </a:rPr>
              <a:t>root</a:t>
            </a:r>
            <a:r>
              <a:rPr b="0" lang="en-US" sz="2600" spc="-1" strike="noStrike">
                <a:solidFill>
                  <a:srgbClr val="000000"/>
                </a:solidFill>
                <a:uFill>
                  <a:solidFill>
                    <a:srgbClr val="ffffff"/>
                  </a:solidFill>
                </a:uFill>
                <a:latin typeface="Arial"/>
              </a:rPr>
              <a:t> user.</a:t>
            </a:r>
            <a:endParaRPr b="0" lang="en-US" sz="1800" spc="-1" strike="noStrike">
              <a:solidFill>
                <a:srgbClr val="000000"/>
              </a:solidFill>
              <a:uFill>
                <a:solidFill>
                  <a:srgbClr val="ffffff"/>
                </a:solidFill>
              </a:uFill>
              <a:latin typeface="Arial"/>
            </a:endParaRPr>
          </a:p>
        </p:txBody>
      </p:sp>
      <p:sp>
        <p:nvSpPr>
          <p:cNvPr id="342" name="TextShape 3"/>
          <p:cNvSpPr txBox="1"/>
          <p:nvPr/>
        </p:nvSpPr>
        <p:spPr>
          <a:xfrm>
            <a:off x="243720" y="631044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Tree>
  </p:cSld>
</p:sld>
</file>

<file path=ppt/slides/slide5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3"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Exercise 2: CVE-2016-3744</a:t>
            </a:r>
            <a:endParaRPr b="1" lang="en-US" sz="3200" spc="-1" strike="noStrike">
              <a:solidFill>
                <a:srgbClr val="000000"/>
              </a:solidFill>
              <a:uFill>
                <a:solidFill>
                  <a:srgbClr val="ffffff"/>
                </a:solidFill>
              </a:uFill>
              <a:latin typeface="Arial"/>
            </a:endParaRPr>
          </a:p>
        </p:txBody>
      </p:sp>
      <p:sp>
        <p:nvSpPr>
          <p:cNvPr id="344"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600" spc="-1" strike="noStrike">
                <a:solidFill>
                  <a:srgbClr val="000000"/>
                </a:solidFill>
                <a:uFill>
                  <a:solidFill>
                    <a:srgbClr val="ffffff"/>
                  </a:solidFill>
                </a:uFill>
                <a:latin typeface="Arial"/>
              </a:rPr>
              <a:t>“</a:t>
            </a:r>
            <a:r>
              <a:rPr b="0" lang="en-US" sz="2600" spc="-1" strike="noStrike">
                <a:solidFill>
                  <a:srgbClr val="000000"/>
                </a:solidFill>
                <a:uFill>
                  <a:solidFill>
                    <a:srgbClr val="ffffff"/>
                  </a:solidFill>
                </a:uFill>
                <a:latin typeface="Arial"/>
              </a:rPr>
              <a:t>A remote code execution vulnerability in Bluetooth could allow a proximal attacker to execute arbitrary code during the pairing process. This issue is rated as High due to the possibility of remote code execution during the initialization of a Bluetooth device.”</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a:t>
            </a:r>
            <a:r>
              <a:rPr b="0" lang="en-US" sz="2600" spc="-1" strike="noStrike">
                <a:solidFill>
                  <a:srgbClr val="000000"/>
                </a:solidFill>
                <a:uFill>
                  <a:solidFill>
                    <a:srgbClr val="ffffff"/>
                  </a:solidFill>
                </a:uFill>
                <a:latin typeface="Arial"/>
                <a:ea typeface="Aria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allows remote attackers to gain privileges via a crafted pairing operation”</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1300" spc="-1" strike="noStrike" u="sng">
                <a:solidFill>
                  <a:srgbClr val="4169e1"/>
                </a:solidFill>
                <a:uFill>
                  <a:solidFill>
                    <a:srgbClr val="ffffff"/>
                  </a:solidFill>
                </a:uFill>
                <a:latin typeface="Arial"/>
                <a:hlinkClick r:id="rId1"/>
              </a:rPr>
              <a:t>https://source.android.com/security/bulletin/2016-07-01#remote-code-execution-vulnerability-in-bluetooth</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1300" spc="-1" strike="noStrike" u="sng">
                <a:solidFill>
                  <a:srgbClr val="4169e1"/>
                </a:solidFill>
                <a:uFill>
                  <a:solidFill>
                    <a:srgbClr val="ffffff"/>
                  </a:solidFill>
                </a:uFill>
                <a:latin typeface="Arial"/>
                <a:hlinkClick r:id="rId2"/>
              </a:rPr>
              <a:t>https://nvd.nist.gov/vuln/detail/CVE-2016-3744</a:t>
            </a:r>
            <a:endParaRPr b="0" lang="en-US" sz="1800" spc="-1" strike="noStrike">
              <a:solidFill>
                <a:srgbClr val="000000"/>
              </a:solidFill>
              <a:uFill>
                <a:solidFill>
                  <a:srgbClr val="ffffff"/>
                </a:solidFill>
              </a:uFill>
              <a:latin typeface="Arial"/>
            </a:endParaRPr>
          </a:p>
        </p:txBody>
      </p:sp>
      <p:sp>
        <p:nvSpPr>
          <p:cNvPr id="345" name="TextShape 3"/>
          <p:cNvSpPr txBox="1"/>
          <p:nvPr/>
        </p:nvSpPr>
        <p:spPr>
          <a:xfrm>
            <a:off x="243720" y="631044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Tree>
  </p:cSld>
</p:sld>
</file>

<file path=ppt/slides/slide5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6"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Scope and Impact  to the Vulnerable Component</a:t>
            </a:r>
            <a:endParaRPr b="1" lang="en-US" sz="3200" spc="-1" strike="noStrike">
              <a:solidFill>
                <a:srgbClr val="000000"/>
              </a:solidFill>
              <a:uFill>
                <a:solidFill>
                  <a:srgbClr val="ffffff"/>
                </a:solidFill>
              </a:uFill>
              <a:latin typeface="Arial"/>
            </a:endParaRPr>
          </a:p>
        </p:txBody>
      </p:sp>
      <p:sp>
        <p:nvSpPr>
          <p:cNvPr id="347"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200" spc="-1" strike="noStrike">
                <a:solidFill>
                  <a:srgbClr val="000000"/>
                </a:solidFill>
                <a:uFill>
                  <a:solidFill>
                    <a:srgbClr val="ffffff"/>
                  </a:solidFill>
                </a:uFill>
                <a:latin typeface="Arial"/>
              </a:rPr>
              <a:t>When a scope change occurs, we normally score impacts – Confidentiality, Integrity and Availability – relative to the </a:t>
            </a:r>
            <a:r>
              <a:rPr b="1" lang="en-US" sz="2200" spc="-1" strike="noStrike">
                <a:solidFill>
                  <a:srgbClr val="000000"/>
                </a:solidFill>
                <a:uFill>
                  <a:solidFill>
                    <a:srgbClr val="ffffff"/>
                  </a:solidFill>
                </a:uFill>
                <a:latin typeface="Arial"/>
              </a:rPr>
              <a:t>Impacted Component</a:t>
            </a:r>
            <a:r>
              <a:rPr b="0" lang="en-US" sz="2200" spc="-1" strike="noStrike">
                <a:solidFill>
                  <a:srgbClr val="000000"/>
                </a:solidFill>
                <a:uFill>
                  <a:solidFill>
                    <a:srgbClr val="ffffff"/>
                  </a:solidFill>
                </a:uFill>
                <a:latin typeface="Arial"/>
              </a:rPr>
              <a:t>.</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200" spc="-1" strike="noStrike">
                <a:solidFill>
                  <a:srgbClr val="000000"/>
                </a:solidFill>
                <a:uFill>
                  <a:solidFill>
                    <a:srgbClr val="ffffff"/>
                  </a:solidFill>
                </a:uFill>
                <a:latin typeface="Arial"/>
              </a:rPr>
              <a:t>In some cases, the vulnerability impacts the </a:t>
            </a:r>
            <a:r>
              <a:rPr b="1" lang="en-US" sz="2200" spc="-1" strike="noStrike">
                <a:solidFill>
                  <a:srgbClr val="000000"/>
                </a:solidFill>
                <a:uFill>
                  <a:solidFill>
                    <a:srgbClr val="ffffff"/>
                  </a:solidFill>
                </a:uFill>
                <a:latin typeface="Arial"/>
              </a:rPr>
              <a:t>Vulnerable Component</a:t>
            </a:r>
            <a:r>
              <a:rPr b="0" lang="en-US" sz="2200" spc="-1" strike="noStrike">
                <a:solidFill>
                  <a:srgbClr val="000000"/>
                </a:solidFill>
                <a:uFill>
                  <a:solidFill>
                    <a:srgbClr val="ffffff"/>
                  </a:solidFill>
                </a:uFill>
                <a:latin typeface="Arial"/>
              </a:rPr>
              <a:t> as well. If this impact is greater, score Confidentiality, Integrity and Availability relative to this component.</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200" spc="-1" strike="noStrike">
                <a:solidFill>
                  <a:srgbClr val="000000"/>
                </a:solidFill>
                <a:uFill>
                  <a:solidFill>
                    <a:srgbClr val="ffffff"/>
                  </a:solidFill>
                </a:uFill>
                <a:latin typeface="Arial"/>
              </a:rPr>
              <a:t>Example: a remote code execution takes full control of the Vulnerable Component and has a minor impact on other components.</a:t>
            </a:r>
            <a:endParaRPr b="0" lang="en-US" sz="1800" spc="-1" strike="noStrike">
              <a:solidFill>
                <a:srgbClr val="000000"/>
              </a:solidFill>
              <a:uFill>
                <a:solidFill>
                  <a:srgbClr val="ffffff"/>
                </a:solidFill>
              </a:uFill>
              <a:latin typeface="Arial"/>
            </a:endParaRPr>
          </a:p>
        </p:txBody>
      </p:sp>
    </p:spTree>
  </p:cSld>
</p:sld>
</file>

<file path=ppt/slides/slide5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48"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Course Content</a:t>
            </a:r>
            <a:endParaRPr b="1" lang="en-US" sz="3200" spc="-1" strike="noStrike">
              <a:solidFill>
                <a:srgbClr val="000000"/>
              </a:solidFill>
              <a:uFill>
                <a:solidFill>
                  <a:srgbClr val="ffffff"/>
                </a:solidFill>
              </a:uFill>
              <a:latin typeface="Arial"/>
            </a:endParaRPr>
          </a:p>
        </p:txBody>
      </p:sp>
      <p:sp>
        <p:nvSpPr>
          <p:cNvPr id="349"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overview</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concepts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Base Metrics</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1" lang="en-US" sz="2600" spc="-1" strike="noStrike">
                <a:solidFill>
                  <a:srgbClr val="000000"/>
                </a:solidFill>
                <a:uFill>
                  <a:solidFill>
                    <a:srgbClr val="ffffff"/>
                  </a:solidFill>
                </a:uFill>
                <a:latin typeface="Arial"/>
              </a:rPr>
              <a:t> </a:t>
            </a:r>
            <a:r>
              <a:rPr b="1" lang="en-US" sz="2600" spc="-1" strike="noStrike">
                <a:solidFill>
                  <a:srgbClr val="000000"/>
                </a:solidFill>
                <a:uFill>
                  <a:solidFill>
                    <a:srgbClr val="ffffff"/>
                  </a:solidFill>
                </a:uFill>
                <a:latin typeface="Arial"/>
              </a:rPr>
              <a:t>Temporal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Environmental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Further information</a:t>
            </a:r>
            <a:endParaRPr b="0" lang="en-US" sz="1800" spc="-1" strike="noStrike">
              <a:solidFill>
                <a:srgbClr val="000000"/>
              </a:solidFill>
              <a:uFill>
                <a:solidFill>
                  <a:srgbClr val="ffffff"/>
                </a:solidFill>
              </a:uFill>
              <a:latin typeface="Arial"/>
            </a:endParaRPr>
          </a:p>
        </p:txBody>
      </p:sp>
      <p:pic>
        <p:nvPicPr>
          <p:cNvPr id="350" name="" descr=""/>
          <p:cNvPicPr/>
          <p:nvPr/>
        </p:nvPicPr>
        <p:blipFill>
          <a:blip r:embed="rId1"/>
          <a:stretch/>
        </p:blipFill>
        <p:spPr>
          <a:xfrm>
            <a:off x="9471240" y="91440"/>
            <a:ext cx="2377440" cy="2377440"/>
          </a:xfrm>
          <a:prstGeom prst="rect">
            <a:avLst/>
          </a:prstGeom>
          <a:ln>
            <a:noFill/>
          </a:ln>
        </p:spPr>
      </p:pic>
    </p:spTree>
  </p:cSld>
</p:sld>
</file>

<file path=ppt/slides/slide5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1"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Temporal Metrics</a:t>
            </a:r>
            <a:endParaRPr b="1" lang="en-US" sz="3200" spc="-1" strike="noStrike">
              <a:solidFill>
                <a:srgbClr val="000000"/>
              </a:solidFill>
              <a:uFill>
                <a:solidFill>
                  <a:srgbClr val="ffffff"/>
                </a:solidFill>
              </a:uFill>
              <a:latin typeface="Arial"/>
            </a:endParaRPr>
          </a:p>
        </p:txBody>
      </p:sp>
      <p:sp>
        <p:nvSpPr>
          <p:cNvPr id="352"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0" lang="en-US" sz="2400" spc="-1" strike="noStrike">
                <a:solidFill>
                  <a:srgbClr val="000000"/>
                </a:solidFill>
                <a:uFill>
                  <a:solidFill>
                    <a:srgbClr val="ffffff"/>
                  </a:solidFill>
                </a:uFill>
                <a:latin typeface="Arial"/>
              </a:rPr>
              <a:t>The Temporal Metrics measure factors that change over time.</a:t>
            </a:r>
            <a:endParaRPr b="0" lang="en-US" sz="1800" spc="-1" strike="noStrike">
              <a:solidFill>
                <a:srgbClr val="000000"/>
              </a:solidFill>
              <a:uFill>
                <a:solidFill>
                  <a:srgbClr val="ffffff"/>
                </a:solidFill>
              </a:uFill>
              <a:latin typeface="Arial"/>
            </a:endParaRPr>
          </a:p>
          <a:p>
            <a:pPr/>
            <a:r>
              <a:rPr b="0" lang="en-US" sz="24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2400" spc="-1" strike="noStrike">
                <a:solidFill>
                  <a:srgbClr val="000000"/>
                </a:solidFill>
                <a:uFill>
                  <a:solidFill>
                    <a:srgbClr val="ffffff"/>
                  </a:solidFill>
                </a:uFill>
                <a:latin typeface="Arial"/>
              </a:rPr>
              <a:t>All Temporal Metrics have a value of </a:t>
            </a:r>
            <a:r>
              <a:rPr b="1" lang="en-US" sz="2400" spc="-1" strike="noStrike">
                <a:solidFill>
                  <a:srgbClr val="000000"/>
                </a:solidFill>
                <a:uFill>
                  <a:solidFill>
                    <a:srgbClr val="ffffff"/>
                  </a:solidFill>
                </a:uFill>
                <a:latin typeface="Arial"/>
              </a:rPr>
              <a:t>Not Defined (X)</a:t>
            </a:r>
            <a:r>
              <a:rPr b="0" lang="en-US" sz="2400" spc="-1" strike="noStrike">
                <a:solidFill>
                  <a:srgbClr val="000000"/>
                </a:solidFill>
                <a:uFill>
                  <a:solidFill>
                    <a:srgbClr val="ffffff"/>
                  </a:solidFill>
                </a:uFill>
                <a:latin typeface="Arial"/>
              </a:rPr>
              <a:t>. It has the same effect as selecting the worse case value for each metric, i.e., the values that produce the highest score. For brevity it is not included on the following pages.</a:t>
            </a:r>
            <a:endParaRPr b="0" lang="en-US" sz="1800" spc="-1" strike="noStrike">
              <a:solidFill>
                <a:srgbClr val="000000"/>
              </a:solidFill>
              <a:uFill>
                <a:solidFill>
                  <a:srgbClr val="ffffff"/>
                </a:solidFill>
              </a:uFill>
              <a:latin typeface="Arial"/>
            </a:endParaRPr>
          </a:p>
          <a:p>
            <a:pPr/>
            <a:r>
              <a:rPr b="0" lang="en-US" sz="24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2400" spc="-1" strike="noStrike">
                <a:solidFill>
                  <a:srgbClr val="000000"/>
                </a:solidFill>
                <a:uFill>
                  <a:solidFill>
                    <a:srgbClr val="ffffff"/>
                  </a:solidFill>
                </a:uFill>
                <a:latin typeface="Arial"/>
              </a:rPr>
              <a:t>Only measure public information.</a:t>
            </a:r>
            <a:endParaRPr b="0" lang="en-US" sz="1800" spc="-1" strike="noStrike">
              <a:solidFill>
                <a:srgbClr val="000000"/>
              </a:solidFill>
              <a:uFill>
                <a:solidFill>
                  <a:srgbClr val="ffffff"/>
                </a:solidFill>
              </a:uFill>
              <a:latin typeface="Arial"/>
            </a:endParaRPr>
          </a:p>
          <a:p>
            <a:pPr/>
            <a:r>
              <a:rPr b="0" lang="en-US" sz="24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2400" spc="-1" strike="noStrike">
                <a:solidFill>
                  <a:srgbClr val="000000"/>
                </a:solidFill>
                <a:uFill>
                  <a:solidFill>
                    <a:srgbClr val="ffffff"/>
                  </a:solidFill>
                </a:uFill>
                <a:latin typeface="Arial"/>
              </a:rPr>
              <a:t>Temporal Score &lt;= Base Score.</a:t>
            </a:r>
            <a:endParaRPr b="0" lang="en-US" sz="1800" spc="-1" strike="noStrike">
              <a:solidFill>
                <a:srgbClr val="000000"/>
              </a:solidFill>
              <a:uFill>
                <a:solidFill>
                  <a:srgbClr val="ffffff"/>
                </a:solidFill>
              </a:uFill>
              <a:latin typeface="Arial"/>
            </a:endParaRPr>
          </a:p>
          <a:p>
            <a:pPr/>
            <a:r>
              <a:rPr b="0" lang="en-US" sz="24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24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p:txBody>
      </p:sp>
      <p:pic>
        <p:nvPicPr>
          <p:cNvPr id="353" name="" descr=""/>
          <p:cNvPicPr/>
          <p:nvPr/>
        </p:nvPicPr>
        <p:blipFill>
          <a:blip r:embed="rId1"/>
          <a:stretch/>
        </p:blipFill>
        <p:spPr>
          <a:xfrm>
            <a:off x="9750960" y="274320"/>
            <a:ext cx="1861920" cy="1861920"/>
          </a:xfrm>
          <a:prstGeom prst="rect">
            <a:avLst/>
          </a:prstGeom>
          <a:ln>
            <a:noFill/>
          </a:ln>
        </p:spPr>
      </p:pic>
    </p:spTree>
  </p:cSld>
</p:sld>
</file>

<file path=ppt/slides/slide5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4"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Exploit Code Maturity (E)</a:t>
            </a:r>
            <a:endParaRPr b="0" lang="en-US" sz="1800" spc="-1" strike="noStrike">
              <a:solidFill>
                <a:srgbClr val="000000"/>
              </a:solidFill>
              <a:uFill>
                <a:solidFill>
                  <a:srgbClr val="ffffff"/>
                </a:solidFill>
              </a:uFill>
              <a:latin typeface="Arial"/>
            </a:endParaRPr>
          </a:p>
        </p:txBody>
      </p:sp>
      <p:graphicFrame>
        <p:nvGraphicFramePr>
          <p:cNvPr id="355" name="Table 2"/>
          <p:cNvGraphicFramePr/>
          <p:nvPr/>
        </p:nvGraphicFramePr>
        <p:xfrm>
          <a:off x="1218600" y="1397160"/>
          <a:ext cx="9830520" cy="4229640"/>
        </p:xfrm>
        <a:graphic>
          <a:graphicData uri="http://schemas.openxmlformats.org/drawingml/2006/table">
            <a:tbl>
              <a:tblPr/>
              <a:tblGrid>
                <a:gridCol w="2475720"/>
                <a:gridCol w="7355160"/>
              </a:tblGrid>
              <a:tr h="45864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1679400">
                <a:tc>
                  <a:txBody>
                    <a:bodyPr tIns="91440" bIns="91440"/>
                    <a:p>
                      <a:pPr>
                        <a:lnSpc>
                          <a:spcPct val="100000"/>
                        </a:lnSpc>
                      </a:pPr>
                      <a:r>
                        <a:rPr b="0" lang="en-US" sz="18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Functional autonomous code exists, or no exploit is required (manual trigger) and details are widely available. Exploit code works in every situation, or is actively being delivered via an autonomous agent (such as a worm or virus). Network-connected systems are likely to encounter scanning or exploitation attempts. Exploit development has reached the level of reliable, widely-available, easy-to-use automated tools.</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659160">
                <a:tc>
                  <a:txBody>
                    <a:bodyPr tIns="91440" bIns="91440"/>
                    <a:p>
                      <a:pPr>
                        <a:lnSpc>
                          <a:spcPct val="100000"/>
                        </a:lnSpc>
                      </a:pPr>
                      <a:r>
                        <a:rPr b="0" lang="en-US" sz="1800" spc="-1" strike="noStrike">
                          <a:solidFill>
                            <a:srgbClr val="000000"/>
                          </a:solidFill>
                          <a:uFill>
                            <a:solidFill>
                              <a:srgbClr val="ffffff"/>
                            </a:solidFill>
                          </a:uFill>
                          <a:latin typeface="Arial"/>
                        </a:rPr>
                        <a:t>Functional (F)</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Functional exploit code is available. The code works in most situations where the vulnerability exists.</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r h="973440">
                <a:tc>
                  <a:txBody>
                    <a:bodyPr tIns="91440" bIns="91440"/>
                    <a:p>
                      <a:pPr>
                        <a:lnSpc>
                          <a:spcPct val="100000"/>
                        </a:lnSpc>
                      </a:pPr>
                      <a:r>
                        <a:rPr b="0" lang="en-US" sz="1800" spc="-1" strike="noStrike">
                          <a:solidFill>
                            <a:srgbClr val="000000"/>
                          </a:solidFill>
                          <a:uFill>
                            <a:solidFill>
                              <a:srgbClr val="ffffff"/>
                            </a:solidFill>
                          </a:uFill>
                          <a:latin typeface="Arial"/>
                        </a:rPr>
                        <a:t>Proof-of-Concept (P)</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Proof-of-concept exploit code is available, or an attack demonstration is not practical for most systems. The code or technique is not functional in all situations and may require substantial modification by a skilled attacker.</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459360">
                <a:tc>
                  <a:txBody>
                    <a:bodyPr tIns="91440" bIns="91440"/>
                    <a:p>
                      <a:pPr>
                        <a:lnSpc>
                          <a:spcPct val="100000"/>
                        </a:lnSpc>
                      </a:pPr>
                      <a:r>
                        <a:rPr b="0" lang="en-US" sz="1800" spc="-1" strike="noStrike">
                          <a:solidFill>
                            <a:srgbClr val="000000"/>
                          </a:solidFill>
                          <a:uFill>
                            <a:solidFill>
                              <a:srgbClr val="ffffff"/>
                            </a:solidFill>
                          </a:uFill>
                          <a:latin typeface="Arial"/>
                        </a:rPr>
                        <a:t>Unproven (U)</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No exploit code is available, or an exploit is theoretical.</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bl>
          </a:graphicData>
        </a:graphic>
      </p:graphicFrame>
      <p:sp>
        <p:nvSpPr>
          <p:cNvPr id="356" name="CustomShape 3"/>
          <p:cNvSpPr/>
          <p:nvPr/>
        </p:nvSpPr>
        <p:spPr>
          <a:xfrm>
            <a:off x="2803320" y="5577840"/>
            <a:ext cx="7435080" cy="128016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Minor changes to definitions</a:t>
            </a:r>
            <a:endParaRPr b="0" lang="en-US" sz="1800" spc="-1" strike="noStrike">
              <a:solidFill>
                <a:srgbClr val="000000"/>
              </a:solidFill>
              <a:uFill>
                <a:solidFill>
                  <a:srgbClr val="ffffff"/>
                </a:solidFill>
              </a:uFill>
              <a:latin typeface="Arial"/>
            </a:endParaRPr>
          </a:p>
        </p:txBody>
      </p:sp>
    </p:spTree>
  </p:cSld>
</p:sld>
</file>

<file path=ppt/slides/slide5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7"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Remediation Level (RL)</a:t>
            </a:r>
            <a:endParaRPr b="0" lang="en-US" sz="1800" spc="-1" strike="noStrike">
              <a:solidFill>
                <a:srgbClr val="000000"/>
              </a:solidFill>
              <a:uFill>
                <a:solidFill>
                  <a:srgbClr val="ffffff"/>
                </a:solidFill>
              </a:uFill>
              <a:latin typeface="Arial"/>
            </a:endParaRPr>
          </a:p>
        </p:txBody>
      </p:sp>
      <p:graphicFrame>
        <p:nvGraphicFramePr>
          <p:cNvPr id="358" name="Table 2"/>
          <p:cNvGraphicFramePr/>
          <p:nvPr/>
        </p:nvGraphicFramePr>
        <p:xfrm>
          <a:off x="1218600" y="1397160"/>
          <a:ext cx="9830520" cy="3351960"/>
        </p:xfrm>
        <a:graphic>
          <a:graphicData uri="http://schemas.openxmlformats.org/drawingml/2006/table">
            <a:tbl>
              <a:tblPr/>
              <a:tblGrid>
                <a:gridCol w="2475720"/>
                <a:gridCol w="7355160"/>
              </a:tblGrid>
              <a:tr h="46368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510840">
                <a:tc>
                  <a:txBody>
                    <a:bodyPr tIns="91440" bIns="91440"/>
                    <a:p>
                      <a:pPr>
                        <a:lnSpc>
                          <a:spcPct val="100000"/>
                        </a:lnSpc>
                      </a:pPr>
                      <a:r>
                        <a:rPr b="0" lang="en-US" sz="1800" spc="-1" strike="noStrike">
                          <a:solidFill>
                            <a:srgbClr val="000000"/>
                          </a:solidFill>
                          <a:uFill>
                            <a:solidFill>
                              <a:srgbClr val="ffffff"/>
                            </a:solidFill>
                          </a:uFill>
                          <a:latin typeface="Arial"/>
                        </a:rPr>
                        <a:t>Unavailable (U)</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either no solution available or it is impossible to apply.</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983880">
                <a:tc>
                  <a:txBody>
                    <a:bodyPr tIns="91440" bIns="91440"/>
                    <a:p>
                      <a:pPr>
                        <a:lnSpc>
                          <a:spcPct val="100000"/>
                        </a:lnSpc>
                      </a:pPr>
                      <a:r>
                        <a:rPr b="0" lang="en-US" sz="1800" spc="-1" strike="noStrike">
                          <a:solidFill>
                            <a:srgbClr val="000000"/>
                          </a:solidFill>
                          <a:uFill>
                            <a:solidFill>
                              <a:srgbClr val="ffffff"/>
                            </a:solidFill>
                          </a:uFill>
                          <a:latin typeface="Arial"/>
                        </a:rPr>
                        <a:t>Workaround (W)</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an unofficial, non-vendor solution available. In some cases, users of the affected technology will create a patch of their own or provide steps to work around or otherwise mitigate the vulnerability.</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r h="784440">
                <a:tc>
                  <a:txBody>
                    <a:bodyPr tIns="91440" bIns="91440"/>
                    <a:p>
                      <a:pPr>
                        <a:lnSpc>
                          <a:spcPct val="100000"/>
                        </a:lnSpc>
                      </a:pPr>
                      <a:r>
                        <a:rPr b="0" lang="en-US" sz="1800" spc="-1" strike="noStrike">
                          <a:solidFill>
                            <a:srgbClr val="000000"/>
                          </a:solidFill>
                          <a:uFill>
                            <a:solidFill>
                              <a:srgbClr val="ffffff"/>
                            </a:solidFill>
                          </a:uFill>
                          <a:latin typeface="Arial"/>
                        </a:rPr>
                        <a:t>Temporary Fix (T)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is an official but temporary fix available. This includes instances where the vendor issues a temporary hotfix, tool, or workaround.</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609480">
                <a:tc>
                  <a:txBody>
                    <a:bodyPr tIns="91440" bIns="91440"/>
                    <a:p>
                      <a:pPr>
                        <a:lnSpc>
                          <a:spcPct val="100000"/>
                        </a:lnSpc>
                      </a:pPr>
                      <a:r>
                        <a:rPr b="0" lang="en-US" sz="1800" spc="-1" strike="noStrike">
                          <a:solidFill>
                            <a:srgbClr val="000000"/>
                          </a:solidFill>
                          <a:uFill>
                            <a:solidFill>
                              <a:srgbClr val="ffffff"/>
                            </a:solidFill>
                          </a:uFill>
                          <a:latin typeface="Arial"/>
                        </a:rPr>
                        <a:t>Official Fix (O)</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A complete vendor solution is available. Either the vendor has issued an official patch, or an upgrade is available.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bl>
          </a:graphicData>
        </a:graphic>
      </p:graphicFrame>
    </p:spTree>
  </p:cSld>
</p:sld>
</file>

<file path=ppt/slides/slide5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59"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Report Confidence (RC)</a:t>
            </a:r>
            <a:endParaRPr b="0" lang="en-US" sz="1800" spc="-1" strike="noStrike">
              <a:solidFill>
                <a:srgbClr val="000000"/>
              </a:solidFill>
              <a:uFill>
                <a:solidFill>
                  <a:srgbClr val="ffffff"/>
                </a:solidFill>
              </a:uFill>
              <a:latin typeface="Arial"/>
            </a:endParaRPr>
          </a:p>
        </p:txBody>
      </p:sp>
      <p:graphicFrame>
        <p:nvGraphicFramePr>
          <p:cNvPr id="360" name="Table 2"/>
          <p:cNvGraphicFramePr/>
          <p:nvPr/>
        </p:nvGraphicFramePr>
        <p:xfrm>
          <a:off x="1218600" y="1397160"/>
          <a:ext cx="9830520" cy="4483080"/>
        </p:xfrm>
        <a:graphic>
          <a:graphicData uri="http://schemas.openxmlformats.org/drawingml/2006/table">
            <a:tbl>
              <a:tblPr/>
              <a:tblGrid>
                <a:gridCol w="2475720"/>
                <a:gridCol w="7355160"/>
              </a:tblGrid>
              <a:tr h="46548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1203480">
                <a:tc>
                  <a:txBody>
                    <a:bodyPr tIns="91440" bIns="91440"/>
                    <a:p>
                      <a:pPr>
                        <a:lnSpc>
                          <a:spcPct val="100000"/>
                        </a:lnSpc>
                      </a:pPr>
                      <a:r>
                        <a:rPr b="0" lang="en-US" sz="1800" spc="-1" strike="noStrike">
                          <a:solidFill>
                            <a:srgbClr val="000000"/>
                          </a:solidFill>
                          <a:uFill>
                            <a:solidFill>
                              <a:srgbClr val="ffffff"/>
                            </a:solidFill>
                          </a:uFill>
                          <a:latin typeface="Arial"/>
                        </a:rPr>
                        <a:t>Confirmed (C)</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Detailed reports exist, or functional reproduction is possible (functional exploits may provide this). Source code is available to independently verify the assertions of the research, or the author or vendor of the affected code has confirmed the presence of the vulnerability.</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1406880">
                <a:tc>
                  <a:txBody>
                    <a:bodyPr tIns="91440" bIns="91440"/>
                    <a:p>
                      <a:pPr>
                        <a:lnSpc>
                          <a:spcPct val="100000"/>
                        </a:lnSpc>
                      </a:pPr>
                      <a:r>
                        <a:rPr b="0" lang="en-US" sz="1800" spc="-1" strike="noStrike">
                          <a:solidFill>
                            <a:srgbClr val="000000"/>
                          </a:solidFill>
                          <a:uFill>
                            <a:solidFill>
                              <a:srgbClr val="ffffff"/>
                            </a:solidFill>
                          </a:uFill>
                          <a:latin typeface="Arial"/>
                        </a:rPr>
                        <a:t>Reasonable (R)</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Significant details are published, but researchers either do not have full confidence in the root cause, or do not have access to source code to fully confirm all of the interactions that may lead to the result. Reasonable confidence exists, however, that the bug is reproducible and at least one impact is able to be verified (proof-of-concept exploits may provide this).</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r h="1407600">
                <a:tc>
                  <a:txBody>
                    <a:bodyPr tIns="91440" bIns="91440"/>
                    <a:p>
                      <a:pPr>
                        <a:lnSpc>
                          <a:spcPct val="100000"/>
                        </a:lnSpc>
                      </a:pPr>
                      <a:r>
                        <a:rPr b="0" lang="en-US" sz="1800" spc="-1" strike="noStrike">
                          <a:solidFill>
                            <a:srgbClr val="000000"/>
                          </a:solidFill>
                          <a:uFill>
                            <a:solidFill>
                              <a:srgbClr val="ffffff"/>
                            </a:solidFill>
                          </a:uFill>
                          <a:latin typeface="Arial"/>
                        </a:rPr>
                        <a:t>Unknown (U)</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There are reports of impacts that indicate a vulnerability is present. The reports indicate that the cause of the vulnerability is unknown, or reports may differ on the cause or impacts of the vulnerability. Reporters are uncertain of the true nature of the vulnerability, and there is little confidence in the validity of the reports or whether a static Base score can be applied given the differences described.</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bl>
          </a:graphicData>
        </a:graphic>
      </p:graphicFrame>
      <p:sp>
        <p:nvSpPr>
          <p:cNvPr id="361" name="CustomShape 3"/>
          <p:cNvSpPr/>
          <p:nvPr/>
        </p:nvSpPr>
        <p:spPr>
          <a:xfrm>
            <a:off x="2925000" y="5760720"/>
            <a:ext cx="7435080" cy="82296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Significant changes, but same intent</a:t>
            </a:r>
            <a:endParaRPr b="0" lang="en-US" sz="1800" spc="-1" strike="noStrike">
              <a:solidFill>
                <a:srgbClr val="000000"/>
              </a:solidFill>
              <a:uFill>
                <a:solidFill>
                  <a:srgbClr val="ffffff"/>
                </a:solidFill>
              </a:uFill>
              <a:latin typeface="Arial"/>
            </a:endParaRPr>
          </a:p>
        </p:txBody>
      </p:sp>
    </p:spTree>
  </p:cSld>
</p:sld>
</file>

<file path=ppt/slides/slide5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2" name="CustomShape 1"/>
          <p:cNvSpPr/>
          <p:nvPr/>
        </p:nvSpPr>
        <p:spPr>
          <a:xfrm>
            <a:off x="454680" y="2233440"/>
            <a:ext cx="1051344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4800" spc="-1" strike="noStrike">
                <a:solidFill>
                  <a:srgbClr val="000000"/>
                </a:solidFill>
                <a:uFill>
                  <a:solidFill>
                    <a:srgbClr val="ffffff"/>
                  </a:solidFill>
                </a:uFill>
                <a:latin typeface="Arial"/>
              </a:rPr>
              <a:t>Worked Examples</a:t>
            </a:r>
            <a:endParaRPr b="0" lang="en-US" sz="1800" spc="-1" strike="noStrike">
              <a:solidFill>
                <a:srgbClr val="000000"/>
              </a:solidFill>
              <a:uFill>
                <a:solidFill>
                  <a:srgbClr val="ffffff"/>
                </a:solidFill>
              </a:uFill>
              <a:latin typeface="Arial"/>
            </a:endParaRPr>
          </a:p>
        </p:txBody>
      </p:sp>
      <p:sp>
        <p:nvSpPr>
          <p:cNvPr id="363"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5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4"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Exercise 3: Webserver Crypto</a:t>
            </a:r>
            <a:endParaRPr b="1" lang="en-US" sz="3200" spc="-1" strike="noStrike">
              <a:solidFill>
                <a:srgbClr val="000000"/>
              </a:solidFill>
              <a:uFill>
                <a:solidFill>
                  <a:srgbClr val="ffffff"/>
                </a:solidFill>
              </a:uFill>
              <a:latin typeface="Arial"/>
            </a:endParaRPr>
          </a:p>
        </p:txBody>
      </p:sp>
      <p:sp>
        <p:nvSpPr>
          <p:cNvPr id="365"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600" spc="-1" strike="noStrike">
                <a:solidFill>
                  <a:srgbClr val="000000"/>
                </a:solidFill>
                <a:uFill>
                  <a:solidFill>
                    <a:srgbClr val="ffffff"/>
                  </a:solidFill>
                </a:uFill>
                <a:latin typeface="Arial"/>
              </a:rPr>
              <a:t>Posted on a security researcher's blog:</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a:t>
            </a:r>
            <a:r>
              <a:rPr b="0" lang="en-US" sz="2600" spc="-1" strike="noStrike">
                <a:solidFill>
                  <a:srgbClr val="000000"/>
                </a:solidFill>
                <a:uFill>
                  <a:solidFill>
                    <a:srgbClr val="ffffff"/>
                  </a:solidFill>
                </a:uFill>
                <a:latin typeface="Arial"/>
              </a:rPr>
              <a:t>I found a vulnerability in a cryptographic ciphersuite implemented in a webserver product. I have released code that performs the attack so that people can see if they are vulnerable. I suggest disabling the vulnerable ciphersuite in the webserver configuration to prevent the attack.”</a:t>
            </a:r>
            <a:endParaRPr b="0" lang="en-US" sz="1800" spc="-1" strike="noStrike">
              <a:solidFill>
                <a:srgbClr val="000000"/>
              </a:solidFill>
              <a:uFill>
                <a:solidFill>
                  <a:srgbClr val="ffffff"/>
                </a:solidFill>
              </a:uFill>
              <a:latin typeface="Arial"/>
            </a:endParaRPr>
          </a:p>
        </p:txBody>
      </p:sp>
      <p:sp>
        <p:nvSpPr>
          <p:cNvPr id="366" name="TextShape 3"/>
          <p:cNvSpPr txBox="1"/>
          <p:nvPr/>
        </p:nvSpPr>
        <p:spPr>
          <a:xfrm>
            <a:off x="243720" y="631080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Tree>
  </p:cSld>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General CVSS Information Flow</a:t>
            </a:r>
            <a:endParaRPr b="1" lang="en-US" sz="3200" spc="-1" strike="noStrike">
              <a:solidFill>
                <a:srgbClr val="000000"/>
              </a:solidFill>
              <a:uFill>
                <a:solidFill>
                  <a:srgbClr val="ffffff"/>
                </a:solidFill>
              </a:uFill>
              <a:latin typeface="Arial"/>
            </a:endParaRPr>
          </a:p>
        </p:txBody>
      </p:sp>
      <p:sp>
        <p:nvSpPr>
          <p:cNvPr id="100" name="CustomShape 2"/>
          <p:cNvSpPr/>
          <p:nvPr/>
        </p:nvSpPr>
        <p:spPr>
          <a:xfrm>
            <a:off x="837720" y="1825560"/>
            <a:ext cx="1051344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23920">
              <a:lnSpc>
                <a:spcPct val="100000"/>
              </a:lnSpc>
              <a:spcBef>
                <a:spcPts val="998"/>
              </a:spcBef>
            </a:pPr>
            <a:endParaRPr b="0" lang="en-US" sz="1800" spc="-1" strike="noStrike">
              <a:solidFill>
                <a:srgbClr val="000000"/>
              </a:solidFill>
              <a:uFill>
                <a:solidFill>
                  <a:srgbClr val="ffffff"/>
                </a:solidFill>
              </a:uFill>
              <a:latin typeface="Arial"/>
            </a:endParaRPr>
          </a:p>
          <a:p>
            <a:pPr marL="228600" indent="-223920">
              <a:lnSpc>
                <a:spcPct val="100000"/>
              </a:lnSpc>
              <a:spcBef>
                <a:spcPts val="998"/>
              </a:spcBef>
            </a:pP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marL="228600" indent="-223920">
              <a:lnSpc>
                <a:spcPct val="100000"/>
              </a:lnSpc>
              <a:spcBef>
                <a:spcPts val="998"/>
              </a:spcBef>
            </a:pP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p:txBody>
      </p:sp>
      <p:sp>
        <p:nvSpPr>
          <p:cNvPr id="101" name="CustomShape 3"/>
          <p:cNvSpPr/>
          <p:nvPr/>
        </p:nvSpPr>
        <p:spPr>
          <a:xfrm>
            <a:off x="3290760" y="5486400"/>
            <a:ext cx="6216480" cy="457200"/>
          </a:xfrm>
          <a:custGeom>
            <a:avLst/>
            <a:gdLst/>
            <a:ahLst/>
            <a:rect l="0" t="0" r="r" b="b"/>
            <a:pathLst>
              <a:path w="17270" h="1272">
                <a:moveTo>
                  <a:pt x="0" y="319"/>
                </a:moveTo>
                <a:lnTo>
                  <a:pt x="14658" y="319"/>
                </a:lnTo>
                <a:lnTo>
                  <a:pt x="14658" y="0"/>
                </a:lnTo>
                <a:lnTo>
                  <a:pt x="17269" y="635"/>
                </a:lnTo>
                <a:lnTo>
                  <a:pt x="14658" y="1271"/>
                </a:lnTo>
                <a:lnTo>
                  <a:pt x="14658" y="951"/>
                </a:lnTo>
                <a:lnTo>
                  <a:pt x="0" y="951"/>
                </a:lnTo>
                <a:lnTo>
                  <a:pt x="0" y="319"/>
                </a:lnTo>
              </a:path>
            </a:pathLst>
          </a:custGeom>
          <a:gradFill>
            <a:gsLst>
              <a:gs pos="0">
                <a:srgbClr val="98fb98"/>
              </a:gs>
              <a:gs pos="100000">
                <a:srgbClr val="afeeee"/>
              </a:gs>
            </a:gsLst>
            <a:lin ang="0"/>
          </a:gradFill>
          <a:ln w="12600">
            <a:solidFill>
              <a:srgbClr val="000000"/>
            </a:solidFill>
            <a:round/>
          </a:ln>
        </p:spPr>
        <p:style>
          <a:lnRef idx="0"/>
          <a:fillRef idx="0"/>
          <a:effectRef idx="0"/>
          <a:fontRef idx="minor"/>
        </p:style>
      </p:sp>
      <p:sp>
        <p:nvSpPr>
          <p:cNvPr id="102" name="CustomShape 4"/>
          <p:cNvSpPr/>
          <p:nvPr/>
        </p:nvSpPr>
        <p:spPr>
          <a:xfrm>
            <a:off x="1462320" y="2560320"/>
            <a:ext cx="3047400" cy="457200"/>
          </a:xfrm>
          <a:prstGeom prst="rect">
            <a:avLst/>
          </a:prstGeom>
          <a:solidFill>
            <a:srgbClr val="98fb98"/>
          </a:solidFill>
          <a:ln>
            <a:solidFill>
              <a:srgbClr val="000000"/>
            </a:solid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Product vendors</a:t>
            </a:r>
            <a:endParaRPr b="0" lang="en-US" sz="1800" spc="-1" strike="noStrike">
              <a:solidFill>
                <a:srgbClr val="000000"/>
              </a:solidFill>
              <a:uFill>
                <a:solidFill>
                  <a:srgbClr val="ffffff"/>
                </a:solidFill>
              </a:uFill>
              <a:latin typeface="Arial"/>
            </a:endParaRPr>
          </a:p>
        </p:txBody>
      </p:sp>
      <p:sp>
        <p:nvSpPr>
          <p:cNvPr id="103" name="CustomShape 5"/>
          <p:cNvSpPr/>
          <p:nvPr/>
        </p:nvSpPr>
        <p:spPr>
          <a:xfrm>
            <a:off x="4387680" y="3383280"/>
            <a:ext cx="3656880" cy="457200"/>
          </a:xfrm>
          <a:prstGeom prst="rect">
            <a:avLst/>
          </a:prstGeom>
          <a:solidFill>
            <a:srgbClr val="f0e68c"/>
          </a:solidFill>
          <a:ln>
            <a:solidFill>
              <a:srgbClr val="000000"/>
            </a:solid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Vulnerability repositories</a:t>
            </a:r>
            <a:endParaRPr b="0" lang="en-US" sz="1800" spc="-1" strike="noStrike">
              <a:solidFill>
                <a:srgbClr val="000000"/>
              </a:solidFill>
              <a:uFill>
                <a:solidFill>
                  <a:srgbClr val="ffffff"/>
                </a:solidFill>
              </a:uFill>
              <a:latin typeface="Arial"/>
            </a:endParaRPr>
          </a:p>
        </p:txBody>
      </p:sp>
      <p:sp>
        <p:nvSpPr>
          <p:cNvPr id="104" name="CustomShape 6"/>
          <p:cNvSpPr/>
          <p:nvPr/>
        </p:nvSpPr>
        <p:spPr>
          <a:xfrm>
            <a:off x="974880" y="1828800"/>
            <a:ext cx="3900600" cy="548640"/>
          </a:xfrm>
          <a:prstGeom prst="ellipse">
            <a:avLst/>
          </a:prstGeom>
          <a:solidFill>
            <a:srgbClr val="98fb98"/>
          </a:solidFill>
          <a:ln w="12600">
            <a:solidFill>
              <a:srgbClr val="000000"/>
            </a:solidFill>
            <a:round/>
          </a:ln>
        </p:spPr>
        <p:style>
          <a:lnRef idx="0"/>
          <a:fillRef idx="0"/>
          <a:effectRef idx="0"/>
          <a:fontRef idx="minor"/>
        </p:style>
        <p:txBody>
          <a:bodyPr lIns="96120" rIns="96120" tIns="51120" bIns="51120" anchor="ctr"/>
          <a:p>
            <a:pPr algn="ctr"/>
            <a:r>
              <a:rPr b="0" lang="en-US" sz="1800" spc="-1" strike="noStrike">
                <a:solidFill>
                  <a:srgbClr val="000000"/>
                </a:solidFill>
                <a:uFill>
                  <a:solidFill>
                    <a:srgbClr val="ffffff"/>
                  </a:solidFill>
                </a:uFill>
                <a:latin typeface="Arial"/>
              </a:rPr>
              <a:t>CVSS Producers</a:t>
            </a:r>
            <a:endParaRPr b="0" lang="en-US" sz="1800" spc="-1" strike="noStrike">
              <a:solidFill>
                <a:srgbClr val="000000"/>
              </a:solidFill>
              <a:uFill>
                <a:solidFill>
                  <a:srgbClr val="ffffff"/>
                </a:solidFill>
              </a:uFill>
              <a:latin typeface="Arial"/>
            </a:endParaRPr>
          </a:p>
        </p:txBody>
      </p:sp>
      <p:sp>
        <p:nvSpPr>
          <p:cNvPr id="105" name="CustomShape 7"/>
          <p:cNvSpPr/>
          <p:nvPr/>
        </p:nvSpPr>
        <p:spPr>
          <a:xfrm>
            <a:off x="7435080" y="1828800"/>
            <a:ext cx="3900600" cy="548640"/>
          </a:xfrm>
          <a:prstGeom prst="ellipse">
            <a:avLst/>
          </a:prstGeom>
          <a:solidFill>
            <a:srgbClr val="afeeee"/>
          </a:solidFill>
          <a:ln w="12600">
            <a:solidFill>
              <a:srgbClr val="000000"/>
            </a:solidFill>
            <a:round/>
          </a:ln>
        </p:spPr>
        <p:style>
          <a:lnRef idx="0"/>
          <a:fillRef idx="0"/>
          <a:effectRef idx="0"/>
          <a:fontRef idx="minor"/>
        </p:style>
        <p:txBody>
          <a:bodyPr lIns="96120" rIns="96120" tIns="51120" bIns="51120" anchor="ctr"/>
          <a:p>
            <a:pPr algn="ctr"/>
            <a:r>
              <a:rPr b="0" lang="en-US" sz="1800" spc="-1" strike="noStrike">
                <a:solidFill>
                  <a:srgbClr val="000000"/>
                </a:solidFill>
                <a:uFill>
                  <a:solidFill>
                    <a:srgbClr val="ffffff"/>
                  </a:solidFill>
                </a:uFill>
                <a:latin typeface="Arial"/>
              </a:rPr>
              <a:t>CVSS Consumers</a:t>
            </a:r>
            <a:endParaRPr b="0" lang="en-US" sz="1800" spc="-1" strike="noStrike">
              <a:solidFill>
                <a:srgbClr val="000000"/>
              </a:solidFill>
              <a:uFill>
                <a:solidFill>
                  <a:srgbClr val="ffffff"/>
                </a:solidFill>
              </a:uFill>
              <a:latin typeface="Arial"/>
            </a:endParaRPr>
          </a:p>
        </p:txBody>
      </p:sp>
      <p:sp>
        <p:nvSpPr>
          <p:cNvPr id="106" name="CustomShape 8"/>
          <p:cNvSpPr/>
          <p:nvPr/>
        </p:nvSpPr>
        <p:spPr>
          <a:xfrm>
            <a:off x="4387680" y="4023360"/>
            <a:ext cx="3656880" cy="457200"/>
          </a:xfrm>
          <a:prstGeom prst="rect">
            <a:avLst/>
          </a:prstGeom>
          <a:solidFill>
            <a:srgbClr val="f0e68c"/>
          </a:solidFill>
          <a:ln>
            <a:solidFill>
              <a:srgbClr val="000000"/>
            </a:solid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Security tool vendors</a:t>
            </a:r>
            <a:endParaRPr b="0" lang="en-US" sz="1800" spc="-1" strike="noStrike">
              <a:solidFill>
                <a:srgbClr val="000000"/>
              </a:solidFill>
              <a:uFill>
                <a:solidFill>
                  <a:srgbClr val="ffffff"/>
                </a:solidFill>
              </a:uFill>
              <a:latin typeface="Arial"/>
            </a:endParaRPr>
          </a:p>
        </p:txBody>
      </p:sp>
      <p:sp>
        <p:nvSpPr>
          <p:cNvPr id="107" name="CustomShape 9"/>
          <p:cNvSpPr/>
          <p:nvPr/>
        </p:nvSpPr>
        <p:spPr>
          <a:xfrm>
            <a:off x="7922520" y="4754880"/>
            <a:ext cx="3047400" cy="457200"/>
          </a:xfrm>
          <a:prstGeom prst="rect">
            <a:avLst/>
          </a:prstGeom>
          <a:solidFill>
            <a:srgbClr val="afeeee"/>
          </a:solidFill>
          <a:ln>
            <a:solidFill>
              <a:srgbClr val="000000"/>
            </a:solid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System maintainers</a:t>
            </a:r>
            <a:endParaRPr b="0" lang="en-US" sz="1800" spc="-1" strike="noStrike">
              <a:solidFill>
                <a:srgbClr val="000000"/>
              </a:solidFill>
              <a:uFill>
                <a:solidFill>
                  <a:srgbClr val="ffffff"/>
                </a:solidFill>
              </a:uFill>
              <a:latin typeface="Arial"/>
            </a:endParaRPr>
          </a:p>
        </p:txBody>
      </p:sp>
    </p:spTree>
  </p:cSld>
</p:sld>
</file>

<file path=ppt/slides/slide6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67"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Exercise 4: Anonymous Video</a:t>
            </a:r>
            <a:endParaRPr b="1" lang="en-US" sz="3200" spc="-1" strike="noStrike">
              <a:solidFill>
                <a:srgbClr val="000000"/>
              </a:solidFill>
              <a:uFill>
                <a:solidFill>
                  <a:srgbClr val="ffffff"/>
                </a:solidFill>
              </a:uFill>
              <a:latin typeface="Arial"/>
            </a:endParaRPr>
          </a:p>
        </p:txBody>
      </p:sp>
      <p:sp>
        <p:nvSpPr>
          <p:cNvPr id="368"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600" spc="-1" strike="noStrike">
                <a:solidFill>
                  <a:srgbClr val="000000"/>
                </a:solidFill>
                <a:uFill>
                  <a:solidFill>
                    <a:srgbClr val="ffffff"/>
                  </a:solidFill>
                </a:uFill>
                <a:latin typeface="Arial"/>
              </a:rPr>
              <a:t>A video has been anonymously published that shows a successful attack against a product. The video does not disclose the vulnerability nor explain how the attack works. Neither the tool used in the attack nor its source code have been published.</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The vendor of the product has issued a statement saying it is looking into the claims and will provide an update when it has more details.</a:t>
            </a:r>
            <a:endParaRPr b="0" lang="en-US" sz="1800" spc="-1" strike="noStrike">
              <a:solidFill>
                <a:srgbClr val="000000"/>
              </a:solidFill>
              <a:uFill>
                <a:solidFill>
                  <a:srgbClr val="ffffff"/>
                </a:solidFill>
              </a:uFill>
              <a:latin typeface="Arial"/>
            </a:endParaRPr>
          </a:p>
        </p:txBody>
      </p:sp>
      <p:sp>
        <p:nvSpPr>
          <p:cNvPr id="369" name="TextShape 3"/>
          <p:cNvSpPr txBox="1"/>
          <p:nvPr/>
        </p:nvSpPr>
        <p:spPr>
          <a:xfrm>
            <a:off x="243720" y="631080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Tree>
  </p:cSld>
</p:sld>
</file>

<file path=ppt/slides/slide6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0"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Temporal Metrics in Practice</a:t>
            </a:r>
            <a:endParaRPr b="1" lang="en-US" sz="3200" spc="-1" strike="noStrike">
              <a:solidFill>
                <a:srgbClr val="000000"/>
              </a:solidFill>
              <a:uFill>
                <a:solidFill>
                  <a:srgbClr val="ffffff"/>
                </a:solidFill>
              </a:uFill>
              <a:latin typeface="Arial"/>
            </a:endParaRPr>
          </a:p>
        </p:txBody>
      </p:sp>
      <p:sp>
        <p:nvSpPr>
          <p:cNvPr id="371"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600" spc="-1" strike="noStrike">
                <a:solidFill>
                  <a:srgbClr val="000000"/>
                </a:solidFill>
                <a:uFill>
                  <a:solidFill>
                    <a:srgbClr val="ffffff"/>
                  </a:solidFill>
                </a:uFill>
                <a:latin typeface="Arial"/>
              </a:rPr>
              <a:t>A few vendors provide Temporal Metric information specific to each vulnerability. Some update this over the life of the vulnerability, which is the intention of the standard.</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Other vendors provide some guidance to allow end users to select appropriate values.</a:t>
            </a:r>
            <a:endParaRPr b="0" lang="en-US" sz="1800" spc="-1" strike="noStrike">
              <a:solidFill>
                <a:srgbClr val="000000"/>
              </a:solidFill>
              <a:uFill>
                <a:solidFill>
                  <a:srgbClr val="ffffff"/>
                </a:solidFill>
              </a:uFill>
              <a:latin typeface="Arial"/>
            </a:endParaRPr>
          </a:p>
        </p:txBody>
      </p:sp>
    </p:spTree>
  </p:cSld>
</p:sld>
</file>

<file path=ppt/slides/slide6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2"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Course Content</a:t>
            </a:r>
            <a:endParaRPr b="1" lang="en-US" sz="3200" spc="-1" strike="noStrike">
              <a:solidFill>
                <a:srgbClr val="000000"/>
              </a:solidFill>
              <a:uFill>
                <a:solidFill>
                  <a:srgbClr val="ffffff"/>
                </a:solidFill>
              </a:uFill>
              <a:latin typeface="Arial"/>
            </a:endParaRPr>
          </a:p>
        </p:txBody>
      </p:sp>
      <p:sp>
        <p:nvSpPr>
          <p:cNvPr id="373"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overview</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concepts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Base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Temporal Metrics</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1" lang="en-US" sz="2600" spc="-1" strike="noStrike">
                <a:solidFill>
                  <a:srgbClr val="000000"/>
                </a:solidFill>
                <a:uFill>
                  <a:solidFill>
                    <a:srgbClr val="ffffff"/>
                  </a:solidFill>
                </a:uFill>
                <a:latin typeface="Arial"/>
              </a:rPr>
              <a:t> </a:t>
            </a:r>
            <a:r>
              <a:rPr b="1" lang="en-US" sz="2600" spc="-1" strike="noStrike">
                <a:solidFill>
                  <a:srgbClr val="000000"/>
                </a:solidFill>
                <a:uFill>
                  <a:solidFill>
                    <a:srgbClr val="ffffff"/>
                  </a:solidFill>
                </a:uFill>
                <a:latin typeface="Arial"/>
              </a:rPr>
              <a:t>Environmental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Further information</a:t>
            </a:r>
            <a:endParaRPr b="0" lang="en-US" sz="1800" spc="-1" strike="noStrike">
              <a:solidFill>
                <a:srgbClr val="000000"/>
              </a:solidFill>
              <a:uFill>
                <a:solidFill>
                  <a:srgbClr val="ffffff"/>
                </a:solidFill>
              </a:uFill>
              <a:latin typeface="Arial"/>
            </a:endParaRPr>
          </a:p>
        </p:txBody>
      </p:sp>
      <p:pic>
        <p:nvPicPr>
          <p:cNvPr id="374" name="" descr=""/>
          <p:cNvPicPr/>
          <p:nvPr/>
        </p:nvPicPr>
        <p:blipFill>
          <a:blip r:embed="rId1"/>
          <a:stretch/>
        </p:blipFill>
        <p:spPr>
          <a:xfrm>
            <a:off x="9471240" y="91440"/>
            <a:ext cx="2377440" cy="2377440"/>
          </a:xfrm>
          <a:prstGeom prst="rect">
            <a:avLst/>
          </a:prstGeom>
          <a:ln>
            <a:noFill/>
          </a:ln>
        </p:spPr>
      </p:pic>
    </p:spTree>
  </p:cSld>
</p:sld>
</file>

<file path=ppt/slides/slide6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5"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Environmental Metrics</a:t>
            </a:r>
            <a:endParaRPr b="1" lang="en-US" sz="3200" spc="-1" strike="noStrike">
              <a:solidFill>
                <a:srgbClr val="000000"/>
              </a:solidFill>
              <a:uFill>
                <a:solidFill>
                  <a:srgbClr val="ffffff"/>
                </a:solidFill>
              </a:uFill>
              <a:latin typeface="Arial"/>
            </a:endParaRPr>
          </a:p>
        </p:txBody>
      </p:sp>
      <p:sp>
        <p:nvSpPr>
          <p:cNvPr id="376" name="CustomShape 2"/>
          <p:cNvSpPr/>
          <p:nvPr/>
        </p:nvSpPr>
        <p:spPr>
          <a:xfrm>
            <a:off x="849600" y="176400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0" lang="en-US" sz="2600" spc="-1" strike="noStrike">
                <a:solidFill>
                  <a:srgbClr val="000000"/>
                </a:solidFill>
                <a:uFill>
                  <a:solidFill>
                    <a:srgbClr val="ffffff"/>
                  </a:solidFill>
                </a:uFill>
                <a:latin typeface="Arial"/>
              </a:rPr>
              <a:t>Environmental Metrics generate a score based on the impact of a vulnerability in a specific environment. It allows the importance of Confidentiality, Integrity, and Availability to be individually raised or lowered. It also allows modifications to Base Score values.</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2600" spc="-1" strike="noStrike">
                <a:solidFill>
                  <a:srgbClr val="000000"/>
                </a:solidFill>
                <a:uFill>
                  <a:solidFill>
                    <a:srgbClr val="ffffff"/>
                  </a:solidFill>
                </a:uFill>
                <a:latin typeface="Arial"/>
              </a:rPr>
              <a:t>All Environmental Metrics have a value of </a:t>
            </a:r>
            <a:r>
              <a:rPr b="1" lang="en-US" sz="2600" spc="-1" strike="noStrike">
                <a:solidFill>
                  <a:srgbClr val="000000"/>
                </a:solidFill>
                <a:uFill>
                  <a:solidFill>
                    <a:srgbClr val="ffffff"/>
                  </a:solidFill>
                </a:uFill>
                <a:latin typeface="Arial"/>
              </a:rPr>
              <a:t>Not Defined (X)</a:t>
            </a:r>
            <a:r>
              <a:rPr b="0" lang="en-US" sz="2600" spc="-1" strike="noStrike">
                <a:solidFill>
                  <a:srgbClr val="000000"/>
                </a:solidFill>
                <a:uFill>
                  <a:solidFill>
                    <a:srgbClr val="ffffff"/>
                  </a:solidFill>
                </a:uFill>
                <a:latin typeface="Arial"/>
              </a:rPr>
              <a:t>. For Security Requirements it is equivalent to Medium, and for Modified Base Scores it is the same as the Base Score metric value. </a:t>
            </a:r>
            <a:endParaRPr b="0" lang="en-US" sz="1800" spc="-1" strike="noStrike">
              <a:solidFill>
                <a:srgbClr val="000000"/>
              </a:solidFill>
              <a:uFill>
                <a:solidFill>
                  <a:srgbClr val="ffffff"/>
                </a:solidFill>
              </a:uFill>
              <a:latin typeface="Arial"/>
            </a:endParaRPr>
          </a:p>
        </p:txBody>
      </p:sp>
      <p:pic>
        <p:nvPicPr>
          <p:cNvPr id="377" name="" descr=""/>
          <p:cNvPicPr/>
          <p:nvPr/>
        </p:nvPicPr>
        <p:blipFill>
          <a:blip r:embed="rId1"/>
          <a:stretch/>
        </p:blipFill>
        <p:spPr>
          <a:xfrm>
            <a:off x="8784360" y="365040"/>
            <a:ext cx="2645640" cy="1433520"/>
          </a:xfrm>
          <a:prstGeom prst="rect">
            <a:avLst/>
          </a:prstGeom>
          <a:ln>
            <a:noFill/>
          </a:ln>
        </p:spPr>
      </p:pic>
    </p:spTree>
  </p:cSld>
</p:sld>
</file>

<file path=ppt/slides/slide6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78" name="CustomShape 1"/>
          <p:cNvSpPr/>
          <p:nvPr/>
        </p:nvSpPr>
        <p:spPr>
          <a:xfrm>
            <a:off x="1188720" y="548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Security Requirements (CR, IR, AR)</a:t>
            </a:r>
            <a:endParaRPr b="0" lang="en-US" sz="1800" spc="-1" strike="noStrike">
              <a:solidFill>
                <a:srgbClr val="000000"/>
              </a:solidFill>
              <a:uFill>
                <a:solidFill>
                  <a:srgbClr val="ffffff"/>
                </a:solidFill>
              </a:uFill>
              <a:latin typeface="Arial"/>
            </a:endParaRPr>
          </a:p>
        </p:txBody>
      </p:sp>
      <p:graphicFrame>
        <p:nvGraphicFramePr>
          <p:cNvPr id="379" name="Table 2"/>
          <p:cNvGraphicFramePr/>
          <p:nvPr/>
        </p:nvGraphicFramePr>
        <p:xfrm>
          <a:off x="1191600" y="2127600"/>
          <a:ext cx="9830520" cy="3174480"/>
        </p:xfrm>
        <a:graphic>
          <a:graphicData uri="http://schemas.openxmlformats.org/drawingml/2006/table">
            <a:tbl>
              <a:tblPr/>
              <a:tblGrid>
                <a:gridCol w="2475720"/>
                <a:gridCol w="7355160"/>
              </a:tblGrid>
              <a:tr h="500040">
                <a:tc>
                  <a:txBody>
                    <a:bodyPr tIns="91440" bIns="91440"/>
                    <a:p>
                      <a:pPr>
                        <a:lnSpc>
                          <a:spcPct val="100000"/>
                        </a:lnSpc>
                      </a:pPr>
                      <a:r>
                        <a:rPr b="1" lang="en-US" sz="1800" spc="-1" strike="noStrike">
                          <a:solidFill>
                            <a:srgbClr val="ffffff"/>
                          </a:solidFill>
                          <a:uFill>
                            <a:solidFill>
                              <a:srgbClr val="ffffff"/>
                            </a:solidFill>
                          </a:uFill>
                          <a:latin typeface="Arial"/>
                        </a:rPr>
                        <a:t>Metric Value</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Description</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891360">
                <a:tc>
                  <a:txBody>
                    <a:bodyPr tIns="91440" bIns="91440"/>
                    <a:p>
                      <a:pPr>
                        <a:lnSpc>
                          <a:spcPct val="100000"/>
                        </a:lnSpc>
                      </a:pPr>
                      <a:r>
                        <a:rPr b="0" lang="en-US" sz="1800" spc="-1" strike="noStrike">
                          <a:solidFill>
                            <a:srgbClr val="000000"/>
                          </a:solidFill>
                          <a:uFill>
                            <a:solidFill>
                              <a:srgbClr val="ffffff"/>
                            </a:solidFill>
                          </a:uFill>
                          <a:latin typeface="Arial"/>
                        </a:rPr>
                        <a:t>High (H)</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Loss of [Confidentiality / Integrity / Availability] is likely to have a catastrophic adverse effect on the organization or individuals associated with the organization (e.g., employees, customers).</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r h="891360">
                <a:tc>
                  <a:txBody>
                    <a:bodyPr tIns="91440" bIns="91440"/>
                    <a:p>
                      <a:pPr>
                        <a:lnSpc>
                          <a:spcPct val="100000"/>
                        </a:lnSpc>
                      </a:pPr>
                      <a:r>
                        <a:rPr b="0" lang="en-US" sz="1800" spc="-1" strike="noStrike">
                          <a:solidFill>
                            <a:srgbClr val="000000"/>
                          </a:solidFill>
                          <a:uFill>
                            <a:solidFill>
                              <a:srgbClr val="ffffff"/>
                            </a:solidFill>
                          </a:uFill>
                          <a:latin typeface="Arial"/>
                        </a:rPr>
                        <a:t>Medium (M)</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c>
                  <a:txBody>
                    <a:bodyPr tIns="91440" bIns="91440"/>
                    <a:p>
                      <a:pPr>
                        <a:lnSpc>
                          <a:spcPct val="100000"/>
                        </a:lnSpc>
                      </a:pPr>
                      <a:r>
                        <a:rPr b="0" lang="en-US" sz="1400" spc="-1" strike="noStrike">
                          <a:solidFill>
                            <a:srgbClr val="000000"/>
                          </a:solidFill>
                          <a:uFill>
                            <a:solidFill>
                              <a:srgbClr val="ffffff"/>
                            </a:solidFill>
                          </a:uFill>
                          <a:latin typeface="Arial"/>
                        </a:rPr>
                        <a:t>Loss of [Confidentiality / Integrity / Availability] is likely to have a serious adverse effect on the organization or individuals associated with the organization (e.g., employees, customers).</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ffffff"/>
                    </a:solidFill>
                  </a:tcPr>
                </a:tc>
              </a:tr>
              <a:tr h="892080">
                <a:tc>
                  <a:txBody>
                    <a:bodyPr tIns="91440" bIns="91440"/>
                    <a:p>
                      <a:pPr>
                        <a:lnSpc>
                          <a:spcPct val="100000"/>
                        </a:lnSpc>
                      </a:pPr>
                      <a:r>
                        <a:rPr b="0" lang="en-US" sz="1800" spc="-1" strike="noStrike">
                          <a:solidFill>
                            <a:srgbClr val="000000"/>
                          </a:solidFill>
                          <a:uFill>
                            <a:solidFill>
                              <a:srgbClr val="ffffff"/>
                            </a:solidFill>
                          </a:uFill>
                          <a:latin typeface="Arial"/>
                        </a:rPr>
                        <a:t>Low (L)</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Loss of [Confidentiality / Integrity / Availability] is likely to have only a limited adverse effect on the organization or individuals associated with the organization (e.g., employees, customers).</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bl>
          </a:graphicData>
        </a:graphic>
      </p:graphicFrame>
      <p:sp>
        <p:nvSpPr>
          <p:cNvPr id="380" name="CustomShape 3"/>
          <p:cNvSpPr/>
          <p:nvPr/>
        </p:nvSpPr>
        <p:spPr>
          <a:xfrm>
            <a:off x="6706440" y="5486400"/>
            <a:ext cx="3534840" cy="118872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New metrics</a:t>
            </a:r>
            <a:endParaRPr b="0" lang="en-US" sz="1800" spc="-1" strike="noStrike">
              <a:solidFill>
                <a:srgbClr val="000000"/>
              </a:solidFill>
              <a:uFill>
                <a:solidFill>
                  <a:srgbClr val="ffffff"/>
                </a:solidFill>
              </a:uFill>
              <a:latin typeface="Arial"/>
            </a:endParaRPr>
          </a:p>
        </p:txBody>
      </p:sp>
      <p:sp>
        <p:nvSpPr>
          <p:cNvPr id="381" name="TextShape 4"/>
          <p:cNvSpPr txBox="1"/>
          <p:nvPr/>
        </p:nvSpPr>
        <p:spPr>
          <a:xfrm>
            <a:off x="243720" y="631116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
        <p:nvSpPr>
          <p:cNvPr id="382" name="TextShape 5"/>
          <p:cNvSpPr txBox="1"/>
          <p:nvPr/>
        </p:nvSpPr>
        <p:spPr>
          <a:xfrm>
            <a:off x="1280160" y="1554480"/>
            <a:ext cx="978408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Confidentiality Requirement (CR), Integrity Requirement (IR), Availability Requirement (AR)</a:t>
            </a:r>
            <a:endParaRPr b="0" lang="en-US" sz="1800" spc="-1" strike="noStrike">
              <a:solidFill>
                <a:srgbClr val="000000"/>
              </a:solidFill>
              <a:uFill>
                <a:solidFill>
                  <a:srgbClr val="ffffff"/>
                </a:solidFill>
              </a:uFill>
              <a:latin typeface="Arial"/>
            </a:endParaRPr>
          </a:p>
        </p:txBody>
      </p:sp>
    </p:spTree>
  </p:cSld>
</p:sld>
</file>

<file path=ppt/slides/slide6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3" name="CustomShape 1"/>
          <p:cNvSpPr/>
          <p:nvPr/>
        </p:nvSpPr>
        <p:spPr>
          <a:xfrm>
            <a:off x="306360" y="431640"/>
            <a:ext cx="11448360" cy="8384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nchor="ctr"/>
          <a:p>
            <a:pPr>
              <a:lnSpc>
                <a:spcPct val="80000"/>
              </a:lnSpc>
            </a:pPr>
            <a:r>
              <a:rPr b="1" lang="en-US" sz="3600" spc="-1" strike="noStrike">
                <a:solidFill>
                  <a:srgbClr val="000000"/>
                </a:solidFill>
                <a:uFill>
                  <a:solidFill>
                    <a:srgbClr val="ffffff"/>
                  </a:solidFill>
                </a:uFill>
                <a:latin typeface="Arial"/>
              </a:rPr>
              <a:t>Modified Base Metrics</a:t>
            </a:r>
            <a:endParaRPr b="0" lang="en-US" sz="1800" spc="-1" strike="noStrike">
              <a:solidFill>
                <a:srgbClr val="000000"/>
              </a:solidFill>
              <a:uFill>
                <a:solidFill>
                  <a:srgbClr val="ffffff"/>
                </a:solidFill>
              </a:uFill>
              <a:latin typeface="Arial"/>
            </a:endParaRPr>
          </a:p>
        </p:txBody>
      </p:sp>
      <p:graphicFrame>
        <p:nvGraphicFramePr>
          <p:cNvPr id="384" name="Table 2"/>
          <p:cNvGraphicFramePr/>
          <p:nvPr/>
        </p:nvGraphicFramePr>
        <p:xfrm>
          <a:off x="1218600" y="1397160"/>
          <a:ext cx="9830520" cy="2835000"/>
        </p:xfrm>
        <a:graphic>
          <a:graphicData uri="http://schemas.openxmlformats.org/drawingml/2006/table">
            <a:tbl>
              <a:tblPr/>
              <a:tblGrid>
                <a:gridCol w="5625360"/>
                <a:gridCol w="4205520"/>
              </a:tblGrid>
              <a:tr h="457560">
                <a:tc>
                  <a:txBody>
                    <a:bodyPr tIns="91440" bIns="91440"/>
                    <a:p>
                      <a:pPr>
                        <a:lnSpc>
                          <a:spcPct val="100000"/>
                        </a:lnSpc>
                      </a:pPr>
                      <a:r>
                        <a:rPr b="1" lang="en-US" sz="1800" spc="-1" strike="noStrike">
                          <a:solidFill>
                            <a:srgbClr val="ffffff"/>
                          </a:solidFill>
                          <a:uFill>
                            <a:solidFill>
                              <a:srgbClr val="ffffff"/>
                            </a:solidFill>
                          </a:uFill>
                          <a:latin typeface="Arial"/>
                        </a:rPr>
                        <a:t>Modified Base Metric</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c>
                  <a:txBody>
                    <a:bodyPr tIns="91440" bIns="91440"/>
                    <a:p>
                      <a:pPr>
                        <a:lnSpc>
                          <a:spcPct val="100000"/>
                        </a:lnSpc>
                      </a:pPr>
                      <a:r>
                        <a:rPr b="1" lang="en-US" sz="1800" spc="-1" strike="noStrike">
                          <a:solidFill>
                            <a:srgbClr val="ffffff"/>
                          </a:solidFill>
                          <a:uFill>
                            <a:solidFill>
                              <a:srgbClr val="ffffff"/>
                            </a:solidFill>
                          </a:uFill>
                          <a:latin typeface="Arial"/>
                        </a:rPr>
                        <a:t>Corresponding Values</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d7d31"/>
                    </a:solidFill>
                  </a:tcPr>
                </a:tc>
              </a:tr>
              <a:tr h="2377800">
                <a:tc>
                  <a:txBody>
                    <a:bodyPr tIns="91440" bIns="91440"/>
                    <a:p>
                      <a:pPr>
                        <a:lnSpc>
                          <a:spcPct val="100000"/>
                        </a:lnSpc>
                      </a:pPr>
                      <a:r>
                        <a:rPr b="0" lang="en-US" sz="1800" spc="-1" strike="noStrike">
                          <a:solidFill>
                            <a:srgbClr val="000000"/>
                          </a:solidFill>
                          <a:uFill>
                            <a:solidFill>
                              <a:srgbClr val="ffffff"/>
                            </a:solidFill>
                          </a:uFill>
                          <a:latin typeface="Arial"/>
                        </a:rPr>
                        <a:t>Modified Attack Vector (MAV)</a:t>
                      </a:r>
                      <a:endParaRPr b="0" lang="en-US" sz="1800" spc="-1" strike="noStrike">
                        <a:solidFill>
                          <a:srgbClr val="000000"/>
                        </a:solidFill>
                        <a:uFill>
                          <a:solidFill>
                            <a:srgbClr val="ffffff"/>
                          </a:solidFill>
                        </a:uFill>
                        <a:latin typeface="Arial"/>
                      </a:endParaRPr>
                    </a:p>
                    <a:p>
                      <a:pPr>
                        <a:lnSpc>
                          <a:spcPct val="100000"/>
                        </a:lnSpc>
                      </a:pPr>
                      <a:r>
                        <a:rPr b="0" lang="en-US" sz="1800" spc="-1" strike="noStrike">
                          <a:solidFill>
                            <a:srgbClr val="000000"/>
                          </a:solidFill>
                          <a:uFill>
                            <a:solidFill>
                              <a:srgbClr val="ffffff"/>
                            </a:solidFill>
                          </a:uFill>
                          <a:latin typeface="Arial"/>
                        </a:rPr>
                        <a:t>Modified Attack Complexity (MAC)</a:t>
                      </a:r>
                      <a:endParaRPr b="0" lang="en-US" sz="1800" spc="-1" strike="noStrike">
                        <a:solidFill>
                          <a:srgbClr val="000000"/>
                        </a:solidFill>
                        <a:uFill>
                          <a:solidFill>
                            <a:srgbClr val="ffffff"/>
                          </a:solidFill>
                        </a:uFill>
                        <a:latin typeface="Arial"/>
                      </a:endParaRPr>
                    </a:p>
                    <a:p>
                      <a:pPr>
                        <a:lnSpc>
                          <a:spcPct val="100000"/>
                        </a:lnSpc>
                      </a:pPr>
                      <a:r>
                        <a:rPr b="0" lang="en-US" sz="1800" spc="-1" strike="noStrike">
                          <a:solidFill>
                            <a:srgbClr val="000000"/>
                          </a:solidFill>
                          <a:uFill>
                            <a:solidFill>
                              <a:srgbClr val="ffffff"/>
                            </a:solidFill>
                          </a:uFill>
                          <a:latin typeface="Arial"/>
                        </a:rPr>
                        <a:t>Modified Privileges Required (MPR)</a:t>
                      </a:r>
                      <a:endParaRPr b="0" lang="en-US" sz="1800" spc="-1" strike="noStrike">
                        <a:solidFill>
                          <a:srgbClr val="000000"/>
                        </a:solidFill>
                        <a:uFill>
                          <a:solidFill>
                            <a:srgbClr val="ffffff"/>
                          </a:solidFill>
                        </a:uFill>
                        <a:latin typeface="Arial"/>
                      </a:endParaRPr>
                    </a:p>
                    <a:p>
                      <a:pPr>
                        <a:lnSpc>
                          <a:spcPct val="100000"/>
                        </a:lnSpc>
                      </a:pPr>
                      <a:r>
                        <a:rPr b="0" lang="en-US" sz="1800" spc="-1" strike="noStrike">
                          <a:solidFill>
                            <a:srgbClr val="000000"/>
                          </a:solidFill>
                          <a:uFill>
                            <a:solidFill>
                              <a:srgbClr val="ffffff"/>
                            </a:solidFill>
                          </a:uFill>
                          <a:latin typeface="Arial"/>
                        </a:rPr>
                        <a:t>Modified User Interaction (MUI)</a:t>
                      </a:r>
                      <a:endParaRPr b="0" lang="en-US" sz="1800" spc="-1" strike="noStrike">
                        <a:solidFill>
                          <a:srgbClr val="000000"/>
                        </a:solidFill>
                        <a:uFill>
                          <a:solidFill>
                            <a:srgbClr val="ffffff"/>
                          </a:solidFill>
                        </a:uFill>
                        <a:latin typeface="Arial"/>
                      </a:endParaRPr>
                    </a:p>
                    <a:p>
                      <a:pPr>
                        <a:lnSpc>
                          <a:spcPct val="100000"/>
                        </a:lnSpc>
                      </a:pPr>
                      <a:r>
                        <a:rPr b="0" lang="en-US" sz="1800" spc="-1" strike="noStrike">
                          <a:solidFill>
                            <a:srgbClr val="000000"/>
                          </a:solidFill>
                          <a:uFill>
                            <a:solidFill>
                              <a:srgbClr val="ffffff"/>
                            </a:solidFill>
                          </a:uFill>
                          <a:latin typeface="Arial"/>
                        </a:rPr>
                        <a:t>Modified Scope (MS)</a:t>
                      </a:r>
                      <a:endParaRPr b="0" lang="en-US" sz="1800" spc="-1" strike="noStrike">
                        <a:solidFill>
                          <a:srgbClr val="000000"/>
                        </a:solidFill>
                        <a:uFill>
                          <a:solidFill>
                            <a:srgbClr val="ffffff"/>
                          </a:solidFill>
                        </a:uFill>
                        <a:latin typeface="Arial"/>
                      </a:endParaRPr>
                    </a:p>
                    <a:p>
                      <a:pPr>
                        <a:lnSpc>
                          <a:spcPct val="100000"/>
                        </a:lnSpc>
                      </a:pPr>
                      <a:r>
                        <a:rPr b="0" lang="en-US" sz="1800" spc="-1" strike="noStrike">
                          <a:solidFill>
                            <a:srgbClr val="000000"/>
                          </a:solidFill>
                          <a:uFill>
                            <a:solidFill>
                              <a:srgbClr val="ffffff"/>
                            </a:solidFill>
                          </a:uFill>
                          <a:latin typeface="Arial"/>
                        </a:rPr>
                        <a:t>Modified Confidentiality (MC)</a:t>
                      </a:r>
                      <a:endParaRPr b="0" lang="en-US" sz="1800" spc="-1" strike="noStrike">
                        <a:solidFill>
                          <a:srgbClr val="000000"/>
                        </a:solidFill>
                        <a:uFill>
                          <a:solidFill>
                            <a:srgbClr val="ffffff"/>
                          </a:solidFill>
                        </a:uFill>
                        <a:latin typeface="Arial"/>
                      </a:endParaRPr>
                    </a:p>
                    <a:p>
                      <a:pPr>
                        <a:lnSpc>
                          <a:spcPct val="100000"/>
                        </a:lnSpc>
                      </a:pPr>
                      <a:r>
                        <a:rPr b="0" lang="en-US" sz="1800" spc="-1" strike="noStrike">
                          <a:solidFill>
                            <a:srgbClr val="000000"/>
                          </a:solidFill>
                          <a:uFill>
                            <a:solidFill>
                              <a:srgbClr val="ffffff"/>
                            </a:solidFill>
                          </a:uFill>
                          <a:latin typeface="Arial"/>
                        </a:rPr>
                        <a:t>Modified Integrity (MI)</a:t>
                      </a:r>
                      <a:endParaRPr b="0" lang="en-US" sz="1800" spc="-1" strike="noStrike">
                        <a:solidFill>
                          <a:srgbClr val="000000"/>
                        </a:solidFill>
                        <a:uFill>
                          <a:solidFill>
                            <a:srgbClr val="ffffff"/>
                          </a:solidFill>
                        </a:uFill>
                        <a:latin typeface="Arial"/>
                      </a:endParaRPr>
                    </a:p>
                    <a:p>
                      <a:pPr>
                        <a:lnSpc>
                          <a:spcPct val="100000"/>
                        </a:lnSpc>
                      </a:pPr>
                      <a:r>
                        <a:rPr b="0" lang="en-US" sz="1800" spc="-1" strike="noStrike">
                          <a:solidFill>
                            <a:srgbClr val="000000"/>
                          </a:solidFill>
                          <a:uFill>
                            <a:solidFill>
                              <a:srgbClr val="ffffff"/>
                            </a:solidFill>
                          </a:uFill>
                          <a:latin typeface="Arial"/>
                        </a:rPr>
                        <a:t>Modified Availability (MA)</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c>
                  <a:txBody>
                    <a:bodyPr tIns="91440" bIns="91440"/>
                    <a:p>
                      <a:pPr>
                        <a:lnSpc>
                          <a:spcPct val="100000"/>
                        </a:lnSpc>
                      </a:pPr>
                      <a:r>
                        <a:rPr b="0" lang="en-US" sz="1400" spc="-1" strike="noStrike">
                          <a:solidFill>
                            <a:srgbClr val="000000"/>
                          </a:solidFill>
                          <a:uFill>
                            <a:solidFill>
                              <a:srgbClr val="ffffff"/>
                            </a:solidFill>
                          </a:uFill>
                          <a:latin typeface="Arial"/>
                        </a:rPr>
                        <a:t>The same values as the corresponding Base Metric (see Base Metrics above), as well as Not Defined (the default)</a:t>
                      </a:r>
                      <a:endParaRPr b="0" lang="en-US" sz="1800" spc="-1" strike="noStrike">
                        <a:solidFill>
                          <a:srgbClr val="000000"/>
                        </a:solidFill>
                        <a:uFill>
                          <a:solidFill>
                            <a:srgbClr val="ffffff"/>
                          </a:solidFill>
                        </a:uFill>
                        <a:latin typeface="Arial"/>
                      </a:endParaRPr>
                    </a:p>
                  </a:txBody>
                  <a:tcPr marL="91440" marR="91440">
                    <a:lnT w="720">
                      <a:solidFill>
                        <a:srgbClr val="000000"/>
                      </a:solidFill>
                    </a:lnT>
                    <a:lnB w="720">
                      <a:solidFill>
                        <a:srgbClr val="000000"/>
                      </a:solidFill>
                    </a:lnB>
                    <a:solidFill>
                      <a:srgbClr val="e7e7e7"/>
                    </a:solidFill>
                  </a:tcPr>
                </a:tc>
              </a:tr>
            </a:tbl>
          </a:graphicData>
        </a:graphic>
      </p:graphicFrame>
      <p:sp>
        <p:nvSpPr>
          <p:cNvPr id="385" name="CustomShape 3"/>
          <p:cNvSpPr/>
          <p:nvPr/>
        </p:nvSpPr>
        <p:spPr>
          <a:xfrm>
            <a:off x="6825600" y="4389120"/>
            <a:ext cx="3534840" cy="822960"/>
          </a:xfrm>
          <a:custGeom>
            <a:avLst/>
            <a:gdLst/>
            <a:ahLst/>
            <a:rect l="l" t="t" r="r" b="b"/>
            <a:pathLst>
              <a:path w="21600" h="21600">
                <a:moveTo>
                  <a:pt x="11464" y="4340"/>
                </a:moveTo>
                <a:lnTo>
                  <a:pt x="9722" y="1887"/>
                </a:lnTo>
                <a:lnTo>
                  <a:pt x="8548" y="6383"/>
                </a:lnTo>
                <a:lnTo>
                  <a:pt x="4503" y="3626"/>
                </a:lnTo>
                <a:lnTo>
                  <a:pt x="5373" y="7816"/>
                </a:lnTo>
                <a:lnTo>
                  <a:pt x="1174" y="8270"/>
                </a:lnTo>
                <a:lnTo>
                  <a:pt x="3934" y="11592"/>
                </a:lnTo>
                <a:lnTo>
                  <a:pt x="0" y="12875"/>
                </a:lnTo>
                <a:lnTo>
                  <a:pt x="3329" y="15372"/>
                </a:lnTo>
                <a:lnTo>
                  <a:pt x="1283" y="17824"/>
                </a:lnTo>
                <a:lnTo>
                  <a:pt x="4804" y="18239"/>
                </a:lnTo>
                <a:lnTo>
                  <a:pt x="4918" y="21600"/>
                </a:lnTo>
                <a:lnTo>
                  <a:pt x="7525" y="18125"/>
                </a:lnTo>
                <a:lnTo>
                  <a:pt x="8698" y="19712"/>
                </a:lnTo>
                <a:lnTo>
                  <a:pt x="9871" y="17371"/>
                </a:lnTo>
                <a:lnTo>
                  <a:pt x="11614" y="18844"/>
                </a:lnTo>
                <a:lnTo>
                  <a:pt x="12178" y="15937"/>
                </a:lnTo>
                <a:lnTo>
                  <a:pt x="14943" y="17371"/>
                </a:lnTo>
                <a:lnTo>
                  <a:pt x="14640" y="14348"/>
                </a:lnTo>
                <a:lnTo>
                  <a:pt x="18878" y="15632"/>
                </a:lnTo>
                <a:lnTo>
                  <a:pt x="16382" y="12311"/>
                </a:lnTo>
                <a:lnTo>
                  <a:pt x="18270" y="11292"/>
                </a:lnTo>
                <a:lnTo>
                  <a:pt x="16986" y="9404"/>
                </a:lnTo>
                <a:lnTo>
                  <a:pt x="21600" y="6646"/>
                </a:lnTo>
                <a:lnTo>
                  <a:pt x="16382" y="6533"/>
                </a:lnTo>
                <a:lnTo>
                  <a:pt x="18005" y="3172"/>
                </a:lnTo>
                <a:lnTo>
                  <a:pt x="14524" y="5778"/>
                </a:lnTo>
                <a:lnTo>
                  <a:pt x="14789" y="0"/>
                </a:lnTo>
                <a:lnTo>
                  <a:pt x="11464" y="4340"/>
                </a:lnTo>
                <a:close/>
              </a:path>
            </a:pathLst>
          </a:custGeom>
          <a:solidFill>
            <a:srgbClr val="ffff99"/>
          </a:solidFill>
          <a:ln>
            <a:noFill/>
          </a:ln>
        </p:spPr>
        <p:style>
          <a:lnRef idx="0"/>
          <a:fillRef idx="0"/>
          <a:effectRef idx="0"/>
          <a:fontRef idx="minor"/>
        </p:style>
        <p:txBody>
          <a:bodyPr lIns="90000" rIns="90000" tIns="45000" bIns="45000" anchor="ctr"/>
          <a:p>
            <a:pPr algn="ctr"/>
            <a:r>
              <a:rPr b="0" lang="en-US" sz="1800" spc="-1" strike="noStrike">
                <a:solidFill>
                  <a:srgbClr val="000000"/>
                </a:solidFill>
                <a:uFill>
                  <a:solidFill>
                    <a:srgbClr val="ffffff"/>
                  </a:solidFill>
                </a:uFill>
                <a:latin typeface="Arial"/>
              </a:rPr>
              <a:t>New</a:t>
            </a:r>
            <a:endParaRPr b="0" lang="en-US" sz="1800" spc="-1" strike="noStrike">
              <a:solidFill>
                <a:srgbClr val="000000"/>
              </a:solidFill>
              <a:uFill>
                <a:solidFill>
                  <a:srgbClr val="ffffff"/>
                </a:solidFill>
              </a:uFill>
              <a:latin typeface="Arial"/>
            </a:endParaRPr>
          </a:p>
        </p:txBody>
      </p:sp>
      <p:sp>
        <p:nvSpPr>
          <p:cNvPr id="386" name="TextShape 4"/>
          <p:cNvSpPr txBox="1"/>
          <p:nvPr/>
        </p:nvSpPr>
        <p:spPr>
          <a:xfrm>
            <a:off x="243720" y="631116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Tree>
  </p:cSld>
</p:sld>
</file>

<file path=ppt/slides/slide6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7" name="CustomShape 1"/>
          <p:cNvSpPr/>
          <p:nvPr/>
        </p:nvSpPr>
        <p:spPr>
          <a:xfrm>
            <a:off x="454680" y="2233440"/>
            <a:ext cx="1051344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4800" spc="-1" strike="noStrike">
                <a:solidFill>
                  <a:srgbClr val="000000"/>
                </a:solidFill>
                <a:uFill>
                  <a:solidFill>
                    <a:srgbClr val="ffffff"/>
                  </a:solidFill>
                </a:uFill>
                <a:latin typeface="Arial"/>
              </a:rPr>
              <a:t>Worked Examples</a:t>
            </a:r>
            <a:endParaRPr b="0" lang="en-US" sz="1800" spc="-1" strike="noStrike">
              <a:solidFill>
                <a:srgbClr val="000000"/>
              </a:solidFill>
              <a:uFill>
                <a:solidFill>
                  <a:srgbClr val="ffffff"/>
                </a:solidFill>
              </a:uFill>
              <a:latin typeface="Arial"/>
            </a:endParaRPr>
          </a:p>
        </p:txBody>
      </p:sp>
      <p:sp>
        <p:nvSpPr>
          <p:cNvPr id="388"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6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9"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Exercise 5: Road Sign (1)</a:t>
            </a:r>
            <a:endParaRPr b="1" lang="en-US" sz="3200" spc="-1" strike="noStrike">
              <a:solidFill>
                <a:srgbClr val="000000"/>
              </a:solidFill>
              <a:uFill>
                <a:solidFill>
                  <a:srgbClr val="ffffff"/>
                </a:solidFill>
              </a:uFill>
              <a:latin typeface="Arial"/>
            </a:endParaRPr>
          </a:p>
        </p:txBody>
      </p:sp>
      <p:sp>
        <p:nvSpPr>
          <p:cNvPr id="390" name="CustomShape 2"/>
          <p:cNvSpPr/>
          <p:nvPr/>
        </p:nvSpPr>
        <p:spPr>
          <a:xfrm>
            <a:off x="837720" y="1825560"/>
            <a:ext cx="4374360" cy="411804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600" spc="-1" strike="noStrike">
                <a:solidFill>
                  <a:srgbClr val="000000"/>
                </a:solidFill>
                <a:uFill>
                  <a:solidFill>
                    <a:srgbClr val="ffffff"/>
                  </a:solidFill>
                </a:uFill>
                <a:latin typeface="Arial"/>
              </a:rPr>
              <a:t>Electronic road sign system.</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The system drives the display based on text entered by authorized users.</a:t>
            </a:r>
            <a:endParaRPr b="0" lang="en-US" sz="1800" spc="-1" strike="noStrike">
              <a:solidFill>
                <a:srgbClr val="000000"/>
              </a:solidFill>
              <a:uFill>
                <a:solidFill>
                  <a:srgbClr val="ffffff"/>
                </a:solidFill>
              </a:uFill>
              <a:latin typeface="Arial"/>
            </a:endParaRPr>
          </a:p>
        </p:txBody>
      </p:sp>
      <p:pic>
        <p:nvPicPr>
          <p:cNvPr id="391" name="" descr=""/>
          <p:cNvPicPr/>
          <p:nvPr/>
        </p:nvPicPr>
        <p:blipFill>
          <a:blip r:embed="rId1"/>
          <a:stretch/>
        </p:blipFill>
        <p:spPr>
          <a:xfrm>
            <a:off x="5577840" y="1510920"/>
            <a:ext cx="5486400" cy="3792600"/>
          </a:xfrm>
          <a:prstGeom prst="rect">
            <a:avLst/>
          </a:prstGeom>
          <a:ln>
            <a:noFill/>
          </a:ln>
        </p:spPr>
      </p:pic>
      <p:sp>
        <p:nvSpPr>
          <p:cNvPr id="392" name="TextShape 3"/>
          <p:cNvSpPr txBox="1"/>
          <p:nvPr/>
        </p:nvSpPr>
        <p:spPr>
          <a:xfrm>
            <a:off x="1950120" y="5669280"/>
            <a:ext cx="8410320" cy="242640"/>
          </a:xfrm>
          <a:prstGeom prst="rect">
            <a:avLst/>
          </a:prstGeom>
          <a:noFill/>
          <a:ln>
            <a:noFill/>
          </a:ln>
        </p:spPr>
        <p:txBody>
          <a:bodyPr lIns="90000" rIns="90000" tIns="45000" bIns="45000"/>
          <a:p>
            <a:pPr algn="ctr"/>
            <a:r>
              <a:rPr b="0" lang="en-US" sz="1000" spc="-1" strike="noStrike">
                <a:solidFill>
                  <a:srgbClr val="000000"/>
                </a:solidFill>
                <a:uFill>
                  <a:solidFill>
                    <a:srgbClr val="ffffff"/>
                  </a:solidFill>
                </a:uFill>
                <a:latin typeface="Arial"/>
              </a:rPr>
              <a:t>Image credit: http://onlyintherepublicofamherst.blogspot.com/2012/08/not-ready-for-prime-time.html</a:t>
            </a:r>
            <a:endParaRPr b="0" lang="en-US" sz="1800" spc="-1" strike="noStrike">
              <a:solidFill>
                <a:srgbClr val="000000"/>
              </a:solidFill>
              <a:uFill>
                <a:solidFill>
                  <a:srgbClr val="ffffff"/>
                </a:solidFill>
              </a:uFill>
              <a:latin typeface="Arial"/>
            </a:endParaRPr>
          </a:p>
        </p:txBody>
      </p:sp>
      <p:sp>
        <p:nvSpPr>
          <p:cNvPr id="393" name="TextShape 4"/>
          <p:cNvSpPr txBox="1"/>
          <p:nvPr/>
        </p:nvSpPr>
        <p:spPr>
          <a:xfrm>
            <a:off x="243720" y="631116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spTree>
  </p:cSld>
</p:sld>
</file>

<file path=ppt/slides/slide6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4"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Exercise 5: Road Sign (2)</a:t>
            </a:r>
            <a:endParaRPr b="1" lang="en-US" sz="3200" spc="-1" strike="noStrike">
              <a:solidFill>
                <a:srgbClr val="000000"/>
              </a:solidFill>
              <a:uFill>
                <a:solidFill>
                  <a:srgbClr val="ffffff"/>
                </a:solidFill>
              </a:uFill>
              <a:latin typeface="Arial"/>
            </a:endParaRPr>
          </a:p>
        </p:txBody>
      </p:sp>
      <p:pic>
        <p:nvPicPr>
          <p:cNvPr id="395" name="" descr=""/>
          <p:cNvPicPr/>
          <p:nvPr/>
        </p:nvPicPr>
        <p:blipFill>
          <a:blip r:embed="rId1"/>
          <a:stretch/>
        </p:blipFill>
        <p:spPr>
          <a:xfrm>
            <a:off x="2742480" y="1524600"/>
            <a:ext cx="6675840" cy="4327560"/>
          </a:xfrm>
          <a:prstGeom prst="rect">
            <a:avLst/>
          </a:prstGeom>
          <a:ln>
            <a:noFill/>
          </a:ln>
        </p:spPr>
      </p:pic>
      <p:sp>
        <p:nvSpPr>
          <p:cNvPr id="396" name="TextShape 2"/>
          <p:cNvSpPr txBox="1"/>
          <p:nvPr/>
        </p:nvSpPr>
        <p:spPr>
          <a:xfrm>
            <a:off x="2559600" y="5943600"/>
            <a:ext cx="7191360" cy="303480"/>
          </a:xfrm>
          <a:prstGeom prst="rect">
            <a:avLst/>
          </a:prstGeom>
          <a:noFill/>
          <a:ln>
            <a:noFill/>
          </a:ln>
        </p:spPr>
        <p:txBody>
          <a:bodyPr lIns="90000" rIns="90000" tIns="45000" bIns="45000"/>
          <a:p>
            <a:pPr algn="ctr"/>
            <a:r>
              <a:rPr b="0" lang="en-US" sz="1400" spc="-1" strike="noStrike">
                <a:solidFill>
                  <a:srgbClr val="000000"/>
                </a:solidFill>
                <a:uFill>
                  <a:solidFill>
                    <a:srgbClr val="ffffff"/>
                  </a:solidFill>
                </a:uFill>
                <a:latin typeface="Arial"/>
              </a:rPr>
              <a:t>Image credit: Associated Press</a:t>
            </a:r>
            <a:endParaRPr b="0" lang="en-US" sz="1800" spc="-1" strike="noStrike">
              <a:solidFill>
                <a:srgbClr val="000000"/>
              </a:solidFill>
              <a:uFill>
                <a:solidFill>
                  <a:srgbClr val="ffffff"/>
                </a:solidFill>
              </a:uFill>
              <a:latin typeface="Arial"/>
            </a:endParaRPr>
          </a:p>
        </p:txBody>
      </p:sp>
    </p:spTree>
  </p:cSld>
</p:sld>
</file>

<file path=ppt/slides/slide6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97"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Exercise 6: Database Account</a:t>
            </a:r>
            <a:endParaRPr b="1" lang="en-US" sz="3200" spc="-1" strike="noStrike">
              <a:solidFill>
                <a:srgbClr val="000000"/>
              </a:solidFill>
              <a:uFill>
                <a:solidFill>
                  <a:srgbClr val="ffffff"/>
                </a:solidFill>
              </a:uFill>
              <a:latin typeface="Arial"/>
            </a:endParaRPr>
          </a:p>
        </p:txBody>
      </p:sp>
      <p:sp>
        <p:nvSpPr>
          <p:cNvPr id="398" name="CustomShape 2"/>
          <p:cNvSpPr/>
          <p:nvPr/>
        </p:nvSpPr>
        <p:spPr>
          <a:xfrm>
            <a:off x="837720" y="1825560"/>
            <a:ext cx="452520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1600" spc="-1" strike="noStrike">
                <a:solidFill>
                  <a:srgbClr val="000000"/>
                </a:solidFill>
                <a:uFill>
                  <a:solidFill>
                    <a:srgbClr val="ffffff"/>
                  </a:solidFill>
                </a:uFill>
                <a:latin typeface="Arial"/>
              </a:rPr>
              <a:t>A database product has an undocumented debugging account hard-coded into the product. It can perform database queries on any table, and can shutdown the database. The Base Metric values are scored as shown in the table.</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1600" spc="-1" strike="noStrike">
                <a:solidFill>
                  <a:srgbClr val="000000"/>
                </a:solidFill>
                <a:uFill>
                  <a:solidFill>
                    <a:srgbClr val="ffffff"/>
                  </a:solidFill>
                </a:uFill>
                <a:latin typeface="Arial"/>
              </a:rPr>
              <a:t>The account cannot be disabled, but a system is reconfigured to remove all admin-level privileges from the account. reducing the data that can be read and modified, and preventing database shutdown.</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1600" spc="-1" strike="noStrike">
                <a:solidFill>
                  <a:srgbClr val="000000"/>
                </a:solidFill>
                <a:uFill>
                  <a:solidFill>
                    <a:srgbClr val="ffffff"/>
                  </a:solidFill>
                </a:uFill>
                <a:latin typeface="Arial"/>
              </a:rPr>
              <a:t>Score Modified Base Metrics for this change.</a:t>
            </a:r>
            <a:endParaRPr b="0" lang="en-US" sz="1800" spc="-1" strike="noStrike">
              <a:solidFill>
                <a:srgbClr val="000000"/>
              </a:solidFill>
              <a:uFill>
                <a:solidFill>
                  <a:srgbClr val="ffffff"/>
                </a:solidFill>
              </a:uFill>
              <a:latin typeface="Arial"/>
            </a:endParaRPr>
          </a:p>
        </p:txBody>
      </p:sp>
      <p:sp>
        <p:nvSpPr>
          <p:cNvPr id="399" name="TextShape 3"/>
          <p:cNvSpPr txBox="1"/>
          <p:nvPr/>
        </p:nvSpPr>
        <p:spPr>
          <a:xfrm>
            <a:off x="243720" y="6310800"/>
            <a:ext cx="365760" cy="36468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_</a:t>
            </a:r>
            <a:endParaRPr b="0" lang="en-US" sz="1800" spc="-1" strike="noStrike">
              <a:solidFill>
                <a:srgbClr val="000000"/>
              </a:solidFill>
              <a:uFill>
                <a:solidFill>
                  <a:srgbClr val="ffffff"/>
                </a:solidFill>
              </a:uFill>
              <a:latin typeface="Arial"/>
            </a:endParaRPr>
          </a:p>
        </p:txBody>
      </p:sp>
      <p:graphicFrame>
        <p:nvGraphicFramePr>
          <p:cNvPr id="400" name="Table 4"/>
          <p:cNvGraphicFramePr/>
          <p:nvPr/>
        </p:nvGraphicFramePr>
        <p:xfrm>
          <a:off x="5969880" y="1911600"/>
          <a:ext cx="5207760" cy="2945880"/>
        </p:xfrm>
        <a:graphic>
          <a:graphicData uri="http://schemas.openxmlformats.org/drawingml/2006/table">
            <a:tbl>
              <a:tblPr/>
              <a:tblGrid>
                <a:gridCol w="3234240"/>
                <a:gridCol w="1973880"/>
              </a:tblGrid>
              <a:tr h="368280">
                <a:tc>
                  <a:txBody>
                    <a:bodyPr lIns="90000" rIns="90000" tIns="46800" bIns="46800"/>
                    <a:p>
                      <a:r>
                        <a:rPr b="0" lang="en-US" sz="1800" spc="-1" strike="noStrike">
                          <a:solidFill>
                            <a:srgbClr val="000000"/>
                          </a:solidFill>
                          <a:uFill>
                            <a:solidFill>
                              <a:srgbClr val="ffffff"/>
                            </a:solidFill>
                          </a:uFill>
                          <a:latin typeface="Arial"/>
                        </a:rPr>
                        <a:t>Attack Vector</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tIns="46800" bIns="46800"/>
                    <a:p>
                      <a:r>
                        <a:rPr b="0" lang="en-US" sz="1800" spc="-1" strike="noStrike">
                          <a:solidFill>
                            <a:srgbClr val="000000"/>
                          </a:solidFill>
                          <a:uFill>
                            <a:solidFill>
                              <a:srgbClr val="ffffff"/>
                            </a:solidFill>
                          </a:uFill>
                          <a:latin typeface="Arial"/>
                        </a:rPr>
                        <a:t>Network</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r h="368280">
                <a:tc>
                  <a:txBody>
                    <a:bodyPr lIns="90000" rIns="90000" tIns="46800" bIns="46800"/>
                    <a:p>
                      <a:r>
                        <a:rPr b="0" lang="en-US" sz="1800" spc="-1" strike="noStrike">
                          <a:solidFill>
                            <a:srgbClr val="000000"/>
                          </a:solidFill>
                          <a:uFill>
                            <a:solidFill>
                              <a:srgbClr val="ffffff"/>
                            </a:solidFill>
                          </a:uFill>
                          <a:latin typeface="Arial"/>
                        </a:rPr>
                        <a:t>Attack Complexity</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p>
                      <a:r>
                        <a:rPr b="0" lang="en-US" sz="1800" spc="-1" strike="noStrike">
                          <a:solidFill>
                            <a:srgbClr val="000000"/>
                          </a:solidFill>
                          <a:uFill>
                            <a:solidFill>
                              <a:srgbClr val="ffffff"/>
                            </a:solidFill>
                          </a:uFill>
                          <a:latin typeface="Arial"/>
                        </a:rPr>
                        <a:t>Low</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368280">
                <a:tc>
                  <a:txBody>
                    <a:bodyPr lIns="90000" rIns="90000" tIns="46800" bIns="46800"/>
                    <a:p>
                      <a:r>
                        <a:rPr b="0" lang="en-US" sz="1800" spc="-1" strike="noStrike">
                          <a:solidFill>
                            <a:srgbClr val="000000"/>
                          </a:solidFill>
                          <a:uFill>
                            <a:solidFill>
                              <a:srgbClr val="ffffff"/>
                            </a:solidFill>
                          </a:uFill>
                          <a:latin typeface="Arial"/>
                        </a:rPr>
                        <a:t>Privileges Required</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p>
                      <a:r>
                        <a:rPr b="0" lang="en-US" sz="1800" spc="-1" strike="noStrike">
                          <a:solidFill>
                            <a:srgbClr val="000000"/>
                          </a:solidFill>
                          <a:uFill>
                            <a:solidFill>
                              <a:srgbClr val="ffffff"/>
                            </a:solidFill>
                          </a:uFill>
                          <a:latin typeface="Arial"/>
                        </a:rPr>
                        <a:t>None</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368280">
                <a:tc>
                  <a:txBody>
                    <a:bodyPr lIns="90000" rIns="90000" tIns="46800" bIns="46800"/>
                    <a:p>
                      <a:r>
                        <a:rPr b="0" lang="en-US" sz="1800" spc="-1" strike="noStrike">
                          <a:solidFill>
                            <a:srgbClr val="000000"/>
                          </a:solidFill>
                          <a:uFill>
                            <a:solidFill>
                              <a:srgbClr val="ffffff"/>
                            </a:solidFill>
                          </a:uFill>
                          <a:latin typeface="Arial"/>
                        </a:rPr>
                        <a:t>User Interaction</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p>
                      <a:r>
                        <a:rPr b="0" lang="en-US" sz="1800" spc="-1" strike="noStrike">
                          <a:solidFill>
                            <a:srgbClr val="000000"/>
                          </a:solidFill>
                          <a:uFill>
                            <a:solidFill>
                              <a:srgbClr val="ffffff"/>
                            </a:solidFill>
                          </a:uFill>
                          <a:latin typeface="Arial"/>
                        </a:rPr>
                        <a:t>None</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368280">
                <a:tc>
                  <a:txBody>
                    <a:bodyPr lIns="90000" rIns="90000" tIns="46800" bIns="46800"/>
                    <a:p>
                      <a:r>
                        <a:rPr b="0" lang="en-US" sz="1800" spc="-1" strike="noStrike">
                          <a:solidFill>
                            <a:srgbClr val="000000"/>
                          </a:solidFill>
                          <a:uFill>
                            <a:solidFill>
                              <a:srgbClr val="ffffff"/>
                            </a:solidFill>
                          </a:uFill>
                          <a:latin typeface="Arial"/>
                        </a:rPr>
                        <a:t>Scope</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p>
                      <a:r>
                        <a:rPr b="0" lang="en-US" sz="1800" spc="-1" strike="noStrike">
                          <a:solidFill>
                            <a:srgbClr val="000000"/>
                          </a:solidFill>
                          <a:uFill>
                            <a:solidFill>
                              <a:srgbClr val="ffffff"/>
                            </a:solidFill>
                          </a:uFill>
                          <a:latin typeface="Arial"/>
                        </a:rPr>
                        <a:t>Unchanged</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368280">
                <a:tc>
                  <a:txBody>
                    <a:bodyPr lIns="90000" rIns="90000" tIns="46800" bIns="46800"/>
                    <a:p>
                      <a:r>
                        <a:rPr b="0" lang="en-US" sz="1800" spc="-1" strike="noStrike">
                          <a:solidFill>
                            <a:srgbClr val="000000"/>
                          </a:solidFill>
                          <a:uFill>
                            <a:solidFill>
                              <a:srgbClr val="ffffff"/>
                            </a:solidFill>
                          </a:uFill>
                          <a:latin typeface="Arial"/>
                        </a:rPr>
                        <a:t>Confidentiality</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p>
                      <a:r>
                        <a:rPr b="0" lang="en-US" sz="1800" spc="-1" strike="noStrike">
                          <a:solidFill>
                            <a:srgbClr val="000000"/>
                          </a:solidFill>
                          <a:uFill>
                            <a:solidFill>
                              <a:srgbClr val="ffffff"/>
                            </a:solidFill>
                          </a:uFill>
                          <a:latin typeface="Arial"/>
                        </a:rPr>
                        <a:t>High</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368280">
                <a:tc>
                  <a:txBody>
                    <a:bodyPr lIns="90000" rIns="90000" tIns="46800" bIns="46800"/>
                    <a:p>
                      <a:r>
                        <a:rPr b="0" lang="en-US" sz="1800" spc="-1" strike="noStrike">
                          <a:solidFill>
                            <a:srgbClr val="000000"/>
                          </a:solidFill>
                          <a:uFill>
                            <a:solidFill>
                              <a:srgbClr val="ffffff"/>
                            </a:solidFill>
                          </a:uFill>
                          <a:latin typeface="Arial"/>
                        </a:rPr>
                        <a:t>Integrity</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tIns="46800" bIns="46800"/>
                    <a:p>
                      <a:r>
                        <a:rPr b="0" lang="en-US" sz="1800" spc="-1" strike="noStrike">
                          <a:solidFill>
                            <a:srgbClr val="000000"/>
                          </a:solidFill>
                          <a:uFill>
                            <a:solidFill>
                              <a:srgbClr val="ffffff"/>
                            </a:solidFill>
                          </a:uFill>
                          <a:latin typeface="Arial"/>
                        </a:rPr>
                        <a:t>High</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368280">
                <a:tc>
                  <a:txBody>
                    <a:bodyPr lIns="90000" rIns="90000" tIns="46800" bIns="46800"/>
                    <a:p>
                      <a:r>
                        <a:rPr b="0" lang="en-US" sz="1800" spc="-1" strike="noStrike">
                          <a:solidFill>
                            <a:srgbClr val="000000"/>
                          </a:solidFill>
                          <a:uFill>
                            <a:solidFill>
                              <a:srgbClr val="ffffff"/>
                            </a:solidFill>
                          </a:uFill>
                          <a:latin typeface="Arial"/>
                        </a:rPr>
                        <a:t>Availability</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tIns="46800" bIns="46800"/>
                    <a:p>
                      <a:r>
                        <a:rPr b="0" lang="en-US" sz="1800" spc="-1" strike="noStrike">
                          <a:solidFill>
                            <a:srgbClr val="000000"/>
                          </a:solidFill>
                          <a:uFill>
                            <a:solidFill>
                              <a:srgbClr val="ffffff"/>
                            </a:solidFill>
                          </a:uFill>
                          <a:latin typeface="Arial"/>
                        </a:rPr>
                        <a:t>High</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bl>
          </a:graphicData>
        </a:graphic>
      </p:graphicFrame>
    </p:spTree>
  </p:cSld>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CVSS Score from Juniper</a:t>
            </a:r>
            <a:endParaRPr b="1" lang="en-US" sz="3200" spc="-1" strike="noStrike">
              <a:solidFill>
                <a:srgbClr val="000000"/>
              </a:solidFill>
              <a:uFill>
                <a:solidFill>
                  <a:srgbClr val="ffffff"/>
                </a:solidFill>
              </a:uFill>
              <a:latin typeface="Arial"/>
            </a:endParaRPr>
          </a:p>
        </p:txBody>
      </p:sp>
      <p:sp>
        <p:nvSpPr>
          <p:cNvPr id="109"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pPr/>
            <a:r>
              <a:rPr b="1" lang="en-US" sz="1800" spc="-1" strike="noStrike">
                <a:solidFill>
                  <a:srgbClr val="000000"/>
                </a:solidFill>
                <a:uFill>
                  <a:solidFill>
                    <a:srgbClr val="ffffff"/>
                  </a:solidFill>
                </a:uFill>
                <a:latin typeface="Arial"/>
              </a:rPr>
              <a:t>2017-07 Security Bulletin: Junos OS: buffer overflow vulnerability in Junos CLI (CVE-2017-10602)</a:t>
            </a:r>
            <a:endParaRPr b="0" lang="en-US" sz="1800" spc="-1" strike="noStrike">
              <a:solidFill>
                <a:srgbClr val="000000"/>
              </a:solidFill>
              <a:uFill>
                <a:solidFill>
                  <a:srgbClr val="ffffff"/>
                </a:solidFill>
              </a:uFill>
              <a:latin typeface="Arial"/>
            </a:endParaRPr>
          </a:p>
          <a:p>
            <a:pP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1" lang="en-US" sz="1800" spc="-1" strike="noStrike">
                <a:solidFill>
                  <a:srgbClr val="000000"/>
                </a:solidFill>
                <a:uFill>
                  <a:solidFill>
                    <a:srgbClr val="ffffff"/>
                  </a:solidFill>
                </a:uFill>
                <a:latin typeface="Arial"/>
              </a:rPr>
              <a:t>Problem:</a:t>
            </a:r>
            <a:endParaRPr b="0" lang="en-US" sz="1800" spc="-1" strike="noStrike">
              <a:solidFill>
                <a:srgbClr val="000000"/>
              </a:solidFill>
              <a:uFill>
                <a:solidFill>
                  <a:srgbClr val="ffffff"/>
                </a:solidFill>
              </a:uFill>
              <a:latin typeface="Arial"/>
            </a:endParaRPr>
          </a:p>
          <a:p>
            <a:pPr/>
            <a:r>
              <a:rPr b="0" lang="en-US" sz="1800" spc="-1" strike="noStrike">
                <a:solidFill>
                  <a:srgbClr val="000000"/>
                </a:solidFill>
                <a:uFill>
                  <a:solidFill>
                    <a:srgbClr val="ffffff"/>
                  </a:solidFill>
                </a:uFill>
                <a:latin typeface="Arial"/>
              </a:rPr>
              <a:t>A buffer overflow vulnerability in Junos OS CLI may allow a local authenticated user with read only privileges and access to Junos CLI, to execute code with root privileges.</a:t>
            </a:r>
            <a:endParaRPr b="0" lang="en-US" sz="1800" spc="-1" strike="noStrike">
              <a:solidFill>
                <a:srgbClr val="000000"/>
              </a:solidFill>
              <a:uFill>
                <a:solidFill>
                  <a:srgbClr val="ffffff"/>
                </a:solidFill>
              </a:uFill>
              <a:latin typeface="Arial"/>
            </a:endParaRPr>
          </a:p>
          <a:p>
            <a:pP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1" lang="en-US" sz="1800" spc="-1" strike="noStrike">
                <a:solidFill>
                  <a:srgbClr val="000000"/>
                </a:solidFill>
                <a:uFill>
                  <a:solidFill>
                    <a:srgbClr val="ffffff"/>
                  </a:solidFill>
                </a:uFill>
                <a:latin typeface="Arial"/>
              </a:rPr>
              <a:t>CVSS Score:</a:t>
            </a:r>
            <a:endParaRPr b="0" lang="en-US" sz="1800" spc="-1" strike="noStrike">
              <a:solidFill>
                <a:srgbClr val="000000"/>
              </a:solidFill>
              <a:uFill>
                <a:solidFill>
                  <a:srgbClr val="ffffff"/>
                </a:solidFill>
              </a:uFill>
              <a:latin typeface="Arial"/>
            </a:endParaRPr>
          </a:p>
          <a:p>
            <a:pPr/>
            <a:r>
              <a:rPr b="0" lang="en-US" sz="1800" spc="-1" strike="noStrike">
                <a:solidFill>
                  <a:srgbClr val="000000"/>
                </a:solidFill>
                <a:uFill>
                  <a:solidFill>
                    <a:srgbClr val="ffffff"/>
                  </a:solidFill>
                </a:uFill>
                <a:latin typeface="Arial"/>
              </a:rPr>
              <a:t>7 (CVSS:3.0/AV:L/AC:H/PR:L/UI:N/S:U/C:H/I:H/A:H)</a:t>
            </a:r>
            <a:endParaRPr b="0" lang="en-US" sz="1800" spc="-1" strike="noStrike">
              <a:solidFill>
                <a:srgbClr val="000000"/>
              </a:solidFill>
              <a:uFill>
                <a:solidFill>
                  <a:srgbClr val="ffffff"/>
                </a:solidFill>
              </a:uFill>
              <a:latin typeface="Arial"/>
            </a:endParaRPr>
          </a:p>
          <a:p>
            <a:pPr/>
            <a:r>
              <a:rPr b="0" lang="en-US" sz="18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1" lang="en-US" sz="1800" spc="-1" strike="noStrike">
                <a:solidFill>
                  <a:srgbClr val="000000"/>
                </a:solidFill>
                <a:uFill>
                  <a:solidFill>
                    <a:srgbClr val="ffffff"/>
                  </a:solidFill>
                </a:uFill>
                <a:latin typeface="Arial"/>
              </a:rPr>
              <a:t>Risk Level:</a:t>
            </a:r>
            <a:endParaRPr b="0" lang="en-US" sz="1800" spc="-1" strike="noStrike">
              <a:solidFill>
                <a:srgbClr val="000000"/>
              </a:solidFill>
              <a:uFill>
                <a:solidFill>
                  <a:srgbClr val="ffffff"/>
                </a:solidFill>
              </a:uFill>
              <a:latin typeface="Arial"/>
            </a:endParaRPr>
          </a:p>
          <a:p>
            <a:pPr/>
            <a:r>
              <a:rPr b="0" lang="en-US" sz="1800" spc="-1" strike="noStrike">
                <a:solidFill>
                  <a:srgbClr val="000000"/>
                </a:solidFill>
                <a:uFill>
                  <a:solidFill>
                    <a:srgbClr val="ffffff"/>
                  </a:solidFill>
                </a:uFill>
                <a:latin typeface="Arial"/>
              </a:rPr>
              <a:t>High</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rPr>
              <a:t>Source:</a:t>
            </a:r>
            <a:endParaRPr b="0" lang="en-US" sz="1800" spc="-1" strike="noStrike">
              <a:solidFill>
                <a:srgbClr val="000000"/>
              </a:solidFill>
              <a:uFill>
                <a:solidFill>
                  <a:srgbClr val="ffffff"/>
                </a:solidFill>
              </a:uFill>
              <a:latin typeface="Arial"/>
            </a:endParaRPr>
          </a:p>
          <a:p>
            <a:pPr/>
            <a:r>
              <a:rPr b="0" lang="en-US" sz="1400" spc="-1" strike="noStrike">
                <a:solidFill>
                  <a:srgbClr val="000000"/>
                </a:solidFill>
                <a:uFill>
                  <a:solidFill>
                    <a:srgbClr val="ffffff"/>
                  </a:solidFill>
                </a:uFill>
                <a:latin typeface="Arial"/>
                <a:hlinkClick r:id="rId1"/>
              </a:rPr>
              <a:t>https://kb.juniper.net/InfoCenter/index?page=content&amp;id=JSA10803</a:t>
            </a:r>
            <a:endParaRPr b="0" lang="en-US" sz="1800" spc="-1" strike="noStrike">
              <a:solidFill>
                <a:srgbClr val="000000"/>
              </a:solidFill>
              <a:uFill>
                <a:solidFill>
                  <a:srgbClr val="ffffff"/>
                </a:solidFill>
              </a:uFill>
              <a:latin typeface="Arial"/>
            </a:endParaRPr>
          </a:p>
        </p:txBody>
      </p:sp>
    </p:spTree>
  </p:cSld>
</p:sld>
</file>

<file path=ppt/slides/slide7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1"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Course Content</a:t>
            </a:r>
            <a:endParaRPr b="1" lang="en-US" sz="3200" spc="-1" strike="noStrike">
              <a:solidFill>
                <a:srgbClr val="000000"/>
              </a:solidFill>
              <a:uFill>
                <a:solidFill>
                  <a:srgbClr val="ffffff"/>
                </a:solidFill>
              </a:uFill>
              <a:latin typeface="Arial"/>
            </a:endParaRPr>
          </a:p>
        </p:txBody>
      </p:sp>
      <p:sp>
        <p:nvSpPr>
          <p:cNvPr id="402"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overview</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CVSS concepts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Base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Temporal Metrics</a:t>
            </a:r>
            <a:endParaRPr b="0" lang="en-US" sz="1800" spc="-1" strike="noStrike">
              <a:solidFill>
                <a:srgbClr val="000000"/>
              </a:solidFill>
              <a:uFill>
                <a:solidFill>
                  <a:srgbClr val="ffffff"/>
                </a:solidFill>
              </a:uFill>
              <a:latin typeface="Arial"/>
            </a:endParaRPr>
          </a:p>
          <a:p>
            <a:r>
              <a:rPr b="0" lang="en-US" sz="2600" spc="-1" strike="noStrike">
                <a:solidFill>
                  <a:srgbClr val="000000"/>
                </a:solidFill>
                <a:uFill>
                  <a:solidFill>
                    <a:srgbClr val="ffffff"/>
                  </a:solidFill>
                </a:uFill>
                <a:latin typeface="StarSymbol"/>
                <a:ea typeface="StarSymbol"/>
              </a:rPr>
              <a:t>☑</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Environmental Metrics</a:t>
            </a:r>
            <a:endParaRPr b="0" lang="en-US" sz="1800" spc="-1" strike="noStrike">
              <a:solidFill>
                <a:srgbClr val="000000"/>
              </a:solidFill>
              <a:uFill>
                <a:solidFill>
                  <a:srgbClr val="ffffff"/>
                </a:solidFill>
              </a:uFill>
              <a:latin typeface="Arial"/>
            </a:endParaRPr>
          </a:p>
          <a:p>
            <a:r>
              <a:rPr b="1" lang="en-US" sz="2600" spc="-1" strike="noStrike">
                <a:solidFill>
                  <a:srgbClr val="000000"/>
                </a:solidFill>
                <a:uFill>
                  <a:solidFill>
                    <a:srgbClr val="ffffff"/>
                  </a:solidFill>
                </a:uFill>
                <a:latin typeface="StarSymbol"/>
                <a:ea typeface="StarSymbol"/>
              </a:rPr>
              <a:t>►</a:t>
            </a:r>
            <a:r>
              <a:rPr b="1" lang="en-US" sz="2600" spc="-1" strike="noStrike">
                <a:solidFill>
                  <a:srgbClr val="000000"/>
                </a:solidFill>
                <a:uFill>
                  <a:solidFill>
                    <a:srgbClr val="ffffff"/>
                  </a:solidFill>
                </a:uFill>
                <a:latin typeface="Arial"/>
              </a:rPr>
              <a:t> </a:t>
            </a:r>
            <a:r>
              <a:rPr b="1" lang="en-US" sz="2600" spc="-1" strike="noStrike">
                <a:solidFill>
                  <a:srgbClr val="000000"/>
                </a:solidFill>
                <a:uFill>
                  <a:solidFill>
                    <a:srgbClr val="ffffff"/>
                  </a:solidFill>
                </a:uFill>
                <a:latin typeface="Arial"/>
              </a:rPr>
              <a:t>Further information</a:t>
            </a:r>
            <a:endParaRPr b="0" lang="en-US" sz="1800" spc="-1" strike="noStrike">
              <a:solidFill>
                <a:srgbClr val="000000"/>
              </a:solidFill>
              <a:uFill>
                <a:solidFill>
                  <a:srgbClr val="ffffff"/>
                </a:solidFill>
              </a:uFill>
              <a:latin typeface="Arial"/>
            </a:endParaRPr>
          </a:p>
        </p:txBody>
      </p:sp>
      <p:sp>
        <p:nvSpPr>
          <p:cNvPr id="403" name="TextShape 3"/>
          <p:cNvSpPr txBox="1"/>
          <p:nvPr/>
        </p:nvSpPr>
        <p:spPr>
          <a:xfrm rot="1435200">
            <a:off x="6630480" y="2405160"/>
            <a:ext cx="5457960" cy="1649520"/>
          </a:xfrm>
          <a:prstGeom prst="rect">
            <a:avLst/>
          </a:prstGeom>
          <a:noFill/>
          <a:ln>
            <a:noFill/>
          </a:ln>
        </p:spPr>
        <p:txBody>
          <a:bodyPr lIns="90000" rIns="90000" tIns="45000" bIns="45000"/>
          <a:p>
            <a:r>
              <a:rPr b="1" lang="en-US" sz="9600" spc="-1" strike="noStrike">
                <a:solidFill>
                  <a:srgbClr val="000000"/>
                </a:solidFill>
                <a:uFill>
                  <a:solidFill>
                    <a:srgbClr val="ffffff"/>
                  </a:solidFill>
                </a:uFill>
                <a:latin typeface="FreeMono"/>
              </a:rPr>
              <a:t>Recap</a:t>
            </a:r>
            <a:endParaRPr b="0" lang="en-US" sz="1800" spc="-1" strike="noStrike">
              <a:solidFill>
                <a:srgbClr val="000000"/>
              </a:solidFill>
              <a:uFill>
                <a:solidFill>
                  <a:srgbClr val="ffffff"/>
                </a:solidFill>
              </a:uFill>
              <a:latin typeface="Arial"/>
            </a:endParaRPr>
          </a:p>
        </p:txBody>
      </p:sp>
      <p:pic>
        <p:nvPicPr>
          <p:cNvPr id="404" name="" descr=""/>
          <p:cNvPicPr/>
          <p:nvPr/>
        </p:nvPicPr>
        <p:blipFill>
          <a:blip r:embed="rId1"/>
          <a:stretch/>
        </p:blipFill>
        <p:spPr>
          <a:xfrm>
            <a:off x="9471240" y="91440"/>
            <a:ext cx="2377440" cy="2377440"/>
          </a:xfrm>
          <a:prstGeom prst="rect">
            <a:avLst/>
          </a:prstGeom>
          <a:ln>
            <a:noFill/>
          </a:ln>
        </p:spPr>
      </p:pic>
    </p:spTree>
  </p:cSld>
</p:sld>
</file>

<file path=ppt/slides/slide7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5"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Vector String</a:t>
            </a:r>
            <a:endParaRPr b="1" lang="en-US" sz="3200" spc="-1" strike="noStrike">
              <a:solidFill>
                <a:srgbClr val="000000"/>
              </a:solidFill>
              <a:uFill>
                <a:solidFill>
                  <a:srgbClr val="ffffff"/>
                </a:solidFill>
              </a:uFill>
              <a:latin typeface="Arial"/>
            </a:endParaRPr>
          </a:p>
        </p:txBody>
      </p:sp>
      <p:sp>
        <p:nvSpPr>
          <p:cNvPr id="406"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600" spc="-1" strike="noStrike">
                <a:solidFill>
                  <a:srgbClr val="000000"/>
                </a:solidFill>
                <a:uFill>
                  <a:solidFill>
                    <a:srgbClr val="ffffff"/>
                  </a:solidFill>
                </a:uFill>
                <a:latin typeface="Arial"/>
              </a:rPr>
              <a:t>Compact representation of CVSS metrics, e.g.:</a:t>
            </a:r>
            <a:endParaRPr b="0" lang="en-US" sz="1800" spc="-1" strike="noStrike">
              <a:solidFill>
                <a:srgbClr val="000000"/>
              </a:solidFill>
              <a:uFill>
                <a:solidFill>
                  <a:srgbClr val="ffffff"/>
                </a:solidFill>
              </a:uFill>
              <a:latin typeface="Arial"/>
            </a:endParaRPr>
          </a:p>
          <a:p>
            <a:pPr>
              <a:lnSpc>
                <a:spcPct val="100000"/>
              </a:lnSpc>
              <a:spcBef>
                <a:spcPts val="998"/>
              </a:spcBef>
            </a:pPr>
            <a:r>
              <a:rPr b="1" lang="en-US" sz="2600" spc="-1" strike="noStrike">
                <a:solidFill>
                  <a:srgbClr val="000000"/>
                </a:solidFill>
                <a:uFill>
                  <a:solidFill>
                    <a:srgbClr val="ffffff"/>
                  </a:solidFill>
                </a:uFill>
                <a:latin typeface="Arial"/>
              </a:rPr>
              <a:t>CVSS:3.0/AV:N/AC:L/PR:L/UI:N/S:U/C:L/I:L/A:N</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means this is a CVSS version 3.0 score where Attack Vector is Network, Attack Complexity is Low, etc.</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Base Metrics </a:t>
            </a:r>
            <a:r>
              <a:rPr b="1" lang="en-US" sz="2600" spc="-1" strike="noStrike">
                <a:solidFill>
                  <a:srgbClr val="000000"/>
                </a:solidFill>
                <a:uFill>
                  <a:solidFill>
                    <a:srgbClr val="ffffff"/>
                  </a:solidFill>
                </a:uFill>
                <a:latin typeface="Arial"/>
              </a:rPr>
              <a:t>must</a:t>
            </a:r>
            <a:r>
              <a:rPr b="0" lang="en-US" sz="2600" spc="-1" strike="noStrike">
                <a:solidFill>
                  <a:srgbClr val="000000"/>
                </a:solidFill>
                <a:uFill>
                  <a:solidFill>
                    <a:srgbClr val="ffffff"/>
                  </a:solidFill>
                </a:uFill>
                <a:latin typeface="Arial"/>
              </a:rPr>
              <a:t> be specified.</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Temporal and Environmental Metrics are optional. Metrics with values of “Not Defined (X)” do not need to be included in the Vector String.</a:t>
            </a:r>
            <a:endParaRPr b="0" lang="en-US" sz="1800" spc="-1" strike="noStrike">
              <a:solidFill>
                <a:srgbClr val="000000"/>
              </a:solidFill>
              <a:uFill>
                <a:solidFill>
                  <a:srgbClr val="ffffff"/>
                </a:solidFill>
              </a:uFill>
              <a:latin typeface="Arial"/>
            </a:endParaRPr>
          </a:p>
          <a:p>
            <a:pPr algn="ctr">
              <a:lnSpc>
                <a:spcPct val="100000"/>
              </a:lnSpc>
              <a:spcBef>
                <a:spcPts val="998"/>
              </a:spcBef>
            </a:pPr>
            <a:r>
              <a:rPr b="0" lang="en-US" sz="2600" spc="-1" strike="noStrike">
                <a:solidFill>
                  <a:srgbClr val="000000"/>
                </a:solidFill>
                <a:uFill>
                  <a:solidFill>
                    <a:srgbClr val="ffffff"/>
                  </a:solidFill>
                </a:uFill>
                <a:latin typeface="Arial"/>
              </a:rPr>
              <a:t>See section 6 of Specification.</a:t>
            </a:r>
            <a:endParaRPr b="0" lang="en-US" sz="1800" spc="-1" strike="noStrike">
              <a:solidFill>
                <a:srgbClr val="000000"/>
              </a:solidFill>
              <a:uFill>
                <a:solidFill>
                  <a:srgbClr val="ffffff"/>
                </a:solidFill>
              </a:uFill>
              <a:latin typeface="Arial"/>
            </a:endParaRPr>
          </a:p>
        </p:txBody>
      </p:sp>
    </p:spTree>
  </p:cSld>
</p:sld>
</file>

<file path=ppt/slides/slide7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7" name="CustomShape 1"/>
          <p:cNvSpPr/>
          <p:nvPr/>
        </p:nvSpPr>
        <p:spPr>
          <a:xfrm>
            <a:off x="454680" y="2233440"/>
            <a:ext cx="1051308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4800" spc="-1" strike="noStrike">
                <a:solidFill>
                  <a:srgbClr val="000000"/>
                </a:solidFill>
                <a:uFill>
                  <a:solidFill>
                    <a:srgbClr val="ffffff"/>
                  </a:solidFill>
                </a:uFill>
                <a:latin typeface="Arial"/>
              </a:rPr>
              <a:t>Further Information</a:t>
            </a:r>
            <a:endParaRPr b="0" lang="en-US" sz="1800" spc="-1" strike="noStrike">
              <a:solidFill>
                <a:srgbClr val="000000"/>
              </a:solidFill>
              <a:uFill>
                <a:solidFill>
                  <a:srgbClr val="ffffff"/>
                </a:solidFill>
              </a:uFill>
              <a:latin typeface="Arial"/>
            </a:endParaRPr>
          </a:p>
        </p:txBody>
      </p:sp>
      <p:sp>
        <p:nvSpPr>
          <p:cNvPr id="408"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7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09"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Common Mistakes (1)</a:t>
            </a:r>
            <a:endParaRPr b="1" lang="en-US" sz="3200" spc="-1" strike="noStrike">
              <a:solidFill>
                <a:srgbClr val="000000"/>
              </a:solidFill>
              <a:uFill>
                <a:solidFill>
                  <a:srgbClr val="ffffff"/>
                </a:solidFill>
              </a:uFill>
              <a:latin typeface="Arial"/>
            </a:endParaRPr>
          </a:p>
        </p:txBody>
      </p:sp>
      <p:sp>
        <p:nvSpPr>
          <p:cNvPr id="410"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27160">
              <a:lnSpc>
                <a:spcPct val="100000"/>
              </a:lnSpc>
              <a:spcBef>
                <a:spcPts val="998"/>
              </a:spcBef>
              <a:buClr>
                <a:srgbClr val="000000"/>
              </a:buClr>
              <a:buFont typeface="Arial"/>
              <a:buChar char="•"/>
            </a:pPr>
            <a:r>
              <a:rPr b="0" lang="en-US" sz="2400" spc="-1" strike="noStrike">
                <a:solidFill>
                  <a:srgbClr val="000000"/>
                </a:solidFill>
                <a:uFill>
                  <a:solidFill>
                    <a:srgbClr val="ffffff"/>
                  </a:solidFill>
                </a:uFill>
                <a:latin typeface="Arial"/>
              </a:rPr>
              <a:t>Attack Vector - do not use Adjacent for a subset of network, e.g., a corporate intranet.</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400" spc="-1" strike="noStrike">
                <a:solidFill>
                  <a:srgbClr val="000000"/>
                </a:solidFill>
                <a:uFill>
                  <a:solidFill>
                    <a:srgbClr val="ffffff"/>
                  </a:solidFill>
                </a:uFill>
                <a:latin typeface="Arial"/>
              </a:rPr>
              <a:t>Attack Vector - use Local for attacks where attack logs into an underlying component before launching attack.</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400" spc="-1" strike="noStrike">
                <a:solidFill>
                  <a:srgbClr val="000000"/>
                </a:solidFill>
                <a:uFill>
                  <a:solidFill>
                    <a:srgbClr val="ffffff"/>
                  </a:solidFill>
                </a:uFill>
                <a:latin typeface="Arial"/>
              </a:rPr>
              <a:t>Attack Complexity - do not use High purely because an attack takes a lot of time to research and create an exploit for.</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400" spc="-1" strike="noStrike">
                <a:solidFill>
                  <a:srgbClr val="000000"/>
                </a:solidFill>
                <a:uFill>
                  <a:solidFill>
                    <a:srgbClr val="ffffff"/>
                  </a:solidFill>
                </a:uFill>
                <a:latin typeface="Arial"/>
              </a:rPr>
              <a:t>Confidentiality and Integrity - do not use High purely because information is “sensitive”, e.g., credit card information.</a:t>
            </a:r>
            <a:endParaRPr b="0" lang="en-US" sz="1800" spc="-1" strike="noStrike">
              <a:solidFill>
                <a:srgbClr val="000000"/>
              </a:solidFill>
              <a:uFill>
                <a:solidFill>
                  <a:srgbClr val="ffffff"/>
                </a:solidFill>
              </a:uFill>
              <a:latin typeface="Arial"/>
            </a:endParaRPr>
          </a:p>
        </p:txBody>
      </p:sp>
    </p:spTree>
  </p:cSld>
</p:sld>
</file>

<file path=ppt/slides/slide7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1"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Common Mistakes (2)</a:t>
            </a:r>
            <a:endParaRPr b="1" lang="en-US" sz="3200" spc="-1" strike="noStrike">
              <a:solidFill>
                <a:srgbClr val="000000"/>
              </a:solidFill>
              <a:uFill>
                <a:solidFill>
                  <a:srgbClr val="ffffff"/>
                </a:solidFill>
              </a:uFill>
              <a:latin typeface="Arial"/>
            </a:endParaRPr>
          </a:p>
        </p:txBody>
      </p:sp>
      <p:sp>
        <p:nvSpPr>
          <p:cNvPr id="412"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When scoring, step through an attack until the first impact occurs, then stop and score this impact. Do not consider follow-on impacts.</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Exception: do consider direct, serious impacts that can definitely occur, e.g., the impact of the use of a disclosed password.</a:t>
            </a:r>
            <a:r>
              <a:rPr b="0" lang="en-US" sz="2600" spc="-1" strike="noStrike">
                <a:solidFill>
                  <a:srgbClr val="000000"/>
                </a:solidFill>
                <a:uFill>
                  <a:solidFill>
                    <a:srgbClr val="ffffff"/>
                  </a:solidFill>
                </a:uFill>
                <a:latin typeface="Arial"/>
              </a:rPr>
              <a:t>
</a:t>
            </a:r>
            <a:r>
              <a:rPr b="0" lang="en-US" sz="2600" spc="-1" strike="noStrike">
                <a:solidFill>
                  <a:srgbClr val="000000"/>
                </a:solidFill>
                <a:uFill>
                  <a:solidFill>
                    <a:srgbClr val="ffffff"/>
                  </a:solidFill>
                </a:uFill>
                <a:latin typeface="Arial"/>
              </a:rPr>
              <a:t>See Section 3.1 of User Guide for more details.</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Remember to consider other reasonable attack scenarios. Score them and use the one that results in the highest score.</a:t>
            </a:r>
            <a:endParaRPr b="0" lang="en-US" sz="1800" spc="-1" strike="noStrike">
              <a:solidFill>
                <a:srgbClr val="000000"/>
              </a:solidFill>
              <a:uFill>
                <a:solidFill>
                  <a:srgbClr val="ffffff"/>
                </a:solidFill>
              </a:uFill>
              <a:latin typeface="Arial"/>
            </a:endParaRPr>
          </a:p>
        </p:txBody>
      </p:sp>
    </p:spTree>
  </p:cSld>
</p:sld>
</file>

<file path=ppt/slides/slide7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3" name="CustomShape 1"/>
          <p:cNvSpPr/>
          <p:nvPr/>
        </p:nvSpPr>
        <p:spPr>
          <a:xfrm>
            <a:off x="454680" y="2233440"/>
            <a:ext cx="1051308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4800" spc="-1" strike="noStrike">
                <a:solidFill>
                  <a:srgbClr val="000000"/>
                </a:solidFill>
                <a:uFill>
                  <a:solidFill>
                    <a:srgbClr val="ffffff"/>
                  </a:solidFill>
                </a:uFill>
                <a:latin typeface="Arial"/>
              </a:rPr>
              <a:t>CVSS Formula</a:t>
            </a:r>
            <a:endParaRPr b="0" lang="en-US" sz="1800" spc="-1" strike="noStrike">
              <a:solidFill>
                <a:srgbClr val="000000"/>
              </a:solidFill>
              <a:uFill>
                <a:solidFill>
                  <a:srgbClr val="ffffff"/>
                </a:solidFill>
              </a:uFill>
              <a:latin typeface="Arial"/>
            </a:endParaRPr>
          </a:p>
        </p:txBody>
      </p:sp>
      <p:sp>
        <p:nvSpPr>
          <p:cNvPr id="414"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7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15"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Formula Overview</a:t>
            </a:r>
            <a:endParaRPr b="1" lang="en-US" sz="3200" spc="-1" strike="noStrike">
              <a:solidFill>
                <a:srgbClr val="000000"/>
              </a:solidFill>
              <a:uFill>
                <a:solidFill>
                  <a:srgbClr val="ffffff"/>
                </a:solidFill>
              </a:uFill>
              <a:latin typeface="Arial"/>
            </a:endParaRPr>
          </a:p>
        </p:txBody>
      </p:sp>
      <p:sp>
        <p:nvSpPr>
          <p:cNvPr id="416" name="CustomShape 2"/>
          <p:cNvSpPr/>
          <p:nvPr/>
        </p:nvSpPr>
        <p:spPr>
          <a:xfrm>
            <a:off x="1340280" y="1825560"/>
            <a:ext cx="1001052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1" lang="en-US" sz="2600" spc="-1" strike="noStrike">
                <a:solidFill>
                  <a:srgbClr val="000000"/>
                </a:solidFill>
                <a:uFill>
                  <a:solidFill>
                    <a:srgbClr val="ffffff"/>
                  </a:solidFill>
                </a:uFill>
                <a:latin typeface="Arial"/>
              </a:rPr>
              <a:t>Base Score</a:t>
            </a:r>
            <a:r>
              <a:rPr b="0" lang="en-US" sz="2600" spc="-1" strike="noStrike">
                <a:solidFill>
                  <a:srgbClr val="000000"/>
                </a:solidFill>
                <a:uFill>
                  <a:solidFill>
                    <a:srgbClr val="ffffff"/>
                  </a:solidFill>
                </a:uFill>
                <a:latin typeface="Arial"/>
              </a:rPr>
              <a:t> is between 0.0 and 10.0.</a:t>
            </a:r>
            <a:r>
              <a:rPr b="0" lang="en-US" sz="26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nSpc>
                <a:spcPct val="100000"/>
              </a:lnSpc>
              <a:spcBef>
                <a:spcPts val="998"/>
              </a:spcBef>
            </a:pPr>
            <a:r>
              <a:rPr b="1" lang="en-US" sz="2600" spc="-1" strike="noStrike">
                <a:solidFill>
                  <a:srgbClr val="000000"/>
                </a:solidFill>
                <a:uFill>
                  <a:solidFill>
                    <a:srgbClr val="ffffff"/>
                  </a:solidFill>
                </a:uFill>
                <a:latin typeface="Arial"/>
              </a:rPr>
              <a:t>Temporal</a:t>
            </a:r>
            <a:r>
              <a:rPr b="0" lang="en-US" sz="2600" spc="-1" strike="noStrike">
                <a:solidFill>
                  <a:srgbClr val="000000"/>
                </a:solidFill>
                <a:uFill>
                  <a:solidFill>
                    <a:srgbClr val="ffffff"/>
                  </a:solidFill>
                </a:uFill>
                <a:latin typeface="Arial"/>
              </a:rPr>
              <a:t> </a:t>
            </a:r>
            <a:r>
              <a:rPr b="1" lang="en-US" sz="2600" spc="-1" strike="noStrike">
                <a:solidFill>
                  <a:srgbClr val="000000"/>
                </a:solidFill>
                <a:uFill>
                  <a:solidFill>
                    <a:srgbClr val="ffffff"/>
                  </a:solidFill>
                </a:uFill>
                <a:latin typeface="Arial"/>
              </a:rPr>
              <a:t>Score </a:t>
            </a:r>
            <a:r>
              <a:rPr b="0" lang="en-US" sz="2600" spc="-1" strike="noStrike">
                <a:solidFill>
                  <a:srgbClr val="000000"/>
                </a:solidFill>
                <a:uFill>
                  <a:solidFill>
                    <a:srgbClr val="ffffff"/>
                  </a:solidFill>
                </a:uFill>
                <a:latin typeface="Arial"/>
              </a:rPr>
              <a:t>is equal to Base Score if all metric values are default (worse case) values. Otherwise, Temporal Score is lower.</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
</a:t>
            </a:r>
            <a:r>
              <a:rPr b="1" lang="en-US" sz="2600" spc="-1" strike="noStrike">
                <a:solidFill>
                  <a:srgbClr val="000000"/>
                </a:solidFill>
                <a:uFill>
                  <a:solidFill>
                    <a:srgbClr val="ffffff"/>
                  </a:solidFill>
                </a:uFill>
                <a:latin typeface="Arial"/>
              </a:rPr>
              <a:t>Environmental</a:t>
            </a:r>
            <a:r>
              <a:rPr b="0" lang="en-US" sz="2600" spc="-1" strike="noStrike">
                <a:solidFill>
                  <a:srgbClr val="000000"/>
                </a:solidFill>
                <a:uFill>
                  <a:solidFill>
                    <a:srgbClr val="ffffff"/>
                  </a:solidFill>
                </a:uFill>
                <a:latin typeface="Arial"/>
              </a:rPr>
              <a:t> </a:t>
            </a:r>
            <a:r>
              <a:rPr b="1" lang="en-US" sz="2600" spc="-1" strike="noStrike">
                <a:solidFill>
                  <a:srgbClr val="000000"/>
                </a:solidFill>
                <a:uFill>
                  <a:solidFill>
                    <a:srgbClr val="ffffff"/>
                  </a:solidFill>
                </a:uFill>
                <a:latin typeface="Arial"/>
              </a:rPr>
              <a:t>Score</a:t>
            </a:r>
            <a:r>
              <a:rPr b="0" lang="en-US" sz="2600" spc="-1" strike="noStrike">
                <a:solidFill>
                  <a:srgbClr val="000000"/>
                </a:solidFill>
                <a:uFill>
                  <a:solidFill>
                    <a:srgbClr val="ffffff"/>
                  </a:solidFill>
                </a:uFill>
                <a:latin typeface="Arial"/>
              </a:rPr>
              <a:t> is equal to Temporal Score if all metric values are default values. Otherwise, score can be higher or lower, but constrained between 0.0 and 10.0.</a:t>
            </a:r>
            <a:endParaRPr b="0" lang="en-US" sz="1800" spc="-1" strike="noStrike">
              <a:solidFill>
                <a:srgbClr val="000000"/>
              </a:solidFill>
              <a:uFill>
                <a:solidFill>
                  <a:srgbClr val="ffffff"/>
                </a:solidFill>
              </a:uFill>
              <a:latin typeface="Arial"/>
            </a:endParaRPr>
          </a:p>
        </p:txBody>
      </p:sp>
      <p:pic>
        <p:nvPicPr>
          <p:cNvPr id="417" name="" descr=""/>
          <p:cNvPicPr/>
          <p:nvPr/>
        </p:nvPicPr>
        <p:blipFill>
          <a:blip r:embed="rId1"/>
          <a:stretch/>
        </p:blipFill>
        <p:spPr>
          <a:xfrm>
            <a:off x="358920" y="4572000"/>
            <a:ext cx="1012320" cy="548640"/>
          </a:xfrm>
          <a:prstGeom prst="rect">
            <a:avLst/>
          </a:prstGeom>
          <a:ln>
            <a:noFill/>
          </a:ln>
        </p:spPr>
      </p:pic>
      <p:pic>
        <p:nvPicPr>
          <p:cNvPr id="418" name="" descr=""/>
          <p:cNvPicPr/>
          <p:nvPr/>
        </p:nvPicPr>
        <p:blipFill>
          <a:blip r:embed="rId2"/>
          <a:stretch/>
        </p:blipFill>
        <p:spPr>
          <a:xfrm>
            <a:off x="457200" y="2963520"/>
            <a:ext cx="785520" cy="785520"/>
          </a:xfrm>
          <a:prstGeom prst="rect">
            <a:avLst/>
          </a:prstGeom>
          <a:ln>
            <a:noFill/>
          </a:ln>
        </p:spPr>
      </p:pic>
      <p:pic>
        <p:nvPicPr>
          <p:cNvPr id="419" name="" descr=""/>
          <p:cNvPicPr/>
          <p:nvPr/>
        </p:nvPicPr>
        <p:blipFill>
          <a:blip r:embed="rId3"/>
          <a:stretch/>
        </p:blipFill>
        <p:spPr>
          <a:xfrm>
            <a:off x="548640" y="1463040"/>
            <a:ext cx="579600" cy="1365840"/>
          </a:xfrm>
          <a:prstGeom prst="rect">
            <a:avLst/>
          </a:prstGeom>
          <a:ln>
            <a:noFill/>
          </a:ln>
        </p:spPr>
      </p:pic>
    </p:spTree>
  </p:cSld>
</p:sld>
</file>

<file path=ppt/slides/slide7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0"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Formula and Constant Origins</a:t>
            </a:r>
            <a:endParaRPr b="1" lang="en-US" sz="3200" spc="-1" strike="noStrike">
              <a:solidFill>
                <a:srgbClr val="000000"/>
              </a:solidFill>
              <a:uFill>
                <a:solidFill>
                  <a:srgbClr val="ffffff"/>
                </a:solidFill>
              </a:uFill>
              <a:latin typeface="Arial"/>
            </a:endParaRPr>
          </a:p>
        </p:txBody>
      </p:sp>
      <p:sp>
        <p:nvSpPr>
          <p:cNvPr id="421"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600" spc="-1" strike="noStrike">
                <a:solidFill>
                  <a:srgbClr val="000000"/>
                </a:solidFill>
                <a:uFill>
                  <a:solidFill>
                    <a:srgbClr val="ffffff"/>
                  </a:solidFill>
                </a:uFill>
                <a:latin typeface="Arial"/>
              </a:rPr>
              <a:t>Formulas and constants were created to best fit a set of vulnerabilities manually assigned severities by the SIG.</a:t>
            </a:r>
            <a:endParaRPr b="0" lang="en-US" sz="1800" spc="-1" strike="noStrike">
              <a:solidFill>
                <a:srgbClr val="000000"/>
              </a:solidFill>
              <a:uFill>
                <a:solidFill>
                  <a:srgbClr val="ffffff"/>
                </a:solidFill>
              </a:uFill>
              <a:latin typeface="Arial"/>
            </a:endParaRPr>
          </a:p>
        </p:txBody>
      </p:sp>
    </p:spTree>
  </p:cSld>
</p:sld>
</file>

<file path=ppt/slides/slide7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2"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Resources</a:t>
            </a:r>
            <a:endParaRPr b="1" lang="en-US" sz="3200" spc="-1" strike="noStrike">
              <a:solidFill>
                <a:srgbClr val="000000"/>
              </a:solidFill>
              <a:uFill>
                <a:solidFill>
                  <a:srgbClr val="ffffff"/>
                </a:solidFill>
              </a:uFill>
              <a:latin typeface="Arial"/>
            </a:endParaRPr>
          </a:p>
        </p:txBody>
      </p:sp>
      <p:sp>
        <p:nvSpPr>
          <p:cNvPr id="423" name="CustomShape 2"/>
          <p:cNvSpPr/>
          <p:nvPr/>
        </p:nvSpPr>
        <p:spPr>
          <a:xfrm>
            <a:off x="837360" y="1825560"/>
            <a:ext cx="1051344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800" spc="-1" strike="noStrike" u="sng">
                <a:solidFill>
                  <a:srgbClr val="0000ff"/>
                </a:solidFill>
                <a:uFill>
                  <a:solidFill>
                    <a:srgbClr val="ffffff"/>
                  </a:solidFill>
                </a:uFill>
                <a:latin typeface="Arial"/>
                <a:hlinkClick r:id="rId1"/>
              </a:rPr>
              <a:t>https://www.first.org/cvss/</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800" spc="-1" strike="noStrike">
                <a:solidFill>
                  <a:srgbClr val="000000"/>
                </a:solidFill>
                <a:uFill>
                  <a:solidFill>
                    <a:srgbClr val="ffffff"/>
                  </a:solidFill>
                </a:uFill>
                <a:latin typeface="Arial"/>
              </a:rPr>
              <a:t>CVSS v3.0 Specification Document</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800" spc="-1" strike="noStrike">
                <a:solidFill>
                  <a:srgbClr val="000000"/>
                </a:solidFill>
                <a:uFill>
                  <a:solidFill>
                    <a:srgbClr val="ffffff"/>
                  </a:solidFill>
                </a:uFill>
                <a:latin typeface="Arial"/>
              </a:rPr>
              <a:t>CVSS v3.0 User Guide</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800" spc="-1" strike="noStrike">
                <a:solidFill>
                  <a:srgbClr val="000000"/>
                </a:solidFill>
                <a:uFill>
                  <a:solidFill>
                    <a:srgbClr val="ffffff"/>
                  </a:solidFill>
                </a:uFill>
                <a:latin typeface="Arial"/>
              </a:rPr>
              <a:t>CVSS v3.0 Examples document</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800" spc="-1" strike="noStrike">
                <a:solidFill>
                  <a:srgbClr val="000000"/>
                </a:solidFill>
                <a:uFill>
                  <a:solidFill>
                    <a:srgbClr val="ffffff"/>
                  </a:solidFill>
                </a:uFill>
                <a:latin typeface="Arial"/>
              </a:rPr>
              <a:t>CVSS v3.0 Calculator</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800" spc="-1" strike="noStrike">
                <a:solidFill>
                  <a:srgbClr val="000000"/>
                </a:solidFill>
                <a:uFill>
                  <a:solidFill>
                    <a:srgbClr val="ffffff"/>
                  </a:solidFill>
                </a:uFill>
                <a:latin typeface="Arial"/>
              </a:rPr>
              <a:t>CVSS v3.0 Online Training Course</a:t>
            </a:r>
            <a:endParaRPr b="0" lang="en-US" sz="1800" spc="-1" strike="noStrike">
              <a:solidFill>
                <a:srgbClr val="000000"/>
              </a:solidFill>
              <a:uFill>
                <a:solidFill>
                  <a:srgbClr val="ffffff"/>
                </a:solidFill>
              </a:uFill>
              <a:latin typeface="Arial"/>
            </a:endParaRPr>
          </a:p>
        </p:txBody>
      </p:sp>
    </p:spTree>
  </p:cSld>
</p:sld>
</file>

<file path=ppt/slides/slide7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4" name="CustomShape 1"/>
          <p:cNvSpPr/>
          <p:nvPr/>
        </p:nvSpPr>
        <p:spPr>
          <a:xfrm>
            <a:off x="454680" y="2233440"/>
            <a:ext cx="1051308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4800" spc="-1" strike="noStrike">
                <a:solidFill>
                  <a:srgbClr val="000000"/>
                </a:solidFill>
                <a:uFill>
                  <a:solidFill>
                    <a:srgbClr val="ffffff"/>
                  </a:solidFill>
                </a:uFill>
                <a:latin typeface="Arial"/>
              </a:rPr>
              <a:t>Future CVSS Versions</a:t>
            </a:r>
            <a:endParaRPr b="0" lang="en-US" sz="1800" spc="-1" strike="noStrike">
              <a:solidFill>
                <a:srgbClr val="000000"/>
              </a:solidFill>
              <a:uFill>
                <a:solidFill>
                  <a:srgbClr val="ffffff"/>
                </a:solidFill>
              </a:uFill>
              <a:latin typeface="Arial"/>
            </a:endParaRPr>
          </a:p>
        </p:txBody>
      </p:sp>
      <p:sp>
        <p:nvSpPr>
          <p:cNvPr id="425"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CVSS Scores from Oracle</a:t>
            </a:r>
            <a:endParaRPr b="1" lang="en-US" sz="3200" spc="-1" strike="noStrike">
              <a:solidFill>
                <a:srgbClr val="000000"/>
              </a:solidFill>
              <a:uFill>
                <a:solidFill>
                  <a:srgbClr val="ffffff"/>
                </a:solidFill>
              </a:uFill>
              <a:latin typeface="Arial"/>
            </a:endParaRPr>
          </a:p>
        </p:txBody>
      </p:sp>
      <p:pic>
        <p:nvPicPr>
          <p:cNvPr id="111" name="" descr=""/>
          <p:cNvPicPr/>
          <p:nvPr/>
        </p:nvPicPr>
        <p:blipFill>
          <a:blip r:embed="rId1"/>
          <a:stretch/>
        </p:blipFill>
        <p:spPr>
          <a:xfrm>
            <a:off x="1554480" y="1465200"/>
            <a:ext cx="9174960" cy="3929760"/>
          </a:xfrm>
          <a:prstGeom prst="rect">
            <a:avLst/>
          </a:prstGeom>
          <a:ln>
            <a:noFill/>
          </a:ln>
        </p:spPr>
      </p:pic>
      <p:sp>
        <p:nvSpPr>
          <p:cNvPr id="112" name="TextShape 2"/>
          <p:cNvSpPr txBox="1"/>
          <p:nvPr/>
        </p:nvSpPr>
        <p:spPr>
          <a:xfrm>
            <a:off x="2959200" y="5486400"/>
            <a:ext cx="7282080" cy="822600"/>
          </a:xfrm>
          <a:prstGeom prst="rect">
            <a:avLst/>
          </a:prstGeom>
          <a:noFill/>
          <a:ln>
            <a:noFill/>
          </a:ln>
        </p:spPr>
        <p:txBody>
          <a:bodyPr lIns="90000" rIns="90000" tIns="45000" bIns="45000"/>
          <a:p>
            <a:r>
              <a:rPr b="0" lang="en-US" sz="1800" spc="-1" strike="noStrike">
                <a:solidFill>
                  <a:srgbClr val="000000"/>
                </a:solidFill>
                <a:uFill>
                  <a:solidFill>
                    <a:srgbClr val="ffffff"/>
                  </a:solidFill>
                </a:uFill>
                <a:latin typeface="Arial"/>
              </a:rPr>
              <a:t>Scores for the Oracle Database from:</a:t>
            </a:r>
            <a:endParaRPr b="0" lang="en-US" sz="1800" spc="-1" strike="noStrike">
              <a:solidFill>
                <a:srgbClr val="000000"/>
              </a:solidFill>
              <a:uFill>
                <a:solidFill>
                  <a:srgbClr val="ffffff"/>
                </a:solidFill>
              </a:uFill>
              <a:latin typeface="Arial"/>
            </a:endParaRPr>
          </a:p>
          <a:p>
            <a:r>
              <a:rPr b="0" lang="en-US" sz="1400" spc="-1" strike="noStrike">
                <a:solidFill>
                  <a:srgbClr val="000000"/>
                </a:solidFill>
                <a:uFill>
                  <a:solidFill>
                    <a:srgbClr val="ffffff"/>
                  </a:solidFill>
                </a:uFill>
                <a:latin typeface="Arial"/>
                <a:hlinkClick r:id="rId2"/>
              </a:rPr>
              <a:t>http://www.oracle.com/technetwork/security-advisory/cpuoct2017-3236626.html</a:t>
            </a:r>
            <a:endParaRPr b="0" lang="en-US" sz="1800" spc="-1" strike="noStrike">
              <a:solidFill>
                <a:srgbClr val="000000"/>
              </a:solidFill>
              <a:uFill>
                <a:solidFill>
                  <a:srgbClr val="ffffff"/>
                </a:solidFill>
              </a:uFill>
              <a:latin typeface="Arial"/>
            </a:endParaRPr>
          </a:p>
        </p:txBody>
      </p:sp>
    </p:spTree>
  </p:cSld>
</p:sld>
</file>

<file path=ppt/slides/slide8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6"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CVSS v3.</a:t>
            </a:r>
            <a:r>
              <a:rPr b="1" i="1" lang="en-US" sz="4000" spc="-1" strike="noStrike">
                <a:solidFill>
                  <a:srgbClr val="000000"/>
                </a:solidFill>
                <a:uFill>
                  <a:solidFill>
                    <a:srgbClr val="ffffff"/>
                  </a:solidFill>
                </a:uFill>
                <a:latin typeface="Arial"/>
              </a:rPr>
              <a:t>next</a:t>
            </a:r>
            <a:r>
              <a:rPr b="1" lang="en-US" sz="4000" spc="-1" strike="noStrike">
                <a:solidFill>
                  <a:srgbClr val="000000"/>
                </a:solidFill>
                <a:uFill>
                  <a:solidFill>
                    <a:srgbClr val="ffffff"/>
                  </a:solidFill>
                </a:uFill>
                <a:latin typeface="Arial"/>
              </a:rPr>
              <a:t> and v4.0</a:t>
            </a:r>
            <a:endParaRPr b="1" lang="en-US" sz="3200" spc="-1" strike="noStrike">
              <a:solidFill>
                <a:srgbClr val="000000"/>
              </a:solidFill>
              <a:uFill>
                <a:solidFill>
                  <a:srgbClr val="ffffff"/>
                </a:solidFill>
              </a:uFill>
              <a:latin typeface="Arial"/>
            </a:endParaRPr>
          </a:p>
        </p:txBody>
      </p:sp>
      <p:sp>
        <p:nvSpPr>
          <p:cNvPr id="427"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1" lang="en-US" sz="2600" spc="-1" strike="noStrike">
                <a:solidFill>
                  <a:srgbClr val="000000"/>
                </a:solidFill>
                <a:uFill>
                  <a:solidFill>
                    <a:srgbClr val="ffffff"/>
                  </a:solidFill>
                </a:uFill>
                <a:latin typeface="Arial"/>
              </a:rPr>
              <a:t>CVSS v3.</a:t>
            </a:r>
            <a:r>
              <a:rPr b="1" i="1" lang="en-US" sz="2600" spc="-1" strike="noStrike">
                <a:solidFill>
                  <a:srgbClr val="000000"/>
                </a:solidFill>
                <a:uFill>
                  <a:solidFill>
                    <a:srgbClr val="ffffff"/>
                  </a:solidFill>
                </a:uFill>
                <a:latin typeface="Arial"/>
              </a:rPr>
              <a:t>next</a:t>
            </a:r>
            <a:r>
              <a:rPr b="0" lang="en-US" sz="2600" spc="-1" strike="noStrike">
                <a:solidFill>
                  <a:srgbClr val="000000"/>
                </a:solidFill>
                <a:uFill>
                  <a:solidFill>
                    <a:srgbClr val="ffffff"/>
                  </a:solidFill>
                </a:uFill>
                <a:latin typeface="Arial"/>
              </a:rPr>
              <a:t> is expected to include</a:t>
            </a:r>
            <a:r>
              <a:rPr b="0" lang="en-US" sz="2600" spc="-1" strike="noStrike">
                <a:solidFill>
                  <a:srgbClr val="000000"/>
                </a:solidFill>
                <a:uFill>
                  <a:solidFill>
                    <a:srgbClr val="ffffff"/>
                  </a:solidFill>
                </a:uFill>
                <a:latin typeface="Arial"/>
              </a:rPr>
              <a:t>:</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Improvements to wording and corrections.</a:t>
            </a:r>
            <a:endParaRPr b="0" lang="en-US" sz="1800" spc="-1" strike="noStrike">
              <a:solidFill>
                <a:srgbClr val="000000"/>
              </a:solidFill>
              <a:uFill>
                <a:solidFill>
                  <a:srgbClr val="ffffff"/>
                </a:solidFill>
              </a:uFill>
              <a:latin typeface="Arial"/>
            </a:endParaRPr>
          </a:p>
          <a:p>
            <a:pPr marL="228600" indent="-227160">
              <a:lnSpc>
                <a:spcPct val="100000"/>
              </a:lnSpc>
              <a:spcBef>
                <a:spcPts val="998"/>
              </a:spcBef>
              <a:buClr>
                <a:srgbClr val="000000"/>
              </a:buClr>
              <a:buFont typeface="Arial"/>
              <a:buChar char="•"/>
            </a:pPr>
            <a:r>
              <a:rPr b="0" lang="en-US" sz="2600" spc="-1" strike="noStrike">
                <a:solidFill>
                  <a:srgbClr val="000000"/>
                </a:solidFill>
                <a:uFill>
                  <a:solidFill>
                    <a:srgbClr val="ffffff"/>
                  </a:solidFill>
                </a:uFill>
                <a:latin typeface="Arial"/>
              </a:rPr>
              <a:t>Possibly minor changes to the formula to fix minor problems.</a:t>
            </a:r>
            <a:endParaRPr b="0" lang="en-US" sz="1800" spc="-1" strike="noStrike">
              <a:solidFill>
                <a:srgbClr val="000000"/>
              </a:solidFill>
              <a:uFill>
                <a:solidFill>
                  <a:srgbClr val="ffffff"/>
                </a:solidFill>
              </a:uFill>
              <a:latin typeface="Arial"/>
            </a:endParaRPr>
          </a:p>
          <a:p>
            <a:pPr>
              <a:lnSpc>
                <a:spcPct val="100000"/>
              </a:lnSpc>
              <a:spcBef>
                <a:spcPts val="998"/>
              </a:spcBef>
            </a:pPr>
            <a:r>
              <a:rPr b="1" lang="en-US" sz="2600" spc="-1" strike="noStrike">
                <a:solidFill>
                  <a:srgbClr val="000000"/>
                </a:solidFill>
                <a:uFill>
                  <a:solidFill>
                    <a:srgbClr val="ffffff"/>
                  </a:solidFill>
                </a:uFill>
                <a:latin typeface="Arial"/>
              </a:rPr>
              <a:t>CVSS v4.0</a:t>
            </a:r>
            <a:r>
              <a:rPr b="0" lang="en-US" sz="2600" spc="-1" strike="noStrike">
                <a:solidFill>
                  <a:srgbClr val="000000"/>
                </a:solidFill>
                <a:uFill>
                  <a:solidFill>
                    <a:srgbClr val="ffffff"/>
                  </a:solidFill>
                </a:uFill>
                <a:latin typeface="Arial"/>
              </a:rPr>
              <a:t> is expected to be released after CVSS v3.next and is expected to include new metrics, major changes to existing metrics, and probably significant scoring differences.</a:t>
            </a:r>
            <a:endParaRPr b="0" lang="en-US" sz="1800" spc="-1" strike="noStrike">
              <a:solidFill>
                <a:srgbClr val="000000"/>
              </a:solidFill>
              <a:uFill>
                <a:solidFill>
                  <a:srgbClr val="ffffff"/>
                </a:solidFill>
              </a:uFill>
              <a:latin typeface="Arial"/>
            </a:endParaRPr>
          </a:p>
        </p:txBody>
      </p:sp>
    </p:spTree>
  </p:cSld>
</p:sld>
</file>

<file path=ppt/slides/slide8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28" name="TextShape 1"/>
          <p:cNvSpPr txBox="1"/>
          <p:nvPr/>
        </p:nvSpPr>
        <p:spPr>
          <a:xfrm>
            <a:off x="837720" y="365040"/>
            <a:ext cx="10513080" cy="13255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Participating in CVSS Improvements</a:t>
            </a:r>
            <a:endParaRPr b="1" lang="en-US" sz="3200" spc="-1" strike="noStrike">
              <a:solidFill>
                <a:srgbClr val="000000"/>
              </a:solidFill>
              <a:uFill>
                <a:solidFill>
                  <a:srgbClr val="ffffff"/>
                </a:solidFill>
              </a:uFill>
              <a:latin typeface="Arial"/>
            </a:endParaRPr>
          </a:p>
        </p:txBody>
      </p:sp>
      <p:sp>
        <p:nvSpPr>
          <p:cNvPr id="429"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spcBef>
                <a:spcPts val="998"/>
              </a:spcBef>
            </a:pPr>
            <a:r>
              <a:rPr b="0" lang="en-US" sz="2600" spc="-1" strike="noStrike">
                <a:solidFill>
                  <a:srgbClr val="000000"/>
                </a:solidFill>
                <a:uFill>
                  <a:solidFill>
                    <a:srgbClr val="ffffff"/>
                  </a:solidFill>
                </a:uFill>
                <a:latin typeface="Arial"/>
              </a:rPr>
              <a:t>Email </a:t>
            </a:r>
            <a:r>
              <a:rPr b="0" lang="en-US" sz="2600" spc="-1" strike="noStrike" u="sng">
                <a:solidFill>
                  <a:srgbClr val="4169e1"/>
                </a:solidFill>
                <a:uFill>
                  <a:solidFill>
                    <a:srgbClr val="ffffff"/>
                  </a:solidFill>
                </a:uFill>
                <a:latin typeface="Arial"/>
                <a:hlinkClick r:id="rId1"/>
              </a:rPr>
              <a:t>first-sec@first.org</a:t>
            </a:r>
            <a:r>
              <a:rPr b="0" lang="en-US" sz="2600" spc="-1" strike="noStrike">
                <a:solidFill>
                  <a:srgbClr val="000000"/>
                </a:solidFill>
                <a:uFill>
                  <a:solidFill>
                    <a:srgbClr val="ffffff"/>
                  </a:solidFill>
                </a:uFill>
                <a:latin typeface="Arial"/>
              </a:rPr>
              <a:t> and ask to join the read-only mailing list where discussions are held.</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If your organization signs an Intellectual Property Rights agreement, you can participate on the mailing list and join the weekly meetings.</a:t>
            </a:r>
            <a:endParaRPr b="0" lang="en-US" sz="1800" spc="-1" strike="noStrike">
              <a:solidFill>
                <a:srgbClr val="000000"/>
              </a:solidFill>
              <a:uFill>
                <a:solidFill>
                  <a:srgbClr val="ffffff"/>
                </a:solidFill>
              </a:uFill>
              <a:latin typeface="Arial"/>
            </a:endParaRPr>
          </a:p>
          <a:p>
            <a:pPr>
              <a:lnSpc>
                <a:spcPct val="100000"/>
              </a:lnSpc>
              <a:spcBef>
                <a:spcPts val="998"/>
              </a:spcBef>
            </a:pPr>
            <a:r>
              <a:rPr b="0" lang="en-US" sz="2600" spc="-1" strike="noStrike">
                <a:solidFill>
                  <a:srgbClr val="000000"/>
                </a:solidFill>
                <a:uFill>
                  <a:solidFill>
                    <a:srgbClr val="ffffff"/>
                  </a:solidFill>
                </a:uFill>
                <a:latin typeface="Arial"/>
              </a:rPr>
              <a:t>After a period of consistent meeting participation, you can also vote on proposals.</a:t>
            </a:r>
            <a:endParaRPr b="0" lang="en-US" sz="1800" spc="-1" strike="noStrike">
              <a:solidFill>
                <a:srgbClr val="000000"/>
              </a:solidFill>
              <a:uFill>
                <a:solidFill>
                  <a:srgbClr val="ffffff"/>
                </a:solidFill>
              </a:uFill>
              <a:latin typeface="Arial"/>
            </a:endParaRPr>
          </a:p>
        </p:txBody>
      </p:sp>
    </p:spTree>
  </p:cSld>
</p:sld>
</file>

<file path=ppt/slides/slide8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30" name="CustomShape 1"/>
          <p:cNvSpPr/>
          <p:nvPr/>
        </p:nvSpPr>
        <p:spPr>
          <a:xfrm>
            <a:off x="454680" y="2233440"/>
            <a:ext cx="10513080" cy="2119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a:p>
            <a:pPr>
              <a:lnSpc>
                <a:spcPct val="100000"/>
              </a:lnSpc>
            </a:pPr>
            <a:r>
              <a:rPr b="1" lang="en-US" sz="4800" spc="-1" strike="noStrike">
                <a:solidFill>
                  <a:srgbClr val="000000"/>
                </a:solidFill>
                <a:uFill>
                  <a:solidFill>
                    <a:srgbClr val="ffffff"/>
                  </a:solidFill>
                </a:uFill>
                <a:latin typeface="Arial"/>
              </a:rPr>
              <a:t>Questions?</a:t>
            </a:r>
            <a:endParaRPr b="0" lang="en-US" sz="1800" spc="-1" strike="noStrike">
              <a:solidFill>
                <a:srgbClr val="000000"/>
              </a:solidFill>
              <a:uFill>
                <a:solidFill>
                  <a:srgbClr val="ffffff"/>
                </a:solidFill>
              </a:uFill>
              <a:latin typeface="Arial"/>
            </a:endParaRPr>
          </a:p>
        </p:txBody>
      </p:sp>
      <p:sp>
        <p:nvSpPr>
          <p:cNvPr id="431" name="CustomShape 2"/>
          <p:cNvSpPr/>
          <p:nvPr/>
        </p:nvSpPr>
        <p:spPr>
          <a:xfrm>
            <a:off x="455040" y="4645080"/>
            <a:ext cx="10513080" cy="12859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sp>
    </p:spTree>
  </p:cSld>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TextShape 1"/>
          <p:cNvSpPr txBox="1"/>
          <p:nvPr/>
        </p:nvSpPr>
        <p:spPr>
          <a:xfrm>
            <a:off x="837720" y="1005840"/>
            <a:ext cx="10513080" cy="684720"/>
          </a:xfrm>
          <a:prstGeom prst="rect">
            <a:avLst/>
          </a:prstGeom>
          <a:noFill/>
          <a:ln>
            <a:noFill/>
          </a:ln>
        </p:spPr>
        <p:txBody>
          <a:bodyPr anchor="ctr"/>
          <a:p>
            <a:pPr>
              <a:lnSpc>
                <a:spcPct val="100000"/>
              </a:lnSpc>
            </a:pPr>
            <a:r>
              <a:rPr b="1" lang="en-US" sz="4000" spc="-1" strike="noStrike">
                <a:solidFill>
                  <a:srgbClr val="000000"/>
                </a:solidFill>
                <a:uFill>
                  <a:solidFill>
                    <a:srgbClr val="ffffff"/>
                  </a:solidFill>
                </a:uFill>
                <a:latin typeface="Arial"/>
              </a:rPr>
              <a:t>US National Vulnerability Database (NVD)</a:t>
            </a:r>
            <a:endParaRPr b="1" lang="en-US" sz="3200" spc="-1" strike="noStrike">
              <a:solidFill>
                <a:srgbClr val="000000"/>
              </a:solidFill>
              <a:uFill>
                <a:solidFill>
                  <a:srgbClr val="ffffff"/>
                </a:solidFill>
              </a:uFill>
              <a:latin typeface="Arial"/>
            </a:endParaRPr>
          </a:p>
        </p:txBody>
      </p:sp>
      <p:sp>
        <p:nvSpPr>
          <p:cNvPr id="114" name="CustomShape 2"/>
          <p:cNvSpPr/>
          <p:nvPr/>
        </p:nvSpPr>
        <p:spPr>
          <a:xfrm>
            <a:off x="837720" y="1825560"/>
            <a:ext cx="10513080" cy="4351320"/>
          </a:xfrm>
          <a:custGeom>
            <a:avLst/>
            <a:gdLst/>
            <a:ahLst/>
            <a:rect l="l" t="t" r="r" b="b"/>
            <a:pathLst>
              <a:path w="21600" h="21600">
                <a:moveTo>
                  <a:pt x="0" y="0"/>
                </a:moveTo>
                <a:lnTo>
                  <a:pt x="21600" y="0"/>
                </a:lnTo>
                <a:lnTo>
                  <a:pt x="21600" y="21600"/>
                </a:lnTo>
                <a:lnTo>
                  <a:pt x="0" y="21600"/>
                </a:lnTo>
                <a:lnTo>
                  <a:pt x="0" y="0"/>
                </a:lnTo>
                <a:close/>
              </a:path>
            </a:pathLst>
          </a:custGeom>
          <a:noFill/>
          <a:ln>
            <a:noFill/>
          </a:ln>
        </p:spPr>
        <p:style>
          <a:lnRef idx="0"/>
          <a:fillRef idx="0"/>
          <a:effectRef idx="0"/>
          <a:fontRef idx="minor"/>
        </p:style>
        <p:txBody>
          <a:bodyPr lIns="90000" rIns="90000" tIns="45000" bIns="45000"/>
          <a:p>
            <a:r>
              <a:rPr b="1" lang="en-US" sz="1400" spc="-1" strike="noStrike">
                <a:solidFill>
                  <a:srgbClr val="000000"/>
                </a:solidFill>
                <a:uFill>
                  <a:solidFill>
                    <a:srgbClr val="ffffff"/>
                  </a:solidFill>
                </a:uFill>
                <a:latin typeface="Arial"/>
              </a:rPr>
              <a:t>	</a:t>
            </a:r>
            <a:r>
              <a:rPr b="1" lang="en-US" sz="1400" spc="-1" strike="noStrike">
                <a:solidFill>
                  <a:srgbClr val="000000"/>
                </a:solidFill>
                <a:uFill>
                  <a:solidFill>
                    <a:srgbClr val="ffffff"/>
                  </a:solidFill>
                </a:uFill>
                <a:latin typeface="Arial"/>
              </a:rPr>
              <a:t>CVE-2014-3566 Detail</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pPr algn="r"/>
            <a:endParaRPr b="0" lang="en-US" sz="1800" spc="-1" strike="noStrike">
              <a:solidFill>
                <a:srgbClr val="000000"/>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Source: </a:t>
            </a:r>
            <a:r>
              <a:rPr b="0" lang="en-US" sz="1200" spc="-1" strike="noStrike">
                <a:solidFill>
                  <a:srgbClr val="000000"/>
                </a:solidFill>
                <a:uFill>
                  <a:solidFill>
                    <a:srgbClr val="ffffff"/>
                  </a:solidFill>
                </a:uFill>
                <a:latin typeface="Arial"/>
                <a:hlinkClick r:id="rId1"/>
              </a:rPr>
              <a:t>https://nvd.nist.gov/vuln/detail/CVE-2014-3566</a:t>
            </a:r>
            <a:r>
              <a:rPr b="0" lang="en-US" sz="1200" spc="-1" strike="noStrike">
                <a:solidFill>
                  <a:srgbClr val="000000"/>
                </a:solidFill>
                <a:uFill>
                  <a:solidFill>
                    <a:srgbClr val="ffffff"/>
                  </a:solidFill>
                </a:uFill>
                <a:latin typeface="Arial"/>
              </a:rPr>
              <a:t>	</a:t>
            </a:r>
            <a:r>
              <a:rPr b="0" lang="en-US" sz="1200" spc="-1" strike="noStrike">
                <a:solidFill>
                  <a:srgbClr val="000000"/>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a:p>
            <a:endParaRPr b="0" lang="en-US" sz="1800" spc="-1" strike="noStrike">
              <a:solidFill>
                <a:srgbClr val="000000"/>
              </a:solidFill>
              <a:uFill>
                <a:solidFill>
                  <a:srgbClr val="ffffff"/>
                </a:solidFill>
              </a:uFill>
              <a:latin typeface="Arial"/>
            </a:endParaRPr>
          </a:p>
        </p:txBody>
      </p:sp>
      <p:pic>
        <p:nvPicPr>
          <p:cNvPr id="115" name="" descr=""/>
          <p:cNvPicPr/>
          <p:nvPr/>
        </p:nvPicPr>
        <p:blipFill>
          <a:blip r:embed="rId2"/>
          <a:stretch/>
        </p:blipFill>
        <p:spPr>
          <a:xfrm>
            <a:off x="1005120" y="1825560"/>
            <a:ext cx="370080" cy="277560"/>
          </a:xfrm>
          <a:prstGeom prst="rect">
            <a:avLst/>
          </a:prstGeom>
          <a:ln>
            <a:noFill/>
          </a:ln>
        </p:spPr>
      </p:pic>
      <p:graphicFrame>
        <p:nvGraphicFramePr>
          <p:cNvPr id="116" name="Table 3"/>
          <p:cNvGraphicFramePr/>
          <p:nvPr/>
        </p:nvGraphicFramePr>
        <p:xfrm>
          <a:off x="1442160" y="2399040"/>
          <a:ext cx="9802080" cy="1100160"/>
        </p:xfrm>
        <a:graphic>
          <a:graphicData uri="http://schemas.openxmlformats.org/drawingml/2006/table">
            <a:tbl>
              <a:tblPr/>
              <a:tblGrid>
                <a:gridCol w="3106800"/>
                <a:gridCol w="6695640"/>
              </a:tblGrid>
              <a:tr h="276480">
                <a:tc gridSpan="2">
                  <a:txBody>
                    <a:bodyPr lIns="90000" rIns="90000" tIns="46800" bIns="46800"/>
                    <a:p>
                      <a:r>
                        <a:rPr b="1" lang="en-US" sz="1200" spc="-1" strike="noStrike">
                          <a:solidFill>
                            <a:srgbClr val="000000"/>
                          </a:solidFill>
                          <a:uFill>
                            <a:solidFill>
                              <a:srgbClr val="ffffff"/>
                            </a:solidFill>
                          </a:uFill>
                          <a:latin typeface="Arial"/>
                        </a:rPr>
                        <a:t>CVSS Severity (version 3.0):</a:t>
                      </a:r>
                      <a:endParaRPr b="0" lang="en-US" sz="1800" spc="-1" strike="noStrike">
                        <a:solidFill>
                          <a:srgbClr val="000000"/>
                        </a:solidFill>
                        <a:uFill>
                          <a:solidFill>
                            <a:srgbClr val="ffffff"/>
                          </a:solidFill>
                        </a:uFill>
                        <a:latin typeface="Arial"/>
                      </a:endParaRPr>
                    </a:p>
                  </a:txBody>
                  <a:tcPr marL="90000" marR="90000">
                    <a:noFill/>
                  </a:tcPr>
                </a:tc>
                <a:tc hMerge="1">
                  <a:tcPr marL="90000" marR="90000">
                    <a:noFill/>
                  </a:tcPr>
                </a:tc>
              </a:tr>
              <a:tr h="824040">
                <a:tc>
                  <a:txBody>
                    <a:bodyPr lIns="90000" rIns="90000" tIns="46800" bIns="46800"/>
                    <a:p>
                      <a:pPr algn="r"/>
                      <a:r>
                        <a:rPr b="0" lang="en-US" sz="1200" spc="-1" strike="noStrike">
                          <a:solidFill>
                            <a:srgbClr val="000000"/>
                          </a:solidFill>
                          <a:uFill>
                            <a:solidFill>
                              <a:srgbClr val="ffffff"/>
                            </a:solidFill>
                          </a:uFill>
                          <a:latin typeface="Arial"/>
                        </a:rPr>
                        <a:t>CVSS v3 Base Score:</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Vector:</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Impact Score:</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Exploitability Score:</a:t>
                      </a:r>
                      <a:endParaRPr b="0" lang="en-US" sz="1800" spc="-1" strike="noStrike">
                        <a:solidFill>
                          <a:srgbClr val="ffffff"/>
                        </a:solidFill>
                        <a:uFill>
                          <a:solidFill>
                            <a:srgbClr val="ffffff"/>
                          </a:solidFill>
                        </a:uFill>
                        <a:latin typeface="Arial"/>
                      </a:endParaRPr>
                    </a:p>
                  </a:txBody>
                  <a:tcPr marL="90000" marR="90000">
                    <a:noFill/>
                  </a:tcPr>
                </a:tc>
                <a:tc>
                  <a:txBody>
                    <a:bodyPr lIns="90000" rIns="90000" tIns="46800" bIns="46800"/>
                    <a:p>
                      <a:r>
                        <a:rPr b="0" lang="en-US" sz="1200" spc="-1" strike="noStrike">
                          <a:solidFill>
                            <a:srgbClr val="000000"/>
                          </a:solidFill>
                          <a:uFill>
                            <a:solidFill>
                              <a:srgbClr val="ffffff"/>
                            </a:solidFill>
                          </a:uFill>
                          <a:latin typeface="Arial"/>
                        </a:rPr>
                        <a:t>3.1 Low</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CVSS:3.0/AV:N/AC:H/PR:N/UI:R/S:U/C:L/I:N/A:N (legend)</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1.4</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1.6</a:t>
                      </a:r>
                      <a:endParaRPr b="0" lang="en-US" sz="1800" spc="-1" strike="noStrike">
                        <a:solidFill>
                          <a:srgbClr val="ffffff"/>
                        </a:solidFill>
                        <a:uFill>
                          <a:solidFill>
                            <a:srgbClr val="ffffff"/>
                          </a:solidFill>
                        </a:uFill>
                        <a:latin typeface="Arial"/>
                      </a:endParaRPr>
                    </a:p>
                  </a:txBody>
                  <a:tcPr marL="90000" marR="90000">
                    <a:noFill/>
                  </a:tcPr>
                </a:tc>
              </a:tr>
            </a:tbl>
          </a:graphicData>
        </a:graphic>
      </p:graphicFrame>
      <p:graphicFrame>
        <p:nvGraphicFramePr>
          <p:cNvPr id="117" name="Table 4"/>
          <p:cNvGraphicFramePr/>
          <p:nvPr/>
        </p:nvGraphicFramePr>
        <p:xfrm>
          <a:off x="1510920" y="3678120"/>
          <a:ext cx="6765120" cy="1834560"/>
        </p:xfrm>
        <a:graphic>
          <a:graphicData uri="http://schemas.openxmlformats.org/drawingml/2006/table">
            <a:tbl>
              <a:tblPr/>
              <a:tblGrid>
                <a:gridCol w="3059280"/>
                <a:gridCol w="3706200"/>
              </a:tblGrid>
              <a:tr h="280800">
                <a:tc gridSpan="2">
                  <a:txBody>
                    <a:bodyPr lIns="90000" rIns="90000" tIns="46800" bIns="46800"/>
                    <a:p>
                      <a:r>
                        <a:rPr b="1" lang="en-US" sz="1200" spc="-1" strike="noStrike">
                          <a:solidFill>
                            <a:srgbClr val="000000"/>
                          </a:solidFill>
                          <a:uFill>
                            <a:solidFill>
                              <a:srgbClr val="ffffff"/>
                            </a:solidFill>
                          </a:uFill>
                          <a:latin typeface="Arial"/>
                        </a:rPr>
                        <a:t>CVSS Version 3 Metrics:</a:t>
                      </a:r>
                      <a:endParaRPr b="0" lang="en-US"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noFill/>
                  </a:tcPr>
                </a:tc>
                <a:tc hMerge="1">
                  <a:tcPr marL="90000" marR="90000">
                    <a:lnL w="720">
                      <a:solidFill>
                        <a:srgbClr val="ffffff"/>
                      </a:solidFill>
                    </a:lnL>
                    <a:lnR w="720">
                      <a:solidFill>
                        <a:srgbClr val="ffffff"/>
                      </a:solidFill>
                    </a:lnR>
                    <a:lnT w="720">
                      <a:solidFill>
                        <a:srgbClr val="ffffff"/>
                      </a:solidFill>
                    </a:lnT>
                    <a:lnB w="720">
                      <a:solidFill>
                        <a:srgbClr val="ffffff"/>
                      </a:solidFill>
                    </a:lnB>
                    <a:noFill/>
                  </a:tcPr>
                </a:tc>
              </a:tr>
              <a:tr h="1549440">
                <a:tc>
                  <a:txBody>
                    <a:bodyPr lIns="90000" rIns="90000" tIns="46800" bIns="46800"/>
                    <a:p>
                      <a:pPr algn="r"/>
                      <a:r>
                        <a:rPr b="0" lang="en-US" sz="1200" spc="-1" strike="noStrike">
                          <a:solidFill>
                            <a:srgbClr val="000000"/>
                          </a:solidFill>
                          <a:uFill>
                            <a:solidFill>
                              <a:srgbClr val="ffffff"/>
                            </a:solidFill>
                          </a:uFill>
                          <a:latin typeface="Arial"/>
                        </a:rPr>
                        <a:t>Attack Vector (AV):</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Attack Complexity (AC):</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Privileges Required (PR):</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User Interaction (UI):</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Scope (S):</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Confidentiality (C):</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Integrity (I):</a:t>
                      </a:r>
                      <a:endParaRPr b="0" lang="en-US" sz="1800" spc="-1" strike="noStrike">
                        <a:solidFill>
                          <a:srgbClr val="ffffff"/>
                        </a:solidFill>
                        <a:uFill>
                          <a:solidFill>
                            <a:srgbClr val="ffffff"/>
                          </a:solidFill>
                        </a:uFill>
                        <a:latin typeface="Arial"/>
                      </a:endParaRPr>
                    </a:p>
                    <a:p>
                      <a:pPr algn="r"/>
                      <a:r>
                        <a:rPr b="0" lang="en-US" sz="1200" spc="-1" strike="noStrike">
                          <a:solidFill>
                            <a:srgbClr val="000000"/>
                          </a:solidFill>
                          <a:uFill>
                            <a:solidFill>
                              <a:srgbClr val="ffffff"/>
                            </a:solidFill>
                          </a:uFill>
                          <a:latin typeface="Arial"/>
                        </a:rPr>
                        <a:t>Availability (A):</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noFill/>
                  </a:tcPr>
                </a:tc>
                <a:tc>
                  <a:txBody>
                    <a:bodyPr lIns="90000" rIns="90000" tIns="46800" bIns="46800"/>
                    <a:p>
                      <a:r>
                        <a:rPr b="0" lang="en-US" sz="1200" spc="-1" strike="noStrike">
                          <a:solidFill>
                            <a:srgbClr val="000000"/>
                          </a:solidFill>
                          <a:uFill>
                            <a:solidFill>
                              <a:srgbClr val="ffffff"/>
                            </a:solidFill>
                          </a:uFill>
                          <a:latin typeface="Arial"/>
                        </a:rPr>
                        <a:t>Network</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High</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None</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Required</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Unchanged</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Low</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None</a:t>
                      </a:r>
                      <a:endParaRPr b="0" lang="en-US" sz="1800" spc="-1" strike="noStrike">
                        <a:solidFill>
                          <a:srgbClr val="ffffff"/>
                        </a:solidFill>
                        <a:uFill>
                          <a:solidFill>
                            <a:srgbClr val="ffffff"/>
                          </a:solidFill>
                        </a:uFill>
                        <a:latin typeface="Arial"/>
                      </a:endParaRPr>
                    </a:p>
                    <a:p>
                      <a:r>
                        <a:rPr b="0" lang="en-US" sz="1200" spc="-1" strike="noStrike">
                          <a:solidFill>
                            <a:srgbClr val="000000"/>
                          </a:solidFill>
                          <a:uFill>
                            <a:solidFill>
                              <a:srgbClr val="ffffff"/>
                            </a:solidFill>
                          </a:uFill>
                          <a:latin typeface="Arial"/>
                        </a:rPr>
                        <a:t>None</a:t>
                      </a:r>
                      <a:endParaRPr b="0" lang="en-US" sz="1800" spc="-1" strike="noStrike">
                        <a:solidFill>
                          <a:srgbClr val="ffffff"/>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noFill/>
                  </a:tcPr>
                </a:tc>
              </a:tr>
            </a:tbl>
          </a:graphicData>
        </a:graphic>
      </p:graphicFrame>
    </p:spTree>
  </p:cSld>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LibreOffice/5.3.1.2$Linux_X86_64 LibreOffice_project/30m0$Build-2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2017-12-15T09:41:23Z</dcterms:created>
  <dc:creator/>
  <dc:description>Created for FIRST Inc by Darius Wiles.</dc:description>
  <dc:language>en-US</dc:language>
  <cp:lastModifiedBy/>
  <cp:revision>1</cp:revision>
  <dc:subject/>
  <dc:title>Introduction to CVSS v3.0</dc:title>
</cp:coreProperties>
</file>