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1"/>
  </p:sldMasterIdLst>
  <p:notesMasterIdLst>
    <p:notesMasterId r:id="rId25"/>
  </p:notesMasterIdLst>
  <p:handoutMasterIdLst>
    <p:handoutMasterId r:id="rId26"/>
  </p:handoutMasterIdLst>
  <p:sldIdLst>
    <p:sldId id="470" r:id="rId2"/>
    <p:sldId id="622" r:id="rId3"/>
    <p:sldId id="471" r:id="rId4"/>
    <p:sldId id="621" r:id="rId5"/>
    <p:sldId id="473" r:id="rId6"/>
    <p:sldId id="474" r:id="rId7"/>
    <p:sldId id="475" r:id="rId8"/>
    <p:sldId id="476" r:id="rId9"/>
    <p:sldId id="477" r:id="rId10"/>
    <p:sldId id="478" r:id="rId11"/>
    <p:sldId id="479" r:id="rId12"/>
    <p:sldId id="480" r:id="rId13"/>
    <p:sldId id="481" r:id="rId14"/>
    <p:sldId id="482" r:id="rId15"/>
    <p:sldId id="483" r:id="rId16"/>
    <p:sldId id="484" r:id="rId17"/>
    <p:sldId id="485" r:id="rId18"/>
    <p:sldId id="486" r:id="rId19"/>
    <p:sldId id="487" r:id="rId20"/>
    <p:sldId id="488" r:id="rId21"/>
    <p:sldId id="489" r:id="rId22"/>
    <p:sldId id="490" r:id="rId23"/>
    <p:sldId id="425" r:id="rId2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4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6220"/>
    <a:srgbClr val="FFFBC4"/>
    <a:srgbClr val="E7A2FF"/>
    <a:srgbClr val="2B812B"/>
    <a:srgbClr val="C3EBC3"/>
    <a:srgbClr val="054ABB"/>
    <a:srgbClr val="033483"/>
    <a:srgbClr val="1A4E1A"/>
    <a:srgbClr val="FFFF00"/>
    <a:srgbClr val="EB83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11" autoAdjust="0"/>
    <p:restoredTop sz="60510" autoAdjust="0"/>
  </p:normalViewPr>
  <p:slideViewPr>
    <p:cSldViewPr snapToGrid="0">
      <p:cViewPr varScale="1">
        <p:scale>
          <a:sx n="62" d="100"/>
          <a:sy n="62" d="100"/>
        </p:scale>
        <p:origin x="2168" y="200"/>
      </p:cViewPr>
      <p:guideLst>
        <p:guide orient="horz" pos="2160"/>
        <p:guide pos="480"/>
      </p:guideLst>
    </p:cSldViewPr>
  </p:slideViewPr>
  <p:outlineViewPr>
    <p:cViewPr>
      <p:scale>
        <a:sx n="33" d="100"/>
        <a:sy n="33" d="100"/>
      </p:scale>
      <p:origin x="0" y="-1912"/>
    </p:cViewPr>
  </p:outlineViewPr>
  <p:notesTextViewPr>
    <p:cViewPr>
      <p:scale>
        <a:sx n="110" d="100"/>
        <a:sy n="110" d="100"/>
      </p:scale>
      <p:origin x="0" y="0"/>
    </p:cViewPr>
  </p:notesTextViewPr>
  <p:sorterViewPr>
    <p:cViewPr>
      <p:scale>
        <a:sx n="200" d="100"/>
        <a:sy n="200" d="100"/>
      </p:scale>
      <p:origin x="0" y="0"/>
    </p:cViewPr>
  </p:sorterViewPr>
  <p:notesViewPr>
    <p:cSldViewPr snapToGrid="0" snapToObjects="1">
      <p:cViewPr varScale="1">
        <p:scale>
          <a:sx n="82" d="100"/>
          <a:sy n="82" d="100"/>
        </p:scale>
        <p:origin x="1976"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lumMod val="50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latin typeface="Lucida Sans" charset="0"/>
            <a:ea typeface="Lucida Sans" charset="0"/>
            <a:cs typeface="Lucida Sans" charset="0"/>
          </a:endParaRPr>
        </a:p>
      </dgm:t>
    </dgm:pt>
    <dgm:pt modelId="{E6DAE479-3D40-5047-B5D2-D6AE9E64E05B}" type="sibTrans" cxnId="{706416ED-1990-2A4E-8539-DB4AC3774426}">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59CFDDCA-FC7C-1642-8C52-CBB29CF84543}">
      <dgm:prSet phldrT="[Text]"/>
      <dgm:spPr>
        <a:solidFill>
          <a:schemeClr val="accent4">
            <a:lumMod val="50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latin typeface="Lucida Sans" charset="0"/>
            <a:ea typeface="Lucida Sans" charset="0"/>
            <a:cs typeface="Lucida Sans" charset="0"/>
          </a:endParaRPr>
        </a:p>
      </dgm:t>
    </dgm:pt>
    <dgm:pt modelId="{1020DDF4-2E4D-9C48-819F-F127DC23722D}" type="sibTrans" cxnId="{04E65D5A-D6B0-2544-B1DA-6274E9822D80}">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latin typeface="Lucida Sans" charset="0"/>
            <a:ea typeface="Lucida Sans" charset="0"/>
            <a:cs typeface="Lucida Sans" charset="0"/>
          </a:endParaRPr>
        </a:p>
      </dgm:t>
    </dgm:pt>
    <dgm:pt modelId="{C7E0D819-04F7-0142-A45B-C3474726C4F3}" type="sibTrans" cxnId="{07DB450A-A388-DA41-BBA1-005185DF8348}">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latin typeface="Lucida Sans" charset="0"/>
            <a:ea typeface="Lucida Sans" charset="0"/>
            <a:cs typeface="Lucida Sans" charset="0"/>
          </a:endParaRPr>
        </a:p>
      </dgm:t>
    </dgm:pt>
    <dgm:pt modelId="{FAD47BF6-77D6-5547-BF9A-D7E28D406142}" type="sibTrans" cxnId="{FAA8B177-2ECA-B941-9C20-31396CAC3084}">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D57A2206-444D-0247-A58C-E47207DED678}" type="presOf" srcId="{0FBEE34A-0356-8945-B2BF-A6035E395D45}" destId="{84C0C6A6-0145-EA49-80E4-7591E7AD89A5}"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AE15CB95-51A3-B047-8182-28853B4C233D}" type="presOf" srcId="{FB018E01-B84C-4449-B537-A68D8149C894}" destId="{BA84484A-B3BB-C94A-8345-EACA861E2215}" srcOrd="0" destOrd="0" presId="urn:microsoft.com/office/officeart/2005/8/layout/cycle5"/>
    <dgm:cxn modelId="{CEAC3E7F-6FEC-EA4B-8E0B-61B972DD0ECB}" type="presOf" srcId="{E6DAE479-3D40-5047-B5D2-D6AE9E64E05B}" destId="{7D022A6C-A8D2-F440-9041-81AB9065676F}"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A92488D2-2F0D-6A4A-9B14-4C15D040DC8E}" type="presOf" srcId="{FAD47BF6-77D6-5547-BF9A-D7E28D406142}" destId="{EB4CDB71-3E39-3048-A084-1BA85C5DE8C0}"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07C11725-315F-1F46-A94B-080E3C54212B}" type="presOf" srcId="{1020DDF4-2E4D-9C48-819F-F127DC23722D}" destId="{C0F939E8-17B6-B74C-A980-0B004816B129}" srcOrd="0" destOrd="0" presId="urn:microsoft.com/office/officeart/2005/8/layout/cycle5"/>
    <dgm:cxn modelId="{B1B146EF-E9A8-314C-9AA5-B840BA1A355C}" type="presOf" srcId="{59CFDDCA-FC7C-1642-8C52-CBB29CF84543}" destId="{7C26C112-6827-8E4F-B2D9-D5D65A50DE7C}" srcOrd="0" destOrd="0" presId="urn:microsoft.com/office/officeart/2005/8/layout/cycle5"/>
    <dgm:cxn modelId="{E2477F80-78A3-8F4D-BF06-C439994BACF3}" type="presOf" srcId="{4F5B987C-9D2B-B442-B160-9D3A69A461EE}" destId="{B3711BA1-3334-9047-B797-89F5B8FE57A0}" srcOrd="0" destOrd="0" presId="urn:microsoft.com/office/officeart/2005/8/layout/cycle5"/>
    <dgm:cxn modelId="{4FEBA084-823A-2A43-A038-9249D8413008}" type="presOf" srcId="{592C7256-9A89-4A43-9437-C23C8E410198}" destId="{169EB01C-A7B1-6F48-A8DC-8B428A7026FB}" srcOrd="0" destOrd="0" presId="urn:microsoft.com/office/officeart/2005/8/layout/cycle5"/>
    <dgm:cxn modelId="{07DB450A-A388-DA41-BBA1-005185DF8348}" srcId="{592C7256-9A89-4A43-9437-C23C8E410198}" destId="{FB018E01-B84C-4449-B537-A68D8149C894}" srcOrd="2" destOrd="0" parTransId="{520AB5AC-B0FB-374A-9A4F-2C2B62FA5371}" sibTransId="{C7E0D819-04F7-0142-A45B-C3474726C4F3}"/>
    <dgm:cxn modelId="{64F52894-F725-0F44-8B9B-64A5FD666D1E}" type="presOf" srcId="{C7E0D819-04F7-0142-A45B-C3474726C4F3}" destId="{2646C32D-DA64-734B-8E22-C3D2C01E9041}" srcOrd="0" destOrd="0" presId="urn:microsoft.com/office/officeart/2005/8/layout/cycle5"/>
    <dgm:cxn modelId="{5F6BA793-60A7-E94C-966F-7F2C357FB8D7}" type="presParOf" srcId="{169EB01C-A7B1-6F48-A8DC-8B428A7026FB}" destId="{84C0C6A6-0145-EA49-80E4-7591E7AD89A5}" srcOrd="0" destOrd="0" presId="urn:microsoft.com/office/officeart/2005/8/layout/cycle5"/>
    <dgm:cxn modelId="{21BA1444-B49B-3E4F-A90B-E6AD30170797}" type="presParOf" srcId="{169EB01C-A7B1-6F48-A8DC-8B428A7026FB}" destId="{9E29FF66-BEF0-5C47-8F2E-8F892A6B3C39}" srcOrd="1" destOrd="0" presId="urn:microsoft.com/office/officeart/2005/8/layout/cycle5"/>
    <dgm:cxn modelId="{6E0E6183-6EE4-AC4B-BFBE-CCDB21BDFA3D}" type="presParOf" srcId="{169EB01C-A7B1-6F48-A8DC-8B428A7026FB}" destId="{7D022A6C-A8D2-F440-9041-81AB9065676F}" srcOrd="2" destOrd="0" presId="urn:microsoft.com/office/officeart/2005/8/layout/cycle5"/>
    <dgm:cxn modelId="{E557DA63-F4FF-1341-9BFA-DBE32A6842C6}" type="presParOf" srcId="{169EB01C-A7B1-6F48-A8DC-8B428A7026FB}" destId="{7C26C112-6827-8E4F-B2D9-D5D65A50DE7C}" srcOrd="3" destOrd="0" presId="urn:microsoft.com/office/officeart/2005/8/layout/cycle5"/>
    <dgm:cxn modelId="{06E39F64-1616-0246-A5E1-68F33CA4B12C}" type="presParOf" srcId="{169EB01C-A7B1-6F48-A8DC-8B428A7026FB}" destId="{F03693A7-33FA-8E42-84F4-BA05081CF7F8}" srcOrd="4" destOrd="0" presId="urn:microsoft.com/office/officeart/2005/8/layout/cycle5"/>
    <dgm:cxn modelId="{F2F8244F-DB27-A343-9995-9CFF12F3548C}" type="presParOf" srcId="{169EB01C-A7B1-6F48-A8DC-8B428A7026FB}" destId="{C0F939E8-17B6-B74C-A980-0B004816B129}" srcOrd="5" destOrd="0" presId="urn:microsoft.com/office/officeart/2005/8/layout/cycle5"/>
    <dgm:cxn modelId="{BEB36C78-D36F-FB44-8E01-0CF2D5434770}" type="presParOf" srcId="{169EB01C-A7B1-6F48-A8DC-8B428A7026FB}" destId="{BA84484A-B3BB-C94A-8345-EACA861E2215}" srcOrd="6" destOrd="0" presId="urn:microsoft.com/office/officeart/2005/8/layout/cycle5"/>
    <dgm:cxn modelId="{AC1EDF47-06C9-2649-B934-E8B01335F353}" type="presParOf" srcId="{169EB01C-A7B1-6F48-A8DC-8B428A7026FB}" destId="{4C1E8399-1F69-3F42-83ED-4005A092F13C}" srcOrd="7" destOrd="0" presId="urn:microsoft.com/office/officeart/2005/8/layout/cycle5"/>
    <dgm:cxn modelId="{AC5D549E-6954-D440-B68F-E44184FA3C63}" type="presParOf" srcId="{169EB01C-A7B1-6F48-A8DC-8B428A7026FB}" destId="{2646C32D-DA64-734B-8E22-C3D2C01E9041}" srcOrd="8" destOrd="0" presId="urn:microsoft.com/office/officeart/2005/8/layout/cycle5"/>
    <dgm:cxn modelId="{917FE123-5F67-AE49-BD92-693824D9B6A7}" type="presParOf" srcId="{169EB01C-A7B1-6F48-A8DC-8B428A7026FB}" destId="{B3711BA1-3334-9047-B797-89F5B8FE57A0}" srcOrd="9" destOrd="0" presId="urn:microsoft.com/office/officeart/2005/8/layout/cycle5"/>
    <dgm:cxn modelId="{8E5D4F0E-BF4D-7841-B05B-DB0B283D4583}" type="presParOf" srcId="{169EB01C-A7B1-6F48-A8DC-8B428A7026FB}" destId="{D69BA042-79ED-CE45-BD7E-73759C30EAA4}" srcOrd="10" destOrd="0" presId="urn:microsoft.com/office/officeart/2005/8/layout/cycle5"/>
    <dgm:cxn modelId="{E33FB34F-9F81-B949-AADB-998FDD8BEB1D}"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3690193" y="1710"/>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1: </a:t>
          </a:r>
          <a:r>
            <a:rPr lang="en-US" sz="2700" kern="1200" dirty="0" smtClean="0">
              <a:latin typeface="Calibri" charset="0"/>
              <a:ea typeface="Calibri" charset="0"/>
              <a:cs typeface="Calibri" charset="0"/>
            </a:rPr>
            <a:t>DESIGN</a:t>
          </a:r>
          <a:endParaRPr lang="en-US" sz="2700" kern="1200" dirty="0">
            <a:latin typeface="Calibri" charset="0"/>
            <a:ea typeface="Calibri" charset="0"/>
            <a:cs typeface="Calibri" charset="0"/>
          </a:endParaRPr>
        </a:p>
      </dsp:txBody>
      <dsp:txXfrm>
        <a:off x="3746153" y="57670"/>
        <a:ext cx="1651693" cy="1034428"/>
      </dsp:txXfrm>
    </dsp:sp>
    <dsp:sp modelId="{7D022A6C-A8D2-F440-9041-81AB9065676F}">
      <dsp:nvSpPr>
        <dsp:cNvPr id="0" name=""/>
        <dsp:cNvSpPr/>
      </dsp:nvSpPr>
      <dsp:spPr>
        <a:xfrm>
          <a:off x="2676837" y="574884"/>
          <a:ext cx="3790324" cy="3790324"/>
        </a:xfrm>
        <a:custGeom>
          <a:avLst/>
          <a:gdLst/>
          <a:ahLst/>
          <a:cxnLst/>
          <a:rect l="0" t="0" r="0" b="0"/>
          <a:pathLst>
            <a:path>
              <a:moveTo>
                <a:pt x="3020799" y="370504"/>
              </a:moveTo>
              <a:arcTo wR="1895162" hR="1895162" stAng="183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5585355" y="1896872"/>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2: </a:t>
          </a:r>
          <a:r>
            <a:rPr lang="en-US" sz="2700" b="0" kern="1200" dirty="0" smtClean="0">
              <a:latin typeface="Calibri" charset="0"/>
              <a:ea typeface="Calibri" charset="0"/>
              <a:cs typeface="Calibri" charset="0"/>
            </a:rPr>
            <a:t>DEVELOP</a:t>
          </a:r>
          <a:endParaRPr lang="en-US" sz="2700" b="0" kern="1200" dirty="0">
            <a:latin typeface="Calibri" charset="0"/>
            <a:ea typeface="Calibri" charset="0"/>
            <a:cs typeface="Calibri" charset="0"/>
          </a:endParaRPr>
        </a:p>
      </dsp:txBody>
      <dsp:txXfrm>
        <a:off x="5641315" y="1952832"/>
        <a:ext cx="1651693" cy="1034428"/>
      </dsp:txXfrm>
    </dsp:sp>
    <dsp:sp modelId="{C0F939E8-17B6-B74C-A980-0B004816B129}">
      <dsp:nvSpPr>
        <dsp:cNvPr id="0" name=""/>
        <dsp:cNvSpPr/>
      </dsp:nvSpPr>
      <dsp:spPr>
        <a:xfrm>
          <a:off x="2676837" y="574884"/>
          <a:ext cx="3790324" cy="3790324"/>
        </a:xfrm>
        <a:custGeom>
          <a:avLst/>
          <a:gdLst/>
          <a:ahLst/>
          <a:cxnLst/>
          <a:rect l="0" t="0" r="0" b="0"/>
          <a:pathLst>
            <a:path>
              <a:moveTo>
                <a:pt x="3593957" y="2735241"/>
              </a:moveTo>
              <a:arcTo wR="1895162" hR="1895162" stAng="15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3690193" y="3792034"/>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3: </a:t>
          </a:r>
          <a:r>
            <a:rPr lang="en-US" sz="2700" kern="1200" dirty="0" smtClean="0">
              <a:latin typeface="Calibri" charset="0"/>
              <a:ea typeface="Calibri" charset="0"/>
              <a:cs typeface="Calibri" charset="0"/>
            </a:rPr>
            <a:t>CONDUCT</a:t>
          </a:r>
          <a:endParaRPr lang="en-US" sz="2700" kern="1200" dirty="0">
            <a:latin typeface="Calibri" charset="0"/>
            <a:ea typeface="Calibri" charset="0"/>
            <a:cs typeface="Calibri" charset="0"/>
          </a:endParaRPr>
        </a:p>
      </dsp:txBody>
      <dsp:txXfrm>
        <a:off x="3746153" y="3847994"/>
        <a:ext cx="1651693" cy="1034428"/>
      </dsp:txXfrm>
    </dsp:sp>
    <dsp:sp modelId="{2646C32D-DA64-734B-8E22-C3D2C01E9041}">
      <dsp:nvSpPr>
        <dsp:cNvPr id="0" name=""/>
        <dsp:cNvSpPr/>
      </dsp:nvSpPr>
      <dsp:spPr>
        <a:xfrm>
          <a:off x="2676837" y="574884"/>
          <a:ext cx="3790324" cy="3790324"/>
        </a:xfrm>
        <a:custGeom>
          <a:avLst/>
          <a:gdLst/>
          <a:ahLst/>
          <a:cxnLst/>
          <a:rect l="0" t="0" r="0" b="0"/>
          <a:pathLst>
            <a:path>
              <a:moveTo>
                <a:pt x="769525" y="3419819"/>
              </a:moveTo>
              <a:arcTo wR="1895162" hR="1895162" stAng="75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1795031" y="1896872"/>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4: </a:t>
          </a:r>
          <a:r>
            <a:rPr lang="en-US" sz="2700" b="0" kern="1200" dirty="0" smtClean="0">
              <a:latin typeface="Calibri" charset="0"/>
              <a:ea typeface="Calibri" charset="0"/>
              <a:cs typeface="Calibri" charset="0"/>
            </a:rPr>
            <a:t>EVALUATE</a:t>
          </a:r>
          <a:endParaRPr lang="en-US" sz="2700" b="0" kern="1200" dirty="0">
            <a:latin typeface="Calibri" charset="0"/>
            <a:ea typeface="Calibri" charset="0"/>
            <a:cs typeface="Calibri" charset="0"/>
          </a:endParaRPr>
        </a:p>
      </dsp:txBody>
      <dsp:txXfrm>
        <a:off x="1850991" y="1952832"/>
        <a:ext cx="1651693" cy="1034428"/>
      </dsp:txXfrm>
    </dsp:sp>
    <dsp:sp modelId="{EB4CDB71-3E39-3048-A084-1BA85C5DE8C0}">
      <dsp:nvSpPr>
        <dsp:cNvPr id="0" name=""/>
        <dsp:cNvSpPr/>
      </dsp:nvSpPr>
      <dsp:spPr>
        <a:xfrm>
          <a:off x="2676837" y="574884"/>
          <a:ext cx="3790324" cy="3790324"/>
        </a:xfrm>
        <a:custGeom>
          <a:avLst/>
          <a:gdLst/>
          <a:ahLst/>
          <a:cxnLst/>
          <a:rect l="0" t="0" r="0" b="0"/>
          <a:pathLst>
            <a:path>
              <a:moveTo>
                <a:pt x="196366" y="1055083"/>
              </a:moveTo>
              <a:arcTo wR="1895162" hR="1895162" stAng="123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5322277" cy="457200"/>
          </a:xfrm>
          <a:prstGeom prst="rect">
            <a:avLst/>
          </a:prstGeom>
        </p:spPr>
        <p:txBody>
          <a:bodyPr vert="horz" lIns="91440" tIns="45720" rIns="91440" bIns="45720" rtlCol="0"/>
          <a:lstStyle>
            <a:lvl1pPr algn="l">
              <a:defRPr sz="1200"/>
            </a:lvl1pPr>
          </a:lstStyle>
          <a:p>
            <a:r>
              <a:rPr lang="en-US" dirty="0">
                <a:latin typeface="Calibri" charset="0"/>
                <a:ea typeface="Calibri" charset="0"/>
                <a:cs typeface="Calibri" charset="0"/>
              </a:rPr>
              <a:t>Module 3: Establishing Exercise Audiences and </a:t>
            </a:r>
            <a:r>
              <a:rPr lang="en-US" dirty="0" smtClean="0">
                <a:latin typeface="Calibri" charset="0"/>
                <a:ea typeface="Calibri" charset="0"/>
                <a:cs typeface="Calibri" charset="0"/>
              </a:rPr>
              <a:t>Objectives</a:t>
            </a:r>
            <a:endParaRPr lang="en-US" dirty="0">
              <a:latin typeface="Calibri" charset="0"/>
              <a:ea typeface="Calibri" charset="0"/>
              <a:cs typeface="Calibri"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latin typeface="Calibri" charset="0"/>
                <a:ea typeface="Calibri" charset="0"/>
                <a:cs typeface="Calibri" charset="0"/>
              </a:rPr>
              <a:t>Student Guide</a:t>
            </a:r>
          </a:p>
          <a:p>
            <a:endParaRPr lang="en-US" dirty="0">
              <a:latin typeface="Calibri" charset="0"/>
              <a:ea typeface="Calibri" charset="0"/>
              <a:cs typeface="Calibri" charset="0"/>
            </a:endParaRPr>
          </a:p>
        </p:txBody>
      </p:sp>
      <p:sp>
        <p:nvSpPr>
          <p:cNvPr id="6" name="Footer Placeholder 3"/>
          <p:cNvSpPr>
            <a:spLocks noGrp="1"/>
          </p:cNvSpPr>
          <p:nvPr>
            <p:ph type="ftr" sz="quarter" idx="2"/>
          </p:nvPr>
        </p:nvSpPr>
        <p:spPr>
          <a:xfrm>
            <a:off x="-1" y="8685213"/>
            <a:ext cx="3985847" cy="457200"/>
          </a:xfrm>
          <a:prstGeom prst="rect">
            <a:avLst/>
          </a:prstGeom>
        </p:spPr>
        <p:txBody>
          <a:bodyPr vert="horz" lIns="91440" tIns="45720" rIns="91440" bIns="45720" rtlCol="0" anchor="b"/>
          <a:lstStyle>
            <a:lvl1pPr algn="l">
              <a:defRPr sz="1200"/>
            </a:lvl1pPr>
          </a:lstStyle>
          <a:p>
            <a:r>
              <a:rPr lang="en-US" sz="800" dirty="0" smtClean="0">
                <a:latin typeface="Calibri" charset="0"/>
                <a:ea typeface="Calibri" charset="0"/>
                <a:cs typeface="Calibri" charset="0"/>
              </a:rPr>
              <a:t>Module 3: Establishing Exercise Audiences and Objectives © 2017 FIRST</a:t>
            </a:r>
            <a:endParaRPr lang="en-US" sz="800" dirty="0">
              <a:latin typeface="Calibri" charset="0"/>
              <a:ea typeface="Calibri" charset="0"/>
              <a:cs typeface="Calibri" charset="0"/>
            </a:endParaRPr>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Calibri" charset="0"/>
                <a:ea typeface="Calibri" charset="0"/>
                <a:cs typeface="Calibri" charset="0"/>
              </a:rPr>
              <a:t>‹#›</a:t>
            </a:fld>
            <a:endParaRPr lang="en-US" sz="800" dirty="0">
              <a:latin typeface="Calibri" charset="0"/>
              <a:ea typeface="Calibri" charset="0"/>
              <a:cs typeface="Calibri" charset="0"/>
            </a:endParaRPr>
          </a:p>
        </p:txBody>
      </p:sp>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0" i="0">
                <a:latin typeface="Calibri" charset="0"/>
                <a:ea typeface="Calibri" charset="0"/>
                <a:cs typeface="Calibri" charset="0"/>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0" i="0">
                <a:latin typeface="Calibri" charset="0"/>
                <a:ea typeface="Calibri" charset="0"/>
                <a:cs typeface="Calibri" charset="0"/>
              </a:defRPr>
            </a:lvl1pPr>
          </a:lstStyle>
          <a:p>
            <a:pPr>
              <a:defRPr/>
            </a:pPr>
            <a:fld id="{81892EE4-E14D-4FAA-B9C1-98613337A36C}" type="datetime1">
              <a:rPr lang="en-US" altLang="en-US" smtClean="0"/>
              <a:pPr>
                <a:defRPr/>
              </a:pPr>
              <a:t>12/24/17</a:t>
            </a:fld>
            <a:endParaRPr lang="en-US" altLang="en-US" dirty="0"/>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3558" name="Rectangle 6"/>
          <p:cNvSpPr>
            <a:spLocks noGrp="1" noChangeArrowheads="1"/>
          </p:cNvSpPr>
          <p:nvPr>
            <p:ph type="ftr" sz="quarter" idx="4"/>
          </p:nvPr>
        </p:nvSpPr>
        <p:spPr bwMode="auto">
          <a:xfrm>
            <a:off x="0" y="8928556"/>
            <a:ext cx="3171061" cy="215444"/>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spAutoFit/>
          </a:bodyPr>
          <a:lstStyle>
            <a:lvl1pPr eaLnBrk="1" hangingPunct="1">
              <a:defRPr sz="800" b="0" i="0">
                <a:latin typeface="Calibri" charset="0"/>
                <a:ea typeface="Calibri" charset="0"/>
                <a:cs typeface="Calibri" charset="0"/>
              </a:defRPr>
            </a:lvl1pPr>
          </a:lstStyle>
          <a:p>
            <a:pPr>
              <a:defRPr/>
            </a:pPr>
            <a:r>
              <a:rPr lang="en-US" altLang="en-US" smtClean="0"/>
              <a:t>Module 3: Establishing Exercise Audiences and Objectives © 2017 FIRST</a:t>
            </a:r>
            <a:endParaRPr lang="en-US" altLang="en-US" dirty="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b="0" i="0">
                <a:latin typeface="Calibri" charset="0"/>
                <a:ea typeface="Calibri" charset="0"/>
                <a:cs typeface="Calibri" charset="0"/>
              </a:defRPr>
            </a:lvl1pPr>
          </a:lstStyle>
          <a:p>
            <a:fld id="{F5E97437-CEF4-4036-91BC-BC5EA72D1A5E}" type="slidenum">
              <a:rPr lang="en-US" altLang="en-US" smtClean="0"/>
              <a:pPr/>
              <a:t>‹#›</a:t>
            </a:fld>
            <a:endParaRPr lang="en-US" altLang="en-US" dirty="0"/>
          </a:p>
        </p:txBody>
      </p:sp>
      <p:sp>
        <p:nvSpPr>
          <p:cNvPr id="2" name="Notes Placeholder 1"/>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txBox="1">
            <a:spLocks noChangeArrowheads="1"/>
          </p:cNvSpPr>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eaLnBrk="1" fontAlgn="base" hangingPunct="1">
              <a:spcBef>
                <a:spcPct val="0"/>
              </a:spcBef>
              <a:spcAft>
                <a:spcPct val="0"/>
              </a:spcAft>
              <a:defRPr sz="800" b="0" i="0" kern="1200">
                <a:solidFill>
                  <a:schemeClr val="tx1"/>
                </a:solidFill>
                <a:latin typeface="Lucida Sans Regular" charset="0"/>
                <a:ea typeface="Lucida Sans Regular"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F5E97437-CEF4-4036-91BC-BC5EA72D1A5E}" type="slidenum">
              <a:rPr lang="en-US" altLang="en-US" smtClean="0">
                <a:latin typeface="Calibri" charset="0"/>
                <a:ea typeface="Calibri" charset="0"/>
                <a:cs typeface="Calibri" charset="0"/>
              </a:rPr>
              <a:pPr/>
              <a:t>‹#›</a:t>
            </a:fld>
            <a:endParaRPr lang="en-US" altLang="en-US" dirty="0">
              <a:latin typeface="Calibri" charset="0"/>
              <a:ea typeface="Calibri" charset="0"/>
              <a:cs typeface="Calibri" charset="0"/>
            </a:endParaRPr>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hf hdr="0" dt="0"/>
  <p:notesStyle>
    <a:lvl1pPr algn="l" defTabSz="457200" rtl="0" eaLnBrk="0" fontAlgn="base" hangingPunct="0">
      <a:lnSpc>
        <a:spcPct val="90000"/>
      </a:lnSpc>
      <a:spcBef>
        <a:spcPts val="1600"/>
      </a:spcBef>
      <a:spcAft>
        <a:spcPct val="0"/>
      </a:spcAft>
      <a:defRPr sz="1200" b="0" i="0" kern="1200">
        <a:solidFill>
          <a:schemeClr val="tx1"/>
        </a:solidFill>
        <a:latin typeface="Calibri" charset="0"/>
        <a:ea typeface="Calibri" charset="0"/>
        <a:cs typeface="Calibri" charset="0"/>
      </a:defRPr>
    </a:lvl1pPr>
    <a:lvl2pPr marL="285750" indent="-195263" algn="l" defTabSz="457200" rtl="0" eaLnBrk="0" fontAlgn="base" hangingPunct="0">
      <a:lnSpc>
        <a:spcPct val="90000"/>
      </a:lnSpc>
      <a:spcBef>
        <a:spcPts val="1000"/>
      </a:spcBef>
      <a:spcAft>
        <a:spcPct val="0"/>
      </a:spcAft>
      <a:buFont typeface="Arial" charset="0"/>
      <a:buChar char="•"/>
      <a:tabLst/>
      <a:defRPr sz="1200" b="0" i="0" kern="1200">
        <a:solidFill>
          <a:schemeClr val="tx1"/>
        </a:solidFill>
        <a:latin typeface="Calibri" charset="0"/>
        <a:ea typeface="Calibri" charset="0"/>
        <a:cs typeface="Calibri" charset="0"/>
      </a:defRPr>
    </a:lvl2pPr>
    <a:lvl3pPr marL="407988" indent="-136525"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3pPr>
    <a:lvl4pPr marL="573088" indent="-165100" algn="l" defTabSz="457200" rtl="0" eaLnBrk="0" fontAlgn="base" hangingPunct="0">
      <a:lnSpc>
        <a:spcPct val="90000"/>
      </a:lnSpc>
      <a:spcBef>
        <a:spcPts val="400"/>
      </a:spcBef>
      <a:spcAft>
        <a:spcPct val="0"/>
      </a:spcAft>
      <a:buFont typeface="Arial" charset="0"/>
      <a:buChar char="•"/>
      <a:tabLst/>
      <a:defRPr sz="1200" b="0" i="0" kern="1200">
        <a:solidFill>
          <a:schemeClr val="tx1"/>
        </a:solidFill>
        <a:latin typeface="Calibri" charset="0"/>
        <a:ea typeface="Calibri" charset="0"/>
        <a:cs typeface="Calibri" charset="0"/>
      </a:defRPr>
    </a:lvl4pPr>
    <a:lvl5pPr marL="755650" indent="-182563"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xfrm>
            <a:off x="304800" y="4343400"/>
            <a:ext cx="6248400" cy="4114800"/>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90000"/>
              </a:lnSpc>
              <a:defRPr/>
            </a:pPr>
            <a:r>
              <a:rPr lang="en-US" b="1" dirty="0" smtClean="0"/>
              <a:t>Module 3:</a:t>
            </a:r>
            <a:r>
              <a:rPr lang="en-US" b="1" baseline="0" dirty="0" smtClean="0"/>
              <a:t> </a:t>
            </a:r>
            <a:r>
              <a:rPr lang="en-US" i="1" dirty="0" smtClean="0"/>
              <a:t>60 minutes</a:t>
            </a:r>
          </a:p>
          <a:p>
            <a:pPr eaLnBrk="1" hangingPunct="1">
              <a:lnSpc>
                <a:spcPct val="90000"/>
              </a:lnSpc>
              <a:defRPr/>
            </a:pPr>
            <a:r>
              <a:rPr lang="en-US" b="1" dirty="0" smtClean="0"/>
              <a:t>Say: </a:t>
            </a:r>
            <a:r>
              <a:rPr lang="en-US" dirty="0" smtClean="0"/>
              <a:t>Module 3 will explore establishing exercise audience and objectives.</a:t>
            </a:r>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3: Establishing Exercise Audiences and Objectives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a:t>
            </a:fld>
            <a:endParaRPr lang="en-US" altLang="en-US" sz="800" dirty="0"/>
          </a:p>
        </p:txBody>
      </p:sp>
    </p:spTree>
    <p:extLst>
      <p:ext uri="{BB962C8B-B14F-4D97-AF65-F5344CB8AC3E}">
        <p14:creationId xmlns:p14="http://schemas.microsoft.com/office/powerpoint/2010/main" val="1955200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4343400"/>
            <a:ext cx="5334000" cy="4114800"/>
          </a:xfrm>
          <a:prstGeom prst="rect">
            <a:avLst/>
          </a:prstGeom>
        </p:spPr>
        <p:txBody>
          <a:bodyPr/>
          <a:lstStyle/>
          <a:p>
            <a:pPr marL="0" lvl="1" indent="0">
              <a:lnSpc>
                <a:spcPct val="100000"/>
              </a:lnSpc>
              <a:spcBef>
                <a:spcPct val="30000"/>
              </a:spcBef>
              <a:buNone/>
              <a:defRPr/>
            </a:pPr>
            <a:r>
              <a:rPr lang="en-US" altLang="en-US" b="1" dirty="0">
                <a:cs typeface="Lucida Sans Regular" charset="0"/>
              </a:rPr>
              <a:t>Needs Assessment: </a:t>
            </a:r>
            <a:r>
              <a:rPr lang="en-US" i="1" dirty="0">
                <a:cs typeface="Lucida Sans Regular" charset="0"/>
              </a:rPr>
              <a:t>2 </a:t>
            </a:r>
            <a:r>
              <a:rPr lang="en-US" i="1" dirty="0" smtClean="0">
                <a:cs typeface="Lucida Sans Regular" charset="0"/>
              </a:rPr>
              <a:t>minutes</a:t>
            </a:r>
            <a:endParaRPr lang="en-US" dirty="0"/>
          </a:p>
          <a:p>
            <a:r>
              <a:rPr lang="en-US" b="1" dirty="0"/>
              <a:t>Say:</a:t>
            </a:r>
            <a:r>
              <a:rPr lang="en-US" dirty="0"/>
              <a:t> What. </a:t>
            </a:r>
            <a:r>
              <a:rPr lang="en-US" dirty="0">
                <a:latin typeface="Lucida Sans"/>
              </a:rPr>
              <a:t>Questions to ask here are: What will the exercise program look like? What is its scope? What are its overall objectives? What legal, regulatory, and compliance considerations need to be taken into account</a:t>
            </a:r>
            <a:r>
              <a:rPr lang="en-US" dirty="0" smtClean="0">
                <a:latin typeface="Lucida Sans"/>
              </a:rPr>
              <a:t>?</a:t>
            </a:r>
            <a:endParaRPr lang="en-US" dirty="0">
              <a:latin typeface="Lucida Sans"/>
            </a:endParaRPr>
          </a:p>
          <a:p>
            <a:r>
              <a:rPr lang="en-US" dirty="0">
                <a:latin typeface="Lucida Sans"/>
              </a:rPr>
              <a:t>Possible outcomes include an exercise program with a scope and objectives fitting the needs of the organization</a:t>
            </a:r>
            <a:r>
              <a:rPr lang="en-US" dirty="0" smtClean="0">
                <a:latin typeface="Lucida Sans"/>
              </a:rPr>
              <a:t>.</a:t>
            </a:r>
            <a:endParaRPr lang="en-US" dirty="0"/>
          </a:p>
          <a:p>
            <a:pPr lvl="0">
              <a:lnSpc>
                <a:spcPct val="100000"/>
              </a:lnSpc>
              <a:spcBef>
                <a:spcPts val="800"/>
              </a:spcBef>
            </a:pPr>
            <a:r>
              <a:rPr lang="en-US" dirty="0"/>
              <a:t>One decision to make as part of your needs assessment is the type of exercise you need, which we established earlier:</a:t>
            </a:r>
          </a:p>
          <a:p>
            <a:pPr marL="171450" lvl="0" indent="-171450">
              <a:lnSpc>
                <a:spcPct val="100000"/>
              </a:lnSpc>
              <a:spcBef>
                <a:spcPts val="800"/>
              </a:spcBef>
              <a:buFont typeface="Arial" charset="0"/>
              <a:buChar char="•"/>
            </a:pPr>
            <a:r>
              <a:rPr lang="en-US" dirty="0"/>
              <a:t>Tabletop exercises: discussion-based </a:t>
            </a:r>
          </a:p>
          <a:p>
            <a:pPr marL="171450" lvl="0" indent="-171450">
              <a:lnSpc>
                <a:spcPct val="100000"/>
              </a:lnSpc>
              <a:spcBef>
                <a:spcPts val="800"/>
              </a:spcBef>
              <a:buFont typeface="Arial" charset="0"/>
              <a:buChar char="•"/>
            </a:pPr>
            <a:r>
              <a:rPr lang="en-US" dirty="0"/>
              <a:t>Functional exercises: staff simulate the roles and responsibilities as they would execute them in an actual emergency situation</a:t>
            </a:r>
          </a:p>
          <a:p>
            <a:pPr lvl="0">
              <a:lnSpc>
                <a:spcPct val="100000"/>
              </a:lnSpc>
              <a:spcBef>
                <a:spcPts val="800"/>
              </a:spcBef>
            </a:pPr>
            <a:endParaRPr lang="en-US" dirty="0"/>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10</a:t>
            </a:fld>
            <a:endParaRPr lang="en-US" altLang="en-US" dirty="0"/>
          </a:p>
        </p:txBody>
      </p:sp>
    </p:spTree>
    <p:extLst>
      <p:ext uri="{BB962C8B-B14F-4D97-AF65-F5344CB8AC3E}">
        <p14:creationId xmlns:p14="http://schemas.microsoft.com/office/powerpoint/2010/main" val="1267664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65747" y="4343400"/>
            <a:ext cx="5526506" cy="4114800"/>
          </a:xfrm>
          <a:prstGeom prst="rect">
            <a:avLst/>
          </a:prstGeom>
        </p:spPr>
        <p:txBody>
          <a:bodyPr/>
          <a:lstStyle/>
          <a:p>
            <a:pPr marL="0" lvl="1" indent="0">
              <a:lnSpc>
                <a:spcPct val="100000"/>
              </a:lnSpc>
              <a:spcBef>
                <a:spcPct val="30000"/>
              </a:spcBef>
              <a:buNone/>
              <a:defRPr/>
            </a:pPr>
            <a:r>
              <a:rPr lang="en-US" altLang="en-US" b="1" dirty="0">
                <a:cs typeface="Lucida Sans Regular" charset="0"/>
              </a:rPr>
              <a:t>Needs Assessment: </a:t>
            </a:r>
            <a:r>
              <a:rPr lang="en-US" i="1" dirty="0">
                <a:cs typeface="Lucida Sans Regular" charset="0"/>
              </a:rPr>
              <a:t>2 </a:t>
            </a:r>
            <a:r>
              <a:rPr lang="en-US" i="1" dirty="0" smtClean="0">
                <a:cs typeface="Lucida Sans Regular" charset="0"/>
              </a:rPr>
              <a:t>minutes</a:t>
            </a:r>
            <a:endParaRPr lang="en-US" dirty="0"/>
          </a:p>
          <a:p>
            <a:pPr lvl="0">
              <a:lnSpc>
                <a:spcPct val="100000"/>
              </a:lnSpc>
              <a:spcBef>
                <a:spcPts val="800"/>
              </a:spcBef>
            </a:pPr>
            <a:r>
              <a:rPr lang="en-US" b="1" dirty="0"/>
              <a:t>Say:</a:t>
            </a:r>
            <a:r>
              <a:rPr lang="en-US" dirty="0"/>
              <a:t> Why. This is one of the most important questions to ask, and can even go first. But often it helps to think through the who and what before you can firmly establish the why</a:t>
            </a:r>
            <a:r>
              <a:rPr lang="en-US" dirty="0" smtClean="0"/>
              <a:t>.</a:t>
            </a:r>
            <a:endParaRPr lang="en-US" dirty="0"/>
          </a:p>
          <a:p>
            <a:r>
              <a:rPr lang="en-US" dirty="0">
                <a:latin typeface="Lucida Sans"/>
              </a:rPr>
              <a:t>Questions to ask here are: Why embark on an exercise program? What can the organization gain from doing so? What does it risk, if anything? </a:t>
            </a:r>
          </a:p>
          <a:p>
            <a:r>
              <a:rPr lang="en-US" dirty="0">
                <a:latin typeface="Lucida Sans"/>
              </a:rPr>
              <a:t>Possible outcomes include clear reasons for implementing the exercise program and a sense of the organizational benefits and risk management issues and considerations. At this point you can start thinking about what kind of metrics you would like to collect from the exercise and how you will go about capturing data that show success for the program.</a:t>
            </a:r>
          </a:p>
          <a:p>
            <a:pPr lvl="0">
              <a:lnSpc>
                <a:spcPct val="100000"/>
              </a:lnSpc>
              <a:spcBef>
                <a:spcPts val="800"/>
              </a:spcBef>
            </a:pPr>
            <a:endParaRPr lang="en-US" dirty="0"/>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11</a:t>
            </a:fld>
            <a:endParaRPr lang="en-US" altLang="en-US" dirty="0"/>
          </a:p>
        </p:txBody>
      </p:sp>
    </p:spTree>
    <p:extLst>
      <p:ext uri="{BB962C8B-B14F-4D97-AF65-F5344CB8AC3E}">
        <p14:creationId xmlns:p14="http://schemas.microsoft.com/office/powerpoint/2010/main" val="746097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22421" y="4343400"/>
            <a:ext cx="5013158" cy="4114800"/>
          </a:xfrm>
          <a:prstGeom prst="rect">
            <a:avLst/>
          </a:prstGeom>
        </p:spPr>
        <p:txBody>
          <a:bodyPr/>
          <a:lstStyle/>
          <a:p>
            <a:pPr marL="0" lvl="1" indent="0">
              <a:lnSpc>
                <a:spcPct val="100000"/>
              </a:lnSpc>
              <a:spcBef>
                <a:spcPct val="30000"/>
              </a:spcBef>
              <a:buNone/>
              <a:defRPr/>
            </a:pPr>
            <a:r>
              <a:rPr lang="en-US" altLang="en-US" b="1" dirty="0">
                <a:cs typeface="Lucida Sans Regular" charset="0"/>
              </a:rPr>
              <a:t>Needs Assessment: </a:t>
            </a:r>
            <a:r>
              <a:rPr lang="en-US" i="1" dirty="0" smtClean="0">
                <a:cs typeface="Lucida Sans Regular" charset="0"/>
              </a:rPr>
              <a:t>2 minutes</a:t>
            </a:r>
            <a:endParaRPr lang="en-US" dirty="0"/>
          </a:p>
          <a:p>
            <a:r>
              <a:rPr lang="en-US" b="1" dirty="0">
                <a:latin typeface="Lucida Sans"/>
              </a:rPr>
              <a:t>Say: </a:t>
            </a:r>
            <a:r>
              <a:rPr lang="en-US" dirty="0">
                <a:latin typeface="Lucida Sans"/>
              </a:rPr>
              <a:t>Where. Questions to ask here are: Where will the exercise take place? On site or away from the usual office setting? Who is responsible for coordinating the site setup</a:t>
            </a:r>
            <a:r>
              <a:rPr lang="en-US" dirty="0" smtClean="0">
                <a:latin typeface="Lucida Sans"/>
              </a:rPr>
              <a:t>?</a:t>
            </a:r>
            <a:endParaRPr lang="en-US" dirty="0">
              <a:latin typeface="Lucida Sans"/>
            </a:endParaRPr>
          </a:p>
          <a:p>
            <a:r>
              <a:rPr lang="en-US" dirty="0">
                <a:latin typeface="Lucida Sans"/>
              </a:rPr>
              <a:t>Possible outcomes include a site booked for the exercise and one person, most likely the program coordinator, responsible for coordinating the site setup.</a:t>
            </a:r>
          </a:p>
          <a:p>
            <a:pPr lvl="0">
              <a:lnSpc>
                <a:spcPct val="100000"/>
              </a:lnSpc>
              <a:spcBef>
                <a:spcPts val="800"/>
              </a:spcBef>
            </a:pPr>
            <a:endParaRPr lang="en-US" dirty="0"/>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12</a:t>
            </a:fld>
            <a:endParaRPr lang="en-US" altLang="en-US" dirty="0"/>
          </a:p>
        </p:txBody>
      </p:sp>
    </p:spTree>
    <p:extLst>
      <p:ext uri="{BB962C8B-B14F-4D97-AF65-F5344CB8AC3E}">
        <p14:creationId xmlns:p14="http://schemas.microsoft.com/office/powerpoint/2010/main" val="7970587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26168" y="4343400"/>
            <a:ext cx="5205664" cy="4114800"/>
          </a:xfrm>
          <a:prstGeom prst="rect">
            <a:avLst/>
          </a:prstGeom>
        </p:spPr>
        <p:txBody>
          <a:bodyPr/>
          <a:lstStyle/>
          <a:p>
            <a:pPr marL="0" lvl="1" indent="0">
              <a:lnSpc>
                <a:spcPct val="100000"/>
              </a:lnSpc>
              <a:spcBef>
                <a:spcPct val="30000"/>
              </a:spcBef>
              <a:buNone/>
              <a:defRPr/>
            </a:pPr>
            <a:r>
              <a:rPr lang="en-US" altLang="en-US" b="1" dirty="0">
                <a:cs typeface="Lucida Sans Regular" charset="0"/>
              </a:rPr>
              <a:t>Needs Assessment: </a:t>
            </a:r>
            <a:r>
              <a:rPr lang="en-US" i="1" dirty="0" smtClean="0">
                <a:cs typeface="Lucida Sans Regular" charset="0"/>
              </a:rPr>
              <a:t>2 minutes</a:t>
            </a:r>
            <a:endParaRPr lang="en-US" dirty="0"/>
          </a:p>
          <a:p>
            <a:r>
              <a:rPr lang="en-US" b="1" dirty="0"/>
              <a:t>Say:</a:t>
            </a:r>
            <a:r>
              <a:rPr lang="en-US" dirty="0"/>
              <a:t> When. </a:t>
            </a:r>
            <a:r>
              <a:rPr lang="en-US" dirty="0">
                <a:latin typeface="Lucida Sans"/>
              </a:rPr>
              <a:t>Questions to ask here are: Will the exercise take place on a particular day or two away from usual work? Or over a week for a portion of each work day? </a:t>
            </a:r>
          </a:p>
          <a:p>
            <a:r>
              <a:rPr lang="en-US" dirty="0">
                <a:latin typeface="Lucida Sans"/>
              </a:rPr>
              <a:t>Possible outcomes include an exercise date set on the calendar, again, overseen by the program coordinator, with deadlines and responsibilities taken into consideration.</a:t>
            </a:r>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13</a:t>
            </a:fld>
            <a:endParaRPr lang="en-US" altLang="en-US" dirty="0"/>
          </a:p>
        </p:txBody>
      </p:sp>
    </p:spTree>
    <p:extLst>
      <p:ext uri="{BB962C8B-B14F-4D97-AF65-F5344CB8AC3E}">
        <p14:creationId xmlns:p14="http://schemas.microsoft.com/office/powerpoint/2010/main" val="500070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06379" y="4343400"/>
            <a:ext cx="5045242" cy="4114800"/>
          </a:xfrm>
          <a:prstGeom prst="rect">
            <a:avLst/>
          </a:prstGeom>
        </p:spPr>
        <p:txBody>
          <a:bodyPr/>
          <a:lstStyle/>
          <a:p>
            <a:pPr marL="0" lvl="1" indent="0">
              <a:lnSpc>
                <a:spcPct val="100000"/>
              </a:lnSpc>
              <a:spcBef>
                <a:spcPct val="30000"/>
              </a:spcBef>
              <a:buNone/>
              <a:defRPr/>
            </a:pPr>
            <a:r>
              <a:rPr lang="en-US" altLang="en-US" b="1" dirty="0">
                <a:cs typeface="Lucida Sans Regular" charset="0"/>
              </a:rPr>
              <a:t>Needs Assessment: </a:t>
            </a:r>
            <a:r>
              <a:rPr lang="en-US" i="1" dirty="0" smtClean="0">
                <a:cs typeface="Lucida Sans Regular" charset="0"/>
              </a:rPr>
              <a:t>2 minutes</a:t>
            </a:r>
            <a:endParaRPr lang="en-US" dirty="0"/>
          </a:p>
          <a:p>
            <a:r>
              <a:rPr lang="en-US" b="1" dirty="0"/>
              <a:t>Say:</a:t>
            </a:r>
            <a:r>
              <a:rPr lang="en-US" dirty="0"/>
              <a:t> How. </a:t>
            </a:r>
            <a:r>
              <a:rPr lang="en-US" dirty="0">
                <a:latin typeface="Lucida Sans"/>
              </a:rPr>
              <a:t>Questions to ask here are: What are the logistics for putting the exercise together? What needs to happen organizationally to support the exercise coming together? </a:t>
            </a:r>
          </a:p>
          <a:p>
            <a:r>
              <a:rPr lang="en-US" dirty="0">
                <a:latin typeface="Lucida Sans"/>
              </a:rPr>
              <a:t>Possible outcomes include logistics that are set for the exercise.</a:t>
            </a:r>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14</a:t>
            </a:fld>
            <a:endParaRPr lang="en-US" altLang="en-US" dirty="0"/>
          </a:p>
        </p:txBody>
      </p:sp>
    </p:spTree>
    <p:extLst>
      <p:ext uri="{BB962C8B-B14F-4D97-AF65-F5344CB8AC3E}">
        <p14:creationId xmlns:p14="http://schemas.microsoft.com/office/powerpoint/2010/main" val="443641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304800" y="4343400"/>
            <a:ext cx="6248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lvl="0" indent="-195263" eaLnBrk="1" hangingPunct="1">
              <a:buNone/>
            </a:pPr>
            <a:r>
              <a:rPr lang="en-US" sz="1000" b="1" dirty="0" smtClean="0"/>
              <a:t>Case Study: Exercise</a:t>
            </a:r>
            <a:r>
              <a:rPr lang="en-US" altLang="en-US" sz="1000" dirty="0" smtClean="0"/>
              <a:t>: </a:t>
            </a:r>
            <a:r>
              <a:rPr lang="en-US" altLang="en-US" sz="1000" i="1" smtClean="0"/>
              <a:t>5 minutes</a:t>
            </a:r>
            <a:endParaRPr lang="en-US" sz="1000" b="1" kern="1200" dirty="0" smtClean="0">
              <a:solidFill>
                <a:schemeClr val="tx1"/>
              </a:solidFill>
              <a:effectLst/>
            </a:endParaRPr>
          </a:p>
          <a:p>
            <a:pPr marL="0" marR="0" lvl="0" indent="0" algn="l" defTabSz="457200" rtl="0" eaLnBrk="0" fontAlgn="base" latinLnBrk="0" hangingPunct="0">
              <a:lnSpc>
                <a:spcPct val="100000"/>
              </a:lnSpc>
              <a:spcBef>
                <a:spcPct val="30000"/>
              </a:spcBef>
              <a:spcAft>
                <a:spcPct val="0"/>
              </a:spcAft>
              <a:buClrTx/>
              <a:buSzTx/>
              <a:buNone/>
              <a:tabLst/>
              <a:defRPr/>
            </a:pPr>
            <a:r>
              <a:rPr lang="en-US" sz="1000" b="1" kern="1200" dirty="0" smtClean="0">
                <a:solidFill>
                  <a:schemeClr val="tx1"/>
                </a:solidFill>
                <a:effectLst/>
              </a:rPr>
              <a:t>Say: </a:t>
            </a:r>
            <a:r>
              <a:rPr lang="en-US" sz="1000" dirty="0" smtClean="0"/>
              <a:t>Here is a case study, to show</a:t>
            </a:r>
            <a:r>
              <a:rPr lang="en-US" sz="1000" baseline="0" dirty="0" smtClean="0"/>
              <a:t> you how a needs analysis can improve the quality of an exercise program</a:t>
            </a:r>
            <a:r>
              <a:rPr lang="en-US" sz="1000" dirty="0" smtClean="0"/>
              <a:t>. Jayashri, a QA testing middle manager in a small company providing SaaS</a:t>
            </a:r>
            <a:r>
              <a:rPr lang="en-US" sz="1000" baseline="0" dirty="0" smtClean="0"/>
              <a:t> solutions to end users</a:t>
            </a:r>
            <a:r>
              <a:rPr lang="en-US" sz="1000" dirty="0" smtClean="0"/>
              <a:t>, was about to start up an exercise program for to increase effectiveness and decrease response times for various kinds of attacks on their cloud-based software. She obtained permission from upper management before moving forward with setting up an exercise.</a:t>
            </a:r>
          </a:p>
          <a:p>
            <a:pPr marL="0" marR="0" lvl="0" indent="0" algn="l" defTabSz="457200" rtl="0" eaLnBrk="0" fontAlgn="base" latinLnBrk="0" hangingPunct="0">
              <a:lnSpc>
                <a:spcPct val="100000"/>
              </a:lnSpc>
              <a:spcBef>
                <a:spcPct val="30000"/>
              </a:spcBef>
              <a:spcAft>
                <a:spcPct val="0"/>
              </a:spcAft>
              <a:buClrTx/>
              <a:buSzTx/>
              <a:buNone/>
              <a:tabLst/>
              <a:defRPr/>
            </a:pPr>
            <a:r>
              <a:rPr lang="en-US" sz="1000" dirty="0" smtClean="0"/>
              <a:t>In conducting a needs analysis, she realized that effectiveness and response times were improving, likely affected by a training program put in place by the company’s director of HR earlier that year. In doing the needs analysis, Jayashri tailored the exercise to reinforce lessons started in the training program, rather than starting with brand-new concepts.</a:t>
            </a:r>
          </a:p>
          <a:p>
            <a:pPr marL="0" marR="0" lvl="0" indent="0" algn="l" defTabSz="457200" rtl="0" eaLnBrk="0" fontAlgn="base" latinLnBrk="0" hangingPunct="0">
              <a:lnSpc>
                <a:spcPct val="100000"/>
              </a:lnSpc>
              <a:spcBef>
                <a:spcPct val="30000"/>
              </a:spcBef>
              <a:spcAft>
                <a:spcPct val="0"/>
              </a:spcAft>
              <a:buClrTx/>
              <a:buSzTx/>
              <a:buNone/>
              <a:tabLst/>
              <a:defRPr/>
            </a:pPr>
            <a:r>
              <a:rPr lang="en-US" sz="1000" dirty="0" smtClean="0"/>
              <a:t>In conducting the needs analysis, she received some feedback from a manager who had implemented the training program that he was seeing more responsiveness issues with their employees in Stockholm than with employees in the Singapore office. So Jayashri included improving cross-geo communication as an important objective in the exercise program.</a:t>
            </a:r>
          </a:p>
          <a:p>
            <a:pPr marL="0" marR="0" lvl="0" indent="0" algn="l" defTabSz="457200" rtl="0" eaLnBrk="0" fontAlgn="base" latinLnBrk="0" hangingPunct="0">
              <a:lnSpc>
                <a:spcPct val="100000"/>
              </a:lnSpc>
              <a:spcBef>
                <a:spcPct val="30000"/>
              </a:spcBef>
              <a:spcAft>
                <a:spcPct val="0"/>
              </a:spcAft>
              <a:buClrTx/>
              <a:buSzTx/>
              <a:buNone/>
              <a:tabLst/>
              <a:defRPr/>
            </a:pPr>
            <a:r>
              <a:rPr lang="en-US" sz="1000" dirty="0" smtClean="0"/>
              <a:t>The needs analysis in this case did not make or break the exercise program, but vastly improved its quality for the target audience.</a:t>
            </a:r>
          </a:p>
          <a:p>
            <a:pPr marL="0" marR="0" lvl="0" indent="0" algn="l" defTabSz="457200" rtl="0" eaLnBrk="0" fontAlgn="base" latinLnBrk="0" hangingPunct="0">
              <a:lnSpc>
                <a:spcPct val="100000"/>
              </a:lnSpc>
              <a:spcBef>
                <a:spcPct val="30000"/>
              </a:spcBef>
              <a:spcAft>
                <a:spcPct val="0"/>
              </a:spcAft>
              <a:buClrTx/>
              <a:buSzTx/>
              <a:buNone/>
              <a:tabLst/>
              <a:defRPr/>
            </a:pPr>
            <a:r>
              <a:rPr lang="en-US" sz="1000" b="1" dirty="0" smtClean="0"/>
              <a:t>Ask: </a:t>
            </a:r>
            <a:r>
              <a:rPr lang="en-US" sz="1000" dirty="0" smtClean="0"/>
              <a:t>Any questions</a:t>
            </a:r>
            <a:r>
              <a:rPr lang="en-US" sz="1000" baseline="0" dirty="0" smtClean="0"/>
              <a:t> about this case study? How relevant does this sound to your organization?</a:t>
            </a:r>
          </a:p>
          <a:p>
            <a:pPr marL="0" marR="0" lvl="0" indent="0" algn="l" defTabSz="457200" rtl="0" eaLnBrk="0" fontAlgn="base" latinLnBrk="0" hangingPunct="0">
              <a:lnSpc>
                <a:spcPct val="100000"/>
              </a:lnSpc>
              <a:spcBef>
                <a:spcPct val="30000"/>
              </a:spcBef>
              <a:spcAft>
                <a:spcPct val="0"/>
              </a:spcAft>
              <a:buClrTx/>
              <a:buSzTx/>
              <a:buNone/>
              <a:tabLst/>
              <a:defRPr/>
            </a:pPr>
            <a:r>
              <a:rPr lang="en-US" sz="1000" b="1" baseline="0" dirty="0" smtClean="0"/>
              <a:t>Listen</a:t>
            </a:r>
            <a:r>
              <a:rPr lang="en-US" sz="1000" baseline="0" dirty="0" smtClean="0"/>
              <a:t> to learner responses.</a:t>
            </a:r>
            <a:endParaRPr lang="en-US" sz="1000"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000" kern="1200" dirty="0">
              <a:solidFill>
                <a:schemeClr val="tx1"/>
              </a:solidFill>
              <a:effectLst/>
            </a:endParaRPr>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3: Establishing Exercise Audiences and Objectives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15</a:t>
            </a:fld>
            <a:endParaRPr lang="en-US" altLang="en-US" sz="800" dirty="0"/>
          </a:p>
        </p:txBody>
      </p:sp>
    </p:spTree>
    <p:extLst>
      <p:ext uri="{BB962C8B-B14F-4D97-AF65-F5344CB8AC3E}">
        <p14:creationId xmlns:p14="http://schemas.microsoft.com/office/powerpoint/2010/main" val="16268087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858253" y="4343400"/>
            <a:ext cx="5141494"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dirty="0"/>
              <a:t>Lab: Needs Assessment</a:t>
            </a:r>
            <a:r>
              <a:rPr lang="en-US" altLang="en-US" dirty="0"/>
              <a:t>: </a:t>
            </a:r>
            <a:r>
              <a:rPr lang="en-US" altLang="en-US" i="1" dirty="0"/>
              <a:t>1 </a:t>
            </a:r>
            <a:r>
              <a:rPr lang="en-US" altLang="en-US" i="1" dirty="0" smtClean="0"/>
              <a:t>minutes</a:t>
            </a:r>
            <a:endParaRPr lang="en-US" b="1" dirty="0"/>
          </a:p>
          <a:p>
            <a:r>
              <a:rPr lang="en-US" b="1" dirty="0"/>
              <a:t>Say: </a:t>
            </a:r>
            <a:r>
              <a:rPr lang="en-US" dirty="0"/>
              <a:t>The lab is a chance for you to show what you’ve learned. In this lab, you will work through a small needs assessment on small teams. Break into groups of three and follow my instructions.</a:t>
            </a:r>
          </a:p>
          <a:p>
            <a:pPr>
              <a:lnSpc>
                <a:spcPct val="100000"/>
              </a:lnSpc>
              <a:spcBef>
                <a:spcPct val="30000"/>
              </a:spcBef>
              <a:defRPr/>
            </a:pPr>
            <a:endParaRPr lang="en-US"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3: Establishing Exercise Audiences and Objectives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16</a:t>
            </a:fld>
            <a:endParaRPr lang="en-US" altLang="en-US" sz="800" dirty="0"/>
          </a:p>
        </p:txBody>
      </p:sp>
    </p:spTree>
    <p:extLst>
      <p:ext uri="{BB962C8B-B14F-4D97-AF65-F5344CB8AC3E}">
        <p14:creationId xmlns:p14="http://schemas.microsoft.com/office/powerpoint/2010/main" val="837534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633663" y="4343400"/>
            <a:ext cx="5590674"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dirty="0"/>
              <a:t>Lab: Needs Assessment: </a:t>
            </a:r>
            <a:r>
              <a:rPr lang="en-US" altLang="en-US" i="1" dirty="0"/>
              <a:t>6 minutes</a:t>
            </a:r>
          </a:p>
          <a:p>
            <a:pPr>
              <a:lnSpc>
                <a:spcPct val="100000"/>
              </a:lnSpc>
              <a:spcBef>
                <a:spcPct val="30000"/>
              </a:spcBef>
              <a:defRPr/>
            </a:pPr>
            <a:endParaRPr lang="en-US" b="1" dirty="0"/>
          </a:p>
          <a:p>
            <a:pPr>
              <a:lnSpc>
                <a:spcPct val="100000"/>
              </a:lnSpc>
              <a:spcBef>
                <a:spcPct val="30000"/>
              </a:spcBef>
              <a:defRPr/>
            </a:pPr>
            <a:r>
              <a:rPr lang="en-US" b="1" dirty="0"/>
              <a:t>Say: </a:t>
            </a:r>
            <a:r>
              <a:rPr lang="en-US" dirty="0"/>
              <a:t>You hear from your manager at the large consulting firm where you work that lately, too many new employees don’t get up to date with web security procedures until two months into the job, leaving the company vulnerable to online attacks. You decide that an exercise is needed to address the problem. Go through a quick needs assessment on your small teams and come back to discuss in five minutes.</a:t>
            </a:r>
          </a:p>
          <a:p>
            <a:pPr>
              <a:lnSpc>
                <a:spcPct val="100000"/>
              </a:lnSpc>
              <a:spcBef>
                <a:spcPct val="30000"/>
              </a:spcBef>
              <a:defRPr/>
            </a:pPr>
            <a:endParaRPr lang="en-US" dirty="0"/>
          </a:p>
          <a:p>
            <a:pPr>
              <a:lnSpc>
                <a:spcPct val="100000"/>
              </a:lnSpc>
              <a:spcBef>
                <a:spcPct val="30000"/>
              </a:spcBef>
              <a:defRPr/>
            </a:pPr>
            <a:r>
              <a:rPr lang="en-US" b="1" dirty="0"/>
              <a:t>Let </a:t>
            </a:r>
            <a:r>
              <a:rPr lang="en-US" dirty="0"/>
              <a:t>learners work through the needs assessment for five minutes.</a:t>
            </a:r>
          </a:p>
          <a:p>
            <a:pPr>
              <a:lnSpc>
                <a:spcPct val="100000"/>
              </a:lnSpc>
              <a:spcBef>
                <a:spcPct val="30000"/>
              </a:spcBef>
              <a:defRPr/>
            </a:pPr>
            <a:endParaRPr lang="en-US" dirty="0"/>
          </a:p>
          <a:p>
            <a:pPr>
              <a:lnSpc>
                <a:spcPct val="100000"/>
              </a:lnSpc>
              <a:spcBef>
                <a:spcPct val="30000"/>
              </a:spcBef>
              <a:defRPr/>
            </a:pPr>
            <a:endParaRPr lang="en-US"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3: Establishing Exercise Audiences and Objectives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17</a:t>
            </a:fld>
            <a:endParaRPr lang="en-US" altLang="en-US" sz="800" dirty="0"/>
          </a:p>
        </p:txBody>
      </p:sp>
    </p:spTree>
    <p:extLst>
      <p:ext uri="{BB962C8B-B14F-4D97-AF65-F5344CB8AC3E}">
        <p14:creationId xmlns:p14="http://schemas.microsoft.com/office/powerpoint/2010/main" val="13828191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143000" y="300038"/>
            <a:ext cx="4572000" cy="3429000"/>
          </a:xfrm>
          <a:ln/>
        </p:spPr>
      </p:sp>
      <p:sp>
        <p:nvSpPr>
          <p:cNvPr id="10243" name="Rectangle 3"/>
          <p:cNvSpPr>
            <a:spLocks noGrp="1" noChangeArrowheads="1"/>
          </p:cNvSpPr>
          <p:nvPr>
            <p:ph type="body" idx="1"/>
          </p:nvPr>
        </p:nvSpPr>
        <p:spPr>
          <a:xfrm>
            <a:off x="489284" y="3958389"/>
            <a:ext cx="5879432" cy="444169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ts val="50"/>
              </a:spcBef>
            </a:pPr>
            <a:r>
              <a:rPr lang="en-US" sz="1000" b="1" dirty="0"/>
              <a:t>Lab: Needs Assessment: </a:t>
            </a:r>
            <a:r>
              <a:rPr lang="en-US" altLang="en-US" sz="1000" i="1" dirty="0"/>
              <a:t>5 </a:t>
            </a:r>
            <a:r>
              <a:rPr lang="en-US" altLang="en-US" sz="1000" i="1" dirty="0" smtClean="0"/>
              <a:t>minutes</a:t>
            </a:r>
            <a:endParaRPr lang="en-US" sz="1000" b="1" dirty="0"/>
          </a:p>
          <a:p>
            <a:pPr>
              <a:lnSpc>
                <a:spcPct val="100000"/>
              </a:lnSpc>
              <a:spcBef>
                <a:spcPts val="50"/>
              </a:spcBef>
              <a:defRPr/>
            </a:pPr>
            <a:r>
              <a:rPr lang="en-US" sz="1000" b="1" dirty="0"/>
              <a:t>Say: </a:t>
            </a:r>
            <a:r>
              <a:rPr lang="en-US" sz="1000" dirty="0"/>
              <a:t>Let’s figure out what goes in the table about the exercise you plan to put together.</a:t>
            </a:r>
          </a:p>
          <a:p>
            <a:pPr marL="171450" indent="-171450" eaLnBrk="1" fontAlgn="t" hangingPunct="1">
              <a:spcBef>
                <a:spcPts val="50"/>
              </a:spcBef>
              <a:buFont typeface="Arial" charset="0"/>
              <a:buChar char="•"/>
            </a:pPr>
            <a:r>
              <a:rPr lang="en-US" sz="1000" dirty="0"/>
              <a:t>Who: New employees, and also managers. Outcomes: Exercise will address multiple levels of employees.</a:t>
            </a:r>
          </a:p>
          <a:p>
            <a:pPr marL="171450" indent="-171450" eaLnBrk="1" fontAlgn="t" hangingPunct="1">
              <a:spcBef>
                <a:spcPts val="50"/>
              </a:spcBef>
              <a:buFont typeface="Arial" charset="0"/>
              <a:buChar char="•"/>
            </a:pPr>
            <a:r>
              <a:rPr lang="en-US" sz="1000" dirty="0"/>
              <a:t>What: Get new employees up to date on procedures for web security, and also understand the business costs of not doing so. Outcomes: Better trained employees and hopefully fewer web-security incidents.</a:t>
            </a:r>
          </a:p>
          <a:p>
            <a:pPr marL="171450" indent="-171450" eaLnBrk="1" fontAlgn="t" hangingPunct="1">
              <a:spcBef>
                <a:spcPts val="50"/>
              </a:spcBef>
              <a:buFont typeface="Arial" charset="0"/>
              <a:buChar char="•"/>
            </a:pPr>
            <a:r>
              <a:rPr lang="en-US" sz="1000" dirty="0"/>
              <a:t>Why: Improve web security. </a:t>
            </a:r>
          </a:p>
          <a:p>
            <a:pPr eaLnBrk="1" fontAlgn="t" hangingPunct="1">
              <a:spcBef>
                <a:spcPts val="50"/>
              </a:spcBef>
            </a:pPr>
            <a:r>
              <a:rPr lang="en-US" sz="1000" b="1" dirty="0"/>
              <a:t>Ask: </a:t>
            </a:r>
            <a:r>
              <a:rPr lang="en-US" sz="1000" dirty="0"/>
              <a:t>What might be other reasons </a:t>
            </a:r>
            <a:r>
              <a:rPr lang="en-US" sz="1000" i="1" dirty="0"/>
              <a:t>why</a:t>
            </a:r>
            <a:r>
              <a:rPr lang="en-US" sz="1000" dirty="0"/>
              <a:t> you’d implement an exercise program for web security</a:t>
            </a:r>
            <a:r>
              <a:rPr lang="en-US" sz="1000" dirty="0" smtClean="0"/>
              <a:t>?</a:t>
            </a:r>
            <a:endParaRPr lang="en-US" sz="1000" dirty="0"/>
          </a:p>
          <a:p>
            <a:pPr eaLnBrk="1" fontAlgn="t" hangingPunct="1">
              <a:spcBef>
                <a:spcPts val="50"/>
              </a:spcBef>
            </a:pPr>
            <a:r>
              <a:rPr lang="en-US" sz="1000" b="1" dirty="0"/>
              <a:t>Instructor notes: </a:t>
            </a:r>
            <a:r>
              <a:rPr lang="en-US" sz="1000" dirty="0"/>
              <a:t>Lead learners to organizational and business reasons as well as tactical reasons</a:t>
            </a:r>
            <a:r>
              <a:rPr lang="en-US" sz="1000" dirty="0" smtClean="0"/>
              <a:t>.</a:t>
            </a:r>
            <a:endParaRPr lang="en-US" sz="1000" dirty="0"/>
          </a:p>
          <a:p>
            <a:pPr eaLnBrk="1" fontAlgn="t" hangingPunct="1">
              <a:spcBef>
                <a:spcPts val="50"/>
              </a:spcBef>
            </a:pPr>
            <a:r>
              <a:rPr lang="en-US" sz="1000" b="1" dirty="0"/>
              <a:t>Say: </a:t>
            </a:r>
          </a:p>
          <a:p>
            <a:pPr marL="171450" indent="-171450" eaLnBrk="1" fontAlgn="t" hangingPunct="1">
              <a:spcBef>
                <a:spcPts val="50"/>
              </a:spcBef>
              <a:buFont typeface="Arial" charset="0"/>
              <a:buChar char="•"/>
            </a:pPr>
            <a:r>
              <a:rPr lang="en-US" sz="1000" dirty="0"/>
              <a:t>Why: To</a:t>
            </a:r>
            <a:r>
              <a:rPr lang="en-US" sz="1000" b="1" dirty="0"/>
              <a:t> </a:t>
            </a:r>
            <a:r>
              <a:rPr lang="en-US" sz="1000" dirty="0"/>
              <a:t>increase organizational and team cohesion, protect the business, and improve web security. Outcomes: Clear goals for the exercise.</a:t>
            </a:r>
          </a:p>
          <a:p>
            <a:pPr marL="171450" indent="-171450" eaLnBrk="1" fontAlgn="t" hangingPunct="1">
              <a:spcBef>
                <a:spcPts val="50"/>
              </a:spcBef>
              <a:buFont typeface="Arial" charset="0"/>
              <a:buChar char="•"/>
            </a:pPr>
            <a:r>
              <a:rPr lang="en-US" sz="1000" dirty="0"/>
              <a:t>Where: You can ask questions about the cost of renting space versus using space wherever the business is housed. Outcomes: A better idea of where the exercise can take place.</a:t>
            </a:r>
          </a:p>
          <a:p>
            <a:pPr marL="171450" indent="-171450" eaLnBrk="1" fontAlgn="t" hangingPunct="1">
              <a:spcBef>
                <a:spcPts val="50"/>
              </a:spcBef>
              <a:buFont typeface="Arial" charset="0"/>
              <a:buChar char="•"/>
            </a:pPr>
            <a:r>
              <a:rPr lang="en-US" sz="1000" dirty="0"/>
              <a:t>When: Again, you can ask questions about the best time for the exercise. Are there major deliverables looming? Are there times when key people will be out of office? It takes negotiation to figure out the best times. Outcomes: The exercise is scheduled.</a:t>
            </a:r>
          </a:p>
          <a:p>
            <a:pPr marL="171450" indent="-171450" eaLnBrk="1" fontAlgn="t" hangingPunct="1">
              <a:spcBef>
                <a:spcPts val="50"/>
              </a:spcBef>
              <a:buFont typeface="Arial" charset="0"/>
              <a:buChar char="•"/>
            </a:pPr>
            <a:r>
              <a:rPr lang="en-US" sz="1000" dirty="0"/>
              <a:t>How: Questions to ask here pertain to logistics, and who does what. This is also where you want to make sure you ask questions of upper management and clarify how the exercise will benefit the organization. Outcomes: Exercise logistics are created, with input from multiple organizational levels.</a:t>
            </a:r>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3: Establishing Exercise Audiences and Objectives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18</a:t>
            </a:fld>
            <a:endParaRPr lang="en-US" altLang="en-US" sz="800" dirty="0"/>
          </a:p>
        </p:txBody>
      </p:sp>
    </p:spTree>
    <p:extLst>
      <p:ext uri="{BB962C8B-B14F-4D97-AF65-F5344CB8AC3E}">
        <p14:creationId xmlns:p14="http://schemas.microsoft.com/office/powerpoint/2010/main" val="735029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5760" y="4343400"/>
            <a:ext cx="6126480" cy="4114800"/>
          </a:xfrm>
          <a:prstGeom prst="rect">
            <a:avLst/>
          </a:prstGeom>
        </p:spPr>
        <p:txBody>
          <a:bodyPr/>
          <a:lstStyle/>
          <a:p>
            <a:pPr>
              <a:spcBef>
                <a:spcPts val="50"/>
              </a:spcBef>
            </a:pPr>
            <a:r>
              <a:rPr lang="en-US" sz="1000" b="1" dirty="0"/>
              <a:t>Tools To Support Exercise Priorities: </a:t>
            </a:r>
            <a:r>
              <a:rPr lang="en-US" sz="1000" i="1" dirty="0" smtClean="0"/>
              <a:t>5 minutes</a:t>
            </a:r>
            <a:endParaRPr lang="en-US" sz="1000" b="1" dirty="0"/>
          </a:p>
          <a:p>
            <a:pPr>
              <a:spcBef>
                <a:spcPts val="50"/>
              </a:spcBef>
            </a:pPr>
            <a:r>
              <a:rPr lang="en-US" sz="1000" b="1" dirty="0"/>
              <a:t>Say:</a:t>
            </a:r>
            <a:r>
              <a:rPr lang="en-US" sz="1000" dirty="0"/>
              <a:t> There are a variety of support tools you can use to help ensure the success of your exercises. </a:t>
            </a:r>
          </a:p>
          <a:p>
            <a:pPr marL="171450" lvl="0" indent="-171450">
              <a:spcBef>
                <a:spcPts val="50"/>
              </a:spcBef>
              <a:buFont typeface="Arial" charset="0"/>
              <a:buChar char="•"/>
            </a:pPr>
            <a:r>
              <a:rPr lang="en-US" sz="1000" dirty="0"/>
              <a:t>Spreadsheet programs, with Excel being the most universally used, that allow mapping of users and data.</a:t>
            </a:r>
          </a:p>
          <a:p>
            <a:pPr marL="171450" lvl="0" indent="-171450">
              <a:spcBef>
                <a:spcPts val="50"/>
              </a:spcBef>
              <a:buFont typeface="Arial" charset="0"/>
              <a:buChar char="•"/>
            </a:pPr>
            <a:r>
              <a:rPr lang="en-US" sz="1000" dirty="0"/>
              <a:t>Data-collection tools. This can be as simple as a spreadsheet or as complex as a full database of information you collect on your exercises.</a:t>
            </a:r>
          </a:p>
          <a:p>
            <a:pPr marL="171450" lvl="0" indent="-171450">
              <a:spcBef>
                <a:spcPts val="50"/>
              </a:spcBef>
              <a:buFont typeface="Arial" charset="0"/>
              <a:buChar char="•"/>
            </a:pPr>
            <a:r>
              <a:rPr lang="en-US" sz="1000" dirty="0" smtClean="0"/>
              <a:t>Communications monitoring and analysis tools for email, VoIP, and meetings. </a:t>
            </a:r>
            <a:r>
              <a:rPr lang="en-US" sz="1000" b="0" dirty="0" smtClean="0"/>
              <a:t>Leverage some tools to capture how participants communicate among themselves. Depending on the setup, you might want to assign</a:t>
            </a:r>
            <a:r>
              <a:rPr lang="en-US" sz="1000" b="0" baseline="0" dirty="0" smtClean="0"/>
              <a:t> a person to </a:t>
            </a:r>
            <a:r>
              <a:rPr lang="en-US" sz="1000" b="0" dirty="0" smtClean="0"/>
              <a:t>monitor and give qualitative assessments</a:t>
            </a:r>
            <a:r>
              <a:rPr lang="en-US" sz="1000" b="0" baseline="0" dirty="0" smtClean="0"/>
              <a:t> on, for instance,</a:t>
            </a:r>
            <a:r>
              <a:rPr lang="en-US" sz="1000" b="0" dirty="0" smtClean="0"/>
              <a:t> how many times participant A talked to participant B, or group A to group B, to exchange substantive information. You can set up your e-mail infrastructure to save all e-mails to evaluate who talked to whom. Or you can set up project-specific e-mail aliases on specific subjects</a:t>
            </a:r>
            <a:r>
              <a:rPr lang="en-US" sz="1000" b="0" baseline="0" dirty="0" smtClean="0"/>
              <a:t> or teams and track things that way</a:t>
            </a:r>
            <a:r>
              <a:rPr lang="en-US" sz="1000" b="0" dirty="0" smtClean="0"/>
              <a:t>. The mai</a:t>
            </a:r>
            <a:r>
              <a:rPr lang="en-US" sz="1000" b="0" baseline="0" dirty="0" smtClean="0"/>
              <a:t>n </a:t>
            </a:r>
            <a:r>
              <a:rPr lang="en-US" sz="1000" b="0" dirty="0" smtClean="0"/>
              <a:t>idea is to capture communication flows and to see who was communicating with whom and when. By analyzing the communication flow, you can find out whether someone was contacted too early, too late, or not at all; or that someone was receiving information </a:t>
            </a:r>
            <a:r>
              <a:rPr lang="en-US" sz="1000" b="0" baseline="0" dirty="0" smtClean="0"/>
              <a:t>not applicable to the task at hand</a:t>
            </a:r>
            <a:r>
              <a:rPr lang="en-US" sz="1000" b="0" dirty="0" smtClean="0"/>
              <a:t>. Monitoring these types of communication flows</a:t>
            </a:r>
            <a:r>
              <a:rPr lang="en-US" sz="1000" b="0" baseline="0" dirty="0" smtClean="0"/>
              <a:t> can </a:t>
            </a:r>
            <a:r>
              <a:rPr lang="en-US" sz="1000" b="0" dirty="0" smtClean="0"/>
              <a:t>help to better define which roles need to be contacted when and to help ensure that all people who need the information are actually getting it.</a:t>
            </a:r>
          </a:p>
          <a:p>
            <a:pPr marL="171450" lvl="0" indent="-171450">
              <a:spcBef>
                <a:spcPts val="50"/>
              </a:spcBef>
              <a:buFont typeface="Arial" charset="0"/>
              <a:buChar char="•"/>
            </a:pPr>
            <a:r>
              <a:rPr lang="en-US" sz="1000" dirty="0" smtClean="0"/>
              <a:t>Evaluation </a:t>
            </a:r>
            <a:r>
              <a:rPr lang="en-US" sz="1000" dirty="0"/>
              <a:t>tools that can range from checklists you keep to automated tools that help improve efficiency</a:t>
            </a:r>
            <a:r>
              <a:rPr lang="en-US" sz="1000" dirty="0" smtClean="0"/>
              <a:t>.</a:t>
            </a:r>
          </a:p>
          <a:p>
            <a:pPr marL="171450" lvl="0" indent="-171450">
              <a:spcBef>
                <a:spcPts val="50"/>
              </a:spcBef>
              <a:buFont typeface="Arial" charset="0"/>
              <a:buChar char="•"/>
            </a:pPr>
            <a:r>
              <a:rPr lang="en-US" sz="1000" dirty="0" smtClean="0"/>
              <a:t>Cyber </a:t>
            </a:r>
            <a:r>
              <a:rPr lang="en-US" sz="1000" dirty="0"/>
              <a:t>ranges and virtual environments that allow interaction among virtual players. Tools like JEMM allow fast, persistent, shared, or cross-process objects between applications. </a:t>
            </a:r>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19</a:t>
            </a:fld>
            <a:endParaRPr lang="en-US" altLang="en-US" dirty="0"/>
          </a:p>
        </p:txBody>
      </p:sp>
    </p:spTree>
    <p:extLst>
      <p:ext uri="{BB962C8B-B14F-4D97-AF65-F5344CB8AC3E}">
        <p14:creationId xmlns:p14="http://schemas.microsoft.com/office/powerpoint/2010/main" val="1021914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251161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713874" y="4343400"/>
            <a:ext cx="5430252"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en-US" b="1" dirty="0"/>
              <a:t>Check Your Learning!: </a:t>
            </a:r>
            <a:r>
              <a:rPr lang="en-US" altLang="en-US" i="1" dirty="0"/>
              <a:t>10 </a:t>
            </a:r>
            <a:r>
              <a:rPr lang="en-US" altLang="en-US" i="1" dirty="0" smtClean="0"/>
              <a:t>minutes</a:t>
            </a:r>
            <a:endParaRPr lang="en-US" b="1" dirty="0"/>
          </a:p>
          <a:p>
            <a:r>
              <a:rPr lang="en-US" b="1" dirty="0"/>
              <a:t>Say: </a:t>
            </a:r>
            <a:r>
              <a:rPr lang="en-US" dirty="0"/>
              <a:t>Discuss ways exercise scope and priorities might differ across different geos and organizations.</a:t>
            </a:r>
          </a:p>
          <a:p>
            <a:pPr>
              <a:spcBef>
                <a:spcPts val="600"/>
              </a:spcBef>
            </a:pPr>
            <a:r>
              <a:rPr lang="en-US" sz="1200" b="1" dirty="0" smtClean="0"/>
              <a:t>Let </a:t>
            </a:r>
            <a:r>
              <a:rPr lang="en-US" sz="1200" dirty="0" smtClean="0"/>
              <a:t>learners respond to question.</a:t>
            </a:r>
          </a:p>
          <a:p>
            <a:pPr>
              <a:spcBef>
                <a:spcPts val="600"/>
              </a:spcBef>
            </a:pPr>
            <a:r>
              <a:rPr lang="en-US" sz="1200" b="1" dirty="0" smtClean="0"/>
              <a:t>Instructor notes:</a:t>
            </a:r>
            <a:r>
              <a:rPr lang="en-US" sz="1200" dirty="0" smtClean="0"/>
              <a:t> </a:t>
            </a:r>
            <a:r>
              <a:rPr lang="en-US" sz="1200" baseline="0" dirty="0" smtClean="0"/>
              <a:t>You can address how different cultures’ ways of doing business might affect communication styles, and so an exercise program might have to be adapted to bridge some of those communication styles, especially in an organization that works across geos internationally. </a:t>
            </a:r>
            <a:r>
              <a:rPr lang="en-US" sz="1200" dirty="0" smtClean="0"/>
              <a:t>You can touch on some</a:t>
            </a:r>
            <a:r>
              <a:rPr lang="en-US" sz="1200" baseline="0" dirty="0" smtClean="0"/>
              <a:t> differences in priorities between corporate and governmental organizations as well; for instance, profit margin is likely important to both kinds of organizations, but addressing the needs of a community separate from profit margin might be more important for a governmental organization, and that can affect the approach of an exercise program.</a:t>
            </a:r>
            <a:endParaRPr lang="en-US" sz="1200" dirty="0" smtClean="0"/>
          </a:p>
          <a:p>
            <a:pPr>
              <a:lnSpc>
                <a:spcPct val="100000"/>
              </a:lnSpc>
              <a:spcBef>
                <a:spcPct val="30000"/>
              </a:spcBef>
              <a:defRPr/>
            </a:pPr>
            <a:endParaRPr lang="en-US"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3: Establishing Exercise Audiences and Objectives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20</a:t>
            </a:fld>
            <a:endParaRPr lang="en-US" altLang="en-US" sz="800" dirty="0"/>
          </a:p>
        </p:txBody>
      </p:sp>
    </p:spTree>
    <p:extLst>
      <p:ext uri="{BB962C8B-B14F-4D97-AF65-F5344CB8AC3E}">
        <p14:creationId xmlns:p14="http://schemas.microsoft.com/office/powerpoint/2010/main" val="18270338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3874" y="4343400"/>
            <a:ext cx="5430252" cy="4114800"/>
          </a:xfrm>
          <a:prstGeom prst="rect">
            <a:avLst/>
          </a:prstGeom>
        </p:spPr>
        <p:txBody>
          <a:bodyPr/>
          <a:lstStyle/>
          <a:p>
            <a:pPr>
              <a:lnSpc>
                <a:spcPct val="100000"/>
              </a:lnSpc>
              <a:spcBef>
                <a:spcPct val="30000"/>
              </a:spcBef>
              <a:defRPr/>
            </a:pPr>
            <a:r>
              <a:rPr lang="en-US" altLang="en-US" b="1" dirty="0"/>
              <a:t>Conclusion: </a:t>
            </a:r>
            <a:r>
              <a:rPr lang="en-US" i="1" dirty="0"/>
              <a:t>1 minute</a:t>
            </a:r>
            <a:endParaRPr lang="en-US" b="1" i="1" dirty="0"/>
          </a:p>
          <a:p>
            <a:pPr>
              <a:lnSpc>
                <a:spcPct val="100000"/>
              </a:lnSpc>
              <a:spcBef>
                <a:spcPts val="800"/>
              </a:spcBef>
            </a:pPr>
            <a:r>
              <a:rPr lang="en-US" b="1" dirty="0" smtClean="0"/>
              <a:t>Say</a:t>
            </a:r>
            <a:r>
              <a:rPr lang="en-US" b="1" dirty="0"/>
              <a:t>: </a:t>
            </a:r>
            <a:r>
              <a:rPr lang="en-US" dirty="0"/>
              <a:t>Now that we've completed this module, you should be able to:</a:t>
            </a:r>
          </a:p>
          <a:p>
            <a:pPr marL="171450" indent="-171450">
              <a:lnSpc>
                <a:spcPct val="100000"/>
              </a:lnSpc>
              <a:spcBef>
                <a:spcPts val="800"/>
              </a:spcBef>
              <a:buFont typeface="Arial" charset="0"/>
              <a:buChar char="•"/>
            </a:pPr>
            <a:r>
              <a:rPr lang="en-US" dirty="0"/>
              <a:t>Define the factors in developing exercise priorities</a:t>
            </a:r>
          </a:p>
          <a:p>
            <a:pPr marL="171450" lvl="0" indent="-171450">
              <a:lnSpc>
                <a:spcPct val="100000"/>
              </a:lnSpc>
              <a:spcBef>
                <a:spcPts val="800"/>
              </a:spcBef>
              <a:buFont typeface="Arial" charset="0"/>
              <a:buChar char="•"/>
            </a:pPr>
            <a:r>
              <a:rPr lang="en-US" dirty="0"/>
              <a:t>Determine how to establish the training audience for an exercise, based on a needs </a:t>
            </a:r>
            <a:r>
              <a:rPr lang="en-US" dirty="0" smtClean="0"/>
              <a:t>analysis</a:t>
            </a:r>
            <a:endParaRPr lang="en-US" dirty="0"/>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21</a:t>
            </a:fld>
            <a:endParaRPr lang="en-US" altLang="en-US" dirty="0"/>
          </a:p>
        </p:txBody>
      </p:sp>
    </p:spTree>
    <p:extLst>
      <p:ext uri="{BB962C8B-B14F-4D97-AF65-F5344CB8AC3E}">
        <p14:creationId xmlns:p14="http://schemas.microsoft.com/office/powerpoint/2010/main" val="11103832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xfrm>
            <a:off x="489284" y="4343400"/>
            <a:ext cx="5879432" cy="4114800"/>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defRPr/>
            </a:pPr>
            <a:r>
              <a:rPr lang="en-US" altLang="en-US" b="1" dirty="0"/>
              <a:t>Questions?: </a:t>
            </a:r>
            <a:r>
              <a:rPr lang="en-US" altLang="en-US" i="1" dirty="0"/>
              <a:t>2 minutes</a:t>
            </a:r>
          </a:p>
          <a:p>
            <a:pPr eaLnBrk="1" hangingPunct="1">
              <a:defRPr/>
            </a:pPr>
            <a:r>
              <a:rPr lang="en-US" altLang="en-US" b="1" dirty="0" smtClean="0"/>
              <a:t>Say</a:t>
            </a:r>
            <a:r>
              <a:rPr lang="en-US" altLang="en-US" b="1" dirty="0"/>
              <a:t>: </a:t>
            </a:r>
            <a:r>
              <a:rPr lang="en-US" altLang="en-US" dirty="0"/>
              <a:t>Any questions?</a:t>
            </a:r>
          </a:p>
          <a:p>
            <a:pPr eaLnBrk="1" hangingPunct="1">
              <a:defRPr/>
            </a:pPr>
            <a:r>
              <a:rPr lang="en-US" altLang="en-US" b="1" dirty="0" smtClean="0"/>
              <a:t>Ask </a:t>
            </a:r>
            <a:r>
              <a:rPr lang="en-US" altLang="en-US" dirty="0"/>
              <a:t>for structured feedback and put any large-scale questions or questions on a particular tangent that you don’t want to address at the moment in the “Parking Lot,” to address either after class or in a follow-up session.</a:t>
            </a:r>
          </a:p>
          <a:p>
            <a:r>
              <a:rPr lang="en-US" b="1" dirty="0" smtClean="0"/>
              <a:t>Segue</a:t>
            </a:r>
            <a:r>
              <a:rPr lang="en-US" b="1" dirty="0"/>
              <a:t>: </a:t>
            </a:r>
            <a:r>
              <a:rPr lang="en-US" dirty="0"/>
              <a:t>Let’s move to the next module</a:t>
            </a:r>
            <a:r>
              <a:rPr lang="en-US" dirty="0" smtClean="0"/>
              <a:t>.</a:t>
            </a:r>
            <a:endParaRPr lang="en-US" altLang="en-US" dirty="0"/>
          </a:p>
        </p:txBody>
      </p:sp>
      <p:sp>
        <p:nvSpPr>
          <p:cNvPr id="2" name="Footer Placeholder 1"/>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Tree>
    <p:extLst>
      <p:ext uri="{BB962C8B-B14F-4D97-AF65-F5344CB8AC3E}">
        <p14:creationId xmlns:p14="http://schemas.microsoft.com/office/powerpoint/2010/main" val="18899155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304800" y="4343400"/>
            <a:ext cx="6248400" cy="4114800"/>
          </a:xfrm>
          <a:prstGeom prst="rect">
            <a:avLst/>
          </a:prstGeom>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2" name="Footer Placeholder 1"/>
          <p:cNvSpPr>
            <a:spLocks noGrp="1"/>
          </p:cNvSpPr>
          <p:nvPr>
            <p:ph type="ftr" sz="quarter" idx="10"/>
          </p:nvPr>
        </p:nvSpPr>
        <p:spPr>
          <a:xfrm>
            <a:off x="0" y="8928556"/>
            <a:ext cx="3780202" cy="215444"/>
          </a:xfrm>
        </p:spPr>
        <p:txBody>
          <a:bodyPr/>
          <a:lstStyle/>
          <a:p>
            <a:pPr>
              <a:defRPr/>
            </a:pPr>
            <a:r>
              <a:rPr lang="en-US" altLang="en-US" dirty="0" smtClean="0"/>
              <a:t>Module 3: Establishing Exercise Audiences and Objectives © 2017 FIRST</a:t>
            </a:r>
            <a:endParaRPr lang="en-US" altLang="en-US" dirty="0"/>
          </a:p>
        </p:txBody>
      </p:sp>
    </p:spTree>
    <p:extLst>
      <p:ext uri="{BB962C8B-B14F-4D97-AF65-F5344CB8AC3E}">
        <p14:creationId xmlns:p14="http://schemas.microsoft.com/office/powerpoint/2010/main" val="62381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74295" y="4343400"/>
            <a:ext cx="5109410" cy="4114800"/>
          </a:xfrm>
          <a:prstGeom prst="rect">
            <a:avLst/>
          </a:prstGeom>
        </p:spPr>
        <p:txBody>
          <a:bodyPr/>
          <a:lstStyle/>
          <a:p>
            <a:pPr>
              <a:lnSpc>
                <a:spcPct val="100000"/>
              </a:lnSpc>
              <a:spcBef>
                <a:spcPct val="30000"/>
              </a:spcBef>
              <a:defRPr/>
            </a:pPr>
            <a:r>
              <a:rPr lang="en-US" altLang="en-US" b="1" dirty="0"/>
              <a:t>Agenda: </a:t>
            </a:r>
            <a:r>
              <a:rPr lang="en-US" i="1" dirty="0"/>
              <a:t>1 </a:t>
            </a:r>
            <a:r>
              <a:rPr lang="en-US" i="1" dirty="0" smtClean="0"/>
              <a:t>minute</a:t>
            </a:r>
            <a:endParaRPr lang="en-US" b="1" dirty="0"/>
          </a:p>
          <a:p>
            <a:pPr>
              <a:lnSpc>
                <a:spcPct val="100000"/>
              </a:lnSpc>
              <a:spcBef>
                <a:spcPts val="800"/>
              </a:spcBef>
            </a:pPr>
            <a:r>
              <a:rPr lang="en-US" b="1" dirty="0"/>
              <a:t>Say: </a:t>
            </a:r>
            <a:r>
              <a:rPr lang="en-US" dirty="0"/>
              <a:t>By the end of this module, you will be able to:</a:t>
            </a:r>
          </a:p>
          <a:p>
            <a:pPr marL="171450" indent="-171450">
              <a:lnSpc>
                <a:spcPct val="100000"/>
              </a:lnSpc>
              <a:spcBef>
                <a:spcPts val="800"/>
              </a:spcBef>
              <a:buFont typeface="Arial" charset="0"/>
              <a:buChar char="•"/>
            </a:pPr>
            <a:r>
              <a:rPr lang="en-US" dirty="0"/>
              <a:t>Define the factors in developing exercise priorities</a:t>
            </a:r>
          </a:p>
          <a:p>
            <a:pPr marL="171450" lvl="0" indent="-171450">
              <a:lnSpc>
                <a:spcPct val="100000"/>
              </a:lnSpc>
              <a:spcBef>
                <a:spcPts val="800"/>
              </a:spcBef>
              <a:buFont typeface="Arial" charset="0"/>
              <a:buChar char="•"/>
            </a:pPr>
            <a:r>
              <a:rPr lang="en-US" dirty="0"/>
              <a:t>Determine how to establish the training audience and scope for an exercise, based on a needs analysis </a:t>
            </a:r>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3</a:t>
            </a:fld>
            <a:endParaRPr lang="en-US" altLang="en-US" dirty="0"/>
          </a:p>
        </p:txBody>
      </p:sp>
    </p:spTree>
    <p:extLst>
      <p:ext uri="{BB962C8B-B14F-4D97-AF65-F5344CB8AC3E}">
        <p14:creationId xmlns:p14="http://schemas.microsoft.com/office/powerpoint/2010/main" val="835705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marL="0" lvl="1" indent="0">
              <a:lnSpc>
                <a:spcPct val="100000"/>
              </a:lnSpc>
              <a:spcBef>
                <a:spcPct val="30000"/>
              </a:spcBef>
              <a:buNone/>
              <a:defRPr/>
            </a:pPr>
            <a:r>
              <a:rPr lang="en-US" b="1" dirty="0"/>
              <a:t>Exercise Creation Process</a:t>
            </a:r>
            <a:r>
              <a:rPr lang="en-US" altLang="en-US" b="1" dirty="0">
                <a:cs typeface="Lucida Sans Regular" charset="0"/>
              </a:rPr>
              <a:t>: </a:t>
            </a:r>
            <a:r>
              <a:rPr lang="en-US" i="1" dirty="0">
                <a:cs typeface="Lucida Sans Regular" charset="0"/>
              </a:rPr>
              <a:t>0 </a:t>
            </a:r>
            <a:r>
              <a:rPr lang="en-US" i="1" dirty="0" smtClean="0">
                <a:cs typeface="Lucida Sans Regular" charset="0"/>
              </a:rPr>
              <a:t>minutes</a:t>
            </a:r>
            <a:endParaRPr lang="en-US" dirty="0"/>
          </a:p>
          <a:p>
            <a:pPr lvl="0">
              <a:lnSpc>
                <a:spcPct val="100000"/>
              </a:lnSpc>
              <a:spcBef>
                <a:spcPts val="800"/>
              </a:spcBef>
            </a:pPr>
            <a:r>
              <a:rPr lang="en-US" b="1" dirty="0"/>
              <a:t>Say: </a:t>
            </a:r>
            <a:r>
              <a:rPr lang="en-US" dirty="0"/>
              <a:t>In the four-step exercise creation process, we are still in the Design phase</a:t>
            </a:r>
            <a:r>
              <a:rPr lang="en-US" dirty="0" smtClean="0"/>
              <a:t>.</a:t>
            </a:r>
            <a:endParaRPr lang="en-US" dirty="0"/>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4</a:t>
            </a:fld>
            <a:endParaRPr lang="en-US" altLang="en-US" dirty="0"/>
          </a:p>
        </p:txBody>
      </p:sp>
    </p:spTree>
    <p:extLst>
      <p:ext uri="{BB962C8B-B14F-4D97-AF65-F5344CB8AC3E}">
        <p14:creationId xmlns:p14="http://schemas.microsoft.com/office/powerpoint/2010/main" val="551233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002632" y="4343400"/>
            <a:ext cx="4852736" cy="4114800"/>
          </a:xfrm>
          <a:prstGeom prst="rect">
            <a:avLst/>
          </a:prstGeom>
        </p:spPr>
        <p:txBody>
          <a:bodyPr/>
          <a:lstStyle/>
          <a:p>
            <a:pPr>
              <a:lnSpc>
                <a:spcPct val="100000"/>
              </a:lnSpc>
              <a:spcBef>
                <a:spcPct val="30000"/>
              </a:spcBef>
              <a:defRPr/>
            </a:pPr>
            <a:r>
              <a:rPr lang="en-US" b="1" dirty="0"/>
              <a:t>Three Pillars of Exercise Creation:</a:t>
            </a:r>
            <a:r>
              <a:rPr lang="en-US" dirty="0"/>
              <a:t> </a:t>
            </a:r>
            <a:r>
              <a:rPr lang="en-US" i="1" dirty="0"/>
              <a:t>1 </a:t>
            </a:r>
            <a:r>
              <a:rPr lang="en-US" i="1" dirty="0" smtClean="0"/>
              <a:t>minute</a:t>
            </a:r>
            <a:endParaRPr lang="en-US" b="1" dirty="0"/>
          </a:p>
          <a:p>
            <a:pPr marL="0" lvl="0" indent="-114300">
              <a:lnSpc>
                <a:spcPct val="100000"/>
              </a:lnSpc>
              <a:spcBef>
                <a:spcPts val="800"/>
              </a:spcBef>
              <a:buFont typeface="+mj-lt"/>
              <a:buNone/>
            </a:pPr>
            <a:r>
              <a:rPr lang="en-US" b="1" dirty="0"/>
              <a:t>Say: </a:t>
            </a:r>
            <a:r>
              <a:rPr lang="en-US" dirty="0"/>
              <a:t>The three pillars of exercise creation are:</a:t>
            </a:r>
          </a:p>
          <a:p>
            <a:pPr marL="514350" lvl="1" indent="-228600">
              <a:lnSpc>
                <a:spcPct val="100000"/>
              </a:lnSpc>
              <a:spcBef>
                <a:spcPts val="800"/>
              </a:spcBef>
              <a:buFont typeface="+mj-lt"/>
              <a:buAutoNum type="arabicPeriod"/>
            </a:pPr>
            <a:r>
              <a:rPr lang="en-US" dirty="0"/>
              <a:t>Training audience</a:t>
            </a:r>
          </a:p>
          <a:p>
            <a:pPr marL="514350" lvl="1" indent="-228600">
              <a:lnSpc>
                <a:spcPct val="100000"/>
              </a:lnSpc>
              <a:spcBef>
                <a:spcPts val="800"/>
              </a:spcBef>
              <a:buFont typeface="+mj-lt"/>
              <a:buAutoNum type="arabicPeriod"/>
            </a:pPr>
            <a:r>
              <a:rPr lang="en-US" dirty="0"/>
              <a:t>Objectives </a:t>
            </a:r>
          </a:p>
          <a:p>
            <a:pPr marL="514350" lvl="1" indent="-228600">
              <a:lnSpc>
                <a:spcPct val="100000"/>
              </a:lnSpc>
              <a:spcBef>
                <a:spcPts val="800"/>
              </a:spcBef>
              <a:buFont typeface="+mj-lt"/>
              <a:buAutoNum type="arabicPeriod"/>
            </a:pPr>
            <a:r>
              <a:rPr lang="en-US" dirty="0" smtClean="0"/>
              <a:t>Modalities</a:t>
            </a:r>
            <a:endParaRPr lang="en-US" dirty="0"/>
          </a:p>
          <a:p>
            <a:pPr marL="0" lvl="0" indent="0">
              <a:lnSpc>
                <a:spcPct val="100000"/>
              </a:lnSpc>
              <a:spcBef>
                <a:spcPts val="800"/>
              </a:spcBef>
              <a:buFont typeface="+mj-lt"/>
              <a:buNone/>
            </a:pPr>
            <a:r>
              <a:rPr lang="en-US" dirty="0"/>
              <a:t>Let’s talk about the first two items, establishing the audience and objectives for the exercise program.</a:t>
            </a:r>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5</a:t>
            </a:fld>
            <a:endParaRPr lang="en-US" altLang="en-US" dirty="0"/>
          </a:p>
        </p:txBody>
      </p:sp>
    </p:spTree>
    <p:extLst>
      <p:ext uri="{BB962C8B-B14F-4D97-AF65-F5344CB8AC3E}">
        <p14:creationId xmlns:p14="http://schemas.microsoft.com/office/powerpoint/2010/main" val="412385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73527" y="4343400"/>
            <a:ext cx="5710946" cy="4114800"/>
          </a:xfrm>
          <a:prstGeom prst="rect">
            <a:avLst/>
          </a:prstGeom>
        </p:spPr>
        <p:txBody>
          <a:bodyPr/>
          <a:lstStyle/>
          <a:p>
            <a:pPr>
              <a:lnSpc>
                <a:spcPct val="100000"/>
              </a:lnSpc>
              <a:spcBef>
                <a:spcPts val="600"/>
              </a:spcBef>
              <a:defRPr/>
            </a:pPr>
            <a:r>
              <a:rPr lang="en-US" b="1" dirty="0"/>
              <a:t>Factors in Developing Exercise Priorities:</a:t>
            </a:r>
            <a:r>
              <a:rPr lang="en-US" dirty="0"/>
              <a:t> </a:t>
            </a:r>
            <a:r>
              <a:rPr lang="en-US" i="1" dirty="0"/>
              <a:t>2 </a:t>
            </a:r>
            <a:r>
              <a:rPr lang="en-US" i="1" dirty="0" smtClean="0"/>
              <a:t>minutes</a:t>
            </a:r>
            <a:endParaRPr lang="en-US" b="1" dirty="0"/>
          </a:p>
          <a:p>
            <a:r>
              <a:rPr lang="en-US" b="1" dirty="0"/>
              <a:t>Say: </a:t>
            </a:r>
            <a:r>
              <a:rPr lang="en-US" dirty="0"/>
              <a:t>When developing exercise program priorities, and keeping in mind your intended audience, consider various factors such as: </a:t>
            </a:r>
          </a:p>
          <a:p>
            <a:pPr marL="171450" lvl="0" indent="-171450">
              <a:spcBef>
                <a:spcPts val="600"/>
              </a:spcBef>
              <a:buFont typeface="Arial" charset="0"/>
              <a:buChar char="•"/>
            </a:pPr>
            <a:r>
              <a:rPr lang="en-US" dirty="0"/>
              <a:t>Specific threats and hazards to the organization; </a:t>
            </a:r>
          </a:p>
          <a:p>
            <a:pPr marL="171450" lvl="0" indent="-171450">
              <a:spcBef>
                <a:spcPts val="600"/>
              </a:spcBef>
              <a:buFont typeface="Arial" charset="0"/>
              <a:buChar char="•"/>
            </a:pPr>
            <a:r>
              <a:rPr lang="en-US" dirty="0"/>
              <a:t>Areas for improvement identified from real-world events and exercises; </a:t>
            </a:r>
          </a:p>
          <a:p>
            <a:pPr marL="171450" lvl="0" indent="-171450">
              <a:spcBef>
                <a:spcPts val="600"/>
              </a:spcBef>
              <a:buFont typeface="Arial" charset="0"/>
              <a:buChar char="•"/>
            </a:pPr>
            <a:r>
              <a:rPr lang="en-US" dirty="0"/>
              <a:t>External requirements such as state or national preparedness reports, governmental security policies, and industry reports; and </a:t>
            </a:r>
          </a:p>
          <a:p>
            <a:pPr marL="171450" lvl="0" indent="-171450">
              <a:spcBef>
                <a:spcPts val="600"/>
              </a:spcBef>
              <a:buFont typeface="Arial" charset="0"/>
              <a:buChar char="•"/>
            </a:pPr>
            <a:r>
              <a:rPr lang="en-US" dirty="0"/>
              <a:t>Accreditation standards, regulations, or legislative requirements. </a:t>
            </a:r>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6</a:t>
            </a:fld>
            <a:endParaRPr lang="en-US" altLang="en-US" dirty="0"/>
          </a:p>
        </p:txBody>
      </p:sp>
    </p:spTree>
    <p:extLst>
      <p:ext uri="{BB962C8B-B14F-4D97-AF65-F5344CB8AC3E}">
        <p14:creationId xmlns:p14="http://schemas.microsoft.com/office/powerpoint/2010/main" val="1224484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06379" y="4343400"/>
            <a:ext cx="5045242" cy="4114800"/>
          </a:xfrm>
          <a:prstGeom prst="rect">
            <a:avLst/>
          </a:prstGeom>
        </p:spPr>
        <p:txBody>
          <a:bodyPr/>
          <a:lstStyle/>
          <a:p>
            <a:pPr marL="0" lvl="1" indent="0">
              <a:lnSpc>
                <a:spcPct val="100000"/>
              </a:lnSpc>
              <a:spcBef>
                <a:spcPct val="30000"/>
              </a:spcBef>
              <a:buNone/>
              <a:defRPr/>
            </a:pPr>
            <a:r>
              <a:rPr lang="en-US" b="1" dirty="0">
                <a:cs typeface="Lucida Sans Regular" charset="0"/>
              </a:rPr>
              <a:t>Determine Your Audience</a:t>
            </a:r>
            <a:r>
              <a:rPr lang="en-US" altLang="en-US" b="1" dirty="0">
                <a:cs typeface="Lucida Sans Regular" charset="0"/>
              </a:rPr>
              <a:t>: </a:t>
            </a:r>
            <a:r>
              <a:rPr lang="en-US" altLang="en-US" i="1" dirty="0" smtClean="0">
                <a:cs typeface="Lucida Sans Regular" charset="0"/>
              </a:rPr>
              <a:t>2</a:t>
            </a:r>
            <a:r>
              <a:rPr lang="en-US" i="1" dirty="0" smtClean="0">
                <a:cs typeface="Lucida Sans Regular" charset="0"/>
              </a:rPr>
              <a:t> minutes</a:t>
            </a:r>
            <a:endParaRPr lang="en-US" dirty="0"/>
          </a:p>
          <a:p>
            <a:pPr lvl="0">
              <a:lnSpc>
                <a:spcPct val="100000"/>
              </a:lnSpc>
              <a:spcBef>
                <a:spcPts val="800"/>
              </a:spcBef>
              <a:defRPr/>
            </a:pPr>
            <a:r>
              <a:rPr lang="en-US" b="1" dirty="0"/>
              <a:t>Say:</a:t>
            </a:r>
            <a:r>
              <a:rPr lang="en-US" dirty="0"/>
              <a:t> Once you have your priorities, plus an idea of the roles needed to create an exercise program, you need to get at the details of the audience and scope of your exercise program. To do that, you need to take into account the strategic issues and priorities for the organization and what will satisfy these needs. </a:t>
            </a:r>
          </a:p>
          <a:p>
            <a:pPr lvl="0">
              <a:lnSpc>
                <a:spcPct val="100000"/>
              </a:lnSpc>
              <a:spcBef>
                <a:spcPts val="800"/>
              </a:spcBef>
              <a:defRPr/>
            </a:pPr>
            <a:r>
              <a:rPr lang="en-US" dirty="0"/>
              <a:t>And of course, you want to make sure that the person or team with direct responsibility for the organization’s IT planning capability, hopefully your executive sponsor and perhaps the CIO, is on board with the plan</a:t>
            </a:r>
            <a:r>
              <a:rPr lang="en-US" dirty="0" smtClean="0"/>
              <a:t>.</a:t>
            </a:r>
            <a:endParaRPr lang="en-US" dirty="0"/>
          </a:p>
          <a:p>
            <a:pPr lvl="0">
              <a:lnSpc>
                <a:spcPct val="100000"/>
              </a:lnSpc>
              <a:spcBef>
                <a:spcPts val="800"/>
              </a:spcBef>
              <a:defRPr/>
            </a:pPr>
            <a:r>
              <a:rPr lang="en-US" dirty="0"/>
              <a:t>To get at those details, you will want to conduct a needs assessment in coordination with the core planning team.</a:t>
            </a:r>
          </a:p>
          <a:p>
            <a:endParaRPr lang="en-US" dirty="0"/>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7</a:t>
            </a:fld>
            <a:endParaRPr lang="en-US" altLang="en-US" dirty="0"/>
          </a:p>
        </p:txBody>
      </p:sp>
    </p:spTree>
    <p:extLst>
      <p:ext uri="{BB962C8B-B14F-4D97-AF65-F5344CB8AC3E}">
        <p14:creationId xmlns:p14="http://schemas.microsoft.com/office/powerpoint/2010/main" val="209659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143000" y="4343400"/>
            <a:ext cx="4572000" cy="4114800"/>
          </a:xfrm>
          <a:prstGeom prst="rect">
            <a:avLst/>
          </a:prstGeom>
        </p:spPr>
        <p:txBody>
          <a:bodyPr/>
          <a:lstStyle/>
          <a:p>
            <a:pPr marL="0" lvl="1" indent="0">
              <a:lnSpc>
                <a:spcPct val="100000"/>
              </a:lnSpc>
              <a:spcBef>
                <a:spcPct val="30000"/>
              </a:spcBef>
              <a:buNone/>
              <a:defRPr/>
            </a:pPr>
            <a:r>
              <a:rPr lang="en-US" altLang="en-US" b="1" dirty="0">
                <a:cs typeface="Lucida Sans Regular" charset="0"/>
              </a:rPr>
              <a:t>Needs Assessment: </a:t>
            </a:r>
            <a:r>
              <a:rPr lang="en-US" altLang="en-US" i="1" dirty="0">
                <a:cs typeface="Lucida Sans Regular" charset="0"/>
              </a:rPr>
              <a:t>1</a:t>
            </a:r>
            <a:r>
              <a:rPr lang="en-US" i="1" dirty="0">
                <a:cs typeface="Lucida Sans Regular" charset="0"/>
              </a:rPr>
              <a:t> </a:t>
            </a:r>
            <a:r>
              <a:rPr lang="en-US" i="1" dirty="0" smtClean="0">
                <a:cs typeface="Lucida Sans Regular" charset="0"/>
              </a:rPr>
              <a:t>minute</a:t>
            </a:r>
            <a:endParaRPr lang="en-US" dirty="0"/>
          </a:p>
          <a:p>
            <a:pPr lvl="0">
              <a:lnSpc>
                <a:spcPct val="100000"/>
              </a:lnSpc>
              <a:spcBef>
                <a:spcPts val="800"/>
              </a:spcBef>
              <a:defRPr/>
            </a:pPr>
            <a:r>
              <a:rPr lang="en-US" b="1" dirty="0"/>
              <a:t>Say:</a:t>
            </a:r>
            <a:r>
              <a:rPr lang="en-US" dirty="0"/>
              <a:t> Here is a simple way to start a needs assessment for your exercise program. Establish questions and outcomes for various categories, based on the questions who, what, why, where, when, and how.</a:t>
            </a:r>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8</a:t>
            </a:fld>
            <a:endParaRPr lang="en-US" altLang="en-US" dirty="0"/>
          </a:p>
        </p:txBody>
      </p:sp>
    </p:spTree>
    <p:extLst>
      <p:ext uri="{BB962C8B-B14F-4D97-AF65-F5344CB8AC3E}">
        <p14:creationId xmlns:p14="http://schemas.microsoft.com/office/powerpoint/2010/main" val="12823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65747" y="4343400"/>
            <a:ext cx="5526506" cy="4114800"/>
          </a:xfrm>
          <a:prstGeom prst="rect">
            <a:avLst/>
          </a:prstGeom>
        </p:spPr>
        <p:txBody>
          <a:bodyPr/>
          <a:lstStyle/>
          <a:p>
            <a:pPr marL="0" lvl="1" indent="0">
              <a:lnSpc>
                <a:spcPct val="100000"/>
              </a:lnSpc>
              <a:spcBef>
                <a:spcPct val="30000"/>
              </a:spcBef>
              <a:buNone/>
              <a:defRPr/>
            </a:pPr>
            <a:r>
              <a:rPr lang="en-US" b="1" dirty="0">
                <a:latin typeface="Lucida Sans" charset="0"/>
                <a:ea typeface="Lucida Sans" charset="0"/>
                <a:cs typeface="Lucida Sans" charset="0"/>
              </a:rPr>
              <a:t>Needs Assessment</a:t>
            </a:r>
            <a:r>
              <a:rPr lang="en-US" altLang="en-US" b="1" dirty="0">
                <a:latin typeface="Lucida Sans" charset="0"/>
                <a:ea typeface="Lucida Sans" charset="0"/>
                <a:cs typeface="Lucida Sans" charset="0"/>
              </a:rPr>
              <a:t>: </a:t>
            </a:r>
            <a:r>
              <a:rPr lang="en-US" i="1" dirty="0" smtClean="0">
                <a:latin typeface="Lucida Sans" charset="0"/>
                <a:ea typeface="Lucida Sans" charset="0"/>
                <a:cs typeface="Lucida Sans" charset="0"/>
              </a:rPr>
              <a:t>2 minutes</a:t>
            </a:r>
            <a:endParaRPr lang="en-US" dirty="0">
              <a:latin typeface="Lucida Sans" charset="0"/>
              <a:ea typeface="Lucida Sans" charset="0"/>
              <a:cs typeface="Lucida Sans" charset="0"/>
            </a:endParaRPr>
          </a:p>
          <a:p>
            <a:r>
              <a:rPr lang="en-US" b="1" dirty="0">
                <a:latin typeface="Lucida Sans" charset="0"/>
                <a:ea typeface="Lucida Sans" charset="0"/>
                <a:cs typeface="Lucida Sans" charset="0"/>
              </a:rPr>
              <a:t>Say:</a:t>
            </a:r>
            <a:r>
              <a:rPr lang="en-US" dirty="0">
                <a:latin typeface="Lucida Sans" charset="0"/>
                <a:ea typeface="Lucida Sans" charset="0"/>
                <a:cs typeface="Lucida Sans" charset="0"/>
              </a:rPr>
              <a:t> Who. Questions to ask here are: Who is the audience for the exercise? Who can benefit the most? Who has the most to improve? What roles will staff play</a:t>
            </a:r>
            <a:r>
              <a:rPr lang="en-US" dirty="0" smtClean="0">
                <a:latin typeface="Lucida Sans" charset="0"/>
                <a:ea typeface="Lucida Sans" charset="0"/>
                <a:cs typeface="Lucida Sans" charset="0"/>
              </a:rPr>
              <a:t>?</a:t>
            </a:r>
            <a:endParaRPr lang="en-US" dirty="0">
              <a:latin typeface="Lucida Sans" charset="0"/>
              <a:ea typeface="Lucida Sans" charset="0"/>
              <a:cs typeface="Lucida Sans" charset="0"/>
            </a:endParaRPr>
          </a:p>
          <a:p>
            <a:r>
              <a:rPr lang="en-US" dirty="0">
                <a:latin typeface="Lucida Sans" charset="0"/>
                <a:ea typeface="Lucida Sans" charset="0"/>
                <a:cs typeface="Lucida Sans" charset="0"/>
              </a:rPr>
              <a:t>You may have had an audience in mind already for the exercise, but possible outcomes include an exercise audience that is better established; staff performance that is evaluated so that the exercise program can grow skills in all parts of the organization; the establishment of facilitators and data collector roles, which are important roles in any exercise.</a:t>
            </a:r>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9</a:t>
            </a:fld>
            <a:endParaRPr lang="en-US" altLang="en-US" dirty="0"/>
          </a:p>
        </p:txBody>
      </p:sp>
    </p:spTree>
    <p:extLst>
      <p:ext uri="{BB962C8B-B14F-4D97-AF65-F5344CB8AC3E}">
        <p14:creationId xmlns:p14="http://schemas.microsoft.com/office/powerpoint/2010/main" val="2012438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p:nvSpPr>
        <p:spPr>
          <a:xfrm>
            <a:off x="475861" y="335902"/>
            <a:ext cx="1900200" cy="584775"/>
          </a:xfrm>
          <a:prstGeom prst="rect">
            <a:avLst/>
          </a:prstGeom>
          <a:noFill/>
        </p:spPr>
        <p:txBody>
          <a:bodyPr wrap="none" rtlCol="0">
            <a:spAutoFit/>
          </a:bodyPr>
          <a:lstStyle/>
          <a:p>
            <a:r>
              <a:rPr lang="en-GB" sz="3200" b="1" dirty="0" smtClean="0">
                <a:latin typeface="Calibri" charset="0"/>
                <a:ea typeface="Calibri" charset="0"/>
                <a:cs typeface="Calibri" charset="0"/>
              </a:rPr>
              <a:t>Questions</a:t>
            </a:r>
            <a:endParaRPr lang="en-GB" sz="3200" b="1" dirty="0">
              <a:latin typeface="Calibri" charset="0"/>
              <a:ea typeface="Calibri" charset="0"/>
              <a:cs typeface="Calibri" charset="0"/>
            </a:endParaRPr>
          </a:p>
        </p:txBody>
      </p:sp>
    </p:spTree>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45444403"/>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a:p>
        </p:txBody>
      </p:sp>
    </p:spTree>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dirty="0"/>
          </a:p>
        </p:txBody>
      </p:sp>
    </p:spTree>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Tree>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b Title">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65000"/>
                    <a:lumOff val="35000"/>
                  </a:schemeClr>
                </a:solidFill>
                <a:latin typeface="Calibri" charset="0"/>
                <a:ea typeface="Calibri" charset="0"/>
                <a:cs typeface="Calibri" charset="0"/>
              </a:rPr>
              <a:t>Module 3: Establishing Exercise Audiences and Objectives , v1.1©  </a:t>
            </a:r>
            <a:r>
              <a:rPr lang="en-US" sz="800" dirty="0" smtClean="0">
                <a:solidFill>
                  <a:schemeClr val="tx1">
                    <a:lumMod val="65000"/>
                    <a:lumOff val="35000"/>
                  </a:schemeClr>
                </a:solidFill>
                <a:latin typeface="Calibri" charset="0"/>
                <a:ea typeface="Calibri" charset="0"/>
                <a:cs typeface="Calibri" charset="0"/>
              </a:rPr>
              <a:t>2017,</a:t>
            </a:r>
            <a:r>
              <a:rPr lang="en-US" sz="800" baseline="0" dirty="0" smtClean="0">
                <a:solidFill>
                  <a:schemeClr val="tx1">
                    <a:lumMod val="65000"/>
                    <a:lumOff val="35000"/>
                  </a:schemeClr>
                </a:solidFill>
                <a:latin typeface="Calibri" charset="0"/>
                <a:ea typeface="Calibri" charset="0"/>
                <a:cs typeface="Calibri" charset="0"/>
              </a:rPr>
              <a:t> </a:t>
            </a:r>
            <a:r>
              <a:rPr lang="en-US" sz="800" dirty="0" smtClean="0">
                <a:solidFill>
                  <a:schemeClr val="tx1">
                    <a:lumMod val="65000"/>
                    <a:lumOff val="35000"/>
                  </a:schemeClr>
                </a:solidFill>
                <a:latin typeface="Calibri" charset="0"/>
                <a:ea typeface="Calibri" charset="0"/>
                <a:cs typeface="Calibri" charset="0"/>
              </a:rPr>
              <a:t>FIRST Inc.</a:t>
            </a:r>
          </a:p>
        </p:txBody>
      </p:sp>
    </p:spTree>
    <p:extLst>
      <p:ext uri="{BB962C8B-B14F-4D97-AF65-F5344CB8AC3E}">
        <p14:creationId xmlns:p14="http://schemas.microsoft.com/office/powerpoint/2010/main" val="915050397"/>
      </p:ext>
    </p:extLst>
  </p:cSld>
  <p:clrMap bg1="lt1" tx1="dk1" bg2="lt2" tx2="dk2" accent1="accent1" accent2="accent2" accent3="accent3" accent4="accent4" accent5="accent5" accent6="accent6" hlink="hlink" folHlink="folHlink"/>
  <p:sldLayoutIdLst>
    <p:sldLayoutId id="2147483748" r:id="rId1"/>
    <p:sldLayoutId id="2147483761"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Lst>
  <p:transition spd="med">
    <p:fade/>
  </p:transition>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768"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 xmlns:a14="http://schemas.microsoft.com/office/drawing/2010/main" w="9525" algn="ctr">
                <a:solidFill>
                  <a:srgbClr val="000000"/>
                </a:solidFill>
                <a:miter lim="800000"/>
                <a:headEnd/>
                <a:tailEnd/>
              </a14:hiddenLine>
            </a:ext>
          </a:extLst>
        </p:spPr>
        <p:txBody>
          <a:bodyPr>
            <a:normAutofit fontScale="90000"/>
          </a:bodyPr>
          <a:lstStyle/>
          <a:p>
            <a:r>
              <a:rPr lang="en-US" altLang="en-US" dirty="0" smtClean="0"/>
              <a:t>Module 3: </a:t>
            </a:r>
            <a:br>
              <a:rPr lang="en-US" altLang="en-US" dirty="0" smtClean="0"/>
            </a:br>
            <a:r>
              <a:rPr lang="en-US" dirty="0" smtClean="0"/>
              <a:t>Establishing </a:t>
            </a:r>
            <a:br>
              <a:rPr lang="en-US" dirty="0" smtClean="0"/>
            </a:br>
            <a:r>
              <a:rPr lang="en-US" dirty="0" smtClean="0"/>
              <a:t>Exercise Audiences </a:t>
            </a:r>
            <a:br>
              <a:rPr lang="en-US" dirty="0" smtClean="0"/>
            </a:br>
            <a:r>
              <a:rPr lang="en-US" dirty="0" smtClean="0"/>
              <a:t>and Objectives</a:t>
            </a:r>
            <a:br>
              <a:rPr lang="en-US" dirty="0" smtClean="0"/>
            </a:b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extLst>
      <p:ext uri="{BB962C8B-B14F-4D97-AF65-F5344CB8AC3E}">
        <p14:creationId xmlns:p14="http://schemas.microsoft.com/office/powerpoint/2010/main" val="1508095270"/>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i="0" kern="1200" baseline="0" dirty="0" smtClean="0">
                <a:solidFill>
                  <a:schemeClr val="tx1"/>
                </a:solidFill>
                <a:effectLst/>
                <a:latin typeface="Lucida Sans Regular" charset="0"/>
                <a:ea typeface="Lucida Sans Regular" charset="0"/>
                <a:cs typeface="Lucida Sans Regular" charset="0"/>
              </a:rPr>
              <a:t>Needs Assessment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1100298"/>
              </p:ext>
            </p:extLst>
          </p:nvPr>
        </p:nvGraphicFramePr>
        <p:xfrm>
          <a:off x="1087581" y="1417782"/>
          <a:ext cx="6892635" cy="411018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400" b="0" i="0" dirty="0" smtClean="0">
                          <a:latin typeface="Calibri" charset="0"/>
                          <a:ea typeface="Calibri" charset="0"/>
                          <a:cs typeface="Calibri" charset="0"/>
                        </a:rPr>
                        <a:t>Category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Questions</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Possible outcomes</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Who</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What</a:t>
                      </a:r>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r>
              <a:tr h="608830">
                <a:tc>
                  <a:txBody>
                    <a:bodyPr/>
                    <a:lstStyle/>
                    <a:p>
                      <a:r>
                        <a:rPr lang="en-US" sz="2400" b="0" i="0" dirty="0" smtClean="0">
                          <a:latin typeface="Calibri" charset="0"/>
                          <a:ea typeface="Calibri" charset="0"/>
                          <a:cs typeface="Calibri" charset="0"/>
                        </a:rPr>
                        <a:t>Why</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Where</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When</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How</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bl>
          </a:graphicData>
        </a:graphic>
      </p:graphicFrame>
      <p:sp>
        <p:nvSpPr>
          <p:cNvPr id="5" name="Rounded Rectangle 4"/>
          <p:cNvSpPr/>
          <p:nvPr/>
        </p:nvSpPr>
        <p:spPr>
          <a:xfrm>
            <a:off x="2827425" y="2063843"/>
            <a:ext cx="5859375" cy="3630375"/>
          </a:xfrm>
          <a:prstGeom prst="roundRect">
            <a:avLst/>
          </a:prstGeom>
          <a:solidFill>
            <a:srgbClr val="20622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2400" b="1" dirty="0" smtClean="0">
                <a:solidFill>
                  <a:schemeClr val="bg1"/>
                </a:solidFill>
                <a:latin typeface="Calibri" charset="0"/>
                <a:ea typeface="Calibri" charset="0"/>
                <a:cs typeface="Calibri" charset="0"/>
              </a:rPr>
              <a:t>Questions:</a:t>
            </a:r>
            <a:r>
              <a:rPr lang="en-US" sz="2400" dirty="0" smtClean="0">
                <a:solidFill>
                  <a:schemeClr val="bg1"/>
                </a:solidFill>
                <a:latin typeface="Calibri" charset="0"/>
                <a:ea typeface="Calibri" charset="0"/>
                <a:cs typeface="Calibri" charset="0"/>
              </a:rPr>
              <a:t> What will the exercise program look like? What is its scope? What are its overall objectives? What legal, regulatory, and compliance objectives need to be taken into account?</a:t>
            </a:r>
          </a:p>
          <a:p>
            <a:endParaRPr lang="en-US" sz="2400" dirty="0" smtClean="0">
              <a:solidFill>
                <a:schemeClr val="bg1"/>
              </a:solidFill>
              <a:latin typeface="Calibri" charset="0"/>
              <a:ea typeface="Calibri" charset="0"/>
              <a:cs typeface="Calibri" charset="0"/>
            </a:endParaRPr>
          </a:p>
          <a:p>
            <a:r>
              <a:rPr lang="en-US" sz="2400" b="1" dirty="0" smtClean="0">
                <a:solidFill>
                  <a:schemeClr val="bg1"/>
                </a:solidFill>
                <a:latin typeface="Calibri" charset="0"/>
                <a:ea typeface="Calibri" charset="0"/>
                <a:cs typeface="Calibri" charset="0"/>
              </a:rPr>
              <a:t>Possible outcomes: </a:t>
            </a:r>
            <a:r>
              <a:rPr lang="en-US" sz="2400" dirty="0" smtClean="0">
                <a:solidFill>
                  <a:schemeClr val="bg1"/>
                </a:solidFill>
                <a:latin typeface="Calibri" charset="0"/>
                <a:ea typeface="Calibri" charset="0"/>
                <a:cs typeface="Calibri" charset="0"/>
              </a:rPr>
              <a:t>An exercise program with scope and objectives fitting the needs of the organization</a:t>
            </a:r>
            <a:endParaRPr lang="en-US" sz="2400"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186496478"/>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i="0" kern="1200" baseline="0" dirty="0" smtClean="0">
                <a:solidFill>
                  <a:schemeClr val="tx1"/>
                </a:solidFill>
                <a:effectLst/>
                <a:latin typeface="Lucida Sans Regular" charset="0"/>
                <a:ea typeface="Lucida Sans Regular" charset="0"/>
                <a:cs typeface="Lucida Sans Regular" charset="0"/>
              </a:rPr>
              <a:t>Needs Assessment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18190012"/>
              </p:ext>
            </p:extLst>
          </p:nvPr>
        </p:nvGraphicFramePr>
        <p:xfrm>
          <a:off x="1087581" y="1417782"/>
          <a:ext cx="6892635" cy="411018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400" b="0" i="0" dirty="0" smtClean="0">
                          <a:latin typeface="Calibri" charset="0"/>
                          <a:ea typeface="Calibri" charset="0"/>
                          <a:cs typeface="Calibri" charset="0"/>
                        </a:rPr>
                        <a:t>Category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Questions</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Possible outcomes</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Who</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What</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Why</a:t>
                      </a:r>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r>
              <a:tr h="608830">
                <a:tc>
                  <a:txBody>
                    <a:bodyPr/>
                    <a:lstStyle/>
                    <a:p>
                      <a:r>
                        <a:rPr lang="en-US" sz="2400" b="0" i="0" dirty="0" smtClean="0">
                          <a:latin typeface="Calibri" charset="0"/>
                          <a:ea typeface="Calibri" charset="0"/>
                          <a:cs typeface="Calibri" charset="0"/>
                        </a:rPr>
                        <a:t>Where</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When</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How</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bl>
          </a:graphicData>
        </a:graphic>
      </p:graphicFrame>
      <p:sp>
        <p:nvSpPr>
          <p:cNvPr id="5" name="Rounded Rectangle 4"/>
          <p:cNvSpPr/>
          <p:nvPr/>
        </p:nvSpPr>
        <p:spPr>
          <a:xfrm>
            <a:off x="2731427" y="2086312"/>
            <a:ext cx="5859375" cy="3462433"/>
          </a:xfrm>
          <a:prstGeom prst="roundRect">
            <a:avLst/>
          </a:prstGeom>
          <a:solidFill>
            <a:srgbClr val="20622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2000" b="1" dirty="0" smtClean="0">
                <a:solidFill>
                  <a:schemeClr val="bg1"/>
                </a:solidFill>
                <a:latin typeface="Calibri" charset="0"/>
                <a:ea typeface="Calibri" charset="0"/>
                <a:cs typeface="Calibri" charset="0"/>
              </a:rPr>
              <a:t>Questions:</a:t>
            </a:r>
            <a:r>
              <a:rPr lang="en-US" sz="2000" dirty="0" smtClean="0">
                <a:solidFill>
                  <a:schemeClr val="bg1"/>
                </a:solidFill>
                <a:latin typeface="Calibri" charset="0"/>
                <a:ea typeface="Calibri" charset="0"/>
                <a:cs typeface="Calibri" charset="0"/>
              </a:rPr>
              <a:t> Why embark on an exercise program? What can the organization gain from doing so? What does it risk? </a:t>
            </a:r>
          </a:p>
          <a:p>
            <a:endParaRPr lang="en-US" sz="2000" dirty="0" smtClean="0">
              <a:solidFill>
                <a:schemeClr val="bg1"/>
              </a:solidFill>
              <a:latin typeface="Calibri" charset="0"/>
              <a:ea typeface="Calibri" charset="0"/>
              <a:cs typeface="Calibri" charset="0"/>
            </a:endParaRPr>
          </a:p>
          <a:p>
            <a:r>
              <a:rPr lang="en-US" sz="2000" b="1" dirty="0" smtClean="0">
                <a:solidFill>
                  <a:schemeClr val="bg1"/>
                </a:solidFill>
                <a:latin typeface="Calibri" charset="0"/>
                <a:ea typeface="Calibri" charset="0"/>
                <a:cs typeface="Calibri" charset="0"/>
              </a:rPr>
              <a:t>Possible outcomes: </a:t>
            </a:r>
            <a:r>
              <a:rPr lang="en-US" sz="2000" dirty="0" smtClean="0">
                <a:solidFill>
                  <a:schemeClr val="bg1"/>
                </a:solidFill>
                <a:latin typeface="Calibri" charset="0"/>
                <a:ea typeface="Calibri" charset="0"/>
                <a:cs typeface="Calibri" charset="0"/>
              </a:rPr>
              <a:t>Clear reasons for implementing the exercise program; a sense of organizational benefit and risk management issues and considerations; primary metric definition</a:t>
            </a:r>
            <a:endParaRPr lang="en-US" sz="2000"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456577924"/>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i="0" kern="1200" baseline="0" dirty="0" smtClean="0">
                <a:solidFill>
                  <a:schemeClr val="tx1"/>
                </a:solidFill>
                <a:effectLst/>
                <a:latin typeface="Lucida Sans Regular" charset="0"/>
                <a:ea typeface="Lucida Sans Regular" charset="0"/>
                <a:cs typeface="Lucida Sans Regular" charset="0"/>
              </a:rPr>
              <a:t>Needs Assessment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873508405"/>
              </p:ext>
            </p:extLst>
          </p:nvPr>
        </p:nvGraphicFramePr>
        <p:xfrm>
          <a:off x="1087581" y="1417782"/>
          <a:ext cx="6892635" cy="411018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400" b="0" i="0" dirty="0" smtClean="0">
                          <a:latin typeface="Calibri" charset="0"/>
                          <a:ea typeface="Calibri" charset="0"/>
                          <a:cs typeface="Calibri" charset="0"/>
                        </a:rPr>
                        <a:t>Category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Questions</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Possible outcomes</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Who</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What</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Why</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Where</a:t>
                      </a:r>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r>
              <a:tr h="608830">
                <a:tc>
                  <a:txBody>
                    <a:bodyPr/>
                    <a:lstStyle/>
                    <a:p>
                      <a:r>
                        <a:rPr lang="en-US" sz="2400" b="0" i="0" dirty="0" smtClean="0">
                          <a:latin typeface="Calibri" charset="0"/>
                          <a:ea typeface="Calibri" charset="0"/>
                          <a:cs typeface="Calibri" charset="0"/>
                        </a:rPr>
                        <a:t>When</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How</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bl>
          </a:graphicData>
        </a:graphic>
      </p:graphicFrame>
      <p:sp>
        <p:nvSpPr>
          <p:cNvPr id="5" name="Rounded Rectangle 4"/>
          <p:cNvSpPr/>
          <p:nvPr/>
        </p:nvSpPr>
        <p:spPr>
          <a:xfrm>
            <a:off x="2731427" y="2086312"/>
            <a:ext cx="5859375" cy="3462433"/>
          </a:xfrm>
          <a:prstGeom prst="roundRect">
            <a:avLst/>
          </a:prstGeom>
          <a:solidFill>
            <a:srgbClr val="20622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2400" b="1" dirty="0" smtClean="0">
                <a:solidFill>
                  <a:schemeClr val="bg1"/>
                </a:solidFill>
                <a:latin typeface="Calibri" charset="0"/>
                <a:ea typeface="Calibri" charset="0"/>
                <a:cs typeface="Calibri" charset="0"/>
              </a:rPr>
              <a:t>Questions:</a:t>
            </a:r>
            <a:r>
              <a:rPr lang="en-US" sz="2400" dirty="0" smtClean="0">
                <a:solidFill>
                  <a:schemeClr val="bg1"/>
                </a:solidFill>
                <a:latin typeface="Calibri" charset="0"/>
                <a:ea typeface="Calibri" charset="0"/>
                <a:cs typeface="Calibri" charset="0"/>
              </a:rPr>
              <a:t> Where will the exercise take place? Onsite or away from the usual office setting? Who is responsible for coordinating site setup?</a:t>
            </a:r>
          </a:p>
          <a:p>
            <a:endParaRPr lang="en-US" sz="2400" dirty="0" smtClean="0">
              <a:solidFill>
                <a:schemeClr val="bg1"/>
              </a:solidFill>
              <a:latin typeface="Calibri" charset="0"/>
              <a:ea typeface="Calibri" charset="0"/>
              <a:cs typeface="Calibri" charset="0"/>
            </a:endParaRPr>
          </a:p>
          <a:p>
            <a:r>
              <a:rPr lang="en-US" sz="2400" b="1" dirty="0" smtClean="0">
                <a:solidFill>
                  <a:schemeClr val="bg1"/>
                </a:solidFill>
                <a:latin typeface="Calibri" charset="0"/>
                <a:ea typeface="Calibri" charset="0"/>
                <a:cs typeface="Calibri" charset="0"/>
              </a:rPr>
              <a:t>Possible outcomes: </a:t>
            </a:r>
            <a:r>
              <a:rPr lang="en-US" sz="2400" dirty="0" smtClean="0">
                <a:solidFill>
                  <a:schemeClr val="bg1"/>
                </a:solidFill>
                <a:latin typeface="Calibri" charset="0"/>
                <a:ea typeface="Calibri" charset="0"/>
                <a:cs typeface="Calibri" charset="0"/>
              </a:rPr>
              <a:t>A site booked for the exercise and one person responsible for coordinating the site setup</a:t>
            </a:r>
            <a:endParaRPr lang="en-US" sz="2400"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511012326"/>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i="0" kern="1200" baseline="0" dirty="0" smtClean="0">
                <a:solidFill>
                  <a:schemeClr val="tx1"/>
                </a:solidFill>
                <a:effectLst/>
                <a:latin typeface="Lucida Sans Regular" charset="0"/>
                <a:ea typeface="Lucida Sans Regular" charset="0"/>
                <a:cs typeface="Lucida Sans Regular" charset="0"/>
              </a:rPr>
              <a:t>Needs Assessment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61474438"/>
              </p:ext>
            </p:extLst>
          </p:nvPr>
        </p:nvGraphicFramePr>
        <p:xfrm>
          <a:off x="1087581" y="1417782"/>
          <a:ext cx="6892635" cy="411018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400" b="0" i="0" dirty="0" smtClean="0">
                          <a:latin typeface="Calibri" charset="0"/>
                          <a:ea typeface="Calibri" charset="0"/>
                          <a:cs typeface="Calibri" charset="0"/>
                        </a:rPr>
                        <a:t>Category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Questions</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Possible outcomes</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Who</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What</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Why</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Where</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When</a:t>
                      </a:r>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How</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bl>
          </a:graphicData>
        </a:graphic>
      </p:graphicFrame>
      <p:sp>
        <p:nvSpPr>
          <p:cNvPr id="5" name="Rounded Rectangle 4"/>
          <p:cNvSpPr/>
          <p:nvPr/>
        </p:nvSpPr>
        <p:spPr>
          <a:xfrm>
            <a:off x="2731427" y="2086312"/>
            <a:ext cx="5859375" cy="3462433"/>
          </a:xfrm>
          <a:prstGeom prst="roundRect">
            <a:avLst/>
          </a:prstGeom>
          <a:solidFill>
            <a:srgbClr val="20622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2400" b="1" dirty="0" smtClean="0">
                <a:solidFill>
                  <a:schemeClr val="bg1"/>
                </a:solidFill>
                <a:latin typeface="Calibri" charset="0"/>
                <a:ea typeface="Calibri" charset="0"/>
                <a:cs typeface="Calibri" charset="0"/>
              </a:rPr>
              <a:t>Questions:</a:t>
            </a:r>
            <a:r>
              <a:rPr lang="en-US" sz="2400" dirty="0" smtClean="0">
                <a:solidFill>
                  <a:schemeClr val="bg1"/>
                </a:solidFill>
                <a:latin typeface="Calibri" charset="0"/>
                <a:ea typeface="Calibri" charset="0"/>
                <a:cs typeface="Calibri" charset="0"/>
              </a:rPr>
              <a:t> Will the exercise take place on a particular day or two away from usual work? Or over a week for a portion of each work day? </a:t>
            </a:r>
          </a:p>
          <a:p>
            <a:endParaRPr lang="en-US" sz="2400" dirty="0" smtClean="0">
              <a:solidFill>
                <a:schemeClr val="bg1"/>
              </a:solidFill>
              <a:latin typeface="Calibri" charset="0"/>
              <a:ea typeface="Calibri" charset="0"/>
              <a:cs typeface="Calibri" charset="0"/>
            </a:endParaRPr>
          </a:p>
          <a:p>
            <a:r>
              <a:rPr lang="en-US" sz="2400" b="1" dirty="0" smtClean="0">
                <a:solidFill>
                  <a:schemeClr val="bg1"/>
                </a:solidFill>
                <a:latin typeface="Calibri" charset="0"/>
                <a:ea typeface="Calibri" charset="0"/>
                <a:cs typeface="Calibri" charset="0"/>
              </a:rPr>
              <a:t>Possible outcomes: </a:t>
            </a:r>
            <a:r>
              <a:rPr lang="en-US" sz="2400" dirty="0" smtClean="0">
                <a:solidFill>
                  <a:schemeClr val="bg1"/>
                </a:solidFill>
                <a:latin typeface="Calibri" charset="0"/>
                <a:ea typeface="Calibri" charset="0"/>
                <a:cs typeface="Calibri" charset="0"/>
              </a:rPr>
              <a:t>The exercise set on the calendar, with deadlines and responsibilities taken into consideration</a:t>
            </a:r>
            <a:endParaRPr lang="en-US" sz="2400"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163068317"/>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i="0" kern="1200" baseline="0" dirty="0" smtClean="0">
                <a:solidFill>
                  <a:schemeClr val="tx1"/>
                </a:solidFill>
                <a:effectLst/>
                <a:latin typeface="Lucida Sans Regular" charset="0"/>
                <a:ea typeface="Lucida Sans Regular" charset="0"/>
                <a:cs typeface="Lucida Sans Regular" charset="0"/>
              </a:rPr>
              <a:t>Needs Assessment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2517150"/>
              </p:ext>
            </p:extLst>
          </p:nvPr>
        </p:nvGraphicFramePr>
        <p:xfrm>
          <a:off x="1087581" y="1417782"/>
          <a:ext cx="6892635" cy="411018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400" b="0" i="0" dirty="0" smtClean="0">
                          <a:latin typeface="Calibri" charset="0"/>
                          <a:ea typeface="Calibri" charset="0"/>
                          <a:cs typeface="Calibri" charset="0"/>
                        </a:rPr>
                        <a:t>Category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Questions</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Possible outcomes</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Who</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What</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Why</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Where</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When</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How</a:t>
                      </a:r>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r>
            </a:tbl>
          </a:graphicData>
        </a:graphic>
      </p:graphicFrame>
      <p:sp>
        <p:nvSpPr>
          <p:cNvPr id="5" name="Rounded Rectangle 4"/>
          <p:cNvSpPr/>
          <p:nvPr/>
        </p:nvSpPr>
        <p:spPr>
          <a:xfrm>
            <a:off x="2731427" y="2086312"/>
            <a:ext cx="5859375" cy="3462433"/>
          </a:xfrm>
          <a:prstGeom prst="roundRect">
            <a:avLst/>
          </a:prstGeom>
          <a:solidFill>
            <a:srgbClr val="20622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2400" b="1" dirty="0" smtClean="0">
                <a:solidFill>
                  <a:schemeClr val="bg1"/>
                </a:solidFill>
                <a:latin typeface="Calibri" charset="0"/>
                <a:ea typeface="Calibri" charset="0"/>
                <a:cs typeface="Calibri" charset="0"/>
              </a:rPr>
              <a:t>Questions:</a:t>
            </a:r>
            <a:r>
              <a:rPr lang="en-US" sz="2400" dirty="0" smtClean="0">
                <a:solidFill>
                  <a:schemeClr val="bg1"/>
                </a:solidFill>
                <a:latin typeface="Calibri" charset="0"/>
                <a:ea typeface="Calibri" charset="0"/>
                <a:cs typeface="Calibri" charset="0"/>
              </a:rPr>
              <a:t> What are the logistics for putting the exercise together? What needs to happen organizationally to support the exercise coming together? </a:t>
            </a:r>
          </a:p>
          <a:p>
            <a:endParaRPr lang="en-US" sz="2400" dirty="0" smtClean="0">
              <a:solidFill>
                <a:schemeClr val="bg1"/>
              </a:solidFill>
              <a:latin typeface="Calibri" charset="0"/>
              <a:ea typeface="Calibri" charset="0"/>
              <a:cs typeface="Calibri" charset="0"/>
            </a:endParaRPr>
          </a:p>
          <a:p>
            <a:r>
              <a:rPr lang="en-US" sz="2400" b="1" dirty="0" smtClean="0">
                <a:solidFill>
                  <a:schemeClr val="bg1"/>
                </a:solidFill>
                <a:latin typeface="Calibri" charset="0"/>
                <a:ea typeface="Calibri" charset="0"/>
                <a:cs typeface="Calibri" charset="0"/>
              </a:rPr>
              <a:t>Possible outcomes: </a:t>
            </a:r>
            <a:r>
              <a:rPr lang="en-US" sz="2400" dirty="0" smtClean="0">
                <a:solidFill>
                  <a:schemeClr val="bg1"/>
                </a:solidFill>
                <a:latin typeface="Calibri" charset="0"/>
                <a:ea typeface="Calibri" charset="0"/>
                <a:cs typeface="Calibri" charset="0"/>
              </a:rPr>
              <a:t>Logistics set for the exercise</a:t>
            </a:r>
            <a:endParaRPr lang="en-US" sz="2400"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1577130618"/>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a:xfrm>
            <a:off x="0" y="1478756"/>
            <a:ext cx="8750300" cy="4703763"/>
          </a:xfrm>
        </p:spPr>
        <p:txBody>
          <a:bodyPr>
            <a:normAutofit lnSpcReduction="10000"/>
          </a:bodyPr>
          <a:lstStyle/>
          <a:p>
            <a:pPr lvl="1"/>
            <a:r>
              <a:rPr lang="en-US" dirty="0"/>
              <a:t>Jayashri, a QA testing middle manager in a small company providing SaaS solutions to end users, was about to start up an exercise program for to increase effectiveness and decrease response times for </a:t>
            </a:r>
            <a:r>
              <a:rPr lang="en-US" dirty="0" smtClean="0"/>
              <a:t>attacks </a:t>
            </a:r>
            <a:r>
              <a:rPr lang="en-US" dirty="0"/>
              <a:t>on their cloud-based </a:t>
            </a:r>
            <a:r>
              <a:rPr lang="en-US" dirty="0" smtClean="0"/>
              <a:t>software.</a:t>
            </a:r>
            <a:endParaRPr lang="en-US" dirty="0"/>
          </a:p>
          <a:p>
            <a:pPr lvl="1"/>
            <a:r>
              <a:rPr lang="en-US" dirty="0"/>
              <a:t>In </a:t>
            </a:r>
            <a:r>
              <a:rPr lang="en-US" dirty="0" smtClean="0"/>
              <a:t>conducting </a:t>
            </a:r>
            <a:r>
              <a:rPr lang="en-US" dirty="0"/>
              <a:t>a needs analysis, she realized that effectiveness and response times were improving, likely affected by a training program put in place by the company’s director of HR earlier that </a:t>
            </a:r>
            <a:r>
              <a:rPr lang="en-US" dirty="0" smtClean="0"/>
              <a:t>year.</a:t>
            </a:r>
            <a:endParaRPr lang="en-US" dirty="0"/>
          </a:p>
          <a:p>
            <a:pPr lvl="1"/>
            <a:r>
              <a:rPr lang="en-US" dirty="0"/>
              <a:t>In conducting the needs analysis, she received some feedback from a manager who had implemented the training </a:t>
            </a:r>
            <a:r>
              <a:rPr lang="en-US" dirty="0" smtClean="0"/>
              <a:t>program: He </a:t>
            </a:r>
            <a:r>
              <a:rPr lang="en-US" dirty="0"/>
              <a:t>was seeing more responsiveness issues with </a:t>
            </a:r>
            <a:r>
              <a:rPr lang="en-US" dirty="0" smtClean="0"/>
              <a:t>employees </a:t>
            </a:r>
            <a:r>
              <a:rPr lang="en-US" dirty="0"/>
              <a:t>in Stockholm than with employees in the Singapore </a:t>
            </a:r>
            <a:r>
              <a:rPr lang="en-US" dirty="0" smtClean="0"/>
              <a:t>office.</a:t>
            </a:r>
          </a:p>
          <a:p>
            <a:pPr lvl="1"/>
            <a:r>
              <a:rPr lang="en-US" dirty="0"/>
              <a:t>The needs analysis </a:t>
            </a:r>
            <a:r>
              <a:rPr lang="en-US" dirty="0" smtClean="0"/>
              <a:t>vastly </a:t>
            </a:r>
            <a:r>
              <a:rPr lang="en-US" dirty="0"/>
              <a:t>improved </a:t>
            </a:r>
            <a:r>
              <a:rPr lang="en-US" dirty="0" smtClean="0"/>
              <a:t>the quality of the exercise program </a:t>
            </a:r>
            <a:r>
              <a:rPr lang="en-US" dirty="0"/>
              <a:t>for the target audience.</a:t>
            </a:r>
          </a:p>
        </p:txBody>
      </p:sp>
      <p:sp>
        <p:nvSpPr>
          <p:cNvPr id="3" name="Title 2"/>
          <p:cNvSpPr>
            <a:spLocks noGrp="1"/>
          </p:cNvSpPr>
          <p:nvPr>
            <p:ph type="title"/>
          </p:nvPr>
        </p:nvSpPr>
        <p:spPr/>
        <p:txBody>
          <a:bodyPr/>
          <a:lstStyle/>
          <a:p>
            <a:r>
              <a:rPr lang="en-US" dirty="0" smtClean="0"/>
              <a:t>Case Study</a:t>
            </a:r>
            <a:endParaRPr lang="en-US" dirty="0"/>
          </a:p>
        </p:txBody>
      </p:sp>
    </p:spTree>
    <p:extLst>
      <p:ext uri="{BB962C8B-B14F-4D97-AF65-F5344CB8AC3E}">
        <p14:creationId xmlns:p14="http://schemas.microsoft.com/office/powerpoint/2010/main" val="224594251"/>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Lab: Needs Assessment</a:t>
            </a:r>
            <a:endParaRPr lang="en-US" dirty="0"/>
          </a:p>
        </p:txBody>
      </p:sp>
      <p:sp>
        <p:nvSpPr>
          <p:cNvPr id="12291" name="Content Placeholder 4"/>
          <p:cNvSpPr>
            <a:spLocks noGrp="1"/>
          </p:cNvSpPr>
          <p:nvPr>
            <p:ph type="body" sz="quarter" idx="10"/>
          </p:nvPr>
        </p:nvSpPr>
        <p:spPr/>
        <p:txBody>
          <a:bodyPr>
            <a:normAutofit/>
          </a:bodyPr>
          <a:lstStyle/>
          <a:p>
            <a:r>
              <a:rPr lang="en-US" dirty="0" smtClean="0"/>
              <a:t>In this lab, you will work through a small needs assessment on small teams.</a:t>
            </a:r>
          </a:p>
          <a:p>
            <a:r>
              <a:rPr lang="en-US" dirty="0" smtClean="0"/>
              <a:t>Break into groups of three and follow the instructor.</a:t>
            </a:r>
            <a:endParaRPr lang="en-US" dirty="0"/>
          </a:p>
        </p:txBody>
      </p:sp>
    </p:spTree>
    <p:extLst>
      <p:ext uri="{BB962C8B-B14F-4D97-AF65-F5344CB8AC3E}">
        <p14:creationId xmlns:p14="http://schemas.microsoft.com/office/powerpoint/2010/main" val="13338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Lab: Needs Assessment</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629145937"/>
              </p:ext>
            </p:extLst>
          </p:nvPr>
        </p:nvGraphicFramePr>
        <p:xfrm>
          <a:off x="1087581" y="1417782"/>
          <a:ext cx="6892635" cy="411018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400" b="0" i="0" dirty="0" smtClean="0">
                          <a:latin typeface="Calibri" charset="0"/>
                          <a:ea typeface="Calibri" charset="0"/>
                          <a:cs typeface="Calibri" charset="0"/>
                        </a:rPr>
                        <a:t>Category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Questions</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Possible outcomes</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Who</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What</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Where</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When</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How</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a:t>
                      </a:r>
                      <a:endParaRPr lang="en-US" sz="2400" b="0" i="0" dirty="0">
                        <a:latin typeface="Calibri" charset="0"/>
                        <a:ea typeface="Calibri" charset="0"/>
                        <a:cs typeface="Calibri" charset="0"/>
                      </a:endParaRPr>
                    </a:p>
                  </a:txBody>
                  <a:tcPr/>
                </a:tc>
              </a:tr>
            </a:tbl>
          </a:graphicData>
        </a:graphic>
      </p:graphicFrame>
    </p:spTree>
    <p:extLst>
      <p:ext uri="{BB962C8B-B14F-4D97-AF65-F5344CB8AC3E}">
        <p14:creationId xmlns:p14="http://schemas.microsoft.com/office/powerpoint/2010/main" val="18262164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Lab: Needs Assessment</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414138686"/>
              </p:ext>
            </p:extLst>
          </p:nvPr>
        </p:nvGraphicFramePr>
        <p:xfrm>
          <a:off x="1087581" y="1417782"/>
          <a:ext cx="6892635" cy="411018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400" b="0" i="0" dirty="0" smtClean="0">
                          <a:latin typeface="Calibri" charset="0"/>
                          <a:ea typeface="Calibri" charset="0"/>
                          <a:cs typeface="Calibri" charset="0"/>
                        </a:rPr>
                        <a:t>Category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Questions</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Possible outcomes</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Who</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What</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Why</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Where</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When</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How</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bl>
          </a:graphicData>
        </a:graphic>
      </p:graphicFrame>
    </p:spTree>
    <p:extLst>
      <p:ext uri="{BB962C8B-B14F-4D97-AF65-F5344CB8AC3E}">
        <p14:creationId xmlns:p14="http://schemas.microsoft.com/office/powerpoint/2010/main" val="972653094"/>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Support tools to help exercise programs succeed: </a:t>
            </a:r>
          </a:p>
          <a:p>
            <a:pPr lvl="1"/>
            <a:r>
              <a:rPr lang="en-US" dirty="0" smtClean="0"/>
              <a:t>Spreadsheet programs</a:t>
            </a:r>
          </a:p>
          <a:p>
            <a:pPr lvl="1"/>
            <a:r>
              <a:rPr lang="en-US" dirty="0" smtClean="0"/>
              <a:t>Data-collection tools</a:t>
            </a:r>
          </a:p>
          <a:p>
            <a:pPr lvl="1"/>
            <a:r>
              <a:rPr lang="en-US" dirty="0" smtClean="0"/>
              <a:t>Communications monitoring and analysis tools </a:t>
            </a:r>
            <a:endParaRPr lang="en-US" dirty="0"/>
          </a:p>
          <a:p>
            <a:pPr lvl="1"/>
            <a:r>
              <a:rPr lang="en-US" dirty="0" smtClean="0"/>
              <a:t>Evaluation tools </a:t>
            </a:r>
          </a:p>
          <a:p>
            <a:pPr lvl="1"/>
            <a:r>
              <a:rPr lang="en-US" dirty="0" smtClean="0"/>
              <a:t>Cyber ranges and virtual environments</a:t>
            </a:r>
            <a:endParaRPr lang="en-US" dirty="0"/>
          </a:p>
        </p:txBody>
      </p:sp>
      <p:sp>
        <p:nvSpPr>
          <p:cNvPr id="2" name="Title 1"/>
          <p:cNvSpPr>
            <a:spLocks noGrp="1"/>
          </p:cNvSpPr>
          <p:nvPr>
            <p:ph type="title"/>
          </p:nvPr>
        </p:nvSpPr>
        <p:spPr/>
        <p:txBody>
          <a:bodyPr/>
          <a:lstStyle/>
          <a:p>
            <a:r>
              <a:rPr lang="en-US" dirty="0" smtClean="0"/>
              <a:t>Tools To Support Exercise Priorities</a:t>
            </a:r>
            <a:endParaRPr lang="en-US" dirty="0"/>
          </a:p>
        </p:txBody>
      </p:sp>
    </p:spTree>
    <p:extLst>
      <p:ext uri="{BB962C8B-B14F-4D97-AF65-F5344CB8AC3E}">
        <p14:creationId xmlns:p14="http://schemas.microsoft.com/office/powerpoint/2010/main" val="1321490914"/>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8406346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p:txBody>
          <a:bodyPr/>
          <a:lstStyle/>
          <a:p>
            <a:pPr marL="0" indent="0">
              <a:buNone/>
            </a:pPr>
            <a:r>
              <a:rPr lang="en-US" dirty="0">
                <a:solidFill>
                  <a:schemeClr val="bg1"/>
                </a:solidFill>
              </a:rPr>
              <a:t>Discuss ways exercise scope </a:t>
            </a:r>
            <a:r>
              <a:rPr lang="en-US" dirty="0" smtClean="0">
                <a:solidFill>
                  <a:schemeClr val="bg1"/>
                </a:solidFill>
              </a:rPr>
              <a:t/>
            </a:r>
            <a:br>
              <a:rPr lang="en-US" dirty="0" smtClean="0">
                <a:solidFill>
                  <a:schemeClr val="bg1"/>
                </a:solidFill>
              </a:rPr>
            </a:br>
            <a:r>
              <a:rPr lang="en-US" dirty="0" smtClean="0">
                <a:solidFill>
                  <a:schemeClr val="bg1"/>
                </a:solidFill>
              </a:rPr>
              <a:t>and </a:t>
            </a:r>
            <a:r>
              <a:rPr lang="en-US" dirty="0">
                <a:solidFill>
                  <a:schemeClr val="bg1"/>
                </a:solidFill>
              </a:rPr>
              <a:t>priorities might differ across different geos and </a:t>
            </a:r>
            <a:r>
              <a:rPr lang="en-US" dirty="0" smtClean="0">
                <a:solidFill>
                  <a:schemeClr val="bg1"/>
                </a:solidFill>
              </a:rPr>
              <a:t>organizations. </a:t>
            </a:r>
            <a:endParaRPr lang="en-US" dirty="0">
              <a:solidFill>
                <a:schemeClr val="bg1"/>
              </a:solidFill>
            </a:endParaRPr>
          </a:p>
        </p:txBody>
      </p:sp>
      <p:sp>
        <p:nvSpPr>
          <p:cNvPr id="3" name="Title 2"/>
          <p:cNvSpPr>
            <a:spLocks noGrp="1"/>
          </p:cNvSpPr>
          <p:nvPr>
            <p:ph type="title"/>
          </p:nvPr>
        </p:nvSpPr>
        <p:spPr/>
        <p:txBody>
          <a:bodyPr/>
          <a:lstStyle/>
          <a:p>
            <a:r>
              <a:rPr lang="en-US" dirty="0" smtClean="0">
                <a:solidFill>
                  <a:schemeClr val="bg1"/>
                </a:solidFill>
              </a:rPr>
              <a:t>Check Your Learning!</a:t>
            </a:r>
            <a:endParaRPr lang="en-US" dirty="0">
              <a:solidFill>
                <a:schemeClr val="bg1"/>
              </a:solidFill>
            </a:endParaRPr>
          </a:p>
        </p:txBody>
      </p:sp>
    </p:spTree>
    <p:extLst>
      <p:ext uri="{BB962C8B-B14F-4D97-AF65-F5344CB8AC3E}">
        <p14:creationId xmlns:p14="http://schemas.microsoft.com/office/powerpoint/2010/main" val="1887318409"/>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a:spcBef>
                <a:spcPts val="1800"/>
              </a:spcBef>
            </a:pPr>
            <a:r>
              <a:rPr lang="en-US" dirty="0" smtClean="0"/>
              <a:t>Now that we</a:t>
            </a:r>
            <a:r>
              <a:rPr lang="uk-UA" dirty="0" smtClean="0"/>
              <a:t>’</a:t>
            </a:r>
            <a:r>
              <a:rPr lang="en-US" dirty="0" smtClean="0"/>
              <a:t>ve completed this module, you should be able to:</a:t>
            </a:r>
          </a:p>
          <a:p>
            <a:pPr lvl="1">
              <a:spcBef>
                <a:spcPts val="1800"/>
              </a:spcBef>
            </a:pPr>
            <a:r>
              <a:rPr lang="en-US" dirty="0" smtClean="0"/>
              <a:t>Define the factors in developing exercise priorities</a:t>
            </a:r>
          </a:p>
          <a:p>
            <a:pPr lvl="1">
              <a:spcBef>
                <a:spcPts val="1800"/>
              </a:spcBef>
            </a:pPr>
            <a:r>
              <a:rPr lang="en-US" dirty="0" smtClean="0"/>
              <a:t>Determine how to establish the training audience </a:t>
            </a:r>
            <a:br>
              <a:rPr lang="en-US" dirty="0" smtClean="0"/>
            </a:br>
            <a:r>
              <a:rPr lang="en-US" dirty="0" smtClean="0"/>
              <a:t>for an exercise, based on a needs analysis </a:t>
            </a:r>
            <a:endParaRPr lang="en-US" dirty="0"/>
          </a:p>
        </p:txBody>
      </p:sp>
      <p:sp>
        <p:nvSpPr>
          <p:cNvPr id="2" name="Title 1"/>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89635058"/>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78541583"/>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892463"/>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a:spcBef>
                <a:spcPts val="1800"/>
              </a:spcBef>
            </a:pPr>
            <a:r>
              <a:rPr lang="en-US" dirty="0" smtClean="0"/>
              <a:t>At the end of this module, you will be able to:</a:t>
            </a:r>
          </a:p>
          <a:p>
            <a:pPr lvl="1">
              <a:spcBef>
                <a:spcPts val="1800"/>
              </a:spcBef>
            </a:pPr>
            <a:r>
              <a:rPr lang="en-US" dirty="0" smtClean="0"/>
              <a:t>Define the factors in developing exercise priorities</a:t>
            </a:r>
          </a:p>
          <a:p>
            <a:pPr lvl="1">
              <a:spcBef>
                <a:spcPts val="1800"/>
              </a:spcBef>
            </a:pPr>
            <a:r>
              <a:rPr lang="en-US" dirty="0" smtClean="0"/>
              <a:t>Determine how to establish the training audience and scope for an exercise, based on a needs analysis </a:t>
            </a:r>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268373378"/>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Exercise Creation Process</a:t>
            </a:r>
            <a:endParaRPr lang="en-US" dirty="0"/>
          </a:p>
        </p:txBody>
      </p:sp>
      <p:grpSp>
        <p:nvGrpSpPr>
          <p:cNvPr id="4" name="Group 3"/>
          <p:cNvGrpSpPr/>
          <p:nvPr/>
        </p:nvGrpSpPr>
        <p:grpSpPr>
          <a:xfrm>
            <a:off x="64168" y="1391444"/>
            <a:ext cx="9154534" cy="4940094"/>
            <a:chOff x="64168" y="1391444"/>
            <a:chExt cx="9154534" cy="4940094"/>
          </a:xfrm>
        </p:grpSpPr>
        <p:graphicFrame>
          <p:nvGraphicFramePr>
            <p:cNvPr id="7" name="Diagram 6"/>
            <p:cNvGraphicFramePr/>
            <p:nvPr>
              <p:extLst>
                <p:ext uri="{D42A27DB-BD31-4B8C-83A1-F6EECF244321}">
                  <p14:modId xmlns:p14="http://schemas.microsoft.com/office/powerpoint/2010/main" val="730177373"/>
                </p:ext>
              </p:extLst>
            </p:nvPr>
          </p:nvGraphicFramePr>
          <p:xfrm>
            <a:off x="74702" y="1391444"/>
            <a:ext cx="9144000" cy="4940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bwMode="auto">
            <a:xfrm>
              <a:off x="5585938" y="1596236"/>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Establish teams and scope the exercise</a:t>
              </a:r>
            </a:p>
          </p:txBody>
        </p:sp>
        <p:sp>
          <p:nvSpPr>
            <p:cNvPr id="14" name="TextBox 13"/>
            <p:cNvSpPr txBox="1"/>
            <p:nvPr/>
          </p:nvSpPr>
          <p:spPr bwMode="auto">
            <a:xfrm>
              <a:off x="7486770" y="3274002"/>
              <a:ext cx="1625145" cy="116955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Develop all documentation necessary</a:t>
              </a:r>
              <a:r>
                <a:rPr kumimoji="0" lang="en-US" sz="1400" i="0" u="none" strike="noStrike" kern="1200" cap="none" spc="0" normalizeH="0" noProof="0" dirty="0" smtClean="0">
                  <a:ln>
                    <a:noFill/>
                  </a:ln>
                  <a:effectLst/>
                  <a:uLnTx/>
                  <a:uFillTx/>
                  <a:latin typeface="Calibri" charset="0"/>
                  <a:ea typeface="Calibri" charset="0"/>
                  <a:cs typeface="Calibri" charset="0"/>
                </a:rPr>
                <a:t> for the </a:t>
              </a:r>
              <a:r>
                <a:rPr lang="en-US" sz="1400" dirty="0" smtClean="0">
                  <a:latin typeface="Calibri" charset="0"/>
                  <a:ea typeface="Calibri" charset="0"/>
                  <a:cs typeface="Calibri" charset="0"/>
                </a:rPr>
                <a:t>operation</a:t>
              </a:r>
              <a:r>
                <a:rPr kumimoji="0" lang="en-US" sz="1400" i="0" u="none" strike="noStrike" kern="1200" cap="none" spc="0" normalizeH="0" noProof="0" dirty="0" smtClean="0">
                  <a:ln>
                    <a:noFill/>
                  </a:ln>
                  <a:effectLst/>
                  <a:uLnTx/>
                  <a:uFillTx/>
                  <a:latin typeface="Calibri" charset="0"/>
                  <a:ea typeface="Calibri" charset="0"/>
                  <a:cs typeface="Calibri" charset="0"/>
                </a:rPr>
                <a:t> </a:t>
              </a:r>
              <a:br>
                <a:rPr kumimoji="0" lang="en-US" sz="1400" i="0" u="none" strike="noStrike" kern="1200" cap="none" spc="0" normalizeH="0" noProof="0" dirty="0" smtClean="0">
                  <a:ln>
                    <a:noFill/>
                  </a:ln>
                  <a:effectLst/>
                  <a:uLnTx/>
                  <a:uFillTx/>
                  <a:latin typeface="Calibri" charset="0"/>
                  <a:ea typeface="Calibri" charset="0"/>
                  <a:cs typeface="Calibri" charset="0"/>
                </a:rPr>
              </a:br>
              <a:r>
                <a:rPr kumimoji="0" lang="en-US" sz="1400" i="0" u="none" strike="noStrike" kern="1200" cap="none" spc="0" normalizeH="0" noProof="0" dirty="0" smtClean="0">
                  <a:ln>
                    <a:noFill/>
                  </a:ln>
                  <a:effectLst/>
                  <a:uLnTx/>
                  <a:uFillTx/>
                  <a:latin typeface="Calibri" charset="0"/>
                  <a:ea typeface="Calibri" charset="0"/>
                  <a:cs typeface="Calibri" charset="0"/>
                </a:rPr>
                <a:t>of the exercise</a:t>
              </a:r>
              <a:endParaRPr kumimoji="0" lang="en-US" sz="1400" i="0" u="none" strike="noStrike" kern="1200" cap="none" spc="0" normalizeH="0" baseline="0" noProof="0" dirty="0" smtClean="0">
                <a:ln>
                  <a:noFill/>
                </a:ln>
                <a:effectLst/>
                <a:uLnTx/>
                <a:uFillTx/>
                <a:latin typeface="Calibri" charset="0"/>
                <a:ea typeface="Calibri" charset="0"/>
                <a:cs typeface="Calibri" charset="0"/>
              </a:endParaRPr>
            </a:p>
          </p:txBody>
        </p:sp>
        <p:sp>
          <p:nvSpPr>
            <p:cNvPr id="15" name="TextBox 14"/>
            <p:cNvSpPr txBox="1"/>
            <p:nvPr/>
          </p:nvSpPr>
          <p:spPr bwMode="auto">
            <a:xfrm>
              <a:off x="5571333" y="5529665"/>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Conduct</a:t>
              </a:r>
              <a:r>
                <a:rPr kumimoji="0" lang="en-US" sz="1400" i="0" u="none" strike="noStrike" kern="1200" cap="none" spc="0" normalizeH="0" noProof="0" dirty="0" smtClean="0">
                  <a:ln>
                    <a:noFill/>
                  </a:ln>
                  <a:effectLst/>
                  <a:uLnTx/>
                  <a:uFillTx/>
                  <a:latin typeface="Calibri" charset="0"/>
                  <a:ea typeface="Calibri" charset="0"/>
                  <a:cs typeface="Calibri" charset="0"/>
                </a:rPr>
                <a:t> the </a:t>
              </a:r>
              <a:br>
                <a:rPr kumimoji="0" lang="en-US" sz="1400" i="0" u="none" strike="noStrike" kern="1200" cap="none" spc="0" normalizeH="0" noProof="0" dirty="0" smtClean="0">
                  <a:ln>
                    <a:noFill/>
                  </a:ln>
                  <a:effectLst/>
                  <a:uLnTx/>
                  <a:uFillTx/>
                  <a:latin typeface="Calibri" charset="0"/>
                  <a:ea typeface="Calibri" charset="0"/>
                  <a:cs typeface="Calibri" charset="0"/>
                </a:rPr>
              </a:br>
              <a:r>
                <a:rPr kumimoji="0" lang="en-US" sz="1400" i="0" u="none" strike="noStrike" kern="1200" cap="none" spc="0" normalizeH="0" noProof="0" dirty="0" smtClean="0">
                  <a:ln>
                    <a:noFill/>
                  </a:ln>
                  <a:effectLst/>
                  <a:uLnTx/>
                  <a:uFillTx/>
                  <a:latin typeface="Calibri" charset="0"/>
                  <a:ea typeface="Calibri" charset="0"/>
                  <a:cs typeface="Calibri" charset="0"/>
                </a:rPr>
                <a:t>exercise</a:t>
              </a:r>
              <a:endParaRPr kumimoji="0" lang="en-US" sz="1400" i="0" u="none" strike="noStrike" kern="1200" cap="none" spc="0" normalizeH="0" baseline="0" noProof="0" dirty="0" smtClean="0">
                <a:ln>
                  <a:noFill/>
                </a:ln>
                <a:effectLst/>
                <a:uLnTx/>
                <a:uFillTx/>
                <a:latin typeface="Calibri" charset="0"/>
                <a:ea typeface="Calibri" charset="0"/>
                <a:cs typeface="Calibri" charset="0"/>
              </a:endParaRPr>
            </a:p>
          </p:txBody>
        </p:sp>
        <p:sp>
          <p:nvSpPr>
            <p:cNvPr id="16" name="TextBox 15"/>
            <p:cNvSpPr txBox="1"/>
            <p:nvPr/>
          </p:nvSpPr>
          <p:spPr bwMode="auto">
            <a:xfrm>
              <a:off x="64168" y="3489445"/>
              <a:ext cx="1726419" cy="73866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Document lessons learned from the event</a:t>
              </a:r>
            </a:p>
          </p:txBody>
        </p:sp>
      </p:grpSp>
    </p:spTree>
    <p:extLst>
      <p:ext uri="{BB962C8B-B14F-4D97-AF65-F5344CB8AC3E}">
        <p14:creationId xmlns:p14="http://schemas.microsoft.com/office/powerpoint/2010/main" val="121289535"/>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a:bodyPr>
          <a:lstStyle/>
          <a:p>
            <a:pPr marL="701675" lvl="1" indent="-587375">
              <a:buClr>
                <a:srgbClr val="206220"/>
              </a:buClr>
            </a:pPr>
            <a:r>
              <a:rPr lang="en-US" sz="2800" b="1" dirty="0" smtClean="0">
                <a:solidFill>
                  <a:schemeClr val="accent1">
                    <a:lumMod val="90000"/>
                    <a:lumOff val="10000"/>
                  </a:schemeClr>
                </a:solidFill>
              </a:rPr>
              <a:t>Training audience</a:t>
            </a:r>
          </a:p>
          <a:p>
            <a:pPr marL="701675" lvl="1" indent="-587375">
              <a:buClr>
                <a:srgbClr val="206220"/>
              </a:buClr>
            </a:pPr>
            <a:r>
              <a:rPr lang="en-US" sz="2800" b="1" dirty="0" smtClean="0">
                <a:solidFill>
                  <a:schemeClr val="accent1">
                    <a:lumMod val="90000"/>
                    <a:lumOff val="10000"/>
                  </a:schemeClr>
                </a:solidFill>
              </a:rPr>
              <a:t>Objectives </a:t>
            </a:r>
          </a:p>
          <a:p>
            <a:pPr marL="701675" lvl="1" indent="-587375"/>
            <a:r>
              <a:rPr lang="en-US" sz="2800" dirty="0" smtClean="0"/>
              <a:t>Modalities</a:t>
            </a:r>
            <a:endParaRPr lang="en-US" sz="2800" dirty="0"/>
          </a:p>
        </p:txBody>
      </p:sp>
      <p:sp>
        <p:nvSpPr>
          <p:cNvPr id="2" name="Title 1"/>
          <p:cNvSpPr>
            <a:spLocks noGrp="1"/>
          </p:cNvSpPr>
          <p:nvPr>
            <p:ph type="title"/>
          </p:nvPr>
        </p:nvSpPr>
        <p:spPr/>
        <p:txBody>
          <a:bodyPr/>
          <a:lstStyle/>
          <a:p>
            <a:pPr lvl="0"/>
            <a:r>
              <a:rPr lang="en-US" dirty="0" smtClean="0"/>
              <a:t>Three Pillars of Exercise Creation</a:t>
            </a:r>
          </a:p>
        </p:txBody>
      </p:sp>
    </p:spTree>
    <p:extLst>
      <p:ext uri="{BB962C8B-B14F-4D97-AF65-F5344CB8AC3E}">
        <p14:creationId xmlns:p14="http://schemas.microsoft.com/office/powerpoint/2010/main" val="481984929"/>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2" name="Title 1"/>
          <p:cNvSpPr>
            <a:spLocks noGrp="1"/>
          </p:cNvSpPr>
          <p:nvPr>
            <p:ph type="title"/>
          </p:nvPr>
        </p:nvSpPr>
        <p:spPr/>
        <p:txBody>
          <a:bodyPr>
            <a:normAutofit fontScale="90000"/>
          </a:bodyPr>
          <a:lstStyle/>
          <a:p>
            <a:r>
              <a:rPr lang="en-US" dirty="0" smtClean="0"/>
              <a:t>Factors in Developing </a:t>
            </a:r>
            <a:br>
              <a:rPr lang="en-US" dirty="0" smtClean="0"/>
            </a:br>
            <a:r>
              <a:rPr lang="en-US" dirty="0" smtClean="0"/>
              <a:t>Exercise Priorities</a:t>
            </a:r>
            <a:endParaRPr lang="en-US" dirty="0"/>
          </a:p>
        </p:txBody>
      </p:sp>
      <p:grpSp>
        <p:nvGrpSpPr>
          <p:cNvPr id="14" name="Group 13"/>
          <p:cNvGrpSpPr/>
          <p:nvPr/>
        </p:nvGrpSpPr>
        <p:grpSpPr>
          <a:xfrm>
            <a:off x="475611" y="1558965"/>
            <a:ext cx="7857622" cy="4937768"/>
            <a:chOff x="715691" y="1558965"/>
            <a:chExt cx="7857622" cy="4937768"/>
          </a:xfrm>
        </p:grpSpPr>
        <p:sp>
          <p:nvSpPr>
            <p:cNvPr id="6" name="Rounded Rectangle 5"/>
            <p:cNvSpPr/>
            <p:nvPr/>
          </p:nvSpPr>
          <p:spPr>
            <a:xfrm>
              <a:off x="715691" y="1571923"/>
              <a:ext cx="1727200" cy="104104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smtClean="0">
                  <a:solidFill>
                    <a:schemeClr val="tx1"/>
                  </a:solidFill>
                  <a:latin typeface="Calibri" charset="0"/>
                  <a:ea typeface="Calibri" charset="0"/>
                  <a:cs typeface="Calibri" charset="0"/>
                </a:rPr>
                <a:t>Threats &amp; Hazards</a:t>
              </a:r>
            </a:p>
          </p:txBody>
        </p:sp>
        <p:sp>
          <p:nvSpPr>
            <p:cNvPr id="7" name="Rounded Rectangle 6"/>
            <p:cNvSpPr/>
            <p:nvPr/>
          </p:nvSpPr>
          <p:spPr>
            <a:xfrm>
              <a:off x="715691" y="2866512"/>
              <a:ext cx="1727200" cy="104104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smtClean="0">
                  <a:solidFill>
                    <a:schemeClr val="bg1"/>
                  </a:solidFill>
                  <a:latin typeface="Calibri" charset="0"/>
                  <a:ea typeface="Calibri" charset="0"/>
                  <a:cs typeface="Calibri" charset="0"/>
                </a:rPr>
                <a:t>Areas for Improvement/</a:t>
              </a:r>
              <a:br>
                <a:rPr lang="en-US" dirty="0" smtClean="0">
                  <a:solidFill>
                    <a:schemeClr val="bg1"/>
                  </a:solidFill>
                  <a:latin typeface="Calibri" charset="0"/>
                  <a:ea typeface="Calibri" charset="0"/>
                  <a:cs typeface="Calibri" charset="0"/>
                </a:rPr>
              </a:br>
              <a:r>
                <a:rPr lang="en-US" dirty="0" smtClean="0">
                  <a:solidFill>
                    <a:schemeClr val="bg1"/>
                  </a:solidFill>
                  <a:latin typeface="Calibri" charset="0"/>
                  <a:ea typeface="Calibri" charset="0"/>
                  <a:cs typeface="Calibri" charset="0"/>
                </a:rPr>
                <a:t>Capabilities</a:t>
              </a:r>
            </a:p>
          </p:txBody>
        </p:sp>
        <p:sp>
          <p:nvSpPr>
            <p:cNvPr id="8" name="Rounded Rectangle 7"/>
            <p:cNvSpPr/>
            <p:nvPr/>
          </p:nvSpPr>
          <p:spPr>
            <a:xfrm>
              <a:off x="715691" y="4161101"/>
              <a:ext cx="1727200" cy="104104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smtClean="0">
                  <a:solidFill>
                    <a:schemeClr val="bg1"/>
                  </a:solidFill>
                  <a:latin typeface="Calibri" charset="0"/>
                  <a:ea typeface="Calibri" charset="0"/>
                  <a:cs typeface="Calibri" charset="0"/>
                </a:rPr>
                <a:t>External Sources Requirements</a:t>
              </a:r>
            </a:p>
          </p:txBody>
        </p:sp>
        <p:sp>
          <p:nvSpPr>
            <p:cNvPr id="9" name="Rounded Rectangle 8"/>
            <p:cNvSpPr/>
            <p:nvPr/>
          </p:nvSpPr>
          <p:spPr>
            <a:xfrm>
              <a:off x="715691" y="5455691"/>
              <a:ext cx="1727200" cy="104104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smtClean="0">
                  <a:solidFill>
                    <a:schemeClr val="bg1"/>
                  </a:solidFill>
                  <a:latin typeface="Calibri" charset="0"/>
                  <a:ea typeface="Calibri" charset="0"/>
                  <a:cs typeface="Calibri" charset="0"/>
                </a:rPr>
                <a:t>Accreditation Standards/</a:t>
              </a:r>
              <a:br>
                <a:rPr lang="en-US" dirty="0" smtClean="0">
                  <a:solidFill>
                    <a:schemeClr val="bg1"/>
                  </a:solidFill>
                  <a:latin typeface="Calibri" charset="0"/>
                  <a:ea typeface="Calibri" charset="0"/>
                  <a:cs typeface="Calibri" charset="0"/>
                </a:rPr>
              </a:br>
              <a:r>
                <a:rPr lang="en-US" dirty="0" smtClean="0">
                  <a:solidFill>
                    <a:schemeClr val="bg1"/>
                  </a:solidFill>
                  <a:latin typeface="Calibri" charset="0"/>
                  <a:ea typeface="Calibri" charset="0"/>
                  <a:cs typeface="Calibri" charset="0"/>
                </a:rPr>
                <a:t>Regulations</a:t>
              </a:r>
            </a:p>
          </p:txBody>
        </p:sp>
        <p:sp>
          <p:nvSpPr>
            <p:cNvPr id="10" name="TextBox 9"/>
            <p:cNvSpPr txBox="1"/>
            <p:nvPr/>
          </p:nvSpPr>
          <p:spPr bwMode="auto">
            <a:xfrm>
              <a:off x="2713824" y="1558965"/>
              <a:ext cx="3496214" cy="974626"/>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182563" marR="0" indent="-182563" defTabSz="914400" rtl="0" eaLnBrk="1" fontAlgn="base" latinLnBrk="0" hangingPunct="1">
                <a:lnSpc>
                  <a:spcPct val="100000"/>
                </a:lnSpc>
                <a:spcBef>
                  <a:spcPts val="200"/>
                </a:spcBef>
                <a:spcAft>
                  <a:spcPct val="0"/>
                </a:spcAft>
                <a:buClrTx/>
                <a:buSzTx/>
                <a:buFont typeface="Arial" charset="0"/>
                <a:buChar char="•"/>
              </a:pPr>
              <a:r>
                <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rPr>
                <a:t>National threats and hazards</a:t>
              </a:r>
            </a:p>
            <a:p>
              <a:pPr marL="182563" marR="0" indent="-182563" defTabSz="914400" rtl="0" eaLnBrk="1" fontAlgn="base" latinLnBrk="0" hangingPunct="1">
                <a:lnSpc>
                  <a:spcPct val="100000"/>
                </a:lnSpc>
                <a:spcBef>
                  <a:spcPts val="200"/>
                </a:spcBef>
                <a:spcAft>
                  <a:spcPct val="0"/>
                </a:spcAft>
                <a:buClrTx/>
                <a:buSzTx/>
                <a:buFont typeface="Arial" charset="0"/>
                <a:buChar char="•"/>
              </a:pPr>
              <a:r>
                <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rPr>
                <a:t>Jurisdictional threats and hazards</a:t>
              </a:r>
            </a:p>
            <a:p>
              <a:pPr marL="182563" marR="0" indent="-182563" defTabSz="914400" rtl="0" eaLnBrk="1" fontAlgn="base" latinLnBrk="0" hangingPunct="1">
                <a:lnSpc>
                  <a:spcPct val="100000"/>
                </a:lnSpc>
                <a:spcBef>
                  <a:spcPts val="200"/>
                </a:spcBef>
                <a:spcAft>
                  <a:spcPct val="0"/>
                </a:spcAft>
                <a:buClrTx/>
                <a:buSzTx/>
                <a:buFont typeface="Arial" charset="0"/>
                <a:buChar char="•"/>
              </a:pPr>
              <a:r>
                <a:rPr lang="en-US" dirty="0" smtClean="0">
                  <a:latin typeface="Calibri" charset="0"/>
                  <a:ea typeface="Calibri" charset="0"/>
                  <a:cs typeface="Calibri" charset="0"/>
                </a:rPr>
                <a:t>Hazard vulnerability analysis</a:t>
              </a:r>
              <a:endPar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sp>
          <p:nvSpPr>
            <p:cNvPr id="11" name="TextBox 10"/>
            <p:cNvSpPr txBox="1"/>
            <p:nvPr/>
          </p:nvSpPr>
          <p:spPr bwMode="auto">
            <a:xfrm>
              <a:off x="2713824" y="2853554"/>
              <a:ext cx="5142755" cy="974626"/>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182563" marR="0" indent="-182563" defTabSz="914400" rtl="0" eaLnBrk="1" fontAlgn="base" latinLnBrk="0" hangingPunct="1">
                <a:lnSpc>
                  <a:spcPct val="100000"/>
                </a:lnSpc>
                <a:spcBef>
                  <a:spcPts val="200"/>
                </a:spcBef>
                <a:spcAft>
                  <a:spcPct val="0"/>
                </a:spcAft>
                <a:buClrTx/>
                <a:buSzTx/>
                <a:buFont typeface="Arial" charset="0"/>
                <a:buChar char="•"/>
              </a:pPr>
              <a:r>
                <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rPr>
                <a:t>Real-world</a:t>
              </a:r>
              <a:r>
                <a:rPr kumimoji="0" lang="en-US" i="0" u="none" strike="noStrike" kern="1200" cap="none" spc="0" normalizeH="0" noProof="0" dirty="0" smtClean="0">
                  <a:ln>
                    <a:noFill/>
                  </a:ln>
                  <a:solidFill>
                    <a:schemeClr val="tx1"/>
                  </a:solidFill>
                  <a:effectLst/>
                  <a:uLnTx/>
                  <a:uFillTx/>
                  <a:latin typeface="Calibri" charset="0"/>
                  <a:ea typeface="Calibri" charset="0"/>
                  <a:cs typeface="Calibri" charset="0"/>
                </a:rPr>
                <a:t> incident corrective actions</a:t>
              </a:r>
            </a:p>
            <a:p>
              <a:pPr marL="182563" marR="0" indent="-182563" defTabSz="914400" rtl="0" eaLnBrk="1" fontAlgn="base" latinLnBrk="0" hangingPunct="1">
                <a:lnSpc>
                  <a:spcPct val="100000"/>
                </a:lnSpc>
                <a:spcBef>
                  <a:spcPts val="200"/>
                </a:spcBef>
                <a:spcAft>
                  <a:spcPct val="0"/>
                </a:spcAft>
                <a:buClrTx/>
                <a:buSzTx/>
                <a:buFont typeface="Arial" charset="0"/>
                <a:buChar char="•"/>
              </a:pPr>
              <a:r>
                <a:rPr lang="en-US" baseline="0" dirty="0" smtClean="0">
                  <a:latin typeface="Calibri" charset="0"/>
                  <a:ea typeface="Calibri" charset="0"/>
                  <a:cs typeface="Calibri" charset="0"/>
                </a:rPr>
                <a:t>Exercise corrective</a:t>
              </a:r>
              <a:r>
                <a:rPr lang="en-US" dirty="0" smtClean="0">
                  <a:latin typeface="Calibri" charset="0"/>
                  <a:ea typeface="Calibri" charset="0"/>
                  <a:cs typeface="Calibri" charset="0"/>
                </a:rPr>
                <a:t> actions</a:t>
              </a:r>
            </a:p>
            <a:p>
              <a:pPr marL="182563" marR="0" indent="-182563" defTabSz="914400" rtl="0" eaLnBrk="1" fontAlgn="base" latinLnBrk="0" hangingPunct="1">
                <a:lnSpc>
                  <a:spcPct val="100000"/>
                </a:lnSpc>
                <a:spcBef>
                  <a:spcPts val="200"/>
                </a:spcBef>
                <a:spcAft>
                  <a:spcPct val="0"/>
                </a:spcAft>
                <a:buClrTx/>
                <a:buSzTx/>
                <a:buFont typeface="Arial" charset="0"/>
                <a:buChar char="•"/>
              </a:pPr>
              <a:r>
                <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rPr>
                <a:t>Identified</a:t>
              </a:r>
              <a:r>
                <a:rPr kumimoji="0" lang="en-US" i="0" u="none" strike="noStrike" kern="1200" cap="none" spc="0" normalizeH="0" noProof="0" dirty="0" smtClean="0">
                  <a:ln>
                    <a:noFill/>
                  </a:ln>
                  <a:solidFill>
                    <a:schemeClr val="tx1"/>
                  </a:solidFill>
                  <a:effectLst/>
                  <a:uLnTx/>
                  <a:uFillTx/>
                  <a:latin typeface="Calibri" charset="0"/>
                  <a:ea typeface="Calibri" charset="0"/>
                  <a:cs typeface="Calibri" charset="0"/>
                </a:rPr>
                <a:t> and/or perceived areas for improvement</a:t>
              </a:r>
              <a:endPar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sp>
          <p:nvSpPr>
            <p:cNvPr id="12" name="TextBox 11"/>
            <p:cNvSpPr txBox="1"/>
            <p:nvPr/>
          </p:nvSpPr>
          <p:spPr bwMode="auto">
            <a:xfrm>
              <a:off x="2713824" y="4148143"/>
              <a:ext cx="4042838" cy="974626"/>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182563" marR="0" indent="-182563" defTabSz="914400" rtl="0" eaLnBrk="1" fontAlgn="base" latinLnBrk="0" hangingPunct="1">
                <a:lnSpc>
                  <a:spcPct val="100000"/>
                </a:lnSpc>
                <a:spcBef>
                  <a:spcPts val="200"/>
                </a:spcBef>
                <a:spcAft>
                  <a:spcPct val="0"/>
                </a:spcAft>
                <a:buClrTx/>
                <a:buSzTx/>
                <a:buFont typeface="Arial" charset="0"/>
                <a:buChar char="•"/>
              </a:pPr>
              <a:r>
                <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rPr>
                <a:t>Industry</a:t>
              </a:r>
              <a:r>
                <a:rPr kumimoji="0" lang="en-US" i="0" u="none" strike="noStrike" kern="1200" cap="none" spc="0" normalizeH="0" noProof="0" dirty="0" smtClean="0">
                  <a:ln>
                    <a:noFill/>
                  </a:ln>
                  <a:solidFill>
                    <a:schemeClr val="tx1"/>
                  </a:solidFill>
                  <a:effectLst/>
                  <a:uLnTx/>
                  <a:uFillTx/>
                  <a:latin typeface="Calibri" charset="0"/>
                  <a:ea typeface="Calibri" charset="0"/>
                  <a:cs typeface="Calibri" charset="0"/>
                </a:rPr>
                <a:t> reports</a:t>
              </a:r>
            </a:p>
            <a:p>
              <a:pPr marL="182563" marR="0" indent="-182563" defTabSz="914400" rtl="0" eaLnBrk="1" fontAlgn="base" latinLnBrk="0" hangingPunct="1">
                <a:lnSpc>
                  <a:spcPct val="100000"/>
                </a:lnSpc>
                <a:spcBef>
                  <a:spcPts val="200"/>
                </a:spcBef>
                <a:spcAft>
                  <a:spcPct val="0"/>
                </a:spcAft>
                <a:buClrTx/>
                <a:buSzTx/>
                <a:buFont typeface="Arial" charset="0"/>
                <a:buChar char="•"/>
              </a:pPr>
              <a:r>
                <a:rPr lang="en-US" baseline="0" dirty="0" smtClean="0">
                  <a:latin typeface="Calibri" charset="0"/>
                  <a:ea typeface="Calibri" charset="0"/>
                  <a:cs typeface="Calibri" charset="0"/>
                </a:rPr>
                <a:t>State or national preparedness</a:t>
              </a:r>
              <a:r>
                <a:rPr lang="en-US" dirty="0" smtClean="0">
                  <a:latin typeface="Calibri" charset="0"/>
                  <a:ea typeface="Calibri" charset="0"/>
                  <a:cs typeface="Calibri" charset="0"/>
                </a:rPr>
                <a:t> reports </a:t>
              </a:r>
            </a:p>
            <a:p>
              <a:pPr marL="182563" marR="0" indent="-182563" defTabSz="914400" rtl="0" eaLnBrk="1" fontAlgn="base" latinLnBrk="0" hangingPunct="1">
                <a:lnSpc>
                  <a:spcPct val="100000"/>
                </a:lnSpc>
                <a:spcBef>
                  <a:spcPts val="200"/>
                </a:spcBef>
                <a:spcAft>
                  <a:spcPct val="0"/>
                </a:spcAft>
                <a:buClrTx/>
                <a:buSzTx/>
                <a:buFont typeface="Arial" charset="0"/>
                <a:buChar char="•"/>
              </a:pPr>
              <a:r>
                <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rPr>
                <a:t>Homeland</a:t>
              </a:r>
              <a:r>
                <a:rPr kumimoji="0" lang="en-US" i="0" u="none" strike="noStrike" kern="1200" cap="none" spc="0" normalizeH="0" noProof="0" dirty="0" smtClean="0">
                  <a:ln>
                    <a:noFill/>
                  </a:ln>
                  <a:solidFill>
                    <a:schemeClr val="tx1"/>
                  </a:solidFill>
                  <a:effectLst/>
                  <a:uLnTx/>
                  <a:uFillTx/>
                  <a:latin typeface="Calibri" charset="0"/>
                  <a:ea typeface="Calibri" charset="0"/>
                  <a:cs typeface="Calibri" charset="0"/>
                </a:rPr>
                <a:t> security strategies</a:t>
              </a:r>
            </a:p>
          </p:txBody>
        </p:sp>
        <p:sp>
          <p:nvSpPr>
            <p:cNvPr id="13" name="TextBox 12"/>
            <p:cNvSpPr txBox="1"/>
            <p:nvPr/>
          </p:nvSpPr>
          <p:spPr bwMode="auto">
            <a:xfrm>
              <a:off x="2713824" y="5442733"/>
              <a:ext cx="5859489" cy="974626"/>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182563" marR="0" indent="-182563" defTabSz="914400" rtl="0" eaLnBrk="1" fontAlgn="base" latinLnBrk="0" hangingPunct="1">
                <a:lnSpc>
                  <a:spcPct val="100000"/>
                </a:lnSpc>
                <a:spcBef>
                  <a:spcPts val="200"/>
                </a:spcBef>
                <a:spcAft>
                  <a:spcPct val="0"/>
                </a:spcAft>
                <a:buClrTx/>
                <a:buSzTx/>
                <a:buFont typeface="Arial" charset="0"/>
                <a:buChar char="•"/>
              </a:pPr>
              <a:r>
                <a:rPr kumimoji="0" lang="en-US" i="0" u="none" strike="noStrike" kern="1200" cap="none" spc="0" normalizeH="0" baseline="0" noProof="0" dirty="0" smtClean="0">
                  <a:ln>
                    <a:noFill/>
                  </a:ln>
                  <a:solidFill>
                    <a:schemeClr val="tx1"/>
                  </a:solidFill>
                  <a:effectLst/>
                  <a:uLnTx/>
                  <a:uFillTx/>
                  <a:latin typeface="Calibri" charset="0"/>
                  <a:ea typeface="Calibri" charset="0"/>
                  <a:cs typeface="Calibri" charset="0"/>
                </a:rPr>
                <a:t>Accreditation standards and/or requirements</a:t>
              </a:r>
            </a:p>
            <a:p>
              <a:pPr marL="182563" marR="0" indent="-182563" defTabSz="914400" rtl="0" eaLnBrk="1" fontAlgn="base" latinLnBrk="0" hangingPunct="1">
                <a:lnSpc>
                  <a:spcPct val="100000"/>
                </a:lnSpc>
                <a:spcBef>
                  <a:spcPts val="200"/>
                </a:spcBef>
                <a:spcAft>
                  <a:spcPct val="0"/>
                </a:spcAft>
                <a:buClrTx/>
                <a:buSzTx/>
                <a:buFont typeface="Arial" charset="0"/>
                <a:buChar char="•"/>
              </a:pPr>
              <a:r>
                <a:rPr lang="en-US" dirty="0" smtClean="0">
                  <a:latin typeface="Calibri" charset="0"/>
                  <a:ea typeface="Calibri" charset="0"/>
                  <a:cs typeface="Calibri" charset="0"/>
                </a:rPr>
                <a:t>Grants or funding-specific requirements</a:t>
              </a:r>
            </a:p>
            <a:p>
              <a:pPr marL="182563" marR="0" indent="-182563" defTabSz="914400" rtl="0" eaLnBrk="1" fontAlgn="base" latinLnBrk="0" hangingPunct="1">
                <a:lnSpc>
                  <a:spcPct val="100000"/>
                </a:lnSpc>
                <a:spcBef>
                  <a:spcPts val="200"/>
                </a:spcBef>
                <a:spcAft>
                  <a:spcPct val="0"/>
                </a:spcAft>
                <a:buClrTx/>
                <a:buSzTx/>
                <a:buFont typeface="Arial" charset="0"/>
                <a:buChar char="•"/>
              </a:pPr>
              <a:r>
                <a:rPr kumimoji="0" lang="en-US" i="0" u="none" strike="noStrike" kern="1200" cap="none" spc="0" normalizeH="0" noProof="0" dirty="0" smtClean="0">
                  <a:ln>
                    <a:noFill/>
                  </a:ln>
                  <a:solidFill>
                    <a:schemeClr val="tx1"/>
                  </a:solidFill>
                  <a:effectLst/>
                  <a:uLnTx/>
                  <a:uFillTx/>
                  <a:latin typeface="Calibri" charset="0"/>
                  <a:ea typeface="Calibri" charset="0"/>
                  <a:cs typeface="Calibri" charset="0"/>
                </a:rPr>
                <a:t>Occupational Safety and Health Administration regulations</a:t>
              </a:r>
            </a:p>
          </p:txBody>
        </p:sp>
      </p:grpSp>
    </p:spTree>
    <p:extLst>
      <p:ext uri="{BB962C8B-B14F-4D97-AF65-F5344CB8AC3E}">
        <p14:creationId xmlns:p14="http://schemas.microsoft.com/office/powerpoint/2010/main" val="1028646864"/>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a:spcBef>
                <a:spcPts val="1800"/>
              </a:spcBef>
            </a:pPr>
            <a:r>
              <a:rPr lang="en-US" dirty="0" smtClean="0"/>
              <a:t>Determine how to establish the audience and scope for the exercise:</a:t>
            </a:r>
          </a:p>
          <a:p>
            <a:pPr lvl="1">
              <a:spcBef>
                <a:spcPts val="1800"/>
              </a:spcBef>
            </a:pPr>
            <a:r>
              <a:rPr lang="en-US" dirty="0" smtClean="0"/>
              <a:t>What are the strategic issues and priorities for the organization and what will satisfy these needs? </a:t>
            </a:r>
          </a:p>
          <a:p>
            <a:pPr lvl="1">
              <a:spcBef>
                <a:spcPts val="1800"/>
              </a:spcBef>
            </a:pPr>
            <a:r>
              <a:rPr lang="en-US" dirty="0" smtClean="0"/>
              <a:t>Is person or team with direct responsibility for the organization</a:t>
            </a:r>
            <a:r>
              <a:rPr lang="uk-UA" dirty="0" smtClean="0"/>
              <a:t>’</a:t>
            </a:r>
            <a:r>
              <a:rPr lang="en-US" dirty="0" smtClean="0"/>
              <a:t>s IT planning capability on board with this course of action?</a:t>
            </a:r>
          </a:p>
          <a:p>
            <a:pPr lvl="1">
              <a:spcBef>
                <a:spcPts val="1800"/>
              </a:spcBef>
            </a:pPr>
            <a:r>
              <a:rPr lang="en-US" dirty="0" smtClean="0"/>
              <a:t>Conduct a needs assessment</a:t>
            </a:r>
          </a:p>
        </p:txBody>
      </p:sp>
      <p:sp>
        <p:nvSpPr>
          <p:cNvPr id="2" name="Title 1"/>
          <p:cNvSpPr>
            <a:spLocks noGrp="1"/>
          </p:cNvSpPr>
          <p:nvPr>
            <p:ph type="title"/>
          </p:nvPr>
        </p:nvSpPr>
        <p:spPr/>
        <p:txBody>
          <a:bodyPr/>
          <a:lstStyle/>
          <a:p>
            <a:pPr lvl="0"/>
            <a:r>
              <a:rPr lang="en-US" dirty="0" smtClean="0"/>
              <a:t>Determine Your Audience</a:t>
            </a:r>
            <a:endParaRPr lang="en-US" dirty="0"/>
          </a:p>
        </p:txBody>
      </p:sp>
    </p:spTree>
    <p:extLst>
      <p:ext uri="{BB962C8B-B14F-4D97-AF65-F5344CB8AC3E}">
        <p14:creationId xmlns:p14="http://schemas.microsoft.com/office/powerpoint/2010/main" val="581891485"/>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i="0" kern="1200" baseline="0" dirty="0" smtClean="0">
                <a:solidFill>
                  <a:schemeClr val="tx1"/>
                </a:solidFill>
                <a:effectLst/>
                <a:latin typeface="Lucida Sans Regular" charset="0"/>
                <a:ea typeface="Lucida Sans Regular" charset="0"/>
                <a:cs typeface="Lucida Sans Regular" charset="0"/>
              </a:rPr>
              <a:t>Needs Assessment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016278"/>
              </p:ext>
            </p:extLst>
          </p:nvPr>
        </p:nvGraphicFramePr>
        <p:xfrm>
          <a:off x="1087581" y="1417782"/>
          <a:ext cx="6892635" cy="417114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800" b="0" i="0" dirty="0" smtClean="0">
                          <a:latin typeface="Calibri" charset="0"/>
                          <a:ea typeface="Calibri" charset="0"/>
                          <a:cs typeface="Calibri" charset="0"/>
                        </a:rPr>
                        <a:t>Category</a:t>
                      </a:r>
                      <a:endParaRPr lang="en-US" sz="2800" b="0" i="0" dirty="0">
                        <a:latin typeface="Calibri" charset="0"/>
                        <a:ea typeface="Calibri" charset="0"/>
                        <a:cs typeface="Calibri" charset="0"/>
                      </a:endParaRPr>
                    </a:p>
                  </a:txBody>
                  <a:tcPr/>
                </a:tc>
                <a:tc>
                  <a:txBody>
                    <a:bodyPr/>
                    <a:lstStyle/>
                    <a:p>
                      <a:r>
                        <a:rPr lang="en-US" sz="2800" b="0" i="0" dirty="0" smtClean="0">
                          <a:latin typeface="Calibri" charset="0"/>
                          <a:ea typeface="Calibri" charset="0"/>
                          <a:cs typeface="Calibri" charset="0"/>
                        </a:rPr>
                        <a:t>Questions</a:t>
                      </a:r>
                      <a:endParaRPr lang="en-US" sz="2800" b="0" i="0" dirty="0">
                        <a:latin typeface="Calibri" charset="0"/>
                        <a:ea typeface="Calibri" charset="0"/>
                        <a:cs typeface="Calibri" charset="0"/>
                      </a:endParaRPr>
                    </a:p>
                  </a:txBody>
                  <a:tcPr/>
                </a:tc>
                <a:tc>
                  <a:txBody>
                    <a:bodyPr/>
                    <a:lstStyle/>
                    <a:p>
                      <a:r>
                        <a:rPr lang="en-US" sz="2800" b="0" i="0" dirty="0" smtClean="0">
                          <a:latin typeface="Calibri" charset="0"/>
                          <a:ea typeface="Calibri" charset="0"/>
                          <a:cs typeface="Calibri" charset="0"/>
                        </a:rPr>
                        <a:t>Possible outcomes</a:t>
                      </a:r>
                      <a:endParaRPr lang="en-US" sz="2800" b="0" i="0" dirty="0">
                        <a:latin typeface="Calibri" charset="0"/>
                        <a:ea typeface="Calibri" charset="0"/>
                        <a:cs typeface="Calibri" charset="0"/>
                      </a:endParaRPr>
                    </a:p>
                  </a:txBody>
                  <a:tcPr/>
                </a:tc>
              </a:tr>
              <a:tr h="608830">
                <a:tc>
                  <a:txBody>
                    <a:bodyPr/>
                    <a:lstStyle/>
                    <a:p>
                      <a:r>
                        <a:rPr lang="en-US" sz="2800" b="0" i="0" dirty="0" smtClean="0">
                          <a:latin typeface="Calibri" charset="0"/>
                          <a:ea typeface="Calibri" charset="0"/>
                          <a:cs typeface="Calibri" charset="0"/>
                        </a:rPr>
                        <a:t>Who</a:t>
                      </a:r>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r>
              <a:tr h="608830">
                <a:tc>
                  <a:txBody>
                    <a:bodyPr/>
                    <a:lstStyle/>
                    <a:p>
                      <a:r>
                        <a:rPr lang="en-US" sz="2800" b="0" i="0" dirty="0" smtClean="0">
                          <a:latin typeface="Calibri" charset="0"/>
                          <a:ea typeface="Calibri" charset="0"/>
                          <a:cs typeface="Calibri" charset="0"/>
                        </a:rPr>
                        <a:t>What</a:t>
                      </a:r>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r>
              <a:tr h="608830">
                <a:tc>
                  <a:txBody>
                    <a:bodyPr/>
                    <a:lstStyle/>
                    <a:p>
                      <a:r>
                        <a:rPr lang="en-US" sz="2800" b="0" i="0" dirty="0" smtClean="0">
                          <a:latin typeface="Calibri" charset="0"/>
                          <a:ea typeface="Calibri" charset="0"/>
                          <a:cs typeface="Calibri" charset="0"/>
                        </a:rPr>
                        <a:t>Why</a:t>
                      </a:r>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r>
              <a:tr h="608830">
                <a:tc>
                  <a:txBody>
                    <a:bodyPr/>
                    <a:lstStyle/>
                    <a:p>
                      <a:r>
                        <a:rPr lang="en-US" sz="2800" b="0" i="0" dirty="0" smtClean="0">
                          <a:latin typeface="Calibri" charset="0"/>
                          <a:ea typeface="Calibri" charset="0"/>
                          <a:cs typeface="Calibri" charset="0"/>
                        </a:rPr>
                        <a:t>Where</a:t>
                      </a:r>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r>
              <a:tr h="608830">
                <a:tc>
                  <a:txBody>
                    <a:bodyPr/>
                    <a:lstStyle/>
                    <a:p>
                      <a:r>
                        <a:rPr lang="en-US" sz="2800" b="0" i="0" dirty="0" smtClean="0">
                          <a:latin typeface="Calibri" charset="0"/>
                          <a:ea typeface="Calibri" charset="0"/>
                          <a:cs typeface="Calibri" charset="0"/>
                        </a:rPr>
                        <a:t>When</a:t>
                      </a:r>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r>
              <a:tr h="608830">
                <a:tc>
                  <a:txBody>
                    <a:bodyPr/>
                    <a:lstStyle/>
                    <a:p>
                      <a:r>
                        <a:rPr lang="en-US" sz="2800" b="0" i="0" dirty="0" smtClean="0">
                          <a:latin typeface="Calibri" charset="0"/>
                          <a:ea typeface="Calibri" charset="0"/>
                          <a:cs typeface="Calibri" charset="0"/>
                        </a:rPr>
                        <a:t>How</a:t>
                      </a:r>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c>
                  <a:txBody>
                    <a:bodyPr/>
                    <a:lstStyle/>
                    <a:p>
                      <a:endParaRPr lang="en-US" sz="2800" b="0" i="0" dirty="0">
                        <a:latin typeface="Calibri" charset="0"/>
                        <a:ea typeface="Calibri" charset="0"/>
                        <a:cs typeface="Calibri" charset="0"/>
                      </a:endParaRPr>
                    </a:p>
                  </a:txBody>
                  <a:tcPr/>
                </a:tc>
              </a:tr>
            </a:tbl>
          </a:graphicData>
        </a:graphic>
      </p:graphicFrame>
    </p:spTree>
    <p:extLst>
      <p:ext uri="{BB962C8B-B14F-4D97-AF65-F5344CB8AC3E}">
        <p14:creationId xmlns:p14="http://schemas.microsoft.com/office/powerpoint/2010/main" val="1881716219"/>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i="0" kern="1200" baseline="0" dirty="0" smtClean="0">
                <a:solidFill>
                  <a:schemeClr val="bg1"/>
                </a:solidFill>
                <a:effectLst/>
                <a:latin typeface="Lucida Sans Regular" charset="0"/>
                <a:ea typeface="Lucida Sans Regular" charset="0"/>
                <a:cs typeface="Lucida Sans Regular" charset="0"/>
              </a:rPr>
              <a:t>Needs Assessment</a:t>
            </a:r>
            <a:endParaRPr lang="en-US" dirty="0">
              <a:solidFill>
                <a:schemeClr val="bg1"/>
              </a:solidFill>
            </a:endParaRPr>
          </a:p>
        </p:txBody>
      </p:sp>
      <p:sp>
        <p:nvSpPr>
          <p:cNvPr id="3" name="Footer Placeholder 2"/>
          <p:cNvSpPr>
            <a:spLocks noGrp="1"/>
          </p:cNvSpPr>
          <p:nvPr>
            <p:ph type="ftr" sz="quarter" idx="4294967295"/>
          </p:nvPr>
        </p:nvSpPr>
        <p:spPr>
          <a:xfrm>
            <a:off x="5364163" y="6642100"/>
            <a:ext cx="3779837" cy="215900"/>
          </a:xfrm>
          <a:prstGeom prst="rect">
            <a:avLst/>
          </a:prstGeom>
        </p:spPr>
        <p:txBody>
          <a:bodyPr/>
          <a:lstStyle/>
          <a:p>
            <a:pPr algn="r"/>
            <a:r>
              <a:rPr lang="en-US" dirty="0" smtClean="0">
                <a:solidFill>
                  <a:schemeClr val="bg1"/>
                </a:solidFill>
              </a:rPr>
              <a:t>Module 3: Establishing Exercise Audiences and Objectives © 2017 FIRST</a:t>
            </a:r>
            <a:endParaRPr lang="en-US" dirty="0">
              <a:solidFill>
                <a:schemeClr val="bg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494574623"/>
              </p:ext>
            </p:extLst>
          </p:nvPr>
        </p:nvGraphicFramePr>
        <p:xfrm>
          <a:off x="1087581" y="1417782"/>
          <a:ext cx="6892635" cy="4110180"/>
        </p:xfrm>
        <a:graphic>
          <a:graphicData uri="http://schemas.openxmlformats.org/drawingml/2006/table">
            <a:tbl>
              <a:tblPr firstRow="1" bandRow="1">
                <a:tableStyleId>{5C22544A-7EE6-4342-B048-85BDC9FD1C3A}</a:tableStyleId>
              </a:tblPr>
              <a:tblGrid>
                <a:gridCol w="1572491"/>
                <a:gridCol w="2410691"/>
                <a:gridCol w="2909453"/>
              </a:tblGrid>
              <a:tr h="411018">
                <a:tc>
                  <a:txBody>
                    <a:bodyPr/>
                    <a:lstStyle/>
                    <a:p>
                      <a:r>
                        <a:rPr lang="en-US" sz="2400" b="0" i="0" dirty="0" smtClean="0">
                          <a:latin typeface="Calibri" charset="0"/>
                          <a:ea typeface="Calibri" charset="0"/>
                          <a:cs typeface="Calibri" charset="0"/>
                        </a:rPr>
                        <a:t>Category</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Questions</a:t>
                      </a:r>
                      <a:endParaRPr lang="en-US" sz="2400" b="0" i="0" dirty="0">
                        <a:latin typeface="Calibri" charset="0"/>
                        <a:ea typeface="Calibri" charset="0"/>
                        <a:cs typeface="Calibri" charset="0"/>
                      </a:endParaRPr>
                    </a:p>
                  </a:txBody>
                  <a:tcPr/>
                </a:tc>
                <a:tc>
                  <a:txBody>
                    <a:bodyPr/>
                    <a:lstStyle/>
                    <a:p>
                      <a:r>
                        <a:rPr lang="en-US" sz="2400" b="0" i="0" dirty="0" smtClean="0">
                          <a:latin typeface="Calibri" charset="0"/>
                          <a:ea typeface="Calibri" charset="0"/>
                          <a:cs typeface="Calibri" charset="0"/>
                        </a:rPr>
                        <a:t>Possible outcomes</a:t>
                      </a:r>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Who</a:t>
                      </a:r>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c>
                  <a:txBody>
                    <a:bodyPr/>
                    <a:lstStyle/>
                    <a:p>
                      <a:endParaRPr lang="en-US" sz="2400" b="0" i="0" dirty="0">
                        <a:latin typeface="Calibri" charset="0"/>
                        <a:ea typeface="Calibri" charset="0"/>
                        <a:cs typeface="Calibri" charset="0"/>
                      </a:endParaRPr>
                    </a:p>
                  </a:txBody>
                  <a:tcPr>
                    <a:solidFill>
                      <a:schemeClr val="accent6"/>
                    </a:solidFill>
                  </a:tcPr>
                </a:tc>
              </a:tr>
              <a:tr h="608830">
                <a:tc>
                  <a:txBody>
                    <a:bodyPr/>
                    <a:lstStyle/>
                    <a:p>
                      <a:r>
                        <a:rPr lang="en-US" sz="2400" b="0" i="0" dirty="0" smtClean="0">
                          <a:latin typeface="Calibri" charset="0"/>
                          <a:ea typeface="Calibri" charset="0"/>
                          <a:cs typeface="Calibri" charset="0"/>
                        </a:rPr>
                        <a:t>What</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Why</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Where</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When</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r h="608830">
                <a:tc>
                  <a:txBody>
                    <a:bodyPr/>
                    <a:lstStyle/>
                    <a:p>
                      <a:r>
                        <a:rPr lang="en-US" sz="2400" b="0" i="0" dirty="0" smtClean="0">
                          <a:latin typeface="Calibri" charset="0"/>
                          <a:ea typeface="Calibri" charset="0"/>
                          <a:cs typeface="Calibri" charset="0"/>
                        </a:rPr>
                        <a:t>How</a:t>
                      </a:r>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c>
                  <a:txBody>
                    <a:bodyPr/>
                    <a:lstStyle/>
                    <a:p>
                      <a:endParaRPr lang="en-US" sz="2400" b="0" i="0" dirty="0">
                        <a:latin typeface="Calibri" charset="0"/>
                        <a:ea typeface="Calibri" charset="0"/>
                        <a:cs typeface="Calibri" charset="0"/>
                      </a:endParaRPr>
                    </a:p>
                  </a:txBody>
                  <a:tcPr/>
                </a:tc>
              </a:tr>
            </a:tbl>
          </a:graphicData>
        </a:graphic>
      </p:graphicFrame>
      <p:sp>
        <p:nvSpPr>
          <p:cNvPr id="5" name="Rounded Rectangle 4"/>
          <p:cNvSpPr/>
          <p:nvPr/>
        </p:nvSpPr>
        <p:spPr>
          <a:xfrm>
            <a:off x="2680855" y="2043780"/>
            <a:ext cx="6172200" cy="3972780"/>
          </a:xfrm>
          <a:prstGeom prst="roundRect">
            <a:avLst/>
          </a:prstGeom>
          <a:solidFill>
            <a:schemeClr val="accent4">
              <a:lumMod val="50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2400" b="1" dirty="0" smtClean="0">
                <a:solidFill>
                  <a:schemeClr val="bg1"/>
                </a:solidFill>
                <a:latin typeface="Calibri" charset="0"/>
                <a:ea typeface="Calibri" charset="0"/>
                <a:cs typeface="Calibri" charset="0"/>
              </a:rPr>
              <a:t>Questions:</a:t>
            </a:r>
            <a:r>
              <a:rPr lang="en-US" sz="2400" dirty="0" smtClean="0">
                <a:solidFill>
                  <a:schemeClr val="bg1"/>
                </a:solidFill>
                <a:latin typeface="Calibri" charset="0"/>
                <a:ea typeface="Calibri" charset="0"/>
                <a:cs typeface="Calibri" charset="0"/>
              </a:rPr>
              <a:t> Who is the audience for the exercise? Who can benefit the most? Who has the most to improve? What roles will staff play?</a:t>
            </a:r>
          </a:p>
          <a:p>
            <a:endParaRPr lang="en-US" sz="2400" dirty="0" smtClean="0">
              <a:solidFill>
                <a:schemeClr val="bg1"/>
              </a:solidFill>
              <a:latin typeface="Calibri" charset="0"/>
              <a:ea typeface="Calibri" charset="0"/>
              <a:cs typeface="Calibri" charset="0"/>
            </a:endParaRPr>
          </a:p>
          <a:p>
            <a:r>
              <a:rPr lang="en-US" sz="2400" b="1" dirty="0" smtClean="0">
                <a:solidFill>
                  <a:schemeClr val="bg1"/>
                </a:solidFill>
                <a:latin typeface="Calibri" charset="0"/>
                <a:ea typeface="Calibri" charset="0"/>
                <a:cs typeface="Calibri" charset="0"/>
              </a:rPr>
              <a:t>Possible outcomes: </a:t>
            </a:r>
            <a:r>
              <a:rPr lang="en-US" sz="2400" dirty="0" smtClean="0">
                <a:solidFill>
                  <a:schemeClr val="bg1"/>
                </a:solidFill>
                <a:latin typeface="Calibri" charset="0"/>
                <a:ea typeface="Calibri" charset="0"/>
                <a:cs typeface="Calibri" charset="0"/>
              </a:rPr>
              <a:t>Audience better established; staff performance evaluated so exercise program can grow skills in all parts of the organization; facilitators and data collector roles established </a:t>
            </a:r>
            <a:endParaRPr lang="en-US" sz="2400"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773914048"/>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FIRST_Training_4-3_03</Template>
  <TotalTime>21452</TotalTime>
  <Words>3422</Words>
  <Application>Microsoft Macintosh PowerPoint</Application>
  <PresentationFormat>On-screen Show (4:3)</PresentationFormat>
  <Paragraphs>333</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Aharoni</vt:lpstr>
      <vt:lpstr>Calibri</vt:lpstr>
      <vt:lpstr>Lucida Grande</vt:lpstr>
      <vt:lpstr>Lucida Sans</vt:lpstr>
      <vt:lpstr>Lucida Sans Regular</vt:lpstr>
      <vt:lpstr>ＭＳ Ｐゴシック</vt:lpstr>
      <vt:lpstr>Arial</vt:lpstr>
      <vt:lpstr>Custom Design</vt:lpstr>
      <vt:lpstr>Module 3:  Establishing  Exercise Audiences  and Objectives </vt:lpstr>
      <vt:lpstr>Copyright</vt:lpstr>
      <vt:lpstr>Agenda</vt:lpstr>
      <vt:lpstr>Exercise Creation Process</vt:lpstr>
      <vt:lpstr>Three Pillars of Exercise Creation</vt:lpstr>
      <vt:lpstr>Factors in Developing  Exercise Priorities</vt:lpstr>
      <vt:lpstr>Determine Your Audience</vt:lpstr>
      <vt:lpstr>Needs Assessment</vt:lpstr>
      <vt:lpstr>Needs Assessment</vt:lpstr>
      <vt:lpstr>Needs Assessment</vt:lpstr>
      <vt:lpstr>Needs Assessment</vt:lpstr>
      <vt:lpstr>Needs Assessment</vt:lpstr>
      <vt:lpstr>Needs Assessment</vt:lpstr>
      <vt:lpstr>Needs Assessment</vt:lpstr>
      <vt:lpstr>Case Study</vt:lpstr>
      <vt:lpstr>Lab: Needs Assessment</vt:lpstr>
      <vt:lpstr>Lab: Needs Assessment</vt:lpstr>
      <vt:lpstr>Lab: Needs Assessment</vt:lpstr>
      <vt:lpstr>Tools To Support Exercise Priorities</vt:lpstr>
      <vt:lpstr>Check Your Learning!</vt:lpstr>
      <vt:lpstr>Conclusion</vt:lpstr>
      <vt:lpstr>PowerPoint Presentation</vt:lpstr>
      <vt:lpstr>PowerPoint Presentation</vt:lpstr>
    </vt:vector>
  </TitlesOfParts>
  <Manager/>
  <Company/>
  <LinksUpToDate>false</LinksUpToDate>
  <SharedDoc>false</SharedDoc>
  <HyperlinkBase/>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Exercise Course</dc:title>
  <dc:subject/>
  <dc:creator>FIRST.org</dc:creator>
  <cp:keywords/>
  <dc:description/>
  <cp:lastModifiedBy>Serge Droz</cp:lastModifiedBy>
  <cp:revision>293</cp:revision>
  <cp:lastPrinted>2017-06-20T22:20:02Z</cp:lastPrinted>
  <dcterms:created xsi:type="dcterms:W3CDTF">2017-06-18T18:57:04Z</dcterms:created>
  <dcterms:modified xsi:type="dcterms:W3CDTF">2017-12-24T10:27:15Z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