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7" r:id="rId1"/>
  </p:sldMasterIdLst>
  <p:notesMasterIdLst>
    <p:notesMasterId r:id="rId33"/>
  </p:notesMasterIdLst>
  <p:handoutMasterIdLst>
    <p:handoutMasterId r:id="rId34"/>
  </p:handoutMasterIdLst>
  <p:sldIdLst>
    <p:sldId id="528" r:id="rId2"/>
    <p:sldId id="642" r:id="rId3"/>
    <p:sldId id="529" r:id="rId4"/>
    <p:sldId id="641" r:id="rId5"/>
    <p:sldId id="530" r:id="rId6"/>
    <p:sldId id="531" r:id="rId7"/>
    <p:sldId id="532" r:id="rId8"/>
    <p:sldId id="533" r:id="rId9"/>
    <p:sldId id="534" r:id="rId10"/>
    <p:sldId id="535" r:id="rId11"/>
    <p:sldId id="536" r:id="rId12"/>
    <p:sldId id="537" r:id="rId13"/>
    <p:sldId id="538" r:id="rId14"/>
    <p:sldId id="539" r:id="rId15"/>
    <p:sldId id="540" r:id="rId16"/>
    <p:sldId id="541" r:id="rId17"/>
    <p:sldId id="542" r:id="rId18"/>
    <p:sldId id="543" r:id="rId19"/>
    <p:sldId id="544" r:id="rId20"/>
    <p:sldId id="545" r:id="rId21"/>
    <p:sldId id="546" r:id="rId22"/>
    <p:sldId id="547" r:id="rId23"/>
    <p:sldId id="548" r:id="rId24"/>
    <p:sldId id="549" r:id="rId25"/>
    <p:sldId id="550" r:id="rId26"/>
    <p:sldId id="551" r:id="rId27"/>
    <p:sldId id="552" r:id="rId28"/>
    <p:sldId id="553" r:id="rId29"/>
    <p:sldId id="554" r:id="rId30"/>
    <p:sldId id="639" r:id="rId31"/>
    <p:sldId id="425" r:id="rId3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4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BC4"/>
    <a:srgbClr val="E7A2FF"/>
    <a:srgbClr val="2B812B"/>
    <a:srgbClr val="C3EBC3"/>
    <a:srgbClr val="206220"/>
    <a:srgbClr val="054ABB"/>
    <a:srgbClr val="033483"/>
    <a:srgbClr val="1A4E1A"/>
    <a:srgbClr val="FFFF00"/>
    <a:srgbClr val="EB83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11" autoAdjust="0"/>
    <p:restoredTop sz="60510" autoAdjust="0"/>
  </p:normalViewPr>
  <p:slideViewPr>
    <p:cSldViewPr snapToGrid="0">
      <p:cViewPr varScale="1">
        <p:scale>
          <a:sx n="62" d="100"/>
          <a:sy n="62" d="100"/>
        </p:scale>
        <p:origin x="2168" y="200"/>
      </p:cViewPr>
      <p:guideLst>
        <p:guide orient="horz" pos="2160"/>
        <p:guide pos="480"/>
      </p:guideLst>
    </p:cSldViewPr>
  </p:slideViewPr>
  <p:outlineViewPr>
    <p:cViewPr>
      <p:scale>
        <a:sx n="33" d="100"/>
        <a:sy n="33" d="100"/>
      </p:scale>
      <p:origin x="0" y="-1912"/>
    </p:cViewPr>
  </p:outlineViewPr>
  <p:notesTextViewPr>
    <p:cViewPr>
      <p:scale>
        <a:sx n="110" d="100"/>
        <a:sy n="110" d="100"/>
      </p:scale>
      <p:origin x="0" y="0"/>
    </p:cViewPr>
  </p:notesTextViewPr>
  <p:sorterViewPr>
    <p:cViewPr>
      <p:scale>
        <a:sx n="200" d="100"/>
        <a:sy n="200" d="100"/>
      </p:scale>
      <p:origin x="0" y="0"/>
    </p:cViewPr>
  </p:sorterViewPr>
  <p:notesViewPr>
    <p:cSldViewPr snapToGrid="0" snapToObjects="1">
      <p:cViewPr varScale="1">
        <p:scale>
          <a:sx n="82" d="100"/>
          <a:sy n="82" d="100"/>
        </p:scale>
        <p:origin x="1976" y="16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handoutMaster" Target="handoutMasters/handoutMaster1.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2C7256-9A89-4A43-9437-C23C8E410198}" type="doc">
      <dgm:prSet loTypeId="urn:microsoft.com/office/officeart/2005/8/layout/cycle5" loCatId="" qsTypeId="urn:microsoft.com/office/officeart/2005/8/quickstyle/simple4" qsCatId="simple" csTypeId="urn:microsoft.com/office/officeart/2005/8/colors/accent1_5" csCatId="accent1" phldr="1"/>
      <dgm:spPr/>
      <dgm:t>
        <a:bodyPr/>
        <a:lstStyle/>
        <a:p>
          <a:endParaRPr lang="en-US"/>
        </a:p>
      </dgm:t>
    </dgm:pt>
    <dgm:pt modelId="{0FBEE34A-0356-8945-B2BF-A6035E395D45}">
      <dgm:prSet phldrT="[Text]"/>
      <dgm:spPr>
        <a:solidFill>
          <a:schemeClr val="accent4">
            <a:lumMod val="50000"/>
          </a:schemeClr>
        </a:solidFill>
      </dgm:spPr>
      <dgm:t>
        <a:bodyPr/>
        <a:lstStyle/>
        <a:p>
          <a:r>
            <a:rPr lang="en-US" b="1" dirty="0" smtClean="0">
              <a:latin typeface="Calibri" charset="0"/>
              <a:ea typeface="Calibri" charset="0"/>
              <a:cs typeface="Calibri" charset="0"/>
            </a:rPr>
            <a:t>PHASE 1: </a:t>
          </a:r>
          <a:r>
            <a:rPr lang="en-US" dirty="0" smtClean="0">
              <a:latin typeface="Calibri" charset="0"/>
              <a:ea typeface="Calibri" charset="0"/>
              <a:cs typeface="Calibri" charset="0"/>
            </a:rPr>
            <a:t>DESIGN</a:t>
          </a:r>
          <a:endParaRPr lang="en-US" dirty="0">
            <a:latin typeface="Calibri" charset="0"/>
            <a:ea typeface="Calibri" charset="0"/>
            <a:cs typeface="Calibri" charset="0"/>
          </a:endParaRPr>
        </a:p>
      </dgm:t>
    </dgm:pt>
    <dgm:pt modelId="{8FD0C49B-73EF-4B4B-A9D9-C9798C0EA903}" type="parTrans" cxnId="{706416ED-1990-2A4E-8539-DB4AC3774426}">
      <dgm:prSet/>
      <dgm:spPr/>
      <dgm:t>
        <a:bodyPr/>
        <a:lstStyle/>
        <a:p>
          <a:endParaRPr lang="en-US">
            <a:latin typeface="Lucida Sans" charset="0"/>
            <a:ea typeface="Lucida Sans" charset="0"/>
            <a:cs typeface="Lucida Sans" charset="0"/>
          </a:endParaRPr>
        </a:p>
      </dgm:t>
    </dgm:pt>
    <dgm:pt modelId="{E6DAE479-3D40-5047-B5D2-D6AE9E64E05B}" type="sibTrans" cxnId="{706416ED-1990-2A4E-8539-DB4AC3774426}">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59CFDDCA-FC7C-1642-8C52-CBB29CF84543}">
      <dgm:prSet phldrT="[Text]"/>
      <dgm:spPr>
        <a:solidFill>
          <a:schemeClr val="accent4">
            <a:lumMod val="50000"/>
          </a:schemeClr>
        </a:solidFill>
      </dgm:spPr>
      <dgm:t>
        <a:bodyPr/>
        <a:lstStyle/>
        <a:p>
          <a:r>
            <a:rPr lang="en-US" b="1" dirty="0" smtClean="0">
              <a:latin typeface="Calibri" charset="0"/>
              <a:ea typeface="Calibri" charset="0"/>
              <a:cs typeface="Calibri" charset="0"/>
            </a:rPr>
            <a:t>PHASE 2: </a:t>
          </a:r>
          <a:r>
            <a:rPr lang="en-US" b="0" dirty="0" smtClean="0">
              <a:latin typeface="Calibri" charset="0"/>
              <a:ea typeface="Calibri" charset="0"/>
              <a:cs typeface="Calibri" charset="0"/>
            </a:rPr>
            <a:t>DEVELOP</a:t>
          </a:r>
          <a:endParaRPr lang="en-US" b="0" dirty="0">
            <a:latin typeface="Calibri" charset="0"/>
            <a:ea typeface="Calibri" charset="0"/>
            <a:cs typeface="Calibri" charset="0"/>
          </a:endParaRPr>
        </a:p>
      </dgm:t>
    </dgm:pt>
    <dgm:pt modelId="{8A9C0C95-7EE7-DB47-982F-7D0A45F4E0EB}" type="parTrans" cxnId="{04E65D5A-D6B0-2544-B1DA-6274E9822D80}">
      <dgm:prSet/>
      <dgm:spPr/>
      <dgm:t>
        <a:bodyPr/>
        <a:lstStyle/>
        <a:p>
          <a:endParaRPr lang="en-US">
            <a:latin typeface="Lucida Sans" charset="0"/>
            <a:ea typeface="Lucida Sans" charset="0"/>
            <a:cs typeface="Lucida Sans" charset="0"/>
          </a:endParaRPr>
        </a:p>
      </dgm:t>
    </dgm:pt>
    <dgm:pt modelId="{1020DDF4-2E4D-9C48-819F-F127DC23722D}" type="sibTrans" cxnId="{04E65D5A-D6B0-2544-B1DA-6274E9822D80}">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FB018E01-B84C-4449-B537-A68D8149C894}">
      <dgm:prSet phldrT="[Text]"/>
      <dgm:spPr>
        <a:solidFill>
          <a:schemeClr val="accent4">
            <a:lumMod val="50000"/>
          </a:schemeClr>
        </a:solidFill>
      </dgm:spPr>
      <dgm:t>
        <a:bodyPr/>
        <a:lstStyle/>
        <a:p>
          <a:r>
            <a:rPr lang="en-US" b="1" dirty="0" smtClean="0">
              <a:latin typeface="Calibri" charset="0"/>
              <a:ea typeface="Calibri" charset="0"/>
              <a:cs typeface="Calibri" charset="0"/>
            </a:rPr>
            <a:t>PHASE 3: </a:t>
          </a:r>
          <a:r>
            <a:rPr lang="en-US" dirty="0" smtClean="0">
              <a:latin typeface="Calibri" charset="0"/>
              <a:ea typeface="Calibri" charset="0"/>
              <a:cs typeface="Calibri" charset="0"/>
            </a:rPr>
            <a:t>CONDUCT</a:t>
          </a:r>
          <a:endParaRPr lang="en-US" dirty="0">
            <a:latin typeface="Calibri" charset="0"/>
            <a:ea typeface="Calibri" charset="0"/>
            <a:cs typeface="Calibri" charset="0"/>
          </a:endParaRPr>
        </a:p>
      </dgm:t>
    </dgm:pt>
    <dgm:pt modelId="{520AB5AC-B0FB-374A-9A4F-2C2B62FA5371}" type="parTrans" cxnId="{07DB450A-A388-DA41-BBA1-005185DF8348}">
      <dgm:prSet/>
      <dgm:spPr/>
      <dgm:t>
        <a:bodyPr/>
        <a:lstStyle/>
        <a:p>
          <a:endParaRPr lang="en-US">
            <a:latin typeface="Lucida Sans" charset="0"/>
            <a:ea typeface="Lucida Sans" charset="0"/>
            <a:cs typeface="Lucida Sans" charset="0"/>
          </a:endParaRPr>
        </a:p>
      </dgm:t>
    </dgm:pt>
    <dgm:pt modelId="{C7E0D819-04F7-0142-A45B-C3474726C4F3}" type="sibTrans" cxnId="{07DB450A-A388-DA41-BBA1-005185DF8348}">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4F5B987C-9D2B-B442-B160-9D3A69A461EE}">
      <dgm:prSet phldrT="[Text]"/>
      <dgm:spPr>
        <a:solidFill>
          <a:schemeClr val="accent4">
            <a:lumMod val="50000"/>
          </a:schemeClr>
        </a:solidFill>
      </dgm:spPr>
      <dgm:t>
        <a:bodyPr/>
        <a:lstStyle/>
        <a:p>
          <a:r>
            <a:rPr lang="en-US" b="1" dirty="0" smtClean="0">
              <a:latin typeface="Calibri" charset="0"/>
              <a:ea typeface="Calibri" charset="0"/>
              <a:cs typeface="Calibri" charset="0"/>
            </a:rPr>
            <a:t>PHASE 4: </a:t>
          </a:r>
          <a:r>
            <a:rPr lang="en-US" b="0" dirty="0" smtClean="0">
              <a:latin typeface="Calibri" charset="0"/>
              <a:ea typeface="Calibri" charset="0"/>
              <a:cs typeface="Calibri" charset="0"/>
            </a:rPr>
            <a:t>EVALUATE</a:t>
          </a:r>
          <a:endParaRPr lang="en-US" b="0" dirty="0">
            <a:latin typeface="Calibri" charset="0"/>
            <a:ea typeface="Calibri" charset="0"/>
            <a:cs typeface="Calibri" charset="0"/>
          </a:endParaRPr>
        </a:p>
      </dgm:t>
    </dgm:pt>
    <dgm:pt modelId="{DBC6AB92-8A3A-3A4D-A924-F3C253EAD51A}" type="parTrans" cxnId="{FAA8B177-2ECA-B941-9C20-31396CAC3084}">
      <dgm:prSet/>
      <dgm:spPr/>
      <dgm:t>
        <a:bodyPr/>
        <a:lstStyle/>
        <a:p>
          <a:endParaRPr lang="en-US">
            <a:latin typeface="Lucida Sans" charset="0"/>
            <a:ea typeface="Lucida Sans" charset="0"/>
            <a:cs typeface="Lucida Sans" charset="0"/>
          </a:endParaRPr>
        </a:p>
      </dgm:t>
    </dgm:pt>
    <dgm:pt modelId="{FAD47BF6-77D6-5547-BF9A-D7E28D406142}" type="sibTrans" cxnId="{FAA8B177-2ECA-B941-9C20-31396CAC3084}">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169EB01C-A7B1-6F48-A8DC-8B428A7026FB}" type="pres">
      <dgm:prSet presAssocID="{592C7256-9A89-4A43-9437-C23C8E410198}" presName="cycle" presStyleCnt="0">
        <dgm:presLayoutVars>
          <dgm:dir/>
          <dgm:resizeHandles val="exact"/>
        </dgm:presLayoutVars>
      </dgm:prSet>
      <dgm:spPr/>
      <dgm:t>
        <a:bodyPr/>
        <a:lstStyle/>
        <a:p>
          <a:endParaRPr lang="en-US"/>
        </a:p>
      </dgm:t>
    </dgm:pt>
    <dgm:pt modelId="{84C0C6A6-0145-EA49-80E4-7591E7AD89A5}" type="pres">
      <dgm:prSet presAssocID="{0FBEE34A-0356-8945-B2BF-A6035E395D45}" presName="node" presStyleLbl="node1" presStyleIdx="0" presStyleCnt="4">
        <dgm:presLayoutVars>
          <dgm:bulletEnabled val="1"/>
        </dgm:presLayoutVars>
      </dgm:prSet>
      <dgm:spPr/>
      <dgm:t>
        <a:bodyPr/>
        <a:lstStyle/>
        <a:p>
          <a:endParaRPr lang="en-US"/>
        </a:p>
      </dgm:t>
    </dgm:pt>
    <dgm:pt modelId="{9E29FF66-BEF0-5C47-8F2E-8F892A6B3C39}" type="pres">
      <dgm:prSet presAssocID="{0FBEE34A-0356-8945-B2BF-A6035E395D45}" presName="spNode" presStyleCnt="0"/>
      <dgm:spPr/>
    </dgm:pt>
    <dgm:pt modelId="{7D022A6C-A8D2-F440-9041-81AB9065676F}" type="pres">
      <dgm:prSet presAssocID="{E6DAE479-3D40-5047-B5D2-D6AE9E64E05B}" presName="sibTrans" presStyleLbl="sibTrans1D1" presStyleIdx="0" presStyleCnt="4"/>
      <dgm:spPr/>
      <dgm:t>
        <a:bodyPr/>
        <a:lstStyle/>
        <a:p>
          <a:endParaRPr lang="en-US"/>
        </a:p>
      </dgm:t>
    </dgm:pt>
    <dgm:pt modelId="{7C26C112-6827-8E4F-B2D9-D5D65A50DE7C}" type="pres">
      <dgm:prSet presAssocID="{59CFDDCA-FC7C-1642-8C52-CBB29CF84543}" presName="node" presStyleLbl="node1" presStyleIdx="1" presStyleCnt="4">
        <dgm:presLayoutVars>
          <dgm:bulletEnabled val="1"/>
        </dgm:presLayoutVars>
      </dgm:prSet>
      <dgm:spPr/>
      <dgm:t>
        <a:bodyPr/>
        <a:lstStyle/>
        <a:p>
          <a:endParaRPr lang="en-US"/>
        </a:p>
      </dgm:t>
    </dgm:pt>
    <dgm:pt modelId="{F03693A7-33FA-8E42-84F4-BA05081CF7F8}" type="pres">
      <dgm:prSet presAssocID="{59CFDDCA-FC7C-1642-8C52-CBB29CF84543}" presName="spNode" presStyleCnt="0"/>
      <dgm:spPr/>
    </dgm:pt>
    <dgm:pt modelId="{C0F939E8-17B6-B74C-A980-0B004816B129}" type="pres">
      <dgm:prSet presAssocID="{1020DDF4-2E4D-9C48-819F-F127DC23722D}" presName="sibTrans" presStyleLbl="sibTrans1D1" presStyleIdx="1" presStyleCnt="4"/>
      <dgm:spPr/>
      <dgm:t>
        <a:bodyPr/>
        <a:lstStyle/>
        <a:p>
          <a:endParaRPr lang="en-US"/>
        </a:p>
      </dgm:t>
    </dgm:pt>
    <dgm:pt modelId="{BA84484A-B3BB-C94A-8345-EACA861E2215}" type="pres">
      <dgm:prSet presAssocID="{FB018E01-B84C-4449-B537-A68D8149C894}" presName="node" presStyleLbl="node1" presStyleIdx="2" presStyleCnt="4">
        <dgm:presLayoutVars>
          <dgm:bulletEnabled val="1"/>
        </dgm:presLayoutVars>
      </dgm:prSet>
      <dgm:spPr/>
      <dgm:t>
        <a:bodyPr/>
        <a:lstStyle/>
        <a:p>
          <a:endParaRPr lang="en-US"/>
        </a:p>
      </dgm:t>
    </dgm:pt>
    <dgm:pt modelId="{4C1E8399-1F69-3F42-83ED-4005A092F13C}" type="pres">
      <dgm:prSet presAssocID="{FB018E01-B84C-4449-B537-A68D8149C894}" presName="spNode" presStyleCnt="0"/>
      <dgm:spPr/>
    </dgm:pt>
    <dgm:pt modelId="{2646C32D-DA64-734B-8E22-C3D2C01E9041}" type="pres">
      <dgm:prSet presAssocID="{C7E0D819-04F7-0142-A45B-C3474726C4F3}" presName="sibTrans" presStyleLbl="sibTrans1D1" presStyleIdx="2" presStyleCnt="4"/>
      <dgm:spPr/>
      <dgm:t>
        <a:bodyPr/>
        <a:lstStyle/>
        <a:p>
          <a:endParaRPr lang="en-US"/>
        </a:p>
      </dgm:t>
    </dgm:pt>
    <dgm:pt modelId="{B3711BA1-3334-9047-B797-89F5B8FE57A0}" type="pres">
      <dgm:prSet presAssocID="{4F5B987C-9D2B-B442-B160-9D3A69A461EE}" presName="node" presStyleLbl="node1" presStyleIdx="3" presStyleCnt="4">
        <dgm:presLayoutVars>
          <dgm:bulletEnabled val="1"/>
        </dgm:presLayoutVars>
      </dgm:prSet>
      <dgm:spPr/>
      <dgm:t>
        <a:bodyPr/>
        <a:lstStyle/>
        <a:p>
          <a:endParaRPr lang="en-US"/>
        </a:p>
      </dgm:t>
    </dgm:pt>
    <dgm:pt modelId="{D69BA042-79ED-CE45-BD7E-73759C30EAA4}" type="pres">
      <dgm:prSet presAssocID="{4F5B987C-9D2B-B442-B160-9D3A69A461EE}" presName="spNode" presStyleCnt="0"/>
      <dgm:spPr/>
    </dgm:pt>
    <dgm:pt modelId="{EB4CDB71-3E39-3048-A084-1BA85C5DE8C0}" type="pres">
      <dgm:prSet presAssocID="{FAD47BF6-77D6-5547-BF9A-D7E28D406142}" presName="sibTrans" presStyleLbl="sibTrans1D1" presStyleIdx="3" presStyleCnt="4"/>
      <dgm:spPr/>
      <dgm:t>
        <a:bodyPr/>
        <a:lstStyle/>
        <a:p>
          <a:endParaRPr lang="en-US"/>
        </a:p>
      </dgm:t>
    </dgm:pt>
  </dgm:ptLst>
  <dgm:cxnLst>
    <dgm:cxn modelId="{B36D28AD-76D5-7642-889F-D421121D3A4E}" type="presOf" srcId="{592C7256-9A89-4A43-9437-C23C8E410198}" destId="{169EB01C-A7B1-6F48-A8DC-8B428A7026FB}" srcOrd="0" destOrd="0" presId="urn:microsoft.com/office/officeart/2005/8/layout/cycle5"/>
    <dgm:cxn modelId="{07DB450A-A388-DA41-BBA1-005185DF8348}" srcId="{592C7256-9A89-4A43-9437-C23C8E410198}" destId="{FB018E01-B84C-4449-B537-A68D8149C894}" srcOrd="2" destOrd="0" parTransId="{520AB5AC-B0FB-374A-9A4F-2C2B62FA5371}" sibTransId="{C7E0D819-04F7-0142-A45B-C3474726C4F3}"/>
    <dgm:cxn modelId="{AE414953-CDEB-1C4E-903A-BEECD3E491B5}" type="presOf" srcId="{FB018E01-B84C-4449-B537-A68D8149C894}" destId="{BA84484A-B3BB-C94A-8345-EACA861E2215}" srcOrd="0" destOrd="0" presId="urn:microsoft.com/office/officeart/2005/8/layout/cycle5"/>
    <dgm:cxn modelId="{5377A60D-732E-924F-BFBA-CE10885B8C79}" type="presOf" srcId="{1020DDF4-2E4D-9C48-819F-F127DC23722D}" destId="{C0F939E8-17B6-B74C-A980-0B004816B129}" srcOrd="0" destOrd="0" presId="urn:microsoft.com/office/officeart/2005/8/layout/cycle5"/>
    <dgm:cxn modelId="{4F929638-DE13-1049-828F-082BAAEAC9BA}" type="presOf" srcId="{0FBEE34A-0356-8945-B2BF-A6035E395D45}" destId="{84C0C6A6-0145-EA49-80E4-7591E7AD89A5}" srcOrd="0" destOrd="0" presId="urn:microsoft.com/office/officeart/2005/8/layout/cycle5"/>
    <dgm:cxn modelId="{16E6626B-48EB-DF49-8442-E97AF12F0AB7}" type="presOf" srcId="{FAD47BF6-77D6-5547-BF9A-D7E28D406142}" destId="{EB4CDB71-3E39-3048-A084-1BA85C5DE8C0}" srcOrd="0" destOrd="0" presId="urn:microsoft.com/office/officeart/2005/8/layout/cycle5"/>
    <dgm:cxn modelId="{D21391EA-E668-FC4C-B426-F9E368FD8D17}" type="presOf" srcId="{E6DAE479-3D40-5047-B5D2-D6AE9E64E05B}" destId="{7D022A6C-A8D2-F440-9041-81AB9065676F}" srcOrd="0" destOrd="0" presId="urn:microsoft.com/office/officeart/2005/8/layout/cycle5"/>
    <dgm:cxn modelId="{04E65D5A-D6B0-2544-B1DA-6274E9822D80}" srcId="{592C7256-9A89-4A43-9437-C23C8E410198}" destId="{59CFDDCA-FC7C-1642-8C52-CBB29CF84543}" srcOrd="1" destOrd="0" parTransId="{8A9C0C95-7EE7-DB47-982F-7D0A45F4E0EB}" sibTransId="{1020DDF4-2E4D-9C48-819F-F127DC23722D}"/>
    <dgm:cxn modelId="{ED26E09A-53DC-E047-B649-321459B2AB4C}" type="presOf" srcId="{C7E0D819-04F7-0142-A45B-C3474726C4F3}" destId="{2646C32D-DA64-734B-8E22-C3D2C01E9041}" srcOrd="0" destOrd="0" presId="urn:microsoft.com/office/officeart/2005/8/layout/cycle5"/>
    <dgm:cxn modelId="{FAA8B177-2ECA-B941-9C20-31396CAC3084}" srcId="{592C7256-9A89-4A43-9437-C23C8E410198}" destId="{4F5B987C-9D2B-B442-B160-9D3A69A461EE}" srcOrd="3" destOrd="0" parTransId="{DBC6AB92-8A3A-3A4D-A924-F3C253EAD51A}" sibTransId="{FAD47BF6-77D6-5547-BF9A-D7E28D406142}"/>
    <dgm:cxn modelId="{9359689C-9D32-9E4E-8259-F5D7AA49A783}" type="presOf" srcId="{4F5B987C-9D2B-B442-B160-9D3A69A461EE}" destId="{B3711BA1-3334-9047-B797-89F5B8FE57A0}" srcOrd="0" destOrd="0" presId="urn:microsoft.com/office/officeart/2005/8/layout/cycle5"/>
    <dgm:cxn modelId="{36130C72-A003-2149-BFDF-64206895048E}" type="presOf" srcId="{59CFDDCA-FC7C-1642-8C52-CBB29CF84543}" destId="{7C26C112-6827-8E4F-B2D9-D5D65A50DE7C}" srcOrd="0" destOrd="0" presId="urn:microsoft.com/office/officeart/2005/8/layout/cycle5"/>
    <dgm:cxn modelId="{706416ED-1990-2A4E-8539-DB4AC3774426}" srcId="{592C7256-9A89-4A43-9437-C23C8E410198}" destId="{0FBEE34A-0356-8945-B2BF-A6035E395D45}" srcOrd="0" destOrd="0" parTransId="{8FD0C49B-73EF-4B4B-A9D9-C9798C0EA903}" sibTransId="{E6DAE479-3D40-5047-B5D2-D6AE9E64E05B}"/>
    <dgm:cxn modelId="{89006853-E9C8-4A4F-ACF8-A0DD8680C873}" type="presParOf" srcId="{169EB01C-A7B1-6F48-A8DC-8B428A7026FB}" destId="{84C0C6A6-0145-EA49-80E4-7591E7AD89A5}" srcOrd="0" destOrd="0" presId="urn:microsoft.com/office/officeart/2005/8/layout/cycle5"/>
    <dgm:cxn modelId="{E71A1C8E-C6F9-2646-995F-CAA041785CDA}" type="presParOf" srcId="{169EB01C-A7B1-6F48-A8DC-8B428A7026FB}" destId="{9E29FF66-BEF0-5C47-8F2E-8F892A6B3C39}" srcOrd="1" destOrd="0" presId="urn:microsoft.com/office/officeart/2005/8/layout/cycle5"/>
    <dgm:cxn modelId="{AA018CEE-6699-E54E-9050-F80080D370B9}" type="presParOf" srcId="{169EB01C-A7B1-6F48-A8DC-8B428A7026FB}" destId="{7D022A6C-A8D2-F440-9041-81AB9065676F}" srcOrd="2" destOrd="0" presId="urn:microsoft.com/office/officeart/2005/8/layout/cycle5"/>
    <dgm:cxn modelId="{F17BD9C4-C73E-BF48-963E-2E0C7C9126DD}" type="presParOf" srcId="{169EB01C-A7B1-6F48-A8DC-8B428A7026FB}" destId="{7C26C112-6827-8E4F-B2D9-D5D65A50DE7C}" srcOrd="3" destOrd="0" presId="urn:microsoft.com/office/officeart/2005/8/layout/cycle5"/>
    <dgm:cxn modelId="{FE16F130-1681-1941-8854-87B81137DA9D}" type="presParOf" srcId="{169EB01C-A7B1-6F48-A8DC-8B428A7026FB}" destId="{F03693A7-33FA-8E42-84F4-BA05081CF7F8}" srcOrd="4" destOrd="0" presId="urn:microsoft.com/office/officeart/2005/8/layout/cycle5"/>
    <dgm:cxn modelId="{BC7F8393-430A-AF49-A709-8F9C605113FD}" type="presParOf" srcId="{169EB01C-A7B1-6F48-A8DC-8B428A7026FB}" destId="{C0F939E8-17B6-B74C-A980-0B004816B129}" srcOrd="5" destOrd="0" presId="urn:microsoft.com/office/officeart/2005/8/layout/cycle5"/>
    <dgm:cxn modelId="{9123045C-2C13-6244-99C6-48BD619BD5CD}" type="presParOf" srcId="{169EB01C-A7B1-6F48-A8DC-8B428A7026FB}" destId="{BA84484A-B3BB-C94A-8345-EACA861E2215}" srcOrd="6" destOrd="0" presId="urn:microsoft.com/office/officeart/2005/8/layout/cycle5"/>
    <dgm:cxn modelId="{E71CC84C-D356-8E43-93C0-5EE3DB49F51B}" type="presParOf" srcId="{169EB01C-A7B1-6F48-A8DC-8B428A7026FB}" destId="{4C1E8399-1F69-3F42-83ED-4005A092F13C}" srcOrd="7" destOrd="0" presId="urn:microsoft.com/office/officeart/2005/8/layout/cycle5"/>
    <dgm:cxn modelId="{B34BA23A-B6E2-FC42-905C-1B2A8F974AE5}" type="presParOf" srcId="{169EB01C-A7B1-6F48-A8DC-8B428A7026FB}" destId="{2646C32D-DA64-734B-8E22-C3D2C01E9041}" srcOrd="8" destOrd="0" presId="urn:microsoft.com/office/officeart/2005/8/layout/cycle5"/>
    <dgm:cxn modelId="{91635DB1-29F4-2245-B3FE-300CE57E1491}" type="presParOf" srcId="{169EB01C-A7B1-6F48-A8DC-8B428A7026FB}" destId="{B3711BA1-3334-9047-B797-89F5B8FE57A0}" srcOrd="9" destOrd="0" presId="urn:microsoft.com/office/officeart/2005/8/layout/cycle5"/>
    <dgm:cxn modelId="{0CA9E7CB-B55E-2D40-8B22-94D71D626304}" type="presParOf" srcId="{169EB01C-A7B1-6F48-A8DC-8B428A7026FB}" destId="{D69BA042-79ED-CE45-BD7E-73759C30EAA4}" srcOrd="10" destOrd="0" presId="urn:microsoft.com/office/officeart/2005/8/layout/cycle5"/>
    <dgm:cxn modelId="{E4BECB65-9830-3E4C-9768-EF025D9FDDB7}" type="presParOf" srcId="{169EB01C-A7B1-6F48-A8DC-8B428A7026FB}" destId="{EB4CDB71-3E39-3048-A084-1BA85C5DE8C0}"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C0C6A6-0145-EA49-80E4-7591E7AD89A5}">
      <dsp:nvSpPr>
        <dsp:cNvPr id="0" name=""/>
        <dsp:cNvSpPr/>
      </dsp:nvSpPr>
      <dsp:spPr>
        <a:xfrm>
          <a:off x="3690193" y="1710"/>
          <a:ext cx="1763613" cy="1146348"/>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b="1" kern="1200" dirty="0" smtClean="0">
              <a:latin typeface="Calibri" charset="0"/>
              <a:ea typeface="Calibri" charset="0"/>
              <a:cs typeface="Calibri" charset="0"/>
            </a:rPr>
            <a:t>PHASE 1: </a:t>
          </a:r>
          <a:r>
            <a:rPr lang="en-US" sz="2700" kern="1200" dirty="0" smtClean="0">
              <a:latin typeface="Calibri" charset="0"/>
              <a:ea typeface="Calibri" charset="0"/>
              <a:cs typeface="Calibri" charset="0"/>
            </a:rPr>
            <a:t>DESIGN</a:t>
          </a:r>
          <a:endParaRPr lang="en-US" sz="2700" kern="1200" dirty="0">
            <a:latin typeface="Calibri" charset="0"/>
            <a:ea typeface="Calibri" charset="0"/>
            <a:cs typeface="Calibri" charset="0"/>
          </a:endParaRPr>
        </a:p>
      </dsp:txBody>
      <dsp:txXfrm>
        <a:off x="3746153" y="57670"/>
        <a:ext cx="1651693" cy="1034428"/>
      </dsp:txXfrm>
    </dsp:sp>
    <dsp:sp modelId="{7D022A6C-A8D2-F440-9041-81AB9065676F}">
      <dsp:nvSpPr>
        <dsp:cNvPr id="0" name=""/>
        <dsp:cNvSpPr/>
      </dsp:nvSpPr>
      <dsp:spPr>
        <a:xfrm>
          <a:off x="2676837" y="574884"/>
          <a:ext cx="3790324" cy="3790324"/>
        </a:xfrm>
        <a:custGeom>
          <a:avLst/>
          <a:gdLst/>
          <a:ahLst/>
          <a:cxnLst/>
          <a:rect l="0" t="0" r="0" b="0"/>
          <a:pathLst>
            <a:path>
              <a:moveTo>
                <a:pt x="3020799" y="370504"/>
              </a:moveTo>
              <a:arcTo wR="1895162" hR="1895162" stAng="18386281"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7C26C112-6827-8E4F-B2D9-D5D65A50DE7C}">
      <dsp:nvSpPr>
        <dsp:cNvPr id="0" name=""/>
        <dsp:cNvSpPr/>
      </dsp:nvSpPr>
      <dsp:spPr>
        <a:xfrm>
          <a:off x="5585355" y="1896872"/>
          <a:ext cx="1763613" cy="1146348"/>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b="1" kern="1200" dirty="0" smtClean="0">
              <a:latin typeface="Calibri" charset="0"/>
              <a:ea typeface="Calibri" charset="0"/>
              <a:cs typeface="Calibri" charset="0"/>
            </a:rPr>
            <a:t>PHASE 2: </a:t>
          </a:r>
          <a:r>
            <a:rPr lang="en-US" sz="2700" b="0" kern="1200" dirty="0" smtClean="0">
              <a:latin typeface="Calibri" charset="0"/>
              <a:ea typeface="Calibri" charset="0"/>
              <a:cs typeface="Calibri" charset="0"/>
            </a:rPr>
            <a:t>DEVELOP</a:t>
          </a:r>
          <a:endParaRPr lang="en-US" sz="2700" b="0" kern="1200" dirty="0">
            <a:latin typeface="Calibri" charset="0"/>
            <a:ea typeface="Calibri" charset="0"/>
            <a:cs typeface="Calibri" charset="0"/>
          </a:endParaRPr>
        </a:p>
      </dsp:txBody>
      <dsp:txXfrm>
        <a:off x="5641315" y="1952832"/>
        <a:ext cx="1651693" cy="1034428"/>
      </dsp:txXfrm>
    </dsp:sp>
    <dsp:sp modelId="{C0F939E8-17B6-B74C-A980-0B004816B129}">
      <dsp:nvSpPr>
        <dsp:cNvPr id="0" name=""/>
        <dsp:cNvSpPr/>
      </dsp:nvSpPr>
      <dsp:spPr>
        <a:xfrm>
          <a:off x="2676837" y="574884"/>
          <a:ext cx="3790324" cy="3790324"/>
        </a:xfrm>
        <a:custGeom>
          <a:avLst/>
          <a:gdLst/>
          <a:ahLst/>
          <a:cxnLst/>
          <a:rect l="0" t="0" r="0" b="0"/>
          <a:pathLst>
            <a:path>
              <a:moveTo>
                <a:pt x="3593957" y="2735241"/>
              </a:moveTo>
              <a:arcTo wR="1895162" hR="1895162" stAng="1578784"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A84484A-B3BB-C94A-8345-EACA861E2215}">
      <dsp:nvSpPr>
        <dsp:cNvPr id="0" name=""/>
        <dsp:cNvSpPr/>
      </dsp:nvSpPr>
      <dsp:spPr>
        <a:xfrm>
          <a:off x="3690193" y="3792034"/>
          <a:ext cx="1763613" cy="1146348"/>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b="1" kern="1200" dirty="0" smtClean="0">
              <a:latin typeface="Calibri" charset="0"/>
              <a:ea typeface="Calibri" charset="0"/>
              <a:cs typeface="Calibri" charset="0"/>
            </a:rPr>
            <a:t>PHASE 3: </a:t>
          </a:r>
          <a:r>
            <a:rPr lang="en-US" sz="2700" kern="1200" dirty="0" smtClean="0">
              <a:latin typeface="Calibri" charset="0"/>
              <a:ea typeface="Calibri" charset="0"/>
              <a:cs typeface="Calibri" charset="0"/>
            </a:rPr>
            <a:t>CONDUCT</a:t>
          </a:r>
          <a:endParaRPr lang="en-US" sz="2700" kern="1200" dirty="0">
            <a:latin typeface="Calibri" charset="0"/>
            <a:ea typeface="Calibri" charset="0"/>
            <a:cs typeface="Calibri" charset="0"/>
          </a:endParaRPr>
        </a:p>
      </dsp:txBody>
      <dsp:txXfrm>
        <a:off x="3746153" y="3847994"/>
        <a:ext cx="1651693" cy="1034428"/>
      </dsp:txXfrm>
    </dsp:sp>
    <dsp:sp modelId="{2646C32D-DA64-734B-8E22-C3D2C01E9041}">
      <dsp:nvSpPr>
        <dsp:cNvPr id="0" name=""/>
        <dsp:cNvSpPr/>
      </dsp:nvSpPr>
      <dsp:spPr>
        <a:xfrm>
          <a:off x="2676837" y="574884"/>
          <a:ext cx="3790324" cy="3790324"/>
        </a:xfrm>
        <a:custGeom>
          <a:avLst/>
          <a:gdLst/>
          <a:ahLst/>
          <a:cxnLst/>
          <a:rect l="0" t="0" r="0" b="0"/>
          <a:pathLst>
            <a:path>
              <a:moveTo>
                <a:pt x="769525" y="3419819"/>
              </a:moveTo>
              <a:arcTo wR="1895162" hR="1895162" stAng="7586281"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3711BA1-3334-9047-B797-89F5B8FE57A0}">
      <dsp:nvSpPr>
        <dsp:cNvPr id="0" name=""/>
        <dsp:cNvSpPr/>
      </dsp:nvSpPr>
      <dsp:spPr>
        <a:xfrm>
          <a:off x="1795031" y="1896872"/>
          <a:ext cx="1763613" cy="1146348"/>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b="1" kern="1200" dirty="0" smtClean="0">
              <a:latin typeface="Calibri" charset="0"/>
              <a:ea typeface="Calibri" charset="0"/>
              <a:cs typeface="Calibri" charset="0"/>
            </a:rPr>
            <a:t>PHASE 4: </a:t>
          </a:r>
          <a:r>
            <a:rPr lang="en-US" sz="2700" b="0" kern="1200" dirty="0" smtClean="0">
              <a:latin typeface="Calibri" charset="0"/>
              <a:ea typeface="Calibri" charset="0"/>
              <a:cs typeface="Calibri" charset="0"/>
            </a:rPr>
            <a:t>EVALUATE</a:t>
          </a:r>
          <a:endParaRPr lang="en-US" sz="2700" b="0" kern="1200" dirty="0">
            <a:latin typeface="Calibri" charset="0"/>
            <a:ea typeface="Calibri" charset="0"/>
            <a:cs typeface="Calibri" charset="0"/>
          </a:endParaRPr>
        </a:p>
      </dsp:txBody>
      <dsp:txXfrm>
        <a:off x="1850991" y="1952832"/>
        <a:ext cx="1651693" cy="1034428"/>
      </dsp:txXfrm>
    </dsp:sp>
    <dsp:sp modelId="{EB4CDB71-3E39-3048-A084-1BA85C5DE8C0}">
      <dsp:nvSpPr>
        <dsp:cNvPr id="0" name=""/>
        <dsp:cNvSpPr/>
      </dsp:nvSpPr>
      <dsp:spPr>
        <a:xfrm>
          <a:off x="2676837" y="574884"/>
          <a:ext cx="3790324" cy="3790324"/>
        </a:xfrm>
        <a:custGeom>
          <a:avLst/>
          <a:gdLst/>
          <a:ahLst/>
          <a:cxnLst/>
          <a:rect l="0" t="0" r="0" b="0"/>
          <a:pathLst>
            <a:path>
              <a:moveTo>
                <a:pt x="196366" y="1055083"/>
              </a:moveTo>
              <a:arcTo wR="1895162" hR="1895162" stAng="12378784"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5322277" cy="457200"/>
          </a:xfrm>
          <a:prstGeom prst="rect">
            <a:avLst/>
          </a:prstGeom>
        </p:spPr>
        <p:txBody>
          <a:bodyPr vert="horz" lIns="91440" tIns="45720" rIns="91440" bIns="45720" rtlCol="0"/>
          <a:lstStyle>
            <a:lvl1pPr algn="l">
              <a:defRPr sz="1200"/>
            </a:lvl1pPr>
          </a:lstStyle>
          <a:p>
            <a:r>
              <a:rPr lang="en-US" dirty="0">
                <a:latin typeface="Calibri" charset="0"/>
                <a:ea typeface="Calibri" charset="0"/>
                <a:cs typeface="Calibri" charset="0"/>
              </a:rPr>
              <a:t>Module 6: Setting Up Exercise Scenarios, Assets, and </a:t>
            </a:r>
            <a:r>
              <a:rPr lang="en-US" dirty="0" smtClean="0">
                <a:latin typeface="Calibri" charset="0"/>
                <a:ea typeface="Calibri" charset="0"/>
                <a:cs typeface="Calibri" charset="0"/>
              </a:rPr>
              <a:t>Documents</a:t>
            </a:r>
            <a:endParaRPr lang="en-US" dirty="0">
              <a:latin typeface="Calibri" charset="0"/>
              <a:ea typeface="Calibri" charset="0"/>
              <a:cs typeface="Calibri"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a:latin typeface="Calibri" charset="0"/>
                <a:ea typeface="Calibri" charset="0"/>
                <a:cs typeface="Calibri" charset="0"/>
              </a:rPr>
              <a:t>Student Guide</a:t>
            </a:r>
          </a:p>
          <a:p>
            <a:endParaRPr lang="en-US" dirty="0">
              <a:latin typeface="Calibri" charset="0"/>
              <a:ea typeface="Calibri" charset="0"/>
              <a:cs typeface="Calibri" charset="0"/>
            </a:endParaRPr>
          </a:p>
        </p:txBody>
      </p:sp>
      <p:sp>
        <p:nvSpPr>
          <p:cNvPr id="6" name="Footer Placeholder 3"/>
          <p:cNvSpPr>
            <a:spLocks noGrp="1"/>
          </p:cNvSpPr>
          <p:nvPr>
            <p:ph type="ftr" sz="quarter" idx="2"/>
          </p:nvPr>
        </p:nvSpPr>
        <p:spPr>
          <a:xfrm>
            <a:off x="-1" y="8685213"/>
            <a:ext cx="4463513" cy="457200"/>
          </a:xfrm>
          <a:prstGeom prst="rect">
            <a:avLst/>
          </a:prstGeom>
        </p:spPr>
        <p:txBody>
          <a:bodyPr vert="horz" lIns="91440" tIns="45720" rIns="91440" bIns="45720" rtlCol="0" anchor="b"/>
          <a:lstStyle>
            <a:lvl1pPr algn="l">
              <a:defRPr sz="1200"/>
            </a:lvl1pPr>
          </a:lstStyle>
          <a:p>
            <a:r>
              <a:rPr lang="en-US" sz="800" dirty="0" smtClean="0">
                <a:latin typeface="Calibri" charset="0"/>
                <a:ea typeface="Calibri" charset="0"/>
                <a:cs typeface="Calibri" charset="0"/>
              </a:rPr>
              <a:t>Module 6: Setting Up Exercise Scenarios, Assets, and Documents © 2017 FIRST</a:t>
            </a:r>
            <a:endParaRPr lang="en-US" sz="800" dirty="0">
              <a:latin typeface="Calibri" charset="0"/>
              <a:ea typeface="Calibri" charset="0"/>
              <a:cs typeface="Calibri" charset="0"/>
            </a:endParaRPr>
          </a:p>
        </p:txBody>
      </p:sp>
      <p:sp>
        <p:nvSpPr>
          <p:cNvPr id="7"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A0CCC7-7E1B-4CF2-A4EE-141B2747F2FA}" type="slidenum">
              <a:rPr lang="en-US" sz="800" smtClean="0">
                <a:latin typeface="Calibri" charset="0"/>
                <a:ea typeface="Calibri" charset="0"/>
                <a:cs typeface="Calibri" charset="0"/>
              </a:rPr>
              <a:t>‹#›</a:t>
            </a:fld>
            <a:endParaRPr lang="en-US" sz="800" dirty="0">
              <a:latin typeface="Calibri" charset="0"/>
              <a:ea typeface="Calibri" charset="0"/>
              <a:cs typeface="Calibri" charset="0"/>
            </a:endParaRPr>
          </a:p>
        </p:txBody>
      </p:sp>
    </p:spTree>
    <p:extLst>
      <p:ext uri="{BB962C8B-B14F-4D97-AF65-F5344CB8AC3E}">
        <p14:creationId xmlns:p14="http://schemas.microsoft.com/office/powerpoint/2010/main" val="148043503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b="0" i="0">
                <a:latin typeface="Calibri" charset="0"/>
                <a:ea typeface="Calibri" charset="0"/>
                <a:cs typeface="Calibri" charset="0"/>
              </a:defRPr>
            </a:lvl1pPr>
          </a:lstStyle>
          <a:p>
            <a:pPr>
              <a:defRPr/>
            </a:pPr>
            <a:endParaRPr lang="en-US" altLang="en-US" dirty="0"/>
          </a:p>
        </p:txBody>
      </p:sp>
      <p:sp>
        <p:nvSpPr>
          <p:cNvPr id="2355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b="0" i="0">
                <a:latin typeface="Calibri" charset="0"/>
                <a:ea typeface="Calibri" charset="0"/>
                <a:cs typeface="Calibri" charset="0"/>
              </a:defRPr>
            </a:lvl1pPr>
          </a:lstStyle>
          <a:p>
            <a:pPr>
              <a:defRPr/>
            </a:pPr>
            <a:fld id="{81892EE4-E14D-4FAA-B9C1-98613337A36C}" type="datetime1">
              <a:rPr lang="en-US" altLang="en-US" smtClean="0"/>
              <a:pPr>
                <a:defRPr/>
              </a:pPr>
              <a:t>12/24/17</a:t>
            </a:fld>
            <a:endParaRPr lang="en-US" altLang="en-US" dirty="0"/>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3558" name="Rectangle 6"/>
          <p:cNvSpPr>
            <a:spLocks noGrp="1" noChangeArrowheads="1"/>
          </p:cNvSpPr>
          <p:nvPr>
            <p:ph type="ftr" sz="quarter" idx="4"/>
          </p:nvPr>
        </p:nvSpPr>
        <p:spPr bwMode="auto">
          <a:xfrm>
            <a:off x="0" y="8928556"/>
            <a:ext cx="3453189" cy="215444"/>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spAutoFit/>
          </a:bodyPr>
          <a:lstStyle>
            <a:lvl1pPr eaLnBrk="1" hangingPunct="1">
              <a:defRPr sz="800" b="0" i="0">
                <a:latin typeface="Calibri" charset="0"/>
                <a:ea typeface="Calibri" charset="0"/>
                <a:cs typeface="Calibri" charset="0"/>
              </a:defRPr>
            </a:lvl1pPr>
          </a:lstStyle>
          <a:p>
            <a:pPr>
              <a:defRPr/>
            </a:pPr>
            <a:r>
              <a:rPr lang="en-US" altLang="en-US" smtClean="0"/>
              <a:t>Module 6: Setting Up Exercise Scenarios, Assets, and Documents © 2017 FIRST</a:t>
            </a:r>
            <a:endParaRPr lang="en-US" altLang="en-US" dirty="0"/>
          </a:p>
        </p:txBody>
      </p:sp>
      <p:sp>
        <p:nvSpPr>
          <p:cNvPr id="2355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b="0" i="0">
                <a:latin typeface="Calibri" charset="0"/>
                <a:ea typeface="Calibri" charset="0"/>
                <a:cs typeface="Calibri" charset="0"/>
              </a:defRPr>
            </a:lvl1pPr>
          </a:lstStyle>
          <a:p>
            <a:fld id="{F5E97437-CEF4-4036-91BC-BC5EA72D1A5E}" type="slidenum">
              <a:rPr lang="en-US" altLang="en-US" smtClean="0"/>
              <a:pPr/>
              <a:t>‹#›</a:t>
            </a:fld>
            <a:endParaRPr lang="en-US" altLang="en-US" dirty="0"/>
          </a:p>
        </p:txBody>
      </p:sp>
      <p:sp>
        <p:nvSpPr>
          <p:cNvPr id="2" name="Notes Placeholder 1"/>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txBox="1">
            <a:spLocks noChangeArrowheads="1"/>
          </p:cNvSpPr>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US"/>
            </a:defPPr>
            <a:lvl1pPr algn="r" rtl="0" eaLnBrk="1" fontAlgn="base" hangingPunct="1">
              <a:spcBef>
                <a:spcPct val="0"/>
              </a:spcBef>
              <a:spcAft>
                <a:spcPct val="0"/>
              </a:spcAft>
              <a:defRPr sz="800" b="0" i="0" kern="1200">
                <a:solidFill>
                  <a:schemeClr val="tx1"/>
                </a:solidFill>
                <a:latin typeface="Lucida Sans Regular" charset="0"/>
                <a:ea typeface="Lucida Sans Regular" charset="0"/>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fld id="{F5E97437-CEF4-4036-91BC-BC5EA72D1A5E}" type="slidenum">
              <a:rPr lang="en-US" altLang="en-US" smtClean="0">
                <a:latin typeface="Calibri" charset="0"/>
                <a:ea typeface="Calibri" charset="0"/>
                <a:cs typeface="Calibri" charset="0"/>
              </a:rPr>
              <a:pPr/>
              <a:t>‹#›</a:t>
            </a:fld>
            <a:endParaRPr lang="en-US" altLang="en-US" dirty="0">
              <a:latin typeface="Calibri" charset="0"/>
              <a:ea typeface="Calibri" charset="0"/>
              <a:cs typeface="Calibri" charset="0"/>
            </a:endParaRPr>
          </a:p>
        </p:txBody>
      </p:sp>
    </p:spTree>
    <p:extLst>
      <p:ext uri="{BB962C8B-B14F-4D97-AF65-F5344CB8AC3E}">
        <p14:creationId xmlns:p14="http://schemas.microsoft.com/office/powerpoint/2010/main" val="4132337777"/>
      </p:ext>
    </p:extLst>
  </p:cSld>
  <p:clrMap bg1="lt1" tx1="dk1" bg2="lt2" tx2="dk2" accent1="accent1" accent2="accent2" accent3="accent3" accent4="accent4" accent5="accent5" accent6="accent6" hlink="hlink" folHlink="folHlink"/>
  <p:hf hdr="0" dt="0"/>
  <p:notesStyle>
    <a:lvl1pPr algn="l" defTabSz="457200" rtl="0" eaLnBrk="0" fontAlgn="base" hangingPunct="0">
      <a:lnSpc>
        <a:spcPct val="90000"/>
      </a:lnSpc>
      <a:spcBef>
        <a:spcPts val="1600"/>
      </a:spcBef>
      <a:spcAft>
        <a:spcPct val="0"/>
      </a:spcAft>
      <a:defRPr sz="1200" b="0" i="0" kern="1200">
        <a:solidFill>
          <a:schemeClr val="tx1"/>
        </a:solidFill>
        <a:latin typeface="Calibri" charset="0"/>
        <a:ea typeface="Calibri" charset="0"/>
        <a:cs typeface="Calibri" charset="0"/>
      </a:defRPr>
    </a:lvl1pPr>
    <a:lvl2pPr marL="285750" indent="-195263" algn="l" defTabSz="457200" rtl="0" eaLnBrk="0" fontAlgn="base" hangingPunct="0">
      <a:lnSpc>
        <a:spcPct val="90000"/>
      </a:lnSpc>
      <a:spcBef>
        <a:spcPts val="1000"/>
      </a:spcBef>
      <a:spcAft>
        <a:spcPct val="0"/>
      </a:spcAft>
      <a:buFont typeface="Arial" charset="0"/>
      <a:buChar char="•"/>
      <a:tabLst/>
      <a:defRPr sz="1200" b="0" i="0" kern="1200">
        <a:solidFill>
          <a:schemeClr val="tx1"/>
        </a:solidFill>
        <a:latin typeface="Calibri" charset="0"/>
        <a:ea typeface="Calibri" charset="0"/>
        <a:cs typeface="Calibri" charset="0"/>
      </a:defRPr>
    </a:lvl2pPr>
    <a:lvl3pPr marL="407988" indent="-136525" algn="l" defTabSz="457200" rtl="0" eaLnBrk="0" fontAlgn="base" hangingPunct="0">
      <a:lnSpc>
        <a:spcPct val="90000"/>
      </a:lnSpc>
      <a:spcBef>
        <a:spcPts val="400"/>
      </a:spcBef>
      <a:spcAft>
        <a:spcPct val="0"/>
      </a:spcAft>
      <a:buFont typeface="Lucida Grande"/>
      <a:buChar char="–"/>
      <a:tabLst/>
      <a:defRPr sz="1200" b="0" i="0" kern="1200">
        <a:solidFill>
          <a:schemeClr val="tx1"/>
        </a:solidFill>
        <a:latin typeface="Calibri" charset="0"/>
        <a:ea typeface="Calibri" charset="0"/>
        <a:cs typeface="Calibri" charset="0"/>
      </a:defRPr>
    </a:lvl3pPr>
    <a:lvl4pPr marL="573088" indent="-165100" algn="l" defTabSz="457200" rtl="0" eaLnBrk="0" fontAlgn="base" hangingPunct="0">
      <a:lnSpc>
        <a:spcPct val="90000"/>
      </a:lnSpc>
      <a:spcBef>
        <a:spcPts val="400"/>
      </a:spcBef>
      <a:spcAft>
        <a:spcPct val="0"/>
      </a:spcAft>
      <a:buFont typeface="Arial" charset="0"/>
      <a:buChar char="•"/>
      <a:tabLst/>
      <a:defRPr sz="1200" b="0" i="0" kern="1200">
        <a:solidFill>
          <a:schemeClr val="tx1"/>
        </a:solidFill>
        <a:latin typeface="Calibri" charset="0"/>
        <a:ea typeface="Calibri" charset="0"/>
        <a:cs typeface="Calibri" charset="0"/>
      </a:defRPr>
    </a:lvl4pPr>
    <a:lvl5pPr marL="755650" indent="-182563" algn="l" defTabSz="457200" rtl="0" eaLnBrk="0" fontAlgn="base" hangingPunct="0">
      <a:lnSpc>
        <a:spcPct val="90000"/>
      </a:lnSpc>
      <a:spcBef>
        <a:spcPts val="400"/>
      </a:spcBef>
      <a:spcAft>
        <a:spcPct val="0"/>
      </a:spcAft>
      <a:buFont typeface="Lucida Grande"/>
      <a:buChar char="–"/>
      <a:tabLst/>
      <a:defRPr sz="1200" b="0" i="0" kern="1200">
        <a:solidFill>
          <a:schemeClr val="tx1"/>
        </a:solidFill>
        <a:latin typeface="Calibri" charset="0"/>
        <a:ea typeface="Calibri" charset="0"/>
        <a:cs typeface="Calibri"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xfrm>
            <a:off x="304800" y="4343400"/>
            <a:ext cx="6248400" cy="4114800"/>
          </a:xfrm>
          <a:prstGeom prst="rect">
            <a:avLst/>
          </a:prstGeom>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defRPr/>
            </a:pPr>
            <a:r>
              <a:rPr lang="en-US" b="1" dirty="0"/>
              <a:t>Module 6: </a:t>
            </a:r>
            <a:r>
              <a:rPr lang="en-US" i="1" dirty="0" smtClean="0"/>
              <a:t>60 </a:t>
            </a:r>
            <a:r>
              <a:rPr lang="en-US" i="1" dirty="0"/>
              <a:t>minutes</a:t>
            </a:r>
          </a:p>
          <a:p>
            <a:pPr eaLnBrk="1" hangingPunct="1">
              <a:defRPr/>
            </a:pPr>
            <a:r>
              <a:rPr lang="en-US" b="1" dirty="0" smtClean="0"/>
              <a:t>Say</a:t>
            </a:r>
            <a:r>
              <a:rPr lang="en-US" b="1" dirty="0"/>
              <a:t>: </a:t>
            </a:r>
            <a:r>
              <a:rPr lang="en-US" dirty="0"/>
              <a:t>Module 6 will explore setting up exercise scenarios, assets, and documents.</a:t>
            </a:r>
          </a:p>
        </p:txBody>
      </p:sp>
      <p:sp>
        <p:nvSpPr>
          <p:cNvPr id="6" name="Rectangle 6"/>
          <p:cNvSpPr>
            <a:spLocks noGrp="1" noChangeArrowheads="1"/>
          </p:cNvSpPr>
          <p:nvPr>
            <p:ph type="ftr" sz="quarter" idx="4"/>
          </p:nvPr>
        </p:nvSpPr>
        <p:spPr bwMode="auto">
          <a:xfrm>
            <a:off x="-1" y="8930607"/>
            <a:ext cx="4196863" cy="21544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smtClean="0">
                <a:latin typeface="Lucida Sans Regular" charset="0"/>
                <a:ea typeface="Lucida Sans Regular" charset="0"/>
                <a:cs typeface="Lucida Sans Regular" charset="0"/>
              </a:rPr>
              <a:t>Module 6: Setting Up Exercise Scenarios, Assets, and Documents © 2017 FIRST</a:t>
            </a:r>
            <a:endParaRPr lang="en-US" altLang="en-US" sz="800" dirty="0">
              <a:latin typeface="Lucida Sans Regular" charset="0"/>
              <a:ea typeface="Lucida Sans Regular" charset="0"/>
              <a:cs typeface="Lucida Sans Regular" charset="0"/>
            </a:endParaRP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1</a:t>
            </a:fld>
            <a:endParaRPr lang="en-US" altLang="en-US" sz="800" dirty="0"/>
          </a:p>
        </p:txBody>
      </p:sp>
    </p:spTree>
    <p:extLst>
      <p:ext uri="{BB962C8B-B14F-4D97-AF65-F5344CB8AC3E}">
        <p14:creationId xmlns:p14="http://schemas.microsoft.com/office/powerpoint/2010/main" val="1262680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1579" y="4343400"/>
            <a:ext cx="5654842" cy="4114800"/>
          </a:xfrm>
          <a:prstGeom prst="rect">
            <a:avLst/>
          </a:prstGeom>
        </p:spPr>
        <p:txBody>
          <a:bodyPr/>
          <a:lstStyle/>
          <a:p>
            <a:pPr>
              <a:lnSpc>
                <a:spcPct val="100000"/>
              </a:lnSpc>
              <a:spcBef>
                <a:spcPct val="30000"/>
              </a:spcBef>
              <a:defRPr/>
            </a:pPr>
            <a:r>
              <a:rPr lang="en-US" b="1" dirty="0"/>
              <a:t>Using the Best Scenarios and Storylines: </a:t>
            </a:r>
            <a:r>
              <a:rPr lang="en-US" i="1" dirty="0" smtClean="0"/>
              <a:t>2 minutes</a:t>
            </a:r>
            <a:endParaRPr lang="en-US" dirty="0"/>
          </a:p>
          <a:p>
            <a:r>
              <a:rPr lang="en-US" b="1" dirty="0"/>
              <a:t>Say:</a:t>
            </a:r>
            <a:r>
              <a:rPr lang="en-US" dirty="0"/>
              <a:t> Identify how to use the best scenarios and storylines in an exercise: </a:t>
            </a:r>
          </a:p>
          <a:p>
            <a:pPr marL="171450" lvl="0" indent="-171450">
              <a:buFont typeface="Arial" charset="0"/>
              <a:buChar char="•"/>
            </a:pPr>
            <a:r>
              <a:rPr lang="en-US" dirty="0"/>
              <a:t>Background </a:t>
            </a:r>
            <a:r>
              <a:rPr lang="en-US" dirty="0" smtClean="0"/>
              <a:t>scenario:</a:t>
            </a:r>
            <a:r>
              <a:rPr lang="en-US" baseline="0" dirty="0" smtClean="0"/>
              <a:t> Is the setup for the scenario sufficiently detailed and, more importantly, relevant to how your target learners conduct their everyday business lives?</a:t>
            </a:r>
            <a:endParaRPr lang="en-US" dirty="0"/>
          </a:p>
          <a:p>
            <a:pPr marL="171450" lvl="0" indent="-171450">
              <a:buFont typeface="Arial" charset="0"/>
              <a:buChar char="•"/>
            </a:pPr>
            <a:r>
              <a:rPr lang="en-US" dirty="0"/>
              <a:t>Main </a:t>
            </a:r>
            <a:r>
              <a:rPr lang="en-US" dirty="0" smtClean="0"/>
              <a:t>actors: Who takes the main action in the scenario</a:t>
            </a:r>
            <a:r>
              <a:rPr lang="en-US" baseline="0" dirty="0" smtClean="0"/>
              <a:t> and who takes more of a background role? Which threats apply to whom and at what level?</a:t>
            </a:r>
          </a:p>
          <a:p>
            <a:pPr marL="171450" lvl="0" indent="-171450">
              <a:buFont typeface="Arial" charset="0"/>
              <a:buChar char="•"/>
            </a:pPr>
            <a:r>
              <a:rPr lang="en-US" dirty="0" smtClean="0"/>
              <a:t>Storylines:</a:t>
            </a:r>
            <a:r>
              <a:rPr lang="en-US" baseline="0" dirty="0" smtClean="0"/>
              <a:t> Does each storyline in the scenario have a beginning, middle, and end? Is there an optimum outcome for each role in the scenario? Is there an optimum path and ending for the entire scenario or is it more open-ended?</a:t>
            </a:r>
            <a:endParaRPr lang="en-US" dirty="0"/>
          </a:p>
          <a:p>
            <a:pPr marL="171450" lvl="0" indent="-171450">
              <a:buFont typeface="Arial" charset="0"/>
              <a:buChar char="•"/>
            </a:pPr>
            <a:r>
              <a:rPr lang="en-US" dirty="0" smtClean="0"/>
              <a:t>Media:</a:t>
            </a:r>
            <a:r>
              <a:rPr lang="en-US" baseline="0" dirty="0" smtClean="0"/>
              <a:t> What kind of media will you use in the scenario? Is a distributed PDF file or printout enough? Or do you think the scenario merits audio, video, or even props?</a:t>
            </a:r>
            <a:endParaRPr lang="en-US" dirty="0"/>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10</a:t>
            </a:fld>
            <a:endParaRPr lang="en-US" altLang="en-US" dirty="0"/>
          </a:p>
        </p:txBody>
      </p:sp>
    </p:spTree>
    <p:extLst>
      <p:ext uri="{BB962C8B-B14F-4D97-AF65-F5344CB8AC3E}">
        <p14:creationId xmlns:p14="http://schemas.microsoft.com/office/powerpoint/2010/main" val="2499333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xfrm>
            <a:off x="681789" y="4343400"/>
            <a:ext cx="5494422"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b="1" dirty="0"/>
              <a:t>Check Your Learning!: </a:t>
            </a:r>
            <a:r>
              <a:rPr lang="en-US" altLang="en-US" i="1" dirty="0" smtClean="0"/>
              <a:t>5 minutes</a:t>
            </a:r>
            <a:endParaRPr lang="en-US" b="1" dirty="0"/>
          </a:p>
          <a:p>
            <a:r>
              <a:rPr lang="en-US" b="1" dirty="0"/>
              <a:t>Say: </a:t>
            </a:r>
            <a:r>
              <a:rPr lang="en-US" dirty="0"/>
              <a:t>Discuss how </a:t>
            </a:r>
            <a:r>
              <a:rPr lang="en-US" dirty="0" smtClean="0"/>
              <a:t>best exercise </a:t>
            </a:r>
            <a:r>
              <a:rPr lang="en-US" dirty="0"/>
              <a:t>scenarios </a:t>
            </a:r>
            <a:r>
              <a:rPr lang="en-US" dirty="0" smtClean="0"/>
              <a:t>can be used to reflect</a:t>
            </a:r>
            <a:r>
              <a:rPr lang="en-US" baseline="0" dirty="0" smtClean="0"/>
              <a:t> real issues </a:t>
            </a:r>
            <a:r>
              <a:rPr lang="en-US" dirty="0" smtClean="0"/>
              <a:t>in participants</a:t>
            </a:r>
            <a:r>
              <a:rPr lang="en-US" dirty="0"/>
              <a:t>’ organizations</a:t>
            </a:r>
            <a:r>
              <a:rPr lang="en-US" dirty="0" smtClean="0"/>
              <a:t>. In other words: Which kinds of organizational</a:t>
            </a:r>
            <a:r>
              <a:rPr lang="en-US" baseline="0" dirty="0" smtClean="0"/>
              <a:t> problems are best represented by simulations?</a:t>
            </a:r>
            <a:endParaRPr lang="en-US" dirty="0" smtClean="0"/>
          </a:p>
          <a:p>
            <a:r>
              <a:rPr lang="en-US" b="1" dirty="0" smtClean="0"/>
              <a:t>Let</a:t>
            </a:r>
            <a:r>
              <a:rPr lang="en-US" dirty="0" smtClean="0"/>
              <a:t> learners come up with potential ideas for their own organizations.</a:t>
            </a:r>
          </a:p>
          <a:p>
            <a:r>
              <a:rPr lang="en-US" b="1" dirty="0" smtClean="0"/>
              <a:t>Instructor notes:</a:t>
            </a:r>
            <a:r>
              <a:rPr lang="en-US" dirty="0" smtClean="0"/>
              <a:t> One of the important first steps in creating a scenario is identifying</a:t>
            </a:r>
            <a:r>
              <a:rPr lang="en-US" baseline="0" dirty="0" smtClean="0"/>
              <a:t> threats and hazards to the organization. For example, taking time to create a simulation about how to walk through a standard operating procedure may be a waste of time because the procedure may not need a high amount of instruction. But evaluating an organizational threat such as cyberattacks, profit loss, or even document privacy, walking through potential risks and damages, figuring out how to thwart those damages, and placing those steps in a simulation may be a worthwhile effort because you are taking a high level of complexity and placing it in a more simplified simulated framework.</a:t>
            </a:r>
            <a:endParaRPr lang="en-US" dirty="0"/>
          </a:p>
        </p:txBody>
      </p:sp>
      <p:sp>
        <p:nvSpPr>
          <p:cNvPr id="6" name="Rectangle 6"/>
          <p:cNvSpPr>
            <a:spLocks noGrp="1" noChangeArrowheads="1"/>
          </p:cNvSpPr>
          <p:nvPr>
            <p:ph type="ftr" sz="quarter" idx="4"/>
          </p:nvPr>
        </p:nvSpPr>
        <p:spPr bwMode="auto">
          <a:xfrm>
            <a:off x="-1" y="8930607"/>
            <a:ext cx="4196863" cy="21544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smtClean="0">
                <a:latin typeface="Lucida Sans Regular" charset="0"/>
                <a:ea typeface="Lucida Sans Regular" charset="0"/>
                <a:cs typeface="Lucida Sans Regular" charset="0"/>
              </a:rPr>
              <a:t>Module 6: Setting Up Exercise Scenarios, Assets, and Documents © 2017 FIRST</a:t>
            </a:r>
            <a:endParaRPr lang="en-US" altLang="en-US" sz="800" dirty="0">
              <a:latin typeface="Lucida Sans Regular" charset="0"/>
              <a:ea typeface="Lucida Sans Regular" charset="0"/>
              <a:cs typeface="Lucida Sans Regular" charset="0"/>
            </a:endParaRP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11</a:t>
            </a:fld>
            <a:endParaRPr lang="en-US" altLang="en-US" sz="800" dirty="0"/>
          </a:p>
        </p:txBody>
      </p:sp>
    </p:spTree>
    <p:extLst>
      <p:ext uri="{BB962C8B-B14F-4D97-AF65-F5344CB8AC3E}">
        <p14:creationId xmlns:p14="http://schemas.microsoft.com/office/powerpoint/2010/main" val="5466401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0628" y="4343400"/>
            <a:ext cx="5956744" cy="4114800"/>
          </a:xfrm>
          <a:prstGeom prst="rect">
            <a:avLst/>
          </a:prstGeom>
        </p:spPr>
        <p:txBody>
          <a:bodyPr/>
          <a:lstStyle/>
          <a:p>
            <a:pPr>
              <a:lnSpc>
                <a:spcPct val="100000"/>
              </a:lnSpc>
              <a:spcBef>
                <a:spcPct val="30000"/>
              </a:spcBef>
              <a:defRPr/>
            </a:pPr>
            <a:r>
              <a:rPr lang="en-US" b="1" dirty="0"/>
              <a:t>Key Exercise Assets and Documents: </a:t>
            </a:r>
            <a:r>
              <a:rPr lang="en-US" i="1" dirty="0"/>
              <a:t>2 </a:t>
            </a:r>
            <a:r>
              <a:rPr lang="en-US" i="1" dirty="0" smtClean="0"/>
              <a:t>minutes</a:t>
            </a:r>
            <a:endParaRPr lang="en-US" dirty="0"/>
          </a:p>
          <a:p>
            <a:r>
              <a:rPr lang="en-US" b="1" dirty="0"/>
              <a:t>Say:</a:t>
            </a:r>
            <a:r>
              <a:rPr lang="en-US" dirty="0"/>
              <a:t> Take a look at these key exercise assets and documents, particularly:</a:t>
            </a:r>
          </a:p>
          <a:p>
            <a:pPr marL="171450" indent="-171450">
              <a:buFont typeface="Arial" charset="0"/>
              <a:buChar char="•"/>
            </a:pPr>
            <a:r>
              <a:rPr lang="en-US" dirty="0"/>
              <a:t>Exercise Design Document</a:t>
            </a:r>
          </a:p>
          <a:p>
            <a:pPr marL="171450" indent="-171450">
              <a:buFont typeface="Arial" charset="0"/>
              <a:buChar char="•"/>
            </a:pPr>
            <a:r>
              <a:rPr lang="en-US" dirty="0"/>
              <a:t>Facilitator Guide </a:t>
            </a:r>
          </a:p>
          <a:p>
            <a:pPr marL="171450" indent="-171450">
              <a:buFont typeface="Arial" charset="0"/>
              <a:buChar char="•"/>
            </a:pPr>
            <a:r>
              <a:rPr lang="en-US" dirty="0"/>
              <a:t>Multimedia Presentation </a:t>
            </a:r>
          </a:p>
          <a:p>
            <a:pPr marL="171450" indent="-171450">
              <a:buFont typeface="Arial" charset="0"/>
              <a:buChar char="•"/>
            </a:pPr>
            <a:r>
              <a:rPr lang="en-US" dirty="0"/>
              <a:t>Exercise Plan (ExPlan) </a:t>
            </a:r>
          </a:p>
          <a:p>
            <a:pPr marL="171450" indent="-171450">
              <a:buFont typeface="Arial" charset="0"/>
              <a:buChar char="•"/>
            </a:pPr>
            <a:r>
              <a:rPr lang="en-US" dirty="0"/>
              <a:t>Extent of Play Agreement (XPA) </a:t>
            </a:r>
          </a:p>
          <a:p>
            <a:pPr marL="171450" indent="-171450">
              <a:buFont typeface="Arial" charset="0"/>
              <a:buChar char="•"/>
            </a:pPr>
            <a:r>
              <a:rPr lang="en-US" dirty="0" smtClean="0"/>
              <a:t>Surveys and Instructor Debriefs</a:t>
            </a:r>
            <a:endParaRPr lang="en-US" dirty="0"/>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12</a:t>
            </a:fld>
            <a:endParaRPr lang="en-US" altLang="en-US" dirty="0"/>
          </a:p>
        </p:txBody>
      </p:sp>
    </p:spTree>
    <p:extLst>
      <p:ext uri="{BB962C8B-B14F-4D97-AF65-F5344CB8AC3E}">
        <p14:creationId xmlns:p14="http://schemas.microsoft.com/office/powerpoint/2010/main" val="16513372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17621" y="4343400"/>
            <a:ext cx="5622758" cy="4114800"/>
          </a:xfrm>
          <a:prstGeom prst="rect">
            <a:avLst/>
          </a:prstGeom>
        </p:spPr>
        <p:txBody>
          <a:bodyPr/>
          <a:lstStyle/>
          <a:p>
            <a:pPr>
              <a:lnSpc>
                <a:spcPct val="100000"/>
              </a:lnSpc>
              <a:spcBef>
                <a:spcPct val="30000"/>
              </a:spcBef>
              <a:defRPr/>
            </a:pPr>
            <a:r>
              <a:rPr lang="en-US" sz="1100" b="1" dirty="0"/>
              <a:t>Exercise Design Document: </a:t>
            </a:r>
            <a:r>
              <a:rPr lang="en-US" sz="1100" i="1" dirty="0"/>
              <a:t>2 </a:t>
            </a:r>
            <a:r>
              <a:rPr lang="en-US" sz="1100" i="1" dirty="0" smtClean="0"/>
              <a:t>minutes</a:t>
            </a:r>
            <a:endParaRPr lang="en-US" sz="1100" dirty="0"/>
          </a:p>
          <a:p>
            <a:r>
              <a:rPr lang="en-US" sz="1100" b="1" dirty="0"/>
              <a:t>Say:</a:t>
            </a:r>
            <a:r>
              <a:rPr lang="en-US" sz="1100" dirty="0"/>
              <a:t> An Exercise Design Document, </a:t>
            </a:r>
            <a:r>
              <a:rPr lang="en-US" sz="1100" dirty="0" smtClean="0"/>
              <a:t>also called </a:t>
            </a:r>
            <a:r>
              <a:rPr lang="en-US" sz="1100" dirty="0"/>
              <a:t>the Situation Manual, or SitMan in some contexts, offers core documentation as the textual background for a facilitated exercise. The Exercise Design Document supports the scenario narrative and serves as the primary reference material for all participants during conduct.</a:t>
            </a:r>
          </a:p>
          <a:p>
            <a:r>
              <a:rPr lang="en-US" sz="1100" dirty="0"/>
              <a:t>The Exercise Design Document generally includes the following information:</a:t>
            </a:r>
          </a:p>
          <a:p>
            <a:pPr lvl="1"/>
            <a:r>
              <a:rPr lang="en-US" sz="1100" dirty="0" smtClean="0"/>
              <a:t>Exercise </a:t>
            </a:r>
            <a:r>
              <a:rPr lang="en-US" sz="1100" dirty="0"/>
              <a:t>scope, objectives, and core capabilities</a:t>
            </a:r>
          </a:p>
          <a:p>
            <a:pPr lvl="1"/>
            <a:r>
              <a:rPr lang="en-US" sz="1100" dirty="0" smtClean="0"/>
              <a:t>Exercise </a:t>
            </a:r>
            <a:r>
              <a:rPr lang="en-US" sz="1100" dirty="0"/>
              <a:t>assumptions and artificialities</a:t>
            </a:r>
          </a:p>
          <a:p>
            <a:pPr lvl="1"/>
            <a:r>
              <a:rPr lang="en-US" sz="1100" dirty="0" smtClean="0"/>
              <a:t>Instructions </a:t>
            </a:r>
            <a:r>
              <a:rPr lang="en-US" sz="1100" dirty="0"/>
              <a:t>for exercise participants</a:t>
            </a:r>
          </a:p>
          <a:p>
            <a:pPr lvl="1"/>
            <a:r>
              <a:rPr lang="en-US" sz="1100" dirty="0" smtClean="0"/>
              <a:t>Exercise </a:t>
            </a:r>
            <a:r>
              <a:rPr lang="en-US" sz="1100" dirty="0"/>
              <a:t>structure (i.e., order of the modules)</a:t>
            </a:r>
          </a:p>
          <a:p>
            <a:pPr lvl="1"/>
            <a:r>
              <a:rPr lang="en-US" sz="1100" dirty="0" smtClean="0"/>
              <a:t>Exercise </a:t>
            </a:r>
            <a:r>
              <a:rPr lang="en-US" sz="1100" dirty="0"/>
              <a:t>scenario background (including scenario location information)</a:t>
            </a:r>
          </a:p>
          <a:p>
            <a:pPr lvl="1"/>
            <a:r>
              <a:rPr lang="en-US" sz="1100" dirty="0" smtClean="0"/>
              <a:t>Discussion </a:t>
            </a:r>
            <a:r>
              <a:rPr lang="en-US" sz="1100" dirty="0"/>
              <a:t>questions and key issues</a:t>
            </a:r>
          </a:p>
          <a:p>
            <a:pPr lvl="1"/>
            <a:r>
              <a:rPr lang="en-US" sz="1100" dirty="0" smtClean="0"/>
              <a:t>Schedule </a:t>
            </a:r>
            <a:r>
              <a:rPr lang="en-US" sz="1100" dirty="0"/>
              <a:t>of </a:t>
            </a:r>
            <a:r>
              <a:rPr lang="en-US" sz="1100" dirty="0" smtClean="0"/>
              <a:t>events</a:t>
            </a:r>
            <a:endParaRPr lang="en-US" sz="1100" dirty="0"/>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13</a:t>
            </a:fld>
            <a:endParaRPr lang="en-US" altLang="en-US" dirty="0"/>
          </a:p>
        </p:txBody>
      </p:sp>
    </p:spTree>
    <p:extLst>
      <p:ext uri="{BB962C8B-B14F-4D97-AF65-F5344CB8AC3E}">
        <p14:creationId xmlns:p14="http://schemas.microsoft.com/office/powerpoint/2010/main" val="6830063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89284" y="4343400"/>
            <a:ext cx="5879432" cy="4114800"/>
          </a:xfrm>
          <a:prstGeom prst="rect">
            <a:avLst/>
          </a:prstGeom>
        </p:spPr>
        <p:txBody>
          <a:bodyPr/>
          <a:lstStyle/>
          <a:p>
            <a:pPr>
              <a:lnSpc>
                <a:spcPct val="100000"/>
              </a:lnSpc>
              <a:spcBef>
                <a:spcPct val="30000"/>
              </a:spcBef>
              <a:defRPr/>
            </a:pPr>
            <a:r>
              <a:rPr lang="en-US" b="1" dirty="0"/>
              <a:t>Exercise Design Document: </a:t>
            </a:r>
            <a:r>
              <a:rPr lang="en-US" i="1" dirty="0"/>
              <a:t>2 </a:t>
            </a:r>
            <a:r>
              <a:rPr lang="en-US" i="1" dirty="0" smtClean="0"/>
              <a:t>minutes</a:t>
            </a:r>
            <a:endParaRPr lang="en-US" dirty="0"/>
          </a:p>
          <a:p>
            <a:r>
              <a:rPr lang="en-US" b="1" dirty="0"/>
              <a:t>Say:</a:t>
            </a:r>
            <a:r>
              <a:rPr lang="en-US" dirty="0"/>
              <a:t> The introduction provides an overview of the exercise—including scope, objectives and core capabilities, structure, rules, and conduct—as well as an exercise agenda. </a:t>
            </a:r>
          </a:p>
          <a:p>
            <a:r>
              <a:rPr lang="en-US" dirty="0"/>
              <a:t>The next section of the Exercise Design Document is the scenario, which may be divided up into distinct, chronologically sequenced modules. Each module represents a specific time segment within the overall scenario, based on exercise objectives and scenario requirements.</a:t>
            </a:r>
          </a:p>
          <a:p>
            <a:r>
              <a:rPr lang="en-US" dirty="0"/>
              <a:t>Each module is followed by discussion questions, usually divided by organization or discipline. Responses to the modules’ discussion questions are the focus of the exercise, and reviewing them provides the basis for evaluating exercise results. These discussion questions should be derived from the exercise objectives and associated core capabilities, capability targets, and critical tasks documented in each survey.</a:t>
            </a:r>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14</a:t>
            </a:fld>
            <a:endParaRPr lang="en-US" altLang="en-US" dirty="0"/>
          </a:p>
        </p:txBody>
      </p:sp>
    </p:spTree>
    <p:extLst>
      <p:ext uri="{BB962C8B-B14F-4D97-AF65-F5344CB8AC3E}">
        <p14:creationId xmlns:p14="http://schemas.microsoft.com/office/powerpoint/2010/main" val="293194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78042" y="4343400"/>
            <a:ext cx="5301916" cy="4114800"/>
          </a:xfrm>
          <a:prstGeom prst="rect">
            <a:avLst/>
          </a:prstGeom>
        </p:spPr>
        <p:txBody>
          <a:bodyPr/>
          <a:lstStyle/>
          <a:p>
            <a:pPr>
              <a:lnSpc>
                <a:spcPct val="100000"/>
              </a:lnSpc>
              <a:spcBef>
                <a:spcPct val="30000"/>
              </a:spcBef>
              <a:defRPr/>
            </a:pPr>
            <a:r>
              <a:rPr lang="en-US" sz="1100" b="1" dirty="0"/>
              <a:t>Exercise Design Document Appendices: </a:t>
            </a:r>
            <a:r>
              <a:rPr lang="en-US" sz="1100" i="1" dirty="0"/>
              <a:t>2 </a:t>
            </a:r>
            <a:r>
              <a:rPr lang="en-US" sz="1100" i="1" dirty="0" smtClean="0"/>
              <a:t>minutes</a:t>
            </a:r>
            <a:endParaRPr lang="en-US" sz="1100" dirty="0"/>
          </a:p>
          <a:p>
            <a:r>
              <a:rPr lang="en-US" sz="1100" b="1" dirty="0"/>
              <a:t>Say:</a:t>
            </a:r>
            <a:r>
              <a:rPr lang="en-US" sz="1100" dirty="0"/>
              <a:t> Exercise Design Document reference appendices may include, but are not limited to:</a:t>
            </a:r>
          </a:p>
          <a:p>
            <a:pPr marL="171450" indent="-171450">
              <a:buFont typeface="Arial" charset="0"/>
              <a:buChar char="•"/>
            </a:pPr>
            <a:r>
              <a:rPr lang="en-US" sz="1100" dirty="0"/>
              <a:t>Relevant documents regarding plans, SOPs, and so forth</a:t>
            </a:r>
          </a:p>
          <a:p>
            <a:pPr marL="171450" indent="-171450">
              <a:buFont typeface="Arial" charset="0"/>
              <a:buChar char="•"/>
            </a:pPr>
            <a:r>
              <a:rPr lang="en-US" sz="1100" dirty="0"/>
              <a:t>Organization-specific threat information</a:t>
            </a:r>
          </a:p>
          <a:p>
            <a:pPr marL="171450" indent="-171450">
              <a:buFont typeface="Arial" charset="0"/>
              <a:buChar char="•"/>
            </a:pPr>
            <a:r>
              <a:rPr lang="en-US" sz="1100" dirty="0"/>
              <a:t>Material Safety Data Sheet or agent fact sheet, when applicable </a:t>
            </a:r>
          </a:p>
          <a:p>
            <a:pPr marL="171450" indent="-171450">
              <a:buFont typeface="Arial" charset="0"/>
              <a:buChar char="•"/>
            </a:pPr>
            <a:r>
              <a:rPr lang="en-US" sz="1100" dirty="0"/>
              <a:t>A list of reference </a:t>
            </a:r>
            <a:r>
              <a:rPr lang="en-US" sz="1100" dirty="0" smtClean="0"/>
              <a:t>terms</a:t>
            </a:r>
            <a:endParaRPr lang="en-US" sz="1100" dirty="0"/>
          </a:p>
          <a:p>
            <a:r>
              <a:rPr lang="en-US" sz="1100" b="1" dirty="0"/>
              <a:t>Instructor note: </a:t>
            </a:r>
            <a:r>
              <a:rPr lang="en-US" sz="1100" dirty="0"/>
              <a:t>The </a:t>
            </a:r>
            <a:r>
              <a:rPr lang="en-US" sz="1100" dirty="0">
                <a:latin typeface="Lucida Sans Unicode" charset="0"/>
                <a:ea typeface="Lucida Sans Unicode" charset="0"/>
                <a:cs typeface="Lucida Sans Unicode" charset="0"/>
              </a:rPr>
              <a:t>Material Safety Data Sheet (MSDS) or Product Safety Data Sheet (PSDS) may not be relevant to most FIRST constituents. They are intended to provide emergency personnel with procedures for handling or working with a substance in a safe manner and include information such as toxicity, health effects, first aid, storage, disposal, protective equipment, and handling procedures.</a:t>
            </a:r>
            <a:endParaRPr lang="en-US" sz="1100" dirty="0"/>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15</a:t>
            </a:fld>
            <a:endParaRPr lang="en-US" altLang="en-US" dirty="0"/>
          </a:p>
        </p:txBody>
      </p:sp>
    </p:spTree>
    <p:extLst>
      <p:ext uri="{BB962C8B-B14F-4D97-AF65-F5344CB8AC3E}">
        <p14:creationId xmlns:p14="http://schemas.microsoft.com/office/powerpoint/2010/main" val="12395383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10126" y="4343400"/>
            <a:ext cx="5237748" cy="4114800"/>
          </a:xfrm>
          <a:prstGeom prst="rect">
            <a:avLst/>
          </a:prstGeom>
        </p:spPr>
        <p:txBody>
          <a:bodyPr/>
          <a:lstStyle/>
          <a:p>
            <a:pPr>
              <a:lnSpc>
                <a:spcPct val="100000"/>
              </a:lnSpc>
              <a:spcBef>
                <a:spcPct val="30000"/>
              </a:spcBef>
              <a:defRPr/>
            </a:pPr>
            <a:r>
              <a:rPr lang="en-US" b="1" dirty="0"/>
              <a:t>Facilitator Guide: </a:t>
            </a:r>
            <a:r>
              <a:rPr lang="en-US" i="1" dirty="0" smtClean="0"/>
              <a:t>1 minute</a:t>
            </a:r>
            <a:endParaRPr lang="en-US" dirty="0"/>
          </a:p>
          <a:p>
            <a:pPr>
              <a:lnSpc>
                <a:spcPct val="100000"/>
              </a:lnSpc>
              <a:spcBef>
                <a:spcPct val="30000"/>
              </a:spcBef>
              <a:defRPr/>
            </a:pPr>
            <a:r>
              <a:rPr lang="en-US" b="1" dirty="0"/>
              <a:t>Say:</a:t>
            </a:r>
            <a:r>
              <a:rPr lang="en-US" dirty="0"/>
              <a:t> A Facilitator Guide is designed to help facilitators manage a discussion-based exercise. It usually outlines instructions and key issues for discussion during the event and provides background information to help the facilitator answer questions from participants or players. This guide may also include an evaluation section that provides evaluation staff members with guidance and instructions on evaluation or observation methodology to be used, as well as essential materials required to execute their specific functions.</a:t>
            </a:r>
          </a:p>
          <a:p>
            <a:endParaRPr lang="en-US" dirty="0"/>
          </a:p>
          <a:p>
            <a:endParaRPr lang="en-US" dirty="0"/>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16</a:t>
            </a:fld>
            <a:endParaRPr lang="en-US" altLang="en-US" dirty="0"/>
          </a:p>
        </p:txBody>
      </p:sp>
    </p:spTree>
    <p:extLst>
      <p:ext uri="{BB962C8B-B14F-4D97-AF65-F5344CB8AC3E}">
        <p14:creationId xmlns:p14="http://schemas.microsoft.com/office/powerpoint/2010/main" val="1320056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41158" y="4343400"/>
            <a:ext cx="5975684" cy="4114800"/>
          </a:xfrm>
          <a:prstGeom prst="rect">
            <a:avLst/>
          </a:prstGeom>
        </p:spPr>
        <p:txBody>
          <a:bodyPr/>
          <a:lstStyle/>
          <a:p>
            <a:pPr>
              <a:lnSpc>
                <a:spcPct val="100000"/>
              </a:lnSpc>
              <a:spcBef>
                <a:spcPct val="30000"/>
              </a:spcBef>
              <a:defRPr/>
            </a:pPr>
            <a:r>
              <a:rPr lang="en-US" sz="1100" b="1" dirty="0"/>
              <a:t>Multimedia Presentation: </a:t>
            </a:r>
            <a:r>
              <a:rPr lang="en-US" sz="1100" i="1" dirty="0"/>
              <a:t>2 </a:t>
            </a:r>
            <a:r>
              <a:rPr lang="en-US" sz="1100" i="1" dirty="0" smtClean="0"/>
              <a:t>minutes</a:t>
            </a:r>
            <a:endParaRPr lang="en-US" sz="1100" dirty="0"/>
          </a:p>
          <a:p>
            <a:r>
              <a:rPr lang="en-US" sz="1100" b="1" dirty="0"/>
              <a:t>Say:</a:t>
            </a:r>
            <a:r>
              <a:rPr lang="en-US" sz="1100" dirty="0"/>
              <a:t> Multimedia presentations are often used to illustrate the general scenario for participants. They are given at the Start of Exercise (StartEx) and support the Exercise Design Document. The presentation should concisely summarize information contained in the written documentation. Like the Exercise Design Document, the multimedia presentation is also divided into distinct, chronologically segmented modules that, when combined, create the entire scenario.</a:t>
            </a:r>
          </a:p>
          <a:p>
            <a:r>
              <a:rPr lang="en-US" sz="1100" dirty="0"/>
              <a:t>This presentation typically contains, at a minimum, the following information:</a:t>
            </a:r>
          </a:p>
          <a:p>
            <a:pPr lvl="1"/>
            <a:r>
              <a:rPr lang="en-US" sz="1100" dirty="0" smtClean="0"/>
              <a:t>Introduction</a:t>
            </a:r>
            <a:endParaRPr lang="en-US" sz="1100" dirty="0"/>
          </a:p>
          <a:p>
            <a:pPr lvl="1"/>
            <a:r>
              <a:rPr lang="en-US" sz="1100" dirty="0" smtClean="0"/>
              <a:t>Exercise </a:t>
            </a:r>
            <a:r>
              <a:rPr lang="en-US" sz="1100" dirty="0"/>
              <a:t>scope, objectives, and core capabilities</a:t>
            </a:r>
          </a:p>
          <a:p>
            <a:pPr lvl="1"/>
            <a:r>
              <a:rPr lang="en-US" sz="1100" dirty="0" smtClean="0"/>
              <a:t>Exercise </a:t>
            </a:r>
            <a:r>
              <a:rPr lang="en-US" sz="1100" dirty="0"/>
              <a:t>play rules and administrative information</a:t>
            </a:r>
          </a:p>
          <a:p>
            <a:pPr lvl="1"/>
            <a:r>
              <a:rPr lang="en-US" sz="1100" dirty="0" smtClean="0"/>
              <a:t>Modules </a:t>
            </a:r>
            <a:r>
              <a:rPr lang="en-US" sz="1100" dirty="0"/>
              <a:t>that describe the scenario</a:t>
            </a:r>
          </a:p>
          <a:p>
            <a:r>
              <a:rPr lang="en-US" sz="1100" dirty="0"/>
              <a:t>The presentations are intended to help focus and drive the exercise as well as add realism. Audio-visual enhancements to a presentation include video or sounds that convey information to participants</a:t>
            </a:r>
            <a:r>
              <a:rPr lang="en-US" sz="1100" dirty="0" smtClean="0"/>
              <a:t>.</a:t>
            </a:r>
            <a:endParaRPr lang="en-US" sz="1100" dirty="0"/>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17</a:t>
            </a:fld>
            <a:endParaRPr lang="en-US" altLang="en-US" dirty="0"/>
          </a:p>
        </p:txBody>
      </p:sp>
    </p:spTree>
    <p:extLst>
      <p:ext uri="{BB962C8B-B14F-4D97-AF65-F5344CB8AC3E}">
        <p14:creationId xmlns:p14="http://schemas.microsoft.com/office/powerpoint/2010/main" val="18887673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82316" y="4343400"/>
            <a:ext cx="5093368" cy="4114800"/>
          </a:xfrm>
          <a:prstGeom prst="rect">
            <a:avLst/>
          </a:prstGeom>
        </p:spPr>
        <p:txBody>
          <a:bodyPr/>
          <a:lstStyle/>
          <a:p>
            <a:pPr>
              <a:lnSpc>
                <a:spcPct val="100000"/>
              </a:lnSpc>
              <a:spcBef>
                <a:spcPct val="30000"/>
              </a:spcBef>
              <a:defRPr/>
            </a:pPr>
            <a:r>
              <a:rPr lang="en-US" b="1" dirty="0"/>
              <a:t>Exercise Plan: </a:t>
            </a:r>
            <a:r>
              <a:rPr lang="en-US" i="1" dirty="0"/>
              <a:t>2 </a:t>
            </a:r>
            <a:r>
              <a:rPr lang="en-US" i="1" dirty="0" smtClean="0"/>
              <a:t>minutes</a:t>
            </a:r>
            <a:endParaRPr lang="en-US" dirty="0"/>
          </a:p>
          <a:p>
            <a:pPr>
              <a:lnSpc>
                <a:spcPct val="100000"/>
              </a:lnSpc>
              <a:spcBef>
                <a:spcPct val="30000"/>
              </a:spcBef>
              <a:defRPr/>
            </a:pPr>
            <a:r>
              <a:rPr lang="en-US" b="1" dirty="0"/>
              <a:t>Say:</a:t>
            </a:r>
            <a:r>
              <a:rPr lang="en-US" dirty="0"/>
              <a:t> ExPlans are general information documents that help operations-based exercises run smoothly by providing participants with a synopsis of the exercise. They are published and distributed to the participating organizations following the development of most of the critical elements of the exercise. In addition to addressing exercise objectives and scope, ExPlans assign activities and responsibilities for exercise planning, conduct, and evaluation. The ExPlan is intended to be seen by the exercise players and observers—therefore, it does not contain detailed scenario information that may reduce the realism of the exercise. Players and observers should review all elements of the ExPlan prior to exercise participation</a:t>
            </a:r>
            <a:r>
              <a:rPr lang="en-US" dirty="0" smtClean="0"/>
              <a:t>.</a:t>
            </a:r>
            <a:endParaRPr lang="en-US" dirty="0"/>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18</a:t>
            </a:fld>
            <a:endParaRPr lang="en-US" altLang="en-US" dirty="0"/>
          </a:p>
        </p:txBody>
      </p:sp>
    </p:spTree>
    <p:extLst>
      <p:ext uri="{BB962C8B-B14F-4D97-AF65-F5344CB8AC3E}">
        <p14:creationId xmlns:p14="http://schemas.microsoft.com/office/powerpoint/2010/main" val="10932760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69495" y="4343400"/>
            <a:ext cx="5719010" cy="4114800"/>
          </a:xfrm>
          <a:prstGeom prst="rect">
            <a:avLst/>
          </a:prstGeom>
        </p:spPr>
        <p:txBody>
          <a:bodyPr/>
          <a:lstStyle/>
          <a:p>
            <a:pPr>
              <a:lnSpc>
                <a:spcPct val="100000"/>
              </a:lnSpc>
              <a:spcBef>
                <a:spcPct val="30000"/>
              </a:spcBef>
              <a:defRPr/>
            </a:pPr>
            <a:r>
              <a:rPr lang="en-US" b="1" dirty="0"/>
              <a:t>Exercise Plan: </a:t>
            </a:r>
            <a:r>
              <a:rPr lang="en-US" i="1" dirty="0"/>
              <a:t>2 </a:t>
            </a:r>
            <a:r>
              <a:rPr lang="en-US" i="1" dirty="0" smtClean="0"/>
              <a:t>minutes</a:t>
            </a:r>
            <a:endParaRPr lang="en-US" dirty="0"/>
          </a:p>
          <a:p>
            <a:r>
              <a:rPr lang="en-US" b="1" dirty="0"/>
              <a:t>Say:</a:t>
            </a:r>
            <a:r>
              <a:rPr lang="en-US" dirty="0"/>
              <a:t> An Exercise Plan, or ExPlan, typically contains the following sections:</a:t>
            </a:r>
          </a:p>
          <a:p>
            <a:pPr lvl="1"/>
            <a:r>
              <a:rPr lang="en-US" dirty="0" smtClean="0"/>
              <a:t>Exercise </a:t>
            </a:r>
            <a:r>
              <a:rPr lang="en-US" dirty="0"/>
              <a:t>scope, objectives, and core capabilities</a:t>
            </a:r>
          </a:p>
          <a:p>
            <a:pPr lvl="1"/>
            <a:r>
              <a:rPr lang="en-US" dirty="0" smtClean="0"/>
              <a:t>Participant </a:t>
            </a:r>
            <a:r>
              <a:rPr lang="en-US" dirty="0"/>
              <a:t>roles and responsibilities</a:t>
            </a:r>
          </a:p>
          <a:p>
            <a:pPr lvl="1"/>
            <a:r>
              <a:rPr lang="en-US" dirty="0" smtClean="0"/>
              <a:t>Rules </a:t>
            </a:r>
            <a:r>
              <a:rPr lang="en-US" dirty="0"/>
              <a:t>of conduct</a:t>
            </a:r>
          </a:p>
          <a:p>
            <a:pPr lvl="1"/>
            <a:r>
              <a:rPr lang="en-US" dirty="0" smtClean="0"/>
              <a:t>Safety </a:t>
            </a:r>
            <a:r>
              <a:rPr lang="en-US" dirty="0"/>
              <a:t>issues, notably, real emergency codes and phrases, safety controller responsibilities, prohibited activities, and weapons policies</a:t>
            </a:r>
          </a:p>
          <a:p>
            <a:pPr lvl="1"/>
            <a:r>
              <a:rPr lang="en-US" dirty="0" smtClean="0"/>
              <a:t>Logistics</a:t>
            </a:r>
            <a:endParaRPr lang="en-US" dirty="0"/>
          </a:p>
          <a:p>
            <a:pPr lvl="1"/>
            <a:r>
              <a:rPr lang="en-US" dirty="0" smtClean="0"/>
              <a:t>Security </a:t>
            </a:r>
            <a:r>
              <a:rPr lang="en-US" dirty="0"/>
              <a:t>and access information to the exercise site</a:t>
            </a:r>
          </a:p>
          <a:p>
            <a:pPr lvl="1"/>
            <a:r>
              <a:rPr lang="en-US" dirty="0" smtClean="0"/>
              <a:t>Communications </a:t>
            </a:r>
            <a:r>
              <a:rPr lang="en-US" dirty="0"/>
              <a:t>information (e.g., radio frequencies or channels)</a:t>
            </a:r>
          </a:p>
          <a:p>
            <a:pPr lvl="1"/>
            <a:r>
              <a:rPr lang="en-US" dirty="0" smtClean="0"/>
              <a:t>Duration</a:t>
            </a:r>
            <a:r>
              <a:rPr lang="en-US" dirty="0"/>
              <a:t>, date, and time of exercise and schedule of events</a:t>
            </a:r>
          </a:p>
          <a:p>
            <a:pPr lvl="1"/>
            <a:r>
              <a:rPr lang="en-US" dirty="0" smtClean="0"/>
              <a:t>Maps </a:t>
            </a:r>
            <a:r>
              <a:rPr lang="en-US" dirty="0"/>
              <a:t>and </a:t>
            </a:r>
            <a:r>
              <a:rPr lang="en-US" dirty="0" smtClean="0"/>
              <a:t>directions</a:t>
            </a:r>
            <a:endParaRPr lang="en-US" dirty="0"/>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19</a:t>
            </a:fld>
            <a:endParaRPr lang="en-US" altLang="en-US" dirty="0"/>
          </a:p>
        </p:txBody>
      </p:sp>
    </p:spTree>
    <p:extLst>
      <p:ext uri="{BB962C8B-B14F-4D97-AF65-F5344CB8AC3E}">
        <p14:creationId xmlns:p14="http://schemas.microsoft.com/office/powerpoint/2010/main" val="279077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smtClean="0"/>
              <a:t>FIRST Training materials</a:t>
            </a:r>
            <a:r>
              <a:rPr lang="en-GB" baseline="0" dirty="0" smtClean="0"/>
              <a:t> are available for non-commercial use under a CC license. We would appreciate if you let us know that you use it: Send a mail to </a:t>
            </a:r>
            <a:r>
              <a:rPr lang="en-GB" baseline="0" dirty="0" err="1" smtClean="0"/>
              <a:t>first-sec@firtst.org</a:t>
            </a:r>
            <a:r>
              <a:rPr lang="en-GB" baseline="0" dirty="0" smtClean="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17977606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29916" y="4343400"/>
            <a:ext cx="5398168" cy="4114800"/>
          </a:xfrm>
          <a:prstGeom prst="rect">
            <a:avLst/>
          </a:prstGeom>
        </p:spPr>
        <p:txBody>
          <a:bodyPr/>
          <a:lstStyle/>
          <a:p>
            <a:pPr>
              <a:lnSpc>
                <a:spcPct val="100000"/>
              </a:lnSpc>
              <a:spcBef>
                <a:spcPct val="30000"/>
              </a:spcBef>
              <a:defRPr/>
            </a:pPr>
            <a:r>
              <a:rPr lang="en-US" b="1" dirty="0"/>
              <a:t>Player Handouts: </a:t>
            </a:r>
            <a:r>
              <a:rPr lang="en-US" i="1" dirty="0" smtClean="0"/>
              <a:t>1 minute</a:t>
            </a:r>
            <a:endParaRPr lang="en-US" b="1" i="1" dirty="0"/>
          </a:p>
          <a:p>
            <a:pPr>
              <a:lnSpc>
                <a:spcPct val="100000"/>
              </a:lnSpc>
              <a:spcBef>
                <a:spcPct val="30000"/>
              </a:spcBef>
              <a:defRPr/>
            </a:pPr>
            <a:r>
              <a:rPr lang="en-US" b="1" dirty="0" smtClean="0"/>
              <a:t>Say</a:t>
            </a:r>
            <a:r>
              <a:rPr lang="en-US" b="1" dirty="0"/>
              <a:t>:</a:t>
            </a:r>
            <a:r>
              <a:rPr lang="en-US" dirty="0"/>
              <a:t> Player Handouts can provide key information to exercise players. They can supplement the Exercise Design Document or ExPlan by providing a quick-reference guide to logistics, agenda or schedule, and key contact data for players</a:t>
            </a:r>
            <a:r>
              <a:rPr lang="en-US" dirty="0" smtClean="0"/>
              <a:t>.</a:t>
            </a:r>
            <a:endParaRPr lang="en-US" dirty="0"/>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20</a:t>
            </a:fld>
            <a:endParaRPr lang="en-US" altLang="en-US" dirty="0"/>
          </a:p>
        </p:txBody>
      </p:sp>
    </p:spTree>
    <p:extLst>
      <p:ext uri="{BB962C8B-B14F-4D97-AF65-F5344CB8AC3E}">
        <p14:creationId xmlns:p14="http://schemas.microsoft.com/office/powerpoint/2010/main" val="8664049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1579" y="4343400"/>
            <a:ext cx="5654842" cy="4114800"/>
          </a:xfrm>
          <a:prstGeom prst="rect">
            <a:avLst/>
          </a:prstGeom>
        </p:spPr>
        <p:txBody>
          <a:bodyPr/>
          <a:lstStyle/>
          <a:p>
            <a:pPr>
              <a:lnSpc>
                <a:spcPct val="100000"/>
              </a:lnSpc>
              <a:spcBef>
                <a:spcPct val="30000"/>
              </a:spcBef>
              <a:defRPr/>
            </a:pPr>
            <a:r>
              <a:rPr lang="en-US" b="1" dirty="0"/>
              <a:t>Extent of Play Agreements: </a:t>
            </a:r>
            <a:r>
              <a:rPr lang="en-US" i="1" dirty="0" smtClean="0"/>
              <a:t>1 minute</a:t>
            </a:r>
            <a:endParaRPr lang="en-US" b="1" i="1" dirty="0"/>
          </a:p>
          <a:p>
            <a:r>
              <a:rPr lang="en-US" b="1" dirty="0" smtClean="0"/>
              <a:t>Say</a:t>
            </a:r>
            <a:r>
              <a:rPr lang="en-US" b="1" dirty="0"/>
              <a:t>:</a:t>
            </a:r>
            <a:r>
              <a:rPr lang="en-US" dirty="0"/>
              <a:t> </a:t>
            </a:r>
            <a:r>
              <a:rPr lang="en-US" b="0" dirty="0" smtClean="0"/>
              <a:t>Extent </a:t>
            </a:r>
            <a:r>
              <a:rPr lang="en-US" b="0" dirty="0"/>
              <a:t>of Play Agreements, </a:t>
            </a:r>
            <a:r>
              <a:rPr lang="en-US" b="0" dirty="0" smtClean="0"/>
              <a:t>or</a:t>
            </a:r>
            <a:r>
              <a:rPr lang="en-US" b="0" baseline="0" dirty="0" smtClean="0"/>
              <a:t> </a:t>
            </a:r>
            <a:r>
              <a:rPr lang="en-US" b="0" dirty="0" smtClean="0"/>
              <a:t>XPAs, </a:t>
            </a:r>
            <a:r>
              <a:rPr lang="en-US" b="0" dirty="0"/>
              <a:t>can be </a:t>
            </a:r>
            <a:r>
              <a:rPr lang="en-US" dirty="0"/>
              <a:t>used to define the organizations participating in the exercise as well as their extent of play (e.g., one fire station for 8 hours, county Emergency Operations </a:t>
            </a:r>
            <a:r>
              <a:rPr lang="en-US" dirty="0" smtClean="0"/>
              <a:t>Center,</a:t>
            </a:r>
            <a:r>
              <a:rPr lang="en-US" baseline="0" dirty="0" smtClean="0"/>
              <a:t> or EOC, </a:t>
            </a:r>
            <a:r>
              <a:rPr lang="en-US" dirty="0" smtClean="0"/>
              <a:t>activated </a:t>
            </a:r>
            <a:r>
              <a:rPr lang="en-US" dirty="0"/>
              <a:t>at level A for 24/7 exercise operations). These agreements are formed between exercise participants and the exercise sponsor, and can be vital to the planning of an exercise, recruitment of evaluators, and development of support requirements</a:t>
            </a:r>
            <a:r>
              <a:rPr lang="en-US" dirty="0" smtClean="0"/>
              <a:t>.</a:t>
            </a:r>
            <a:endParaRPr lang="en-US" dirty="0"/>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21</a:t>
            </a:fld>
            <a:endParaRPr lang="en-US" altLang="en-US" dirty="0"/>
          </a:p>
        </p:txBody>
      </p:sp>
    </p:spTree>
    <p:extLst>
      <p:ext uri="{BB962C8B-B14F-4D97-AF65-F5344CB8AC3E}">
        <p14:creationId xmlns:p14="http://schemas.microsoft.com/office/powerpoint/2010/main" val="10111337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85537" y="4343400"/>
            <a:ext cx="5686926" cy="4114800"/>
          </a:xfrm>
          <a:prstGeom prst="rect">
            <a:avLst/>
          </a:prstGeom>
        </p:spPr>
        <p:txBody>
          <a:bodyPr/>
          <a:lstStyle/>
          <a:p>
            <a:pPr>
              <a:lnSpc>
                <a:spcPct val="100000"/>
              </a:lnSpc>
              <a:spcBef>
                <a:spcPct val="30000"/>
              </a:spcBef>
              <a:defRPr/>
            </a:pPr>
            <a:r>
              <a:rPr lang="en-US" b="1" dirty="0"/>
              <a:t>Waiver Forms: </a:t>
            </a:r>
            <a:r>
              <a:rPr lang="en-US" i="1" dirty="0" smtClean="0"/>
              <a:t>1 minute</a:t>
            </a:r>
            <a:endParaRPr lang="en-US" dirty="0"/>
          </a:p>
          <a:p>
            <a:pPr>
              <a:lnSpc>
                <a:spcPct val="100000"/>
              </a:lnSpc>
              <a:spcBef>
                <a:spcPct val="30000"/>
              </a:spcBef>
              <a:defRPr/>
            </a:pPr>
            <a:r>
              <a:rPr lang="en-US" b="1" dirty="0"/>
              <a:t>Say:</a:t>
            </a:r>
            <a:r>
              <a:rPr lang="en-US" dirty="0"/>
              <a:t> Each </a:t>
            </a:r>
            <a:r>
              <a:rPr lang="en-US" dirty="0" smtClean="0"/>
              <a:t>participant should </a:t>
            </a:r>
            <a:r>
              <a:rPr lang="en-US" dirty="0"/>
              <a:t>receive a waiver form prior to the exercise. Signing this form waives liability for all exercise planners and participants. Exercising entities should use discretion when recruiting actors under the age of 18 because of additional challenges and concerns related to liability. If the exercise requires volunteers younger than 18 years old, parents or legal guardians must sign their waiver forms</a:t>
            </a:r>
            <a:r>
              <a:rPr lang="en-US" dirty="0" smtClean="0"/>
              <a:t>.</a:t>
            </a:r>
            <a:endParaRPr lang="en-US" dirty="0"/>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22</a:t>
            </a:fld>
            <a:endParaRPr lang="en-US" altLang="en-US" dirty="0"/>
          </a:p>
        </p:txBody>
      </p:sp>
    </p:spTree>
    <p:extLst>
      <p:ext uri="{BB962C8B-B14F-4D97-AF65-F5344CB8AC3E}">
        <p14:creationId xmlns:p14="http://schemas.microsoft.com/office/powerpoint/2010/main" val="3229303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61474" y="4343400"/>
            <a:ext cx="5735052" cy="4114800"/>
          </a:xfrm>
          <a:prstGeom prst="rect">
            <a:avLst/>
          </a:prstGeom>
        </p:spPr>
        <p:txBody>
          <a:bodyPr/>
          <a:lstStyle/>
          <a:p>
            <a:pPr>
              <a:lnSpc>
                <a:spcPct val="100000"/>
              </a:lnSpc>
              <a:spcBef>
                <a:spcPct val="30000"/>
              </a:spcBef>
              <a:defRPr/>
            </a:pPr>
            <a:r>
              <a:rPr lang="en-US" b="1" dirty="0"/>
              <a:t>Surveys and Instructor Debriefs: </a:t>
            </a:r>
            <a:r>
              <a:rPr lang="en-US" i="1" dirty="0"/>
              <a:t>2 </a:t>
            </a:r>
            <a:r>
              <a:rPr lang="en-US" i="1" dirty="0" smtClean="0"/>
              <a:t>minutes</a:t>
            </a:r>
            <a:endParaRPr lang="en-US" dirty="0"/>
          </a:p>
          <a:p>
            <a:pPr>
              <a:lnSpc>
                <a:spcPct val="100000"/>
              </a:lnSpc>
              <a:spcBef>
                <a:spcPct val="30000"/>
              </a:spcBef>
              <a:defRPr/>
            </a:pPr>
            <a:r>
              <a:rPr lang="en-US" b="1" dirty="0"/>
              <a:t>Say:</a:t>
            </a:r>
            <a:r>
              <a:rPr lang="en-US" dirty="0"/>
              <a:t> Surveys and Instructor Debriefs are intended to help evaluators collect relevant exercise observations. These documents are aligned to objectives, and document the related core capability, capability targets, and critical tasks. Each survey or debrief provides evaluators with information on what they should expect to see demonstrated or hear discussed.</a:t>
            </a:r>
          </a:p>
          <a:p>
            <a:pPr>
              <a:lnSpc>
                <a:spcPct val="100000"/>
              </a:lnSpc>
              <a:spcBef>
                <a:spcPct val="30000"/>
              </a:spcBef>
              <a:defRPr/>
            </a:pPr>
            <a:endParaRPr lang="en-US" dirty="0"/>
          </a:p>
          <a:p>
            <a:pPr>
              <a:lnSpc>
                <a:spcPct val="100000"/>
              </a:lnSpc>
              <a:spcBef>
                <a:spcPct val="30000"/>
              </a:spcBef>
              <a:defRPr/>
            </a:pPr>
            <a:r>
              <a:rPr lang="en-US" dirty="0"/>
              <a:t>At the end of an exercise, participants may receive a Participant Feedback Form that asks for input regarding observed strengths and areas for improvement that players identified during the exercise. Providing Participant Feedback Forms to players during the exercise wrap up activities allows them to provide their insights into decisions made and actions taken. A Participant Feedback Form also provides players the opportunity to provide constructive criticism about the design, control, or logistics of the exercise to help enhance the planning of future exercises</a:t>
            </a:r>
            <a:r>
              <a:rPr lang="en-US" dirty="0" smtClean="0"/>
              <a:t>.</a:t>
            </a:r>
            <a:endParaRPr lang="en-US" dirty="0"/>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23</a:t>
            </a:fld>
            <a:endParaRPr lang="en-US" altLang="en-US" dirty="0"/>
          </a:p>
        </p:txBody>
      </p:sp>
    </p:spTree>
    <p:extLst>
      <p:ext uri="{BB962C8B-B14F-4D97-AF65-F5344CB8AC3E}">
        <p14:creationId xmlns:p14="http://schemas.microsoft.com/office/powerpoint/2010/main" val="8775695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7200" y="4343400"/>
            <a:ext cx="5943600" cy="4114800"/>
          </a:xfrm>
          <a:prstGeom prst="rect">
            <a:avLst/>
          </a:prstGeom>
        </p:spPr>
        <p:txBody>
          <a:bodyPr/>
          <a:lstStyle/>
          <a:p>
            <a:pPr>
              <a:lnSpc>
                <a:spcPct val="100000"/>
              </a:lnSpc>
              <a:spcBef>
                <a:spcPct val="30000"/>
              </a:spcBef>
              <a:defRPr/>
            </a:pPr>
            <a:r>
              <a:rPr lang="en-US" b="1" dirty="0"/>
              <a:t>Surveys and Instructor Debriefs: </a:t>
            </a:r>
            <a:r>
              <a:rPr lang="en-US" i="1" dirty="0"/>
              <a:t>2 minutes</a:t>
            </a:r>
            <a:endParaRPr lang="en-US" b="1" i="1" dirty="0"/>
          </a:p>
          <a:p>
            <a:r>
              <a:rPr lang="en-US" b="1" dirty="0" smtClean="0"/>
              <a:t>Say</a:t>
            </a:r>
            <a:r>
              <a:rPr lang="en-US" b="1" dirty="0"/>
              <a:t>:</a:t>
            </a:r>
            <a:r>
              <a:rPr lang="en-US" dirty="0"/>
              <a:t> At a minimum, the questions on the Participant Feedback Form solicit the following:</a:t>
            </a:r>
          </a:p>
          <a:p>
            <a:pPr lvl="1"/>
            <a:r>
              <a:rPr lang="en-US" dirty="0" smtClean="0"/>
              <a:t>Strengths </a:t>
            </a:r>
            <a:r>
              <a:rPr lang="en-US" dirty="0"/>
              <a:t>and areas for improvement pertaining to the implementation of participating agencies and organizations’ policies, plans, and SOPs; and</a:t>
            </a:r>
          </a:p>
          <a:p>
            <a:pPr lvl="1"/>
            <a:r>
              <a:rPr lang="en-US" dirty="0" smtClean="0"/>
              <a:t>Impressions </a:t>
            </a:r>
            <a:r>
              <a:rPr lang="en-US" dirty="0"/>
              <a:t>about exercise conduct and logistics.</a:t>
            </a:r>
          </a:p>
          <a:p>
            <a:r>
              <a:rPr lang="en-US" dirty="0"/>
              <a:t>Information collected from feedback forms contributes to the issues, observations, recommendations, and corrective actions in the AAR/IP. Feedback forms can be supplemented by the conduct of a Hot Wash immediately following the exercise, during which facilitators, controllers, and evaluators capture participant perspectives on the key strengths and areas for improvement identified during the exercise</a:t>
            </a:r>
            <a:r>
              <a:rPr lang="en-US" dirty="0" smtClean="0"/>
              <a:t>.</a:t>
            </a:r>
            <a:endParaRPr lang="en-US" dirty="0"/>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24</a:t>
            </a:fld>
            <a:endParaRPr lang="en-US" altLang="en-US" dirty="0"/>
          </a:p>
        </p:txBody>
      </p:sp>
    </p:spTree>
    <p:extLst>
      <p:ext uri="{BB962C8B-B14F-4D97-AF65-F5344CB8AC3E}">
        <p14:creationId xmlns:p14="http://schemas.microsoft.com/office/powerpoint/2010/main" val="2221402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349250"/>
            <a:ext cx="4572000" cy="3429000"/>
          </a:xfrm>
        </p:spPr>
      </p:sp>
      <p:sp>
        <p:nvSpPr>
          <p:cNvPr id="3" name="Notes Placeholder 2"/>
          <p:cNvSpPr>
            <a:spLocks noGrp="1"/>
          </p:cNvSpPr>
          <p:nvPr>
            <p:ph type="body" idx="1"/>
          </p:nvPr>
        </p:nvSpPr>
        <p:spPr>
          <a:xfrm>
            <a:off x="304800" y="4006515"/>
            <a:ext cx="6475108" cy="4114800"/>
          </a:xfrm>
          <a:prstGeom prst="rect">
            <a:avLst/>
          </a:prstGeom>
        </p:spPr>
        <p:txBody>
          <a:bodyPr/>
          <a:lstStyle/>
          <a:p>
            <a:pPr>
              <a:lnSpc>
                <a:spcPct val="100000"/>
              </a:lnSpc>
              <a:spcBef>
                <a:spcPts val="50"/>
              </a:spcBef>
              <a:defRPr/>
            </a:pPr>
            <a:r>
              <a:rPr lang="en-US" sz="1000" b="1" dirty="0"/>
              <a:t>Optional: Controller and Evaluator Handbook: </a:t>
            </a:r>
            <a:r>
              <a:rPr lang="en-US" sz="1000" i="1" dirty="0" smtClean="0"/>
              <a:t>4 minutes</a:t>
            </a:r>
            <a:endParaRPr lang="en-US" sz="1000" dirty="0"/>
          </a:p>
          <a:p>
            <a:pPr>
              <a:spcBef>
                <a:spcPts val="50"/>
              </a:spcBef>
            </a:pPr>
            <a:r>
              <a:rPr lang="en-US" sz="1000" b="1" dirty="0"/>
              <a:t>Say:</a:t>
            </a:r>
            <a:r>
              <a:rPr lang="en-US" sz="1000" dirty="0"/>
              <a:t> Controller and Evaluator, or C/E, Handbooks are another type of document you can create, but the information in such a document can be incorporated into a Facilitator Guide</a:t>
            </a:r>
            <a:r>
              <a:rPr lang="en-US" sz="1000" dirty="0" smtClean="0"/>
              <a:t>.</a:t>
            </a:r>
            <a:endParaRPr lang="en-US" sz="1000" dirty="0"/>
          </a:p>
          <a:p>
            <a:pPr>
              <a:lnSpc>
                <a:spcPct val="100000"/>
              </a:lnSpc>
              <a:spcBef>
                <a:spcPts val="50"/>
              </a:spcBef>
              <a:defRPr/>
            </a:pPr>
            <a:r>
              <a:rPr lang="en-US" sz="1000" dirty="0"/>
              <a:t>The C/E Handbook describes the roles and responsibilities of exercise controllers and evaluators and the procedures they should follow. Because the C/E Handbook contains information about the scenario and about exercise administration, it is distributed to only those individuals designated as controllers or evaluators. The C/E Handbook may supplement the ExPlan or be a standalone document. When used as a supplement, it points readers to the ExPlan for more general exercise information, such as participant lists, activity schedules, required briefings, and the roles and responsibilities of specific participants. Used as a standalone document, it should include the basic information contained in the ExPlan, and detailed scenario information</a:t>
            </a:r>
            <a:r>
              <a:rPr lang="en-US" sz="1000" dirty="0" smtClean="0"/>
              <a:t>.</a:t>
            </a:r>
            <a:endParaRPr lang="en-US" sz="1000" dirty="0"/>
          </a:p>
          <a:p>
            <a:pPr>
              <a:spcBef>
                <a:spcPts val="50"/>
              </a:spcBef>
            </a:pPr>
            <a:r>
              <a:rPr lang="en-US" sz="1000" dirty="0"/>
              <a:t>The C/E Handbook usually contains the following sections:</a:t>
            </a:r>
          </a:p>
          <a:p>
            <a:pPr lvl="1">
              <a:spcBef>
                <a:spcPts val="50"/>
              </a:spcBef>
            </a:pPr>
            <a:r>
              <a:rPr lang="en-US" sz="1000" dirty="0" smtClean="0"/>
              <a:t>Assignments</a:t>
            </a:r>
            <a:r>
              <a:rPr lang="en-US" sz="1000" dirty="0"/>
              <a:t>, roles, and responsibilities of group or individual controllers and evaluators</a:t>
            </a:r>
          </a:p>
          <a:p>
            <a:pPr lvl="1">
              <a:spcBef>
                <a:spcPts val="50"/>
              </a:spcBef>
            </a:pPr>
            <a:r>
              <a:rPr lang="en-US" sz="1000" dirty="0" smtClean="0"/>
              <a:t>Detailed </a:t>
            </a:r>
            <a:r>
              <a:rPr lang="en-US" sz="1000" dirty="0"/>
              <a:t>scenario information</a:t>
            </a:r>
          </a:p>
          <a:p>
            <a:pPr lvl="1">
              <a:spcBef>
                <a:spcPts val="50"/>
              </a:spcBef>
            </a:pPr>
            <a:r>
              <a:rPr lang="en-US" sz="1000" dirty="0" smtClean="0"/>
              <a:t>Exercise </a:t>
            </a:r>
            <a:r>
              <a:rPr lang="en-US" sz="1000" dirty="0"/>
              <a:t>safety plan</a:t>
            </a:r>
          </a:p>
          <a:p>
            <a:pPr lvl="1">
              <a:spcBef>
                <a:spcPts val="50"/>
              </a:spcBef>
            </a:pPr>
            <a:r>
              <a:rPr lang="en-US" sz="1000" dirty="0" smtClean="0"/>
              <a:t>Controller </a:t>
            </a:r>
            <a:r>
              <a:rPr lang="en-US" sz="1000" dirty="0"/>
              <a:t>communications plan (e.g., a phone list, a call-down tree, instructions for the use of radio channels)</a:t>
            </a:r>
          </a:p>
          <a:p>
            <a:pPr lvl="1">
              <a:spcBef>
                <a:spcPts val="50"/>
              </a:spcBef>
            </a:pPr>
            <a:r>
              <a:rPr lang="en-US" sz="1000" dirty="0" smtClean="0"/>
              <a:t>Evaluation instructions</a:t>
            </a:r>
            <a:endParaRPr lang="en-US" sz="1000" dirty="0"/>
          </a:p>
          <a:p>
            <a:pPr>
              <a:lnSpc>
                <a:spcPct val="100000"/>
              </a:lnSpc>
              <a:spcBef>
                <a:spcPts val="50"/>
              </a:spcBef>
              <a:defRPr/>
            </a:pPr>
            <a:r>
              <a:rPr lang="en-US" sz="1000" dirty="0"/>
              <a:t>The Controller portion of the C/E Handbook, sometimes known as Control Staff Instructions (COSIN), provides guidelines for control and simulation support and establishes a management structure for these activities. This section provides guidance for controllers, simulators, and evaluators on procedures and responsibilities for exercise control, simulation, and support. The Evaluation portion of the C/E Handbook, sometimes known as the EvalPlan, provides evaluation staff members with guidance and instructions on evaluation or observation methodology to be used, as well as essential materials required to execute their specific functions</a:t>
            </a:r>
            <a:r>
              <a:rPr lang="en-US" sz="1000" dirty="0" smtClean="0"/>
              <a:t>.</a:t>
            </a:r>
            <a:endParaRPr lang="en-US" sz="1000" dirty="0"/>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25</a:t>
            </a:fld>
            <a:endParaRPr lang="en-US" altLang="en-US" dirty="0"/>
          </a:p>
        </p:txBody>
      </p:sp>
    </p:spTree>
    <p:extLst>
      <p:ext uri="{BB962C8B-B14F-4D97-AF65-F5344CB8AC3E}">
        <p14:creationId xmlns:p14="http://schemas.microsoft.com/office/powerpoint/2010/main" val="8711172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1789" y="4343400"/>
            <a:ext cx="5494422" cy="4114800"/>
          </a:xfrm>
          <a:prstGeom prst="rect">
            <a:avLst/>
          </a:prstGeom>
        </p:spPr>
        <p:txBody>
          <a:bodyPr/>
          <a:lstStyle/>
          <a:p>
            <a:pPr>
              <a:lnSpc>
                <a:spcPct val="100000"/>
              </a:lnSpc>
              <a:spcBef>
                <a:spcPct val="30000"/>
              </a:spcBef>
              <a:defRPr/>
            </a:pPr>
            <a:r>
              <a:rPr lang="en-US" b="1" dirty="0"/>
              <a:t>Optional: Information Packets: </a:t>
            </a:r>
            <a:r>
              <a:rPr lang="en-US" i="1" dirty="0"/>
              <a:t>2 </a:t>
            </a:r>
            <a:r>
              <a:rPr lang="en-US" i="1" dirty="0" smtClean="0"/>
              <a:t>minutes</a:t>
            </a:r>
            <a:endParaRPr lang="en-US" dirty="0"/>
          </a:p>
          <a:p>
            <a:r>
              <a:rPr lang="en-US" b="1" dirty="0"/>
              <a:t>Say:</a:t>
            </a:r>
            <a:r>
              <a:rPr lang="en-US" dirty="0"/>
              <a:t> One option is to provide packets immediately prior to an exercise that contain key information from the C/E Handbook and additional information specific to the functional area in which the given controller or evaluator will be working. Such packets could contain the following:</a:t>
            </a:r>
          </a:p>
          <a:p>
            <a:pPr marL="171450" indent="-171450">
              <a:buFont typeface="Arial" charset="0"/>
              <a:buChar char="•"/>
            </a:pPr>
            <a:r>
              <a:rPr lang="en-US" dirty="0"/>
              <a:t>Essential C/E Handbook information</a:t>
            </a:r>
          </a:p>
          <a:p>
            <a:pPr marL="171450" indent="-171450">
              <a:buFont typeface="Arial" charset="0"/>
              <a:buChar char="•"/>
            </a:pPr>
            <a:r>
              <a:rPr lang="en-US" dirty="0"/>
              <a:t>Injects and events for each responsible controller and evaluator</a:t>
            </a:r>
          </a:p>
          <a:p>
            <a:pPr marL="171450" indent="-171450">
              <a:buFont typeface="Arial" charset="0"/>
              <a:buChar char="•"/>
            </a:pPr>
            <a:r>
              <a:rPr lang="en-US" dirty="0"/>
              <a:t>Appropriate surveys and debriefs</a:t>
            </a:r>
          </a:p>
          <a:p>
            <a:pPr marL="171450" indent="-171450">
              <a:buFont typeface="Arial" charset="0"/>
              <a:buChar char="•"/>
            </a:pPr>
            <a:r>
              <a:rPr lang="en-US" dirty="0"/>
              <a:t>Maps and </a:t>
            </a:r>
            <a:r>
              <a:rPr lang="en-US" dirty="0" smtClean="0"/>
              <a:t>directions</a:t>
            </a:r>
            <a:endParaRPr lang="en-US" dirty="0"/>
          </a:p>
          <a:p>
            <a:pPr>
              <a:lnSpc>
                <a:spcPct val="100000"/>
              </a:lnSpc>
              <a:spcBef>
                <a:spcPct val="30000"/>
              </a:spcBef>
              <a:defRPr/>
            </a:pPr>
            <a:r>
              <a:rPr lang="en-US" dirty="0"/>
              <a:t>For prevention-focused exercises, you can include something called a ground-truth document, a kind of design document that details key elements of the exercise scenario</a:t>
            </a:r>
            <a:r>
              <a:rPr lang="en-US" dirty="0" smtClean="0"/>
              <a:t>.</a:t>
            </a:r>
            <a:endParaRPr lang="en-US" dirty="0"/>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26</a:t>
            </a:fld>
            <a:endParaRPr lang="en-US" altLang="en-US" dirty="0"/>
          </a:p>
        </p:txBody>
      </p:sp>
    </p:spTree>
    <p:extLst>
      <p:ext uri="{BB962C8B-B14F-4D97-AF65-F5344CB8AC3E}">
        <p14:creationId xmlns:p14="http://schemas.microsoft.com/office/powerpoint/2010/main" val="19011850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70021" y="4343400"/>
            <a:ext cx="5317958" cy="4114800"/>
          </a:xfrm>
          <a:prstGeom prst="rect">
            <a:avLst/>
          </a:prstGeom>
        </p:spPr>
        <p:txBody>
          <a:bodyPr/>
          <a:lstStyle/>
          <a:p>
            <a:pPr>
              <a:lnSpc>
                <a:spcPct val="100000"/>
              </a:lnSpc>
              <a:spcBef>
                <a:spcPts val="1632"/>
              </a:spcBef>
              <a:defRPr/>
            </a:pPr>
            <a:r>
              <a:rPr lang="en-US" b="1" dirty="0"/>
              <a:t>Optional: Weapons and Safety </a:t>
            </a:r>
            <a:r>
              <a:rPr lang="en-US" b="1" dirty="0" smtClean="0"/>
              <a:t>Policy</a:t>
            </a:r>
            <a:r>
              <a:rPr lang="en-US" b="1" dirty="0"/>
              <a:t>: </a:t>
            </a:r>
            <a:r>
              <a:rPr lang="en-US" i="1" dirty="0" smtClean="0"/>
              <a:t>1 minute</a:t>
            </a:r>
            <a:endParaRPr lang="en-US" b="1" i="1" dirty="0"/>
          </a:p>
          <a:p>
            <a:pPr>
              <a:lnSpc>
                <a:spcPct val="100000"/>
              </a:lnSpc>
              <a:spcBef>
                <a:spcPts val="1632"/>
              </a:spcBef>
              <a:defRPr/>
            </a:pPr>
            <a:r>
              <a:rPr lang="en-US" b="1" dirty="0" smtClean="0"/>
              <a:t>Say</a:t>
            </a:r>
            <a:r>
              <a:rPr lang="en-US" b="1" dirty="0"/>
              <a:t>:</a:t>
            </a:r>
            <a:r>
              <a:rPr lang="en-US" dirty="0"/>
              <a:t> Exercises, where applicable, can employ a written weapon and safety policy that is in accordance with applicable state or local laws and regulations. Exercise sponsors should coordinate the application of this policy with the appropriate safety and/or legal departments as necessary</a:t>
            </a:r>
            <a:r>
              <a:rPr lang="en-US" dirty="0" smtClean="0"/>
              <a:t>.</a:t>
            </a:r>
            <a:endParaRPr lang="en-US" dirty="0"/>
          </a:p>
          <a:p>
            <a:pPr>
              <a:lnSpc>
                <a:spcPct val="100000"/>
              </a:lnSpc>
              <a:spcBef>
                <a:spcPts val="1632"/>
              </a:spcBef>
              <a:defRPr/>
            </a:pPr>
            <a:r>
              <a:rPr lang="en-US" b="1" dirty="0"/>
              <a:t>Instructor note: </a:t>
            </a:r>
            <a:r>
              <a:rPr lang="en-US" dirty="0"/>
              <a:t>This is not relevant for the majority of teams. However, military teams may such as NATO or Bundeswehr may benefit from it.</a:t>
            </a:r>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27</a:t>
            </a:fld>
            <a:endParaRPr lang="en-US" altLang="en-US" dirty="0"/>
          </a:p>
        </p:txBody>
      </p:sp>
    </p:spTree>
    <p:extLst>
      <p:ext uri="{BB962C8B-B14F-4D97-AF65-F5344CB8AC3E}">
        <p14:creationId xmlns:p14="http://schemas.microsoft.com/office/powerpoint/2010/main" val="17794842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1871663" y="530225"/>
            <a:ext cx="3335337" cy="2501900"/>
          </a:xfrm>
          <a:ln/>
        </p:spPr>
      </p:sp>
      <p:sp>
        <p:nvSpPr>
          <p:cNvPr id="10243" name="Rectangle 3"/>
          <p:cNvSpPr>
            <a:spLocks noGrp="1" noChangeArrowheads="1"/>
          </p:cNvSpPr>
          <p:nvPr>
            <p:ph type="body" idx="1"/>
          </p:nvPr>
        </p:nvSpPr>
        <p:spPr>
          <a:xfrm>
            <a:off x="356461" y="3239146"/>
            <a:ext cx="6183824" cy="5017576"/>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ts val="50"/>
              </a:spcBef>
            </a:pPr>
            <a:r>
              <a:rPr lang="en-US" altLang="en-US" sz="1000" b="1" dirty="0"/>
              <a:t>Check Your Learning!: </a:t>
            </a:r>
            <a:r>
              <a:rPr lang="en-US" altLang="en-US" sz="1000" i="1" dirty="0"/>
              <a:t>10 minutes</a:t>
            </a:r>
          </a:p>
          <a:p>
            <a:pPr>
              <a:spcBef>
                <a:spcPts val="50"/>
              </a:spcBef>
            </a:pPr>
            <a:r>
              <a:rPr lang="en-US" sz="1000" b="1" dirty="0" smtClean="0"/>
              <a:t>Say</a:t>
            </a:r>
            <a:r>
              <a:rPr lang="en-US" sz="1000" b="1" dirty="0"/>
              <a:t>: </a:t>
            </a:r>
            <a:r>
              <a:rPr lang="en-US" sz="1000" dirty="0"/>
              <a:t>Discuss </a:t>
            </a:r>
            <a:r>
              <a:rPr lang="en-US" sz="1000" dirty="0" smtClean="0"/>
              <a:t>who might have direct input on each type of exercise document in </a:t>
            </a:r>
            <a:r>
              <a:rPr lang="en-US" sz="1000" dirty="0"/>
              <a:t>participants’ organizations</a:t>
            </a:r>
            <a:r>
              <a:rPr lang="en-US" sz="1000" dirty="0" smtClean="0"/>
              <a:t>.</a:t>
            </a:r>
          </a:p>
          <a:p>
            <a:pPr marL="171450" indent="-171450" rtl="0" eaLnBrk="1" fontAlgn="ctr" latinLnBrk="0" hangingPunct="1">
              <a:spcBef>
                <a:spcPts val="50"/>
              </a:spcBef>
              <a:buFont typeface="Arial" charset="0"/>
              <a:buChar char="•"/>
            </a:pPr>
            <a:r>
              <a:rPr lang="en-US" sz="1000" b="0" i="0" u="none" strike="noStrike" kern="1200" dirty="0" smtClean="0">
                <a:solidFill>
                  <a:schemeClr val="tx1"/>
                </a:solidFill>
                <a:effectLst/>
              </a:rPr>
              <a:t>Exercise Design Document</a:t>
            </a:r>
          </a:p>
          <a:p>
            <a:pPr marL="171450" indent="-171450" rtl="0" eaLnBrk="1" fontAlgn="ctr" latinLnBrk="0" hangingPunct="1">
              <a:spcBef>
                <a:spcPts val="50"/>
              </a:spcBef>
              <a:buFont typeface="Arial" charset="0"/>
              <a:buChar char="•"/>
            </a:pPr>
            <a:r>
              <a:rPr lang="en-US" sz="1000" b="0" i="0" u="none" strike="noStrike" kern="1200" dirty="0" smtClean="0">
                <a:solidFill>
                  <a:schemeClr val="tx1"/>
                </a:solidFill>
                <a:effectLst/>
              </a:rPr>
              <a:t>Facilitator Guide</a:t>
            </a:r>
          </a:p>
          <a:p>
            <a:pPr marL="171450" indent="-171450" rtl="0" eaLnBrk="1" fontAlgn="ctr" latinLnBrk="0" hangingPunct="1">
              <a:spcBef>
                <a:spcPts val="50"/>
              </a:spcBef>
              <a:buFont typeface="Arial" charset="0"/>
              <a:buChar char="•"/>
            </a:pPr>
            <a:r>
              <a:rPr lang="en-US" sz="1000" b="0" i="0" u="none" strike="noStrike" kern="1200" dirty="0" smtClean="0">
                <a:solidFill>
                  <a:schemeClr val="tx1"/>
                </a:solidFill>
                <a:effectLst/>
              </a:rPr>
              <a:t>Multimedia Presentation</a:t>
            </a:r>
          </a:p>
          <a:p>
            <a:pPr marL="171450" indent="-171450" rtl="0" eaLnBrk="1" fontAlgn="ctr" latinLnBrk="0" hangingPunct="1">
              <a:spcBef>
                <a:spcPts val="50"/>
              </a:spcBef>
              <a:buFont typeface="Arial" charset="0"/>
              <a:buChar char="•"/>
            </a:pPr>
            <a:r>
              <a:rPr lang="en-US" sz="1000" b="0" i="0" u="none" strike="noStrike" kern="1200" dirty="0" smtClean="0">
                <a:solidFill>
                  <a:schemeClr val="tx1"/>
                </a:solidFill>
                <a:effectLst/>
              </a:rPr>
              <a:t>Exercise Plan (ExPlan)</a:t>
            </a:r>
          </a:p>
          <a:p>
            <a:pPr marL="171450" indent="-171450" rtl="0" eaLnBrk="1" fontAlgn="ctr" latinLnBrk="0" hangingPunct="1">
              <a:spcBef>
                <a:spcPts val="50"/>
              </a:spcBef>
              <a:buFont typeface="Arial" charset="0"/>
              <a:buChar char="•"/>
            </a:pPr>
            <a:r>
              <a:rPr lang="en-US" sz="1000" b="0" i="0" u="none" strike="noStrike" kern="1200" dirty="0" smtClean="0">
                <a:solidFill>
                  <a:schemeClr val="tx1"/>
                </a:solidFill>
                <a:effectLst/>
              </a:rPr>
              <a:t>Player Handouts</a:t>
            </a:r>
          </a:p>
          <a:p>
            <a:pPr marL="171450" indent="-171450" rtl="0" eaLnBrk="1" fontAlgn="ctr" latinLnBrk="0" hangingPunct="1">
              <a:spcBef>
                <a:spcPts val="50"/>
              </a:spcBef>
              <a:buFont typeface="Arial" charset="0"/>
              <a:buChar char="•"/>
            </a:pPr>
            <a:r>
              <a:rPr lang="en-US" sz="1000" b="0" i="0" u="none" strike="noStrike" kern="1200" dirty="0" smtClean="0">
                <a:solidFill>
                  <a:schemeClr val="tx1"/>
                </a:solidFill>
                <a:effectLst/>
              </a:rPr>
              <a:t>Extent</a:t>
            </a:r>
            <a:r>
              <a:rPr lang="en-US" sz="1000" b="0" i="0" u="none" strike="noStrike" kern="1200" baseline="0" dirty="0" smtClean="0">
                <a:solidFill>
                  <a:schemeClr val="tx1"/>
                </a:solidFill>
                <a:effectLst/>
              </a:rPr>
              <a:t> of Play Agreement (XPA)</a:t>
            </a:r>
            <a:endParaRPr lang="en-US" sz="1000" b="0" i="0" u="none" strike="noStrike" kern="1200" dirty="0" smtClean="0">
              <a:solidFill>
                <a:schemeClr val="tx1"/>
              </a:solidFill>
              <a:effectLst/>
            </a:endParaRPr>
          </a:p>
          <a:p>
            <a:pPr marL="171450" indent="-171450" rtl="0" eaLnBrk="1" fontAlgn="ctr" latinLnBrk="0" hangingPunct="1">
              <a:spcBef>
                <a:spcPts val="50"/>
              </a:spcBef>
              <a:buFont typeface="Arial" charset="0"/>
              <a:buChar char="•"/>
            </a:pPr>
            <a:r>
              <a:rPr lang="en-US" sz="1000" b="0" i="0" u="none" strike="noStrike" kern="1200" dirty="0" smtClean="0">
                <a:solidFill>
                  <a:schemeClr val="tx1"/>
                </a:solidFill>
                <a:effectLst/>
              </a:rPr>
              <a:t>Waiver Forms</a:t>
            </a:r>
          </a:p>
          <a:p>
            <a:pPr marL="171450" indent="-171450" rtl="0" eaLnBrk="1" fontAlgn="ctr" latinLnBrk="0" hangingPunct="1">
              <a:spcBef>
                <a:spcPts val="50"/>
              </a:spcBef>
              <a:buFont typeface="Arial" charset="0"/>
              <a:buChar char="•"/>
            </a:pPr>
            <a:r>
              <a:rPr lang="en-US" sz="1000" b="0" i="0" u="none" strike="noStrike" kern="1200" dirty="0" smtClean="0">
                <a:solidFill>
                  <a:schemeClr val="tx1"/>
                </a:solidFill>
                <a:effectLst/>
              </a:rPr>
              <a:t>Surveys and Instructor Debriefs</a:t>
            </a:r>
          </a:p>
          <a:p>
            <a:pPr>
              <a:spcBef>
                <a:spcPts val="50"/>
              </a:spcBef>
            </a:pPr>
            <a:r>
              <a:rPr lang="en-US" sz="1000" b="1" dirty="0" smtClean="0"/>
              <a:t>Let </a:t>
            </a:r>
            <a:r>
              <a:rPr lang="en-US" sz="1000" b="0" dirty="0" smtClean="0"/>
              <a:t>learners respond.</a:t>
            </a:r>
          </a:p>
          <a:p>
            <a:pPr>
              <a:spcBef>
                <a:spcPts val="50"/>
              </a:spcBef>
            </a:pPr>
            <a:r>
              <a:rPr lang="en-US" sz="1000" b="1" dirty="0" smtClean="0"/>
              <a:t>Instructor notes: </a:t>
            </a:r>
            <a:r>
              <a:rPr lang="en-US" sz="1000" b="0" dirty="0" smtClean="0"/>
              <a:t>Here</a:t>
            </a:r>
            <a:r>
              <a:rPr lang="en-US" sz="1000" b="0" baseline="0" dirty="0" smtClean="0"/>
              <a:t> are some examples of who might have input on each kind of exercise document type</a:t>
            </a:r>
            <a:r>
              <a:rPr lang="en-US" sz="1000" dirty="0" smtClean="0"/>
              <a:t>.</a:t>
            </a:r>
          </a:p>
          <a:p>
            <a:pPr marL="171450" marR="0" indent="-171450" algn="l" defTabSz="457200" rtl="0" eaLnBrk="1" fontAlgn="ctr" latinLnBrk="0" hangingPunct="1">
              <a:lnSpc>
                <a:spcPct val="90000"/>
              </a:lnSpc>
              <a:spcBef>
                <a:spcPts val="50"/>
              </a:spcBef>
              <a:spcAft>
                <a:spcPct val="0"/>
              </a:spcAft>
              <a:buClrTx/>
              <a:buSzTx/>
              <a:buFont typeface="Arial" charset="0"/>
              <a:buChar char="•"/>
              <a:tabLst/>
              <a:defRPr/>
            </a:pPr>
            <a:r>
              <a:rPr lang="en-US" sz="1000" b="0" i="0" u="none" strike="noStrike" kern="1200" dirty="0" smtClean="0">
                <a:solidFill>
                  <a:schemeClr val="tx1"/>
                </a:solidFill>
                <a:effectLst/>
              </a:rPr>
              <a:t>Exercise Design Document,</a:t>
            </a:r>
            <a:r>
              <a:rPr lang="en-US" sz="1000" b="0" i="0" u="none" strike="noStrike" kern="1200" baseline="0" dirty="0" smtClean="0">
                <a:solidFill>
                  <a:schemeClr val="tx1"/>
                </a:solidFill>
                <a:effectLst/>
              </a:rPr>
              <a:t> </a:t>
            </a:r>
            <a:r>
              <a:rPr lang="en-US" sz="1000" b="0" i="0" u="none" strike="noStrike" kern="1200" dirty="0" smtClean="0">
                <a:solidFill>
                  <a:schemeClr val="tx1"/>
                </a:solidFill>
                <a:effectLst/>
              </a:rPr>
              <a:t>Facilitator</a:t>
            </a:r>
            <a:r>
              <a:rPr lang="en-US" sz="1000" b="0" i="0" u="none" strike="noStrike" kern="1200" baseline="0" dirty="0" smtClean="0">
                <a:solidFill>
                  <a:schemeClr val="tx1"/>
                </a:solidFill>
                <a:effectLst/>
              </a:rPr>
              <a:t> Guide, </a:t>
            </a:r>
            <a:r>
              <a:rPr lang="en-US" sz="1000" b="0" i="0" u="none" strike="noStrike" kern="1200" dirty="0" smtClean="0">
                <a:solidFill>
                  <a:schemeClr val="tx1"/>
                </a:solidFill>
                <a:effectLst/>
              </a:rPr>
              <a:t>Exercise Plan (ExPlan), and Player Handouts: These documents all work together with differently</a:t>
            </a:r>
            <a:r>
              <a:rPr lang="en-US" sz="1000" b="0" i="0" u="none" strike="noStrike" kern="1200" baseline="0" dirty="0" smtClean="0">
                <a:solidFill>
                  <a:schemeClr val="tx1"/>
                </a:solidFill>
                <a:effectLst/>
              </a:rPr>
              <a:t> worded versions of the same content</a:t>
            </a:r>
            <a:r>
              <a:rPr lang="en-US" sz="1000" b="0" i="0" u="none" strike="noStrike" kern="1200" dirty="0" smtClean="0">
                <a:solidFill>
                  <a:schemeClr val="tx1"/>
                </a:solidFill>
                <a:effectLst/>
              </a:rPr>
              <a:t>, so you will want input from </a:t>
            </a:r>
            <a:r>
              <a:rPr lang="en-US" sz="1000" b="0" i="0" u="none" strike="noStrike" kern="1200" baseline="0" dirty="0" smtClean="0">
                <a:solidFill>
                  <a:schemeClr val="tx1"/>
                </a:solidFill>
                <a:effectLst/>
              </a:rPr>
              <a:t>upper management for the overall objectives, and input from </a:t>
            </a:r>
            <a:r>
              <a:rPr lang="en-US" sz="1000" b="0" i="0" u="none" strike="noStrike" kern="1200" dirty="0" smtClean="0">
                <a:solidFill>
                  <a:schemeClr val="tx1"/>
                </a:solidFill>
                <a:effectLst/>
              </a:rPr>
              <a:t>the subject</a:t>
            </a:r>
            <a:r>
              <a:rPr lang="en-US" sz="1000" b="0" i="0" u="none" strike="noStrike" kern="1200" baseline="0" dirty="0" smtClean="0">
                <a:solidFill>
                  <a:schemeClr val="tx1"/>
                </a:solidFill>
                <a:effectLst/>
              </a:rPr>
              <a:t> matter experts helping you develop the exercise and anyone assigned to lead the exercise for the actual content.</a:t>
            </a:r>
            <a:endParaRPr lang="en-US" sz="1000" b="0" i="0" u="none" strike="noStrike" kern="1200" dirty="0" smtClean="0">
              <a:solidFill>
                <a:schemeClr val="tx1"/>
              </a:solidFill>
              <a:effectLst/>
            </a:endParaRPr>
          </a:p>
          <a:p>
            <a:pPr marL="171450" marR="0" indent="-171450" algn="l" defTabSz="457200" rtl="0" eaLnBrk="1" fontAlgn="ctr" latinLnBrk="0" hangingPunct="1">
              <a:lnSpc>
                <a:spcPct val="90000"/>
              </a:lnSpc>
              <a:spcBef>
                <a:spcPts val="50"/>
              </a:spcBef>
              <a:spcAft>
                <a:spcPct val="0"/>
              </a:spcAft>
              <a:buClrTx/>
              <a:buSzTx/>
              <a:buFont typeface="Arial" charset="0"/>
              <a:buChar char="•"/>
              <a:tabLst/>
              <a:defRPr/>
            </a:pPr>
            <a:r>
              <a:rPr lang="en-US" sz="1000" b="0" i="0" u="none" strike="noStrike" kern="1200" dirty="0" smtClean="0">
                <a:solidFill>
                  <a:schemeClr val="tx1"/>
                </a:solidFill>
                <a:effectLst/>
              </a:rPr>
              <a:t>Multimedia Presentation: The</a:t>
            </a:r>
            <a:r>
              <a:rPr lang="en-US" sz="1000" b="0" i="0" u="none" strike="noStrike" kern="1200" baseline="0" dirty="0" smtClean="0">
                <a:solidFill>
                  <a:schemeClr val="tx1"/>
                </a:solidFill>
                <a:effectLst/>
              </a:rPr>
              <a:t> presentation </a:t>
            </a:r>
            <a:r>
              <a:rPr lang="en-US" sz="1000" b="0" i="0" u="none" strike="noStrike" kern="1200" dirty="0" smtClean="0">
                <a:solidFill>
                  <a:schemeClr val="tx1"/>
                </a:solidFill>
                <a:effectLst/>
              </a:rPr>
              <a:t>will be mapped specifically to the Exercise Design Document and Facilitator</a:t>
            </a:r>
            <a:r>
              <a:rPr lang="en-US" sz="1000" b="0" i="0" u="none" strike="noStrike" kern="1200" baseline="0" dirty="0" smtClean="0">
                <a:solidFill>
                  <a:schemeClr val="tx1"/>
                </a:solidFill>
                <a:effectLst/>
              </a:rPr>
              <a:t> Guide so you will want input from upper management, </a:t>
            </a:r>
            <a:r>
              <a:rPr lang="en-US" sz="1000" b="0" i="0" u="none" strike="noStrike" kern="1200" dirty="0" smtClean="0">
                <a:solidFill>
                  <a:schemeClr val="tx1"/>
                </a:solidFill>
                <a:effectLst/>
              </a:rPr>
              <a:t>the subject</a:t>
            </a:r>
            <a:r>
              <a:rPr lang="en-US" sz="1000" b="0" i="0" u="none" strike="noStrike" kern="1200" baseline="0" dirty="0" smtClean="0">
                <a:solidFill>
                  <a:schemeClr val="tx1"/>
                </a:solidFill>
                <a:effectLst/>
              </a:rPr>
              <a:t> matter experts helping you develop the exercise, anyone assigned to lead the exercise, as well as graphic artists and those with expertise in presentation software.</a:t>
            </a:r>
            <a:endParaRPr lang="en-US" sz="1000" b="0" i="0" u="none" strike="noStrike" kern="1200" dirty="0" smtClean="0">
              <a:solidFill>
                <a:schemeClr val="tx1"/>
              </a:solidFill>
              <a:effectLst/>
            </a:endParaRPr>
          </a:p>
          <a:p>
            <a:pPr marL="171450" indent="-171450" rtl="0" eaLnBrk="1" fontAlgn="ctr" latinLnBrk="0" hangingPunct="1">
              <a:spcBef>
                <a:spcPts val="50"/>
              </a:spcBef>
              <a:buFont typeface="Arial" charset="0"/>
              <a:buChar char="•"/>
            </a:pPr>
            <a:r>
              <a:rPr lang="en-US" sz="1000" b="0" i="0" u="none" strike="noStrike" kern="1200" dirty="0" smtClean="0">
                <a:solidFill>
                  <a:schemeClr val="tx1"/>
                </a:solidFill>
                <a:effectLst/>
              </a:rPr>
              <a:t>Extent</a:t>
            </a:r>
            <a:r>
              <a:rPr lang="en-US" sz="1000" b="0" i="0" u="none" strike="noStrike" kern="1200" baseline="0" dirty="0" smtClean="0">
                <a:solidFill>
                  <a:schemeClr val="tx1"/>
                </a:solidFill>
                <a:effectLst/>
              </a:rPr>
              <a:t> of Play Agreement (XPA) and Waiver Forms: You will want input from upper management as well as from your legal department.</a:t>
            </a:r>
            <a:endParaRPr lang="en-US" sz="1000" b="0" i="0" u="none" strike="noStrike" kern="1200" dirty="0" smtClean="0">
              <a:solidFill>
                <a:schemeClr val="tx1"/>
              </a:solidFill>
              <a:effectLst/>
            </a:endParaRPr>
          </a:p>
          <a:p>
            <a:pPr marL="171450" indent="-171450" rtl="0" eaLnBrk="1" fontAlgn="ctr" latinLnBrk="0" hangingPunct="1">
              <a:spcBef>
                <a:spcPts val="50"/>
              </a:spcBef>
              <a:buFont typeface="Arial" charset="0"/>
              <a:buChar char="•"/>
            </a:pPr>
            <a:r>
              <a:rPr lang="en-US" sz="1000" b="0" i="0" u="none" strike="noStrike" kern="1200" dirty="0" smtClean="0">
                <a:solidFill>
                  <a:schemeClr val="tx1"/>
                </a:solidFill>
                <a:effectLst/>
              </a:rPr>
              <a:t>Surveys and Instructor Debriefs: You will want input from someone</a:t>
            </a:r>
            <a:r>
              <a:rPr lang="en-US" sz="1000" b="0" i="0" u="none" strike="noStrike" kern="1200" baseline="0" dirty="0" smtClean="0">
                <a:solidFill>
                  <a:schemeClr val="tx1"/>
                </a:solidFill>
                <a:effectLst/>
              </a:rPr>
              <a:t> with expertise in designing surveys and reports, and of course you will leverage the learning objectives in your Exercise Design Document and Facilitator Guide to form useful questions. You might also want to have your legal department review a Survey or Participant Feedback Form to ensure that questions being asked stay at a level appropriate to ask employees.</a:t>
            </a:r>
            <a:endParaRPr lang="en-US" sz="1000" b="0" i="0" u="none" strike="noStrike" kern="1200" dirty="0" smtClean="0">
              <a:solidFill>
                <a:schemeClr val="tx1"/>
              </a:solidFill>
              <a:effectLst/>
            </a:endParaRPr>
          </a:p>
          <a:p>
            <a:pPr>
              <a:spcBef>
                <a:spcPts val="50"/>
              </a:spcBef>
            </a:pPr>
            <a:r>
              <a:rPr lang="en-US" sz="1000" b="1" dirty="0" smtClean="0"/>
              <a:t>Ask</a:t>
            </a:r>
            <a:r>
              <a:rPr lang="en-US" sz="1000" dirty="0" smtClean="0"/>
              <a:t> </a:t>
            </a:r>
            <a:r>
              <a:rPr lang="en-US" sz="1000" dirty="0"/>
              <a:t>whether there are other document types or assets not mentioned here that might be useful.</a:t>
            </a:r>
          </a:p>
          <a:p>
            <a:pPr>
              <a:spcBef>
                <a:spcPts val="50"/>
              </a:spcBef>
            </a:pPr>
            <a:r>
              <a:rPr lang="en-US" sz="1000" b="1" dirty="0" smtClean="0"/>
              <a:t>Conclude </a:t>
            </a:r>
            <a:r>
              <a:rPr lang="en-US" sz="1000" dirty="0"/>
              <a:t>by</a:t>
            </a:r>
            <a:r>
              <a:rPr lang="en-US" sz="1000" b="1" dirty="0"/>
              <a:t> </a:t>
            </a:r>
            <a:r>
              <a:rPr lang="en-US" sz="1000" dirty="0"/>
              <a:t>mentioning that documents set exercise agendas and record results: a cycle</a:t>
            </a:r>
            <a:r>
              <a:rPr lang="en-US" sz="1000" dirty="0" smtClean="0"/>
              <a:t>.</a:t>
            </a:r>
            <a:endParaRPr lang="en-US" sz="1000" dirty="0"/>
          </a:p>
        </p:txBody>
      </p:sp>
      <p:sp>
        <p:nvSpPr>
          <p:cNvPr id="6" name="Rectangle 6"/>
          <p:cNvSpPr>
            <a:spLocks noGrp="1" noChangeArrowheads="1"/>
          </p:cNvSpPr>
          <p:nvPr>
            <p:ph type="ftr" sz="quarter" idx="4"/>
          </p:nvPr>
        </p:nvSpPr>
        <p:spPr bwMode="auto">
          <a:xfrm>
            <a:off x="-1" y="8930607"/>
            <a:ext cx="4196863" cy="21544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smtClean="0">
                <a:latin typeface="Lucida Sans Regular" charset="0"/>
                <a:ea typeface="Lucida Sans Regular" charset="0"/>
                <a:cs typeface="Lucida Sans Regular" charset="0"/>
              </a:rPr>
              <a:t>Module 6: Setting Up Exercise Scenarios, Assets, and Documents © 2017 FIRST</a:t>
            </a:r>
            <a:endParaRPr lang="en-US" altLang="en-US" sz="800" dirty="0">
              <a:latin typeface="Lucida Sans Regular" charset="0"/>
              <a:ea typeface="Lucida Sans Regular" charset="0"/>
              <a:cs typeface="Lucida Sans Regular" charset="0"/>
            </a:endParaRP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28</a:t>
            </a:fld>
            <a:endParaRPr lang="en-US" altLang="en-US" sz="800" dirty="0"/>
          </a:p>
        </p:txBody>
      </p:sp>
    </p:spTree>
    <p:extLst>
      <p:ext uri="{BB962C8B-B14F-4D97-AF65-F5344CB8AC3E}">
        <p14:creationId xmlns:p14="http://schemas.microsoft.com/office/powerpoint/2010/main" val="5992274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3768" y="4343400"/>
            <a:ext cx="5510464" cy="4114800"/>
          </a:xfrm>
          <a:prstGeom prst="rect">
            <a:avLst/>
          </a:prstGeom>
        </p:spPr>
        <p:txBody>
          <a:bodyPr/>
          <a:lstStyle/>
          <a:p>
            <a:pPr>
              <a:lnSpc>
                <a:spcPct val="100000"/>
              </a:lnSpc>
              <a:spcBef>
                <a:spcPct val="30000"/>
              </a:spcBef>
              <a:defRPr/>
            </a:pPr>
            <a:r>
              <a:rPr lang="en-US" altLang="en-US" b="1" dirty="0"/>
              <a:t>Conclusion: </a:t>
            </a:r>
            <a:r>
              <a:rPr lang="en-US" i="1" dirty="0"/>
              <a:t>1 minute</a:t>
            </a:r>
            <a:endParaRPr lang="en-US" b="1" i="1" dirty="0"/>
          </a:p>
          <a:p>
            <a:r>
              <a:rPr lang="en-US" b="1" dirty="0" smtClean="0"/>
              <a:t>Say</a:t>
            </a:r>
            <a:r>
              <a:rPr lang="en-US" b="1" dirty="0"/>
              <a:t>: </a:t>
            </a:r>
            <a:r>
              <a:rPr lang="en-US" dirty="0"/>
              <a:t>Now that we've completed this module, you should be able to:</a:t>
            </a:r>
          </a:p>
          <a:p>
            <a:pPr marL="171450" lvl="0" indent="-171450">
              <a:lnSpc>
                <a:spcPct val="100000"/>
              </a:lnSpc>
              <a:spcBef>
                <a:spcPts val="800"/>
              </a:spcBef>
              <a:buFont typeface="Arial" charset="0"/>
              <a:buChar char="•"/>
            </a:pPr>
            <a:r>
              <a:rPr lang="en-US" dirty="0"/>
              <a:t>Establish the importance of simulations in creating a strong exercise</a:t>
            </a:r>
          </a:p>
          <a:p>
            <a:pPr marL="171450" lvl="0" indent="-171450">
              <a:lnSpc>
                <a:spcPct val="100000"/>
              </a:lnSpc>
              <a:spcBef>
                <a:spcPts val="800"/>
              </a:spcBef>
              <a:buFont typeface="Arial" charset="0"/>
              <a:buChar char="•"/>
            </a:pPr>
            <a:r>
              <a:rPr lang="en-US" dirty="0"/>
              <a:t>Identify the various assets and documents that support a strong exercise </a:t>
            </a:r>
            <a:r>
              <a:rPr lang="en-US" dirty="0" smtClean="0"/>
              <a:t>program</a:t>
            </a:r>
            <a:endParaRPr lang="en-US" dirty="0"/>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29</a:t>
            </a:fld>
            <a:endParaRPr lang="en-US" altLang="en-US" dirty="0"/>
          </a:p>
        </p:txBody>
      </p:sp>
    </p:spTree>
    <p:extLst>
      <p:ext uri="{BB962C8B-B14F-4D97-AF65-F5344CB8AC3E}">
        <p14:creationId xmlns:p14="http://schemas.microsoft.com/office/powerpoint/2010/main" val="959721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7832" y="4343400"/>
            <a:ext cx="5462336" cy="4114800"/>
          </a:xfrm>
          <a:prstGeom prst="rect">
            <a:avLst/>
          </a:prstGeom>
        </p:spPr>
        <p:txBody>
          <a:bodyPr/>
          <a:lstStyle/>
          <a:p>
            <a:pPr>
              <a:lnSpc>
                <a:spcPct val="100000"/>
              </a:lnSpc>
              <a:spcBef>
                <a:spcPct val="30000"/>
              </a:spcBef>
              <a:defRPr/>
            </a:pPr>
            <a:r>
              <a:rPr lang="en-US" altLang="en-US" b="1" dirty="0"/>
              <a:t>Agenda: </a:t>
            </a:r>
            <a:r>
              <a:rPr lang="en-US" i="1" dirty="0"/>
              <a:t>1 </a:t>
            </a:r>
            <a:r>
              <a:rPr lang="en-US" i="1" dirty="0" smtClean="0"/>
              <a:t>minute</a:t>
            </a:r>
            <a:endParaRPr lang="en-US" b="1" dirty="0"/>
          </a:p>
          <a:p>
            <a:r>
              <a:rPr lang="en-US" b="1" dirty="0"/>
              <a:t>Say: </a:t>
            </a:r>
            <a:r>
              <a:rPr lang="en-US" dirty="0"/>
              <a:t>By the end of this module, you will be able to:</a:t>
            </a:r>
          </a:p>
          <a:p>
            <a:pPr marL="171450" lvl="0" indent="-171450">
              <a:lnSpc>
                <a:spcPct val="100000"/>
              </a:lnSpc>
              <a:spcBef>
                <a:spcPts val="800"/>
              </a:spcBef>
              <a:buFont typeface="Arial" charset="0"/>
              <a:buChar char="•"/>
            </a:pPr>
            <a:r>
              <a:rPr lang="en-US" dirty="0"/>
              <a:t>Establish the importance of simulations in creating a strong exercise</a:t>
            </a:r>
          </a:p>
          <a:p>
            <a:pPr marL="171450" lvl="0" indent="-171450">
              <a:lnSpc>
                <a:spcPct val="100000"/>
              </a:lnSpc>
              <a:spcBef>
                <a:spcPts val="800"/>
              </a:spcBef>
              <a:buFont typeface="Arial" charset="0"/>
              <a:buChar char="•"/>
            </a:pPr>
            <a:r>
              <a:rPr lang="en-US" dirty="0"/>
              <a:t>Identify the various assets and documents that support a strong exercise </a:t>
            </a:r>
            <a:r>
              <a:rPr lang="en-US" dirty="0" smtClean="0"/>
              <a:t>program</a:t>
            </a:r>
            <a:endParaRPr lang="en-US" dirty="0"/>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3</a:t>
            </a:fld>
            <a:endParaRPr lang="en-US" altLang="en-US" dirty="0"/>
          </a:p>
        </p:txBody>
      </p:sp>
    </p:spTree>
    <p:extLst>
      <p:ext uri="{BB962C8B-B14F-4D97-AF65-F5344CB8AC3E}">
        <p14:creationId xmlns:p14="http://schemas.microsoft.com/office/powerpoint/2010/main" val="15498518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xfrm>
            <a:off x="625642" y="4343400"/>
            <a:ext cx="5606716" cy="4114800"/>
          </a:xfrm>
          <a:prstGeom prst="rect">
            <a:avLst/>
          </a:prstGeom>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defRPr/>
            </a:pPr>
            <a:r>
              <a:rPr lang="en-US" altLang="en-US" b="1" dirty="0"/>
              <a:t>Questions?: </a:t>
            </a:r>
            <a:r>
              <a:rPr lang="en-US" altLang="en-US" i="1" dirty="0"/>
              <a:t>2 minutes</a:t>
            </a:r>
          </a:p>
          <a:p>
            <a:pPr eaLnBrk="1" hangingPunct="1">
              <a:defRPr/>
            </a:pPr>
            <a:r>
              <a:rPr lang="en-US" altLang="en-US" b="1" dirty="0" smtClean="0"/>
              <a:t>Say</a:t>
            </a:r>
            <a:r>
              <a:rPr lang="en-US" altLang="en-US" b="1" dirty="0"/>
              <a:t>: </a:t>
            </a:r>
            <a:r>
              <a:rPr lang="en-US" altLang="en-US" dirty="0"/>
              <a:t>Any questions?</a:t>
            </a:r>
          </a:p>
          <a:p>
            <a:pPr eaLnBrk="1" hangingPunct="1">
              <a:defRPr/>
            </a:pPr>
            <a:r>
              <a:rPr lang="en-US" altLang="en-US" b="1" dirty="0" smtClean="0"/>
              <a:t>Ask </a:t>
            </a:r>
            <a:r>
              <a:rPr lang="en-US" altLang="en-US" dirty="0"/>
              <a:t>for structured feedback and put any large-scale questions or questions on a particular tangent that you don’t want to address at the moment in the “Parking Lot,” to address either after class or in a follow-up session.</a:t>
            </a:r>
          </a:p>
          <a:p>
            <a:r>
              <a:rPr lang="en-US" b="1" dirty="0" smtClean="0"/>
              <a:t>Segue</a:t>
            </a:r>
            <a:r>
              <a:rPr lang="en-US" b="1" dirty="0"/>
              <a:t>: </a:t>
            </a:r>
            <a:r>
              <a:rPr lang="en-US" dirty="0"/>
              <a:t>Let’s move to the next module</a:t>
            </a:r>
            <a:r>
              <a:rPr lang="en-US" dirty="0" smtClean="0"/>
              <a:t>.</a:t>
            </a:r>
            <a:endParaRPr lang="en-US" altLang="en-US" dirty="0"/>
          </a:p>
        </p:txBody>
      </p:sp>
      <p:sp>
        <p:nvSpPr>
          <p:cNvPr id="2" name="Footer Placeholder 1"/>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30</a:t>
            </a:fld>
            <a:endParaRPr lang="en-US" altLang="en-US" sz="800" dirty="0"/>
          </a:p>
        </p:txBody>
      </p:sp>
    </p:spTree>
    <p:extLst>
      <p:ext uri="{BB962C8B-B14F-4D97-AF65-F5344CB8AC3E}">
        <p14:creationId xmlns:p14="http://schemas.microsoft.com/office/powerpoint/2010/main" val="17821865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xfrm>
            <a:off x="304800" y="4343400"/>
            <a:ext cx="6248400" cy="4114800"/>
          </a:xfrm>
          <a:prstGeom prst="rect">
            <a:avLst/>
          </a:prstGeom>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dirty="0"/>
          </a:p>
        </p:txBody>
      </p:sp>
      <p:sp>
        <p:nvSpPr>
          <p:cNvPr id="2" name="Footer Placeholder 1"/>
          <p:cNvSpPr>
            <a:spLocks noGrp="1"/>
          </p:cNvSpPr>
          <p:nvPr>
            <p:ph type="ftr" sz="quarter" idx="10"/>
          </p:nvPr>
        </p:nvSpPr>
        <p:spPr>
          <a:xfrm>
            <a:off x="0" y="8928556"/>
            <a:ext cx="4118435" cy="215444"/>
          </a:xfrm>
        </p:spPr>
        <p:txBody>
          <a:bodyPr/>
          <a:lstStyle/>
          <a:p>
            <a:pPr>
              <a:defRPr/>
            </a:pPr>
            <a:r>
              <a:rPr lang="en-US" altLang="en-US" dirty="0" smtClean="0"/>
              <a:t>Module 6: Setting Up Exercise Scenarios, Assets, and Documents © 2017 FIRST</a:t>
            </a:r>
            <a:endParaRPr lang="en-US" altLang="en-US" dirty="0"/>
          </a:p>
        </p:txBody>
      </p:sp>
    </p:spTree>
    <p:extLst>
      <p:ext uri="{BB962C8B-B14F-4D97-AF65-F5344CB8AC3E}">
        <p14:creationId xmlns:p14="http://schemas.microsoft.com/office/powerpoint/2010/main" val="623811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62526" y="4343400"/>
            <a:ext cx="4932948" cy="4114800"/>
          </a:xfrm>
          <a:prstGeom prst="rect">
            <a:avLst/>
          </a:prstGeom>
        </p:spPr>
        <p:txBody>
          <a:bodyPr/>
          <a:lstStyle/>
          <a:p>
            <a:pPr marL="0" lvl="1" indent="0">
              <a:lnSpc>
                <a:spcPct val="100000"/>
              </a:lnSpc>
              <a:spcBef>
                <a:spcPct val="30000"/>
              </a:spcBef>
              <a:buNone/>
              <a:defRPr/>
            </a:pPr>
            <a:r>
              <a:rPr lang="en-US" b="1" dirty="0"/>
              <a:t>Exercise Creation Process</a:t>
            </a:r>
            <a:r>
              <a:rPr lang="en-US" altLang="en-US" sz="1000" b="1" dirty="0">
                <a:cs typeface="Lucida Sans Regular" charset="0"/>
              </a:rPr>
              <a:t>: </a:t>
            </a:r>
            <a:r>
              <a:rPr lang="en-US" sz="1000" i="1" dirty="0">
                <a:cs typeface="Lucida Sans Regular" charset="0"/>
              </a:rPr>
              <a:t>0 </a:t>
            </a:r>
            <a:r>
              <a:rPr lang="en-US" sz="1000" i="1" dirty="0" smtClean="0">
                <a:cs typeface="Lucida Sans Regular" charset="0"/>
              </a:rPr>
              <a:t>minutes</a:t>
            </a:r>
            <a:endParaRPr lang="en-US" dirty="0"/>
          </a:p>
          <a:p>
            <a:pPr lvl="0">
              <a:lnSpc>
                <a:spcPct val="100000"/>
              </a:lnSpc>
              <a:spcBef>
                <a:spcPts val="800"/>
              </a:spcBef>
            </a:pPr>
            <a:r>
              <a:rPr lang="en-US" b="1" dirty="0"/>
              <a:t>Say</a:t>
            </a:r>
            <a:r>
              <a:rPr lang="en-US" b="1" dirty="0" smtClean="0"/>
              <a:t>:</a:t>
            </a:r>
            <a:r>
              <a:rPr lang="en-US" dirty="0" smtClean="0"/>
              <a:t> </a:t>
            </a:r>
            <a:r>
              <a:rPr lang="en-US" dirty="0"/>
              <a:t>In this four-step process, we are </a:t>
            </a:r>
            <a:r>
              <a:rPr lang="en-US" dirty="0" smtClean="0"/>
              <a:t>still </a:t>
            </a:r>
            <a:r>
              <a:rPr lang="en-US" dirty="0"/>
              <a:t>in the Development phase.</a:t>
            </a:r>
          </a:p>
          <a:p>
            <a:pPr lvl="0">
              <a:lnSpc>
                <a:spcPct val="100000"/>
              </a:lnSpc>
              <a:spcBef>
                <a:spcPts val="800"/>
              </a:spcBef>
            </a:pPr>
            <a:endParaRPr lang="en-US" dirty="0"/>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4</a:t>
            </a:fld>
            <a:endParaRPr lang="en-US" altLang="en-US" dirty="0"/>
          </a:p>
        </p:txBody>
      </p:sp>
    </p:spTree>
    <p:extLst>
      <p:ext uri="{BB962C8B-B14F-4D97-AF65-F5344CB8AC3E}">
        <p14:creationId xmlns:p14="http://schemas.microsoft.com/office/powerpoint/2010/main" val="477503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93558" y="4343400"/>
            <a:ext cx="5670884" cy="4114800"/>
          </a:xfrm>
          <a:prstGeom prst="rect">
            <a:avLst/>
          </a:prstGeom>
        </p:spPr>
        <p:txBody>
          <a:bodyPr/>
          <a:lstStyle/>
          <a:p>
            <a:r>
              <a:rPr lang="en-US" b="1" dirty="0"/>
              <a:t>Scenario: </a:t>
            </a:r>
            <a:r>
              <a:rPr lang="en-US" i="1" dirty="0"/>
              <a:t>2 minutes</a:t>
            </a:r>
          </a:p>
          <a:p>
            <a:pPr lvl="0"/>
            <a:r>
              <a:rPr lang="en-US" b="1" dirty="0" smtClean="0"/>
              <a:t>Say</a:t>
            </a:r>
            <a:r>
              <a:rPr lang="en-US" b="1" dirty="0"/>
              <a:t>:</a:t>
            </a:r>
            <a:r>
              <a:rPr lang="en-US" dirty="0"/>
              <a:t> A scenario is a simulated sequence of events designed for the exercise. It can be written as a narrative or depicted by an event timeline. For discussion-based exercises, a scenario provides the backdrop that drives participant discussion. For operations-based exercises, a scenario provides background information about the incident catalysts. </a:t>
            </a:r>
          </a:p>
          <a:p>
            <a:pPr lvl="0"/>
            <a:r>
              <a:rPr lang="en-US" dirty="0"/>
              <a:t>The core planning team should select and develop scenarios that enable an exercise to assess objectives and core capabilities. All scenarios should be realistic, plausible, and challenging; however, designers must ensure the scenario is not so complicated that it overwhelms players.</a:t>
            </a:r>
          </a:p>
          <a:p>
            <a:pPr lvl="0"/>
            <a:r>
              <a:rPr lang="en-US" dirty="0"/>
              <a:t>For all exercises, you will want to measure the resilience of your organization and its capacity for recovery from an incident</a:t>
            </a:r>
            <a:r>
              <a:rPr lang="en-US" dirty="0" smtClean="0"/>
              <a:t>.</a:t>
            </a:r>
            <a:endParaRPr lang="en-US" dirty="0"/>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5</a:t>
            </a:fld>
            <a:endParaRPr lang="en-US" altLang="en-US" dirty="0"/>
          </a:p>
        </p:txBody>
      </p:sp>
    </p:spTree>
    <p:extLst>
      <p:ext uri="{BB962C8B-B14F-4D97-AF65-F5344CB8AC3E}">
        <p14:creationId xmlns:p14="http://schemas.microsoft.com/office/powerpoint/2010/main" val="6957060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97305" y="4343400"/>
            <a:ext cx="5863390" cy="4114800"/>
          </a:xfrm>
          <a:prstGeom prst="rect">
            <a:avLst/>
          </a:prstGeom>
        </p:spPr>
        <p:txBody>
          <a:bodyPr/>
          <a:lstStyle/>
          <a:p>
            <a:r>
              <a:rPr lang="en-US" b="1" dirty="0"/>
              <a:t>Scenario: </a:t>
            </a:r>
            <a:r>
              <a:rPr lang="en-US" i="1" dirty="0"/>
              <a:t>2 minutes</a:t>
            </a:r>
          </a:p>
          <a:p>
            <a:pPr lvl="0">
              <a:lnSpc>
                <a:spcPct val="100000"/>
              </a:lnSpc>
              <a:spcBef>
                <a:spcPct val="30000"/>
              </a:spcBef>
              <a:defRPr/>
            </a:pPr>
            <a:r>
              <a:rPr lang="en-US" b="1" dirty="0" smtClean="0"/>
              <a:t>Say</a:t>
            </a:r>
            <a:r>
              <a:rPr lang="en-US" b="1" dirty="0"/>
              <a:t>:</a:t>
            </a:r>
            <a:r>
              <a:rPr lang="en-US" dirty="0"/>
              <a:t> A scenario consists of three basic elements: (1) the general context or comprehensive story; (2) the required conditions that will allow players to demonstrate proficiency and competency in conducting critical tasks, demonstrating core capabilities, and meeting objectives; and (3) the technical details necessary to accurately depict scenario conditions and events. The core planning team should ensure that the design effort is not characterized by a fixation on scenario development; rather, the scenario facilitates assessment of exercise objectives and core capabilities. Because of this, exercise planners should refrain from developing the scenario until after the scope and objectives of the exercise have been clearly defined. Furthermore, scenarios should avoid any sensitivity that may arise, such as the use of real names of terrorist groups or sensitive venues. As mentioned before, you also will not want to call out individuals or groups in your organization that experienced problems, and you will want to be careful about coming up with fictitious organization names in your exercises</a:t>
            </a:r>
            <a:r>
              <a:rPr lang="en-US" dirty="0" smtClean="0"/>
              <a:t>.</a:t>
            </a:r>
            <a:endParaRPr lang="en-US" dirty="0"/>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6</a:t>
            </a:fld>
            <a:endParaRPr lang="en-US" altLang="en-US" dirty="0"/>
          </a:p>
        </p:txBody>
      </p:sp>
    </p:spTree>
    <p:extLst>
      <p:ext uri="{BB962C8B-B14F-4D97-AF65-F5344CB8AC3E}">
        <p14:creationId xmlns:p14="http://schemas.microsoft.com/office/powerpoint/2010/main" val="28464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21895" y="4343400"/>
            <a:ext cx="5414210" cy="4114800"/>
          </a:xfrm>
          <a:prstGeom prst="rect">
            <a:avLst/>
          </a:prstGeom>
        </p:spPr>
        <p:txBody>
          <a:bodyPr/>
          <a:lstStyle/>
          <a:p>
            <a:r>
              <a:rPr lang="en-US" b="1" dirty="0"/>
              <a:t>Threat or Hazard: </a:t>
            </a:r>
            <a:r>
              <a:rPr lang="en-US" i="1" dirty="0"/>
              <a:t>2 minutes</a:t>
            </a:r>
          </a:p>
          <a:p>
            <a:pPr lvl="0">
              <a:lnSpc>
                <a:spcPct val="100000"/>
              </a:lnSpc>
              <a:spcBef>
                <a:spcPct val="30000"/>
              </a:spcBef>
              <a:defRPr/>
            </a:pPr>
            <a:r>
              <a:rPr lang="en-US" b="1" dirty="0" smtClean="0"/>
              <a:t>Say</a:t>
            </a:r>
            <a:r>
              <a:rPr lang="en-US" b="1" dirty="0"/>
              <a:t>:</a:t>
            </a:r>
            <a:r>
              <a:rPr lang="en-US" dirty="0"/>
              <a:t> The first step in designing a scenario is determining the type of threat or hazard on which the exercise will focus. Each type of emergency has its own strengths and weaknesses when it comes to evaluating different aspects of prevention, protection, mitigation, response, and recovery. The core planning team should choose a threat or hazard that best assesses the objectives and core capabilities on which the exercise will focus. The identification of this threat or hazard scenario should also be based on the organization’s threat/hazard identification and risk assessment. You want to emphasize the core preparedness capabilities of your </a:t>
            </a:r>
            <a:r>
              <a:rPr lang="en-US" dirty="0" smtClean="0"/>
              <a:t>organization.</a:t>
            </a:r>
            <a:endParaRPr lang="en-US" dirty="0"/>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7</a:t>
            </a:fld>
            <a:endParaRPr lang="en-US" altLang="en-US" dirty="0"/>
          </a:p>
        </p:txBody>
      </p:sp>
    </p:spTree>
    <p:extLst>
      <p:ext uri="{BB962C8B-B14F-4D97-AF65-F5344CB8AC3E}">
        <p14:creationId xmlns:p14="http://schemas.microsoft.com/office/powerpoint/2010/main" val="883621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29916" y="4343400"/>
            <a:ext cx="5398168" cy="4114800"/>
          </a:xfrm>
          <a:prstGeom prst="rect">
            <a:avLst/>
          </a:prstGeom>
        </p:spPr>
        <p:txBody>
          <a:bodyPr/>
          <a:lstStyle/>
          <a:p>
            <a:r>
              <a:rPr lang="en-US" b="1" dirty="0"/>
              <a:t>Modeling and Simulation: </a:t>
            </a:r>
            <a:r>
              <a:rPr lang="en-US" i="1" dirty="0" smtClean="0"/>
              <a:t>1 minute</a:t>
            </a:r>
            <a:endParaRPr lang="en-US" b="1" dirty="0"/>
          </a:p>
          <a:p>
            <a:pPr lvl="0"/>
            <a:r>
              <a:rPr lang="en-US" b="1" dirty="0"/>
              <a:t>Say:</a:t>
            </a:r>
            <a:r>
              <a:rPr lang="en-US" dirty="0"/>
              <a:t> When incorporated into the development of the scenario and overall exercise design, modeling and simulation can bring versatility, cost savings, and fidelity to exercises.</a:t>
            </a:r>
          </a:p>
          <a:p>
            <a:pPr lvl="0"/>
            <a:r>
              <a:rPr lang="en-US" dirty="0"/>
              <a:t>A model is a representation of a system at a point in time or space intended to expand an understanding of the real system. A simulation is a method of implementing the performance of a model, or combination of models, over time</a:t>
            </a:r>
            <a:r>
              <a:rPr lang="en-US" dirty="0" smtClean="0"/>
              <a:t>.</a:t>
            </a:r>
            <a:endParaRPr lang="en-US" dirty="0"/>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8</a:t>
            </a:fld>
            <a:endParaRPr lang="en-US" altLang="en-US" dirty="0"/>
          </a:p>
        </p:txBody>
      </p:sp>
    </p:spTree>
    <p:extLst>
      <p:ext uri="{BB962C8B-B14F-4D97-AF65-F5344CB8AC3E}">
        <p14:creationId xmlns:p14="http://schemas.microsoft.com/office/powerpoint/2010/main" val="20443589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85537" y="4343400"/>
            <a:ext cx="5686926" cy="4114800"/>
          </a:xfrm>
          <a:prstGeom prst="rect">
            <a:avLst/>
          </a:prstGeom>
        </p:spPr>
        <p:txBody>
          <a:bodyPr/>
          <a:lstStyle/>
          <a:p>
            <a:r>
              <a:rPr lang="en-US" b="1" dirty="0"/>
              <a:t>Advantages of Modeling and Simulation: </a:t>
            </a:r>
            <a:r>
              <a:rPr lang="en-US" i="1" dirty="0"/>
              <a:t>2 </a:t>
            </a:r>
            <a:r>
              <a:rPr lang="en-US" i="1" dirty="0" smtClean="0"/>
              <a:t>minutes</a:t>
            </a:r>
            <a:endParaRPr lang="en-US" b="1" dirty="0"/>
          </a:p>
          <a:p>
            <a:pPr lvl="0"/>
            <a:r>
              <a:rPr lang="en-US" b="1" dirty="0"/>
              <a:t>Say:</a:t>
            </a:r>
            <a:r>
              <a:rPr lang="en-US" dirty="0"/>
              <a:t> Modeling and simulation support decision-making processes by providing human and/or computer feedback to players during exercise play, thus dynamically representing the impact of their decisions. An example of a computer-based simulation could include wind damage and storm-surge forecasting models developed by the National Oceanic and Atmospheric Administration, which enable simulation of a hurricane’s effects on coastal communities.</a:t>
            </a:r>
          </a:p>
          <a:p>
            <a:pPr lvl="0"/>
            <a:r>
              <a:rPr lang="en-US" dirty="0"/>
              <a:t>Modeling and simulation can also be applied in situations where </a:t>
            </a:r>
            <a:r>
              <a:rPr lang="en-US" dirty="0" smtClean="0"/>
              <a:t>enacting a real-life situation is not practical or safe. </a:t>
            </a:r>
            <a:r>
              <a:rPr lang="en-US" dirty="0"/>
              <a:t>For example, for safety reasons a bioterrorism exercise cannot be conducted by releasing a deadly virus into the environment. However, it is still important to exercise the capabilities necessary to respond to this type of scenario. The use of modeling and simulation can realistically replicate variables such as disease propagation, radiation, and chemical attacks</a:t>
            </a:r>
            <a:r>
              <a:rPr lang="en-US" dirty="0" smtClean="0"/>
              <a:t>.</a:t>
            </a:r>
            <a:endParaRPr lang="en-US" dirty="0"/>
          </a:p>
        </p:txBody>
      </p:sp>
      <p:sp>
        <p:nvSpPr>
          <p:cNvPr id="4" name="Footer Placeholder 3"/>
          <p:cNvSpPr>
            <a:spLocks noGrp="1"/>
          </p:cNvSpPr>
          <p:nvPr>
            <p:ph type="ftr" sz="quarter" idx="10"/>
          </p:nvPr>
        </p:nvSpPr>
        <p:spPr>
          <a:xfrm>
            <a:off x="0" y="8928556"/>
            <a:ext cx="4118435" cy="215444"/>
          </a:xfrm>
        </p:spPr>
        <p:txBody>
          <a:bodyPr/>
          <a:lstStyle/>
          <a:p>
            <a:pPr eaLnBrk="0" hangingPunct="0"/>
            <a:r>
              <a:rPr lang="en-US" sz="800" dirty="0" smtClean="0">
                <a:solidFill>
                  <a:prstClr val="black">
                    <a:lumMod val="65000"/>
                    <a:lumOff val="35000"/>
                  </a:prstClr>
                </a:solidFill>
                <a:cs typeface=""/>
              </a:rPr>
              <a:t>Module 6: Setting Up Exercise Scenarios, Assets, and Documents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9</a:t>
            </a:fld>
            <a:endParaRPr lang="en-US" altLang="en-US" dirty="0"/>
          </a:p>
        </p:txBody>
      </p:sp>
    </p:spTree>
    <p:extLst>
      <p:ext uri="{BB962C8B-B14F-4D97-AF65-F5344CB8AC3E}">
        <p14:creationId xmlns:p14="http://schemas.microsoft.com/office/powerpoint/2010/main" val="9742828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tif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tif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Calibri" charset="0"/>
                <a:ea typeface="Calibri" charset="0"/>
                <a:cs typeface="Calibri" charset="0"/>
              </a:defRPr>
            </a:lvl1pPr>
          </a:lstStyle>
          <a:p>
            <a:r>
              <a:rPr lang="en-US" smtClean="0"/>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Calibri" charset="0"/>
                <a:ea typeface="Calibri" charset="0"/>
                <a:cs typeface="Calibri"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a:t>
            </a:r>
          </a:p>
          <a:p>
            <a:r>
              <a:rPr lang="en-US" dirty="0" smtClean="0"/>
              <a:t>Date of Presentation</a:t>
            </a:r>
            <a:endParaRPr lang="en-US" dirty="0"/>
          </a:p>
        </p:txBody>
      </p:sp>
    </p:spTree>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Questions">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p:nvSpPr>
        <p:spPr>
          <a:xfrm>
            <a:off x="475861" y="335902"/>
            <a:ext cx="1900200" cy="584775"/>
          </a:xfrm>
          <a:prstGeom prst="rect">
            <a:avLst/>
          </a:prstGeom>
          <a:noFill/>
        </p:spPr>
        <p:txBody>
          <a:bodyPr wrap="none" rtlCol="0">
            <a:spAutoFit/>
          </a:bodyPr>
          <a:lstStyle/>
          <a:p>
            <a:r>
              <a:rPr lang="en-GB" sz="3200" b="1" dirty="0" smtClean="0">
                <a:latin typeface="Calibri" charset="0"/>
                <a:ea typeface="Calibri" charset="0"/>
                <a:cs typeface="Calibri" charset="0"/>
              </a:rPr>
              <a:t>Questions</a:t>
            </a:r>
            <a:endParaRPr lang="en-GB" sz="3200" b="1" dirty="0">
              <a:latin typeface="Calibri" charset="0"/>
              <a:ea typeface="Calibri" charset="0"/>
              <a:cs typeface="Calibri" charset="0"/>
            </a:endParaRPr>
          </a:p>
        </p:txBody>
      </p:sp>
    </p:spTree>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charset="0"/>
                <a:ea typeface="Calibri" charset="0"/>
                <a:cs typeface="Calibri" charset="0"/>
              </a:defRPr>
            </a:lvl1pPr>
            <a:lvl2pPr>
              <a:defRPr>
                <a:latin typeface="Calibri" charset="0"/>
                <a:ea typeface="Calibri" charset="0"/>
                <a:cs typeface="Calibri" charset="0"/>
              </a:defRPr>
            </a:lvl2pPr>
            <a:lvl3pPr>
              <a:defRPr>
                <a:latin typeface="Calibri" charset="0"/>
                <a:ea typeface="Calibri" charset="0"/>
                <a:cs typeface="Calibri" charset="0"/>
              </a:defRPr>
            </a:lvl3pPr>
            <a:lvl4pPr>
              <a:defRPr>
                <a:latin typeface="Calibri" charset="0"/>
                <a:ea typeface="Calibri" charset="0"/>
                <a:cs typeface="Calibri" charset="0"/>
              </a:defRPr>
            </a:lvl4pPr>
            <a:lvl5pPr>
              <a:defRPr>
                <a:latin typeface="Calibri" charset="0"/>
                <a:ea typeface="Calibri" charset="0"/>
                <a:cs typeface="Calibri"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itle 7"/>
          <p:cNvSpPr>
            <a:spLocks noGrp="1"/>
          </p:cNvSpPr>
          <p:nvPr>
            <p:ph type="title"/>
          </p:nvPr>
        </p:nvSpPr>
        <p:spPr/>
        <p:txBody>
          <a:bodyPr/>
          <a:lstStyle>
            <a:lvl1pPr>
              <a:defRPr>
                <a:latin typeface="Calibri" charset="0"/>
                <a:ea typeface="Calibri" charset="0"/>
                <a:cs typeface="Calibri" charset="0"/>
              </a:defRPr>
            </a:lvl1pPr>
          </a:lstStyle>
          <a:p>
            <a:r>
              <a:rPr lang="en-US" smtClean="0"/>
              <a:t>Click to edit Master title style</a:t>
            </a:r>
            <a:endParaRPr lang="en-GB"/>
          </a:p>
        </p:txBody>
      </p:sp>
    </p:spTree>
    <p:extLst/>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smtClean="0"/>
              <a:t>Click to edit Master title style</a:t>
            </a:r>
            <a:endParaRPr lang="en-GB" dirty="0"/>
          </a:p>
        </p:txBody>
      </p:sp>
    </p:spTree>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charset="0"/>
                <a:ea typeface="Calibri" charset="0"/>
                <a:cs typeface="Calibri" charset="0"/>
              </a:defRPr>
            </a:lvl1pPr>
          </a:lstStyle>
          <a:p>
            <a:r>
              <a:rPr lang="en-US" smtClean="0"/>
              <a:t>Click to edit Master title style</a:t>
            </a:r>
            <a:endParaRPr lang="en-GB" dirty="0"/>
          </a:p>
        </p:txBody>
      </p:sp>
    </p:spTree>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No Foot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smtClean="0"/>
              <a:t>Click to edit Master title style</a:t>
            </a:r>
            <a:endParaRPr lang="en-GB" dirty="0"/>
          </a:p>
        </p:txBody>
      </p:sp>
    </p:spTree>
    <p:extLst/>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Lab Title">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5457825" y="1358900"/>
            <a:ext cx="3670300" cy="5499100"/>
          </a:xfrm>
          <a:prstGeom prst="rect">
            <a:avLst/>
          </a:prstGeom>
        </p:spPr>
      </p:pic>
      <p:sp>
        <p:nvSpPr>
          <p:cNvPr id="2" name="Title 1"/>
          <p:cNvSpPr>
            <a:spLocks noGrp="1"/>
          </p:cNvSpPr>
          <p:nvPr>
            <p:ph type="title"/>
          </p:nvPr>
        </p:nvSpPr>
        <p:spPr>
          <a:xfrm>
            <a:off x="449264" y="1520617"/>
            <a:ext cx="8229600" cy="411162"/>
          </a:xfrm>
        </p:spPr>
        <p:txBody>
          <a:bodyPr/>
          <a:lstStyle>
            <a:lvl1pPr>
              <a:defRPr baseline="0">
                <a:solidFill>
                  <a:schemeClr val="tx1"/>
                </a:solidFill>
                <a:latin typeface="Calibri" charset="0"/>
                <a:ea typeface="Calibri" charset="0"/>
                <a:cs typeface="Calibri" charset="0"/>
              </a:defRPr>
            </a:lvl1pPr>
          </a:lstStyle>
          <a:p>
            <a:r>
              <a:rPr lang="en-US" smtClean="0"/>
              <a:t>Click to edit Master title style</a:t>
            </a:r>
            <a:endParaRPr lang="en-US" dirty="0"/>
          </a:p>
        </p:txBody>
      </p:sp>
      <p:sp>
        <p:nvSpPr>
          <p:cNvPr id="5" name="Text Placeholder 7"/>
          <p:cNvSpPr>
            <a:spLocks noGrp="1"/>
          </p:cNvSpPr>
          <p:nvPr>
            <p:ph type="body" sz="quarter" idx="10"/>
          </p:nvPr>
        </p:nvSpPr>
        <p:spPr>
          <a:xfrm>
            <a:off x="449264" y="2093495"/>
            <a:ext cx="5229642" cy="3418940"/>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Lab Contents">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24000"/>
          </a:blip>
          <a:stretch>
            <a:fillRect/>
          </a:stretch>
        </p:blipFill>
        <p:spPr>
          <a:xfrm>
            <a:off x="5457825" y="1358900"/>
            <a:ext cx="3670300" cy="5499100"/>
          </a:xfrm>
          <a:prstGeom prst="rect">
            <a:avLst/>
          </a:prstGeom>
        </p:spPr>
      </p:pic>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Calibri" charset="0"/>
                <a:ea typeface="Calibri" charset="0"/>
                <a:cs typeface="Calibri" charset="0"/>
              </a:defRPr>
            </a:lvl1pPr>
          </a:lstStyle>
          <a:p>
            <a:r>
              <a:rPr lang="en-US" smtClean="0"/>
              <a:t>Click to edit Master title style</a:t>
            </a:r>
            <a:endParaRPr lang="en-US" dirty="0"/>
          </a:p>
        </p:txBody>
      </p:sp>
      <p:sp>
        <p:nvSpPr>
          <p:cNvPr id="5" name="Text Placeholder 7"/>
          <p:cNvSpPr>
            <a:spLocks noGrp="1"/>
          </p:cNvSpPr>
          <p:nvPr>
            <p:ph type="body" sz="quarter" idx="10"/>
          </p:nvPr>
        </p:nvSpPr>
        <p:spPr>
          <a:xfrm>
            <a:off x="449263" y="1206500"/>
            <a:ext cx="8258175" cy="4305935"/>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dt="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9" name="Picture 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p:nvSpPr>
        <p:spPr>
          <a:xfrm>
            <a:off x="0" y="6624588"/>
            <a:ext cx="5113176"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smtClean="0">
                <a:solidFill>
                  <a:schemeClr val="tx1">
                    <a:lumMod val="65000"/>
                    <a:lumOff val="35000"/>
                  </a:schemeClr>
                </a:solidFill>
                <a:latin typeface="Calibri" charset="0"/>
                <a:ea typeface="Calibri" charset="0"/>
                <a:cs typeface="Calibri" charset="0"/>
              </a:rPr>
              <a:t>Module 6: Setting Up Exercise Scenarios, Assets</a:t>
            </a:r>
            <a:r>
              <a:rPr lang="en-US" sz="800" baseline="0" dirty="0" smtClean="0">
                <a:solidFill>
                  <a:schemeClr val="tx1">
                    <a:lumMod val="65000"/>
                    <a:lumOff val="35000"/>
                  </a:schemeClr>
                </a:solidFill>
                <a:latin typeface="Calibri" charset="0"/>
                <a:ea typeface="Calibri" charset="0"/>
                <a:cs typeface="Calibri" charset="0"/>
              </a:rPr>
              <a:t> </a:t>
            </a:r>
            <a:r>
              <a:rPr lang="en-US" sz="800" dirty="0" smtClean="0">
                <a:solidFill>
                  <a:schemeClr val="tx1">
                    <a:lumMod val="65000"/>
                    <a:lumOff val="35000"/>
                  </a:schemeClr>
                </a:solidFill>
                <a:latin typeface="Calibri" charset="0"/>
                <a:ea typeface="Calibri" charset="0"/>
                <a:cs typeface="Calibri" charset="0"/>
              </a:rPr>
              <a:t>and Documents, Version 1.1, © </a:t>
            </a:r>
            <a:r>
              <a:rPr lang="en-US" sz="800" dirty="0" smtClean="0">
                <a:solidFill>
                  <a:schemeClr val="tx1">
                    <a:lumMod val="65000"/>
                    <a:lumOff val="35000"/>
                  </a:schemeClr>
                </a:solidFill>
                <a:latin typeface="Calibri" charset="0"/>
                <a:ea typeface="Calibri" charset="0"/>
                <a:cs typeface="Calibri" charset="0"/>
              </a:rPr>
              <a:t>2078</a:t>
            </a:r>
            <a:r>
              <a:rPr lang="en-US" sz="800" dirty="0" smtClean="0">
                <a:solidFill>
                  <a:schemeClr val="tx1">
                    <a:lumMod val="65000"/>
                    <a:lumOff val="35000"/>
                  </a:schemeClr>
                </a:solidFill>
                <a:latin typeface="Calibri" charset="0"/>
                <a:ea typeface="Calibri" charset="0"/>
                <a:cs typeface="Calibri" charset="0"/>
              </a:rPr>
              <a:t>, FIRST Inc.</a:t>
            </a:r>
          </a:p>
        </p:txBody>
      </p:sp>
    </p:spTree>
    <p:extLst>
      <p:ext uri="{BB962C8B-B14F-4D97-AF65-F5344CB8AC3E}">
        <p14:creationId xmlns:p14="http://schemas.microsoft.com/office/powerpoint/2010/main" val="1375813412"/>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transition spd="med">
    <p:fade/>
  </p:transition>
  <p:timing>
    <p:tnLst>
      <p:par>
        <p:cTn id="1" dur="indefinite" restart="never" nodeType="tmRoot"/>
      </p:par>
    </p:tnLst>
  </p:timing>
  <p:hf sldNum="0" hdr="0" dt="0"/>
  <p:txStyles>
    <p:titleStyle>
      <a:lvl1pPr algn="l" defTabSz="914400" rtl="0" eaLnBrk="1" latinLnBrk="0" hangingPunct="1">
        <a:lnSpc>
          <a:spcPct val="90000"/>
        </a:lnSpc>
        <a:spcBef>
          <a:spcPct val="0"/>
        </a:spcBef>
        <a:buNone/>
        <a:defRPr sz="3200" b="1" i="0" kern="1200">
          <a:solidFill>
            <a:schemeClr val="tx1"/>
          </a:solidFill>
          <a:latin typeface="Calibri" charset="0"/>
          <a:ea typeface="Calibri" charset="0"/>
          <a:cs typeface="Calibri"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Calibri" charset="0"/>
          <a:ea typeface="Calibri" charset="0"/>
          <a:cs typeface="Calibri"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Calibri" charset="0"/>
          <a:ea typeface="Calibri" charset="0"/>
          <a:cs typeface="Calibri"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Calibri" charset="0"/>
          <a:ea typeface="Calibri" charset="0"/>
          <a:cs typeface="Calibri"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768"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ctrTitle"/>
          </p:nvPr>
        </p:nvSpPr>
        <p:spPr>
          <a:ln/>
          <a:extLst>
            <a:ext uri="{91240B29-F687-4f45-9708-019B960494DF}">
              <a14:hiddenLine xmlns:a14="http://schemas.microsoft.com/office/drawing/2010/main" xmlns="" w="9525" algn="ctr">
                <a:solidFill>
                  <a:srgbClr val="000000"/>
                </a:solidFill>
                <a:miter lim="800000"/>
                <a:headEnd/>
                <a:tailEnd/>
              </a14:hiddenLine>
            </a:ext>
          </a:extLst>
        </p:spPr>
        <p:txBody>
          <a:bodyPr>
            <a:normAutofit fontScale="90000"/>
          </a:bodyPr>
          <a:lstStyle/>
          <a:p>
            <a:r>
              <a:rPr lang="en-US" altLang="en-US" dirty="0" smtClean="0"/>
              <a:t>Module 6: </a:t>
            </a:r>
            <a:br>
              <a:rPr lang="en-US" altLang="en-US" dirty="0" smtClean="0"/>
            </a:br>
            <a:r>
              <a:rPr lang="en-US" dirty="0" smtClean="0"/>
              <a:t>Setting Up Exercise </a:t>
            </a:r>
            <a:br>
              <a:rPr lang="en-US" dirty="0" smtClean="0"/>
            </a:br>
            <a:r>
              <a:rPr lang="en-US" dirty="0" smtClean="0"/>
              <a:t>Scenarios, Assets, </a:t>
            </a:r>
            <a:br>
              <a:rPr lang="en-US" dirty="0" smtClean="0"/>
            </a:br>
            <a:r>
              <a:rPr lang="en-US" dirty="0" smtClean="0"/>
              <a:t>and Documents</a:t>
            </a:r>
            <a:br>
              <a:rPr lang="en-US" dirty="0" smtClean="0"/>
            </a:br>
            <a:endParaRPr lang="en-US" altLang="en-US" dirty="0"/>
          </a:p>
        </p:txBody>
      </p:sp>
      <p:sp>
        <p:nvSpPr>
          <p:cNvPr id="2051" name="Rectangle 12"/>
          <p:cNvSpPr>
            <a:spLocks noGrp="1"/>
          </p:cNvSpPr>
          <p:nvPr>
            <p:ph type="subTitle" idx="1"/>
          </p:nvPr>
        </p:nvSpPr>
        <p:spPr/>
        <p:txBody>
          <a:bodyPr/>
          <a:lstStyle/>
          <a:p>
            <a:pPr>
              <a:defRPr/>
            </a:pPr>
            <a:r>
              <a:rPr lang="en-US" altLang="en-US" dirty="0"/>
              <a:t>[Presenter Name]</a:t>
            </a:r>
          </a:p>
          <a:p>
            <a:pPr>
              <a:defRPr/>
            </a:pPr>
            <a:r>
              <a:rPr lang="en-US" altLang="en-US" dirty="0" smtClean="0"/>
              <a:t>[Date]</a:t>
            </a:r>
            <a:endParaRPr lang="en-US" altLang="en-US" dirty="0"/>
          </a:p>
        </p:txBody>
      </p:sp>
    </p:spTree>
    <p:extLst>
      <p:ext uri="{BB962C8B-B14F-4D97-AF65-F5344CB8AC3E}">
        <p14:creationId xmlns:p14="http://schemas.microsoft.com/office/powerpoint/2010/main" val="1685718928"/>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r>
              <a:rPr lang="en-US" dirty="0" smtClean="0"/>
              <a:t>Identify how to use the best scenarios and storylines in an exercise: </a:t>
            </a:r>
          </a:p>
          <a:p>
            <a:pPr lvl="1"/>
            <a:r>
              <a:rPr lang="en-US" dirty="0" smtClean="0"/>
              <a:t>Background scenario </a:t>
            </a:r>
          </a:p>
          <a:p>
            <a:pPr lvl="1"/>
            <a:r>
              <a:rPr lang="en-US" dirty="0" smtClean="0"/>
              <a:t>Main actors (including threats) </a:t>
            </a:r>
          </a:p>
          <a:p>
            <a:pPr lvl="1"/>
            <a:r>
              <a:rPr lang="en-US" dirty="0" smtClean="0"/>
              <a:t>Storylines </a:t>
            </a:r>
          </a:p>
          <a:p>
            <a:pPr lvl="1"/>
            <a:r>
              <a:rPr lang="en-US" dirty="0" smtClean="0"/>
              <a:t>Media </a:t>
            </a:r>
            <a:endParaRPr lang="en-US" dirty="0"/>
          </a:p>
        </p:txBody>
      </p:sp>
      <p:sp>
        <p:nvSpPr>
          <p:cNvPr id="2" name="Title 1"/>
          <p:cNvSpPr>
            <a:spLocks noGrp="1"/>
          </p:cNvSpPr>
          <p:nvPr>
            <p:ph type="title"/>
          </p:nvPr>
        </p:nvSpPr>
        <p:spPr/>
        <p:txBody>
          <a:bodyPr>
            <a:normAutofit fontScale="90000"/>
          </a:bodyPr>
          <a:lstStyle/>
          <a:p>
            <a:r>
              <a:rPr lang="en-US" dirty="0" smtClean="0"/>
              <a:t>Using the Best Scenarios </a:t>
            </a:r>
            <a:br>
              <a:rPr lang="en-US" dirty="0" smtClean="0"/>
            </a:br>
            <a:r>
              <a:rPr lang="en-US" dirty="0" smtClean="0"/>
              <a:t>and Storylines</a:t>
            </a:r>
            <a:endParaRPr lang="en-US" dirty="0"/>
          </a:p>
        </p:txBody>
      </p:sp>
    </p:spTree>
    <p:extLst>
      <p:ext uri="{BB962C8B-B14F-4D97-AF65-F5344CB8AC3E}">
        <p14:creationId xmlns:p14="http://schemas.microsoft.com/office/powerpoint/2010/main" val="208412909"/>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4"/>
          <p:cNvSpPr>
            <a:spLocks noGrp="1"/>
          </p:cNvSpPr>
          <p:nvPr>
            <p:ph idx="1"/>
          </p:nvPr>
        </p:nvSpPr>
        <p:spPr/>
        <p:txBody>
          <a:bodyPr/>
          <a:lstStyle/>
          <a:p>
            <a:pPr marL="0" indent="0">
              <a:buNone/>
            </a:pPr>
            <a:r>
              <a:rPr lang="en-US" dirty="0" smtClean="0">
                <a:solidFill>
                  <a:schemeClr val="bg1"/>
                </a:solidFill>
              </a:rPr>
              <a:t>Discuss how best exercise scenarios can be used to reflect real issues in participants</a:t>
            </a:r>
            <a:r>
              <a:rPr lang="uk-UA" dirty="0" smtClean="0">
                <a:solidFill>
                  <a:schemeClr val="bg1"/>
                </a:solidFill>
              </a:rPr>
              <a:t>’</a:t>
            </a:r>
            <a:r>
              <a:rPr lang="en-US" dirty="0" smtClean="0">
                <a:solidFill>
                  <a:schemeClr val="bg1"/>
                </a:solidFill>
              </a:rPr>
              <a:t> organizations. </a:t>
            </a:r>
            <a:endParaRPr lang="en-US" dirty="0">
              <a:solidFill>
                <a:schemeClr val="bg1"/>
              </a:solidFill>
            </a:endParaRPr>
          </a:p>
        </p:txBody>
      </p:sp>
      <p:sp>
        <p:nvSpPr>
          <p:cNvPr id="3" name="Title 2"/>
          <p:cNvSpPr>
            <a:spLocks noGrp="1"/>
          </p:cNvSpPr>
          <p:nvPr>
            <p:ph type="title"/>
          </p:nvPr>
        </p:nvSpPr>
        <p:spPr/>
        <p:txBody>
          <a:bodyPr/>
          <a:lstStyle/>
          <a:p>
            <a:r>
              <a:rPr lang="en-US" dirty="0" smtClean="0">
                <a:solidFill>
                  <a:schemeClr val="bg1"/>
                </a:solidFill>
              </a:rPr>
              <a:t>Check Your Learning!</a:t>
            </a:r>
            <a:endParaRPr lang="en-US" dirty="0">
              <a:solidFill>
                <a:schemeClr val="bg1"/>
              </a:solidFill>
            </a:endParaRPr>
          </a:p>
        </p:txBody>
      </p:sp>
    </p:spTree>
    <p:extLst>
      <p:ext uri="{BB962C8B-B14F-4D97-AF65-F5344CB8AC3E}">
        <p14:creationId xmlns:p14="http://schemas.microsoft.com/office/powerpoint/2010/main" val="151060410"/>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endParaRPr lang="en-GB"/>
          </a:p>
        </p:txBody>
      </p:sp>
      <p:sp>
        <p:nvSpPr>
          <p:cNvPr id="2" name="Title 1"/>
          <p:cNvSpPr>
            <a:spLocks noGrp="1"/>
          </p:cNvSpPr>
          <p:nvPr>
            <p:ph type="title"/>
          </p:nvPr>
        </p:nvSpPr>
        <p:spPr/>
        <p:txBody>
          <a:bodyPr/>
          <a:lstStyle/>
          <a:p>
            <a:r>
              <a:rPr lang="en-US" dirty="0" smtClean="0"/>
              <a:t>Key Exercise Assets and Documents </a:t>
            </a:r>
            <a:endParaRPr lang="en-US" dirty="0"/>
          </a:p>
        </p:txBody>
      </p:sp>
      <p:graphicFrame>
        <p:nvGraphicFramePr>
          <p:cNvPr id="12" name="Table 11"/>
          <p:cNvGraphicFramePr>
            <a:graphicFrameLocks noGrp="1"/>
          </p:cNvGraphicFramePr>
          <p:nvPr>
            <p:extLst>
              <p:ext uri="{D42A27DB-BD31-4B8C-83A1-F6EECF244321}">
                <p14:modId xmlns:p14="http://schemas.microsoft.com/office/powerpoint/2010/main" val="905502020"/>
              </p:ext>
            </p:extLst>
          </p:nvPr>
        </p:nvGraphicFramePr>
        <p:xfrm>
          <a:off x="535260" y="1230259"/>
          <a:ext cx="8073480" cy="4928970"/>
        </p:xfrm>
        <a:graphic>
          <a:graphicData uri="http://schemas.openxmlformats.org/drawingml/2006/table">
            <a:tbl>
              <a:tblPr firstRow="1" bandRow="1">
                <a:tableStyleId>{5C22544A-7EE6-4342-B048-85BDC9FD1C3A}</a:tableStyleId>
              </a:tblPr>
              <a:tblGrid>
                <a:gridCol w="2697282"/>
                <a:gridCol w="3778295"/>
                <a:gridCol w="1597903"/>
              </a:tblGrid>
              <a:tr h="505300">
                <a:tc>
                  <a:txBody>
                    <a:bodyPr/>
                    <a:lstStyle/>
                    <a:p>
                      <a:pPr algn="ctr"/>
                      <a:r>
                        <a:rPr lang="en-US" sz="1400" b="1" i="0" dirty="0" smtClean="0">
                          <a:latin typeface="Lucida Sans Regular" charset="0"/>
                        </a:rPr>
                        <a:t>Document Title</a:t>
                      </a:r>
                      <a:endParaRPr lang="en-US" sz="1400" b="1" i="0" dirty="0">
                        <a:latin typeface="Lucida Sans Regular" charset="0"/>
                      </a:endParaRPr>
                    </a:p>
                  </a:txBody>
                  <a:tcPr anchor="ctr"/>
                </a:tc>
                <a:tc>
                  <a:txBody>
                    <a:bodyPr/>
                    <a:lstStyle/>
                    <a:p>
                      <a:pPr algn="ctr"/>
                      <a:r>
                        <a:rPr lang="en-US" sz="1400" b="1" i="0" dirty="0" smtClean="0">
                          <a:latin typeface="Lucida Sans Regular" charset="0"/>
                        </a:rPr>
                        <a:t>Exercise Type</a:t>
                      </a:r>
                      <a:endParaRPr lang="en-US" sz="1400" b="1" i="0" dirty="0">
                        <a:latin typeface="Lucida Sans Regular" charset="0"/>
                      </a:endParaRPr>
                    </a:p>
                  </a:txBody>
                  <a:tcPr anchor="ctr"/>
                </a:tc>
                <a:tc>
                  <a:txBody>
                    <a:bodyPr/>
                    <a:lstStyle/>
                    <a:p>
                      <a:pPr algn="ctr"/>
                      <a:r>
                        <a:rPr lang="en-US" sz="1400" b="1" i="0" dirty="0" smtClean="0">
                          <a:latin typeface="Lucida Sans Regular" charset="0"/>
                        </a:rPr>
                        <a:t>Distribution Audience</a:t>
                      </a:r>
                      <a:endParaRPr lang="en-US" sz="1400" b="1" i="0" dirty="0">
                        <a:latin typeface="Lucida Sans Regular" charset="0"/>
                      </a:endParaRPr>
                    </a:p>
                  </a:txBody>
                  <a:tcPr anchor="ctr"/>
                </a:tc>
              </a:tr>
              <a:tr h="505300">
                <a:tc>
                  <a:txBody>
                    <a:bodyPr/>
                    <a:lstStyle/>
                    <a:p>
                      <a:pPr algn="l"/>
                      <a:r>
                        <a:rPr lang="en-US" sz="1400" b="0" i="0" dirty="0" smtClean="0">
                          <a:latin typeface="Lucida Sans Regular" charset="0"/>
                        </a:rPr>
                        <a:t>Exercise Design Document</a:t>
                      </a:r>
                    </a:p>
                  </a:txBody>
                  <a:tcPr anchor="ctr"/>
                </a:tc>
                <a:tc>
                  <a:txBody>
                    <a:bodyPr/>
                    <a:lstStyle/>
                    <a:p>
                      <a:pPr algn="l"/>
                      <a:r>
                        <a:rPr lang="en-US" sz="1400" b="0" i="0" dirty="0" smtClean="0">
                          <a:latin typeface="Lucida Sans Regular" charset="0"/>
                        </a:rPr>
                        <a:t>Seminar (optional),</a:t>
                      </a:r>
                      <a:r>
                        <a:rPr lang="en-US" sz="1400" b="0" i="0" baseline="0" dirty="0" smtClean="0">
                          <a:latin typeface="Lucida Sans Regular" charset="0"/>
                        </a:rPr>
                        <a:t> Workshop (optional), TTX, Game</a:t>
                      </a:r>
                      <a:endParaRPr lang="en-US" sz="1400" b="0" i="0" dirty="0">
                        <a:latin typeface="Lucida Sans Regular" charset="0"/>
                      </a:endParaRPr>
                    </a:p>
                  </a:txBody>
                  <a:tcPr anchor="ctr"/>
                </a:tc>
                <a:tc>
                  <a:txBody>
                    <a:bodyPr/>
                    <a:lstStyle/>
                    <a:p>
                      <a:pPr algn="l"/>
                      <a:r>
                        <a:rPr lang="en-US" sz="1400" b="0" i="0" dirty="0" smtClean="0">
                          <a:latin typeface="Lucida Sans Regular" charset="0"/>
                        </a:rPr>
                        <a:t>All</a:t>
                      </a:r>
                      <a:r>
                        <a:rPr lang="en-US" sz="1400" b="0" i="0" baseline="0" dirty="0" smtClean="0">
                          <a:latin typeface="Lucida Sans Regular" charset="0"/>
                        </a:rPr>
                        <a:t> participants</a:t>
                      </a:r>
                      <a:endParaRPr lang="en-US" sz="1400" b="0" i="0" dirty="0">
                        <a:latin typeface="Lucida Sans Regular" charset="0"/>
                      </a:endParaRPr>
                    </a:p>
                  </a:txBody>
                  <a:tcPr anchor="ctr"/>
                </a:tc>
              </a:tr>
              <a:tr h="505300">
                <a:tc>
                  <a:txBody>
                    <a:bodyPr/>
                    <a:lstStyle/>
                    <a:p>
                      <a:pPr algn="l"/>
                      <a:r>
                        <a:rPr lang="en-US" sz="1400" b="0" i="0" dirty="0" smtClean="0">
                          <a:latin typeface="Lucida Sans Regular" charset="0"/>
                        </a:rPr>
                        <a:t>Facilitator Guide</a:t>
                      </a:r>
                      <a:endParaRPr lang="en-US" sz="1400" b="0" i="0" dirty="0">
                        <a:latin typeface="Lucida Sans Regular" charset="0"/>
                      </a:endParaRPr>
                    </a:p>
                  </a:txBody>
                  <a:tcPr anchor="ctr"/>
                </a:tc>
                <a:tc>
                  <a:txBody>
                    <a:bodyPr/>
                    <a:lstStyle/>
                    <a:p>
                      <a:pPr algn="l"/>
                      <a:r>
                        <a:rPr lang="en-US" sz="1400" b="0" i="0" dirty="0" smtClean="0">
                          <a:latin typeface="Lucida Sans Regular" charset="0"/>
                        </a:rPr>
                        <a:t>Seminar (optional),</a:t>
                      </a:r>
                      <a:r>
                        <a:rPr lang="en-US" sz="1400" b="0" i="0" baseline="0" dirty="0" smtClean="0">
                          <a:latin typeface="Lucida Sans Regular" charset="0"/>
                        </a:rPr>
                        <a:t> Workshop (optional), TTX, Game</a:t>
                      </a:r>
                      <a:endParaRPr lang="en-US" sz="1400" b="0" i="0" dirty="0">
                        <a:latin typeface="Lucida Sans Regular" charset="0"/>
                      </a:endParaRPr>
                    </a:p>
                  </a:txBody>
                  <a:tcPr anchor="ctr"/>
                </a:tc>
                <a:tc>
                  <a:txBody>
                    <a:bodyPr/>
                    <a:lstStyle/>
                    <a:p>
                      <a:pPr algn="l"/>
                      <a:r>
                        <a:rPr lang="en-US" sz="1400" b="0" i="0" dirty="0" smtClean="0">
                          <a:latin typeface="Lucida Sans Regular" charset="0"/>
                        </a:rPr>
                        <a:t>Facilitators</a:t>
                      </a:r>
                      <a:endParaRPr lang="en-US" sz="1400" b="0" i="0" dirty="0">
                        <a:latin typeface="Lucida Sans Regular" charset="0"/>
                      </a:endParaRPr>
                    </a:p>
                  </a:txBody>
                  <a:tcPr anchor="ctr"/>
                </a:tc>
              </a:tr>
              <a:tr h="505300">
                <a:tc>
                  <a:txBody>
                    <a:bodyPr/>
                    <a:lstStyle/>
                    <a:p>
                      <a:pPr algn="l"/>
                      <a:r>
                        <a:rPr lang="en-US" sz="1400" b="0" i="0" dirty="0" smtClean="0">
                          <a:latin typeface="Lucida Sans Regular" charset="0"/>
                        </a:rPr>
                        <a:t>Multimedia Presentation</a:t>
                      </a:r>
                      <a:endParaRPr lang="en-US" sz="1400" b="0" i="0" dirty="0">
                        <a:latin typeface="Lucida Sans Regular" charset="0"/>
                      </a:endParaRPr>
                    </a:p>
                  </a:txBody>
                  <a:tcPr anchor="ctr"/>
                </a:tc>
                <a:tc>
                  <a:txBody>
                    <a:bodyPr/>
                    <a:lstStyle/>
                    <a:p>
                      <a:pPr algn="l"/>
                      <a:r>
                        <a:rPr lang="en-US" sz="1400" b="0" i="0" dirty="0" smtClean="0">
                          <a:latin typeface="Lucida Sans Regular" charset="0"/>
                        </a:rPr>
                        <a:t>Seminar (optional),</a:t>
                      </a:r>
                      <a:r>
                        <a:rPr lang="en-US" sz="1400" b="0" i="0" baseline="0" dirty="0" smtClean="0">
                          <a:latin typeface="Lucida Sans Regular" charset="0"/>
                        </a:rPr>
                        <a:t> Workshop (optional), TTX, Game</a:t>
                      </a:r>
                      <a:endParaRPr lang="en-US" sz="1400" b="0" i="0" dirty="0">
                        <a:latin typeface="Lucida Sans Regular"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dirty="0" smtClean="0">
                          <a:latin typeface="Lucida Sans Regular" charset="0"/>
                        </a:rPr>
                        <a:t>All</a:t>
                      </a:r>
                      <a:r>
                        <a:rPr lang="en-US" sz="1400" b="0" i="0" baseline="0" dirty="0" smtClean="0">
                          <a:latin typeface="Lucida Sans Regular" charset="0"/>
                        </a:rPr>
                        <a:t> participants</a:t>
                      </a:r>
                      <a:endParaRPr lang="en-US" sz="1400" b="0" i="0" dirty="0" smtClean="0">
                        <a:latin typeface="Lucida Sans Regular" charset="0"/>
                      </a:endParaRPr>
                    </a:p>
                  </a:txBody>
                  <a:tcPr anchor="ctr"/>
                </a:tc>
              </a:tr>
              <a:tr h="505300">
                <a:tc>
                  <a:txBody>
                    <a:bodyPr/>
                    <a:lstStyle/>
                    <a:p>
                      <a:pPr algn="l"/>
                      <a:r>
                        <a:rPr lang="en-US" sz="1400" b="0" i="0" dirty="0" smtClean="0">
                          <a:latin typeface="Lucida Sans Regular" charset="0"/>
                        </a:rPr>
                        <a:t>Exercise Plan (ExPlan)</a:t>
                      </a:r>
                      <a:endParaRPr lang="en-US" sz="1400" b="0" i="0" dirty="0">
                        <a:latin typeface="Lucida Sans Regular" charset="0"/>
                      </a:endParaRPr>
                    </a:p>
                  </a:txBody>
                  <a:tcPr anchor="ctr"/>
                </a:tc>
                <a:tc>
                  <a:txBody>
                    <a:bodyPr/>
                    <a:lstStyle/>
                    <a:p>
                      <a:pPr algn="l"/>
                      <a:r>
                        <a:rPr lang="en-US" sz="1400" b="0" i="0" dirty="0" smtClean="0">
                          <a:latin typeface="Lucida Sans Regular" charset="0"/>
                        </a:rPr>
                        <a:t>Drill, FE, FSE</a:t>
                      </a:r>
                      <a:endParaRPr lang="en-US" sz="1400" b="0" i="0" dirty="0">
                        <a:latin typeface="Lucida Sans Regular" charset="0"/>
                      </a:endParaRPr>
                    </a:p>
                  </a:txBody>
                  <a:tcPr anchor="ctr"/>
                </a:tc>
                <a:tc>
                  <a:txBody>
                    <a:bodyPr/>
                    <a:lstStyle/>
                    <a:p>
                      <a:pPr algn="l"/>
                      <a:r>
                        <a:rPr lang="en-US" sz="1400" b="0" i="0" dirty="0" smtClean="0">
                          <a:latin typeface="Lucida Sans Regular" charset="0"/>
                        </a:rPr>
                        <a:t>Players and observers</a:t>
                      </a:r>
                      <a:endParaRPr lang="en-US" sz="1400" b="0" i="0" dirty="0">
                        <a:latin typeface="Lucida Sans Regular" charset="0"/>
                      </a:endParaRPr>
                    </a:p>
                  </a:txBody>
                  <a:tcPr anchor="ctr"/>
                </a:tc>
              </a:tr>
              <a:tr h="505300">
                <a:tc>
                  <a:txBody>
                    <a:bodyPr/>
                    <a:lstStyle/>
                    <a:p>
                      <a:pPr algn="l"/>
                      <a:r>
                        <a:rPr lang="en-US" sz="1400" b="0" i="0" dirty="0" smtClean="0">
                          <a:latin typeface="Lucida Sans Regular" charset="0"/>
                        </a:rPr>
                        <a:t>Player Handouts</a:t>
                      </a:r>
                      <a:endParaRPr lang="en-US" sz="1400" b="0" i="0" dirty="0">
                        <a:latin typeface="Lucida Sans Regular" charset="0"/>
                      </a:endParaRPr>
                    </a:p>
                  </a:txBody>
                  <a:tcPr anchor="ctr"/>
                </a:tc>
                <a:tc>
                  <a:txBody>
                    <a:bodyPr/>
                    <a:lstStyle/>
                    <a:p>
                      <a:pPr algn="l"/>
                      <a:r>
                        <a:rPr lang="en-US" sz="1400" b="0" i="0" dirty="0" smtClean="0">
                          <a:latin typeface="Lucida Sans Regular" charset="0"/>
                        </a:rPr>
                        <a:t>Drill, FE, FSE</a:t>
                      </a:r>
                      <a:endParaRPr lang="en-US" sz="1400" b="0" i="0" dirty="0">
                        <a:latin typeface="Lucida Sans Regular"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dirty="0" smtClean="0">
                          <a:latin typeface="Lucida Sans Regular" charset="0"/>
                        </a:rPr>
                        <a:t>Players and observers</a:t>
                      </a:r>
                    </a:p>
                  </a:txBody>
                  <a:tcPr anchor="ctr"/>
                </a:tc>
              </a:tr>
              <a:tr h="783690">
                <a:tc>
                  <a:txBody>
                    <a:bodyPr/>
                    <a:lstStyle/>
                    <a:p>
                      <a:pPr algn="l"/>
                      <a:r>
                        <a:rPr lang="en-US" sz="1400" b="0" i="0" dirty="0" smtClean="0">
                          <a:latin typeface="Lucida Sans Regular" charset="0"/>
                        </a:rPr>
                        <a:t>Extent</a:t>
                      </a:r>
                      <a:r>
                        <a:rPr lang="en-US" sz="1400" b="0" i="0" baseline="0" dirty="0" smtClean="0">
                          <a:latin typeface="Lucida Sans Regular" charset="0"/>
                        </a:rPr>
                        <a:t> of Play Agreement (XPA)</a:t>
                      </a:r>
                      <a:endParaRPr lang="en-US" sz="1400" b="0" i="0" dirty="0">
                        <a:latin typeface="Lucida Sans Regular" charset="0"/>
                      </a:endParaRPr>
                    </a:p>
                  </a:txBody>
                  <a:tcPr anchor="ctr"/>
                </a:tc>
                <a:tc>
                  <a:txBody>
                    <a:bodyPr/>
                    <a:lstStyle/>
                    <a:p>
                      <a:pPr algn="l"/>
                      <a:r>
                        <a:rPr lang="en-US" sz="1400" b="0" i="0" dirty="0" smtClean="0">
                          <a:latin typeface="Lucida Sans Regular" charset="0"/>
                        </a:rPr>
                        <a:t>FE, FSE</a:t>
                      </a:r>
                      <a:endParaRPr lang="en-US" sz="1400" b="0" i="0" dirty="0">
                        <a:latin typeface="Lucida Sans Regular" charset="0"/>
                      </a:endParaRPr>
                    </a:p>
                  </a:txBody>
                  <a:tcPr anchor="ctr"/>
                </a:tc>
                <a:tc>
                  <a:txBody>
                    <a:bodyPr/>
                    <a:lstStyle/>
                    <a:p>
                      <a:pPr algn="l"/>
                      <a:r>
                        <a:rPr lang="en-US" sz="1400" b="0" i="0" dirty="0" smtClean="0">
                          <a:latin typeface="Lucida Sans Regular" charset="0"/>
                        </a:rPr>
                        <a:t>Exercise planning team</a:t>
                      </a:r>
                      <a:endParaRPr lang="en-US" sz="1400" b="0" i="0" dirty="0">
                        <a:latin typeface="Lucida Sans Regular" charset="0"/>
                      </a:endParaRPr>
                    </a:p>
                  </a:txBody>
                  <a:tcPr anchor="ctr"/>
                </a:tc>
              </a:tr>
              <a:tr h="505300">
                <a:tc>
                  <a:txBody>
                    <a:bodyPr/>
                    <a:lstStyle/>
                    <a:p>
                      <a:pPr algn="l"/>
                      <a:r>
                        <a:rPr lang="en-US" sz="1400" b="0" i="0" dirty="0" smtClean="0">
                          <a:latin typeface="Lucida Sans Regular" charset="0"/>
                        </a:rPr>
                        <a:t>Waiver Forms</a:t>
                      </a:r>
                      <a:endParaRPr lang="en-US" sz="1400" b="0" i="0" dirty="0">
                        <a:latin typeface="Lucida Sans Regular"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baseline="0" dirty="0" smtClean="0">
                          <a:latin typeface="Lucida Sans Regular" charset="0"/>
                        </a:rPr>
                        <a:t>TTX, Game, </a:t>
                      </a:r>
                      <a:r>
                        <a:rPr lang="en-US" sz="1400" b="0" i="0" dirty="0" smtClean="0">
                          <a:latin typeface="Lucida Sans Regular" charset="0"/>
                        </a:rPr>
                        <a:t>Drill, FE, FSE</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dirty="0" smtClean="0">
                          <a:latin typeface="Lucida Sans Regular" charset="0"/>
                        </a:rPr>
                        <a:t>Players and observers</a:t>
                      </a:r>
                    </a:p>
                  </a:txBody>
                  <a:tcPr anchor="ctr"/>
                </a:tc>
              </a:tr>
              <a:tr h="505300">
                <a:tc>
                  <a:txBody>
                    <a:bodyPr/>
                    <a:lstStyle/>
                    <a:p>
                      <a:pPr algn="l"/>
                      <a:r>
                        <a:rPr lang="en-US" sz="1400" b="0" i="0" dirty="0" smtClean="0">
                          <a:latin typeface="Lucida Sans Regular" charset="0"/>
                        </a:rPr>
                        <a:t>Surveys and Instructor Debriefs</a:t>
                      </a:r>
                      <a:endParaRPr lang="en-US" sz="1400" b="0" i="0" dirty="0">
                        <a:latin typeface="Lucida Sans Regular" charset="0"/>
                      </a:endParaRPr>
                    </a:p>
                  </a:txBody>
                  <a:tcPr anchor="ctr"/>
                </a:tc>
                <a:tc>
                  <a:txBody>
                    <a:bodyPr/>
                    <a:lstStyle/>
                    <a:p>
                      <a:pPr algn="l"/>
                      <a:r>
                        <a:rPr lang="en-US" sz="1400" b="0" i="0" dirty="0" smtClean="0">
                          <a:latin typeface="Lucida Sans Regular" charset="0"/>
                        </a:rPr>
                        <a:t>All exercises</a:t>
                      </a:r>
                      <a:endParaRPr lang="en-US" sz="1400" b="0" i="0" dirty="0">
                        <a:latin typeface="Lucida Sans Regular"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dirty="0" smtClean="0">
                          <a:latin typeface="Lucida Sans Regular" charset="0"/>
                        </a:rPr>
                        <a:t>All</a:t>
                      </a:r>
                      <a:r>
                        <a:rPr lang="en-US" sz="1400" b="0" i="0" baseline="0" dirty="0" smtClean="0">
                          <a:latin typeface="Lucida Sans Regular" charset="0"/>
                        </a:rPr>
                        <a:t> participants</a:t>
                      </a:r>
                      <a:endParaRPr lang="en-US" sz="1400" b="0" i="0" dirty="0" smtClean="0">
                        <a:latin typeface="Lucida Sans Regular" charset="0"/>
                      </a:endParaRPr>
                    </a:p>
                  </a:txBody>
                  <a:tcPr anchor="ctr"/>
                </a:tc>
              </a:tr>
            </a:tbl>
          </a:graphicData>
        </a:graphic>
      </p:graphicFrame>
    </p:spTree>
    <p:extLst>
      <p:ext uri="{BB962C8B-B14F-4D97-AF65-F5344CB8AC3E}">
        <p14:creationId xmlns:p14="http://schemas.microsoft.com/office/powerpoint/2010/main" val="445387746"/>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normAutofit lnSpcReduction="10000"/>
          </a:bodyPr>
          <a:lstStyle/>
          <a:p>
            <a:r>
              <a:rPr lang="en-US" dirty="0" smtClean="0"/>
              <a:t>An Exercise Design Document, also called the Situation Manual (SitMan) provides the textual background for a facilitated exercise</a:t>
            </a:r>
          </a:p>
          <a:p>
            <a:r>
              <a:rPr lang="en-US" dirty="0" smtClean="0"/>
              <a:t>The Exercise Design Document generally includes:</a:t>
            </a:r>
          </a:p>
          <a:p>
            <a:pPr lvl="1"/>
            <a:r>
              <a:rPr lang="en-US" dirty="0" smtClean="0"/>
              <a:t>Exercise scope, objectives, </a:t>
            </a:r>
            <a:br>
              <a:rPr lang="en-US" dirty="0" smtClean="0"/>
            </a:br>
            <a:r>
              <a:rPr lang="en-US" dirty="0" smtClean="0"/>
              <a:t>and core capabilities</a:t>
            </a:r>
          </a:p>
          <a:p>
            <a:pPr lvl="1"/>
            <a:r>
              <a:rPr lang="en-US" dirty="0" smtClean="0"/>
              <a:t>Exercise assumptions and artificialities</a:t>
            </a:r>
          </a:p>
          <a:p>
            <a:pPr lvl="1"/>
            <a:r>
              <a:rPr lang="en-US" dirty="0" smtClean="0"/>
              <a:t>Instructions for exercise participants</a:t>
            </a:r>
          </a:p>
          <a:p>
            <a:pPr lvl="1"/>
            <a:r>
              <a:rPr lang="en-US" dirty="0" smtClean="0"/>
              <a:t>Exercise structure (module order)</a:t>
            </a:r>
          </a:p>
          <a:p>
            <a:pPr lvl="1"/>
            <a:r>
              <a:rPr lang="en-US" dirty="0" smtClean="0"/>
              <a:t>Exercise scenario background</a:t>
            </a:r>
          </a:p>
          <a:p>
            <a:pPr lvl="1"/>
            <a:r>
              <a:rPr lang="en-US" dirty="0" smtClean="0"/>
              <a:t>Discussion questions and key issues</a:t>
            </a:r>
          </a:p>
          <a:p>
            <a:pPr lvl="1"/>
            <a:r>
              <a:rPr lang="en-US" dirty="0" smtClean="0"/>
              <a:t>Schedule of events</a:t>
            </a:r>
            <a:endParaRPr lang="en-US" dirty="0"/>
          </a:p>
        </p:txBody>
      </p:sp>
      <p:sp>
        <p:nvSpPr>
          <p:cNvPr id="2" name="Title 1"/>
          <p:cNvSpPr>
            <a:spLocks noGrp="1"/>
          </p:cNvSpPr>
          <p:nvPr>
            <p:ph type="title"/>
          </p:nvPr>
        </p:nvSpPr>
        <p:spPr/>
        <p:txBody>
          <a:bodyPr/>
          <a:lstStyle/>
          <a:p>
            <a:pPr lvl="0"/>
            <a:r>
              <a:rPr lang="en-US" dirty="0" smtClean="0"/>
              <a:t>Exercise Design Document</a:t>
            </a:r>
            <a:endParaRPr lang="en-US" dirty="0"/>
          </a:p>
        </p:txBody>
      </p:sp>
    </p:spTree>
    <p:extLst>
      <p:ext uri="{BB962C8B-B14F-4D97-AF65-F5344CB8AC3E}">
        <p14:creationId xmlns:p14="http://schemas.microsoft.com/office/powerpoint/2010/main" val="2093604008"/>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r>
              <a:rPr lang="en-US" dirty="0" smtClean="0"/>
              <a:t>Introduction provides an overview of the exercise as well as an exercise agenda</a:t>
            </a:r>
          </a:p>
          <a:p>
            <a:r>
              <a:rPr lang="en-US" dirty="0" smtClean="0"/>
              <a:t>Scenario may be divided up into distinct, chronologically sequenced modules</a:t>
            </a:r>
          </a:p>
          <a:p>
            <a:r>
              <a:rPr lang="en-US" dirty="0" smtClean="0"/>
              <a:t>Each module is followed by discussion questions, usually </a:t>
            </a:r>
            <a:br>
              <a:rPr lang="en-US" dirty="0" smtClean="0"/>
            </a:br>
            <a:r>
              <a:rPr lang="en-US" dirty="0" smtClean="0"/>
              <a:t>divided by organization or discipline, derived from the </a:t>
            </a:r>
            <a:br>
              <a:rPr lang="en-US" dirty="0" smtClean="0"/>
            </a:br>
            <a:r>
              <a:rPr lang="en-US" dirty="0" smtClean="0"/>
              <a:t>exercise objectives and associated core capabilities, </a:t>
            </a:r>
            <a:br>
              <a:rPr lang="en-US" dirty="0" smtClean="0"/>
            </a:br>
            <a:r>
              <a:rPr lang="en-US" dirty="0" smtClean="0"/>
              <a:t>capability targets, and critical tasks documented in each survey</a:t>
            </a:r>
            <a:endParaRPr lang="en-US" dirty="0"/>
          </a:p>
        </p:txBody>
      </p:sp>
      <p:sp>
        <p:nvSpPr>
          <p:cNvPr id="2" name="Title 1"/>
          <p:cNvSpPr>
            <a:spLocks noGrp="1"/>
          </p:cNvSpPr>
          <p:nvPr>
            <p:ph type="title"/>
          </p:nvPr>
        </p:nvSpPr>
        <p:spPr/>
        <p:txBody>
          <a:bodyPr/>
          <a:lstStyle/>
          <a:p>
            <a:pPr lvl="0"/>
            <a:r>
              <a:rPr lang="en-US" dirty="0" smtClean="0"/>
              <a:t>Exercise Design Document</a:t>
            </a:r>
            <a:endParaRPr lang="en-US" dirty="0"/>
          </a:p>
        </p:txBody>
      </p:sp>
    </p:spTree>
    <p:extLst>
      <p:ext uri="{BB962C8B-B14F-4D97-AF65-F5344CB8AC3E}">
        <p14:creationId xmlns:p14="http://schemas.microsoft.com/office/powerpoint/2010/main" val="987816112"/>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a:spcBef>
                <a:spcPts val="1800"/>
              </a:spcBef>
            </a:pPr>
            <a:r>
              <a:rPr lang="en-US" dirty="0" smtClean="0"/>
              <a:t>Exercise Design Document reference appendices may include, but are not limited to:</a:t>
            </a:r>
          </a:p>
          <a:p>
            <a:pPr lvl="1">
              <a:spcBef>
                <a:spcPts val="1800"/>
              </a:spcBef>
            </a:pPr>
            <a:r>
              <a:rPr lang="en-US" dirty="0" smtClean="0"/>
              <a:t>Relevant documents regarding plans, SOPs, and so forth</a:t>
            </a:r>
          </a:p>
          <a:p>
            <a:pPr lvl="1">
              <a:spcBef>
                <a:spcPts val="1800"/>
              </a:spcBef>
            </a:pPr>
            <a:r>
              <a:rPr lang="en-US" dirty="0" smtClean="0"/>
              <a:t>Organization-specific threat information</a:t>
            </a:r>
          </a:p>
          <a:p>
            <a:pPr lvl="1">
              <a:spcBef>
                <a:spcPts val="1800"/>
              </a:spcBef>
            </a:pPr>
            <a:r>
              <a:rPr lang="en-US" dirty="0" smtClean="0"/>
              <a:t>Material Safety Data Sheet or agent fact sheet, when applicable </a:t>
            </a:r>
          </a:p>
          <a:p>
            <a:pPr lvl="1">
              <a:spcBef>
                <a:spcPts val="1800"/>
              </a:spcBef>
            </a:pPr>
            <a:r>
              <a:rPr lang="en-US" dirty="0" smtClean="0"/>
              <a:t>A list of reference terms</a:t>
            </a:r>
            <a:endParaRPr lang="en-US" dirty="0"/>
          </a:p>
        </p:txBody>
      </p:sp>
      <p:sp>
        <p:nvSpPr>
          <p:cNvPr id="2" name="Title 1"/>
          <p:cNvSpPr>
            <a:spLocks noGrp="1"/>
          </p:cNvSpPr>
          <p:nvPr>
            <p:ph type="title"/>
          </p:nvPr>
        </p:nvSpPr>
        <p:spPr/>
        <p:txBody>
          <a:bodyPr/>
          <a:lstStyle/>
          <a:p>
            <a:pPr lvl="0"/>
            <a:r>
              <a:rPr lang="en-US" dirty="0" smtClean="0"/>
              <a:t>Exercise Design Document Appendices</a:t>
            </a:r>
            <a:endParaRPr lang="en-US" dirty="0"/>
          </a:p>
        </p:txBody>
      </p:sp>
    </p:spTree>
    <p:extLst>
      <p:ext uri="{BB962C8B-B14F-4D97-AF65-F5344CB8AC3E}">
        <p14:creationId xmlns:p14="http://schemas.microsoft.com/office/powerpoint/2010/main" val="997854426"/>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r>
              <a:rPr lang="en-US" dirty="0" smtClean="0"/>
              <a:t>A Facilitator Guide is designed to help facilitators manage a discussion-based exercise</a:t>
            </a:r>
          </a:p>
          <a:p>
            <a:r>
              <a:rPr lang="en-US" dirty="0" smtClean="0"/>
              <a:t>Usually outlines instructions and key issues for discussion during the event and provides background information to help the facilitator answer questions from participants or players</a:t>
            </a:r>
          </a:p>
          <a:p>
            <a:r>
              <a:rPr lang="en-US" dirty="0" smtClean="0"/>
              <a:t>May also include an evaluation section that provides evaluation staff members with guidance and instructions on evaluation or observation methodology </a:t>
            </a:r>
            <a:endParaRPr lang="en-US" dirty="0"/>
          </a:p>
        </p:txBody>
      </p:sp>
      <p:sp>
        <p:nvSpPr>
          <p:cNvPr id="2" name="Title 1"/>
          <p:cNvSpPr>
            <a:spLocks noGrp="1"/>
          </p:cNvSpPr>
          <p:nvPr>
            <p:ph type="title"/>
          </p:nvPr>
        </p:nvSpPr>
        <p:spPr/>
        <p:txBody>
          <a:bodyPr/>
          <a:lstStyle/>
          <a:p>
            <a:pPr lvl="0"/>
            <a:r>
              <a:rPr lang="en-US" dirty="0" smtClean="0"/>
              <a:t>Facilitator Guide</a:t>
            </a:r>
            <a:endParaRPr lang="en-US" dirty="0"/>
          </a:p>
        </p:txBody>
      </p:sp>
    </p:spTree>
    <p:extLst>
      <p:ext uri="{BB962C8B-B14F-4D97-AF65-F5344CB8AC3E}">
        <p14:creationId xmlns:p14="http://schemas.microsoft.com/office/powerpoint/2010/main" val="182340166"/>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lvl="1"/>
            <a:r>
              <a:rPr lang="en-US" dirty="0" smtClean="0"/>
              <a:t>Multimedia presentations are often used to illustrate the general scenario for participants and support the Exercise Design Document</a:t>
            </a:r>
          </a:p>
          <a:p>
            <a:pPr lvl="1"/>
            <a:r>
              <a:rPr lang="en-US" dirty="0" smtClean="0"/>
              <a:t>Divided into distinct, chronologically segmented modules that, when combined, create the entire scenario</a:t>
            </a:r>
          </a:p>
          <a:p>
            <a:pPr lvl="1"/>
            <a:r>
              <a:rPr lang="en-US" dirty="0" smtClean="0"/>
              <a:t>This presentation typically contains, at a minimum, the following information:</a:t>
            </a:r>
          </a:p>
          <a:p>
            <a:pPr lvl="2"/>
            <a:r>
              <a:rPr lang="en-US" dirty="0" smtClean="0"/>
              <a:t>Introduction</a:t>
            </a:r>
          </a:p>
          <a:p>
            <a:pPr lvl="2"/>
            <a:r>
              <a:rPr lang="en-US" dirty="0" smtClean="0"/>
              <a:t>Exercise scope, objectives, and core capabilities</a:t>
            </a:r>
          </a:p>
          <a:p>
            <a:pPr lvl="2"/>
            <a:r>
              <a:rPr lang="en-US" dirty="0" smtClean="0"/>
              <a:t>Exercise play rules and administrative information</a:t>
            </a:r>
          </a:p>
          <a:p>
            <a:pPr lvl="2"/>
            <a:r>
              <a:rPr lang="en-US" dirty="0" smtClean="0"/>
              <a:t>Modules that describe the scenario</a:t>
            </a:r>
            <a:endParaRPr lang="en-US" dirty="0"/>
          </a:p>
        </p:txBody>
      </p:sp>
      <p:sp>
        <p:nvSpPr>
          <p:cNvPr id="2" name="Title 1"/>
          <p:cNvSpPr>
            <a:spLocks noGrp="1"/>
          </p:cNvSpPr>
          <p:nvPr>
            <p:ph type="title"/>
          </p:nvPr>
        </p:nvSpPr>
        <p:spPr/>
        <p:txBody>
          <a:bodyPr/>
          <a:lstStyle/>
          <a:p>
            <a:pPr lvl="0"/>
            <a:r>
              <a:rPr lang="en-US" dirty="0" smtClean="0"/>
              <a:t>Multimedia Presentation</a:t>
            </a:r>
            <a:endParaRPr lang="en-US" dirty="0"/>
          </a:p>
        </p:txBody>
      </p:sp>
    </p:spTree>
    <p:extLst>
      <p:ext uri="{BB962C8B-B14F-4D97-AF65-F5344CB8AC3E}">
        <p14:creationId xmlns:p14="http://schemas.microsoft.com/office/powerpoint/2010/main" val="269074900"/>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r>
              <a:rPr lang="en-US" dirty="0" smtClean="0"/>
              <a:t>Exercise Plans (ExPlans) are general information documents that help operations-based exercises run smoothly by providing participants with a synopsis of the exercise</a:t>
            </a:r>
          </a:p>
          <a:p>
            <a:pPr lvl="1"/>
            <a:r>
              <a:rPr lang="en-US" dirty="0" smtClean="0"/>
              <a:t>Published and distributed to the participating organizations following development of most of the critical elements </a:t>
            </a:r>
            <a:br>
              <a:rPr lang="en-US" dirty="0" smtClean="0"/>
            </a:br>
            <a:r>
              <a:rPr lang="en-US" dirty="0" smtClean="0"/>
              <a:t>of the exercise</a:t>
            </a:r>
          </a:p>
          <a:p>
            <a:pPr lvl="1"/>
            <a:r>
              <a:rPr lang="en-US" dirty="0" smtClean="0"/>
              <a:t>ExPlans assign activities and responsibilities for exercise planning, conduct, and evaluation but does not contain detailed scenario information</a:t>
            </a:r>
            <a:endParaRPr lang="en-US" dirty="0"/>
          </a:p>
        </p:txBody>
      </p:sp>
      <p:sp>
        <p:nvSpPr>
          <p:cNvPr id="2" name="Title 1"/>
          <p:cNvSpPr>
            <a:spLocks noGrp="1"/>
          </p:cNvSpPr>
          <p:nvPr>
            <p:ph type="title"/>
          </p:nvPr>
        </p:nvSpPr>
        <p:spPr/>
        <p:txBody>
          <a:bodyPr/>
          <a:lstStyle/>
          <a:p>
            <a:pPr lvl="0"/>
            <a:r>
              <a:rPr lang="en-US" dirty="0" smtClean="0"/>
              <a:t>Exercise Plan</a:t>
            </a:r>
            <a:endParaRPr lang="en-US" dirty="0"/>
          </a:p>
        </p:txBody>
      </p:sp>
    </p:spTree>
    <p:extLst>
      <p:ext uri="{BB962C8B-B14F-4D97-AF65-F5344CB8AC3E}">
        <p14:creationId xmlns:p14="http://schemas.microsoft.com/office/powerpoint/2010/main" val="409833601"/>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r>
              <a:rPr lang="en-US" dirty="0" smtClean="0"/>
              <a:t>An ExPlan typically contains:</a:t>
            </a:r>
          </a:p>
          <a:p>
            <a:pPr lvl="1"/>
            <a:r>
              <a:rPr lang="en-US" dirty="0" smtClean="0"/>
              <a:t>Exercise scope, objectives, and core capabilities</a:t>
            </a:r>
          </a:p>
          <a:p>
            <a:pPr lvl="1"/>
            <a:r>
              <a:rPr lang="en-US" dirty="0" smtClean="0"/>
              <a:t>Participant roles and responsibilities</a:t>
            </a:r>
          </a:p>
          <a:p>
            <a:pPr lvl="1"/>
            <a:r>
              <a:rPr lang="en-US" dirty="0" smtClean="0"/>
              <a:t>Rules of conduct</a:t>
            </a:r>
          </a:p>
          <a:p>
            <a:pPr lvl="1"/>
            <a:r>
              <a:rPr lang="en-US" dirty="0" smtClean="0"/>
              <a:t>Safety issues</a:t>
            </a:r>
          </a:p>
          <a:p>
            <a:pPr lvl="1"/>
            <a:r>
              <a:rPr lang="en-US" dirty="0" smtClean="0"/>
              <a:t>Logistics</a:t>
            </a:r>
          </a:p>
          <a:p>
            <a:pPr lvl="1"/>
            <a:r>
              <a:rPr lang="en-US" dirty="0" smtClean="0"/>
              <a:t>Security and access information about the exercise site</a:t>
            </a:r>
          </a:p>
          <a:p>
            <a:pPr lvl="1"/>
            <a:r>
              <a:rPr lang="en-US" dirty="0" smtClean="0"/>
              <a:t>Communications information</a:t>
            </a:r>
          </a:p>
          <a:p>
            <a:pPr lvl="1"/>
            <a:r>
              <a:rPr lang="en-US" dirty="0" smtClean="0"/>
              <a:t>Duration, date, and time of exercise</a:t>
            </a:r>
          </a:p>
          <a:p>
            <a:pPr lvl="1"/>
            <a:r>
              <a:rPr lang="en-US" dirty="0" smtClean="0"/>
              <a:t>Maps and directions</a:t>
            </a:r>
            <a:endParaRPr lang="en-US" dirty="0"/>
          </a:p>
        </p:txBody>
      </p:sp>
      <p:sp>
        <p:nvSpPr>
          <p:cNvPr id="2" name="Title 1"/>
          <p:cNvSpPr>
            <a:spLocks noGrp="1"/>
          </p:cNvSpPr>
          <p:nvPr>
            <p:ph type="title"/>
          </p:nvPr>
        </p:nvSpPr>
        <p:spPr/>
        <p:txBody>
          <a:bodyPr/>
          <a:lstStyle/>
          <a:p>
            <a:pPr lvl="0"/>
            <a:r>
              <a:rPr lang="en-US" dirty="0" smtClean="0"/>
              <a:t>Exercise Plan</a:t>
            </a:r>
            <a:endParaRPr lang="en-US" dirty="0"/>
          </a:p>
        </p:txBody>
      </p:sp>
    </p:spTree>
    <p:extLst>
      <p:ext uri="{BB962C8B-B14F-4D97-AF65-F5344CB8AC3E}">
        <p14:creationId xmlns:p14="http://schemas.microsoft.com/office/powerpoint/2010/main" val="820959214"/>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a:t>
            </a:r>
            <a:r>
              <a:rPr lang="en-GB" sz="1600" dirty="0" smtClean="0"/>
              <a:t>© by </a:t>
            </a:r>
            <a:r>
              <a:rPr lang="en-GB" sz="1600" dirty="0"/>
              <a:t>Forum of Incident Response and Security Teams, Inc</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is name under which Forum of Incident Response and Security Teams, Inc. conducts business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This </a:t>
            </a:r>
            <a:r>
              <a:rPr lang="en-GB" sz="1600" dirty="0"/>
              <a:t>training material is licensed under Creative Commons </a:t>
            </a:r>
            <a:r>
              <a:rPr lang="en-GB" sz="1600" dirty="0" smtClean="0"/>
              <a:t>Attribution-Non-Commercial-Share-Alike </a:t>
            </a:r>
            <a:r>
              <a:rPr lang="en-GB" sz="1600" dirty="0"/>
              <a:t>4.0 (CC BY-NC-SA 4.0</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makes no representation, express or implied, with regard to the accuracy of the information contained in this material and cannot accept any legal responsibility or liability for any errors or omissions that may be made</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All </a:t>
            </a:r>
            <a:r>
              <a:rPr lang="en-GB" sz="1600" dirty="0"/>
              <a:t>trademarks are property of their respective owners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Permissions </a:t>
            </a:r>
            <a:r>
              <a:rPr lang="en-GB" sz="1600" dirty="0"/>
              <a:t>beyond the </a:t>
            </a:r>
            <a:r>
              <a:rPr lang="en-GB" sz="1600" dirty="0" smtClean="0"/>
              <a:t>scope </a:t>
            </a:r>
            <a:r>
              <a:rPr lang="en-GB" sz="1600" dirty="0"/>
              <a:t>of this license may be available at </a:t>
            </a:r>
            <a:r>
              <a:rPr lang="en-GB" sz="1600" dirty="0" smtClean="0"/>
              <a:t>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smtClean="0"/>
              <a:t>Copyright</a:t>
            </a:r>
            <a:endParaRPr lang="en-GB" dirty="0"/>
          </a:p>
        </p:txBody>
      </p:sp>
    </p:spTree>
    <p:extLst>
      <p:ext uri="{BB962C8B-B14F-4D97-AF65-F5344CB8AC3E}">
        <p14:creationId xmlns:p14="http://schemas.microsoft.com/office/powerpoint/2010/main" val="19938794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r>
              <a:rPr lang="en-US" dirty="0" smtClean="0"/>
              <a:t>Provides key information to exercise players</a:t>
            </a:r>
          </a:p>
          <a:p>
            <a:r>
              <a:rPr lang="en-US" dirty="0" smtClean="0"/>
              <a:t>Can supplement the Exercise Design Document or ExPlan by providing a quick-reference guide to logistics, agenda or schedule, and key contact data </a:t>
            </a:r>
            <a:endParaRPr lang="en-US" dirty="0"/>
          </a:p>
        </p:txBody>
      </p:sp>
      <p:sp>
        <p:nvSpPr>
          <p:cNvPr id="2" name="Title 1"/>
          <p:cNvSpPr>
            <a:spLocks noGrp="1"/>
          </p:cNvSpPr>
          <p:nvPr>
            <p:ph type="title"/>
          </p:nvPr>
        </p:nvSpPr>
        <p:spPr/>
        <p:txBody>
          <a:bodyPr/>
          <a:lstStyle/>
          <a:p>
            <a:pPr lvl="0"/>
            <a:r>
              <a:rPr lang="en-US" dirty="0" smtClean="0"/>
              <a:t>Player Handouts</a:t>
            </a:r>
            <a:endParaRPr lang="en-US" dirty="0"/>
          </a:p>
        </p:txBody>
      </p:sp>
    </p:spTree>
    <p:extLst>
      <p:ext uri="{BB962C8B-B14F-4D97-AF65-F5344CB8AC3E}">
        <p14:creationId xmlns:p14="http://schemas.microsoft.com/office/powerpoint/2010/main" val="355005413"/>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r>
              <a:rPr lang="en-US" dirty="0" smtClean="0"/>
              <a:t>Extent of Play Agreements (XPAs) can be used to define the organizations participating in the exercise as well as their extent of play </a:t>
            </a:r>
          </a:p>
          <a:p>
            <a:r>
              <a:rPr lang="en-US" dirty="0" smtClean="0"/>
              <a:t>Formed between exercise participants and the exercise sponsor, and can be vital to the planning of an exercise</a:t>
            </a:r>
            <a:endParaRPr lang="en-US" dirty="0"/>
          </a:p>
        </p:txBody>
      </p:sp>
      <p:sp>
        <p:nvSpPr>
          <p:cNvPr id="2" name="Title 1"/>
          <p:cNvSpPr>
            <a:spLocks noGrp="1"/>
          </p:cNvSpPr>
          <p:nvPr>
            <p:ph type="title"/>
          </p:nvPr>
        </p:nvSpPr>
        <p:spPr/>
        <p:txBody>
          <a:bodyPr/>
          <a:lstStyle/>
          <a:p>
            <a:pPr lvl="0"/>
            <a:r>
              <a:rPr lang="en-US" dirty="0" smtClean="0"/>
              <a:t>Extent of Play Agreements</a:t>
            </a:r>
            <a:endParaRPr lang="en-US" dirty="0"/>
          </a:p>
        </p:txBody>
      </p:sp>
    </p:spTree>
    <p:extLst>
      <p:ext uri="{BB962C8B-B14F-4D97-AF65-F5344CB8AC3E}">
        <p14:creationId xmlns:p14="http://schemas.microsoft.com/office/powerpoint/2010/main" val="1728447815"/>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r>
              <a:rPr lang="en-US" dirty="0" smtClean="0"/>
              <a:t>Each participant should receive a waiver form prior to the exercise</a:t>
            </a:r>
          </a:p>
          <a:p>
            <a:r>
              <a:rPr lang="en-US" dirty="0" smtClean="0"/>
              <a:t>Waives liability for all exercise planners and participants.</a:t>
            </a:r>
          </a:p>
          <a:p>
            <a:r>
              <a:rPr lang="en-US" dirty="0" smtClean="0"/>
              <a:t>If the exercise requires volunteers younger than 18-years-old, parents or legal guardians must sign their waiver forms</a:t>
            </a:r>
            <a:endParaRPr lang="en-US" dirty="0"/>
          </a:p>
        </p:txBody>
      </p:sp>
      <p:sp>
        <p:nvSpPr>
          <p:cNvPr id="2" name="Title 1"/>
          <p:cNvSpPr>
            <a:spLocks noGrp="1"/>
          </p:cNvSpPr>
          <p:nvPr>
            <p:ph type="title"/>
          </p:nvPr>
        </p:nvSpPr>
        <p:spPr/>
        <p:txBody>
          <a:bodyPr/>
          <a:lstStyle/>
          <a:p>
            <a:pPr lvl="0"/>
            <a:r>
              <a:rPr lang="en-US" dirty="0" smtClean="0"/>
              <a:t>Waiver Forms</a:t>
            </a:r>
            <a:endParaRPr lang="en-US" dirty="0"/>
          </a:p>
        </p:txBody>
      </p:sp>
    </p:spTree>
    <p:extLst>
      <p:ext uri="{BB962C8B-B14F-4D97-AF65-F5344CB8AC3E}">
        <p14:creationId xmlns:p14="http://schemas.microsoft.com/office/powerpoint/2010/main" val="1086602241"/>
      </p:ext>
    </p:extLst>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r>
              <a:rPr lang="en-US" dirty="0" smtClean="0"/>
              <a:t>Intended to help evaluators collect relevant </a:t>
            </a:r>
            <a:br>
              <a:rPr lang="en-US" dirty="0" smtClean="0"/>
            </a:br>
            <a:r>
              <a:rPr lang="en-US" dirty="0" smtClean="0"/>
              <a:t>exercise observations</a:t>
            </a:r>
          </a:p>
          <a:p>
            <a:r>
              <a:rPr lang="en-US" dirty="0" smtClean="0"/>
              <a:t>Aligned to objectives, and document the related core capability, capability targets, and critical tasks. </a:t>
            </a:r>
          </a:p>
          <a:p>
            <a:r>
              <a:rPr lang="en-US" dirty="0" smtClean="0"/>
              <a:t>Provides evaluators with information on what they should expect to see demonstrated or hear discussed</a:t>
            </a:r>
          </a:p>
          <a:p>
            <a:r>
              <a:rPr lang="en-US" dirty="0" smtClean="0"/>
              <a:t>Participants may receive a Participant Feedback Form that asks for input regarding observed strengths and areas for improvement that players identified during the exercise</a:t>
            </a:r>
            <a:endParaRPr lang="en-US" dirty="0"/>
          </a:p>
        </p:txBody>
      </p:sp>
      <p:sp>
        <p:nvSpPr>
          <p:cNvPr id="2" name="Title 1"/>
          <p:cNvSpPr>
            <a:spLocks noGrp="1"/>
          </p:cNvSpPr>
          <p:nvPr>
            <p:ph type="title"/>
          </p:nvPr>
        </p:nvSpPr>
        <p:spPr/>
        <p:txBody>
          <a:bodyPr/>
          <a:lstStyle/>
          <a:p>
            <a:pPr lvl="0"/>
            <a:r>
              <a:rPr lang="en-US" dirty="0" smtClean="0"/>
              <a:t>Surveys and Instructor Debriefs</a:t>
            </a:r>
            <a:endParaRPr lang="en-US" dirty="0"/>
          </a:p>
        </p:txBody>
      </p:sp>
    </p:spTree>
    <p:extLst>
      <p:ext uri="{BB962C8B-B14F-4D97-AF65-F5344CB8AC3E}">
        <p14:creationId xmlns:p14="http://schemas.microsoft.com/office/powerpoint/2010/main" val="800040024"/>
      </p:ext>
    </p:extLst>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normAutofit fontScale="92500"/>
          </a:bodyPr>
          <a:lstStyle/>
          <a:p>
            <a:r>
              <a:rPr lang="en-US" dirty="0" smtClean="0"/>
              <a:t>At a minimum, the questions on the Participant Feedback </a:t>
            </a:r>
            <a:br>
              <a:rPr lang="en-US" dirty="0" smtClean="0"/>
            </a:br>
            <a:r>
              <a:rPr lang="en-US" dirty="0" smtClean="0"/>
              <a:t>Form solicit:</a:t>
            </a:r>
          </a:p>
          <a:p>
            <a:pPr lvl="1"/>
            <a:r>
              <a:rPr lang="en-US" dirty="0" smtClean="0"/>
              <a:t>Strengths and areas for improvement pertaining to the implementation of participating agencies and organizations</a:t>
            </a:r>
            <a:r>
              <a:rPr lang="uk-UA" dirty="0" smtClean="0"/>
              <a:t>’</a:t>
            </a:r>
            <a:r>
              <a:rPr lang="en-US" dirty="0" smtClean="0"/>
              <a:t> policies, plans, and SOPs</a:t>
            </a:r>
          </a:p>
          <a:p>
            <a:pPr lvl="1"/>
            <a:r>
              <a:rPr lang="en-US" dirty="0" smtClean="0"/>
              <a:t>Impressions about exercise conduct and logistics</a:t>
            </a:r>
          </a:p>
          <a:p>
            <a:r>
              <a:rPr lang="en-US" dirty="0" smtClean="0"/>
              <a:t>Information collected from feedback forms contributes to the issues, observations, recommendations, and corrective actions </a:t>
            </a:r>
          </a:p>
          <a:p>
            <a:r>
              <a:rPr lang="en-US" dirty="0" smtClean="0"/>
              <a:t>Feedback forms can be supplemented by the conduct of a </a:t>
            </a:r>
            <a:br>
              <a:rPr lang="en-US" dirty="0" smtClean="0"/>
            </a:br>
            <a:r>
              <a:rPr lang="en-US" dirty="0" smtClean="0"/>
              <a:t>Hot Wash immediately following the exercise </a:t>
            </a:r>
            <a:endParaRPr lang="en-US" dirty="0"/>
          </a:p>
        </p:txBody>
      </p:sp>
      <p:sp>
        <p:nvSpPr>
          <p:cNvPr id="2" name="Title 1"/>
          <p:cNvSpPr>
            <a:spLocks noGrp="1"/>
          </p:cNvSpPr>
          <p:nvPr>
            <p:ph type="title"/>
          </p:nvPr>
        </p:nvSpPr>
        <p:spPr/>
        <p:txBody>
          <a:bodyPr/>
          <a:lstStyle/>
          <a:p>
            <a:pPr lvl="0"/>
            <a:r>
              <a:rPr lang="en-US" dirty="0" smtClean="0"/>
              <a:t>Surveys and Instructor Debriefs</a:t>
            </a:r>
            <a:endParaRPr lang="en-US" dirty="0"/>
          </a:p>
        </p:txBody>
      </p:sp>
    </p:spTree>
    <p:extLst>
      <p:ext uri="{BB962C8B-B14F-4D97-AF65-F5344CB8AC3E}">
        <p14:creationId xmlns:p14="http://schemas.microsoft.com/office/powerpoint/2010/main" val="392915711"/>
      </p:ext>
    </p:extLst>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noAutofit/>
          </a:bodyPr>
          <a:lstStyle/>
          <a:p>
            <a:pPr>
              <a:spcBef>
                <a:spcPts val="200"/>
              </a:spcBef>
            </a:pPr>
            <a:r>
              <a:rPr lang="en-US" sz="2000" dirty="0" smtClean="0"/>
              <a:t>The Controller and Evaluator (C/E) Handbook describes the roles and responsibilities of exercise controllers and evaluators and the procedures they should follow</a:t>
            </a:r>
          </a:p>
          <a:p>
            <a:pPr>
              <a:spcBef>
                <a:spcPts val="200"/>
              </a:spcBef>
            </a:pPr>
            <a:r>
              <a:rPr lang="en-US" sz="2000" dirty="0" smtClean="0"/>
              <a:t>Distributed to only those individuals designated as controllers or evaluators to supplement the ExPlan or as a standalone document</a:t>
            </a:r>
          </a:p>
          <a:p>
            <a:pPr>
              <a:spcBef>
                <a:spcPts val="200"/>
              </a:spcBef>
            </a:pPr>
            <a:r>
              <a:rPr lang="en-US" sz="2000" dirty="0" smtClean="0"/>
              <a:t>Usually contains:</a:t>
            </a:r>
          </a:p>
          <a:p>
            <a:pPr lvl="1">
              <a:spcBef>
                <a:spcPts val="0"/>
              </a:spcBef>
            </a:pPr>
            <a:r>
              <a:rPr lang="en-US" sz="2000" dirty="0" smtClean="0"/>
              <a:t>Assignments, roles, and responsibilities of group or individual controllers and evaluators</a:t>
            </a:r>
          </a:p>
          <a:p>
            <a:pPr lvl="1">
              <a:spcBef>
                <a:spcPts val="0"/>
              </a:spcBef>
            </a:pPr>
            <a:r>
              <a:rPr lang="en-US" sz="2000" dirty="0" smtClean="0"/>
              <a:t>Detailed scenario information</a:t>
            </a:r>
          </a:p>
          <a:p>
            <a:pPr lvl="1">
              <a:spcBef>
                <a:spcPts val="0"/>
              </a:spcBef>
            </a:pPr>
            <a:r>
              <a:rPr lang="en-US" sz="2000" dirty="0" smtClean="0"/>
              <a:t>Exercise safety plan</a:t>
            </a:r>
          </a:p>
          <a:p>
            <a:pPr lvl="1">
              <a:spcBef>
                <a:spcPts val="0"/>
              </a:spcBef>
            </a:pPr>
            <a:r>
              <a:rPr lang="en-US" sz="2000" dirty="0" smtClean="0"/>
              <a:t>Controller communications plan (e.g., a phone list, a call-down tree, instructions for the use of radio channels)</a:t>
            </a:r>
          </a:p>
          <a:p>
            <a:pPr lvl="1">
              <a:spcBef>
                <a:spcPts val="0"/>
              </a:spcBef>
            </a:pPr>
            <a:r>
              <a:rPr lang="en-US" sz="2000" dirty="0" smtClean="0"/>
              <a:t>Evaluation instructions</a:t>
            </a:r>
          </a:p>
          <a:p>
            <a:pPr>
              <a:spcBef>
                <a:spcPts val="200"/>
              </a:spcBef>
            </a:pPr>
            <a:r>
              <a:rPr lang="en-US" sz="2000" dirty="0" smtClean="0"/>
              <a:t>The Controller portion of the C/E Handbook provides guidelines for control and simulation support and establishes a management structure for these activities</a:t>
            </a:r>
            <a:endParaRPr lang="en-US" sz="2000" dirty="0"/>
          </a:p>
        </p:txBody>
      </p:sp>
      <p:sp>
        <p:nvSpPr>
          <p:cNvPr id="2" name="Title 1"/>
          <p:cNvSpPr>
            <a:spLocks noGrp="1"/>
          </p:cNvSpPr>
          <p:nvPr>
            <p:ph type="title"/>
          </p:nvPr>
        </p:nvSpPr>
        <p:spPr/>
        <p:txBody>
          <a:bodyPr>
            <a:normAutofit fontScale="90000"/>
          </a:bodyPr>
          <a:lstStyle/>
          <a:p>
            <a:pPr lvl="0"/>
            <a:r>
              <a:rPr lang="en-US" dirty="0" smtClean="0"/>
              <a:t>Optional: Controller </a:t>
            </a:r>
            <a:br>
              <a:rPr lang="en-US" dirty="0" smtClean="0"/>
            </a:br>
            <a:r>
              <a:rPr lang="en-US" dirty="0" smtClean="0"/>
              <a:t>and Evaluator Handbook</a:t>
            </a:r>
            <a:endParaRPr lang="en-US" dirty="0"/>
          </a:p>
        </p:txBody>
      </p:sp>
    </p:spTree>
    <p:extLst>
      <p:ext uri="{BB962C8B-B14F-4D97-AF65-F5344CB8AC3E}">
        <p14:creationId xmlns:p14="http://schemas.microsoft.com/office/powerpoint/2010/main" val="1184636878"/>
      </p:ext>
    </p:extLst>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normAutofit lnSpcReduction="10000"/>
          </a:bodyPr>
          <a:lstStyle/>
          <a:p>
            <a:r>
              <a:rPr lang="en-US" dirty="0" smtClean="0"/>
              <a:t>One option is to provide packets immediately prior to an exercise that contain key information from the C/E Handbook and additional information specific to the functional area in which the given controller or evaluator will be working. </a:t>
            </a:r>
          </a:p>
          <a:p>
            <a:r>
              <a:rPr lang="en-US" dirty="0" smtClean="0"/>
              <a:t>Packets could contain:</a:t>
            </a:r>
          </a:p>
          <a:p>
            <a:pPr lvl="1"/>
            <a:r>
              <a:rPr lang="en-US" dirty="0" smtClean="0"/>
              <a:t>Essential C/E Handbook information</a:t>
            </a:r>
          </a:p>
          <a:p>
            <a:pPr lvl="1"/>
            <a:r>
              <a:rPr lang="en-US" dirty="0" smtClean="0"/>
              <a:t>Ground truth document, detailing key elements </a:t>
            </a:r>
            <a:br>
              <a:rPr lang="en-US" dirty="0" smtClean="0"/>
            </a:br>
            <a:r>
              <a:rPr lang="en-US" dirty="0" smtClean="0"/>
              <a:t>of the exercise scenario</a:t>
            </a:r>
          </a:p>
          <a:p>
            <a:pPr lvl="1"/>
            <a:r>
              <a:rPr lang="en-US" dirty="0" smtClean="0"/>
              <a:t>Injects and events for each responsible controller </a:t>
            </a:r>
            <a:br>
              <a:rPr lang="en-US" dirty="0" smtClean="0"/>
            </a:br>
            <a:r>
              <a:rPr lang="en-US" dirty="0" smtClean="0"/>
              <a:t>and evaluator</a:t>
            </a:r>
          </a:p>
          <a:p>
            <a:pPr lvl="1"/>
            <a:r>
              <a:rPr lang="en-US" dirty="0" smtClean="0"/>
              <a:t>Surveys and debriefs</a:t>
            </a:r>
          </a:p>
          <a:p>
            <a:pPr lvl="1"/>
            <a:r>
              <a:rPr lang="en-US" dirty="0" smtClean="0"/>
              <a:t>Maps and directions</a:t>
            </a:r>
            <a:endParaRPr lang="en-US" dirty="0"/>
          </a:p>
        </p:txBody>
      </p:sp>
      <p:sp>
        <p:nvSpPr>
          <p:cNvPr id="2" name="Title 1"/>
          <p:cNvSpPr>
            <a:spLocks noGrp="1"/>
          </p:cNvSpPr>
          <p:nvPr>
            <p:ph type="title"/>
          </p:nvPr>
        </p:nvSpPr>
        <p:spPr/>
        <p:txBody>
          <a:bodyPr/>
          <a:lstStyle/>
          <a:p>
            <a:pPr lvl="0"/>
            <a:r>
              <a:rPr lang="en-US" dirty="0" smtClean="0"/>
              <a:t>Optional: Information Packets</a:t>
            </a:r>
            <a:endParaRPr lang="en-US" dirty="0"/>
          </a:p>
        </p:txBody>
      </p:sp>
    </p:spTree>
    <p:extLst>
      <p:ext uri="{BB962C8B-B14F-4D97-AF65-F5344CB8AC3E}">
        <p14:creationId xmlns:p14="http://schemas.microsoft.com/office/powerpoint/2010/main" val="1470910064"/>
      </p:ext>
    </p:extLst>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r>
              <a:rPr lang="en-US" dirty="0" smtClean="0"/>
              <a:t>Exercises, where applicable, can employ a written weapon and safety policy that is in accordance with applicable state or local laws and regulations</a:t>
            </a:r>
          </a:p>
          <a:p>
            <a:r>
              <a:rPr lang="en-US" dirty="0" smtClean="0"/>
              <a:t>Exercise sponsors should coordinate the application of this policy with the appropriate safety and/or legal departments as necessary</a:t>
            </a:r>
          </a:p>
          <a:p>
            <a:endParaRPr lang="en-US" dirty="0"/>
          </a:p>
        </p:txBody>
      </p:sp>
      <p:sp>
        <p:nvSpPr>
          <p:cNvPr id="2" name="Title 1"/>
          <p:cNvSpPr>
            <a:spLocks noGrp="1"/>
          </p:cNvSpPr>
          <p:nvPr>
            <p:ph type="title"/>
          </p:nvPr>
        </p:nvSpPr>
        <p:spPr/>
        <p:txBody>
          <a:bodyPr/>
          <a:lstStyle/>
          <a:p>
            <a:pPr lvl="0"/>
            <a:r>
              <a:rPr lang="en-US" dirty="0" smtClean="0"/>
              <a:t>Optional: Weapons and Safety Policy</a:t>
            </a:r>
            <a:endParaRPr lang="en-US" dirty="0"/>
          </a:p>
        </p:txBody>
      </p:sp>
    </p:spTree>
    <p:extLst>
      <p:ext uri="{BB962C8B-B14F-4D97-AF65-F5344CB8AC3E}">
        <p14:creationId xmlns:p14="http://schemas.microsoft.com/office/powerpoint/2010/main" val="807632304"/>
      </p:ext>
    </p:extLst>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4"/>
          <p:cNvSpPr>
            <a:spLocks noGrp="1"/>
          </p:cNvSpPr>
          <p:nvPr>
            <p:ph idx="1"/>
          </p:nvPr>
        </p:nvSpPr>
        <p:spPr/>
        <p:txBody>
          <a:bodyPr/>
          <a:lstStyle/>
          <a:p>
            <a:pPr marL="0" indent="0">
              <a:buNone/>
            </a:pPr>
            <a:r>
              <a:rPr lang="en-US" dirty="0">
                <a:solidFill>
                  <a:schemeClr val="bg1"/>
                </a:solidFill>
              </a:rPr>
              <a:t>Discuss </a:t>
            </a:r>
            <a:r>
              <a:rPr lang="en-US" dirty="0" smtClean="0">
                <a:solidFill>
                  <a:schemeClr val="bg1"/>
                </a:solidFill>
              </a:rPr>
              <a:t>who might have direct input on each type of exercise document in your organizations.</a:t>
            </a:r>
            <a:endParaRPr lang="en-US" dirty="0">
              <a:solidFill>
                <a:schemeClr val="bg1"/>
              </a:solidFill>
            </a:endParaRPr>
          </a:p>
        </p:txBody>
      </p:sp>
      <p:sp>
        <p:nvSpPr>
          <p:cNvPr id="3" name="Title 2"/>
          <p:cNvSpPr>
            <a:spLocks noGrp="1"/>
          </p:cNvSpPr>
          <p:nvPr>
            <p:ph type="title"/>
          </p:nvPr>
        </p:nvSpPr>
        <p:spPr/>
        <p:txBody>
          <a:bodyPr/>
          <a:lstStyle/>
          <a:p>
            <a:r>
              <a:rPr lang="en-US" dirty="0" smtClean="0">
                <a:solidFill>
                  <a:schemeClr val="bg1"/>
                </a:solidFill>
              </a:rPr>
              <a:t>Check Your Learning!</a:t>
            </a:r>
            <a:endParaRPr lang="en-US" dirty="0">
              <a:solidFill>
                <a:schemeClr val="bg1"/>
              </a:solidFill>
            </a:endParaRPr>
          </a:p>
        </p:txBody>
      </p:sp>
    </p:spTree>
    <p:extLst>
      <p:ext uri="{BB962C8B-B14F-4D97-AF65-F5344CB8AC3E}">
        <p14:creationId xmlns:p14="http://schemas.microsoft.com/office/powerpoint/2010/main" val="1935160294"/>
      </p:ext>
    </p:extLst>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r>
              <a:rPr lang="en-US" dirty="0" smtClean="0"/>
              <a:t>Now that we</a:t>
            </a:r>
            <a:r>
              <a:rPr lang="uk-UA" dirty="0" smtClean="0"/>
              <a:t>’</a:t>
            </a:r>
            <a:r>
              <a:rPr lang="en-US" dirty="0" smtClean="0"/>
              <a:t>ve completed this module, you should be able to:</a:t>
            </a:r>
          </a:p>
          <a:p>
            <a:pPr lvl="1"/>
            <a:r>
              <a:rPr lang="en-US" dirty="0" smtClean="0"/>
              <a:t>Establish the importance of simulations in creating </a:t>
            </a:r>
            <a:br>
              <a:rPr lang="en-US" dirty="0" smtClean="0"/>
            </a:br>
            <a:r>
              <a:rPr lang="en-US" dirty="0" smtClean="0"/>
              <a:t>a strong exercise</a:t>
            </a:r>
          </a:p>
          <a:p>
            <a:pPr lvl="1"/>
            <a:r>
              <a:rPr lang="en-US" dirty="0" smtClean="0"/>
              <a:t>Identify the various assets and documents that support </a:t>
            </a:r>
            <a:br>
              <a:rPr lang="en-US" dirty="0" smtClean="0"/>
            </a:br>
            <a:r>
              <a:rPr lang="en-US" dirty="0" smtClean="0"/>
              <a:t>a strong exercise program</a:t>
            </a:r>
            <a:endParaRPr lang="en-US" dirty="0"/>
          </a:p>
        </p:txBody>
      </p:sp>
      <p:sp>
        <p:nvSpPr>
          <p:cNvPr id="2" name="Title 1"/>
          <p:cNvSpPr>
            <a:spLocks noGrp="1"/>
          </p:cNvSpPr>
          <p:nvPr>
            <p:ph type="title"/>
          </p:nvPr>
        </p:nvSpPr>
        <p:spPr/>
        <p:txBody>
          <a:bodyPr/>
          <a:lstStyle/>
          <a:p>
            <a:r>
              <a:rPr lang="en-US" dirty="0" smtClean="0"/>
              <a:t>Conclusion</a:t>
            </a:r>
            <a:endParaRPr lang="en-US" dirty="0"/>
          </a:p>
        </p:txBody>
      </p:sp>
    </p:spTree>
    <p:extLst>
      <p:ext uri="{BB962C8B-B14F-4D97-AF65-F5344CB8AC3E}">
        <p14:creationId xmlns:p14="http://schemas.microsoft.com/office/powerpoint/2010/main" val="1664813718"/>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r>
              <a:rPr lang="en-US" dirty="0" smtClean="0"/>
              <a:t>By the end of this module, you will be able to:</a:t>
            </a:r>
          </a:p>
          <a:p>
            <a:pPr lvl="1"/>
            <a:r>
              <a:rPr lang="en-US" dirty="0" smtClean="0"/>
              <a:t>Establish the importance of simulations in creating a strong exercise</a:t>
            </a:r>
          </a:p>
          <a:p>
            <a:pPr lvl="1"/>
            <a:r>
              <a:rPr lang="en-US" dirty="0" smtClean="0"/>
              <a:t>Identify the various assets and documents that support a strong exercise program</a:t>
            </a:r>
          </a:p>
        </p:txBody>
      </p:sp>
      <p:sp>
        <p:nvSpPr>
          <p:cNvPr id="2" name="Title 1"/>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472852939"/>
      </p:ext>
    </p:extLst>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780149"/>
      </p:ext>
    </p:extLst>
  </p:cSld>
  <p:clrMapOvr>
    <a:masterClrMapping/>
  </p:clrMapOvr>
  <p:transition spd="med">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27892463"/>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47663"/>
            <a:ext cx="8229600" cy="584200"/>
          </a:xfrm>
        </p:spPr>
        <p:txBody>
          <a:bodyPr/>
          <a:lstStyle/>
          <a:p>
            <a:pPr lvl="0"/>
            <a:r>
              <a:rPr lang="en-US" dirty="0" smtClean="0"/>
              <a:t>Exercise Creation Process</a:t>
            </a:r>
            <a:endParaRPr lang="en-US" dirty="0"/>
          </a:p>
        </p:txBody>
      </p:sp>
      <p:grpSp>
        <p:nvGrpSpPr>
          <p:cNvPr id="10" name="Group 9"/>
          <p:cNvGrpSpPr/>
          <p:nvPr/>
        </p:nvGrpSpPr>
        <p:grpSpPr>
          <a:xfrm>
            <a:off x="64168" y="1391444"/>
            <a:ext cx="9154534" cy="4940094"/>
            <a:chOff x="64168" y="1391444"/>
            <a:chExt cx="9154534" cy="4940094"/>
          </a:xfrm>
        </p:grpSpPr>
        <p:graphicFrame>
          <p:nvGraphicFramePr>
            <p:cNvPr id="11" name="Diagram 10"/>
            <p:cNvGraphicFramePr/>
            <p:nvPr>
              <p:extLst>
                <p:ext uri="{D42A27DB-BD31-4B8C-83A1-F6EECF244321}">
                  <p14:modId xmlns:p14="http://schemas.microsoft.com/office/powerpoint/2010/main" val="397688106"/>
                </p:ext>
              </p:extLst>
            </p:nvPr>
          </p:nvGraphicFramePr>
          <p:xfrm>
            <a:off x="74702" y="1391444"/>
            <a:ext cx="9144000" cy="49400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extBox 11"/>
            <p:cNvSpPr txBox="1"/>
            <p:nvPr/>
          </p:nvSpPr>
          <p:spPr bwMode="auto">
            <a:xfrm>
              <a:off x="5585938" y="1596236"/>
              <a:ext cx="2339904" cy="52322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effectLst/>
                  <a:uLnTx/>
                  <a:uFillTx/>
                  <a:latin typeface="Calibri" charset="0"/>
                  <a:ea typeface="Calibri" charset="0"/>
                  <a:cs typeface="Calibri" charset="0"/>
                </a:rPr>
                <a:t>Establish teams and scope the exercise</a:t>
              </a:r>
            </a:p>
          </p:txBody>
        </p:sp>
        <p:sp>
          <p:nvSpPr>
            <p:cNvPr id="17" name="TextBox 16"/>
            <p:cNvSpPr txBox="1"/>
            <p:nvPr/>
          </p:nvSpPr>
          <p:spPr bwMode="auto">
            <a:xfrm>
              <a:off x="7486770" y="3274002"/>
              <a:ext cx="1625145" cy="1169551"/>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effectLst/>
                  <a:uLnTx/>
                  <a:uFillTx/>
                  <a:latin typeface="Calibri" charset="0"/>
                  <a:ea typeface="Calibri" charset="0"/>
                  <a:cs typeface="Calibri" charset="0"/>
                </a:rPr>
                <a:t>Develop all documentation necessary</a:t>
              </a:r>
              <a:r>
                <a:rPr kumimoji="0" lang="en-US" sz="1400" i="0" u="none" strike="noStrike" kern="1200" cap="none" spc="0" normalizeH="0" noProof="0" dirty="0" smtClean="0">
                  <a:ln>
                    <a:noFill/>
                  </a:ln>
                  <a:effectLst/>
                  <a:uLnTx/>
                  <a:uFillTx/>
                  <a:latin typeface="Calibri" charset="0"/>
                  <a:ea typeface="Calibri" charset="0"/>
                  <a:cs typeface="Calibri" charset="0"/>
                </a:rPr>
                <a:t> for the </a:t>
              </a:r>
              <a:r>
                <a:rPr lang="en-US" sz="1400" dirty="0" smtClean="0">
                  <a:latin typeface="Calibri" charset="0"/>
                  <a:ea typeface="Calibri" charset="0"/>
                  <a:cs typeface="Calibri" charset="0"/>
                </a:rPr>
                <a:t>operation</a:t>
              </a:r>
              <a:r>
                <a:rPr kumimoji="0" lang="en-US" sz="1400" i="0" u="none" strike="noStrike" kern="1200" cap="none" spc="0" normalizeH="0" noProof="0" dirty="0" smtClean="0">
                  <a:ln>
                    <a:noFill/>
                  </a:ln>
                  <a:effectLst/>
                  <a:uLnTx/>
                  <a:uFillTx/>
                  <a:latin typeface="Calibri" charset="0"/>
                  <a:ea typeface="Calibri" charset="0"/>
                  <a:cs typeface="Calibri" charset="0"/>
                </a:rPr>
                <a:t> </a:t>
              </a:r>
              <a:br>
                <a:rPr kumimoji="0" lang="en-US" sz="1400" i="0" u="none" strike="noStrike" kern="1200" cap="none" spc="0" normalizeH="0" noProof="0" dirty="0" smtClean="0">
                  <a:ln>
                    <a:noFill/>
                  </a:ln>
                  <a:effectLst/>
                  <a:uLnTx/>
                  <a:uFillTx/>
                  <a:latin typeface="Calibri" charset="0"/>
                  <a:ea typeface="Calibri" charset="0"/>
                  <a:cs typeface="Calibri" charset="0"/>
                </a:rPr>
              </a:br>
              <a:r>
                <a:rPr kumimoji="0" lang="en-US" sz="1400" i="0" u="none" strike="noStrike" kern="1200" cap="none" spc="0" normalizeH="0" noProof="0" dirty="0" smtClean="0">
                  <a:ln>
                    <a:noFill/>
                  </a:ln>
                  <a:effectLst/>
                  <a:uLnTx/>
                  <a:uFillTx/>
                  <a:latin typeface="Calibri" charset="0"/>
                  <a:ea typeface="Calibri" charset="0"/>
                  <a:cs typeface="Calibri" charset="0"/>
                </a:rPr>
                <a:t>of the exercise</a:t>
              </a:r>
              <a:endParaRPr kumimoji="0" lang="en-US" sz="1400" i="0" u="none" strike="noStrike" kern="1200" cap="none" spc="0" normalizeH="0" baseline="0" noProof="0" dirty="0" smtClean="0">
                <a:ln>
                  <a:noFill/>
                </a:ln>
                <a:effectLst/>
                <a:uLnTx/>
                <a:uFillTx/>
                <a:latin typeface="Calibri" charset="0"/>
                <a:ea typeface="Calibri" charset="0"/>
                <a:cs typeface="Calibri" charset="0"/>
              </a:endParaRPr>
            </a:p>
          </p:txBody>
        </p:sp>
        <p:sp>
          <p:nvSpPr>
            <p:cNvPr id="18" name="TextBox 17"/>
            <p:cNvSpPr txBox="1"/>
            <p:nvPr/>
          </p:nvSpPr>
          <p:spPr bwMode="auto">
            <a:xfrm>
              <a:off x="5571333" y="5529665"/>
              <a:ext cx="2339904" cy="52322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effectLst/>
                  <a:uLnTx/>
                  <a:uFillTx/>
                  <a:latin typeface="Calibri" charset="0"/>
                  <a:ea typeface="Calibri" charset="0"/>
                  <a:cs typeface="Calibri" charset="0"/>
                </a:rPr>
                <a:t>Conduct</a:t>
              </a:r>
              <a:r>
                <a:rPr kumimoji="0" lang="en-US" sz="1400" i="0" u="none" strike="noStrike" kern="1200" cap="none" spc="0" normalizeH="0" noProof="0" dirty="0" smtClean="0">
                  <a:ln>
                    <a:noFill/>
                  </a:ln>
                  <a:effectLst/>
                  <a:uLnTx/>
                  <a:uFillTx/>
                  <a:latin typeface="Calibri" charset="0"/>
                  <a:ea typeface="Calibri" charset="0"/>
                  <a:cs typeface="Calibri" charset="0"/>
                </a:rPr>
                <a:t> the </a:t>
              </a:r>
              <a:br>
                <a:rPr kumimoji="0" lang="en-US" sz="1400" i="0" u="none" strike="noStrike" kern="1200" cap="none" spc="0" normalizeH="0" noProof="0" dirty="0" smtClean="0">
                  <a:ln>
                    <a:noFill/>
                  </a:ln>
                  <a:effectLst/>
                  <a:uLnTx/>
                  <a:uFillTx/>
                  <a:latin typeface="Calibri" charset="0"/>
                  <a:ea typeface="Calibri" charset="0"/>
                  <a:cs typeface="Calibri" charset="0"/>
                </a:rPr>
              </a:br>
              <a:r>
                <a:rPr kumimoji="0" lang="en-US" sz="1400" i="0" u="none" strike="noStrike" kern="1200" cap="none" spc="0" normalizeH="0" noProof="0" dirty="0" smtClean="0">
                  <a:ln>
                    <a:noFill/>
                  </a:ln>
                  <a:effectLst/>
                  <a:uLnTx/>
                  <a:uFillTx/>
                  <a:latin typeface="Calibri" charset="0"/>
                  <a:ea typeface="Calibri" charset="0"/>
                  <a:cs typeface="Calibri" charset="0"/>
                </a:rPr>
                <a:t>exercise</a:t>
              </a:r>
              <a:endParaRPr kumimoji="0" lang="en-US" sz="1400" i="0" u="none" strike="noStrike" kern="1200" cap="none" spc="0" normalizeH="0" baseline="0" noProof="0" dirty="0" smtClean="0">
                <a:ln>
                  <a:noFill/>
                </a:ln>
                <a:effectLst/>
                <a:uLnTx/>
                <a:uFillTx/>
                <a:latin typeface="Calibri" charset="0"/>
                <a:ea typeface="Calibri" charset="0"/>
                <a:cs typeface="Calibri" charset="0"/>
              </a:endParaRPr>
            </a:p>
          </p:txBody>
        </p:sp>
        <p:sp>
          <p:nvSpPr>
            <p:cNvPr id="19" name="TextBox 18"/>
            <p:cNvSpPr txBox="1"/>
            <p:nvPr/>
          </p:nvSpPr>
          <p:spPr bwMode="auto">
            <a:xfrm>
              <a:off x="64168" y="3489445"/>
              <a:ext cx="1726419" cy="738664"/>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algn="r"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effectLst/>
                  <a:uLnTx/>
                  <a:uFillTx/>
                  <a:latin typeface="Calibri" charset="0"/>
                  <a:ea typeface="Calibri" charset="0"/>
                  <a:cs typeface="Calibri" charset="0"/>
                </a:rPr>
                <a:t>Document lessons learned from the event</a:t>
              </a:r>
            </a:p>
          </p:txBody>
        </p:sp>
      </p:grpSp>
    </p:spTree>
    <p:extLst>
      <p:ext uri="{BB962C8B-B14F-4D97-AF65-F5344CB8AC3E}">
        <p14:creationId xmlns:p14="http://schemas.microsoft.com/office/powerpoint/2010/main" val="1531900931"/>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lvl="1"/>
            <a:r>
              <a:rPr lang="en-US" dirty="0" smtClean="0"/>
              <a:t>A simulated sequence of events designed for the exercise</a:t>
            </a:r>
          </a:p>
          <a:p>
            <a:pPr lvl="1"/>
            <a:r>
              <a:rPr lang="en-US" dirty="0" smtClean="0"/>
              <a:t>Can be written as a narrative or depicted by an </a:t>
            </a:r>
            <a:br>
              <a:rPr lang="en-US" dirty="0" smtClean="0"/>
            </a:br>
            <a:r>
              <a:rPr lang="en-US" dirty="0" smtClean="0"/>
              <a:t>event timeline</a:t>
            </a:r>
          </a:p>
          <a:p>
            <a:pPr lvl="1"/>
            <a:r>
              <a:rPr lang="en-US" dirty="0" smtClean="0"/>
              <a:t>Provides the backdrop that drives participant discussion. Or background information about the incident catalysts</a:t>
            </a:r>
          </a:p>
          <a:p>
            <a:pPr lvl="1"/>
            <a:r>
              <a:rPr lang="en-US" dirty="0" smtClean="0"/>
              <a:t>Should be realistic, plausible, </a:t>
            </a:r>
            <a:br>
              <a:rPr lang="en-US" dirty="0" smtClean="0"/>
            </a:br>
            <a:r>
              <a:rPr lang="en-US" dirty="0" smtClean="0"/>
              <a:t>and challenging; however, </a:t>
            </a:r>
            <a:br>
              <a:rPr lang="en-US" dirty="0" smtClean="0"/>
            </a:br>
            <a:r>
              <a:rPr lang="en-US" dirty="0" smtClean="0"/>
              <a:t>not so complicated that it </a:t>
            </a:r>
            <a:br>
              <a:rPr lang="en-US" dirty="0" smtClean="0"/>
            </a:br>
            <a:r>
              <a:rPr lang="en-US" dirty="0" smtClean="0"/>
              <a:t>overwhelms players</a:t>
            </a:r>
          </a:p>
          <a:p>
            <a:pPr lvl="1"/>
            <a:r>
              <a:rPr lang="en-US" dirty="0" smtClean="0"/>
              <a:t>Measure the resilience of your </a:t>
            </a:r>
            <a:br>
              <a:rPr lang="en-US" dirty="0" smtClean="0"/>
            </a:br>
            <a:r>
              <a:rPr lang="en-US" dirty="0" smtClean="0"/>
              <a:t>organization and its capacity </a:t>
            </a:r>
            <a:br>
              <a:rPr lang="en-US" dirty="0" smtClean="0"/>
            </a:br>
            <a:r>
              <a:rPr lang="en-US" dirty="0" smtClean="0"/>
              <a:t>for recovery from an incident</a:t>
            </a:r>
            <a:endParaRPr lang="en-US" dirty="0"/>
          </a:p>
        </p:txBody>
      </p:sp>
      <p:sp>
        <p:nvSpPr>
          <p:cNvPr id="2" name="Title 1"/>
          <p:cNvSpPr>
            <a:spLocks noGrp="1"/>
          </p:cNvSpPr>
          <p:nvPr>
            <p:ph type="title"/>
          </p:nvPr>
        </p:nvSpPr>
        <p:spPr/>
        <p:txBody>
          <a:bodyPr/>
          <a:lstStyle/>
          <a:p>
            <a:pPr lvl="0"/>
            <a:r>
              <a:rPr lang="en-US" dirty="0" smtClean="0"/>
              <a:t>Scenario</a:t>
            </a:r>
            <a:endParaRPr lang="en-US" dirty="0"/>
          </a:p>
        </p:txBody>
      </p:sp>
    </p:spTree>
    <p:extLst>
      <p:ext uri="{BB962C8B-B14F-4D97-AF65-F5344CB8AC3E}">
        <p14:creationId xmlns:p14="http://schemas.microsoft.com/office/powerpoint/2010/main" val="1531275048"/>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lvl="1" indent="0">
              <a:buNone/>
            </a:pPr>
            <a:r>
              <a:rPr lang="en-US" dirty="0" smtClean="0"/>
              <a:t>A scenario consists of three basic elements: </a:t>
            </a:r>
          </a:p>
          <a:p>
            <a:pPr marL="693737" lvl="2" indent="-457200">
              <a:buFont typeface="+mj-lt"/>
              <a:buAutoNum type="arabicPeriod"/>
            </a:pPr>
            <a:r>
              <a:rPr lang="en-US" dirty="0" smtClean="0"/>
              <a:t>The general context or comprehensive story</a:t>
            </a:r>
          </a:p>
          <a:p>
            <a:pPr marL="693737" lvl="2" indent="-457200">
              <a:buFont typeface="+mj-lt"/>
              <a:buAutoNum type="arabicPeriod"/>
            </a:pPr>
            <a:r>
              <a:rPr lang="en-US" dirty="0" smtClean="0"/>
              <a:t>The required conditions that will allow players to demonstrate proficiency and competency in conducting critical tasks, demonstrating core capabilities, </a:t>
            </a:r>
            <a:br>
              <a:rPr lang="en-US" dirty="0" smtClean="0"/>
            </a:br>
            <a:r>
              <a:rPr lang="en-US" dirty="0" smtClean="0"/>
              <a:t>and meeting objectives</a:t>
            </a:r>
          </a:p>
          <a:p>
            <a:pPr marL="693737" lvl="2" indent="-457200">
              <a:buFont typeface="+mj-lt"/>
              <a:buAutoNum type="arabicPeriod"/>
            </a:pPr>
            <a:r>
              <a:rPr lang="en-US" dirty="0" smtClean="0"/>
              <a:t>The technical details necessary to accurately depict scenario conditions and events</a:t>
            </a:r>
          </a:p>
          <a:p>
            <a:pPr lvl="1"/>
            <a:r>
              <a:rPr lang="en-US" dirty="0" smtClean="0"/>
              <a:t>The scenario should facilitate assessment of exercise objectives and core capabilities</a:t>
            </a:r>
          </a:p>
          <a:p>
            <a:pPr lvl="1"/>
            <a:r>
              <a:rPr lang="en-US" dirty="0" smtClean="0"/>
              <a:t>Avoid use of real names of terrorist groups or sensitive venues</a:t>
            </a:r>
            <a:endParaRPr lang="en-US" dirty="0"/>
          </a:p>
        </p:txBody>
      </p:sp>
      <p:sp>
        <p:nvSpPr>
          <p:cNvPr id="2" name="Title 1"/>
          <p:cNvSpPr>
            <a:spLocks noGrp="1"/>
          </p:cNvSpPr>
          <p:nvPr>
            <p:ph type="title"/>
          </p:nvPr>
        </p:nvSpPr>
        <p:spPr/>
        <p:txBody>
          <a:bodyPr/>
          <a:lstStyle/>
          <a:p>
            <a:pPr lvl="0"/>
            <a:r>
              <a:rPr lang="en-US" dirty="0" smtClean="0"/>
              <a:t>Scenario</a:t>
            </a:r>
            <a:endParaRPr lang="en-US" dirty="0"/>
          </a:p>
        </p:txBody>
      </p:sp>
    </p:spTree>
    <p:extLst>
      <p:ext uri="{BB962C8B-B14F-4D97-AF65-F5344CB8AC3E}">
        <p14:creationId xmlns:p14="http://schemas.microsoft.com/office/powerpoint/2010/main" val="1831246748"/>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lvl="1">
              <a:spcBef>
                <a:spcPts val="1800"/>
              </a:spcBef>
            </a:pPr>
            <a:r>
              <a:rPr lang="en-US" dirty="0" smtClean="0"/>
              <a:t>The first step in designing a scenario is determining the type of threat or hazard on which the exercise will focus</a:t>
            </a:r>
          </a:p>
          <a:p>
            <a:pPr lvl="1">
              <a:spcBef>
                <a:spcPts val="1800"/>
              </a:spcBef>
            </a:pPr>
            <a:r>
              <a:rPr lang="en-US" dirty="0" smtClean="0"/>
              <a:t>The core planning team should choose a threat or hazard that best assesses the objectives and core capabilities on which the exercise will focus</a:t>
            </a:r>
          </a:p>
          <a:p>
            <a:pPr lvl="1">
              <a:spcBef>
                <a:spcPts val="1800"/>
              </a:spcBef>
            </a:pPr>
            <a:r>
              <a:rPr lang="en-US" dirty="0" smtClean="0"/>
              <a:t>Emphasize the core preparedness capabilities of </a:t>
            </a:r>
            <a:br>
              <a:rPr lang="en-US" dirty="0" smtClean="0"/>
            </a:br>
            <a:r>
              <a:rPr lang="en-US" dirty="0" smtClean="0"/>
              <a:t>your organization</a:t>
            </a:r>
            <a:endParaRPr lang="en-US" dirty="0"/>
          </a:p>
        </p:txBody>
      </p:sp>
      <p:sp>
        <p:nvSpPr>
          <p:cNvPr id="2" name="Title 1"/>
          <p:cNvSpPr>
            <a:spLocks noGrp="1"/>
          </p:cNvSpPr>
          <p:nvPr>
            <p:ph type="title"/>
          </p:nvPr>
        </p:nvSpPr>
        <p:spPr/>
        <p:txBody>
          <a:bodyPr/>
          <a:lstStyle/>
          <a:p>
            <a:pPr lvl="0"/>
            <a:r>
              <a:rPr lang="en-US" dirty="0" smtClean="0"/>
              <a:t>Threat or Hazard</a:t>
            </a:r>
            <a:endParaRPr lang="en-US" dirty="0"/>
          </a:p>
        </p:txBody>
      </p:sp>
    </p:spTree>
    <p:extLst>
      <p:ext uri="{BB962C8B-B14F-4D97-AF65-F5344CB8AC3E}">
        <p14:creationId xmlns:p14="http://schemas.microsoft.com/office/powerpoint/2010/main" val="1667061790"/>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457200" y="1478756"/>
            <a:ext cx="8293099" cy="4703763"/>
          </a:xfrm>
        </p:spPr>
        <p:txBody>
          <a:bodyPr>
            <a:normAutofit/>
          </a:bodyPr>
          <a:lstStyle/>
          <a:p>
            <a:pPr marL="0" indent="0">
              <a:buNone/>
            </a:pPr>
            <a:r>
              <a:rPr lang="en-US" dirty="0" smtClean="0"/>
              <a:t>Modeling and simulation can bring versatility, cost savings, </a:t>
            </a:r>
            <a:br>
              <a:rPr lang="en-US" dirty="0" smtClean="0"/>
            </a:br>
            <a:r>
              <a:rPr lang="en-US" dirty="0" smtClean="0"/>
              <a:t>and fidelity to exercises:</a:t>
            </a:r>
          </a:p>
          <a:p>
            <a:pPr lvl="1"/>
            <a:r>
              <a:rPr lang="en-US" b="1" dirty="0" smtClean="0"/>
              <a:t>Model: </a:t>
            </a:r>
            <a:r>
              <a:rPr lang="en-US" dirty="0" smtClean="0"/>
              <a:t>representation of a system at a point in time or space intended to expand an understanding of the real system</a:t>
            </a:r>
          </a:p>
          <a:p>
            <a:pPr lvl="1"/>
            <a:r>
              <a:rPr lang="en-US" b="1" dirty="0" smtClean="0"/>
              <a:t>Simulation: </a:t>
            </a:r>
            <a:r>
              <a:rPr lang="en-US" dirty="0" smtClean="0"/>
              <a:t>method of implementing the performance of a model, or combination of models, over time</a:t>
            </a:r>
            <a:endParaRPr lang="en-US" dirty="0"/>
          </a:p>
        </p:txBody>
      </p:sp>
      <p:sp>
        <p:nvSpPr>
          <p:cNvPr id="2" name="Title 1"/>
          <p:cNvSpPr>
            <a:spLocks noGrp="1"/>
          </p:cNvSpPr>
          <p:nvPr>
            <p:ph type="title"/>
          </p:nvPr>
        </p:nvSpPr>
        <p:spPr/>
        <p:txBody>
          <a:bodyPr/>
          <a:lstStyle/>
          <a:p>
            <a:pPr lvl="0"/>
            <a:r>
              <a:rPr lang="en-US" dirty="0" smtClean="0"/>
              <a:t>Modeling and Simulation</a:t>
            </a:r>
            <a:endParaRPr lang="en-US" dirty="0"/>
          </a:p>
        </p:txBody>
      </p:sp>
    </p:spTree>
    <p:extLst>
      <p:ext uri="{BB962C8B-B14F-4D97-AF65-F5344CB8AC3E}">
        <p14:creationId xmlns:p14="http://schemas.microsoft.com/office/powerpoint/2010/main" val="1190967570"/>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normAutofit/>
          </a:bodyPr>
          <a:lstStyle/>
          <a:p>
            <a:pPr lvl="1"/>
            <a:r>
              <a:rPr lang="en-US" sz="2800" dirty="0" smtClean="0"/>
              <a:t>Modeling and simulation support decision-making processes by providing human and/or computer feedback to players during exercise play, thus dynamically representing the impact of their decisions</a:t>
            </a:r>
          </a:p>
          <a:p>
            <a:pPr lvl="1"/>
            <a:r>
              <a:rPr lang="en-US" sz="2800" dirty="0" smtClean="0"/>
              <a:t>Modeling and simulation can also be applied in situations where enacting a real-life situation is not practical or safe</a:t>
            </a:r>
            <a:endParaRPr lang="en-US" sz="2800" dirty="0"/>
          </a:p>
        </p:txBody>
      </p:sp>
      <p:sp>
        <p:nvSpPr>
          <p:cNvPr id="2" name="Title 1"/>
          <p:cNvSpPr>
            <a:spLocks noGrp="1"/>
          </p:cNvSpPr>
          <p:nvPr>
            <p:ph type="title"/>
          </p:nvPr>
        </p:nvSpPr>
        <p:spPr/>
        <p:txBody>
          <a:bodyPr>
            <a:normAutofit fontScale="90000"/>
          </a:bodyPr>
          <a:lstStyle/>
          <a:p>
            <a:pPr lvl="0"/>
            <a:r>
              <a:rPr lang="en-US" dirty="0" smtClean="0"/>
              <a:t>Advantages of Modeling </a:t>
            </a:r>
            <a:br>
              <a:rPr lang="en-US" dirty="0" smtClean="0"/>
            </a:br>
            <a:r>
              <a:rPr lang="en-US" dirty="0" smtClean="0"/>
              <a:t>and Simulation</a:t>
            </a:r>
            <a:endParaRPr lang="en-US" dirty="0"/>
          </a:p>
        </p:txBody>
      </p:sp>
    </p:spTree>
    <p:extLst>
      <p:ext uri="{BB962C8B-B14F-4D97-AF65-F5344CB8AC3E}">
        <p14:creationId xmlns:p14="http://schemas.microsoft.com/office/powerpoint/2010/main" val="1950004297"/>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FDCCD614-8FBD-014A-B7AF-9AD639BFF106}" vid="{105594A6-EC1E-054D-9D8A-227399E66D10}"/>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FIRST_Training_4-3_03</Template>
  <TotalTime>17793</TotalTime>
  <Words>5152</Words>
  <Application>Microsoft Macintosh PowerPoint</Application>
  <PresentationFormat>On-screen Show (4:3)</PresentationFormat>
  <Paragraphs>389</Paragraphs>
  <Slides>31</Slides>
  <Notes>31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31</vt:i4>
      </vt:variant>
    </vt:vector>
  </HeadingPairs>
  <TitlesOfParts>
    <vt:vector size="39" baseType="lpstr">
      <vt:lpstr>Aharoni</vt:lpstr>
      <vt:lpstr>Calibri</vt:lpstr>
      <vt:lpstr>Lucida Grande</vt:lpstr>
      <vt:lpstr>Lucida Sans Regular</vt:lpstr>
      <vt:lpstr>Lucida Sans Unicode</vt:lpstr>
      <vt:lpstr>ＭＳ Ｐゴシック</vt:lpstr>
      <vt:lpstr>Arial</vt:lpstr>
      <vt:lpstr>Custom Design</vt:lpstr>
      <vt:lpstr>Module 6:  Setting Up Exercise  Scenarios, Assets,  and Documents </vt:lpstr>
      <vt:lpstr>Copyright</vt:lpstr>
      <vt:lpstr>Agenda</vt:lpstr>
      <vt:lpstr>Exercise Creation Process</vt:lpstr>
      <vt:lpstr>Scenario</vt:lpstr>
      <vt:lpstr>Scenario</vt:lpstr>
      <vt:lpstr>Threat or Hazard</vt:lpstr>
      <vt:lpstr>Modeling and Simulation</vt:lpstr>
      <vt:lpstr>Advantages of Modeling  and Simulation</vt:lpstr>
      <vt:lpstr>Using the Best Scenarios  and Storylines</vt:lpstr>
      <vt:lpstr>Check Your Learning!</vt:lpstr>
      <vt:lpstr>Key Exercise Assets and Documents </vt:lpstr>
      <vt:lpstr>Exercise Design Document</vt:lpstr>
      <vt:lpstr>Exercise Design Document</vt:lpstr>
      <vt:lpstr>Exercise Design Document Appendices</vt:lpstr>
      <vt:lpstr>Facilitator Guide</vt:lpstr>
      <vt:lpstr>Multimedia Presentation</vt:lpstr>
      <vt:lpstr>Exercise Plan</vt:lpstr>
      <vt:lpstr>Exercise Plan</vt:lpstr>
      <vt:lpstr>Player Handouts</vt:lpstr>
      <vt:lpstr>Extent of Play Agreements</vt:lpstr>
      <vt:lpstr>Waiver Forms</vt:lpstr>
      <vt:lpstr>Surveys and Instructor Debriefs</vt:lpstr>
      <vt:lpstr>Surveys and Instructor Debriefs</vt:lpstr>
      <vt:lpstr>Optional: Controller  and Evaluator Handbook</vt:lpstr>
      <vt:lpstr>Optional: Information Packets</vt:lpstr>
      <vt:lpstr>Optional: Weapons and Safety Policy</vt:lpstr>
      <vt:lpstr>Check Your Learning!</vt:lpstr>
      <vt:lpstr>Conclusion</vt:lpstr>
      <vt:lpstr>PowerPoint Presentation</vt:lpstr>
      <vt:lpstr>PowerPoint Presentation</vt:lpstr>
    </vt:vector>
  </TitlesOfParts>
  <Manager/>
  <Company/>
  <LinksUpToDate>false</LinksUpToDate>
  <SharedDoc>false</SharedDoc>
  <HyperlinkBase/>
  <HyperlinksChanged>false</HyperlinksChanged>
  <AppVersion>15.0041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Exercise Course</dc:title>
  <dc:subject/>
  <dc:creator>FIRST.org</dc:creator>
  <cp:keywords/>
  <dc:description/>
  <cp:lastModifiedBy>Serge Droz</cp:lastModifiedBy>
  <cp:revision>288</cp:revision>
  <cp:lastPrinted>2017-06-20T22:20:02Z</cp:lastPrinted>
  <dcterms:created xsi:type="dcterms:W3CDTF">2017-06-18T18:57:04Z</dcterms:created>
  <dcterms:modified xsi:type="dcterms:W3CDTF">2017-12-24T10:28:28Z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