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4"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47" r:id="rId1"/>
  </p:sldMasterIdLst>
  <p:notesMasterIdLst>
    <p:notesMasterId r:id="rId25"/>
  </p:notesMasterIdLst>
  <p:handoutMasterIdLst>
    <p:handoutMasterId r:id="rId26"/>
  </p:handoutMasterIdLst>
  <p:sldIdLst>
    <p:sldId id="428" r:id="rId2"/>
    <p:sldId id="641" r:id="rId3"/>
    <p:sldId id="429" r:id="rId4"/>
    <p:sldId id="430" r:id="rId5"/>
    <p:sldId id="431" r:id="rId6"/>
    <p:sldId id="432" r:id="rId7"/>
    <p:sldId id="433" r:id="rId8"/>
    <p:sldId id="434" r:id="rId9"/>
    <p:sldId id="435" r:id="rId10"/>
    <p:sldId id="436" r:id="rId11"/>
    <p:sldId id="438" r:id="rId12"/>
    <p:sldId id="439" r:id="rId13"/>
    <p:sldId id="440" r:id="rId14"/>
    <p:sldId id="441" r:id="rId15"/>
    <p:sldId id="442" r:id="rId16"/>
    <p:sldId id="443" r:id="rId17"/>
    <p:sldId id="618" r:id="rId18"/>
    <p:sldId id="445" r:id="rId19"/>
    <p:sldId id="446" r:id="rId20"/>
    <p:sldId id="640" r:id="rId21"/>
    <p:sldId id="448" r:id="rId22"/>
    <p:sldId id="449" r:id="rId23"/>
    <p:sldId id="425" r:id="rId24"/>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ＭＳ Ｐゴシック" charset="-128"/>
        <a:cs typeface="+mn-cs"/>
      </a:defRPr>
    </a:lvl1pPr>
    <a:lvl2pPr marL="457200" algn="l" rtl="0" eaLnBrk="0" fontAlgn="base" hangingPunct="0">
      <a:spcBef>
        <a:spcPct val="0"/>
      </a:spcBef>
      <a:spcAft>
        <a:spcPct val="0"/>
      </a:spcAft>
      <a:defRPr kern="1200">
        <a:solidFill>
          <a:schemeClr val="tx1"/>
        </a:solidFill>
        <a:latin typeface="Arial" charset="0"/>
        <a:ea typeface="ＭＳ Ｐゴシック" charset="-128"/>
        <a:cs typeface="+mn-cs"/>
      </a:defRPr>
    </a:lvl2pPr>
    <a:lvl3pPr marL="914400" algn="l" rtl="0" eaLnBrk="0" fontAlgn="base" hangingPunct="0">
      <a:spcBef>
        <a:spcPct val="0"/>
      </a:spcBef>
      <a:spcAft>
        <a:spcPct val="0"/>
      </a:spcAft>
      <a:defRPr kern="1200">
        <a:solidFill>
          <a:schemeClr val="tx1"/>
        </a:solidFill>
        <a:latin typeface="Arial" charset="0"/>
        <a:ea typeface="ＭＳ Ｐゴシック" charset="-128"/>
        <a:cs typeface="+mn-cs"/>
      </a:defRPr>
    </a:lvl3pPr>
    <a:lvl4pPr marL="1371600" algn="l" rtl="0" eaLnBrk="0" fontAlgn="base" hangingPunct="0">
      <a:spcBef>
        <a:spcPct val="0"/>
      </a:spcBef>
      <a:spcAft>
        <a:spcPct val="0"/>
      </a:spcAft>
      <a:defRPr kern="1200">
        <a:solidFill>
          <a:schemeClr val="tx1"/>
        </a:solidFill>
        <a:latin typeface="Arial" charset="0"/>
        <a:ea typeface="ＭＳ Ｐゴシック" charset="-128"/>
        <a:cs typeface="+mn-cs"/>
      </a:defRPr>
    </a:lvl4pPr>
    <a:lvl5pPr marL="1828800" algn="l" rtl="0" eaLnBrk="0" fontAlgn="base" hangingPunct="0">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p:defaultTextStyle>
  <p:extLst>
    <p:ext uri="{EFAFB233-063F-42B5-8137-9DF3F51BA10A}">
      <p15:sldGuideLst xmlns:p15="http://schemas.microsoft.com/office/powerpoint/2012/main">
        <p15:guide id="1" orient="horz" pos="2160">
          <p15:clr>
            <a:srgbClr val="A4A3A4"/>
          </p15:clr>
        </p15:guide>
        <p15:guide id="2" pos="48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BC4"/>
    <a:srgbClr val="E7A2FF"/>
    <a:srgbClr val="2B812B"/>
    <a:srgbClr val="C3EBC3"/>
    <a:srgbClr val="206220"/>
    <a:srgbClr val="054ABB"/>
    <a:srgbClr val="033483"/>
    <a:srgbClr val="1A4E1A"/>
    <a:srgbClr val="FFFF00"/>
    <a:srgbClr val="EB832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292" autoAdjust="0"/>
    <p:restoredTop sz="60510" autoAdjust="0"/>
  </p:normalViewPr>
  <p:slideViewPr>
    <p:cSldViewPr snapToGrid="0">
      <p:cViewPr varScale="1">
        <p:scale>
          <a:sx n="62" d="100"/>
          <a:sy n="62" d="100"/>
        </p:scale>
        <p:origin x="2168" y="200"/>
      </p:cViewPr>
      <p:guideLst>
        <p:guide orient="horz" pos="2160"/>
        <p:guide pos="480"/>
      </p:guideLst>
    </p:cSldViewPr>
  </p:slideViewPr>
  <p:outlineViewPr>
    <p:cViewPr>
      <p:scale>
        <a:sx n="33" d="100"/>
        <a:sy n="33" d="100"/>
      </p:scale>
      <p:origin x="0" y="-1912"/>
    </p:cViewPr>
  </p:outlineViewPr>
  <p:notesTextViewPr>
    <p:cViewPr>
      <p:scale>
        <a:sx n="110" d="100"/>
        <a:sy n="110" d="100"/>
      </p:scale>
      <p:origin x="0" y="0"/>
    </p:cViewPr>
  </p:notesTextViewPr>
  <p:sorterViewPr>
    <p:cViewPr>
      <p:scale>
        <a:sx n="200" d="100"/>
        <a:sy n="200" d="100"/>
      </p:scale>
      <p:origin x="0" y="0"/>
    </p:cViewPr>
  </p:sorterViewPr>
  <p:notesViewPr>
    <p:cSldViewPr snapToGrid="0" snapToObjects="1">
      <p:cViewPr varScale="1">
        <p:scale>
          <a:sx n="82" d="100"/>
          <a:sy n="82" d="100"/>
        </p:scale>
        <p:origin x="1976" y="16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notesMaster" Target="notesMasters/notesMaster1.xml"/><Relationship Id="rId26" Type="http://schemas.openxmlformats.org/officeDocument/2006/relationships/handoutMaster" Target="handoutMasters/handoutMaster1.xml"/><Relationship Id="rId27" Type="http://schemas.openxmlformats.org/officeDocument/2006/relationships/presProps" Target="presProps.xml"/><Relationship Id="rId28" Type="http://schemas.openxmlformats.org/officeDocument/2006/relationships/viewProps" Target="viewProps.xml"/><Relationship Id="rId29" Type="http://schemas.openxmlformats.org/officeDocument/2006/relationships/theme" Target="theme/theme1.xml"/><Relationship Id="rId3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92C7256-9A89-4A43-9437-C23C8E410198}" type="doc">
      <dgm:prSet loTypeId="urn:microsoft.com/office/officeart/2005/8/layout/cycle5" loCatId="" qsTypeId="urn:microsoft.com/office/officeart/2005/8/quickstyle/simple4" qsCatId="simple" csTypeId="urn:microsoft.com/office/officeart/2005/8/colors/accent1_5" csCatId="accent1" phldr="1"/>
      <dgm:spPr/>
      <dgm:t>
        <a:bodyPr/>
        <a:lstStyle/>
        <a:p>
          <a:endParaRPr lang="en-US"/>
        </a:p>
      </dgm:t>
    </dgm:pt>
    <dgm:pt modelId="{0FBEE34A-0356-8945-B2BF-A6035E395D45}">
      <dgm:prSet phldrT="[Text]"/>
      <dgm:spPr>
        <a:solidFill>
          <a:schemeClr val="accent5">
            <a:lumMod val="75000"/>
          </a:schemeClr>
        </a:solidFill>
      </dgm:spPr>
      <dgm:t>
        <a:bodyPr/>
        <a:lstStyle/>
        <a:p>
          <a:r>
            <a:rPr lang="en-US" b="1" dirty="0" smtClean="0">
              <a:latin typeface="Calibri" charset="0"/>
              <a:ea typeface="Calibri" charset="0"/>
              <a:cs typeface="Calibri" charset="0"/>
            </a:rPr>
            <a:t>PHASE 1: </a:t>
          </a:r>
          <a:r>
            <a:rPr lang="en-US" dirty="0" smtClean="0">
              <a:latin typeface="Calibri" charset="0"/>
              <a:ea typeface="Calibri" charset="0"/>
              <a:cs typeface="Calibri" charset="0"/>
            </a:rPr>
            <a:t>DESIGN</a:t>
          </a:r>
          <a:endParaRPr lang="en-US" dirty="0">
            <a:latin typeface="Calibri" charset="0"/>
            <a:ea typeface="Calibri" charset="0"/>
            <a:cs typeface="Calibri" charset="0"/>
          </a:endParaRPr>
        </a:p>
      </dgm:t>
    </dgm:pt>
    <dgm:pt modelId="{8FD0C49B-73EF-4B4B-A9D9-C9798C0EA903}" type="parTrans" cxnId="{706416ED-1990-2A4E-8539-DB4AC3774426}">
      <dgm:prSet/>
      <dgm:spPr/>
      <dgm:t>
        <a:bodyPr/>
        <a:lstStyle/>
        <a:p>
          <a:endParaRPr lang="en-US">
            <a:latin typeface="Lucida Sans" charset="0"/>
            <a:ea typeface="Lucida Sans" charset="0"/>
            <a:cs typeface="Lucida Sans" charset="0"/>
          </a:endParaRPr>
        </a:p>
      </dgm:t>
    </dgm:pt>
    <dgm:pt modelId="{E6DAE479-3D40-5047-B5D2-D6AE9E64E05B}" type="sibTrans" cxnId="{706416ED-1990-2A4E-8539-DB4AC3774426}">
      <dgm:prSet/>
      <dgm:spPr>
        <a:ln w="76200" cmpd="sng">
          <a:solidFill>
            <a:schemeClr val="accent2"/>
          </a:solidFill>
          <a:headEnd type="none"/>
          <a:tailEnd type="triangle"/>
        </a:ln>
      </dgm:spPr>
      <dgm:t>
        <a:bodyPr/>
        <a:lstStyle/>
        <a:p>
          <a:endParaRPr lang="en-US">
            <a:latin typeface="Lucida Sans" charset="0"/>
            <a:ea typeface="Lucida Sans" charset="0"/>
            <a:cs typeface="Lucida Sans" charset="0"/>
          </a:endParaRPr>
        </a:p>
      </dgm:t>
    </dgm:pt>
    <dgm:pt modelId="{59CFDDCA-FC7C-1642-8C52-CBB29CF84543}">
      <dgm:prSet phldrT="[Text]"/>
      <dgm:spPr>
        <a:solidFill>
          <a:schemeClr val="accent5">
            <a:lumMod val="75000"/>
          </a:schemeClr>
        </a:solidFill>
      </dgm:spPr>
      <dgm:t>
        <a:bodyPr/>
        <a:lstStyle/>
        <a:p>
          <a:r>
            <a:rPr lang="en-US" b="1" dirty="0" smtClean="0">
              <a:latin typeface="Calibri" charset="0"/>
              <a:ea typeface="Calibri" charset="0"/>
              <a:cs typeface="Calibri" charset="0"/>
            </a:rPr>
            <a:t>PHASE 2: </a:t>
          </a:r>
          <a:r>
            <a:rPr lang="en-US" b="0" dirty="0" smtClean="0">
              <a:latin typeface="Calibri" charset="0"/>
              <a:ea typeface="Calibri" charset="0"/>
              <a:cs typeface="Calibri" charset="0"/>
            </a:rPr>
            <a:t>DEVELOP</a:t>
          </a:r>
          <a:endParaRPr lang="en-US" b="0" dirty="0">
            <a:latin typeface="Calibri" charset="0"/>
            <a:ea typeface="Calibri" charset="0"/>
            <a:cs typeface="Calibri" charset="0"/>
          </a:endParaRPr>
        </a:p>
      </dgm:t>
    </dgm:pt>
    <dgm:pt modelId="{8A9C0C95-7EE7-DB47-982F-7D0A45F4E0EB}" type="parTrans" cxnId="{04E65D5A-D6B0-2544-B1DA-6274E9822D80}">
      <dgm:prSet/>
      <dgm:spPr/>
      <dgm:t>
        <a:bodyPr/>
        <a:lstStyle/>
        <a:p>
          <a:endParaRPr lang="en-US">
            <a:latin typeface="Lucida Sans" charset="0"/>
            <a:ea typeface="Lucida Sans" charset="0"/>
            <a:cs typeface="Lucida Sans" charset="0"/>
          </a:endParaRPr>
        </a:p>
      </dgm:t>
    </dgm:pt>
    <dgm:pt modelId="{1020DDF4-2E4D-9C48-819F-F127DC23722D}" type="sibTrans" cxnId="{04E65D5A-D6B0-2544-B1DA-6274E9822D80}">
      <dgm:prSet/>
      <dgm:spPr>
        <a:ln w="76200" cmpd="sng">
          <a:solidFill>
            <a:schemeClr val="accent2"/>
          </a:solidFill>
          <a:headEnd type="none"/>
          <a:tailEnd type="triangle"/>
        </a:ln>
      </dgm:spPr>
      <dgm:t>
        <a:bodyPr/>
        <a:lstStyle/>
        <a:p>
          <a:endParaRPr lang="en-US">
            <a:latin typeface="Lucida Sans" charset="0"/>
            <a:ea typeface="Lucida Sans" charset="0"/>
            <a:cs typeface="Lucida Sans" charset="0"/>
          </a:endParaRPr>
        </a:p>
      </dgm:t>
    </dgm:pt>
    <dgm:pt modelId="{FB018E01-B84C-4449-B537-A68D8149C894}">
      <dgm:prSet phldrT="[Text]"/>
      <dgm:spPr>
        <a:solidFill>
          <a:schemeClr val="accent5">
            <a:lumMod val="75000"/>
          </a:schemeClr>
        </a:solidFill>
      </dgm:spPr>
      <dgm:t>
        <a:bodyPr/>
        <a:lstStyle/>
        <a:p>
          <a:r>
            <a:rPr lang="en-US" b="1" dirty="0" smtClean="0">
              <a:latin typeface="Calibri" charset="0"/>
              <a:ea typeface="Calibri" charset="0"/>
              <a:cs typeface="Calibri" charset="0"/>
            </a:rPr>
            <a:t>PHASE 3: </a:t>
          </a:r>
          <a:r>
            <a:rPr lang="en-US" dirty="0" smtClean="0">
              <a:latin typeface="Calibri" charset="0"/>
              <a:ea typeface="Calibri" charset="0"/>
              <a:cs typeface="Calibri" charset="0"/>
            </a:rPr>
            <a:t>CONDUCT</a:t>
          </a:r>
          <a:endParaRPr lang="en-US" dirty="0">
            <a:latin typeface="Calibri" charset="0"/>
            <a:ea typeface="Calibri" charset="0"/>
            <a:cs typeface="Calibri" charset="0"/>
          </a:endParaRPr>
        </a:p>
      </dgm:t>
    </dgm:pt>
    <dgm:pt modelId="{520AB5AC-B0FB-374A-9A4F-2C2B62FA5371}" type="parTrans" cxnId="{07DB450A-A388-DA41-BBA1-005185DF8348}">
      <dgm:prSet/>
      <dgm:spPr/>
      <dgm:t>
        <a:bodyPr/>
        <a:lstStyle/>
        <a:p>
          <a:endParaRPr lang="en-US">
            <a:latin typeface="Lucida Sans" charset="0"/>
            <a:ea typeface="Lucida Sans" charset="0"/>
            <a:cs typeface="Lucida Sans" charset="0"/>
          </a:endParaRPr>
        </a:p>
      </dgm:t>
    </dgm:pt>
    <dgm:pt modelId="{C7E0D819-04F7-0142-A45B-C3474726C4F3}" type="sibTrans" cxnId="{07DB450A-A388-DA41-BBA1-005185DF8348}">
      <dgm:prSet/>
      <dgm:spPr>
        <a:ln w="76200" cmpd="sng">
          <a:solidFill>
            <a:schemeClr val="accent2"/>
          </a:solidFill>
          <a:headEnd type="none"/>
          <a:tailEnd type="triangle"/>
        </a:ln>
      </dgm:spPr>
      <dgm:t>
        <a:bodyPr/>
        <a:lstStyle/>
        <a:p>
          <a:endParaRPr lang="en-US">
            <a:latin typeface="Lucida Sans" charset="0"/>
            <a:ea typeface="Lucida Sans" charset="0"/>
            <a:cs typeface="Lucida Sans" charset="0"/>
          </a:endParaRPr>
        </a:p>
      </dgm:t>
    </dgm:pt>
    <dgm:pt modelId="{4F5B987C-9D2B-B442-B160-9D3A69A461EE}">
      <dgm:prSet phldrT="[Text]"/>
      <dgm:spPr>
        <a:solidFill>
          <a:schemeClr val="accent5">
            <a:lumMod val="75000"/>
          </a:schemeClr>
        </a:solidFill>
      </dgm:spPr>
      <dgm:t>
        <a:bodyPr/>
        <a:lstStyle/>
        <a:p>
          <a:r>
            <a:rPr lang="en-US" b="1" dirty="0" smtClean="0">
              <a:latin typeface="Calibri" charset="0"/>
              <a:ea typeface="Calibri" charset="0"/>
              <a:cs typeface="Calibri" charset="0"/>
            </a:rPr>
            <a:t>PHASE 4: </a:t>
          </a:r>
          <a:r>
            <a:rPr lang="en-US" b="0" dirty="0" smtClean="0">
              <a:latin typeface="Calibri" charset="0"/>
              <a:ea typeface="Calibri" charset="0"/>
              <a:cs typeface="Calibri" charset="0"/>
            </a:rPr>
            <a:t>EVALUATE</a:t>
          </a:r>
          <a:endParaRPr lang="en-US" b="0" dirty="0">
            <a:latin typeface="Calibri" charset="0"/>
            <a:ea typeface="Calibri" charset="0"/>
            <a:cs typeface="Calibri" charset="0"/>
          </a:endParaRPr>
        </a:p>
      </dgm:t>
    </dgm:pt>
    <dgm:pt modelId="{DBC6AB92-8A3A-3A4D-A924-F3C253EAD51A}" type="parTrans" cxnId="{FAA8B177-2ECA-B941-9C20-31396CAC3084}">
      <dgm:prSet/>
      <dgm:spPr/>
      <dgm:t>
        <a:bodyPr/>
        <a:lstStyle/>
        <a:p>
          <a:endParaRPr lang="en-US">
            <a:latin typeface="Lucida Sans" charset="0"/>
            <a:ea typeface="Lucida Sans" charset="0"/>
            <a:cs typeface="Lucida Sans" charset="0"/>
          </a:endParaRPr>
        </a:p>
      </dgm:t>
    </dgm:pt>
    <dgm:pt modelId="{FAD47BF6-77D6-5547-BF9A-D7E28D406142}" type="sibTrans" cxnId="{FAA8B177-2ECA-B941-9C20-31396CAC3084}">
      <dgm:prSet/>
      <dgm:spPr>
        <a:ln w="76200" cmpd="sng">
          <a:solidFill>
            <a:schemeClr val="accent2"/>
          </a:solidFill>
          <a:headEnd type="none"/>
          <a:tailEnd type="triangle"/>
        </a:ln>
      </dgm:spPr>
      <dgm:t>
        <a:bodyPr/>
        <a:lstStyle/>
        <a:p>
          <a:endParaRPr lang="en-US">
            <a:latin typeface="Lucida Sans" charset="0"/>
            <a:ea typeface="Lucida Sans" charset="0"/>
            <a:cs typeface="Lucida Sans" charset="0"/>
          </a:endParaRPr>
        </a:p>
      </dgm:t>
    </dgm:pt>
    <dgm:pt modelId="{169EB01C-A7B1-6F48-A8DC-8B428A7026FB}" type="pres">
      <dgm:prSet presAssocID="{592C7256-9A89-4A43-9437-C23C8E410198}" presName="cycle" presStyleCnt="0">
        <dgm:presLayoutVars>
          <dgm:dir/>
          <dgm:resizeHandles val="exact"/>
        </dgm:presLayoutVars>
      </dgm:prSet>
      <dgm:spPr/>
      <dgm:t>
        <a:bodyPr/>
        <a:lstStyle/>
        <a:p>
          <a:endParaRPr lang="en-US"/>
        </a:p>
      </dgm:t>
    </dgm:pt>
    <dgm:pt modelId="{84C0C6A6-0145-EA49-80E4-7591E7AD89A5}" type="pres">
      <dgm:prSet presAssocID="{0FBEE34A-0356-8945-B2BF-A6035E395D45}" presName="node" presStyleLbl="node1" presStyleIdx="0" presStyleCnt="4">
        <dgm:presLayoutVars>
          <dgm:bulletEnabled val="1"/>
        </dgm:presLayoutVars>
      </dgm:prSet>
      <dgm:spPr/>
      <dgm:t>
        <a:bodyPr/>
        <a:lstStyle/>
        <a:p>
          <a:endParaRPr lang="en-US"/>
        </a:p>
      </dgm:t>
    </dgm:pt>
    <dgm:pt modelId="{9E29FF66-BEF0-5C47-8F2E-8F892A6B3C39}" type="pres">
      <dgm:prSet presAssocID="{0FBEE34A-0356-8945-B2BF-A6035E395D45}" presName="spNode" presStyleCnt="0"/>
      <dgm:spPr/>
    </dgm:pt>
    <dgm:pt modelId="{7D022A6C-A8D2-F440-9041-81AB9065676F}" type="pres">
      <dgm:prSet presAssocID="{E6DAE479-3D40-5047-B5D2-D6AE9E64E05B}" presName="sibTrans" presStyleLbl="sibTrans1D1" presStyleIdx="0" presStyleCnt="4"/>
      <dgm:spPr/>
      <dgm:t>
        <a:bodyPr/>
        <a:lstStyle/>
        <a:p>
          <a:endParaRPr lang="en-US"/>
        </a:p>
      </dgm:t>
    </dgm:pt>
    <dgm:pt modelId="{7C26C112-6827-8E4F-B2D9-D5D65A50DE7C}" type="pres">
      <dgm:prSet presAssocID="{59CFDDCA-FC7C-1642-8C52-CBB29CF84543}" presName="node" presStyleLbl="node1" presStyleIdx="1" presStyleCnt="4">
        <dgm:presLayoutVars>
          <dgm:bulletEnabled val="1"/>
        </dgm:presLayoutVars>
      </dgm:prSet>
      <dgm:spPr/>
      <dgm:t>
        <a:bodyPr/>
        <a:lstStyle/>
        <a:p>
          <a:endParaRPr lang="en-US"/>
        </a:p>
      </dgm:t>
    </dgm:pt>
    <dgm:pt modelId="{F03693A7-33FA-8E42-84F4-BA05081CF7F8}" type="pres">
      <dgm:prSet presAssocID="{59CFDDCA-FC7C-1642-8C52-CBB29CF84543}" presName="spNode" presStyleCnt="0"/>
      <dgm:spPr/>
    </dgm:pt>
    <dgm:pt modelId="{C0F939E8-17B6-B74C-A980-0B004816B129}" type="pres">
      <dgm:prSet presAssocID="{1020DDF4-2E4D-9C48-819F-F127DC23722D}" presName="sibTrans" presStyleLbl="sibTrans1D1" presStyleIdx="1" presStyleCnt="4"/>
      <dgm:spPr/>
      <dgm:t>
        <a:bodyPr/>
        <a:lstStyle/>
        <a:p>
          <a:endParaRPr lang="en-US"/>
        </a:p>
      </dgm:t>
    </dgm:pt>
    <dgm:pt modelId="{BA84484A-B3BB-C94A-8345-EACA861E2215}" type="pres">
      <dgm:prSet presAssocID="{FB018E01-B84C-4449-B537-A68D8149C894}" presName="node" presStyleLbl="node1" presStyleIdx="2" presStyleCnt="4">
        <dgm:presLayoutVars>
          <dgm:bulletEnabled val="1"/>
        </dgm:presLayoutVars>
      </dgm:prSet>
      <dgm:spPr/>
      <dgm:t>
        <a:bodyPr/>
        <a:lstStyle/>
        <a:p>
          <a:endParaRPr lang="en-US"/>
        </a:p>
      </dgm:t>
    </dgm:pt>
    <dgm:pt modelId="{4C1E8399-1F69-3F42-83ED-4005A092F13C}" type="pres">
      <dgm:prSet presAssocID="{FB018E01-B84C-4449-B537-A68D8149C894}" presName="spNode" presStyleCnt="0"/>
      <dgm:spPr/>
    </dgm:pt>
    <dgm:pt modelId="{2646C32D-DA64-734B-8E22-C3D2C01E9041}" type="pres">
      <dgm:prSet presAssocID="{C7E0D819-04F7-0142-A45B-C3474726C4F3}" presName="sibTrans" presStyleLbl="sibTrans1D1" presStyleIdx="2" presStyleCnt="4"/>
      <dgm:spPr/>
      <dgm:t>
        <a:bodyPr/>
        <a:lstStyle/>
        <a:p>
          <a:endParaRPr lang="en-US"/>
        </a:p>
      </dgm:t>
    </dgm:pt>
    <dgm:pt modelId="{B3711BA1-3334-9047-B797-89F5B8FE57A0}" type="pres">
      <dgm:prSet presAssocID="{4F5B987C-9D2B-B442-B160-9D3A69A461EE}" presName="node" presStyleLbl="node1" presStyleIdx="3" presStyleCnt="4">
        <dgm:presLayoutVars>
          <dgm:bulletEnabled val="1"/>
        </dgm:presLayoutVars>
      </dgm:prSet>
      <dgm:spPr/>
      <dgm:t>
        <a:bodyPr/>
        <a:lstStyle/>
        <a:p>
          <a:endParaRPr lang="en-US"/>
        </a:p>
      </dgm:t>
    </dgm:pt>
    <dgm:pt modelId="{D69BA042-79ED-CE45-BD7E-73759C30EAA4}" type="pres">
      <dgm:prSet presAssocID="{4F5B987C-9D2B-B442-B160-9D3A69A461EE}" presName="spNode" presStyleCnt="0"/>
      <dgm:spPr/>
    </dgm:pt>
    <dgm:pt modelId="{EB4CDB71-3E39-3048-A084-1BA85C5DE8C0}" type="pres">
      <dgm:prSet presAssocID="{FAD47BF6-77D6-5547-BF9A-D7E28D406142}" presName="sibTrans" presStyleLbl="sibTrans1D1" presStyleIdx="3" presStyleCnt="4"/>
      <dgm:spPr/>
      <dgm:t>
        <a:bodyPr/>
        <a:lstStyle/>
        <a:p>
          <a:endParaRPr lang="en-US"/>
        </a:p>
      </dgm:t>
    </dgm:pt>
  </dgm:ptLst>
  <dgm:cxnLst>
    <dgm:cxn modelId="{6F3C6DDD-C3FA-634E-A08F-30CA809CDA41}" type="presOf" srcId="{C7E0D819-04F7-0142-A45B-C3474726C4F3}" destId="{2646C32D-DA64-734B-8E22-C3D2C01E9041}" srcOrd="0" destOrd="0" presId="urn:microsoft.com/office/officeart/2005/8/layout/cycle5"/>
    <dgm:cxn modelId="{ADAA57BE-F01A-1B40-8412-BCA5E64E1DDC}" type="presOf" srcId="{E6DAE479-3D40-5047-B5D2-D6AE9E64E05B}" destId="{7D022A6C-A8D2-F440-9041-81AB9065676F}" srcOrd="0" destOrd="0" presId="urn:microsoft.com/office/officeart/2005/8/layout/cycle5"/>
    <dgm:cxn modelId="{99A26D42-6A9C-B448-A7FB-A8AC440C46DD}" type="presOf" srcId="{4F5B987C-9D2B-B442-B160-9D3A69A461EE}" destId="{B3711BA1-3334-9047-B797-89F5B8FE57A0}" srcOrd="0" destOrd="0" presId="urn:microsoft.com/office/officeart/2005/8/layout/cycle5"/>
    <dgm:cxn modelId="{07DB450A-A388-DA41-BBA1-005185DF8348}" srcId="{592C7256-9A89-4A43-9437-C23C8E410198}" destId="{FB018E01-B84C-4449-B537-A68D8149C894}" srcOrd="2" destOrd="0" parTransId="{520AB5AC-B0FB-374A-9A4F-2C2B62FA5371}" sibTransId="{C7E0D819-04F7-0142-A45B-C3474726C4F3}"/>
    <dgm:cxn modelId="{9DC7F968-B2AB-E846-9CD4-415D044702A5}" type="presOf" srcId="{592C7256-9A89-4A43-9437-C23C8E410198}" destId="{169EB01C-A7B1-6F48-A8DC-8B428A7026FB}" srcOrd="0" destOrd="0" presId="urn:microsoft.com/office/officeart/2005/8/layout/cycle5"/>
    <dgm:cxn modelId="{C02F031D-4F08-0E4B-8238-A73948575F21}" type="presOf" srcId="{FB018E01-B84C-4449-B537-A68D8149C894}" destId="{BA84484A-B3BB-C94A-8345-EACA861E2215}" srcOrd="0" destOrd="0" presId="urn:microsoft.com/office/officeart/2005/8/layout/cycle5"/>
    <dgm:cxn modelId="{04E65D5A-D6B0-2544-B1DA-6274E9822D80}" srcId="{592C7256-9A89-4A43-9437-C23C8E410198}" destId="{59CFDDCA-FC7C-1642-8C52-CBB29CF84543}" srcOrd="1" destOrd="0" parTransId="{8A9C0C95-7EE7-DB47-982F-7D0A45F4E0EB}" sibTransId="{1020DDF4-2E4D-9C48-819F-F127DC23722D}"/>
    <dgm:cxn modelId="{3C6B20B1-C155-0047-AB6C-7400D77A4835}" type="presOf" srcId="{FAD47BF6-77D6-5547-BF9A-D7E28D406142}" destId="{EB4CDB71-3E39-3048-A084-1BA85C5DE8C0}" srcOrd="0" destOrd="0" presId="urn:microsoft.com/office/officeart/2005/8/layout/cycle5"/>
    <dgm:cxn modelId="{828DBF15-517D-364A-AE2E-0B97D3F305C4}" type="presOf" srcId="{1020DDF4-2E4D-9C48-819F-F127DC23722D}" destId="{C0F939E8-17B6-B74C-A980-0B004816B129}" srcOrd="0" destOrd="0" presId="urn:microsoft.com/office/officeart/2005/8/layout/cycle5"/>
    <dgm:cxn modelId="{67728360-D8B3-744F-B424-94BDFC46E37A}" type="presOf" srcId="{59CFDDCA-FC7C-1642-8C52-CBB29CF84543}" destId="{7C26C112-6827-8E4F-B2D9-D5D65A50DE7C}" srcOrd="0" destOrd="0" presId="urn:microsoft.com/office/officeart/2005/8/layout/cycle5"/>
    <dgm:cxn modelId="{FAA8B177-2ECA-B941-9C20-31396CAC3084}" srcId="{592C7256-9A89-4A43-9437-C23C8E410198}" destId="{4F5B987C-9D2B-B442-B160-9D3A69A461EE}" srcOrd="3" destOrd="0" parTransId="{DBC6AB92-8A3A-3A4D-A924-F3C253EAD51A}" sibTransId="{FAD47BF6-77D6-5547-BF9A-D7E28D406142}"/>
    <dgm:cxn modelId="{FFBF7833-DDE7-0B48-9794-2D6011BDE14A}" type="presOf" srcId="{0FBEE34A-0356-8945-B2BF-A6035E395D45}" destId="{84C0C6A6-0145-EA49-80E4-7591E7AD89A5}" srcOrd="0" destOrd="0" presId="urn:microsoft.com/office/officeart/2005/8/layout/cycle5"/>
    <dgm:cxn modelId="{706416ED-1990-2A4E-8539-DB4AC3774426}" srcId="{592C7256-9A89-4A43-9437-C23C8E410198}" destId="{0FBEE34A-0356-8945-B2BF-A6035E395D45}" srcOrd="0" destOrd="0" parTransId="{8FD0C49B-73EF-4B4B-A9D9-C9798C0EA903}" sibTransId="{E6DAE479-3D40-5047-B5D2-D6AE9E64E05B}"/>
    <dgm:cxn modelId="{482029AB-E74A-9349-9E34-B257D01AA20C}" type="presParOf" srcId="{169EB01C-A7B1-6F48-A8DC-8B428A7026FB}" destId="{84C0C6A6-0145-EA49-80E4-7591E7AD89A5}" srcOrd="0" destOrd="0" presId="urn:microsoft.com/office/officeart/2005/8/layout/cycle5"/>
    <dgm:cxn modelId="{0284A80C-AE03-DC4B-9AE6-E4C6C187540A}" type="presParOf" srcId="{169EB01C-A7B1-6F48-A8DC-8B428A7026FB}" destId="{9E29FF66-BEF0-5C47-8F2E-8F892A6B3C39}" srcOrd="1" destOrd="0" presId="urn:microsoft.com/office/officeart/2005/8/layout/cycle5"/>
    <dgm:cxn modelId="{B5E86C28-EDC2-5640-B592-54C3A154F75D}" type="presParOf" srcId="{169EB01C-A7B1-6F48-A8DC-8B428A7026FB}" destId="{7D022A6C-A8D2-F440-9041-81AB9065676F}" srcOrd="2" destOrd="0" presId="urn:microsoft.com/office/officeart/2005/8/layout/cycle5"/>
    <dgm:cxn modelId="{8880019B-E472-8F4D-A835-92343EBE770C}" type="presParOf" srcId="{169EB01C-A7B1-6F48-A8DC-8B428A7026FB}" destId="{7C26C112-6827-8E4F-B2D9-D5D65A50DE7C}" srcOrd="3" destOrd="0" presId="urn:microsoft.com/office/officeart/2005/8/layout/cycle5"/>
    <dgm:cxn modelId="{72CEB297-FFE2-5D4E-9B59-92E38353B45E}" type="presParOf" srcId="{169EB01C-A7B1-6F48-A8DC-8B428A7026FB}" destId="{F03693A7-33FA-8E42-84F4-BA05081CF7F8}" srcOrd="4" destOrd="0" presId="urn:microsoft.com/office/officeart/2005/8/layout/cycle5"/>
    <dgm:cxn modelId="{7D19EE00-7BE9-7649-8D10-DCE37E3AB67F}" type="presParOf" srcId="{169EB01C-A7B1-6F48-A8DC-8B428A7026FB}" destId="{C0F939E8-17B6-B74C-A980-0B004816B129}" srcOrd="5" destOrd="0" presId="urn:microsoft.com/office/officeart/2005/8/layout/cycle5"/>
    <dgm:cxn modelId="{0F6EA20E-3EC3-8D4A-B5BF-1F8CB42DEFD1}" type="presParOf" srcId="{169EB01C-A7B1-6F48-A8DC-8B428A7026FB}" destId="{BA84484A-B3BB-C94A-8345-EACA861E2215}" srcOrd="6" destOrd="0" presId="urn:microsoft.com/office/officeart/2005/8/layout/cycle5"/>
    <dgm:cxn modelId="{3283062A-66AC-AE4B-AF1E-D92949ECC78D}" type="presParOf" srcId="{169EB01C-A7B1-6F48-A8DC-8B428A7026FB}" destId="{4C1E8399-1F69-3F42-83ED-4005A092F13C}" srcOrd="7" destOrd="0" presId="urn:microsoft.com/office/officeart/2005/8/layout/cycle5"/>
    <dgm:cxn modelId="{C348E167-82E1-794E-9BCA-81CAFECFC122}" type="presParOf" srcId="{169EB01C-A7B1-6F48-A8DC-8B428A7026FB}" destId="{2646C32D-DA64-734B-8E22-C3D2C01E9041}" srcOrd="8" destOrd="0" presId="urn:microsoft.com/office/officeart/2005/8/layout/cycle5"/>
    <dgm:cxn modelId="{ED51F62C-C1AC-B44B-A4EC-0932C9A7AF65}" type="presParOf" srcId="{169EB01C-A7B1-6F48-A8DC-8B428A7026FB}" destId="{B3711BA1-3334-9047-B797-89F5B8FE57A0}" srcOrd="9" destOrd="0" presId="urn:microsoft.com/office/officeart/2005/8/layout/cycle5"/>
    <dgm:cxn modelId="{72CCAB33-A2D7-E644-8181-1C668DC17AA8}" type="presParOf" srcId="{169EB01C-A7B1-6F48-A8DC-8B428A7026FB}" destId="{D69BA042-79ED-CE45-BD7E-73759C30EAA4}" srcOrd="10" destOrd="0" presId="urn:microsoft.com/office/officeart/2005/8/layout/cycle5"/>
    <dgm:cxn modelId="{ED4D07E3-382B-F84F-8FA1-C33FEF01F7D8}" type="presParOf" srcId="{169EB01C-A7B1-6F48-A8DC-8B428A7026FB}" destId="{EB4CDB71-3E39-3048-A084-1BA85C5DE8C0}" srcOrd="11"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C0C6A6-0145-EA49-80E4-7591E7AD89A5}">
      <dsp:nvSpPr>
        <dsp:cNvPr id="0" name=""/>
        <dsp:cNvSpPr/>
      </dsp:nvSpPr>
      <dsp:spPr>
        <a:xfrm>
          <a:off x="3690193" y="1710"/>
          <a:ext cx="1763613" cy="1146348"/>
        </a:xfrm>
        <a:prstGeom prst="roundRect">
          <a:avLst/>
        </a:prstGeom>
        <a:solidFill>
          <a:schemeClr val="accent5">
            <a:lumMod val="75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n-US" sz="2700" b="1" kern="1200" dirty="0" smtClean="0">
              <a:latin typeface="Calibri" charset="0"/>
              <a:ea typeface="Calibri" charset="0"/>
              <a:cs typeface="Calibri" charset="0"/>
            </a:rPr>
            <a:t>PHASE 1: </a:t>
          </a:r>
          <a:r>
            <a:rPr lang="en-US" sz="2700" kern="1200" dirty="0" smtClean="0">
              <a:latin typeface="Calibri" charset="0"/>
              <a:ea typeface="Calibri" charset="0"/>
              <a:cs typeface="Calibri" charset="0"/>
            </a:rPr>
            <a:t>DESIGN</a:t>
          </a:r>
          <a:endParaRPr lang="en-US" sz="2700" kern="1200" dirty="0">
            <a:latin typeface="Calibri" charset="0"/>
            <a:ea typeface="Calibri" charset="0"/>
            <a:cs typeface="Calibri" charset="0"/>
          </a:endParaRPr>
        </a:p>
      </dsp:txBody>
      <dsp:txXfrm>
        <a:off x="3746153" y="57670"/>
        <a:ext cx="1651693" cy="1034428"/>
      </dsp:txXfrm>
    </dsp:sp>
    <dsp:sp modelId="{7D022A6C-A8D2-F440-9041-81AB9065676F}">
      <dsp:nvSpPr>
        <dsp:cNvPr id="0" name=""/>
        <dsp:cNvSpPr/>
      </dsp:nvSpPr>
      <dsp:spPr>
        <a:xfrm>
          <a:off x="2676837" y="574884"/>
          <a:ext cx="3790324" cy="3790324"/>
        </a:xfrm>
        <a:custGeom>
          <a:avLst/>
          <a:gdLst/>
          <a:ahLst/>
          <a:cxnLst/>
          <a:rect l="0" t="0" r="0" b="0"/>
          <a:pathLst>
            <a:path>
              <a:moveTo>
                <a:pt x="3020799" y="370504"/>
              </a:moveTo>
              <a:arcTo wR="1895162" hR="1895162" stAng="18386281" swAng="1634935"/>
            </a:path>
          </a:pathLst>
        </a:custGeom>
        <a:noFill/>
        <a:ln w="76200" cap="flat" cmpd="sng" algn="ctr">
          <a:solidFill>
            <a:schemeClr val="accent2"/>
          </a:solidFill>
          <a:prstDash val="solid"/>
          <a:miter lim="800000"/>
          <a:headEnd type="none"/>
          <a:tailEnd type="triangle"/>
        </a:ln>
        <a:effectLst/>
      </dsp:spPr>
      <dsp:style>
        <a:lnRef idx="1">
          <a:scrgbClr r="0" g="0" b="0"/>
        </a:lnRef>
        <a:fillRef idx="0">
          <a:scrgbClr r="0" g="0" b="0"/>
        </a:fillRef>
        <a:effectRef idx="0">
          <a:scrgbClr r="0" g="0" b="0"/>
        </a:effectRef>
        <a:fontRef idx="minor"/>
      </dsp:style>
    </dsp:sp>
    <dsp:sp modelId="{7C26C112-6827-8E4F-B2D9-D5D65A50DE7C}">
      <dsp:nvSpPr>
        <dsp:cNvPr id="0" name=""/>
        <dsp:cNvSpPr/>
      </dsp:nvSpPr>
      <dsp:spPr>
        <a:xfrm>
          <a:off x="5585355" y="1896872"/>
          <a:ext cx="1763613" cy="1146348"/>
        </a:xfrm>
        <a:prstGeom prst="roundRect">
          <a:avLst/>
        </a:prstGeom>
        <a:solidFill>
          <a:schemeClr val="accent5">
            <a:lumMod val="75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n-US" sz="2700" b="1" kern="1200" dirty="0" smtClean="0">
              <a:latin typeface="Calibri" charset="0"/>
              <a:ea typeface="Calibri" charset="0"/>
              <a:cs typeface="Calibri" charset="0"/>
            </a:rPr>
            <a:t>PHASE 2: </a:t>
          </a:r>
          <a:r>
            <a:rPr lang="en-US" sz="2700" b="0" kern="1200" dirty="0" smtClean="0">
              <a:latin typeface="Calibri" charset="0"/>
              <a:ea typeface="Calibri" charset="0"/>
              <a:cs typeface="Calibri" charset="0"/>
            </a:rPr>
            <a:t>DEVELOP</a:t>
          </a:r>
          <a:endParaRPr lang="en-US" sz="2700" b="0" kern="1200" dirty="0">
            <a:latin typeface="Calibri" charset="0"/>
            <a:ea typeface="Calibri" charset="0"/>
            <a:cs typeface="Calibri" charset="0"/>
          </a:endParaRPr>
        </a:p>
      </dsp:txBody>
      <dsp:txXfrm>
        <a:off x="5641315" y="1952832"/>
        <a:ext cx="1651693" cy="1034428"/>
      </dsp:txXfrm>
    </dsp:sp>
    <dsp:sp modelId="{C0F939E8-17B6-B74C-A980-0B004816B129}">
      <dsp:nvSpPr>
        <dsp:cNvPr id="0" name=""/>
        <dsp:cNvSpPr/>
      </dsp:nvSpPr>
      <dsp:spPr>
        <a:xfrm>
          <a:off x="2676837" y="574884"/>
          <a:ext cx="3790324" cy="3790324"/>
        </a:xfrm>
        <a:custGeom>
          <a:avLst/>
          <a:gdLst/>
          <a:ahLst/>
          <a:cxnLst/>
          <a:rect l="0" t="0" r="0" b="0"/>
          <a:pathLst>
            <a:path>
              <a:moveTo>
                <a:pt x="3593957" y="2735241"/>
              </a:moveTo>
              <a:arcTo wR="1895162" hR="1895162" stAng="1578784" swAng="1634935"/>
            </a:path>
          </a:pathLst>
        </a:custGeom>
        <a:noFill/>
        <a:ln w="76200" cap="flat" cmpd="sng" algn="ctr">
          <a:solidFill>
            <a:schemeClr val="accent2"/>
          </a:solidFill>
          <a:prstDash val="solid"/>
          <a:miter lim="800000"/>
          <a:headEnd type="none"/>
          <a:tailEnd type="triangle"/>
        </a:ln>
        <a:effectLst/>
      </dsp:spPr>
      <dsp:style>
        <a:lnRef idx="1">
          <a:scrgbClr r="0" g="0" b="0"/>
        </a:lnRef>
        <a:fillRef idx="0">
          <a:scrgbClr r="0" g="0" b="0"/>
        </a:fillRef>
        <a:effectRef idx="0">
          <a:scrgbClr r="0" g="0" b="0"/>
        </a:effectRef>
        <a:fontRef idx="minor"/>
      </dsp:style>
    </dsp:sp>
    <dsp:sp modelId="{BA84484A-B3BB-C94A-8345-EACA861E2215}">
      <dsp:nvSpPr>
        <dsp:cNvPr id="0" name=""/>
        <dsp:cNvSpPr/>
      </dsp:nvSpPr>
      <dsp:spPr>
        <a:xfrm>
          <a:off x="3690193" y="3792034"/>
          <a:ext cx="1763613" cy="1146348"/>
        </a:xfrm>
        <a:prstGeom prst="roundRect">
          <a:avLst/>
        </a:prstGeom>
        <a:solidFill>
          <a:schemeClr val="accent5">
            <a:lumMod val="75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n-US" sz="2700" b="1" kern="1200" dirty="0" smtClean="0">
              <a:latin typeface="Calibri" charset="0"/>
              <a:ea typeface="Calibri" charset="0"/>
              <a:cs typeface="Calibri" charset="0"/>
            </a:rPr>
            <a:t>PHASE 3: </a:t>
          </a:r>
          <a:r>
            <a:rPr lang="en-US" sz="2700" kern="1200" dirty="0" smtClean="0">
              <a:latin typeface="Calibri" charset="0"/>
              <a:ea typeface="Calibri" charset="0"/>
              <a:cs typeface="Calibri" charset="0"/>
            </a:rPr>
            <a:t>CONDUCT</a:t>
          </a:r>
          <a:endParaRPr lang="en-US" sz="2700" kern="1200" dirty="0">
            <a:latin typeface="Calibri" charset="0"/>
            <a:ea typeface="Calibri" charset="0"/>
            <a:cs typeface="Calibri" charset="0"/>
          </a:endParaRPr>
        </a:p>
      </dsp:txBody>
      <dsp:txXfrm>
        <a:off x="3746153" y="3847994"/>
        <a:ext cx="1651693" cy="1034428"/>
      </dsp:txXfrm>
    </dsp:sp>
    <dsp:sp modelId="{2646C32D-DA64-734B-8E22-C3D2C01E9041}">
      <dsp:nvSpPr>
        <dsp:cNvPr id="0" name=""/>
        <dsp:cNvSpPr/>
      </dsp:nvSpPr>
      <dsp:spPr>
        <a:xfrm>
          <a:off x="2676837" y="574884"/>
          <a:ext cx="3790324" cy="3790324"/>
        </a:xfrm>
        <a:custGeom>
          <a:avLst/>
          <a:gdLst/>
          <a:ahLst/>
          <a:cxnLst/>
          <a:rect l="0" t="0" r="0" b="0"/>
          <a:pathLst>
            <a:path>
              <a:moveTo>
                <a:pt x="769525" y="3419819"/>
              </a:moveTo>
              <a:arcTo wR="1895162" hR="1895162" stAng="7586281" swAng="1634935"/>
            </a:path>
          </a:pathLst>
        </a:custGeom>
        <a:noFill/>
        <a:ln w="76200" cap="flat" cmpd="sng" algn="ctr">
          <a:solidFill>
            <a:schemeClr val="accent2"/>
          </a:solidFill>
          <a:prstDash val="solid"/>
          <a:miter lim="800000"/>
          <a:headEnd type="none"/>
          <a:tailEnd type="triangle"/>
        </a:ln>
        <a:effectLst/>
      </dsp:spPr>
      <dsp:style>
        <a:lnRef idx="1">
          <a:scrgbClr r="0" g="0" b="0"/>
        </a:lnRef>
        <a:fillRef idx="0">
          <a:scrgbClr r="0" g="0" b="0"/>
        </a:fillRef>
        <a:effectRef idx="0">
          <a:scrgbClr r="0" g="0" b="0"/>
        </a:effectRef>
        <a:fontRef idx="minor"/>
      </dsp:style>
    </dsp:sp>
    <dsp:sp modelId="{B3711BA1-3334-9047-B797-89F5B8FE57A0}">
      <dsp:nvSpPr>
        <dsp:cNvPr id="0" name=""/>
        <dsp:cNvSpPr/>
      </dsp:nvSpPr>
      <dsp:spPr>
        <a:xfrm>
          <a:off x="1795031" y="1896872"/>
          <a:ext cx="1763613" cy="1146348"/>
        </a:xfrm>
        <a:prstGeom prst="roundRect">
          <a:avLst/>
        </a:prstGeom>
        <a:solidFill>
          <a:schemeClr val="accent5">
            <a:lumMod val="75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n-US" sz="2700" b="1" kern="1200" dirty="0" smtClean="0">
              <a:latin typeface="Calibri" charset="0"/>
              <a:ea typeface="Calibri" charset="0"/>
              <a:cs typeface="Calibri" charset="0"/>
            </a:rPr>
            <a:t>PHASE 4: </a:t>
          </a:r>
          <a:r>
            <a:rPr lang="en-US" sz="2700" b="0" kern="1200" dirty="0" smtClean="0">
              <a:latin typeface="Calibri" charset="0"/>
              <a:ea typeface="Calibri" charset="0"/>
              <a:cs typeface="Calibri" charset="0"/>
            </a:rPr>
            <a:t>EVALUATE</a:t>
          </a:r>
          <a:endParaRPr lang="en-US" sz="2700" b="0" kern="1200" dirty="0">
            <a:latin typeface="Calibri" charset="0"/>
            <a:ea typeface="Calibri" charset="0"/>
            <a:cs typeface="Calibri" charset="0"/>
          </a:endParaRPr>
        </a:p>
      </dsp:txBody>
      <dsp:txXfrm>
        <a:off x="1850991" y="1952832"/>
        <a:ext cx="1651693" cy="1034428"/>
      </dsp:txXfrm>
    </dsp:sp>
    <dsp:sp modelId="{EB4CDB71-3E39-3048-A084-1BA85C5DE8C0}">
      <dsp:nvSpPr>
        <dsp:cNvPr id="0" name=""/>
        <dsp:cNvSpPr/>
      </dsp:nvSpPr>
      <dsp:spPr>
        <a:xfrm>
          <a:off x="2676837" y="574884"/>
          <a:ext cx="3790324" cy="3790324"/>
        </a:xfrm>
        <a:custGeom>
          <a:avLst/>
          <a:gdLst/>
          <a:ahLst/>
          <a:cxnLst/>
          <a:rect l="0" t="0" r="0" b="0"/>
          <a:pathLst>
            <a:path>
              <a:moveTo>
                <a:pt x="196366" y="1055083"/>
              </a:moveTo>
              <a:arcTo wR="1895162" hR="1895162" stAng="12378784" swAng="1634935"/>
            </a:path>
          </a:pathLst>
        </a:custGeom>
        <a:noFill/>
        <a:ln w="76200" cap="flat" cmpd="sng" algn="ctr">
          <a:solidFill>
            <a:schemeClr val="accent2"/>
          </a:solidFill>
          <a:prstDash val="solid"/>
          <a:miter lim="800000"/>
          <a:headEnd type="none"/>
          <a:tailEnd type="triangle"/>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5322277" cy="457200"/>
          </a:xfrm>
          <a:prstGeom prst="rect">
            <a:avLst/>
          </a:prstGeom>
        </p:spPr>
        <p:txBody>
          <a:bodyPr vert="horz" lIns="91440" tIns="45720" rIns="91440" bIns="45720" rtlCol="0"/>
          <a:lstStyle>
            <a:lvl1pPr algn="l">
              <a:defRPr sz="1200"/>
            </a:lvl1pPr>
          </a:lstStyle>
          <a:p>
            <a:r>
              <a:rPr lang="en-US" dirty="0">
                <a:latin typeface="Calibri" charset="0"/>
                <a:ea typeface="Calibri" charset="0"/>
                <a:cs typeface="Calibri" charset="0"/>
              </a:rPr>
              <a:t>Module 1: Defining </a:t>
            </a:r>
            <a:r>
              <a:rPr lang="en-US" dirty="0" smtClean="0">
                <a:latin typeface="Calibri" charset="0"/>
                <a:ea typeface="Calibri" charset="0"/>
                <a:cs typeface="Calibri" charset="0"/>
              </a:rPr>
              <a:t>Exercises </a:t>
            </a:r>
            <a:r>
              <a:rPr lang="en-US" dirty="0">
                <a:latin typeface="Calibri" charset="0"/>
                <a:ea typeface="Calibri" charset="0"/>
                <a:cs typeface="Calibri" charset="0"/>
              </a:rPr>
              <a:t>and Their </a:t>
            </a:r>
            <a:r>
              <a:rPr lang="en-US" dirty="0" smtClean="0">
                <a:latin typeface="Calibri" charset="0"/>
                <a:ea typeface="Calibri" charset="0"/>
                <a:cs typeface="Calibri" charset="0"/>
              </a:rPr>
              <a:t>Organizational </a:t>
            </a:r>
            <a:r>
              <a:rPr lang="en-US" dirty="0">
                <a:latin typeface="Calibri" charset="0"/>
                <a:ea typeface="Calibri" charset="0"/>
                <a:cs typeface="Calibri" charset="0"/>
              </a:rPr>
              <a:t>Benefits</a:t>
            </a: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dirty="0">
                <a:latin typeface="Calibri" charset="0"/>
                <a:ea typeface="Calibri" charset="0"/>
                <a:cs typeface="Calibri" charset="0"/>
              </a:rPr>
              <a:t>Student Guide</a:t>
            </a:r>
          </a:p>
          <a:p>
            <a:endParaRPr lang="en-US" dirty="0">
              <a:latin typeface="Lucida Sans Regular" charset="0"/>
              <a:ea typeface="Lucida Sans Regular" charset="0"/>
            </a:endParaRPr>
          </a:p>
        </p:txBody>
      </p:sp>
      <p:sp>
        <p:nvSpPr>
          <p:cNvPr id="6" name="Footer Placeholder 3"/>
          <p:cNvSpPr>
            <a:spLocks noGrp="1"/>
          </p:cNvSpPr>
          <p:nvPr>
            <p:ph type="ftr" sz="quarter" idx="2"/>
          </p:nvPr>
        </p:nvSpPr>
        <p:spPr>
          <a:xfrm>
            <a:off x="-1" y="8685213"/>
            <a:ext cx="4386021" cy="457200"/>
          </a:xfrm>
          <a:prstGeom prst="rect">
            <a:avLst/>
          </a:prstGeom>
        </p:spPr>
        <p:txBody>
          <a:bodyPr vert="horz" lIns="91440" tIns="45720" rIns="91440" bIns="45720" rtlCol="0" anchor="b"/>
          <a:lstStyle>
            <a:lvl1pPr algn="l">
              <a:defRPr sz="1200"/>
            </a:lvl1pPr>
          </a:lstStyle>
          <a:p>
            <a:r>
              <a:rPr lang="en-US" sz="800" dirty="0" smtClean="0">
                <a:latin typeface="Calibri" charset="0"/>
                <a:ea typeface="Calibri" charset="0"/>
                <a:cs typeface="Calibri" charset="0"/>
              </a:rPr>
              <a:t>Module 1: Defining Exercises and Their Organizational Benefits  © 2017 FIRST</a:t>
            </a:r>
            <a:endParaRPr lang="en-US" sz="800" dirty="0">
              <a:latin typeface="Calibri" charset="0"/>
              <a:ea typeface="Calibri" charset="0"/>
              <a:cs typeface="Calibri" charset="0"/>
            </a:endParaRPr>
          </a:p>
        </p:txBody>
      </p:sp>
      <p:sp>
        <p:nvSpPr>
          <p:cNvPr id="7"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EA0CCC7-7E1B-4CF2-A4EE-141B2747F2FA}" type="slidenum">
              <a:rPr lang="en-US" sz="800" smtClean="0">
                <a:latin typeface="Lucida Sans"/>
                <a:ea typeface="Lucida Sans Regular" charset="0"/>
              </a:rPr>
              <a:t>‹#›</a:t>
            </a:fld>
            <a:endParaRPr lang="en-US" sz="800" dirty="0">
              <a:latin typeface="Lucida Sans"/>
              <a:ea typeface="Lucida Sans Regular" charset="0"/>
            </a:endParaRPr>
          </a:p>
        </p:txBody>
      </p:sp>
    </p:spTree>
    <p:extLst>
      <p:ext uri="{BB962C8B-B14F-4D97-AF65-F5344CB8AC3E}">
        <p14:creationId xmlns:p14="http://schemas.microsoft.com/office/powerpoint/2010/main" val="1480435035"/>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b="0" i="0">
                <a:latin typeface="Calibri" charset="0"/>
                <a:ea typeface="Calibri" charset="0"/>
                <a:cs typeface="Calibri" charset="0"/>
              </a:defRPr>
            </a:lvl1pPr>
          </a:lstStyle>
          <a:p>
            <a:pPr>
              <a:defRPr/>
            </a:pPr>
            <a:endParaRPr lang="en-US" altLang="en-US" dirty="0"/>
          </a:p>
        </p:txBody>
      </p:sp>
      <p:sp>
        <p:nvSpPr>
          <p:cNvPr id="23555"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b="0" i="0">
                <a:latin typeface="Lucida Sans Regular" charset="0"/>
                <a:ea typeface="Lucida Sans Regular" charset="0"/>
              </a:defRPr>
            </a:lvl1pPr>
          </a:lstStyle>
          <a:p>
            <a:pPr>
              <a:defRPr/>
            </a:pPr>
            <a:fld id="{81892EE4-E14D-4FAA-B9C1-98613337A36C}" type="datetime1">
              <a:rPr lang="en-US" altLang="en-US" smtClean="0"/>
              <a:pPr>
                <a:defRPr/>
              </a:pPr>
              <a:t>12/24/17</a:t>
            </a:fld>
            <a:endParaRPr lang="en-US" altLang="en-US" dirty="0"/>
          </a:p>
        </p:txBody>
      </p:sp>
      <p:sp>
        <p:nvSpPr>
          <p:cNvPr id="410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23558" name="Rectangle 6"/>
          <p:cNvSpPr>
            <a:spLocks noGrp="1" noChangeArrowheads="1"/>
          </p:cNvSpPr>
          <p:nvPr>
            <p:ph type="ftr" sz="quarter" idx="4"/>
          </p:nvPr>
        </p:nvSpPr>
        <p:spPr bwMode="auto">
          <a:xfrm>
            <a:off x="0" y="8928556"/>
            <a:ext cx="3408305" cy="215444"/>
          </a:xfrm>
          <a:prstGeom prst="rect">
            <a:avLst/>
          </a:prstGeom>
          <a:noFill/>
          <a:ln w="9525">
            <a:noFill/>
            <a:miter lim="800000"/>
            <a:headEnd/>
            <a:tailEnd/>
          </a:ln>
          <a:effectLst/>
        </p:spPr>
        <p:txBody>
          <a:bodyPr vert="horz" wrap="none" lIns="91440" tIns="45720" rIns="91440" bIns="45720" numCol="1" anchor="b" anchorCtr="0" compatLnSpc="1">
            <a:prstTxWarp prst="textNoShape">
              <a:avLst/>
            </a:prstTxWarp>
            <a:spAutoFit/>
          </a:bodyPr>
          <a:lstStyle>
            <a:lvl1pPr eaLnBrk="1" hangingPunct="1">
              <a:defRPr sz="800" b="0" i="0">
                <a:latin typeface="Calibri" charset="0"/>
                <a:ea typeface="Calibri" charset="0"/>
                <a:cs typeface="Calibri" charset="0"/>
              </a:defRPr>
            </a:lvl1pPr>
          </a:lstStyle>
          <a:p>
            <a:pPr>
              <a:defRPr/>
            </a:pPr>
            <a:r>
              <a:rPr lang="en-US" altLang="en-US" dirty="0" smtClean="0"/>
              <a:t>Module 1: Defining Exercises and Their Organizational Benefits  © 2017 FIRST</a:t>
            </a:r>
            <a:endParaRPr lang="en-US" altLang="en-US" dirty="0"/>
          </a:p>
        </p:txBody>
      </p:sp>
      <p:sp>
        <p:nvSpPr>
          <p:cNvPr id="23559"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800" b="0" i="0">
                <a:latin typeface="Lucida Sans Regular" charset="0"/>
                <a:ea typeface="Lucida Sans Regular" charset="0"/>
              </a:defRPr>
            </a:lvl1pPr>
          </a:lstStyle>
          <a:p>
            <a:fld id="{F5E97437-CEF4-4036-91BC-BC5EA72D1A5E}" type="slidenum">
              <a:rPr lang="en-US" altLang="en-US" smtClean="0"/>
              <a:pPr/>
              <a:t>‹#›</a:t>
            </a:fld>
            <a:endParaRPr lang="en-US" altLang="en-US" dirty="0"/>
          </a:p>
        </p:txBody>
      </p:sp>
      <p:sp>
        <p:nvSpPr>
          <p:cNvPr id="2" name="Notes Placeholder 1"/>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Rectangle 7"/>
          <p:cNvSpPr txBox="1">
            <a:spLocks noChangeArrowheads="1"/>
          </p:cNvSpPr>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defPPr>
              <a:defRPr lang="en-US"/>
            </a:defPPr>
            <a:lvl1pPr algn="r" rtl="0" eaLnBrk="1" fontAlgn="base" hangingPunct="1">
              <a:spcBef>
                <a:spcPct val="0"/>
              </a:spcBef>
              <a:spcAft>
                <a:spcPct val="0"/>
              </a:spcAft>
              <a:defRPr sz="800" b="0" i="0" kern="1200">
                <a:solidFill>
                  <a:schemeClr val="tx1"/>
                </a:solidFill>
                <a:latin typeface="Lucida Sans Regular" charset="0"/>
                <a:ea typeface="Lucida Sans Regular" charset="0"/>
                <a:cs typeface="+mn-cs"/>
              </a:defRPr>
            </a:lvl1pPr>
            <a:lvl2pPr marL="457200" algn="l" rtl="0" eaLnBrk="0" fontAlgn="base" hangingPunct="0">
              <a:spcBef>
                <a:spcPct val="0"/>
              </a:spcBef>
              <a:spcAft>
                <a:spcPct val="0"/>
              </a:spcAft>
              <a:defRPr kern="1200">
                <a:solidFill>
                  <a:schemeClr val="tx1"/>
                </a:solidFill>
                <a:latin typeface="Arial" charset="0"/>
                <a:ea typeface="ＭＳ Ｐゴシック" charset="-128"/>
                <a:cs typeface="+mn-cs"/>
              </a:defRPr>
            </a:lvl2pPr>
            <a:lvl3pPr marL="914400" algn="l" rtl="0" eaLnBrk="0" fontAlgn="base" hangingPunct="0">
              <a:spcBef>
                <a:spcPct val="0"/>
              </a:spcBef>
              <a:spcAft>
                <a:spcPct val="0"/>
              </a:spcAft>
              <a:defRPr kern="1200">
                <a:solidFill>
                  <a:schemeClr val="tx1"/>
                </a:solidFill>
                <a:latin typeface="Arial" charset="0"/>
                <a:ea typeface="ＭＳ Ｐゴシック" charset="-128"/>
                <a:cs typeface="+mn-cs"/>
              </a:defRPr>
            </a:lvl3pPr>
            <a:lvl4pPr marL="1371600" algn="l" rtl="0" eaLnBrk="0" fontAlgn="base" hangingPunct="0">
              <a:spcBef>
                <a:spcPct val="0"/>
              </a:spcBef>
              <a:spcAft>
                <a:spcPct val="0"/>
              </a:spcAft>
              <a:defRPr kern="1200">
                <a:solidFill>
                  <a:schemeClr val="tx1"/>
                </a:solidFill>
                <a:latin typeface="Arial" charset="0"/>
                <a:ea typeface="ＭＳ Ｐゴシック" charset="-128"/>
                <a:cs typeface="+mn-cs"/>
              </a:defRPr>
            </a:lvl4pPr>
            <a:lvl5pPr marL="1828800" algn="l" rtl="0" eaLnBrk="0" fontAlgn="base" hangingPunct="0">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a:lstStyle>
          <a:p>
            <a:fld id="{F5E97437-CEF4-4036-91BC-BC5EA72D1A5E}" type="slidenum">
              <a:rPr lang="en-US" altLang="en-US" smtClean="0"/>
              <a:pPr/>
              <a:t>‹#›</a:t>
            </a:fld>
            <a:endParaRPr lang="en-US" altLang="en-US" dirty="0"/>
          </a:p>
        </p:txBody>
      </p:sp>
    </p:spTree>
    <p:extLst>
      <p:ext uri="{BB962C8B-B14F-4D97-AF65-F5344CB8AC3E}">
        <p14:creationId xmlns:p14="http://schemas.microsoft.com/office/powerpoint/2010/main" val="4132337777"/>
      </p:ext>
    </p:extLst>
  </p:cSld>
  <p:clrMap bg1="lt1" tx1="dk1" bg2="lt2" tx2="dk2" accent1="accent1" accent2="accent2" accent3="accent3" accent4="accent4" accent5="accent5" accent6="accent6" hlink="hlink" folHlink="folHlink"/>
  <p:hf hdr="0" dt="0"/>
  <p:notesStyle>
    <a:lvl1pPr algn="l" defTabSz="457200" rtl="0" eaLnBrk="0" fontAlgn="base" hangingPunct="0">
      <a:lnSpc>
        <a:spcPct val="90000"/>
      </a:lnSpc>
      <a:spcBef>
        <a:spcPts val="1600"/>
      </a:spcBef>
      <a:spcAft>
        <a:spcPct val="0"/>
      </a:spcAft>
      <a:defRPr sz="1200" b="0" i="0" kern="1200">
        <a:solidFill>
          <a:schemeClr val="tx1"/>
        </a:solidFill>
        <a:latin typeface="Calibri" charset="0"/>
        <a:ea typeface="Calibri" charset="0"/>
        <a:cs typeface="Calibri" charset="0"/>
      </a:defRPr>
    </a:lvl1pPr>
    <a:lvl2pPr marL="285750" indent="-195263" algn="l" defTabSz="457200" rtl="0" eaLnBrk="0" fontAlgn="base" hangingPunct="0">
      <a:lnSpc>
        <a:spcPct val="90000"/>
      </a:lnSpc>
      <a:spcBef>
        <a:spcPts val="1000"/>
      </a:spcBef>
      <a:spcAft>
        <a:spcPct val="0"/>
      </a:spcAft>
      <a:buFont typeface="Arial" charset="0"/>
      <a:buChar char="•"/>
      <a:tabLst/>
      <a:defRPr sz="1200" b="0" i="0" kern="1200">
        <a:solidFill>
          <a:schemeClr val="tx1"/>
        </a:solidFill>
        <a:latin typeface="Calibri" charset="0"/>
        <a:ea typeface="Calibri" charset="0"/>
        <a:cs typeface="Calibri" charset="0"/>
      </a:defRPr>
    </a:lvl2pPr>
    <a:lvl3pPr marL="407988" indent="-136525" algn="l" defTabSz="457200" rtl="0" eaLnBrk="0" fontAlgn="base" hangingPunct="0">
      <a:lnSpc>
        <a:spcPct val="90000"/>
      </a:lnSpc>
      <a:spcBef>
        <a:spcPts val="400"/>
      </a:spcBef>
      <a:spcAft>
        <a:spcPct val="0"/>
      </a:spcAft>
      <a:buFont typeface="Lucida Grande"/>
      <a:buChar char="–"/>
      <a:tabLst/>
      <a:defRPr sz="1200" b="0" i="0" kern="1200">
        <a:solidFill>
          <a:schemeClr val="tx1"/>
        </a:solidFill>
        <a:latin typeface="Calibri" charset="0"/>
        <a:ea typeface="Calibri" charset="0"/>
        <a:cs typeface="Calibri" charset="0"/>
      </a:defRPr>
    </a:lvl3pPr>
    <a:lvl4pPr marL="573088" indent="-165100" algn="l" defTabSz="457200" rtl="0" eaLnBrk="0" fontAlgn="base" hangingPunct="0">
      <a:lnSpc>
        <a:spcPct val="90000"/>
      </a:lnSpc>
      <a:spcBef>
        <a:spcPts val="400"/>
      </a:spcBef>
      <a:spcAft>
        <a:spcPct val="0"/>
      </a:spcAft>
      <a:buFont typeface="Arial" charset="0"/>
      <a:buChar char="•"/>
      <a:tabLst/>
      <a:defRPr sz="1200" b="0" i="0" kern="1200">
        <a:solidFill>
          <a:schemeClr val="tx1"/>
        </a:solidFill>
        <a:latin typeface="Calibri" charset="0"/>
        <a:ea typeface="Calibri" charset="0"/>
        <a:cs typeface="Calibri" charset="0"/>
      </a:defRPr>
    </a:lvl4pPr>
    <a:lvl5pPr marL="755650" indent="-182563" algn="l" defTabSz="457200" rtl="0" eaLnBrk="0" fontAlgn="base" hangingPunct="0">
      <a:lnSpc>
        <a:spcPct val="90000"/>
      </a:lnSpc>
      <a:spcBef>
        <a:spcPts val="400"/>
      </a:spcBef>
      <a:spcAft>
        <a:spcPct val="0"/>
      </a:spcAft>
      <a:buFont typeface="Lucida Grande"/>
      <a:buChar char="–"/>
      <a:tabLst/>
      <a:defRPr sz="1200" b="0" i="0" kern="1200">
        <a:solidFill>
          <a:schemeClr val="tx1"/>
        </a:solidFill>
        <a:latin typeface="Calibri" charset="0"/>
        <a:ea typeface="Calibri" charset="0"/>
        <a:cs typeface="Calibri"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Notes Placeholder 2"/>
          <p:cNvSpPr>
            <a:spLocks noGrp="1"/>
          </p:cNvSpPr>
          <p:nvPr>
            <p:ph type="body" idx="1"/>
          </p:nvPr>
        </p:nvSpPr>
        <p:spPr>
          <a:xfrm>
            <a:off x="304800" y="4343400"/>
            <a:ext cx="5486950" cy="4114800"/>
          </a:xfrm>
          <a:prstGeom prst="rect">
            <a:avLst/>
          </a:prstGeom>
        </p:spPr>
        <p:txBody>
          <a:bodyPr/>
          <a:lstStyle/>
          <a:p>
            <a:pPr>
              <a:lnSpc>
                <a:spcPct val="100000"/>
              </a:lnSpc>
              <a:spcBef>
                <a:spcPts val="50"/>
              </a:spcBef>
            </a:pPr>
            <a:r>
              <a:rPr lang="en-US" sz="1100" b="1" dirty="0" smtClean="0"/>
              <a:t>Welcome: </a:t>
            </a:r>
            <a:r>
              <a:rPr lang="en-US" sz="1100" i="1" dirty="0" smtClean="0"/>
              <a:t>8 minutes</a:t>
            </a:r>
          </a:p>
          <a:p>
            <a:pPr>
              <a:lnSpc>
                <a:spcPct val="100000"/>
              </a:lnSpc>
              <a:spcBef>
                <a:spcPts val="50"/>
              </a:spcBef>
            </a:pPr>
            <a:r>
              <a:rPr lang="en-US" sz="1100" b="1" dirty="0" smtClean="0"/>
              <a:t>Facilitator Room Setup and Tools</a:t>
            </a:r>
            <a:br>
              <a:rPr lang="en-US" sz="1100" b="1" dirty="0" smtClean="0"/>
            </a:br>
            <a:r>
              <a:rPr lang="en-US" sz="1100" dirty="0" smtClean="0"/>
              <a:t>Before you start the meeting, make sure you have the following tools and/or room setup:</a:t>
            </a:r>
          </a:p>
          <a:p>
            <a:pPr lvl="1">
              <a:lnSpc>
                <a:spcPct val="100000"/>
              </a:lnSpc>
              <a:spcBef>
                <a:spcPts val="50"/>
              </a:spcBef>
            </a:pPr>
            <a:r>
              <a:rPr lang="en-US" sz="1100" dirty="0" smtClean="0"/>
              <a:t>Computer</a:t>
            </a:r>
          </a:p>
          <a:p>
            <a:pPr lvl="1">
              <a:lnSpc>
                <a:spcPct val="100000"/>
              </a:lnSpc>
              <a:spcBef>
                <a:spcPts val="50"/>
              </a:spcBef>
            </a:pPr>
            <a:r>
              <a:rPr lang="en-US" sz="1100" dirty="0" smtClean="0"/>
              <a:t>Projector</a:t>
            </a:r>
          </a:p>
          <a:p>
            <a:pPr lvl="1">
              <a:lnSpc>
                <a:spcPct val="100000"/>
              </a:lnSpc>
              <a:spcBef>
                <a:spcPts val="50"/>
              </a:spcBef>
            </a:pPr>
            <a:r>
              <a:rPr lang="en-US" sz="1100" dirty="0" smtClean="0"/>
              <a:t>Whiteboard or flipchart and markers</a:t>
            </a:r>
          </a:p>
          <a:p>
            <a:pPr lvl="1">
              <a:lnSpc>
                <a:spcPct val="100000"/>
              </a:lnSpc>
              <a:spcBef>
                <a:spcPts val="50"/>
              </a:spcBef>
            </a:pPr>
            <a:r>
              <a:rPr lang="en-US" sz="1100" dirty="0" smtClean="0"/>
              <a:t>Pens</a:t>
            </a:r>
          </a:p>
          <a:p>
            <a:pPr lvl="1">
              <a:lnSpc>
                <a:spcPct val="100000"/>
              </a:lnSpc>
              <a:spcBef>
                <a:spcPts val="50"/>
              </a:spcBef>
            </a:pPr>
            <a:r>
              <a:rPr lang="en-US" sz="1100" dirty="0" smtClean="0"/>
              <a:t>Optional: Post-it notes</a:t>
            </a:r>
          </a:p>
          <a:p>
            <a:pPr lvl="1">
              <a:lnSpc>
                <a:spcPct val="100000"/>
              </a:lnSpc>
              <a:spcBef>
                <a:spcPts val="50"/>
              </a:spcBef>
            </a:pPr>
            <a:r>
              <a:rPr lang="en-US" sz="1100" dirty="0" smtClean="0"/>
              <a:t>Optional: Squish ball you can toss to learners to get their attention</a:t>
            </a:r>
          </a:p>
          <a:p>
            <a:pPr>
              <a:lnSpc>
                <a:spcPct val="100000"/>
              </a:lnSpc>
              <a:spcBef>
                <a:spcPts val="50"/>
              </a:spcBef>
            </a:pPr>
            <a:r>
              <a:rPr lang="en-US" sz="1100" b="1" dirty="0" smtClean="0"/>
              <a:t>Welcome </a:t>
            </a:r>
            <a:r>
              <a:rPr lang="en-US" sz="1100" dirty="0" smtClean="0"/>
              <a:t>everyone to the course.</a:t>
            </a:r>
          </a:p>
          <a:p>
            <a:pPr>
              <a:lnSpc>
                <a:spcPct val="100000"/>
              </a:lnSpc>
              <a:spcBef>
                <a:spcPts val="50"/>
              </a:spcBef>
            </a:pPr>
            <a:r>
              <a:rPr lang="en-US" sz="1100" b="1" dirty="0" smtClean="0"/>
              <a:t>Briefly introduce </a:t>
            </a:r>
            <a:r>
              <a:rPr lang="en-US" sz="1100" dirty="0" smtClean="0"/>
              <a:t>yourself to the learners.</a:t>
            </a:r>
          </a:p>
          <a:p>
            <a:pPr marL="0" marR="0" indent="0" algn="l" defTabSz="457200" rtl="0" eaLnBrk="0" fontAlgn="base" latinLnBrk="0" hangingPunct="0">
              <a:lnSpc>
                <a:spcPct val="100000"/>
              </a:lnSpc>
              <a:spcBef>
                <a:spcPts val="50"/>
              </a:spcBef>
              <a:spcAft>
                <a:spcPct val="0"/>
              </a:spcAft>
              <a:buClrTx/>
              <a:buSzTx/>
              <a:buFontTx/>
              <a:buNone/>
              <a:tabLst/>
              <a:defRPr/>
            </a:pPr>
            <a:r>
              <a:rPr lang="en-US" sz="1100" b="1" i="0" dirty="0" smtClean="0"/>
              <a:t>Time for this opening module</a:t>
            </a:r>
            <a:r>
              <a:rPr lang="en-US" sz="1100" b="1" i="0" baseline="0" dirty="0" smtClean="0"/>
              <a:t>: </a:t>
            </a:r>
            <a:r>
              <a:rPr lang="en-US" sz="1100" i="0" baseline="0" dirty="0" smtClean="0"/>
              <a:t>30 minutes; you may finish earlier, but there are almost always delays on a first day.</a:t>
            </a:r>
            <a:endParaRPr lang="en-US" sz="1100" i="0" dirty="0" smtClean="0"/>
          </a:p>
          <a:p>
            <a:pPr>
              <a:lnSpc>
                <a:spcPct val="100000"/>
              </a:lnSpc>
              <a:spcBef>
                <a:spcPts val="50"/>
              </a:spcBef>
            </a:pPr>
            <a:r>
              <a:rPr lang="en-US" sz="1100" b="1" dirty="0" smtClean="0"/>
              <a:t>Time for course: </a:t>
            </a:r>
            <a:r>
              <a:rPr lang="en-US" sz="1100" i="0" dirty="0" smtClean="0"/>
              <a:t>2 days</a:t>
            </a:r>
          </a:p>
          <a:p>
            <a:pPr marL="0" marR="0" indent="0" algn="l" defTabSz="457200" rtl="0" eaLnBrk="0" fontAlgn="base" latinLnBrk="0" hangingPunct="0">
              <a:lnSpc>
                <a:spcPct val="100000"/>
              </a:lnSpc>
              <a:spcBef>
                <a:spcPts val="50"/>
              </a:spcBef>
              <a:spcAft>
                <a:spcPct val="0"/>
              </a:spcAft>
              <a:buClrTx/>
              <a:buSzTx/>
              <a:buFontTx/>
              <a:buNone/>
              <a:tabLst/>
              <a:defRPr/>
            </a:pPr>
            <a:r>
              <a:rPr lang="en-US" sz="1100" b="1" dirty="0" smtClean="0"/>
              <a:t>Total training time for Day 1: </a:t>
            </a:r>
            <a:r>
              <a:rPr lang="en-US" sz="1100" dirty="0" smtClean="0"/>
              <a:t>4.5 hours; you must add breaks</a:t>
            </a:r>
            <a:r>
              <a:rPr lang="en-US" sz="1100" baseline="0" dirty="0" smtClean="0"/>
              <a:t> and lunch.</a:t>
            </a:r>
            <a:endParaRPr lang="en-US" sz="1100" dirty="0" smtClean="0"/>
          </a:p>
          <a:p>
            <a:endParaRPr lang="en-US" sz="1100" i="1" dirty="0" smtClean="0"/>
          </a:p>
          <a:p>
            <a:endParaRPr lang="en-US" sz="1100" i="1" dirty="0"/>
          </a:p>
        </p:txBody>
      </p:sp>
      <p:sp>
        <p:nvSpPr>
          <p:cNvPr id="6" name="Rectangle 6"/>
          <p:cNvSpPr>
            <a:spLocks noGrp="1" noChangeArrowheads="1"/>
          </p:cNvSpPr>
          <p:nvPr>
            <p:ph type="ftr" sz="quarter" idx="4"/>
          </p:nvPr>
        </p:nvSpPr>
        <p:spPr>
          <a:xfrm>
            <a:off x="0" y="8944054"/>
            <a:ext cx="4169044" cy="215444"/>
          </a:xfrm>
          <a:noFill/>
          <a:ln w="9525">
            <a:noFill/>
            <a:miter lim="800000"/>
            <a:headEnd/>
            <a:tailEnd/>
          </a:ln>
          <a:effectLst/>
        </p:spPr>
        <p:txBody>
          <a:bodyPr vert="horz" wrap="square" lIns="91440" tIns="45720" rIns="91440" bIns="45720" numCol="1" anchor="b" anchorCtr="0" compatLnSpc="1">
            <a:prstTxWarp prst="textNoShape">
              <a:avLst/>
            </a:prstTxWarp>
            <a:spAutoFit/>
          </a:bodyPr>
          <a:lstStyle/>
          <a:p>
            <a:r>
              <a:rPr lang="en-US" altLang="en-US" dirty="0" smtClean="0">
                <a:latin typeface="Lucida Sans"/>
              </a:rPr>
              <a:t>Module 1: Defining Exercises and Their Organizational Benefits  © 2017 FIRST</a:t>
            </a:r>
            <a:endParaRPr lang="en-US" altLang="en-US" dirty="0">
              <a:latin typeface="Lucida Sans"/>
            </a:endParaRPr>
          </a:p>
        </p:txBody>
      </p:sp>
      <p:sp>
        <p:nvSpPr>
          <p:cNvPr id="7" name="Rectangle 7"/>
          <p:cNvSpPr>
            <a:spLocks noGrp="1" noChangeArrowheads="1"/>
          </p:cNvSpPr>
          <p:nvPr>
            <p:ph type="sldNum" sz="quarter" idx="5"/>
          </p:nvPr>
        </p:nvSpPr>
        <p:spPr>
          <a:xfrm>
            <a:off x="3886200" y="8928556"/>
            <a:ext cx="2971800" cy="215444"/>
          </a:xfrm>
          <a:noFill/>
          <a:ln w="9525">
            <a:noFill/>
            <a:miter lim="800000"/>
            <a:headEnd/>
            <a:tailEnd/>
          </a:ln>
          <a:effectLst/>
        </p:spPr>
        <p:txBody>
          <a:bodyPr vert="horz" wrap="square" lIns="91440" tIns="45720" rIns="91440" bIns="45720" numCol="1" anchor="b" anchorCtr="0" compatLnSpc="1">
            <a:prstTxWarp prst="textNoShape">
              <a:avLst/>
            </a:prstTxWarp>
            <a:spAutoFit/>
          </a:bodyPr>
          <a:lstStyle/>
          <a:p>
            <a:fld id="{F5E97437-CEF4-4036-91BC-BC5EA72D1A5E}" type="slidenum">
              <a:rPr lang="en-US" altLang="en-US">
                <a:latin typeface="Lucida Sans"/>
              </a:rPr>
              <a:pPr/>
              <a:t>1</a:t>
            </a:fld>
            <a:endParaRPr lang="en-US" altLang="en-US" dirty="0">
              <a:latin typeface="Lucida Sans"/>
            </a:endParaRPr>
          </a:p>
        </p:txBody>
      </p:sp>
      <p:sp>
        <p:nvSpPr>
          <p:cNvPr id="8" name="Slide Image Placeholder 7"/>
          <p:cNvSpPr>
            <a:spLocks noGrp="1" noRot="1" noChangeAspect="1"/>
          </p:cNvSpPr>
          <p:nvPr>
            <p:ph type="sldImg"/>
          </p:nvPr>
        </p:nvSpPr>
        <p:spPr/>
      </p:sp>
    </p:spTree>
    <p:extLst>
      <p:ext uri="{BB962C8B-B14F-4D97-AF65-F5344CB8AC3E}">
        <p14:creationId xmlns:p14="http://schemas.microsoft.com/office/powerpoint/2010/main" val="5900062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304800" y="4343400"/>
            <a:ext cx="6248400" cy="4114800"/>
          </a:xfrm>
          <a:prstGeom prst="rect">
            <a:avLst/>
          </a:prstGeom>
        </p:spPr>
        <p:txBody>
          <a:bodyPr/>
          <a:lstStyle/>
          <a:p>
            <a:r>
              <a:rPr lang="en-US" b="1" dirty="0" smtClean="0"/>
              <a:t>Comprehensive Incident Response Policy: </a:t>
            </a:r>
            <a:r>
              <a:rPr lang="en-US" i="1" dirty="0" smtClean="0"/>
              <a:t>2 minutes</a:t>
            </a:r>
          </a:p>
          <a:p>
            <a:r>
              <a:rPr lang="en-US" b="1" dirty="0" smtClean="0"/>
              <a:t>Say: </a:t>
            </a:r>
            <a:r>
              <a:rPr lang="en-US" dirty="0" smtClean="0"/>
              <a:t>Key steps for developing an incident response policy are as follows: </a:t>
            </a:r>
          </a:p>
          <a:p>
            <a:pPr marL="319087" lvl="1" indent="-228600">
              <a:buFont typeface="+mj-lt"/>
              <a:buAutoNum type="arabicPeriod"/>
            </a:pPr>
            <a:r>
              <a:rPr lang="en-US" dirty="0" smtClean="0"/>
              <a:t>Win the support and involvement of senior management, which includes ensuring that senior managers understand the program, the resources needed to make the program successful, the benefits and need for having the program, and any potential risks involved in creating the program .</a:t>
            </a:r>
          </a:p>
          <a:p>
            <a:pPr marL="319087" lvl="1" indent="-228600">
              <a:buFont typeface="+mj-lt"/>
              <a:buAutoNum type="arabicPeriod"/>
            </a:pPr>
            <a:r>
              <a:rPr lang="en-US" dirty="0" smtClean="0"/>
              <a:t>Identify all relevant planning documentation (internal and external), such as past training records; organizational policies; federal </a:t>
            </a:r>
            <a:r>
              <a:rPr lang="en-US" b="0" dirty="0" smtClean="0"/>
              <a:t>guidance materials; and descriptions of other practices </a:t>
            </a:r>
            <a:r>
              <a:rPr lang="en-US" dirty="0" smtClean="0"/>
              <a:t>obtained from other organizations or industry partners. </a:t>
            </a:r>
          </a:p>
          <a:p>
            <a:pPr marL="319087" lvl="1" indent="-228600">
              <a:buFont typeface="+mj-lt"/>
              <a:buAutoNum type="arabicPeriod"/>
            </a:pPr>
            <a:r>
              <a:rPr lang="en-US" dirty="0" smtClean="0"/>
              <a:t>Collect all governing documentation and maintain it within a central repository. </a:t>
            </a:r>
            <a:endParaRPr lang="en-US" dirty="0"/>
          </a:p>
        </p:txBody>
      </p:sp>
      <p:sp>
        <p:nvSpPr>
          <p:cNvPr id="4" name="Footer Placeholder 3"/>
          <p:cNvSpPr>
            <a:spLocks noGrp="1"/>
          </p:cNvSpPr>
          <p:nvPr>
            <p:ph type="ftr" sz="quarter" idx="10"/>
          </p:nvPr>
        </p:nvSpPr>
        <p:spPr>
          <a:xfrm>
            <a:off x="0" y="8928556"/>
            <a:ext cx="4078361" cy="215444"/>
          </a:xfrm>
        </p:spPr>
        <p:txBody>
          <a:bodyPr/>
          <a:lstStyle/>
          <a:p>
            <a:r>
              <a:rPr lang="en-US" dirty="0" smtClean="0"/>
              <a:t>Module 1: Defining Exercises and Their Organizational Benefits  © 2017 FIRST</a:t>
            </a:r>
          </a:p>
        </p:txBody>
      </p:sp>
      <p:sp>
        <p:nvSpPr>
          <p:cNvPr id="5" name="Slide Number Placeholder 4"/>
          <p:cNvSpPr>
            <a:spLocks noGrp="1"/>
          </p:cNvSpPr>
          <p:nvPr>
            <p:ph type="sldNum" sz="quarter" idx="11"/>
          </p:nvPr>
        </p:nvSpPr>
        <p:spPr/>
        <p:txBody>
          <a:bodyPr/>
          <a:lstStyle/>
          <a:p>
            <a:fld id="{F5E97437-CEF4-4036-91BC-BC5EA72D1A5E}" type="slidenum">
              <a:rPr lang="en-US" altLang="en-US" smtClean="0"/>
              <a:pPr/>
              <a:t>10</a:t>
            </a:fld>
            <a:endParaRPr lang="en-US" altLang="en-US" dirty="0"/>
          </a:p>
        </p:txBody>
      </p:sp>
      <p:sp>
        <p:nvSpPr>
          <p:cNvPr id="9" name="Slide Image Placeholder 8"/>
          <p:cNvSpPr>
            <a:spLocks noGrp="1" noRot="1" noChangeAspect="1"/>
          </p:cNvSpPr>
          <p:nvPr>
            <p:ph type="sldImg"/>
          </p:nvPr>
        </p:nvSpPr>
        <p:spPr/>
      </p:sp>
    </p:spTree>
    <p:extLst>
      <p:ext uri="{BB962C8B-B14F-4D97-AF65-F5344CB8AC3E}">
        <p14:creationId xmlns:p14="http://schemas.microsoft.com/office/powerpoint/2010/main" val="5973259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85900" y="390525"/>
            <a:ext cx="3886200" cy="2914650"/>
          </a:xfrm>
        </p:spPr>
      </p:sp>
      <p:sp>
        <p:nvSpPr>
          <p:cNvPr id="3" name="Notes Placeholder 2"/>
          <p:cNvSpPr>
            <a:spLocks noGrp="1"/>
          </p:cNvSpPr>
          <p:nvPr>
            <p:ph type="body" idx="1"/>
          </p:nvPr>
        </p:nvSpPr>
        <p:spPr>
          <a:xfrm>
            <a:off x="304800" y="3558079"/>
            <a:ext cx="6248400" cy="4857501"/>
          </a:xfrm>
          <a:prstGeom prst="rect">
            <a:avLst/>
          </a:prstGeom>
        </p:spPr>
        <p:txBody>
          <a:bodyPr/>
          <a:lstStyle/>
          <a:p>
            <a:pPr marL="0" lvl="1" indent="0">
              <a:lnSpc>
                <a:spcPct val="100000"/>
              </a:lnSpc>
              <a:spcBef>
                <a:spcPts val="50"/>
              </a:spcBef>
              <a:buNone/>
              <a:defRPr/>
            </a:pPr>
            <a:r>
              <a:rPr lang="en-US" sz="1000" b="1" dirty="0">
                <a:cs typeface="Lucida Sans Regular" charset="0"/>
              </a:rPr>
              <a:t>What Do We Mean by Exercise?</a:t>
            </a:r>
            <a:r>
              <a:rPr lang="en-US" altLang="en-US" sz="1000" b="1" dirty="0">
                <a:cs typeface="Lucida Sans Regular" charset="0"/>
              </a:rPr>
              <a:t>: </a:t>
            </a:r>
            <a:r>
              <a:rPr lang="en-US" sz="1000" i="1" dirty="0" smtClean="0">
                <a:cs typeface="Lucida Sans Regular" charset="0"/>
              </a:rPr>
              <a:t>5 </a:t>
            </a:r>
            <a:r>
              <a:rPr lang="en-US" sz="1000" i="1" dirty="0">
                <a:cs typeface="Lucida Sans Regular" charset="0"/>
              </a:rPr>
              <a:t>minutes</a:t>
            </a:r>
            <a:endParaRPr lang="en-US" sz="1000" dirty="0"/>
          </a:p>
          <a:p>
            <a:pPr lvl="0">
              <a:lnSpc>
                <a:spcPct val="100000"/>
              </a:lnSpc>
              <a:spcBef>
                <a:spcPts val="50"/>
              </a:spcBef>
            </a:pPr>
            <a:r>
              <a:rPr lang="en-US" sz="1000" b="1" dirty="0"/>
              <a:t>Say: </a:t>
            </a:r>
            <a:r>
              <a:rPr lang="en-US" sz="1000" dirty="0"/>
              <a:t>As part of an incident response readiness </a:t>
            </a:r>
            <a:r>
              <a:rPr lang="en-US" sz="1000" i="1" dirty="0"/>
              <a:t>program</a:t>
            </a:r>
            <a:r>
              <a:rPr lang="en-US" sz="1000" dirty="0"/>
              <a:t>, and an incident response </a:t>
            </a:r>
            <a:r>
              <a:rPr lang="en-US" sz="1000" i="1" dirty="0"/>
              <a:t>policy</a:t>
            </a:r>
            <a:r>
              <a:rPr lang="en-US" sz="1000" dirty="0"/>
              <a:t>, an organization needs to maintain its IT plans to sustain the organization’s ability to prepare for, respond to, manage, and recover from disasters affecting its mission. Common types of IT plans used for this purpose are:</a:t>
            </a:r>
          </a:p>
          <a:p>
            <a:pPr marL="171450" lvl="0" indent="-171450">
              <a:lnSpc>
                <a:spcPct val="100000"/>
              </a:lnSpc>
              <a:spcBef>
                <a:spcPts val="50"/>
              </a:spcBef>
              <a:buFont typeface="Arial" charset="0"/>
              <a:buChar char="•"/>
            </a:pPr>
            <a:r>
              <a:rPr lang="en-US" sz="1000" dirty="0"/>
              <a:t>Contingency plans, which include continuity of operations plans, business continuity plans, and disaster recovery plans.</a:t>
            </a:r>
          </a:p>
          <a:p>
            <a:pPr marL="171450" lvl="0" indent="-171450">
              <a:lnSpc>
                <a:spcPct val="100000"/>
              </a:lnSpc>
              <a:spcBef>
                <a:spcPts val="50"/>
              </a:spcBef>
              <a:buFont typeface="Arial" charset="0"/>
              <a:buChar char="•"/>
            </a:pPr>
            <a:r>
              <a:rPr lang="en-US" sz="1000" dirty="0"/>
              <a:t>Incident response plans, for reporting and managing computer security incidents.</a:t>
            </a:r>
          </a:p>
          <a:p>
            <a:pPr lvl="0">
              <a:lnSpc>
                <a:spcPct val="100000"/>
              </a:lnSpc>
              <a:spcBef>
                <a:spcPts val="50"/>
              </a:spcBef>
            </a:pPr>
            <a:r>
              <a:rPr lang="en-US" sz="1000" dirty="0"/>
              <a:t>The following are the primary types of activities used to maintain these plans:</a:t>
            </a:r>
          </a:p>
          <a:p>
            <a:pPr marL="171450" lvl="0" indent="-171450">
              <a:lnSpc>
                <a:spcPct val="100000"/>
              </a:lnSpc>
              <a:spcBef>
                <a:spcPts val="50"/>
              </a:spcBef>
              <a:buFont typeface="Arial" charset="0"/>
              <a:buChar char="•"/>
            </a:pPr>
            <a:r>
              <a:rPr lang="en-US" sz="1000" dirty="0"/>
              <a:t>Tests, or using quantifiable metrics to validate the operability of a system or system component in an operational environment specified in an IT plan. </a:t>
            </a:r>
          </a:p>
          <a:p>
            <a:pPr marL="171450" lvl="0" indent="-171450">
              <a:lnSpc>
                <a:spcPct val="100000"/>
              </a:lnSpc>
              <a:spcBef>
                <a:spcPts val="50"/>
              </a:spcBef>
              <a:buFont typeface="Arial" charset="0"/>
              <a:buChar char="•"/>
            </a:pPr>
            <a:r>
              <a:rPr lang="en-US" sz="1000" dirty="0"/>
              <a:t>Training, or informing personnel of their roles and responsibilities within a particular IT plan, such as decision making, and teaching them skills related to those roles and responsibilities.</a:t>
            </a:r>
          </a:p>
          <a:p>
            <a:pPr marL="171450" lvl="0" indent="-171450">
              <a:lnSpc>
                <a:spcPct val="100000"/>
              </a:lnSpc>
              <a:spcBef>
                <a:spcPts val="50"/>
              </a:spcBef>
              <a:buFont typeface="Arial" charset="0"/>
              <a:buChar char="•"/>
            </a:pPr>
            <a:r>
              <a:rPr lang="en-US" sz="1000" dirty="0"/>
              <a:t>Exercises, which are the focus of this course. An exercise is a simulation of an emergency designed to confirm the viability of one or more aspects of an IT plan. Exercises help to identify gaps and inconsistencies within IT plans and procedures, such as personnel who might need additional training, or training that needs to be changed. In an exercise, personnel with roles and responsibilities in a particular IT plan meet to validate the content of a plan by discussing their roles and their responses to emergency situations. They also discuss the execution of responses in a simulated operational environment, or other means of validating responses that do not involve using the actual operational environment to deploy personnel. Exercises are scenario-driven, such as a power failure in one of the organization’s data centers, or a fire causing certain systems to be damaged. Multiple scenarios are often presented during the course of an exercise.</a:t>
            </a:r>
          </a:p>
        </p:txBody>
      </p:sp>
      <p:sp>
        <p:nvSpPr>
          <p:cNvPr id="4" name="Footer Placeholder 3"/>
          <p:cNvSpPr>
            <a:spLocks noGrp="1"/>
          </p:cNvSpPr>
          <p:nvPr>
            <p:ph type="ftr" sz="quarter" idx="10"/>
          </p:nvPr>
        </p:nvSpPr>
        <p:spPr>
          <a:xfrm>
            <a:off x="0" y="8928556"/>
            <a:ext cx="4078361" cy="215444"/>
          </a:xfrm>
        </p:spPr>
        <p:txBody>
          <a:bodyPr/>
          <a:lstStyle/>
          <a:p>
            <a:pPr eaLnBrk="0" hangingPunct="0"/>
            <a:r>
              <a:rPr lang="en-US" sz="800" dirty="0" smtClean="0">
                <a:solidFill>
                  <a:prstClr val="black">
                    <a:lumMod val="65000"/>
                    <a:lumOff val="35000"/>
                  </a:prstClr>
                </a:solidFill>
                <a:cs typeface=""/>
              </a:rPr>
              <a:t>Module 1: Defining Exercises and Their Organizational Benefits  © 2017 FIRST</a:t>
            </a:r>
          </a:p>
        </p:txBody>
      </p:sp>
      <p:sp>
        <p:nvSpPr>
          <p:cNvPr id="5" name="Slide Number Placeholder 4"/>
          <p:cNvSpPr>
            <a:spLocks noGrp="1"/>
          </p:cNvSpPr>
          <p:nvPr>
            <p:ph type="sldNum" sz="quarter" idx="11"/>
          </p:nvPr>
        </p:nvSpPr>
        <p:spPr/>
        <p:txBody>
          <a:bodyPr/>
          <a:lstStyle/>
          <a:p>
            <a:fld id="{F5E97437-CEF4-4036-91BC-BC5EA72D1A5E}" type="slidenum">
              <a:rPr lang="en-US" altLang="en-US" smtClean="0"/>
              <a:pPr/>
              <a:t>11</a:t>
            </a:fld>
            <a:endParaRPr lang="en-US" altLang="en-US" dirty="0"/>
          </a:p>
        </p:txBody>
      </p:sp>
    </p:spTree>
    <p:extLst>
      <p:ext uri="{BB962C8B-B14F-4D97-AF65-F5344CB8AC3E}">
        <p14:creationId xmlns:p14="http://schemas.microsoft.com/office/powerpoint/2010/main" val="20704840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04800" y="4343400"/>
            <a:ext cx="6248400" cy="4114800"/>
          </a:xfrm>
          <a:prstGeom prst="rect">
            <a:avLst/>
          </a:prstGeom>
        </p:spPr>
        <p:txBody>
          <a:bodyPr/>
          <a:lstStyle/>
          <a:p>
            <a:pPr marL="0" lvl="1" indent="0">
              <a:lnSpc>
                <a:spcPct val="100000"/>
              </a:lnSpc>
              <a:spcBef>
                <a:spcPct val="30000"/>
              </a:spcBef>
              <a:buNone/>
              <a:defRPr/>
            </a:pPr>
            <a:r>
              <a:rPr lang="en-US" sz="1000" b="1" dirty="0">
                <a:cs typeface="Lucida Sans Regular" charset="0"/>
              </a:rPr>
              <a:t>Exercise Purposes</a:t>
            </a:r>
            <a:r>
              <a:rPr lang="en-US" altLang="en-US" sz="1000" b="1" dirty="0">
                <a:cs typeface="Lucida Sans Regular" charset="0"/>
              </a:rPr>
              <a:t>: </a:t>
            </a:r>
            <a:r>
              <a:rPr lang="en-US" sz="1000" i="1" dirty="0" smtClean="0">
                <a:cs typeface="Lucida Sans Regular" charset="0"/>
              </a:rPr>
              <a:t>4 minutes</a:t>
            </a:r>
            <a:endParaRPr lang="en-US" sz="1000" dirty="0"/>
          </a:p>
          <a:p>
            <a:pPr lvl="0">
              <a:lnSpc>
                <a:spcPct val="100000"/>
              </a:lnSpc>
              <a:spcBef>
                <a:spcPts val="800"/>
              </a:spcBef>
            </a:pPr>
            <a:r>
              <a:rPr lang="en-US" sz="1000" b="1" dirty="0"/>
              <a:t>Say: </a:t>
            </a:r>
            <a:r>
              <a:rPr lang="en-US" sz="1000" dirty="0"/>
              <a:t>Exercises of various kinds demonstrate, train, increase proficiency, assess, and certify staff.</a:t>
            </a:r>
          </a:p>
          <a:p>
            <a:pPr marL="171450" lvl="0" indent="-171450">
              <a:lnSpc>
                <a:spcPct val="100000"/>
              </a:lnSpc>
              <a:spcBef>
                <a:spcPts val="800"/>
              </a:spcBef>
              <a:buFont typeface="Arial" charset="0"/>
              <a:buChar char="•"/>
            </a:pPr>
            <a:r>
              <a:rPr lang="en-US" sz="1000" dirty="0"/>
              <a:t>By demonstrate, we mean exercises can show how a situation could be handled.</a:t>
            </a:r>
          </a:p>
          <a:p>
            <a:pPr marL="171450" lvl="0" indent="-171450">
              <a:lnSpc>
                <a:spcPct val="100000"/>
              </a:lnSpc>
              <a:spcBef>
                <a:spcPts val="800"/>
              </a:spcBef>
              <a:buFont typeface="Arial" charset="0"/>
              <a:buChar char="•"/>
            </a:pPr>
            <a:r>
              <a:rPr lang="en-US" sz="1000" dirty="0"/>
              <a:t>By train, we mean create a playbook on how to handle events in an organization. Exercises are used to familiarize people with the process and their roles in the process, and they are particularly useful for new hires.</a:t>
            </a:r>
          </a:p>
          <a:p>
            <a:pPr marL="171450" lvl="0" indent="-171450">
              <a:lnSpc>
                <a:spcPct val="100000"/>
              </a:lnSpc>
              <a:spcBef>
                <a:spcPts val="800"/>
              </a:spcBef>
              <a:buFont typeface="Arial" charset="0"/>
              <a:buChar char="•"/>
            </a:pPr>
            <a:r>
              <a:rPr lang="en-US" sz="1000" dirty="0"/>
              <a:t>Exercises increase proficiency by allowing people in the organization to practice response tasks, making them more proficient when dealing with real events.</a:t>
            </a:r>
          </a:p>
          <a:p>
            <a:pPr marL="171450" lvl="0" indent="-171450">
              <a:lnSpc>
                <a:spcPct val="100000"/>
              </a:lnSpc>
              <a:spcBef>
                <a:spcPts val="800"/>
              </a:spcBef>
              <a:buFont typeface="Arial" charset="0"/>
              <a:buChar char="•"/>
            </a:pPr>
            <a:r>
              <a:rPr lang="en-US" sz="1000" dirty="0"/>
              <a:t>Assess means analyzing whether the current processes are still valid or need to be updated.</a:t>
            </a:r>
          </a:p>
          <a:p>
            <a:pPr marL="171450" lvl="0" indent="-171450">
              <a:lnSpc>
                <a:spcPct val="100000"/>
              </a:lnSpc>
              <a:spcBef>
                <a:spcPts val="800"/>
              </a:spcBef>
              <a:buFont typeface="Arial" charset="0"/>
              <a:buChar char="•"/>
            </a:pPr>
            <a:r>
              <a:rPr lang="en-US" sz="1000" dirty="0"/>
              <a:t>And by certify, we mean demonstrate the organization’s compliance with a set of requirements</a:t>
            </a:r>
            <a:r>
              <a:rPr lang="en-US" sz="1000" dirty="0" smtClean="0"/>
              <a:t>.</a:t>
            </a:r>
            <a:endParaRPr lang="en-US" sz="1000" dirty="0"/>
          </a:p>
          <a:p>
            <a:pPr marL="0" lvl="0" indent="0">
              <a:lnSpc>
                <a:spcPct val="100000"/>
              </a:lnSpc>
              <a:spcBef>
                <a:spcPts val="800"/>
              </a:spcBef>
              <a:buFont typeface="Arial" charset="0"/>
              <a:buNone/>
            </a:pPr>
            <a:r>
              <a:rPr lang="en-US" sz="1000" b="1" dirty="0"/>
              <a:t>Ask</a:t>
            </a:r>
            <a:r>
              <a:rPr lang="en-US" sz="1000" dirty="0"/>
              <a:t> learners how they think that exercises might fulfill all five of these purposes but focus on one purpose in particular. For instance, a compliance exercise might focus more on assessment and certification and an exercise made primarily for new-hire engineers might focus on training and increasing proficiency.</a:t>
            </a:r>
          </a:p>
          <a:p>
            <a:endParaRPr lang="en-US" sz="1000" dirty="0"/>
          </a:p>
        </p:txBody>
      </p:sp>
      <p:sp>
        <p:nvSpPr>
          <p:cNvPr id="4" name="Footer Placeholder 3"/>
          <p:cNvSpPr>
            <a:spLocks noGrp="1"/>
          </p:cNvSpPr>
          <p:nvPr>
            <p:ph type="ftr" sz="quarter" idx="10"/>
          </p:nvPr>
        </p:nvSpPr>
        <p:spPr>
          <a:xfrm>
            <a:off x="0" y="8928556"/>
            <a:ext cx="4078361" cy="215444"/>
          </a:xfrm>
        </p:spPr>
        <p:txBody>
          <a:bodyPr/>
          <a:lstStyle/>
          <a:p>
            <a:pPr eaLnBrk="0" hangingPunct="0"/>
            <a:r>
              <a:rPr lang="en-US" sz="800" dirty="0" smtClean="0">
                <a:solidFill>
                  <a:prstClr val="black">
                    <a:lumMod val="65000"/>
                    <a:lumOff val="35000"/>
                  </a:prstClr>
                </a:solidFill>
                <a:cs typeface=""/>
              </a:rPr>
              <a:t>Module 1: Defining Exercises and Their Organizational Benefits  © 2017 FIRST</a:t>
            </a:r>
          </a:p>
        </p:txBody>
      </p:sp>
      <p:sp>
        <p:nvSpPr>
          <p:cNvPr id="5" name="Slide Number Placeholder 4"/>
          <p:cNvSpPr>
            <a:spLocks noGrp="1"/>
          </p:cNvSpPr>
          <p:nvPr>
            <p:ph type="sldNum" sz="quarter" idx="11"/>
          </p:nvPr>
        </p:nvSpPr>
        <p:spPr/>
        <p:txBody>
          <a:bodyPr/>
          <a:lstStyle/>
          <a:p>
            <a:fld id="{F5E97437-CEF4-4036-91BC-BC5EA72D1A5E}" type="slidenum">
              <a:rPr lang="en-US" altLang="en-US" smtClean="0"/>
              <a:pPr/>
              <a:t>12</a:t>
            </a:fld>
            <a:endParaRPr lang="en-US" altLang="en-US" dirty="0"/>
          </a:p>
        </p:txBody>
      </p:sp>
    </p:spTree>
    <p:extLst>
      <p:ext uri="{BB962C8B-B14F-4D97-AF65-F5344CB8AC3E}">
        <p14:creationId xmlns:p14="http://schemas.microsoft.com/office/powerpoint/2010/main" val="157344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04800" y="4343400"/>
            <a:ext cx="6111766" cy="4114800"/>
          </a:xfrm>
          <a:prstGeom prst="rect">
            <a:avLst/>
          </a:prstGeom>
        </p:spPr>
        <p:txBody>
          <a:bodyPr/>
          <a:lstStyle/>
          <a:p>
            <a:pPr marL="0" lvl="1" indent="0">
              <a:lnSpc>
                <a:spcPct val="100000"/>
              </a:lnSpc>
              <a:spcBef>
                <a:spcPct val="30000"/>
              </a:spcBef>
              <a:buNone/>
              <a:defRPr/>
            </a:pPr>
            <a:r>
              <a:rPr lang="en-US" b="1" dirty="0">
                <a:cs typeface="Lucida Sans Regular" charset="0"/>
              </a:rPr>
              <a:t>Do Not Use Exercises for Performance Evaluation</a:t>
            </a:r>
            <a:r>
              <a:rPr lang="en-US" altLang="en-US" b="1" dirty="0">
                <a:cs typeface="Lucida Sans Regular" charset="0"/>
              </a:rPr>
              <a:t>: </a:t>
            </a:r>
            <a:r>
              <a:rPr lang="en-US" i="1" dirty="0">
                <a:cs typeface="Lucida Sans Regular" charset="0"/>
              </a:rPr>
              <a:t>1 </a:t>
            </a:r>
            <a:r>
              <a:rPr lang="en-US" i="1" dirty="0" smtClean="0">
                <a:cs typeface="Lucida Sans Regular" charset="0"/>
              </a:rPr>
              <a:t>minute</a:t>
            </a:r>
            <a:endParaRPr lang="en-US" dirty="0"/>
          </a:p>
          <a:p>
            <a:pPr lvl="0">
              <a:lnSpc>
                <a:spcPct val="100000"/>
              </a:lnSpc>
              <a:spcBef>
                <a:spcPts val="800"/>
              </a:spcBef>
            </a:pPr>
            <a:r>
              <a:rPr lang="en-US" b="1" dirty="0"/>
              <a:t>Say: </a:t>
            </a:r>
            <a:r>
              <a:rPr lang="en-GB" dirty="0"/>
              <a:t>Exercises must not be used for performance evaluation or assessment of individuals. Most organizations have periodic individual performance evaluations that must be kept separate from exercises. During an exercise, individuals must be free to take or not take any actions they deem required or appropriate without the fear that this will be reflected on their performance evaluation; for instance, that they will not get promoted or given a pay raise based on the results of an exercise.</a:t>
            </a:r>
          </a:p>
        </p:txBody>
      </p:sp>
      <p:sp>
        <p:nvSpPr>
          <p:cNvPr id="4" name="Footer Placeholder 3"/>
          <p:cNvSpPr>
            <a:spLocks noGrp="1"/>
          </p:cNvSpPr>
          <p:nvPr>
            <p:ph type="ftr" sz="quarter" idx="10"/>
          </p:nvPr>
        </p:nvSpPr>
        <p:spPr>
          <a:xfrm>
            <a:off x="0" y="8928556"/>
            <a:ext cx="4078361" cy="215444"/>
          </a:xfrm>
        </p:spPr>
        <p:txBody>
          <a:bodyPr/>
          <a:lstStyle/>
          <a:p>
            <a:pPr eaLnBrk="0" hangingPunct="0"/>
            <a:r>
              <a:rPr lang="en-US" sz="800" dirty="0" smtClean="0">
                <a:solidFill>
                  <a:prstClr val="black">
                    <a:lumMod val="65000"/>
                    <a:lumOff val="35000"/>
                  </a:prstClr>
                </a:solidFill>
                <a:cs typeface=""/>
              </a:rPr>
              <a:t>Module 1: Defining Exercises and Their Organizational Benefits  © 2017 FIRST</a:t>
            </a:r>
          </a:p>
        </p:txBody>
      </p:sp>
      <p:sp>
        <p:nvSpPr>
          <p:cNvPr id="5" name="Slide Number Placeholder 4"/>
          <p:cNvSpPr>
            <a:spLocks noGrp="1"/>
          </p:cNvSpPr>
          <p:nvPr>
            <p:ph type="sldNum" sz="quarter" idx="11"/>
          </p:nvPr>
        </p:nvSpPr>
        <p:spPr/>
        <p:txBody>
          <a:bodyPr/>
          <a:lstStyle/>
          <a:p>
            <a:fld id="{F5E97437-CEF4-4036-91BC-BC5EA72D1A5E}" type="slidenum">
              <a:rPr lang="en-US" altLang="en-US" smtClean="0"/>
              <a:pPr/>
              <a:t>13</a:t>
            </a:fld>
            <a:endParaRPr lang="en-US" altLang="en-US" dirty="0"/>
          </a:p>
        </p:txBody>
      </p:sp>
    </p:spTree>
    <p:extLst>
      <p:ext uri="{BB962C8B-B14F-4D97-AF65-F5344CB8AC3E}">
        <p14:creationId xmlns:p14="http://schemas.microsoft.com/office/powerpoint/2010/main" val="1962719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04800" y="4343400"/>
            <a:ext cx="5575738" cy="4114800"/>
          </a:xfrm>
          <a:prstGeom prst="rect">
            <a:avLst/>
          </a:prstGeom>
        </p:spPr>
        <p:txBody>
          <a:bodyPr/>
          <a:lstStyle/>
          <a:p>
            <a:pPr marL="0" lvl="1" indent="0">
              <a:lnSpc>
                <a:spcPct val="100000"/>
              </a:lnSpc>
              <a:spcBef>
                <a:spcPct val="30000"/>
              </a:spcBef>
              <a:buNone/>
              <a:defRPr/>
            </a:pPr>
            <a:r>
              <a:rPr lang="en-US" b="1" dirty="0"/>
              <a:t>Tasks and Details That Exercises Can Help Assess</a:t>
            </a:r>
            <a:r>
              <a:rPr lang="en-US" altLang="en-US" b="1" dirty="0">
                <a:cs typeface="Lucida Sans Regular" charset="0"/>
              </a:rPr>
              <a:t>: </a:t>
            </a:r>
            <a:r>
              <a:rPr lang="en-US" altLang="en-US" i="1" dirty="0" smtClean="0">
                <a:cs typeface="Lucida Sans Regular" charset="0"/>
              </a:rPr>
              <a:t>3</a:t>
            </a:r>
            <a:r>
              <a:rPr lang="en-US" altLang="en-US" i="1" baseline="0" dirty="0" smtClean="0">
                <a:cs typeface="Lucida Sans Regular" charset="0"/>
              </a:rPr>
              <a:t> </a:t>
            </a:r>
            <a:r>
              <a:rPr lang="en-US" i="1" dirty="0" smtClean="0">
                <a:cs typeface="Lucida Sans Regular" charset="0"/>
              </a:rPr>
              <a:t>minutes</a:t>
            </a:r>
            <a:endParaRPr lang="en-US" dirty="0"/>
          </a:p>
          <a:p>
            <a:pPr lvl="0">
              <a:lnSpc>
                <a:spcPct val="100000"/>
              </a:lnSpc>
              <a:spcBef>
                <a:spcPts val="800"/>
              </a:spcBef>
            </a:pPr>
            <a:r>
              <a:rPr lang="en-US" b="1" dirty="0"/>
              <a:t>Say: </a:t>
            </a:r>
            <a:r>
              <a:rPr lang="en-US" dirty="0"/>
              <a:t>Exercises can help assess:</a:t>
            </a:r>
          </a:p>
          <a:p>
            <a:pPr marL="171450" lvl="0" indent="-171450">
              <a:lnSpc>
                <a:spcPct val="100000"/>
              </a:lnSpc>
              <a:spcBef>
                <a:spcPts val="800"/>
              </a:spcBef>
              <a:buFont typeface="Arial" charset="0"/>
              <a:buChar char="•"/>
            </a:pPr>
            <a:r>
              <a:rPr lang="en-US" dirty="0"/>
              <a:t>Operational readiness</a:t>
            </a:r>
          </a:p>
          <a:p>
            <a:pPr marL="171450" lvl="0" indent="-171450">
              <a:lnSpc>
                <a:spcPct val="100000"/>
              </a:lnSpc>
              <a:spcBef>
                <a:spcPts val="800"/>
              </a:spcBef>
              <a:buFont typeface="Arial" charset="0"/>
              <a:buChar char="•"/>
            </a:pPr>
            <a:r>
              <a:rPr lang="en-US" dirty="0"/>
              <a:t>Response and recovery times</a:t>
            </a:r>
          </a:p>
          <a:p>
            <a:pPr marL="171450" lvl="0" indent="-171450">
              <a:lnSpc>
                <a:spcPct val="100000"/>
              </a:lnSpc>
              <a:spcBef>
                <a:spcPts val="800"/>
              </a:spcBef>
              <a:buFont typeface="Arial" charset="0"/>
              <a:buChar char="•"/>
            </a:pPr>
            <a:r>
              <a:rPr lang="en-US" dirty="0"/>
              <a:t>Awareness of new procedures, standard operating procedures, and best practices</a:t>
            </a:r>
          </a:p>
          <a:p>
            <a:pPr marL="171450" lvl="0" indent="-171450">
              <a:lnSpc>
                <a:spcPct val="100000"/>
              </a:lnSpc>
              <a:spcBef>
                <a:spcPts val="800"/>
              </a:spcBef>
              <a:buFont typeface="Arial" charset="0"/>
              <a:buChar char="•"/>
            </a:pPr>
            <a:r>
              <a:rPr lang="en-US" dirty="0"/>
              <a:t>Identification of vulnerabilities and gaps in processes</a:t>
            </a:r>
          </a:p>
          <a:p>
            <a:pPr marL="171450" lvl="0" indent="-171450">
              <a:lnSpc>
                <a:spcPct val="100000"/>
              </a:lnSpc>
              <a:spcBef>
                <a:spcPts val="800"/>
              </a:spcBef>
              <a:buFont typeface="Arial" charset="0"/>
              <a:buChar char="•"/>
            </a:pPr>
            <a:r>
              <a:rPr lang="en-US" dirty="0"/>
              <a:t>Escalation and countermeasure procedures</a:t>
            </a:r>
          </a:p>
          <a:p>
            <a:pPr marL="171450" lvl="0" indent="-171450">
              <a:lnSpc>
                <a:spcPct val="100000"/>
              </a:lnSpc>
              <a:spcBef>
                <a:spcPts val="800"/>
              </a:spcBef>
              <a:buFont typeface="Arial" charset="0"/>
              <a:buChar char="•"/>
            </a:pPr>
            <a:r>
              <a:rPr lang="en-US" dirty="0"/>
              <a:t>Capacity for cooperation and collaboration (internal and external)</a:t>
            </a:r>
          </a:p>
          <a:p>
            <a:pPr marL="171450" lvl="0" indent="-171450">
              <a:lnSpc>
                <a:spcPct val="100000"/>
              </a:lnSpc>
              <a:spcBef>
                <a:spcPts val="800"/>
              </a:spcBef>
              <a:buFont typeface="Arial" charset="0"/>
              <a:buChar char="•"/>
            </a:pPr>
            <a:r>
              <a:rPr lang="en-US" dirty="0"/>
              <a:t>Operability and usability of communications and information systems in an emergency situation</a:t>
            </a:r>
          </a:p>
          <a:p>
            <a:pPr marL="171450" lvl="0" indent="-171450">
              <a:lnSpc>
                <a:spcPct val="100000"/>
              </a:lnSpc>
              <a:spcBef>
                <a:spcPts val="800"/>
              </a:spcBef>
              <a:buFont typeface="Arial" charset="0"/>
              <a:buChar char="•"/>
            </a:pPr>
            <a:r>
              <a:rPr lang="en-US" dirty="0"/>
              <a:t>Ability to form a situation </a:t>
            </a:r>
            <a:r>
              <a:rPr lang="en-US" dirty="0" smtClean="0"/>
              <a:t>picture</a:t>
            </a:r>
            <a:endParaRPr lang="en-US" dirty="0"/>
          </a:p>
          <a:p>
            <a:pPr marL="0" lvl="0" indent="0">
              <a:lnSpc>
                <a:spcPct val="100000"/>
              </a:lnSpc>
              <a:spcBef>
                <a:spcPts val="800"/>
              </a:spcBef>
              <a:buFont typeface="Arial" charset="0"/>
              <a:buNone/>
            </a:pPr>
            <a:r>
              <a:rPr lang="en-US" b="1" dirty="0"/>
              <a:t>Ask</a:t>
            </a:r>
            <a:r>
              <a:rPr lang="en-US" dirty="0"/>
              <a:t> learners whether they can think of other tasks and details that can benefit from exercises</a:t>
            </a:r>
            <a:r>
              <a:rPr lang="en-US" dirty="0" smtClean="0"/>
              <a:t>.</a:t>
            </a:r>
            <a:endParaRPr lang="en-US" dirty="0"/>
          </a:p>
        </p:txBody>
      </p:sp>
      <p:sp>
        <p:nvSpPr>
          <p:cNvPr id="4" name="Footer Placeholder 3"/>
          <p:cNvSpPr>
            <a:spLocks noGrp="1"/>
          </p:cNvSpPr>
          <p:nvPr>
            <p:ph type="ftr" sz="quarter" idx="10"/>
          </p:nvPr>
        </p:nvSpPr>
        <p:spPr>
          <a:xfrm>
            <a:off x="0" y="8928556"/>
            <a:ext cx="4078361" cy="215444"/>
          </a:xfrm>
        </p:spPr>
        <p:txBody>
          <a:bodyPr/>
          <a:lstStyle/>
          <a:p>
            <a:pPr eaLnBrk="0" hangingPunct="0"/>
            <a:r>
              <a:rPr lang="en-US" sz="800" dirty="0" smtClean="0">
                <a:solidFill>
                  <a:prstClr val="black">
                    <a:lumMod val="65000"/>
                    <a:lumOff val="35000"/>
                  </a:prstClr>
                </a:solidFill>
                <a:cs typeface=""/>
              </a:rPr>
              <a:t>Module 1: Defining Exercises and Their Organizational Benefits  © 2017 FIRST</a:t>
            </a:r>
          </a:p>
        </p:txBody>
      </p:sp>
      <p:sp>
        <p:nvSpPr>
          <p:cNvPr id="5" name="Slide Number Placeholder 4"/>
          <p:cNvSpPr>
            <a:spLocks noGrp="1"/>
          </p:cNvSpPr>
          <p:nvPr>
            <p:ph type="sldNum" sz="quarter" idx="11"/>
          </p:nvPr>
        </p:nvSpPr>
        <p:spPr/>
        <p:txBody>
          <a:bodyPr/>
          <a:lstStyle/>
          <a:p>
            <a:fld id="{F5E97437-CEF4-4036-91BC-BC5EA72D1A5E}" type="slidenum">
              <a:rPr lang="en-US" altLang="en-US" smtClean="0"/>
              <a:pPr/>
              <a:t>14</a:t>
            </a:fld>
            <a:endParaRPr lang="en-US" altLang="en-US" dirty="0"/>
          </a:p>
        </p:txBody>
      </p:sp>
    </p:spTree>
    <p:extLst>
      <p:ext uri="{BB962C8B-B14F-4D97-AF65-F5344CB8AC3E}">
        <p14:creationId xmlns:p14="http://schemas.microsoft.com/office/powerpoint/2010/main" val="15111783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04800" y="4343400"/>
            <a:ext cx="6248400" cy="4114800"/>
          </a:xfrm>
          <a:prstGeom prst="rect">
            <a:avLst/>
          </a:prstGeom>
        </p:spPr>
        <p:txBody>
          <a:bodyPr/>
          <a:lstStyle/>
          <a:p>
            <a:pPr marL="0" lvl="1" indent="0">
              <a:lnSpc>
                <a:spcPct val="100000"/>
              </a:lnSpc>
              <a:spcBef>
                <a:spcPct val="30000"/>
              </a:spcBef>
              <a:buNone/>
              <a:defRPr/>
            </a:pPr>
            <a:r>
              <a:rPr lang="en-US" b="1" dirty="0"/>
              <a:t>Organizational Needs That Exercises Can Help Improve</a:t>
            </a:r>
            <a:r>
              <a:rPr lang="en-US" altLang="en-US" b="1" dirty="0">
                <a:cs typeface="Lucida Sans Regular" charset="0"/>
              </a:rPr>
              <a:t>: </a:t>
            </a:r>
            <a:r>
              <a:rPr lang="en-US" i="1" dirty="0" smtClean="0">
                <a:cs typeface="Lucida Sans Regular" charset="0"/>
              </a:rPr>
              <a:t>3 minutes</a:t>
            </a:r>
            <a:endParaRPr lang="en-US" dirty="0"/>
          </a:p>
          <a:p>
            <a:pPr lvl="0">
              <a:lnSpc>
                <a:spcPct val="100000"/>
              </a:lnSpc>
              <a:spcBef>
                <a:spcPts val="800"/>
              </a:spcBef>
              <a:defRPr/>
            </a:pPr>
            <a:r>
              <a:rPr lang="en-US" b="1" dirty="0"/>
              <a:t>Say: </a:t>
            </a:r>
            <a:r>
              <a:rPr lang="en-US" dirty="0"/>
              <a:t>Exercises can help improve an organization’s:</a:t>
            </a:r>
          </a:p>
          <a:p>
            <a:pPr marL="171450" lvl="0" indent="-171450">
              <a:lnSpc>
                <a:spcPct val="100000"/>
              </a:lnSpc>
              <a:spcBef>
                <a:spcPts val="800"/>
              </a:spcBef>
              <a:buFont typeface="Arial" charset="0"/>
              <a:buChar char="•"/>
            </a:pPr>
            <a:r>
              <a:rPr lang="en-US" dirty="0"/>
              <a:t>Situational awareness </a:t>
            </a:r>
          </a:p>
          <a:p>
            <a:pPr marL="171450" lvl="0" indent="-171450">
              <a:lnSpc>
                <a:spcPct val="100000"/>
              </a:lnSpc>
              <a:spcBef>
                <a:spcPts val="800"/>
              </a:spcBef>
              <a:buFont typeface="Arial" charset="0"/>
              <a:buChar char="•"/>
            </a:pPr>
            <a:r>
              <a:rPr lang="en-US" dirty="0"/>
              <a:t>Business continuity</a:t>
            </a:r>
          </a:p>
          <a:p>
            <a:pPr marL="171450" lvl="0" indent="-171450">
              <a:lnSpc>
                <a:spcPct val="100000"/>
              </a:lnSpc>
              <a:spcBef>
                <a:spcPts val="800"/>
              </a:spcBef>
              <a:buFont typeface="Arial" charset="0"/>
              <a:buChar char="•"/>
            </a:pPr>
            <a:r>
              <a:rPr lang="en-US" dirty="0"/>
              <a:t>Speed of response</a:t>
            </a:r>
          </a:p>
          <a:p>
            <a:pPr marL="171450" lvl="0" indent="-171450">
              <a:lnSpc>
                <a:spcPct val="100000"/>
              </a:lnSpc>
              <a:spcBef>
                <a:spcPts val="800"/>
              </a:spcBef>
              <a:buFont typeface="Arial" charset="0"/>
              <a:buChar char="•"/>
            </a:pPr>
            <a:r>
              <a:rPr lang="en-US" dirty="0"/>
              <a:t>Decision processes</a:t>
            </a:r>
          </a:p>
          <a:p>
            <a:pPr marL="171450" lvl="0" indent="-171450">
              <a:lnSpc>
                <a:spcPct val="100000"/>
              </a:lnSpc>
              <a:spcBef>
                <a:spcPts val="800"/>
              </a:spcBef>
              <a:buFont typeface="Arial" charset="0"/>
              <a:buChar char="•"/>
            </a:pPr>
            <a:r>
              <a:rPr lang="en-US" dirty="0"/>
              <a:t>Information sharing (internal and external)</a:t>
            </a:r>
          </a:p>
          <a:p>
            <a:pPr marL="171450" lvl="0" indent="-171450">
              <a:lnSpc>
                <a:spcPct val="100000"/>
              </a:lnSpc>
              <a:spcBef>
                <a:spcPts val="800"/>
              </a:spcBef>
              <a:buFont typeface="Arial" charset="0"/>
              <a:buChar char="•"/>
            </a:pPr>
            <a:r>
              <a:rPr lang="en-US" dirty="0"/>
              <a:t>Collaboration to address problems (internal and external)</a:t>
            </a:r>
          </a:p>
          <a:p>
            <a:pPr marL="171450" lvl="0" indent="-171450">
              <a:lnSpc>
                <a:spcPct val="100000"/>
              </a:lnSpc>
              <a:spcBef>
                <a:spcPts val="800"/>
              </a:spcBef>
              <a:buFont typeface="Arial" charset="0"/>
              <a:buChar char="•"/>
            </a:pPr>
            <a:r>
              <a:rPr lang="en-US" dirty="0"/>
              <a:t>Environmental resilience (what survived and what didn’t</a:t>
            </a:r>
            <a:r>
              <a:rPr lang="en-US" dirty="0" smtClean="0"/>
              <a:t>)</a:t>
            </a:r>
            <a:endParaRPr lang="en-US" dirty="0"/>
          </a:p>
          <a:p>
            <a:pPr lvl="0">
              <a:lnSpc>
                <a:spcPct val="100000"/>
              </a:lnSpc>
              <a:spcBef>
                <a:spcPts val="800"/>
              </a:spcBef>
              <a:defRPr/>
            </a:pPr>
            <a:r>
              <a:rPr lang="en-US" b="1" dirty="0"/>
              <a:t>Ask</a:t>
            </a:r>
            <a:r>
              <a:rPr lang="en-US" dirty="0"/>
              <a:t> learners whether they can think of other ways exercises can benefit an organization</a:t>
            </a:r>
            <a:r>
              <a:rPr lang="en-US" dirty="0" smtClean="0"/>
              <a:t>.</a:t>
            </a:r>
            <a:endParaRPr lang="en-US" dirty="0"/>
          </a:p>
        </p:txBody>
      </p:sp>
      <p:sp>
        <p:nvSpPr>
          <p:cNvPr id="4" name="Footer Placeholder 3"/>
          <p:cNvSpPr>
            <a:spLocks noGrp="1"/>
          </p:cNvSpPr>
          <p:nvPr>
            <p:ph type="ftr" sz="quarter" idx="10"/>
          </p:nvPr>
        </p:nvSpPr>
        <p:spPr>
          <a:xfrm>
            <a:off x="0" y="8928556"/>
            <a:ext cx="4078361" cy="215444"/>
          </a:xfrm>
        </p:spPr>
        <p:txBody>
          <a:bodyPr/>
          <a:lstStyle/>
          <a:p>
            <a:pPr eaLnBrk="0" hangingPunct="0"/>
            <a:r>
              <a:rPr lang="en-US" sz="800" dirty="0" smtClean="0">
                <a:solidFill>
                  <a:prstClr val="black">
                    <a:lumMod val="65000"/>
                    <a:lumOff val="35000"/>
                  </a:prstClr>
                </a:solidFill>
                <a:cs typeface=""/>
              </a:rPr>
              <a:t>Module 1: Defining Exercises and Their Organizational Benefits  © 2017 FIRST</a:t>
            </a:r>
          </a:p>
        </p:txBody>
      </p:sp>
      <p:sp>
        <p:nvSpPr>
          <p:cNvPr id="5" name="Slide Number Placeholder 4"/>
          <p:cNvSpPr>
            <a:spLocks noGrp="1"/>
          </p:cNvSpPr>
          <p:nvPr>
            <p:ph type="sldNum" sz="quarter" idx="11"/>
          </p:nvPr>
        </p:nvSpPr>
        <p:spPr/>
        <p:txBody>
          <a:bodyPr/>
          <a:lstStyle/>
          <a:p>
            <a:fld id="{F5E97437-CEF4-4036-91BC-BC5EA72D1A5E}" type="slidenum">
              <a:rPr lang="en-US" altLang="en-US" smtClean="0"/>
              <a:pPr/>
              <a:t>15</a:t>
            </a:fld>
            <a:endParaRPr lang="en-US" altLang="en-US" dirty="0"/>
          </a:p>
        </p:txBody>
      </p:sp>
    </p:spTree>
    <p:extLst>
      <p:ext uri="{BB962C8B-B14F-4D97-AF65-F5344CB8AC3E}">
        <p14:creationId xmlns:p14="http://schemas.microsoft.com/office/powerpoint/2010/main" val="127769515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04800" y="4343400"/>
            <a:ext cx="6248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r>
              <a:rPr lang="en-US" sz="1000" b="1" dirty="0"/>
              <a:t>Integrating Exercises in a Program Plan</a:t>
            </a:r>
            <a:r>
              <a:rPr lang="en-US" altLang="en-US" sz="1000" b="1" dirty="0"/>
              <a:t>: </a:t>
            </a:r>
            <a:r>
              <a:rPr lang="en-US" sz="1000" i="1" dirty="0" smtClean="0"/>
              <a:t>3 </a:t>
            </a:r>
            <a:r>
              <a:rPr lang="en-US" sz="1000" i="1" dirty="0"/>
              <a:t>minutes</a:t>
            </a:r>
          </a:p>
          <a:p>
            <a:r>
              <a:rPr lang="en-US" sz="1000" b="1" dirty="0"/>
              <a:t>Say: </a:t>
            </a:r>
            <a:r>
              <a:rPr lang="en-US" sz="1000" dirty="0"/>
              <a:t>Here are some good practices for integrating exercises with your incident response readiness program plan. </a:t>
            </a:r>
          </a:p>
          <a:p>
            <a:r>
              <a:rPr lang="en-US" sz="1000" dirty="0"/>
              <a:t>Keep in mind that when you are developing an incident response readiness plan, it should extend 3 to 5 years, but anticipate changes along the way.</a:t>
            </a:r>
          </a:p>
          <a:p>
            <a:r>
              <a:rPr lang="en-US" sz="1000" dirty="0"/>
              <a:t>The best way to proceed is to start slowly with smaller, simpler exercises that gradually increase in complexity. The starting point should be based on an organization’s capabilities. This allows any organization to avoid rushing into full-scale exercises, resulting in wasted resources.</a:t>
            </a:r>
          </a:p>
          <a:p>
            <a:r>
              <a:rPr lang="en-US" sz="1000" dirty="0"/>
              <a:t>Some best practices for creating an exercise program plan include:</a:t>
            </a:r>
          </a:p>
          <a:p>
            <a:pPr lvl="1">
              <a:spcBef>
                <a:spcPts val="400"/>
              </a:spcBef>
            </a:pPr>
            <a:r>
              <a:rPr lang="en-US" sz="1000" dirty="0"/>
              <a:t>Addressing known organizational shortfalls prior to the start of any exercises, so they can be addressed in the exercises.</a:t>
            </a:r>
          </a:p>
          <a:p>
            <a:pPr lvl="1">
              <a:spcBef>
                <a:spcPts val="400"/>
              </a:spcBef>
            </a:pPr>
            <a:r>
              <a:rPr lang="en-US" sz="1000" dirty="0"/>
              <a:t>Identifying expected outcomes and distribution methodologies early on.</a:t>
            </a:r>
          </a:p>
          <a:p>
            <a:pPr lvl="1">
              <a:spcBef>
                <a:spcPts val="400"/>
              </a:spcBef>
            </a:pPr>
            <a:r>
              <a:rPr lang="en-US" sz="1000" dirty="0"/>
              <a:t>Providing regular, frequent updates of exercise trends. That means keeping all stakeholders and sponsors informed, providing data to to support assessments and other tasks, and adjusting objectives and schedules for maximum benefit.</a:t>
            </a:r>
          </a:p>
          <a:p>
            <a:r>
              <a:rPr lang="en-US" sz="1000" dirty="0"/>
              <a:t>Also, remember that schedules for exercises are often dictated by organizational requirements. For example, US NIST requires conducting exercises annually.</a:t>
            </a:r>
          </a:p>
          <a:p>
            <a:endParaRPr lang="en-US" sz="1000" dirty="0"/>
          </a:p>
        </p:txBody>
      </p:sp>
      <p:sp>
        <p:nvSpPr>
          <p:cNvPr id="4" name="Footer Placeholder 3"/>
          <p:cNvSpPr>
            <a:spLocks noGrp="1"/>
          </p:cNvSpPr>
          <p:nvPr>
            <p:ph type="ftr" sz="quarter" idx="10"/>
          </p:nvPr>
        </p:nvSpPr>
        <p:spPr>
          <a:xfrm>
            <a:off x="0" y="8928556"/>
            <a:ext cx="4078361" cy="215444"/>
          </a:xfrm>
        </p:spPr>
        <p:txBody>
          <a:bodyPr/>
          <a:lstStyle/>
          <a:p>
            <a:pPr eaLnBrk="0" hangingPunct="0"/>
            <a:r>
              <a:rPr lang="en-US" sz="800" dirty="0" smtClean="0">
                <a:solidFill>
                  <a:prstClr val="black">
                    <a:lumMod val="65000"/>
                    <a:lumOff val="35000"/>
                  </a:prstClr>
                </a:solidFill>
                <a:cs typeface=""/>
              </a:rPr>
              <a:t>Module 1: Defining Exercises and Their Organizational Benefits  © 2017 FIRST</a:t>
            </a:r>
          </a:p>
        </p:txBody>
      </p:sp>
      <p:sp>
        <p:nvSpPr>
          <p:cNvPr id="5" name="Slide Number Placeholder 4"/>
          <p:cNvSpPr>
            <a:spLocks noGrp="1"/>
          </p:cNvSpPr>
          <p:nvPr>
            <p:ph type="sldNum" sz="quarter" idx="11"/>
          </p:nvPr>
        </p:nvSpPr>
        <p:spPr/>
        <p:txBody>
          <a:bodyPr/>
          <a:lstStyle/>
          <a:p>
            <a:fld id="{F5E97437-CEF4-4036-91BC-BC5EA72D1A5E}" type="slidenum">
              <a:rPr lang="en-US" altLang="en-US" smtClean="0"/>
              <a:pPr/>
              <a:t>16</a:t>
            </a:fld>
            <a:endParaRPr lang="en-US" altLang="en-US" dirty="0"/>
          </a:p>
        </p:txBody>
      </p:sp>
    </p:spTree>
    <p:extLst>
      <p:ext uri="{BB962C8B-B14F-4D97-AF65-F5344CB8AC3E}">
        <p14:creationId xmlns:p14="http://schemas.microsoft.com/office/powerpoint/2010/main" val="74488557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04800" y="4343400"/>
            <a:ext cx="6248400" cy="4114800"/>
          </a:xfrm>
          <a:prstGeom prst="rect">
            <a:avLst/>
          </a:prstGeom>
        </p:spPr>
        <p:txBody>
          <a:bodyPr/>
          <a:lstStyle/>
          <a:p>
            <a:pPr marL="0" lvl="1" indent="0">
              <a:lnSpc>
                <a:spcPct val="100000"/>
              </a:lnSpc>
              <a:spcBef>
                <a:spcPct val="30000"/>
              </a:spcBef>
              <a:buNone/>
              <a:defRPr/>
            </a:pPr>
            <a:r>
              <a:rPr lang="en-US" b="1" dirty="0"/>
              <a:t>Exercise Creation Process</a:t>
            </a:r>
            <a:r>
              <a:rPr lang="en-US" altLang="en-US" b="1" dirty="0">
                <a:cs typeface="Lucida Sans Regular" charset="0"/>
              </a:rPr>
              <a:t>: </a:t>
            </a:r>
            <a:r>
              <a:rPr lang="en-US" i="1" dirty="0" smtClean="0">
                <a:cs typeface="Lucida Sans Regular" charset="0"/>
              </a:rPr>
              <a:t>1 minute</a:t>
            </a:r>
            <a:endParaRPr lang="en-US" b="1" dirty="0"/>
          </a:p>
          <a:p>
            <a:pPr lvl="0">
              <a:lnSpc>
                <a:spcPct val="100000"/>
              </a:lnSpc>
              <a:spcBef>
                <a:spcPts val="800"/>
              </a:spcBef>
            </a:pPr>
            <a:r>
              <a:rPr lang="en-US" b="1" dirty="0"/>
              <a:t>Say: </a:t>
            </a:r>
            <a:r>
              <a:rPr lang="en-US" dirty="0"/>
              <a:t>Take a look at the four-step exercise creation process: Design, Develop, Conduct, and Evaluate. These are the main steps we are going to discuss throughout this course</a:t>
            </a:r>
            <a:r>
              <a:rPr lang="en-US" dirty="0" smtClean="0"/>
              <a:t>.</a:t>
            </a:r>
            <a:endParaRPr lang="en-US" dirty="0"/>
          </a:p>
        </p:txBody>
      </p:sp>
      <p:sp>
        <p:nvSpPr>
          <p:cNvPr id="4" name="Footer Placeholder 3"/>
          <p:cNvSpPr>
            <a:spLocks noGrp="1"/>
          </p:cNvSpPr>
          <p:nvPr>
            <p:ph type="ftr" sz="quarter" idx="10"/>
          </p:nvPr>
        </p:nvSpPr>
        <p:spPr>
          <a:xfrm>
            <a:off x="0" y="8928556"/>
            <a:ext cx="4078361" cy="215444"/>
          </a:xfrm>
        </p:spPr>
        <p:txBody>
          <a:bodyPr/>
          <a:lstStyle/>
          <a:p>
            <a:pPr eaLnBrk="0" hangingPunct="0"/>
            <a:r>
              <a:rPr lang="en-US" sz="800" dirty="0" smtClean="0">
                <a:solidFill>
                  <a:prstClr val="black">
                    <a:lumMod val="65000"/>
                    <a:lumOff val="35000"/>
                  </a:prstClr>
                </a:solidFill>
                <a:cs typeface=""/>
              </a:rPr>
              <a:t>Module 1: Defining Exercises and Their Organizational Benefits  © 2017 FIRST</a:t>
            </a:r>
          </a:p>
        </p:txBody>
      </p:sp>
      <p:sp>
        <p:nvSpPr>
          <p:cNvPr id="5" name="Slide Number Placeholder 4"/>
          <p:cNvSpPr>
            <a:spLocks noGrp="1"/>
          </p:cNvSpPr>
          <p:nvPr>
            <p:ph type="sldNum" sz="quarter" idx="11"/>
          </p:nvPr>
        </p:nvSpPr>
        <p:spPr/>
        <p:txBody>
          <a:bodyPr/>
          <a:lstStyle/>
          <a:p>
            <a:fld id="{F5E97437-CEF4-4036-91BC-BC5EA72D1A5E}" type="slidenum">
              <a:rPr lang="en-US" altLang="en-US" smtClean="0"/>
              <a:pPr/>
              <a:t>17</a:t>
            </a:fld>
            <a:endParaRPr lang="en-US" altLang="en-US" dirty="0"/>
          </a:p>
        </p:txBody>
      </p:sp>
    </p:spTree>
    <p:extLst>
      <p:ext uri="{BB962C8B-B14F-4D97-AF65-F5344CB8AC3E}">
        <p14:creationId xmlns:p14="http://schemas.microsoft.com/office/powerpoint/2010/main" val="195448966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255722" y="4343400"/>
            <a:ext cx="6346556" cy="4114800"/>
          </a:xfrm>
          <a:prstGeom prst="rect">
            <a:avLst/>
          </a:prstGeom>
        </p:spPr>
        <p:txBody>
          <a:bodyPr/>
          <a:lstStyle/>
          <a:p>
            <a:pPr marL="0" lvl="1" indent="0">
              <a:lnSpc>
                <a:spcPct val="100000"/>
              </a:lnSpc>
              <a:spcBef>
                <a:spcPct val="30000"/>
              </a:spcBef>
              <a:buNone/>
              <a:defRPr/>
            </a:pPr>
            <a:r>
              <a:rPr lang="en-US" sz="1000" b="1" dirty="0"/>
              <a:t>Well-Designed Exercises Central to Incident Response Readiness Program</a:t>
            </a:r>
            <a:r>
              <a:rPr lang="en-US" altLang="en-US" sz="1000" b="1" dirty="0">
                <a:cs typeface="Lucida Sans Regular" charset="0"/>
              </a:rPr>
              <a:t>: </a:t>
            </a:r>
            <a:r>
              <a:rPr lang="en-US" sz="1000" i="1" dirty="0" smtClean="0">
                <a:cs typeface="Lucida Sans Regular" charset="0"/>
              </a:rPr>
              <a:t>4 minutes</a:t>
            </a:r>
            <a:endParaRPr lang="en-US" sz="1000" dirty="0"/>
          </a:p>
          <a:p>
            <a:pPr lvl="0">
              <a:lnSpc>
                <a:spcPct val="100000"/>
              </a:lnSpc>
              <a:spcBef>
                <a:spcPts val="800"/>
              </a:spcBef>
            </a:pPr>
            <a:r>
              <a:rPr lang="en-US" sz="1000" b="1" dirty="0"/>
              <a:t>Say: </a:t>
            </a:r>
            <a:r>
              <a:rPr lang="en-US" sz="1000" dirty="0"/>
              <a:t>Here’s another way to look at how to design exercises. </a:t>
            </a:r>
          </a:p>
          <a:p>
            <a:pPr marL="228600" lvl="0" indent="-228600">
              <a:lnSpc>
                <a:spcPct val="100000"/>
              </a:lnSpc>
              <a:spcBef>
                <a:spcPts val="800"/>
              </a:spcBef>
              <a:buAutoNum type="arabicPeriod"/>
            </a:pPr>
            <a:r>
              <a:rPr lang="en-US" sz="1000" dirty="0"/>
              <a:t>Start with performance objectives in the Design phase by assessing your organization’s relative priorities and evaluating risks associated with carrying out those priorities. </a:t>
            </a:r>
          </a:p>
          <a:p>
            <a:pPr marL="228600" lvl="0" indent="-228600">
              <a:lnSpc>
                <a:spcPct val="100000"/>
              </a:lnSpc>
              <a:spcBef>
                <a:spcPts val="800"/>
              </a:spcBef>
              <a:buAutoNum type="arabicPeriod"/>
            </a:pPr>
            <a:r>
              <a:rPr lang="en-US" sz="1000" dirty="0"/>
              <a:t>In the next phase, the Develop phase, come up with a scenario background broadly applicable to the exercise participants.</a:t>
            </a:r>
          </a:p>
          <a:p>
            <a:pPr marL="228600" lvl="0" indent="-228600">
              <a:lnSpc>
                <a:spcPct val="100000"/>
              </a:lnSpc>
              <a:spcBef>
                <a:spcPts val="800"/>
              </a:spcBef>
              <a:buFont typeface="+mj-lt"/>
              <a:buAutoNum type="arabicPeriod"/>
              <a:defRPr/>
            </a:pPr>
            <a:r>
              <a:rPr lang="en-US" sz="1000" dirty="0"/>
              <a:t>Next, for the Conduct phase, you come up with high-level scenario options, or “main events.” Each scenario will have one or more main events. Each main event will include a number of incidents, and each incident will be constructed so the facilitators can redirect the participants via a set of pre-defined interruptions to the exercise’s main action. These interruptions, which introduce new information to the main exercise activity, are called “injects,” and we will talk more about those later in the course</a:t>
            </a:r>
            <a:r>
              <a:rPr lang="en-US" sz="1000" dirty="0" smtClean="0"/>
              <a:t>.</a:t>
            </a:r>
            <a:endParaRPr lang="en-US" sz="1000" dirty="0"/>
          </a:p>
          <a:p>
            <a:pPr marL="0" lvl="0" indent="0">
              <a:lnSpc>
                <a:spcPct val="100000"/>
              </a:lnSpc>
              <a:spcBef>
                <a:spcPts val="800"/>
              </a:spcBef>
              <a:buFont typeface="+mj-lt"/>
              <a:buNone/>
            </a:pPr>
            <a:r>
              <a:rPr lang="en-US" sz="1000" dirty="0"/>
              <a:t>Afterward, and not shown in this chart, you have the Evaluate phase as part of your continuous quality improvement effort</a:t>
            </a:r>
            <a:r>
              <a:rPr lang="en-US" sz="1000" dirty="0" smtClean="0"/>
              <a:t>.</a:t>
            </a:r>
            <a:endParaRPr lang="en-US" sz="1000" dirty="0"/>
          </a:p>
          <a:p>
            <a:r>
              <a:rPr lang="en-US" sz="1000" b="1" dirty="0"/>
              <a:t>Example:</a:t>
            </a:r>
            <a:r>
              <a:rPr lang="en-US" sz="1000" dirty="0"/>
              <a:t> Consider an occasion when the performance objective is to be able to respond effectively to a coordinated attack against an externally-facing system. The selected scenario might be a DDoS attack or a virus that takes down these systems. If the scenario is a DDoS attack, the main events might be the slowdown or hang of the system in Africa, followed by the hang of the system in Singapore. The incident might be an operator noticing the slowdown and one of the “injects” might be an automatic notification such as high CPU utilization or an unusually high number of users or sessions. </a:t>
            </a:r>
          </a:p>
          <a:p>
            <a:endParaRPr lang="en-US" sz="1000" dirty="0"/>
          </a:p>
        </p:txBody>
      </p:sp>
      <p:sp>
        <p:nvSpPr>
          <p:cNvPr id="4" name="Footer Placeholder 3"/>
          <p:cNvSpPr>
            <a:spLocks noGrp="1"/>
          </p:cNvSpPr>
          <p:nvPr>
            <p:ph type="ftr" sz="quarter" idx="10"/>
          </p:nvPr>
        </p:nvSpPr>
        <p:spPr>
          <a:xfrm>
            <a:off x="0" y="8928556"/>
            <a:ext cx="4078361" cy="215444"/>
          </a:xfrm>
        </p:spPr>
        <p:txBody>
          <a:bodyPr/>
          <a:lstStyle/>
          <a:p>
            <a:pPr eaLnBrk="0" hangingPunct="0"/>
            <a:r>
              <a:rPr lang="en-US" sz="800" dirty="0" smtClean="0">
                <a:solidFill>
                  <a:prstClr val="black">
                    <a:lumMod val="65000"/>
                    <a:lumOff val="35000"/>
                  </a:prstClr>
                </a:solidFill>
                <a:cs typeface=""/>
              </a:rPr>
              <a:t>Module 1: Defining Exercises and Their Organizational Benefits  © 2017 FIRST</a:t>
            </a:r>
          </a:p>
        </p:txBody>
      </p:sp>
      <p:sp>
        <p:nvSpPr>
          <p:cNvPr id="5" name="Slide Number Placeholder 4"/>
          <p:cNvSpPr>
            <a:spLocks noGrp="1"/>
          </p:cNvSpPr>
          <p:nvPr>
            <p:ph type="sldNum" sz="quarter" idx="11"/>
          </p:nvPr>
        </p:nvSpPr>
        <p:spPr/>
        <p:txBody>
          <a:bodyPr/>
          <a:lstStyle/>
          <a:p>
            <a:fld id="{F5E97437-CEF4-4036-91BC-BC5EA72D1A5E}" type="slidenum">
              <a:rPr lang="en-US" altLang="en-US" smtClean="0"/>
              <a:pPr/>
              <a:t>18</a:t>
            </a:fld>
            <a:endParaRPr lang="en-US" altLang="en-US" dirty="0"/>
          </a:p>
        </p:txBody>
      </p:sp>
    </p:spTree>
    <p:extLst>
      <p:ext uri="{BB962C8B-B14F-4D97-AF65-F5344CB8AC3E}">
        <p14:creationId xmlns:p14="http://schemas.microsoft.com/office/powerpoint/2010/main" val="16369173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58678" y="4343400"/>
            <a:ext cx="5540644" cy="4114800"/>
          </a:xfrm>
          <a:prstGeom prst="rect">
            <a:avLst/>
          </a:prstGeom>
        </p:spPr>
        <p:txBody>
          <a:bodyPr/>
          <a:lstStyle/>
          <a:p>
            <a:r>
              <a:rPr lang="en-US" b="1" dirty="0"/>
              <a:t>Exercises Part of Continuous Organizational Improvement: </a:t>
            </a:r>
            <a:r>
              <a:rPr lang="en-US" b="0" i="1" dirty="0"/>
              <a:t>3</a:t>
            </a:r>
            <a:r>
              <a:rPr lang="en-US" i="1" dirty="0" smtClean="0"/>
              <a:t> minutes</a:t>
            </a:r>
            <a:endParaRPr lang="en-US" i="1" dirty="0"/>
          </a:p>
          <a:p>
            <a:pPr marL="0" lvl="0" indent="-114300">
              <a:lnSpc>
                <a:spcPct val="100000"/>
              </a:lnSpc>
              <a:spcBef>
                <a:spcPts val="800"/>
              </a:spcBef>
              <a:buFont typeface="+mj-lt"/>
              <a:buNone/>
            </a:pPr>
            <a:r>
              <a:rPr lang="en-US" b="1" dirty="0"/>
              <a:t>Say: </a:t>
            </a:r>
            <a:r>
              <a:rPr lang="en-US" dirty="0"/>
              <a:t>Remember that exercises are part of a continuous improvement effort for any organization</a:t>
            </a:r>
            <a:r>
              <a:rPr lang="en-US" dirty="0" smtClean="0"/>
              <a:t>.</a:t>
            </a:r>
            <a:endParaRPr lang="en-US" dirty="0"/>
          </a:p>
          <a:p>
            <a:pPr marL="0" lvl="0" indent="-114300">
              <a:lnSpc>
                <a:spcPct val="100000"/>
              </a:lnSpc>
              <a:spcBef>
                <a:spcPts val="800"/>
              </a:spcBef>
              <a:buFont typeface="+mj-lt"/>
              <a:buNone/>
            </a:pPr>
            <a:r>
              <a:rPr lang="en-US" b="1" dirty="0"/>
              <a:t>Ask</a:t>
            </a:r>
            <a:r>
              <a:rPr lang="en-US" dirty="0"/>
              <a:t> learners whether they have continuous improvement efforts in their organizations and how they function</a:t>
            </a:r>
            <a:r>
              <a:rPr lang="en-US" dirty="0" smtClean="0"/>
              <a:t>.</a:t>
            </a:r>
            <a:endParaRPr lang="en-US" i="1" dirty="0"/>
          </a:p>
        </p:txBody>
      </p:sp>
      <p:sp>
        <p:nvSpPr>
          <p:cNvPr id="4" name="Footer Placeholder 3"/>
          <p:cNvSpPr>
            <a:spLocks noGrp="1"/>
          </p:cNvSpPr>
          <p:nvPr>
            <p:ph type="ftr" sz="quarter" idx="10"/>
          </p:nvPr>
        </p:nvSpPr>
        <p:spPr>
          <a:xfrm>
            <a:off x="0" y="8928556"/>
            <a:ext cx="4078361" cy="215444"/>
          </a:xfrm>
        </p:spPr>
        <p:txBody>
          <a:bodyPr/>
          <a:lstStyle/>
          <a:p>
            <a:pPr eaLnBrk="0" hangingPunct="0"/>
            <a:r>
              <a:rPr lang="en-US" sz="800" dirty="0" smtClean="0">
                <a:solidFill>
                  <a:prstClr val="black">
                    <a:lumMod val="65000"/>
                    <a:lumOff val="35000"/>
                  </a:prstClr>
                </a:solidFill>
                <a:cs typeface=""/>
              </a:rPr>
              <a:t>Module 1: Defining Exercises and Their Organizational Benefits  © 2017 FIRST</a:t>
            </a:r>
          </a:p>
        </p:txBody>
      </p:sp>
      <p:sp>
        <p:nvSpPr>
          <p:cNvPr id="5" name="Slide Number Placeholder 4"/>
          <p:cNvSpPr>
            <a:spLocks noGrp="1"/>
          </p:cNvSpPr>
          <p:nvPr>
            <p:ph type="sldNum" sz="quarter" idx="11"/>
          </p:nvPr>
        </p:nvSpPr>
        <p:spPr/>
        <p:txBody>
          <a:bodyPr/>
          <a:lstStyle/>
          <a:p>
            <a:fld id="{F5E97437-CEF4-4036-91BC-BC5EA72D1A5E}" type="slidenum">
              <a:rPr lang="en-US" altLang="en-US" smtClean="0"/>
              <a:pPr/>
              <a:t>19</a:t>
            </a:fld>
            <a:endParaRPr lang="en-US" altLang="en-US" dirty="0"/>
          </a:p>
        </p:txBody>
      </p:sp>
    </p:spTree>
    <p:extLst>
      <p:ext uri="{BB962C8B-B14F-4D97-AF65-F5344CB8AC3E}">
        <p14:creationId xmlns:p14="http://schemas.microsoft.com/office/powerpoint/2010/main" val="6128241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r>
              <a:rPr lang="en-GB" dirty="0" smtClean="0"/>
              <a:t>FIRST Training materials</a:t>
            </a:r>
            <a:r>
              <a:rPr lang="en-GB" baseline="0" dirty="0" smtClean="0"/>
              <a:t> are available for non-commercial use under a CC license. We would appreciate if you let us know that you use it: Send a mail to </a:t>
            </a:r>
            <a:r>
              <a:rPr lang="en-GB" baseline="0" dirty="0" err="1" smtClean="0"/>
              <a:t>first-sec@firtst.org</a:t>
            </a:r>
            <a:r>
              <a:rPr lang="en-GB" baseline="0" dirty="0" smtClean="0"/>
              <a:t> with your feedback</a:t>
            </a:r>
          </a:p>
          <a:p>
            <a:endParaRPr lang="en-GB" dirty="0"/>
          </a:p>
        </p:txBody>
      </p:sp>
      <p:sp>
        <p:nvSpPr>
          <p:cNvPr id="4" name="Slide Number Placeholder 3"/>
          <p:cNvSpPr>
            <a:spLocks noGrp="1"/>
          </p:cNvSpPr>
          <p:nvPr>
            <p:ph type="sldNum" sz="quarter" idx="10"/>
          </p:nvPr>
        </p:nvSpPr>
        <p:spPr/>
        <p:txBody>
          <a:bodyPr/>
          <a:lstStyle/>
          <a:p>
            <a:fld id="{136E53A4-3F4D-8748-A0FA-BB510B091717}" type="slidenum">
              <a:rPr lang="en-GB" smtClean="0"/>
              <a:t>2</a:t>
            </a:fld>
            <a:endParaRPr lang="en-GB"/>
          </a:p>
        </p:txBody>
      </p:sp>
    </p:spTree>
    <p:extLst>
      <p:ext uri="{BB962C8B-B14F-4D97-AF65-F5344CB8AC3E}">
        <p14:creationId xmlns:p14="http://schemas.microsoft.com/office/powerpoint/2010/main" val="84839277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04800" y="4343400"/>
            <a:ext cx="6248400" cy="4114800"/>
          </a:xfrm>
          <a:prstGeom prst="rect">
            <a:avLst/>
          </a:prstGeom>
        </p:spPr>
        <p:txBody>
          <a:bodyPr/>
          <a:lstStyle/>
          <a:p>
            <a:pPr>
              <a:spcBef>
                <a:spcPts val="600"/>
              </a:spcBef>
            </a:pPr>
            <a:r>
              <a:rPr lang="en-US" altLang="en-US" sz="1000" b="1" dirty="0" smtClean="0"/>
              <a:t>Check Your Learning!:</a:t>
            </a:r>
            <a:r>
              <a:rPr lang="en-US" altLang="en-US" sz="1000" dirty="0" smtClean="0"/>
              <a:t> </a:t>
            </a:r>
            <a:r>
              <a:rPr lang="en-US" altLang="en-US" sz="1000" i="1" dirty="0" smtClean="0"/>
              <a:t>8 minutes</a:t>
            </a:r>
            <a:endParaRPr lang="en-US" sz="1000" i="1" dirty="0" smtClean="0"/>
          </a:p>
          <a:p>
            <a:pPr>
              <a:spcBef>
                <a:spcPts val="600"/>
              </a:spcBef>
            </a:pPr>
            <a:r>
              <a:rPr lang="en-US" sz="1000" b="1" dirty="0" smtClean="0"/>
              <a:t>Say: </a:t>
            </a:r>
            <a:r>
              <a:rPr lang="en-US" sz="1000" dirty="0" smtClean="0"/>
              <a:t>Now let’s check your learning. What are some organizational benefits of implementing an incident response readiness program? Of implementing exercises as part of that program?</a:t>
            </a:r>
          </a:p>
          <a:p>
            <a:pPr>
              <a:spcBef>
                <a:spcPts val="600"/>
              </a:spcBef>
            </a:pPr>
            <a:r>
              <a:rPr lang="en-US" sz="1000" b="1" dirty="0" smtClean="0"/>
              <a:t>Let </a:t>
            </a:r>
            <a:r>
              <a:rPr lang="en-US" sz="1000" dirty="0" smtClean="0"/>
              <a:t>learners respond to questions.</a:t>
            </a:r>
          </a:p>
          <a:p>
            <a:pPr>
              <a:spcBef>
                <a:spcPts val="600"/>
              </a:spcBef>
            </a:pPr>
            <a:r>
              <a:rPr lang="en-US" sz="1000" b="1" dirty="0" smtClean="0"/>
              <a:t>Instructor notes:</a:t>
            </a:r>
            <a:r>
              <a:rPr lang="en-US" sz="1000" dirty="0" smtClean="0"/>
              <a:t> Touch on some or all of these points.</a:t>
            </a:r>
          </a:p>
          <a:p>
            <a:pPr>
              <a:spcBef>
                <a:spcPts val="600"/>
              </a:spcBef>
            </a:pPr>
            <a:r>
              <a:rPr lang="en-US" sz="1000" dirty="0" smtClean="0"/>
              <a:t>Incident response readiness programs:</a:t>
            </a:r>
          </a:p>
          <a:p>
            <a:pPr lvl="1">
              <a:spcBef>
                <a:spcPts val="400"/>
              </a:spcBef>
            </a:pPr>
            <a:r>
              <a:rPr lang="en-US" sz="1000" dirty="0" smtClean="0"/>
              <a:t>Offer a coordinated approach to building and maturing the organization’s capabilities </a:t>
            </a:r>
          </a:p>
          <a:p>
            <a:pPr lvl="1">
              <a:spcBef>
                <a:spcPts val="400"/>
              </a:spcBef>
            </a:pPr>
            <a:r>
              <a:rPr lang="en-US" sz="1000" dirty="0" smtClean="0"/>
              <a:t>Identify deficiencies, weaknesses, and risks, and define and execute improvement plans to increase an organization’s resilience</a:t>
            </a:r>
          </a:p>
          <a:p>
            <a:pPr lvl="1">
              <a:spcBef>
                <a:spcPts val="400"/>
              </a:spcBef>
            </a:pPr>
            <a:r>
              <a:rPr lang="en-US" sz="1000" dirty="0" smtClean="0"/>
              <a:t>Ensure that staff are fully prepared and capable of responding to incidents by efficiently following business continuity and disaster recovery procedures </a:t>
            </a:r>
          </a:p>
          <a:p>
            <a:pPr lvl="1">
              <a:spcBef>
                <a:spcPts val="400"/>
              </a:spcBef>
            </a:pPr>
            <a:r>
              <a:rPr lang="en-US" sz="1000" dirty="0" smtClean="0"/>
              <a:t>Increase cooperation and teamwork across the organization to more efficiently respond to cyber attacks </a:t>
            </a:r>
          </a:p>
          <a:p>
            <a:pPr lvl="1">
              <a:spcBef>
                <a:spcPts val="400"/>
              </a:spcBef>
            </a:pPr>
            <a:r>
              <a:rPr lang="en-US" sz="1000" dirty="0" smtClean="0"/>
              <a:t>Identify interdependencies and exchange best practices with other organizations</a:t>
            </a:r>
          </a:p>
          <a:p>
            <a:pPr>
              <a:spcBef>
                <a:spcPts val="600"/>
              </a:spcBef>
            </a:pPr>
            <a:r>
              <a:rPr lang="en-US" sz="1000" dirty="0" smtClean="0"/>
              <a:t>Exercises:</a:t>
            </a:r>
          </a:p>
          <a:p>
            <a:pPr lvl="1">
              <a:spcBef>
                <a:spcPts val="400"/>
              </a:spcBef>
            </a:pPr>
            <a:r>
              <a:rPr lang="en-US" sz="1000" dirty="0" smtClean="0"/>
              <a:t>Demonstrate how situations could be handled.</a:t>
            </a:r>
          </a:p>
          <a:p>
            <a:pPr lvl="1">
              <a:spcBef>
                <a:spcPts val="400"/>
              </a:spcBef>
            </a:pPr>
            <a:r>
              <a:rPr lang="en-US" sz="1000" dirty="0" smtClean="0"/>
              <a:t>Train staff on how to handle events.</a:t>
            </a:r>
          </a:p>
          <a:p>
            <a:pPr lvl="1">
              <a:spcBef>
                <a:spcPts val="400"/>
              </a:spcBef>
            </a:pPr>
            <a:r>
              <a:rPr lang="en-US" sz="1000" dirty="0" smtClean="0"/>
              <a:t>Increase proficiency to enable people in the organization to be more capable in their tasks when dealing with a real event.</a:t>
            </a:r>
          </a:p>
          <a:p>
            <a:pPr lvl="1">
              <a:spcBef>
                <a:spcPts val="400"/>
              </a:spcBef>
            </a:pPr>
            <a:r>
              <a:rPr lang="en-US" sz="1000" dirty="0" smtClean="0"/>
              <a:t>Assess whether the current processes are still valid or need to be updated.</a:t>
            </a:r>
          </a:p>
          <a:p>
            <a:pPr lvl="1">
              <a:spcBef>
                <a:spcPts val="400"/>
              </a:spcBef>
            </a:pPr>
            <a:r>
              <a:rPr lang="en-US" sz="1000" dirty="0" smtClean="0"/>
              <a:t>Certify the organization’s compliance with a set of requirements.</a:t>
            </a:r>
            <a:endParaRPr lang="en-US" sz="1000" dirty="0"/>
          </a:p>
        </p:txBody>
      </p:sp>
      <p:sp>
        <p:nvSpPr>
          <p:cNvPr id="4" name="Footer Placeholder 3"/>
          <p:cNvSpPr>
            <a:spLocks noGrp="1"/>
          </p:cNvSpPr>
          <p:nvPr>
            <p:ph type="ftr" sz="quarter" idx="10"/>
          </p:nvPr>
        </p:nvSpPr>
        <p:spPr>
          <a:xfrm>
            <a:off x="0" y="8928556"/>
            <a:ext cx="4078361" cy="215444"/>
          </a:xfrm>
        </p:spPr>
        <p:txBody>
          <a:bodyPr/>
          <a:lstStyle/>
          <a:p>
            <a:pPr>
              <a:defRPr/>
            </a:pPr>
            <a:r>
              <a:rPr lang="en-US" altLang="en-US" dirty="0" smtClean="0"/>
              <a:t>Module 1: Defining Exercises and Their Organizational Benefits  © 2017 FIRST</a:t>
            </a:r>
            <a:endParaRPr lang="en-US" altLang="en-US" dirty="0"/>
          </a:p>
        </p:txBody>
      </p:sp>
      <p:sp>
        <p:nvSpPr>
          <p:cNvPr id="5" name="Slide Number Placeholder 4"/>
          <p:cNvSpPr>
            <a:spLocks noGrp="1"/>
          </p:cNvSpPr>
          <p:nvPr>
            <p:ph type="sldNum" sz="quarter" idx="11"/>
          </p:nvPr>
        </p:nvSpPr>
        <p:spPr/>
        <p:txBody>
          <a:bodyPr/>
          <a:lstStyle/>
          <a:p>
            <a:fld id="{F5E97437-CEF4-4036-91BC-BC5EA72D1A5E}" type="slidenum">
              <a:rPr lang="en-US" altLang="en-US" smtClean="0"/>
              <a:pPr/>
              <a:t>20</a:t>
            </a:fld>
            <a:endParaRPr lang="en-US" altLang="en-US" dirty="0"/>
          </a:p>
        </p:txBody>
      </p:sp>
    </p:spTree>
    <p:extLst>
      <p:ext uri="{BB962C8B-B14F-4D97-AF65-F5344CB8AC3E}">
        <p14:creationId xmlns:p14="http://schemas.microsoft.com/office/powerpoint/2010/main" val="28589765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78042" y="4343400"/>
            <a:ext cx="5301916" cy="4114800"/>
          </a:xfrm>
          <a:prstGeom prst="rect">
            <a:avLst/>
          </a:prstGeom>
        </p:spPr>
        <p:txBody>
          <a:bodyPr/>
          <a:lstStyle/>
          <a:p>
            <a:pPr>
              <a:lnSpc>
                <a:spcPct val="100000"/>
              </a:lnSpc>
              <a:spcBef>
                <a:spcPct val="30000"/>
              </a:spcBef>
              <a:defRPr/>
            </a:pPr>
            <a:r>
              <a:rPr lang="en-US" altLang="en-US" b="1" dirty="0"/>
              <a:t>Conclusion: </a:t>
            </a:r>
            <a:r>
              <a:rPr lang="en-US" i="1" dirty="0"/>
              <a:t>1 </a:t>
            </a:r>
            <a:r>
              <a:rPr lang="en-US" i="1" dirty="0" smtClean="0"/>
              <a:t>minute</a:t>
            </a:r>
            <a:endParaRPr lang="en-US" b="1" dirty="0"/>
          </a:p>
          <a:p>
            <a:r>
              <a:rPr lang="en-US" b="1" dirty="0"/>
              <a:t>Say: </a:t>
            </a:r>
            <a:r>
              <a:rPr lang="en-US" dirty="0"/>
              <a:t>Now that we’ve completed this module, you should be able to:</a:t>
            </a:r>
          </a:p>
          <a:p>
            <a:pPr marL="171450" lvl="0" indent="-171450">
              <a:lnSpc>
                <a:spcPct val="100000"/>
              </a:lnSpc>
              <a:spcBef>
                <a:spcPts val="800"/>
              </a:spcBef>
              <a:buFont typeface="Arial" charset="0"/>
              <a:buChar char="•"/>
            </a:pPr>
            <a:r>
              <a:rPr lang="en-US" dirty="0"/>
              <a:t>Define and describe an incident response readiness program and its benefits</a:t>
            </a:r>
          </a:p>
          <a:p>
            <a:pPr marL="171450" lvl="0" indent="-171450">
              <a:lnSpc>
                <a:spcPct val="100000"/>
              </a:lnSpc>
              <a:spcBef>
                <a:spcPts val="800"/>
              </a:spcBef>
              <a:buFont typeface="Arial" charset="0"/>
              <a:buChar char="•"/>
            </a:pPr>
            <a:r>
              <a:rPr lang="en-US" dirty="0"/>
              <a:t>Articulate the role of exercises in improving an incident response readiness program</a:t>
            </a:r>
          </a:p>
          <a:p>
            <a:pPr marL="171450" lvl="0" indent="-171450">
              <a:lnSpc>
                <a:spcPct val="100000"/>
              </a:lnSpc>
              <a:spcBef>
                <a:spcPts val="800"/>
              </a:spcBef>
              <a:buFont typeface="Arial" charset="0"/>
              <a:buChar char="•"/>
            </a:pPr>
            <a:r>
              <a:rPr lang="en-US" dirty="0"/>
              <a:t>Detail how exercises can directly benefit an organization</a:t>
            </a:r>
          </a:p>
        </p:txBody>
      </p:sp>
      <p:sp>
        <p:nvSpPr>
          <p:cNvPr id="4" name="Footer Placeholder 3"/>
          <p:cNvSpPr>
            <a:spLocks noGrp="1"/>
          </p:cNvSpPr>
          <p:nvPr>
            <p:ph type="ftr" sz="quarter" idx="10"/>
          </p:nvPr>
        </p:nvSpPr>
        <p:spPr>
          <a:xfrm>
            <a:off x="0" y="8928556"/>
            <a:ext cx="4078361" cy="215444"/>
          </a:xfrm>
        </p:spPr>
        <p:txBody>
          <a:bodyPr/>
          <a:lstStyle/>
          <a:p>
            <a:pPr eaLnBrk="0" hangingPunct="0"/>
            <a:r>
              <a:rPr lang="en-US" sz="800" dirty="0" smtClean="0">
                <a:solidFill>
                  <a:prstClr val="black">
                    <a:lumMod val="65000"/>
                    <a:lumOff val="35000"/>
                  </a:prstClr>
                </a:solidFill>
                <a:cs typeface=""/>
              </a:rPr>
              <a:t>Module 1: Defining Exercises and Their Organizational Benefits  © 2017 FIRST</a:t>
            </a:r>
          </a:p>
        </p:txBody>
      </p:sp>
      <p:sp>
        <p:nvSpPr>
          <p:cNvPr id="5" name="Slide Number Placeholder 4"/>
          <p:cNvSpPr>
            <a:spLocks noGrp="1"/>
          </p:cNvSpPr>
          <p:nvPr>
            <p:ph type="sldNum" sz="quarter" idx="11"/>
          </p:nvPr>
        </p:nvSpPr>
        <p:spPr/>
        <p:txBody>
          <a:bodyPr/>
          <a:lstStyle/>
          <a:p>
            <a:fld id="{F5E97437-CEF4-4036-91BC-BC5EA72D1A5E}" type="slidenum">
              <a:rPr lang="en-US" altLang="en-US" smtClean="0"/>
              <a:pPr/>
              <a:t>21</a:t>
            </a:fld>
            <a:endParaRPr lang="en-US" altLang="en-US" dirty="0"/>
          </a:p>
        </p:txBody>
      </p:sp>
    </p:spTree>
    <p:extLst>
      <p:ext uri="{BB962C8B-B14F-4D97-AF65-F5344CB8AC3E}">
        <p14:creationId xmlns:p14="http://schemas.microsoft.com/office/powerpoint/2010/main" val="210468458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Rot="1" noChangeAspect="1" noChangeArrowheads="1" noTextEdit="1"/>
          </p:cNvSpPr>
          <p:nvPr>
            <p:ph type="sldImg"/>
          </p:nvPr>
        </p:nvSpPr>
        <p:spPr>
          <a:ln/>
        </p:spPr>
      </p:sp>
      <p:sp>
        <p:nvSpPr>
          <p:cNvPr id="35843" name="Rectangle 3"/>
          <p:cNvSpPr>
            <a:spLocks noGrp="1" noChangeArrowheads="1"/>
          </p:cNvSpPr>
          <p:nvPr>
            <p:ph type="body" idx="1"/>
          </p:nvPr>
        </p:nvSpPr>
        <p:spPr>
          <a:xfrm>
            <a:off x="649705" y="4343400"/>
            <a:ext cx="5558590" cy="4114800"/>
          </a:xfrm>
          <a:prstGeom prst="rect">
            <a:avLst/>
          </a:prstGeom>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defRPr/>
            </a:pPr>
            <a:r>
              <a:rPr lang="en-US" altLang="en-US" b="1" dirty="0"/>
              <a:t>Questions?: </a:t>
            </a:r>
            <a:r>
              <a:rPr lang="en-US" altLang="en-US" i="1" dirty="0"/>
              <a:t>2 </a:t>
            </a:r>
            <a:r>
              <a:rPr lang="en-US" altLang="en-US" i="1" dirty="0" smtClean="0"/>
              <a:t>minutes</a:t>
            </a:r>
            <a:endParaRPr lang="en-US" altLang="en-US" dirty="0" smtClean="0"/>
          </a:p>
          <a:p>
            <a:pPr eaLnBrk="1" hangingPunct="1">
              <a:defRPr/>
            </a:pPr>
            <a:r>
              <a:rPr lang="en-US" altLang="en-US" b="1" dirty="0" smtClean="0"/>
              <a:t>Say: </a:t>
            </a:r>
            <a:r>
              <a:rPr lang="en-US" altLang="en-US" dirty="0" smtClean="0"/>
              <a:t>Any questions?</a:t>
            </a:r>
          </a:p>
          <a:p>
            <a:pPr eaLnBrk="1" hangingPunct="1">
              <a:defRPr/>
            </a:pPr>
            <a:r>
              <a:rPr lang="en-US" altLang="en-US" b="1" dirty="0" smtClean="0"/>
              <a:t>Ask </a:t>
            </a:r>
            <a:r>
              <a:rPr lang="en-US" altLang="en-US" dirty="0" smtClean="0"/>
              <a:t>for structured feedback and put any large-scale questions or questions on a particular tangent that you don’t want to address at the moment in the “Parking Lot,” to address either after class or in a follow-up session.</a:t>
            </a:r>
          </a:p>
          <a:p>
            <a:r>
              <a:rPr lang="en-US" b="1" dirty="0" smtClean="0"/>
              <a:t>Segue: </a:t>
            </a:r>
            <a:r>
              <a:rPr lang="en-US" dirty="0" smtClean="0"/>
              <a:t>Let’s move to the next module.</a:t>
            </a:r>
          </a:p>
          <a:p>
            <a:pPr eaLnBrk="1" hangingPunct="1">
              <a:defRPr/>
            </a:pPr>
            <a:endParaRPr lang="en-US" altLang="en-US" dirty="0"/>
          </a:p>
        </p:txBody>
      </p:sp>
      <p:sp>
        <p:nvSpPr>
          <p:cNvPr id="2" name="Footer Placeholder 1"/>
          <p:cNvSpPr>
            <a:spLocks noGrp="1"/>
          </p:cNvSpPr>
          <p:nvPr>
            <p:ph type="ftr" sz="quarter" idx="10"/>
          </p:nvPr>
        </p:nvSpPr>
        <p:spPr>
          <a:xfrm>
            <a:off x="0" y="8928556"/>
            <a:ext cx="4078361" cy="215444"/>
          </a:xfrm>
        </p:spPr>
        <p:txBody>
          <a:bodyPr/>
          <a:lstStyle/>
          <a:p>
            <a:pPr eaLnBrk="0" hangingPunct="0"/>
            <a:r>
              <a:rPr lang="en-US" sz="800" dirty="0" smtClean="0">
                <a:solidFill>
                  <a:prstClr val="black">
                    <a:lumMod val="65000"/>
                    <a:lumOff val="35000"/>
                  </a:prstClr>
                </a:solidFill>
                <a:cs typeface=""/>
              </a:rPr>
              <a:t>Module 1: Defining Exercises and Their Organizational Benefits  © 2017 FIRST</a:t>
            </a:r>
          </a:p>
        </p:txBody>
      </p:sp>
    </p:spTree>
    <p:extLst>
      <p:ext uri="{BB962C8B-B14F-4D97-AF65-F5344CB8AC3E}">
        <p14:creationId xmlns:p14="http://schemas.microsoft.com/office/powerpoint/2010/main" val="10719758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spect="1" noChangeArrowheads="1" noTextEdit="1"/>
          </p:cNvSpPr>
          <p:nvPr>
            <p:ph type="sldImg"/>
          </p:nvPr>
        </p:nvSpPr>
        <p:spPr>
          <a:ln/>
        </p:spPr>
      </p:sp>
      <p:sp>
        <p:nvSpPr>
          <p:cNvPr id="24579" name="Rectangle 3"/>
          <p:cNvSpPr>
            <a:spLocks noGrp="1" noChangeArrowheads="1"/>
          </p:cNvSpPr>
          <p:nvPr>
            <p:ph type="body" idx="1"/>
          </p:nvPr>
        </p:nvSpPr>
        <p:spPr>
          <a:xfrm>
            <a:off x="304800" y="4343400"/>
            <a:ext cx="6248400" cy="4114800"/>
          </a:xfrm>
          <a:prstGeom prst="rect">
            <a:avLst/>
          </a:prstGeom>
          <a:noFill/>
          <a:ln/>
          <a:extLst>
            <a:ext uri="{FAA26D3D-D897-4be2-8F04-BA451C77F1D7}">
              <ma14:placeholderFlag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ltLang="en-US" dirty="0"/>
          </a:p>
        </p:txBody>
      </p:sp>
      <p:sp>
        <p:nvSpPr>
          <p:cNvPr id="2" name="Footer Placeholder 1"/>
          <p:cNvSpPr>
            <a:spLocks noGrp="1"/>
          </p:cNvSpPr>
          <p:nvPr>
            <p:ph type="ftr" sz="quarter" idx="10"/>
          </p:nvPr>
        </p:nvSpPr>
        <p:spPr>
          <a:xfrm>
            <a:off x="0" y="8928556"/>
            <a:ext cx="4078361" cy="215444"/>
          </a:xfrm>
        </p:spPr>
        <p:txBody>
          <a:bodyPr/>
          <a:lstStyle/>
          <a:p>
            <a:pPr>
              <a:defRPr/>
            </a:pPr>
            <a:r>
              <a:rPr lang="en-US" altLang="en-US" dirty="0" smtClean="0"/>
              <a:t>Module 1: Defining Exercises and Their Organizational Benefits  © 2017 FIRST</a:t>
            </a:r>
            <a:endParaRPr lang="en-US" altLang="en-US" dirty="0"/>
          </a:p>
        </p:txBody>
      </p:sp>
    </p:spTree>
    <p:extLst>
      <p:ext uri="{BB962C8B-B14F-4D97-AF65-F5344CB8AC3E}">
        <p14:creationId xmlns:p14="http://schemas.microsoft.com/office/powerpoint/2010/main" val="623811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Rot="1" noChangeAspect="1" noChangeArrowheads="1" noTextEdit="1"/>
          </p:cNvSpPr>
          <p:nvPr>
            <p:ph type="sldImg"/>
          </p:nvPr>
        </p:nvSpPr>
        <p:spPr>
          <a:ln/>
        </p:spPr>
      </p:sp>
      <p:sp>
        <p:nvSpPr>
          <p:cNvPr id="10243" name="Rectangle 3"/>
          <p:cNvSpPr>
            <a:spLocks noGrp="1" noChangeArrowheads="1"/>
          </p:cNvSpPr>
          <p:nvPr>
            <p:ph type="body" idx="1"/>
          </p:nvPr>
        </p:nvSpPr>
        <p:spPr>
          <a:xfrm>
            <a:off x="304800" y="4343400"/>
            <a:ext cx="6248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altLang="en-US" sz="1100" b="1" dirty="0"/>
              <a:t>Course Goals: </a:t>
            </a:r>
            <a:r>
              <a:rPr lang="en-US" altLang="en-US" sz="1100" i="1" dirty="0" smtClean="0"/>
              <a:t>2 minutes</a:t>
            </a:r>
            <a:endParaRPr lang="en-US" altLang="en-US" sz="1100" i="1" dirty="0"/>
          </a:p>
          <a:p>
            <a:r>
              <a:rPr lang="en-US" altLang="en-US" sz="1100" b="1" dirty="0"/>
              <a:t>Say: </a:t>
            </a:r>
            <a:r>
              <a:rPr lang="en-US" sz="1100" dirty="0"/>
              <a:t>Let’s review the goals for this course. </a:t>
            </a:r>
            <a:r>
              <a:rPr lang="en-US" altLang="en-US" sz="1100" dirty="0"/>
              <a:t>By the end of this course, you will be able to p</a:t>
            </a:r>
            <a:r>
              <a:rPr lang="en-US" sz="1100" dirty="0"/>
              <a:t>lan exercise programs and projects with a high chance of success that allow you to plan successful exercise programs and thus allow you to contribute to an organization’s strategic objectives</a:t>
            </a:r>
            <a:r>
              <a:rPr lang="en-US" sz="1100" dirty="0" smtClean="0"/>
              <a:t>.</a:t>
            </a:r>
            <a:endParaRPr lang="en-US" sz="1100" dirty="0"/>
          </a:p>
          <a:p>
            <a:r>
              <a:rPr lang="en-US" sz="1100" b="0" dirty="0"/>
              <a:t>Your exercise programs will allow your organization to:</a:t>
            </a:r>
          </a:p>
          <a:p>
            <a:pPr lvl="1"/>
            <a:r>
              <a:rPr lang="en-US" sz="1100" b="1" dirty="0" smtClean="0"/>
              <a:t>Demonstrate: </a:t>
            </a:r>
            <a:r>
              <a:rPr lang="en-US" sz="1100" dirty="0"/>
              <a:t>show how the situation could be handled.</a:t>
            </a:r>
          </a:p>
          <a:p>
            <a:pPr lvl="1"/>
            <a:r>
              <a:rPr lang="en-US" sz="1100" b="1" dirty="0" smtClean="0"/>
              <a:t>Train: </a:t>
            </a:r>
            <a:r>
              <a:rPr lang="en-US" sz="1100" dirty="0" smtClean="0"/>
              <a:t>after </a:t>
            </a:r>
            <a:r>
              <a:rPr lang="en-US" sz="1100" dirty="0"/>
              <a:t>an organization creates an playbook on how to handle events, exercises are used to familiarize people with the process and their roles in the process, which is useful for new hires.</a:t>
            </a:r>
          </a:p>
          <a:p>
            <a:pPr lvl="1"/>
            <a:r>
              <a:rPr lang="en-US" sz="1100" b="1" dirty="0"/>
              <a:t>Increase </a:t>
            </a:r>
            <a:r>
              <a:rPr lang="en-US" sz="1100" b="1" dirty="0" smtClean="0"/>
              <a:t>proficiency: </a:t>
            </a:r>
            <a:r>
              <a:rPr lang="en-US" sz="1100" dirty="0" smtClean="0"/>
              <a:t>repeated </a:t>
            </a:r>
            <a:r>
              <a:rPr lang="en-US" sz="1100" dirty="0"/>
              <a:t>exercises will enable people to be more proficient in their tasks when dealing with real events.</a:t>
            </a:r>
          </a:p>
          <a:p>
            <a:pPr lvl="1"/>
            <a:r>
              <a:rPr lang="en-US" sz="1100" b="1" dirty="0" smtClean="0"/>
              <a:t>Assess: </a:t>
            </a:r>
            <a:r>
              <a:rPr lang="en-US" sz="1100" dirty="0"/>
              <a:t>to analyze whether the current processes are still valid, or if they need to be updated.</a:t>
            </a:r>
          </a:p>
          <a:p>
            <a:pPr lvl="1"/>
            <a:r>
              <a:rPr lang="en-US" sz="1100" b="1" dirty="0" smtClean="0"/>
              <a:t>Certify</a:t>
            </a:r>
            <a:r>
              <a:rPr lang="en-US" sz="1100" b="1" dirty="0"/>
              <a:t>:</a:t>
            </a:r>
            <a:r>
              <a:rPr lang="en-US" sz="1100" b="1" dirty="0" smtClean="0"/>
              <a:t> </a:t>
            </a:r>
            <a:r>
              <a:rPr lang="en-US" sz="1100" dirty="0"/>
              <a:t>enables an organization to demonstrate compliance with a set of requirements.</a:t>
            </a:r>
          </a:p>
        </p:txBody>
      </p:sp>
      <p:sp>
        <p:nvSpPr>
          <p:cNvPr id="6" name="Rectangle 6"/>
          <p:cNvSpPr>
            <a:spLocks noGrp="1" noChangeArrowheads="1"/>
          </p:cNvSpPr>
          <p:nvPr>
            <p:ph type="ftr" sz="quarter" idx="4"/>
          </p:nvPr>
        </p:nvSpPr>
        <p:spPr bwMode="auto">
          <a:xfrm>
            <a:off x="-1" y="8930607"/>
            <a:ext cx="4196863" cy="215444"/>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smtClean="0">
                <a:latin typeface="Lucida Sans"/>
                <a:ea typeface="Lucida Sans Regular" charset="0"/>
              </a:rPr>
              <a:t>Module 1: Defining Exercises and Their Organizational Benefits  © 2017 FIRST</a:t>
            </a:r>
            <a:endParaRPr lang="en-US" altLang="en-US" sz="800" dirty="0">
              <a:latin typeface="Lucida Sans"/>
              <a:ea typeface="Lucida Sans Regular" charset="0"/>
            </a:endParaRPr>
          </a:p>
        </p:txBody>
      </p:sp>
      <p:sp>
        <p:nvSpPr>
          <p:cNvPr id="7" name="Rectangle 7"/>
          <p:cNvSpPr>
            <a:spLocks noGrp="1" noChangeArrowheads="1"/>
          </p:cNvSpPr>
          <p:nvPr>
            <p:ph type="sldNum" sz="quarter" idx="5"/>
          </p:nvPr>
        </p:nvSpPr>
        <p:spPr bwMode="auto">
          <a:xfrm>
            <a:off x="3886200" y="8930607"/>
            <a:ext cx="2971800" cy="215444"/>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spAutoFit/>
          </a:bodyPr>
          <a:lstStyle/>
          <a:p>
            <a:fld id="{F5E97437-CEF4-4036-91BC-BC5EA72D1A5E}" type="slidenum">
              <a:rPr lang="en-US" altLang="en-US" smtClean="0">
                <a:latin typeface="Lucida Sans"/>
              </a:rPr>
              <a:pPr/>
              <a:t>3</a:t>
            </a:fld>
            <a:endParaRPr lang="en-US" altLang="en-US" dirty="0">
              <a:latin typeface="Lucida Sans"/>
            </a:endParaRPr>
          </a:p>
        </p:txBody>
      </p:sp>
    </p:spTree>
    <p:extLst>
      <p:ext uri="{BB962C8B-B14F-4D97-AF65-F5344CB8AC3E}">
        <p14:creationId xmlns:p14="http://schemas.microsoft.com/office/powerpoint/2010/main" val="5886573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3"/>
          <p:cNvSpPr>
            <a:spLocks noGrp="1" noChangeArrowheads="1"/>
          </p:cNvSpPr>
          <p:nvPr>
            <p:ph type="body" idx="1"/>
          </p:nvPr>
        </p:nvSpPr>
        <p:spPr>
          <a:xfrm>
            <a:off x="304800" y="4343400"/>
            <a:ext cx="5721143" cy="4114800"/>
          </a:xfrm>
          <a:prstGeom prst="rect">
            <a:avLst/>
          </a:prstGeom>
        </p:spPr>
        <p:txBody>
          <a:bodyPr/>
          <a:lstStyle/>
          <a:p>
            <a:r>
              <a:rPr lang="en-US" altLang="en-US" sz="1100" b="1" dirty="0" smtClean="0"/>
              <a:t>Icebreaker: </a:t>
            </a:r>
            <a:r>
              <a:rPr lang="en-US" altLang="en-US" sz="1100" i="1" dirty="0" smtClean="0"/>
              <a:t>10 minutes</a:t>
            </a:r>
          </a:p>
          <a:p>
            <a:r>
              <a:rPr lang="en-US" altLang="en-US" sz="1100" b="1" dirty="0" smtClean="0"/>
              <a:t>Say: </a:t>
            </a:r>
            <a:r>
              <a:rPr lang="en-US" sz="1100" dirty="0" smtClean="0"/>
              <a:t>Go around the classroom and ask:</a:t>
            </a:r>
          </a:p>
          <a:p>
            <a:pPr lvl="1"/>
            <a:r>
              <a:rPr lang="en-US" altLang="en-US" sz="1100" dirty="0" smtClean="0"/>
              <a:t>Who here has been part of a training exercise?</a:t>
            </a:r>
          </a:p>
          <a:p>
            <a:pPr lvl="1"/>
            <a:r>
              <a:rPr lang="en-US" altLang="en-US" sz="1100" dirty="0" smtClean="0"/>
              <a:t>Who here has helped plan a training exercise?</a:t>
            </a:r>
          </a:p>
          <a:p>
            <a:pPr lvl="1"/>
            <a:r>
              <a:rPr lang="en-US" altLang="en-US" sz="1100" dirty="0" smtClean="0"/>
              <a:t>Who here has seen organizational benefits of a training exercise?</a:t>
            </a:r>
            <a:endParaRPr lang="en-US" sz="1100" dirty="0" smtClean="0"/>
          </a:p>
          <a:p>
            <a:r>
              <a:rPr lang="en-US" sz="1100" b="1" dirty="0" smtClean="0"/>
              <a:t>Instructor notes: </a:t>
            </a:r>
            <a:r>
              <a:rPr lang="en-US" sz="1100" b="0" dirty="0" smtClean="0"/>
              <a:t>This is a chance for you to get to know your learners</a:t>
            </a:r>
            <a:r>
              <a:rPr lang="en-US" sz="1100" b="0" baseline="0" dirty="0" smtClean="0"/>
              <a:t> and heir areas of interest for the course.</a:t>
            </a:r>
          </a:p>
          <a:p>
            <a:r>
              <a:rPr lang="en-US" sz="1100" b="1" dirty="0" smtClean="0"/>
              <a:t>Listen</a:t>
            </a:r>
            <a:r>
              <a:rPr lang="en-US" sz="1100" dirty="0" smtClean="0"/>
              <a:t> to learner responses. For the last question, ask what some of those benefits are.</a:t>
            </a:r>
          </a:p>
          <a:p>
            <a:r>
              <a:rPr lang="en-US" sz="1100" b="1" dirty="0" smtClean="0"/>
              <a:t>Mention </a:t>
            </a:r>
            <a:r>
              <a:rPr lang="en-US" sz="1100" dirty="0" smtClean="0"/>
              <a:t>that this course will help show the organizational benefits of training exercises as </a:t>
            </a:r>
            <a:r>
              <a:rPr lang="en-US" sz="1100" b="0" dirty="0" smtClean="0"/>
              <a:t>well as provide practical </a:t>
            </a:r>
            <a:r>
              <a:rPr lang="en-US" sz="1100" dirty="0" smtClean="0"/>
              <a:t>training in how to set up and conduct them.</a:t>
            </a:r>
          </a:p>
          <a:p>
            <a:r>
              <a:rPr lang="en-US" sz="1100" b="1" dirty="0" smtClean="0"/>
              <a:t>Segue: </a:t>
            </a:r>
            <a:r>
              <a:rPr lang="en-US" sz="1100" dirty="0" smtClean="0"/>
              <a:t>Now let’s look at the first module in the course.</a:t>
            </a:r>
          </a:p>
          <a:p>
            <a:endParaRPr lang="en-US" sz="1100" dirty="0"/>
          </a:p>
        </p:txBody>
      </p:sp>
      <p:sp>
        <p:nvSpPr>
          <p:cNvPr id="6" name="Rectangle 6"/>
          <p:cNvSpPr>
            <a:spLocks noGrp="1" noChangeArrowheads="1"/>
          </p:cNvSpPr>
          <p:nvPr>
            <p:ph type="ftr" sz="quarter" idx="4"/>
          </p:nvPr>
        </p:nvSpPr>
        <p:spPr>
          <a:xfrm>
            <a:off x="0" y="8928556"/>
            <a:ext cx="4078361" cy="215444"/>
          </a:xfrm>
        </p:spPr>
        <p:txBody>
          <a:bodyPr/>
          <a:lstStyle>
            <a:lvl1pPr eaLnBrk="1" hangingPunct="1">
              <a:defRPr sz="1200">
                <a:latin typeface="Arial" charset="0"/>
                <a:ea typeface="ＭＳ Ｐゴシック" charset="-128"/>
              </a:defRPr>
            </a:lvl1pPr>
          </a:lstStyle>
          <a:p>
            <a:r>
              <a:rPr lang="en-US" altLang="en-US" sz="800" dirty="0" smtClean="0">
                <a:latin typeface="Lucida Sans Regular"/>
                <a:ea typeface="Lucida Sans Regular" charset="0"/>
              </a:rPr>
              <a:t>Module 1: Defining Exercises and Their Organizational Benefits  © 2017 FIRST</a:t>
            </a:r>
            <a:endParaRPr lang="en-US" altLang="en-US" sz="800" dirty="0">
              <a:latin typeface="Lucida Sans Regular"/>
              <a:ea typeface="Lucida Sans Regular" charset="0"/>
            </a:endParaRPr>
          </a:p>
        </p:txBody>
      </p:sp>
      <p:sp>
        <p:nvSpPr>
          <p:cNvPr id="7" name="Rectangle 7"/>
          <p:cNvSpPr>
            <a:spLocks noGrp="1" noChangeArrowheads="1"/>
          </p:cNvSpPr>
          <p:nvPr>
            <p:ph type="sldNum" sz="quarter" idx="5"/>
          </p:nvPr>
        </p:nvSpPr>
        <p:spPr/>
        <p:txBody>
          <a:bodyPr/>
          <a:lstStyle>
            <a:lvl1pPr algn="r" eaLnBrk="1" hangingPunct="1">
              <a:defRPr sz="1200"/>
            </a:lvl1pPr>
          </a:lstStyle>
          <a:p>
            <a:fld id="{F5E97437-CEF4-4036-91BC-BC5EA72D1A5E}" type="slidenum">
              <a:rPr lang="en-US" altLang="en-US" sz="800" smtClean="0"/>
              <a:pPr/>
              <a:t>4</a:t>
            </a:fld>
            <a:endParaRPr lang="en-US" altLang="en-US" sz="800"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20982155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a:ln/>
        </p:spPr>
      </p:sp>
      <p:sp>
        <p:nvSpPr>
          <p:cNvPr id="20483" name="Notes Placeholder 2"/>
          <p:cNvSpPr>
            <a:spLocks noGrp="1"/>
          </p:cNvSpPr>
          <p:nvPr>
            <p:ph type="body" idx="1"/>
          </p:nvPr>
        </p:nvSpPr>
        <p:spPr>
          <a:xfrm>
            <a:off x="304800" y="4343400"/>
            <a:ext cx="6248400" cy="4114800"/>
          </a:xfrm>
          <a:prstGeom prst="rect">
            <a:avLst/>
          </a:prstGeom>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lnSpc>
                <a:spcPct val="90000"/>
              </a:lnSpc>
              <a:defRPr/>
            </a:pPr>
            <a:r>
              <a:rPr lang="en-US" b="1" dirty="0" smtClean="0"/>
              <a:t>Module 1:</a:t>
            </a:r>
            <a:r>
              <a:rPr lang="en-US" b="1" baseline="0" dirty="0" smtClean="0"/>
              <a:t> </a:t>
            </a:r>
            <a:r>
              <a:rPr lang="en-US" i="1" dirty="0" smtClean="0"/>
              <a:t>60 minutes</a:t>
            </a:r>
          </a:p>
          <a:p>
            <a:pPr eaLnBrk="1" hangingPunct="1">
              <a:lnSpc>
                <a:spcPct val="90000"/>
              </a:lnSpc>
              <a:defRPr/>
            </a:pPr>
            <a:r>
              <a:rPr lang="en-US" b="1" dirty="0" smtClean="0"/>
              <a:t>Say: </a:t>
            </a:r>
            <a:r>
              <a:rPr lang="en-US" dirty="0" smtClean="0"/>
              <a:t>Module 1 will explore Module 1: Defining Exercises and Their Organizational Benefits .</a:t>
            </a:r>
          </a:p>
        </p:txBody>
      </p:sp>
      <p:sp>
        <p:nvSpPr>
          <p:cNvPr id="6" name="Rectangle 6"/>
          <p:cNvSpPr>
            <a:spLocks noGrp="1" noChangeArrowheads="1"/>
          </p:cNvSpPr>
          <p:nvPr>
            <p:ph type="ftr" sz="quarter" idx="4"/>
          </p:nvPr>
        </p:nvSpPr>
        <p:spPr bwMode="auto">
          <a:xfrm>
            <a:off x="-1" y="8930607"/>
            <a:ext cx="4196863" cy="215444"/>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smtClean="0">
                <a:latin typeface="Lucida Sans Regular" charset="0"/>
                <a:ea typeface="Lucida Sans Regular" charset="0"/>
                <a:cs typeface="Lucida Sans Regular" charset="0"/>
              </a:rPr>
              <a:t>Module 1: Defining Exercises and Their Organizational Benefits  © 2017 FIRST</a:t>
            </a:r>
            <a:endParaRPr lang="en-US" altLang="en-US" sz="800" dirty="0">
              <a:latin typeface="Lucida Sans Regular" charset="0"/>
              <a:ea typeface="Lucida Sans Regular" charset="0"/>
              <a:cs typeface="Lucida Sans Regular" charset="0"/>
            </a:endParaRPr>
          </a:p>
        </p:txBody>
      </p:sp>
      <p:sp>
        <p:nvSpPr>
          <p:cNvPr id="7" name="Rectangle 7"/>
          <p:cNvSpPr>
            <a:spLocks noGrp="1" noChangeArrowheads="1"/>
          </p:cNvSpPr>
          <p:nvPr>
            <p:ph type="sldNum" sz="quarter" idx="5"/>
          </p:nvPr>
        </p:nvSpPr>
        <p:spPr bwMode="auto">
          <a:xfrm>
            <a:off x="3886200" y="8681231"/>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pPr/>
              <a:t>5</a:t>
            </a:fld>
            <a:endParaRPr lang="en-US" altLang="en-US" sz="800" dirty="0"/>
          </a:p>
        </p:txBody>
      </p:sp>
    </p:spTree>
    <p:extLst>
      <p:ext uri="{BB962C8B-B14F-4D97-AF65-F5344CB8AC3E}">
        <p14:creationId xmlns:p14="http://schemas.microsoft.com/office/powerpoint/2010/main" val="7796637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304800" y="4343400"/>
            <a:ext cx="6248400" cy="4114800"/>
          </a:xfrm>
          <a:prstGeom prst="rect">
            <a:avLst/>
          </a:prstGeom>
        </p:spPr>
        <p:txBody>
          <a:bodyPr/>
          <a:lstStyle/>
          <a:p>
            <a:r>
              <a:rPr lang="en-US" altLang="en-US" sz="1100" b="1" dirty="0" smtClean="0"/>
              <a:t>Agenda</a:t>
            </a:r>
            <a:r>
              <a:rPr lang="en-US" altLang="en-US" sz="1100" b="1" i="1" dirty="0" smtClean="0"/>
              <a:t>: </a:t>
            </a:r>
            <a:r>
              <a:rPr lang="en-US" sz="1100" i="1" dirty="0" smtClean="0"/>
              <a:t>2 minutes</a:t>
            </a:r>
          </a:p>
          <a:p>
            <a:r>
              <a:rPr lang="en-US" sz="1100" b="1" dirty="0" smtClean="0"/>
              <a:t>Say: </a:t>
            </a:r>
            <a:r>
              <a:rPr lang="en-US" sz="1100" dirty="0" smtClean="0"/>
              <a:t>At the end of this module, you will be able to:</a:t>
            </a:r>
          </a:p>
          <a:p>
            <a:pPr lvl="1"/>
            <a:r>
              <a:rPr lang="en-US" sz="1100" dirty="0" smtClean="0"/>
              <a:t>Define and describe an incident response readiness program and its benefits</a:t>
            </a:r>
          </a:p>
          <a:p>
            <a:pPr lvl="1"/>
            <a:r>
              <a:rPr lang="en-US" sz="1100" dirty="0" smtClean="0"/>
              <a:t>Articulate the role of exercises in improving an incident response </a:t>
            </a:r>
            <a:br>
              <a:rPr lang="en-US" sz="1100" dirty="0" smtClean="0"/>
            </a:br>
            <a:r>
              <a:rPr lang="en-US" sz="1100" dirty="0" smtClean="0"/>
              <a:t>readiness program</a:t>
            </a:r>
          </a:p>
          <a:p>
            <a:pPr lvl="1"/>
            <a:r>
              <a:rPr lang="en-US" sz="1100" dirty="0" smtClean="0"/>
              <a:t>Detail how exercises can directly benefit an organization</a:t>
            </a:r>
          </a:p>
          <a:p>
            <a:pPr lvl="0"/>
            <a:r>
              <a:rPr lang="en-US" sz="1100" dirty="0" smtClean="0"/>
              <a:t>While this course is focused on incident response, the same process can be applied to a number of other areas besides incident response. Exercises are useful tools to strengthen your organization.</a:t>
            </a:r>
          </a:p>
          <a:p>
            <a:pPr lvl="0"/>
            <a:r>
              <a:rPr lang="en-US" sz="1100" dirty="0" smtClean="0"/>
              <a:t>Let’s begin.</a:t>
            </a:r>
          </a:p>
          <a:p>
            <a:endParaRPr lang="en-US" sz="1100" dirty="0" smtClean="0"/>
          </a:p>
        </p:txBody>
      </p:sp>
      <p:sp>
        <p:nvSpPr>
          <p:cNvPr id="4" name="Footer Placeholder 3"/>
          <p:cNvSpPr>
            <a:spLocks noGrp="1"/>
          </p:cNvSpPr>
          <p:nvPr>
            <p:ph type="ftr" sz="quarter" idx="10"/>
          </p:nvPr>
        </p:nvSpPr>
        <p:spPr>
          <a:xfrm>
            <a:off x="0" y="8928556"/>
            <a:ext cx="4078361" cy="215444"/>
          </a:xfrm>
        </p:spPr>
        <p:txBody>
          <a:bodyPr/>
          <a:lstStyle/>
          <a:p>
            <a:r>
              <a:rPr lang="en-US" dirty="0" smtClean="0"/>
              <a:t>Module 1: Defining Exercises and Their Organizational Benefits  © 2017 FIRST</a:t>
            </a:r>
          </a:p>
        </p:txBody>
      </p:sp>
      <p:sp>
        <p:nvSpPr>
          <p:cNvPr id="5" name="Slide Number Placeholder 4"/>
          <p:cNvSpPr>
            <a:spLocks noGrp="1"/>
          </p:cNvSpPr>
          <p:nvPr>
            <p:ph type="sldNum" sz="quarter" idx="11"/>
          </p:nvPr>
        </p:nvSpPr>
        <p:spPr/>
        <p:txBody>
          <a:bodyPr/>
          <a:lstStyle/>
          <a:p>
            <a:fld id="{F5E97437-CEF4-4036-91BC-BC5EA72D1A5E}" type="slidenum">
              <a:rPr lang="en-US" altLang="en-US" smtClean="0"/>
              <a:pPr/>
              <a:t>6</a:t>
            </a:fld>
            <a:endParaRPr lang="en-US" altLang="en-US" dirty="0"/>
          </a:p>
        </p:txBody>
      </p:sp>
      <p:sp>
        <p:nvSpPr>
          <p:cNvPr id="13" name="Slide Image Placeholder 12"/>
          <p:cNvSpPr>
            <a:spLocks noGrp="1" noRot="1" noChangeAspect="1"/>
          </p:cNvSpPr>
          <p:nvPr>
            <p:ph type="sldImg"/>
          </p:nvPr>
        </p:nvSpPr>
        <p:spPr/>
      </p:sp>
    </p:spTree>
    <p:extLst>
      <p:ext uri="{BB962C8B-B14F-4D97-AF65-F5344CB8AC3E}">
        <p14:creationId xmlns:p14="http://schemas.microsoft.com/office/powerpoint/2010/main" val="7573800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304800" y="4343400"/>
            <a:ext cx="6062880" cy="4114800"/>
          </a:xfrm>
          <a:prstGeom prst="rect">
            <a:avLst/>
          </a:prstGeom>
        </p:spPr>
        <p:txBody>
          <a:bodyPr/>
          <a:lstStyle/>
          <a:p>
            <a:r>
              <a:rPr lang="en-US" b="1" dirty="0" smtClean="0"/>
              <a:t>Incident Response Readiness Program Definition</a:t>
            </a:r>
            <a:r>
              <a:rPr lang="en-US" altLang="en-US" b="1" dirty="0" smtClean="0"/>
              <a:t>: </a:t>
            </a:r>
            <a:r>
              <a:rPr lang="en-US" i="1" dirty="0" smtClean="0"/>
              <a:t>2 minutes</a:t>
            </a:r>
          </a:p>
          <a:p>
            <a:r>
              <a:rPr lang="en-US" b="1" dirty="0" smtClean="0"/>
              <a:t>Say: </a:t>
            </a:r>
            <a:r>
              <a:rPr lang="en-US" dirty="0" smtClean="0"/>
              <a:t>An incident response readiness program is conducted over multiple years to periodically validate preparedness for unexpected events, emergencies, and catastrophes. It provides:</a:t>
            </a:r>
          </a:p>
          <a:p>
            <a:pPr lvl="1"/>
            <a:r>
              <a:rPr lang="en-US" dirty="0" smtClean="0"/>
              <a:t>A roadmap for ensuring that an organization is capable of maintaining readiness plans, as well as enhancing and managing this capability </a:t>
            </a:r>
          </a:p>
          <a:p>
            <a:pPr lvl="1"/>
            <a:r>
              <a:rPr lang="en-US" dirty="0" smtClean="0"/>
              <a:t>A program to ensure the adequacy and continual enhancement of emergency plans, policies, and procedures </a:t>
            </a:r>
          </a:p>
          <a:p>
            <a:pPr lvl="1"/>
            <a:r>
              <a:rPr lang="en-US" dirty="0" smtClean="0"/>
              <a:t>An umbrella program to manage periodic IT preparedness projects</a:t>
            </a:r>
          </a:p>
          <a:p>
            <a:pPr lvl="1"/>
            <a:r>
              <a:rPr lang="en-US" dirty="0" smtClean="0"/>
              <a:t>Steps to take, resources, and processes to ensure and improve readiness</a:t>
            </a:r>
          </a:p>
          <a:p>
            <a:endParaRPr lang="en-US" dirty="0"/>
          </a:p>
        </p:txBody>
      </p:sp>
      <p:sp>
        <p:nvSpPr>
          <p:cNvPr id="4" name="Footer Placeholder 3"/>
          <p:cNvSpPr>
            <a:spLocks noGrp="1"/>
          </p:cNvSpPr>
          <p:nvPr>
            <p:ph type="ftr" sz="quarter" idx="10"/>
          </p:nvPr>
        </p:nvSpPr>
        <p:spPr>
          <a:xfrm>
            <a:off x="0" y="8928556"/>
            <a:ext cx="4078361" cy="215444"/>
          </a:xfrm>
        </p:spPr>
        <p:txBody>
          <a:bodyPr/>
          <a:lstStyle/>
          <a:p>
            <a:r>
              <a:rPr lang="en-US" dirty="0" smtClean="0"/>
              <a:t>Module 1: Defining Exercises and Their Organizational Benefits  © 2017 FIRST</a:t>
            </a:r>
          </a:p>
        </p:txBody>
      </p:sp>
      <p:sp>
        <p:nvSpPr>
          <p:cNvPr id="5" name="Slide Number Placeholder 4"/>
          <p:cNvSpPr>
            <a:spLocks noGrp="1"/>
          </p:cNvSpPr>
          <p:nvPr>
            <p:ph type="sldNum" sz="quarter" idx="11"/>
          </p:nvPr>
        </p:nvSpPr>
        <p:spPr/>
        <p:txBody>
          <a:bodyPr/>
          <a:lstStyle/>
          <a:p>
            <a:fld id="{F5E97437-CEF4-4036-91BC-BC5EA72D1A5E}" type="slidenum">
              <a:rPr lang="en-US" altLang="en-US" smtClean="0"/>
              <a:pPr/>
              <a:t>7</a:t>
            </a:fld>
            <a:endParaRPr lang="en-US" altLang="en-US" dirty="0"/>
          </a:p>
        </p:txBody>
      </p:sp>
      <p:sp>
        <p:nvSpPr>
          <p:cNvPr id="9" name="Slide Image Placeholder 8"/>
          <p:cNvSpPr>
            <a:spLocks noGrp="1" noRot="1" noChangeAspect="1"/>
          </p:cNvSpPr>
          <p:nvPr>
            <p:ph type="sldImg"/>
          </p:nvPr>
        </p:nvSpPr>
        <p:spPr/>
      </p:sp>
    </p:spTree>
    <p:extLst>
      <p:ext uri="{BB962C8B-B14F-4D97-AF65-F5344CB8AC3E}">
        <p14:creationId xmlns:p14="http://schemas.microsoft.com/office/powerpoint/2010/main" val="7515921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04800" y="4343400"/>
            <a:ext cx="6352210" cy="4114800"/>
          </a:xfrm>
          <a:prstGeom prst="rect">
            <a:avLst/>
          </a:prstGeom>
        </p:spPr>
        <p:txBody>
          <a:bodyPr/>
          <a:lstStyle/>
          <a:p>
            <a:pPr marL="0" marR="0" lvl="1" indent="0" algn="l" defTabSz="457200" rtl="0" eaLnBrk="0" fontAlgn="base" latinLnBrk="0" hangingPunct="0">
              <a:lnSpc>
                <a:spcPct val="100000"/>
              </a:lnSpc>
              <a:spcBef>
                <a:spcPct val="30000"/>
              </a:spcBef>
              <a:spcAft>
                <a:spcPct val="0"/>
              </a:spcAft>
              <a:buClrTx/>
              <a:buSzTx/>
              <a:buFontTx/>
              <a:buNone/>
              <a:tabLst/>
              <a:defRPr/>
            </a:pPr>
            <a:r>
              <a:rPr lang="en-US" b="1" dirty="0" smtClean="0"/>
              <a:t>Benefits of an Incident Response Readiness Program</a:t>
            </a:r>
            <a:r>
              <a:rPr lang="en-US" altLang="en-US" b="1" dirty="0" smtClean="0">
                <a:cs typeface="Lucida Sans Regular" charset="0"/>
              </a:rPr>
              <a:t>: </a:t>
            </a:r>
            <a:r>
              <a:rPr lang="en-US" i="1" dirty="0" smtClean="0">
                <a:cs typeface="Lucida Sans Regular" charset="0"/>
              </a:rPr>
              <a:t>2 minutes</a:t>
            </a:r>
            <a:endParaRPr lang="en-US" b="1" dirty="0" smtClean="0"/>
          </a:p>
          <a:p>
            <a:r>
              <a:rPr lang="en-US" b="1" dirty="0" smtClean="0"/>
              <a:t>Say:</a:t>
            </a:r>
            <a:r>
              <a:rPr lang="en-US" b="1" baseline="0" dirty="0" smtClean="0"/>
              <a:t> </a:t>
            </a:r>
            <a:r>
              <a:rPr lang="en-US" b="0" i="0" kern="1200" baseline="0" dirty="0" smtClean="0">
                <a:solidFill>
                  <a:schemeClr val="tx1"/>
                </a:solidFill>
                <a:effectLst/>
              </a:rPr>
              <a:t>An incident response readiness program offers</a:t>
            </a:r>
            <a:r>
              <a:rPr lang="en-US" dirty="0" smtClean="0"/>
              <a:t> a coordinated approach to building and maturing the organization</a:t>
            </a:r>
            <a:r>
              <a:rPr lang="uk-UA" dirty="0" smtClean="0"/>
              <a:t>’</a:t>
            </a:r>
            <a:r>
              <a:rPr lang="en-US" dirty="0" smtClean="0"/>
              <a:t>s capabilities, allowing</a:t>
            </a:r>
            <a:r>
              <a:rPr lang="en-US" baseline="0" dirty="0" smtClean="0"/>
              <a:t> an organization to:</a:t>
            </a:r>
            <a:r>
              <a:rPr lang="en-US" dirty="0" smtClean="0"/>
              <a:t> </a:t>
            </a:r>
          </a:p>
          <a:p>
            <a:pPr marL="171450" lvl="1" indent="-171450">
              <a:buFont typeface="Arial" charset="0"/>
              <a:buChar char="•"/>
              <a:defRPr/>
            </a:pPr>
            <a:r>
              <a:rPr lang="en-US" dirty="0" smtClean="0"/>
              <a:t>Identify deficiencies, weaknesses, and risks, and define and execute improvement plans to increase an organization</a:t>
            </a:r>
            <a:r>
              <a:rPr lang="uk-UA" dirty="0" smtClean="0"/>
              <a:t>’</a:t>
            </a:r>
            <a:r>
              <a:rPr lang="en-US" dirty="0" smtClean="0"/>
              <a:t>s resilience</a:t>
            </a:r>
          </a:p>
          <a:p>
            <a:pPr marL="171450" lvl="1" indent="-171450">
              <a:buFont typeface="Arial" charset="0"/>
              <a:buChar char="•"/>
              <a:defRPr/>
            </a:pPr>
            <a:r>
              <a:rPr lang="en-US" dirty="0" smtClean="0"/>
              <a:t>Ensure that staff are fully prepared and capable of responding to incidents by efficiently following business continuity and disaster-recovery procedures </a:t>
            </a:r>
          </a:p>
          <a:p>
            <a:pPr marL="171450" lvl="1" indent="-171450">
              <a:buFont typeface="Arial" charset="0"/>
              <a:buChar char="•"/>
              <a:defRPr/>
            </a:pPr>
            <a:r>
              <a:rPr lang="en-US" dirty="0" smtClean="0"/>
              <a:t>Increase cooperation and teamwork across the organization to more efficiently respond to cyberattacks </a:t>
            </a:r>
          </a:p>
          <a:p>
            <a:pPr marL="171450" lvl="1" indent="-171450">
              <a:buFont typeface="Arial" charset="0"/>
              <a:buChar char="•"/>
              <a:defRPr/>
            </a:pPr>
            <a:r>
              <a:rPr lang="en-US" dirty="0" smtClean="0"/>
              <a:t>Identify interdependencies and exchange best practices with other organizations</a:t>
            </a:r>
          </a:p>
          <a:p>
            <a:endParaRPr lang="en-US" dirty="0"/>
          </a:p>
        </p:txBody>
      </p:sp>
      <p:sp>
        <p:nvSpPr>
          <p:cNvPr id="4" name="Footer Placeholder 3"/>
          <p:cNvSpPr>
            <a:spLocks noGrp="1"/>
          </p:cNvSpPr>
          <p:nvPr>
            <p:ph type="ftr" sz="quarter" idx="10"/>
          </p:nvPr>
        </p:nvSpPr>
        <p:spPr>
          <a:xfrm>
            <a:off x="0" y="8928556"/>
            <a:ext cx="4078361" cy="215444"/>
          </a:xfrm>
        </p:spPr>
        <p:txBody>
          <a:bodyPr/>
          <a:lstStyle/>
          <a:p>
            <a:pPr eaLnBrk="0" hangingPunct="0"/>
            <a:r>
              <a:rPr lang="en-US" sz="800" dirty="0" smtClean="0">
                <a:solidFill>
                  <a:prstClr val="black">
                    <a:lumMod val="65000"/>
                    <a:lumOff val="35000"/>
                  </a:prstClr>
                </a:solidFill>
                <a:cs typeface=""/>
              </a:rPr>
              <a:t>Module 1: Defining Exercises and Their Organizational Benefits  © 2017 FIRST</a:t>
            </a:r>
          </a:p>
        </p:txBody>
      </p:sp>
      <p:sp>
        <p:nvSpPr>
          <p:cNvPr id="5" name="Slide Number Placeholder 4"/>
          <p:cNvSpPr>
            <a:spLocks noGrp="1"/>
          </p:cNvSpPr>
          <p:nvPr>
            <p:ph type="sldNum" sz="quarter" idx="11"/>
          </p:nvPr>
        </p:nvSpPr>
        <p:spPr/>
        <p:txBody>
          <a:bodyPr/>
          <a:lstStyle/>
          <a:p>
            <a:fld id="{F5E97437-CEF4-4036-91BC-BC5EA72D1A5E}" type="slidenum">
              <a:rPr lang="en-US" altLang="en-US" smtClean="0"/>
              <a:pPr/>
              <a:t>8</a:t>
            </a:fld>
            <a:endParaRPr lang="en-US" altLang="en-US" dirty="0"/>
          </a:p>
        </p:txBody>
      </p:sp>
    </p:spTree>
    <p:extLst>
      <p:ext uri="{BB962C8B-B14F-4D97-AF65-F5344CB8AC3E}">
        <p14:creationId xmlns:p14="http://schemas.microsoft.com/office/powerpoint/2010/main" val="12897559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304800" y="4343400"/>
            <a:ext cx="6248400" cy="4114800"/>
          </a:xfrm>
          <a:prstGeom prst="rect">
            <a:avLst/>
          </a:prstGeom>
        </p:spPr>
        <p:txBody>
          <a:bodyPr/>
          <a:lstStyle/>
          <a:p>
            <a:r>
              <a:rPr lang="en-US" b="1" dirty="0" smtClean="0"/>
              <a:t>Comprehensive Incident Response Policy: </a:t>
            </a:r>
            <a:r>
              <a:rPr lang="en-US" i="1" dirty="0" smtClean="0"/>
              <a:t>2 minutes</a:t>
            </a:r>
          </a:p>
          <a:p>
            <a:r>
              <a:rPr lang="en-US" b="1" dirty="0" smtClean="0"/>
              <a:t>Say: </a:t>
            </a:r>
            <a:r>
              <a:rPr lang="en-US" dirty="0" smtClean="0"/>
              <a:t>Once you have an incident response </a:t>
            </a:r>
            <a:r>
              <a:rPr lang="en-US" i="1" dirty="0" smtClean="0"/>
              <a:t>readiness</a:t>
            </a:r>
            <a:r>
              <a:rPr lang="en-US" dirty="0" smtClean="0"/>
              <a:t> program in place, developing a comprehensive incident response </a:t>
            </a:r>
            <a:r>
              <a:rPr lang="en-US" i="1" dirty="0" smtClean="0"/>
              <a:t>policy </a:t>
            </a:r>
            <a:r>
              <a:rPr lang="en-US" dirty="0" smtClean="0"/>
              <a:t>that you can communicate outward to your organization will help ensure that your organization is ready to respond to incidents. </a:t>
            </a:r>
          </a:p>
          <a:p>
            <a:r>
              <a:rPr lang="en-US" dirty="0" smtClean="0"/>
              <a:t>An incident response readiness program should include a policy that outlines the organization’s internal and external requirements associated with training personnel, exercising plans, and testing components and systems. The policy forms the framework for the purpose and objectives of the program and cites applicable federal and internal guidance. </a:t>
            </a:r>
          </a:p>
          <a:p>
            <a:pPr lvl="1"/>
            <a:endParaRPr lang="en-US" dirty="0"/>
          </a:p>
        </p:txBody>
      </p:sp>
      <p:sp>
        <p:nvSpPr>
          <p:cNvPr id="4" name="Footer Placeholder 3"/>
          <p:cNvSpPr>
            <a:spLocks noGrp="1"/>
          </p:cNvSpPr>
          <p:nvPr>
            <p:ph type="ftr" sz="quarter" idx="10"/>
          </p:nvPr>
        </p:nvSpPr>
        <p:spPr>
          <a:xfrm>
            <a:off x="0" y="8928556"/>
            <a:ext cx="4078361" cy="215444"/>
          </a:xfrm>
        </p:spPr>
        <p:txBody>
          <a:bodyPr/>
          <a:lstStyle/>
          <a:p>
            <a:r>
              <a:rPr lang="en-US" dirty="0" smtClean="0"/>
              <a:t>Module 1: Defining Exercises and Their Organizational Benefits  © 2017 FIRST</a:t>
            </a:r>
          </a:p>
        </p:txBody>
      </p:sp>
      <p:sp>
        <p:nvSpPr>
          <p:cNvPr id="5" name="Slide Number Placeholder 4"/>
          <p:cNvSpPr>
            <a:spLocks noGrp="1"/>
          </p:cNvSpPr>
          <p:nvPr>
            <p:ph type="sldNum" sz="quarter" idx="11"/>
          </p:nvPr>
        </p:nvSpPr>
        <p:spPr/>
        <p:txBody>
          <a:bodyPr/>
          <a:lstStyle/>
          <a:p>
            <a:fld id="{F5E97437-CEF4-4036-91BC-BC5EA72D1A5E}" type="slidenum">
              <a:rPr lang="en-US" altLang="en-US" smtClean="0"/>
              <a:pPr/>
              <a:t>9</a:t>
            </a:fld>
            <a:endParaRPr lang="en-US" altLang="en-US" dirty="0"/>
          </a:p>
        </p:txBody>
      </p:sp>
      <p:sp>
        <p:nvSpPr>
          <p:cNvPr id="10" name="Slide Image Placeholder 9"/>
          <p:cNvSpPr>
            <a:spLocks noGrp="1" noRot="1" noChangeAspect="1"/>
          </p:cNvSpPr>
          <p:nvPr>
            <p:ph type="sldImg"/>
          </p:nvPr>
        </p:nvSpPr>
        <p:spPr/>
      </p:sp>
    </p:spTree>
    <p:extLst>
      <p:ext uri="{BB962C8B-B14F-4D97-AF65-F5344CB8AC3E}">
        <p14:creationId xmlns:p14="http://schemas.microsoft.com/office/powerpoint/2010/main" val="17241791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tiff"/></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tiff"/></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bg>
      <p:bgPr>
        <a:blipFill dpi="0" rotWithShape="1">
          <a:blip r:embed="rId2">
            <a:lum/>
          </a:blip>
          <a:srcRect/>
          <a:stretch>
            <a:fillRect l="-17000" r="-17000"/>
          </a:stretch>
        </a:blipFill>
        <a:effectLst/>
      </p:bgPr>
    </p:bg>
    <p:spTree>
      <p:nvGrpSpPr>
        <p:cNvPr id="1" name=""/>
        <p:cNvGrpSpPr/>
        <p:nvPr/>
      </p:nvGrpSpPr>
      <p:grpSpPr>
        <a:xfrm>
          <a:off x="0" y="0"/>
          <a:ext cx="0" cy="0"/>
          <a:chOff x="0" y="0"/>
          <a:chExt cx="0" cy="0"/>
        </a:xfrm>
      </p:grpSpPr>
      <p:pic>
        <p:nvPicPr>
          <p:cNvPr id="2050" name="Picture 2" descr="ttps://www.first.org/identity/first-org.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4919980"/>
            <a:ext cx="2933700" cy="1760220"/>
          </a:xfrm>
          <a:prstGeom prst="rect">
            <a:avLst/>
          </a:prstGeom>
          <a:noFill/>
          <a:extLst>
            <a:ext uri="{909E8E84-426E-40DD-AFC4-6F175D3DCCD1}">
              <a14:hiddenFill xmlns:a14="http://schemas.microsoft.com/office/drawing/2010/main">
                <a:solidFill>
                  <a:srgbClr val="FFFFFF"/>
                </a:solidFill>
              </a14:hiddenFill>
            </a:ext>
          </a:extLst>
        </p:spPr>
      </p:pic>
      <p:sp>
        <p:nvSpPr>
          <p:cNvPr id="10" name="Title 1"/>
          <p:cNvSpPr>
            <a:spLocks noGrp="1"/>
          </p:cNvSpPr>
          <p:nvPr>
            <p:ph type="ctrTitle"/>
          </p:nvPr>
        </p:nvSpPr>
        <p:spPr>
          <a:xfrm>
            <a:off x="3048000" y="3646714"/>
            <a:ext cx="5410200" cy="704850"/>
          </a:xfrm>
          <a:prstGeom prst="rect">
            <a:avLst/>
          </a:prstGeom>
        </p:spPr>
        <p:txBody>
          <a:bodyPr anchor="ctr" anchorCtr="0">
            <a:normAutofit/>
          </a:bodyPr>
          <a:lstStyle>
            <a:lvl1pPr algn="r">
              <a:defRPr sz="2800" b="1">
                <a:latin typeface="Calibri" charset="0"/>
                <a:ea typeface="Calibri" charset="0"/>
                <a:cs typeface="Calibri" charset="0"/>
              </a:defRPr>
            </a:lvl1pPr>
          </a:lstStyle>
          <a:p>
            <a:r>
              <a:rPr lang="en-US" dirty="0" smtClean="0"/>
              <a:t>Click to edit Master title style</a:t>
            </a:r>
            <a:endParaRPr lang="en-US" dirty="0"/>
          </a:p>
        </p:txBody>
      </p:sp>
      <p:sp>
        <p:nvSpPr>
          <p:cNvPr id="11" name="Subtitle 2"/>
          <p:cNvSpPr>
            <a:spLocks noGrp="1"/>
          </p:cNvSpPr>
          <p:nvPr>
            <p:ph type="subTitle" idx="1" hasCustomPrompt="1"/>
          </p:nvPr>
        </p:nvSpPr>
        <p:spPr>
          <a:xfrm>
            <a:off x="3581400" y="4620208"/>
            <a:ext cx="4876800" cy="914400"/>
          </a:xfrm>
          <a:prstGeom prst="rect">
            <a:avLst/>
          </a:prstGeom>
        </p:spPr>
        <p:txBody>
          <a:bodyPr>
            <a:normAutofit/>
          </a:bodyPr>
          <a:lstStyle>
            <a:lvl1pPr marL="0" indent="0" algn="r">
              <a:buNone/>
              <a:defRPr sz="1600" baseline="0">
                <a:solidFill>
                  <a:schemeClr val="tx1">
                    <a:tint val="75000"/>
                  </a:schemeClr>
                </a:solidFill>
                <a:latin typeface="Calibri" charset="0"/>
                <a:ea typeface="Calibri" charset="0"/>
                <a:cs typeface="Calibri"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a:t>
            </a:r>
          </a:p>
          <a:p>
            <a:r>
              <a:rPr lang="en-US" dirty="0" smtClean="0"/>
              <a:t>Date of Presentation</a:t>
            </a:r>
            <a:endParaRPr lang="en-US" dirty="0"/>
          </a:p>
        </p:txBody>
      </p:sp>
    </p:spTree>
    <p:extLst/>
  </p:cSld>
  <p:clrMapOvr>
    <a:masterClrMapping/>
  </p:clrMapOvr>
  <p:transition spd="med">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Questions">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74998" y="1257539"/>
            <a:ext cx="5460709" cy="4737165"/>
          </a:xfrm>
          <a:prstGeom prst="rect">
            <a:avLst/>
          </a:prstGeom>
        </p:spPr>
      </p:pic>
      <p:sp>
        <p:nvSpPr>
          <p:cNvPr id="6" name="TextBox 5"/>
          <p:cNvSpPr txBox="1"/>
          <p:nvPr/>
        </p:nvSpPr>
        <p:spPr>
          <a:xfrm>
            <a:off x="475861" y="335902"/>
            <a:ext cx="1900200" cy="584775"/>
          </a:xfrm>
          <a:prstGeom prst="rect">
            <a:avLst/>
          </a:prstGeom>
          <a:noFill/>
        </p:spPr>
        <p:txBody>
          <a:bodyPr wrap="none" rtlCol="0">
            <a:spAutoFit/>
          </a:bodyPr>
          <a:lstStyle/>
          <a:p>
            <a:r>
              <a:rPr lang="en-GB" sz="3200" b="1" dirty="0" smtClean="0">
                <a:latin typeface="Calibri" charset="0"/>
                <a:ea typeface="Calibri" charset="0"/>
                <a:cs typeface="Calibri" charset="0"/>
              </a:rPr>
              <a:t>Questions</a:t>
            </a:r>
            <a:endParaRPr lang="en-GB" sz="3200" b="1" dirty="0">
              <a:latin typeface="Calibri" charset="0"/>
              <a:ea typeface="Calibri" charset="0"/>
              <a:cs typeface="Calibri" charset="0"/>
            </a:endParaRPr>
          </a:p>
        </p:txBody>
      </p:sp>
    </p:spTree>
    <p:extLst/>
  </p:cSld>
  <p:clrMapOvr>
    <a:masterClrMapping/>
  </p:clrMapOvr>
  <p:hf sldNum="0" hd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The End, My Frien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7000" y="1524000"/>
            <a:ext cx="6350000" cy="3810000"/>
          </a:xfrm>
          <a:prstGeom prst="rect">
            <a:avLst/>
          </a:prstGeom>
        </p:spPr>
      </p:pic>
    </p:spTree>
    <p:extLst/>
  </p:cSld>
  <p:clrMapOvr>
    <a:masterClrMapping/>
  </p:clrMapOvr>
  <p:hf sldNum="0" hd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latin typeface="Calibri" charset="0"/>
                <a:ea typeface="Calibri" charset="0"/>
                <a:cs typeface="Calibri" charset="0"/>
              </a:defRPr>
            </a:lvl1pPr>
            <a:lvl2pPr>
              <a:defRPr>
                <a:latin typeface="Calibri" charset="0"/>
                <a:ea typeface="Calibri" charset="0"/>
                <a:cs typeface="Calibri" charset="0"/>
              </a:defRPr>
            </a:lvl2pPr>
            <a:lvl3pPr>
              <a:defRPr>
                <a:latin typeface="Calibri" charset="0"/>
                <a:ea typeface="Calibri" charset="0"/>
                <a:cs typeface="Calibri" charset="0"/>
              </a:defRPr>
            </a:lvl3pPr>
            <a:lvl4pPr>
              <a:defRPr>
                <a:latin typeface="Calibri" charset="0"/>
                <a:ea typeface="Calibri" charset="0"/>
                <a:cs typeface="Calibri" charset="0"/>
              </a:defRPr>
            </a:lvl4pPr>
            <a:lvl5pPr>
              <a:defRPr>
                <a:latin typeface="Calibri" charset="0"/>
                <a:ea typeface="Calibri" charset="0"/>
                <a:cs typeface="Calibri"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8" name="Title 7"/>
          <p:cNvSpPr>
            <a:spLocks noGrp="1"/>
          </p:cNvSpPr>
          <p:nvPr>
            <p:ph type="title"/>
          </p:nvPr>
        </p:nvSpPr>
        <p:spPr/>
        <p:txBody>
          <a:bodyPr/>
          <a:lstStyle>
            <a:lvl1pPr>
              <a:defRPr>
                <a:latin typeface="Calibri" charset="0"/>
                <a:ea typeface="Calibri" charset="0"/>
                <a:cs typeface="Calibri" charset="0"/>
              </a:defRPr>
            </a:lvl1pPr>
          </a:lstStyle>
          <a:p>
            <a:r>
              <a:rPr lang="en-US" smtClean="0"/>
              <a:t>Click to edit Master title style</a:t>
            </a:r>
            <a:endParaRPr lang="en-GB"/>
          </a:p>
        </p:txBody>
      </p:sp>
    </p:spTree>
    <p:extLst/>
  </p:cSld>
  <p:clrMapOvr>
    <a:masterClrMapping/>
  </p:clrMapOvr>
  <p:hf sldNum="0" hdr="0" dt="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Lerning_Chec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78757"/>
            <a:ext cx="5499100" cy="4375944"/>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8" name="Title 7"/>
          <p:cNvSpPr>
            <a:spLocks noGrp="1"/>
          </p:cNvSpPr>
          <p:nvPr>
            <p:ph type="title"/>
          </p:nvPr>
        </p:nvSpPr>
        <p:spPr/>
        <p:txBody>
          <a:bodyPr/>
          <a:lstStyle>
            <a:lvl1pPr>
              <a:defRPr>
                <a:solidFill>
                  <a:schemeClr val="bg1"/>
                </a:solidFill>
              </a:defRPr>
            </a:lvl1pPr>
          </a:lstStyle>
          <a:p>
            <a:r>
              <a:rPr lang="en-US" dirty="0" smtClean="0"/>
              <a:t>Click to edit Master title style</a:t>
            </a:r>
            <a:endParaRPr lang="en-GB" dirty="0"/>
          </a:p>
        </p:txBody>
      </p:sp>
    </p:spTree>
    <p:extLst/>
  </p:cSld>
  <p:clrMapOvr>
    <a:masterClrMapping/>
  </p:clrMapOvr>
  <p:hf sldNum="0" hd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GB" dirty="0"/>
          </a:p>
        </p:txBody>
      </p:sp>
    </p:spTree>
    <p:extLst/>
  </p:cSld>
  <p:clrMapOvr>
    <a:masterClrMapping/>
  </p:clrMapOvr>
  <p:hf sldNum="0" hdr="0" dt="0"/>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itleOnly" preserve="1">
  <p:cSld name="No Foote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GB" dirty="0"/>
          </a:p>
        </p:txBody>
      </p:sp>
    </p:spTree>
    <p:extLst/>
  </p:cSld>
  <p:clrMapOvr>
    <a:masterClrMapping/>
  </p:clrMapOvr>
  <p:hf sldNum="0" hd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ection">
    <p:spTree>
      <p:nvGrpSpPr>
        <p:cNvPr id="1" name=""/>
        <p:cNvGrpSpPr/>
        <p:nvPr/>
      </p:nvGrpSpPr>
      <p:grpSpPr>
        <a:xfrm>
          <a:off x="0" y="0"/>
          <a:ext cx="0" cy="0"/>
          <a:chOff x="0" y="0"/>
          <a:chExt cx="0" cy="0"/>
        </a:xfrm>
      </p:grpSpPr>
      <p:sp>
        <p:nvSpPr>
          <p:cNvPr id="2" name="Title 1"/>
          <p:cNvSpPr>
            <a:spLocks noGrp="1"/>
          </p:cNvSpPr>
          <p:nvPr>
            <p:ph type="title"/>
          </p:nvPr>
        </p:nvSpPr>
        <p:spPr>
          <a:xfrm>
            <a:off x="2317750" y="2257425"/>
            <a:ext cx="4349750" cy="2416175"/>
          </a:xfrm>
        </p:spPr>
        <p:txBody>
          <a:bodyPr>
            <a:normAutofit/>
          </a:bodyPr>
          <a:lstStyle>
            <a:lvl1pPr>
              <a:defRPr sz="3600"/>
            </a:lvl1pPr>
          </a:lstStyle>
          <a:p>
            <a:r>
              <a:rPr lang="en-US" smtClean="0"/>
              <a:t>Click to edit Master title style</a:t>
            </a:r>
            <a:endParaRPr lang="en-GB" dirty="0"/>
          </a:p>
        </p:txBody>
      </p:sp>
    </p:spTree>
    <p:extLst/>
  </p:cSld>
  <p:clrMapOvr>
    <a:masterClrMapping/>
  </p:clrMapOvr>
  <p:hf sldNum="0" hd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3460750" y="6416675"/>
            <a:ext cx="1758950" cy="288925"/>
          </a:xfrm>
          <a:prstGeom prst="rect">
            <a:avLst/>
          </a:prstGeom>
        </p:spPr>
        <p:txBody>
          <a:bodyPr vert="horz" lIns="91440" tIns="45720" rIns="91440" bIns="45720" rtlCol="0" anchor="ctr"/>
          <a:lstStyle>
            <a:lvl1pPr algn="ctr">
              <a:defRPr sz="1200">
                <a:solidFill>
                  <a:schemeClr val="tx1">
                    <a:tint val="75000"/>
                  </a:schemeClr>
                </a:solidFill>
              </a:defRPr>
            </a:lvl1pPr>
          </a:lstStyle>
          <a:p>
            <a:fld id="{323CA8EC-964B-D94C-AB3A-39211D4744CD}" type="slidenum">
              <a:rPr lang="en-GB" smtClean="0"/>
              <a:pPr/>
              <a:t>‹#›</a:t>
            </a:fld>
            <a:endParaRPr lang="en-GB" dirty="0"/>
          </a:p>
        </p:txBody>
      </p:sp>
    </p:spTree>
    <p:extLst/>
  </p:cSld>
  <p:clrMapOvr>
    <a:masterClrMapping/>
  </p:clrMapOvr>
  <p:transition spd="med">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1_Lab Title">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5457825" y="1358900"/>
            <a:ext cx="3670300" cy="5499100"/>
          </a:xfrm>
          <a:prstGeom prst="rect">
            <a:avLst/>
          </a:prstGeom>
        </p:spPr>
      </p:pic>
      <p:sp>
        <p:nvSpPr>
          <p:cNvPr id="2" name="Title 1"/>
          <p:cNvSpPr>
            <a:spLocks noGrp="1"/>
          </p:cNvSpPr>
          <p:nvPr>
            <p:ph type="title"/>
          </p:nvPr>
        </p:nvSpPr>
        <p:spPr>
          <a:xfrm>
            <a:off x="449264" y="1520617"/>
            <a:ext cx="8229600" cy="411162"/>
          </a:xfrm>
        </p:spPr>
        <p:txBody>
          <a:bodyPr/>
          <a:lstStyle>
            <a:lvl1pPr>
              <a:defRPr baseline="0">
                <a:solidFill>
                  <a:schemeClr val="tx1"/>
                </a:solidFill>
                <a:latin typeface="Calibri" charset="0"/>
                <a:ea typeface="Calibri" charset="0"/>
                <a:cs typeface="Calibri" charset="0"/>
              </a:defRPr>
            </a:lvl1pPr>
          </a:lstStyle>
          <a:p>
            <a:r>
              <a:rPr lang="en-US" dirty="0" smtClean="0"/>
              <a:t>Click to edit Master title style</a:t>
            </a:r>
            <a:endParaRPr lang="en-US" dirty="0"/>
          </a:p>
        </p:txBody>
      </p:sp>
      <p:sp>
        <p:nvSpPr>
          <p:cNvPr id="5" name="Text Placeholder 7"/>
          <p:cNvSpPr>
            <a:spLocks noGrp="1"/>
          </p:cNvSpPr>
          <p:nvPr>
            <p:ph type="body" sz="quarter" idx="10"/>
          </p:nvPr>
        </p:nvSpPr>
        <p:spPr>
          <a:xfrm>
            <a:off x="449264" y="2093495"/>
            <a:ext cx="5229642" cy="3418940"/>
          </a:xfrm>
        </p:spPr>
        <p:txBody>
          <a:bodyPr/>
          <a:lstStyle>
            <a:lvl1pPr marL="0" indent="0">
              <a:lnSpc>
                <a:spcPct val="114000"/>
              </a:lnSpc>
              <a:buClr>
                <a:srgbClr val="F38127"/>
              </a:buClr>
              <a:buSzPct val="100000"/>
              <a:buFont typeface="Arial" pitchFamily="34" charset="0"/>
              <a:buNone/>
              <a:defRPr sz="2400" baseline="0">
                <a:solidFill>
                  <a:schemeClr val="tx1"/>
                </a:solidFill>
                <a:latin typeface="Calibri" charset="0"/>
                <a:ea typeface="Calibri" charset="0"/>
                <a:cs typeface="Calibri" charset="0"/>
              </a:defRPr>
            </a:lvl1pPr>
            <a:lvl2pPr marL="293688" indent="-293688">
              <a:lnSpc>
                <a:spcPct val="114000"/>
              </a:lnSpc>
              <a:buClr>
                <a:schemeClr val="tx1"/>
              </a:buClr>
              <a:buSzPct val="100000"/>
              <a:buFont typeface="Arial" panose="020B0604020202020204" pitchFamily="34" charset="0"/>
              <a:buChar char="•"/>
              <a:tabLst/>
              <a:defRPr sz="2400" baseline="0">
                <a:solidFill>
                  <a:schemeClr val="tx1"/>
                </a:solidFill>
                <a:latin typeface="Calibri" charset="0"/>
                <a:ea typeface="Calibri" charset="0"/>
                <a:cs typeface="Calibri" charset="0"/>
              </a:defRPr>
            </a:lvl2pPr>
            <a:lvl3pPr marL="804863" indent="-454025">
              <a:lnSpc>
                <a:spcPct val="114000"/>
              </a:lnSpc>
              <a:buClr>
                <a:schemeClr val="tx1"/>
              </a:buClr>
              <a:buSzPct val="100000"/>
              <a:buFont typeface="Aharoni" panose="02010803020104030203" pitchFamily="2" charset="-79"/>
              <a:buChar char="—"/>
              <a:tabLst/>
              <a:defRPr sz="2400" baseline="0">
                <a:solidFill>
                  <a:schemeClr val="tx1"/>
                </a:solidFill>
                <a:latin typeface="Calibri" charset="0"/>
                <a:ea typeface="Calibri" charset="0"/>
                <a:cs typeface="Calibri" charset="0"/>
              </a:defRPr>
            </a:lvl3pPr>
            <a:lvl4pPr marL="1087438" indent="-282575">
              <a:lnSpc>
                <a:spcPct val="114000"/>
              </a:lnSpc>
              <a:buClr>
                <a:schemeClr val="tx1"/>
              </a:buClr>
              <a:buSzPct val="100000"/>
              <a:buFont typeface="Arial" panose="020B0604020202020204" pitchFamily="34" charset="0"/>
              <a:buChar char="•"/>
              <a:tabLst/>
              <a:defRPr sz="2400" b="0" i="0" baseline="0">
                <a:solidFill>
                  <a:schemeClr val="tx1"/>
                </a:solidFill>
                <a:latin typeface="Calibri" charset="0"/>
                <a:ea typeface="Calibri" charset="0"/>
                <a:cs typeface="Calibri" charset="0"/>
              </a:defRPr>
            </a:lvl4pPr>
            <a:lvl5pPr>
              <a:lnSpc>
                <a:spcPct val="114000"/>
              </a:lnSpc>
              <a:buClr>
                <a:schemeClr val="tx1">
                  <a:lumMod val="65000"/>
                  <a:lumOff val="35000"/>
                </a:schemeClr>
              </a:buClr>
              <a:buSzPct val="100000"/>
              <a:defRPr sz="2400" baseline="0">
                <a:latin typeface="Aharoni" panose="02010803020104030203" pitchFamily="2" charset="-79"/>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hf sldNum="0" hd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1_Lab Contents">
    <p:spTree>
      <p:nvGrpSpPr>
        <p:cNvPr id="1" name=""/>
        <p:cNvGrpSpPr/>
        <p:nvPr/>
      </p:nvGrpSpPr>
      <p:grpSpPr>
        <a:xfrm>
          <a:off x="0" y="0"/>
          <a:ext cx="0" cy="0"/>
          <a:chOff x="0" y="0"/>
          <a:chExt cx="0" cy="0"/>
        </a:xfrm>
      </p:grpSpPr>
      <p:pic>
        <p:nvPicPr>
          <p:cNvPr id="4" name="Picture 3"/>
          <p:cNvPicPr>
            <a:picLocks noChangeAspect="1"/>
          </p:cNvPicPr>
          <p:nvPr/>
        </p:nvPicPr>
        <p:blipFill>
          <a:blip r:embed="rId2">
            <a:alphaModFix amt="24000"/>
          </a:blip>
          <a:stretch>
            <a:fillRect/>
          </a:stretch>
        </p:blipFill>
        <p:spPr>
          <a:xfrm>
            <a:off x="5457825" y="1358900"/>
            <a:ext cx="3670300" cy="5499100"/>
          </a:xfrm>
          <a:prstGeom prst="rect">
            <a:avLst/>
          </a:prstGeom>
        </p:spPr>
      </p:pic>
      <p:sp>
        <p:nvSpPr>
          <p:cNvPr id="2" name="Title 1"/>
          <p:cNvSpPr>
            <a:spLocks noGrp="1"/>
          </p:cNvSpPr>
          <p:nvPr>
            <p:ph type="title"/>
          </p:nvPr>
        </p:nvSpPr>
        <p:spPr>
          <a:xfrm>
            <a:off x="457200" y="350838"/>
            <a:ext cx="8229600" cy="411162"/>
          </a:xfrm>
        </p:spPr>
        <p:txBody>
          <a:bodyPr/>
          <a:lstStyle>
            <a:lvl1pPr>
              <a:defRPr baseline="0">
                <a:solidFill>
                  <a:schemeClr val="tx1"/>
                </a:solidFill>
                <a:latin typeface="Calibri" charset="0"/>
                <a:ea typeface="Calibri" charset="0"/>
                <a:cs typeface="Calibri" charset="0"/>
              </a:defRPr>
            </a:lvl1pPr>
          </a:lstStyle>
          <a:p>
            <a:r>
              <a:rPr lang="en-US" dirty="0" smtClean="0"/>
              <a:t>Click to edit Master title style</a:t>
            </a:r>
            <a:endParaRPr lang="en-US" dirty="0"/>
          </a:p>
        </p:txBody>
      </p:sp>
      <p:sp>
        <p:nvSpPr>
          <p:cNvPr id="5" name="Text Placeholder 7"/>
          <p:cNvSpPr>
            <a:spLocks noGrp="1"/>
          </p:cNvSpPr>
          <p:nvPr>
            <p:ph type="body" sz="quarter" idx="10"/>
          </p:nvPr>
        </p:nvSpPr>
        <p:spPr>
          <a:xfrm>
            <a:off x="449263" y="1206500"/>
            <a:ext cx="8258175" cy="4305935"/>
          </a:xfrm>
        </p:spPr>
        <p:txBody>
          <a:bodyPr/>
          <a:lstStyle>
            <a:lvl1pPr marL="0" indent="0">
              <a:lnSpc>
                <a:spcPct val="114000"/>
              </a:lnSpc>
              <a:buClr>
                <a:srgbClr val="F38127"/>
              </a:buClr>
              <a:buSzPct val="100000"/>
              <a:buFont typeface="Arial" pitchFamily="34" charset="0"/>
              <a:buNone/>
              <a:defRPr sz="2400" baseline="0">
                <a:solidFill>
                  <a:schemeClr val="tx1"/>
                </a:solidFill>
                <a:latin typeface="Calibri" charset="0"/>
                <a:ea typeface="Calibri" charset="0"/>
                <a:cs typeface="Calibri" charset="0"/>
              </a:defRPr>
            </a:lvl1pPr>
            <a:lvl2pPr marL="293688" indent="-293688">
              <a:lnSpc>
                <a:spcPct val="114000"/>
              </a:lnSpc>
              <a:buClr>
                <a:schemeClr val="tx1"/>
              </a:buClr>
              <a:buSzPct val="100000"/>
              <a:buFont typeface="Arial" panose="020B0604020202020204" pitchFamily="34" charset="0"/>
              <a:buChar char="•"/>
              <a:tabLst/>
              <a:defRPr sz="2400" baseline="0">
                <a:solidFill>
                  <a:schemeClr val="tx1"/>
                </a:solidFill>
                <a:latin typeface="Calibri" charset="0"/>
                <a:ea typeface="Calibri" charset="0"/>
                <a:cs typeface="Calibri" charset="0"/>
              </a:defRPr>
            </a:lvl2pPr>
            <a:lvl3pPr marL="804863" indent="-454025">
              <a:lnSpc>
                <a:spcPct val="114000"/>
              </a:lnSpc>
              <a:buClr>
                <a:schemeClr val="tx1"/>
              </a:buClr>
              <a:buSzPct val="100000"/>
              <a:buFont typeface="Aharoni" panose="02010803020104030203" pitchFamily="2" charset="-79"/>
              <a:buChar char="—"/>
              <a:tabLst/>
              <a:defRPr sz="2400" baseline="0">
                <a:solidFill>
                  <a:schemeClr val="tx1"/>
                </a:solidFill>
                <a:latin typeface="Calibri" charset="0"/>
                <a:ea typeface="Calibri" charset="0"/>
                <a:cs typeface="Calibri" charset="0"/>
              </a:defRPr>
            </a:lvl3pPr>
            <a:lvl4pPr marL="1087438" indent="-282575">
              <a:lnSpc>
                <a:spcPct val="114000"/>
              </a:lnSpc>
              <a:buClr>
                <a:schemeClr val="tx1"/>
              </a:buClr>
              <a:buSzPct val="100000"/>
              <a:buFont typeface="Arial" panose="020B0604020202020204" pitchFamily="34" charset="0"/>
              <a:buChar char="•"/>
              <a:tabLst/>
              <a:defRPr sz="2400" b="0" i="0" baseline="0">
                <a:solidFill>
                  <a:schemeClr val="tx1"/>
                </a:solidFill>
                <a:latin typeface="Calibri" charset="0"/>
                <a:ea typeface="Calibri" charset="0"/>
                <a:cs typeface="Calibri" charset="0"/>
              </a:defRPr>
            </a:lvl4pPr>
            <a:lvl5pPr>
              <a:lnSpc>
                <a:spcPct val="114000"/>
              </a:lnSpc>
              <a:buClr>
                <a:schemeClr val="tx1">
                  <a:lumMod val="65000"/>
                  <a:lumOff val="35000"/>
                </a:schemeClr>
              </a:buClr>
              <a:buSzPct val="100000"/>
              <a:defRPr sz="2400" baseline="0">
                <a:latin typeface="Aharoni" panose="02010803020104030203" pitchFamily="2" charset="-79"/>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hf sldNum="0" hdr="0" dt="0"/>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lum/>
          </a:blip>
          <a:srcRect/>
          <a:stretch>
            <a:fillRect l="-17000" r="-17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65125"/>
            <a:ext cx="8293100" cy="879475"/>
          </a:xfrm>
          <a:prstGeom prst="rect">
            <a:avLst/>
          </a:prstGeom>
        </p:spPr>
        <p:txBody>
          <a:bodyPr vert="horz" lIns="91440" tIns="45720" rIns="91440" bIns="45720" rtlCol="0" anchor="ctr">
            <a:normAutofit/>
          </a:bodyPr>
          <a:lstStyle/>
          <a:p>
            <a:r>
              <a:rPr lang="en-US" smtClean="0"/>
              <a:t>Click to edit Master title style</a:t>
            </a:r>
            <a:endParaRPr lang="en-GB" dirty="0"/>
          </a:p>
        </p:txBody>
      </p:sp>
      <p:sp>
        <p:nvSpPr>
          <p:cNvPr id="3" name="Text Placeholder 2"/>
          <p:cNvSpPr>
            <a:spLocks noGrp="1"/>
          </p:cNvSpPr>
          <p:nvPr>
            <p:ph type="body" idx="1"/>
          </p:nvPr>
        </p:nvSpPr>
        <p:spPr>
          <a:xfrm>
            <a:off x="457200" y="1478756"/>
            <a:ext cx="8293100" cy="47037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pic>
        <p:nvPicPr>
          <p:cNvPr id="9" name="Picture 8"/>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7800392" y="6043843"/>
            <a:ext cx="1229308" cy="737586"/>
          </a:xfrm>
          <a:prstGeom prst="rect">
            <a:avLst/>
          </a:prstGeom>
        </p:spPr>
      </p:pic>
      <p:sp>
        <p:nvSpPr>
          <p:cNvPr id="10" name="TextBox 9"/>
          <p:cNvSpPr txBox="1"/>
          <p:nvPr/>
        </p:nvSpPr>
        <p:spPr>
          <a:xfrm>
            <a:off x="0" y="6565985"/>
            <a:ext cx="5113176" cy="215444"/>
          </a:xfrm>
          <a:prstGeom prst="rect">
            <a:avLst/>
          </a:prstGeom>
          <a:noFill/>
        </p:spPr>
        <p:txBody>
          <a:bodyPr wrap="square" rtlCol="0" anchor="ctr" anchorCtr="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dirty="0" smtClean="0">
                <a:solidFill>
                  <a:schemeClr val="tx2"/>
                </a:solidFill>
                <a:latin typeface="Calibri" charset="0"/>
                <a:ea typeface="Calibri" charset="0"/>
                <a:cs typeface="Calibri" charset="0"/>
              </a:rPr>
              <a:t>Module 1: Defining Exercises and Their Organizational Benefits;</a:t>
            </a:r>
            <a:r>
              <a:rPr lang="en-US" sz="800" baseline="0" dirty="0" smtClean="0">
                <a:solidFill>
                  <a:schemeClr val="tx2"/>
                </a:solidFill>
                <a:latin typeface="Calibri" charset="0"/>
                <a:ea typeface="Calibri" charset="0"/>
                <a:cs typeface="Calibri" charset="0"/>
              </a:rPr>
              <a:t> </a:t>
            </a:r>
            <a:r>
              <a:rPr lang="en-US" sz="800" baseline="0" dirty="0" smtClean="0">
                <a:solidFill>
                  <a:schemeClr val="tx1">
                    <a:lumMod val="65000"/>
                    <a:lumOff val="35000"/>
                  </a:schemeClr>
                </a:solidFill>
                <a:latin typeface="Calibri" charset="0"/>
                <a:ea typeface="Calibri" charset="0"/>
                <a:cs typeface="Calibri" charset="0"/>
              </a:rPr>
              <a:t>v1.1</a:t>
            </a:r>
            <a:r>
              <a:rPr lang="en-US" sz="800" dirty="0" smtClean="0">
                <a:solidFill>
                  <a:schemeClr val="tx1">
                    <a:lumMod val="65000"/>
                    <a:lumOff val="35000"/>
                  </a:schemeClr>
                </a:solidFill>
                <a:latin typeface="Calibri" charset="0"/>
                <a:ea typeface="Calibri" charset="0"/>
                <a:cs typeface="Calibri" charset="0"/>
              </a:rPr>
              <a:t>, © </a:t>
            </a:r>
            <a:r>
              <a:rPr lang="en-US" sz="800" dirty="0" smtClean="0">
                <a:solidFill>
                  <a:schemeClr val="tx1">
                    <a:lumMod val="65000"/>
                    <a:lumOff val="35000"/>
                  </a:schemeClr>
                </a:solidFill>
                <a:latin typeface="Calibri" charset="0"/>
                <a:ea typeface="Calibri" charset="0"/>
                <a:cs typeface="Calibri" charset="0"/>
              </a:rPr>
              <a:t>2017, </a:t>
            </a:r>
            <a:r>
              <a:rPr lang="en-US" sz="800" dirty="0" smtClean="0">
                <a:solidFill>
                  <a:schemeClr val="tx1">
                    <a:lumMod val="65000"/>
                    <a:lumOff val="35000"/>
                  </a:schemeClr>
                </a:solidFill>
                <a:latin typeface="Calibri" charset="0"/>
                <a:ea typeface="Calibri" charset="0"/>
                <a:cs typeface="Calibri" charset="0"/>
              </a:rPr>
              <a:t>FIRST Inc.</a:t>
            </a:r>
          </a:p>
        </p:txBody>
      </p:sp>
    </p:spTree>
    <p:extLst>
      <p:ext uri="{BB962C8B-B14F-4D97-AF65-F5344CB8AC3E}">
        <p14:creationId xmlns:p14="http://schemas.microsoft.com/office/powerpoint/2010/main" val="1857558196"/>
      </p:ext>
    </p:extLst>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2" r:id="rId5"/>
    <p:sldLayoutId id="2147483753" r:id="rId6"/>
    <p:sldLayoutId id="2147483754" r:id="rId7"/>
    <p:sldLayoutId id="2147483755" r:id="rId8"/>
    <p:sldLayoutId id="2147483756" r:id="rId9"/>
    <p:sldLayoutId id="2147483757" r:id="rId10"/>
    <p:sldLayoutId id="2147483758" r:id="rId11"/>
  </p:sldLayoutIdLst>
  <p:transition spd="med">
    <p:fade/>
  </p:transition>
  <p:timing>
    <p:tnLst>
      <p:par>
        <p:cTn id="1" dur="indefinite" restart="never" nodeType="tmRoot"/>
      </p:par>
    </p:tnLst>
  </p:timing>
  <p:hf sldNum="0" hdr="0" dt="0"/>
  <p:txStyles>
    <p:titleStyle>
      <a:lvl1pPr algn="l" defTabSz="914400" rtl="0" eaLnBrk="1" latinLnBrk="0" hangingPunct="1">
        <a:lnSpc>
          <a:spcPct val="90000"/>
        </a:lnSpc>
        <a:spcBef>
          <a:spcPct val="0"/>
        </a:spcBef>
        <a:buNone/>
        <a:defRPr sz="3200" b="1" i="0" kern="1200">
          <a:solidFill>
            <a:schemeClr val="tx1"/>
          </a:solidFill>
          <a:latin typeface="Calibri" charset="0"/>
          <a:ea typeface="Calibri" charset="0"/>
          <a:cs typeface="Calibri" charset="0"/>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Calibri" charset="0"/>
          <a:ea typeface="Calibri" charset="0"/>
          <a:cs typeface="Calibri"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Calibri" charset="0"/>
          <a:ea typeface="Calibri" charset="0"/>
          <a:cs typeface="Calibri" charset="0"/>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Calibri" charset="0"/>
          <a:ea typeface="Calibri" charset="0"/>
          <a:cs typeface="Calibri" charset="0"/>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Calibri" charset="0"/>
          <a:ea typeface="Calibri" charset="0"/>
          <a:cs typeface="Calibri" charset="0"/>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Calibri" charset="0"/>
          <a:ea typeface="Calibri" charset="0"/>
          <a:cs typeface="Calibri"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768" userDrawn="1">
          <p15:clr>
            <a:srgbClr val="F26B43"/>
          </p15:clr>
        </p15:guide>
        <p15:guide id="2" pos="288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8.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itle 1"/>
          <p:cNvSpPr>
            <a:spLocks noGrp="1"/>
          </p:cNvSpPr>
          <p:nvPr>
            <p:ph type="ctrTitle"/>
          </p:nvPr>
        </p:nvSpPr>
        <p:spPr/>
        <p:txBody>
          <a:bodyPr>
            <a:normAutofit fontScale="90000"/>
          </a:bodyPr>
          <a:lstStyle/>
          <a:p>
            <a:r>
              <a:rPr lang="en-US" altLang="en-US" dirty="0" smtClean="0">
                <a:latin typeface="Calibri" charset="0"/>
                <a:ea typeface="Calibri" charset="0"/>
                <a:cs typeface="Calibri" charset="0"/>
              </a:rPr>
              <a:t>DAY 1:</a:t>
            </a:r>
            <a:br>
              <a:rPr lang="en-US" altLang="en-US" dirty="0" smtClean="0">
                <a:latin typeface="Calibri" charset="0"/>
                <a:ea typeface="Calibri" charset="0"/>
                <a:cs typeface="Calibri" charset="0"/>
              </a:rPr>
            </a:br>
            <a:r>
              <a:rPr lang="en-US" altLang="en-US" dirty="0" smtClean="0">
                <a:latin typeface="Calibri" charset="0"/>
                <a:ea typeface="Calibri" charset="0"/>
                <a:cs typeface="Calibri" charset="0"/>
              </a:rPr>
              <a:t>Conducting </a:t>
            </a:r>
            <a:br>
              <a:rPr lang="en-US" altLang="en-US" dirty="0" smtClean="0">
                <a:latin typeface="Calibri" charset="0"/>
                <a:ea typeface="Calibri" charset="0"/>
                <a:cs typeface="Calibri" charset="0"/>
              </a:rPr>
            </a:br>
            <a:r>
              <a:rPr lang="en-US" altLang="en-US" dirty="0" smtClean="0">
                <a:latin typeface="Calibri" charset="0"/>
                <a:ea typeface="Calibri" charset="0"/>
                <a:cs typeface="Calibri" charset="0"/>
              </a:rPr>
              <a:t>Exercises to Improve </a:t>
            </a:r>
            <a:br>
              <a:rPr lang="en-US" altLang="en-US" dirty="0" smtClean="0">
                <a:latin typeface="Calibri" charset="0"/>
                <a:ea typeface="Calibri" charset="0"/>
                <a:cs typeface="Calibri" charset="0"/>
              </a:rPr>
            </a:br>
            <a:r>
              <a:rPr lang="en-US" altLang="en-US" dirty="0" smtClean="0">
                <a:latin typeface="Calibri" charset="0"/>
                <a:ea typeface="Calibri" charset="0"/>
                <a:cs typeface="Calibri" charset="0"/>
              </a:rPr>
              <a:t>Incident Response</a:t>
            </a:r>
            <a:br>
              <a:rPr lang="en-US" altLang="en-US" dirty="0" smtClean="0">
                <a:latin typeface="Calibri" charset="0"/>
                <a:ea typeface="Calibri" charset="0"/>
                <a:cs typeface="Calibri" charset="0"/>
              </a:rPr>
            </a:br>
            <a:endParaRPr lang="en-US" altLang="en-US" dirty="0">
              <a:latin typeface="Calibri" charset="0"/>
              <a:ea typeface="Calibri" charset="0"/>
              <a:cs typeface="Calibri" charset="0"/>
            </a:endParaRPr>
          </a:p>
        </p:txBody>
      </p:sp>
      <p:sp>
        <p:nvSpPr>
          <p:cNvPr id="2" name="Subtitle 1"/>
          <p:cNvSpPr>
            <a:spLocks noGrp="1"/>
          </p:cNvSpPr>
          <p:nvPr>
            <p:ph type="subTitle" idx="1"/>
          </p:nvPr>
        </p:nvSpPr>
        <p:spPr/>
        <p:txBody>
          <a:bodyPr/>
          <a:lstStyle/>
          <a:p>
            <a:pPr>
              <a:defRPr/>
            </a:pPr>
            <a:r>
              <a:rPr lang="en-US" altLang="en-US" dirty="0">
                <a:latin typeface="Calibri" charset="0"/>
                <a:ea typeface="Calibri" charset="0"/>
                <a:cs typeface="Calibri" charset="0"/>
              </a:rPr>
              <a:t>[Presenter Name]</a:t>
            </a:r>
          </a:p>
          <a:p>
            <a:pPr>
              <a:defRPr/>
            </a:pPr>
            <a:r>
              <a:rPr lang="en-US" altLang="en-US" dirty="0">
                <a:latin typeface="Calibri" charset="0"/>
                <a:ea typeface="Calibri" charset="0"/>
                <a:cs typeface="Calibri" charset="0"/>
              </a:rPr>
              <a:t>[Date]</a:t>
            </a:r>
          </a:p>
          <a:p>
            <a:endParaRPr lang="en-US" dirty="0">
              <a:latin typeface="Calibri" charset="0"/>
              <a:ea typeface="Calibri" charset="0"/>
              <a:cs typeface="Calibri" charset="0"/>
            </a:endParaRPr>
          </a:p>
        </p:txBody>
      </p:sp>
    </p:spTree>
    <p:extLst>
      <p:ext uri="{BB962C8B-B14F-4D97-AF65-F5344CB8AC3E}">
        <p14:creationId xmlns:p14="http://schemas.microsoft.com/office/powerpoint/2010/main" val="865698323"/>
      </p:ext>
    </p:extLst>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p:txBody>
          <a:bodyPr>
            <a:normAutofit fontScale="62500" lnSpcReduction="20000"/>
          </a:bodyPr>
          <a:lstStyle/>
          <a:p>
            <a:pPr>
              <a:lnSpc>
                <a:spcPct val="120000"/>
              </a:lnSpc>
              <a:spcBef>
                <a:spcPts val="1800"/>
              </a:spcBef>
              <a:buNone/>
            </a:pPr>
            <a:r>
              <a:rPr lang="en-US" b="1" dirty="0" smtClean="0"/>
              <a:t>Key steps for developing an incident response policy:</a:t>
            </a:r>
          </a:p>
          <a:p>
            <a:pPr marL="514350" indent="-514350">
              <a:lnSpc>
                <a:spcPct val="120000"/>
              </a:lnSpc>
              <a:spcBef>
                <a:spcPts val="1800"/>
              </a:spcBef>
              <a:buFont typeface="+mj-lt"/>
              <a:buAutoNum type="arabicPeriod"/>
            </a:pPr>
            <a:r>
              <a:rPr lang="en-US" dirty="0"/>
              <a:t>Win the support and involvement of senior management </a:t>
            </a:r>
          </a:p>
          <a:p>
            <a:pPr marL="514350" indent="-514350">
              <a:lnSpc>
                <a:spcPct val="120000"/>
              </a:lnSpc>
              <a:spcBef>
                <a:spcPts val="1800"/>
              </a:spcBef>
              <a:buFont typeface="+mj-lt"/>
              <a:buAutoNum type="arabicPeriod"/>
            </a:pPr>
            <a:r>
              <a:rPr lang="en-US" dirty="0"/>
              <a:t>Identify all relevant planning documentation </a:t>
            </a:r>
          </a:p>
          <a:p>
            <a:pPr marL="514350" indent="-514350">
              <a:lnSpc>
                <a:spcPct val="120000"/>
              </a:lnSpc>
              <a:spcBef>
                <a:spcPts val="1800"/>
              </a:spcBef>
              <a:buFont typeface="+mj-lt"/>
              <a:buAutoNum type="arabicPeriod"/>
            </a:pPr>
            <a:r>
              <a:rPr lang="en-US" dirty="0"/>
              <a:t>Collect all governing documentation and maintain it within a central repository</a:t>
            </a:r>
          </a:p>
          <a:p>
            <a:pPr marL="514350" indent="-514350">
              <a:lnSpc>
                <a:spcPct val="120000"/>
              </a:lnSpc>
              <a:spcBef>
                <a:spcPts val="1800"/>
              </a:spcBef>
              <a:buFont typeface="+mj-lt"/>
              <a:buAutoNum type="arabicPeriod"/>
            </a:pPr>
            <a:r>
              <a:rPr lang="en-US" dirty="0"/>
              <a:t>Identify roles and responsibilities, including management by a person or team with direct responsibility for the organization’s IT planning capability and a program coordinator who develops, implements, and maintains the plans</a:t>
            </a:r>
          </a:p>
          <a:p>
            <a:pPr marL="514350" indent="-514350">
              <a:lnSpc>
                <a:spcPct val="120000"/>
              </a:lnSpc>
              <a:spcBef>
                <a:spcPts val="1800"/>
              </a:spcBef>
              <a:buFont typeface="+mj-lt"/>
              <a:buAutoNum type="arabicPeriod"/>
            </a:pPr>
            <a:r>
              <a:rPr lang="en-US" dirty="0"/>
              <a:t>Establish overall schedule of activities to be performed</a:t>
            </a:r>
          </a:p>
          <a:p>
            <a:pPr marL="514350" indent="-514350">
              <a:lnSpc>
                <a:spcPct val="120000"/>
              </a:lnSpc>
              <a:spcBef>
                <a:spcPts val="1800"/>
              </a:spcBef>
              <a:buFont typeface="+mj-lt"/>
              <a:buAutoNum type="arabicPeriod"/>
            </a:pPr>
            <a:r>
              <a:rPr lang="en-US" dirty="0"/>
              <a:t>Document event methodology or planning  and performing incident  response events</a:t>
            </a:r>
            <a:br>
              <a:rPr lang="en-US" dirty="0"/>
            </a:br>
            <a:endParaRPr lang="en-US" dirty="0"/>
          </a:p>
          <a:p>
            <a:pPr>
              <a:lnSpc>
                <a:spcPct val="120000"/>
              </a:lnSpc>
              <a:spcBef>
                <a:spcPts val="1800"/>
              </a:spcBef>
              <a:buNone/>
            </a:pPr>
            <a:endParaRPr lang="en-US" dirty="0" smtClean="0"/>
          </a:p>
        </p:txBody>
      </p:sp>
      <p:sp>
        <p:nvSpPr>
          <p:cNvPr id="2" name="Title 1"/>
          <p:cNvSpPr>
            <a:spLocks noGrp="1"/>
          </p:cNvSpPr>
          <p:nvPr>
            <p:ph type="title"/>
          </p:nvPr>
        </p:nvSpPr>
        <p:spPr/>
        <p:txBody>
          <a:bodyPr>
            <a:normAutofit fontScale="90000"/>
          </a:bodyPr>
          <a:lstStyle/>
          <a:p>
            <a:r>
              <a:rPr lang="en-US" dirty="0" smtClean="0"/>
              <a:t>Comprehensive Incident </a:t>
            </a:r>
            <a:br>
              <a:rPr lang="en-US" dirty="0" smtClean="0"/>
            </a:br>
            <a:r>
              <a:rPr lang="en-US" dirty="0" smtClean="0"/>
              <a:t>Response Policy </a:t>
            </a:r>
            <a:endParaRPr lang="en-US" dirty="0"/>
          </a:p>
        </p:txBody>
      </p:sp>
    </p:spTree>
    <p:extLst>
      <p:ext uri="{BB962C8B-B14F-4D97-AF65-F5344CB8AC3E}">
        <p14:creationId xmlns:p14="http://schemas.microsoft.com/office/powerpoint/2010/main" val="135347326"/>
      </p:ext>
    </p:extLst>
  </p:cSld>
  <p:clrMapOvr>
    <a:masterClrMapping/>
  </p:clrMapOvr>
  <p:transition spd="med">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unded Rectangle 8"/>
          <p:cNvSpPr/>
          <p:nvPr/>
        </p:nvSpPr>
        <p:spPr>
          <a:xfrm>
            <a:off x="457200" y="5146851"/>
            <a:ext cx="8229600" cy="914400"/>
          </a:xfrm>
          <a:prstGeom prst="round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indent="0" algn="ctr">
              <a:spcBef>
                <a:spcPts val="3000"/>
              </a:spcBef>
              <a:buClr>
                <a:schemeClr val="bg1"/>
              </a:buClr>
              <a:buNone/>
            </a:pPr>
            <a:r>
              <a:rPr lang="en-US" sz="2400" b="1" dirty="0">
                <a:solidFill>
                  <a:schemeClr val="bg1"/>
                </a:solidFill>
                <a:latin typeface="Calibri" charset="0"/>
                <a:ea typeface="Calibri" charset="0"/>
                <a:cs typeface="Calibri" charset="0"/>
              </a:rPr>
              <a:t>Exercises: </a:t>
            </a:r>
            <a:r>
              <a:rPr lang="en-US" sz="2400" dirty="0">
                <a:solidFill>
                  <a:schemeClr val="bg1"/>
                </a:solidFill>
                <a:latin typeface="Calibri" charset="0"/>
                <a:ea typeface="Calibri" charset="0"/>
                <a:cs typeface="Calibri" charset="0"/>
              </a:rPr>
              <a:t>a simulation of an emergency designed to </a:t>
            </a:r>
            <a:br>
              <a:rPr lang="en-US" sz="2400" dirty="0">
                <a:solidFill>
                  <a:schemeClr val="bg1"/>
                </a:solidFill>
                <a:latin typeface="Calibri" charset="0"/>
                <a:ea typeface="Calibri" charset="0"/>
                <a:cs typeface="Calibri" charset="0"/>
              </a:rPr>
            </a:br>
            <a:r>
              <a:rPr lang="en-US" sz="2400" dirty="0">
                <a:solidFill>
                  <a:schemeClr val="bg1"/>
                </a:solidFill>
                <a:latin typeface="Calibri" charset="0"/>
                <a:ea typeface="Calibri" charset="0"/>
                <a:cs typeface="Calibri" charset="0"/>
              </a:rPr>
              <a:t>confirm the viability of one or more aspects of an IT plan.</a:t>
            </a:r>
          </a:p>
        </p:txBody>
      </p:sp>
      <p:sp>
        <p:nvSpPr>
          <p:cNvPr id="3" name="Text Placeholder 2"/>
          <p:cNvSpPr>
            <a:spLocks noGrp="1"/>
          </p:cNvSpPr>
          <p:nvPr>
            <p:ph idx="1"/>
          </p:nvPr>
        </p:nvSpPr>
        <p:spPr>
          <a:xfrm>
            <a:off x="457200" y="1191232"/>
            <a:ext cx="8293100" cy="4703763"/>
          </a:xfrm>
        </p:spPr>
        <p:txBody>
          <a:bodyPr>
            <a:normAutofit/>
          </a:bodyPr>
          <a:lstStyle/>
          <a:p>
            <a:r>
              <a:rPr lang="en-US" dirty="0" smtClean="0"/>
              <a:t>Common types of IT plans:</a:t>
            </a:r>
          </a:p>
          <a:p>
            <a:pPr lvl="1"/>
            <a:r>
              <a:rPr lang="en-US" dirty="0" smtClean="0"/>
              <a:t>Contingency plans</a:t>
            </a:r>
          </a:p>
          <a:p>
            <a:pPr lvl="1"/>
            <a:r>
              <a:rPr lang="en-US" dirty="0" smtClean="0"/>
              <a:t>Incident response plans</a:t>
            </a:r>
          </a:p>
          <a:p>
            <a:pPr>
              <a:spcBef>
                <a:spcPts val="2600"/>
              </a:spcBef>
            </a:pPr>
            <a:r>
              <a:rPr lang="en-US" dirty="0" smtClean="0"/>
              <a:t>The major types of events used to maintain these plans:</a:t>
            </a:r>
          </a:p>
          <a:p>
            <a:pPr lvl="1"/>
            <a:r>
              <a:rPr lang="en-US" dirty="0" smtClean="0"/>
              <a:t>Tests: using quantifiable metrics to validate the operability </a:t>
            </a:r>
            <a:br>
              <a:rPr lang="en-US" dirty="0" smtClean="0"/>
            </a:br>
            <a:r>
              <a:rPr lang="en-US" dirty="0" smtClean="0"/>
              <a:t>of a system or system component</a:t>
            </a:r>
          </a:p>
          <a:p>
            <a:pPr lvl="1"/>
            <a:r>
              <a:rPr lang="en-US" dirty="0" smtClean="0"/>
              <a:t>Training: informing personnel of their roles and responsibilities within a particular IT plan</a:t>
            </a:r>
          </a:p>
        </p:txBody>
      </p:sp>
      <p:sp>
        <p:nvSpPr>
          <p:cNvPr id="2" name="Title 1"/>
          <p:cNvSpPr>
            <a:spLocks noGrp="1"/>
          </p:cNvSpPr>
          <p:nvPr>
            <p:ph type="title"/>
          </p:nvPr>
        </p:nvSpPr>
        <p:spPr/>
        <p:txBody>
          <a:bodyPr/>
          <a:lstStyle/>
          <a:p>
            <a:pPr lvl="0"/>
            <a:r>
              <a:rPr lang="en-US" dirty="0" smtClean="0"/>
              <a:t>What Do We Mean by Exercise?</a:t>
            </a:r>
            <a:endParaRPr lang="en-US" dirty="0"/>
          </a:p>
        </p:txBody>
      </p:sp>
    </p:spTree>
    <p:extLst>
      <p:ext uri="{BB962C8B-B14F-4D97-AF65-F5344CB8AC3E}">
        <p14:creationId xmlns:p14="http://schemas.microsoft.com/office/powerpoint/2010/main" val="1987251512"/>
      </p:ext>
    </p:extLst>
  </p:cSld>
  <p:clrMapOvr>
    <a:masterClrMapping/>
  </p:clrMapOvr>
  <p:transition spd="med">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p:txBody>
          <a:bodyPr/>
          <a:lstStyle/>
          <a:p>
            <a:pPr marL="0" lvl="1" indent="0">
              <a:spcBef>
                <a:spcPts val="2400"/>
              </a:spcBef>
              <a:buNone/>
            </a:pPr>
            <a:r>
              <a:rPr lang="en-US" b="1" dirty="0" smtClean="0"/>
              <a:t>Demonstrate: </a:t>
            </a:r>
            <a:r>
              <a:rPr lang="en-US" dirty="0" smtClean="0"/>
              <a:t>Show how the situation could be handled</a:t>
            </a:r>
          </a:p>
          <a:p>
            <a:pPr marL="0" lvl="1" indent="0">
              <a:spcBef>
                <a:spcPts val="2400"/>
              </a:spcBef>
              <a:buNone/>
            </a:pPr>
            <a:r>
              <a:rPr lang="en-US" b="1" dirty="0" smtClean="0"/>
              <a:t>Train: </a:t>
            </a:r>
            <a:r>
              <a:rPr lang="en-US" dirty="0" smtClean="0"/>
              <a:t>Create a playbook on how to handle events </a:t>
            </a:r>
            <a:br>
              <a:rPr lang="en-US" dirty="0" smtClean="0"/>
            </a:br>
            <a:r>
              <a:rPr lang="en-US" dirty="0" smtClean="0"/>
              <a:t>in an organization</a:t>
            </a:r>
          </a:p>
          <a:p>
            <a:pPr marL="0" lvl="1" indent="0">
              <a:spcBef>
                <a:spcPts val="2400"/>
              </a:spcBef>
              <a:buNone/>
            </a:pPr>
            <a:r>
              <a:rPr lang="en-US" b="1" dirty="0" smtClean="0"/>
              <a:t>Increase proficiency: </a:t>
            </a:r>
            <a:r>
              <a:rPr lang="en-US" dirty="0"/>
              <a:t>Allow people in the organization to practice response tasks</a:t>
            </a:r>
            <a:endParaRPr lang="en-US" dirty="0" smtClean="0"/>
          </a:p>
          <a:p>
            <a:pPr marL="0" lvl="1" indent="0">
              <a:spcBef>
                <a:spcPts val="2400"/>
              </a:spcBef>
              <a:buNone/>
            </a:pPr>
            <a:r>
              <a:rPr lang="en-US" b="1" dirty="0" smtClean="0"/>
              <a:t>Assess: </a:t>
            </a:r>
            <a:r>
              <a:rPr lang="en-US" dirty="0" smtClean="0"/>
              <a:t>Analyze whether the current processes are still </a:t>
            </a:r>
            <a:br>
              <a:rPr lang="en-US" dirty="0" smtClean="0"/>
            </a:br>
            <a:r>
              <a:rPr lang="en-US" dirty="0" smtClean="0"/>
              <a:t>valid or need to be updated</a:t>
            </a:r>
          </a:p>
          <a:p>
            <a:pPr marL="0" lvl="1" indent="0">
              <a:spcBef>
                <a:spcPts val="2400"/>
              </a:spcBef>
              <a:buNone/>
            </a:pPr>
            <a:r>
              <a:rPr lang="en-US" b="1" dirty="0" smtClean="0"/>
              <a:t>Certify: </a:t>
            </a:r>
            <a:r>
              <a:rPr lang="en-US" dirty="0" smtClean="0"/>
              <a:t>Demonstrate the organization</a:t>
            </a:r>
            <a:r>
              <a:rPr lang="uk-UA" dirty="0" smtClean="0"/>
              <a:t>’</a:t>
            </a:r>
            <a:r>
              <a:rPr lang="en-US" dirty="0" smtClean="0"/>
              <a:t>s compliance</a:t>
            </a:r>
            <a:endParaRPr lang="en-US" dirty="0"/>
          </a:p>
        </p:txBody>
      </p:sp>
      <p:sp>
        <p:nvSpPr>
          <p:cNvPr id="2" name="Title 1"/>
          <p:cNvSpPr>
            <a:spLocks noGrp="1"/>
          </p:cNvSpPr>
          <p:nvPr>
            <p:ph type="title"/>
          </p:nvPr>
        </p:nvSpPr>
        <p:spPr/>
        <p:txBody>
          <a:bodyPr/>
          <a:lstStyle/>
          <a:p>
            <a:pPr lvl="0"/>
            <a:r>
              <a:rPr lang="en-US" dirty="0" smtClean="0"/>
              <a:t>Exercise Purposes</a:t>
            </a:r>
            <a:endParaRPr lang="en-US" dirty="0"/>
          </a:p>
        </p:txBody>
      </p:sp>
    </p:spTree>
    <p:extLst>
      <p:ext uri="{BB962C8B-B14F-4D97-AF65-F5344CB8AC3E}">
        <p14:creationId xmlns:p14="http://schemas.microsoft.com/office/powerpoint/2010/main" val="800244292"/>
      </p:ext>
    </p:extLst>
  </p:cSld>
  <p:clrMapOvr>
    <a:masterClrMapping/>
  </p:clrMapOvr>
  <p:transition spd="med">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ounded Rectangle 7"/>
          <p:cNvSpPr/>
          <p:nvPr/>
        </p:nvSpPr>
        <p:spPr>
          <a:xfrm>
            <a:off x="415637" y="2091923"/>
            <a:ext cx="8229599" cy="2563204"/>
          </a:xfrm>
          <a:prstGeom prst="round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indent="0" algn="ctr">
              <a:spcBef>
                <a:spcPts val="2400"/>
              </a:spcBef>
              <a:buClr>
                <a:srgbClr val="C00000"/>
              </a:buClr>
              <a:buNone/>
            </a:pPr>
            <a:r>
              <a:rPr lang="en-GB" sz="3200" b="1" dirty="0">
                <a:solidFill>
                  <a:schemeClr val="bg1"/>
                </a:solidFill>
                <a:latin typeface="Calibri" charset="0"/>
                <a:ea typeface="Calibri" charset="0"/>
                <a:cs typeface="Calibri" charset="0"/>
              </a:rPr>
              <a:t>Exercises must not be used for performance evaluation/assessment of individuals</a:t>
            </a:r>
          </a:p>
        </p:txBody>
      </p:sp>
    </p:spTree>
    <p:extLst>
      <p:ext uri="{BB962C8B-B14F-4D97-AF65-F5344CB8AC3E}">
        <p14:creationId xmlns:p14="http://schemas.microsoft.com/office/powerpoint/2010/main" val="308967200"/>
      </p:ext>
    </p:extLst>
  </p:cSld>
  <p:clrMapOvr>
    <a:masterClrMapping/>
  </p:clrMapOvr>
  <p:transition spd="med">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a:xfrm>
            <a:off x="457200" y="1478756"/>
            <a:ext cx="4065446" cy="4703763"/>
          </a:xfrm>
        </p:spPr>
        <p:txBody>
          <a:bodyPr/>
          <a:lstStyle/>
          <a:p>
            <a:r>
              <a:rPr lang="en-US" dirty="0" smtClean="0"/>
              <a:t>Operational readiness</a:t>
            </a:r>
          </a:p>
          <a:p>
            <a:r>
              <a:rPr lang="en-US" dirty="0" smtClean="0"/>
              <a:t>Response and recovery times</a:t>
            </a:r>
          </a:p>
          <a:p>
            <a:r>
              <a:rPr lang="en-US" dirty="0" smtClean="0"/>
              <a:t>Awareness of new procedures, </a:t>
            </a:r>
            <a:br>
              <a:rPr lang="en-US" dirty="0" smtClean="0"/>
            </a:br>
            <a:r>
              <a:rPr lang="en-US" dirty="0" smtClean="0"/>
              <a:t>standard operating procedures, </a:t>
            </a:r>
            <a:br>
              <a:rPr lang="en-US" dirty="0" smtClean="0"/>
            </a:br>
            <a:r>
              <a:rPr lang="en-US" dirty="0" smtClean="0"/>
              <a:t>and best practices</a:t>
            </a:r>
          </a:p>
          <a:p>
            <a:r>
              <a:rPr lang="en-US" dirty="0" smtClean="0"/>
              <a:t>Identification of vulnerabilities </a:t>
            </a:r>
            <a:br>
              <a:rPr lang="en-US" dirty="0" smtClean="0"/>
            </a:br>
            <a:r>
              <a:rPr lang="en-US" dirty="0" smtClean="0"/>
              <a:t>and gaps in processes</a:t>
            </a:r>
          </a:p>
        </p:txBody>
      </p:sp>
      <p:sp>
        <p:nvSpPr>
          <p:cNvPr id="2" name="Title 1"/>
          <p:cNvSpPr>
            <a:spLocks noGrp="1"/>
          </p:cNvSpPr>
          <p:nvPr>
            <p:ph type="title"/>
          </p:nvPr>
        </p:nvSpPr>
        <p:spPr/>
        <p:txBody>
          <a:bodyPr>
            <a:normAutofit fontScale="90000"/>
          </a:bodyPr>
          <a:lstStyle/>
          <a:p>
            <a:pPr lvl="0"/>
            <a:r>
              <a:rPr lang="en-US" dirty="0" smtClean="0"/>
              <a:t>Tasks and Details That Exercises Can Help Assess</a:t>
            </a:r>
            <a:endParaRPr lang="en-US" dirty="0"/>
          </a:p>
        </p:txBody>
      </p:sp>
      <p:sp>
        <p:nvSpPr>
          <p:cNvPr id="9" name="Text Placeholder 2"/>
          <p:cNvSpPr txBox="1">
            <a:spLocks/>
          </p:cNvSpPr>
          <p:nvPr/>
        </p:nvSpPr>
        <p:spPr>
          <a:xfrm>
            <a:off x="4522646" y="1326201"/>
            <a:ext cx="4320884" cy="514807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Calibri" charset="0"/>
                <a:ea typeface="Calibri" charset="0"/>
                <a:cs typeface="Calibri"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Calibri" charset="0"/>
                <a:ea typeface="Calibri" charset="0"/>
                <a:cs typeface="Calibri" charset="0"/>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Calibri" charset="0"/>
                <a:ea typeface="Calibri" charset="0"/>
                <a:cs typeface="Calibri" charset="0"/>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Calibri" charset="0"/>
                <a:ea typeface="Calibri" charset="0"/>
                <a:cs typeface="Calibri" charset="0"/>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Calibri" charset="0"/>
                <a:ea typeface="Calibri" charset="0"/>
                <a:cs typeface="Calibri"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dirty="0"/>
              <a:t>Escalation and countermeasure procedures</a:t>
            </a:r>
          </a:p>
          <a:p>
            <a:r>
              <a:rPr lang="en-US" dirty="0"/>
              <a:t>Capacity for cooperation and collaboration </a:t>
            </a:r>
            <a:br>
              <a:rPr lang="en-US" dirty="0"/>
            </a:br>
            <a:r>
              <a:rPr lang="en-US" dirty="0"/>
              <a:t>(internal and external)</a:t>
            </a:r>
          </a:p>
          <a:p>
            <a:r>
              <a:rPr lang="en-US" dirty="0"/>
              <a:t>Operability and usability of communications and information systems in an emergency situation</a:t>
            </a:r>
          </a:p>
          <a:p>
            <a:r>
              <a:rPr lang="en-US" dirty="0"/>
              <a:t>Ability to form a situation picture</a:t>
            </a:r>
          </a:p>
          <a:p>
            <a:endParaRPr lang="en-GB" sz="2400" dirty="0"/>
          </a:p>
        </p:txBody>
      </p:sp>
    </p:spTree>
    <p:extLst>
      <p:ext uri="{BB962C8B-B14F-4D97-AF65-F5344CB8AC3E}">
        <p14:creationId xmlns:p14="http://schemas.microsoft.com/office/powerpoint/2010/main" val="207849086"/>
      </p:ext>
    </p:extLst>
  </p:cSld>
  <p:clrMapOvr>
    <a:masterClrMapping/>
  </p:clrMapOvr>
  <p:transition spd="med">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45528" y="1555753"/>
            <a:ext cx="3902529" cy="2601013"/>
          </a:xfrm>
          <a:prstGeom prst="rect">
            <a:avLst/>
          </a:prstGeom>
        </p:spPr>
      </p:pic>
      <p:sp>
        <p:nvSpPr>
          <p:cNvPr id="3" name="Text Placeholder 2"/>
          <p:cNvSpPr>
            <a:spLocks noGrp="1"/>
          </p:cNvSpPr>
          <p:nvPr>
            <p:ph idx="1"/>
          </p:nvPr>
        </p:nvSpPr>
        <p:spPr/>
        <p:txBody>
          <a:bodyPr/>
          <a:lstStyle/>
          <a:p>
            <a:pPr lvl="1">
              <a:spcBef>
                <a:spcPts val="1800"/>
              </a:spcBef>
            </a:pPr>
            <a:r>
              <a:rPr lang="en-US" dirty="0" smtClean="0"/>
              <a:t>Situational awareness </a:t>
            </a:r>
          </a:p>
          <a:p>
            <a:pPr lvl="1">
              <a:spcBef>
                <a:spcPts val="1800"/>
              </a:spcBef>
            </a:pPr>
            <a:r>
              <a:rPr lang="en-US" dirty="0" smtClean="0"/>
              <a:t>Business continuity</a:t>
            </a:r>
          </a:p>
          <a:p>
            <a:pPr lvl="1">
              <a:spcBef>
                <a:spcPts val="1800"/>
              </a:spcBef>
            </a:pPr>
            <a:r>
              <a:rPr lang="en-US" dirty="0" smtClean="0"/>
              <a:t>Speed of response</a:t>
            </a:r>
          </a:p>
          <a:p>
            <a:pPr lvl="1">
              <a:spcBef>
                <a:spcPts val="1800"/>
              </a:spcBef>
            </a:pPr>
            <a:r>
              <a:rPr lang="en-US" dirty="0" smtClean="0"/>
              <a:t>Decision processes</a:t>
            </a:r>
          </a:p>
          <a:p>
            <a:pPr lvl="1">
              <a:spcBef>
                <a:spcPts val="1800"/>
              </a:spcBef>
            </a:pPr>
            <a:r>
              <a:rPr lang="en-US" dirty="0" smtClean="0"/>
              <a:t>Information sharing (internal </a:t>
            </a:r>
            <a:br>
              <a:rPr lang="en-US" dirty="0" smtClean="0"/>
            </a:br>
            <a:r>
              <a:rPr lang="en-US" dirty="0" smtClean="0"/>
              <a:t>and external)</a:t>
            </a:r>
          </a:p>
          <a:p>
            <a:pPr lvl="1">
              <a:spcBef>
                <a:spcPts val="1800"/>
              </a:spcBef>
            </a:pPr>
            <a:r>
              <a:rPr lang="en-US" dirty="0" smtClean="0"/>
              <a:t>Collaboration to address problems (internal and external)</a:t>
            </a:r>
          </a:p>
          <a:p>
            <a:pPr lvl="1">
              <a:spcBef>
                <a:spcPts val="1800"/>
              </a:spcBef>
            </a:pPr>
            <a:r>
              <a:rPr lang="en-US" dirty="0" smtClean="0"/>
              <a:t>Resilience of the environment (what survived and what didn</a:t>
            </a:r>
            <a:r>
              <a:rPr lang="uk-UA" dirty="0" smtClean="0"/>
              <a:t>’</a:t>
            </a:r>
            <a:r>
              <a:rPr lang="en-US" dirty="0" smtClean="0"/>
              <a:t>t)</a:t>
            </a:r>
          </a:p>
        </p:txBody>
      </p:sp>
      <p:sp>
        <p:nvSpPr>
          <p:cNvPr id="2" name="Title 1"/>
          <p:cNvSpPr>
            <a:spLocks noGrp="1"/>
          </p:cNvSpPr>
          <p:nvPr>
            <p:ph type="title"/>
          </p:nvPr>
        </p:nvSpPr>
        <p:spPr/>
        <p:txBody>
          <a:bodyPr>
            <a:normAutofit fontScale="90000"/>
          </a:bodyPr>
          <a:lstStyle/>
          <a:p>
            <a:pPr lvl="0"/>
            <a:r>
              <a:rPr lang="en-US" dirty="0" smtClean="0"/>
              <a:t>Organizational Needs That </a:t>
            </a:r>
            <a:br>
              <a:rPr lang="en-US" dirty="0" smtClean="0"/>
            </a:br>
            <a:r>
              <a:rPr lang="en-US" dirty="0" smtClean="0"/>
              <a:t>Exercises Can Help Improve</a:t>
            </a:r>
            <a:endParaRPr lang="en-US" dirty="0"/>
          </a:p>
        </p:txBody>
      </p:sp>
    </p:spTree>
    <p:extLst>
      <p:ext uri="{BB962C8B-B14F-4D97-AF65-F5344CB8AC3E}">
        <p14:creationId xmlns:p14="http://schemas.microsoft.com/office/powerpoint/2010/main" val="85939591"/>
      </p:ext>
    </p:extLst>
  </p:cSld>
  <p:clrMapOvr>
    <a:masterClrMapping/>
  </p:clrMapOvr>
  <p:transition spd="med">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p:txBody>
          <a:bodyPr/>
          <a:lstStyle/>
          <a:p>
            <a:pPr lvl="1"/>
            <a:r>
              <a:rPr lang="en-US" dirty="0" smtClean="0"/>
              <a:t>Plan out 3–5 years but anticipate changes along the way</a:t>
            </a:r>
          </a:p>
          <a:p>
            <a:pPr lvl="1"/>
            <a:r>
              <a:rPr lang="en-US" dirty="0" smtClean="0"/>
              <a:t>Progressively move toward more complex exercises</a:t>
            </a:r>
          </a:p>
          <a:p>
            <a:pPr lvl="2"/>
            <a:r>
              <a:rPr lang="en-US" dirty="0" smtClean="0"/>
              <a:t>Starting point based on organization</a:t>
            </a:r>
            <a:r>
              <a:rPr lang="uk-UA" dirty="0" smtClean="0"/>
              <a:t>’</a:t>
            </a:r>
            <a:r>
              <a:rPr lang="en-US" dirty="0" smtClean="0"/>
              <a:t>s capabilities</a:t>
            </a:r>
          </a:p>
          <a:p>
            <a:pPr lvl="2"/>
            <a:r>
              <a:rPr lang="en-US" dirty="0" smtClean="0"/>
              <a:t>Avoid rushing into full-scale exercise resulting in wasted resources</a:t>
            </a:r>
          </a:p>
          <a:p>
            <a:pPr lvl="1"/>
            <a:r>
              <a:rPr lang="en-US" dirty="0" smtClean="0"/>
              <a:t>Best practices:</a:t>
            </a:r>
          </a:p>
          <a:p>
            <a:pPr lvl="2"/>
            <a:r>
              <a:rPr lang="en-US" dirty="0" smtClean="0"/>
              <a:t>Address known shortfalls prior to start of exercises</a:t>
            </a:r>
          </a:p>
          <a:p>
            <a:pPr lvl="2"/>
            <a:r>
              <a:rPr lang="en-US" dirty="0" smtClean="0"/>
              <a:t>Identify expected outcomes and distribution methodology early</a:t>
            </a:r>
          </a:p>
          <a:p>
            <a:pPr lvl="2"/>
            <a:r>
              <a:rPr lang="en-US" dirty="0" smtClean="0"/>
              <a:t>Provide regular, frequent updates of exercise trends</a:t>
            </a:r>
          </a:p>
          <a:p>
            <a:pPr lvl="1"/>
            <a:r>
              <a:rPr lang="en-US" dirty="0" smtClean="0"/>
              <a:t>Exercises dictated by organizational requirements</a:t>
            </a:r>
            <a:endParaRPr lang="en-US" dirty="0"/>
          </a:p>
        </p:txBody>
      </p:sp>
      <p:sp>
        <p:nvSpPr>
          <p:cNvPr id="2" name="Title 1"/>
          <p:cNvSpPr>
            <a:spLocks noGrp="1"/>
          </p:cNvSpPr>
          <p:nvPr>
            <p:ph type="title"/>
          </p:nvPr>
        </p:nvSpPr>
        <p:spPr/>
        <p:txBody>
          <a:bodyPr>
            <a:normAutofit fontScale="90000"/>
          </a:bodyPr>
          <a:lstStyle/>
          <a:p>
            <a:pPr lvl="0"/>
            <a:r>
              <a:rPr lang="en-US" dirty="0" smtClean="0"/>
              <a:t>Integrating Exercises </a:t>
            </a:r>
            <a:br>
              <a:rPr lang="en-US" dirty="0" smtClean="0"/>
            </a:br>
            <a:r>
              <a:rPr lang="en-US" dirty="0" smtClean="0"/>
              <a:t>in a Program Plan</a:t>
            </a:r>
            <a:endParaRPr lang="en-US" dirty="0"/>
          </a:p>
        </p:txBody>
      </p:sp>
    </p:spTree>
    <p:extLst>
      <p:ext uri="{BB962C8B-B14F-4D97-AF65-F5344CB8AC3E}">
        <p14:creationId xmlns:p14="http://schemas.microsoft.com/office/powerpoint/2010/main" val="1533450118"/>
      </p:ext>
    </p:extLst>
  </p:cSld>
  <p:clrMapOvr>
    <a:masterClrMapping/>
  </p:clrMapOvr>
  <p:transition spd="med">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GB"/>
          </a:p>
        </p:txBody>
      </p:sp>
      <p:sp>
        <p:nvSpPr>
          <p:cNvPr id="2" name="Title 1"/>
          <p:cNvSpPr>
            <a:spLocks noGrp="1"/>
          </p:cNvSpPr>
          <p:nvPr>
            <p:ph type="title"/>
          </p:nvPr>
        </p:nvSpPr>
        <p:spPr/>
        <p:txBody>
          <a:bodyPr/>
          <a:lstStyle/>
          <a:p>
            <a:pPr lvl="0"/>
            <a:r>
              <a:rPr lang="en-US" dirty="0" smtClean="0"/>
              <a:t>Exercise Creation Process</a:t>
            </a:r>
            <a:endParaRPr lang="en-US" dirty="0"/>
          </a:p>
        </p:txBody>
      </p:sp>
      <p:graphicFrame>
        <p:nvGraphicFramePr>
          <p:cNvPr id="7" name="Diagram 6"/>
          <p:cNvGraphicFramePr/>
          <p:nvPr>
            <p:extLst>
              <p:ext uri="{D42A27DB-BD31-4B8C-83A1-F6EECF244321}">
                <p14:modId xmlns:p14="http://schemas.microsoft.com/office/powerpoint/2010/main" val="2048755234"/>
              </p:ext>
            </p:extLst>
          </p:nvPr>
        </p:nvGraphicFramePr>
        <p:xfrm>
          <a:off x="74702" y="1391444"/>
          <a:ext cx="9144000" cy="494009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TextBox 8"/>
          <p:cNvSpPr txBox="1"/>
          <p:nvPr/>
        </p:nvSpPr>
        <p:spPr bwMode="auto">
          <a:xfrm>
            <a:off x="5585938" y="1534681"/>
            <a:ext cx="2339904" cy="584775"/>
          </a:xfrm>
          <a:prstGeom prst="rect">
            <a:avLst/>
          </a:prstGeom>
          <a:noFill/>
          <a:ln w="9525">
            <a:noFill/>
            <a:miter lim="800000"/>
            <a:headEnd/>
            <a:tailEnd/>
          </a:ln>
        </p:spPr>
        <p:txBody>
          <a:bodyPr vert="horz" wrap="square" lIns="91440" tIns="45720" rIns="91440" bIns="45720" numCol="1" rtlCol="0" anchor="b" anchorCtr="0" compatLnSpc="1">
            <a:prstTxWarp prst="textNoShape">
              <a:avLst/>
            </a:prstTxWarp>
            <a:spAutoFit/>
          </a:bodyPr>
          <a:lstStyle/>
          <a:p>
            <a:pPr marL="0" marR="0" indent="0" defTabSz="914400" rtl="0" eaLnBrk="1" fontAlgn="base" latinLnBrk="0" hangingPunct="1">
              <a:lnSpc>
                <a:spcPct val="100000"/>
              </a:lnSpc>
              <a:spcBef>
                <a:spcPct val="0"/>
              </a:spcBef>
              <a:spcAft>
                <a:spcPct val="0"/>
              </a:spcAft>
              <a:buClrTx/>
              <a:buSzTx/>
              <a:buFontTx/>
              <a:buNone/>
              <a:tabLst/>
            </a:pPr>
            <a:r>
              <a:rPr kumimoji="0" lang="en-US" sz="1600" i="0" u="none" strike="noStrike" kern="1200" cap="none" spc="0" normalizeH="0" baseline="0" noProof="0" dirty="0" smtClean="0">
                <a:ln>
                  <a:noFill/>
                </a:ln>
                <a:solidFill>
                  <a:schemeClr val="tx1"/>
                </a:solidFill>
                <a:effectLst/>
                <a:uLnTx/>
                <a:uFillTx/>
                <a:latin typeface="Calibri" charset="0"/>
                <a:ea typeface="Calibri" charset="0"/>
                <a:cs typeface="Calibri" charset="0"/>
              </a:rPr>
              <a:t>Establish teams and scope the exercise</a:t>
            </a:r>
          </a:p>
        </p:txBody>
      </p:sp>
      <p:sp>
        <p:nvSpPr>
          <p:cNvPr id="10" name="TextBox 9"/>
          <p:cNvSpPr txBox="1"/>
          <p:nvPr/>
        </p:nvSpPr>
        <p:spPr bwMode="auto">
          <a:xfrm>
            <a:off x="7486770" y="3120114"/>
            <a:ext cx="1625145" cy="1323439"/>
          </a:xfrm>
          <a:prstGeom prst="rect">
            <a:avLst/>
          </a:prstGeom>
          <a:noFill/>
          <a:ln w="9525">
            <a:noFill/>
            <a:miter lim="800000"/>
            <a:headEnd/>
            <a:tailEnd/>
          </a:ln>
        </p:spPr>
        <p:txBody>
          <a:bodyPr vert="horz" wrap="square" lIns="91440" tIns="45720" rIns="91440" bIns="45720" numCol="1" rtlCol="0" anchor="b" anchorCtr="0" compatLnSpc="1">
            <a:prstTxWarp prst="textNoShape">
              <a:avLst/>
            </a:prstTxWarp>
            <a:spAutoFit/>
          </a:bodyPr>
          <a:lstStyle/>
          <a:p>
            <a:pPr marL="0" marR="0" indent="0" defTabSz="914400" rtl="0" eaLnBrk="1" fontAlgn="base" latinLnBrk="0" hangingPunct="1">
              <a:lnSpc>
                <a:spcPct val="100000"/>
              </a:lnSpc>
              <a:spcBef>
                <a:spcPct val="0"/>
              </a:spcBef>
              <a:spcAft>
                <a:spcPct val="0"/>
              </a:spcAft>
              <a:buClrTx/>
              <a:buSzTx/>
              <a:buFontTx/>
              <a:buNone/>
              <a:tabLst/>
            </a:pPr>
            <a:r>
              <a:rPr kumimoji="0" lang="en-US" sz="1600" i="0" u="none" strike="noStrike" kern="1200" cap="none" spc="0" normalizeH="0" baseline="0" noProof="0" dirty="0" smtClean="0">
                <a:ln>
                  <a:noFill/>
                </a:ln>
                <a:solidFill>
                  <a:schemeClr val="tx1"/>
                </a:solidFill>
                <a:effectLst/>
                <a:uLnTx/>
                <a:uFillTx/>
                <a:latin typeface="Calibri" charset="0"/>
                <a:ea typeface="Calibri" charset="0"/>
                <a:cs typeface="Calibri" charset="0"/>
              </a:rPr>
              <a:t>Develop all documentation necessary</a:t>
            </a:r>
            <a:r>
              <a:rPr kumimoji="0" lang="en-US" sz="1600" i="0" u="none" strike="noStrike" kern="1200" cap="none" spc="0" normalizeH="0" noProof="0" dirty="0" smtClean="0">
                <a:ln>
                  <a:noFill/>
                </a:ln>
                <a:solidFill>
                  <a:schemeClr val="tx1"/>
                </a:solidFill>
                <a:effectLst/>
                <a:uLnTx/>
                <a:uFillTx/>
                <a:latin typeface="Calibri" charset="0"/>
                <a:ea typeface="Calibri" charset="0"/>
                <a:cs typeface="Calibri" charset="0"/>
              </a:rPr>
              <a:t> for the </a:t>
            </a:r>
            <a:r>
              <a:rPr lang="en-US" sz="1600" dirty="0" smtClean="0">
                <a:latin typeface="Calibri" charset="0"/>
                <a:ea typeface="Calibri" charset="0"/>
                <a:cs typeface="Calibri" charset="0"/>
              </a:rPr>
              <a:t>operation</a:t>
            </a:r>
            <a:r>
              <a:rPr kumimoji="0" lang="en-US" sz="1600" i="0" u="none" strike="noStrike" kern="1200" cap="none" spc="0" normalizeH="0" noProof="0" dirty="0" smtClean="0">
                <a:ln>
                  <a:noFill/>
                </a:ln>
                <a:solidFill>
                  <a:schemeClr val="tx1"/>
                </a:solidFill>
                <a:effectLst/>
                <a:uLnTx/>
                <a:uFillTx/>
                <a:latin typeface="Calibri" charset="0"/>
                <a:ea typeface="Calibri" charset="0"/>
                <a:cs typeface="Calibri" charset="0"/>
              </a:rPr>
              <a:t> </a:t>
            </a:r>
            <a:br>
              <a:rPr kumimoji="0" lang="en-US" sz="1600" i="0" u="none" strike="noStrike" kern="1200" cap="none" spc="0" normalizeH="0" noProof="0" dirty="0" smtClean="0">
                <a:ln>
                  <a:noFill/>
                </a:ln>
                <a:solidFill>
                  <a:schemeClr val="tx1"/>
                </a:solidFill>
                <a:effectLst/>
                <a:uLnTx/>
                <a:uFillTx/>
                <a:latin typeface="Calibri" charset="0"/>
                <a:ea typeface="Calibri" charset="0"/>
                <a:cs typeface="Calibri" charset="0"/>
              </a:rPr>
            </a:br>
            <a:r>
              <a:rPr kumimoji="0" lang="en-US" sz="1600" i="0" u="none" strike="noStrike" kern="1200" cap="none" spc="0" normalizeH="0" noProof="0" dirty="0" smtClean="0">
                <a:ln>
                  <a:noFill/>
                </a:ln>
                <a:solidFill>
                  <a:schemeClr val="tx1"/>
                </a:solidFill>
                <a:effectLst/>
                <a:uLnTx/>
                <a:uFillTx/>
                <a:latin typeface="Calibri" charset="0"/>
                <a:ea typeface="Calibri" charset="0"/>
                <a:cs typeface="Calibri" charset="0"/>
              </a:rPr>
              <a:t>of the exercise</a:t>
            </a:r>
            <a:endParaRPr kumimoji="0" lang="en-US" sz="1600" i="0" u="none" strike="noStrike" kern="1200" cap="none" spc="0" normalizeH="0" baseline="0" noProof="0" dirty="0" smtClean="0">
              <a:ln>
                <a:noFill/>
              </a:ln>
              <a:solidFill>
                <a:schemeClr val="tx1"/>
              </a:solidFill>
              <a:effectLst/>
              <a:uLnTx/>
              <a:uFillTx/>
              <a:latin typeface="Calibri" charset="0"/>
              <a:ea typeface="Calibri" charset="0"/>
              <a:cs typeface="Calibri" charset="0"/>
            </a:endParaRPr>
          </a:p>
        </p:txBody>
      </p:sp>
      <p:sp>
        <p:nvSpPr>
          <p:cNvPr id="11" name="TextBox 10"/>
          <p:cNvSpPr txBox="1"/>
          <p:nvPr/>
        </p:nvSpPr>
        <p:spPr bwMode="auto">
          <a:xfrm>
            <a:off x="5571333" y="5468110"/>
            <a:ext cx="2339904" cy="584775"/>
          </a:xfrm>
          <a:prstGeom prst="rect">
            <a:avLst/>
          </a:prstGeom>
          <a:noFill/>
          <a:ln w="9525">
            <a:noFill/>
            <a:miter lim="800000"/>
            <a:headEnd/>
            <a:tailEnd/>
          </a:ln>
        </p:spPr>
        <p:txBody>
          <a:bodyPr vert="horz" wrap="square" lIns="91440" tIns="45720" rIns="91440" bIns="45720" numCol="1" rtlCol="0" anchor="b" anchorCtr="0" compatLnSpc="1">
            <a:prstTxWarp prst="textNoShape">
              <a:avLst/>
            </a:prstTxWarp>
            <a:spAutoFit/>
          </a:bodyPr>
          <a:lstStyle/>
          <a:p>
            <a:pPr marL="0" marR="0" indent="0" defTabSz="914400" rtl="0" eaLnBrk="1" fontAlgn="base" latinLnBrk="0" hangingPunct="1">
              <a:lnSpc>
                <a:spcPct val="100000"/>
              </a:lnSpc>
              <a:spcBef>
                <a:spcPct val="0"/>
              </a:spcBef>
              <a:spcAft>
                <a:spcPct val="0"/>
              </a:spcAft>
              <a:buClrTx/>
              <a:buSzTx/>
              <a:buFontTx/>
              <a:buNone/>
              <a:tabLst/>
            </a:pPr>
            <a:r>
              <a:rPr kumimoji="0" lang="en-US" sz="1600" i="0" u="none" strike="noStrike" kern="1200" cap="none" spc="0" normalizeH="0" baseline="0" noProof="0" dirty="0" smtClean="0">
                <a:ln>
                  <a:noFill/>
                </a:ln>
                <a:solidFill>
                  <a:schemeClr val="tx1"/>
                </a:solidFill>
                <a:effectLst/>
                <a:uLnTx/>
                <a:uFillTx/>
                <a:latin typeface="Calibri" charset="0"/>
                <a:ea typeface="Calibri" charset="0"/>
                <a:cs typeface="Calibri" charset="0"/>
              </a:rPr>
              <a:t>Conduct</a:t>
            </a:r>
            <a:r>
              <a:rPr kumimoji="0" lang="en-US" sz="1600" i="0" u="none" strike="noStrike" kern="1200" cap="none" spc="0" normalizeH="0" noProof="0" dirty="0" smtClean="0">
                <a:ln>
                  <a:noFill/>
                </a:ln>
                <a:solidFill>
                  <a:schemeClr val="tx1"/>
                </a:solidFill>
                <a:effectLst/>
                <a:uLnTx/>
                <a:uFillTx/>
                <a:latin typeface="Calibri" charset="0"/>
                <a:ea typeface="Calibri" charset="0"/>
                <a:cs typeface="Calibri" charset="0"/>
              </a:rPr>
              <a:t> the </a:t>
            </a:r>
            <a:br>
              <a:rPr kumimoji="0" lang="en-US" sz="1600" i="0" u="none" strike="noStrike" kern="1200" cap="none" spc="0" normalizeH="0" noProof="0" dirty="0" smtClean="0">
                <a:ln>
                  <a:noFill/>
                </a:ln>
                <a:solidFill>
                  <a:schemeClr val="tx1"/>
                </a:solidFill>
                <a:effectLst/>
                <a:uLnTx/>
                <a:uFillTx/>
                <a:latin typeface="Calibri" charset="0"/>
                <a:ea typeface="Calibri" charset="0"/>
                <a:cs typeface="Calibri" charset="0"/>
              </a:rPr>
            </a:br>
            <a:r>
              <a:rPr kumimoji="0" lang="en-US" sz="1600" i="0" u="none" strike="noStrike" kern="1200" cap="none" spc="0" normalizeH="0" noProof="0" dirty="0" smtClean="0">
                <a:ln>
                  <a:noFill/>
                </a:ln>
                <a:solidFill>
                  <a:schemeClr val="tx1"/>
                </a:solidFill>
                <a:effectLst/>
                <a:uLnTx/>
                <a:uFillTx/>
                <a:latin typeface="Calibri" charset="0"/>
                <a:ea typeface="Calibri" charset="0"/>
                <a:cs typeface="Calibri" charset="0"/>
              </a:rPr>
              <a:t>exercise</a:t>
            </a:r>
            <a:endParaRPr kumimoji="0" lang="en-US" sz="1600" i="0" u="none" strike="noStrike" kern="1200" cap="none" spc="0" normalizeH="0" baseline="0" noProof="0" dirty="0" smtClean="0">
              <a:ln>
                <a:noFill/>
              </a:ln>
              <a:solidFill>
                <a:schemeClr val="tx1"/>
              </a:solidFill>
              <a:effectLst/>
              <a:uLnTx/>
              <a:uFillTx/>
              <a:latin typeface="Calibri" charset="0"/>
              <a:ea typeface="Calibri" charset="0"/>
              <a:cs typeface="Calibri" charset="0"/>
            </a:endParaRPr>
          </a:p>
        </p:txBody>
      </p:sp>
      <p:sp>
        <p:nvSpPr>
          <p:cNvPr id="12" name="TextBox 11"/>
          <p:cNvSpPr txBox="1"/>
          <p:nvPr/>
        </p:nvSpPr>
        <p:spPr bwMode="auto">
          <a:xfrm>
            <a:off x="64168" y="3397112"/>
            <a:ext cx="1726419" cy="830997"/>
          </a:xfrm>
          <a:prstGeom prst="rect">
            <a:avLst/>
          </a:prstGeom>
          <a:noFill/>
          <a:ln w="9525">
            <a:noFill/>
            <a:miter lim="800000"/>
            <a:headEnd/>
            <a:tailEnd/>
          </a:ln>
        </p:spPr>
        <p:txBody>
          <a:bodyPr vert="horz" wrap="square" lIns="91440" tIns="45720" rIns="91440" bIns="45720" numCol="1" rtlCol="0" anchor="b" anchorCtr="0" compatLnSpc="1">
            <a:prstTxWarp prst="textNoShape">
              <a:avLst/>
            </a:prstTxWarp>
            <a:spAutoFit/>
          </a:bodyPr>
          <a:lstStyle/>
          <a:p>
            <a:pPr marL="0" marR="0" indent="0" algn="r" defTabSz="914400" rtl="0" eaLnBrk="1" fontAlgn="base" latinLnBrk="0" hangingPunct="1">
              <a:lnSpc>
                <a:spcPct val="100000"/>
              </a:lnSpc>
              <a:spcBef>
                <a:spcPct val="0"/>
              </a:spcBef>
              <a:spcAft>
                <a:spcPct val="0"/>
              </a:spcAft>
              <a:buClrTx/>
              <a:buSzTx/>
              <a:buFontTx/>
              <a:buNone/>
              <a:tabLst/>
            </a:pPr>
            <a:r>
              <a:rPr kumimoji="0" lang="en-US" sz="1600" i="0" u="none" strike="noStrike" kern="1200" cap="none" spc="0" normalizeH="0" baseline="0" noProof="0" dirty="0" smtClean="0">
                <a:ln>
                  <a:noFill/>
                </a:ln>
                <a:solidFill>
                  <a:schemeClr val="tx1"/>
                </a:solidFill>
                <a:effectLst/>
                <a:uLnTx/>
                <a:uFillTx/>
                <a:latin typeface="Calibri" charset="0"/>
                <a:ea typeface="Calibri" charset="0"/>
                <a:cs typeface="Calibri" charset="0"/>
              </a:rPr>
              <a:t>Document lessons learned from the event</a:t>
            </a:r>
          </a:p>
        </p:txBody>
      </p:sp>
    </p:spTree>
    <p:extLst>
      <p:ext uri="{BB962C8B-B14F-4D97-AF65-F5344CB8AC3E}">
        <p14:creationId xmlns:p14="http://schemas.microsoft.com/office/powerpoint/2010/main" val="788221195"/>
      </p:ext>
    </p:extLst>
  </p:cSld>
  <p:clrMapOvr>
    <a:masterClrMapping/>
  </p:clrMapOvr>
  <p:transition spd="med">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GB"/>
          </a:p>
        </p:txBody>
      </p:sp>
      <p:sp>
        <p:nvSpPr>
          <p:cNvPr id="2" name="Title 1"/>
          <p:cNvSpPr>
            <a:spLocks noGrp="1"/>
          </p:cNvSpPr>
          <p:nvPr>
            <p:ph type="title"/>
          </p:nvPr>
        </p:nvSpPr>
        <p:spPr/>
        <p:txBody>
          <a:bodyPr>
            <a:normAutofit fontScale="90000"/>
          </a:bodyPr>
          <a:lstStyle/>
          <a:p>
            <a:pPr lvl="0"/>
            <a:r>
              <a:rPr lang="en-US" dirty="0" smtClean="0"/>
              <a:t>Well-Designed Exercises Central to Incident Response Readiness Program</a:t>
            </a:r>
            <a:endParaRPr lang="en-US" dirty="0"/>
          </a:p>
        </p:txBody>
      </p:sp>
      <p:grpSp>
        <p:nvGrpSpPr>
          <p:cNvPr id="35" name="Group 34"/>
          <p:cNvGrpSpPr/>
          <p:nvPr/>
        </p:nvGrpSpPr>
        <p:grpSpPr>
          <a:xfrm>
            <a:off x="457200" y="2235200"/>
            <a:ext cx="8343550" cy="3687049"/>
            <a:chOff x="457200" y="2235200"/>
            <a:chExt cx="8343550" cy="3687049"/>
          </a:xfrm>
        </p:grpSpPr>
        <p:sp>
          <p:nvSpPr>
            <p:cNvPr id="36" name="Oval 35"/>
            <p:cNvSpPr/>
            <p:nvPr/>
          </p:nvSpPr>
          <p:spPr>
            <a:xfrm>
              <a:off x="2700514" y="5380380"/>
              <a:ext cx="541869" cy="541869"/>
            </a:xfrm>
            <a:prstGeom prst="ellipse">
              <a:avLst/>
            </a:prstGeom>
            <a:no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lang="en-US" sz="2000" dirty="0" smtClean="0">
                <a:solidFill>
                  <a:schemeClr val="accent6">
                    <a:lumMod val="75000"/>
                  </a:schemeClr>
                </a:solidFill>
                <a:latin typeface="Calibri" charset="0"/>
                <a:ea typeface="Calibri" charset="0"/>
                <a:cs typeface="Calibri" charset="0"/>
              </a:endParaRPr>
            </a:p>
          </p:txBody>
        </p:sp>
        <p:sp>
          <p:nvSpPr>
            <p:cNvPr id="38" name="Oval 37"/>
            <p:cNvSpPr/>
            <p:nvPr/>
          </p:nvSpPr>
          <p:spPr>
            <a:xfrm>
              <a:off x="3573160" y="5380380"/>
              <a:ext cx="541869" cy="541869"/>
            </a:xfrm>
            <a:prstGeom prst="ellipse">
              <a:avLst/>
            </a:prstGeom>
            <a:no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lang="en-US" sz="2000" dirty="0" smtClean="0">
                <a:solidFill>
                  <a:schemeClr val="accent6">
                    <a:lumMod val="75000"/>
                  </a:schemeClr>
                </a:solidFill>
                <a:latin typeface="Calibri" charset="0"/>
                <a:ea typeface="Calibri" charset="0"/>
                <a:cs typeface="Calibri" charset="0"/>
              </a:endParaRPr>
            </a:p>
          </p:txBody>
        </p:sp>
        <p:sp>
          <p:nvSpPr>
            <p:cNvPr id="39" name="Oval 38"/>
            <p:cNvSpPr/>
            <p:nvPr/>
          </p:nvSpPr>
          <p:spPr>
            <a:xfrm>
              <a:off x="4445806" y="5380380"/>
              <a:ext cx="541869" cy="541869"/>
            </a:xfrm>
            <a:prstGeom prst="ellipse">
              <a:avLst/>
            </a:prstGeom>
            <a:no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lang="en-US" sz="2000" dirty="0" smtClean="0">
                <a:solidFill>
                  <a:schemeClr val="accent6">
                    <a:lumMod val="75000"/>
                  </a:schemeClr>
                </a:solidFill>
                <a:latin typeface="Calibri" charset="0"/>
                <a:ea typeface="Calibri" charset="0"/>
                <a:cs typeface="Calibri" charset="0"/>
              </a:endParaRPr>
            </a:p>
          </p:txBody>
        </p:sp>
        <p:sp>
          <p:nvSpPr>
            <p:cNvPr id="41" name="Oval 40"/>
            <p:cNvSpPr/>
            <p:nvPr/>
          </p:nvSpPr>
          <p:spPr>
            <a:xfrm>
              <a:off x="5775651" y="5380380"/>
              <a:ext cx="541869" cy="541869"/>
            </a:xfrm>
            <a:prstGeom prst="ellipse">
              <a:avLst/>
            </a:prstGeom>
            <a:no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lang="en-US" sz="2000" dirty="0" smtClean="0">
                <a:solidFill>
                  <a:schemeClr val="accent6">
                    <a:lumMod val="75000"/>
                  </a:schemeClr>
                </a:solidFill>
                <a:latin typeface="Calibri" charset="0"/>
                <a:ea typeface="Calibri" charset="0"/>
                <a:cs typeface="Calibri" charset="0"/>
              </a:endParaRPr>
            </a:p>
          </p:txBody>
        </p:sp>
        <p:sp>
          <p:nvSpPr>
            <p:cNvPr id="42" name="Oval 41"/>
            <p:cNvSpPr/>
            <p:nvPr/>
          </p:nvSpPr>
          <p:spPr>
            <a:xfrm>
              <a:off x="6648298" y="5380380"/>
              <a:ext cx="541869" cy="541869"/>
            </a:xfrm>
            <a:prstGeom prst="ellipse">
              <a:avLst/>
            </a:prstGeom>
            <a:no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lang="en-US" sz="2000" dirty="0" smtClean="0">
                <a:solidFill>
                  <a:schemeClr val="accent6">
                    <a:lumMod val="75000"/>
                  </a:schemeClr>
                </a:solidFill>
                <a:latin typeface="Calibri" charset="0"/>
                <a:ea typeface="Calibri" charset="0"/>
                <a:cs typeface="Calibri" charset="0"/>
              </a:endParaRPr>
            </a:p>
          </p:txBody>
        </p:sp>
        <p:sp>
          <p:nvSpPr>
            <p:cNvPr id="44" name="Oval 43"/>
            <p:cNvSpPr/>
            <p:nvPr/>
          </p:nvSpPr>
          <p:spPr>
            <a:xfrm>
              <a:off x="3573160" y="4355180"/>
              <a:ext cx="541869" cy="541869"/>
            </a:xfrm>
            <a:prstGeom prst="ellipse">
              <a:avLst/>
            </a:prstGeom>
            <a:no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lang="en-US" sz="2000" dirty="0" smtClean="0">
                <a:solidFill>
                  <a:schemeClr val="accent6">
                    <a:lumMod val="75000"/>
                  </a:schemeClr>
                </a:solidFill>
                <a:latin typeface="Calibri" charset="0"/>
                <a:ea typeface="Calibri" charset="0"/>
                <a:cs typeface="Calibri" charset="0"/>
              </a:endParaRPr>
            </a:p>
          </p:txBody>
        </p:sp>
        <p:sp>
          <p:nvSpPr>
            <p:cNvPr id="45" name="Rounded Rectangle 44"/>
            <p:cNvSpPr/>
            <p:nvPr/>
          </p:nvSpPr>
          <p:spPr>
            <a:xfrm>
              <a:off x="457200" y="2235200"/>
              <a:ext cx="1574800" cy="1066800"/>
            </a:xfrm>
            <a:prstGeom prst="round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lnSpc>
                  <a:spcPct val="90000"/>
                </a:lnSpc>
              </a:pPr>
              <a:r>
                <a:rPr lang="en-US" sz="1600" dirty="0" smtClean="0">
                  <a:solidFill>
                    <a:schemeClr val="bg1"/>
                  </a:solidFill>
                  <a:latin typeface="Calibri" charset="0"/>
                  <a:ea typeface="Calibri" charset="0"/>
                  <a:cs typeface="Calibri" charset="0"/>
                </a:rPr>
                <a:t>PERFORMANCE OBJECTIVES</a:t>
              </a:r>
            </a:p>
          </p:txBody>
        </p:sp>
        <p:sp>
          <p:nvSpPr>
            <p:cNvPr id="47" name="Rectangle 46"/>
            <p:cNvSpPr/>
            <p:nvPr/>
          </p:nvSpPr>
          <p:spPr>
            <a:xfrm>
              <a:off x="3440921" y="4501465"/>
              <a:ext cx="777008" cy="2492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gn="ctr">
                <a:lnSpc>
                  <a:spcPct val="90000"/>
                </a:lnSpc>
              </a:pPr>
              <a:r>
                <a:rPr lang="en-US" b="1" dirty="0" smtClean="0">
                  <a:solidFill>
                    <a:schemeClr val="accent6">
                      <a:lumMod val="75000"/>
                    </a:schemeClr>
                  </a:solidFill>
                  <a:latin typeface="Calibri" charset="0"/>
                  <a:ea typeface="Calibri" charset="0"/>
                  <a:cs typeface="Calibri" charset="0"/>
                </a:rPr>
                <a:t>Incident</a:t>
              </a:r>
            </a:p>
          </p:txBody>
        </p:sp>
        <p:sp>
          <p:nvSpPr>
            <p:cNvPr id="48" name="Rounded Rectangle 47"/>
            <p:cNvSpPr/>
            <p:nvPr/>
          </p:nvSpPr>
          <p:spPr>
            <a:xfrm>
              <a:off x="3136900" y="2235200"/>
              <a:ext cx="1574800" cy="1066800"/>
            </a:xfrm>
            <a:prstGeom prst="round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lnSpc>
                  <a:spcPct val="90000"/>
                </a:lnSpc>
              </a:pPr>
              <a:r>
                <a:rPr lang="en-US" sz="1600" dirty="0" smtClean="0">
                  <a:solidFill>
                    <a:schemeClr val="bg1"/>
                  </a:solidFill>
                  <a:latin typeface="Calibri" charset="0"/>
                  <a:ea typeface="Calibri" charset="0"/>
                  <a:cs typeface="Calibri" charset="0"/>
                </a:rPr>
                <a:t>SCENARIO BACKGROUND</a:t>
              </a:r>
            </a:p>
          </p:txBody>
        </p:sp>
        <p:sp>
          <p:nvSpPr>
            <p:cNvPr id="51" name="Rounded Rectangle 50"/>
            <p:cNvSpPr/>
            <p:nvPr/>
          </p:nvSpPr>
          <p:spPr>
            <a:xfrm>
              <a:off x="5705433" y="2235200"/>
              <a:ext cx="1574800" cy="1066800"/>
            </a:xfrm>
            <a:prstGeom prst="round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lnSpc>
                  <a:spcPct val="90000"/>
                </a:lnSpc>
              </a:pPr>
              <a:r>
                <a:rPr lang="en-US" sz="1600" dirty="0" smtClean="0">
                  <a:solidFill>
                    <a:schemeClr val="bg1"/>
                  </a:solidFill>
                  <a:latin typeface="Calibri" charset="0"/>
                  <a:ea typeface="Calibri" charset="0"/>
                  <a:cs typeface="Calibri" charset="0"/>
                </a:rPr>
                <a:t>MAIN </a:t>
              </a:r>
              <a:br>
                <a:rPr lang="en-US" sz="1600" dirty="0" smtClean="0">
                  <a:solidFill>
                    <a:schemeClr val="bg1"/>
                  </a:solidFill>
                  <a:latin typeface="Calibri" charset="0"/>
                  <a:ea typeface="Calibri" charset="0"/>
                  <a:cs typeface="Calibri" charset="0"/>
                </a:rPr>
              </a:br>
              <a:r>
                <a:rPr lang="en-US" sz="1600" dirty="0" smtClean="0">
                  <a:solidFill>
                    <a:schemeClr val="bg1"/>
                  </a:solidFill>
                  <a:latin typeface="Calibri" charset="0"/>
                  <a:ea typeface="Calibri" charset="0"/>
                  <a:cs typeface="Calibri" charset="0"/>
                </a:rPr>
                <a:t>EVENTS</a:t>
              </a:r>
            </a:p>
          </p:txBody>
        </p:sp>
        <p:sp>
          <p:nvSpPr>
            <p:cNvPr id="52" name="Rectangle 51"/>
            <p:cNvSpPr/>
            <p:nvPr/>
          </p:nvSpPr>
          <p:spPr>
            <a:xfrm>
              <a:off x="2703746" y="5517468"/>
              <a:ext cx="535403" cy="2492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gn="ctr">
                <a:lnSpc>
                  <a:spcPct val="90000"/>
                </a:lnSpc>
              </a:pPr>
              <a:r>
                <a:rPr lang="en-US" b="1" dirty="0" smtClean="0">
                  <a:solidFill>
                    <a:schemeClr val="accent6">
                      <a:lumMod val="75000"/>
                    </a:schemeClr>
                  </a:solidFill>
                  <a:latin typeface="Calibri" charset="0"/>
                  <a:ea typeface="Calibri" charset="0"/>
                  <a:cs typeface="Calibri" charset="0"/>
                </a:rPr>
                <a:t>Inject</a:t>
              </a:r>
            </a:p>
          </p:txBody>
        </p:sp>
        <p:sp>
          <p:nvSpPr>
            <p:cNvPr id="53" name="Rectangle 52"/>
            <p:cNvSpPr/>
            <p:nvPr/>
          </p:nvSpPr>
          <p:spPr>
            <a:xfrm>
              <a:off x="3576392" y="5517468"/>
              <a:ext cx="535403" cy="2492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gn="ctr">
                <a:lnSpc>
                  <a:spcPct val="90000"/>
                </a:lnSpc>
              </a:pPr>
              <a:r>
                <a:rPr lang="en-US" b="1" dirty="0" smtClean="0">
                  <a:solidFill>
                    <a:schemeClr val="accent6">
                      <a:lumMod val="75000"/>
                    </a:schemeClr>
                  </a:solidFill>
                  <a:latin typeface="Calibri" charset="0"/>
                  <a:ea typeface="Calibri" charset="0"/>
                  <a:cs typeface="Calibri" charset="0"/>
                </a:rPr>
                <a:t>Inject</a:t>
              </a:r>
            </a:p>
          </p:txBody>
        </p:sp>
        <p:sp>
          <p:nvSpPr>
            <p:cNvPr id="60" name="Rectangle 59"/>
            <p:cNvSpPr/>
            <p:nvPr/>
          </p:nvSpPr>
          <p:spPr>
            <a:xfrm>
              <a:off x="4449038" y="5517468"/>
              <a:ext cx="535403" cy="2492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gn="ctr">
                <a:lnSpc>
                  <a:spcPct val="90000"/>
                </a:lnSpc>
              </a:pPr>
              <a:r>
                <a:rPr lang="en-US" b="1" dirty="0" smtClean="0">
                  <a:solidFill>
                    <a:schemeClr val="accent6">
                      <a:lumMod val="75000"/>
                    </a:schemeClr>
                  </a:solidFill>
                  <a:latin typeface="Calibri" charset="0"/>
                  <a:ea typeface="Calibri" charset="0"/>
                  <a:cs typeface="Calibri" charset="0"/>
                </a:rPr>
                <a:t>Inject</a:t>
              </a:r>
            </a:p>
          </p:txBody>
        </p:sp>
        <p:sp>
          <p:nvSpPr>
            <p:cNvPr id="61" name="Rectangle 60"/>
            <p:cNvSpPr/>
            <p:nvPr/>
          </p:nvSpPr>
          <p:spPr>
            <a:xfrm>
              <a:off x="5778883" y="5517468"/>
              <a:ext cx="535403" cy="2492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gn="ctr">
                <a:lnSpc>
                  <a:spcPct val="90000"/>
                </a:lnSpc>
              </a:pPr>
              <a:r>
                <a:rPr lang="en-US" b="1" dirty="0" smtClean="0">
                  <a:solidFill>
                    <a:schemeClr val="accent6">
                      <a:lumMod val="75000"/>
                    </a:schemeClr>
                  </a:solidFill>
                  <a:latin typeface="Calibri" charset="0"/>
                  <a:ea typeface="Calibri" charset="0"/>
                  <a:cs typeface="Calibri" charset="0"/>
                </a:rPr>
                <a:t>Inject</a:t>
              </a:r>
            </a:p>
          </p:txBody>
        </p:sp>
        <p:sp>
          <p:nvSpPr>
            <p:cNvPr id="63" name="Rectangle 62"/>
            <p:cNvSpPr/>
            <p:nvPr/>
          </p:nvSpPr>
          <p:spPr>
            <a:xfrm>
              <a:off x="6651530" y="5517468"/>
              <a:ext cx="535403" cy="2492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gn="ctr">
                <a:lnSpc>
                  <a:spcPct val="90000"/>
                </a:lnSpc>
              </a:pPr>
              <a:r>
                <a:rPr lang="en-US" b="1" dirty="0" smtClean="0">
                  <a:solidFill>
                    <a:schemeClr val="accent6">
                      <a:lumMod val="75000"/>
                    </a:schemeClr>
                  </a:solidFill>
                  <a:latin typeface="Calibri" charset="0"/>
                  <a:ea typeface="Calibri" charset="0"/>
                  <a:cs typeface="Calibri" charset="0"/>
                </a:rPr>
                <a:t>Inject</a:t>
              </a:r>
            </a:p>
          </p:txBody>
        </p:sp>
        <p:cxnSp>
          <p:nvCxnSpPr>
            <p:cNvPr id="64" name="Straight Arrow Connector 63"/>
            <p:cNvCxnSpPr/>
            <p:nvPr/>
          </p:nvCxnSpPr>
          <p:spPr>
            <a:xfrm>
              <a:off x="2032000" y="2768600"/>
              <a:ext cx="1104900" cy="0"/>
            </a:xfrm>
            <a:prstGeom prst="straightConnector1">
              <a:avLst/>
            </a:prstGeom>
            <a:ln w="76200">
              <a:solidFill>
                <a:schemeClr val="accent6">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6" name="Straight Arrow Connector 65"/>
            <p:cNvCxnSpPr/>
            <p:nvPr/>
          </p:nvCxnSpPr>
          <p:spPr>
            <a:xfrm>
              <a:off x="4711700" y="2768600"/>
              <a:ext cx="993733" cy="0"/>
            </a:xfrm>
            <a:prstGeom prst="straightConnector1">
              <a:avLst/>
            </a:prstGeom>
            <a:ln w="76200">
              <a:solidFill>
                <a:schemeClr val="accent6">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7" name="Elbow Connector 66"/>
            <p:cNvCxnSpPr/>
            <p:nvPr/>
          </p:nvCxnSpPr>
          <p:spPr>
            <a:xfrm rot="5400000">
              <a:off x="4641874" y="2504221"/>
              <a:ext cx="1053180" cy="2648738"/>
            </a:xfrm>
            <a:prstGeom prst="bentConnector3">
              <a:avLst>
                <a:gd name="adj1" fmla="val 50000"/>
              </a:avLst>
            </a:prstGeom>
            <a:ln w="76200">
              <a:solidFill>
                <a:schemeClr val="accent6">
                  <a:lumMod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9" name="Elbow Connector 68"/>
            <p:cNvCxnSpPr/>
            <p:nvPr/>
          </p:nvCxnSpPr>
          <p:spPr>
            <a:xfrm rot="16200000" flipH="1">
              <a:off x="5966243" y="3825192"/>
              <a:ext cx="1053180" cy="6795"/>
            </a:xfrm>
            <a:prstGeom prst="bentConnector3">
              <a:avLst>
                <a:gd name="adj1" fmla="val 50000"/>
              </a:avLst>
            </a:prstGeom>
            <a:ln w="76200">
              <a:solidFill>
                <a:schemeClr val="accent6">
                  <a:lumMod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0" name="Elbow Connector 69"/>
            <p:cNvCxnSpPr/>
            <p:nvPr/>
          </p:nvCxnSpPr>
          <p:spPr>
            <a:xfrm rot="16200000" flipH="1">
              <a:off x="6495410" y="3299422"/>
              <a:ext cx="1053180" cy="1058335"/>
            </a:xfrm>
            <a:prstGeom prst="bentConnector3">
              <a:avLst>
                <a:gd name="adj1" fmla="val 50000"/>
              </a:avLst>
            </a:prstGeom>
            <a:ln w="76200">
              <a:solidFill>
                <a:schemeClr val="accent6">
                  <a:lumMod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2" name="Elbow Connector 71"/>
            <p:cNvCxnSpPr/>
            <p:nvPr/>
          </p:nvCxnSpPr>
          <p:spPr>
            <a:xfrm rot="16200000" flipH="1">
              <a:off x="6984734" y="2810098"/>
              <a:ext cx="1053180" cy="2036983"/>
            </a:xfrm>
            <a:prstGeom prst="bentConnector3">
              <a:avLst>
                <a:gd name="adj1" fmla="val 50000"/>
              </a:avLst>
            </a:prstGeom>
            <a:ln w="76200">
              <a:solidFill>
                <a:schemeClr val="accent6">
                  <a:lumMod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73" name="Oval 72"/>
            <p:cNvSpPr/>
            <p:nvPr/>
          </p:nvSpPr>
          <p:spPr>
            <a:xfrm>
              <a:off x="6221899" y="4355180"/>
              <a:ext cx="541869" cy="541869"/>
            </a:xfrm>
            <a:prstGeom prst="ellipse">
              <a:avLst/>
            </a:prstGeom>
            <a:no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lang="en-US" sz="2000" dirty="0" smtClean="0">
                <a:solidFill>
                  <a:schemeClr val="accent6">
                    <a:lumMod val="75000"/>
                  </a:schemeClr>
                </a:solidFill>
                <a:latin typeface="Calibri" charset="0"/>
                <a:ea typeface="Calibri" charset="0"/>
                <a:cs typeface="Calibri" charset="0"/>
              </a:endParaRPr>
            </a:p>
          </p:txBody>
        </p:sp>
        <p:sp>
          <p:nvSpPr>
            <p:cNvPr id="74" name="Rectangle 73"/>
            <p:cNvSpPr/>
            <p:nvPr/>
          </p:nvSpPr>
          <p:spPr>
            <a:xfrm>
              <a:off x="6104329" y="4501465"/>
              <a:ext cx="777008" cy="2492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gn="ctr">
                <a:lnSpc>
                  <a:spcPct val="90000"/>
                </a:lnSpc>
              </a:pPr>
              <a:r>
                <a:rPr lang="en-US" b="1" dirty="0" smtClean="0">
                  <a:solidFill>
                    <a:schemeClr val="accent6">
                      <a:lumMod val="75000"/>
                    </a:schemeClr>
                  </a:solidFill>
                  <a:latin typeface="Calibri" charset="0"/>
                  <a:ea typeface="Calibri" charset="0"/>
                  <a:cs typeface="Calibri" charset="0"/>
                </a:rPr>
                <a:t>Incident</a:t>
              </a:r>
            </a:p>
          </p:txBody>
        </p:sp>
        <p:sp>
          <p:nvSpPr>
            <p:cNvPr id="75" name="Oval 74"/>
            <p:cNvSpPr/>
            <p:nvPr/>
          </p:nvSpPr>
          <p:spPr>
            <a:xfrm>
              <a:off x="7280233" y="4355180"/>
              <a:ext cx="541869" cy="541869"/>
            </a:xfrm>
            <a:prstGeom prst="ellipse">
              <a:avLst/>
            </a:prstGeom>
            <a:no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lang="en-US" sz="2000" dirty="0" smtClean="0">
                <a:solidFill>
                  <a:schemeClr val="accent6">
                    <a:lumMod val="75000"/>
                  </a:schemeClr>
                </a:solidFill>
                <a:latin typeface="Calibri" charset="0"/>
                <a:ea typeface="Calibri" charset="0"/>
                <a:cs typeface="Calibri" charset="0"/>
              </a:endParaRPr>
            </a:p>
          </p:txBody>
        </p:sp>
        <p:sp>
          <p:nvSpPr>
            <p:cNvPr id="76" name="Oval 75"/>
            <p:cNvSpPr/>
            <p:nvPr/>
          </p:nvSpPr>
          <p:spPr>
            <a:xfrm>
              <a:off x="8258881" y="4355180"/>
              <a:ext cx="541869" cy="541869"/>
            </a:xfrm>
            <a:prstGeom prst="ellipse">
              <a:avLst/>
            </a:prstGeom>
            <a:no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lang="en-US" sz="2000" dirty="0" smtClean="0">
                <a:solidFill>
                  <a:schemeClr val="accent6">
                    <a:lumMod val="75000"/>
                  </a:schemeClr>
                </a:solidFill>
                <a:latin typeface="Calibri" charset="0"/>
                <a:ea typeface="Calibri" charset="0"/>
                <a:cs typeface="Calibri" charset="0"/>
              </a:endParaRPr>
            </a:p>
          </p:txBody>
        </p:sp>
        <p:cxnSp>
          <p:nvCxnSpPr>
            <p:cNvPr id="77" name="Elbow Connector 76"/>
            <p:cNvCxnSpPr/>
            <p:nvPr/>
          </p:nvCxnSpPr>
          <p:spPr>
            <a:xfrm rot="5400000">
              <a:off x="3166107" y="4702391"/>
              <a:ext cx="483331" cy="872646"/>
            </a:xfrm>
            <a:prstGeom prst="bentConnector3">
              <a:avLst>
                <a:gd name="adj1" fmla="val 50000"/>
              </a:avLst>
            </a:prstGeom>
            <a:ln w="76200">
              <a:solidFill>
                <a:schemeClr val="accent6">
                  <a:lumMod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8" name="Elbow Connector 77"/>
            <p:cNvCxnSpPr/>
            <p:nvPr/>
          </p:nvCxnSpPr>
          <p:spPr>
            <a:xfrm rot="5400000">
              <a:off x="3602430" y="5138714"/>
              <a:ext cx="483331" cy="12700"/>
            </a:xfrm>
            <a:prstGeom prst="bentConnector3">
              <a:avLst>
                <a:gd name="adj1" fmla="val 50000"/>
              </a:avLst>
            </a:prstGeom>
            <a:ln w="76200">
              <a:solidFill>
                <a:schemeClr val="accent6">
                  <a:lumMod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9" name="Elbow Connector 78"/>
            <p:cNvCxnSpPr/>
            <p:nvPr/>
          </p:nvCxnSpPr>
          <p:spPr>
            <a:xfrm rot="16200000" flipH="1">
              <a:off x="4038753" y="4702391"/>
              <a:ext cx="483331" cy="872646"/>
            </a:xfrm>
            <a:prstGeom prst="bentConnector3">
              <a:avLst>
                <a:gd name="adj1" fmla="val 50000"/>
              </a:avLst>
            </a:prstGeom>
            <a:ln w="76200">
              <a:solidFill>
                <a:schemeClr val="accent6">
                  <a:lumMod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0" name="Elbow Connector 79"/>
            <p:cNvCxnSpPr/>
            <p:nvPr/>
          </p:nvCxnSpPr>
          <p:spPr>
            <a:xfrm rot="16200000" flipH="1">
              <a:off x="6464368" y="4925514"/>
              <a:ext cx="483331" cy="426399"/>
            </a:xfrm>
            <a:prstGeom prst="bentConnector3">
              <a:avLst>
                <a:gd name="adj1" fmla="val 50000"/>
              </a:avLst>
            </a:prstGeom>
            <a:ln w="76200">
              <a:solidFill>
                <a:schemeClr val="accent6">
                  <a:lumMod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1" name="Elbow Connector 80"/>
            <p:cNvCxnSpPr/>
            <p:nvPr/>
          </p:nvCxnSpPr>
          <p:spPr>
            <a:xfrm rot="5400000">
              <a:off x="6028045" y="4915590"/>
              <a:ext cx="483331" cy="446248"/>
            </a:xfrm>
            <a:prstGeom prst="bentConnector3">
              <a:avLst>
                <a:gd name="adj1" fmla="val 50000"/>
              </a:avLst>
            </a:prstGeom>
            <a:ln w="76200">
              <a:solidFill>
                <a:schemeClr val="accent6">
                  <a:lumMod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972955238"/>
      </p:ext>
    </p:extLst>
  </p:cSld>
  <p:clrMapOvr>
    <a:masterClrMapping/>
  </p:clrMapOvr>
  <p:transition spd="med">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Group 29"/>
          <p:cNvGrpSpPr/>
          <p:nvPr/>
        </p:nvGrpSpPr>
        <p:grpSpPr>
          <a:xfrm>
            <a:off x="2515453" y="2068835"/>
            <a:ext cx="2312985" cy="3042482"/>
            <a:chOff x="584530" y="2840126"/>
            <a:chExt cx="2312985" cy="3306633"/>
          </a:xfrm>
        </p:grpSpPr>
        <p:sp>
          <p:nvSpPr>
            <p:cNvPr id="31" name="Rounded Rectangle 30"/>
            <p:cNvSpPr/>
            <p:nvPr/>
          </p:nvSpPr>
          <p:spPr>
            <a:xfrm>
              <a:off x="584530" y="2863417"/>
              <a:ext cx="2312985" cy="3283342"/>
            </a:xfrm>
            <a:prstGeom prst="roundRect">
              <a:avLst>
                <a:gd name="adj" fmla="val 7622"/>
              </a:avLst>
            </a:prstGeom>
            <a:solidFill>
              <a:schemeClr val="bg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lang="en-US" dirty="0" smtClean="0">
                <a:solidFill>
                  <a:schemeClr val="bg1"/>
                </a:solidFill>
                <a:latin typeface="Calibri" charset="0"/>
                <a:ea typeface="Calibri" charset="0"/>
                <a:cs typeface="Calibri" charset="0"/>
              </a:endParaRPr>
            </a:p>
          </p:txBody>
        </p:sp>
        <p:sp>
          <p:nvSpPr>
            <p:cNvPr id="32" name="TextBox 31"/>
            <p:cNvSpPr txBox="1"/>
            <p:nvPr/>
          </p:nvSpPr>
          <p:spPr bwMode="auto">
            <a:xfrm>
              <a:off x="995241" y="2840126"/>
              <a:ext cx="1491562" cy="301048"/>
            </a:xfrm>
            <a:prstGeom prst="rect">
              <a:avLst/>
            </a:prstGeom>
            <a:noFill/>
            <a:ln w="9525">
              <a:noFill/>
              <a:miter lim="800000"/>
              <a:headEnd/>
              <a:tailEnd/>
            </a:ln>
          </p:spPr>
          <p:txBody>
            <a:bodyPr vert="horz" wrap="none" lIns="91440" tIns="45720" rIns="91440" bIns="45720" numCol="1" rtlCol="0" anchor="b" anchorCtr="0" compatLnSpc="1">
              <a:prstTxWarp prst="textNoShape">
                <a:avLst/>
              </a:prstTxWarp>
              <a:spAutoFit/>
            </a:bodyPr>
            <a:lstStyle/>
            <a:p>
              <a:pPr algn="ctr" eaLnBrk="1" hangingPunct="1"/>
              <a:r>
                <a:rPr kumimoji="0" lang="en-US" sz="1200" b="1" i="0" u="none" strike="noStrike" kern="1200" cap="none" spc="0" normalizeH="0" baseline="0" noProof="0" dirty="0" smtClean="0">
                  <a:ln>
                    <a:noFill/>
                  </a:ln>
                  <a:solidFill>
                    <a:schemeClr val="accent1"/>
                  </a:solidFill>
                  <a:effectLst/>
                  <a:uLnTx/>
                  <a:uFillTx/>
                  <a:latin typeface="Calibri" charset="0"/>
                  <a:ea typeface="Calibri" charset="0"/>
                  <a:cs typeface="Calibri" charset="0"/>
                </a:rPr>
                <a:t>Exercise Project </a:t>
              </a:r>
              <a:r>
                <a:rPr lang="mr-IN" sz="1200" b="1" dirty="0">
                  <a:solidFill>
                    <a:schemeClr val="accent1"/>
                  </a:solidFill>
                  <a:latin typeface="Calibri" charset="0"/>
                  <a:ea typeface="Calibri" charset="0"/>
                  <a:cs typeface="Calibri" charset="0"/>
                </a:rPr>
                <a:t>3…X</a:t>
              </a:r>
            </a:p>
          </p:txBody>
        </p:sp>
      </p:grpSp>
      <p:sp>
        <p:nvSpPr>
          <p:cNvPr id="38" name="TextBox 37"/>
          <p:cNvSpPr txBox="1"/>
          <p:nvPr/>
        </p:nvSpPr>
        <p:spPr bwMode="auto">
          <a:xfrm>
            <a:off x="2582783" y="2595630"/>
            <a:ext cx="1892969" cy="2419124"/>
          </a:xfrm>
          <a:prstGeom prst="rect">
            <a:avLst/>
          </a:prstGeom>
          <a:noFill/>
          <a:ln w="9525">
            <a:noFill/>
            <a:miter lim="800000"/>
            <a:headEnd/>
            <a:tailEnd/>
          </a:ln>
        </p:spPr>
        <p:txBody>
          <a:bodyPr vert="horz" wrap="square" lIns="91440" tIns="45720" rIns="91440" bIns="45720" numCol="1" rtlCol="0" anchor="b" anchorCtr="0" compatLnSpc="1">
            <a:prstTxWarp prst="textNoShape">
              <a:avLst/>
            </a:prstTxWarp>
            <a:spAutoFit/>
          </a:bodyPr>
          <a:lstStyle/>
          <a:p>
            <a:pPr lvl="0" eaLnBrk="1" hangingPunct="1">
              <a:lnSpc>
                <a:spcPct val="90000"/>
              </a:lnSpc>
            </a:pPr>
            <a:r>
              <a:rPr lang="en-US" sz="1200" b="1" dirty="0" smtClean="0">
                <a:solidFill>
                  <a:srgbClr val="000000"/>
                </a:solidFill>
                <a:latin typeface="Calibri" charset="0"/>
                <a:ea typeface="Calibri" charset="0"/>
                <a:cs typeface="Calibri" charset="0"/>
              </a:rPr>
              <a:t>DESIGN</a:t>
            </a:r>
          </a:p>
          <a:p>
            <a:pPr marL="182563" indent="-182563" eaLnBrk="1" hangingPunct="1">
              <a:lnSpc>
                <a:spcPct val="90000"/>
              </a:lnSpc>
              <a:buFont typeface="Arial" charset="0"/>
              <a:buChar char="•"/>
            </a:pPr>
            <a:r>
              <a:rPr lang="en-US" sz="1200" dirty="0" smtClean="0">
                <a:latin typeface="Calibri" charset="0"/>
                <a:ea typeface="Calibri" charset="0"/>
                <a:cs typeface="Calibri" charset="0"/>
              </a:rPr>
              <a:t>Establish teams</a:t>
            </a:r>
          </a:p>
          <a:p>
            <a:pPr marL="182563" indent="-182563" eaLnBrk="1" hangingPunct="1">
              <a:lnSpc>
                <a:spcPct val="90000"/>
              </a:lnSpc>
              <a:buFont typeface="Arial" charset="0"/>
              <a:buChar char="•"/>
            </a:pPr>
            <a:r>
              <a:rPr lang="en-US" sz="1200" dirty="0" smtClean="0">
                <a:solidFill>
                  <a:srgbClr val="000000"/>
                </a:solidFill>
                <a:latin typeface="Calibri" charset="0"/>
                <a:ea typeface="Calibri" charset="0"/>
                <a:cs typeface="Calibri" charset="0"/>
              </a:rPr>
              <a:t>Set scope</a:t>
            </a:r>
          </a:p>
          <a:p>
            <a:pPr lvl="0" eaLnBrk="1" hangingPunct="1">
              <a:lnSpc>
                <a:spcPct val="90000"/>
              </a:lnSpc>
            </a:pPr>
            <a:r>
              <a:rPr kumimoji="0" lang="en-US" sz="1200" b="1" i="0" u="none" strike="noStrike" kern="1200" cap="none" spc="0" normalizeH="0" baseline="0" noProof="0" dirty="0" smtClean="0">
                <a:ln>
                  <a:noFill/>
                </a:ln>
                <a:solidFill>
                  <a:srgbClr val="000000"/>
                </a:solidFill>
                <a:effectLst/>
                <a:uLnTx/>
                <a:uFillTx/>
                <a:latin typeface="Calibri" charset="0"/>
                <a:ea typeface="Calibri" charset="0"/>
                <a:cs typeface="Calibri" charset="0"/>
              </a:rPr>
              <a:t>DEVELOP</a:t>
            </a:r>
          </a:p>
          <a:p>
            <a:pPr marL="182563" indent="-182563" eaLnBrk="1" hangingPunct="1">
              <a:lnSpc>
                <a:spcPct val="90000"/>
              </a:lnSpc>
              <a:buFont typeface="Arial" charset="0"/>
              <a:buChar char="•"/>
            </a:pPr>
            <a:r>
              <a:rPr lang="en-US" sz="1200" dirty="0" smtClean="0">
                <a:latin typeface="Calibri" charset="0"/>
                <a:ea typeface="Calibri" charset="0"/>
                <a:cs typeface="Calibri" charset="0"/>
              </a:rPr>
              <a:t>Align teams</a:t>
            </a:r>
          </a:p>
          <a:p>
            <a:pPr marL="182563" indent="-182563" eaLnBrk="1" hangingPunct="1">
              <a:lnSpc>
                <a:spcPct val="90000"/>
              </a:lnSpc>
              <a:buFont typeface="Arial" charset="0"/>
              <a:buChar char="•"/>
            </a:pPr>
            <a:r>
              <a:rPr kumimoji="0" lang="en-US" sz="1200" i="0" u="none" strike="noStrike" kern="1200" cap="none" spc="0" normalizeH="0" baseline="0" noProof="0" dirty="0" smtClean="0">
                <a:ln>
                  <a:noFill/>
                </a:ln>
                <a:solidFill>
                  <a:srgbClr val="000000"/>
                </a:solidFill>
                <a:effectLst/>
                <a:uLnTx/>
                <a:uFillTx/>
                <a:latin typeface="Calibri" charset="0"/>
                <a:ea typeface="Calibri" charset="0"/>
                <a:cs typeface="Calibri" charset="0"/>
              </a:rPr>
              <a:t>Create </a:t>
            </a:r>
            <a:br>
              <a:rPr kumimoji="0" lang="en-US" sz="1200" i="0" u="none" strike="noStrike" kern="1200" cap="none" spc="0" normalizeH="0" baseline="0" noProof="0" dirty="0" smtClean="0">
                <a:ln>
                  <a:noFill/>
                </a:ln>
                <a:solidFill>
                  <a:srgbClr val="000000"/>
                </a:solidFill>
                <a:effectLst/>
                <a:uLnTx/>
                <a:uFillTx/>
                <a:latin typeface="Calibri" charset="0"/>
                <a:ea typeface="Calibri" charset="0"/>
                <a:cs typeface="Calibri" charset="0"/>
              </a:rPr>
            </a:br>
            <a:r>
              <a:rPr kumimoji="0" lang="en-US" sz="1200" i="0" u="none" strike="noStrike" kern="1200" cap="none" spc="0" normalizeH="0" baseline="0" noProof="0" dirty="0" smtClean="0">
                <a:ln>
                  <a:noFill/>
                </a:ln>
                <a:solidFill>
                  <a:srgbClr val="000000"/>
                </a:solidFill>
                <a:effectLst/>
                <a:uLnTx/>
                <a:uFillTx/>
                <a:latin typeface="Calibri" charset="0"/>
                <a:ea typeface="Calibri" charset="0"/>
                <a:cs typeface="Calibri" charset="0"/>
              </a:rPr>
              <a:t>documentation</a:t>
            </a:r>
          </a:p>
          <a:p>
            <a:pPr lvl="0" eaLnBrk="1" hangingPunct="1">
              <a:lnSpc>
                <a:spcPct val="90000"/>
              </a:lnSpc>
            </a:pPr>
            <a:r>
              <a:rPr lang="en-US" sz="1200" b="1" dirty="0" smtClean="0">
                <a:solidFill>
                  <a:srgbClr val="000000"/>
                </a:solidFill>
                <a:latin typeface="Calibri" charset="0"/>
                <a:ea typeface="Calibri" charset="0"/>
                <a:cs typeface="Calibri" charset="0"/>
              </a:rPr>
              <a:t>CONDUCT</a:t>
            </a:r>
          </a:p>
          <a:p>
            <a:pPr marL="182563" indent="-182563" eaLnBrk="1" hangingPunct="1">
              <a:lnSpc>
                <a:spcPct val="90000"/>
              </a:lnSpc>
              <a:buFont typeface="Arial" charset="0"/>
              <a:buChar char="•"/>
            </a:pPr>
            <a:r>
              <a:rPr lang="en-US" sz="1200" dirty="0" smtClean="0">
                <a:latin typeface="Calibri" charset="0"/>
                <a:ea typeface="Calibri" charset="0"/>
                <a:cs typeface="Calibri" charset="0"/>
              </a:rPr>
              <a:t>Conduct exercise</a:t>
            </a:r>
          </a:p>
          <a:p>
            <a:pPr marL="182563" indent="-182563" eaLnBrk="1" hangingPunct="1">
              <a:lnSpc>
                <a:spcPct val="90000"/>
              </a:lnSpc>
              <a:buFont typeface="Arial" charset="0"/>
              <a:buChar char="•"/>
            </a:pPr>
            <a:r>
              <a:rPr lang="en-US" sz="1200" dirty="0" smtClean="0">
                <a:solidFill>
                  <a:srgbClr val="000000"/>
                </a:solidFill>
                <a:latin typeface="Calibri" charset="0"/>
                <a:ea typeface="Calibri" charset="0"/>
                <a:cs typeface="Calibri" charset="0"/>
              </a:rPr>
              <a:t>Respond to issues</a:t>
            </a:r>
          </a:p>
          <a:p>
            <a:pPr lvl="0" eaLnBrk="1" hangingPunct="1">
              <a:lnSpc>
                <a:spcPct val="90000"/>
              </a:lnSpc>
            </a:pPr>
            <a:r>
              <a:rPr kumimoji="0" lang="en-US" sz="1200" b="1" i="0" u="none" strike="noStrike" kern="1200" cap="none" spc="0" normalizeH="0" baseline="0" noProof="0" dirty="0" smtClean="0">
                <a:ln>
                  <a:noFill/>
                </a:ln>
                <a:solidFill>
                  <a:srgbClr val="000000"/>
                </a:solidFill>
                <a:effectLst/>
                <a:uLnTx/>
                <a:uFillTx/>
                <a:latin typeface="Calibri" charset="0"/>
                <a:ea typeface="Calibri" charset="0"/>
                <a:cs typeface="Calibri" charset="0"/>
              </a:rPr>
              <a:t>EVALUATE</a:t>
            </a:r>
            <a:endParaRPr kumimoji="0" lang="en-US" sz="1200" i="0" u="none" strike="noStrike" kern="1200" cap="none" spc="0" normalizeH="0" baseline="0" noProof="0" dirty="0" smtClean="0">
              <a:ln>
                <a:noFill/>
              </a:ln>
              <a:solidFill>
                <a:schemeClr val="tx1"/>
              </a:solidFill>
              <a:effectLst/>
              <a:uLnTx/>
              <a:uFillTx/>
              <a:latin typeface="Calibri" charset="0"/>
              <a:ea typeface="Calibri" charset="0"/>
              <a:cs typeface="Calibri" charset="0"/>
            </a:endParaRPr>
          </a:p>
          <a:p>
            <a:pPr marL="182563" marR="0" indent="-182563" defTabSz="914400" rtl="0" eaLnBrk="1" fontAlgn="base" latinLnBrk="0" hangingPunct="1">
              <a:lnSpc>
                <a:spcPct val="90000"/>
              </a:lnSpc>
              <a:spcBef>
                <a:spcPct val="0"/>
              </a:spcBef>
              <a:spcAft>
                <a:spcPct val="0"/>
              </a:spcAft>
              <a:buClrTx/>
              <a:buSzTx/>
              <a:buFont typeface="Arial" charset="0"/>
              <a:buChar char="•"/>
            </a:pPr>
            <a:r>
              <a:rPr kumimoji="0" lang="en-US" sz="1200" i="0" u="none" strike="noStrike" kern="1200" cap="none" spc="0" normalizeH="0" baseline="0" noProof="0" dirty="0" smtClean="0">
                <a:ln>
                  <a:noFill/>
                </a:ln>
                <a:solidFill>
                  <a:schemeClr val="tx1"/>
                </a:solidFill>
                <a:effectLst/>
                <a:uLnTx/>
                <a:uFillTx/>
                <a:latin typeface="Calibri" charset="0"/>
                <a:ea typeface="Calibri" charset="0"/>
                <a:cs typeface="Calibri" charset="0"/>
              </a:rPr>
              <a:t>Document exercise</a:t>
            </a:r>
            <a:r>
              <a:rPr kumimoji="0" lang="en-US" sz="1200" i="0" u="none" strike="noStrike" kern="1200" cap="none" spc="0" normalizeH="0" noProof="0" dirty="0" smtClean="0">
                <a:ln>
                  <a:noFill/>
                </a:ln>
                <a:solidFill>
                  <a:schemeClr val="tx1"/>
                </a:solidFill>
                <a:effectLst/>
                <a:uLnTx/>
                <a:uFillTx/>
                <a:latin typeface="Calibri" charset="0"/>
                <a:ea typeface="Calibri" charset="0"/>
                <a:cs typeface="Calibri" charset="0"/>
              </a:rPr>
              <a:t> successes and shortfalls</a:t>
            </a:r>
          </a:p>
          <a:p>
            <a:pPr marL="182563" marR="0" indent="-182563" defTabSz="914400" rtl="0" eaLnBrk="1" fontAlgn="base" latinLnBrk="0" hangingPunct="1">
              <a:lnSpc>
                <a:spcPct val="90000"/>
              </a:lnSpc>
              <a:spcBef>
                <a:spcPct val="0"/>
              </a:spcBef>
              <a:spcAft>
                <a:spcPct val="0"/>
              </a:spcAft>
              <a:buClrTx/>
              <a:buSzTx/>
              <a:buFont typeface="Arial" charset="0"/>
              <a:buChar char="•"/>
            </a:pPr>
            <a:r>
              <a:rPr lang="en-US" sz="1200" dirty="0" smtClean="0">
                <a:latin typeface="Calibri" charset="0"/>
                <a:ea typeface="Calibri" charset="0"/>
                <a:cs typeface="Calibri" charset="0"/>
              </a:rPr>
              <a:t>Discuss and improve</a:t>
            </a:r>
          </a:p>
        </p:txBody>
      </p:sp>
      <p:grpSp>
        <p:nvGrpSpPr>
          <p:cNvPr id="29" name="Group 28"/>
          <p:cNvGrpSpPr/>
          <p:nvPr/>
        </p:nvGrpSpPr>
        <p:grpSpPr>
          <a:xfrm>
            <a:off x="3284767" y="2322536"/>
            <a:ext cx="2312985" cy="3042482"/>
            <a:chOff x="584530" y="2840126"/>
            <a:chExt cx="2312985" cy="3306633"/>
          </a:xfrm>
        </p:grpSpPr>
        <p:sp>
          <p:nvSpPr>
            <p:cNvPr id="26" name="Rounded Rectangle 25"/>
            <p:cNvSpPr/>
            <p:nvPr/>
          </p:nvSpPr>
          <p:spPr>
            <a:xfrm>
              <a:off x="584530" y="2863417"/>
              <a:ext cx="2312985" cy="3283342"/>
            </a:xfrm>
            <a:prstGeom prst="roundRect">
              <a:avLst>
                <a:gd name="adj" fmla="val 7622"/>
              </a:avLst>
            </a:prstGeom>
            <a:solidFill>
              <a:schemeClr val="bg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lang="en-US" dirty="0" smtClean="0">
                <a:solidFill>
                  <a:schemeClr val="bg1"/>
                </a:solidFill>
                <a:latin typeface="Calibri" charset="0"/>
                <a:ea typeface="Calibri" charset="0"/>
                <a:cs typeface="Calibri" charset="0"/>
              </a:endParaRPr>
            </a:p>
          </p:txBody>
        </p:sp>
        <p:sp>
          <p:nvSpPr>
            <p:cNvPr id="27" name="TextBox 26"/>
            <p:cNvSpPr txBox="1"/>
            <p:nvPr/>
          </p:nvSpPr>
          <p:spPr bwMode="auto">
            <a:xfrm>
              <a:off x="1092222" y="2840126"/>
              <a:ext cx="1297599" cy="301048"/>
            </a:xfrm>
            <a:prstGeom prst="rect">
              <a:avLst/>
            </a:prstGeom>
            <a:noFill/>
            <a:ln w="9525">
              <a:noFill/>
              <a:miter lim="800000"/>
              <a:headEnd/>
              <a:tailEnd/>
            </a:ln>
          </p:spPr>
          <p:txBody>
            <a:bodyPr vert="horz" wrap="none" lIns="91440" tIns="45720" rIns="91440" bIns="45720" numCol="1" rtlCol="0" anchor="b"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kern="1200" cap="none" spc="0" normalizeH="0" baseline="0" noProof="0" dirty="0" smtClean="0">
                  <a:ln>
                    <a:noFill/>
                  </a:ln>
                  <a:solidFill>
                    <a:schemeClr val="accent1"/>
                  </a:solidFill>
                  <a:effectLst/>
                  <a:uLnTx/>
                  <a:uFillTx/>
                  <a:latin typeface="Calibri" charset="0"/>
                  <a:ea typeface="Calibri" charset="0"/>
                  <a:cs typeface="Calibri" charset="0"/>
                </a:rPr>
                <a:t>Exercise Project 2</a:t>
              </a:r>
            </a:p>
          </p:txBody>
        </p:sp>
      </p:grpSp>
      <p:sp>
        <p:nvSpPr>
          <p:cNvPr id="35" name="TextBox 34"/>
          <p:cNvSpPr txBox="1"/>
          <p:nvPr/>
        </p:nvSpPr>
        <p:spPr bwMode="auto">
          <a:xfrm>
            <a:off x="3344783" y="2828240"/>
            <a:ext cx="1892969" cy="2419124"/>
          </a:xfrm>
          <a:prstGeom prst="rect">
            <a:avLst/>
          </a:prstGeom>
          <a:noFill/>
          <a:ln w="9525">
            <a:noFill/>
            <a:miter lim="800000"/>
            <a:headEnd/>
            <a:tailEnd/>
          </a:ln>
        </p:spPr>
        <p:txBody>
          <a:bodyPr vert="horz" wrap="square" lIns="91440" tIns="45720" rIns="91440" bIns="45720" numCol="1" rtlCol="0" anchor="b" anchorCtr="0" compatLnSpc="1">
            <a:prstTxWarp prst="textNoShape">
              <a:avLst/>
            </a:prstTxWarp>
            <a:spAutoFit/>
          </a:bodyPr>
          <a:lstStyle/>
          <a:p>
            <a:pPr lvl="0" eaLnBrk="1" hangingPunct="1">
              <a:lnSpc>
                <a:spcPct val="90000"/>
              </a:lnSpc>
            </a:pPr>
            <a:r>
              <a:rPr lang="en-US" sz="1200" b="1" dirty="0" smtClean="0">
                <a:solidFill>
                  <a:srgbClr val="000000"/>
                </a:solidFill>
                <a:latin typeface="Calibri" charset="0"/>
                <a:ea typeface="Calibri" charset="0"/>
                <a:cs typeface="Calibri" charset="0"/>
              </a:rPr>
              <a:t>DESIGN</a:t>
            </a:r>
          </a:p>
          <a:p>
            <a:pPr marL="182563" indent="-182563" eaLnBrk="1" hangingPunct="1">
              <a:lnSpc>
                <a:spcPct val="90000"/>
              </a:lnSpc>
              <a:buFont typeface="Arial" charset="0"/>
              <a:buChar char="•"/>
            </a:pPr>
            <a:r>
              <a:rPr lang="en-US" sz="1200" dirty="0" smtClean="0">
                <a:latin typeface="Calibri" charset="0"/>
                <a:ea typeface="Calibri" charset="0"/>
                <a:cs typeface="Calibri" charset="0"/>
              </a:rPr>
              <a:t>Establish teams</a:t>
            </a:r>
          </a:p>
          <a:p>
            <a:pPr marL="182563" indent="-182563" eaLnBrk="1" hangingPunct="1">
              <a:lnSpc>
                <a:spcPct val="90000"/>
              </a:lnSpc>
              <a:buFont typeface="Arial" charset="0"/>
              <a:buChar char="•"/>
            </a:pPr>
            <a:r>
              <a:rPr lang="en-US" sz="1200" dirty="0" smtClean="0">
                <a:solidFill>
                  <a:srgbClr val="000000"/>
                </a:solidFill>
                <a:latin typeface="Calibri" charset="0"/>
                <a:ea typeface="Calibri" charset="0"/>
                <a:cs typeface="Calibri" charset="0"/>
              </a:rPr>
              <a:t>Set scope</a:t>
            </a:r>
          </a:p>
          <a:p>
            <a:pPr lvl="0" eaLnBrk="1" hangingPunct="1">
              <a:lnSpc>
                <a:spcPct val="90000"/>
              </a:lnSpc>
            </a:pPr>
            <a:r>
              <a:rPr kumimoji="0" lang="en-US" sz="1200" b="1" i="0" u="none" strike="noStrike" kern="1200" cap="none" spc="0" normalizeH="0" baseline="0" noProof="0" dirty="0" smtClean="0">
                <a:ln>
                  <a:noFill/>
                </a:ln>
                <a:solidFill>
                  <a:srgbClr val="000000"/>
                </a:solidFill>
                <a:effectLst/>
                <a:uLnTx/>
                <a:uFillTx/>
                <a:latin typeface="Calibri" charset="0"/>
                <a:ea typeface="Calibri" charset="0"/>
                <a:cs typeface="Calibri" charset="0"/>
              </a:rPr>
              <a:t>DEVELOP</a:t>
            </a:r>
          </a:p>
          <a:p>
            <a:pPr marL="182563" indent="-182563" eaLnBrk="1" hangingPunct="1">
              <a:lnSpc>
                <a:spcPct val="90000"/>
              </a:lnSpc>
              <a:buFont typeface="Arial" charset="0"/>
              <a:buChar char="•"/>
            </a:pPr>
            <a:r>
              <a:rPr lang="en-US" sz="1200" dirty="0" smtClean="0">
                <a:latin typeface="Calibri" charset="0"/>
                <a:ea typeface="Calibri" charset="0"/>
                <a:cs typeface="Calibri" charset="0"/>
              </a:rPr>
              <a:t>Align teams</a:t>
            </a:r>
          </a:p>
          <a:p>
            <a:pPr marL="182563" indent="-182563" eaLnBrk="1" hangingPunct="1">
              <a:lnSpc>
                <a:spcPct val="90000"/>
              </a:lnSpc>
              <a:buFont typeface="Arial" charset="0"/>
              <a:buChar char="•"/>
            </a:pPr>
            <a:r>
              <a:rPr kumimoji="0" lang="en-US" sz="1200" i="0" u="none" strike="noStrike" kern="1200" cap="none" spc="0" normalizeH="0" baseline="0" noProof="0" dirty="0" smtClean="0">
                <a:ln>
                  <a:noFill/>
                </a:ln>
                <a:solidFill>
                  <a:srgbClr val="000000"/>
                </a:solidFill>
                <a:effectLst/>
                <a:uLnTx/>
                <a:uFillTx/>
                <a:latin typeface="Calibri" charset="0"/>
                <a:ea typeface="Calibri" charset="0"/>
                <a:cs typeface="Calibri" charset="0"/>
              </a:rPr>
              <a:t>Create </a:t>
            </a:r>
            <a:br>
              <a:rPr kumimoji="0" lang="en-US" sz="1200" i="0" u="none" strike="noStrike" kern="1200" cap="none" spc="0" normalizeH="0" baseline="0" noProof="0" dirty="0" smtClean="0">
                <a:ln>
                  <a:noFill/>
                </a:ln>
                <a:solidFill>
                  <a:srgbClr val="000000"/>
                </a:solidFill>
                <a:effectLst/>
                <a:uLnTx/>
                <a:uFillTx/>
                <a:latin typeface="Calibri" charset="0"/>
                <a:ea typeface="Calibri" charset="0"/>
                <a:cs typeface="Calibri" charset="0"/>
              </a:rPr>
            </a:br>
            <a:r>
              <a:rPr kumimoji="0" lang="en-US" sz="1200" i="0" u="none" strike="noStrike" kern="1200" cap="none" spc="0" normalizeH="0" baseline="0" noProof="0" dirty="0" smtClean="0">
                <a:ln>
                  <a:noFill/>
                </a:ln>
                <a:solidFill>
                  <a:srgbClr val="000000"/>
                </a:solidFill>
                <a:effectLst/>
                <a:uLnTx/>
                <a:uFillTx/>
                <a:latin typeface="Calibri" charset="0"/>
                <a:ea typeface="Calibri" charset="0"/>
                <a:cs typeface="Calibri" charset="0"/>
              </a:rPr>
              <a:t>documentation</a:t>
            </a:r>
          </a:p>
          <a:p>
            <a:pPr lvl="0" eaLnBrk="1" hangingPunct="1">
              <a:lnSpc>
                <a:spcPct val="90000"/>
              </a:lnSpc>
            </a:pPr>
            <a:r>
              <a:rPr lang="en-US" sz="1200" b="1" dirty="0" smtClean="0">
                <a:solidFill>
                  <a:srgbClr val="000000"/>
                </a:solidFill>
                <a:latin typeface="Calibri" charset="0"/>
                <a:ea typeface="Calibri" charset="0"/>
                <a:cs typeface="Calibri" charset="0"/>
              </a:rPr>
              <a:t>CONDUCT</a:t>
            </a:r>
          </a:p>
          <a:p>
            <a:pPr marL="182563" indent="-182563" eaLnBrk="1" hangingPunct="1">
              <a:lnSpc>
                <a:spcPct val="90000"/>
              </a:lnSpc>
              <a:buFont typeface="Arial" charset="0"/>
              <a:buChar char="•"/>
            </a:pPr>
            <a:r>
              <a:rPr lang="en-US" sz="1200" dirty="0" smtClean="0">
                <a:latin typeface="Calibri" charset="0"/>
                <a:ea typeface="Calibri" charset="0"/>
                <a:cs typeface="Calibri" charset="0"/>
              </a:rPr>
              <a:t>Conduct exercise</a:t>
            </a:r>
          </a:p>
          <a:p>
            <a:pPr marL="182563" indent="-182563" eaLnBrk="1" hangingPunct="1">
              <a:lnSpc>
                <a:spcPct val="90000"/>
              </a:lnSpc>
              <a:buFont typeface="Arial" charset="0"/>
              <a:buChar char="•"/>
            </a:pPr>
            <a:r>
              <a:rPr lang="en-US" sz="1200" dirty="0" smtClean="0">
                <a:solidFill>
                  <a:srgbClr val="000000"/>
                </a:solidFill>
                <a:latin typeface="Calibri" charset="0"/>
                <a:ea typeface="Calibri" charset="0"/>
                <a:cs typeface="Calibri" charset="0"/>
              </a:rPr>
              <a:t>Respond to issues</a:t>
            </a:r>
          </a:p>
          <a:p>
            <a:pPr lvl="0" eaLnBrk="1" hangingPunct="1">
              <a:lnSpc>
                <a:spcPct val="90000"/>
              </a:lnSpc>
            </a:pPr>
            <a:r>
              <a:rPr kumimoji="0" lang="en-US" sz="1200" b="1" i="0" u="none" strike="noStrike" kern="1200" cap="none" spc="0" normalizeH="0" baseline="0" noProof="0" dirty="0" smtClean="0">
                <a:ln>
                  <a:noFill/>
                </a:ln>
                <a:solidFill>
                  <a:srgbClr val="000000"/>
                </a:solidFill>
                <a:effectLst/>
                <a:uLnTx/>
                <a:uFillTx/>
                <a:latin typeface="Calibri" charset="0"/>
                <a:ea typeface="Calibri" charset="0"/>
                <a:cs typeface="Calibri" charset="0"/>
              </a:rPr>
              <a:t>EVALUATE</a:t>
            </a:r>
            <a:endParaRPr kumimoji="0" lang="en-US" sz="1200" i="0" u="none" strike="noStrike" kern="1200" cap="none" spc="0" normalizeH="0" baseline="0" noProof="0" dirty="0" smtClean="0">
              <a:ln>
                <a:noFill/>
              </a:ln>
              <a:solidFill>
                <a:schemeClr val="tx1"/>
              </a:solidFill>
              <a:effectLst/>
              <a:uLnTx/>
              <a:uFillTx/>
              <a:latin typeface="Calibri" charset="0"/>
              <a:ea typeface="Calibri" charset="0"/>
              <a:cs typeface="Calibri" charset="0"/>
            </a:endParaRPr>
          </a:p>
          <a:p>
            <a:pPr marL="182563" marR="0" indent="-182563" defTabSz="914400" rtl="0" eaLnBrk="1" fontAlgn="base" latinLnBrk="0" hangingPunct="1">
              <a:lnSpc>
                <a:spcPct val="90000"/>
              </a:lnSpc>
              <a:spcBef>
                <a:spcPct val="0"/>
              </a:spcBef>
              <a:spcAft>
                <a:spcPct val="0"/>
              </a:spcAft>
              <a:buClrTx/>
              <a:buSzTx/>
              <a:buFont typeface="Arial" charset="0"/>
              <a:buChar char="•"/>
            </a:pPr>
            <a:r>
              <a:rPr kumimoji="0" lang="en-US" sz="1200" i="0" u="none" strike="noStrike" kern="1200" cap="none" spc="0" normalizeH="0" baseline="0" noProof="0" dirty="0" smtClean="0">
                <a:ln>
                  <a:noFill/>
                </a:ln>
                <a:solidFill>
                  <a:schemeClr val="tx1"/>
                </a:solidFill>
                <a:effectLst/>
                <a:uLnTx/>
                <a:uFillTx/>
                <a:latin typeface="Calibri" charset="0"/>
                <a:ea typeface="Calibri" charset="0"/>
                <a:cs typeface="Calibri" charset="0"/>
              </a:rPr>
              <a:t>Document exercise</a:t>
            </a:r>
            <a:r>
              <a:rPr kumimoji="0" lang="en-US" sz="1200" i="0" u="none" strike="noStrike" kern="1200" cap="none" spc="0" normalizeH="0" noProof="0" dirty="0" smtClean="0">
                <a:ln>
                  <a:noFill/>
                </a:ln>
                <a:solidFill>
                  <a:schemeClr val="tx1"/>
                </a:solidFill>
                <a:effectLst/>
                <a:uLnTx/>
                <a:uFillTx/>
                <a:latin typeface="Calibri" charset="0"/>
                <a:ea typeface="Calibri" charset="0"/>
                <a:cs typeface="Calibri" charset="0"/>
              </a:rPr>
              <a:t> successes and shortfalls</a:t>
            </a:r>
          </a:p>
          <a:p>
            <a:pPr marL="182563" marR="0" indent="-182563" defTabSz="914400" rtl="0" eaLnBrk="1" fontAlgn="base" latinLnBrk="0" hangingPunct="1">
              <a:lnSpc>
                <a:spcPct val="90000"/>
              </a:lnSpc>
              <a:spcBef>
                <a:spcPct val="0"/>
              </a:spcBef>
              <a:spcAft>
                <a:spcPct val="0"/>
              </a:spcAft>
              <a:buClrTx/>
              <a:buSzTx/>
              <a:buFont typeface="Arial" charset="0"/>
              <a:buChar char="•"/>
            </a:pPr>
            <a:r>
              <a:rPr lang="en-US" sz="1200" dirty="0" smtClean="0">
                <a:latin typeface="Calibri" charset="0"/>
                <a:ea typeface="Calibri" charset="0"/>
                <a:cs typeface="Calibri" charset="0"/>
              </a:rPr>
              <a:t>Discuss and improve</a:t>
            </a:r>
          </a:p>
        </p:txBody>
      </p:sp>
      <p:sp>
        <p:nvSpPr>
          <p:cNvPr id="3" name="Content Placeholder 2"/>
          <p:cNvSpPr>
            <a:spLocks noGrp="1"/>
          </p:cNvSpPr>
          <p:nvPr>
            <p:ph idx="1"/>
          </p:nvPr>
        </p:nvSpPr>
        <p:spPr/>
        <p:txBody>
          <a:bodyPr/>
          <a:lstStyle/>
          <a:p>
            <a:endParaRPr lang="en-GB" dirty="0"/>
          </a:p>
        </p:txBody>
      </p:sp>
      <p:sp>
        <p:nvSpPr>
          <p:cNvPr id="2" name="Title 1"/>
          <p:cNvSpPr>
            <a:spLocks noGrp="1"/>
          </p:cNvSpPr>
          <p:nvPr>
            <p:ph type="title"/>
          </p:nvPr>
        </p:nvSpPr>
        <p:spPr/>
        <p:txBody>
          <a:bodyPr>
            <a:normAutofit fontScale="90000"/>
          </a:bodyPr>
          <a:lstStyle/>
          <a:p>
            <a:pPr lvl="0">
              <a:lnSpc>
                <a:spcPct val="90000"/>
              </a:lnSpc>
            </a:pPr>
            <a:r>
              <a:rPr lang="en-US" dirty="0" smtClean="0"/>
              <a:t>Exercises Part of Continuous Organizational Improvement</a:t>
            </a:r>
            <a:endParaRPr lang="en-US" dirty="0"/>
          </a:p>
        </p:txBody>
      </p:sp>
      <p:sp>
        <p:nvSpPr>
          <p:cNvPr id="9" name="TextBox 8"/>
          <p:cNvSpPr txBox="1"/>
          <p:nvPr/>
        </p:nvSpPr>
        <p:spPr bwMode="auto">
          <a:xfrm>
            <a:off x="3554454" y="1458518"/>
            <a:ext cx="1714251" cy="307777"/>
          </a:xfrm>
          <a:prstGeom prst="rect">
            <a:avLst/>
          </a:prstGeom>
          <a:noFill/>
          <a:ln w="9525">
            <a:noFill/>
            <a:miter lim="800000"/>
            <a:headEnd/>
            <a:tailEnd/>
          </a:ln>
        </p:spPr>
        <p:txBody>
          <a:bodyPr vert="horz" wrap="none" lIns="91440" tIns="45720" rIns="91440" bIns="45720" numCol="1" rtlCol="0" anchor="b"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400" b="1" i="0" u="sng" strike="noStrike" kern="1200" cap="none" spc="0" normalizeH="0" baseline="0" noProof="0" dirty="0" smtClean="0">
                <a:ln>
                  <a:noFill/>
                </a:ln>
                <a:solidFill>
                  <a:schemeClr val="bg2"/>
                </a:solidFill>
                <a:effectLst/>
                <a:uLnTx/>
                <a:uFillTx/>
                <a:latin typeface="Calibri" charset="0"/>
                <a:ea typeface="Calibri" charset="0"/>
                <a:cs typeface="Calibri" charset="0"/>
              </a:rPr>
              <a:t>EXERCISE PROGRAM</a:t>
            </a:r>
          </a:p>
        </p:txBody>
      </p:sp>
      <p:sp>
        <p:nvSpPr>
          <p:cNvPr id="25" name="Rounded Rectangle 24"/>
          <p:cNvSpPr/>
          <p:nvPr/>
        </p:nvSpPr>
        <p:spPr>
          <a:xfrm>
            <a:off x="4054081" y="2595815"/>
            <a:ext cx="2312985" cy="2965221"/>
          </a:xfrm>
          <a:prstGeom prst="roundRect">
            <a:avLst>
              <a:gd name="adj" fmla="val 7622"/>
            </a:avLst>
          </a:prstGeom>
          <a:solidFill>
            <a:schemeClr val="bg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endParaRPr lang="en-US" dirty="0" smtClean="0">
              <a:solidFill>
                <a:schemeClr val="bg1"/>
              </a:solidFill>
              <a:latin typeface="Calibri" charset="0"/>
              <a:ea typeface="Calibri" charset="0"/>
              <a:cs typeface="Calibri" charset="0"/>
            </a:endParaRPr>
          </a:p>
        </p:txBody>
      </p:sp>
      <p:sp>
        <p:nvSpPr>
          <p:cNvPr id="18" name="TextBox 17"/>
          <p:cNvSpPr txBox="1"/>
          <p:nvPr/>
        </p:nvSpPr>
        <p:spPr bwMode="auto">
          <a:xfrm>
            <a:off x="4561773" y="2577506"/>
            <a:ext cx="1297599" cy="258532"/>
          </a:xfrm>
          <a:prstGeom prst="rect">
            <a:avLst/>
          </a:prstGeom>
          <a:noFill/>
          <a:ln w="9525">
            <a:noFill/>
            <a:miter lim="800000"/>
            <a:headEnd/>
            <a:tailEnd/>
          </a:ln>
        </p:spPr>
        <p:txBody>
          <a:bodyPr vert="horz" wrap="none" lIns="91440" tIns="45720" rIns="91440" bIns="45720" numCol="1" rtlCol="0" anchor="b" anchorCtr="0" compatLnSpc="1">
            <a:prstTxWarp prst="textNoShape">
              <a:avLst/>
            </a:prstTxWarp>
            <a:spAutoFit/>
          </a:bodyPr>
          <a:lstStyle/>
          <a:p>
            <a:pPr marL="0" marR="0" indent="0" algn="ctr" defTabSz="914400" rtl="0" eaLnBrk="1" fontAlgn="base" latinLnBrk="0" hangingPunct="1">
              <a:lnSpc>
                <a:spcPct val="90000"/>
              </a:lnSpc>
              <a:spcBef>
                <a:spcPct val="0"/>
              </a:spcBef>
              <a:spcAft>
                <a:spcPct val="0"/>
              </a:spcAft>
              <a:buClrTx/>
              <a:buSzTx/>
              <a:buFontTx/>
              <a:buNone/>
              <a:tabLst/>
            </a:pPr>
            <a:r>
              <a:rPr kumimoji="0" lang="en-US" sz="1200" b="1" i="0" u="none" strike="noStrike" kern="1200" cap="none" spc="0" normalizeH="0" baseline="0" noProof="0" dirty="0" smtClean="0">
                <a:ln>
                  <a:noFill/>
                </a:ln>
                <a:solidFill>
                  <a:schemeClr val="accent1"/>
                </a:solidFill>
                <a:effectLst/>
                <a:uLnTx/>
                <a:uFillTx/>
                <a:latin typeface="Calibri" charset="0"/>
                <a:ea typeface="Calibri" charset="0"/>
                <a:cs typeface="Calibri" charset="0"/>
              </a:rPr>
              <a:t>Exercise Project 1</a:t>
            </a:r>
          </a:p>
        </p:txBody>
      </p:sp>
      <p:sp>
        <p:nvSpPr>
          <p:cNvPr id="19" name="TextBox 18"/>
          <p:cNvSpPr txBox="1"/>
          <p:nvPr/>
        </p:nvSpPr>
        <p:spPr bwMode="auto">
          <a:xfrm>
            <a:off x="4090740" y="3060850"/>
            <a:ext cx="1892969" cy="2419124"/>
          </a:xfrm>
          <a:prstGeom prst="rect">
            <a:avLst/>
          </a:prstGeom>
          <a:noFill/>
          <a:ln w="9525">
            <a:noFill/>
            <a:miter lim="800000"/>
            <a:headEnd/>
            <a:tailEnd/>
          </a:ln>
        </p:spPr>
        <p:txBody>
          <a:bodyPr vert="horz" wrap="square" lIns="91440" tIns="45720" rIns="91440" bIns="45720" numCol="1" rtlCol="0" anchor="b" anchorCtr="0" compatLnSpc="1">
            <a:prstTxWarp prst="textNoShape">
              <a:avLst/>
            </a:prstTxWarp>
            <a:spAutoFit/>
          </a:bodyPr>
          <a:lstStyle/>
          <a:p>
            <a:pPr lvl="0" eaLnBrk="1" hangingPunct="1">
              <a:lnSpc>
                <a:spcPct val="90000"/>
              </a:lnSpc>
            </a:pPr>
            <a:r>
              <a:rPr lang="en-US" sz="1200" b="1" dirty="0" smtClean="0">
                <a:solidFill>
                  <a:srgbClr val="000000"/>
                </a:solidFill>
                <a:latin typeface="Calibri" charset="0"/>
                <a:ea typeface="Calibri" charset="0"/>
                <a:cs typeface="Calibri" charset="0"/>
              </a:rPr>
              <a:t>DESIGN</a:t>
            </a:r>
          </a:p>
          <a:p>
            <a:pPr marL="182563" indent="-182563" eaLnBrk="1" hangingPunct="1">
              <a:lnSpc>
                <a:spcPct val="90000"/>
              </a:lnSpc>
              <a:buFont typeface="Arial" charset="0"/>
              <a:buChar char="•"/>
            </a:pPr>
            <a:r>
              <a:rPr lang="en-US" sz="1200" dirty="0" smtClean="0">
                <a:latin typeface="Calibri" charset="0"/>
                <a:ea typeface="Calibri" charset="0"/>
                <a:cs typeface="Calibri" charset="0"/>
              </a:rPr>
              <a:t>Establish teams</a:t>
            </a:r>
          </a:p>
          <a:p>
            <a:pPr marL="182563" indent="-182563" eaLnBrk="1" hangingPunct="1">
              <a:lnSpc>
                <a:spcPct val="90000"/>
              </a:lnSpc>
              <a:buFont typeface="Arial" charset="0"/>
              <a:buChar char="•"/>
            </a:pPr>
            <a:r>
              <a:rPr lang="en-US" sz="1200" dirty="0" smtClean="0">
                <a:solidFill>
                  <a:srgbClr val="000000"/>
                </a:solidFill>
                <a:latin typeface="Calibri" charset="0"/>
                <a:ea typeface="Calibri" charset="0"/>
                <a:cs typeface="Calibri" charset="0"/>
              </a:rPr>
              <a:t>Set scope</a:t>
            </a:r>
          </a:p>
          <a:p>
            <a:pPr lvl="0" eaLnBrk="1" hangingPunct="1">
              <a:lnSpc>
                <a:spcPct val="90000"/>
              </a:lnSpc>
            </a:pPr>
            <a:r>
              <a:rPr kumimoji="0" lang="en-US" sz="1200" b="1" i="0" u="none" strike="noStrike" kern="1200" cap="none" spc="0" normalizeH="0" baseline="0" noProof="0" dirty="0" smtClean="0">
                <a:ln>
                  <a:noFill/>
                </a:ln>
                <a:solidFill>
                  <a:srgbClr val="000000"/>
                </a:solidFill>
                <a:effectLst/>
                <a:uLnTx/>
                <a:uFillTx/>
                <a:latin typeface="Calibri" charset="0"/>
                <a:ea typeface="Calibri" charset="0"/>
                <a:cs typeface="Calibri" charset="0"/>
              </a:rPr>
              <a:t>DEVELOP</a:t>
            </a:r>
          </a:p>
          <a:p>
            <a:pPr marL="182563" indent="-182563" eaLnBrk="1" hangingPunct="1">
              <a:lnSpc>
                <a:spcPct val="90000"/>
              </a:lnSpc>
              <a:buFont typeface="Arial" charset="0"/>
              <a:buChar char="•"/>
            </a:pPr>
            <a:r>
              <a:rPr lang="en-US" sz="1200" dirty="0" smtClean="0">
                <a:latin typeface="Calibri" charset="0"/>
                <a:ea typeface="Calibri" charset="0"/>
                <a:cs typeface="Calibri" charset="0"/>
              </a:rPr>
              <a:t>Align teams</a:t>
            </a:r>
          </a:p>
          <a:p>
            <a:pPr marL="182563" indent="-182563" eaLnBrk="1" hangingPunct="1">
              <a:lnSpc>
                <a:spcPct val="90000"/>
              </a:lnSpc>
              <a:buFont typeface="Arial" charset="0"/>
              <a:buChar char="•"/>
            </a:pPr>
            <a:r>
              <a:rPr kumimoji="0" lang="en-US" sz="1200" i="0" u="none" strike="noStrike" kern="1200" cap="none" spc="0" normalizeH="0" baseline="0" noProof="0" dirty="0" smtClean="0">
                <a:ln>
                  <a:noFill/>
                </a:ln>
                <a:solidFill>
                  <a:srgbClr val="000000"/>
                </a:solidFill>
                <a:effectLst/>
                <a:uLnTx/>
                <a:uFillTx/>
                <a:latin typeface="Calibri" charset="0"/>
                <a:ea typeface="Calibri" charset="0"/>
                <a:cs typeface="Calibri" charset="0"/>
              </a:rPr>
              <a:t>Create </a:t>
            </a:r>
            <a:br>
              <a:rPr kumimoji="0" lang="en-US" sz="1200" i="0" u="none" strike="noStrike" kern="1200" cap="none" spc="0" normalizeH="0" baseline="0" noProof="0" dirty="0" smtClean="0">
                <a:ln>
                  <a:noFill/>
                </a:ln>
                <a:solidFill>
                  <a:srgbClr val="000000"/>
                </a:solidFill>
                <a:effectLst/>
                <a:uLnTx/>
                <a:uFillTx/>
                <a:latin typeface="Calibri" charset="0"/>
                <a:ea typeface="Calibri" charset="0"/>
                <a:cs typeface="Calibri" charset="0"/>
              </a:rPr>
            </a:br>
            <a:r>
              <a:rPr kumimoji="0" lang="en-US" sz="1200" i="0" u="none" strike="noStrike" kern="1200" cap="none" spc="0" normalizeH="0" baseline="0" noProof="0" dirty="0" smtClean="0">
                <a:ln>
                  <a:noFill/>
                </a:ln>
                <a:solidFill>
                  <a:srgbClr val="000000"/>
                </a:solidFill>
                <a:effectLst/>
                <a:uLnTx/>
                <a:uFillTx/>
                <a:latin typeface="Calibri" charset="0"/>
                <a:ea typeface="Calibri" charset="0"/>
                <a:cs typeface="Calibri" charset="0"/>
              </a:rPr>
              <a:t>documentation</a:t>
            </a:r>
          </a:p>
          <a:p>
            <a:pPr lvl="0" eaLnBrk="1" hangingPunct="1">
              <a:lnSpc>
                <a:spcPct val="90000"/>
              </a:lnSpc>
            </a:pPr>
            <a:r>
              <a:rPr lang="en-US" sz="1200" b="1" dirty="0" smtClean="0">
                <a:solidFill>
                  <a:srgbClr val="000000"/>
                </a:solidFill>
                <a:latin typeface="Calibri" charset="0"/>
                <a:ea typeface="Calibri" charset="0"/>
                <a:cs typeface="Calibri" charset="0"/>
              </a:rPr>
              <a:t>CONDUCT</a:t>
            </a:r>
          </a:p>
          <a:p>
            <a:pPr marL="182563" indent="-182563" eaLnBrk="1" hangingPunct="1">
              <a:lnSpc>
                <a:spcPct val="90000"/>
              </a:lnSpc>
              <a:buFont typeface="Arial" charset="0"/>
              <a:buChar char="•"/>
            </a:pPr>
            <a:r>
              <a:rPr lang="en-US" sz="1200" dirty="0" smtClean="0">
                <a:latin typeface="Calibri" charset="0"/>
                <a:ea typeface="Calibri" charset="0"/>
                <a:cs typeface="Calibri" charset="0"/>
              </a:rPr>
              <a:t>Conduct exercise</a:t>
            </a:r>
          </a:p>
          <a:p>
            <a:pPr marL="182563" indent="-182563" eaLnBrk="1" hangingPunct="1">
              <a:lnSpc>
                <a:spcPct val="90000"/>
              </a:lnSpc>
              <a:buFont typeface="Arial" charset="0"/>
              <a:buChar char="•"/>
            </a:pPr>
            <a:r>
              <a:rPr lang="en-US" sz="1200" dirty="0" smtClean="0">
                <a:solidFill>
                  <a:srgbClr val="000000"/>
                </a:solidFill>
                <a:latin typeface="Calibri" charset="0"/>
                <a:ea typeface="Calibri" charset="0"/>
                <a:cs typeface="Calibri" charset="0"/>
              </a:rPr>
              <a:t>Respond to issues</a:t>
            </a:r>
          </a:p>
          <a:p>
            <a:pPr lvl="0" eaLnBrk="1" hangingPunct="1">
              <a:lnSpc>
                <a:spcPct val="90000"/>
              </a:lnSpc>
            </a:pPr>
            <a:r>
              <a:rPr kumimoji="0" lang="en-US" sz="1200" b="1" i="0" u="none" strike="noStrike" kern="1200" cap="none" spc="0" normalizeH="0" baseline="0" noProof="0" dirty="0" smtClean="0">
                <a:ln>
                  <a:noFill/>
                </a:ln>
                <a:solidFill>
                  <a:srgbClr val="000000"/>
                </a:solidFill>
                <a:effectLst/>
                <a:uLnTx/>
                <a:uFillTx/>
                <a:latin typeface="Calibri" charset="0"/>
                <a:ea typeface="Calibri" charset="0"/>
                <a:cs typeface="Calibri" charset="0"/>
              </a:rPr>
              <a:t>EVALUATE</a:t>
            </a:r>
            <a:endParaRPr kumimoji="0" lang="en-US" sz="1200" i="0" u="none" strike="noStrike" kern="1200" cap="none" spc="0" normalizeH="0" baseline="0" noProof="0" dirty="0" smtClean="0">
              <a:ln>
                <a:noFill/>
              </a:ln>
              <a:solidFill>
                <a:schemeClr val="tx1"/>
              </a:solidFill>
              <a:effectLst/>
              <a:uLnTx/>
              <a:uFillTx/>
              <a:latin typeface="Calibri" charset="0"/>
              <a:ea typeface="Calibri" charset="0"/>
              <a:cs typeface="Calibri" charset="0"/>
            </a:endParaRPr>
          </a:p>
          <a:p>
            <a:pPr marL="182563" marR="0" indent="-182563" defTabSz="914400" rtl="0" eaLnBrk="1" fontAlgn="base" latinLnBrk="0" hangingPunct="1">
              <a:lnSpc>
                <a:spcPct val="90000"/>
              </a:lnSpc>
              <a:spcBef>
                <a:spcPct val="0"/>
              </a:spcBef>
              <a:spcAft>
                <a:spcPct val="0"/>
              </a:spcAft>
              <a:buClrTx/>
              <a:buSzTx/>
              <a:buFont typeface="Arial" charset="0"/>
              <a:buChar char="•"/>
            </a:pPr>
            <a:r>
              <a:rPr kumimoji="0" lang="en-US" sz="1200" i="0" u="none" strike="noStrike" kern="1200" cap="none" spc="0" normalizeH="0" baseline="0" noProof="0" dirty="0" smtClean="0">
                <a:ln>
                  <a:noFill/>
                </a:ln>
                <a:solidFill>
                  <a:schemeClr val="tx1"/>
                </a:solidFill>
                <a:effectLst/>
                <a:uLnTx/>
                <a:uFillTx/>
                <a:latin typeface="Calibri" charset="0"/>
                <a:ea typeface="Calibri" charset="0"/>
                <a:cs typeface="Calibri" charset="0"/>
              </a:rPr>
              <a:t>Document exercise</a:t>
            </a:r>
            <a:r>
              <a:rPr kumimoji="0" lang="en-US" sz="1200" i="0" u="none" strike="noStrike" kern="1200" cap="none" spc="0" normalizeH="0" noProof="0" dirty="0" smtClean="0">
                <a:ln>
                  <a:noFill/>
                </a:ln>
                <a:solidFill>
                  <a:schemeClr val="tx1"/>
                </a:solidFill>
                <a:effectLst/>
                <a:uLnTx/>
                <a:uFillTx/>
                <a:latin typeface="Calibri" charset="0"/>
                <a:ea typeface="Calibri" charset="0"/>
                <a:cs typeface="Calibri" charset="0"/>
              </a:rPr>
              <a:t> successes and shortfalls</a:t>
            </a:r>
          </a:p>
          <a:p>
            <a:pPr marL="182563" marR="0" indent="-182563" defTabSz="914400" rtl="0" eaLnBrk="1" fontAlgn="base" latinLnBrk="0" hangingPunct="1">
              <a:lnSpc>
                <a:spcPct val="90000"/>
              </a:lnSpc>
              <a:spcBef>
                <a:spcPct val="0"/>
              </a:spcBef>
              <a:spcAft>
                <a:spcPct val="0"/>
              </a:spcAft>
              <a:buClrTx/>
              <a:buSzTx/>
              <a:buFont typeface="Arial" charset="0"/>
              <a:buChar char="•"/>
            </a:pPr>
            <a:r>
              <a:rPr lang="en-US" sz="1200" dirty="0" smtClean="0">
                <a:latin typeface="Calibri" charset="0"/>
                <a:ea typeface="Calibri" charset="0"/>
                <a:cs typeface="Calibri" charset="0"/>
              </a:rPr>
              <a:t>Discuss and improve</a:t>
            </a:r>
          </a:p>
        </p:txBody>
      </p:sp>
      <p:sp>
        <p:nvSpPr>
          <p:cNvPr id="4" name="Curved Right Arrow 3"/>
          <p:cNvSpPr/>
          <p:nvPr/>
        </p:nvSpPr>
        <p:spPr>
          <a:xfrm>
            <a:off x="465222" y="2739190"/>
            <a:ext cx="1171073" cy="1507958"/>
          </a:xfrm>
          <a:prstGeom prst="curvedRightArrow">
            <a:avLst>
              <a:gd name="adj1" fmla="val 22216"/>
              <a:gd name="adj2" fmla="val 50000"/>
              <a:gd name="adj3" fmla="val 25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US" dirty="0" smtClean="0">
              <a:solidFill>
                <a:schemeClr val="bg1"/>
              </a:solidFill>
              <a:latin typeface="Calibri" charset="0"/>
              <a:ea typeface="Calibri" charset="0"/>
              <a:cs typeface="Calibri" charset="0"/>
            </a:endParaRPr>
          </a:p>
        </p:txBody>
      </p:sp>
      <p:sp>
        <p:nvSpPr>
          <p:cNvPr id="39" name="Curved Right Arrow 38"/>
          <p:cNvSpPr/>
          <p:nvPr/>
        </p:nvSpPr>
        <p:spPr>
          <a:xfrm rot="10800000">
            <a:off x="7855717" y="2706772"/>
            <a:ext cx="1171073" cy="1507958"/>
          </a:xfrm>
          <a:prstGeom prst="curvedRight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US" dirty="0" smtClean="0">
              <a:solidFill>
                <a:schemeClr val="bg1"/>
              </a:solidFill>
              <a:latin typeface="Calibri" charset="0"/>
              <a:ea typeface="Calibri" charset="0"/>
              <a:cs typeface="Calibri" charset="0"/>
            </a:endParaRPr>
          </a:p>
        </p:txBody>
      </p:sp>
      <p:sp>
        <p:nvSpPr>
          <p:cNvPr id="6" name="TextBox 5"/>
          <p:cNvSpPr txBox="1"/>
          <p:nvPr/>
        </p:nvSpPr>
        <p:spPr bwMode="auto">
          <a:xfrm>
            <a:off x="1109280" y="3119265"/>
            <a:ext cx="1198405" cy="523220"/>
          </a:xfrm>
          <a:prstGeom prst="rect">
            <a:avLst/>
          </a:prstGeom>
          <a:noFill/>
          <a:ln w="9525">
            <a:noFill/>
            <a:miter lim="800000"/>
            <a:headEnd/>
            <a:tailEnd/>
          </a:ln>
        </p:spPr>
        <p:txBody>
          <a:bodyPr vert="horz" wrap="none" lIns="91440" tIns="45720" rIns="91440" bIns="45720" numCol="1" rtlCol="0" anchor="b" anchorCtr="0" compatLnSpc="1">
            <a:prstTxWarp prst="textNoShape">
              <a:avLst/>
            </a:prstTxWarp>
            <a:spAutoFit/>
          </a:bodyPr>
          <a:lstStyle/>
          <a:p>
            <a:pPr algn="ctr" eaLnBrk="1" hangingPunct="1"/>
            <a:r>
              <a:rPr lang="en-US" sz="1400" b="1" dirty="0">
                <a:solidFill>
                  <a:schemeClr val="tx1">
                    <a:lumMod val="65000"/>
                    <a:lumOff val="35000"/>
                  </a:schemeClr>
                </a:solidFill>
                <a:latin typeface="Calibri" charset="0"/>
                <a:ea typeface="Calibri" charset="0"/>
                <a:cs typeface="Calibri" charset="0"/>
              </a:rPr>
              <a:t>Continual </a:t>
            </a:r>
            <a:r>
              <a:rPr lang="en-US" sz="1400" b="1" dirty="0" smtClean="0">
                <a:solidFill>
                  <a:schemeClr val="tx1">
                    <a:lumMod val="65000"/>
                    <a:lumOff val="35000"/>
                  </a:schemeClr>
                </a:solidFill>
                <a:latin typeface="Calibri" charset="0"/>
                <a:ea typeface="Calibri" charset="0"/>
                <a:cs typeface="Calibri" charset="0"/>
              </a:rPr>
              <a:t/>
            </a:r>
            <a:br>
              <a:rPr lang="en-US" sz="1400" b="1" dirty="0" smtClean="0">
                <a:solidFill>
                  <a:schemeClr val="tx1">
                    <a:lumMod val="65000"/>
                    <a:lumOff val="35000"/>
                  </a:schemeClr>
                </a:solidFill>
                <a:latin typeface="Calibri" charset="0"/>
                <a:ea typeface="Calibri" charset="0"/>
                <a:cs typeface="Calibri" charset="0"/>
              </a:rPr>
            </a:br>
            <a:r>
              <a:rPr lang="en-US" sz="1400" b="1" dirty="0" smtClean="0">
                <a:solidFill>
                  <a:schemeClr val="tx1">
                    <a:lumMod val="65000"/>
                    <a:lumOff val="35000"/>
                  </a:schemeClr>
                </a:solidFill>
                <a:latin typeface="Calibri" charset="0"/>
                <a:ea typeface="Calibri" charset="0"/>
                <a:cs typeface="Calibri" charset="0"/>
              </a:rPr>
              <a:t>Improvement</a:t>
            </a:r>
            <a:endParaRPr lang="en-US" sz="1400" b="1" dirty="0">
              <a:solidFill>
                <a:schemeClr val="tx1">
                  <a:lumMod val="65000"/>
                  <a:lumOff val="35000"/>
                </a:schemeClr>
              </a:solidFill>
              <a:latin typeface="Calibri" charset="0"/>
              <a:ea typeface="Calibri" charset="0"/>
              <a:cs typeface="Calibri" charset="0"/>
            </a:endParaRPr>
          </a:p>
        </p:txBody>
      </p:sp>
      <p:sp>
        <p:nvSpPr>
          <p:cNvPr id="40" name="TextBox 39"/>
          <p:cNvSpPr txBox="1"/>
          <p:nvPr/>
        </p:nvSpPr>
        <p:spPr bwMode="auto">
          <a:xfrm>
            <a:off x="6299736" y="3083695"/>
            <a:ext cx="2141518" cy="954107"/>
          </a:xfrm>
          <a:prstGeom prst="rect">
            <a:avLst/>
          </a:prstGeom>
          <a:noFill/>
          <a:ln w="9525">
            <a:noFill/>
            <a:miter lim="800000"/>
            <a:headEnd/>
            <a:tailEnd/>
          </a:ln>
        </p:spPr>
        <p:txBody>
          <a:bodyPr vert="horz" wrap="square" lIns="91440" tIns="45720" rIns="91440" bIns="45720" numCol="1" rtlCol="0" anchor="b" anchorCtr="0" compatLnSpc="1">
            <a:prstTxWarp prst="textNoShape">
              <a:avLst/>
            </a:prstTxWarp>
            <a:spAutoFit/>
          </a:bodyPr>
          <a:lstStyle/>
          <a:p>
            <a:pPr algn="ctr" eaLnBrk="1" hangingPunct="1"/>
            <a:r>
              <a:rPr lang="en-US" sz="1400" b="1" dirty="0" smtClean="0">
                <a:solidFill>
                  <a:schemeClr val="tx1">
                    <a:lumMod val="65000"/>
                    <a:lumOff val="35000"/>
                  </a:schemeClr>
                </a:solidFill>
                <a:latin typeface="Calibri" charset="0"/>
                <a:ea typeface="Calibri" charset="0"/>
                <a:cs typeface="Calibri" charset="0"/>
              </a:rPr>
              <a:t>Evaluation </a:t>
            </a:r>
            <a:br>
              <a:rPr lang="en-US" sz="1400" b="1" dirty="0" smtClean="0">
                <a:solidFill>
                  <a:schemeClr val="tx1">
                    <a:lumMod val="65000"/>
                    <a:lumOff val="35000"/>
                  </a:schemeClr>
                </a:solidFill>
                <a:latin typeface="Calibri" charset="0"/>
                <a:ea typeface="Calibri" charset="0"/>
                <a:cs typeface="Calibri" charset="0"/>
              </a:rPr>
            </a:br>
            <a:r>
              <a:rPr lang="en-US" sz="1400" b="1" dirty="0" smtClean="0">
                <a:solidFill>
                  <a:schemeClr val="tx1">
                    <a:lumMod val="65000"/>
                    <a:lumOff val="35000"/>
                  </a:schemeClr>
                </a:solidFill>
                <a:latin typeface="Calibri" charset="0"/>
                <a:ea typeface="Calibri" charset="0"/>
                <a:cs typeface="Calibri" charset="0"/>
              </a:rPr>
              <a:t>Management </a:t>
            </a:r>
            <a:br>
              <a:rPr lang="en-US" sz="1400" b="1" dirty="0" smtClean="0">
                <a:solidFill>
                  <a:schemeClr val="tx1">
                    <a:lumMod val="65000"/>
                    <a:lumOff val="35000"/>
                  </a:schemeClr>
                </a:solidFill>
                <a:latin typeface="Calibri" charset="0"/>
                <a:ea typeface="Calibri" charset="0"/>
                <a:cs typeface="Calibri" charset="0"/>
              </a:rPr>
            </a:br>
            <a:r>
              <a:rPr lang="en-US" sz="1400" b="1" dirty="0" smtClean="0">
                <a:solidFill>
                  <a:schemeClr val="tx1">
                    <a:lumMod val="65000"/>
                    <a:lumOff val="35000"/>
                  </a:schemeClr>
                </a:solidFill>
                <a:latin typeface="Calibri" charset="0"/>
                <a:ea typeface="Calibri" charset="0"/>
                <a:cs typeface="Calibri" charset="0"/>
              </a:rPr>
              <a:t>Review and Corrective </a:t>
            </a:r>
            <a:br>
              <a:rPr lang="en-US" sz="1400" b="1" dirty="0" smtClean="0">
                <a:solidFill>
                  <a:schemeClr val="tx1">
                    <a:lumMod val="65000"/>
                    <a:lumOff val="35000"/>
                  </a:schemeClr>
                </a:solidFill>
                <a:latin typeface="Calibri" charset="0"/>
                <a:ea typeface="Calibri" charset="0"/>
                <a:cs typeface="Calibri" charset="0"/>
              </a:rPr>
            </a:br>
            <a:r>
              <a:rPr lang="en-US" sz="1400" b="1" dirty="0" smtClean="0">
                <a:solidFill>
                  <a:schemeClr val="tx1">
                    <a:lumMod val="65000"/>
                    <a:lumOff val="35000"/>
                  </a:schemeClr>
                </a:solidFill>
                <a:latin typeface="Calibri" charset="0"/>
                <a:ea typeface="Calibri" charset="0"/>
                <a:cs typeface="Calibri" charset="0"/>
              </a:rPr>
              <a:t>Action</a:t>
            </a:r>
            <a:endParaRPr lang="en-US" sz="1400" b="1" dirty="0">
              <a:solidFill>
                <a:schemeClr val="tx1">
                  <a:lumMod val="65000"/>
                  <a:lumOff val="35000"/>
                </a:schemeClr>
              </a:solidFill>
              <a:latin typeface="Calibri" charset="0"/>
              <a:ea typeface="Calibri" charset="0"/>
              <a:cs typeface="Calibri" charset="0"/>
            </a:endParaRPr>
          </a:p>
        </p:txBody>
      </p:sp>
    </p:spTree>
    <p:extLst>
      <p:ext uri="{BB962C8B-B14F-4D97-AF65-F5344CB8AC3E}">
        <p14:creationId xmlns:p14="http://schemas.microsoft.com/office/powerpoint/2010/main" val="240505566"/>
      </p:ext>
    </p:extLst>
  </p:cSld>
  <p:clrMapOvr>
    <a:masterClrMapping/>
  </p:clrMapOvr>
  <p:transition spd="med">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lvl="0" indent="0">
              <a:lnSpc>
                <a:spcPct val="100000"/>
              </a:lnSpc>
              <a:spcBef>
                <a:spcPts val="0"/>
              </a:spcBef>
              <a:buNone/>
            </a:pPr>
            <a:r>
              <a:rPr lang="en-GB" sz="1600" dirty="0"/>
              <a:t>Copyright </a:t>
            </a:r>
            <a:r>
              <a:rPr lang="en-GB" sz="1600" dirty="0" smtClean="0"/>
              <a:t>© by </a:t>
            </a:r>
            <a:r>
              <a:rPr lang="en-GB" sz="1600" dirty="0"/>
              <a:t>Forum of Incident Response and Security Teams, Inc</a:t>
            </a:r>
            <a:r>
              <a:rPr lang="en-GB" sz="1600" dirty="0" smtClean="0"/>
              <a:t>.</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err="1" smtClean="0"/>
              <a:t>FIRST.Org</a:t>
            </a:r>
            <a:r>
              <a:rPr lang="en-GB" sz="1600" dirty="0" smtClean="0"/>
              <a:t> </a:t>
            </a:r>
            <a:r>
              <a:rPr lang="en-GB" sz="1600" dirty="0"/>
              <a:t>is name under which Forum of Incident Response and Security Teams, Inc. conducts business</a:t>
            </a:r>
            <a:r>
              <a:rPr lang="en-GB" sz="1600" dirty="0" smtClean="0"/>
              <a:t>.</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smtClean="0"/>
              <a:t>This </a:t>
            </a:r>
            <a:r>
              <a:rPr lang="en-GB" sz="1600" dirty="0"/>
              <a:t>training material is licensed under Creative Commons </a:t>
            </a:r>
            <a:r>
              <a:rPr lang="en-GB" sz="1600" dirty="0" smtClean="0"/>
              <a:t>Attribution-Non-Commercial-Share-Alike </a:t>
            </a:r>
            <a:r>
              <a:rPr lang="en-GB" sz="1600" dirty="0"/>
              <a:t>4.0 (CC BY-NC-SA 4.0</a:t>
            </a:r>
            <a:r>
              <a:rPr lang="en-GB" sz="1600" dirty="0" smtClean="0"/>
              <a:t>)</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err="1" smtClean="0"/>
              <a:t>FIRST.Org</a:t>
            </a:r>
            <a:r>
              <a:rPr lang="en-GB" sz="1600" dirty="0" smtClean="0"/>
              <a:t> </a:t>
            </a:r>
            <a:r>
              <a:rPr lang="en-GB" sz="1600" dirty="0"/>
              <a:t>makes no representation, express or implied, with regard to the accuracy of the information contained in this material and cannot accept any legal responsibility or liability for any errors or omissions that may be made</a:t>
            </a:r>
            <a:r>
              <a:rPr lang="en-GB" sz="1600" dirty="0" smtClean="0"/>
              <a:t>.</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smtClean="0"/>
              <a:t>All </a:t>
            </a:r>
            <a:r>
              <a:rPr lang="en-GB" sz="1600" dirty="0"/>
              <a:t>trademarks are property of their respective owners</a:t>
            </a:r>
            <a:r>
              <a:rPr lang="en-GB" sz="1600" dirty="0" smtClean="0"/>
              <a:t>.</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smtClean="0"/>
              <a:t>Permissions </a:t>
            </a:r>
            <a:r>
              <a:rPr lang="en-GB" sz="1600" dirty="0"/>
              <a:t>beyond the </a:t>
            </a:r>
            <a:r>
              <a:rPr lang="en-GB" sz="1600" dirty="0" smtClean="0"/>
              <a:t>scope </a:t>
            </a:r>
            <a:r>
              <a:rPr lang="en-GB" sz="1600" dirty="0"/>
              <a:t>of this license may be available at </a:t>
            </a:r>
            <a:r>
              <a:rPr lang="en-GB" sz="1600" dirty="0" smtClean="0"/>
              <a:t>first-licensing@first.org</a:t>
            </a:r>
          </a:p>
          <a:p>
            <a:pPr marL="0" lvl="0" indent="0">
              <a:lnSpc>
                <a:spcPct val="100000"/>
              </a:lnSpc>
              <a:spcBef>
                <a:spcPts val="0"/>
              </a:spcBef>
              <a:buNone/>
            </a:pPr>
            <a:endParaRPr lang="en-GB" sz="1600" dirty="0"/>
          </a:p>
          <a:p>
            <a:pPr marL="0" lvl="0" indent="0">
              <a:lnSpc>
                <a:spcPct val="100000"/>
              </a:lnSpc>
              <a:spcBef>
                <a:spcPts val="0"/>
              </a:spcBef>
              <a:buNone/>
            </a:pPr>
            <a:endParaRPr lang="en-GB" sz="1600" dirty="0"/>
          </a:p>
        </p:txBody>
      </p:sp>
      <p:sp>
        <p:nvSpPr>
          <p:cNvPr id="3" name="Title 2"/>
          <p:cNvSpPr>
            <a:spLocks noGrp="1"/>
          </p:cNvSpPr>
          <p:nvPr>
            <p:ph type="title"/>
          </p:nvPr>
        </p:nvSpPr>
        <p:spPr/>
        <p:txBody>
          <a:bodyPr/>
          <a:lstStyle/>
          <a:p>
            <a:r>
              <a:rPr lang="en-GB" dirty="0" smtClean="0"/>
              <a:t>Copyright</a:t>
            </a:r>
            <a:endParaRPr lang="en-GB" dirty="0"/>
          </a:p>
        </p:txBody>
      </p:sp>
    </p:spTree>
    <p:extLst>
      <p:ext uri="{BB962C8B-B14F-4D97-AF65-F5344CB8AC3E}">
        <p14:creationId xmlns:p14="http://schemas.microsoft.com/office/powerpoint/2010/main" val="19192034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a:xfrm>
            <a:off x="457199" y="1478757"/>
            <a:ext cx="5818909" cy="4375944"/>
          </a:xfrm>
        </p:spPr>
        <p:txBody>
          <a:bodyPr/>
          <a:lstStyle/>
          <a:p>
            <a:pPr marL="0" indent="0">
              <a:buNone/>
            </a:pPr>
            <a:r>
              <a:rPr lang="en-US" b="1" dirty="0"/>
              <a:t>What are some organizational benefits of implementing an incident response readiness program? Of implementing exercises as part of that program</a:t>
            </a:r>
            <a:r>
              <a:rPr lang="en-US" b="1" dirty="0" smtClean="0"/>
              <a:t>?</a:t>
            </a:r>
            <a:endParaRPr lang="en-US" b="1" dirty="0"/>
          </a:p>
        </p:txBody>
      </p:sp>
      <p:sp>
        <p:nvSpPr>
          <p:cNvPr id="2" name="Title 1"/>
          <p:cNvSpPr>
            <a:spLocks noGrp="1"/>
          </p:cNvSpPr>
          <p:nvPr>
            <p:ph type="title"/>
          </p:nvPr>
        </p:nvSpPr>
        <p:spPr/>
        <p:txBody>
          <a:bodyPr/>
          <a:lstStyle/>
          <a:p>
            <a:r>
              <a:rPr lang="en-US" dirty="0">
                <a:solidFill>
                  <a:schemeClr val="bg1"/>
                </a:solidFill>
              </a:rPr>
              <a:t>Check Your Learning!</a:t>
            </a:r>
          </a:p>
        </p:txBody>
      </p:sp>
    </p:spTree>
    <p:extLst>
      <p:ext uri="{BB962C8B-B14F-4D97-AF65-F5344CB8AC3E}">
        <p14:creationId xmlns:p14="http://schemas.microsoft.com/office/powerpoint/2010/main" val="1019519124"/>
      </p:ext>
    </p:extLst>
  </p:cSld>
  <p:clrMapOvr>
    <a:masterClrMapping/>
  </p:clrMapOvr>
  <p:transition spd="med">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p:txBody>
          <a:bodyPr/>
          <a:lstStyle/>
          <a:p>
            <a:pPr marL="0" indent="0">
              <a:spcBef>
                <a:spcPts val="1800"/>
              </a:spcBef>
              <a:buNone/>
            </a:pPr>
            <a:r>
              <a:rPr lang="en-US" dirty="0" smtClean="0"/>
              <a:t>Now that we</a:t>
            </a:r>
            <a:r>
              <a:rPr lang="uk-UA" dirty="0" smtClean="0"/>
              <a:t>’</a:t>
            </a:r>
            <a:r>
              <a:rPr lang="en-US" dirty="0" smtClean="0"/>
              <a:t>ve completed this module, you should be able to:</a:t>
            </a:r>
          </a:p>
          <a:p>
            <a:pPr lvl="1">
              <a:spcBef>
                <a:spcPts val="1800"/>
              </a:spcBef>
            </a:pPr>
            <a:r>
              <a:rPr lang="en-US" dirty="0" smtClean="0"/>
              <a:t>Define and describe an incident response readiness program and its benefits</a:t>
            </a:r>
          </a:p>
          <a:p>
            <a:pPr lvl="1">
              <a:spcBef>
                <a:spcPts val="1800"/>
              </a:spcBef>
            </a:pPr>
            <a:r>
              <a:rPr lang="en-US" dirty="0" smtClean="0"/>
              <a:t>Articulate the role of exercises in improving an incident response readiness program</a:t>
            </a:r>
          </a:p>
          <a:p>
            <a:pPr lvl="1">
              <a:spcBef>
                <a:spcPts val="1800"/>
              </a:spcBef>
            </a:pPr>
            <a:r>
              <a:rPr lang="en-US" dirty="0" smtClean="0"/>
              <a:t>Detail how exercises can directly benefit an organization</a:t>
            </a:r>
          </a:p>
        </p:txBody>
      </p:sp>
      <p:sp>
        <p:nvSpPr>
          <p:cNvPr id="2" name="Title 1"/>
          <p:cNvSpPr>
            <a:spLocks noGrp="1"/>
          </p:cNvSpPr>
          <p:nvPr>
            <p:ph type="title"/>
          </p:nvPr>
        </p:nvSpPr>
        <p:spPr/>
        <p:txBody>
          <a:bodyPr/>
          <a:lstStyle/>
          <a:p>
            <a:r>
              <a:rPr lang="en-US" dirty="0" smtClean="0"/>
              <a:t>Conclusion</a:t>
            </a:r>
            <a:endParaRPr lang="en-US" dirty="0"/>
          </a:p>
        </p:txBody>
      </p:sp>
    </p:spTree>
    <p:extLst>
      <p:ext uri="{BB962C8B-B14F-4D97-AF65-F5344CB8AC3E}">
        <p14:creationId xmlns:p14="http://schemas.microsoft.com/office/powerpoint/2010/main" val="1233136305"/>
      </p:ext>
    </p:extLst>
  </p:cSld>
  <p:clrMapOvr>
    <a:masterClrMapping/>
  </p:clrMapOvr>
  <p:transition spd="med">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83186711"/>
      </p:ext>
    </p:extLst>
  </p:cSld>
  <p:clrMapOvr>
    <a:masterClrMapping/>
  </p:clrMapOvr>
  <p:transition spd="med">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927892463"/>
      </p:ext>
    </p:extLst>
  </p:cSld>
  <p:clrMapOvr>
    <a:masterClrMapping/>
  </p:clrMapOvr>
  <p:transition spd="med">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Content Placeholder 4"/>
          <p:cNvSpPr>
            <a:spLocks noGrp="1"/>
          </p:cNvSpPr>
          <p:nvPr>
            <p:ph idx="1"/>
          </p:nvPr>
        </p:nvSpPr>
        <p:spPr/>
        <p:txBody>
          <a:bodyPr>
            <a:normAutofit lnSpcReduction="10000"/>
          </a:bodyPr>
          <a:lstStyle/>
          <a:p>
            <a:pPr marL="0" indent="0">
              <a:buNone/>
            </a:pPr>
            <a:r>
              <a:rPr lang="en-US" altLang="en-US" dirty="0" smtClean="0">
                <a:latin typeface="Calibri" charset="0"/>
                <a:ea typeface="Calibri" charset="0"/>
                <a:cs typeface="Calibri" charset="0"/>
              </a:rPr>
              <a:t>By the end of this course, you will be able to:</a:t>
            </a:r>
          </a:p>
          <a:p>
            <a:pPr lvl="1"/>
            <a:r>
              <a:rPr lang="en-US" dirty="0" smtClean="0">
                <a:latin typeface="Calibri" charset="0"/>
                <a:ea typeface="Calibri" charset="0"/>
                <a:cs typeface="Calibri" charset="0"/>
              </a:rPr>
              <a:t>Plan exercise programs and projects with a high chance </a:t>
            </a:r>
            <a:br>
              <a:rPr lang="en-US" dirty="0" smtClean="0">
                <a:latin typeface="Calibri" charset="0"/>
                <a:ea typeface="Calibri" charset="0"/>
                <a:cs typeface="Calibri" charset="0"/>
              </a:rPr>
            </a:br>
            <a:r>
              <a:rPr lang="en-US" dirty="0" smtClean="0">
                <a:latin typeface="Calibri" charset="0"/>
                <a:ea typeface="Calibri" charset="0"/>
                <a:cs typeface="Calibri" charset="0"/>
              </a:rPr>
              <a:t>of success</a:t>
            </a:r>
          </a:p>
          <a:p>
            <a:pPr lvl="1"/>
            <a:endParaRPr lang="en-US" dirty="0" smtClean="0">
              <a:latin typeface="Calibri" charset="0"/>
              <a:ea typeface="Calibri" charset="0"/>
              <a:cs typeface="Calibri" charset="0"/>
            </a:endParaRPr>
          </a:p>
          <a:p>
            <a:pPr lvl="1"/>
            <a:r>
              <a:rPr lang="en-US" dirty="0">
                <a:latin typeface="Calibri" charset="0"/>
                <a:ea typeface="Calibri" charset="0"/>
                <a:cs typeface="Calibri" charset="0"/>
              </a:rPr>
              <a:t>Marshal people and resources that contribute </a:t>
            </a:r>
            <a:r>
              <a:rPr lang="en-US" dirty="0" smtClean="0">
                <a:latin typeface="Calibri" charset="0"/>
                <a:ea typeface="Calibri" charset="0"/>
                <a:cs typeface="Calibri" charset="0"/>
              </a:rPr>
              <a:t>to an organization</a:t>
            </a:r>
            <a:r>
              <a:rPr lang="uk-UA" dirty="0" smtClean="0">
                <a:latin typeface="Calibri" charset="0"/>
                <a:ea typeface="Calibri" charset="0"/>
                <a:cs typeface="Calibri" charset="0"/>
              </a:rPr>
              <a:t>’</a:t>
            </a:r>
            <a:r>
              <a:rPr lang="en-US" dirty="0" smtClean="0">
                <a:latin typeface="Calibri" charset="0"/>
                <a:ea typeface="Calibri" charset="0"/>
                <a:cs typeface="Calibri" charset="0"/>
              </a:rPr>
              <a:t>s strategic objectives </a:t>
            </a:r>
          </a:p>
          <a:p>
            <a:pPr lvl="1"/>
            <a:endParaRPr lang="en-US" dirty="0" smtClean="0">
              <a:latin typeface="Calibri" charset="0"/>
              <a:ea typeface="Calibri" charset="0"/>
              <a:cs typeface="Calibri" charset="0"/>
            </a:endParaRPr>
          </a:p>
          <a:p>
            <a:pPr lvl="1"/>
            <a:r>
              <a:rPr lang="en-US" dirty="0" smtClean="0">
                <a:latin typeface="Calibri" charset="0"/>
                <a:ea typeface="Calibri" charset="0"/>
                <a:cs typeface="Calibri" charset="0"/>
              </a:rPr>
              <a:t>Create exercise programs that:</a:t>
            </a:r>
          </a:p>
          <a:p>
            <a:pPr lvl="2"/>
            <a:r>
              <a:rPr lang="en-US" dirty="0" smtClean="0">
                <a:latin typeface="Calibri" charset="0"/>
                <a:ea typeface="Calibri" charset="0"/>
                <a:cs typeface="Calibri" charset="0"/>
              </a:rPr>
              <a:t>Demonstrate</a:t>
            </a:r>
          </a:p>
          <a:p>
            <a:pPr lvl="2"/>
            <a:r>
              <a:rPr lang="en-US" dirty="0" smtClean="0">
                <a:latin typeface="Calibri" charset="0"/>
                <a:ea typeface="Calibri" charset="0"/>
                <a:cs typeface="Calibri" charset="0"/>
              </a:rPr>
              <a:t>Train </a:t>
            </a:r>
          </a:p>
          <a:p>
            <a:pPr lvl="2"/>
            <a:r>
              <a:rPr lang="en-US" dirty="0" smtClean="0">
                <a:latin typeface="Calibri" charset="0"/>
                <a:ea typeface="Calibri" charset="0"/>
                <a:cs typeface="Calibri" charset="0"/>
              </a:rPr>
              <a:t>Increase proficiency </a:t>
            </a:r>
          </a:p>
          <a:p>
            <a:pPr lvl="2"/>
            <a:r>
              <a:rPr lang="en-US" dirty="0" smtClean="0">
                <a:latin typeface="Calibri" charset="0"/>
                <a:ea typeface="Calibri" charset="0"/>
                <a:cs typeface="Calibri" charset="0"/>
              </a:rPr>
              <a:t>Assess </a:t>
            </a:r>
          </a:p>
          <a:p>
            <a:pPr lvl="2"/>
            <a:r>
              <a:rPr lang="en-US" dirty="0" smtClean="0">
                <a:latin typeface="Calibri" charset="0"/>
                <a:ea typeface="Calibri" charset="0"/>
                <a:cs typeface="Calibri" charset="0"/>
              </a:rPr>
              <a:t>Certify</a:t>
            </a:r>
            <a:endParaRPr lang="en-US" altLang="en-US" dirty="0" smtClean="0">
              <a:latin typeface="Calibri" charset="0"/>
              <a:ea typeface="Calibri" charset="0"/>
              <a:cs typeface="Calibri" charset="0"/>
            </a:endParaRPr>
          </a:p>
        </p:txBody>
      </p:sp>
      <p:sp>
        <p:nvSpPr>
          <p:cNvPr id="9218" name="Title 6"/>
          <p:cNvSpPr>
            <a:spLocks noGrp="1"/>
          </p:cNvSpPr>
          <p:nvPr>
            <p:ph type="title"/>
          </p:nvPr>
        </p:nvSpPr>
        <p:spPr/>
        <p:txBody>
          <a:bodyPr/>
          <a:lstStyle/>
          <a:p>
            <a:r>
              <a:rPr lang="en-US" altLang="en-US" dirty="0" smtClean="0">
                <a:latin typeface="Calibri" charset="0"/>
                <a:ea typeface="Calibri" charset="0"/>
                <a:cs typeface="Calibri" charset="0"/>
              </a:rPr>
              <a:t>Course Goals</a:t>
            </a:r>
          </a:p>
        </p:txBody>
      </p:sp>
    </p:spTree>
    <p:extLst>
      <p:ext uri="{BB962C8B-B14F-4D97-AF65-F5344CB8AC3E}">
        <p14:creationId xmlns:p14="http://schemas.microsoft.com/office/powerpoint/2010/main" val="1302810253"/>
      </p:ext>
    </p:extLst>
  </p:cSld>
  <p:clrMapOvr>
    <a:masterClrMapping/>
  </p:clrMapOvr>
  <p:transition spd="med">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Content Placeholder 4"/>
          <p:cNvSpPr>
            <a:spLocks noGrp="1"/>
          </p:cNvSpPr>
          <p:nvPr>
            <p:ph idx="1"/>
          </p:nvPr>
        </p:nvSpPr>
        <p:spPr/>
        <p:txBody>
          <a:bodyPr/>
          <a:lstStyle/>
          <a:p>
            <a:pPr marL="468313" indent="-457200"/>
            <a:r>
              <a:rPr lang="en-US" altLang="en-US" dirty="0" smtClean="0">
                <a:latin typeface="Calibri" charset="0"/>
                <a:ea typeface="Calibri" charset="0"/>
                <a:cs typeface="Calibri" charset="0"/>
              </a:rPr>
              <a:t>Who here has been part of a training exercise?</a:t>
            </a:r>
          </a:p>
          <a:p>
            <a:pPr marL="468313" indent="-457200"/>
            <a:endParaRPr lang="en-US" altLang="en-US" dirty="0" smtClean="0">
              <a:latin typeface="Calibri" charset="0"/>
              <a:ea typeface="Calibri" charset="0"/>
              <a:cs typeface="Calibri" charset="0"/>
            </a:endParaRPr>
          </a:p>
          <a:p>
            <a:pPr marL="468313" indent="-457200"/>
            <a:r>
              <a:rPr lang="en-US" altLang="en-US" dirty="0" smtClean="0">
                <a:latin typeface="Calibri" charset="0"/>
                <a:ea typeface="Calibri" charset="0"/>
                <a:cs typeface="Calibri" charset="0"/>
              </a:rPr>
              <a:t>Who here has helped plan a training exercise?</a:t>
            </a:r>
          </a:p>
          <a:p>
            <a:pPr marL="468313" indent="-457200"/>
            <a:endParaRPr lang="en-US" altLang="en-US" dirty="0" smtClean="0">
              <a:latin typeface="Calibri" charset="0"/>
              <a:ea typeface="Calibri" charset="0"/>
              <a:cs typeface="Calibri" charset="0"/>
            </a:endParaRPr>
          </a:p>
          <a:p>
            <a:pPr marL="468313" indent="-457200"/>
            <a:r>
              <a:rPr lang="en-US" altLang="en-US" dirty="0" smtClean="0">
                <a:latin typeface="Calibri" charset="0"/>
                <a:ea typeface="Calibri" charset="0"/>
                <a:cs typeface="Calibri" charset="0"/>
              </a:rPr>
              <a:t>Who here has seen organizational benefits of a </a:t>
            </a:r>
            <a:br>
              <a:rPr lang="en-US" altLang="en-US" dirty="0" smtClean="0">
                <a:latin typeface="Calibri" charset="0"/>
                <a:ea typeface="Calibri" charset="0"/>
                <a:cs typeface="Calibri" charset="0"/>
              </a:rPr>
            </a:br>
            <a:r>
              <a:rPr lang="en-US" altLang="en-US" dirty="0" smtClean="0">
                <a:latin typeface="Calibri" charset="0"/>
                <a:ea typeface="Calibri" charset="0"/>
                <a:cs typeface="Calibri" charset="0"/>
              </a:rPr>
              <a:t>training exercise?</a:t>
            </a:r>
          </a:p>
        </p:txBody>
      </p:sp>
      <p:sp>
        <p:nvSpPr>
          <p:cNvPr id="9218" name="Title 6"/>
          <p:cNvSpPr>
            <a:spLocks noGrp="1"/>
          </p:cNvSpPr>
          <p:nvPr>
            <p:ph type="title"/>
          </p:nvPr>
        </p:nvSpPr>
        <p:spPr/>
        <p:txBody>
          <a:bodyPr/>
          <a:lstStyle/>
          <a:p>
            <a:r>
              <a:rPr lang="en-US" altLang="en-US" dirty="0" smtClean="0">
                <a:latin typeface="Calibri" charset="0"/>
                <a:ea typeface="Calibri" charset="0"/>
                <a:cs typeface="Calibri" charset="0"/>
              </a:rPr>
              <a:t>Icebreaker</a:t>
            </a:r>
          </a:p>
        </p:txBody>
      </p:sp>
    </p:spTree>
    <p:extLst>
      <p:ext uri="{BB962C8B-B14F-4D97-AF65-F5344CB8AC3E}">
        <p14:creationId xmlns:p14="http://schemas.microsoft.com/office/powerpoint/2010/main" val="107070984"/>
      </p:ext>
    </p:extLst>
  </p:cSld>
  <p:clrMapOvr>
    <a:masterClrMapping/>
  </p:clrMapOvr>
  <p:transition spd="med">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itle 1"/>
          <p:cNvSpPr>
            <a:spLocks noGrp="1"/>
          </p:cNvSpPr>
          <p:nvPr>
            <p:ph type="ctrTitle"/>
          </p:nvPr>
        </p:nvSpPr>
        <p:spPr>
          <a:ln/>
          <a:extLst>
            <a:ext uri="{91240B29-F687-4f45-9708-019B960494DF}">
              <a14:hiddenLine xmlns="" xmlns:a14="http://schemas.microsoft.com/office/drawing/2010/main" w="9525" algn="ctr">
                <a:solidFill>
                  <a:srgbClr val="000000"/>
                </a:solidFill>
                <a:miter lim="800000"/>
                <a:headEnd/>
                <a:tailEnd/>
              </a14:hiddenLine>
            </a:ext>
          </a:extLst>
        </p:spPr>
        <p:txBody>
          <a:bodyPr>
            <a:normAutofit fontScale="90000"/>
          </a:bodyPr>
          <a:lstStyle/>
          <a:p>
            <a:r>
              <a:rPr lang="en-US" altLang="en-US" dirty="0" smtClean="0">
                <a:latin typeface="Calibri" charset="0"/>
                <a:ea typeface="Calibri" charset="0"/>
                <a:cs typeface="Calibri" charset="0"/>
              </a:rPr>
              <a:t>Module 1: </a:t>
            </a:r>
            <a:r>
              <a:rPr lang="en-US" dirty="0" smtClean="0">
                <a:latin typeface="Calibri" charset="0"/>
                <a:ea typeface="Calibri" charset="0"/>
                <a:cs typeface="Calibri" charset="0"/>
              </a:rPr>
              <a:t>Defining </a:t>
            </a:r>
            <a:br>
              <a:rPr lang="en-US" dirty="0" smtClean="0">
                <a:latin typeface="Calibri" charset="0"/>
                <a:ea typeface="Calibri" charset="0"/>
                <a:cs typeface="Calibri" charset="0"/>
              </a:rPr>
            </a:br>
            <a:r>
              <a:rPr lang="en-US" dirty="0" smtClean="0">
                <a:latin typeface="Calibri" charset="0"/>
                <a:ea typeface="Calibri" charset="0"/>
                <a:cs typeface="Calibri" charset="0"/>
              </a:rPr>
              <a:t>Exercises and Their </a:t>
            </a:r>
            <a:br>
              <a:rPr lang="en-US" dirty="0" smtClean="0">
                <a:latin typeface="Calibri" charset="0"/>
                <a:ea typeface="Calibri" charset="0"/>
                <a:cs typeface="Calibri" charset="0"/>
              </a:rPr>
            </a:br>
            <a:r>
              <a:rPr lang="en-US" dirty="0" smtClean="0">
                <a:latin typeface="Calibri" charset="0"/>
                <a:ea typeface="Calibri" charset="0"/>
                <a:cs typeface="Calibri" charset="0"/>
              </a:rPr>
              <a:t>Organizational Benefits</a:t>
            </a:r>
            <a:br>
              <a:rPr lang="en-US" dirty="0" smtClean="0">
                <a:latin typeface="Calibri" charset="0"/>
                <a:ea typeface="Calibri" charset="0"/>
                <a:cs typeface="Calibri" charset="0"/>
              </a:rPr>
            </a:br>
            <a:endParaRPr lang="en-US" altLang="en-US" dirty="0">
              <a:latin typeface="Calibri" charset="0"/>
              <a:ea typeface="Calibri" charset="0"/>
              <a:cs typeface="Calibri" charset="0"/>
            </a:endParaRPr>
          </a:p>
        </p:txBody>
      </p:sp>
      <p:sp>
        <p:nvSpPr>
          <p:cNvPr id="2051" name="Rectangle 12"/>
          <p:cNvSpPr>
            <a:spLocks noGrp="1"/>
          </p:cNvSpPr>
          <p:nvPr>
            <p:ph type="subTitle" idx="1"/>
          </p:nvPr>
        </p:nvSpPr>
        <p:spPr/>
        <p:txBody>
          <a:bodyPr/>
          <a:lstStyle/>
          <a:p>
            <a:pPr>
              <a:defRPr/>
            </a:pPr>
            <a:r>
              <a:rPr lang="en-US" altLang="en-US" dirty="0">
                <a:latin typeface="Calibri" charset="0"/>
                <a:ea typeface="Calibri" charset="0"/>
                <a:cs typeface="Calibri" charset="0"/>
              </a:rPr>
              <a:t>[Presenter Name]</a:t>
            </a:r>
          </a:p>
          <a:p>
            <a:pPr>
              <a:defRPr/>
            </a:pPr>
            <a:r>
              <a:rPr lang="en-US" altLang="en-US" dirty="0" smtClean="0">
                <a:latin typeface="Calibri" charset="0"/>
                <a:ea typeface="Calibri" charset="0"/>
                <a:cs typeface="Calibri" charset="0"/>
              </a:rPr>
              <a:t>[Date]</a:t>
            </a:r>
            <a:endParaRPr lang="en-US" altLang="en-US" dirty="0">
              <a:latin typeface="Calibri" charset="0"/>
              <a:ea typeface="Calibri" charset="0"/>
              <a:cs typeface="Calibri" charset="0"/>
            </a:endParaRPr>
          </a:p>
        </p:txBody>
      </p:sp>
    </p:spTree>
    <p:extLst>
      <p:ext uri="{BB962C8B-B14F-4D97-AF65-F5344CB8AC3E}">
        <p14:creationId xmlns:p14="http://schemas.microsoft.com/office/powerpoint/2010/main" val="879764656"/>
      </p:ext>
    </p:extLst>
  </p:cSld>
  <p:clrMapOvr>
    <a:masterClrMapping/>
  </p:clrMapOvr>
  <p:transition spd="med">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p:txBody>
          <a:bodyPr/>
          <a:lstStyle/>
          <a:p>
            <a:pPr>
              <a:lnSpc>
                <a:spcPct val="100000"/>
              </a:lnSpc>
              <a:spcBef>
                <a:spcPts val="1400"/>
              </a:spcBef>
            </a:pPr>
            <a:r>
              <a:rPr lang="en-US" dirty="0" smtClean="0"/>
              <a:t>At the end of this module, you will be able to:</a:t>
            </a:r>
          </a:p>
          <a:p>
            <a:pPr lvl="1">
              <a:lnSpc>
                <a:spcPct val="100000"/>
              </a:lnSpc>
              <a:spcBef>
                <a:spcPts val="1400"/>
              </a:spcBef>
            </a:pPr>
            <a:r>
              <a:rPr lang="en-US" dirty="0"/>
              <a:t>Define and describe an incident response readiness program and its benefits</a:t>
            </a:r>
          </a:p>
          <a:p>
            <a:pPr lvl="1">
              <a:lnSpc>
                <a:spcPct val="100000"/>
              </a:lnSpc>
              <a:spcBef>
                <a:spcPts val="1400"/>
              </a:spcBef>
            </a:pPr>
            <a:r>
              <a:rPr lang="en-US" dirty="0"/>
              <a:t>Articulate the role of exercises in improving an incident response readiness program</a:t>
            </a:r>
          </a:p>
          <a:p>
            <a:pPr lvl="1">
              <a:lnSpc>
                <a:spcPct val="100000"/>
              </a:lnSpc>
              <a:spcBef>
                <a:spcPts val="1400"/>
              </a:spcBef>
            </a:pPr>
            <a:r>
              <a:rPr lang="en-US" dirty="0" smtClean="0"/>
              <a:t>Detail </a:t>
            </a:r>
            <a:r>
              <a:rPr lang="en-US" dirty="0"/>
              <a:t>how exercises can directly benefit an organization</a:t>
            </a:r>
          </a:p>
        </p:txBody>
      </p:sp>
      <p:sp>
        <p:nvSpPr>
          <p:cNvPr id="2" name="Title 1"/>
          <p:cNvSpPr>
            <a:spLocks noGrp="1"/>
          </p:cNvSpPr>
          <p:nvPr>
            <p:ph type="title"/>
          </p:nvPr>
        </p:nvSpPr>
        <p:spPr/>
        <p:txBody>
          <a:bodyPr/>
          <a:lstStyle/>
          <a:p>
            <a:r>
              <a:rPr lang="en-US" dirty="0" smtClean="0"/>
              <a:t>Agenda</a:t>
            </a:r>
            <a:endParaRPr lang="en-US" dirty="0"/>
          </a:p>
        </p:txBody>
      </p:sp>
    </p:spTree>
    <p:extLst>
      <p:ext uri="{BB962C8B-B14F-4D97-AF65-F5344CB8AC3E}">
        <p14:creationId xmlns:p14="http://schemas.microsoft.com/office/powerpoint/2010/main" val="2011705832"/>
      </p:ext>
    </p:extLst>
  </p:cSld>
  <p:clrMapOvr>
    <a:masterClrMapping/>
  </p:clrMapOvr>
  <p:transition spd="med">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p:txBody>
          <a:bodyPr/>
          <a:lstStyle/>
          <a:p>
            <a:pPr lvl="1"/>
            <a:r>
              <a:rPr lang="en-US" dirty="0" smtClean="0"/>
              <a:t>Multiyear program to periodically validate preparedness </a:t>
            </a:r>
            <a:br>
              <a:rPr lang="en-US" dirty="0" smtClean="0"/>
            </a:br>
            <a:r>
              <a:rPr lang="en-US" dirty="0" smtClean="0"/>
              <a:t>for unexpected events, emergencies and catastrophes</a:t>
            </a:r>
          </a:p>
          <a:p>
            <a:pPr lvl="1"/>
            <a:endParaRPr lang="en-US" dirty="0" smtClean="0"/>
          </a:p>
          <a:p>
            <a:pPr lvl="1"/>
            <a:r>
              <a:rPr lang="en-US" dirty="0" smtClean="0"/>
              <a:t>It provides:</a:t>
            </a:r>
          </a:p>
          <a:p>
            <a:pPr lvl="2"/>
            <a:r>
              <a:rPr lang="en-US" dirty="0" smtClean="0"/>
              <a:t>Roadmap for ensuring a viable capability and outline </a:t>
            </a:r>
            <a:br>
              <a:rPr lang="en-US" dirty="0" smtClean="0"/>
            </a:br>
            <a:r>
              <a:rPr lang="en-US" dirty="0" smtClean="0"/>
              <a:t>of organization</a:t>
            </a:r>
            <a:r>
              <a:rPr lang="uk-UA" dirty="0" smtClean="0"/>
              <a:t>’</a:t>
            </a:r>
            <a:r>
              <a:rPr lang="en-US" dirty="0" smtClean="0"/>
              <a:t>s approach to maintaining plans, </a:t>
            </a:r>
            <a:br>
              <a:rPr lang="en-US" dirty="0" smtClean="0"/>
            </a:br>
            <a:r>
              <a:rPr lang="en-US" dirty="0" smtClean="0"/>
              <a:t>as well as enhancing and managing the capability </a:t>
            </a:r>
          </a:p>
          <a:p>
            <a:pPr lvl="2"/>
            <a:r>
              <a:rPr lang="en-US" dirty="0" smtClean="0"/>
              <a:t>Program to ensure continual enhancement and adequacy </a:t>
            </a:r>
            <a:br>
              <a:rPr lang="en-US" dirty="0" smtClean="0"/>
            </a:br>
            <a:r>
              <a:rPr lang="en-US" dirty="0" smtClean="0"/>
              <a:t>of emergency plans, policies and procedures </a:t>
            </a:r>
          </a:p>
          <a:p>
            <a:pPr lvl="2"/>
            <a:r>
              <a:rPr lang="en-US" dirty="0" smtClean="0"/>
              <a:t>Umbrella program to manage periodic IT </a:t>
            </a:r>
            <a:br>
              <a:rPr lang="en-US" dirty="0" smtClean="0"/>
            </a:br>
            <a:r>
              <a:rPr lang="en-US" dirty="0" smtClean="0"/>
              <a:t>preparedness projects</a:t>
            </a:r>
          </a:p>
          <a:p>
            <a:pPr lvl="2"/>
            <a:r>
              <a:rPr lang="en-US" dirty="0" smtClean="0"/>
              <a:t>Steps, resources, and processes to take to ensure </a:t>
            </a:r>
            <a:br>
              <a:rPr lang="en-US" dirty="0" smtClean="0"/>
            </a:br>
            <a:r>
              <a:rPr lang="en-US" dirty="0" smtClean="0"/>
              <a:t>and improve readiness</a:t>
            </a:r>
          </a:p>
        </p:txBody>
      </p:sp>
      <p:sp>
        <p:nvSpPr>
          <p:cNvPr id="2" name="Title 1"/>
          <p:cNvSpPr>
            <a:spLocks noGrp="1"/>
          </p:cNvSpPr>
          <p:nvPr>
            <p:ph type="title"/>
          </p:nvPr>
        </p:nvSpPr>
        <p:spPr/>
        <p:txBody>
          <a:bodyPr>
            <a:normAutofit fontScale="90000"/>
          </a:bodyPr>
          <a:lstStyle/>
          <a:p>
            <a:pPr lvl="0"/>
            <a:r>
              <a:rPr lang="en-US" dirty="0" smtClean="0"/>
              <a:t>Incident Response Readiness </a:t>
            </a:r>
            <a:br>
              <a:rPr lang="en-US" dirty="0" smtClean="0"/>
            </a:br>
            <a:r>
              <a:rPr lang="en-US" dirty="0" smtClean="0"/>
              <a:t>Program Definition</a:t>
            </a:r>
            <a:endParaRPr lang="en-US" dirty="0"/>
          </a:p>
        </p:txBody>
      </p:sp>
    </p:spTree>
    <p:extLst>
      <p:ext uri="{BB962C8B-B14F-4D97-AF65-F5344CB8AC3E}">
        <p14:creationId xmlns:p14="http://schemas.microsoft.com/office/powerpoint/2010/main" val="1151025423"/>
      </p:ext>
    </p:extLst>
  </p:cSld>
  <p:clrMapOvr>
    <a:masterClrMapping/>
  </p:clrMapOvr>
  <p:transition spd="med">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p:txBody>
          <a:bodyPr/>
          <a:lstStyle/>
          <a:p>
            <a:pPr lvl="1"/>
            <a:r>
              <a:rPr lang="en-US" dirty="0" smtClean="0"/>
              <a:t>Offer a coordinated approach to building and maturing the organization</a:t>
            </a:r>
            <a:r>
              <a:rPr lang="uk-UA" dirty="0" smtClean="0"/>
              <a:t>’</a:t>
            </a:r>
            <a:r>
              <a:rPr lang="en-US" dirty="0" smtClean="0"/>
              <a:t>s capabilities </a:t>
            </a:r>
          </a:p>
          <a:p>
            <a:pPr lvl="1"/>
            <a:r>
              <a:rPr lang="en-US" dirty="0" smtClean="0"/>
              <a:t>Identify deficiencies, weaknesses, and risks, and define and execute improvement plans to increase an organization</a:t>
            </a:r>
            <a:r>
              <a:rPr lang="uk-UA" dirty="0" smtClean="0"/>
              <a:t>’</a:t>
            </a:r>
            <a:r>
              <a:rPr lang="en-US" dirty="0" smtClean="0"/>
              <a:t>s resilience</a:t>
            </a:r>
          </a:p>
          <a:p>
            <a:pPr lvl="1"/>
            <a:r>
              <a:rPr lang="en-US" dirty="0" smtClean="0"/>
              <a:t>Ensure that staff are fully prepared and capable of responding to incidents by efficiently following business continuity and disaster-recovery procedures </a:t>
            </a:r>
          </a:p>
          <a:p>
            <a:pPr lvl="1"/>
            <a:r>
              <a:rPr lang="en-US" dirty="0" smtClean="0"/>
              <a:t>Increase cooperation and teamwork across the organization to more efficiently respond to cyberattacks </a:t>
            </a:r>
          </a:p>
          <a:p>
            <a:pPr lvl="1"/>
            <a:r>
              <a:rPr lang="en-US" dirty="0" smtClean="0"/>
              <a:t>Identify interdependencies and exchange best practices with other organizations</a:t>
            </a:r>
          </a:p>
        </p:txBody>
      </p:sp>
      <p:sp>
        <p:nvSpPr>
          <p:cNvPr id="2" name="Title 1"/>
          <p:cNvSpPr>
            <a:spLocks noGrp="1"/>
          </p:cNvSpPr>
          <p:nvPr>
            <p:ph type="title"/>
          </p:nvPr>
        </p:nvSpPr>
        <p:spPr/>
        <p:txBody>
          <a:bodyPr>
            <a:normAutofit fontScale="90000"/>
          </a:bodyPr>
          <a:lstStyle/>
          <a:p>
            <a:pPr lvl="0"/>
            <a:r>
              <a:rPr lang="en-US" dirty="0" smtClean="0"/>
              <a:t>Benefits of an Incident Response Readiness Program</a:t>
            </a:r>
            <a:endParaRPr lang="en-US" dirty="0"/>
          </a:p>
        </p:txBody>
      </p:sp>
    </p:spTree>
    <p:extLst>
      <p:ext uri="{BB962C8B-B14F-4D97-AF65-F5344CB8AC3E}">
        <p14:creationId xmlns:p14="http://schemas.microsoft.com/office/powerpoint/2010/main" val="511041641"/>
      </p:ext>
    </p:extLst>
  </p:cSld>
  <p:clrMapOvr>
    <a:masterClrMapping/>
  </p:clrMapOvr>
  <p:transition spd="med">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p:txBody>
          <a:bodyPr/>
          <a:lstStyle/>
          <a:p>
            <a:pPr lvl="1">
              <a:spcBef>
                <a:spcPts val="1200"/>
              </a:spcBef>
            </a:pPr>
            <a:r>
              <a:rPr lang="en-US" dirty="0" smtClean="0"/>
              <a:t>An incident response policy helps ensure that your organization is ready to respond to incidents</a:t>
            </a:r>
          </a:p>
          <a:p>
            <a:pPr lvl="1">
              <a:spcBef>
                <a:spcPts val="1200"/>
              </a:spcBef>
            </a:pPr>
            <a:r>
              <a:rPr lang="en-US" dirty="0" smtClean="0"/>
              <a:t>An incident response readiness program should include a policy that outlines the organization</a:t>
            </a:r>
            <a:r>
              <a:rPr lang="uk-UA" dirty="0" smtClean="0"/>
              <a:t>’</a:t>
            </a:r>
            <a:r>
              <a:rPr lang="en-US" dirty="0" smtClean="0"/>
              <a:t>s internal and external requirements that forms the framework for the purpose and objectives of the program</a:t>
            </a:r>
          </a:p>
          <a:p>
            <a:pPr lvl="1">
              <a:spcBef>
                <a:spcPts val="1200"/>
              </a:spcBef>
            </a:pPr>
            <a:r>
              <a:rPr lang="en-US" dirty="0" smtClean="0"/>
              <a:t>Prepare for, respond to, manage, and recover from disasters affecting its mission</a:t>
            </a:r>
          </a:p>
        </p:txBody>
      </p:sp>
      <p:sp>
        <p:nvSpPr>
          <p:cNvPr id="2" name="Title 1"/>
          <p:cNvSpPr>
            <a:spLocks noGrp="1"/>
          </p:cNvSpPr>
          <p:nvPr>
            <p:ph type="title"/>
          </p:nvPr>
        </p:nvSpPr>
        <p:spPr/>
        <p:txBody>
          <a:bodyPr>
            <a:normAutofit fontScale="90000"/>
          </a:bodyPr>
          <a:lstStyle/>
          <a:p>
            <a:r>
              <a:rPr lang="en-US" dirty="0" smtClean="0"/>
              <a:t>Comprehensive Incident </a:t>
            </a:r>
            <a:br>
              <a:rPr lang="en-US" dirty="0" smtClean="0"/>
            </a:br>
            <a:r>
              <a:rPr lang="en-US" dirty="0" smtClean="0"/>
              <a:t>Response Policy </a:t>
            </a:r>
            <a:endParaRPr lang="en-US" dirty="0"/>
          </a:p>
        </p:txBody>
      </p:sp>
    </p:spTree>
    <p:extLst>
      <p:ext uri="{BB962C8B-B14F-4D97-AF65-F5344CB8AC3E}">
        <p14:creationId xmlns:p14="http://schemas.microsoft.com/office/powerpoint/2010/main" val="228049920"/>
      </p:ext>
    </p:extLst>
  </p:cSld>
  <p:clrMapOvr>
    <a:masterClrMapping/>
  </p:clrMapOvr>
  <p:transition spd="med">
    <p:fade/>
  </p:transition>
  <p:timing>
    <p:tnLst>
      <p:par>
        <p:cTn id="1" dur="indefinite" restart="never" nodeType="tmRoot"/>
      </p:par>
    </p:tnLst>
  </p:timing>
</p:sld>
</file>

<file path=ppt/theme/theme1.xml><?xml version="1.0" encoding="utf-8"?>
<a:theme xmlns:a="http://schemas.openxmlformats.org/drawingml/2006/main" name="Custom Design">
  <a:themeElements>
    <a:clrScheme name="Custom 1">
      <a:dk1>
        <a:srgbClr val="000000"/>
      </a:dk1>
      <a:lt1>
        <a:srgbClr val="FFFFFF"/>
      </a:lt1>
      <a:dk2>
        <a:srgbClr val="44546A"/>
      </a:dk2>
      <a:lt2>
        <a:srgbClr val="E7E6E6"/>
      </a:lt2>
      <a:accent1>
        <a:srgbClr val="003F0B"/>
      </a:accent1>
      <a:accent2>
        <a:srgbClr val="FE7802"/>
      </a:accent2>
      <a:accent3>
        <a:srgbClr val="003257"/>
      </a:accent3>
      <a:accent4>
        <a:srgbClr val="41BF00"/>
      </a:accent4>
      <a:accent5>
        <a:srgbClr val="007F16"/>
      </a:accent5>
      <a:accent6>
        <a:srgbClr val="C1EC01"/>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DF189D9C-24F8-5746-9A8B-BB5D510E1D9D}" vid="{7447144A-F1E9-8F44-B372-728B77E70E25}"/>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Slides_4-3_02</Template>
  <TotalTime>17851</TotalTime>
  <Words>3532</Words>
  <Application>Microsoft Macintosh PowerPoint</Application>
  <PresentationFormat>On-screen Show (4:3)</PresentationFormat>
  <Paragraphs>367</Paragraphs>
  <Slides>23</Slides>
  <Notes>23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23</vt:i4>
      </vt:variant>
    </vt:vector>
  </HeadingPairs>
  <TitlesOfParts>
    <vt:vector size="31" baseType="lpstr">
      <vt:lpstr>Aharoni</vt:lpstr>
      <vt:lpstr>Calibri</vt:lpstr>
      <vt:lpstr>Lucida Grande</vt:lpstr>
      <vt:lpstr>Lucida Sans</vt:lpstr>
      <vt:lpstr>Lucida Sans Regular</vt:lpstr>
      <vt:lpstr>ＭＳ Ｐゴシック</vt:lpstr>
      <vt:lpstr>Arial</vt:lpstr>
      <vt:lpstr>Custom Design</vt:lpstr>
      <vt:lpstr>DAY 1: Conducting  Exercises to Improve  Incident Response </vt:lpstr>
      <vt:lpstr>Copyright</vt:lpstr>
      <vt:lpstr>Course Goals</vt:lpstr>
      <vt:lpstr>Icebreaker</vt:lpstr>
      <vt:lpstr>Module 1: Defining  Exercises and Their  Organizational Benefits </vt:lpstr>
      <vt:lpstr>Agenda</vt:lpstr>
      <vt:lpstr>Incident Response Readiness  Program Definition</vt:lpstr>
      <vt:lpstr>Benefits of an Incident Response Readiness Program</vt:lpstr>
      <vt:lpstr>Comprehensive Incident  Response Policy </vt:lpstr>
      <vt:lpstr>Comprehensive Incident  Response Policy </vt:lpstr>
      <vt:lpstr>What Do We Mean by Exercise?</vt:lpstr>
      <vt:lpstr>Exercise Purposes</vt:lpstr>
      <vt:lpstr>PowerPoint Presentation</vt:lpstr>
      <vt:lpstr>Tasks and Details That Exercises Can Help Assess</vt:lpstr>
      <vt:lpstr>Organizational Needs That  Exercises Can Help Improve</vt:lpstr>
      <vt:lpstr>Integrating Exercises  in a Program Plan</vt:lpstr>
      <vt:lpstr>Exercise Creation Process</vt:lpstr>
      <vt:lpstr>Well-Designed Exercises Central to Incident Response Readiness Program</vt:lpstr>
      <vt:lpstr>Exercises Part of Continuous Organizational Improvement</vt:lpstr>
      <vt:lpstr>Check Your Learning!</vt:lpstr>
      <vt:lpstr>Conclusion</vt:lpstr>
      <vt:lpstr>PowerPoint Presentation</vt:lpstr>
      <vt:lpstr>PowerPoint Presentation</vt:lpstr>
    </vt:vector>
  </TitlesOfParts>
  <Manager/>
  <Company/>
  <LinksUpToDate>false</LinksUpToDate>
  <SharedDoc>false</SharedDoc>
  <HyperlinkBase/>
  <HyperlinksChanged>false</HyperlinksChanged>
  <AppVersion>15.0041</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FIRST Exercise Course</dc:title>
  <dc:subject/>
  <dc:creator>FIRST.org</dc:creator>
  <cp:keywords/>
  <dc:description/>
  <cp:lastModifiedBy>Serge Droz</cp:lastModifiedBy>
  <cp:revision>296</cp:revision>
  <cp:lastPrinted>2017-08-18T16:50:44Z</cp:lastPrinted>
  <dcterms:created xsi:type="dcterms:W3CDTF">2017-06-18T18:57:04Z</dcterms:created>
  <dcterms:modified xsi:type="dcterms:W3CDTF">2017-12-24T10:26:30Z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
    <vt:lpwstr>Document</vt:lpwstr>
  </property>
</Properties>
</file>