
<file path=[Content_Types].xml><?xml version="1.0" encoding="utf-8"?>
<Types xmlns="http://schemas.openxmlformats.org/package/2006/content-types">
  <Default Extension="xml" ContentType="application/xml"/>
  <Default Extension="jpeg" ContentType="image/jpeg"/>
  <Default Extension="png" ContentType="image/png"/>
  <Default Extension="jpg" ContentType="image/jpeg"/>
  <Default Extension="rels" ContentType="application/vnd.openxmlformats-package.relationships+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47" r:id="rId1"/>
  </p:sldMasterIdLst>
  <p:notesMasterIdLst>
    <p:notesMasterId r:id="rId27"/>
  </p:notesMasterIdLst>
  <p:handoutMasterIdLst>
    <p:handoutMasterId r:id="rId28"/>
  </p:handoutMasterIdLst>
  <p:sldIdLst>
    <p:sldId id="491" r:id="rId2"/>
    <p:sldId id="625" r:id="rId3"/>
    <p:sldId id="492" r:id="rId4"/>
    <p:sldId id="626" r:id="rId5"/>
    <p:sldId id="623" r:id="rId6"/>
    <p:sldId id="624" r:id="rId7"/>
    <p:sldId id="496" r:id="rId8"/>
    <p:sldId id="497" r:id="rId9"/>
    <p:sldId id="498" r:id="rId10"/>
    <p:sldId id="499" r:id="rId11"/>
    <p:sldId id="500" r:id="rId12"/>
    <p:sldId id="501" r:id="rId13"/>
    <p:sldId id="502" r:id="rId14"/>
    <p:sldId id="503" r:id="rId15"/>
    <p:sldId id="504" r:id="rId16"/>
    <p:sldId id="505" r:id="rId17"/>
    <p:sldId id="506" r:id="rId18"/>
    <p:sldId id="507" r:id="rId19"/>
    <p:sldId id="508" r:id="rId20"/>
    <p:sldId id="509" r:id="rId21"/>
    <p:sldId id="510" r:id="rId22"/>
    <p:sldId id="511" r:id="rId23"/>
    <p:sldId id="512" r:id="rId24"/>
    <p:sldId id="513" r:id="rId25"/>
    <p:sldId id="425" r:id="rId26"/>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charset="0"/>
        <a:ea typeface="ＭＳ Ｐゴシック" charset="-128"/>
        <a:cs typeface="+mn-cs"/>
      </a:defRPr>
    </a:lvl1pPr>
    <a:lvl2pPr marL="457200" algn="l" rtl="0" eaLnBrk="0" fontAlgn="base" hangingPunct="0">
      <a:spcBef>
        <a:spcPct val="0"/>
      </a:spcBef>
      <a:spcAft>
        <a:spcPct val="0"/>
      </a:spcAft>
      <a:defRPr kern="1200">
        <a:solidFill>
          <a:schemeClr val="tx1"/>
        </a:solidFill>
        <a:latin typeface="Arial" charset="0"/>
        <a:ea typeface="ＭＳ Ｐゴシック" charset="-128"/>
        <a:cs typeface="+mn-cs"/>
      </a:defRPr>
    </a:lvl2pPr>
    <a:lvl3pPr marL="914400" algn="l" rtl="0" eaLnBrk="0" fontAlgn="base" hangingPunct="0">
      <a:spcBef>
        <a:spcPct val="0"/>
      </a:spcBef>
      <a:spcAft>
        <a:spcPct val="0"/>
      </a:spcAft>
      <a:defRPr kern="1200">
        <a:solidFill>
          <a:schemeClr val="tx1"/>
        </a:solidFill>
        <a:latin typeface="Arial" charset="0"/>
        <a:ea typeface="ＭＳ Ｐゴシック" charset="-128"/>
        <a:cs typeface="+mn-cs"/>
      </a:defRPr>
    </a:lvl3pPr>
    <a:lvl4pPr marL="1371600" algn="l" rtl="0" eaLnBrk="0" fontAlgn="base" hangingPunct="0">
      <a:spcBef>
        <a:spcPct val="0"/>
      </a:spcBef>
      <a:spcAft>
        <a:spcPct val="0"/>
      </a:spcAft>
      <a:defRPr kern="1200">
        <a:solidFill>
          <a:schemeClr val="tx1"/>
        </a:solidFill>
        <a:latin typeface="Arial" charset="0"/>
        <a:ea typeface="ＭＳ Ｐゴシック" charset="-128"/>
        <a:cs typeface="+mn-cs"/>
      </a:defRPr>
    </a:lvl4pPr>
    <a:lvl5pPr marL="1828800" algn="l" rtl="0" eaLnBrk="0" fontAlgn="base" hangingPunct="0">
      <a:spcBef>
        <a:spcPct val="0"/>
      </a:spcBef>
      <a:spcAft>
        <a:spcPct val="0"/>
      </a:spcAft>
      <a:defRPr kern="1200">
        <a:solidFill>
          <a:schemeClr val="tx1"/>
        </a:solidFill>
        <a:latin typeface="Arial" charset="0"/>
        <a:ea typeface="ＭＳ Ｐゴシック" charset="-128"/>
        <a:cs typeface="+mn-cs"/>
      </a:defRPr>
    </a:lvl5pPr>
    <a:lvl6pPr marL="2286000" algn="l" defTabSz="914400" rtl="0" eaLnBrk="1" latinLnBrk="0" hangingPunct="1">
      <a:defRPr kern="1200">
        <a:solidFill>
          <a:schemeClr val="tx1"/>
        </a:solidFill>
        <a:latin typeface="Arial" charset="0"/>
        <a:ea typeface="ＭＳ Ｐゴシック" charset="-128"/>
        <a:cs typeface="+mn-cs"/>
      </a:defRPr>
    </a:lvl6pPr>
    <a:lvl7pPr marL="2743200" algn="l" defTabSz="914400" rtl="0" eaLnBrk="1" latinLnBrk="0" hangingPunct="1">
      <a:defRPr kern="1200">
        <a:solidFill>
          <a:schemeClr val="tx1"/>
        </a:solidFill>
        <a:latin typeface="Arial" charset="0"/>
        <a:ea typeface="ＭＳ Ｐゴシック" charset="-128"/>
        <a:cs typeface="+mn-cs"/>
      </a:defRPr>
    </a:lvl7pPr>
    <a:lvl8pPr marL="3200400" algn="l" defTabSz="914400" rtl="0" eaLnBrk="1" latinLnBrk="0" hangingPunct="1">
      <a:defRPr kern="1200">
        <a:solidFill>
          <a:schemeClr val="tx1"/>
        </a:solidFill>
        <a:latin typeface="Arial" charset="0"/>
        <a:ea typeface="ＭＳ Ｐゴシック" charset="-128"/>
        <a:cs typeface="+mn-cs"/>
      </a:defRPr>
    </a:lvl8pPr>
    <a:lvl9pPr marL="3657600" algn="l" defTabSz="914400" rtl="0" eaLnBrk="1" latinLnBrk="0" hangingPunct="1">
      <a:defRPr kern="1200">
        <a:solidFill>
          <a:schemeClr val="tx1"/>
        </a:solidFill>
        <a:latin typeface="Arial" charset="0"/>
        <a:ea typeface="ＭＳ Ｐゴシック" charset="-128"/>
        <a:cs typeface="+mn-cs"/>
      </a:defRPr>
    </a:lvl9pPr>
  </p:defaultTextStyle>
  <p:extLst>
    <p:ext uri="{EFAFB233-063F-42B5-8137-9DF3F51BA10A}">
      <p15:sldGuideLst xmlns:p15="http://schemas.microsoft.com/office/powerpoint/2012/main">
        <p15:guide id="1" orient="horz" pos="2160">
          <p15:clr>
            <a:srgbClr val="A4A3A4"/>
          </p15:clr>
        </p15:guide>
        <p15:guide id="2" pos="48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BC4"/>
    <a:srgbClr val="E7A2FF"/>
    <a:srgbClr val="2B812B"/>
    <a:srgbClr val="C3EBC3"/>
    <a:srgbClr val="206220"/>
    <a:srgbClr val="054ABB"/>
    <a:srgbClr val="033483"/>
    <a:srgbClr val="1A4E1A"/>
    <a:srgbClr val="FFFF00"/>
    <a:srgbClr val="EB83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205" autoAdjust="0"/>
    <p:restoredTop sz="78981" autoAdjust="0"/>
  </p:normalViewPr>
  <p:slideViewPr>
    <p:cSldViewPr snapToGrid="0">
      <p:cViewPr varScale="1">
        <p:scale>
          <a:sx n="84" d="100"/>
          <a:sy n="84" d="100"/>
        </p:scale>
        <p:origin x="1824" y="184"/>
      </p:cViewPr>
      <p:guideLst>
        <p:guide orient="horz" pos="2160"/>
        <p:guide pos="480"/>
      </p:guideLst>
    </p:cSldViewPr>
  </p:slideViewPr>
  <p:outlineViewPr>
    <p:cViewPr>
      <p:scale>
        <a:sx n="33" d="100"/>
        <a:sy n="33" d="100"/>
      </p:scale>
      <p:origin x="0" y="-1912"/>
    </p:cViewPr>
  </p:outlineViewPr>
  <p:notesTextViewPr>
    <p:cViewPr>
      <p:scale>
        <a:sx n="110" d="100"/>
        <a:sy n="110" d="100"/>
      </p:scale>
      <p:origin x="0" y="0"/>
    </p:cViewPr>
  </p:notesTextViewPr>
  <p:sorterViewPr>
    <p:cViewPr>
      <p:scale>
        <a:sx n="200" d="100"/>
        <a:sy n="200" d="100"/>
      </p:scale>
      <p:origin x="0" y="0"/>
    </p:cViewPr>
  </p:sorterViewPr>
  <p:notesViewPr>
    <p:cSldViewPr snapToGrid="0" snapToObjects="1">
      <p:cViewPr varScale="1">
        <p:scale>
          <a:sx n="82" d="100"/>
          <a:sy n="82" d="100"/>
        </p:scale>
        <p:origin x="1976" y="16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notesMaster" Target="notesMasters/notesMaster1.xml"/><Relationship Id="rId28" Type="http://schemas.openxmlformats.org/officeDocument/2006/relationships/handoutMaster" Target="handoutMasters/handoutMaster1.xml"/><Relationship Id="rId29" Type="http://schemas.openxmlformats.org/officeDocument/2006/relationships/presProps" Target="presProps.xml"/><Relationship Id="rId30" Type="http://schemas.openxmlformats.org/officeDocument/2006/relationships/viewProps" Target="viewProps.xml"/><Relationship Id="rId31" Type="http://schemas.openxmlformats.org/officeDocument/2006/relationships/theme" Target="theme/theme1.xml"/><Relationship Id="rId32"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accent1_5">
  <dgm:title val=""/>
  <dgm:desc val=""/>
  <dgm:catLst>
    <dgm:cat type="accent1" pri="11500"/>
  </dgm:catLst>
  <dgm:styleLbl name="node0">
    <dgm:fillClrLst meth="cycle">
      <a:schemeClr val="accent1">
        <a:alpha val="80000"/>
      </a:schemeClr>
    </dgm:fillClrLst>
    <dgm:linClrLst meth="repeat">
      <a:schemeClr val="lt1"/>
    </dgm:linClrLst>
    <dgm:effectClrLst/>
    <dgm:txLinClrLst/>
    <dgm:txFillClrLst/>
    <dgm:txEffectClrLst/>
  </dgm:styleLbl>
  <dgm:styleLbl name="node1">
    <dgm:fillClrLst>
      <a:schemeClr val="accent1">
        <a:alpha val="90000"/>
      </a:schemeClr>
      <a:schemeClr val="accent1">
        <a:alpha val="50000"/>
      </a:schemeClr>
    </dgm:fillClrLst>
    <dgm:linClrLst meth="repeat">
      <a:schemeClr val="lt1"/>
    </dgm:linClrLst>
    <dgm:effectClrLst/>
    <dgm:txLinClrLst/>
    <dgm:txFillClrLst/>
    <dgm:txEffectClrLst/>
  </dgm:styleLbl>
  <dgm:styleLbl name="alignNode1">
    <dgm:fillClrLst>
      <a:schemeClr val="accent1">
        <a:alpha val="90000"/>
      </a:schemeClr>
      <a:schemeClr val="accent1">
        <a:alpha val="50000"/>
      </a:schemeClr>
    </dgm:fillClrLst>
    <dgm:linClrLst>
      <a:schemeClr val="accent1">
        <a:alpha val="90000"/>
      </a:schemeClr>
      <a:schemeClr val="accent1">
        <a:alpha val="50000"/>
      </a:schemeClr>
    </dgm:linClrLst>
    <dgm:effectClrLst/>
    <dgm:txLinClrLst/>
    <dgm:txFillClrLst/>
    <dgm:txEffectClrLst/>
  </dgm:styleLbl>
  <dgm:styleLbl name="lnNode1">
    <dgm:fillClrLst>
      <a:schemeClr val="accent1">
        <a:shade val="90000"/>
      </a:schemeClr>
      <a:schemeClr val="accent1">
        <a:alpha val="50000"/>
        <a:tint val="5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alpha val="80000"/>
      </a:schemeClr>
    </dgm:fillClrLst>
    <dgm:linClrLst meth="repeat">
      <a:schemeClr val="lt1"/>
    </dgm:linClrLst>
    <dgm:effectClrLst/>
    <dgm:txLinClrLst/>
    <dgm:txFillClrLst/>
    <dgm:txEffectClrLst/>
  </dgm:styleLbl>
  <dgm:styleLbl name="node2">
    <dgm:fillClrLst>
      <a:schemeClr val="accent1">
        <a:alpha val="70000"/>
      </a:schemeClr>
    </dgm:fillClrLst>
    <dgm:linClrLst meth="repeat">
      <a:schemeClr val="lt1"/>
    </dgm:linClrLst>
    <dgm:effectClrLst/>
    <dgm:txLinClrLst/>
    <dgm:txFillClrLst/>
    <dgm:txEffectClrLst/>
  </dgm:styleLbl>
  <dgm:styleLbl name="node3">
    <dgm:fillClrLst>
      <a:schemeClr val="accent1">
        <a:alpha val="50000"/>
      </a:schemeClr>
    </dgm:fillClrLst>
    <dgm:linClrLst meth="repeat">
      <a:schemeClr val="lt1"/>
    </dgm:linClrLst>
    <dgm:effectClrLst/>
    <dgm:txLinClrLst/>
    <dgm:txFillClrLst/>
    <dgm:txEffectClrLst/>
  </dgm:styleLbl>
  <dgm:styleLbl name="node4">
    <dgm:fillClrLst>
      <a:schemeClr val="accent1">
        <a:alpha val="30000"/>
      </a:schemeClr>
    </dgm:fillClrLst>
    <dgm:linClrLst meth="repeat">
      <a:schemeClr val="lt1"/>
    </dgm:linClrLst>
    <dgm:effectClrLst/>
    <dgm:txLinClrLst/>
    <dgm:txFillClrLst/>
    <dgm:txEffectClrLst/>
  </dgm:styleLbl>
  <dgm:styleLbl name="fgImgPlace1">
    <dgm:fillClrLst>
      <a:schemeClr val="accent1">
        <a:tint val="50000"/>
        <a:alpha val="90000"/>
      </a:schemeClr>
      <a:schemeClr val="accent1">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f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b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sibTrans1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alpha val="90000"/>
      </a:schemeClr>
    </dgm:fillClrLst>
    <dgm:linClrLst meth="repeat">
      <a:schemeClr val="lt1"/>
    </dgm:linClrLst>
    <dgm:effectClrLst/>
    <dgm:txLinClrLst/>
    <dgm:txFillClrLst/>
    <dgm:txEffectClrLst/>
  </dgm:styleLbl>
  <dgm:styleLbl name="asst1">
    <dgm:fillClrLst meth="repeat">
      <a:schemeClr val="accent1">
        <a:alpha val="90000"/>
      </a:schemeClr>
    </dgm:fillClrLst>
    <dgm:linClrLst meth="repeat">
      <a:schemeClr val="lt1"/>
    </dgm:linClrLst>
    <dgm:effectClrLst/>
    <dgm:txLinClrLst/>
    <dgm:txFillClrLst/>
    <dgm:txEffectClrLst/>
  </dgm:styleLbl>
  <dgm:styleLbl name="asst2">
    <dgm:fillClrLst>
      <a:schemeClr val="accent1">
        <a:alpha val="90000"/>
      </a:schemeClr>
    </dgm:fillClrLst>
    <dgm:linClrLst meth="repeat">
      <a:schemeClr val="lt1"/>
    </dgm:linClrLst>
    <dgm:effectClrLst/>
    <dgm:txLinClrLst/>
    <dgm:txFillClrLst/>
    <dgm:txEffectClrLst/>
  </dgm:styleLbl>
  <dgm:styleLbl name="asst3">
    <dgm:fillClrLst>
      <a:schemeClr val="accent1">
        <a:alpha val="70000"/>
      </a:schemeClr>
    </dgm:fillClrLst>
    <dgm:linClrLst meth="repeat">
      <a:schemeClr val="lt1"/>
    </dgm:linClrLst>
    <dgm:effectClrLst/>
    <dgm:txLinClrLst/>
    <dgm:txFillClrLst/>
    <dgm:txEffectClrLst/>
  </dgm:styleLbl>
  <dgm:styleLbl name="asst4">
    <dgm:fillClrLst>
      <a:schemeClr val="accent1">
        <a:alpha val="50000"/>
      </a:schemeClr>
    </dgm:fillClrLst>
    <dgm:linClrLst meth="repeat">
      <a:schemeClr val="lt1"/>
    </dgm:linClrLst>
    <dgm:effectClrLst/>
    <dgm:txLinClrLst/>
    <dgm:txFillClrLst/>
    <dgm:txEffectClrLst/>
  </dgm:styleLbl>
  <dgm:styleLbl name="parChTrans2D1">
    <dgm:fillClrLst meth="repeat">
      <a:schemeClr val="accent1">
        <a:shade val="8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a:schemeClr val="accent1">
        <a:alpha val="90000"/>
        <a:tint val="40000"/>
      </a:schemeClr>
      <a:schemeClr val="accent1">
        <a:alpha val="5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92C7256-9A89-4A43-9437-C23C8E410198}" type="doc">
      <dgm:prSet loTypeId="urn:microsoft.com/office/officeart/2005/8/layout/cycle5" loCatId="" qsTypeId="urn:microsoft.com/office/officeart/2005/8/quickstyle/simple4" qsCatId="simple" csTypeId="urn:microsoft.com/office/officeart/2005/8/colors/accent1_5" csCatId="accent1" phldr="1"/>
      <dgm:spPr/>
      <dgm:t>
        <a:bodyPr/>
        <a:lstStyle/>
        <a:p>
          <a:endParaRPr lang="en-US"/>
        </a:p>
      </dgm:t>
    </dgm:pt>
    <dgm:pt modelId="{0FBEE34A-0356-8945-B2BF-A6035E395D45}">
      <dgm:prSet phldrT="[Text]"/>
      <dgm:spPr>
        <a:solidFill>
          <a:schemeClr val="accent4"/>
        </a:solidFill>
      </dgm:spPr>
      <dgm:t>
        <a:bodyPr/>
        <a:lstStyle/>
        <a:p>
          <a:r>
            <a:rPr lang="en-US" b="1" dirty="0" smtClean="0">
              <a:latin typeface="Calibri" charset="0"/>
              <a:ea typeface="Calibri" charset="0"/>
              <a:cs typeface="Calibri" charset="0"/>
            </a:rPr>
            <a:t>PHASE 1: </a:t>
          </a:r>
          <a:r>
            <a:rPr lang="en-US" dirty="0" smtClean="0">
              <a:latin typeface="Calibri" charset="0"/>
              <a:ea typeface="Calibri" charset="0"/>
              <a:cs typeface="Calibri" charset="0"/>
            </a:rPr>
            <a:t>DESIGN</a:t>
          </a:r>
          <a:endParaRPr lang="en-US" dirty="0">
            <a:latin typeface="Calibri" charset="0"/>
            <a:ea typeface="Calibri" charset="0"/>
            <a:cs typeface="Calibri" charset="0"/>
          </a:endParaRPr>
        </a:p>
      </dgm:t>
    </dgm:pt>
    <dgm:pt modelId="{8FD0C49B-73EF-4B4B-A9D9-C9798C0EA903}" type="parTrans" cxnId="{706416ED-1990-2A4E-8539-DB4AC3774426}">
      <dgm:prSet/>
      <dgm:spPr/>
      <dgm:t>
        <a:bodyPr/>
        <a:lstStyle/>
        <a:p>
          <a:endParaRPr lang="en-US">
            <a:latin typeface="Lucida Sans" charset="0"/>
            <a:ea typeface="Lucida Sans" charset="0"/>
            <a:cs typeface="Lucida Sans" charset="0"/>
          </a:endParaRPr>
        </a:p>
      </dgm:t>
    </dgm:pt>
    <dgm:pt modelId="{E6DAE479-3D40-5047-B5D2-D6AE9E64E05B}" type="sibTrans" cxnId="{706416ED-1990-2A4E-8539-DB4AC3774426}">
      <dgm:prSet/>
      <dgm:spPr>
        <a:ln w="76200" cmpd="sng">
          <a:solidFill>
            <a:schemeClr val="accent2"/>
          </a:solidFill>
          <a:headEnd type="none"/>
          <a:tailEnd type="triangle"/>
        </a:ln>
      </dgm:spPr>
      <dgm:t>
        <a:bodyPr/>
        <a:lstStyle/>
        <a:p>
          <a:endParaRPr lang="en-US">
            <a:latin typeface="Lucida Sans" charset="0"/>
            <a:ea typeface="Lucida Sans" charset="0"/>
            <a:cs typeface="Lucida Sans" charset="0"/>
          </a:endParaRPr>
        </a:p>
      </dgm:t>
    </dgm:pt>
    <dgm:pt modelId="{59CFDDCA-FC7C-1642-8C52-CBB29CF84543}">
      <dgm:prSet phldrT="[Text]"/>
      <dgm:spPr>
        <a:solidFill>
          <a:schemeClr val="accent4">
            <a:lumMod val="50000"/>
          </a:schemeClr>
        </a:solidFill>
      </dgm:spPr>
      <dgm:t>
        <a:bodyPr/>
        <a:lstStyle/>
        <a:p>
          <a:r>
            <a:rPr lang="en-US" b="1" dirty="0" smtClean="0">
              <a:latin typeface="Calibri" charset="0"/>
              <a:ea typeface="Calibri" charset="0"/>
              <a:cs typeface="Calibri" charset="0"/>
            </a:rPr>
            <a:t>PHASE 2: </a:t>
          </a:r>
          <a:r>
            <a:rPr lang="en-US" b="0" dirty="0" smtClean="0">
              <a:latin typeface="Calibri" charset="0"/>
              <a:ea typeface="Calibri" charset="0"/>
              <a:cs typeface="Calibri" charset="0"/>
            </a:rPr>
            <a:t>DEVELOP</a:t>
          </a:r>
          <a:endParaRPr lang="en-US" b="0" dirty="0">
            <a:latin typeface="Calibri" charset="0"/>
            <a:ea typeface="Calibri" charset="0"/>
            <a:cs typeface="Calibri" charset="0"/>
          </a:endParaRPr>
        </a:p>
      </dgm:t>
    </dgm:pt>
    <dgm:pt modelId="{8A9C0C95-7EE7-DB47-982F-7D0A45F4E0EB}" type="parTrans" cxnId="{04E65D5A-D6B0-2544-B1DA-6274E9822D80}">
      <dgm:prSet/>
      <dgm:spPr/>
      <dgm:t>
        <a:bodyPr/>
        <a:lstStyle/>
        <a:p>
          <a:endParaRPr lang="en-US">
            <a:latin typeface="Lucida Sans" charset="0"/>
            <a:ea typeface="Lucida Sans" charset="0"/>
            <a:cs typeface="Lucida Sans" charset="0"/>
          </a:endParaRPr>
        </a:p>
      </dgm:t>
    </dgm:pt>
    <dgm:pt modelId="{1020DDF4-2E4D-9C48-819F-F127DC23722D}" type="sibTrans" cxnId="{04E65D5A-D6B0-2544-B1DA-6274E9822D80}">
      <dgm:prSet/>
      <dgm:spPr>
        <a:ln w="76200" cmpd="sng">
          <a:solidFill>
            <a:schemeClr val="accent2"/>
          </a:solidFill>
          <a:headEnd type="none"/>
          <a:tailEnd type="triangle"/>
        </a:ln>
      </dgm:spPr>
      <dgm:t>
        <a:bodyPr/>
        <a:lstStyle/>
        <a:p>
          <a:endParaRPr lang="en-US">
            <a:latin typeface="Lucida Sans" charset="0"/>
            <a:ea typeface="Lucida Sans" charset="0"/>
            <a:cs typeface="Lucida Sans" charset="0"/>
          </a:endParaRPr>
        </a:p>
      </dgm:t>
    </dgm:pt>
    <dgm:pt modelId="{FB018E01-B84C-4449-B537-A68D8149C894}">
      <dgm:prSet phldrT="[Text]"/>
      <dgm:spPr>
        <a:solidFill>
          <a:schemeClr val="accent4">
            <a:lumMod val="50000"/>
          </a:schemeClr>
        </a:solidFill>
      </dgm:spPr>
      <dgm:t>
        <a:bodyPr/>
        <a:lstStyle/>
        <a:p>
          <a:r>
            <a:rPr lang="en-US" b="1" dirty="0" smtClean="0">
              <a:latin typeface="Calibri" charset="0"/>
              <a:ea typeface="Calibri" charset="0"/>
              <a:cs typeface="Calibri" charset="0"/>
            </a:rPr>
            <a:t>PHASE 3: </a:t>
          </a:r>
          <a:r>
            <a:rPr lang="en-US" dirty="0" smtClean="0">
              <a:latin typeface="Calibri" charset="0"/>
              <a:ea typeface="Calibri" charset="0"/>
              <a:cs typeface="Calibri" charset="0"/>
            </a:rPr>
            <a:t>CONDUCT</a:t>
          </a:r>
          <a:endParaRPr lang="en-US" dirty="0">
            <a:latin typeface="Calibri" charset="0"/>
            <a:ea typeface="Calibri" charset="0"/>
            <a:cs typeface="Calibri" charset="0"/>
          </a:endParaRPr>
        </a:p>
      </dgm:t>
    </dgm:pt>
    <dgm:pt modelId="{520AB5AC-B0FB-374A-9A4F-2C2B62FA5371}" type="parTrans" cxnId="{07DB450A-A388-DA41-BBA1-005185DF8348}">
      <dgm:prSet/>
      <dgm:spPr/>
      <dgm:t>
        <a:bodyPr/>
        <a:lstStyle/>
        <a:p>
          <a:endParaRPr lang="en-US">
            <a:latin typeface="Lucida Sans" charset="0"/>
            <a:ea typeface="Lucida Sans" charset="0"/>
            <a:cs typeface="Lucida Sans" charset="0"/>
          </a:endParaRPr>
        </a:p>
      </dgm:t>
    </dgm:pt>
    <dgm:pt modelId="{C7E0D819-04F7-0142-A45B-C3474726C4F3}" type="sibTrans" cxnId="{07DB450A-A388-DA41-BBA1-005185DF8348}">
      <dgm:prSet/>
      <dgm:spPr>
        <a:ln w="76200" cmpd="sng">
          <a:solidFill>
            <a:schemeClr val="accent2"/>
          </a:solidFill>
          <a:headEnd type="none"/>
          <a:tailEnd type="triangle"/>
        </a:ln>
      </dgm:spPr>
      <dgm:t>
        <a:bodyPr/>
        <a:lstStyle/>
        <a:p>
          <a:endParaRPr lang="en-US">
            <a:latin typeface="Lucida Sans" charset="0"/>
            <a:ea typeface="Lucida Sans" charset="0"/>
            <a:cs typeface="Lucida Sans" charset="0"/>
          </a:endParaRPr>
        </a:p>
      </dgm:t>
    </dgm:pt>
    <dgm:pt modelId="{4F5B987C-9D2B-B442-B160-9D3A69A461EE}">
      <dgm:prSet phldrT="[Text]"/>
      <dgm:spPr>
        <a:solidFill>
          <a:schemeClr val="accent4">
            <a:lumMod val="50000"/>
          </a:schemeClr>
        </a:solidFill>
      </dgm:spPr>
      <dgm:t>
        <a:bodyPr/>
        <a:lstStyle/>
        <a:p>
          <a:r>
            <a:rPr lang="en-US" b="1" dirty="0" smtClean="0">
              <a:latin typeface="Calibri" charset="0"/>
              <a:ea typeface="Calibri" charset="0"/>
              <a:cs typeface="Calibri" charset="0"/>
            </a:rPr>
            <a:t>PHASE 4: </a:t>
          </a:r>
          <a:r>
            <a:rPr lang="en-US" b="0" dirty="0" smtClean="0">
              <a:latin typeface="Calibri" charset="0"/>
              <a:ea typeface="Calibri" charset="0"/>
              <a:cs typeface="Calibri" charset="0"/>
            </a:rPr>
            <a:t>EVALUATE</a:t>
          </a:r>
          <a:endParaRPr lang="en-US" b="0" dirty="0">
            <a:latin typeface="Calibri" charset="0"/>
            <a:ea typeface="Calibri" charset="0"/>
            <a:cs typeface="Calibri" charset="0"/>
          </a:endParaRPr>
        </a:p>
      </dgm:t>
    </dgm:pt>
    <dgm:pt modelId="{DBC6AB92-8A3A-3A4D-A924-F3C253EAD51A}" type="parTrans" cxnId="{FAA8B177-2ECA-B941-9C20-31396CAC3084}">
      <dgm:prSet/>
      <dgm:spPr/>
      <dgm:t>
        <a:bodyPr/>
        <a:lstStyle/>
        <a:p>
          <a:endParaRPr lang="en-US">
            <a:latin typeface="Lucida Sans" charset="0"/>
            <a:ea typeface="Lucida Sans" charset="0"/>
            <a:cs typeface="Lucida Sans" charset="0"/>
          </a:endParaRPr>
        </a:p>
      </dgm:t>
    </dgm:pt>
    <dgm:pt modelId="{FAD47BF6-77D6-5547-BF9A-D7E28D406142}" type="sibTrans" cxnId="{FAA8B177-2ECA-B941-9C20-31396CAC3084}">
      <dgm:prSet/>
      <dgm:spPr>
        <a:ln w="76200" cmpd="sng">
          <a:solidFill>
            <a:schemeClr val="accent2"/>
          </a:solidFill>
          <a:headEnd type="none"/>
          <a:tailEnd type="triangle"/>
        </a:ln>
      </dgm:spPr>
      <dgm:t>
        <a:bodyPr/>
        <a:lstStyle/>
        <a:p>
          <a:endParaRPr lang="en-US">
            <a:latin typeface="Lucida Sans" charset="0"/>
            <a:ea typeface="Lucida Sans" charset="0"/>
            <a:cs typeface="Lucida Sans" charset="0"/>
          </a:endParaRPr>
        </a:p>
      </dgm:t>
    </dgm:pt>
    <dgm:pt modelId="{169EB01C-A7B1-6F48-A8DC-8B428A7026FB}" type="pres">
      <dgm:prSet presAssocID="{592C7256-9A89-4A43-9437-C23C8E410198}" presName="cycle" presStyleCnt="0">
        <dgm:presLayoutVars>
          <dgm:dir/>
          <dgm:resizeHandles val="exact"/>
        </dgm:presLayoutVars>
      </dgm:prSet>
      <dgm:spPr/>
      <dgm:t>
        <a:bodyPr/>
        <a:lstStyle/>
        <a:p>
          <a:endParaRPr lang="en-US"/>
        </a:p>
      </dgm:t>
    </dgm:pt>
    <dgm:pt modelId="{84C0C6A6-0145-EA49-80E4-7591E7AD89A5}" type="pres">
      <dgm:prSet presAssocID="{0FBEE34A-0356-8945-B2BF-A6035E395D45}" presName="node" presStyleLbl="node1" presStyleIdx="0" presStyleCnt="4">
        <dgm:presLayoutVars>
          <dgm:bulletEnabled val="1"/>
        </dgm:presLayoutVars>
      </dgm:prSet>
      <dgm:spPr/>
      <dgm:t>
        <a:bodyPr/>
        <a:lstStyle/>
        <a:p>
          <a:endParaRPr lang="en-US"/>
        </a:p>
      </dgm:t>
    </dgm:pt>
    <dgm:pt modelId="{9E29FF66-BEF0-5C47-8F2E-8F892A6B3C39}" type="pres">
      <dgm:prSet presAssocID="{0FBEE34A-0356-8945-B2BF-A6035E395D45}" presName="spNode" presStyleCnt="0"/>
      <dgm:spPr/>
    </dgm:pt>
    <dgm:pt modelId="{7D022A6C-A8D2-F440-9041-81AB9065676F}" type="pres">
      <dgm:prSet presAssocID="{E6DAE479-3D40-5047-B5D2-D6AE9E64E05B}" presName="sibTrans" presStyleLbl="sibTrans1D1" presStyleIdx="0" presStyleCnt="4"/>
      <dgm:spPr/>
      <dgm:t>
        <a:bodyPr/>
        <a:lstStyle/>
        <a:p>
          <a:endParaRPr lang="en-US"/>
        </a:p>
      </dgm:t>
    </dgm:pt>
    <dgm:pt modelId="{7C26C112-6827-8E4F-B2D9-D5D65A50DE7C}" type="pres">
      <dgm:prSet presAssocID="{59CFDDCA-FC7C-1642-8C52-CBB29CF84543}" presName="node" presStyleLbl="node1" presStyleIdx="1" presStyleCnt="4">
        <dgm:presLayoutVars>
          <dgm:bulletEnabled val="1"/>
        </dgm:presLayoutVars>
      </dgm:prSet>
      <dgm:spPr/>
      <dgm:t>
        <a:bodyPr/>
        <a:lstStyle/>
        <a:p>
          <a:endParaRPr lang="en-US"/>
        </a:p>
      </dgm:t>
    </dgm:pt>
    <dgm:pt modelId="{F03693A7-33FA-8E42-84F4-BA05081CF7F8}" type="pres">
      <dgm:prSet presAssocID="{59CFDDCA-FC7C-1642-8C52-CBB29CF84543}" presName="spNode" presStyleCnt="0"/>
      <dgm:spPr/>
    </dgm:pt>
    <dgm:pt modelId="{C0F939E8-17B6-B74C-A980-0B004816B129}" type="pres">
      <dgm:prSet presAssocID="{1020DDF4-2E4D-9C48-819F-F127DC23722D}" presName="sibTrans" presStyleLbl="sibTrans1D1" presStyleIdx="1" presStyleCnt="4"/>
      <dgm:spPr/>
      <dgm:t>
        <a:bodyPr/>
        <a:lstStyle/>
        <a:p>
          <a:endParaRPr lang="en-US"/>
        </a:p>
      </dgm:t>
    </dgm:pt>
    <dgm:pt modelId="{BA84484A-B3BB-C94A-8345-EACA861E2215}" type="pres">
      <dgm:prSet presAssocID="{FB018E01-B84C-4449-B537-A68D8149C894}" presName="node" presStyleLbl="node1" presStyleIdx="2" presStyleCnt="4">
        <dgm:presLayoutVars>
          <dgm:bulletEnabled val="1"/>
        </dgm:presLayoutVars>
      </dgm:prSet>
      <dgm:spPr/>
      <dgm:t>
        <a:bodyPr/>
        <a:lstStyle/>
        <a:p>
          <a:endParaRPr lang="en-US"/>
        </a:p>
      </dgm:t>
    </dgm:pt>
    <dgm:pt modelId="{4C1E8399-1F69-3F42-83ED-4005A092F13C}" type="pres">
      <dgm:prSet presAssocID="{FB018E01-B84C-4449-B537-A68D8149C894}" presName="spNode" presStyleCnt="0"/>
      <dgm:spPr/>
    </dgm:pt>
    <dgm:pt modelId="{2646C32D-DA64-734B-8E22-C3D2C01E9041}" type="pres">
      <dgm:prSet presAssocID="{C7E0D819-04F7-0142-A45B-C3474726C4F3}" presName="sibTrans" presStyleLbl="sibTrans1D1" presStyleIdx="2" presStyleCnt="4"/>
      <dgm:spPr/>
      <dgm:t>
        <a:bodyPr/>
        <a:lstStyle/>
        <a:p>
          <a:endParaRPr lang="en-US"/>
        </a:p>
      </dgm:t>
    </dgm:pt>
    <dgm:pt modelId="{B3711BA1-3334-9047-B797-89F5B8FE57A0}" type="pres">
      <dgm:prSet presAssocID="{4F5B987C-9D2B-B442-B160-9D3A69A461EE}" presName="node" presStyleLbl="node1" presStyleIdx="3" presStyleCnt="4">
        <dgm:presLayoutVars>
          <dgm:bulletEnabled val="1"/>
        </dgm:presLayoutVars>
      </dgm:prSet>
      <dgm:spPr/>
      <dgm:t>
        <a:bodyPr/>
        <a:lstStyle/>
        <a:p>
          <a:endParaRPr lang="en-US"/>
        </a:p>
      </dgm:t>
    </dgm:pt>
    <dgm:pt modelId="{D69BA042-79ED-CE45-BD7E-73759C30EAA4}" type="pres">
      <dgm:prSet presAssocID="{4F5B987C-9D2B-B442-B160-9D3A69A461EE}" presName="spNode" presStyleCnt="0"/>
      <dgm:spPr/>
    </dgm:pt>
    <dgm:pt modelId="{EB4CDB71-3E39-3048-A084-1BA85C5DE8C0}" type="pres">
      <dgm:prSet presAssocID="{FAD47BF6-77D6-5547-BF9A-D7E28D406142}" presName="sibTrans" presStyleLbl="sibTrans1D1" presStyleIdx="3" presStyleCnt="4"/>
      <dgm:spPr/>
      <dgm:t>
        <a:bodyPr/>
        <a:lstStyle/>
        <a:p>
          <a:endParaRPr lang="en-US"/>
        </a:p>
      </dgm:t>
    </dgm:pt>
  </dgm:ptLst>
  <dgm:cxnLst>
    <dgm:cxn modelId="{07DB450A-A388-DA41-BBA1-005185DF8348}" srcId="{592C7256-9A89-4A43-9437-C23C8E410198}" destId="{FB018E01-B84C-4449-B537-A68D8149C894}" srcOrd="2" destOrd="0" parTransId="{520AB5AC-B0FB-374A-9A4F-2C2B62FA5371}" sibTransId="{C7E0D819-04F7-0142-A45B-C3474726C4F3}"/>
    <dgm:cxn modelId="{71B6AAB4-25CB-B544-960E-7D2995F548CC}" type="presOf" srcId="{C7E0D819-04F7-0142-A45B-C3474726C4F3}" destId="{2646C32D-DA64-734B-8E22-C3D2C01E9041}" srcOrd="0" destOrd="0" presId="urn:microsoft.com/office/officeart/2005/8/layout/cycle5"/>
    <dgm:cxn modelId="{396C0D96-AEB4-8340-8684-D53ED86D4748}" type="presOf" srcId="{1020DDF4-2E4D-9C48-819F-F127DC23722D}" destId="{C0F939E8-17B6-B74C-A980-0B004816B129}" srcOrd="0" destOrd="0" presId="urn:microsoft.com/office/officeart/2005/8/layout/cycle5"/>
    <dgm:cxn modelId="{04E65D5A-D6B0-2544-B1DA-6274E9822D80}" srcId="{592C7256-9A89-4A43-9437-C23C8E410198}" destId="{59CFDDCA-FC7C-1642-8C52-CBB29CF84543}" srcOrd="1" destOrd="0" parTransId="{8A9C0C95-7EE7-DB47-982F-7D0A45F4E0EB}" sibTransId="{1020DDF4-2E4D-9C48-819F-F127DC23722D}"/>
    <dgm:cxn modelId="{FAA8B177-2ECA-B941-9C20-31396CAC3084}" srcId="{592C7256-9A89-4A43-9437-C23C8E410198}" destId="{4F5B987C-9D2B-B442-B160-9D3A69A461EE}" srcOrd="3" destOrd="0" parTransId="{DBC6AB92-8A3A-3A4D-A924-F3C253EAD51A}" sibTransId="{FAD47BF6-77D6-5547-BF9A-D7E28D406142}"/>
    <dgm:cxn modelId="{3E7C1EDB-420A-8D43-9C76-2300F58B757D}" type="presOf" srcId="{FB018E01-B84C-4449-B537-A68D8149C894}" destId="{BA84484A-B3BB-C94A-8345-EACA861E2215}" srcOrd="0" destOrd="0" presId="urn:microsoft.com/office/officeart/2005/8/layout/cycle5"/>
    <dgm:cxn modelId="{DE9FACB6-FD8D-6643-A464-44120E8B0218}" type="presOf" srcId="{FAD47BF6-77D6-5547-BF9A-D7E28D406142}" destId="{EB4CDB71-3E39-3048-A084-1BA85C5DE8C0}" srcOrd="0" destOrd="0" presId="urn:microsoft.com/office/officeart/2005/8/layout/cycle5"/>
    <dgm:cxn modelId="{5EA581FF-DA57-684F-9D33-4E2042B310C6}" type="presOf" srcId="{592C7256-9A89-4A43-9437-C23C8E410198}" destId="{169EB01C-A7B1-6F48-A8DC-8B428A7026FB}" srcOrd="0" destOrd="0" presId="urn:microsoft.com/office/officeart/2005/8/layout/cycle5"/>
    <dgm:cxn modelId="{C65BA34F-AA82-F34B-8E3A-405D9641C21A}" type="presOf" srcId="{59CFDDCA-FC7C-1642-8C52-CBB29CF84543}" destId="{7C26C112-6827-8E4F-B2D9-D5D65A50DE7C}" srcOrd="0" destOrd="0" presId="urn:microsoft.com/office/officeart/2005/8/layout/cycle5"/>
    <dgm:cxn modelId="{981EA4D8-3A99-8A45-BAAB-0DF63BE6593F}" type="presOf" srcId="{0FBEE34A-0356-8945-B2BF-A6035E395D45}" destId="{84C0C6A6-0145-EA49-80E4-7591E7AD89A5}" srcOrd="0" destOrd="0" presId="urn:microsoft.com/office/officeart/2005/8/layout/cycle5"/>
    <dgm:cxn modelId="{FC25403A-4139-BD46-9034-24EB760519BD}" type="presOf" srcId="{E6DAE479-3D40-5047-B5D2-D6AE9E64E05B}" destId="{7D022A6C-A8D2-F440-9041-81AB9065676F}" srcOrd="0" destOrd="0" presId="urn:microsoft.com/office/officeart/2005/8/layout/cycle5"/>
    <dgm:cxn modelId="{05EE218D-2C8B-C545-8EE0-D1F5A06B9D2C}" type="presOf" srcId="{4F5B987C-9D2B-B442-B160-9D3A69A461EE}" destId="{B3711BA1-3334-9047-B797-89F5B8FE57A0}" srcOrd="0" destOrd="0" presId="urn:microsoft.com/office/officeart/2005/8/layout/cycle5"/>
    <dgm:cxn modelId="{706416ED-1990-2A4E-8539-DB4AC3774426}" srcId="{592C7256-9A89-4A43-9437-C23C8E410198}" destId="{0FBEE34A-0356-8945-B2BF-A6035E395D45}" srcOrd="0" destOrd="0" parTransId="{8FD0C49B-73EF-4B4B-A9D9-C9798C0EA903}" sibTransId="{E6DAE479-3D40-5047-B5D2-D6AE9E64E05B}"/>
    <dgm:cxn modelId="{7CD6DCF8-AB56-1246-B88A-600C9EBA0A99}" type="presParOf" srcId="{169EB01C-A7B1-6F48-A8DC-8B428A7026FB}" destId="{84C0C6A6-0145-EA49-80E4-7591E7AD89A5}" srcOrd="0" destOrd="0" presId="urn:microsoft.com/office/officeart/2005/8/layout/cycle5"/>
    <dgm:cxn modelId="{84C7A7D5-A67B-344E-86AB-62A352F333CD}" type="presParOf" srcId="{169EB01C-A7B1-6F48-A8DC-8B428A7026FB}" destId="{9E29FF66-BEF0-5C47-8F2E-8F892A6B3C39}" srcOrd="1" destOrd="0" presId="urn:microsoft.com/office/officeart/2005/8/layout/cycle5"/>
    <dgm:cxn modelId="{1B0314AF-0153-7546-8D44-1417B029D436}" type="presParOf" srcId="{169EB01C-A7B1-6F48-A8DC-8B428A7026FB}" destId="{7D022A6C-A8D2-F440-9041-81AB9065676F}" srcOrd="2" destOrd="0" presId="urn:microsoft.com/office/officeart/2005/8/layout/cycle5"/>
    <dgm:cxn modelId="{8F05FA9E-623F-674D-97CF-F5392FCCF9F9}" type="presParOf" srcId="{169EB01C-A7B1-6F48-A8DC-8B428A7026FB}" destId="{7C26C112-6827-8E4F-B2D9-D5D65A50DE7C}" srcOrd="3" destOrd="0" presId="urn:microsoft.com/office/officeart/2005/8/layout/cycle5"/>
    <dgm:cxn modelId="{78F987BA-0BEB-9240-BCF4-D0625A886621}" type="presParOf" srcId="{169EB01C-A7B1-6F48-A8DC-8B428A7026FB}" destId="{F03693A7-33FA-8E42-84F4-BA05081CF7F8}" srcOrd="4" destOrd="0" presId="urn:microsoft.com/office/officeart/2005/8/layout/cycle5"/>
    <dgm:cxn modelId="{1D298B9C-74CE-9A40-9F07-2CC608CD3030}" type="presParOf" srcId="{169EB01C-A7B1-6F48-A8DC-8B428A7026FB}" destId="{C0F939E8-17B6-B74C-A980-0B004816B129}" srcOrd="5" destOrd="0" presId="urn:microsoft.com/office/officeart/2005/8/layout/cycle5"/>
    <dgm:cxn modelId="{0B339AB7-3BC4-7046-8672-437EB81833D6}" type="presParOf" srcId="{169EB01C-A7B1-6F48-A8DC-8B428A7026FB}" destId="{BA84484A-B3BB-C94A-8345-EACA861E2215}" srcOrd="6" destOrd="0" presId="urn:microsoft.com/office/officeart/2005/8/layout/cycle5"/>
    <dgm:cxn modelId="{0972CB63-88CE-1047-9973-89CC8E53E35C}" type="presParOf" srcId="{169EB01C-A7B1-6F48-A8DC-8B428A7026FB}" destId="{4C1E8399-1F69-3F42-83ED-4005A092F13C}" srcOrd="7" destOrd="0" presId="urn:microsoft.com/office/officeart/2005/8/layout/cycle5"/>
    <dgm:cxn modelId="{14DD81C1-EB19-A341-BF35-B9BADD27C134}" type="presParOf" srcId="{169EB01C-A7B1-6F48-A8DC-8B428A7026FB}" destId="{2646C32D-DA64-734B-8E22-C3D2C01E9041}" srcOrd="8" destOrd="0" presId="urn:microsoft.com/office/officeart/2005/8/layout/cycle5"/>
    <dgm:cxn modelId="{E59F706B-91F8-624A-B119-72509337AAE1}" type="presParOf" srcId="{169EB01C-A7B1-6F48-A8DC-8B428A7026FB}" destId="{B3711BA1-3334-9047-B797-89F5B8FE57A0}" srcOrd="9" destOrd="0" presId="urn:microsoft.com/office/officeart/2005/8/layout/cycle5"/>
    <dgm:cxn modelId="{8C778FAF-46E9-BF4A-AC68-F3EF5BAFFF9A}" type="presParOf" srcId="{169EB01C-A7B1-6F48-A8DC-8B428A7026FB}" destId="{D69BA042-79ED-CE45-BD7E-73759C30EAA4}" srcOrd="10" destOrd="0" presId="urn:microsoft.com/office/officeart/2005/8/layout/cycle5"/>
    <dgm:cxn modelId="{FD055FF1-D00B-C94B-A005-905CEDC8CB80}" type="presParOf" srcId="{169EB01C-A7B1-6F48-A8DC-8B428A7026FB}" destId="{EB4CDB71-3E39-3048-A084-1BA85C5DE8C0}" srcOrd="11" destOrd="0" presId="urn:microsoft.com/office/officeart/2005/8/layout/cycle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4C0C6A6-0145-EA49-80E4-7591E7AD89A5}">
      <dsp:nvSpPr>
        <dsp:cNvPr id="0" name=""/>
        <dsp:cNvSpPr/>
      </dsp:nvSpPr>
      <dsp:spPr>
        <a:xfrm>
          <a:off x="3690193" y="1710"/>
          <a:ext cx="1763613" cy="1146348"/>
        </a:xfrm>
        <a:prstGeom prst="roundRect">
          <a:avLst/>
        </a:prstGeom>
        <a:solidFill>
          <a:schemeClr val="accent4"/>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02870" tIns="102870" rIns="102870" bIns="102870" numCol="1" spcCol="1270" anchor="ctr" anchorCtr="0">
          <a:noAutofit/>
        </a:bodyPr>
        <a:lstStyle/>
        <a:p>
          <a:pPr lvl="0" algn="ctr" defTabSz="1200150">
            <a:lnSpc>
              <a:spcPct val="90000"/>
            </a:lnSpc>
            <a:spcBef>
              <a:spcPct val="0"/>
            </a:spcBef>
            <a:spcAft>
              <a:spcPct val="35000"/>
            </a:spcAft>
          </a:pPr>
          <a:r>
            <a:rPr lang="en-US" sz="2700" b="1" kern="1200" dirty="0" smtClean="0">
              <a:latin typeface="Calibri" charset="0"/>
              <a:ea typeface="Calibri" charset="0"/>
              <a:cs typeface="Calibri" charset="0"/>
            </a:rPr>
            <a:t>PHASE 1: </a:t>
          </a:r>
          <a:r>
            <a:rPr lang="en-US" sz="2700" kern="1200" dirty="0" smtClean="0">
              <a:latin typeface="Calibri" charset="0"/>
              <a:ea typeface="Calibri" charset="0"/>
              <a:cs typeface="Calibri" charset="0"/>
            </a:rPr>
            <a:t>DESIGN</a:t>
          </a:r>
          <a:endParaRPr lang="en-US" sz="2700" kern="1200" dirty="0">
            <a:latin typeface="Calibri" charset="0"/>
            <a:ea typeface="Calibri" charset="0"/>
            <a:cs typeface="Calibri" charset="0"/>
          </a:endParaRPr>
        </a:p>
      </dsp:txBody>
      <dsp:txXfrm>
        <a:off x="3746153" y="57670"/>
        <a:ext cx="1651693" cy="1034428"/>
      </dsp:txXfrm>
    </dsp:sp>
    <dsp:sp modelId="{7D022A6C-A8D2-F440-9041-81AB9065676F}">
      <dsp:nvSpPr>
        <dsp:cNvPr id="0" name=""/>
        <dsp:cNvSpPr/>
      </dsp:nvSpPr>
      <dsp:spPr>
        <a:xfrm>
          <a:off x="2676837" y="574884"/>
          <a:ext cx="3790324" cy="3790324"/>
        </a:xfrm>
        <a:custGeom>
          <a:avLst/>
          <a:gdLst/>
          <a:ahLst/>
          <a:cxnLst/>
          <a:rect l="0" t="0" r="0" b="0"/>
          <a:pathLst>
            <a:path>
              <a:moveTo>
                <a:pt x="3020799" y="370504"/>
              </a:moveTo>
              <a:arcTo wR="1895162" hR="1895162" stAng="18386281" swAng="1634935"/>
            </a:path>
          </a:pathLst>
        </a:custGeom>
        <a:noFill/>
        <a:ln w="76200" cap="flat" cmpd="sng" algn="ctr">
          <a:solidFill>
            <a:schemeClr val="accent2"/>
          </a:solidFill>
          <a:prstDash val="solid"/>
          <a:miter lim="800000"/>
          <a:headEnd type="none"/>
          <a:tailEnd type="triangle"/>
        </a:ln>
        <a:effectLst/>
      </dsp:spPr>
      <dsp:style>
        <a:lnRef idx="1">
          <a:scrgbClr r="0" g="0" b="0"/>
        </a:lnRef>
        <a:fillRef idx="0">
          <a:scrgbClr r="0" g="0" b="0"/>
        </a:fillRef>
        <a:effectRef idx="0">
          <a:scrgbClr r="0" g="0" b="0"/>
        </a:effectRef>
        <a:fontRef idx="minor"/>
      </dsp:style>
    </dsp:sp>
    <dsp:sp modelId="{7C26C112-6827-8E4F-B2D9-D5D65A50DE7C}">
      <dsp:nvSpPr>
        <dsp:cNvPr id="0" name=""/>
        <dsp:cNvSpPr/>
      </dsp:nvSpPr>
      <dsp:spPr>
        <a:xfrm>
          <a:off x="5585355" y="1896872"/>
          <a:ext cx="1763613" cy="1146348"/>
        </a:xfrm>
        <a:prstGeom prst="roundRect">
          <a:avLst/>
        </a:prstGeom>
        <a:solidFill>
          <a:schemeClr val="accent4">
            <a:lumMod val="5000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02870" tIns="102870" rIns="102870" bIns="102870" numCol="1" spcCol="1270" anchor="ctr" anchorCtr="0">
          <a:noAutofit/>
        </a:bodyPr>
        <a:lstStyle/>
        <a:p>
          <a:pPr lvl="0" algn="ctr" defTabSz="1200150">
            <a:lnSpc>
              <a:spcPct val="90000"/>
            </a:lnSpc>
            <a:spcBef>
              <a:spcPct val="0"/>
            </a:spcBef>
            <a:spcAft>
              <a:spcPct val="35000"/>
            </a:spcAft>
          </a:pPr>
          <a:r>
            <a:rPr lang="en-US" sz="2700" b="1" kern="1200" dirty="0" smtClean="0">
              <a:latin typeface="Calibri" charset="0"/>
              <a:ea typeface="Calibri" charset="0"/>
              <a:cs typeface="Calibri" charset="0"/>
            </a:rPr>
            <a:t>PHASE 2: </a:t>
          </a:r>
          <a:r>
            <a:rPr lang="en-US" sz="2700" b="0" kern="1200" dirty="0" smtClean="0">
              <a:latin typeface="Calibri" charset="0"/>
              <a:ea typeface="Calibri" charset="0"/>
              <a:cs typeface="Calibri" charset="0"/>
            </a:rPr>
            <a:t>DEVELOP</a:t>
          </a:r>
          <a:endParaRPr lang="en-US" sz="2700" b="0" kern="1200" dirty="0">
            <a:latin typeface="Calibri" charset="0"/>
            <a:ea typeface="Calibri" charset="0"/>
            <a:cs typeface="Calibri" charset="0"/>
          </a:endParaRPr>
        </a:p>
      </dsp:txBody>
      <dsp:txXfrm>
        <a:off x="5641315" y="1952832"/>
        <a:ext cx="1651693" cy="1034428"/>
      </dsp:txXfrm>
    </dsp:sp>
    <dsp:sp modelId="{C0F939E8-17B6-B74C-A980-0B004816B129}">
      <dsp:nvSpPr>
        <dsp:cNvPr id="0" name=""/>
        <dsp:cNvSpPr/>
      </dsp:nvSpPr>
      <dsp:spPr>
        <a:xfrm>
          <a:off x="2676837" y="574884"/>
          <a:ext cx="3790324" cy="3790324"/>
        </a:xfrm>
        <a:custGeom>
          <a:avLst/>
          <a:gdLst/>
          <a:ahLst/>
          <a:cxnLst/>
          <a:rect l="0" t="0" r="0" b="0"/>
          <a:pathLst>
            <a:path>
              <a:moveTo>
                <a:pt x="3593957" y="2735241"/>
              </a:moveTo>
              <a:arcTo wR="1895162" hR="1895162" stAng="1578784" swAng="1634935"/>
            </a:path>
          </a:pathLst>
        </a:custGeom>
        <a:noFill/>
        <a:ln w="76200" cap="flat" cmpd="sng" algn="ctr">
          <a:solidFill>
            <a:schemeClr val="accent2"/>
          </a:solidFill>
          <a:prstDash val="solid"/>
          <a:miter lim="800000"/>
          <a:headEnd type="none"/>
          <a:tailEnd type="triangle"/>
        </a:ln>
        <a:effectLst/>
      </dsp:spPr>
      <dsp:style>
        <a:lnRef idx="1">
          <a:scrgbClr r="0" g="0" b="0"/>
        </a:lnRef>
        <a:fillRef idx="0">
          <a:scrgbClr r="0" g="0" b="0"/>
        </a:fillRef>
        <a:effectRef idx="0">
          <a:scrgbClr r="0" g="0" b="0"/>
        </a:effectRef>
        <a:fontRef idx="minor"/>
      </dsp:style>
    </dsp:sp>
    <dsp:sp modelId="{BA84484A-B3BB-C94A-8345-EACA861E2215}">
      <dsp:nvSpPr>
        <dsp:cNvPr id="0" name=""/>
        <dsp:cNvSpPr/>
      </dsp:nvSpPr>
      <dsp:spPr>
        <a:xfrm>
          <a:off x="3690193" y="3792034"/>
          <a:ext cx="1763613" cy="1146348"/>
        </a:xfrm>
        <a:prstGeom prst="roundRect">
          <a:avLst/>
        </a:prstGeom>
        <a:solidFill>
          <a:schemeClr val="accent4">
            <a:lumMod val="5000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02870" tIns="102870" rIns="102870" bIns="102870" numCol="1" spcCol="1270" anchor="ctr" anchorCtr="0">
          <a:noAutofit/>
        </a:bodyPr>
        <a:lstStyle/>
        <a:p>
          <a:pPr lvl="0" algn="ctr" defTabSz="1200150">
            <a:lnSpc>
              <a:spcPct val="90000"/>
            </a:lnSpc>
            <a:spcBef>
              <a:spcPct val="0"/>
            </a:spcBef>
            <a:spcAft>
              <a:spcPct val="35000"/>
            </a:spcAft>
          </a:pPr>
          <a:r>
            <a:rPr lang="en-US" sz="2700" b="1" kern="1200" dirty="0" smtClean="0">
              <a:latin typeface="Calibri" charset="0"/>
              <a:ea typeface="Calibri" charset="0"/>
              <a:cs typeface="Calibri" charset="0"/>
            </a:rPr>
            <a:t>PHASE 3: </a:t>
          </a:r>
          <a:r>
            <a:rPr lang="en-US" sz="2700" kern="1200" dirty="0" smtClean="0">
              <a:latin typeface="Calibri" charset="0"/>
              <a:ea typeface="Calibri" charset="0"/>
              <a:cs typeface="Calibri" charset="0"/>
            </a:rPr>
            <a:t>CONDUCT</a:t>
          </a:r>
          <a:endParaRPr lang="en-US" sz="2700" kern="1200" dirty="0">
            <a:latin typeface="Calibri" charset="0"/>
            <a:ea typeface="Calibri" charset="0"/>
            <a:cs typeface="Calibri" charset="0"/>
          </a:endParaRPr>
        </a:p>
      </dsp:txBody>
      <dsp:txXfrm>
        <a:off x="3746153" y="3847994"/>
        <a:ext cx="1651693" cy="1034428"/>
      </dsp:txXfrm>
    </dsp:sp>
    <dsp:sp modelId="{2646C32D-DA64-734B-8E22-C3D2C01E9041}">
      <dsp:nvSpPr>
        <dsp:cNvPr id="0" name=""/>
        <dsp:cNvSpPr/>
      </dsp:nvSpPr>
      <dsp:spPr>
        <a:xfrm>
          <a:off x="2676837" y="574884"/>
          <a:ext cx="3790324" cy="3790324"/>
        </a:xfrm>
        <a:custGeom>
          <a:avLst/>
          <a:gdLst/>
          <a:ahLst/>
          <a:cxnLst/>
          <a:rect l="0" t="0" r="0" b="0"/>
          <a:pathLst>
            <a:path>
              <a:moveTo>
                <a:pt x="769525" y="3419819"/>
              </a:moveTo>
              <a:arcTo wR="1895162" hR="1895162" stAng="7586281" swAng="1634935"/>
            </a:path>
          </a:pathLst>
        </a:custGeom>
        <a:noFill/>
        <a:ln w="76200" cap="flat" cmpd="sng" algn="ctr">
          <a:solidFill>
            <a:schemeClr val="accent2"/>
          </a:solidFill>
          <a:prstDash val="solid"/>
          <a:miter lim="800000"/>
          <a:headEnd type="none"/>
          <a:tailEnd type="triangle"/>
        </a:ln>
        <a:effectLst/>
      </dsp:spPr>
      <dsp:style>
        <a:lnRef idx="1">
          <a:scrgbClr r="0" g="0" b="0"/>
        </a:lnRef>
        <a:fillRef idx="0">
          <a:scrgbClr r="0" g="0" b="0"/>
        </a:fillRef>
        <a:effectRef idx="0">
          <a:scrgbClr r="0" g="0" b="0"/>
        </a:effectRef>
        <a:fontRef idx="minor"/>
      </dsp:style>
    </dsp:sp>
    <dsp:sp modelId="{B3711BA1-3334-9047-B797-89F5B8FE57A0}">
      <dsp:nvSpPr>
        <dsp:cNvPr id="0" name=""/>
        <dsp:cNvSpPr/>
      </dsp:nvSpPr>
      <dsp:spPr>
        <a:xfrm>
          <a:off x="1795031" y="1896872"/>
          <a:ext cx="1763613" cy="1146348"/>
        </a:xfrm>
        <a:prstGeom prst="roundRect">
          <a:avLst/>
        </a:prstGeom>
        <a:solidFill>
          <a:schemeClr val="accent4">
            <a:lumMod val="5000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02870" tIns="102870" rIns="102870" bIns="102870" numCol="1" spcCol="1270" anchor="ctr" anchorCtr="0">
          <a:noAutofit/>
        </a:bodyPr>
        <a:lstStyle/>
        <a:p>
          <a:pPr lvl="0" algn="ctr" defTabSz="1200150">
            <a:lnSpc>
              <a:spcPct val="90000"/>
            </a:lnSpc>
            <a:spcBef>
              <a:spcPct val="0"/>
            </a:spcBef>
            <a:spcAft>
              <a:spcPct val="35000"/>
            </a:spcAft>
          </a:pPr>
          <a:r>
            <a:rPr lang="en-US" sz="2700" b="1" kern="1200" dirty="0" smtClean="0">
              <a:latin typeface="Calibri" charset="0"/>
              <a:ea typeface="Calibri" charset="0"/>
              <a:cs typeface="Calibri" charset="0"/>
            </a:rPr>
            <a:t>PHASE 4: </a:t>
          </a:r>
          <a:r>
            <a:rPr lang="en-US" sz="2700" b="0" kern="1200" dirty="0" smtClean="0">
              <a:latin typeface="Calibri" charset="0"/>
              <a:ea typeface="Calibri" charset="0"/>
              <a:cs typeface="Calibri" charset="0"/>
            </a:rPr>
            <a:t>EVALUATE</a:t>
          </a:r>
          <a:endParaRPr lang="en-US" sz="2700" b="0" kern="1200" dirty="0">
            <a:latin typeface="Calibri" charset="0"/>
            <a:ea typeface="Calibri" charset="0"/>
            <a:cs typeface="Calibri" charset="0"/>
          </a:endParaRPr>
        </a:p>
      </dsp:txBody>
      <dsp:txXfrm>
        <a:off x="1850991" y="1952832"/>
        <a:ext cx="1651693" cy="1034428"/>
      </dsp:txXfrm>
    </dsp:sp>
    <dsp:sp modelId="{EB4CDB71-3E39-3048-A084-1BA85C5DE8C0}">
      <dsp:nvSpPr>
        <dsp:cNvPr id="0" name=""/>
        <dsp:cNvSpPr/>
      </dsp:nvSpPr>
      <dsp:spPr>
        <a:xfrm>
          <a:off x="2676837" y="574884"/>
          <a:ext cx="3790324" cy="3790324"/>
        </a:xfrm>
        <a:custGeom>
          <a:avLst/>
          <a:gdLst/>
          <a:ahLst/>
          <a:cxnLst/>
          <a:rect l="0" t="0" r="0" b="0"/>
          <a:pathLst>
            <a:path>
              <a:moveTo>
                <a:pt x="196366" y="1055083"/>
              </a:moveTo>
              <a:arcTo wR="1895162" hR="1895162" stAng="12378784" swAng="1634935"/>
            </a:path>
          </a:pathLst>
        </a:custGeom>
        <a:noFill/>
        <a:ln w="76200" cap="flat" cmpd="sng" algn="ctr">
          <a:solidFill>
            <a:schemeClr val="accent2"/>
          </a:solidFill>
          <a:prstDash val="solid"/>
          <a:miter lim="800000"/>
          <a:headEnd type="none"/>
          <a:tailEnd type="triangle"/>
        </a:ln>
        <a:effectLst/>
      </dsp:spPr>
      <dsp:style>
        <a:lnRef idx="1">
          <a:scrgbClr r="0" g="0" b="0"/>
        </a:lnRef>
        <a:fillRef idx="0">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5322277" cy="457200"/>
          </a:xfrm>
          <a:prstGeom prst="rect">
            <a:avLst/>
          </a:prstGeom>
        </p:spPr>
        <p:txBody>
          <a:bodyPr vert="horz" lIns="91440" tIns="45720" rIns="91440" bIns="45720" rtlCol="0"/>
          <a:lstStyle>
            <a:lvl1pPr algn="l">
              <a:defRPr sz="1200"/>
            </a:lvl1pPr>
          </a:lstStyle>
          <a:p>
            <a:r>
              <a:rPr lang="en-US" dirty="0">
                <a:latin typeface="Calibri" charset="0"/>
                <a:ea typeface="Calibri" charset="0"/>
                <a:cs typeface="Calibri" charset="0"/>
              </a:rPr>
              <a:t>Module 4: Deciding on the Exercise Type</a:t>
            </a: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r>
              <a:rPr lang="en-US" dirty="0">
                <a:latin typeface="Calibri" charset="0"/>
                <a:ea typeface="Calibri" charset="0"/>
                <a:cs typeface="Calibri" charset="0"/>
              </a:rPr>
              <a:t>Student Guide</a:t>
            </a:r>
          </a:p>
          <a:p>
            <a:endParaRPr lang="en-US" dirty="0">
              <a:latin typeface="Calibri" charset="0"/>
              <a:ea typeface="Calibri" charset="0"/>
              <a:cs typeface="Calibri" charset="0"/>
            </a:endParaRPr>
          </a:p>
        </p:txBody>
      </p:sp>
      <p:sp>
        <p:nvSpPr>
          <p:cNvPr id="6" name="Footer Placeholder 3"/>
          <p:cNvSpPr>
            <a:spLocks noGrp="1"/>
          </p:cNvSpPr>
          <p:nvPr>
            <p:ph type="ftr" sz="quarter" idx="2"/>
          </p:nvPr>
        </p:nvSpPr>
        <p:spPr>
          <a:xfrm>
            <a:off x="-1" y="8685213"/>
            <a:ext cx="3985847" cy="457200"/>
          </a:xfrm>
          <a:prstGeom prst="rect">
            <a:avLst/>
          </a:prstGeom>
        </p:spPr>
        <p:txBody>
          <a:bodyPr vert="horz" lIns="91440" tIns="45720" rIns="91440" bIns="45720" rtlCol="0" anchor="b"/>
          <a:lstStyle>
            <a:lvl1pPr algn="l">
              <a:defRPr sz="1200"/>
            </a:lvl1pPr>
          </a:lstStyle>
          <a:p>
            <a:r>
              <a:rPr lang="en-US" sz="800" dirty="0" smtClean="0">
                <a:latin typeface="Calibri" charset="0"/>
                <a:ea typeface="Calibri" charset="0"/>
                <a:cs typeface="Calibri" charset="0"/>
              </a:rPr>
              <a:t>Module 4: Deciding on the Exercise Type © 2017 FIRST</a:t>
            </a:r>
            <a:endParaRPr lang="en-US" sz="800" dirty="0">
              <a:latin typeface="Calibri" charset="0"/>
              <a:ea typeface="Calibri" charset="0"/>
              <a:cs typeface="Calibri" charset="0"/>
            </a:endParaRPr>
          </a:p>
        </p:txBody>
      </p:sp>
      <p:sp>
        <p:nvSpPr>
          <p:cNvPr id="7"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EA0CCC7-7E1B-4CF2-A4EE-141B2747F2FA}" type="slidenum">
              <a:rPr lang="en-US" sz="800" smtClean="0">
                <a:latin typeface="Calibri" charset="0"/>
                <a:ea typeface="Calibri" charset="0"/>
                <a:cs typeface="Calibri" charset="0"/>
              </a:rPr>
              <a:t>‹#›</a:t>
            </a:fld>
            <a:endParaRPr lang="en-US" sz="800" dirty="0">
              <a:latin typeface="Calibri" charset="0"/>
              <a:ea typeface="Calibri" charset="0"/>
              <a:cs typeface="Calibri" charset="0"/>
            </a:endParaRPr>
          </a:p>
        </p:txBody>
      </p:sp>
    </p:spTree>
    <p:extLst>
      <p:ext uri="{BB962C8B-B14F-4D97-AF65-F5344CB8AC3E}">
        <p14:creationId xmlns:p14="http://schemas.microsoft.com/office/powerpoint/2010/main" val="1480435035"/>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55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b="0" i="0">
                <a:latin typeface="Calibri" charset="0"/>
                <a:ea typeface="Calibri" charset="0"/>
                <a:cs typeface="Calibri" charset="0"/>
              </a:defRPr>
            </a:lvl1pPr>
          </a:lstStyle>
          <a:p>
            <a:pPr>
              <a:defRPr/>
            </a:pPr>
            <a:endParaRPr lang="en-US" altLang="en-US" dirty="0"/>
          </a:p>
        </p:txBody>
      </p:sp>
      <p:sp>
        <p:nvSpPr>
          <p:cNvPr id="23555"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b="0" i="0">
                <a:latin typeface="Calibri" charset="0"/>
                <a:ea typeface="Calibri" charset="0"/>
                <a:cs typeface="Calibri" charset="0"/>
              </a:defRPr>
            </a:lvl1pPr>
          </a:lstStyle>
          <a:p>
            <a:pPr>
              <a:defRPr/>
            </a:pPr>
            <a:fld id="{81892EE4-E14D-4FAA-B9C1-98613337A36C}" type="datetime1">
              <a:rPr lang="en-US" altLang="en-US" smtClean="0"/>
              <a:pPr>
                <a:defRPr/>
              </a:pPr>
              <a:t>12/24/17</a:t>
            </a:fld>
            <a:endParaRPr lang="en-US" altLang="en-US" dirty="0"/>
          </a:p>
        </p:txBody>
      </p:sp>
      <p:sp>
        <p:nvSpPr>
          <p:cNvPr id="410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23558" name="Rectangle 6"/>
          <p:cNvSpPr>
            <a:spLocks noGrp="1" noChangeArrowheads="1"/>
          </p:cNvSpPr>
          <p:nvPr>
            <p:ph type="ftr" sz="quarter" idx="4"/>
          </p:nvPr>
        </p:nvSpPr>
        <p:spPr bwMode="auto">
          <a:xfrm>
            <a:off x="0" y="8928556"/>
            <a:ext cx="2459328" cy="215444"/>
          </a:xfrm>
          <a:prstGeom prst="rect">
            <a:avLst/>
          </a:prstGeom>
          <a:noFill/>
          <a:ln w="9525">
            <a:noFill/>
            <a:miter lim="800000"/>
            <a:headEnd/>
            <a:tailEnd/>
          </a:ln>
          <a:effectLst/>
        </p:spPr>
        <p:txBody>
          <a:bodyPr vert="horz" wrap="none" lIns="91440" tIns="45720" rIns="91440" bIns="45720" numCol="1" anchor="b" anchorCtr="0" compatLnSpc="1">
            <a:prstTxWarp prst="textNoShape">
              <a:avLst/>
            </a:prstTxWarp>
            <a:spAutoFit/>
          </a:bodyPr>
          <a:lstStyle>
            <a:lvl1pPr eaLnBrk="1" hangingPunct="1">
              <a:defRPr sz="800" b="0" i="0">
                <a:latin typeface="Calibri" charset="0"/>
                <a:ea typeface="Calibri" charset="0"/>
                <a:cs typeface="Calibri" charset="0"/>
              </a:defRPr>
            </a:lvl1pPr>
          </a:lstStyle>
          <a:p>
            <a:pPr>
              <a:defRPr/>
            </a:pPr>
            <a:r>
              <a:rPr lang="en-US" altLang="en-US" smtClean="0"/>
              <a:t>Module 4: Deciding on the Exercise Type © 2017 FIRST</a:t>
            </a:r>
            <a:endParaRPr lang="en-US" altLang="en-US" dirty="0"/>
          </a:p>
        </p:txBody>
      </p:sp>
      <p:sp>
        <p:nvSpPr>
          <p:cNvPr id="23559"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800" b="0" i="0">
                <a:latin typeface="Calibri" charset="0"/>
                <a:ea typeface="Calibri" charset="0"/>
                <a:cs typeface="Calibri" charset="0"/>
              </a:defRPr>
            </a:lvl1pPr>
          </a:lstStyle>
          <a:p>
            <a:fld id="{F5E97437-CEF4-4036-91BC-BC5EA72D1A5E}" type="slidenum">
              <a:rPr lang="en-US" altLang="en-US" smtClean="0"/>
              <a:pPr/>
              <a:t>‹#›</a:t>
            </a:fld>
            <a:endParaRPr lang="en-US" altLang="en-US" dirty="0"/>
          </a:p>
        </p:txBody>
      </p:sp>
      <p:sp>
        <p:nvSpPr>
          <p:cNvPr id="2" name="Notes Placeholder 1"/>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Rectangle 7"/>
          <p:cNvSpPr txBox="1">
            <a:spLocks noChangeArrowheads="1"/>
          </p:cNvSpPr>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800" b="0" i="0" kern="1200">
                <a:solidFill>
                  <a:schemeClr val="tx1"/>
                </a:solidFill>
                <a:latin typeface="Lucida Sans Regular" charset="0"/>
                <a:ea typeface="Lucida Sans Regular" charset="0"/>
                <a:cs typeface="+mn-cs"/>
              </a:defRPr>
            </a:lvl1pPr>
            <a:lvl2pPr marL="457200" algn="l" rtl="0" eaLnBrk="0" fontAlgn="base" hangingPunct="0">
              <a:spcBef>
                <a:spcPct val="0"/>
              </a:spcBef>
              <a:spcAft>
                <a:spcPct val="0"/>
              </a:spcAft>
              <a:defRPr kern="1200">
                <a:solidFill>
                  <a:schemeClr val="tx1"/>
                </a:solidFill>
                <a:latin typeface="Arial" charset="0"/>
                <a:ea typeface="ＭＳ Ｐゴシック" charset="-128"/>
                <a:cs typeface="+mn-cs"/>
              </a:defRPr>
            </a:lvl2pPr>
            <a:lvl3pPr marL="914400" algn="l" rtl="0" eaLnBrk="0" fontAlgn="base" hangingPunct="0">
              <a:spcBef>
                <a:spcPct val="0"/>
              </a:spcBef>
              <a:spcAft>
                <a:spcPct val="0"/>
              </a:spcAft>
              <a:defRPr kern="1200">
                <a:solidFill>
                  <a:schemeClr val="tx1"/>
                </a:solidFill>
                <a:latin typeface="Arial" charset="0"/>
                <a:ea typeface="ＭＳ Ｐゴシック" charset="-128"/>
                <a:cs typeface="+mn-cs"/>
              </a:defRPr>
            </a:lvl3pPr>
            <a:lvl4pPr marL="1371600" algn="l" rtl="0" eaLnBrk="0" fontAlgn="base" hangingPunct="0">
              <a:spcBef>
                <a:spcPct val="0"/>
              </a:spcBef>
              <a:spcAft>
                <a:spcPct val="0"/>
              </a:spcAft>
              <a:defRPr kern="1200">
                <a:solidFill>
                  <a:schemeClr val="tx1"/>
                </a:solidFill>
                <a:latin typeface="Arial" charset="0"/>
                <a:ea typeface="ＭＳ Ｐゴシック" charset="-128"/>
                <a:cs typeface="+mn-cs"/>
              </a:defRPr>
            </a:lvl4pPr>
            <a:lvl5pPr marL="1828800" algn="l" rtl="0" eaLnBrk="0" fontAlgn="base" hangingPunct="0">
              <a:spcBef>
                <a:spcPct val="0"/>
              </a:spcBef>
              <a:spcAft>
                <a:spcPct val="0"/>
              </a:spcAft>
              <a:defRPr kern="1200">
                <a:solidFill>
                  <a:schemeClr val="tx1"/>
                </a:solidFill>
                <a:latin typeface="Arial" charset="0"/>
                <a:ea typeface="ＭＳ Ｐゴシック" charset="-128"/>
                <a:cs typeface="+mn-cs"/>
              </a:defRPr>
            </a:lvl5pPr>
            <a:lvl6pPr marL="2286000" algn="l" defTabSz="914400" rtl="0" eaLnBrk="1" latinLnBrk="0" hangingPunct="1">
              <a:defRPr kern="1200">
                <a:solidFill>
                  <a:schemeClr val="tx1"/>
                </a:solidFill>
                <a:latin typeface="Arial" charset="0"/>
                <a:ea typeface="ＭＳ Ｐゴシック" charset="-128"/>
                <a:cs typeface="+mn-cs"/>
              </a:defRPr>
            </a:lvl6pPr>
            <a:lvl7pPr marL="2743200" algn="l" defTabSz="914400" rtl="0" eaLnBrk="1" latinLnBrk="0" hangingPunct="1">
              <a:defRPr kern="1200">
                <a:solidFill>
                  <a:schemeClr val="tx1"/>
                </a:solidFill>
                <a:latin typeface="Arial" charset="0"/>
                <a:ea typeface="ＭＳ Ｐゴシック" charset="-128"/>
                <a:cs typeface="+mn-cs"/>
              </a:defRPr>
            </a:lvl7pPr>
            <a:lvl8pPr marL="3200400" algn="l" defTabSz="914400" rtl="0" eaLnBrk="1" latinLnBrk="0" hangingPunct="1">
              <a:defRPr kern="1200">
                <a:solidFill>
                  <a:schemeClr val="tx1"/>
                </a:solidFill>
                <a:latin typeface="Arial" charset="0"/>
                <a:ea typeface="ＭＳ Ｐゴシック" charset="-128"/>
                <a:cs typeface="+mn-cs"/>
              </a:defRPr>
            </a:lvl8pPr>
            <a:lvl9pPr marL="3657600" algn="l" defTabSz="914400" rtl="0" eaLnBrk="1" latinLnBrk="0" hangingPunct="1">
              <a:defRPr kern="1200">
                <a:solidFill>
                  <a:schemeClr val="tx1"/>
                </a:solidFill>
                <a:latin typeface="Arial" charset="0"/>
                <a:ea typeface="ＭＳ Ｐゴシック" charset="-128"/>
                <a:cs typeface="+mn-cs"/>
              </a:defRPr>
            </a:lvl9pPr>
          </a:lstStyle>
          <a:p>
            <a:fld id="{F5E97437-CEF4-4036-91BC-BC5EA72D1A5E}" type="slidenum">
              <a:rPr lang="en-US" altLang="en-US" smtClean="0">
                <a:latin typeface="Calibri" charset="0"/>
                <a:ea typeface="Calibri" charset="0"/>
                <a:cs typeface="Calibri" charset="0"/>
              </a:rPr>
              <a:pPr/>
              <a:t>‹#›</a:t>
            </a:fld>
            <a:endParaRPr lang="en-US" altLang="en-US" dirty="0">
              <a:latin typeface="Calibri" charset="0"/>
              <a:ea typeface="Calibri" charset="0"/>
              <a:cs typeface="Calibri" charset="0"/>
            </a:endParaRPr>
          </a:p>
        </p:txBody>
      </p:sp>
    </p:spTree>
    <p:extLst>
      <p:ext uri="{BB962C8B-B14F-4D97-AF65-F5344CB8AC3E}">
        <p14:creationId xmlns:p14="http://schemas.microsoft.com/office/powerpoint/2010/main" val="4132337777"/>
      </p:ext>
    </p:extLst>
  </p:cSld>
  <p:clrMap bg1="lt1" tx1="dk1" bg2="lt2" tx2="dk2" accent1="accent1" accent2="accent2" accent3="accent3" accent4="accent4" accent5="accent5" accent6="accent6" hlink="hlink" folHlink="folHlink"/>
  <p:hf hdr="0" dt="0"/>
  <p:notesStyle>
    <a:lvl1pPr algn="l" defTabSz="457200" rtl="0" eaLnBrk="0" fontAlgn="base" hangingPunct="0">
      <a:lnSpc>
        <a:spcPct val="90000"/>
      </a:lnSpc>
      <a:spcBef>
        <a:spcPts val="1600"/>
      </a:spcBef>
      <a:spcAft>
        <a:spcPct val="0"/>
      </a:spcAft>
      <a:defRPr sz="1200" b="0" i="0" kern="1200">
        <a:solidFill>
          <a:schemeClr val="tx1"/>
        </a:solidFill>
        <a:latin typeface="Calibri" charset="0"/>
        <a:ea typeface="Calibri" charset="0"/>
        <a:cs typeface="Calibri" charset="0"/>
      </a:defRPr>
    </a:lvl1pPr>
    <a:lvl2pPr marL="285750" indent="-195263" algn="l" defTabSz="457200" rtl="0" eaLnBrk="0" fontAlgn="base" hangingPunct="0">
      <a:lnSpc>
        <a:spcPct val="90000"/>
      </a:lnSpc>
      <a:spcBef>
        <a:spcPts val="1000"/>
      </a:spcBef>
      <a:spcAft>
        <a:spcPct val="0"/>
      </a:spcAft>
      <a:buFont typeface="Arial" charset="0"/>
      <a:buChar char="•"/>
      <a:tabLst/>
      <a:defRPr sz="1200" b="0" i="0" kern="1200">
        <a:solidFill>
          <a:schemeClr val="tx1"/>
        </a:solidFill>
        <a:latin typeface="Calibri" charset="0"/>
        <a:ea typeface="Calibri" charset="0"/>
        <a:cs typeface="Calibri" charset="0"/>
      </a:defRPr>
    </a:lvl2pPr>
    <a:lvl3pPr marL="407988" indent="-136525" algn="l" defTabSz="457200" rtl="0" eaLnBrk="0" fontAlgn="base" hangingPunct="0">
      <a:lnSpc>
        <a:spcPct val="90000"/>
      </a:lnSpc>
      <a:spcBef>
        <a:spcPts val="400"/>
      </a:spcBef>
      <a:spcAft>
        <a:spcPct val="0"/>
      </a:spcAft>
      <a:buFont typeface="Lucida Grande"/>
      <a:buChar char="–"/>
      <a:tabLst/>
      <a:defRPr sz="1200" b="0" i="0" kern="1200">
        <a:solidFill>
          <a:schemeClr val="tx1"/>
        </a:solidFill>
        <a:latin typeface="Calibri" charset="0"/>
        <a:ea typeface="Calibri" charset="0"/>
        <a:cs typeface="Calibri" charset="0"/>
      </a:defRPr>
    </a:lvl3pPr>
    <a:lvl4pPr marL="573088" indent="-165100" algn="l" defTabSz="457200" rtl="0" eaLnBrk="0" fontAlgn="base" hangingPunct="0">
      <a:lnSpc>
        <a:spcPct val="90000"/>
      </a:lnSpc>
      <a:spcBef>
        <a:spcPts val="400"/>
      </a:spcBef>
      <a:spcAft>
        <a:spcPct val="0"/>
      </a:spcAft>
      <a:buFont typeface="Arial" charset="0"/>
      <a:buChar char="•"/>
      <a:tabLst/>
      <a:defRPr sz="1200" b="0" i="0" kern="1200">
        <a:solidFill>
          <a:schemeClr val="tx1"/>
        </a:solidFill>
        <a:latin typeface="Calibri" charset="0"/>
        <a:ea typeface="Calibri" charset="0"/>
        <a:cs typeface="Calibri" charset="0"/>
      </a:defRPr>
    </a:lvl4pPr>
    <a:lvl5pPr marL="755650" indent="-182563" algn="l" defTabSz="457200" rtl="0" eaLnBrk="0" fontAlgn="base" hangingPunct="0">
      <a:lnSpc>
        <a:spcPct val="90000"/>
      </a:lnSpc>
      <a:spcBef>
        <a:spcPts val="400"/>
      </a:spcBef>
      <a:spcAft>
        <a:spcPct val="0"/>
      </a:spcAft>
      <a:buFont typeface="Lucida Grande"/>
      <a:buChar char="–"/>
      <a:tabLst/>
      <a:defRPr sz="1200" b="0" i="0" kern="1200">
        <a:solidFill>
          <a:schemeClr val="tx1"/>
        </a:solidFill>
        <a:latin typeface="Calibri" charset="0"/>
        <a:ea typeface="Calibri" charset="0"/>
        <a:cs typeface="Calibri" charset="0"/>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a:ln/>
        </p:spPr>
      </p:sp>
      <p:sp>
        <p:nvSpPr>
          <p:cNvPr id="20483" name="Notes Placeholder 2"/>
          <p:cNvSpPr>
            <a:spLocks noGrp="1"/>
          </p:cNvSpPr>
          <p:nvPr>
            <p:ph type="body" idx="1"/>
          </p:nvPr>
        </p:nvSpPr>
        <p:spPr>
          <a:xfrm>
            <a:off x="745958" y="4343400"/>
            <a:ext cx="5366084" cy="4114800"/>
          </a:xfrm>
          <a:prstGeom prst="rect">
            <a:avLst/>
          </a:prstGeom>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defRPr/>
            </a:pPr>
            <a:r>
              <a:rPr lang="en-US" b="1" dirty="0"/>
              <a:t>Module 4: </a:t>
            </a:r>
            <a:r>
              <a:rPr lang="en-US" i="1" dirty="0" smtClean="0"/>
              <a:t>60 </a:t>
            </a:r>
            <a:r>
              <a:rPr lang="en-US" i="1" dirty="0"/>
              <a:t>minutes</a:t>
            </a:r>
          </a:p>
          <a:p>
            <a:pPr eaLnBrk="1" hangingPunct="1">
              <a:defRPr/>
            </a:pPr>
            <a:r>
              <a:rPr lang="en-US" b="1" dirty="0" smtClean="0"/>
              <a:t>Say</a:t>
            </a:r>
            <a:r>
              <a:rPr lang="en-US" b="1" dirty="0"/>
              <a:t>: </a:t>
            </a:r>
            <a:r>
              <a:rPr lang="en-US" dirty="0"/>
              <a:t>Module 4 will explore the process of deciding on the exercise type for your exercise program.</a:t>
            </a:r>
          </a:p>
        </p:txBody>
      </p:sp>
      <p:sp>
        <p:nvSpPr>
          <p:cNvPr id="6" name="Rectangle 6"/>
          <p:cNvSpPr>
            <a:spLocks noGrp="1" noChangeArrowheads="1"/>
          </p:cNvSpPr>
          <p:nvPr>
            <p:ph type="ftr" sz="quarter" idx="4"/>
          </p:nvPr>
        </p:nvSpPr>
        <p:spPr bwMode="auto">
          <a:xfrm>
            <a:off x="-1" y="8930607"/>
            <a:ext cx="4196863" cy="21544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ea typeface="ＭＳ Ｐゴシック" charset="-128"/>
              </a:defRPr>
            </a:lvl1pPr>
          </a:lstStyle>
          <a:p>
            <a:pPr>
              <a:defRPr/>
            </a:pPr>
            <a:r>
              <a:rPr lang="en-US" altLang="en-US" sz="800" dirty="0" smtClean="0">
                <a:latin typeface="Lucida Sans Regular" charset="0"/>
                <a:ea typeface="Lucida Sans Regular" charset="0"/>
                <a:cs typeface="Lucida Sans Regular" charset="0"/>
              </a:rPr>
              <a:t>Module 4: Deciding on the Exercise Type © 2017 FIRST</a:t>
            </a:r>
            <a:endParaRPr lang="en-US" altLang="en-US" sz="800" dirty="0">
              <a:latin typeface="Lucida Sans Regular" charset="0"/>
              <a:ea typeface="Lucida Sans Regular" charset="0"/>
              <a:cs typeface="Lucida Sans Regular" charset="0"/>
            </a:endParaRPr>
          </a:p>
        </p:txBody>
      </p:sp>
      <p:sp>
        <p:nvSpPr>
          <p:cNvPr id="7" name="Rectangle 7"/>
          <p:cNvSpPr>
            <a:spLocks noGrp="1" noChangeArrowheads="1"/>
          </p:cNvSpPr>
          <p:nvPr>
            <p:ph type="sldNum" sz="quarter" idx="5"/>
          </p:nvPr>
        </p:nvSpPr>
        <p:spPr bwMode="auto">
          <a:xfrm>
            <a:off x="3886200" y="8681231"/>
            <a:ext cx="2971800"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F5E97437-CEF4-4036-91BC-BC5EA72D1A5E}" type="slidenum">
              <a:rPr lang="en-US" altLang="en-US" sz="800"/>
              <a:pPr/>
              <a:t>1</a:t>
            </a:fld>
            <a:endParaRPr lang="en-US" altLang="en-US" sz="800" dirty="0"/>
          </a:p>
        </p:txBody>
      </p:sp>
    </p:spTree>
    <p:extLst>
      <p:ext uri="{BB962C8B-B14F-4D97-AF65-F5344CB8AC3E}">
        <p14:creationId xmlns:p14="http://schemas.microsoft.com/office/powerpoint/2010/main" val="4852015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62000" y="4343400"/>
            <a:ext cx="5334000" cy="4114800"/>
          </a:xfrm>
          <a:prstGeom prst="rect">
            <a:avLst/>
          </a:prstGeom>
        </p:spPr>
        <p:txBody>
          <a:bodyPr/>
          <a:lstStyle/>
          <a:p>
            <a:r>
              <a:rPr lang="en-US" b="1" dirty="0"/>
              <a:t>Workshops: </a:t>
            </a:r>
            <a:r>
              <a:rPr lang="en-US" i="1" dirty="0"/>
              <a:t>2 </a:t>
            </a:r>
            <a:r>
              <a:rPr lang="en-US" i="1" dirty="0" smtClean="0"/>
              <a:t>minutes</a:t>
            </a:r>
            <a:endParaRPr lang="en-US" b="1" dirty="0"/>
          </a:p>
          <a:p>
            <a:pPr lvl="0">
              <a:lnSpc>
                <a:spcPct val="100000"/>
              </a:lnSpc>
              <a:spcBef>
                <a:spcPts val="800"/>
              </a:spcBef>
            </a:pPr>
            <a:r>
              <a:rPr lang="en-US" b="1" dirty="0"/>
              <a:t>Say:</a:t>
            </a:r>
            <a:r>
              <a:rPr lang="en-US" dirty="0"/>
              <a:t> Workshops are similar to seminars, but differ from them in two important ways: participant interaction is increased, and the focus is placed on achieving or building a product. Effective workshops entail the broadest attendance by relevant stakeholders. </a:t>
            </a:r>
          </a:p>
          <a:p>
            <a:pPr lvl="0">
              <a:lnSpc>
                <a:spcPct val="100000"/>
              </a:lnSpc>
              <a:spcBef>
                <a:spcPts val="800"/>
              </a:spcBef>
            </a:pPr>
            <a:r>
              <a:rPr lang="en-US" dirty="0"/>
              <a:t>Products emerging from a workshop can include new standard operating procedures (SOPs), emergency operations plans, continuity of operations plans, or mutual aid agreements. To be effective, workshops should have clearly defined objectives, products, or goals, and should focus on a specific issue. </a:t>
            </a:r>
          </a:p>
          <a:p>
            <a:endParaRPr lang="en-US" dirty="0"/>
          </a:p>
          <a:p>
            <a:endParaRPr lang="en-US" dirty="0"/>
          </a:p>
        </p:txBody>
      </p:sp>
      <p:sp>
        <p:nvSpPr>
          <p:cNvPr id="4" name="Footer Placeholder 3"/>
          <p:cNvSpPr>
            <a:spLocks noGrp="1"/>
          </p:cNvSpPr>
          <p:nvPr>
            <p:ph type="ftr" sz="quarter" idx="10"/>
          </p:nvPr>
        </p:nvSpPr>
        <p:spPr>
          <a:xfrm>
            <a:off x="0" y="8928556"/>
            <a:ext cx="2925801" cy="215444"/>
          </a:xfrm>
        </p:spPr>
        <p:txBody>
          <a:bodyPr/>
          <a:lstStyle/>
          <a:p>
            <a:pPr eaLnBrk="0" hangingPunct="0"/>
            <a:r>
              <a:rPr lang="en-US" sz="800" dirty="0" smtClean="0">
                <a:solidFill>
                  <a:prstClr val="black">
                    <a:lumMod val="65000"/>
                    <a:lumOff val="35000"/>
                  </a:prstClr>
                </a:solidFill>
                <a:cs typeface=""/>
              </a:rPr>
              <a:t>Module 4: Deciding on the Exercise Type © 2017 FIRST</a:t>
            </a:r>
          </a:p>
        </p:txBody>
      </p:sp>
      <p:sp>
        <p:nvSpPr>
          <p:cNvPr id="5" name="Slide Number Placeholder 4"/>
          <p:cNvSpPr>
            <a:spLocks noGrp="1"/>
          </p:cNvSpPr>
          <p:nvPr>
            <p:ph type="sldNum" sz="quarter" idx="11"/>
          </p:nvPr>
        </p:nvSpPr>
        <p:spPr/>
        <p:txBody>
          <a:bodyPr/>
          <a:lstStyle/>
          <a:p>
            <a:fld id="{F5E97437-CEF4-4036-91BC-BC5EA72D1A5E}" type="slidenum">
              <a:rPr lang="en-US" altLang="en-US" smtClean="0"/>
              <a:pPr/>
              <a:t>10</a:t>
            </a:fld>
            <a:endParaRPr lang="en-US" altLang="en-US" dirty="0"/>
          </a:p>
        </p:txBody>
      </p:sp>
    </p:spTree>
    <p:extLst>
      <p:ext uri="{BB962C8B-B14F-4D97-AF65-F5344CB8AC3E}">
        <p14:creationId xmlns:p14="http://schemas.microsoft.com/office/powerpoint/2010/main" val="11482853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497305" y="4343400"/>
            <a:ext cx="5863390" cy="4114800"/>
          </a:xfrm>
          <a:prstGeom prst="rect">
            <a:avLst/>
          </a:prstGeom>
        </p:spPr>
        <p:txBody>
          <a:bodyPr/>
          <a:lstStyle/>
          <a:p>
            <a:r>
              <a:rPr lang="en-US" sz="1100" b="1" dirty="0"/>
              <a:t>Tabletop Exercises: </a:t>
            </a:r>
            <a:r>
              <a:rPr lang="en-US" sz="1100" i="1" dirty="0" smtClean="0"/>
              <a:t>3 minutes</a:t>
            </a:r>
            <a:endParaRPr lang="en-US" sz="1100" b="1" dirty="0"/>
          </a:p>
          <a:p>
            <a:pPr lvl="0">
              <a:lnSpc>
                <a:spcPct val="100000"/>
              </a:lnSpc>
              <a:spcBef>
                <a:spcPts val="800"/>
              </a:spcBef>
            </a:pPr>
            <a:r>
              <a:rPr lang="en-US" sz="1100" b="1" dirty="0"/>
              <a:t>Say:</a:t>
            </a:r>
            <a:r>
              <a:rPr lang="en-US" sz="1100" dirty="0"/>
              <a:t> A tabletop exercise, or TTX, is intended to generate discussion on various issues surrounding a hypothetical, simulated emergency. TTXs can be used to enhance general awareness, validate plans and procedures, rehearse concepts, and/or assess the types of systems needed to guide the prevention of, protection from, mitigation of, response to, and recovery from a defined incident. Generally, TTXs are aimed at facilitating conceptual understanding, identifying strengths and areas for improvement, and/or achieving changes in perceptions. </a:t>
            </a:r>
          </a:p>
          <a:p>
            <a:pPr lvl="0">
              <a:lnSpc>
                <a:spcPct val="100000"/>
              </a:lnSpc>
              <a:spcBef>
                <a:spcPts val="800"/>
              </a:spcBef>
            </a:pPr>
            <a:r>
              <a:rPr lang="en-US" sz="1100" dirty="0"/>
              <a:t>During a TTX, players are encouraged to discuss issues in depth, collaboratively examining areas of concern and solving problems. The effectiveness of a TTX is derived from the energetic involvement of participants and their assessment of recommended revisions to current policies, procedures, and plans.</a:t>
            </a:r>
          </a:p>
          <a:p>
            <a:pPr lvl="0">
              <a:lnSpc>
                <a:spcPct val="100000"/>
              </a:lnSpc>
              <a:spcBef>
                <a:spcPct val="30000"/>
              </a:spcBef>
              <a:defRPr/>
            </a:pPr>
            <a:r>
              <a:rPr lang="en-US" sz="1100" dirty="0"/>
              <a:t>During a TTX, all participants should be encouraged to contribute to the discussion and be reminded that they are making decisions in a no-fault environment. Effective TTX facilitation is critical to keeping participants focused on exercise objectives and associated capability targets. </a:t>
            </a:r>
          </a:p>
          <a:p>
            <a:endParaRPr lang="en-US" sz="1100" dirty="0"/>
          </a:p>
        </p:txBody>
      </p:sp>
      <p:sp>
        <p:nvSpPr>
          <p:cNvPr id="4" name="Footer Placeholder 3"/>
          <p:cNvSpPr>
            <a:spLocks noGrp="1"/>
          </p:cNvSpPr>
          <p:nvPr>
            <p:ph type="ftr" sz="quarter" idx="10"/>
          </p:nvPr>
        </p:nvSpPr>
        <p:spPr>
          <a:xfrm>
            <a:off x="0" y="8928556"/>
            <a:ext cx="2925801" cy="215444"/>
          </a:xfrm>
        </p:spPr>
        <p:txBody>
          <a:bodyPr/>
          <a:lstStyle/>
          <a:p>
            <a:pPr eaLnBrk="0" hangingPunct="0"/>
            <a:r>
              <a:rPr lang="en-US" sz="800" dirty="0" smtClean="0">
                <a:solidFill>
                  <a:prstClr val="black">
                    <a:lumMod val="65000"/>
                    <a:lumOff val="35000"/>
                  </a:prstClr>
                </a:solidFill>
                <a:cs typeface=""/>
              </a:rPr>
              <a:t>Module 4: Deciding on the Exercise Type © 2017 FIRST</a:t>
            </a:r>
          </a:p>
        </p:txBody>
      </p:sp>
      <p:sp>
        <p:nvSpPr>
          <p:cNvPr id="5" name="Slide Number Placeholder 4"/>
          <p:cNvSpPr>
            <a:spLocks noGrp="1"/>
          </p:cNvSpPr>
          <p:nvPr>
            <p:ph type="sldNum" sz="quarter" idx="11"/>
          </p:nvPr>
        </p:nvSpPr>
        <p:spPr/>
        <p:txBody>
          <a:bodyPr/>
          <a:lstStyle/>
          <a:p>
            <a:fld id="{F5E97437-CEF4-4036-91BC-BC5EA72D1A5E}" type="slidenum">
              <a:rPr lang="en-US" altLang="en-US" smtClean="0"/>
              <a:pPr/>
              <a:t>11</a:t>
            </a:fld>
            <a:endParaRPr lang="en-US" altLang="en-US" dirty="0"/>
          </a:p>
        </p:txBody>
      </p:sp>
    </p:spTree>
    <p:extLst>
      <p:ext uri="{BB962C8B-B14F-4D97-AF65-F5344CB8AC3E}">
        <p14:creationId xmlns:p14="http://schemas.microsoft.com/office/powerpoint/2010/main" val="11663352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49705" y="4343400"/>
            <a:ext cx="5558590" cy="4114800"/>
          </a:xfrm>
          <a:prstGeom prst="rect">
            <a:avLst/>
          </a:prstGeom>
        </p:spPr>
        <p:txBody>
          <a:bodyPr/>
          <a:lstStyle/>
          <a:p>
            <a:r>
              <a:rPr lang="en-US" b="1" dirty="0"/>
              <a:t>Tabletop Exercises: </a:t>
            </a:r>
            <a:r>
              <a:rPr lang="en-US" i="1" dirty="0" smtClean="0"/>
              <a:t>3 minutes</a:t>
            </a:r>
            <a:endParaRPr lang="en-US" b="1" dirty="0"/>
          </a:p>
          <a:p>
            <a:pPr lvl="0">
              <a:lnSpc>
                <a:spcPct val="100000"/>
              </a:lnSpc>
              <a:spcBef>
                <a:spcPts val="800"/>
              </a:spcBef>
            </a:pPr>
            <a:r>
              <a:rPr lang="en-US" b="1" dirty="0"/>
              <a:t>Say:</a:t>
            </a:r>
            <a:r>
              <a:rPr lang="en-US" dirty="0"/>
              <a:t> TTXs can range from basic to complex. In a basic TTX (such as a Facilitated Discussion), the scenario is presented and remains constant—it describes an emergency and brings discussion participants up to the simulated present time. Players apply their knowledge and skills to a list of problems presented by the facilitator; problems are discussed as a group; and resolution is reached and documented for later analysis. </a:t>
            </a:r>
          </a:p>
          <a:p>
            <a:pPr lvl="0">
              <a:lnSpc>
                <a:spcPct val="100000"/>
              </a:lnSpc>
              <a:spcBef>
                <a:spcPts val="800"/>
              </a:spcBef>
            </a:pPr>
            <a:r>
              <a:rPr lang="en-US" dirty="0"/>
              <a:t>In a more advanced TTX, play advances as players receive pre-scripted messages, or injects, that alter the original scenario. A facilitator usually introduces problems one at a time in the form of a written message, simulated telephone call, videotape, or other means. Players discuss the issues raised by each problem, referencing established authorities, plans, and procedures for guidance. Player decisions are incorporated as the scenario continues to unfold</a:t>
            </a:r>
            <a:r>
              <a:rPr lang="en-US" dirty="0" smtClean="0"/>
              <a:t>.</a:t>
            </a:r>
            <a:endParaRPr lang="en-US" dirty="0"/>
          </a:p>
        </p:txBody>
      </p:sp>
      <p:sp>
        <p:nvSpPr>
          <p:cNvPr id="4" name="Footer Placeholder 3"/>
          <p:cNvSpPr>
            <a:spLocks noGrp="1"/>
          </p:cNvSpPr>
          <p:nvPr>
            <p:ph type="ftr" sz="quarter" idx="10"/>
          </p:nvPr>
        </p:nvSpPr>
        <p:spPr>
          <a:xfrm>
            <a:off x="0" y="8928556"/>
            <a:ext cx="2925801" cy="215444"/>
          </a:xfrm>
        </p:spPr>
        <p:txBody>
          <a:bodyPr/>
          <a:lstStyle/>
          <a:p>
            <a:pPr eaLnBrk="0" hangingPunct="0"/>
            <a:r>
              <a:rPr lang="en-US" sz="800" dirty="0" smtClean="0">
                <a:solidFill>
                  <a:prstClr val="black">
                    <a:lumMod val="65000"/>
                    <a:lumOff val="35000"/>
                  </a:prstClr>
                </a:solidFill>
                <a:cs typeface=""/>
              </a:rPr>
              <a:t>Module 4: Deciding on the Exercise Type © 2017 FIRST</a:t>
            </a:r>
          </a:p>
        </p:txBody>
      </p:sp>
      <p:sp>
        <p:nvSpPr>
          <p:cNvPr id="5" name="Slide Number Placeholder 4"/>
          <p:cNvSpPr>
            <a:spLocks noGrp="1"/>
          </p:cNvSpPr>
          <p:nvPr>
            <p:ph type="sldNum" sz="quarter" idx="11"/>
          </p:nvPr>
        </p:nvSpPr>
        <p:spPr/>
        <p:txBody>
          <a:bodyPr/>
          <a:lstStyle/>
          <a:p>
            <a:fld id="{F5E97437-CEF4-4036-91BC-BC5EA72D1A5E}" type="slidenum">
              <a:rPr lang="en-US" altLang="en-US" smtClean="0"/>
              <a:pPr/>
              <a:t>12</a:t>
            </a:fld>
            <a:endParaRPr lang="en-US" altLang="en-US" dirty="0"/>
          </a:p>
        </p:txBody>
      </p:sp>
    </p:spTree>
    <p:extLst>
      <p:ext uri="{BB962C8B-B14F-4D97-AF65-F5344CB8AC3E}">
        <p14:creationId xmlns:p14="http://schemas.microsoft.com/office/powerpoint/2010/main" val="6623174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1789" y="4343400"/>
            <a:ext cx="5494422" cy="4114800"/>
          </a:xfrm>
          <a:prstGeom prst="rect">
            <a:avLst/>
          </a:prstGeom>
        </p:spPr>
        <p:txBody>
          <a:bodyPr/>
          <a:lstStyle/>
          <a:p>
            <a:r>
              <a:rPr lang="en-US" b="1" dirty="0"/>
              <a:t>Games: </a:t>
            </a:r>
            <a:r>
              <a:rPr lang="en-US" i="1" dirty="0" smtClean="0"/>
              <a:t>3 minutes</a:t>
            </a:r>
            <a:endParaRPr lang="en-US" b="1" dirty="0"/>
          </a:p>
          <a:p>
            <a:pPr lvl="0">
              <a:lnSpc>
                <a:spcPct val="100000"/>
              </a:lnSpc>
              <a:spcBef>
                <a:spcPts val="800"/>
              </a:spcBef>
            </a:pPr>
            <a:r>
              <a:rPr lang="en-US" b="1" dirty="0"/>
              <a:t>Say: </a:t>
            </a:r>
            <a:r>
              <a:rPr lang="en-US" dirty="0"/>
              <a:t>A game is a simulation of operations that often involves two or more teams, usually in a competitive environment, using rules, data, and procedures designed to depict an actual or hypothetical situation. Games explore the consequences of player decisions and actions. They are useful tools for validating plans and procedures or evaluating resource requirements. </a:t>
            </a:r>
          </a:p>
          <a:p>
            <a:pPr lvl="0">
              <a:lnSpc>
                <a:spcPct val="100000"/>
              </a:lnSpc>
              <a:spcBef>
                <a:spcPts val="800"/>
              </a:spcBef>
            </a:pPr>
            <a:r>
              <a:rPr lang="en-US" dirty="0"/>
              <a:t>During game play, decision-making may be either slow and deliberate or rapid and more stressful, depending on the exercise design and objectives. The open, decision-based format of a game can incorporate “what if” questions that expand exercise benefits. Depending on the game’s design, the consequences of player actions can be either pre-scripted or decided dynamically. Identifying critical decision-making points is a major factor in the success of evaluating a game</a:t>
            </a:r>
            <a:r>
              <a:rPr lang="en-US" dirty="0" smtClean="0"/>
              <a:t>.</a:t>
            </a:r>
            <a:endParaRPr lang="en-US" dirty="0"/>
          </a:p>
        </p:txBody>
      </p:sp>
      <p:sp>
        <p:nvSpPr>
          <p:cNvPr id="4" name="Footer Placeholder 3"/>
          <p:cNvSpPr>
            <a:spLocks noGrp="1"/>
          </p:cNvSpPr>
          <p:nvPr>
            <p:ph type="ftr" sz="quarter" idx="10"/>
          </p:nvPr>
        </p:nvSpPr>
        <p:spPr>
          <a:xfrm>
            <a:off x="0" y="8928556"/>
            <a:ext cx="2925801" cy="215444"/>
          </a:xfrm>
        </p:spPr>
        <p:txBody>
          <a:bodyPr/>
          <a:lstStyle/>
          <a:p>
            <a:pPr eaLnBrk="0" hangingPunct="0"/>
            <a:r>
              <a:rPr lang="en-US" sz="800" dirty="0" smtClean="0">
                <a:solidFill>
                  <a:prstClr val="black">
                    <a:lumMod val="65000"/>
                    <a:lumOff val="35000"/>
                  </a:prstClr>
                </a:solidFill>
                <a:cs typeface=""/>
              </a:rPr>
              <a:t>Module 4: Deciding on the Exercise Type © 2017 FIRST</a:t>
            </a:r>
          </a:p>
        </p:txBody>
      </p:sp>
      <p:sp>
        <p:nvSpPr>
          <p:cNvPr id="5" name="Slide Number Placeholder 4"/>
          <p:cNvSpPr>
            <a:spLocks noGrp="1"/>
          </p:cNvSpPr>
          <p:nvPr>
            <p:ph type="sldNum" sz="quarter" idx="11"/>
          </p:nvPr>
        </p:nvSpPr>
        <p:spPr/>
        <p:txBody>
          <a:bodyPr/>
          <a:lstStyle/>
          <a:p>
            <a:fld id="{F5E97437-CEF4-4036-91BC-BC5EA72D1A5E}" type="slidenum">
              <a:rPr lang="en-US" altLang="en-US" smtClean="0"/>
              <a:pPr/>
              <a:t>13</a:t>
            </a:fld>
            <a:endParaRPr lang="en-US" altLang="en-US" dirty="0"/>
          </a:p>
        </p:txBody>
      </p:sp>
    </p:spTree>
    <p:extLst>
      <p:ext uri="{BB962C8B-B14F-4D97-AF65-F5344CB8AC3E}">
        <p14:creationId xmlns:p14="http://schemas.microsoft.com/office/powerpoint/2010/main" val="6807898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1143000" y="4343400"/>
            <a:ext cx="4572000" cy="4114800"/>
          </a:xfrm>
          <a:prstGeom prst="rect">
            <a:avLst/>
          </a:prstGeom>
        </p:spPr>
        <p:txBody>
          <a:bodyPr/>
          <a:lstStyle/>
          <a:p>
            <a:r>
              <a:rPr lang="en-US" b="1" dirty="0"/>
              <a:t>Operations-Based Exercises: </a:t>
            </a:r>
            <a:r>
              <a:rPr lang="en-US" i="1" dirty="0" smtClean="0"/>
              <a:t>1 minute</a:t>
            </a:r>
            <a:endParaRPr lang="en-US" b="1" dirty="0"/>
          </a:p>
          <a:p>
            <a:pPr marL="0" lvl="0" indent="-114300">
              <a:lnSpc>
                <a:spcPct val="100000"/>
              </a:lnSpc>
              <a:spcBef>
                <a:spcPts val="800"/>
              </a:spcBef>
              <a:buNone/>
            </a:pPr>
            <a:r>
              <a:rPr lang="en-US" b="1" dirty="0"/>
              <a:t>Say:</a:t>
            </a:r>
            <a:r>
              <a:rPr lang="en-US" dirty="0"/>
              <a:t> Operations-based exercises include:</a:t>
            </a:r>
          </a:p>
          <a:p>
            <a:pPr marL="171450" lvl="0" indent="-171450">
              <a:lnSpc>
                <a:spcPct val="100000"/>
              </a:lnSpc>
              <a:spcBef>
                <a:spcPts val="800"/>
              </a:spcBef>
              <a:buFont typeface="Arial" charset="0"/>
              <a:buChar char="•"/>
            </a:pPr>
            <a:r>
              <a:rPr lang="en-US" dirty="0"/>
              <a:t>Drills,</a:t>
            </a:r>
          </a:p>
          <a:p>
            <a:pPr marL="171450" lvl="0" indent="-171450">
              <a:lnSpc>
                <a:spcPct val="100000"/>
              </a:lnSpc>
              <a:spcBef>
                <a:spcPts val="800"/>
              </a:spcBef>
              <a:buFont typeface="Arial" charset="0"/>
              <a:buChar char="•"/>
            </a:pPr>
            <a:r>
              <a:rPr lang="en-US" dirty="0"/>
              <a:t>Functional exercises, or FEs, and</a:t>
            </a:r>
          </a:p>
          <a:p>
            <a:pPr marL="171450" lvl="0" indent="-171450">
              <a:lnSpc>
                <a:spcPct val="100000"/>
              </a:lnSpc>
              <a:spcBef>
                <a:spcPts val="800"/>
              </a:spcBef>
              <a:buFont typeface="Arial" charset="0"/>
              <a:buChar char="•"/>
            </a:pPr>
            <a:r>
              <a:rPr lang="en-US" dirty="0"/>
              <a:t>Full-scale exercises, or </a:t>
            </a:r>
            <a:r>
              <a:rPr lang="en-US" dirty="0" smtClean="0"/>
              <a:t>FSEs</a:t>
            </a:r>
            <a:endParaRPr lang="en-US" dirty="0"/>
          </a:p>
        </p:txBody>
      </p:sp>
      <p:sp>
        <p:nvSpPr>
          <p:cNvPr id="4" name="Footer Placeholder 3"/>
          <p:cNvSpPr>
            <a:spLocks noGrp="1"/>
          </p:cNvSpPr>
          <p:nvPr>
            <p:ph type="ftr" sz="quarter" idx="10"/>
          </p:nvPr>
        </p:nvSpPr>
        <p:spPr>
          <a:xfrm>
            <a:off x="0" y="8928556"/>
            <a:ext cx="2925801" cy="215444"/>
          </a:xfrm>
        </p:spPr>
        <p:txBody>
          <a:bodyPr/>
          <a:lstStyle/>
          <a:p>
            <a:pPr eaLnBrk="0" hangingPunct="0"/>
            <a:r>
              <a:rPr lang="en-US" sz="800" dirty="0" smtClean="0">
                <a:solidFill>
                  <a:prstClr val="black">
                    <a:lumMod val="65000"/>
                    <a:lumOff val="35000"/>
                  </a:prstClr>
                </a:solidFill>
                <a:cs typeface=""/>
              </a:rPr>
              <a:t>Module 4: Deciding on the Exercise Type © 2017 FIRST</a:t>
            </a:r>
          </a:p>
        </p:txBody>
      </p:sp>
      <p:sp>
        <p:nvSpPr>
          <p:cNvPr id="5" name="Slide Number Placeholder 4"/>
          <p:cNvSpPr>
            <a:spLocks noGrp="1"/>
          </p:cNvSpPr>
          <p:nvPr>
            <p:ph type="sldNum" sz="quarter" idx="11"/>
          </p:nvPr>
        </p:nvSpPr>
        <p:spPr/>
        <p:txBody>
          <a:bodyPr/>
          <a:lstStyle/>
          <a:p>
            <a:fld id="{F5E97437-CEF4-4036-91BC-BC5EA72D1A5E}" type="slidenum">
              <a:rPr lang="en-US" altLang="en-US" smtClean="0"/>
              <a:pPr/>
              <a:t>14</a:t>
            </a:fld>
            <a:endParaRPr lang="en-US" altLang="en-US" dirty="0"/>
          </a:p>
        </p:txBody>
      </p:sp>
    </p:spTree>
    <p:extLst>
      <p:ext uri="{BB962C8B-B14F-4D97-AF65-F5344CB8AC3E}">
        <p14:creationId xmlns:p14="http://schemas.microsoft.com/office/powerpoint/2010/main" val="102928980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65747" y="4343400"/>
            <a:ext cx="5526506" cy="4114800"/>
          </a:xfrm>
          <a:prstGeom prst="rect">
            <a:avLst/>
          </a:prstGeom>
        </p:spPr>
        <p:txBody>
          <a:bodyPr/>
          <a:lstStyle/>
          <a:p>
            <a:r>
              <a:rPr lang="en-US" b="1" dirty="0"/>
              <a:t>Drills: </a:t>
            </a:r>
            <a:r>
              <a:rPr lang="en-US" i="1" dirty="0"/>
              <a:t>2 </a:t>
            </a:r>
            <a:r>
              <a:rPr lang="en-US" i="1" dirty="0" smtClean="0"/>
              <a:t>minutes</a:t>
            </a:r>
            <a:endParaRPr lang="en-US" b="1" dirty="0"/>
          </a:p>
          <a:p>
            <a:pPr lvl="0">
              <a:lnSpc>
                <a:spcPct val="100000"/>
              </a:lnSpc>
              <a:spcBef>
                <a:spcPts val="800"/>
              </a:spcBef>
            </a:pPr>
            <a:r>
              <a:rPr lang="en-US" b="1" dirty="0"/>
              <a:t>Say:</a:t>
            </a:r>
            <a:r>
              <a:rPr lang="en-US" dirty="0"/>
              <a:t> A drill is a coordinated, supervised activity usually employed to validate a specific function or capability in a single agency or organization. Drills are commonly used to provide training on new equipment, validate procedures, or practice and maintain current skills. For example, drills may be appropriate for establishing a community-designated disaster receiving center or shelter. Drills can also be used to determine whether plans can be executed as designed, to assess whether more training is required, or to reinforce best practices. A drill is useful as a stand-alone tool, but a series of drills can be used to prepare several organizations to collaborate in an FSE. </a:t>
            </a:r>
          </a:p>
          <a:p>
            <a:pPr lvl="0">
              <a:lnSpc>
                <a:spcPct val="100000"/>
              </a:lnSpc>
              <a:spcBef>
                <a:spcPts val="800"/>
              </a:spcBef>
            </a:pPr>
            <a:r>
              <a:rPr lang="en-US" dirty="0"/>
              <a:t>For every drill, clearly defined plans, procedures, and protocols need to be in place. Personnel need to be familiar with those plans and trained in the processes and procedures to be drilled. </a:t>
            </a:r>
          </a:p>
        </p:txBody>
      </p:sp>
      <p:sp>
        <p:nvSpPr>
          <p:cNvPr id="4" name="Footer Placeholder 3"/>
          <p:cNvSpPr>
            <a:spLocks noGrp="1"/>
          </p:cNvSpPr>
          <p:nvPr>
            <p:ph type="ftr" sz="quarter" idx="10"/>
          </p:nvPr>
        </p:nvSpPr>
        <p:spPr>
          <a:xfrm>
            <a:off x="0" y="8928556"/>
            <a:ext cx="2925801" cy="215444"/>
          </a:xfrm>
        </p:spPr>
        <p:txBody>
          <a:bodyPr/>
          <a:lstStyle/>
          <a:p>
            <a:pPr eaLnBrk="0" hangingPunct="0"/>
            <a:r>
              <a:rPr lang="en-US" sz="800" dirty="0" smtClean="0">
                <a:solidFill>
                  <a:prstClr val="black">
                    <a:lumMod val="65000"/>
                    <a:lumOff val="35000"/>
                  </a:prstClr>
                </a:solidFill>
                <a:cs typeface=""/>
              </a:rPr>
              <a:t>Module 4: Deciding on the Exercise Type © 2017 FIRST</a:t>
            </a:r>
          </a:p>
        </p:txBody>
      </p:sp>
      <p:sp>
        <p:nvSpPr>
          <p:cNvPr id="5" name="Slide Number Placeholder 4"/>
          <p:cNvSpPr>
            <a:spLocks noGrp="1"/>
          </p:cNvSpPr>
          <p:nvPr>
            <p:ph type="sldNum" sz="quarter" idx="11"/>
          </p:nvPr>
        </p:nvSpPr>
        <p:spPr/>
        <p:txBody>
          <a:bodyPr/>
          <a:lstStyle/>
          <a:p>
            <a:fld id="{F5E97437-CEF4-4036-91BC-BC5EA72D1A5E}" type="slidenum">
              <a:rPr lang="en-US" altLang="en-US" smtClean="0"/>
              <a:pPr/>
              <a:t>15</a:t>
            </a:fld>
            <a:endParaRPr lang="en-US" altLang="en-US" dirty="0"/>
          </a:p>
        </p:txBody>
      </p:sp>
    </p:spTree>
    <p:extLst>
      <p:ext uri="{BB962C8B-B14F-4D97-AF65-F5344CB8AC3E}">
        <p14:creationId xmlns:p14="http://schemas.microsoft.com/office/powerpoint/2010/main" val="94392360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569495" y="4343400"/>
            <a:ext cx="5719010" cy="4114800"/>
          </a:xfrm>
          <a:prstGeom prst="rect">
            <a:avLst/>
          </a:prstGeom>
        </p:spPr>
        <p:txBody>
          <a:bodyPr/>
          <a:lstStyle/>
          <a:p>
            <a:r>
              <a:rPr lang="en-US" sz="1100" b="1" dirty="0"/>
              <a:t>Functional Exercises: </a:t>
            </a:r>
            <a:r>
              <a:rPr lang="en-US" sz="1100" i="1" dirty="0" smtClean="0"/>
              <a:t>3 </a:t>
            </a:r>
            <a:r>
              <a:rPr lang="en-US" sz="1100" i="1" dirty="0"/>
              <a:t>minutes</a:t>
            </a:r>
          </a:p>
          <a:p>
            <a:pPr lvl="0">
              <a:lnSpc>
                <a:spcPct val="100000"/>
              </a:lnSpc>
              <a:spcBef>
                <a:spcPts val="800"/>
              </a:spcBef>
            </a:pPr>
            <a:r>
              <a:rPr lang="en-US" sz="1100" b="1" dirty="0" smtClean="0"/>
              <a:t>Say</a:t>
            </a:r>
            <a:r>
              <a:rPr lang="en-US" sz="1100" b="1" dirty="0"/>
              <a:t>:</a:t>
            </a:r>
            <a:r>
              <a:rPr lang="en-US" sz="1100" dirty="0"/>
              <a:t> FEs are designed to validate and evaluate capabilities, multiple functions and/or sub-functions, or interdependent groups of functions. FEs are typically focused on exercising plans, policies, procedures, and staff members involved in management, direction, command, and control functions. In FEs, events are projected through an exercise scenario with event updates that drive activity typically at the management level. An FE is conducted in a realistic, real-time environment; however, movement of personnel and equipment is usually simulated. The exercise facilitator can inject scenario elements to simulate real events. </a:t>
            </a:r>
          </a:p>
          <a:p>
            <a:pPr lvl="0">
              <a:lnSpc>
                <a:spcPct val="100000"/>
              </a:lnSpc>
              <a:spcBef>
                <a:spcPts val="800"/>
              </a:spcBef>
            </a:pPr>
            <a:r>
              <a:rPr lang="en-US" sz="1100" dirty="0"/>
              <a:t>One of the issues you will want to address in your exercises is whether to use fictitious or real entities in your exercises. You definitely do not want to call out individuals or groups in your organization for things that have gone wrong, but sometimes it helps to talk about fictitious entities or organizations in your scenarios. Make sure you are not potentially maligning an existing organization you haven’t heard about yet, and perhaps check with your legal department. Sometimes you can simply be generic, for instance by saying something like “A large bank in Europe” rather than naming a bank</a:t>
            </a:r>
            <a:r>
              <a:rPr lang="en-US" sz="1100" dirty="0" smtClean="0"/>
              <a:t>.</a:t>
            </a:r>
            <a:endParaRPr lang="en-US" sz="1100" dirty="0"/>
          </a:p>
        </p:txBody>
      </p:sp>
      <p:sp>
        <p:nvSpPr>
          <p:cNvPr id="4" name="Footer Placeholder 3"/>
          <p:cNvSpPr>
            <a:spLocks noGrp="1"/>
          </p:cNvSpPr>
          <p:nvPr>
            <p:ph type="ftr" sz="quarter" idx="10"/>
          </p:nvPr>
        </p:nvSpPr>
        <p:spPr>
          <a:xfrm>
            <a:off x="0" y="8928556"/>
            <a:ext cx="2925801" cy="215444"/>
          </a:xfrm>
        </p:spPr>
        <p:txBody>
          <a:bodyPr/>
          <a:lstStyle/>
          <a:p>
            <a:pPr eaLnBrk="0" hangingPunct="0"/>
            <a:r>
              <a:rPr lang="en-US" sz="800" dirty="0" smtClean="0">
                <a:solidFill>
                  <a:prstClr val="black">
                    <a:lumMod val="65000"/>
                    <a:lumOff val="35000"/>
                  </a:prstClr>
                </a:solidFill>
                <a:cs typeface=""/>
              </a:rPr>
              <a:t>Module 4: Deciding on the Exercise Type © 2017 FIRST</a:t>
            </a:r>
          </a:p>
        </p:txBody>
      </p:sp>
      <p:sp>
        <p:nvSpPr>
          <p:cNvPr id="5" name="Slide Number Placeholder 4"/>
          <p:cNvSpPr>
            <a:spLocks noGrp="1"/>
          </p:cNvSpPr>
          <p:nvPr>
            <p:ph type="sldNum" sz="quarter" idx="11"/>
          </p:nvPr>
        </p:nvSpPr>
        <p:spPr/>
        <p:txBody>
          <a:bodyPr/>
          <a:lstStyle/>
          <a:p>
            <a:fld id="{F5E97437-CEF4-4036-91BC-BC5EA72D1A5E}" type="slidenum">
              <a:rPr lang="en-US" altLang="en-US" smtClean="0"/>
              <a:pPr/>
              <a:t>16</a:t>
            </a:fld>
            <a:endParaRPr lang="en-US" altLang="en-US" dirty="0"/>
          </a:p>
        </p:txBody>
      </p:sp>
    </p:spTree>
    <p:extLst>
      <p:ext uri="{BB962C8B-B14F-4D97-AF65-F5344CB8AC3E}">
        <p14:creationId xmlns:p14="http://schemas.microsoft.com/office/powerpoint/2010/main" val="66434881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537411" y="4343400"/>
            <a:ext cx="5783178" cy="4114800"/>
          </a:xfrm>
          <a:prstGeom prst="rect">
            <a:avLst/>
          </a:prstGeom>
        </p:spPr>
        <p:txBody>
          <a:bodyPr/>
          <a:lstStyle/>
          <a:p>
            <a:r>
              <a:rPr lang="en-US" sz="1100" b="1" dirty="0"/>
              <a:t>Full-Scale Exercises: </a:t>
            </a:r>
            <a:r>
              <a:rPr lang="en-US" sz="1100" i="1" dirty="0" smtClean="0"/>
              <a:t>3 minutes</a:t>
            </a:r>
            <a:endParaRPr lang="en-US" sz="1100" b="1" dirty="0"/>
          </a:p>
          <a:p>
            <a:pPr>
              <a:lnSpc>
                <a:spcPct val="100000"/>
              </a:lnSpc>
              <a:spcBef>
                <a:spcPts val="800"/>
              </a:spcBef>
            </a:pPr>
            <a:r>
              <a:rPr lang="en-US" sz="1100" b="1" dirty="0"/>
              <a:t>Say:</a:t>
            </a:r>
            <a:r>
              <a:rPr lang="en-US" sz="1100" dirty="0"/>
              <a:t> FSEs are typically the most complex and resource-intensive type of exercise. They involve multiple agencies, organizations, and jurisdictions and validate many facets of preparedness. FSEs often include many players operating under cooperative systems. </a:t>
            </a:r>
          </a:p>
          <a:p>
            <a:pPr>
              <a:lnSpc>
                <a:spcPct val="100000"/>
              </a:lnSpc>
              <a:spcBef>
                <a:spcPts val="800"/>
              </a:spcBef>
            </a:pPr>
            <a:r>
              <a:rPr lang="en-US" sz="1100" dirty="0"/>
              <a:t>In an FSE, events are projected through an exercise scenario with event updates that drive activity at the operational level. FSEs are usually conducted in a real-time, stressful environment that is intended to mirror a real incident. Personnel and resources may be mobilized and deployed to the scene, where actions are performed as if a real incident had occurred. The FSE simulates reality by presenting complex and realistic problems that require critical thinking, rapid problem solving, and effective responses by trained personnel</a:t>
            </a:r>
            <a:r>
              <a:rPr lang="en-US" sz="1100" dirty="0" smtClean="0"/>
              <a:t>.</a:t>
            </a:r>
            <a:endParaRPr lang="en-US" sz="1100" dirty="0"/>
          </a:p>
          <a:p>
            <a:pPr>
              <a:lnSpc>
                <a:spcPct val="100000"/>
              </a:lnSpc>
              <a:spcBef>
                <a:spcPct val="30000"/>
              </a:spcBef>
              <a:defRPr/>
            </a:pPr>
            <a:r>
              <a:rPr lang="en-US" sz="1100" dirty="0"/>
              <a:t>The level of support needed to conduct an FSE is greater than that needed for other types of exercises. The exercise site for an FSE is usually large, and site logistics require close monitoring. Safety issues, particularly regarding the use of props and special effects, must be monitored. Throughout the duration of the exercise, many activities occur simultaneously</a:t>
            </a:r>
            <a:r>
              <a:rPr lang="en-US" sz="1100" dirty="0" smtClean="0"/>
              <a:t>.</a:t>
            </a:r>
            <a:endParaRPr lang="en-US" sz="1100" dirty="0"/>
          </a:p>
        </p:txBody>
      </p:sp>
      <p:sp>
        <p:nvSpPr>
          <p:cNvPr id="4" name="Footer Placeholder 3"/>
          <p:cNvSpPr>
            <a:spLocks noGrp="1"/>
          </p:cNvSpPr>
          <p:nvPr>
            <p:ph type="ftr" sz="quarter" idx="10"/>
          </p:nvPr>
        </p:nvSpPr>
        <p:spPr>
          <a:xfrm>
            <a:off x="0" y="8928556"/>
            <a:ext cx="2925801" cy="215444"/>
          </a:xfrm>
        </p:spPr>
        <p:txBody>
          <a:bodyPr/>
          <a:lstStyle/>
          <a:p>
            <a:pPr eaLnBrk="0" hangingPunct="0"/>
            <a:r>
              <a:rPr lang="en-US" sz="800" dirty="0" smtClean="0">
                <a:solidFill>
                  <a:prstClr val="black">
                    <a:lumMod val="65000"/>
                    <a:lumOff val="35000"/>
                  </a:prstClr>
                </a:solidFill>
                <a:cs typeface=""/>
              </a:rPr>
              <a:t>Module 4: Deciding on the Exercise Type © 2017 FIRST</a:t>
            </a:r>
          </a:p>
        </p:txBody>
      </p:sp>
      <p:sp>
        <p:nvSpPr>
          <p:cNvPr id="5" name="Slide Number Placeholder 4"/>
          <p:cNvSpPr>
            <a:spLocks noGrp="1"/>
          </p:cNvSpPr>
          <p:nvPr>
            <p:ph type="sldNum" sz="quarter" idx="11"/>
          </p:nvPr>
        </p:nvSpPr>
        <p:spPr/>
        <p:txBody>
          <a:bodyPr/>
          <a:lstStyle/>
          <a:p>
            <a:fld id="{F5E97437-CEF4-4036-91BC-BC5EA72D1A5E}" type="slidenum">
              <a:rPr lang="en-US" altLang="en-US" smtClean="0"/>
              <a:pPr/>
              <a:t>17</a:t>
            </a:fld>
            <a:endParaRPr lang="en-US" altLang="en-US" dirty="0"/>
          </a:p>
        </p:txBody>
      </p:sp>
    </p:spTree>
    <p:extLst>
      <p:ext uri="{BB962C8B-B14F-4D97-AF65-F5344CB8AC3E}">
        <p14:creationId xmlns:p14="http://schemas.microsoft.com/office/powerpoint/2010/main" val="89669890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304800" y="4343400"/>
            <a:ext cx="6248400" cy="4114800"/>
          </a:xfrm>
          <a:prstGeom prst="rect">
            <a:avLst/>
          </a:prstGeom>
        </p:spPr>
        <p:txBody>
          <a:bodyPr/>
          <a:lstStyle/>
          <a:p>
            <a:pPr>
              <a:spcBef>
                <a:spcPts val="800"/>
              </a:spcBef>
            </a:pPr>
            <a:r>
              <a:rPr lang="en-US" sz="1000" b="1" dirty="0"/>
              <a:t>Tests: </a:t>
            </a:r>
            <a:r>
              <a:rPr lang="en-US" sz="1000" i="1" dirty="0" smtClean="0"/>
              <a:t>4 minutes</a:t>
            </a:r>
            <a:endParaRPr lang="en-US" sz="1000" b="1" dirty="0"/>
          </a:p>
          <a:p>
            <a:pPr>
              <a:lnSpc>
                <a:spcPct val="100000"/>
              </a:lnSpc>
              <a:spcBef>
                <a:spcPts val="800"/>
              </a:spcBef>
              <a:defRPr/>
            </a:pPr>
            <a:r>
              <a:rPr lang="en-US" sz="1000" b="1" dirty="0"/>
              <a:t>Say:</a:t>
            </a:r>
            <a:r>
              <a:rPr lang="en-US" sz="1000" dirty="0"/>
              <a:t> Now let’s talk about tests. They are not a type of exercise but they can augment whatever type of exercise you develop. Tests are evaluation tools that use quantifiable metrics or expected outcomes to validate the operability of one or more IT systems or system components (e.g., operating system, application, smartphone) that are identified as critical in an IT plan.</a:t>
            </a:r>
          </a:p>
          <a:p>
            <a:pPr>
              <a:spcBef>
                <a:spcPts val="800"/>
              </a:spcBef>
            </a:pPr>
            <a:r>
              <a:rPr lang="en-US" sz="1000" dirty="0"/>
              <a:t>Tests can take several forms, including the following: </a:t>
            </a:r>
          </a:p>
          <a:p>
            <a:pPr marL="171450" indent="-171450">
              <a:spcBef>
                <a:spcPts val="800"/>
              </a:spcBef>
              <a:buFont typeface="Arial" charset="0"/>
              <a:buChar char="•"/>
            </a:pPr>
            <a:r>
              <a:rPr lang="en-US" sz="1000" dirty="0"/>
              <a:t>Component testing covers individual hardware or software components, or groups of related components. A component test also might check processes and procedures that are part of any of the organization’s IT plans. Hardware or software components should also be tested at the conclusion of their development, but this is not within the scope of this document. Component testing in this document is concerned with individual components that are already operational and critical to the effective operation of the organization, and therefore need to be checked regularly. </a:t>
            </a:r>
          </a:p>
          <a:p>
            <a:pPr marL="171450" indent="-171450">
              <a:spcBef>
                <a:spcPts val="800"/>
              </a:spcBef>
              <a:buFont typeface="Arial" charset="0"/>
              <a:buChar char="•"/>
            </a:pPr>
            <a:r>
              <a:rPr lang="en-US" sz="1000" dirty="0"/>
              <a:t>System testing evaluates complete systems, specifically, their compliance with specified requirements. A system test should also include an examination of any processes or procedures related to the system being tested. </a:t>
            </a:r>
          </a:p>
          <a:p>
            <a:pPr marL="171450" indent="-171450">
              <a:spcBef>
                <a:spcPts val="800"/>
              </a:spcBef>
              <a:buFont typeface="Arial" charset="0"/>
              <a:buChar char="•"/>
            </a:pPr>
            <a:r>
              <a:rPr lang="en-US" sz="1000" dirty="0"/>
              <a:t>Comprehensive testing evaluates all systems and components that support an IT plan. These tests generally involve multiple components and systems and may become quite extensive in their scope. An example of a comprehensive test is an assessment confirming that IT operations can be restored at a backup site in the event of an extended power failure at the primary site</a:t>
            </a:r>
            <a:r>
              <a:rPr lang="en-US" sz="1000" dirty="0" smtClean="0"/>
              <a:t>.</a:t>
            </a:r>
            <a:endParaRPr lang="en-US" sz="1000" dirty="0"/>
          </a:p>
        </p:txBody>
      </p:sp>
      <p:sp>
        <p:nvSpPr>
          <p:cNvPr id="4" name="Footer Placeholder 3"/>
          <p:cNvSpPr>
            <a:spLocks noGrp="1"/>
          </p:cNvSpPr>
          <p:nvPr>
            <p:ph type="ftr" sz="quarter" idx="10"/>
          </p:nvPr>
        </p:nvSpPr>
        <p:spPr>
          <a:xfrm>
            <a:off x="0" y="8928556"/>
            <a:ext cx="2925801" cy="215444"/>
          </a:xfrm>
        </p:spPr>
        <p:txBody>
          <a:bodyPr/>
          <a:lstStyle/>
          <a:p>
            <a:pPr eaLnBrk="0" hangingPunct="0"/>
            <a:r>
              <a:rPr lang="en-US" sz="800" dirty="0" smtClean="0">
                <a:solidFill>
                  <a:prstClr val="black">
                    <a:lumMod val="65000"/>
                    <a:lumOff val="35000"/>
                  </a:prstClr>
                </a:solidFill>
                <a:cs typeface=""/>
              </a:rPr>
              <a:t>Module 4: Deciding on the Exercise Type © 2017 FIRST</a:t>
            </a:r>
          </a:p>
        </p:txBody>
      </p:sp>
      <p:sp>
        <p:nvSpPr>
          <p:cNvPr id="5" name="Slide Number Placeholder 4"/>
          <p:cNvSpPr>
            <a:spLocks noGrp="1"/>
          </p:cNvSpPr>
          <p:nvPr>
            <p:ph type="sldNum" sz="quarter" idx="11"/>
          </p:nvPr>
        </p:nvSpPr>
        <p:spPr/>
        <p:txBody>
          <a:bodyPr/>
          <a:lstStyle/>
          <a:p>
            <a:fld id="{F5E97437-CEF4-4036-91BC-BC5EA72D1A5E}" type="slidenum">
              <a:rPr lang="en-US" altLang="en-US" smtClean="0"/>
              <a:pPr/>
              <a:t>18</a:t>
            </a:fld>
            <a:endParaRPr lang="en-US" altLang="en-US" dirty="0"/>
          </a:p>
        </p:txBody>
      </p:sp>
    </p:spTree>
    <p:extLst>
      <p:ext uri="{BB962C8B-B14F-4D97-AF65-F5344CB8AC3E}">
        <p14:creationId xmlns:p14="http://schemas.microsoft.com/office/powerpoint/2010/main" val="155829346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505326" y="4343400"/>
            <a:ext cx="5847348" cy="4114800"/>
          </a:xfrm>
          <a:prstGeom prst="rect">
            <a:avLst/>
          </a:prstGeom>
        </p:spPr>
        <p:txBody>
          <a:bodyPr/>
          <a:lstStyle/>
          <a:p>
            <a:r>
              <a:rPr lang="en-US" sz="1000" b="1" dirty="0"/>
              <a:t>Tests: Results and Outcomes: </a:t>
            </a:r>
            <a:r>
              <a:rPr lang="en-US" sz="1000" i="1" dirty="0" smtClean="0"/>
              <a:t>4 minutes</a:t>
            </a:r>
            <a:endParaRPr lang="en-US" sz="1000" b="1" dirty="0"/>
          </a:p>
          <a:p>
            <a:pPr>
              <a:lnSpc>
                <a:spcPct val="100000"/>
              </a:lnSpc>
              <a:spcBef>
                <a:spcPct val="30000"/>
              </a:spcBef>
              <a:defRPr/>
            </a:pPr>
            <a:r>
              <a:rPr lang="en-US" sz="1000" b="1" dirty="0"/>
              <a:t>Say:</a:t>
            </a:r>
            <a:r>
              <a:rPr lang="en-US" sz="1000" dirty="0"/>
              <a:t> The core planning team should define the tests that will be conducted and specify the expected results or outcomes. The test plan could consist of a series of smaller individual tests each designed to examine a part of the component, system, or group of components and systems being tested. The objectives for each test should be to measure, check, or verify whether the component, system, or group of components and systems satisfies its intended purpose and functions adequately. Where possible, the expected results or outcomes should be expressed in an objective and measurable manner, with subjective measurements being minimized. The results should be quantifiable and repeatable to the extent reasonably possible. </a:t>
            </a:r>
          </a:p>
          <a:p>
            <a:r>
              <a:rPr lang="en-US" sz="1000" dirty="0"/>
              <a:t>Tests are often performed as part of standard operational activities, such as restoring a backup, moving a server from one room to another, upgrading or patching operating systems or applications, or changing hardware components (e.g., swapping hard drives, replacing a failed power supply). Combining tests with operational activities is generally more efficient than performing them separately and is also less likely to negatively impact operations. </a:t>
            </a:r>
          </a:p>
          <a:p>
            <a:r>
              <a:rPr lang="en-US" sz="1000" dirty="0"/>
              <a:t>Other examples of common tests are activating call tree cascades and determining whether they can be executed within prescribed time limits, and removing power from a system or system component. </a:t>
            </a:r>
          </a:p>
          <a:p>
            <a:endParaRPr lang="en-US" sz="1000" dirty="0"/>
          </a:p>
        </p:txBody>
      </p:sp>
      <p:sp>
        <p:nvSpPr>
          <p:cNvPr id="4" name="Footer Placeholder 3"/>
          <p:cNvSpPr>
            <a:spLocks noGrp="1"/>
          </p:cNvSpPr>
          <p:nvPr>
            <p:ph type="ftr" sz="quarter" idx="10"/>
          </p:nvPr>
        </p:nvSpPr>
        <p:spPr>
          <a:xfrm>
            <a:off x="0" y="8928556"/>
            <a:ext cx="2925801" cy="215444"/>
          </a:xfrm>
        </p:spPr>
        <p:txBody>
          <a:bodyPr/>
          <a:lstStyle/>
          <a:p>
            <a:pPr eaLnBrk="0" hangingPunct="0"/>
            <a:r>
              <a:rPr lang="en-US" sz="800" dirty="0" smtClean="0">
                <a:solidFill>
                  <a:prstClr val="black">
                    <a:lumMod val="65000"/>
                    <a:lumOff val="35000"/>
                  </a:prstClr>
                </a:solidFill>
                <a:cs typeface=""/>
              </a:rPr>
              <a:t>Module 4: Deciding on the Exercise Type © 2017 FIRST</a:t>
            </a:r>
          </a:p>
        </p:txBody>
      </p:sp>
      <p:sp>
        <p:nvSpPr>
          <p:cNvPr id="5" name="Slide Number Placeholder 4"/>
          <p:cNvSpPr>
            <a:spLocks noGrp="1"/>
          </p:cNvSpPr>
          <p:nvPr>
            <p:ph type="sldNum" sz="quarter" idx="11"/>
          </p:nvPr>
        </p:nvSpPr>
        <p:spPr/>
        <p:txBody>
          <a:bodyPr/>
          <a:lstStyle/>
          <a:p>
            <a:fld id="{F5E97437-CEF4-4036-91BC-BC5EA72D1A5E}" type="slidenum">
              <a:rPr lang="en-US" altLang="en-US" smtClean="0"/>
              <a:pPr/>
              <a:t>19</a:t>
            </a:fld>
            <a:endParaRPr lang="en-US" altLang="en-US" dirty="0"/>
          </a:p>
        </p:txBody>
      </p:sp>
    </p:spTree>
    <p:extLst>
      <p:ext uri="{BB962C8B-B14F-4D97-AF65-F5344CB8AC3E}">
        <p14:creationId xmlns:p14="http://schemas.microsoft.com/office/powerpoint/2010/main" val="11435622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1825"/>
            <a:ext cx="5472113" cy="4105275"/>
          </a:xfrm>
        </p:spPr>
      </p:sp>
      <p:sp>
        <p:nvSpPr>
          <p:cNvPr id="3" name="Notes Placeholder 2"/>
          <p:cNvSpPr>
            <a:spLocks noGrp="1"/>
          </p:cNvSpPr>
          <p:nvPr>
            <p:ph type="body" idx="1"/>
          </p:nvPr>
        </p:nvSpPr>
        <p:spPr/>
        <p:txBody>
          <a:bodyPr/>
          <a:lstStyle/>
          <a:p>
            <a:r>
              <a:rPr lang="en-GB" dirty="0" smtClean="0"/>
              <a:t>FIRST Training materials</a:t>
            </a:r>
            <a:r>
              <a:rPr lang="en-GB" baseline="0" dirty="0" smtClean="0"/>
              <a:t> are available for non-commercial use under a CC license. We would appreciate if you let us know that you use it: Send a mail to </a:t>
            </a:r>
            <a:r>
              <a:rPr lang="en-GB" baseline="0" dirty="0" err="1" smtClean="0"/>
              <a:t>first-sec@firtst.org</a:t>
            </a:r>
            <a:r>
              <a:rPr lang="en-GB" baseline="0" dirty="0" smtClean="0"/>
              <a:t> with your feedback</a:t>
            </a:r>
          </a:p>
          <a:p>
            <a:endParaRPr lang="en-GB" dirty="0"/>
          </a:p>
        </p:txBody>
      </p:sp>
      <p:sp>
        <p:nvSpPr>
          <p:cNvPr id="4" name="Slide Number Placeholder 3"/>
          <p:cNvSpPr>
            <a:spLocks noGrp="1"/>
          </p:cNvSpPr>
          <p:nvPr>
            <p:ph type="sldNum" sz="quarter" idx="10"/>
          </p:nvPr>
        </p:nvSpPr>
        <p:spPr/>
        <p:txBody>
          <a:bodyPr/>
          <a:lstStyle/>
          <a:p>
            <a:fld id="{136E53A4-3F4D-8748-A0FA-BB510B091717}" type="slidenum">
              <a:rPr lang="en-GB" smtClean="0"/>
              <a:t>2</a:t>
            </a:fld>
            <a:endParaRPr lang="en-GB"/>
          </a:p>
        </p:txBody>
      </p:sp>
    </p:spTree>
    <p:extLst>
      <p:ext uri="{BB962C8B-B14F-4D97-AF65-F5344CB8AC3E}">
        <p14:creationId xmlns:p14="http://schemas.microsoft.com/office/powerpoint/2010/main" val="70459540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97832" y="4343400"/>
            <a:ext cx="5462336" cy="4114800"/>
          </a:xfrm>
          <a:prstGeom prst="rect">
            <a:avLst/>
          </a:prstGeom>
        </p:spPr>
        <p:txBody>
          <a:bodyPr/>
          <a:lstStyle/>
          <a:p>
            <a:r>
              <a:rPr lang="en-US" b="1" dirty="0"/>
              <a:t>Tests: Results and Outcomes: </a:t>
            </a:r>
            <a:r>
              <a:rPr lang="en-US" i="1" dirty="0"/>
              <a:t>2 </a:t>
            </a:r>
            <a:r>
              <a:rPr lang="en-US" i="1" dirty="0" smtClean="0"/>
              <a:t>minutes</a:t>
            </a:r>
            <a:endParaRPr lang="en-US" b="1" dirty="0"/>
          </a:p>
          <a:p>
            <a:pPr>
              <a:lnSpc>
                <a:spcPct val="100000"/>
              </a:lnSpc>
              <a:spcBef>
                <a:spcPct val="30000"/>
              </a:spcBef>
              <a:defRPr/>
            </a:pPr>
            <a:r>
              <a:rPr lang="en-US" b="1" dirty="0"/>
              <a:t>Say:</a:t>
            </a:r>
            <a:r>
              <a:rPr lang="en-US" dirty="0"/>
              <a:t> The core planning team should specify the assessment tools and procedures needed to accomplish the test. The specific tools needed may vary greatly depending upon the scope of the test. Tools might range from specialized software or hardware tools (e.g., network sniffers, vulnerability scanners) to measurement and recording devices (e.g., stopwatches, cameras, video recorders) to checklists used to measure adherence to defined processes and procedures. Tools might also include items needed by the test team for logistical support (e.g., radios, cell phones, badges). </a:t>
            </a:r>
          </a:p>
        </p:txBody>
      </p:sp>
      <p:sp>
        <p:nvSpPr>
          <p:cNvPr id="4" name="Footer Placeholder 3"/>
          <p:cNvSpPr>
            <a:spLocks noGrp="1"/>
          </p:cNvSpPr>
          <p:nvPr>
            <p:ph type="ftr" sz="quarter" idx="10"/>
          </p:nvPr>
        </p:nvSpPr>
        <p:spPr>
          <a:xfrm>
            <a:off x="0" y="8928556"/>
            <a:ext cx="2925801" cy="215444"/>
          </a:xfrm>
        </p:spPr>
        <p:txBody>
          <a:bodyPr/>
          <a:lstStyle/>
          <a:p>
            <a:pPr eaLnBrk="0" hangingPunct="0"/>
            <a:r>
              <a:rPr lang="en-US" sz="800" dirty="0" smtClean="0">
                <a:solidFill>
                  <a:prstClr val="black">
                    <a:lumMod val="65000"/>
                    <a:lumOff val="35000"/>
                  </a:prstClr>
                </a:solidFill>
                <a:cs typeface=""/>
              </a:rPr>
              <a:t>Module 4: Deciding on the Exercise Type © 2017 FIRST</a:t>
            </a:r>
          </a:p>
        </p:txBody>
      </p:sp>
      <p:sp>
        <p:nvSpPr>
          <p:cNvPr id="5" name="Slide Number Placeholder 4"/>
          <p:cNvSpPr>
            <a:spLocks noGrp="1"/>
          </p:cNvSpPr>
          <p:nvPr>
            <p:ph type="sldNum" sz="quarter" idx="11"/>
          </p:nvPr>
        </p:nvSpPr>
        <p:spPr/>
        <p:txBody>
          <a:bodyPr/>
          <a:lstStyle/>
          <a:p>
            <a:fld id="{F5E97437-CEF4-4036-91BC-BC5EA72D1A5E}" type="slidenum">
              <a:rPr lang="en-US" altLang="en-US" smtClean="0"/>
              <a:pPr/>
              <a:t>20</a:t>
            </a:fld>
            <a:endParaRPr lang="en-US" altLang="en-US" dirty="0"/>
          </a:p>
        </p:txBody>
      </p:sp>
    </p:spTree>
    <p:extLst>
      <p:ext uri="{BB962C8B-B14F-4D97-AF65-F5344CB8AC3E}">
        <p14:creationId xmlns:p14="http://schemas.microsoft.com/office/powerpoint/2010/main" val="180184351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489284" y="4343400"/>
            <a:ext cx="5879432" cy="4114800"/>
          </a:xfrm>
          <a:prstGeom prst="rect">
            <a:avLst/>
          </a:prstGeom>
        </p:spPr>
        <p:txBody>
          <a:bodyPr/>
          <a:lstStyle/>
          <a:p>
            <a:r>
              <a:rPr lang="en-US" b="1" dirty="0"/>
              <a:t>Rolling Summary of Outcomes: </a:t>
            </a:r>
            <a:r>
              <a:rPr lang="en-US" i="1" dirty="0"/>
              <a:t>2 </a:t>
            </a:r>
            <a:r>
              <a:rPr lang="en-US" i="1" dirty="0" smtClean="0"/>
              <a:t>minutes</a:t>
            </a:r>
            <a:endParaRPr lang="en-US" b="1" dirty="0"/>
          </a:p>
          <a:p>
            <a:pPr lvl="0">
              <a:lnSpc>
                <a:spcPct val="100000"/>
              </a:lnSpc>
              <a:spcBef>
                <a:spcPts val="800"/>
              </a:spcBef>
            </a:pPr>
            <a:r>
              <a:rPr lang="en-US" b="1" dirty="0"/>
              <a:t>Say:</a:t>
            </a:r>
            <a:r>
              <a:rPr lang="en-US" dirty="0"/>
              <a:t> To help ensure that exercise program priorities are adequately addressed, the core planning team should periodically develop and distribute a rolling summary of exercise outcomes, or rolling summary report. A rolling summary report provides stakeholders with an analysis of issues, trends, and key outcomes from all exercises conducted as part of the exercise program. This report is designed to: </a:t>
            </a:r>
          </a:p>
          <a:p>
            <a:pPr marL="171450" lvl="0" indent="-171450">
              <a:lnSpc>
                <a:spcPct val="100000"/>
              </a:lnSpc>
              <a:spcBef>
                <a:spcPts val="800"/>
              </a:spcBef>
              <a:buFont typeface="Arial" charset="0"/>
              <a:buChar char="•"/>
            </a:pPr>
            <a:r>
              <a:rPr lang="en-US" dirty="0"/>
              <a:t>Inform stakeholders at all levels on the progress of the exercise program;  </a:t>
            </a:r>
          </a:p>
          <a:p>
            <a:pPr marL="171450" lvl="0" indent="-171450">
              <a:lnSpc>
                <a:spcPct val="100000"/>
              </a:lnSpc>
              <a:spcBef>
                <a:spcPts val="800"/>
              </a:spcBef>
              <a:buFont typeface="Arial" charset="0"/>
              <a:buChar char="•"/>
            </a:pPr>
            <a:r>
              <a:rPr lang="en-US" dirty="0"/>
              <a:t>Provide data to support preparedness assessments and reporting requirements; and  </a:t>
            </a:r>
          </a:p>
          <a:p>
            <a:pPr marL="171450" lvl="0" indent="-171450">
              <a:lnSpc>
                <a:spcPct val="100000"/>
              </a:lnSpc>
              <a:spcBef>
                <a:spcPts val="800"/>
              </a:spcBef>
              <a:buFont typeface="Arial" charset="0"/>
              <a:buChar char="•"/>
            </a:pPr>
            <a:r>
              <a:rPr lang="en-US" dirty="0"/>
              <a:t>Enable exercise planners to modify objectives and the exercise schedule to reflect knowledge gathered from the exercises.  </a:t>
            </a:r>
          </a:p>
          <a:p>
            <a:pPr lvl="0">
              <a:lnSpc>
                <a:spcPct val="100000"/>
              </a:lnSpc>
              <a:spcBef>
                <a:spcPts val="800"/>
              </a:spcBef>
            </a:pPr>
            <a:r>
              <a:rPr lang="en-US" dirty="0"/>
              <a:t>The rolling summary report is an analysis of trends across exercises. This report is intended to serve as an exercise program management and communications tool, which informs stakeholders and guides the development of future exercises</a:t>
            </a:r>
            <a:r>
              <a:rPr lang="en-US" dirty="0" smtClean="0"/>
              <a:t>.</a:t>
            </a:r>
            <a:endParaRPr lang="en-US" dirty="0"/>
          </a:p>
        </p:txBody>
      </p:sp>
      <p:sp>
        <p:nvSpPr>
          <p:cNvPr id="4" name="Footer Placeholder 3"/>
          <p:cNvSpPr>
            <a:spLocks noGrp="1"/>
          </p:cNvSpPr>
          <p:nvPr>
            <p:ph type="ftr" sz="quarter" idx="10"/>
          </p:nvPr>
        </p:nvSpPr>
        <p:spPr>
          <a:xfrm>
            <a:off x="0" y="8928556"/>
            <a:ext cx="2925801" cy="215444"/>
          </a:xfrm>
        </p:spPr>
        <p:txBody>
          <a:bodyPr/>
          <a:lstStyle/>
          <a:p>
            <a:pPr eaLnBrk="0" hangingPunct="0"/>
            <a:r>
              <a:rPr lang="en-US" sz="800" dirty="0" smtClean="0">
                <a:solidFill>
                  <a:prstClr val="black">
                    <a:lumMod val="65000"/>
                    <a:lumOff val="35000"/>
                  </a:prstClr>
                </a:solidFill>
                <a:cs typeface=""/>
              </a:rPr>
              <a:t>Module 4: Deciding on the Exercise Type © 2017 FIRST</a:t>
            </a:r>
          </a:p>
        </p:txBody>
      </p:sp>
      <p:sp>
        <p:nvSpPr>
          <p:cNvPr id="5" name="Slide Number Placeholder 4"/>
          <p:cNvSpPr>
            <a:spLocks noGrp="1"/>
          </p:cNvSpPr>
          <p:nvPr>
            <p:ph type="sldNum" sz="quarter" idx="11"/>
          </p:nvPr>
        </p:nvSpPr>
        <p:spPr/>
        <p:txBody>
          <a:bodyPr/>
          <a:lstStyle/>
          <a:p>
            <a:fld id="{F5E97437-CEF4-4036-91BC-BC5EA72D1A5E}" type="slidenum">
              <a:rPr lang="en-US" altLang="en-US" smtClean="0"/>
              <a:pPr/>
              <a:t>21</a:t>
            </a:fld>
            <a:endParaRPr lang="en-US" altLang="en-US" dirty="0"/>
          </a:p>
        </p:txBody>
      </p:sp>
    </p:spTree>
    <p:extLst>
      <p:ext uri="{BB962C8B-B14F-4D97-AF65-F5344CB8AC3E}">
        <p14:creationId xmlns:p14="http://schemas.microsoft.com/office/powerpoint/2010/main" val="20139560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Rot="1" noChangeAspect="1" noChangeArrowheads="1" noTextEdit="1"/>
          </p:cNvSpPr>
          <p:nvPr>
            <p:ph type="sldImg"/>
          </p:nvPr>
        </p:nvSpPr>
        <p:spPr>
          <a:ln/>
        </p:spPr>
      </p:sp>
      <p:sp>
        <p:nvSpPr>
          <p:cNvPr id="10243" name="Rectangle 3"/>
          <p:cNvSpPr>
            <a:spLocks noGrp="1" noChangeArrowheads="1"/>
          </p:cNvSpPr>
          <p:nvPr>
            <p:ph type="body" idx="1"/>
          </p:nvPr>
        </p:nvSpPr>
        <p:spPr>
          <a:xfrm>
            <a:off x="418454" y="4343400"/>
            <a:ext cx="6090834" cy="4114800"/>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spcBef>
                <a:spcPts val="50"/>
              </a:spcBef>
            </a:pPr>
            <a:r>
              <a:rPr lang="en-US" altLang="en-US" sz="1000" b="1" dirty="0"/>
              <a:t>Check Your Learning!: </a:t>
            </a:r>
            <a:r>
              <a:rPr lang="en-US" altLang="en-US" sz="1000" i="1" dirty="0"/>
              <a:t>10 </a:t>
            </a:r>
            <a:r>
              <a:rPr lang="en-US" altLang="en-US" sz="1000" i="1" dirty="0" smtClean="0"/>
              <a:t>minutes</a:t>
            </a:r>
            <a:endParaRPr lang="en-US" sz="1000" b="1" dirty="0"/>
          </a:p>
          <a:p>
            <a:pPr>
              <a:spcBef>
                <a:spcPts val="50"/>
              </a:spcBef>
            </a:pPr>
            <a:r>
              <a:rPr lang="en-US" sz="1000" b="1" dirty="0"/>
              <a:t>Say: </a:t>
            </a:r>
            <a:r>
              <a:rPr lang="en-US" sz="1000" dirty="0" smtClean="0"/>
              <a:t>I’m going to give</a:t>
            </a:r>
            <a:r>
              <a:rPr lang="en-US" sz="1000" baseline="0" dirty="0" smtClean="0"/>
              <a:t> you</a:t>
            </a:r>
            <a:r>
              <a:rPr lang="en-US" sz="1000" dirty="0" smtClean="0"/>
              <a:t> </a:t>
            </a:r>
            <a:r>
              <a:rPr lang="en-US" sz="1000" dirty="0"/>
              <a:t>three hypothetical organizational scenarios, </a:t>
            </a:r>
            <a:r>
              <a:rPr lang="en-US" sz="1000" dirty="0" smtClean="0"/>
              <a:t>and let’s define </a:t>
            </a:r>
            <a:r>
              <a:rPr lang="en-US" sz="1000" dirty="0"/>
              <a:t>the best type of exercise for each </a:t>
            </a:r>
            <a:r>
              <a:rPr lang="en-US" sz="1000" dirty="0" smtClean="0"/>
              <a:t>organization and situation. Here we go.</a:t>
            </a:r>
          </a:p>
          <a:p>
            <a:pPr marL="0" marR="0" indent="0" algn="l" defTabSz="457200" rtl="0" eaLnBrk="0" fontAlgn="base" latinLnBrk="0" hangingPunct="0">
              <a:lnSpc>
                <a:spcPct val="90000"/>
              </a:lnSpc>
              <a:spcBef>
                <a:spcPts val="50"/>
              </a:spcBef>
              <a:spcAft>
                <a:spcPct val="0"/>
              </a:spcAft>
              <a:buClrTx/>
              <a:buSzTx/>
              <a:buFontTx/>
              <a:buNone/>
              <a:tabLst/>
              <a:defRPr/>
            </a:pPr>
            <a:r>
              <a:rPr lang="en-US" sz="1000" dirty="0" smtClean="0"/>
              <a:t>Scenario</a:t>
            </a:r>
            <a:r>
              <a:rPr lang="en-US" sz="1000" baseline="0" dirty="0" smtClean="0"/>
              <a:t> 1: A tech startup that needs to improve its information security after an employee accidentally leaked a private document. What do you think would work here?</a:t>
            </a:r>
          </a:p>
          <a:p>
            <a:pPr marL="0" marR="0" indent="0" algn="l" defTabSz="457200" rtl="0" eaLnBrk="0" fontAlgn="base" latinLnBrk="0" hangingPunct="0">
              <a:lnSpc>
                <a:spcPct val="90000"/>
              </a:lnSpc>
              <a:spcBef>
                <a:spcPts val="50"/>
              </a:spcBef>
              <a:spcAft>
                <a:spcPct val="0"/>
              </a:spcAft>
              <a:buClrTx/>
              <a:buSzTx/>
              <a:buFontTx/>
              <a:buNone/>
              <a:tabLst/>
              <a:defRPr/>
            </a:pPr>
            <a:r>
              <a:rPr lang="en-US" sz="1000" b="1" baseline="0" dirty="0" smtClean="0"/>
              <a:t>Let</a:t>
            </a:r>
            <a:r>
              <a:rPr lang="en-US" sz="1000" baseline="0" dirty="0" smtClean="0"/>
              <a:t> learners think about the answer.</a:t>
            </a:r>
          </a:p>
          <a:p>
            <a:pPr marL="0" marR="0" indent="0" algn="l" defTabSz="457200" rtl="0" eaLnBrk="0" fontAlgn="base" latinLnBrk="0" hangingPunct="0">
              <a:lnSpc>
                <a:spcPct val="90000"/>
              </a:lnSpc>
              <a:spcBef>
                <a:spcPts val="50"/>
              </a:spcBef>
              <a:spcAft>
                <a:spcPct val="0"/>
              </a:spcAft>
              <a:buClrTx/>
              <a:buSzTx/>
              <a:buFontTx/>
              <a:buNone/>
              <a:tabLst/>
              <a:defRPr/>
            </a:pPr>
            <a:r>
              <a:rPr lang="en-US" sz="1000" b="1" dirty="0" smtClean="0"/>
              <a:t>Say: </a:t>
            </a:r>
            <a:r>
              <a:rPr lang="en-US" sz="1000" dirty="0" smtClean="0"/>
              <a:t>Probably a discussion-based exercise would work well here, particularly a seminar on implementing a new security policy.</a:t>
            </a:r>
          </a:p>
          <a:p>
            <a:pPr>
              <a:spcBef>
                <a:spcPts val="50"/>
              </a:spcBef>
            </a:pPr>
            <a:r>
              <a:rPr lang="en-US" sz="1000" dirty="0" smtClean="0"/>
              <a:t>Scenario</a:t>
            </a:r>
            <a:r>
              <a:rPr lang="en-US" sz="1000" baseline="0" dirty="0" smtClean="0"/>
              <a:t> 2: A city fire department near a large airport that needs hands-on practice in responding to potential air disasters. What do you think would work here?</a:t>
            </a:r>
          </a:p>
          <a:p>
            <a:pPr marL="0" marR="0" indent="0" algn="l" defTabSz="457200" rtl="0" eaLnBrk="0" fontAlgn="base" latinLnBrk="0" hangingPunct="0">
              <a:lnSpc>
                <a:spcPct val="90000"/>
              </a:lnSpc>
              <a:spcBef>
                <a:spcPts val="50"/>
              </a:spcBef>
              <a:spcAft>
                <a:spcPct val="0"/>
              </a:spcAft>
              <a:buClrTx/>
              <a:buSzTx/>
              <a:buFontTx/>
              <a:buNone/>
              <a:tabLst/>
              <a:defRPr/>
            </a:pPr>
            <a:r>
              <a:rPr lang="en-US" sz="1000" b="1" baseline="0" dirty="0" smtClean="0"/>
              <a:t>Let</a:t>
            </a:r>
            <a:r>
              <a:rPr lang="en-US" sz="1000" baseline="0" dirty="0" smtClean="0"/>
              <a:t> learners think about the answer.</a:t>
            </a:r>
          </a:p>
          <a:p>
            <a:pPr marL="0" marR="0" indent="0" algn="l" defTabSz="457200" rtl="0" eaLnBrk="0" fontAlgn="base" latinLnBrk="0" hangingPunct="0">
              <a:lnSpc>
                <a:spcPct val="90000"/>
              </a:lnSpc>
              <a:spcBef>
                <a:spcPts val="50"/>
              </a:spcBef>
              <a:spcAft>
                <a:spcPct val="0"/>
              </a:spcAft>
              <a:buClrTx/>
              <a:buSzTx/>
              <a:buFontTx/>
              <a:buNone/>
              <a:tabLst/>
              <a:defRPr/>
            </a:pPr>
            <a:r>
              <a:rPr lang="en-US" sz="1000" b="1" baseline="0" dirty="0" smtClean="0"/>
              <a:t>Say: </a:t>
            </a:r>
            <a:r>
              <a:rPr lang="en-US" sz="1000" baseline="0" dirty="0" smtClean="0"/>
              <a:t>Probably an operations-based exercise like a functional exercise, or even a full-scale exercise, that lets emergency personnel work in a field on some actors posing as air-disaster victims would meet the need. For something like this, working in a classroom alone would not let the fire department test its equipment and procedures.</a:t>
            </a:r>
            <a:endParaRPr lang="en-US" sz="1000" dirty="0" smtClean="0"/>
          </a:p>
          <a:p>
            <a:pPr>
              <a:spcBef>
                <a:spcPts val="50"/>
              </a:spcBef>
            </a:pPr>
            <a:r>
              <a:rPr lang="en-US" sz="1000" dirty="0" smtClean="0"/>
              <a:t>Scenario</a:t>
            </a:r>
            <a:r>
              <a:rPr lang="en-US" sz="1000" baseline="0" dirty="0" smtClean="0"/>
              <a:t> 3: A multinational banking organization whose employees need proactive, practical steps in responding to cyberattacks to protect its assets and customers. What do you think would work here?</a:t>
            </a:r>
          </a:p>
          <a:p>
            <a:pPr marL="0" marR="0" indent="0" algn="l" defTabSz="457200" rtl="0" eaLnBrk="0" fontAlgn="base" latinLnBrk="0" hangingPunct="0">
              <a:lnSpc>
                <a:spcPct val="90000"/>
              </a:lnSpc>
              <a:spcBef>
                <a:spcPts val="50"/>
              </a:spcBef>
              <a:spcAft>
                <a:spcPct val="0"/>
              </a:spcAft>
              <a:buClrTx/>
              <a:buSzTx/>
              <a:buFontTx/>
              <a:buNone/>
              <a:tabLst/>
              <a:defRPr/>
            </a:pPr>
            <a:r>
              <a:rPr lang="en-US" sz="1000" b="1" baseline="0" dirty="0" smtClean="0"/>
              <a:t>Let</a:t>
            </a:r>
            <a:r>
              <a:rPr lang="en-US" sz="1000" baseline="0" dirty="0" smtClean="0"/>
              <a:t> learners think about the answer.</a:t>
            </a:r>
          </a:p>
          <a:p>
            <a:pPr marL="0" marR="0" indent="0" algn="l" defTabSz="457200" rtl="0" eaLnBrk="0" fontAlgn="base" latinLnBrk="0" hangingPunct="0">
              <a:lnSpc>
                <a:spcPct val="90000"/>
              </a:lnSpc>
              <a:spcBef>
                <a:spcPts val="50"/>
              </a:spcBef>
              <a:spcAft>
                <a:spcPct val="0"/>
              </a:spcAft>
              <a:buClrTx/>
              <a:buSzTx/>
              <a:buFontTx/>
              <a:buNone/>
              <a:tabLst/>
              <a:defRPr/>
            </a:pPr>
            <a:r>
              <a:rPr lang="en-US" sz="1000" b="1" baseline="0" dirty="0" smtClean="0"/>
              <a:t>Say: </a:t>
            </a:r>
            <a:r>
              <a:rPr lang="en-US" sz="1000" baseline="0" dirty="0" smtClean="0"/>
              <a:t>A discussion-based exercise, particularly a tabletop exercise, would let employees try and sometimes fail to respond to cyberattacks in a simulated environment. You could also use games to augment abilities. If you wanted to focus on responding to a particular kind of cyberattack, a workshop might be appropriate.</a:t>
            </a:r>
          </a:p>
          <a:p>
            <a:pPr marL="0" marR="0" indent="0" algn="l" defTabSz="457200" rtl="0" eaLnBrk="0" fontAlgn="base" latinLnBrk="0" hangingPunct="0">
              <a:lnSpc>
                <a:spcPct val="90000"/>
              </a:lnSpc>
              <a:spcBef>
                <a:spcPts val="50"/>
              </a:spcBef>
              <a:spcAft>
                <a:spcPct val="0"/>
              </a:spcAft>
              <a:buClrTx/>
              <a:buSzTx/>
              <a:buFontTx/>
              <a:buNone/>
              <a:tabLst/>
              <a:defRPr/>
            </a:pPr>
            <a:r>
              <a:rPr lang="en-US" sz="1000" b="1" baseline="0" dirty="0" smtClean="0"/>
              <a:t>Ask: </a:t>
            </a:r>
            <a:r>
              <a:rPr lang="en-US" sz="1000" baseline="0" dirty="0" smtClean="0"/>
              <a:t>Any questions about each approach?</a:t>
            </a:r>
            <a:endParaRPr lang="en-US" sz="1000" dirty="0" smtClean="0"/>
          </a:p>
        </p:txBody>
      </p:sp>
      <p:sp>
        <p:nvSpPr>
          <p:cNvPr id="6" name="Rectangle 6"/>
          <p:cNvSpPr>
            <a:spLocks noGrp="1" noChangeArrowheads="1"/>
          </p:cNvSpPr>
          <p:nvPr>
            <p:ph type="ftr" sz="quarter" idx="4"/>
          </p:nvPr>
        </p:nvSpPr>
        <p:spPr bwMode="auto">
          <a:xfrm>
            <a:off x="-1" y="8930607"/>
            <a:ext cx="4196863" cy="21544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ea typeface="ＭＳ Ｐゴシック" charset="-128"/>
              </a:defRPr>
            </a:lvl1pPr>
          </a:lstStyle>
          <a:p>
            <a:pPr>
              <a:defRPr/>
            </a:pPr>
            <a:r>
              <a:rPr lang="en-US" altLang="en-US" sz="800" dirty="0" smtClean="0">
                <a:latin typeface="Lucida Sans Regular" charset="0"/>
                <a:ea typeface="Lucida Sans Regular" charset="0"/>
                <a:cs typeface="Lucida Sans Regular" charset="0"/>
              </a:rPr>
              <a:t>Module 4: Deciding on the Exercise Type © 2017 FIRST</a:t>
            </a:r>
            <a:endParaRPr lang="en-US" altLang="en-US" sz="800" dirty="0">
              <a:latin typeface="Lucida Sans Regular" charset="0"/>
              <a:ea typeface="Lucida Sans Regular" charset="0"/>
              <a:cs typeface="Lucida Sans Regular" charset="0"/>
            </a:endParaRPr>
          </a:p>
        </p:txBody>
      </p:sp>
      <p:sp>
        <p:nvSpPr>
          <p:cNvPr id="7" name="Rectangle 7"/>
          <p:cNvSpPr>
            <a:spLocks noGrp="1" noChangeArrowheads="1"/>
          </p:cNvSpPr>
          <p:nvPr>
            <p:ph type="sldNum" sz="quarter" idx="5"/>
          </p:nvPr>
        </p:nvSpPr>
        <p:spPr bwMode="auto">
          <a:xfrm>
            <a:off x="3886200" y="8681231"/>
            <a:ext cx="2971800"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F5E97437-CEF4-4036-91BC-BC5EA72D1A5E}" type="slidenum">
              <a:rPr lang="en-US" altLang="en-US" sz="800"/>
              <a:pPr/>
              <a:t>22</a:t>
            </a:fld>
            <a:endParaRPr lang="en-US" altLang="en-US" sz="800" dirty="0"/>
          </a:p>
        </p:txBody>
      </p:sp>
    </p:spTree>
    <p:extLst>
      <p:ext uri="{BB962C8B-B14F-4D97-AF65-F5344CB8AC3E}">
        <p14:creationId xmlns:p14="http://schemas.microsoft.com/office/powerpoint/2010/main" val="50704659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834189" y="4343400"/>
            <a:ext cx="5189622" cy="4114800"/>
          </a:xfrm>
          <a:prstGeom prst="rect">
            <a:avLst/>
          </a:prstGeom>
        </p:spPr>
        <p:txBody>
          <a:bodyPr/>
          <a:lstStyle/>
          <a:p>
            <a:pPr>
              <a:lnSpc>
                <a:spcPct val="100000"/>
              </a:lnSpc>
              <a:spcBef>
                <a:spcPct val="30000"/>
              </a:spcBef>
              <a:defRPr/>
            </a:pPr>
            <a:r>
              <a:rPr lang="en-US" altLang="en-US" b="1" dirty="0"/>
              <a:t>Conclusion: </a:t>
            </a:r>
            <a:r>
              <a:rPr lang="en-US" i="1" dirty="0"/>
              <a:t>1 </a:t>
            </a:r>
            <a:r>
              <a:rPr lang="en-US" i="1" dirty="0" smtClean="0"/>
              <a:t>minute</a:t>
            </a:r>
            <a:endParaRPr lang="en-US" b="1" dirty="0"/>
          </a:p>
          <a:p>
            <a:pPr>
              <a:lnSpc>
                <a:spcPct val="100000"/>
              </a:lnSpc>
              <a:spcBef>
                <a:spcPts val="800"/>
              </a:spcBef>
            </a:pPr>
            <a:r>
              <a:rPr lang="en-US" b="1" dirty="0"/>
              <a:t>Say: </a:t>
            </a:r>
            <a:r>
              <a:rPr lang="en-US" dirty="0"/>
              <a:t>Now that we've completed this module, you should be able to:</a:t>
            </a:r>
          </a:p>
          <a:p>
            <a:pPr marL="171450" lvl="0" indent="-171450">
              <a:lnSpc>
                <a:spcPct val="100000"/>
              </a:lnSpc>
              <a:spcBef>
                <a:spcPts val="800"/>
              </a:spcBef>
              <a:buFont typeface="Arial" charset="0"/>
              <a:buChar char="•"/>
            </a:pPr>
            <a:r>
              <a:rPr lang="en-US" dirty="0"/>
              <a:t>Identify the two main types of exercises</a:t>
            </a:r>
          </a:p>
          <a:p>
            <a:pPr marL="171450" lvl="0" indent="-171450">
              <a:lnSpc>
                <a:spcPct val="100000"/>
              </a:lnSpc>
              <a:spcBef>
                <a:spcPts val="800"/>
              </a:spcBef>
              <a:buFont typeface="Arial" charset="0"/>
              <a:buChar char="•"/>
            </a:pPr>
            <a:r>
              <a:rPr lang="en-US" dirty="0"/>
              <a:t>Determine how different types of exercises fit with different organizational needs</a:t>
            </a:r>
          </a:p>
          <a:p>
            <a:pPr marL="171450" lvl="0" indent="-171450">
              <a:lnSpc>
                <a:spcPct val="100000"/>
              </a:lnSpc>
              <a:spcBef>
                <a:spcPts val="800"/>
              </a:spcBef>
              <a:buFont typeface="Arial" charset="0"/>
              <a:buChar char="•"/>
            </a:pPr>
            <a:r>
              <a:rPr lang="en-US" dirty="0"/>
              <a:t>Establish the role of testing in exercise creation</a:t>
            </a:r>
          </a:p>
        </p:txBody>
      </p:sp>
      <p:sp>
        <p:nvSpPr>
          <p:cNvPr id="4" name="Footer Placeholder 3"/>
          <p:cNvSpPr>
            <a:spLocks noGrp="1"/>
          </p:cNvSpPr>
          <p:nvPr>
            <p:ph type="ftr" sz="quarter" idx="10"/>
          </p:nvPr>
        </p:nvSpPr>
        <p:spPr>
          <a:xfrm>
            <a:off x="0" y="8928556"/>
            <a:ext cx="2925801" cy="215444"/>
          </a:xfrm>
        </p:spPr>
        <p:txBody>
          <a:bodyPr/>
          <a:lstStyle/>
          <a:p>
            <a:pPr eaLnBrk="0" hangingPunct="0"/>
            <a:r>
              <a:rPr lang="en-US" sz="800" dirty="0" smtClean="0">
                <a:solidFill>
                  <a:prstClr val="black">
                    <a:lumMod val="65000"/>
                    <a:lumOff val="35000"/>
                  </a:prstClr>
                </a:solidFill>
                <a:cs typeface=""/>
              </a:rPr>
              <a:t>Module 4: Deciding on the Exercise Type © 2017 FIRST</a:t>
            </a:r>
          </a:p>
        </p:txBody>
      </p:sp>
      <p:sp>
        <p:nvSpPr>
          <p:cNvPr id="5" name="Slide Number Placeholder 4"/>
          <p:cNvSpPr>
            <a:spLocks noGrp="1"/>
          </p:cNvSpPr>
          <p:nvPr>
            <p:ph type="sldNum" sz="quarter" idx="11"/>
          </p:nvPr>
        </p:nvSpPr>
        <p:spPr/>
        <p:txBody>
          <a:bodyPr/>
          <a:lstStyle/>
          <a:p>
            <a:fld id="{F5E97437-CEF4-4036-91BC-BC5EA72D1A5E}" type="slidenum">
              <a:rPr lang="en-US" altLang="en-US" smtClean="0"/>
              <a:pPr/>
              <a:t>23</a:t>
            </a:fld>
            <a:endParaRPr lang="en-US" altLang="en-US" dirty="0"/>
          </a:p>
        </p:txBody>
      </p:sp>
    </p:spTree>
    <p:extLst>
      <p:ext uri="{BB962C8B-B14F-4D97-AF65-F5344CB8AC3E}">
        <p14:creationId xmlns:p14="http://schemas.microsoft.com/office/powerpoint/2010/main" val="127093196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spect="1" noChangeArrowheads="1" noTextEdit="1"/>
          </p:cNvSpPr>
          <p:nvPr>
            <p:ph type="sldImg"/>
          </p:nvPr>
        </p:nvSpPr>
        <p:spPr>
          <a:ln/>
        </p:spPr>
      </p:sp>
      <p:sp>
        <p:nvSpPr>
          <p:cNvPr id="35843" name="Rectangle 3"/>
          <p:cNvSpPr>
            <a:spLocks noGrp="1" noChangeArrowheads="1"/>
          </p:cNvSpPr>
          <p:nvPr>
            <p:ph type="body" idx="1"/>
          </p:nvPr>
        </p:nvSpPr>
        <p:spPr>
          <a:xfrm>
            <a:off x="505326" y="4343400"/>
            <a:ext cx="5847348" cy="4114800"/>
          </a:xfrm>
          <a:prstGeom prst="rect">
            <a:avLst/>
          </a:prstGeom>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defRPr/>
            </a:pPr>
            <a:r>
              <a:rPr lang="en-US" altLang="en-US" b="1" dirty="0"/>
              <a:t>Questions?: </a:t>
            </a:r>
            <a:r>
              <a:rPr lang="en-US" altLang="en-US" i="1" dirty="0"/>
              <a:t>2 minutes</a:t>
            </a:r>
          </a:p>
          <a:p>
            <a:pPr eaLnBrk="1" hangingPunct="1">
              <a:defRPr/>
            </a:pPr>
            <a:r>
              <a:rPr lang="en-US" altLang="en-US" b="1" dirty="0" smtClean="0"/>
              <a:t>Say</a:t>
            </a:r>
            <a:r>
              <a:rPr lang="en-US" altLang="en-US" b="1" dirty="0"/>
              <a:t>: </a:t>
            </a:r>
            <a:r>
              <a:rPr lang="en-US" altLang="en-US" dirty="0"/>
              <a:t>Any questions?</a:t>
            </a:r>
          </a:p>
          <a:p>
            <a:pPr eaLnBrk="1" hangingPunct="1">
              <a:defRPr/>
            </a:pPr>
            <a:r>
              <a:rPr lang="en-US" altLang="en-US" b="1" dirty="0" smtClean="0"/>
              <a:t>Ask </a:t>
            </a:r>
            <a:r>
              <a:rPr lang="en-US" altLang="en-US" dirty="0"/>
              <a:t>for structured feedback and put any large-scale questions or questions on a particular tangent that you don’t want to address at the moment in the “Parking Lot,” to address either after class or in a follow-up session.</a:t>
            </a:r>
          </a:p>
          <a:p>
            <a:r>
              <a:rPr lang="en-US" b="1" dirty="0" smtClean="0"/>
              <a:t>Segue</a:t>
            </a:r>
            <a:r>
              <a:rPr lang="en-US" b="1" dirty="0"/>
              <a:t>: </a:t>
            </a:r>
            <a:r>
              <a:rPr lang="en-US" dirty="0"/>
              <a:t>Let’s move to the next module</a:t>
            </a:r>
            <a:r>
              <a:rPr lang="en-US" dirty="0" smtClean="0"/>
              <a:t>.</a:t>
            </a:r>
            <a:endParaRPr lang="en-US" altLang="en-US" dirty="0"/>
          </a:p>
        </p:txBody>
      </p:sp>
      <p:sp>
        <p:nvSpPr>
          <p:cNvPr id="2" name="Footer Placeholder 1"/>
          <p:cNvSpPr>
            <a:spLocks noGrp="1"/>
          </p:cNvSpPr>
          <p:nvPr>
            <p:ph type="ftr" sz="quarter" idx="10"/>
          </p:nvPr>
        </p:nvSpPr>
        <p:spPr>
          <a:xfrm>
            <a:off x="0" y="8928556"/>
            <a:ext cx="2925801" cy="215444"/>
          </a:xfrm>
        </p:spPr>
        <p:txBody>
          <a:bodyPr/>
          <a:lstStyle/>
          <a:p>
            <a:pPr eaLnBrk="0" hangingPunct="0"/>
            <a:r>
              <a:rPr lang="en-US" sz="800" dirty="0" smtClean="0">
                <a:solidFill>
                  <a:prstClr val="black">
                    <a:lumMod val="65000"/>
                    <a:lumOff val="35000"/>
                  </a:prstClr>
                </a:solidFill>
                <a:cs typeface=""/>
              </a:rPr>
              <a:t>Module 4: Deciding on the Exercise Type © 2017 FIRST</a:t>
            </a:r>
          </a:p>
        </p:txBody>
      </p:sp>
    </p:spTree>
    <p:extLst>
      <p:ext uri="{BB962C8B-B14F-4D97-AF65-F5344CB8AC3E}">
        <p14:creationId xmlns:p14="http://schemas.microsoft.com/office/powerpoint/2010/main" val="147765292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spect="1" noChangeArrowheads="1" noTextEdit="1"/>
          </p:cNvSpPr>
          <p:nvPr>
            <p:ph type="sldImg"/>
          </p:nvPr>
        </p:nvSpPr>
        <p:spPr>
          <a:ln/>
        </p:spPr>
      </p:sp>
      <p:sp>
        <p:nvSpPr>
          <p:cNvPr id="24579" name="Rectangle 3"/>
          <p:cNvSpPr>
            <a:spLocks noGrp="1" noChangeArrowheads="1"/>
          </p:cNvSpPr>
          <p:nvPr>
            <p:ph type="body" idx="1"/>
          </p:nvPr>
        </p:nvSpPr>
        <p:spPr>
          <a:xfrm>
            <a:off x="304800" y="4343400"/>
            <a:ext cx="6248400" cy="4114800"/>
          </a:xfrm>
          <a:prstGeom prst="rect">
            <a:avLst/>
          </a:prstGeom>
          <a:noFill/>
          <a:ln/>
          <a:extLst>
            <a:ext uri="{FAA26D3D-D897-4be2-8F04-BA451C77F1D7}">
              <ma14:placeholderFlag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ltLang="en-US" dirty="0"/>
          </a:p>
        </p:txBody>
      </p:sp>
      <p:sp>
        <p:nvSpPr>
          <p:cNvPr id="2" name="Footer Placeholder 1"/>
          <p:cNvSpPr>
            <a:spLocks noGrp="1"/>
          </p:cNvSpPr>
          <p:nvPr>
            <p:ph type="ftr" sz="quarter" idx="10"/>
          </p:nvPr>
        </p:nvSpPr>
        <p:spPr>
          <a:xfrm>
            <a:off x="0" y="8928556"/>
            <a:ext cx="2925801" cy="215444"/>
          </a:xfrm>
        </p:spPr>
        <p:txBody>
          <a:bodyPr/>
          <a:lstStyle/>
          <a:p>
            <a:pPr>
              <a:defRPr/>
            </a:pPr>
            <a:r>
              <a:rPr lang="en-US" altLang="en-US" dirty="0" smtClean="0"/>
              <a:t>Module 4: Deciding on the Exercise Type © 2017 FIRST</a:t>
            </a:r>
            <a:endParaRPr lang="en-US" altLang="en-US" dirty="0"/>
          </a:p>
        </p:txBody>
      </p:sp>
    </p:spTree>
    <p:extLst>
      <p:ext uri="{BB962C8B-B14F-4D97-AF65-F5344CB8AC3E}">
        <p14:creationId xmlns:p14="http://schemas.microsoft.com/office/powerpoint/2010/main" val="623811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553453" y="4343400"/>
            <a:ext cx="5751094" cy="4114800"/>
          </a:xfrm>
          <a:prstGeom prst="rect">
            <a:avLst/>
          </a:prstGeom>
        </p:spPr>
        <p:txBody>
          <a:bodyPr/>
          <a:lstStyle/>
          <a:p>
            <a:pPr>
              <a:lnSpc>
                <a:spcPct val="100000"/>
              </a:lnSpc>
              <a:spcBef>
                <a:spcPct val="30000"/>
              </a:spcBef>
              <a:defRPr/>
            </a:pPr>
            <a:r>
              <a:rPr lang="en-US" altLang="en-US" b="1" dirty="0"/>
              <a:t>Agenda: </a:t>
            </a:r>
            <a:r>
              <a:rPr lang="en-US" i="1" dirty="0"/>
              <a:t>1 </a:t>
            </a:r>
            <a:r>
              <a:rPr lang="en-US" i="1" dirty="0" smtClean="0"/>
              <a:t>minute</a:t>
            </a:r>
            <a:endParaRPr lang="en-US" b="1" dirty="0"/>
          </a:p>
          <a:p>
            <a:r>
              <a:rPr lang="en-US" b="1" dirty="0"/>
              <a:t>Say: </a:t>
            </a:r>
            <a:r>
              <a:rPr lang="en-US" dirty="0"/>
              <a:t>By the end of this module, you will be able to:</a:t>
            </a:r>
          </a:p>
          <a:p>
            <a:pPr marL="171450" lvl="0" indent="-171450">
              <a:lnSpc>
                <a:spcPct val="100000"/>
              </a:lnSpc>
              <a:spcBef>
                <a:spcPts val="800"/>
              </a:spcBef>
              <a:buFont typeface="Arial" charset="0"/>
              <a:buChar char="•"/>
            </a:pPr>
            <a:r>
              <a:rPr lang="en-US" dirty="0"/>
              <a:t>Identify the two main types of exercises</a:t>
            </a:r>
          </a:p>
          <a:p>
            <a:pPr marL="171450" lvl="0" indent="-171450">
              <a:lnSpc>
                <a:spcPct val="100000"/>
              </a:lnSpc>
              <a:spcBef>
                <a:spcPts val="800"/>
              </a:spcBef>
              <a:buFont typeface="Arial" charset="0"/>
              <a:buChar char="•"/>
            </a:pPr>
            <a:r>
              <a:rPr lang="en-US" dirty="0"/>
              <a:t>Determine how different types of exercises fit with different organizational needs</a:t>
            </a:r>
          </a:p>
          <a:p>
            <a:pPr marL="171450" lvl="0" indent="-171450">
              <a:lnSpc>
                <a:spcPct val="100000"/>
              </a:lnSpc>
              <a:spcBef>
                <a:spcPts val="800"/>
              </a:spcBef>
              <a:buFont typeface="Arial" charset="0"/>
              <a:buChar char="•"/>
            </a:pPr>
            <a:r>
              <a:rPr lang="en-US" dirty="0"/>
              <a:t>Establish the role of testing in exercise </a:t>
            </a:r>
            <a:r>
              <a:rPr lang="en-US" dirty="0" smtClean="0"/>
              <a:t>creation</a:t>
            </a:r>
            <a:endParaRPr lang="en-US" b="1" dirty="0"/>
          </a:p>
          <a:p>
            <a:r>
              <a:rPr lang="en-US" b="1" dirty="0"/>
              <a:t>Segue: </a:t>
            </a:r>
            <a:r>
              <a:rPr lang="en-US" dirty="0"/>
              <a:t>Let's get a sense of where we are in the exercise creation process.</a:t>
            </a:r>
          </a:p>
        </p:txBody>
      </p:sp>
      <p:sp>
        <p:nvSpPr>
          <p:cNvPr id="4" name="Footer Placeholder 3"/>
          <p:cNvSpPr>
            <a:spLocks noGrp="1"/>
          </p:cNvSpPr>
          <p:nvPr>
            <p:ph type="ftr" sz="quarter" idx="10"/>
          </p:nvPr>
        </p:nvSpPr>
        <p:spPr>
          <a:xfrm>
            <a:off x="0" y="8928556"/>
            <a:ext cx="2925801" cy="215444"/>
          </a:xfrm>
        </p:spPr>
        <p:txBody>
          <a:bodyPr/>
          <a:lstStyle/>
          <a:p>
            <a:pPr eaLnBrk="0" hangingPunct="0"/>
            <a:r>
              <a:rPr lang="en-US" sz="800" dirty="0" smtClean="0">
                <a:solidFill>
                  <a:prstClr val="black">
                    <a:lumMod val="65000"/>
                    <a:lumOff val="35000"/>
                  </a:prstClr>
                </a:solidFill>
                <a:cs typeface=""/>
              </a:rPr>
              <a:t>Module 4: Deciding on the Exercise Type © 2017 FIRST</a:t>
            </a:r>
          </a:p>
        </p:txBody>
      </p:sp>
      <p:sp>
        <p:nvSpPr>
          <p:cNvPr id="5" name="Slide Number Placeholder 4"/>
          <p:cNvSpPr>
            <a:spLocks noGrp="1"/>
          </p:cNvSpPr>
          <p:nvPr>
            <p:ph type="sldNum" sz="quarter" idx="11"/>
          </p:nvPr>
        </p:nvSpPr>
        <p:spPr/>
        <p:txBody>
          <a:bodyPr/>
          <a:lstStyle/>
          <a:p>
            <a:fld id="{F5E97437-CEF4-4036-91BC-BC5EA72D1A5E}" type="slidenum">
              <a:rPr lang="en-US" altLang="en-US" smtClean="0"/>
              <a:pPr/>
              <a:t>3</a:t>
            </a:fld>
            <a:endParaRPr lang="en-US" altLang="en-US" dirty="0"/>
          </a:p>
        </p:txBody>
      </p:sp>
    </p:spTree>
    <p:extLst>
      <p:ext uri="{BB962C8B-B14F-4D97-AF65-F5344CB8AC3E}">
        <p14:creationId xmlns:p14="http://schemas.microsoft.com/office/powerpoint/2010/main" val="19391201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304800" y="4343400"/>
            <a:ext cx="6248400" cy="4114800"/>
          </a:xfrm>
          <a:prstGeom prst="rect">
            <a:avLst/>
          </a:prstGeom>
        </p:spPr>
        <p:txBody>
          <a:bodyPr/>
          <a:lstStyle/>
          <a:p>
            <a:pPr marL="0" lvl="1" indent="0">
              <a:lnSpc>
                <a:spcPct val="100000"/>
              </a:lnSpc>
              <a:spcBef>
                <a:spcPct val="30000"/>
              </a:spcBef>
              <a:buNone/>
              <a:defRPr/>
            </a:pPr>
            <a:r>
              <a:rPr lang="en-US" b="1" dirty="0"/>
              <a:t>Exercise Creation Process</a:t>
            </a:r>
            <a:r>
              <a:rPr lang="en-US" altLang="en-US" b="1" dirty="0">
                <a:cs typeface="Lucida Sans Regular" charset="0"/>
              </a:rPr>
              <a:t>: </a:t>
            </a:r>
            <a:r>
              <a:rPr lang="en-US" i="1" dirty="0">
                <a:cs typeface="Lucida Sans Regular" charset="0"/>
              </a:rPr>
              <a:t>0 </a:t>
            </a:r>
            <a:r>
              <a:rPr lang="en-US" i="1" dirty="0" smtClean="0">
                <a:cs typeface="Lucida Sans Regular" charset="0"/>
              </a:rPr>
              <a:t>minutes</a:t>
            </a:r>
            <a:endParaRPr lang="en-US" dirty="0"/>
          </a:p>
          <a:p>
            <a:pPr lvl="0">
              <a:lnSpc>
                <a:spcPct val="100000"/>
              </a:lnSpc>
              <a:spcBef>
                <a:spcPts val="800"/>
              </a:spcBef>
            </a:pPr>
            <a:r>
              <a:rPr lang="en-US" b="1" dirty="0"/>
              <a:t>Say: </a:t>
            </a:r>
            <a:r>
              <a:rPr lang="en-US" dirty="0"/>
              <a:t>In the four-step exercise creation process, we are still in the Design phase</a:t>
            </a:r>
            <a:r>
              <a:rPr lang="en-US" dirty="0" smtClean="0"/>
              <a:t>.</a:t>
            </a:r>
            <a:endParaRPr lang="en-US" dirty="0"/>
          </a:p>
        </p:txBody>
      </p:sp>
      <p:sp>
        <p:nvSpPr>
          <p:cNvPr id="4" name="Footer Placeholder 3"/>
          <p:cNvSpPr>
            <a:spLocks noGrp="1"/>
          </p:cNvSpPr>
          <p:nvPr>
            <p:ph type="ftr" sz="quarter" idx="10"/>
          </p:nvPr>
        </p:nvSpPr>
        <p:spPr>
          <a:xfrm>
            <a:off x="0" y="8928556"/>
            <a:ext cx="3780202" cy="215444"/>
          </a:xfrm>
        </p:spPr>
        <p:txBody>
          <a:bodyPr/>
          <a:lstStyle/>
          <a:p>
            <a:pPr eaLnBrk="0" hangingPunct="0"/>
            <a:r>
              <a:rPr lang="en-US" sz="800" dirty="0" smtClean="0">
                <a:solidFill>
                  <a:prstClr val="black">
                    <a:lumMod val="65000"/>
                    <a:lumOff val="35000"/>
                  </a:prstClr>
                </a:solidFill>
                <a:cs typeface=""/>
              </a:rPr>
              <a:t>Module 3: Establishing Exercise Audiences and Objectives © 2017 FIRST</a:t>
            </a:r>
          </a:p>
        </p:txBody>
      </p:sp>
      <p:sp>
        <p:nvSpPr>
          <p:cNvPr id="5" name="Slide Number Placeholder 4"/>
          <p:cNvSpPr>
            <a:spLocks noGrp="1"/>
          </p:cNvSpPr>
          <p:nvPr>
            <p:ph type="sldNum" sz="quarter" idx="11"/>
          </p:nvPr>
        </p:nvSpPr>
        <p:spPr/>
        <p:txBody>
          <a:bodyPr/>
          <a:lstStyle/>
          <a:p>
            <a:fld id="{F5E97437-CEF4-4036-91BC-BC5EA72D1A5E}" type="slidenum">
              <a:rPr lang="en-US" altLang="en-US" smtClean="0"/>
              <a:pPr/>
              <a:t>4</a:t>
            </a:fld>
            <a:endParaRPr lang="en-US" altLang="en-US" dirty="0"/>
          </a:p>
        </p:txBody>
      </p:sp>
    </p:spTree>
    <p:extLst>
      <p:ext uri="{BB962C8B-B14F-4D97-AF65-F5344CB8AC3E}">
        <p14:creationId xmlns:p14="http://schemas.microsoft.com/office/powerpoint/2010/main" val="20356550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553453" y="4343400"/>
            <a:ext cx="5751094" cy="4114800"/>
          </a:xfrm>
          <a:prstGeom prst="rect">
            <a:avLst/>
          </a:prstGeom>
        </p:spPr>
        <p:txBody>
          <a:bodyPr/>
          <a:lstStyle/>
          <a:p>
            <a:pPr>
              <a:lnSpc>
                <a:spcPct val="100000"/>
              </a:lnSpc>
              <a:spcBef>
                <a:spcPct val="30000"/>
              </a:spcBef>
              <a:defRPr/>
            </a:pPr>
            <a:r>
              <a:rPr lang="en-US" b="1" dirty="0"/>
              <a:t>Three Pillars of Exercise Creation:</a:t>
            </a:r>
            <a:r>
              <a:rPr lang="en-US" dirty="0"/>
              <a:t> </a:t>
            </a:r>
            <a:r>
              <a:rPr lang="en-US" i="1" dirty="0"/>
              <a:t>1 </a:t>
            </a:r>
            <a:r>
              <a:rPr lang="en-US" i="1" dirty="0" smtClean="0"/>
              <a:t>minute</a:t>
            </a:r>
            <a:endParaRPr lang="en-US" b="1" dirty="0"/>
          </a:p>
          <a:p>
            <a:pPr marL="0" lvl="0" indent="-114300">
              <a:lnSpc>
                <a:spcPct val="100000"/>
              </a:lnSpc>
              <a:spcBef>
                <a:spcPts val="800"/>
              </a:spcBef>
              <a:buFont typeface="+mj-lt"/>
              <a:buNone/>
            </a:pPr>
            <a:r>
              <a:rPr lang="en-US" b="1" dirty="0"/>
              <a:t>Say: </a:t>
            </a:r>
            <a:r>
              <a:rPr lang="en-US" dirty="0"/>
              <a:t>Earlier, we established that the three pillars of exercise creation are:</a:t>
            </a:r>
          </a:p>
          <a:p>
            <a:pPr marL="514350" lvl="1" indent="-228600">
              <a:lnSpc>
                <a:spcPct val="100000"/>
              </a:lnSpc>
              <a:spcBef>
                <a:spcPts val="800"/>
              </a:spcBef>
              <a:buFont typeface="+mj-lt"/>
              <a:buAutoNum type="arabicPeriod"/>
            </a:pPr>
            <a:r>
              <a:rPr lang="en-US" dirty="0"/>
              <a:t>Training audience</a:t>
            </a:r>
          </a:p>
          <a:p>
            <a:pPr marL="514350" lvl="1" indent="-228600">
              <a:lnSpc>
                <a:spcPct val="100000"/>
              </a:lnSpc>
              <a:spcBef>
                <a:spcPts val="800"/>
              </a:spcBef>
              <a:buFont typeface="+mj-lt"/>
              <a:buAutoNum type="arabicPeriod"/>
            </a:pPr>
            <a:r>
              <a:rPr lang="en-US" dirty="0"/>
              <a:t>Objectives </a:t>
            </a:r>
          </a:p>
          <a:p>
            <a:pPr marL="514350" lvl="1" indent="-228600">
              <a:lnSpc>
                <a:spcPct val="100000"/>
              </a:lnSpc>
              <a:spcBef>
                <a:spcPts val="800"/>
              </a:spcBef>
              <a:buFont typeface="+mj-lt"/>
              <a:buAutoNum type="arabicPeriod"/>
            </a:pPr>
            <a:r>
              <a:rPr lang="en-US" dirty="0" smtClean="0"/>
              <a:t>Modalities</a:t>
            </a:r>
            <a:endParaRPr lang="en-US" dirty="0"/>
          </a:p>
          <a:p>
            <a:pPr marL="0" lvl="0" indent="0">
              <a:lnSpc>
                <a:spcPct val="100000"/>
              </a:lnSpc>
              <a:spcBef>
                <a:spcPts val="800"/>
              </a:spcBef>
              <a:buFont typeface="+mj-lt"/>
              <a:buNone/>
            </a:pPr>
            <a:r>
              <a:rPr lang="en-US" dirty="0"/>
              <a:t>In this module we will talk about the last item, establishing the modalities for the exercise program.</a:t>
            </a:r>
          </a:p>
        </p:txBody>
      </p:sp>
      <p:sp>
        <p:nvSpPr>
          <p:cNvPr id="4" name="Footer Placeholder 3"/>
          <p:cNvSpPr>
            <a:spLocks noGrp="1"/>
          </p:cNvSpPr>
          <p:nvPr>
            <p:ph type="ftr" sz="quarter" idx="10"/>
          </p:nvPr>
        </p:nvSpPr>
        <p:spPr>
          <a:xfrm>
            <a:off x="0" y="8928556"/>
            <a:ext cx="2925801" cy="215444"/>
          </a:xfrm>
        </p:spPr>
        <p:txBody>
          <a:bodyPr/>
          <a:lstStyle/>
          <a:p>
            <a:pPr eaLnBrk="0" hangingPunct="0"/>
            <a:r>
              <a:rPr lang="en-US" sz="800" dirty="0" smtClean="0">
                <a:solidFill>
                  <a:prstClr val="black">
                    <a:lumMod val="65000"/>
                    <a:lumOff val="35000"/>
                  </a:prstClr>
                </a:solidFill>
                <a:cs typeface=""/>
              </a:rPr>
              <a:t>Module 4: Deciding on the Exercise Type © 2017 FIRST</a:t>
            </a:r>
          </a:p>
        </p:txBody>
      </p:sp>
      <p:sp>
        <p:nvSpPr>
          <p:cNvPr id="5" name="Slide Number Placeholder 4"/>
          <p:cNvSpPr>
            <a:spLocks noGrp="1"/>
          </p:cNvSpPr>
          <p:nvPr>
            <p:ph type="sldNum" sz="quarter" idx="11"/>
          </p:nvPr>
        </p:nvSpPr>
        <p:spPr/>
        <p:txBody>
          <a:bodyPr/>
          <a:lstStyle/>
          <a:p>
            <a:fld id="{F5E97437-CEF4-4036-91BC-BC5EA72D1A5E}" type="slidenum">
              <a:rPr lang="en-US" altLang="en-US" smtClean="0"/>
              <a:pPr/>
              <a:t>5</a:t>
            </a:fld>
            <a:endParaRPr lang="en-US" altLang="en-US" dirty="0"/>
          </a:p>
        </p:txBody>
      </p:sp>
    </p:spTree>
    <p:extLst>
      <p:ext uri="{BB962C8B-B14F-4D97-AF65-F5344CB8AC3E}">
        <p14:creationId xmlns:p14="http://schemas.microsoft.com/office/powerpoint/2010/main" val="9304103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65747" y="4343400"/>
            <a:ext cx="5526506" cy="4114800"/>
          </a:xfrm>
          <a:prstGeom prst="rect">
            <a:avLst/>
          </a:prstGeom>
        </p:spPr>
        <p:txBody>
          <a:bodyPr/>
          <a:lstStyle/>
          <a:p>
            <a:pPr>
              <a:lnSpc>
                <a:spcPct val="100000"/>
              </a:lnSpc>
              <a:defRPr/>
            </a:pPr>
            <a:r>
              <a:rPr lang="en-US" b="1" dirty="0"/>
              <a:t>Exercise Structure:</a:t>
            </a:r>
            <a:r>
              <a:rPr lang="en-US" dirty="0"/>
              <a:t> </a:t>
            </a:r>
            <a:r>
              <a:rPr lang="en-US" i="1" dirty="0"/>
              <a:t>2 </a:t>
            </a:r>
            <a:r>
              <a:rPr lang="en-US" i="1" dirty="0" smtClean="0"/>
              <a:t>minutes</a:t>
            </a:r>
            <a:endParaRPr lang="en-US" b="1" dirty="0"/>
          </a:p>
          <a:p>
            <a:pPr>
              <a:lnSpc>
                <a:spcPct val="100000"/>
              </a:lnSpc>
              <a:defRPr/>
            </a:pPr>
            <a:r>
              <a:rPr lang="en-US" b="1" dirty="0"/>
              <a:t>Say: </a:t>
            </a:r>
            <a:r>
              <a:rPr lang="en-US" dirty="0"/>
              <a:t>Before we get into the details of creating exercises, remember that you should structure your exercise in a logical, readily accessible way. You can employ one of the best systematic structures for exercises by constructing a scenario on three levels: events, incidents, and “injects,” or the introduction of new information into the scenario. </a:t>
            </a:r>
          </a:p>
          <a:p>
            <a:r>
              <a:rPr lang="en-US" dirty="0"/>
              <a:t>When your scenario is developed, the exercise should not become too complex and overburdened by details. The content should allow your target group to focus on decision-making and action. Onscreen you can see an example of a generic breakdown of an exercise. </a:t>
            </a:r>
          </a:p>
        </p:txBody>
      </p:sp>
      <p:sp>
        <p:nvSpPr>
          <p:cNvPr id="4" name="Footer Placeholder 3"/>
          <p:cNvSpPr>
            <a:spLocks noGrp="1"/>
          </p:cNvSpPr>
          <p:nvPr>
            <p:ph type="ftr" sz="quarter" idx="10"/>
          </p:nvPr>
        </p:nvSpPr>
        <p:spPr>
          <a:xfrm>
            <a:off x="0" y="8928556"/>
            <a:ext cx="2925801" cy="215444"/>
          </a:xfrm>
        </p:spPr>
        <p:txBody>
          <a:bodyPr/>
          <a:lstStyle/>
          <a:p>
            <a:pPr eaLnBrk="0" hangingPunct="0"/>
            <a:r>
              <a:rPr lang="en-US" sz="800" dirty="0" smtClean="0">
                <a:solidFill>
                  <a:prstClr val="black">
                    <a:lumMod val="65000"/>
                    <a:lumOff val="35000"/>
                  </a:prstClr>
                </a:solidFill>
                <a:cs typeface=""/>
              </a:rPr>
              <a:t>Module 4: Deciding on the Exercise Type © 2017 FIRST</a:t>
            </a:r>
          </a:p>
        </p:txBody>
      </p:sp>
      <p:sp>
        <p:nvSpPr>
          <p:cNvPr id="5" name="Slide Number Placeholder 4"/>
          <p:cNvSpPr>
            <a:spLocks noGrp="1"/>
          </p:cNvSpPr>
          <p:nvPr>
            <p:ph type="sldNum" sz="quarter" idx="11"/>
          </p:nvPr>
        </p:nvSpPr>
        <p:spPr/>
        <p:txBody>
          <a:bodyPr/>
          <a:lstStyle/>
          <a:p>
            <a:fld id="{F5E97437-CEF4-4036-91BC-BC5EA72D1A5E}" type="slidenum">
              <a:rPr lang="en-US" altLang="en-US" smtClean="0"/>
              <a:pPr/>
              <a:t>6</a:t>
            </a:fld>
            <a:endParaRPr lang="en-US" altLang="en-US" dirty="0"/>
          </a:p>
        </p:txBody>
      </p:sp>
    </p:spTree>
    <p:extLst>
      <p:ext uri="{BB962C8B-B14F-4D97-AF65-F5344CB8AC3E}">
        <p14:creationId xmlns:p14="http://schemas.microsoft.com/office/powerpoint/2010/main" val="3069224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553453" y="4343400"/>
            <a:ext cx="5751094" cy="4114800"/>
          </a:xfrm>
          <a:prstGeom prst="rect">
            <a:avLst/>
          </a:prstGeom>
        </p:spPr>
        <p:txBody>
          <a:bodyPr/>
          <a:lstStyle/>
          <a:p>
            <a:r>
              <a:rPr lang="en-US" b="1" dirty="0"/>
              <a:t>Types of Exercises: </a:t>
            </a:r>
            <a:r>
              <a:rPr lang="en-US" i="1" dirty="0"/>
              <a:t>2 minutes</a:t>
            </a:r>
          </a:p>
          <a:p>
            <a:r>
              <a:rPr lang="en-US" b="1" dirty="0" smtClean="0"/>
              <a:t>Say</a:t>
            </a:r>
            <a:r>
              <a:rPr lang="en-US" b="1" dirty="0"/>
              <a:t>:</a:t>
            </a:r>
            <a:r>
              <a:rPr lang="en-US" dirty="0"/>
              <a:t> There are two main types of exercises:</a:t>
            </a:r>
          </a:p>
          <a:p>
            <a:r>
              <a:rPr lang="en-US" dirty="0"/>
              <a:t>Discussion-Based Exercises are used to familiarize players with existing plans, policies, agreements, and procedures, or to develop new ones. Discussion-based exercises focus on strategic, policy-oriented issues. Facilitators and/or presenters usually lead the discussion, keeping participants on track towards meeting exercise objectives. </a:t>
            </a:r>
          </a:p>
          <a:p>
            <a:r>
              <a:rPr lang="en-US" dirty="0"/>
              <a:t>Operations-Based Exercises are used to validate plans, policies, agreements, and procedures; clarify roles and responsibilities; and identify resource gaps. Operations-based exercises are characterized by actual reactions to an exercise scenario, such as initiating communications or mobilizing personnel and resources</a:t>
            </a:r>
            <a:r>
              <a:rPr lang="en-US" dirty="0" smtClean="0"/>
              <a:t>.</a:t>
            </a:r>
            <a:endParaRPr lang="en-US" dirty="0"/>
          </a:p>
        </p:txBody>
      </p:sp>
      <p:sp>
        <p:nvSpPr>
          <p:cNvPr id="4" name="Footer Placeholder 3"/>
          <p:cNvSpPr>
            <a:spLocks noGrp="1"/>
          </p:cNvSpPr>
          <p:nvPr>
            <p:ph type="ftr" sz="quarter" idx="10"/>
          </p:nvPr>
        </p:nvSpPr>
        <p:spPr>
          <a:xfrm>
            <a:off x="0" y="8928556"/>
            <a:ext cx="2925801" cy="215444"/>
          </a:xfrm>
        </p:spPr>
        <p:txBody>
          <a:bodyPr/>
          <a:lstStyle/>
          <a:p>
            <a:pPr eaLnBrk="0" hangingPunct="0"/>
            <a:r>
              <a:rPr lang="en-US" sz="800" dirty="0" smtClean="0">
                <a:solidFill>
                  <a:prstClr val="black">
                    <a:lumMod val="65000"/>
                    <a:lumOff val="35000"/>
                  </a:prstClr>
                </a:solidFill>
                <a:cs typeface=""/>
              </a:rPr>
              <a:t>Module 4: Deciding on the Exercise Type © 2017 FIRST</a:t>
            </a:r>
          </a:p>
        </p:txBody>
      </p:sp>
      <p:sp>
        <p:nvSpPr>
          <p:cNvPr id="5" name="Slide Number Placeholder 4"/>
          <p:cNvSpPr>
            <a:spLocks noGrp="1"/>
          </p:cNvSpPr>
          <p:nvPr>
            <p:ph type="sldNum" sz="quarter" idx="11"/>
          </p:nvPr>
        </p:nvSpPr>
        <p:spPr/>
        <p:txBody>
          <a:bodyPr/>
          <a:lstStyle/>
          <a:p>
            <a:fld id="{F5E97437-CEF4-4036-91BC-BC5EA72D1A5E}" type="slidenum">
              <a:rPr lang="en-US" altLang="en-US" smtClean="0"/>
              <a:pPr/>
              <a:t>7</a:t>
            </a:fld>
            <a:endParaRPr lang="en-US" altLang="en-US" dirty="0"/>
          </a:p>
        </p:txBody>
      </p:sp>
    </p:spTree>
    <p:extLst>
      <p:ext uri="{BB962C8B-B14F-4D97-AF65-F5344CB8AC3E}">
        <p14:creationId xmlns:p14="http://schemas.microsoft.com/office/powerpoint/2010/main" val="16277729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1143000" y="4343400"/>
            <a:ext cx="4572000" cy="4114800"/>
          </a:xfrm>
          <a:prstGeom prst="rect">
            <a:avLst/>
          </a:prstGeom>
        </p:spPr>
        <p:txBody>
          <a:bodyPr/>
          <a:lstStyle/>
          <a:p>
            <a:r>
              <a:rPr lang="en-US" b="1" dirty="0"/>
              <a:t>Discussion-Based Exercises: </a:t>
            </a:r>
            <a:r>
              <a:rPr lang="en-US" i="1" dirty="0" smtClean="0"/>
              <a:t>1 minute</a:t>
            </a:r>
            <a:endParaRPr lang="en-US" i="1" dirty="0"/>
          </a:p>
          <a:p>
            <a:pPr marL="0" lvl="0" indent="-114300">
              <a:lnSpc>
                <a:spcPct val="100000"/>
              </a:lnSpc>
              <a:spcBef>
                <a:spcPts val="800"/>
              </a:spcBef>
              <a:buNone/>
            </a:pPr>
            <a:r>
              <a:rPr lang="en-US" b="1" dirty="0" smtClean="0"/>
              <a:t>Say</a:t>
            </a:r>
            <a:r>
              <a:rPr lang="en-US" b="1" dirty="0"/>
              <a:t>:</a:t>
            </a:r>
            <a:r>
              <a:rPr lang="en-US" dirty="0"/>
              <a:t> Discussion-based exercises include:</a:t>
            </a:r>
          </a:p>
          <a:p>
            <a:pPr marL="171450" lvl="0" indent="-171450">
              <a:lnSpc>
                <a:spcPct val="100000"/>
              </a:lnSpc>
              <a:spcBef>
                <a:spcPts val="800"/>
              </a:spcBef>
              <a:buFont typeface="Arial" charset="0"/>
              <a:buChar char="•"/>
            </a:pPr>
            <a:r>
              <a:rPr lang="en-US" dirty="0"/>
              <a:t>Seminars,</a:t>
            </a:r>
          </a:p>
          <a:p>
            <a:pPr marL="171450" lvl="0" indent="-171450">
              <a:lnSpc>
                <a:spcPct val="100000"/>
              </a:lnSpc>
              <a:spcBef>
                <a:spcPts val="800"/>
              </a:spcBef>
              <a:buFont typeface="Arial" charset="0"/>
              <a:buChar char="•"/>
            </a:pPr>
            <a:r>
              <a:rPr lang="en-US" dirty="0"/>
              <a:t>Workshops,</a:t>
            </a:r>
          </a:p>
          <a:p>
            <a:pPr marL="171450" lvl="0" indent="-171450">
              <a:lnSpc>
                <a:spcPct val="100000"/>
              </a:lnSpc>
              <a:spcBef>
                <a:spcPts val="800"/>
              </a:spcBef>
              <a:buFont typeface="Arial" charset="0"/>
              <a:buChar char="•"/>
            </a:pPr>
            <a:r>
              <a:rPr lang="en-US" dirty="0"/>
              <a:t>Tabletop exercises, or TTXs, and</a:t>
            </a:r>
          </a:p>
          <a:p>
            <a:pPr marL="171450" lvl="0" indent="-171450">
              <a:lnSpc>
                <a:spcPct val="100000"/>
              </a:lnSpc>
              <a:spcBef>
                <a:spcPts val="800"/>
              </a:spcBef>
              <a:buFont typeface="Arial" charset="0"/>
              <a:buChar char="•"/>
            </a:pPr>
            <a:r>
              <a:rPr lang="en-US" dirty="0" smtClean="0"/>
              <a:t>Games</a:t>
            </a:r>
            <a:endParaRPr lang="en-US" dirty="0"/>
          </a:p>
        </p:txBody>
      </p:sp>
      <p:sp>
        <p:nvSpPr>
          <p:cNvPr id="4" name="Footer Placeholder 3"/>
          <p:cNvSpPr>
            <a:spLocks noGrp="1"/>
          </p:cNvSpPr>
          <p:nvPr>
            <p:ph type="ftr" sz="quarter" idx="10"/>
          </p:nvPr>
        </p:nvSpPr>
        <p:spPr>
          <a:xfrm>
            <a:off x="0" y="8928556"/>
            <a:ext cx="2925801" cy="215444"/>
          </a:xfrm>
        </p:spPr>
        <p:txBody>
          <a:bodyPr/>
          <a:lstStyle/>
          <a:p>
            <a:pPr eaLnBrk="0" hangingPunct="0"/>
            <a:r>
              <a:rPr lang="en-US" sz="800" dirty="0" smtClean="0">
                <a:solidFill>
                  <a:prstClr val="black">
                    <a:lumMod val="65000"/>
                    <a:lumOff val="35000"/>
                  </a:prstClr>
                </a:solidFill>
                <a:cs typeface=""/>
              </a:rPr>
              <a:t>Module 4: Deciding on the Exercise Type © 2017 FIRST</a:t>
            </a:r>
          </a:p>
        </p:txBody>
      </p:sp>
      <p:sp>
        <p:nvSpPr>
          <p:cNvPr id="5" name="Slide Number Placeholder 4"/>
          <p:cNvSpPr>
            <a:spLocks noGrp="1"/>
          </p:cNvSpPr>
          <p:nvPr>
            <p:ph type="sldNum" sz="quarter" idx="11"/>
          </p:nvPr>
        </p:nvSpPr>
        <p:spPr/>
        <p:txBody>
          <a:bodyPr/>
          <a:lstStyle/>
          <a:p>
            <a:fld id="{F5E97437-CEF4-4036-91BC-BC5EA72D1A5E}" type="slidenum">
              <a:rPr lang="en-US" altLang="en-US" smtClean="0"/>
              <a:pPr/>
              <a:t>8</a:t>
            </a:fld>
            <a:endParaRPr lang="en-US" altLang="en-US" dirty="0"/>
          </a:p>
        </p:txBody>
      </p:sp>
    </p:spTree>
    <p:extLst>
      <p:ext uri="{BB962C8B-B14F-4D97-AF65-F5344CB8AC3E}">
        <p14:creationId xmlns:p14="http://schemas.microsoft.com/office/powerpoint/2010/main" val="20796830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78042" y="4343400"/>
            <a:ext cx="5301916" cy="4114800"/>
          </a:xfrm>
          <a:prstGeom prst="rect">
            <a:avLst/>
          </a:prstGeom>
        </p:spPr>
        <p:txBody>
          <a:bodyPr/>
          <a:lstStyle/>
          <a:p>
            <a:r>
              <a:rPr lang="en-US" b="1" dirty="0"/>
              <a:t>Seminars: </a:t>
            </a:r>
            <a:r>
              <a:rPr lang="en-US" i="1" dirty="0"/>
              <a:t>2 </a:t>
            </a:r>
            <a:r>
              <a:rPr lang="en-US" i="1" dirty="0" smtClean="0"/>
              <a:t>minutes</a:t>
            </a:r>
            <a:endParaRPr lang="en-US" b="1" dirty="0"/>
          </a:p>
          <a:p>
            <a:pPr lvl="0">
              <a:lnSpc>
                <a:spcPct val="100000"/>
              </a:lnSpc>
              <a:spcBef>
                <a:spcPct val="30000"/>
              </a:spcBef>
              <a:defRPr/>
            </a:pPr>
            <a:r>
              <a:rPr lang="en-US" b="1" dirty="0"/>
              <a:t>Say:</a:t>
            </a:r>
            <a:r>
              <a:rPr lang="en-US" dirty="0"/>
              <a:t> Seminars generally orient participants to, or provide an overview of, authorities, strategies, plans, policies, procedures, protocols, resources, concepts, and ideas. As a discussion-based exercise, seminars can be valuable for entities that are developing or making major changes to existing plans or procedures. Seminars can be similarly helpful when attempting to assess or gain awareness of the capabilities of inter-organizational operations. </a:t>
            </a:r>
          </a:p>
        </p:txBody>
      </p:sp>
      <p:sp>
        <p:nvSpPr>
          <p:cNvPr id="4" name="Footer Placeholder 3"/>
          <p:cNvSpPr>
            <a:spLocks noGrp="1"/>
          </p:cNvSpPr>
          <p:nvPr>
            <p:ph type="ftr" sz="quarter" idx="10"/>
          </p:nvPr>
        </p:nvSpPr>
        <p:spPr>
          <a:xfrm>
            <a:off x="0" y="8928556"/>
            <a:ext cx="2925801" cy="215444"/>
          </a:xfrm>
        </p:spPr>
        <p:txBody>
          <a:bodyPr/>
          <a:lstStyle/>
          <a:p>
            <a:pPr eaLnBrk="0" hangingPunct="0"/>
            <a:r>
              <a:rPr lang="en-US" sz="800" dirty="0" smtClean="0">
                <a:solidFill>
                  <a:prstClr val="black">
                    <a:lumMod val="65000"/>
                    <a:lumOff val="35000"/>
                  </a:prstClr>
                </a:solidFill>
                <a:cs typeface=""/>
              </a:rPr>
              <a:t>Module 4: Deciding on the Exercise Type © 2017 FIRST</a:t>
            </a:r>
          </a:p>
        </p:txBody>
      </p:sp>
      <p:sp>
        <p:nvSpPr>
          <p:cNvPr id="5" name="Slide Number Placeholder 4"/>
          <p:cNvSpPr>
            <a:spLocks noGrp="1"/>
          </p:cNvSpPr>
          <p:nvPr>
            <p:ph type="sldNum" sz="quarter" idx="11"/>
          </p:nvPr>
        </p:nvSpPr>
        <p:spPr/>
        <p:txBody>
          <a:bodyPr/>
          <a:lstStyle/>
          <a:p>
            <a:fld id="{F5E97437-CEF4-4036-91BC-BC5EA72D1A5E}" type="slidenum">
              <a:rPr lang="en-US" altLang="en-US" smtClean="0"/>
              <a:pPr/>
              <a:t>9</a:t>
            </a:fld>
            <a:endParaRPr lang="en-US" altLang="en-US" dirty="0"/>
          </a:p>
        </p:txBody>
      </p:sp>
    </p:spTree>
    <p:extLst>
      <p:ext uri="{BB962C8B-B14F-4D97-AF65-F5344CB8AC3E}">
        <p14:creationId xmlns:p14="http://schemas.microsoft.com/office/powerpoint/2010/main" val="2008385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tiff"/></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tiff"/></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pic>
        <p:nvPicPr>
          <p:cNvPr id="2050" name="Picture 2" descr="ttps://www.first.org/identity/first-org.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4919980"/>
            <a:ext cx="2933700" cy="1760220"/>
          </a:xfrm>
          <a:prstGeom prst="rect">
            <a:avLst/>
          </a:prstGeom>
          <a:noFill/>
          <a:extLst>
            <a:ext uri="{909E8E84-426E-40DD-AFC4-6F175D3DCCD1}">
              <a14:hiddenFill xmlns:a14="http://schemas.microsoft.com/office/drawing/2010/main">
                <a:solidFill>
                  <a:srgbClr val="FFFFFF"/>
                </a:solidFill>
              </a14:hiddenFill>
            </a:ext>
          </a:extLst>
        </p:spPr>
      </p:pic>
      <p:sp>
        <p:nvSpPr>
          <p:cNvPr id="10" name="Title 1"/>
          <p:cNvSpPr>
            <a:spLocks noGrp="1"/>
          </p:cNvSpPr>
          <p:nvPr>
            <p:ph type="ctrTitle"/>
          </p:nvPr>
        </p:nvSpPr>
        <p:spPr>
          <a:xfrm>
            <a:off x="3048000" y="3646714"/>
            <a:ext cx="5410200" cy="704850"/>
          </a:xfrm>
          <a:prstGeom prst="rect">
            <a:avLst/>
          </a:prstGeom>
        </p:spPr>
        <p:txBody>
          <a:bodyPr anchor="ctr" anchorCtr="0">
            <a:normAutofit/>
          </a:bodyPr>
          <a:lstStyle>
            <a:lvl1pPr algn="r">
              <a:defRPr sz="2800" b="1">
                <a:latin typeface="Calibri" charset="0"/>
                <a:ea typeface="Calibri" charset="0"/>
                <a:cs typeface="Calibri" charset="0"/>
              </a:defRPr>
            </a:lvl1pPr>
          </a:lstStyle>
          <a:p>
            <a:r>
              <a:rPr lang="en-US" smtClean="0"/>
              <a:t>Click to edit Master title style</a:t>
            </a:r>
            <a:endParaRPr lang="en-US" dirty="0"/>
          </a:p>
        </p:txBody>
      </p:sp>
      <p:sp>
        <p:nvSpPr>
          <p:cNvPr id="11" name="Subtitle 2"/>
          <p:cNvSpPr>
            <a:spLocks noGrp="1"/>
          </p:cNvSpPr>
          <p:nvPr>
            <p:ph type="subTitle" idx="1" hasCustomPrompt="1"/>
          </p:nvPr>
        </p:nvSpPr>
        <p:spPr>
          <a:xfrm>
            <a:off x="3581400" y="4620208"/>
            <a:ext cx="4876800" cy="914400"/>
          </a:xfrm>
          <a:prstGeom prst="rect">
            <a:avLst/>
          </a:prstGeom>
        </p:spPr>
        <p:txBody>
          <a:bodyPr>
            <a:normAutofit/>
          </a:bodyPr>
          <a:lstStyle>
            <a:lvl1pPr marL="0" indent="0" algn="r">
              <a:buNone/>
              <a:defRPr sz="1600" baseline="0">
                <a:solidFill>
                  <a:schemeClr val="tx1">
                    <a:tint val="75000"/>
                  </a:schemeClr>
                </a:solidFill>
                <a:latin typeface="Calibri" charset="0"/>
                <a:ea typeface="Calibri" charset="0"/>
                <a:cs typeface="Calibri"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Presenter</a:t>
            </a:r>
          </a:p>
          <a:p>
            <a:r>
              <a:rPr lang="en-US" dirty="0" smtClean="0"/>
              <a:t>Date of Presentation</a:t>
            </a:r>
            <a:endParaRPr lang="en-US" dirty="0"/>
          </a:p>
        </p:txBody>
      </p:sp>
    </p:spTree>
    <p:extLst/>
  </p:cSld>
  <p:clrMapOvr>
    <a:masterClrMapping/>
  </p:clrMapOvr>
  <p:transition spd="med">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Questions">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62678" y="1281923"/>
            <a:ext cx="5460709" cy="4737165"/>
          </a:xfrm>
          <a:prstGeom prst="rect">
            <a:avLst/>
          </a:prstGeom>
        </p:spPr>
      </p:pic>
      <p:sp>
        <p:nvSpPr>
          <p:cNvPr id="6" name="TextBox 5"/>
          <p:cNvSpPr txBox="1"/>
          <p:nvPr/>
        </p:nvSpPr>
        <p:spPr>
          <a:xfrm>
            <a:off x="475861" y="335902"/>
            <a:ext cx="1900200" cy="584775"/>
          </a:xfrm>
          <a:prstGeom prst="rect">
            <a:avLst/>
          </a:prstGeom>
          <a:noFill/>
        </p:spPr>
        <p:txBody>
          <a:bodyPr wrap="none" rtlCol="0">
            <a:spAutoFit/>
          </a:bodyPr>
          <a:lstStyle/>
          <a:p>
            <a:r>
              <a:rPr lang="en-GB" sz="3200" b="1" dirty="0" smtClean="0">
                <a:latin typeface="Calibri" charset="0"/>
                <a:ea typeface="Calibri" charset="0"/>
                <a:cs typeface="Calibri" charset="0"/>
              </a:rPr>
              <a:t>Questions</a:t>
            </a:r>
            <a:endParaRPr lang="en-GB" sz="3200" b="1" dirty="0">
              <a:latin typeface="Calibri" charset="0"/>
              <a:ea typeface="Calibri" charset="0"/>
              <a:cs typeface="Calibri" charset="0"/>
            </a:endParaRPr>
          </a:p>
        </p:txBody>
      </p:sp>
    </p:spTree>
    <p:extLst/>
  </p:cSld>
  <p:clrMapOvr>
    <a:masterClrMapping/>
  </p:clrMapOvr>
  <p:hf sldNum="0" hd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The End, My Frien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97000" y="1524000"/>
            <a:ext cx="6350000" cy="3810000"/>
          </a:xfrm>
          <a:prstGeom prst="rect">
            <a:avLst/>
          </a:prstGeom>
        </p:spPr>
      </p:pic>
    </p:spTree>
    <p:extLst/>
  </p:cSld>
  <p:clrMapOvr>
    <a:masterClrMapping/>
  </p:clrMapOvr>
  <p:hf sldNum="0" hdr="0" dt="0"/>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Bullets (Regular) with Lead-in Text">
    <p:bg>
      <p:bgPr>
        <a:solidFill>
          <a:srgbClr val="FF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347472"/>
            <a:ext cx="8229600" cy="584775"/>
          </a:xfr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a:defRPr lang="en-US" dirty="0"/>
            </a:lvl1pPr>
          </a:lstStyle>
          <a:p>
            <a:pPr lvl="0"/>
            <a:r>
              <a:rPr lang="en-US" smtClean="0"/>
              <a:t>Click to edit Master title style</a:t>
            </a:r>
            <a:endParaRPr lang="en-US" dirty="0"/>
          </a:p>
        </p:txBody>
      </p:sp>
      <p:sp>
        <p:nvSpPr>
          <p:cNvPr id="4" name="Footer Placeholder 4"/>
          <p:cNvSpPr>
            <a:spLocks noGrp="1"/>
          </p:cNvSpPr>
          <p:nvPr>
            <p:ph type="ftr" sz="quarter" idx="3"/>
          </p:nvPr>
        </p:nvSpPr>
        <p:spPr>
          <a:xfrm>
            <a:off x="6218199" y="6642556"/>
            <a:ext cx="2925801" cy="215444"/>
          </a:xfrm>
          <a:prstGeom prst="rect">
            <a:avLst/>
          </a:prstGeom>
        </p:spPr>
        <p:txBody>
          <a:bodyPr wrap="none">
            <a:spAutoFit/>
          </a:bodyPr>
          <a:lstStyle>
            <a:lvl1pPr>
              <a:defRPr lang="en-US" sz="800">
                <a:solidFill>
                  <a:schemeClr val="tx1">
                    <a:lumMod val="65000"/>
                    <a:lumOff val="35000"/>
                  </a:schemeClr>
                </a:solidFill>
                <a:effectLst/>
                <a:latin typeface="Lucida Sans"/>
              </a:defRPr>
            </a:lvl1pPr>
          </a:lstStyle>
          <a:p>
            <a:pPr algn="r"/>
            <a:r>
              <a:rPr lang="en-US" dirty="0" smtClean="0"/>
              <a:t>Module 4: Deciding on the Exercise Type © 2017 FIRST</a:t>
            </a:r>
            <a:endParaRPr lang="en-US" dirty="0"/>
          </a:p>
        </p:txBody>
      </p:sp>
      <p:sp>
        <p:nvSpPr>
          <p:cNvPr id="6" name="Content Placeholder 5"/>
          <p:cNvSpPr>
            <a:spLocks noGrp="1"/>
          </p:cNvSpPr>
          <p:nvPr>
            <p:ph sz="quarter" idx="10"/>
          </p:nvPr>
        </p:nvSpPr>
        <p:spPr>
          <a:xfrm>
            <a:off x="457200" y="1216152"/>
            <a:ext cx="8229600" cy="51480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2644780"/>
      </p:ext>
    </p:extLst>
  </p:cSld>
  <p:clrMapOvr>
    <a:masterClrMapping/>
  </p:clrMapOvr>
  <p:transition spd="med">
    <p:fade/>
  </p:transition>
  <p:extLst mod="1">
    <p:ext uri="{DCECCB84-F9BA-43D5-87BE-67443E8EF086}">
      <p15:sldGuideLst xmlns:p15="http://schemas.microsoft.com/office/powerpoint/2012/main">
        <p15:guide id="1" orient="horz" pos="756">
          <p15:clr>
            <a:srgbClr val="FBAE40"/>
          </p15:clr>
        </p15:guide>
        <p15:guide id="2" pos="288">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Bullets (Numbered) with Lead-in Text">
    <p:bg>
      <p:bgPr>
        <a:solidFill>
          <a:srgbClr val="FF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347472"/>
            <a:ext cx="8229600" cy="585216"/>
          </a:xfr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a:defRPr lang="en-US" dirty="0"/>
            </a:lvl1pPr>
          </a:lstStyle>
          <a:p>
            <a:pPr lvl="0"/>
            <a:r>
              <a:rPr lang="en-US" smtClean="0"/>
              <a:t>Click to edit Master title style</a:t>
            </a:r>
            <a:endParaRPr lang="en-US" dirty="0"/>
          </a:p>
        </p:txBody>
      </p:sp>
      <p:sp>
        <p:nvSpPr>
          <p:cNvPr id="5" name="Text Placeholder 7"/>
          <p:cNvSpPr>
            <a:spLocks noGrp="1"/>
          </p:cNvSpPr>
          <p:nvPr>
            <p:ph type="body" sz="quarter" idx="10"/>
          </p:nvPr>
        </p:nvSpPr>
        <p:spPr>
          <a:xfrm>
            <a:off x="457200" y="1216152"/>
            <a:ext cx="8229600" cy="5148072"/>
          </a:xfrm>
          <a:prstGeom prst="rect">
            <a:avLst/>
          </a:prstGeom>
        </p:spPr>
        <p:txBody>
          <a:bodyPr/>
          <a:lstStyle>
            <a:lvl1pPr marL="0" indent="0">
              <a:lnSpc>
                <a:spcPct val="114000"/>
              </a:lnSpc>
              <a:buClr>
                <a:srgbClr val="F38127"/>
              </a:buClr>
              <a:buSzPct val="100000"/>
              <a:buFont typeface="Arial" pitchFamily="34" charset="0"/>
              <a:buNone/>
              <a:defRPr sz="2000" baseline="0">
                <a:solidFill>
                  <a:schemeClr val="tx1"/>
                </a:solidFill>
                <a:latin typeface="Lucida Sans" panose="020B0602040502020204" pitchFamily="34" charset="0"/>
                <a:cs typeface="Lucida Sans" panose="020B0602040502020204" pitchFamily="34" charset="0"/>
              </a:defRPr>
            </a:lvl1pPr>
            <a:lvl2pPr marL="457200" indent="-342900">
              <a:lnSpc>
                <a:spcPct val="114000"/>
              </a:lnSpc>
              <a:buClr>
                <a:schemeClr val="tx1"/>
              </a:buClr>
              <a:buSzPct val="100000"/>
              <a:buFont typeface="+mj-lt"/>
              <a:buAutoNum type="arabicPeriod"/>
              <a:defRPr sz="2000" baseline="0">
                <a:solidFill>
                  <a:schemeClr val="tx1"/>
                </a:solidFill>
                <a:latin typeface="Lucida Sans" panose="020B0602040502020204" pitchFamily="34" charset="0"/>
                <a:cs typeface="Lucida Sans" panose="020B0602040502020204" pitchFamily="34" charset="0"/>
              </a:defRPr>
            </a:lvl2pPr>
            <a:lvl3pPr marL="852488" indent="-342900">
              <a:lnSpc>
                <a:spcPct val="114000"/>
              </a:lnSpc>
              <a:buClr>
                <a:schemeClr val="tx1"/>
              </a:buClr>
              <a:buSzPct val="100000"/>
              <a:buFont typeface="+mj-lt"/>
              <a:buAutoNum type="alphaLcPeriod"/>
              <a:defRPr sz="2000" baseline="0">
                <a:solidFill>
                  <a:schemeClr val="tx1"/>
                </a:solidFill>
                <a:latin typeface="Lucida Sans" panose="020B0602040502020204" pitchFamily="34" charset="0"/>
                <a:cs typeface="Lucida Sans" panose="020B0602040502020204" pitchFamily="34" charset="0"/>
              </a:defRPr>
            </a:lvl3pPr>
            <a:lvl4pPr marL="1201738" indent="-342900">
              <a:lnSpc>
                <a:spcPct val="114000"/>
              </a:lnSpc>
              <a:buClr>
                <a:schemeClr val="tx1"/>
              </a:buClr>
              <a:buSzPct val="100000"/>
              <a:buFont typeface="+mj-lt"/>
              <a:buAutoNum type="arabicPeriod"/>
              <a:defRPr sz="2000" baseline="0">
                <a:solidFill>
                  <a:schemeClr val="tx1"/>
                </a:solidFill>
                <a:latin typeface="Lucida Sans" panose="020B0602040502020204" pitchFamily="34" charset="0"/>
                <a:cs typeface="Lucida Sans" panose="020B0602040502020204" pitchFamily="34" charset="0"/>
              </a:defRPr>
            </a:lvl4pPr>
            <a:lvl5pPr marL="1541463" indent="-342900">
              <a:lnSpc>
                <a:spcPct val="114000"/>
              </a:lnSpc>
              <a:buClr>
                <a:schemeClr val="tx1"/>
              </a:buClr>
              <a:buSzPct val="100000"/>
              <a:buFont typeface="+mj-lt"/>
              <a:buAutoNum type="alphaLcPeriod"/>
              <a:defRPr sz="2000" baseline="0">
                <a:solidFill>
                  <a:schemeClr val="tx1"/>
                </a:solidFill>
                <a:latin typeface="Lucida Sans" panose="020B0602040502020204" pitchFamily="34" charset="0"/>
                <a:cs typeface="Lucida Sans" panose="020B0602040502020204"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Footer Placeholder 4"/>
          <p:cNvSpPr>
            <a:spLocks noGrp="1"/>
          </p:cNvSpPr>
          <p:nvPr>
            <p:ph type="ftr" sz="quarter" idx="3"/>
          </p:nvPr>
        </p:nvSpPr>
        <p:spPr>
          <a:xfrm>
            <a:off x="6218199" y="6642556"/>
            <a:ext cx="2925801" cy="215444"/>
          </a:xfrm>
          <a:prstGeom prst="rect">
            <a:avLst/>
          </a:prstGeom>
        </p:spPr>
        <p:txBody>
          <a:bodyPr wrap="none">
            <a:spAutoFit/>
          </a:bodyPr>
          <a:lstStyle>
            <a:lvl1pPr>
              <a:defRPr lang="en-US" smtClean="0"/>
            </a:lvl1pPr>
          </a:lstStyle>
          <a:p>
            <a:r>
              <a:rPr lang="en-US" dirty="0" smtClean="0"/>
              <a:t>Module 4: Deciding on the Exercise Type © 2017 FIRST</a:t>
            </a:r>
            <a:endParaRPr lang="en-US" dirty="0"/>
          </a:p>
        </p:txBody>
      </p:sp>
    </p:spTree>
    <p:extLst>
      <p:ext uri="{BB962C8B-B14F-4D97-AF65-F5344CB8AC3E}">
        <p14:creationId xmlns:p14="http://schemas.microsoft.com/office/powerpoint/2010/main" val="1191922875"/>
      </p:ext>
    </p:extLst>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Calibri" charset="0"/>
                <a:ea typeface="Calibri" charset="0"/>
                <a:cs typeface="Calibri" charset="0"/>
              </a:defRPr>
            </a:lvl1pPr>
            <a:lvl2pPr>
              <a:defRPr>
                <a:latin typeface="Calibri" charset="0"/>
                <a:ea typeface="Calibri" charset="0"/>
                <a:cs typeface="Calibri" charset="0"/>
              </a:defRPr>
            </a:lvl2pPr>
            <a:lvl3pPr>
              <a:defRPr>
                <a:latin typeface="Calibri" charset="0"/>
                <a:ea typeface="Calibri" charset="0"/>
                <a:cs typeface="Calibri" charset="0"/>
              </a:defRPr>
            </a:lvl3pPr>
            <a:lvl4pPr>
              <a:defRPr>
                <a:latin typeface="Calibri" charset="0"/>
                <a:ea typeface="Calibri" charset="0"/>
                <a:cs typeface="Calibri" charset="0"/>
              </a:defRPr>
            </a:lvl4pPr>
            <a:lvl5pPr>
              <a:defRPr>
                <a:latin typeface="Calibri" charset="0"/>
                <a:ea typeface="Calibri" charset="0"/>
                <a:cs typeface="Calibri"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8" name="Title 7"/>
          <p:cNvSpPr>
            <a:spLocks noGrp="1"/>
          </p:cNvSpPr>
          <p:nvPr>
            <p:ph type="title"/>
          </p:nvPr>
        </p:nvSpPr>
        <p:spPr/>
        <p:txBody>
          <a:bodyPr/>
          <a:lstStyle>
            <a:lvl1pPr>
              <a:defRPr>
                <a:latin typeface="Calibri" charset="0"/>
                <a:ea typeface="Calibri" charset="0"/>
                <a:cs typeface="Calibri" charset="0"/>
              </a:defRPr>
            </a:lvl1pPr>
          </a:lstStyle>
          <a:p>
            <a:r>
              <a:rPr lang="en-US" smtClean="0"/>
              <a:t>Click to edit Master title style</a:t>
            </a:r>
            <a:endParaRPr lang="en-GB"/>
          </a:p>
        </p:txBody>
      </p:sp>
    </p:spTree>
    <p:extLst/>
  </p:cSld>
  <p:clrMapOvr>
    <a:masterClrMapping/>
  </p:clrMapOvr>
  <p:hf sldNum="0" hd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Lerning_Chec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78757"/>
            <a:ext cx="5499100" cy="437594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8" name="Title 7"/>
          <p:cNvSpPr>
            <a:spLocks noGrp="1"/>
          </p:cNvSpPr>
          <p:nvPr>
            <p:ph type="title"/>
          </p:nvPr>
        </p:nvSpPr>
        <p:spPr/>
        <p:txBody>
          <a:bodyPr/>
          <a:lstStyle>
            <a:lvl1pPr>
              <a:defRPr>
                <a:solidFill>
                  <a:schemeClr val="bg1"/>
                </a:solidFill>
              </a:defRPr>
            </a:lvl1pPr>
          </a:lstStyle>
          <a:p>
            <a:r>
              <a:rPr lang="en-US" smtClean="0"/>
              <a:t>Click to edit Master title style</a:t>
            </a:r>
            <a:endParaRPr lang="en-GB" dirty="0"/>
          </a:p>
        </p:txBody>
      </p:sp>
    </p:spTree>
    <p:extLst/>
  </p:cSld>
  <p:clrMapOvr>
    <a:masterClrMapping/>
  </p:clrMapOvr>
  <p:hf sldNum="0" hd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alibri" charset="0"/>
                <a:ea typeface="Calibri" charset="0"/>
                <a:cs typeface="Calibri" charset="0"/>
              </a:defRPr>
            </a:lvl1pPr>
          </a:lstStyle>
          <a:p>
            <a:r>
              <a:rPr lang="en-US" smtClean="0"/>
              <a:t>Click to edit Master title style</a:t>
            </a:r>
            <a:endParaRPr lang="en-GB" dirty="0"/>
          </a:p>
        </p:txBody>
      </p:sp>
    </p:spTree>
    <p:extLst/>
  </p:cSld>
  <p:clrMapOvr>
    <a:masterClrMapping/>
  </p:clrMapOvr>
  <p:hf sldNum="0" hdr="0" dt="0"/>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itleOnly" preserve="1">
  <p:cSld name="No Foote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cSld>
  <p:clrMapOvr>
    <a:masterClrMapping/>
  </p:clrMapOvr>
  <p:hf sldNum="0" hd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ection">
    <p:spTree>
      <p:nvGrpSpPr>
        <p:cNvPr id="1" name=""/>
        <p:cNvGrpSpPr/>
        <p:nvPr/>
      </p:nvGrpSpPr>
      <p:grpSpPr>
        <a:xfrm>
          <a:off x="0" y="0"/>
          <a:ext cx="0" cy="0"/>
          <a:chOff x="0" y="0"/>
          <a:chExt cx="0" cy="0"/>
        </a:xfrm>
      </p:grpSpPr>
      <p:sp>
        <p:nvSpPr>
          <p:cNvPr id="2" name="Title 1"/>
          <p:cNvSpPr>
            <a:spLocks noGrp="1"/>
          </p:cNvSpPr>
          <p:nvPr>
            <p:ph type="title"/>
          </p:nvPr>
        </p:nvSpPr>
        <p:spPr>
          <a:xfrm>
            <a:off x="2317750" y="2257425"/>
            <a:ext cx="4349750" cy="2416175"/>
          </a:xfrm>
        </p:spPr>
        <p:txBody>
          <a:bodyPr>
            <a:normAutofit/>
          </a:bodyPr>
          <a:lstStyle>
            <a:lvl1pPr>
              <a:defRPr sz="3600"/>
            </a:lvl1pPr>
          </a:lstStyle>
          <a:p>
            <a:r>
              <a:rPr lang="en-US" smtClean="0"/>
              <a:t>Click to edit Master title style</a:t>
            </a:r>
            <a:endParaRPr lang="en-GB" dirty="0"/>
          </a:p>
        </p:txBody>
      </p:sp>
    </p:spTree>
    <p:extLst/>
  </p:cSld>
  <p:clrMapOvr>
    <a:masterClrMapping/>
  </p:clrMapOvr>
  <p:hf sldNum="0" hd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cSld>
  <p:clrMapOvr>
    <a:masterClrMapping/>
  </p:clrMapOvr>
  <p:transition spd="med">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_Lab Title">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5457825" y="1358900"/>
            <a:ext cx="3670300" cy="5499100"/>
          </a:xfrm>
          <a:prstGeom prst="rect">
            <a:avLst/>
          </a:prstGeom>
        </p:spPr>
      </p:pic>
      <p:sp>
        <p:nvSpPr>
          <p:cNvPr id="2" name="Title 1"/>
          <p:cNvSpPr>
            <a:spLocks noGrp="1"/>
          </p:cNvSpPr>
          <p:nvPr>
            <p:ph type="title"/>
          </p:nvPr>
        </p:nvSpPr>
        <p:spPr>
          <a:xfrm>
            <a:off x="449264" y="1520617"/>
            <a:ext cx="8229600" cy="411162"/>
          </a:xfrm>
        </p:spPr>
        <p:txBody>
          <a:bodyPr/>
          <a:lstStyle>
            <a:lvl1pPr>
              <a:defRPr baseline="0">
                <a:solidFill>
                  <a:schemeClr val="tx1"/>
                </a:solidFill>
                <a:latin typeface="Calibri" charset="0"/>
                <a:ea typeface="Calibri" charset="0"/>
                <a:cs typeface="Calibri" charset="0"/>
              </a:defRPr>
            </a:lvl1pPr>
          </a:lstStyle>
          <a:p>
            <a:r>
              <a:rPr lang="en-US" smtClean="0"/>
              <a:t>Click to edit Master title style</a:t>
            </a:r>
            <a:endParaRPr lang="en-US" dirty="0"/>
          </a:p>
        </p:txBody>
      </p:sp>
      <p:sp>
        <p:nvSpPr>
          <p:cNvPr id="5" name="Text Placeholder 7"/>
          <p:cNvSpPr>
            <a:spLocks noGrp="1"/>
          </p:cNvSpPr>
          <p:nvPr>
            <p:ph type="body" sz="quarter" idx="10"/>
          </p:nvPr>
        </p:nvSpPr>
        <p:spPr>
          <a:xfrm>
            <a:off x="449264" y="2093495"/>
            <a:ext cx="5229642" cy="3418940"/>
          </a:xfrm>
        </p:spPr>
        <p:txBody>
          <a:bodyPr/>
          <a:lstStyle>
            <a:lvl1pPr marL="0" indent="0">
              <a:lnSpc>
                <a:spcPct val="114000"/>
              </a:lnSpc>
              <a:buClr>
                <a:srgbClr val="F38127"/>
              </a:buClr>
              <a:buSzPct val="100000"/>
              <a:buFont typeface="Arial" pitchFamily="34" charset="0"/>
              <a:buNone/>
              <a:defRPr sz="2400" baseline="0">
                <a:solidFill>
                  <a:schemeClr val="tx1"/>
                </a:solidFill>
                <a:latin typeface="Calibri" charset="0"/>
                <a:ea typeface="Calibri" charset="0"/>
                <a:cs typeface="Calibri" charset="0"/>
              </a:defRPr>
            </a:lvl1pPr>
            <a:lvl2pPr marL="293688" indent="-293688">
              <a:lnSpc>
                <a:spcPct val="114000"/>
              </a:lnSpc>
              <a:buClr>
                <a:schemeClr val="tx1"/>
              </a:buClr>
              <a:buSzPct val="100000"/>
              <a:buFont typeface="Arial" panose="020B0604020202020204" pitchFamily="34" charset="0"/>
              <a:buChar char="•"/>
              <a:tabLst/>
              <a:defRPr sz="2400" baseline="0">
                <a:solidFill>
                  <a:schemeClr val="tx1"/>
                </a:solidFill>
                <a:latin typeface="Calibri" charset="0"/>
                <a:ea typeface="Calibri" charset="0"/>
                <a:cs typeface="Calibri" charset="0"/>
              </a:defRPr>
            </a:lvl2pPr>
            <a:lvl3pPr marL="804863" indent="-454025">
              <a:lnSpc>
                <a:spcPct val="114000"/>
              </a:lnSpc>
              <a:buClr>
                <a:schemeClr val="tx1"/>
              </a:buClr>
              <a:buSzPct val="100000"/>
              <a:buFont typeface="Aharoni" panose="02010803020104030203" pitchFamily="2" charset="-79"/>
              <a:buChar char="—"/>
              <a:tabLst/>
              <a:defRPr sz="2400" baseline="0">
                <a:solidFill>
                  <a:schemeClr val="tx1"/>
                </a:solidFill>
                <a:latin typeface="Calibri" charset="0"/>
                <a:ea typeface="Calibri" charset="0"/>
                <a:cs typeface="Calibri" charset="0"/>
              </a:defRPr>
            </a:lvl3pPr>
            <a:lvl4pPr marL="1087438" indent="-282575">
              <a:lnSpc>
                <a:spcPct val="114000"/>
              </a:lnSpc>
              <a:buClr>
                <a:schemeClr val="tx1"/>
              </a:buClr>
              <a:buSzPct val="100000"/>
              <a:buFont typeface="Arial" panose="020B0604020202020204" pitchFamily="34" charset="0"/>
              <a:buChar char="•"/>
              <a:tabLst/>
              <a:defRPr sz="2400" b="0" i="0" baseline="0">
                <a:solidFill>
                  <a:schemeClr val="tx1"/>
                </a:solidFill>
                <a:latin typeface="Calibri" charset="0"/>
                <a:ea typeface="Calibri" charset="0"/>
                <a:cs typeface="Calibri" charset="0"/>
              </a:defRPr>
            </a:lvl4pPr>
            <a:lvl5pPr>
              <a:lnSpc>
                <a:spcPct val="114000"/>
              </a:lnSpc>
              <a:buClr>
                <a:schemeClr val="tx1">
                  <a:lumMod val="65000"/>
                  <a:lumOff val="35000"/>
                </a:schemeClr>
              </a:buClr>
              <a:buSzPct val="100000"/>
              <a:defRPr sz="2400" baseline="0">
                <a:latin typeface="Aharoni" panose="02010803020104030203" pitchFamily="2" charset="-79"/>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Tree>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hf sldNum="0" hdr="0" dt="0"/>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1_Lab Contents">
    <p:spTree>
      <p:nvGrpSpPr>
        <p:cNvPr id="1" name=""/>
        <p:cNvGrpSpPr/>
        <p:nvPr/>
      </p:nvGrpSpPr>
      <p:grpSpPr>
        <a:xfrm>
          <a:off x="0" y="0"/>
          <a:ext cx="0" cy="0"/>
          <a:chOff x="0" y="0"/>
          <a:chExt cx="0" cy="0"/>
        </a:xfrm>
      </p:grpSpPr>
      <p:pic>
        <p:nvPicPr>
          <p:cNvPr id="4" name="Picture 3"/>
          <p:cNvPicPr>
            <a:picLocks noChangeAspect="1"/>
          </p:cNvPicPr>
          <p:nvPr/>
        </p:nvPicPr>
        <p:blipFill>
          <a:blip r:embed="rId2">
            <a:alphaModFix amt="24000"/>
          </a:blip>
          <a:stretch>
            <a:fillRect/>
          </a:stretch>
        </p:blipFill>
        <p:spPr>
          <a:xfrm>
            <a:off x="5457825" y="1358900"/>
            <a:ext cx="3670300" cy="5499100"/>
          </a:xfrm>
          <a:prstGeom prst="rect">
            <a:avLst/>
          </a:prstGeom>
        </p:spPr>
      </p:pic>
      <p:sp>
        <p:nvSpPr>
          <p:cNvPr id="2" name="Title 1"/>
          <p:cNvSpPr>
            <a:spLocks noGrp="1"/>
          </p:cNvSpPr>
          <p:nvPr>
            <p:ph type="title"/>
          </p:nvPr>
        </p:nvSpPr>
        <p:spPr>
          <a:xfrm>
            <a:off x="457200" y="350838"/>
            <a:ext cx="8229600" cy="411162"/>
          </a:xfrm>
        </p:spPr>
        <p:txBody>
          <a:bodyPr/>
          <a:lstStyle>
            <a:lvl1pPr>
              <a:defRPr baseline="0">
                <a:solidFill>
                  <a:schemeClr val="tx1"/>
                </a:solidFill>
                <a:latin typeface="Calibri" charset="0"/>
                <a:ea typeface="Calibri" charset="0"/>
                <a:cs typeface="Calibri" charset="0"/>
              </a:defRPr>
            </a:lvl1pPr>
          </a:lstStyle>
          <a:p>
            <a:r>
              <a:rPr lang="en-US" smtClean="0"/>
              <a:t>Click to edit Master title style</a:t>
            </a:r>
            <a:endParaRPr lang="en-US" dirty="0"/>
          </a:p>
        </p:txBody>
      </p:sp>
      <p:sp>
        <p:nvSpPr>
          <p:cNvPr id="5" name="Text Placeholder 7"/>
          <p:cNvSpPr>
            <a:spLocks noGrp="1"/>
          </p:cNvSpPr>
          <p:nvPr>
            <p:ph type="body" sz="quarter" idx="10"/>
          </p:nvPr>
        </p:nvSpPr>
        <p:spPr>
          <a:xfrm>
            <a:off x="449263" y="1206500"/>
            <a:ext cx="8258175" cy="4305935"/>
          </a:xfrm>
        </p:spPr>
        <p:txBody>
          <a:bodyPr/>
          <a:lstStyle>
            <a:lvl1pPr marL="0" indent="0">
              <a:lnSpc>
                <a:spcPct val="114000"/>
              </a:lnSpc>
              <a:buClr>
                <a:srgbClr val="F38127"/>
              </a:buClr>
              <a:buSzPct val="100000"/>
              <a:buFont typeface="Arial" pitchFamily="34" charset="0"/>
              <a:buNone/>
              <a:defRPr sz="2400" baseline="0">
                <a:solidFill>
                  <a:schemeClr val="tx1"/>
                </a:solidFill>
                <a:latin typeface="Calibri" charset="0"/>
                <a:ea typeface="Calibri" charset="0"/>
                <a:cs typeface="Calibri" charset="0"/>
              </a:defRPr>
            </a:lvl1pPr>
            <a:lvl2pPr marL="293688" indent="-293688">
              <a:lnSpc>
                <a:spcPct val="114000"/>
              </a:lnSpc>
              <a:buClr>
                <a:schemeClr val="tx1"/>
              </a:buClr>
              <a:buSzPct val="100000"/>
              <a:buFont typeface="Arial" panose="020B0604020202020204" pitchFamily="34" charset="0"/>
              <a:buChar char="•"/>
              <a:tabLst/>
              <a:defRPr sz="2400" baseline="0">
                <a:solidFill>
                  <a:schemeClr val="tx1"/>
                </a:solidFill>
                <a:latin typeface="Calibri" charset="0"/>
                <a:ea typeface="Calibri" charset="0"/>
                <a:cs typeface="Calibri" charset="0"/>
              </a:defRPr>
            </a:lvl2pPr>
            <a:lvl3pPr marL="804863" indent="-454025">
              <a:lnSpc>
                <a:spcPct val="114000"/>
              </a:lnSpc>
              <a:buClr>
                <a:schemeClr val="tx1"/>
              </a:buClr>
              <a:buSzPct val="100000"/>
              <a:buFont typeface="Aharoni" panose="02010803020104030203" pitchFamily="2" charset="-79"/>
              <a:buChar char="—"/>
              <a:tabLst/>
              <a:defRPr sz="2400" baseline="0">
                <a:solidFill>
                  <a:schemeClr val="tx1"/>
                </a:solidFill>
                <a:latin typeface="Calibri" charset="0"/>
                <a:ea typeface="Calibri" charset="0"/>
                <a:cs typeface="Calibri" charset="0"/>
              </a:defRPr>
            </a:lvl3pPr>
            <a:lvl4pPr marL="1087438" indent="-282575">
              <a:lnSpc>
                <a:spcPct val="114000"/>
              </a:lnSpc>
              <a:buClr>
                <a:schemeClr val="tx1"/>
              </a:buClr>
              <a:buSzPct val="100000"/>
              <a:buFont typeface="Arial" panose="020B0604020202020204" pitchFamily="34" charset="0"/>
              <a:buChar char="•"/>
              <a:tabLst/>
              <a:defRPr sz="2400" b="0" i="0" baseline="0">
                <a:solidFill>
                  <a:schemeClr val="tx1"/>
                </a:solidFill>
                <a:latin typeface="Calibri" charset="0"/>
                <a:ea typeface="Calibri" charset="0"/>
                <a:cs typeface="Calibri" charset="0"/>
              </a:defRPr>
            </a:lvl4pPr>
            <a:lvl5pPr>
              <a:lnSpc>
                <a:spcPct val="114000"/>
              </a:lnSpc>
              <a:buClr>
                <a:schemeClr val="tx1">
                  <a:lumMod val="65000"/>
                  <a:lumOff val="35000"/>
                </a:schemeClr>
              </a:buClr>
              <a:buSzPct val="100000"/>
              <a:defRPr sz="2400" baseline="0">
                <a:latin typeface="Aharoni" panose="02010803020104030203" pitchFamily="2" charset="-79"/>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Tree>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hf sldNum="0" hdr="0" dt="0"/>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theme" Target="../theme/theme1.xml"/><Relationship Id="rId15" Type="http://schemas.openxmlformats.org/officeDocument/2006/relationships/image" Target="../media/image1.png"/><Relationship Id="rId16" Type="http://schemas.openxmlformats.org/officeDocument/2006/relationships/image" Target="../media/image2.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365125"/>
            <a:ext cx="8293100" cy="879475"/>
          </a:xfrm>
          <a:prstGeom prst="rect">
            <a:avLst/>
          </a:prstGeom>
        </p:spPr>
        <p:txBody>
          <a:bodyPr vert="horz" lIns="91440" tIns="45720" rIns="91440" bIns="45720" rtlCol="0" anchor="ctr">
            <a:normAutofit/>
          </a:bodyPr>
          <a:lstStyle/>
          <a:p>
            <a:r>
              <a:rPr lang="en-US" smtClean="0"/>
              <a:t>Click to edit Master title style</a:t>
            </a:r>
            <a:endParaRPr lang="en-GB" dirty="0"/>
          </a:p>
        </p:txBody>
      </p:sp>
      <p:sp>
        <p:nvSpPr>
          <p:cNvPr id="3" name="Text Placeholder 2"/>
          <p:cNvSpPr>
            <a:spLocks noGrp="1"/>
          </p:cNvSpPr>
          <p:nvPr>
            <p:ph type="body" idx="1"/>
          </p:nvPr>
        </p:nvSpPr>
        <p:spPr>
          <a:xfrm>
            <a:off x="457200" y="1478756"/>
            <a:ext cx="8293100" cy="47037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pic>
        <p:nvPicPr>
          <p:cNvPr id="9" name="Picture 8"/>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7800392" y="6043843"/>
            <a:ext cx="1229308" cy="737586"/>
          </a:xfrm>
          <a:prstGeom prst="rect">
            <a:avLst/>
          </a:prstGeom>
        </p:spPr>
      </p:pic>
      <p:sp>
        <p:nvSpPr>
          <p:cNvPr id="10" name="TextBox 9"/>
          <p:cNvSpPr txBox="1"/>
          <p:nvPr/>
        </p:nvSpPr>
        <p:spPr>
          <a:xfrm>
            <a:off x="0" y="6624589"/>
            <a:ext cx="5113176" cy="215444"/>
          </a:xfrm>
          <a:prstGeom prst="rect">
            <a:avLst/>
          </a:prstGeom>
          <a:noFill/>
        </p:spPr>
        <p:txBody>
          <a:bodyPr wrap="square" rtlCol="0" anchor="ctr" anchorCtr="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800" dirty="0" smtClean="0">
                <a:solidFill>
                  <a:schemeClr val="tx1">
                    <a:lumMod val="65000"/>
                    <a:lumOff val="35000"/>
                  </a:schemeClr>
                </a:solidFill>
                <a:latin typeface="Calibri" charset="0"/>
                <a:ea typeface="Calibri" charset="0"/>
                <a:cs typeface="Calibri" charset="0"/>
              </a:rPr>
              <a:t>Module 4: Deciding on the Exercise Type, Version 1.1, </a:t>
            </a:r>
            <a:r>
              <a:rPr lang="en-US" sz="800" dirty="0" smtClean="0">
                <a:solidFill>
                  <a:schemeClr val="tx1">
                    <a:lumMod val="65000"/>
                    <a:lumOff val="35000"/>
                  </a:schemeClr>
                </a:solidFill>
                <a:latin typeface="Calibri" charset="0"/>
                <a:ea typeface="Calibri" charset="0"/>
                <a:cs typeface="Calibri" charset="0"/>
              </a:rPr>
              <a:t>© 2017, </a:t>
            </a:r>
            <a:r>
              <a:rPr lang="en-US" sz="800" dirty="0" smtClean="0">
                <a:solidFill>
                  <a:schemeClr val="tx1">
                    <a:lumMod val="65000"/>
                    <a:lumOff val="35000"/>
                  </a:schemeClr>
                </a:solidFill>
                <a:latin typeface="Calibri" charset="0"/>
                <a:ea typeface="Calibri" charset="0"/>
                <a:cs typeface="Calibri" charset="0"/>
              </a:rPr>
              <a:t>FIRST Inc.</a:t>
            </a:r>
          </a:p>
        </p:txBody>
      </p:sp>
    </p:spTree>
    <p:extLst>
      <p:ext uri="{BB962C8B-B14F-4D97-AF65-F5344CB8AC3E}">
        <p14:creationId xmlns:p14="http://schemas.microsoft.com/office/powerpoint/2010/main" val="3721049"/>
      </p:ext>
    </p:extLst>
  </p:cSld>
  <p:clrMap bg1="lt1" tx1="dk1" bg2="lt2" tx2="dk2" accent1="accent1" accent2="accent2" accent3="accent3" accent4="accent4" accent5="accent5" accent6="accent6" hlink="hlink" folHlink="folHlink"/>
  <p:sldLayoutIdLst>
    <p:sldLayoutId id="2147483748" r:id="rId1"/>
    <p:sldLayoutId id="2147483749" r:id="rId2"/>
    <p:sldLayoutId id="2147483750" r:id="rId3"/>
    <p:sldLayoutId id="2147483751" r:id="rId4"/>
    <p:sldLayoutId id="2147483752" r:id="rId5"/>
    <p:sldLayoutId id="2147483753" r:id="rId6"/>
    <p:sldLayoutId id="2147483754" r:id="rId7"/>
    <p:sldLayoutId id="2147483755" r:id="rId8"/>
    <p:sldLayoutId id="2147483756" r:id="rId9"/>
    <p:sldLayoutId id="2147483757" r:id="rId10"/>
    <p:sldLayoutId id="2147483758" r:id="rId11"/>
    <p:sldLayoutId id="2147483759" r:id="rId12"/>
    <p:sldLayoutId id="2147483760" r:id="rId13"/>
  </p:sldLayoutIdLst>
  <p:transition spd="med">
    <p:fade/>
  </p:transition>
  <p:timing>
    <p:tnLst>
      <p:par>
        <p:cTn id="1" dur="indefinite" restart="never" nodeType="tmRoot"/>
      </p:par>
    </p:tnLst>
  </p:timing>
  <p:hf sldNum="0" hdr="0" dt="0"/>
  <p:txStyles>
    <p:titleStyle>
      <a:lvl1pPr algn="l" defTabSz="914400" rtl="0" eaLnBrk="1" latinLnBrk="0" hangingPunct="1">
        <a:lnSpc>
          <a:spcPct val="90000"/>
        </a:lnSpc>
        <a:spcBef>
          <a:spcPct val="0"/>
        </a:spcBef>
        <a:buNone/>
        <a:defRPr sz="3200" b="1" i="0" kern="1200">
          <a:solidFill>
            <a:schemeClr val="tx1"/>
          </a:solidFill>
          <a:latin typeface="Calibri" charset="0"/>
          <a:ea typeface="Calibri" charset="0"/>
          <a:cs typeface="Calibri"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Calibri" charset="0"/>
          <a:ea typeface="Calibri" charset="0"/>
          <a:cs typeface="Calibri" charset="0"/>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Calibri" charset="0"/>
          <a:ea typeface="Calibri" charset="0"/>
          <a:cs typeface="Calibri" charset="0"/>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Calibri" charset="0"/>
          <a:ea typeface="Calibri" charset="0"/>
          <a:cs typeface="Calibri" charset="0"/>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Calibri" charset="0"/>
          <a:ea typeface="Calibri" charset="0"/>
          <a:cs typeface="Calibri" charset="0"/>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Calibri" charset="0"/>
          <a:ea typeface="Calibri" charset="0"/>
          <a:cs typeface="Calibri"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768"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9.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10.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8.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Title 1"/>
          <p:cNvSpPr>
            <a:spLocks noGrp="1"/>
          </p:cNvSpPr>
          <p:nvPr>
            <p:ph type="ctrTitle"/>
          </p:nvPr>
        </p:nvSpPr>
        <p:spPr>
          <a:ln/>
          <a:extLst>
            <a:ext uri="{91240B29-F687-4f45-9708-019B960494DF}">
              <a14:hiddenLine xmlns:a14="http://schemas.microsoft.com/office/drawing/2010/main" xmlns="" w="9525" algn="ctr">
                <a:solidFill>
                  <a:srgbClr val="000000"/>
                </a:solidFill>
                <a:miter lim="800000"/>
                <a:headEnd/>
                <a:tailEnd/>
              </a14:hiddenLine>
            </a:ext>
          </a:extLst>
        </p:spPr>
        <p:txBody>
          <a:bodyPr>
            <a:normAutofit fontScale="90000"/>
          </a:bodyPr>
          <a:lstStyle/>
          <a:p>
            <a:r>
              <a:rPr lang="en-US" altLang="en-US" dirty="0" smtClean="0"/>
              <a:t>Module 4: </a:t>
            </a:r>
            <a:br>
              <a:rPr lang="en-US" altLang="en-US" dirty="0" smtClean="0"/>
            </a:br>
            <a:r>
              <a:rPr lang="en-US" dirty="0" smtClean="0"/>
              <a:t>Deciding on the </a:t>
            </a:r>
            <a:br>
              <a:rPr lang="en-US" dirty="0" smtClean="0"/>
            </a:br>
            <a:r>
              <a:rPr lang="en-US" dirty="0" smtClean="0"/>
              <a:t>Exercise Type</a:t>
            </a:r>
            <a:br>
              <a:rPr lang="en-US" dirty="0" smtClean="0"/>
            </a:br>
            <a:endParaRPr lang="en-US" altLang="en-US" dirty="0"/>
          </a:p>
        </p:txBody>
      </p:sp>
      <p:sp>
        <p:nvSpPr>
          <p:cNvPr id="2051" name="Rectangle 12"/>
          <p:cNvSpPr>
            <a:spLocks noGrp="1"/>
          </p:cNvSpPr>
          <p:nvPr>
            <p:ph type="subTitle" idx="1"/>
          </p:nvPr>
        </p:nvSpPr>
        <p:spPr/>
        <p:txBody>
          <a:bodyPr/>
          <a:lstStyle/>
          <a:p>
            <a:pPr>
              <a:defRPr/>
            </a:pPr>
            <a:r>
              <a:rPr lang="en-US" altLang="en-US" dirty="0"/>
              <a:t>[Presenter Name]</a:t>
            </a:r>
          </a:p>
          <a:p>
            <a:pPr>
              <a:defRPr/>
            </a:pPr>
            <a:r>
              <a:rPr lang="en-US" altLang="en-US" dirty="0" smtClean="0"/>
              <a:t>[Date]</a:t>
            </a:r>
            <a:endParaRPr lang="en-US" altLang="en-US" dirty="0"/>
          </a:p>
        </p:txBody>
      </p:sp>
    </p:spTree>
    <p:extLst>
      <p:ext uri="{BB962C8B-B14F-4D97-AF65-F5344CB8AC3E}">
        <p14:creationId xmlns:p14="http://schemas.microsoft.com/office/powerpoint/2010/main" val="379387407"/>
      </p:ext>
    </p:extLst>
  </p:cSld>
  <p:clrMapOvr>
    <a:masterClrMapping/>
  </p:clrMapOvr>
  <p:transition spd="med">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idx="1"/>
          </p:nvPr>
        </p:nvSpPr>
        <p:spPr/>
        <p:txBody>
          <a:bodyPr/>
          <a:lstStyle/>
          <a:p>
            <a:pPr>
              <a:spcBef>
                <a:spcPts val="2400"/>
              </a:spcBef>
            </a:pPr>
            <a:r>
              <a:rPr lang="en-US" dirty="0" smtClean="0"/>
              <a:t>Similar to seminars, but participant interaction is increased, and the focus is placed on achieving or building a product</a:t>
            </a:r>
          </a:p>
          <a:p>
            <a:pPr>
              <a:spcBef>
                <a:spcPts val="2400"/>
              </a:spcBef>
            </a:pPr>
            <a:r>
              <a:rPr lang="en-US" dirty="0" smtClean="0"/>
              <a:t>Products emerging from a workshop can include procedures, plans, agreements</a:t>
            </a:r>
          </a:p>
          <a:p>
            <a:pPr>
              <a:spcBef>
                <a:spcPts val="2400"/>
              </a:spcBef>
            </a:pPr>
            <a:r>
              <a:rPr lang="en-US" dirty="0" smtClean="0"/>
              <a:t>Should have clearly defined objectives, products, or goals, and should focus on a specific issue</a:t>
            </a:r>
            <a:endParaRPr lang="en-US" dirty="0"/>
          </a:p>
        </p:txBody>
      </p:sp>
      <p:sp>
        <p:nvSpPr>
          <p:cNvPr id="2" name="Title 1"/>
          <p:cNvSpPr>
            <a:spLocks noGrp="1"/>
          </p:cNvSpPr>
          <p:nvPr>
            <p:ph type="title"/>
          </p:nvPr>
        </p:nvSpPr>
        <p:spPr/>
        <p:txBody>
          <a:bodyPr/>
          <a:lstStyle/>
          <a:p>
            <a:pPr lvl="0"/>
            <a:r>
              <a:rPr lang="en-US" dirty="0" smtClean="0"/>
              <a:t>Workshops </a:t>
            </a:r>
            <a:endParaRPr lang="en-US" dirty="0"/>
          </a:p>
        </p:txBody>
      </p:sp>
    </p:spTree>
    <p:extLst>
      <p:ext uri="{BB962C8B-B14F-4D97-AF65-F5344CB8AC3E}">
        <p14:creationId xmlns:p14="http://schemas.microsoft.com/office/powerpoint/2010/main" val="1797070167"/>
      </p:ext>
    </p:extLst>
  </p:cSld>
  <p:clrMapOvr>
    <a:masterClrMapping/>
  </p:clrMapOvr>
  <p:transition spd="med">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idx="1"/>
          </p:nvPr>
        </p:nvSpPr>
        <p:spPr/>
        <p:txBody>
          <a:bodyPr>
            <a:noAutofit/>
          </a:bodyPr>
          <a:lstStyle/>
          <a:p>
            <a:r>
              <a:rPr lang="en-US" sz="2200" dirty="0" smtClean="0"/>
              <a:t>A tabletop exercise (TTX) is intended to generate discussion of various issues surrounding a hypothetical, simulated emergency</a:t>
            </a:r>
          </a:p>
          <a:p>
            <a:r>
              <a:rPr lang="en-US" sz="2200" dirty="0" smtClean="0"/>
              <a:t>Can be used to enhance general awareness, validate plans and procedures, rehearse concepts, and/or assess the types of systems needed to guide response to an incident</a:t>
            </a:r>
          </a:p>
          <a:p>
            <a:r>
              <a:rPr lang="en-US" sz="2200" dirty="0" smtClean="0"/>
              <a:t>Aimed at facilitating conceptual understanding, identifying strengths and areas for improvement, and/or achieving changes in perceptions</a:t>
            </a:r>
          </a:p>
          <a:p>
            <a:r>
              <a:rPr lang="en-US" sz="2200" dirty="0" smtClean="0"/>
              <a:t>Issues discussed in depth, collaboratively examining areas of concern and solving problems</a:t>
            </a:r>
          </a:p>
          <a:p>
            <a:r>
              <a:rPr lang="en-US" sz="2200" dirty="0" smtClean="0"/>
              <a:t>All participants should be encouraged to contribute to the discussion and be reminded that they are making decisions in a no-fault environment</a:t>
            </a:r>
            <a:endParaRPr lang="en-US" sz="2200" dirty="0"/>
          </a:p>
        </p:txBody>
      </p:sp>
      <p:sp>
        <p:nvSpPr>
          <p:cNvPr id="2" name="Title 1"/>
          <p:cNvSpPr>
            <a:spLocks noGrp="1"/>
          </p:cNvSpPr>
          <p:nvPr>
            <p:ph type="title"/>
          </p:nvPr>
        </p:nvSpPr>
        <p:spPr/>
        <p:txBody>
          <a:bodyPr/>
          <a:lstStyle/>
          <a:p>
            <a:pPr lvl="0"/>
            <a:r>
              <a:rPr lang="en-US" dirty="0" smtClean="0"/>
              <a:t>Tabletop Exercises </a:t>
            </a:r>
            <a:endParaRPr lang="en-US" dirty="0"/>
          </a:p>
        </p:txBody>
      </p:sp>
    </p:spTree>
    <p:extLst>
      <p:ext uri="{BB962C8B-B14F-4D97-AF65-F5344CB8AC3E}">
        <p14:creationId xmlns:p14="http://schemas.microsoft.com/office/powerpoint/2010/main" val="1944010385"/>
      </p:ext>
    </p:extLst>
  </p:cSld>
  <p:clrMapOvr>
    <a:masterClrMapping/>
  </p:clrMapOvr>
  <p:transition spd="med">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idx="1"/>
          </p:nvPr>
        </p:nvSpPr>
        <p:spPr/>
        <p:txBody>
          <a:bodyPr/>
          <a:lstStyle/>
          <a:p>
            <a:pPr marL="0" lvl="0" indent="0">
              <a:spcBef>
                <a:spcPts val="2400"/>
              </a:spcBef>
              <a:buNone/>
            </a:pPr>
            <a:r>
              <a:rPr lang="en-US" dirty="0" smtClean="0"/>
              <a:t>TTXs can range from basic to complex:</a:t>
            </a:r>
          </a:p>
          <a:p>
            <a:pPr>
              <a:spcBef>
                <a:spcPts val="2400"/>
              </a:spcBef>
            </a:pPr>
            <a:r>
              <a:rPr lang="en-US" dirty="0" smtClean="0"/>
              <a:t>In a basic TTX, the scenario is presented and remains constant—it describes an emergency and brings discussion participants up to the simulated present time</a:t>
            </a:r>
          </a:p>
          <a:p>
            <a:pPr>
              <a:spcBef>
                <a:spcPts val="2400"/>
              </a:spcBef>
            </a:pPr>
            <a:r>
              <a:rPr lang="en-US" dirty="0" smtClean="0"/>
              <a:t>In a more advanced TTX, play advances as players receive pre-scripted messages, or injects, that alter the original scenario</a:t>
            </a:r>
            <a:endParaRPr lang="en-US" dirty="0"/>
          </a:p>
        </p:txBody>
      </p:sp>
      <p:sp>
        <p:nvSpPr>
          <p:cNvPr id="2" name="Title 1"/>
          <p:cNvSpPr>
            <a:spLocks noGrp="1"/>
          </p:cNvSpPr>
          <p:nvPr>
            <p:ph type="title"/>
          </p:nvPr>
        </p:nvSpPr>
        <p:spPr/>
        <p:txBody>
          <a:bodyPr/>
          <a:lstStyle/>
          <a:p>
            <a:pPr lvl="0"/>
            <a:r>
              <a:rPr lang="en-US" dirty="0" smtClean="0"/>
              <a:t>Tabletop Exercises </a:t>
            </a:r>
            <a:endParaRPr lang="en-US" dirty="0"/>
          </a:p>
        </p:txBody>
      </p:sp>
    </p:spTree>
    <p:extLst>
      <p:ext uri="{BB962C8B-B14F-4D97-AF65-F5344CB8AC3E}">
        <p14:creationId xmlns:p14="http://schemas.microsoft.com/office/powerpoint/2010/main" val="365598443"/>
      </p:ext>
    </p:extLst>
  </p:cSld>
  <p:clrMapOvr>
    <a:masterClrMapping/>
  </p:clrMapOvr>
  <p:transition spd="med">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idx="1"/>
          </p:nvPr>
        </p:nvSpPr>
        <p:spPr/>
        <p:txBody>
          <a:bodyPr>
            <a:normAutofit lnSpcReduction="10000"/>
          </a:bodyPr>
          <a:lstStyle/>
          <a:p>
            <a:pPr>
              <a:spcBef>
                <a:spcPts val="1800"/>
              </a:spcBef>
            </a:pPr>
            <a:r>
              <a:rPr lang="en-US" dirty="0" smtClean="0"/>
              <a:t>Simulation of operations that often involves two or more teams, usually in a competitive environment, using rules, data, and procedures designed to depict an actual or hypothetical situation</a:t>
            </a:r>
          </a:p>
          <a:p>
            <a:pPr>
              <a:spcBef>
                <a:spcPts val="1800"/>
              </a:spcBef>
            </a:pPr>
            <a:r>
              <a:rPr lang="en-US" dirty="0" smtClean="0"/>
              <a:t>Explore the consequences of player decisions and actions</a:t>
            </a:r>
          </a:p>
          <a:p>
            <a:pPr>
              <a:spcBef>
                <a:spcPts val="1800"/>
              </a:spcBef>
            </a:pPr>
            <a:r>
              <a:rPr lang="en-US" dirty="0" smtClean="0"/>
              <a:t>Useful for validating plans and procedures or evaluating resource requirements</a:t>
            </a:r>
          </a:p>
          <a:p>
            <a:pPr>
              <a:spcBef>
                <a:spcPts val="1800"/>
              </a:spcBef>
            </a:pPr>
            <a:r>
              <a:rPr lang="en-US" dirty="0" smtClean="0"/>
              <a:t>During game play, decision-making may be either slow and deliberate or rapid and more stressful, depending on the exercise design and objectives</a:t>
            </a:r>
            <a:endParaRPr lang="en-US" dirty="0"/>
          </a:p>
        </p:txBody>
      </p:sp>
      <p:sp>
        <p:nvSpPr>
          <p:cNvPr id="2" name="Title 1"/>
          <p:cNvSpPr>
            <a:spLocks noGrp="1"/>
          </p:cNvSpPr>
          <p:nvPr>
            <p:ph type="title"/>
          </p:nvPr>
        </p:nvSpPr>
        <p:spPr/>
        <p:txBody>
          <a:bodyPr/>
          <a:lstStyle/>
          <a:p>
            <a:pPr lvl="0"/>
            <a:r>
              <a:rPr lang="en-US" dirty="0" smtClean="0"/>
              <a:t>Games </a:t>
            </a:r>
            <a:endParaRPr lang="en-US" dirty="0"/>
          </a:p>
        </p:txBody>
      </p:sp>
    </p:spTree>
    <p:extLst>
      <p:ext uri="{BB962C8B-B14F-4D97-AF65-F5344CB8AC3E}">
        <p14:creationId xmlns:p14="http://schemas.microsoft.com/office/powerpoint/2010/main" val="1161370837"/>
      </p:ext>
    </p:extLst>
  </p:cSld>
  <p:clrMapOvr>
    <a:masterClrMapping/>
  </p:clrMapOvr>
  <p:transition spd="med">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idx="1"/>
          </p:nvPr>
        </p:nvSpPr>
        <p:spPr/>
        <p:txBody>
          <a:bodyPr/>
          <a:lstStyle/>
          <a:p>
            <a:pPr>
              <a:lnSpc>
                <a:spcPct val="100000"/>
              </a:lnSpc>
            </a:pPr>
            <a:r>
              <a:rPr lang="en-US" dirty="0" smtClean="0"/>
              <a:t>Operations-based exercises include:</a:t>
            </a:r>
          </a:p>
          <a:p>
            <a:pPr lvl="1">
              <a:lnSpc>
                <a:spcPct val="100000"/>
              </a:lnSpc>
              <a:spcBef>
                <a:spcPts val="800"/>
              </a:spcBef>
            </a:pPr>
            <a:r>
              <a:rPr lang="en-US" dirty="0" smtClean="0"/>
              <a:t>Drills</a:t>
            </a:r>
          </a:p>
          <a:p>
            <a:pPr lvl="1">
              <a:lnSpc>
                <a:spcPct val="100000"/>
              </a:lnSpc>
              <a:spcBef>
                <a:spcPts val="800"/>
              </a:spcBef>
            </a:pPr>
            <a:r>
              <a:rPr lang="en-US" dirty="0" smtClean="0"/>
              <a:t>Functional exercises (FEs)</a:t>
            </a:r>
          </a:p>
          <a:p>
            <a:pPr lvl="1">
              <a:lnSpc>
                <a:spcPct val="100000"/>
              </a:lnSpc>
              <a:spcBef>
                <a:spcPts val="800"/>
              </a:spcBef>
            </a:pPr>
            <a:r>
              <a:rPr lang="en-US" dirty="0" smtClean="0"/>
              <a:t>Full-scale exercises (FSEs)</a:t>
            </a:r>
            <a:endParaRPr lang="en-US" dirty="0"/>
          </a:p>
        </p:txBody>
      </p:sp>
      <p:sp>
        <p:nvSpPr>
          <p:cNvPr id="2" name="Title 1"/>
          <p:cNvSpPr>
            <a:spLocks noGrp="1"/>
          </p:cNvSpPr>
          <p:nvPr>
            <p:ph type="title"/>
          </p:nvPr>
        </p:nvSpPr>
        <p:spPr/>
        <p:txBody>
          <a:bodyPr/>
          <a:lstStyle/>
          <a:p>
            <a:r>
              <a:rPr lang="en-US" dirty="0" smtClean="0"/>
              <a:t>Operations-Based Exercises</a:t>
            </a:r>
            <a:endParaRPr lang="en-US"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88327" y="3542306"/>
            <a:ext cx="4180045" cy="2350840"/>
          </a:xfrm>
          <a:prstGeom prst="rect">
            <a:avLst/>
          </a:prstGeom>
        </p:spPr>
      </p:pic>
    </p:spTree>
    <p:extLst>
      <p:ext uri="{BB962C8B-B14F-4D97-AF65-F5344CB8AC3E}">
        <p14:creationId xmlns:p14="http://schemas.microsoft.com/office/powerpoint/2010/main" val="242574716"/>
      </p:ext>
    </p:extLst>
  </p:cSld>
  <p:clrMapOvr>
    <a:masterClrMapping/>
  </p:clrMapOvr>
  <p:transition spd="med">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idx="1"/>
          </p:nvPr>
        </p:nvSpPr>
        <p:spPr/>
        <p:txBody>
          <a:bodyPr>
            <a:normAutofit/>
          </a:bodyPr>
          <a:lstStyle/>
          <a:p>
            <a:pPr>
              <a:spcBef>
                <a:spcPts val="1800"/>
              </a:spcBef>
            </a:pPr>
            <a:r>
              <a:rPr lang="en-US" sz="2400" dirty="0" smtClean="0"/>
              <a:t>Coordinated, supervised activity usually employed to validate a specific function or capability in a single agency or organization</a:t>
            </a:r>
          </a:p>
          <a:p>
            <a:pPr>
              <a:spcBef>
                <a:spcPts val="1800"/>
              </a:spcBef>
            </a:pPr>
            <a:r>
              <a:rPr lang="en-US" sz="2400" dirty="0" smtClean="0"/>
              <a:t>Commonly used to provide training on new equipment, validate procedures, or practice and maintain current skills</a:t>
            </a:r>
          </a:p>
          <a:p>
            <a:pPr>
              <a:spcBef>
                <a:spcPts val="1800"/>
              </a:spcBef>
            </a:pPr>
            <a:r>
              <a:rPr lang="en-US" sz="2400" dirty="0" smtClean="0"/>
              <a:t>Can be used to determine whether plans can be executed as designed, to assess whether more training is required, or to reinforce best practices</a:t>
            </a:r>
          </a:p>
          <a:p>
            <a:pPr>
              <a:spcBef>
                <a:spcPts val="1800"/>
              </a:spcBef>
            </a:pPr>
            <a:r>
              <a:rPr lang="en-US" sz="2400" dirty="0" smtClean="0"/>
              <a:t>For every drill, clearly defined plans, procedures, and protocols need to be in place</a:t>
            </a:r>
            <a:endParaRPr lang="en-US" sz="2400" dirty="0"/>
          </a:p>
        </p:txBody>
      </p:sp>
      <p:sp>
        <p:nvSpPr>
          <p:cNvPr id="2" name="Title 1"/>
          <p:cNvSpPr>
            <a:spLocks noGrp="1"/>
          </p:cNvSpPr>
          <p:nvPr>
            <p:ph type="title"/>
          </p:nvPr>
        </p:nvSpPr>
        <p:spPr/>
        <p:txBody>
          <a:bodyPr/>
          <a:lstStyle/>
          <a:p>
            <a:r>
              <a:rPr lang="en-US" dirty="0" smtClean="0"/>
              <a:t>Drills </a:t>
            </a:r>
            <a:endParaRPr lang="en-US" dirty="0"/>
          </a:p>
        </p:txBody>
      </p:sp>
    </p:spTree>
    <p:extLst>
      <p:ext uri="{BB962C8B-B14F-4D97-AF65-F5344CB8AC3E}">
        <p14:creationId xmlns:p14="http://schemas.microsoft.com/office/powerpoint/2010/main" val="1292992857"/>
      </p:ext>
    </p:extLst>
  </p:cSld>
  <p:clrMapOvr>
    <a:masterClrMapping/>
  </p:clrMapOvr>
  <p:transition spd="med">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idx="1"/>
          </p:nvPr>
        </p:nvSpPr>
        <p:spPr/>
        <p:txBody>
          <a:bodyPr>
            <a:normAutofit fontScale="92500"/>
          </a:bodyPr>
          <a:lstStyle/>
          <a:p>
            <a:pPr>
              <a:spcBef>
                <a:spcPts val="1800"/>
              </a:spcBef>
            </a:pPr>
            <a:r>
              <a:rPr lang="en-US" dirty="0" smtClean="0"/>
              <a:t>Functional exercises (FEs) are designed to validate and evaluate capabilities, multiple functions and/or sub-functions, or interdependent groups of functions</a:t>
            </a:r>
          </a:p>
          <a:p>
            <a:pPr>
              <a:spcBef>
                <a:spcPts val="1800"/>
              </a:spcBef>
            </a:pPr>
            <a:r>
              <a:rPr lang="en-US" dirty="0" smtClean="0"/>
              <a:t>Typically focused on exercising plans, policies, procedures, and staff members involved in management, direction, command, and control functions</a:t>
            </a:r>
          </a:p>
          <a:p>
            <a:pPr>
              <a:spcBef>
                <a:spcPts val="1800"/>
              </a:spcBef>
            </a:pPr>
            <a:r>
              <a:rPr lang="en-US" dirty="0" smtClean="0"/>
              <a:t>Events are projected through an exercise scenario in a realistic, real-time environment with movement of personnel and equipment usually simulated</a:t>
            </a:r>
          </a:p>
          <a:p>
            <a:pPr>
              <a:spcBef>
                <a:spcPts val="1800"/>
              </a:spcBef>
            </a:pPr>
            <a:r>
              <a:rPr lang="en-US" dirty="0" smtClean="0"/>
              <a:t>Decide whether to use fictitious or real entities in </a:t>
            </a:r>
            <a:br>
              <a:rPr lang="en-US" dirty="0" smtClean="0"/>
            </a:br>
            <a:r>
              <a:rPr lang="en-US" dirty="0" smtClean="0"/>
              <a:t>your exercises</a:t>
            </a:r>
            <a:endParaRPr lang="en-US" dirty="0"/>
          </a:p>
        </p:txBody>
      </p:sp>
      <p:sp>
        <p:nvSpPr>
          <p:cNvPr id="2" name="Title 1"/>
          <p:cNvSpPr>
            <a:spLocks noGrp="1"/>
          </p:cNvSpPr>
          <p:nvPr>
            <p:ph type="title"/>
          </p:nvPr>
        </p:nvSpPr>
        <p:spPr/>
        <p:txBody>
          <a:bodyPr/>
          <a:lstStyle/>
          <a:p>
            <a:pPr lvl="0"/>
            <a:r>
              <a:rPr lang="en-US" dirty="0" smtClean="0"/>
              <a:t>Functional Exercises </a:t>
            </a:r>
            <a:endParaRPr lang="en-US" dirty="0"/>
          </a:p>
        </p:txBody>
      </p:sp>
    </p:spTree>
    <p:extLst>
      <p:ext uri="{BB962C8B-B14F-4D97-AF65-F5344CB8AC3E}">
        <p14:creationId xmlns:p14="http://schemas.microsoft.com/office/powerpoint/2010/main" val="1062345653"/>
      </p:ext>
    </p:extLst>
  </p:cSld>
  <p:clrMapOvr>
    <a:masterClrMapping/>
  </p:clrMapOvr>
  <p:transition spd="med">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idx="1"/>
          </p:nvPr>
        </p:nvSpPr>
        <p:spPr/>
        <p:txBody>
          <a:bodyPr>
            <a:normAutofit fontScale="92500"/>
          </a:bodyPr>
          <a:lstStyle/>
          <a:p>
            <a:r>
              <a:rPr lang="en-US" sz="2400" dirty="0" smtClean="0"/>
              <a:t>Full-scale exercises (FSEs) are typically the most complex and resource-intensive type of exercise </a:t>
            </a:r>
          </a:p>
          <a:p>
            <a:r>
              <a:rPr lang="en-US" sz="2400" dirty="0" smtClean="0"/>
              <a:t>Involve multiple agencies, organizations, and/or jurisdictions and validate many facets of preparedness</a:t>
            </a:r>
          </a:p>
          <a:p>
            <a:r>
              <a:rPr lang="en-US" sz="2400" dirty="0" smtClean="0"/>
              <a:t>Often include many players operating under cooperative systems</a:t>
            </a:r>
          </a:p>
          <a:p>
            <a:r>
              <a:rPr lang="en-US" sz="2400" dirty="0" smtClean="0"/>
              <a:t>Events are projected through an exercise scenario with event updates that drive activity at the operational level in a real-time, stressful environment that is intended to mirror a real incident</a:t>
            </a:r>
          </a:p>
          <a:p>
            <a:r>
              <a:rPr lang="en-US" sz="2400" dirty="0" smtClean="0"/>
              <a:t>Simulates reality by presenting complex and realistic problems that require critical thinking, rapid problem solving, and effective responses by trained personnel</a:t>
            </a:r>
          </a:p>
          <a:p>
            <a:r>
              <a:rPr lang="en-US" sz="2400" dirty="0" smtClean="0"/>
              <a:t>The level of support needed to conduct an FSE is high</a:t>
            </a:r>
            <a:endParaRPr lang="en-US" sz="2400" dirty="0"/>
          </a:p>
        </p:txBody>
      </p:sp>
      <p:sp>
        <p:nvSpPr>
          <p:cNvPr id="2" name="Title 1"/>
          <p:cNvSpPr>
            <a:spLocks noGrp="1"/>
          </p:cNvSpPr>
          <p:nvPr>
            <p:ph type="title"/>
          </p:nvPr>
        </p:nvSpPr>
        <p:spPr/>
        <p:txBody>
          <a:bodyPr/>
          <a:lstStyle/>
          <a:p>
            <a:pPr lvl="0"/>
            <a:r>
              <a:rPr lang="en-US" dirty="0" smtClean="0"/>
              <a:t>Full-Scale Exercises </a:t>
            </a:r>
            <a:endParaRPr lang="en-US" dirty="0"/>
          </a:p>
        </p:txBody>
      </p:sp>
    </p:spTree>
    <p:extLst>
      <p:ext uri="{BB962C8B-B14F-4D97-AF65-F5344CB8AC3E}">
        <p14:creationId xmlns:p14="http://schemas.microsoft.com/office/powerpoint/2010/main" val="943019338"/>
      </p:ext>
    </p:extLst>
  </p:cSld>
  <p:clrMapOvr>
    <a:masterClrMapping/>
  </p:clrMapOvr>
  <p:transition spd="med">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idx="1"/>
          </p:nvPr>
        </p:nvSpPr>
        <p:spPr>
          <a:xfrm>
            <a:off x="457200" y="1478757"/>
            <a:ext cx="8293100" cy="1838942"/>
          </a:xfrm>
        </p:spPr>
        <p:txBody>
          <a:bodyPr>
            <a:normAutofit/>
          </a:bodyPr>
          <a:lstStyle/>
          <a:p>
            <a:r>
              <a:rPr lang="en-US" dirty="0" smtClean="0"/>
              <a:t>Tests are evaluation tools that use quantifiable metrics or expected outcomes to validate the operability of one or more IT systems or system components identified as critical in an </a:t>
            </a:r>
            <a:r>
              <a:rPr lang="en-US" smtClean="0"/>
              <a:t>IT plan</a:t>
            </a:r>
            <a:endParaRPr lang="en-US" dirty="0" smtClean="0"/>
          </a:p>
        </p:txBody>
      </p:sp>
      <p:sp>
        <p:nvSpPr>
          <p:cNvPr id="2" name="Title 1"/>
          <p:cNvSpPr>
            <a:spLocks noGrp="1"/>
          </p:cNvSpPr>
          <p:nvPr>
            <p:ph type="title"/>
          </p:nvPr>
        </p:nvSpPr>
        <p:spPr/>
        <p:txBody>
          <a:bodyPr/>
          <a:lstStyle/>
          <a:p>
            <a:r>
              <a:rPr lang="en-US" dirty="0" smtClean="0"/>
              <a:t>Tests</a:t>
            </a:r>
            <a:endParaRPr lang="en-US" dirty="0"/>
          </a:p>
        </p:txBody>
      </p:sp>
      <p:pic>
        <p:nvPicPr>
          <p:cNvPr id="8" name="Picture 7"/>
          <p:cNvPicPr>
            <a:picLocks noChangeAspect="1"/>
          </p:cNvPicPr>
          <p:nvPr/>
        </p:nvPicPr>
        <p:blipFill rotWithShape="1">
          <a:blip r:embed="rId3">
            <a:extLst>
              <a:ext uri="{28A0092B-C50C-407E-A947-70E740481C1C}">
                <a14:useLocalDpi xmlns:a14="http://schemas.microsoft.com/office/drawing/2010/main" val="0"/>
              </a:ext>
            </a:extLst>
          </a:blip>
          <a:srcRect l="11888" t="69819" r="77273" b="5459"/>
          <a:stretch/>
        </p:blipFill>
        <p:spPr>
          <a:xfrm flipH="1">
            <a:off x="6981841" y="3215400"/>
            <a:ext cx="1768459" cy="2688336"/>
          </a:xfrm>
          <a:prstGeom prst="rect">
            <a:avLst/>
          </a:prstGeom>
        </p:spPr>
      </p:pic>
      <p:sp>
        <p:nvSpPr>
          <p:cNvPr id="5" name="Text Placeholder 2"/>
          <p:cNvSpPr txBox="1">
            <a:spLocks/>
          </p:cNvSpPr>
          <p:nvPr/>
        </p:nvSpPr>
        <p:spPr>
          <a:xfrm>
            <a:off x="457200" y="3215400"/>
            <a:ext cx="6524641" cy="470376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Calibri" charset="0"/>
                <a:ea typeface="Calibri" charset="0"/>
                <a:cs typeface="Calibri" charset="0"/>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Calibri" charset="0"/>
                <a:ea typeface="Calibri" charset="0"/>
                <a:cs typeface="Calibri" charset="0"/>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Calibri" charset="0"/>
                <a:ea typeface="Calibri" charset="0"/>
                <a:cs typeface="Calibri" charset="0"/>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Calibri" charset="0"/>
                <a:ea typeface="Calibri" charset="0"/>
                <a:cs typeface="Calibri" charset="0"/>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Calibri" charset="0"/>
                <a:ea typeface="Calibri" charset="0"/>
                <a:cs typeface="Calibri"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fontAlgn="auto">
              <a:spcBef>
                <a:spcPts val="2000"/>
              </a:spcBef>
              <a:spcAft>
                <a:spcPts val="0"/>
              </a:spcAft>
            </a:pPr>
            <a:r>
              <a:rPr lang="en-US" dirty="0" smtClean="0"/>
              <a:t>Tests can take several forms: </a:t>
            </a:r>
          </a:p>
          <a:p>
            <a:pPr lvl="1" fontAlgn="auto">
              <a:spcAft>
                <a:spcPts val="0"/>
              </a:spcAft>
            </a:pPr>
            <a:r>
              <a:rPr lang="en-US" dirty="0" smtClean="0"/>
              <a:t>Component testing of hardware or software components</a:t>
            </a:r>
          </a:p>
          <a:p>
            <a:pPr lvl="1" fontAlgn="auto">
              <a:spcAft>
                <a:spcPts val="0"/>
              </a:spcAft>
            </a:pPr>
            <a:r>
              <a:rPr lang="en-US" dirty="0" smtClean="0"/>
              <a:t>System testing of complete systems to evaluate each system</a:t>
            </a:r>
            <a:r>
              <a:rPr lang="uk-UA" dirty="0" smtClean="0"/>
              <a:t>’</a:t>
            </a:r>
            <a:r>
              <a:rPr lang="en-US" dirty="0" smtClean="0"/>
              <a:t>s compliance with specified requirements</a:t>
            </a:r>
          </a:p>
          <a:p>
            <a:pPr lvl="1" fontAlgn="auto">
              <a:spcAft>
                <a:spcPts val="0"/>
              </a:spcAft>
            </a:pPr>
            <a:r>
              <a:rPr lang="en-US" dirty="0" smtClean="0"/>
              <a:t>Comprehensive testing of all systems and components that support an IT plan</a:t>
            </a:r>
            <a:endParaRPr lang="en-US" dirty="0"/>
          </a:p>
        </p:txBody>
      </p:sp>
    </p:spTree>
    <p:extLst>
      <p:ext uri="{BB962C8B-B14F-4D97-AF65-F5344CB8AC3E}">
        <p14:creationId xmlns:p14="http://schemas.microsoft.com/office/powerpoint/2010/main" val="1925762143"/>
      </p:ext>
    </p:extLst>
  </p:cSld>
  <p:clrMapOvr>
    <a:masterClrMapping/>
  </p:clrMapOvr>
  <p:transition spd="med">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idx="1"/>
          </p:nvPr>
        </p:nvSpPr>
        <p:spPr/>
        <p:txBody>
          <a:bodyPr>
            <a:normAutofit fontScale="92500" lnSpcReduction="10000"/>
          </a:bodyPr>
          <a:lstStyle/>
          <a:p>
            <a:r>
              <a:rPr lang="en-US" dirty="0" smtClean="0"/>
              <a:t>The core planning team team should define the tests that will be conducted and specify the expected results or outcomes</a:t>
            </a:r>
          </a:p>
          <a:p>
            <a:r>
              <a:rPr lang="en-US" dirty="0" smtClean="0"/>
              <a:t>The test plan could consist of a series of smaller individual tests each designed to examine a part of the component, system, or group of components and systems being tested</a:t>
            </a:r>
          </a:p>
          <a:p>
            <a:r>
              <a:rPr lang="en-US" dirty="0" smtClean="0"/>
              <a:t>The objectives for each test should be to measure, check, or verify whether the component, system, or group of components and systems satisfies its intended purpose and functions adequately</a:t>
            </a:r>
          </a:p>
          <a:p>
            <a:r>
              <a:rPr lang="en-US" dirty="0" smtClean="0"/>
              <a:t>Examples include restoring a backup, moving a server from one room to another, upgrading or patching operating systems or applications, and more</a:t>
            </a:r>
          </a:p>
          <a:p>
            <a:pPr lvl="1"/>
            <a:endParaRPr lang="en-US" dirty="0"/>
          </a:p>
        </p:txBody>
      </p:sp>
      <p:sp>
        <p:nvSpPr>
          <p:cNvPr id="2" name="Title 1"/>
          <p:cNvSpPr>
            <a:spLocks noGrp="1"/>
          </p:cNvSpPr>
          <p:nvPr>
            <p:ph type="title"/>
          </p:nvPr>
        </p:nvSpPr>
        <p:spPr/>
        <p:txBody>
          <a:bodyPr/>
          <a:lstStyle/>
          <a:p>
            <a:r>
              <a:rPr lang="en-US" dirty="0" smtClean="0"/>
              <a:t>Tests: Results and Outcomes</a:t>
            </a:r>
            <a:endParaRPr lang="en-US" dirty="0"/>
          </a:p>
        </p:txBody>
      </p:sp>
    </p:spTree>
    <p:extLst>
      <p:ext uri="{BB962C8B-B14F-4D97-AF65-F5344CB8AC3E}">
        <p14:creationId xmlns:p14="http://schemas.microsoft.com/office/powerpoint/2010/main" val="1675174283"/>
      </p:ext>
    </p:extLst>
  </p:cSld>
  <p:clrMapOvr>
    <a:masterClrMapping/>
  </p:clrMapOvr>
  <p:transition spd="med">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0" lvl="0" indent="0">
              <a:lnSpc>
                <a:spcPct val="100000"/>
              </a:lnSpc>
              <a:spcBef>
                <a:spcPts val="0"/>
              </a:spcBef>
              <a:buNone/>
            </a:pPr>
            <a:r>
              <a:rPr lang="en-GB" sz="1600" dirty="0"/>
              <a:t>Copyright </a:t>
            </a:r>
            <a:r>
              <a:rPr lang="en-GB" sz="1600" dirty="0" smtClean="0"/>
              <a:t>© by </a:t>
            </a:r>
            <a:r>
              <a:rPr lang="en-GB" sz="1600" dirty="0"/>
              <a:t>Forum of Incident Response and Security Teams, Inc</a:t>
            </a:r>
            <a:r>
              <a:rPr lang="en-GB" sz="1600" dirty="0" smtClean="0"/>
              <a:t>.</a:t>
            </a:r>
          </a:p>
          <a:p>
            <a:pPr marL="0" lvl="0" indent="0">
              <a:lnSpc>
                <a:spcPct val="100000"/>
              </a:lnSpc>
              <a:spcBef>
                <a:spcPts val="0"/>
              </a:spcBef>
              <a:buNone/>
            </a:pPr>
            <a:endParaRPr lang="en-GB" sz="1600" dirty="0"/>
          </a:p>
          <a:p>
            <a:pPr marL="0" lvl="0" indent="0">
              <a:lnSpc>
                <a:spcPct val="100000"/>
              </a:lnSpc>
              <a:spcBef>
                <a:spcPts val="0"/>
              </a:spcBef>
              <a:buNone/>
            </a:pPr>
            <a:r>
              <a:rPr lang="en-GB" sz="1600" dirty="0" err="1" smtClean="0"/>
              <a:t>FIRST.Org</a:t>
            </a:r>
            <a:r>
              <a:rPr lang="en-GB" sz="1600" dirty="0" smtClean="0"/>
              <a:t> </a:t>
            </a:r>
            <a:r>
              <a:rPr lang="en-GB" sz="1600" dirty="0"/>
              <a:t>is name under which Forum of Incident Response and Security Teams, Inc. conducts business</a:t>
            </a:r>
            <a:r>
              <a:rPr lang="en-GB" sz="1600" dirty="0" smtClean="0"/>
              <a:t>.</a:t>
            </a:r>
          </a:p>
          <a:p>
            <a:pPr marL="0" lvl="0" indent="0">
              <a:lnSpc>
                <a:spcPct val="100000"/>
              </a:lnSpc>
              <a:spcBef>
                <a:spcPts val="0"/>
              </a:spcBef>
              <a:buNone/>
            </a:pPr>
            <a:endParaRPr lang="en-GB" sz="1600" dirty="0"/>
          </a:p>
          <a:p>
            <a:pPr marL="0" lvl="0" indent="0">
              <a:lnSpc>
                <a:spcPct val="100000"/>
              </a:lnSpc>
              <a:spcBef>
                <a:spcPts val="0"/>
              </a:spcBef>
              <a:buNone/>
            </a:pPr>
            <a:r>
              <a:rPr lang="en-GB" sz="1600" dirty="0" smtClean="0"/>
              <a:t>This </a:t>
            </a:r>
            <a:r>
              <a:rPr lang="en-GB" sz="1600" dirty="0"/>
              <a:t>training material is licensed under Creative Commons </a:t>
            </a:r>
            <a:r>
              <a:rPr lang="en-GB" sz="1600" dirty="0" smtClean="0"/>
              <a:t>Attribution-Non-Commercial-Share-Alike </a:t>
            </a:r>
            <a:r>
              <a:rPr lang="en-GB" sz="1600" dirty="0"/>
              <a:t>4.0 (CC BY-NC-SA 4.0</a:t>
            </a:r>
            <a:r>
              <a:rPr lang="en-GB" sz="1600" dirty="0" smtClean="0"/>
              <a:t>)</a:t>
            </a:r>
          </a:p>
          <a:p>
            <a:pPr marL="0" lvl="0" indent="0">
              <a:lnSpc>
                <a:spcPct val="100000"/>
              </a:lnSpc>
              <a:spcBef>
                <a:spcPts val="0"/>
              </a:spcBef>
              <a:buNone/>
            </a:pPr>
            <a:endParaRPr lang="en-GB" sz="1600" dirty="0"/>
          </a:p>
          <a:p>
            <a:pPr marL="0" lvl="0" indent="0">
              <a:lnSpc>
                <a:spcPct val="100000"/>
              </a:lnSpc>
              <a:spcBef>
                <a:spcPts val="0"/>
              </a:spcBef>
              <a:buNone/>
            </a:pPr>
            <a:r>
              <a:rPr lang="en-GB" sz="1600" dirty="0" err="1" smtClean="0"/>
              <a:t>FIRST.Org</a:t>
            </a:r>
            <a:r>
              <a:rPr lang="en-GB" sz="1600" dirty="0" smtClean="0"/>
              <a:t> </a:t>
            </a:r>
            <a:r>
              <a:rPr lang="en-GB" sz="1600" dirty="0"/>
              <a:t>makes no representation, express or implied, with regard to the accuracy of the information contained in this material and cannot accept any legal responsibility or liability for any errors or omissions that may be made</a:t>
            </a:r>
            <a:r>
              <a:rPr lang="en-GB" sz="1600" dirty="0" smtClean="0"/>
              <a:t>.</a:t>
            </a:r>
          </a:p>
          <a:p>
            <a:pPr marL="0" lvl="0" indent="0">
              <a:lnSpc>
                <a:spcPct val="100000"/>
              </a:lnSpc>
              <a:spcBef>
                <a:spcPts val="0"/>
              </a:spcBef>
              <a:buNone/>
            </a:pPr>
            <a:endParaRPr lang="en-GB" sz="1600" dirty="0"/>
          </a:p>
          <a:p>
            <a:pPr marL="0" lvl="0" indent="0">
              <a:lnSpc>
                <a:spcPct val="100000"/>
              </a:lnSpc>
              <a:spcBef>
                <a:spcPts val="0"/>
              </a:spcBef>
              <a:buNone/>
            </a:pPr>
            <a:r>
              <a:rPr lang="en-GB" sz="1600" dirty="0" smtClean="0"/>
              <a:t>All </a:t>
            </a:r>
            <a:r>
              <a:rPr lang="en-GB" sz="1600" dirty="0"/>
              <a:t>trademarks are property of their respective owners</a:t>
            </a:r>
            <a:r>
              <a:rPr lang="en-GB" sz="1600" dirty="0" smtClean="0"/>
              <a:t>.</a:t>
            </a:r>
          </a:p>
          <a:p>
            <a:pPr marL="0" lvl="0" indent="0">
              <a:lnSpc>
                <a:spcPct val="100000"/>
              </a:lnSpc>
              <a:spcBef>
                <a:spcPts val="0"/>
              </a:spcBef>
              <a:buNone/>
            </a:pPr>
            <a:endParaRPr lang="en-GB" sz="1600" dirty="0"/>
          </a:p>
          <a:p>
            <a:pPr marL="0" lvl="0" indent="0">
              <a:lnSpc>
                <a:spcPct val="100000"/>
              </a:lnSpc>
              <a:spcBef>
                <a:spcPts val="0"/>
              </a:spcBef>
              <a:buNone/>
            </a:pPr>
            <a:r>
              <a:rPr lang="en-GB" sz="1600" dirty="0" smtClean="0"/>
              <a:t>Permissions </a:t>
            </a:r>
            <a:r>
              <a:rPr lang="en-GB" sz="1600" dirty="0"/>
              <a:t>beyond the </a:t>
            </a:r>
            <a:r>
              <a:rPr lang="en-GB" sz="1600" dirty="0" smtClean="0"/>
              <a:t>scope </a:t>
            </a:r>
            <a:r>
              <a:rPr lang="en-GB" sz="1600" dirty="0"/>
              <a:t>of this license may be available at </a:t>
            </a:r>
            <a:r>
              <a:rPr lang="en-GB" sz="1600" dirty="0" smtClean="0"/>
              <a:t>first-licensing@first.org</a:t>
            </a:r>
          </a:p>
          <a:p>
            <a:pPr marL="0" lvl="0" indent="0">
              <a:lnSpc>
                <a:spcPct val="100000"/>
              </a:lnSpc>
              <a:spcBef>
                <a:spcPts val="0"/>
              </a:spcBef>
              <a:buNone/>
            </a:pPr>
            <a:endParaRPr lang="en-GB" sz="1600" dirty="0"/>
          </a:p>
          <a:p>
            <a:pPr marL="0" lvl="0" indent="0">
              <a:lnSpc>
                <a:spcPct val="100000"/>
              </a:lnSpc>
              <a:spcBef>
                <a:spcPts val="0"/>
              </a:spcBef>
              <a:buNone/>
            </a:pPr>
            <a:endParaRPr lang="en-GB" sz="1600" dirty="0"/>
          </a:p>
        </p:txBody>
      </p:sp>
      <p:sp>
        <p:nvSpPr>
          <p:cNvPr id="3" name="Title 2"/>
          <p:cNvSpPr>
            <a:spLocks noGrp="1"/>
          </p:cNvSpPr>
          <p:nvPr>
            <p:ph type="title"/>
          </p:nvPr>
        </p:nvSpPr>
        <p:spPr/>
        <p:txBody>
          <a:bodyPr/>
          <a:lstStyle/>
          <a:p>
            <a:r>
              <a:rPr lang="en-GB" dirty="0" smtClean="0"/>
              <a:t>Copyright</a:t>
            </a:r>
            <a:endParaRPr lang="en-GB" dirty="0"/>
          </a:p>
        </p:txBody>
      </p:sp>
    </p:spTree>
    <p:extLst>
      <p:ext uri="{BB962C8B-B14F-4D97-AF65-F5344CB8AC3E}">
        <p14:creationId xmlns:p14="http://schemas.microsoft.com/office/powerpoint/2010/main" val="15987398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idx="1"/>
          </p:nvPr>
        </p:nvSpPr>
        <p:spPr/>
        <p:txBody>
          <a:bodyPr/>
          <a:lstStyle/>
          <a:p>
            <a:pPr marL="0" indent="0">
              <a:spcBef>
                <a:spcPts val="1200"/>
              </a:spcBef>
              <a:buNone/>
            </a:pPr>
            <a:r>
              <a:rPr lang="en-US" dirty="0" smtClean="0"/>
              <a:t>Specialized testing tools might include:</a:t>
            </a:r>
          </a:p>
          <a:p>
            <a:pPr>
              <a:spcBef>
                <a:spcPts val="1200"/>
              </a:spcBef>
            </a:pPr>
            <a:r>
              <a:rPr lang="en-US" dirty="0" smtClean="0"/>
              <a:t>Specialized software or hardware tools </a:t>
            </a:r>
            <a:br>
              <a:rPr lang="en-US" dirty="0" smtClean="0"/>
            </a:br>
            <a:r>
              <a:rPr lang="en-US" dirty="0" smtClean="0"/>
              <a:t>(e.g., network sniffers, vulnerability scanners) </a:t>
            </a:r>
          </a:p>
          <a:p>
            <a:pPr>
              <a:spcBef>
                <a:spcPts val="1200"/>
              </a:spcBef>
            </a:pPr>
            <a:r>
              <a:rPr lang="en-US" dirty="0" smtClean="0"/>
              <a:t>Measurement and recording devices </a:t>
            </a:r>
            <a:br>
              <a:rPr lang="en-US" dirty="0" smtClean="0"/>
            </a:br>
            <a:r>
              <a:rPr lang="en-US" dirty="0" smtClean="0"/>
              <a:t>(e.g., stopwatches, cameras, video recorders) </a:t>
            </a:r>
          </a:p>
          <a:p>
            <a:pPr>
              <a:spcBef>
                <a:spcPts val="1200"/>
              </a:spcBef>
            </a:pPr>
            <a:r>
              <a:rPr lang="en-US" dirty="0" smtClean="0"/>
              <a:t>Checklists used to measure adherence to defined </a:t>
            </a:r>
            <a:br>
              <a:rPr lang="en-US" dirty="0" smtClean="0"/>
            </a:br>
            <a:r>
              <a:rPr lang="en-US" dirty="0" smtClean="0"/>
              <a:t>processes and procedures</a:t>
            </a:r>
          </a:p>
          <a:p>
            <a:pPr>
              <a:spcBef>
                <a:spcPts val="1200"/>
              </a:spcBef>
            </a:pPr>
            <a:r>
              <a:rPr lang="en-US" dirty="0" smtClean="0"/>
              <a:t>Items needed by the test team for logistical support </a:t>
            </a:r>
            <a:br>
              <a:rPr lang="en-US" dirty="0" smtClean="0"/>
            </a:br>
            <a:r>
              <a:rPr lang="en-US" dirty="0" smtClean="0"/>
              <a:t>(e.g., radios, cell phones, badges)</a:t>
            </a:r>
          </a:p>
          <a:p>
            <a:pPr>
              <a:spcBef>
                <a:spcPts val="1200"/>
              </a:spcBef>
            </a:pPr>
            <a:endParaRPr lang="en-US" dirty="0"/>
          </a:p>
        </p:txBody>
      </p:sp>
      <p:sp>
        <p:nvSpPr>
          <p:cNvPr id="2" name="Title 1"/>
          <p:cNvSpPr>
            <a:spLocks noGrp="1"/>
          </p:cNvSpPr>
          <p:nvPr>
            <p:ph type="title"/>
          </p:nvPr>
        </p:nvSpPr>
        <p:spPr/>
        <p:txBody>
          <a:bodyPr/>
          <a:lstStyle/>
          <a:p>
            <a:r>
              <a:rPr lang="en-US" dirty="0" smtClean="0"/>
              <a:t>Tests: Results and Outcomes</a:t>
            </a:r>
            <a:endParaRPr lang="en-US" dirty="0"/>
          </a:p>
        </p:txBody>
      </p:sp>
    </p:spTree>
    <p:extLst>
      <p:ext uri="{BB962C8B-B14F-4D97-AF65-F5344CB8AC3E}">
        <p14:creationId xmlns:p14="http://schemas.microsoft.com/office/powerpoint/2010/main" val="2018923274"/>
      </p:ext>
    </p:extLst>
  </p:cSld>
  <p:clrMapOvr>
    <a:masterClrMapping/>
  </p:clrMapOvr>
  <p:transition spd="med">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idx="1"/>
          </p:nvPr>
        </p:nvSpPr>
        <p:spPr/>
        <p:txBody>
          <a:bodyPr>
            <a:normAutofit fontScale="92500"/>
          </a:bodyPr>
          <a:lstStyle/>
          <a:p>
            <a:r>
              <a:rPr lang="en-US" dirty="0" smtClean="0"/>
              <a:t>Core planning team should periodically develop and </a:t>
            </a:r>
            <a:br>
              <a:rPr lang="en-US" dirty="0" smtClean="0"/>
            </a:br>
            <a:r>
              <a:rPr lang="en-US" dirty="0" smtClean="0"/>
              <a:t>distribute a rolling summary of exercise outcomes, </a:t>
            </a:r>
            <a:br>
              <a:rPr lang="en-US" dirty="0" smtClean="0"/>
            </a:br>
            <a:r>
              <a:rPr lang="en-US" dirty="0" smtClean="0"/>
              <a:t>or rolling summary report</a:t>
            </a:r>
          </a:p>
          <a:p>
            <a:r>
              <a:rPr lang="en-US" dirty="0" smtClean="0"/>
              <a:t>Provides stakeholders with an analysis of issues, trends, </a:t>
            </a:r>
            <a:br>
              <a:rPr lang="en-US" dirty="0" smtClean="0"/>
            </a:br>
            <a:r>
              <a:rPr lang="en-US" dirty="0" smtClean="0"/>
              <a:t>and key outcomes from all exercises conducted as part </a:t>
            </a:r>
            <a:br>
              <a:rPr lang="en-US" dirty="0" smtClean="0"/>
            </a:br>
            <a:r>
              <a:rPr lang="en-US" dirty="0" smtClean="0"/>
              <a:t>of the exercise program: </a:t>
            </a:r>
          </a:p>
          <a:p>
            <a:pPr lvl="1"/>
            <a:r>
              <a:rPr lang="en-US" dirty="0" smtClean="0"/>
              <a:t>Informs stakeholders on the progress of the </a:t>
            </a:r>
            <a:br>
              <a:rPr lang="en-US" dirty="0" smtClean="0"/>
            </a:br>
            <a:r>
              <a:rPr lang="en-US" dirty="0" smtClean="0"/>
              <a:t>exercise program</a:t>
            </a:r>
          </a:p>
          <a:p>
            <a:pPr lvl="1"/>
            <a:r>
              <a:rPr lang="en-US" dirty="0" smtClean="0"/>
              <a:t>Provides data to support preparedness assessments </a:t>
            </a:r>
            <a:br>
              <a:rPr lang="en-US" dirty="0" smtClean="0"/>
            </a:br>
            <a:r>
              <a:rPr lang="en-US" dirty="0" smtClean="0"/>
              <a:t>and reporting requirements</a:t>
            </a:r>
          </a:p>
          <a:p>
            <a:pPr lvl="1"/>
            <a:r>
              <a:rPr lang="en-US" dirty="0" smtClean="0"/>
              <a:t>Enables exercise planners to modify objectives and </a:t>
            </a:r>
            <a:br>
              <a:rPr lang="en-US" dirty="0" smtClean="0"/>
            </a:br>
            <a:r>
              <a:rPr lang="en-US" dirty="0" smtClean="0"/>
              <a:t>the exercise schedule to reflect knowledge gathered </a:t>
            </a:r>
            <a:br>
              <a:rPr lang="en-US" dirty="0" smtClean="0"/>
            </a:br>
            <a:r>
              <a:rPr lang="en-US" dirty="0" smtClean="0"/>
              <a:t>from the exercises</a:t>
            </a:r>
            <a:endParaRPr lang="en-US" dirty="0"/>
          </a:p>
        </p:txBody>
      </p:sp>
      <p:sp>
        <p:nvSpPr>
          <p:cNvPr id="2" name="Title 1"/>
          <p:cNvSpPr>
            <a:spLocks noGrp="1"/>
          </p:cNvSpPr>
          <p:nvPr>
            <p:ph type="title"/>
          </p:nvPr>
        </p:nvSpPr>
        <p:spPr/>
        <p:txBody>
          <a:bodyPr/>
          <a:lstStyle/>
          <a:p>
            <a:r>
              <a:rPr lang="en-US" dirty="0" smtClean="0"/>
              <a:t>Rolling Summary of Outcomes </a:t>
            </a:r>
            <a:endParaRPr lang="en-US" dirty="0"/>
          </a:p>
        </p:txBody>
      </p:sp>
    </p:spTree>
    <p:extLst>
      <p:ext uri="{BB962C8B-B14F-4D97-AF65-F5344CB8AC3E}">
        <p14:creationId xmlns:p14="http://schemas.microsoft.com/office/powerpoint/2010/main" val="1917100679"/>
      </p:ext>
    </p:extLst>
  </p:cSld>
  <p:clrMapOvr>
    <a:masterClrMapping/>
  </p:clrMapOvr>
  <p:transition spd="med">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Content Placeholder 4"/>
          <p:cNvSpPr>
            <a:spLocks noGrp="1"/>
          </p:cNvSpPr>
          <p:nvPr>
            <p:ph idx="1"/>
          </p:nvPr>
        </p:nvSpPr>
        <p:spPr/>
        <p:txBody>
          <a:bodyPr/>
          <a:lstStyle/>
          <a:p>
            <a:pPr marL="0" indent="0">
              <a:buNone/>
            </a:pPr>
            <a:r>
              <a:rPr lang="en-US" dirty="0" smtClean="0">
                <a:solidFill>
                  <a:schemeClr val="bg1"/>
                </a:solidFill>
              </a:rPr>
              <a:t>Given three hypothetical organizational scenarios, define the best type of exercise for each organization.</a:t>
            </a:r>
            <a:endParaRPr lang="en-US" dirty="0">
              <a:solidFill>
                <a:schemeClr val="bg1"/>
              </a:solidFill>
            </a:endParaRPr>
          </a:p>
        </p:txBody>
      </p:sp>
      <p:sp>
        <p:nvSpPr>
          <p:cNvPr id="3" name="Title 2"/>
          <p:cNvSpPr>
            <a:spLocks noGrp="1"/>
          </p:cNvSpPr>
          <p:nvPr>
            <p:ph type="title"/>
          </p:nvPr>
        </p:nvSpPr>
        <p:spPr/>
        <p:txBody>
          <a:bodyPr/>
          <a:lstStyle/>
          <a:p>
            <a:r>
              <a:rPr lang="en-US" dirty="0" smtClean="0">
                <a:solidFill>
                  <a:schemeClr val="bg1"/>
                </a:solidFill>
              </a:rPr>
              <a:t>Check Your Learning!</a:t>
            </a:r>
            <a:endParaRPr lang="en-US" dirty="0">
              <a:solidFill>
                <a:schemeClr val="bg1"/>
              </a:solidFill>
            </a:endParaRPr>
          </a:p>
        </p:txBody>
      </p:sp>
    </p:spTree>
    <p:extLst>
      <p:ext uri="{BB962C8B-B14F-4D97-AF65-F5344CB8AC3E}">
        <p14:creationId xmlns:p14="http://schemas.microsoft.com/office/powerpoint/2010/main" val="2068933317"/>
      </p:ext>
    </p:extLst>
  </p:cSld>
  <p:clrMapOvr>
    <a:masterClrMapping/>
  </p:clrMapOvr>
  <p:transition spd="med">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idx="1"/>
          </p:nvPr>
        </p:nvSpPr>
        <p:spPr/>
        <p:txBody>
          <a:bodyPr/>
          <a:lstStyle/>
          <a:p>
            <a:pPr>
              <a:spcBef>
                <a:spcPts val="1800"/>
              </a:spcBef>
            </a:pPr>
            <a:r>
              <a:rPr lang="en-US" dirty="0" smtClean="0"/>
              <a:t>Now that we</a:t>
            </a:r>
            <a:r>
              <a:rPr lang="uk-UA" dirty="0" smtClean="0"/>
              <a:t>’</a:t>
            </a:r>
            <a:r>
              <a:rPr lang="en-US" dirty="0" smtClean="0"/>
              <a:t>ve completed this module, you should be able to:</a:t>
            </a:r>
          </a:p>
          <a:p>
            <a:pPr lvl="1">
              <a:spcBef>
                <a:spcPts val="1800"/>
              </a:spcBef>
            </a:pPr>
            <a:r>
              <a:rPr lang="en-US" dirty="0" smtClean="0"/>
              <a:t>Identify the two main types of exercises</a:t>
            </a:r>
          </a:p>
          <a:p>
            <a:pPr lvl="1">
              <a:spcBef>
                <a:spcPts val="1800"/>
              </a:spcBef>
            </a:pPr>
            <a:r>
              <a:rPr lang="en-US" dirty="0" smtClean="0"/>
              <a:t>Determine how different types of exercises fit with </a:t>
            </a:r>
            <a:br>
              <a:rPr lang="en-US" dirty="0" smtClean="0"/>
            </a:br>
            <a:r>
              <a:rPr lang="en-US" dirty="0" smtClean="0"/>
              <a:t>different organizational needs</a:t>
            </a:r>
          </a:p>
          <a:p>
            <a:pPr lvl="1">
              <a:spcBef>
                <a:spcPts val="1800"/>
              </a:spcBef>
            </a:pPr>
            <a:r>
              <a:rPr lang="en-US" dirty="0" smtClean="0"/>
              <a:t>Establish the role of testing in exercise creation</a:t>
            </a:r>
            <a:endParaRPr lang="en-US" dirty="0"/>
          </a:p>
        </p:txBody>
      </p:sp>
      <p:sp>
        <p:nvSpPr>
          <p:cNvPr id="2" name="Title 1"/>
          <p:cNvSpPr>
            <a:spLocks noGrp="1"/>
          </p:cNvSpPr>
          <p:nvPr>
            <p:ph type="title"/>
          </p:nvPr>
        </p:nvSpPr>
        <p:spPr/>
        <p:txBody>
          <a:bodyPr/>
          <a:lstStyle/>
          <a:p>
            <a:r>
              <a:rPr lang="en-US" dirty="0" smtClean="0"/>
              <a:t>Conclusion</a:t>
            </a:r>
            <a:endParaRPr lang="en-US" dirty="0"/>
          </a:p>
        </p:txBody>
      </p:sp>
    </p:spTree>
    <p:extLst>
      <p:ext uri="{BB962C8B-B14F-4D97-AF65-F5344CB8AC3E}">
        <p14:creationId xmlns:p14="http://schemas.microsoft.com/office/powerpoint/2010/main" val="717010869"/>
      </p:ext>
    </p:extLst>
  </p:cSld>
  <p:clrMapOvr>
    <a:masterClrMapping/>
  </p:clrMapOvr>
  <p:transition spd="med">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1199500"/>
      </p:ext>
    </p:extLst>
  </p:cSld>
  <p:clrMapOvr>
    <a:masterClrMapping/>
  </p:clrMapOvr>
  <p:transition spd="med">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927892463"/>
      </p:ext>
    </p:extLst>
  </p:cSld>
  <p:clrMapOvr>
    <a:masterClrMapping/>
  </p:clrMapOvr>
  <p:transition spd="med">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idx="1"/>
          </p:nvPr>
        </p:nvSpPr>
        <p:spPr/>
        <p:txBody>
          <a:bodyPr/>
          <a:lstStyle/>
          <a:p>
            <a:pPr>
              <a:spcBef>
                <a:spcPts val="1800"/>
              </a:spcBef>
            </a:pPr>
            <a:r>
              <a:rPr lang="en-US" dirty="0" smtClean="0"/>
              <a:t>By the end of this module, you will be able to:</a:t>
            </a:r>
          </a:p>
          <a:p>
            <a:pPr lvl="1">
              <a:spcBef>
                <a:spcPts val="1800"/>
              </a:spcBef>
            </a:pPr>
            <a:r>
              <a:rPr lang="en-US" dirty="0" smtClean="0"/>
              <a:t>Identify the two main types of exercises</a:t>
            </a:r>
          </a:p>
          <a:p>
            <a:pPr lvl="1">
              <a:spcBef>
                <a:spcPts val="1800"/>
              </a:spcBef>
            </a:pPr>
            <a:r>
              <a:rPr lang="en-US" dirty="0" smtClean="0"/>
              <a:t>Determine how different types of exercises fit </a:t>
            </a:r>
            <a:br>
              <a:rPr lang="en-US" dirty="0" smtClean="0"/>
            </a:br>
            <a:r>
              <a:rPr lang="en-US" dirty="0" smtClean="0"/>
              <a:t>with different organizational needs</a:t>
            </a:r>
          </a:p>
          <a:p>
            <a:pPr lvl="1">
              <a:spcBef>
                <a:spcPts val="1800"/>
              </a:spcBef>
            </a:pPr>
            <a:r>
              <a:rPr lang="en-US" dirty="0" smtClean="0"/>
              <a:t>Establish the role of testing in exercise creation</a:t>
            </a:r>
            <a:endParaRPr lang="en-US" dirty="0"/>
          </a:p>
        </p:txBody>
      </p:sp>
      <p:sp>
        <p:nvSpPr>
          <p:cNvPr id="2" name="Title 1"/>
          <p:cNvSpPr>
            <a:spLocks noGrp="1"/>
          </p:cNvSpPr>
          <p:nvPr>
            <p:ph type="title"/>
          </p:nvPr>
        </p:nvSpPr>
        <p:spPr/>
        <p:txBody>
          <a:bodyPr/>
          <a:lstStyle/>
          <a:p>
            <a:r>
              <a:rPr lang="en-US" dirty="0" smtClean="0"/>
              <a:t>Agenda</a:t>
            </a:r>
            <a:endParaRPr lang="en-US" dirty="0"/>
          </a:p>
        </p:txBody>
      </p:sp>
    </p:spTree>
    <p:extLst>
      <p:ext uri="{BB962C8B-B14F-4D97-AF65-F5344CB8AC3E}">
        <p14:creationId xmlns:p14="http://schemas.microsoft.com/office/powerpoint/2010/main" val="786303683"/>
      </p:ext>
    </p:extLst>
  </p:cSld>
  <p:clrMapOvr>
    <a:masterClrMapping/>
  </p:clrMapOvr>
  <p:transition spd="med">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GB" dirty="0"/>
          </a:p>
        </p:txBody>
      </p:sp>
      <p:sp>
        <p:nvSpPr>
          <p:cNvPr id="2" name="Title 1"/>
          <p:cNvSpPr>
            <a:spLocks noGrp="1"/>
          </p:cNvSpPr>
          <p:nvPr>
            <p:ph type="title"/>
          </p:nvPr>
        </p:nvSpPr>
        <p:spPr/>
        <p:txBody>
          <a:bodyPr/>
          <a:lstStyle/>
          <a:p>
            <a:pPr lvl="0"/>
            <a:r>
              <a:rPr lang="en-US" dirty="0" smtClean="0"/>
              <a:t>Exercise Creation Process</a:t>
            </a:r>
            <a:endParaRPr lang="en-US" dirty="0"/>
          </a:p>
        </p:txBody>
      </p:sp>
      <p:graphicFrame>
        <p:nvGraphicFramePr>
          <p:cNvPr id="7" name="Diagram 6"/>
          <p:cNvGraphicFramePr/>
          <p:nvPr>
            <p:extLst>
              <p:ext uri="{D42A27DB-BD31-4B8C-83A1-F6EECF244321}">
                <p14:modId xmlns:p14="http://schemas.microsoft.com/office/powerpoint/2010/main" val="588076803"/>
              </p:ext>
            </p:extLst>
          </p:nvPr>
        </p:nvGraphicFramePr>
        <p:xfrm>
          <a:off x="74702" y="1391444"/>
          <a:ext cx="9144000" cy="494009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3" name="TextBox 12"/>
          <p:cNvSpPr txBox="1"/>
          <p:nvPr/>
        </p:nvSpPr>
        <p:spPr bwMode="auto">
          <a:xfrm>
            <a:off x="5585938" y="1596236"/>
            <a:ext cx="2339904" cy="523220"/>
          </a:xfrm>
          <a:prstGeom prst="rect">
            <a:avLst/>
          </a:prstGeom>
          <a:noFill/>
          <a:ln w="9525">
            <a:noFill/>
            <a:miter lim="800000"/>
            <a:headEnd/>
            <a:tailEnd/>
          </a:ln>
        </p:spPr>
        <p:txBody>
          <a:bodyPr vert="horz" wrap="square" lIns="91440" tIns="45720" rIns="91440" bIns="45720" numCol="1" rtlCol="0" anchor="b" anchorCtr="0" compatLnSpc="1">
            <a:prstTxWarp prst="textNoShape">
              <a:avLst/>
            </a:prstTxWarp>
            <a:spAutoFit/>
          </a:bodyPr>
          <a:lstStyle/>
          <a:p>
            <a:pPr marL="0" marR="0" indent="0" defTabSz="914400" rtl="0" eaLnBrk="1" fontAlgn="base" latinLnBrk="0" hangingPunct="1">
              <a:lnSpc>
                <a:spcPct val="100000"/>
              </a:lnSpc>
              <a:spcBef>
                <a:spcPct val="0"/>
              </a:spcBef>
              <a:spcAft>
                <a:spcPct val="0"/>
              </a:spcAft>
              <a:buClrTx/>
              <a:buSzTx/>
              <a:buFontTx/>
              <a:buNone/>
              <a:tabLst/>
            </a:pPr>
            <a:r>
              <a:rPr kumimoji="0" lang="en-US" sz="1400" b="1" i="0" u="none" strike="noStrike" kern="1200" cap="none" spc="0" normalizeH="0" baseline="0" noProof="0" dirty="0" smtClean="0">
                <a:ln>
                  <a:noFill/>
                </a:ln>
                <a:effectLst/>
                <a:uLnTx/>
                <a:uFillTx/>
                <a:latin typeface="Calibri" charset="0"/>
                <a:ea typeface="Calibri" charset="0"/>
                <a:cs typeface="Calibri" charset="0"/>
              </a:rPr>
              <a:t>Establish teams and scope the exercise</a:t>
            </a:r>
          </a:p>
        </p:txBody>
      </p:sp>
      <p:sp>
        <p:nvSpPr>
          <p:cNvPr id="14" name="TextBox 13"/>
          <p:cNvSpPr txBox="1"/>
          <p:nvPr/>
        </p:nvSpPr>
        <p:spPr bwMode="auto">
          <a:xfrm>
            <a:off x="7486770" y="3274002"/>
            <a:ext cx="1625145" cy="1169551"/>
          </a:xfrm>
          <a:prstGeom prst="rect">
            <a:avLst/>
          </a:prstGeom>
          <a:noFill/>
          <a:ln w="9525">
            <a:noFill/>
            <a:miter lim="800000"/>
            <a:headEnd/>
            <a:tailEnd/>
          </a:ln>
        </p:spPr>
        <p:txBody>
          <a:bodyPr vert="horz" wrap="square" lIns="91440" tIns="45720" rIns="91440" bIns="45720" numCol="1" rtlCol="0" anchor="b" anchorCtr="0" compatLnSpc="1">
            <a:prstTxWarp prst="textNoShape">
              <a:avLst/>
            </a:prstTxWarp>
            <a:spAutoFit/>
          </a:bodyPr>
          <a:lstStyle/>
          <a:p>
            <a:pPr marL="0" marR="0" indent="0" defTabSz="914400" rtl="0" eaLnBrk="1" fontAlgn="base" latinLnBrk="0" hangingPunct="1">
              <a:lnSpc>
                <a:spcPct val="100000"/>
              </a:lnSpc>
              <a:spcBef>
                <a:spcPct val="0"/>
              </a:spcBef>
              <a:spcAft>
                <a:spcPct val="0"/>
              </a:spcAft>
              <a:buClrTx/>
              <a:buSzTx/>
              <a:buFontTx/>
              <a:buNone/>
              <a:tabLst/>
            </a:pPr>
            <a:r>
              <a:rPr kumimoji="0" lang="en-US" sz="1400" i="0" u="none" strike="noStrike" kern="1200" cap="none" spc="0" normalizeH="0" baseline="0" noProof="0" dirty="0" smtClean="0">
                <a:ln>
                  <a:noFill/>
                </a:ln>
                <a:effectLst/>
                <a:uLnTx/>
                <a:uFillTx/>
                <a:latin typeface="Calibri" charset="0"/>
                <a:ea typeface="Calibri" charset="0"/>
                <a:cs typeface="Calibri" charset="0"/>
              </a:rPr>
              <a:t>Develop all documentation necessary</a:t>
            </a:r>
            <a:r>
              <a:rPr kumimoji="0" lang="en-US" sz="1400" i="0" u="none" strike="noStrike" kern="1200" cap="none" spc="0" normalizeH="0" noProof="0" dirty="0" smtClean="0">
                <a:ln>
                  <a:noFill/>
                </a:ln>
                <a:effectLst/>
                <a:uLnTx/>
                <a:uFillTx/>
                <a:latin typeface="Calibri" charset="0"/>
                <a:ea typeface="Calibri" charset="0"/>
                <a:cs typeface="Calibri" charset="0"/>
              </a:rPr>
              <a:t> for the </a:t>
            </a:r>
            <a:r>
              <a:rPr lang="en-US" sz="1400" dirty="0" smtClean="0">
                <a:latin typeface="Calibri" charset="0"/>
                <a:ea typeface="Calibri" charset="0"/>
                <a:cs typeface="Calibri" charset="0"/>
              </a:rPr>
              <a:t>operation</a:t>
            </a:r>
            <a:r>
              <a:rPr kumimoji="0" lang="en-US" sz="1400" i="0" u="none" strike="noStrike" kern="1200" cap="none" spc="0" normalizeH="0" noProof="0" dirty="0" smtClean="0">
                <a:ln>
                  <a:noFill/>
                </a:ln>
                <a:effectLst/>
                <a:uLnTx/>
                <a:uFillTx/>
                <a:latin typeface="Calibri" charset="0"/>
                <a:ea typeface="Calibri" charset="0"/>
                <a:cs typeface="Calibri" charset="0"/>
              </a:rPr>
              <a:t> </a:t>
            </a:r>
            <a:br>
              <a:rPr kumimoji="0" lang="en-US" sz="1400" i="0" u="none" strike="noStrike" kern="1200" cap="none" spc="0" normalizeH="0" noProof="0" dirty="0" smtClean="0">
                <a:ln>
                  <a:noFill/>
                </a:ln>
                <a:effectLst/>
                <a:uLnTx/>
                <a:uFillTx/>
                <a:latin typeface="Calibri" charset="0"/>
                <a:ea typeface="Calibri" charset="0"/>
                <a:cs typeface="Calibri" charset="0"/>
              </a:rPr>
            </a:br>
            <a:r>
              <a:rPr kumimoji="0" lang="en-US" sz="1400" i="0" u="none" strike="noStrike" kern="1200" cap="none" spc="0" normalizeH="0" noProof="0" dirty="0" smtClean="0">
                <a:ln>
                  <a:noFill/>
                </a:ln>
                <a:effectLst/>
                <a:uLnTx/>
                <a:uFillTx/>
                <a:latin typeface="Calibri" charset="0"/>
                <a:ea typeface="Calibri" charset="0"/>
                <a:cs typeface="Calibri" charset="0"/>
              </a:rPr>
              <a:t>of the exercise</a:t>
            </a:r>
            <a:endParaRPr kumimoji="0" lang="en-US" sz="1400" i="0" u="none" strike="noStrike" kern="1200" cap="none" spc="0" normalizeH="0" baseline="0" noProof="0" dirty="0" smtClean="0">
              <a:ln>
                <a:noFill/>
              </a:ln>
              <a:effectLst/>
              <a:uLnTx/>
              <a:uFillTx/>
              <a:latin typeface="Calibri" charset="0"/>
              <a:ea typeface="Calibri" charset="0"/>
              <a:cs typeface="Calibri" charset="0"/>
            </a:endParaRPr>
          </a:p>
        </p:txBody>
      </p:sp>
      <p:sp>
        <p:nvSpPr>
          <p:cNvPr id="15" name="TextBox 14"/>
          <p:cNvSpPr txBox="1"/>
          <p:nvPr/>
        </p:nvSpPr>
        <p:spPr bwMode="auto">
          <a:xfrm>
            <a:off x="5571333" y="5529665"/>
            <a:ext cx="2339904" cy="523220"/>
          </a:xfrm>
          <a:prstGeom prst="rect">
            <a:avLst/>
          </a:prstGeom>
          <a:noFill/>
          <a:ln w="9525">
            <a:noFill/>
            <a:miter lim="800000"/>
            <a:headEnd/>
            <a:tailEnd/>
          </a:ln>
        </p:spPr>
        <p:txBody>
          <a:bodyPr vert="horz" wrap="square" lIns="91440" tIns="45720" rIns="91440" bIns="45720" numCol="1" rtlCol="0" anchor="b" anchorCtr="0" compatLnSpc="1">
            <a:prstTxWarp prst="textNoShape">
              <a:avLst/>
            </a:prstTxWarp>
            <a:spAutoFit/>
          </a:bodyPr>
          <a:lstStyle/>
          <a:p>
            <a:pPr marL="0" marR="0" indent="0" defTabSz="914400" rtl="0" eaLnBrk="1" fontAlgn="base" latinLnBrk="0" hangingPunct="1">
              <a:lnSpc>
                <a:spcPct val="100000"/>
              </a:lnSpc>
              <a:spcBef>
                <a:spcPct val="0"/>
              </a:spcBef>
              <a:spcAft>
                <a:spcPct val="0"/>
              </a:spcAft>
              <a:buClrTx/>
              <a:buSzTx/>
              <a:buFontTx/>
              <a:buNone/>
              <a:tabLst/>
            </a:pPr>
            <a:r>
              <a:rPr kumimoji="0" lang="en-US" sz="1400" i="0" u="none" strike="noStrike" kern="1200" cap="none" spc="0" normalizeH="0" baseline="0" noProof="0" dirty="0" smtClean="0">
                <a:ln>
                  <a:noFill/>
                </a:ln>
                <a:effectLst/>
                <a:uLnTx/>
                <a:uFillTx/>
                <a:latin typeface="Calibri" charset="0"/>
                <a:ea typeface="Calibri" charset="0"/>
                <a:cs typeface="Calibri" charset="0"/>
              </a:rPr>
              <a:t>Conduct</a:t>
            </a:r>
            <a:r>
              <a:rPr kumimoji="0" lang="en-US" sz="1400" i="0" u="none" strike="noStrike" kern="1200" cap="none" spc="0" normalizeH="0" noProof="0" dirty="0" smtClean="0">
                <a:ln>
                  <a:noFill/>
                </a:ln>
                <a:effectLst/>
                <a:uLnTx/>
                <a:uFillTx/>
                <a:latin typeface="Calibri" charset="0"/>
                <a:ea typeface="Calibri" charset="0"/>
                <a:cs typeface="Calibri" charset="0"/>
              </a:rPr>
              <a:t> the </a:t>
            </a:r>
            <a:br>
              <a:rPr kumimoji="0" lang="en-US" sz="1400" i="0" u="none" strike="noStrike" kern="1200" cap="none" spc="0" normalizeH="0" noProof="0" dirty="0" smtClean="0">
                <a:ln>
                  <a:noFill/>
                </a:ln>
                <a:effectLst/>
                <a:uLnTx/>
                <a:uFillTx/>
                <a:latin typeface="Calibri" charset="0"/>
                <a:ea typeface="Calibri" charset="0"/>
                <a:cs typeface="Calibri" charset="0"/>
              </a:rPr>
            </a:br>
            <a:r>
              <a:rPr kumimoji="0" lang="en-US" sz="1400" i="0" u="none" strike="noStrike" kern="1200" cap="none" spc="0" normalizeH="0" noProof="0" dirty="0" smtClean="0">
                <a:ln>
                  <a:noFill/>
                </a:ln>
                <a:effectLst/>
                <a:uLnTx/>
                <a:uFillTx/>
                <a:latin typeface="Calibri" charset="0"/>
                <a:ea typeface="Calibri" charset="0"/>
                <a:cs typeface="Calibri" charset="0"/>
              </a:rPr>
              <a:t>exercise</a:t>
            </a:r>
            <a:endParaRPr kumimoji="0" lang="en-US" sz="1400" i="0" u="none" strike="noStrike" kern="1200" cap="none" spc="0" normalizeH="0" baseline="0" noProof="0" dirty="0" smtClean="0">
              <a:ln>
                <a:noFill/>
              </a:ln>
              <a:effectLst/>
              <a:uLnTx/>
              <a:uFillTx/>
              <a:latin typeface="Calibri" charset="0"/>
              <a:ea typeface="Calibri" charset="0"/>
              <a:cs typeface="Calibri" charset="0"/>
            </a:endParaRPr>
          </a:p>
        </p:txBody>
      </p:sp>
      <p:sp>
        <p:nvSpPr>
          <p:cNvPr id="16" name="TextBox 15"/>
          <p:cNvSpPr txBox="1"/>
          <p:nvPr/>
        </p:nvSpPr>
        <p:spPr bwMode="auto">
          <a:xfrm>
            <a:off x="64168" y="3489445"/>
            <a:ext cx="1726419" cy="738664"/>
          </a:xfrm>
          <a:prstGeom prst="rect">
            <a:avLst/>
          </a:prstGeom>
          <a:noFill/>
          <a:ln w="9525">
            <a:noFill/>
            <a:miter lim="800000"/>
            <a:headEnd/>
            <a:tailEnd/>
          </a:ln>
        </p:spPr>
        <p:txBody>
          <a:bodyPr vert="horz" wrap="square" lIns="91440" tIns="45720" rIns="91440" bIns="45720" numCol="1" rtlCol="0" anchor="b" anchorCtr="0" compatLnSpc="1">
            <a:prstTxWarp prst="textNoShape">
              <a:avLst/>
            </a:prstTxWarp>
            <a:spAutoFit/>
          </a:bodyPr>
          <a:lstStyle/>
          <a:p>
            <a:pPr marL="0" marR="0" indent="0" algn="r" defTabSz="914400" rtl="0" eaLnBrk="1" fontAlgn="base" latinLnBrk="0" hangingPunct="1">
              <a:lnSpc>
                <a:spcPct val="100000"/>
              </a:lnSpc>
              <a:spcBef>
                <a:spcPct val="0"/>
              </a:spcBef>
              <a:spcAft>
                <a:spcPct val="0"/>
              </a:spcAft>
              <a:buClrTx/>
              <a:buSzTx/>
              <a:buFontTx/>
              <a:buNone/>
              <a:tabLst/>
            </a:pPr>
            <a:r>
              <a:rPr kumimoji="0" lang="en-US" sz="1400" i="0" u="none" strike="noStrike" kern="1200" cap="none" spc="0" normalizeH="0" baseline="0" noProof="0" dirty="0" smtClean="0">
                <a:ln>
                  <a:noFill/>
                </a:ln>
                <a:effectLst/>
                <a:uLnTx/>
                <a:uFillTx/>
                <a:latin typeface="Calibri" charset="0"/>
                <a:ea typeface="Calibri" charset="0"/>
                <a:cs typeface="Calibri" charset="0"/>
              </a:rPr>
              <a:t>Document lessons learned from the event</a:t>
            </a:r>
          </a:p>
        </p:txBody>
      </p:sp>
    </p:spTree>
    <p:extLst>
      <p:ext uri="{BB962C8B-B14F-4D97-AF65-F5344CB8AC3E}">
        <p14:creationId xmlns:p14="http://schemas.microsoft.com/office/powerpoint/2010/main" val="1963994723"/>
      </p:ext>
    </p:extLst>
  </p:cSld>
  <p:clrMapOvr>
    <a:masterClrMapping/>
  </p:clrMapOvr>
  <p:transition spd="med">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idx="1"/>
          </p:nvPr>
        </p:nvSpPr>
        <p:spPr/>
        <p:txBody>
          <a:bodyPr>
            <a:normAutofit/>
          </a:bodyPr>
          <a:lstStyle/>
          <a:p>
            <a:pPr marL="701675" lvl="1" indent="-587375"/>
            <a:r>
              <a:rPr lang="en-US" sz="2400" dirty="0" smtClean="0"/>
              <a:t>Training audience</a:t>
            </a:r>
          </a:p>
          <a:p>
            <a:pPr marL="701675" lvl="1" indent="-587375"/>
            <a:r>
              <a:rPr lang="en-US" sz="2400" dirty="0" smtClean="0"/>
              <a:t>Objectives </a:t>
            </a:r>
          </a:p>
          <a:p>
            <a:pPr marL="701675" lvl="1" indent="-587375">
              <a:buClr>
                <a:schemeClr val="accent5">
                  <a:lumMod val="75000"/>
                </a:schemeClr>
              </a:buClr>
            </a:pPr>
            <a:r>
              <a:rPr lang="en-US" sz="2400" b="1" dirty="0" smtClean="0">
                <a:solidFill>
                  <a:schemeClr val="accent1">
                    <a:lumMod val="90000"/>
                    <a:lumOff val="10000"/>
                  </a:schemeClr>
                </a:solidFill>
              </a:rPr>
              <a:t>Modalities</a:t>
            </a:r>
            <a:endParaRPr lang="en-US" sz="2400" b="1" dirty="0">
              <a:solidFill>
                <a:schemeClr val="accent1">
                  <a:lumMod val="90000"/>
                  <a:lumOff val="10000"/>
                </a:schemeClr>
              </a:solidFill>
            </a:endParaRPr>
          </a:p>
        </p:txBody>
      </p:sp>
      <p:sp>
        <p:nvSpPr>
          <p:cNvPr id="2" name="Title 1"/>
          <p:cNvSpPr>
            <a:spLocks noGrp="1"/>
          </p:cNvSpPr>
          <p:nvPr>
            <p:ph type="title"/>
          </p:nvPr>
        </p:nvSpPr>
        <p:spPr/>
        <p:txBody>
          <a:bodyPr/>
          <a:lstStyle/>
          <a:p>
            <a:pPr lvl="0"/>
            <a:r>
              <a:rPr lang="en-US" dirty="0" smtClean="0"/>
              <a:t>Three Pillars of Exercise Creation</a:t>
            </a:r>
          </a:p>
        </p:txBody>
      </p:sp>
    </p:spTree>
    <p:extLst>
      <p:ext uri="{BB962C8B-B14F-4D97-AF65-F5344CB8AC3E}">
        <p14:creationId xmlns:p14="http://schemas.microsoft.com/office/powerpoint/2010/main" val="359353509"/>
      </p:ext>
    </p:extLst>
  </p:cSld>
  <p:clrMapOvr>
    <a:masterClrMapping/>
  </p:clrMapOvr>
  <p:transition spd="med">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n-US" dirty="0"/>
              <a:t>Exercise Structure</a:t>
            </a:r>
          </a:p>
        </p:txBody>
      </p:sp>
      <p:grpSp>
        <p:nvGrpSpPr>
          <p:cNvPr id="4" name="Group 3"/>
          <p:cNvGrpSpPr/>
          <p:nvPr/>
        </p:nvGrpSpPr>
        <p:grpSpPr>
          <a:xfrm>
            <a:off x="457200" y="2235200"/>
            <a:ext cx="8343550" cy="3687049"/>
            <a:chOff x="457200" y="2235200"/>
            <a:chExt cx="8343550" cy="3687049"/>
          </a:xfrm>
        </p:grpSpPr>
        <p:sp>
          <p:nvSpPr>
            <p:cNvPr id="81" name="Oval 80"/>
            <p:cNvSpPr/>
            <p:nvPr/>
          </p:nvSpPr>
          <p:spPr>
            <a:xfrm>
              <a:off x="2700514" y="5380380"/>
              <a:ext cx="541869" cy="541869"/>
            </a:xfrm>
            <a:prstGeom prst="ellipse">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sz="2000" dirty="0" smtClean="0">
                <a:solidFill>
                  <a:schemeClr val="accent6">
                    <a:lumMod val="75000"/>
                  </a:schemeClr>
                </a:solidFill>
                <a:latin typeface="Calibri" charset="0"/>
                <a:ea typeface="Calibri" charset="0"/>
                <a:cs typeface="Calibri" charset="0"/>
              </a:endParaRPr>
            </a:p>
          </p:txBody>
        </p:sp>
        <p:sp>
          <p:nvSpPr>
            <p:cNvPr id="82" name="Oval 81"/>
            <p:cNvSpPr/>
            <p:nvPr/>
          </p:nvSpPr>
          <p:spPr>
            <a:xfrm>
              <a:off x="3573160" y="5380380"/>
              <a:ext cx="541869" cy="541869"/>
            </a:xfrm>
            <a:prstGeom prst="ellipse">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sz="2000" dirty="0" smtClean="0">
                <a:solidFill>
                  <a:schemeClr val="accent6">
                    <a:lumMod val="75000"/>
                  </a:schemeClr>
                </a:solidFill>
                <a:latin typeface="Calibri" charset="0"/>
                <a:ea typeface="Calibri" charset="0"/>
                <a:cs typeface="Calibri" charset="0"/>
              </a:endParaRPr>
            </a:p>
          </p:txBody>
        </p:sp>
        <p:sp>
          <p:nvSpPr>
            <p:cNvPr id="83" name="Oval 82"/>
            <p:cNvSpPr/>
            <p:nvPr/>
          </p:nvSpPr>
          <p:spPr>
            <a:xfrm>
              <a:off x="4445806" y="5380380"/>
              <a:ext cx="541869" cy="541869"/>
            </a:xfrm>
            <a:prstGeom prst="ellipse">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sz="2000" dirty="0" smtClean="0">
                <a:solidFill>
                  <a:schemeClr val="accent6">
                    <a:lumMod val="75000"/>
                  </a:schemeClr>
                </a:solidFill>
                <a:latin typeface="Calibri" charset="0"/>
                <a:ea typeface="Calibri" charset="0"/>
                <a:cs typeface="Calibri" charset="0"/>
              </a:endParaRPr>
            </a:p>
          </p:txBody>
        </p:sp>
        <p:sp>
          <p:nvSpPr>
            <p:cNvPr id="84" name="Oval 83"/>
            <p:cNvSpPr/>
            <p:nvPr/>
          </p:nvSpPr>
          <p:spPr>
            <a:xfrm>
              <a:off x="5775651" y="5380380"/>
              <a:ext cx="541869" cy="541869"/>
            </a:xfrm>
            <a:prstGeom prst="ellipse">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sz="2000" dirty="0" smtClean="0">
                <a:solidFill>
                  <a:schemeClr val="accent6">
                    <a:lumMod val="75000"/>
                  </a:schemeClr>
                </a:solidFill>
                <a:latin typeface="Calibri" charset="0"/>
                <a:ea typeface="Calibri" charset="0"/>
                <a:cs typeface="Calibri" charset="0"/>
              </a:endParaRPr>
            </a:p>
          </p:txBody>
        </p:sp>
        <p:sp>
          <p:nvSpPr>
            <p:cNvPr id="85" name="Oval 84"/>
            <p:cNvSpPr/>
            <p:nvPr/>
          </p:nvSpPr>
          <p:spPr>
            <a:xfrm>
              <a:off x="6648298" y="5380380"/>
              <a:ext cx="541869" cy="541869"/>
            </a:xfrm>
            <a:prstGeom prst="ellipse">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sz="2000" dirty="0" smtClean="0">
                <a:solidFill>
                  <a:schemeClr val="accent6">
                    <a:lumMod val="75000"/>
                  </a:schemeClr>
                </a:solidFill>
                <a:latin typeface="Calibri" charset="0"/>
                <a:ea typeface="Calibri" charset="0"/>
                <a:cs typeface="Calibri" charset="0"/>
              </a:endParaRPr>
            </a:p>
          </p:txBody>
        </p:sp>
        <p:sp>
          <p:nvSpPr>
            <p:cNvPr id="86" name="Oval 85"/>
            <p:cNvSpPr/>
            <p:nvPr/>
          </p:nvSpPr>
          <p:spPr>
            <a:xfrm>
              <a:off x="3573160" y="4355180"/>
              <a:ext cx="541869" cy="541869"/>
            </a:xfrm>
            <a:prstGeom prst="ellipse">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sz="2000" dirty="0" smtClean="0">
                <a:solidFill>
                  <a:schemeClr val="accent6">
                    <a:lumMod val="75000"/>
                  </a:schemeClr>
                </a:solidFill>
                <a:latin typeface="Calibri" charset="0"/>
                <a:ea typeface="Calibri" charset="0"/>
                <a:cs typeface="Calibri" charset="0"/>
              </a:endParaRPr>
            </a:p>
          </p:txBody>
        </p:sp>
        <p:sp>
          <p:nvSpPr>
            <p:cNvPr id="87" name="Rounded Rectangle 86"/>
            <p:cNvSpPr/>
            <p:nvPr/>
          </p:nvSpPr>
          <p:spPr>
            <a:xfrm>
              <a:off x="457200" y="2235200"/>
              <a:ext cx="1574800" cy="1066800"/>
            </a:xfrm>
            <a:prstGeom prst="round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lnSpc>
                  <a:spcPct val="90000"/>
                </a:lnSpc>
              </a:pPr>
              <a:r>
                <a:rPr lang="en-US" sz="1600" dirty="0" smtClean="0">
                  <a:solidFill>
                    <a:schemeClr val="bg1"/>
                  </a:solidFill>
                  <a:latin typeface="Calibri" charset="0"/>
                  <a:ea typeface="Calibri" charset="0"/>
                  <a:cs typeface="Calibri" charset="0"/>
                </a:rPr>
                <a:t>PERFORMANCE OBJECTIVES</a:t>
              </a:r>
            </a:p>
          </p:txBody>
        </p:sp>
        <p:sp>
          <p:nvSpPr>
            <p:cNvPr id="88" name="Rectangle 87"/>
            <p:cNvSpPr/>
            <p:nvPr/>
          </p:nvSpPr>
          <p:spPr>
            <a:xfrm>
              <a:off x="3440921" y="4501465"/>
              <a:ext cx="777008" cy="2492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ctr">
                <a:lnSpc>
                  <a:spcPct val="90000"/>
                </a:lnSpc>
              </a:pPr>
              <a:r>
                <a:rPr lang="en-US" b="1" dirty="0" smtClean="0">
                  <a:solidFill>
                    <a:schemeClr val="accent6">
                      <a:lumMod val="75000"/>
                    </a:schemeClr>
                  </a:solidFill>
                  <a:latin typeface="Calibri" charset="0"/>
                  <a:ea typeface="Calibri" charset="0"/>
                  <a:cs typeface="Calibri" charset="0"/>
                </a:rPr>
                <a:t>Incident</a:t>
              </a:r>
            </a:p>
          </p:txBody>
        </p:sp>
        <p:sp>
          <p:nvSpPr>
            <p:cNvPr id="89" name="Rounded Rectangle 88"/>
            <p:cNvSpPr/>
            <p:nvPr/>
          </p:nvSpPr>
          <p:spPr>
            <a:xfrm>
              <a:off x="3136900" y="2235200"/>
              <a:ext cx="1574800" cy="1066800"/>
            </a:xfrm>
            <a:prstGeom prst="round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lnSpc>
                  <a:spcPct val="90000"/>
                </a:lnSpc>
              </a:pPr>
              <a:r>
                <a:rPr lang="en-US" sz="1600" dirty="0" smtClean="0">
                  <a:solidFill>
                    <a:schemeClr val="bg1"/>
                  </a:solidFill>
                  <a:latin typeface="Calibri" charset="0"/>
                  <a:ea typeface="Calibri" charset="0"/>
                  <a:cs typeface="Calibri" charset="0"/>
                </a:rPr>
                <a:t>SCENARIO BACKGROUND</a:t>
              </a:r>
            </a:p>
          </p:txBody>
        </p:sp>
        <p:sp>
          <p:nvSpPr>
            <p:cNvPr id="90" name="Rounded Rectangle 89"/>
            <p:cNvSpPr/>
            <p:nvPr/>
          </p:nvSpPr>
          <p:spPr>
            <a:xfrm>
              <a:off x="5705433" y="2235200"/>
              <a:ext cx="1574800" cy="1066800"/>
            </a:xfrm>
            <a:prstGeom prst="round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lnSpc>
                  <a:spcPct val="90000"/>
                </a:lnSpc>
              </a:pPr>
              <a:r>
                <a:rPr lang="en-US" sz="1600" dirty="0" smtClean="0">
                  <a:solidFill>
                    <a:schemeClr val="bg1"/>
                  </a:solidFill>
                  <a:latin typeface="Calibri" charset="0"/>
                  <a:ea typeface="Calibri" charset="0"/>
                  <a:cs typeface="Calibri" charset="0"/>
                </a:rPr>
                <a:t>MAIN </a:t>
              </a:r>
              <a:br>
                <a:rPr lang="en-US" sz="1600" dirty="0" smtClean="0">
                  <a:solidFill>
                    <a:schemeClr val="bg1"/>
                  </a:solidFill>
                  <a:latin typeface="Calibri" charset="0"/>
                  <a:ea typeface="Calibri" charset="0"/>
                  <a:cs typeface="Calibri" charset="0"/>
                </a:rPr>
              </a:br>
              <a:r>
                <a:rPr lang="en-US" sz="1600" dirty="0" smtClean="0">
                  <a:solidFill>
                    <a:schemeClr val="bg1"/>
                  </a:solidFill>
                  <a:latin typeface="Calibri" charset="0"/>
                  <a:ea typeface="Calibri" charset="0"/>
                  <a:cs typeface="Calibri" charset="0"/>
                </a:rPr>
                <a:t>EVENTS</a:t>
              </a:r>
            </a:p>
          </p:txBody>
        </p:sp>
        <p:sp>
          <p:nvSpPr>
            <p:cNvPr id="91" name="Rectangle 90"/>
            <p:cNvSpPr/>
            <p:nvPr/>
          </p:nvSpPr>
          <p:spPr>
            <a:xfrm>
              <a:off x="2703746" y="5517468"/>
              <a:ext cx="535403" cy="2492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ctr">
                <a:lnSpc>
                  <a:spcPct val="90000"/>
                </a:lnSpc>
              </a:pPr>
              <a:r>
                <a:rPr lang="en-US" b="1" dirty="0" smtClean="0">
                  <a:solidFill>
                    <a:schemeClr val="accent6">
                      <a:lumMod val="75000"/>
                    </a:schemeClr>
                  </a:solidFill>
                  <a:latin typeface="Calibri" charset="0"/>
                  <a:ea typeface="Calibri" charset="0"/>
                  <a:cs typeface="Calibri" charset="0"/>
                </a:rPr>
                <a:t>Inject</a:t>
              </a:r>
            </a:p>
          </p:txBody>
        </p:sp>
        <p:sp>
          <p:nvSpPr>
            <p:cNvPr id="92" name="Rectangle 91"/>
            <p:cNvSpPr/>
            <p:nvPr/>
          </p:nvSpPr>
          <p:spPr>
            <a:xfrm>
              <a:off x="3576392" y="5517468"/>
              <a:ext cx="535403" cy="2492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ctr">
                <a:lnSpc>
                  <a:spcPct val="90000"/>
                </a:lnSpc>
              </a:pPr>
              <a:r>
                <a:rPr lang="en-US" b="1" dirty="0" smtClean="0">
                  <a:solidFill>
                    <a:schemeClr val="accent6">
                      <a:lumMod val="75000"/>
                    </a:schemeClr>
                  </a:solidFill>
                  <a:latin typeface="Calibri" charset="0"/>
                  <a:ea typeface="Calibri" charset="0"/>
                  <a:cs typeface="Calibri" charset="0"/>
                </a:rPr>
                <a:t>Inject</a:t>
              </a:r>
            </a:p>
          </p:txBody>
        </p:sp>
        <p:sp>
          <p:nvSpPr>
            <p:cNvPr id="93" name="Rectangle 92"/>
            <p:cNvSpPr/>
            <p:nvPr/>
          </p:nvSpPr>
          <p:spPr>
            <a:xfrm>
              <a:off x="4449038" y="5517468"/>
              <a:ext cx="535403" cy="2492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ctr">
                <a:lnSpc>
                  <a:spcPct val="90000"/>
                </a:lnSpc>
              </a:pPr>
              <a:r>
                <a:rPr lang="en-US" b="1" dirty="0" smtClean="0">
                  <a:solidFill>
                    <a:schemeClr val="accent6">
                      <a:lumMod val="75000"/>
                    </a:schemeClr>
                  </a:solidFill>
                  <a:latin typeface="Calibri" charset="0"/>
                  <a:ea typeface="Calibri" charset="0"/>
                  <a:cs typeface="Calibri" charset="0"/>
                </a:rPr>
                <a:t>Inject</a:t>
              </a:r>
            </a:p>
          </p:txBody>
        </p:sp>
        <p:sp>
          <p:nvSpPr>
            <p:cNvPr id="94" name="Rectangle 93"/>
            <p:cNvSpPr/>
            <p:nvPr/>
          </p:nvSpPr>
          <p:spPr>
            <a:xfrm>
              <a:off x="5778883" y="5517468"/>
              <a:ext cx="535403" cy="2492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ctr">
                <a:lnSpc>
                  <a:spcPct val="90000"/>
                </a:lnSpc>
              </a:pPr>
              <a:r>
                <a:rPr lang="en-US" b="1" dirty="0" smtClean="0">
                  <a:solidFill>
                    <a:schemeClr val="accent6">
                      <a:lumMod val="75000"/>
                    </a:schemeClr>
                  </a:solidFill>
                  <a:latin typeface="Calibri" charset="0"/>
                  <a:ea typeface="Calibri" charset="0"/>
                  <a:cs typeface="Calibri" charset="0"/>
                </a:rPr>
                <a:t>Inject</a:t>
              </a:r>
            </a:p>
          </p:txBody>
        </p:sp>
        <p:sp>
          <p:nvSpPr>
            <p:cNvPr id="95" name="Rectangle 94"/>
            <p:cNvSpPr/>
            <p:nvPr/>
          </p:nvSpPr>
          <p:spPr>
            <a:xfrm>
              <a:off x="6651530" y="5517468"/>
              <a:ext cx="535403" cy="2492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ctr">
                <a:lnSpc>
                  <a:spcPct val="90000"/>
                </a:lnSpc>
              </a:pPr>
              <a:r>
                <a:rPr lang="en-US" b="1" dirty="0" smtClean="0">
                  <a:solidFill>
                    <a:schemeClr val="accent6">
                      <a:lumMod val="75000"/>
                    </a:schemeClr>
                  </a:solidFill>
                  <a:latin typeface="Calibri" charset="0"/>
                  <a:ea typeface="Calibri" charset="0"/>
                  <a:cs typeface="Calibri" charset="0"/>
                </a:rPr>
                <a:t>Inject</a:t>
              </a:r>
            </a:p>
          </p:txBody>
        </p:sp>
        <p:cxnSp>
          <p:nvCxnSpPr>
            <p:cNvPr id="96" name="Straight Arrow Connector 95"/>
            <p:cNvCxnSpPr>
              <a:stCxn id="88" idx="3"/>
              <a:endCxn id="92" idx="1"/>
            </p:cNvCxnSpPr>
            <p:nvPr/>
          </p:nvCxnSpPr>
          <p:spPr>
            <a:xfrm>
              <a:off x="2032000" y="2768600"/>
              <a:ext cx="1104900" cy="0"/>
            </a:xfrm>
            <a:prstGeom prst="straightConnector1">
              <a:avLst/>
            </a:prstGeom>
            <a:ln w="76200">
              <a:solidFill>
                <a:schemeClr val="accent6">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97" name="Straight Arrow Connector 96"/>
            <p:cNvCxnSpPr>
              <a:stCxn id="92" idx="3"/>
              <a:endCxn id="93" idx="1"/>
            </p:cNvCxnSpPr>
            <p:nvPr/>
          </p:nvCxnSpPr>
          <p:spPr>
            <a:xfrm>
              <a:off x="4711700" y="2768600"/>
              <a:ext cx="993733" cy="0"/>
            </a:xfrm>
            <a:prstGeom prst="straightConnector1">
              <a:avLst/>
            </a:prstGeom>
            <a:ln w="76200">
              <a:solidFill>
                <a:schemeClr val="accent6">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98" name="Elbow Connector 97"/>
            <p:cNvCxnSpPr>
              <a:stCxn id="93" idx="2"/>
            </p:cNvCxnSpPr>
            <p:nvPr/>
          </p:nvCxnSpPr>
          <p:spPr>
            <a:xfrm rot="5400000">
              <a:off x="4641874" y="2504221"/>
              <a:ext cx="1053180" cy="2648738"/>
            </a:xfrm>
            <a:prstGeom prst="bentConnector3">
              <a:avLst>
                <a:gd name="adj1" fmla="val 50000"/>
              </a:avLst>
            </a:prstGeom>
            <a:ln w="76200">
              <a:solidFill>
                <a:schemeClr val="accent6">
                  <a:lumMod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9" name="Elbow Connector 98"/>
            <p:cNvCxnSpPr/>
            <p:nvPr/>
          </p:nvCxnSpPr>
          <p:spPr>
            <a:xfrm rot="16200000" flipH="1">
              <a:off x="5966243" y="3825192"/>
              <a:ext cx="1053180" cy="6795"/>
            </a:xfrm>
            <a:prstGeom prst="bentConnector3">
              <a:avLst>
                <a:gd name="adj1" fmla="val 50000"/>
              </a:avLst>
            </a:prstGeom>
            <a:ln w="76200">
              <a:solidFill>
                <a:schemeClr val="accent6">
                  <a:lumMod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0" name="Elbow Connector 99"/>
            <p:cNvCxnSpPr>
              <a:stCxn id="93" idx="2"/>
            </p:cNvCxnSpPr>
            <p:nvPr/>
          </p:nvCxnSpPr>
          <p:spPr>
            <a:xfrm rot="16200000" flipH="1">
              <a:off x="6495410" y="3299422"/>
              <a:ext cx="1053180" cy="1058335"/>
            </a:xfrm>
            <a:prstGeom prst="bentConnector3">
              <a:avLst>
                <a:gd name="adj1" fmla="val 50000"/>
              </a:avLst>
            </a:prstGeom>
            <a:ln w="76200">
              <a:solidFill>
                <a:schemeClr val="accent6">
                  <a:lumMod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1" name="Elbow Connector 100"/>
            <p:cNvCxnSpPr>
              <a:stCxn id="93" idx="2"/>
            </p:cNvCxnSpPr>
            <p:nvPr/>
          </p:nvCxnSpPr>
          <p:spPr>
            <a:xfrm rot="16200000" flipH="1">
              <a:off x="6984734" y="2810098"/>
              <a:ext cx="1053180" cy="2036983"/>
            </a:xfrm>
            <a:prstGeom prst="bentConnector3">
              <a:avLst>
                <a:gd name="adj1" fmla="val 50000"/>
              </a:avLst>
            </a:prstGeom>
            <a:ln w="76200">
              <a:solidFill>
                <a:schemeClr val="accent6">
                  <a:lumMod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02" name="Oval 101"/>
            <p:cNvSpPr/>
            <p:nvPr/>
          </p:nvSpPr>
          <p:spPr>
            <a:xfrm>
              <a:off x="6221899" y="4355180"/>
              <a:ext cx="541869" cy="541869"/>
            </a:xfrm>
            <a:prstGeom prst="ellipse">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sz="2000" dirty="0" smtClean="0">
                <a:solidFill>
                  <a:schemeClr val="accent6">
                    <a:lumMod val="75000"/>
                  </a:schemeClr>
                </a:solidFill>
                <a:latin typeface="Calibri" charset="0"/>
                <a:ea typeface="Calibri" charset="0"/>
                <a:cs typeface="Calibri" charset="0"/>
              </a:endParaRPr>
            </a:p>
          </p:txBody>
        </p:sp>
        <p:sp>
          <p:nvSpPr>
            <p:cNvPr id="103" name="Rectangle 102"/>
            <p:cNvSpPr/>
            <p:nvPr/>
          </p:nvSpPr>
          <p:spPr>
            <a:xfrm>
              <a:off x="6104329" y="4501465"/>
              <a:ext cx="777008" cy="2492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ctr">
                <a:lnSpc>
                  <a:spcPct val="90000"/>
                </a:lnSpc>
              </a:pPr>
              <a:r>
                <a:rPr lang="en-US" b="1" dirty="0" smtClean="0">
                  <a:solidFill>
                    <a:schemeClr val="accent6">
                      <a:lumMod val="75000"/>
                    </a:schemeClr>
                  </a:solidFill>
                  <a:latin typeface="Calibri" charset="0"/>
                  <a:ea typeface="Calibri" charset="0"/>
                  <a:cs typeface="Calibri" charset="0"/>
                </a:rPr>
                <a:t>Incident</a:t>
              </a:r>
            </a:p>
          </p:txBody>
        </p:sp>
        <p:sp>
          <p:nvSpPr>
            <p:cNvPr id="104" name="Oval 103"/>
            <p:cNvSpPr/>
            <p:nvPr/>
          </p:nvSpPr>
          <p:spPr>
            <a:xfrm>
              <a:off x="7280233" y="4355180"/>
              <a:ext cx="541869" cy="541869"/>
            </a:xfrm>
            <a:prstGeom prst="ellipse">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sz="2000" dirty="0" smtClean="0">
                <a:solidFill>
                  <a:schemeClr val="accent6">
                    <a:lumMod val="75000"/>
                  </a:schemeClr>
                </a:solidFill>
                <a:latin typeface="Calibri" charset="0"/>
                <a:ea typeface="Calibri" charset="0"/>
                <a:cs typeface="Calibri" charset="0"/>
              </a:endParaRPr>
            </a:p>
          </p:txBody>
        </p:sp>
        <p:sp>
          <p:nvSpPr>
            <p:cNvPr id="105" name="Oval 104"/>
            <p:cNvSpPr/>
            <p:nvPr/>
          </p:nvSpPr>
          <p:spPr>
            <a:xfrm>
              <a:off x="8258881" y="4355180"/>
              <a:ext cx="541869" cy="541869"/>
            </a:xfrm>
            <a:prstGeom prst="ellipse">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sz="2000" dirty="0" smtClean="0">
                <a:solidFill>
                  <a:schemeClr val="accent6">
                    <a:lumMod val="75000"/>
                  </a:schemeClr>
                </a:solidFill>
                <a:latin typeface="Calibri" charset="0"/>
                <a:ea typeface="Calibri" charset="0"/>
                <a:cs typeface="Calibri" charset="0"/>
              </a:endParaRPr>
            </a:p>
          </p:txBody>
        </p:sp>
        <p:cxnSp>
          <p:nvCxnSpPr>
            <p:cNvPr id="106" name="Elbow Connector 105"/>
            <p:cNvCxnSpPr/>
            <p:nvPr/>
          </p:nvCxnSpPr>
          <p:spPr>
            <a:xfrm rot="5400000">
              <a:off x="3166107" y="4702391"/>
              <a:ext cx="483331" cy="872646"/>
            </a:xfrm>
            <a:prstGeom prst="bentConnector3">
              <a:avLst>
                <a:gd name="adj1" fmla="val 50000"/>
              </a:avLst>
            </a:prstGeom>
            <a:ln w="76200">
              <a:solidFill>
                <a:schemeClr val="accent6">
                  <a:lumMod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7" name="Elbow Connector 106"/>
            <p:cNvCxnSpPr/>
            <p:nvPr/>
          </p:nvCxnSpPr>
          <p:spPr>
            <a:xfrm rot="5400000">
              <a:off x="3602430" y="5138714"/>
              <a:ext cx="483331" cy="12700"/>
            </a:xfrm>
            <a:prstGeom prst="bentConnector3">
              <a:avLst>
                <a:gd name="adj1" fmla="val 50000"/>
              </a:avLst>
            </a:prstGeom>
            <a:ln w="76200">
              <a:solidFill>
                <a:schemeClr val="accent6">
                  <a:lumMod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8" name="Elbow Connector 107"/>
            <p:cNvCxnSpPr/>
            <p:nvPr/>
          </p:nvCxnSpPr>
          <p:spPr>
            <a:xfrm rot="16200000" flipH="1">
              <a:off x="4038753" y="4702391"/>
              <a:ext cx="483331" cy="872646"/>
            </a:xfrm>
            <a:prstGeom prst="bentConnector3">
              <a:avLst>
                <a:gd name="adj1" fmla="val 50000"/>
              </a:avLst>
            </a:prstGeom>
            <a:ln w="76200">
              <a:solidFill>
                <a:schemeClr val="accent6">
                  <a:lumMod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9" name="Elbow Connector 108"/>
            <p:cNvCxnSpPr/>
            <p:nvPr/>
          </p:nvCxnSpPr>
          <p:spPr>
            <a:xfrm rot="16200000" flipH="1">
              <a:off x="6464368" y="4925514"/>
              <a:ext cx="483331" cy="426399"/>
            </a:xfrm>
            <a:prstGeom prst="bentConnector3">
              <a:avLst>
                <a:gd name="adj1" fmla="val 50000"/>
              </a:avLst>
            </a:prstGeom>
            <a:ln w="76200">
              <a:solidFill>
                <a:schemeClr val="accent6">
                  <a:lumMod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0" name="Elbow Connector 109"/>
            <p:cNvCxnSpPr/>
            <p:nvPr/>
          </p:nvCxnSpPr>
          <p:spPr>
            <a:xfrm rot="5400000">
              <a:off x="6028045" y="4915590"/>
              <a:ext cx="483331" cy="446248"/>
            </a:xfrm>
            <a:prstGeom prst="bentConnector3">
              <a:avLst>
                <a:gd name="adj1" fmla="val 50000"/>
              </a:avLst>
            </a:prstGeom>
            <a:ln w="76200">
              <a:solidFill>
                <a:schemeClr val="accent6">
                  <a:lumMod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967597287"/>
      </p:ext>
    </p:extLst>
  </p:cSld>
  <p:clrMapOvr>
    <a:masterClrMapping/>
  </p:clrMapOvr>
  <p:transition spd="med">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idx="1"/>
          </p:nvPr>
        </p:nvSpPr>
        <p:spPr/>
        <p:txBody>
          <a:bodyPr/>
          <a:lstStyle/>
          <a:p>
            <a:pPr>
              <a:spcBef>
                <a:spcPts val="2000"/>
              </a:spcBef>
            </a:pPr>
            <a:r>
              <a:rPr lang="en-US" b="1" dirty="0" smtClean="0"/>
              <a:t>Discussion-Based Exercises: </a:t>
            </a:r>
            <a:r>
              <a:rPr lang="en-US" dirty="0" smtClean="0"/>
              <a:t>Familiarize players with plans, policies, agreements, and procedures, with focus on strategic, policy-oriented issues. </a:t>
            </a:r>
          </a:p>
          <a:p>
            <a:pPr>
              <a:spcBef>
                <a:spcPts val="2000"/>
              </a:spcBef>
            </a:pPr>
            <a:r>
              <a:rPr lang="en-US" b="1" dirty="0" smtClean="0"/>
              <a:t>Operations-Based Exercises: </a:t>
            </a:r>
            <a:r>
              <a:rPr lang="en-US" dirty="0" smtClean="0"/>
              <a:t>Validate plans, policies, agreements, and procedures; clarify roles and responsibilities; and identify resource gaps</a:t>
            </a:r>
            <a:endParaRPr lang="en-US" dirty="0"/>
          </a:p>
        </p:txBody>
      </p:sp>
      <p:sp>
        <p:nvSpPr>
          <p:cNvPr id="2" name="Title 1"/>
          <p:cNvSpPr>
            <a:spLocks noGrp="1"/>
          </p:cNvSpPr>
          <p:nvPr>
            <p:ph type="title"/>
          </p:nvPr>
        </p:nvSpPr>
        <p:spPr/>
        <p:txBody>
          <a:bodyPr/>
          <a:lstStyle/>
          <a:p>
            <a:r>
              <a:rPr lang="en-US" dirty="0" smtClean="0"/>
              <a:t>Types of Exercises</a:t>
            </a:r>
            <a:endParaRPr lang="en-US" dirty="0"/>
          </a:p>
        </p:txBody>
      </p:sp>
    </p:spTree>
    <p:extLst>
      <p:ext uri="{BB962C8B-B14F-4D97-AF65-F5344CB8AC3E}">
        <p14:creationId xmlns:p14="http://schemas.microsoft.com/office/powerpoint/2010/main" val="284136605"/>
      </p:ext>
    </p:extLst>
  </p:cSld>
  <p:clrMapOvr>
    <a:masterClrMapping/>
  </p:clrMapOvr>
  <p:transition spd="med">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idx="1"/>
          </p:nvPr>
        </p:nvSpPr>
        <p:spPr/>
        <p:txBody>
          <a:bodyPr/>
          <a:lstStyle/>
          <a:p>
            <a:pPr marL="0" indent="0">
              <a:spcBef>
                <a:spcPts val="2400"/>
              </a:spcBef>
              <a:buNone/>
            </a:pPr>
            <a:r>
              <a:rPr lang="en-US" dirty="0" smtClean="0"/>
              <a:t>Discussion-based exercises include: </a:t>
            </a:r>
          </a:p>
          <a:p>
            <a:pPr>
              <a:spcBef>
                <a:spcPts val="2400"/>
              </a:spcBef>
            </a:pPr>
            <a:r>
              <a:rPr lang="en-US" dirty="0" smtClean="0"/>
              <a:t>Seminars</a:t>
            </a:r>
          </a:p>
          <a:p>
            <a:pPr>
              <a:spcBef>
                <a:spcPts val="2400"/>
              </a:spcBef>
            </a:pPr>
            <a:r>
              <a:rPr lang="en-US" dirty="0" smtClean="0"/>
              <a:t>Workshops</a:t>
            </a:r>
          </a:p>
          <a:p>
            <a:pPr>
              <a:spcBef>
                <a:spcPts val="2400"/>
              </a:spcBef>
            </a:pPr>
            <a:r>
              <a:rPr lang="en-US" dirty="0" smtClean="0"/>
              <a:t>Tabletop exercises </a:t>
            </a:r>
            <a:br>
              <a:rPr lang="en-US" dirty="0" smtClean="0"/>
            </a:br>
            <a:r>
              <a:rPr lang="en-US" dirty="0" smtClean="0"/>
              <a:t>(TTXs)</a:t>
            </a:r>
          </a:p>
          <a:p>
            <a:pPr>
              <a:spcBef>
                <a:spcPts val="2400"/>
              </a:spcBef>
            </a:pPr>
            <a:r>
              <a:rPr lang="en-US" dirty="0" smtClean="0"/>
              <a:t>Games</a:t>
            </a:r>
            <a:endParaRPr lang="en-US" dirty="0"/>
          </a:p>
        </p:txBody>
      </p:sp>
      <p:sp>
        <p:nvSpPr>
          <p:cNvPr id="2" name="Title 1"/>
          <p:cNvSpPr>
            <a:spLocks noGrp="1"/>
          </p:cNvSpPr>
          <p:nvPr>
            <p:ph type="title"/>
          </p:nvPr>
        </p:nvSpPr>
        <p:spPr/>
        <p:txBody>
          <a:bodyPr/>
          <a:lstStyle/>
          <a:p>
            <a:r>
              <a:rPr lang="en-US" dirty="0" smtClean="0"/>
              <a:t>Discussion-Based Exercises</a:t>
            </a:r>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45409" y="2044558"/>
            <a:ext cx="4541391" cy="3031290"/>
          </a:xfrm>
          <a:prstGeom prst="rect">
            <a:avLst/>
          </a:prstGeom>
        </p:spPr>
      </p:pic>
      <p:sp>
        <p:nvSpPr>
          <p:cNvPr id="7" name="TextBox 6"/>
          <p:cNvSpPr txBox="1"/>
          <p:nvPr/>
        </p:nvSpPr>
        <p:spPr>
          <a:xfrm>
            <a:off x="5551005" y="5144309"/>
            <a:ext cx="3135795" cy="215444"/>
          </a:xfrm>
          <a:prstGeom prst="rect">
            <a:avLst/>
          </a:prstGeom>
          <a:noFill/>
        </p:spPr>
        <p:txBody>
          <a:bodyPr wrap="none" rtlCol="0">
            <a:spAutoFit/>
          </a:bodyPr>
          <a:lstStyle/>
          <a:p>
            <a:r>
              <a:rPr lang="en-GB" sz="800" dirty="0" smtClean="0">
                <a:solidFill>
                  <a:schemeClr val="tx1">
                    <a:lumMod val="65000"/>
                    <a:lumOff val="35000"/>
                  </a:schemeClr>
                </a:solidFill>
              </a:rPr>
              <a:t>2017Geneva, FIRST WS on IR for Policy makers. Image S. </a:t>
            </a:r>
            <a:r>
              <a:rPr lang="en-GB" sz="800" dirty="0" err="1" smtClean="0">
                <a:solidFill>
                  <a:schemeClr val="tx1">
                    <a:lumMod val="65000"/>
                    <a:lumOff val="35000"/>
                  </a:schemeClr>
                </a:solidFill>
              </a:rPr>
              <a:t>Droz</a:t>
            </a:r>
            <a:endParaRPr lang="en-GB" sz="800" dirty="0">
              <a:solidFill>
                <a:schemeClr val="tx1">
                  <a:lumMod val="65000"/>
                  <a:lumOff val="35000"/>
                </a:schemeClr>
              </a:solidFill>
            </a:endParaRPr>
          </a:p>
        </p:txBody>
      </p:sp>
    </p:spTree>
    <p:extLst>
      <p:ext uri="{BB962C8B-B14F-4D97-AF65-F5344CB8AC3E}">
        <p14:creationId xmlns:p14="http://schemas.microsoft.com/office/powerpoint/2010/main" val="1185858745"/>
      </p:ext>
    </p:extLst>
  </p:cSld>
  <p:clrMapOvr>
    <a:masterClrMapping/>
  </p:clrMapOvr>
  <p:transition spd="med">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idx="1"/>
          </p:nvPr>
        </p:nvSpPr>
        <p:spPr/>
        <p:txBody>
          <a:bodyPr/>
          <a:lstStyle/>
          <a:p>
            <a:pPr>
              <a:spcBef>
                <a:spcPts val="2400"/>
              </a:spcBef>
            </a:pPr>
            <a:r>
              <a:rPr lang="en-US" dirty="0" smtClean="0"/>
              <a:t>Orient participants to authorities, strategies, plans, policies, procedures, protocols, resources, concepts, and ideas</a:t>
            </a:r>
          </a:p>
          <a:p>
            <a:pPr>
              <a:spcBef>
                <a:spcPts val="2400"/>
              </a:spcBef>
            </a:pPr>
            <a:r>
              <a:rPr lang="en-US" dirty="0" smtClean="0"/>
              <a:t>Valuable for entities that are developing or making major changes to existing plans or procedures</a:t>
            </a:r>
          </a:p>
          <a:p>
            <a:pPr>
              <a:spcBef>
                <a:spcPts val="2400"/>
              </a:spcBef>
            </a:pPr>
            <a:r>
              <a:rPr lang="en-US" dirty="0" smtClean="0"/>
              <a:t>Helpful when attempting to assess or gain awareness of the capabilities of interagency or inter-organizational operations</a:t>
            </a:r>
            <a:endParaRPr lang="en-US" dirty="0"/>
          </a:p>
        </p:txBody>
      </p:sp>
      <p:sp>
        <p:nvSpPr>
          <p:cNvPr id="2" name="Title 1"/>
          <p:cNvSpPr>
            <a:spLocks noGrp="1"/>
          </p:cNvSpPr>
          <p:nvPr>
            <p:ph type="title"/>
          </p:nvPr>
        </p:nvSpPr>
        <p:spPr/>
        <p:txBody>
          <a:bodyPr/>
          <a:lstStyle/>
          <a:p>
            <a:r>
              <a:rPr lang="en-US" dirty="0" smtClean="0"/>
              <a:t>Seminars </a:t>
            </a:r>
            <a:endParaRPr lang="en-US" dirty="0"/>
          </a:p>
        </p:txBody>
      </p:sp>
    </p:spTree>
    <p:extLst>
      <p:ext uri="{BB962C8B-B14F-4D97-AF65-F5344CB8AC3E}">
        <p14:creationId xmlns:p14="http://schemas.microsoft.com/office/powerpoint/2010/main" val="789266813"/>
      </p:ext>
    </p:extLst>
  </p:cSld>
  <p:clrMapOvr>
    <a:masterClrMapping/>
  </p:clrMapOvr>
  <p:transition spd="med">
    <p:fade/>
  </p:transition>
  <p:timing>
    <p:tnLst>
      <p:par>
        <p:cTn id="1" dur="indefinite" restart="never" nodeType="tmRoot"/>
      </p:par>
    </p:tnLst>
  </p:timing>
</p:sld>
</file>

<file path=ppt/theme/theme1.xml><?xml version="1.0" encoding="utf-8"?>
<a:theme xmlns:a="http://schemas.openxmlformats.org/drawingml/2006/main" name="Custom Design">
  <a:themeElements>
    <a:clrScheme name="Custom 1">
      <a:dk1>
        <a:srgbClr val="000000"/>
      </a:dk1>
      <a:lt1>
        <a:srgbClr val="FFFFFF"/>
      </a:lt1>
      <a:dk2>
        <a:srgbClr val="44546A"/>
      </a:dk2>
      <a:lt2>
        <a:srgbClr val="E7E6E6"/>
      </a:lt2>
      <a:accent1>
        <a:srgbClr val="003F0B"/>
      </a:accent1>
      <a:accent2>
        <a:srgbClr val="FE7802"/>
      </a:accent2>
      <a:accent3>
        <a:srgbClr val="003257"/>
      </a:accent3>
      <a:accent4>
        <a:srgbClr val="41BF00"/>
      </a:accent4>
      <a:accent5>
        <a:srgbClr val="007F16"/>
      </a:accent5>
      <a:accent6>
        <a:srgbClr val="C1EC01"/>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2" id="{FDCCD614-8FBD-014A-B7AF-9AD639BFF106}" vid="{105594A6-EC1E-054D-9D8A-227399E66D10}"/>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FIRST_Training_4-3_03</Template>
  <TotalTime>17810</TotalTime>
  <Words>4291</Words>
  <Application>Microsoft Macintosh PowerPoint</Application>
  <PresentationFormat>On-screen Show (4:3)</PresentationFormat>
  <Paragraphs>275</Paragraphs>
  <Slides>25</Slides>
  <Notes>25</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25</vt:i4>
      </vt:variant>
    </vt:vector>
  </HeadingPairs>
  <TitlesOfParts>
    <vt:vector size="33" baseType="lpstr">
      <vt:lpstr>Aharoni</vt:lpstr>
      <vt:lpstr>Calibri</vt:lpstr>
      <vt:lpstr>Lucida Grande</vt:lpstr>
      <vt:lpstr>Lucida Sans</vt:lpstr>
      <vt:lpstr>Lucida Sans Regular</vt:lpstr>
      <vt:lpstr>ＭＳ Ｐゴシック</vt:lpstr>
      <vt:lpstr>Arial</vt:lpstr>
      <vt:lpstr>Custom Design</vt:lpstr>
      <vt:lpstr>Module 4:  Deciding on the  Exercise Type </vt:lpstr>
      <vt:lpstr>Copyright</vt:lpstr>
      <vt:lpstr>Agenda</vt:lpstr>
      <vt:lpstr>Exercise Creation Process</vt:lpstr>
      <vt:lpstr>Three Pillars of Exercise Creation</vt:lpstr>
      <vt:lpstr>Exercise Structure</vt:lpstr>
      <vt:lpstr>Types of Exercises</vt:lpstr>
      <vt:lpstr>Discussion-Based Exercises</vt:lpstr>
      <vt:lpstr>Seminars </vt:lpstr>
      <vt:lpstr>Workshops </vt:lpstr>
      <vt:lpstr>Tabletop Exercises </vt:lpstr>
      <vt:lpstr>Tabletop Exercises </vt:lpstr>
      <vt:lpstr>Games </vt:lpstr>
      <vt:lpstr>Operations-Based Exercises</vt:lpstr>
      <vt:lpstr>Drills </vt:lpstr>
      <vt:lpstr>Functional Exercises </vt:lpstr>
      <vt:lpstr>Full-Scale Exercises </vt:lpstr>
      <vt:lpstr>Tests</vt:lpstr>
      <vt:lpstr>Tests: Results and Outcomes</vt:lpstr>
      <vt:lpstr>Tests: Results and Outcomes</vt:lpstr>
      <vt:lpstr>Rolling Summary of Outcomes </vt:lpstr>
      <vt:lpstr>Check Your Learning!</vt:lpstr>
      <vt:lpstr>Conclusion</vt:lpstr>
      <vt:lpstr>PowerPoint Presentation</vt:lpstr>
      <vt:lpstr>PowerPoint Presentation</vt:lpstr>
    </vt:vector>
  </TitlesOfParts>
  <Manager/>
  <Company/>
  <LinksUpToDate>false</LinksUpToDate>
  <SharedDoc>false</SharedDoc>
  <HyperlinkBase/>
  <HyperlinksChanged>false</HyperlinksChanged>
  <AppVersion>15.0041</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FIRST Exercise Course</dc:title>
  <dc:subject/>
  <dc:creator>FIRST.org</dc:creator>
  <cp:keywords/>
  <dc:description/>
  <cp:lastModifiedBy>Serge Droz</cp:lastModifiedBy>
  <cp:revision>289</cp:revision>
  <cp:lastPrinted>2017-06-20T22:20:02Z</cp:lastPrinted>
  <dcterms:created xsi:type="dcterms:W3CDTF">2017-06-18T18:57:04Z</dcterms:created>
  <dcterms:modified xsi:type="dcterms:W3CDTF">2017-12-24T10:27:39Z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
    <vt:lpwstr>Document</vt:lpwstr>
  </property>
</Properties>
</file>