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7" r:id="rId1"/>
  </p:sldMasterIdLst>
  <p:notesMasterIdLst>
    <p:notesMasterId r:id="rId18"/>
  </p:notesMasterIdLst>
  <p:handoutMasterIdLst>
    <p:handoutMasterId r:id="rId19"/>
  </p:handoutMasterIdLst>
  <p:sldIdLst>
    <p:sldId id="514" r:id="rId2"/>
    <p:sldId id="639" r:id="rId3"/>
    <p:sldId id="515" r:id="rId4"/>
    <p:sldId id="640" r:id="rId5"/>
    <p:sldId id="633" r:id="rId6"/>
    <p:sldId id="634" r:id="rId7"/>
    <p:sldId id="635" r:id="rId8"/>
    <p:sldId id="636" r:id="rId9"/>
    <p:sldId id="637" r:id="rId10"/>
    <p:sldId id="641" r:id="rId11"/>
    <p:sldId id="630" r:id="rId12"/>
    <p:sldId id="631" r:id="rId13"/>
    <p:sldId id="632" r:id="rId14"/>
    <p:sldId id="526" r:id="rId15"/>
    <p:sldId id="642" r:id="rId16"/>
    <p:sldId id="425"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4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BC4"/>
    <a:srgbClr val="E7A2FF"/>
    <a:srgbClr val="2B812B"/>
    <a:srgbClr val="C3EBC3"/>
    <a:srgbClr val="206220"/>
    <a:srgbClr val="054ABB"/>
    <a:srgbClr val="033483"/>
    <a:srgbClr val="1A4E1A"/>
    <a:srgbClr val="FFFF00"/>
    <a:srgbClr val="EB83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45" autoAdjust="0"/>
    <p:restoredTop sz="60510" autoAdjust="0"/>
  </p:normalViewPr>
  <p:slideViewPr>
    <p:cSldViewPr snapToGrid="0">
      <p:cViewPr varScale="1">
        <p:scale>
          <a:sx n="62" d="100"/>
          <a:sy n="62" d="100"/>
        </p:scale>
        <p:origin x="2328" y="200"/>
      </p:cViewPr>
      <p:guideLst>
        <p:guide orient="horz" pos="2160"/>
        <p:guide pos="480"/>
      </p:guideLst>
    </p:cSldViewPr>
  </p:slideViewPr>
  <p:outlineViewPr>
    <p:cViewPr>
      <p:scale>
        <a:sx n="33" d="100"/>
        <a:sy n="33" d="100"/>
      </p:scale>
      <p:origin x="0" y="-1912"/>
    </p:cViewPr>
  </p:outlineViewPr>
  <p:notesTextViewPr>
    <p:cViewPr>
      <p:scale>
        <a:sx n="110" d="100"/>
        <a:sy n="110" d="100"/>
      </p:scale>
      <p:origin x="0" y="0"/>
    </p:cViewPr>
  </p:notesTextViewPr>
  <p:sorterViewPr>
    <p:cViewPr>
      <p:scale>
        <a:sx n="200" d="100"/>
        <a:sy n="200" d="100"/>
      </p:scale>
      <p:origin x="0" y="0"/>
    </p:cViewPr>
  </p:sorterViewPr>
  <p:notesViewPr>
    <p:cSldViewPr snapToGrid="0" snapToObjects="1">
      <p:cViewPr varScale="1">
        <p:scale>
          <a:sx n="82" d="100"/>
          <a:sy n="82" d="100"/>
        </p:scale>
        <p:origin x="1976"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2C7256-9A89-4A43-9437-C23C8E410198}" type="doc">
      <dgm:prSet loTypeId="urn:microsoft.com/office/officeart/2005/8/layout/cycle5" loCatId="" qsTypeId="urn:microsoft.com/office/officeart/2005/8/quickstyle/simple4" qsCatId="simple" csTypeId="urn:microsoft.com/office/officeart/2005/8/colors/accent1_5" csCatId="accent1" phldr="1"/>
      <dgm:spPr/>
      <dgm:t>
        <a:bodyPr/>
        <a:lstStyle/>
        <a:p>
          <a:endParaRPr lang="en-US"/>
        </a:p>
      </dgm:t>
    </dgm:pt>
    <dgm:pt modelId="{0FBEE34A-0356-8945-B2BF-A6035E395D45}">
      <dgm:prSet phldrT="[Text]"/>
      <dgm:spPr>
        <a:solidFill>
          <a:schemeClr val="accent4">
            <a:lumMod val="50000"/>
          </a:schemeClr>
        </a:solidFill>
      </dgm:spPr>
      <dgm:t>
        <a:bodyPr/>
        <a:lstStyle/>
        <a:p>
          <a:r>
            <a:rPr lang="en-US" b="1" dirty="0" smtClean="0">
              <a:latin typeface="Calibri" charset="0"/>
              <a:ea typeface="Calibri" charset="0"/>
              <a:cs typeface="Calibri" charset="0"/>
            </a:rPr>
            <a:t>PHASE 1: </a:t>
          </a:r>
          <a:r>
            <a:rPr lang="en-US" dirty="0" smtClean="0">
              <a:latin typeface="Calibri" charset="0"/>
              <a:ea typeface="Calibri" charset="0"/>
              <a:cs typeface="Calibri" charset="0"/>
            </a:rPr>
            <a:t>DESIGN</a:t>
          </a:r>
          <a:endParaRPr lang="en-US" dirty="0">
            <a:latin typeface="Calibri" charset="0"/>
            <a:ea typeface="Calibri" charset="0"/>
            <a:cs typeface="Calibri" charset="0"/>
          </a:endParaRPr>
        </a:p>
      </dgm:t>
    </dgm:pt>
    <dgm:pt modelId="{8FD0C49B-73EF-4B4B-A9D9-C9798C0EA903}" type="parTrans" cxnId="{706416ED-1990-2A4E-8539-DB4AC3774426}">
      <dgm:prSet/>
      <dgm:spPr/>
      <dgm:t>
        <a:bodyPr/>
        <a:lstStyle/>
        <a:p>
          <a:endParaRPr lang="en-US">
            <a:latin typeface="Lucida Sans" charset="0"/>
            <a:ea typeface="Lucida Sans" charset="0"/>
            <a:cs typeface="Lucida Sans" charset="0"/>
          </a:endParaRPr>
        </a:p>
      </dgm:t>
    </dgm:pt>
    <dgm:pt modelId="{E6DAE479-3D40-5047-B5D2-D6AE9E64E05B}" type="sibTrans" cxnId="{706416ED-1990-2A4E-8539-DB4AC3774426}">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59CFDDCA-FC7C-1642-8C52-CBB29CF84543}">
      <dgm:prSet phldrT="[Text]"/>
      <dgm:spPr>
        <a:solidFill>
          <a:schemeClr val="accent4"/>
        </a:solidFill>
      </dgm:spPr>
      <dgm:t>
        <a:bodyPr/>
        <a:lstStyle/>
        <a:p>
          <a:r>
            <a:rPr lang="en-US" b="1" dirty="0" smtClean="0">
              <a:latin typeface="Calibri" charset="0"/>
              <a:ea typeface="Calibri" charset="0"/>
              <a:cs typeface="Calibri" charset="0"/>
            </a:rPr>
            <a:t>PHASE 2: </a:t>
          </a:r>
          <a:r>
            <a:rPr lang="en-US" b="0" dirty="0" smtClean="0">
              <a:latin typeface="Calibri" charset="0"/>
              <a:ea typeface="Calibri" charset="0"/>
              <a:cs typeface="Calibri" charset="0"/>
            </a:rPr>
            <a:t>DEVELOP</a:t>
          </a:r>
          <a:endParaRPr lang="en-US" b="0" dirty="0">
            <a:latin typeface="Calibri" charset="0"/>
            <a:ea typeface="Calibri" charset="0"/>
            <a:cs typeface="Calibri" charset="0"/>
          </a:endParaRPr>
        </a:p>
      </dgm:t>
    </dgm:pt>
    <dgm:pt modelId="{8A9C0C95-7EE7-DB47-982F-7D0A45F4E0EB}" type="parTrans" cxnId="{04E65D5A-D6B0-2544-B1DA-6274E9822D80}">
      <dgm:prSet/>
      <dgm:spPr/>
      <dgm:t>
        <a:bodyPr/>
        <a:lstStyle/>
        <a:p>
          <a:endParaRPr lang="en-US">
            <a:latin typeface="Lucida Sans" charset="0"/>
            <a:ea typeface="Lucida Sans" charset="0"/>
            <a:cs typeface="Lucida Sans" charset="0"/>
          </a:endParaRPr>
        </a:p>
      </dgm:t>
    </dgm:pt>
    <dgm:pt modelId="{1020DDF4-2E4D-9C48-819F-F127DC23722D}" type="sibTrans" cxnId="{04E65D5A-D6B0-2544-B1DA-6274E9822D80}">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FB018E01-B84C-4449-B537-A68D8149C894}">
      <dgm:prSet phldrT="[Text]"/>
      <dgm:spPr>
        <a:solidFill>
          <a:schemeClr val="accent4">
            <a:lumMod val="50000"/>
          </a:schemeClr>
        </a:solidFill>
      </dgm:spPr>
      <dgm:t>
        <a:bodyPr/>
        <a:lstStyle/>
        <a:p>
          <a:r>
            <a:rPr lang="en-US" b="1" dirty="0" smtClean="0">
              <a:latin typeface="Calibri" charset="0"/>
              <a:ea typeface="Calibri" charset="0"/>
              <a:cs typeface="Calibri" charset="0"/>
            </a:rPr>
            <a:t>PHASE 3: </a:t>
          </a:r>
          <a:r>
            <a:rPr lang="en-US" dirty="0" smtClean="0">
              <a:latin typeface="Calibri" charset="0"/>
              <a:ea typeface="Calibri" charset="0"/>
              <a:cs typeface="Calibri" charset="0"/>
            </a:rPr>
            <a:t>CONDUCT</a:t>
          </a:r>
          <a:endParaRPr lang="en-US" dirty="0">
            <a:latin typeface="Calibri" charset="0"/>
            <a:ea typeface="Calibri" charset="0"/>
            <a:cs typeface="Calibri" charset="0"/>
          </a:endParaRPr>
        </a:p>
      </dgm:t>
    </dgm:pt>
    <dgm:pt modelId="{520AB5AC-B0FB-374A-9A4F-2C2B62FA5371}" type="parTrans" cxnId="{07DB450A-A388-DA41-BBA1-005185DF8348}">
      <dgm:prSet/>
      <dgm:spPr/>
      <dgm:t>
        <a:bodyPr/>
        <a:lstStyle/>
        <a:p>
          <a:endParaRPr lang="en-US">
            <a:latin typeface="Lucida Sans" charset="0"/>
            <a:ea typeface="Lucida Sans" charset="0"/>
            <a:cs typeface="Lucida Sans" charset="0"/>
          </a:endParaRPr>
        </a:p>
      </dgm:t>
    </dgm:pt>
    <dgm:pt modelId="{C7E0D819-04F7-0142-A45B-C3474726C4F3}" type="sibTrans" cxnId="{07DB450A-A388-DA41-BBA1-005185DF8348}">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4F5B987C-9D2B-B442-B160-9D3A69A461EE}">
      <dgm:prSet phldrT="[Text]"/>
      <dgm:spPr>
        <a:solidFill>
          <a:schemeClr val="accent4">
            <a:lumMod val="50000"/>
          </a:schemeClr>
        </a:solidFill>
      </dgm:spPr>
      <dgm:t>
        <a:bodyPr/>
        <a:lstStyle/>
        <a:p>
          <a:r>
            <a:rPr lang="en-US" b="1" dirty="0" smtClean="0">
              <a:latin typeface="Calibri" charset="0"/>
              <a:ea typeface="Calibri" charset="0"/>
              <a:cs typeface="Calibri" charset="0"/>
            </a:rPr>
            <a:t>PHASE 4: </a:t>
          </a:r>
          <a:r>
            <a:rPr lang="en-US" b="0" dirty="0" smtClean="0">
              <a:latin typeface="Calibri" charset="0"/>
              <a:ea typeface="Calibri" charset="0"/>
              <a:cs typeface="Calibri" charset="0"/>
            </a:rPr>
            <a:t>EVALUATE</a:t>
          </a:r>
          <a:endParaRPr lang="en-US" b="0" dirty="0">
            <a:latin typeface="Calibri" charset="0"/>
            <a:ea typeface="Calibri" charset="0"/>
            <a:cs typeface="Calibri" charset="0"/>
          </a:endParaRPr>
        </a:p>
      </dgm:t>
    </dgm:pt>
    <dgm:pt modelId="{DBC6AB92-8A3A-3A4D-A924-F3C253EAD51A}" type="parTrans" cxnId="{FAA8B177-2ECA-B941-9C20-31396CAC3084}">
      <dgm:prSet/>
      <dgm:spPr/>
      <dgm:t>
        <a:bodyPr/>
        <a:lstStyle/>
        <a:p>
          <a:endParaRPr lang="en-US">
            <a:latin typeface="Lucida Sans" charset="0"/>
            <a:ea typeface="Lucida Sans" charset="0"/>
            <a:cs typeface="Lucida Sans" charset="0"/>
          </a:endParaRPr>
        </a:p>
      </dgm:t>
    </dgm:pt>
    <dgm:pt modelId="{FAD47BF6-77D6-5547-BF9A-D7E28D406142}" type="sibTrans" cxnId="{FAA8B177-2ECA-B941-9C20-31396CAC3084}">
      <dgm:prSet/>
      <dgm:spPr>
        <a:ln w="76200" cmpd="sng">
          <a:solidFill>
            <a:schemeClr val="accent2"/>
          </a:solidFill>
          <a:headEnd type="none"/>
          <a:tailEnd type="triangle"/>
        </a:ln>
      </dgm:spPr>
      <dgm:t>
        <a:bodyPr/>
        <a:lstStyle/>
        <a:p>
          <a:endParaRPr lang="en-US">
            <a:latin typeface="Lucida Sans" charset="0"/>
            <a:ea typeface="Lucida Sans" charset="0"/>
            <a:cs typeface="Lucida Sans" charset="0"/>
          </a:endParaRPr>
        </a:p>
      </dgm:t>
    </dgm:pt>
    <dgm:pt modelId="{169EB01C-A7B1-6F48-A8DC-8B428A7026FB}" type="pres">
      <dgm:prSet presAssocID="{592C7256-9A89-4A43-9437-C23C8E410198}" presName="cycle" presStyleCnt="0">
        <dgm:presLayoutVars>
          <dgm:dir/>
          <dgm:resizeHandles val="exact"/>
        </dgm:presLayoutVars>
      </dgm:prSet>
      <dgm:spPr/>
      <dgm:t>
        <a:bodyPr/>
        <a:lstStyle/>
        <a:p>
          <a:endParaRPr lang="en-US"/>
        </a:p>
      </dgm:t>
    </dgm:pt>
    <dgm:pt modelId="{84C0C6A6-0145-EA49-80E4-7591E7AD89A5}" type="pres">
      <dgm:prSet presAssocID="{0FBEE34A-0356-8945-B2BF-A6035E395D45}" presName="node" presStyleLbl="node1" presStyleIdx="0" presStyleCnt="4">
        <dgm:presLayoutVars>
          <dgm:bulletEnabled val="1"/>
        </dgm:presLayoutVars>
      </dgm:prSet>
      <dgm:spPr/>
      <dgm:t>
        <a:bodyPr/>
        <a:lstStyle/>
        <a:p>
          <a:endParaRPr lang="en-US"/>
        </a:p>
      </dgm:t>
    </dgm:pt>
    <dgm:pt modelId="{9E29FF66-BEF0-5C47-8F2E-8F892A6B3C39}" type="pres">
      <dgm:prSet presAssocID="{0FBEE34A-0356-8945-B2BF-A6035E395D45}" presName="spNode" presStyleCnt="0"/>
      <dgm:spPr/>
    </dgm:pt>
    <dgm:pt modelId="{7D022A6C-A8D2-F440-9041-81AB9065676F}" type="pres">
      <dgm:prSet presAssocID="{E6DAE479-3D40-5047-B5D2-D6AE9E64E05B}" presName="sibTrans" presStyleLbl="sibTrans1D1" presStyleIdx="0" presStyleCnt="4"/>
      <dgm:spPr/>
      <dgm:t>
        <a:bodyPr/>
        <a:lstStyle/>
        <a:p>
          <a:endParaRPr lang="en-US"/>
        </a:p>
      </dgm:t>
    </dgm:pt>
    <dgm:pt modelId="{7C26C112-6827-8E4F-B2D9-D5D65A50DE7C}" type="pres">
      <dgm:prSet presAssocID="{59CFDDCA-FC7C-1642-8C52-CBB29CF84543}" presName="node" presStyleLbl="node1" presStyleIdx="1" presStyleCnt="4">
        <dgm:presLayoutVars>
          <dgm:bulletEnabled val="1"/>
        </dgm:presLayoutVars>
      </dgm:prSet>
      <dgm:spPr/>
      <dgm:t>
        <a:bodyPr/>
        <a:lstStyle/>
        <a:p>
          <a:endParaRPr lang="en-US"/>
        </a:p>
      </dgm:t>
    </dgm:pt>
    <dgm:pt modelId="{F03693A7-33FA-8E42-84F4-BA05081CF7F8}" type="pres">
      <dgm:prSet presAssocID="{59CFDDCA-FC7C-1642-8C52-CBB29CF84543}" presName="spNode" presStyleCnt="0"/>
      <dgm:spPr/>
    </dgm:pt>
    <dgm:pt modelId="{C0F939E8-17B6-B74C-A980-0B004816B129}" type="pres">
      <dgm:prSet presAssocID="{1020DDF4-2E4D-9C48-819F-F127DC23722D}" presName="sibTrans" presStyleLbl="sibTrans1D1" presStyleIdx="1" presStyleCnt="4"/>
      <dgm:spPr/>
      <dgm:t>
        <a:bodyPr/>
        <a:lstStyle/>
        <a:p>
          <a:endParaRPr lang="en-US"/>
        </a:p>
      </dgm:t>
    </dgm:pt>
    <dgm:pt modelId="{BA84484A-B3BB-C94A-8345-EACA861E2215}" type="pres">
      <dgm:prSet presAssocID="{FB018E01-B84C-4449-B537-A68D8149C894}" presName="node" presStyleLbl="node1" presStyleIdx="2" presStyleCnt="4">
        <dgm:presLayoutVars>
          <dgm:bulletEnabled val="1"/>
        </dgm:presLayoutVars>
      </dgm:prSet>
      <dgm:spPr/>
      <dgm:t>
        <a:bodyPr/>
        <a:lstStyle/>
        <a:p>
          <a:endParaRPr lang="en-US"/>
        </a:p>
      </dgm:t>
    </dgm:pt>
    <dgm:pt modelId="{4C1E8399-1F69-3F42-83ED-4005A092F13C}" type="pres">
      <dgm:prSet presAssocID="{FB018E01-B84C-4449-B537-A68D8149C894}" presName="spNode" presStyleCnt="0"/>
      <dgm:spPr/>
    </dgm:pt>
    <dgm:pt modelId="{2646C32D-DA64-734B-8E22-C3D2C01E9041}" type="pres">
      <dgm:prSet presAssocID="{C7E0D819-04F7-0142-A45B-C3474726C4F3}" presName="sibTrans" presStyleLbl="sibTrans1D1" presStyleIdx="2" presStyleCnt="4"/>
      <dgm:spPr/>
      <dgm:t>
        <a:bodyPr/>
        <a:lstStyle/>
        <a:p>
          <a:endParaRPr lang="en-US"/>
        </a:p>
      </dgm:t>
    </dgm:pt>
    <dgm:pt modelId="{B3711BA1-3334-9047-B797-89F5B8FE57A0}" type="pres">
      <dgm:prSet presAssocID="{4F5B987C-9D2B-B442-B160-9D3A69A461EE}" presName="node" presStyleLbl="node1" presStyleIdx="3" presStyleCnt="4">
        <dgm:presLayoutVars>
          <dgm:bulletEnabled val="1"/>
        </dgm:presLayoutVars>
      </dgm:prSet>
      <dgm:spPr/>
      <dgm:t>
        <a:bodyPr/>
        <a:lstStyle/>
        <a:p>
          <a:endParaRPr lang="en-US"/>
        </a:p>
      </dgm:t>
    </dgm:pt>
    <dgm:pt modelId="{D69BA042-79ED-CE45-BD7E-73759C30EAA4}" type="pres">
      <dgm:prSet presAssocID="{4F5B987C-9D2B-B442-B160-9D3A69A461EE}" presName="spNode" presStyleCnt="0"/>
      <dgm:spPr/>
    </dgm:pt>
    <dgm:pt modelId="{EB4CDB71-3E39-3048-A084-1BA85C5DE8C0}" type="pres">
      <dgm:prSet presAssocID="{FAD47BF6-77D6-5547-BF9A-D7E28D406142}" presName="sibTrans" presStyleLbl="sibTrans1D1" presStyleIdx="3" presStyleCnt="4"/>
      <dgm:spPr/>
      <dgm:t>
        <a:bodyPr/>
        <a:lstStyle/>
        <a:p>
          <a:endParaRPr lang="en-US"/>
        </a:p>
      </dgm:t>
    </dgm:pt>
  </dgm:ptLst>
  <dgm:cxnLst>
    <dgm:cxn modelId="{963DE10B-C0A1-664F-A0F8-A4205326E1FD}" type="presOf" srcId="{4F5B987C-9D2B-B442-B160-9D3A69A461EE}" destId="{B3711BA1-3334-9047-B797-89F5B8FE57A0}" srcOrd="0" destOrd="0" presId="urn:microsoft.com/office/officeart/2005/8/layout/cycle5"/>
    <dgm:cxn modelId="{706416ED-1990-2A4E-8539-DB4AC3774426}" srcId="{592C7256-9A89-4A43-9437-C23C8E410198}" destId="{0FBEE34A-0356-8945-B2BF-A6035E395D45}" srcOrd="0" destOrd="0" parTransId="{8FD0C49B-73EF-4B4B-A9D9-C9798C0EA903}" sibTransId="{E6DAE479-3D40-5047-B5D2-D6AE9E64E05B}"/>
    <dgm:cxn modelId="{60FA5D0C-5DC4-7042-B1A1-950A5E46DB82}" type="presOf" srcId="{FB018E01-B84C-4449-B537-A68D8149C894}" destId="{BA84484A-B3BB-C94A-8345-EACA861E2215}" srcOrd="0" destOrd="0" presId="urn:microsoft.com/office/officeart/2005/8/layout/cycle5"/>
    <dgm:cxn modelId="{C36D4230-C9A0-2E40-8CFD-B0623EBEB203}" type="presOf" srcId="{C7E0D819-04F7-0142-A45B-C3474726C4F3}" destId="{2646C32D-DA64-734B-8E22-C3D2C01E9041}" srcOrd="0" destOrd="0" presId="urn:microsoft.com/office/officeart/2005/8/layout/cycle5"/>
    <dgm:cxn modelId="{FAA8B177-2ECA-B941-9C20-31396CAC3084}" srcId="{592C7256-9A89-4A43-9437-C23C8E410198}" destId="{4F5B987C-9D2B-B442-B160-9D3A69A461EE}" srcOrd="3" destOrd="0" parTransId="{DBC6AB92-8A3A-3A4D-A924-F3C253EAD51A}" sibTransId="{FAD47BF6-77D6-5547-BF9A-D7E28D406142}"/>
    <dgm:cxn modelId="{336AD63C-7978-7E4E-9424-748BF1E34DDF}" type="presOf" srcId="{592C7256-9A89-4A43-9437-C23C8E410198}" destId="{169EB01C-A7B1-6F48-A8DC-8B428A7026FB}" srcOrd="0" destOrd="0" presId="urn:microsoft.com/office/officeart/2005/8/layout/cycle5"/>
    <dgm:cxn modelId="{04E65D5A-D6B0-2544-B1DA-6274E9822D80}" srcId="{592C7256-9A89-4A43-9437-C23C8E410198}" destId="{59CFDDCA-FC7C-1642-8C52-CBB29CF84543}" srcOrd="1" destOrd="0" parTransId="{8A9C0C95-7EE7-DB47-982F-7D0A45F4E0EB}" sibTransId="{1020DDF4-2E4D-9C48-819F-F127DC23722D}"/>
    <dgm:cxn modelId="{346BE496-D9C4-F740-80F3-7BED9E2D1FA0}" type="presOf" srcId="{1020DDF4-2E4D-9C48-819F-F127DC23722D}" destId="{C0F939E8-17B6-B74C-A980-0B004816B129}" srcOrd="0" destOrd="0" presId="urn:microsoft.com/office/officeart/2005/8/layout/cycle5"/>
    <dgm:cxn modelId="{ACD35361-960E-D248-9C80-E66429B82036}" type="presOf" srcId="{FAD47BF6-77D6-5547-BF9A-D7E28D406142}" destId="{EB4CDB71-3E39-3048-A084-1BA85C5DE8C0}" srcOrd="0" destOrd="0" presId="urn:microsoft.com/office/officeart/2005/8/layout/cycle5"/>
    <dgm:cxn modelId="{BB28DB55-2BD5-C243-8EB8-697DDB306CEE}" type="presOf" srcId="{0FBEE34A-0356-8945-B2BF-A6035E395D45}" destId="{84C0C6A6-0145-EA49-80E4-7591E7AD89A5}" srcOrd="0" destOrd="0" presId="urn:microsoft.com/office/officeart/2005/8/layout/cycle5"/>
    <dgm:cxn modelId="{8632329A-021F-2045-947D-0C9A2409B0E0}" type="presOf" srcId="{E6DAE479-3D40-5047-B5D2-D6AE9E64E05B}" destId="{7D022A6C-A8D2-F440-9041-81AB9065676F}" srcOrd="0" destOrd="0" presId="urn:microsoft.com/office/officeart/2005/8/layout/cycle5"/>
    <dgm:cxn modelId="{48A10F52-3AAF-8248-A37C-EE092BDCE98F}" type="presOf" srcId="{59CFDDCA-FC7C-1642-8C52-CBB29CF84543}" destId="{7C26C112-6827-8E4F-B2D9-D5D65A50DE7C}" srcOrd="0" destOrd="0" presId="urn:microsoft.com/office/officeart/2005/8/layout/cycle5"/>
    <dgm:cxn modelId="{07DB450A-A388-DA41-BBA1-005185DF8348}" srcId="{592C7256-9A89-4A43-9437-C23C8E410198}" destId="{FB018E01-B84C-4449-B537-A68D8149C894}" srcOrd="2" destOrd="0" parTransId="{520AB5AC-B0FB-374A-9A4F-2C2B62FA5371}" sibTransId="{C7E0D819-04F7-0142-A45B-C3474726C4F3}"/>
    <dgm:cxn modelId="{83994AD6-4701-9E4C-94F5-16F0754417C5}" type="presParOf" srcId="{169EB01C-A7B1-6F48-A8DC-8B428A7026FB}" destId="{84C0C6A6-0145-EA49-80E4-7591E7AD89A5}" srcOrd="0" destOrd="0" presId="urn:microsoft.com/office/officeart/2005/8/layout/cycle5"/>
    <dgm:cxn modelId="{6B8E3C9F-9A66-9E4D-9F9C-764055DA33F9}" type="presParOf" srcId="{169EB01C-A7B1-6F48-A8DC-8B428A7026FB}" destId="{9E29FF66-BEF0-5C47-8F2E-8F892A6B3C39}" srcOrd="1" destOrd="0" presId="urn:microsoft.com/office/officeart/2005/8/layout/cycle5"/>
    <dgm:cxn modelId="{3E145928-C588-574C-8272-1DB6C24DA8D5}" type="presParOf" srcId="{169EB01C-A7B1-6F48-A8DC-8B428A7026FB}" destId="{7D022A6C-A8D2-F440-9041-81AB9065676F}" srcOrd="2" destOrd="0" presId="urn:microsoft.com/office/officeart/2005/8/layout/cycle5"/>
    <dgm:cxn modelId="{7614E7B3-E526-8844-9A61-2AB21088F8B3}" type="presParOf" srcId="{169EB01C-A7B1-6F48-A8DC-8B428A7026FB}" destId="{7C26C112-6827-8E4F-B2D9-D5D65A50DE7C}" srcOrd="3" destOrd="0" presId="urn:microsoft.com/office/officeart/2005/8/layout/cycle5"/>
    <dgm:cxn modelId="{E3E6526D-7229-0344-8525-491E409FFB36}" type="presParOf" srcId="{169EB01C-A7B1-6F48-A8DC-8B428A7026FB}" destId="{F03693A7-33FA-8E42-84F4-BA05081CF7F8}" srcOrd="4" destOrd="0" presId="urn:microsoft.com/office/officeart/2005/8/layout/cycle5"/>
    <dgm:cxn modelId="{42584B41-EE6E-FA42-806B-83ABEA09FC74}" type="presParOf" srcId="{169EB01C-A7B1-6F48-A8DC-8B428A7026FB}" destId="{C0F939E8-17B6-B74C-A980-0B004816B129}" srcOrd="5" destOrd="0" presId="urn:microsoft.com/office/officeart/2005/8/layout/cycle5"/>
    <dgm:cxn modelId="{FA7BF695-78A7-E44B-9F22-3A6FA9431CFF}" type="presParOf" srcId="{169EB01C-A7B1-6F48-A8DC-8B428A7026FB}" destId="{BA84484A-B3BB-C94A-8345-EACA861E2215}" srcOrd="6" destOrd="0" presId="urn:microsoft.com/office/officeart/2005/8/layout/cycle5"/>
    <dgm:cxn modelId="{D3E30ACA-2586-FF41-A46F-00AE317FD822}" type="presParOf" srcId="{169EB01C-A7B1-6F48-A8DC-8B428A7026FB}" destId="{4C1E8399-1F69-3F42-83ED-4005A092F13C}" srcOrd="7" destOrd="0" presId="urn:microsoft.com/office/officeart/2005/8/layout/cycle5"/>
    <dgm:cxn modelId="{4FD6154D-D938-4643-910B-409A2D325F21}" type="presParOf" srcId="{169EB01C-A7B1-6F48-A8DC-8B428A7026FB}" destId="{2646C32D-DA64-734B-8E22-C3D2C01E9041}" srcOrd="8" destOrd="0" presId="urn:microsoft.com/office/officeart/2005/8/layout/cycle5"/>
    <dgm:cxn modelId="{B0BAB3FF-19AB-224F-B47E-4234E6B684AD}" type="presParOf" srcId="{169EB01C-A7B1-6F48-A8DC-8B428A7026FB}" destId="{B3711BA1-3334-9047-B797-89F5B8FE57A0}" srcOrd="9" destOrd="0" presId="urn:microsoft.com/office/officeart/2005/8/layout/cycle5"/>
    <dgm:cxn modelId="{795E96BC-2572-D449-B498-85643CF8C739}" type="presParOf" srcId="{169EB01C-A7B1-6F48-A8DC-8B428A7026FB}" destId="{D69BA042-79ED-CE45-BD7E-73759C30EAA4}" srcOrd="10" destOrd="0" presId="urn:microsoft.com/office/officeart/2005/8/layout/cycle5"/>
    <dgm:cxn modelId="{7239085A-B0C3-464E-9BD8-6B16BA2078BC}" type="presParOf" srcId="{169EB01C-A7B1-6F48-A8DC-8B428A7026FB}" destId="{EB4CDB71-3E39-3048-A084-1BA85C5DE8C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0C6A6-0145-EA49-80E4-7591E7AD89A5}">
      <dsp:nvSpPr>
        <dsp:cNvPr id="0" name=""/>
        <dsp:cNvSpPr/>
      </dsp:nvSpPr>
      <dsp:spPr>
        <a:xfrm>
          <a:off x="3690193" y="1710"/>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1: </a:t>
          </a:r>
          <a:r>
            <a:rPr lang="en-US" sz="2700" kern="1200" dirty="0" smtClean="0">
              <a:latin typeface="Calibri" charset="0"/>
              <a:ea typeface="Calibri" charset="0"/>
              <a:cs typeface="Calibri" charset="0"/>
            </a:rPr>
            <a:t>DESIGN</a:t>
          </a:r>
          <a:endParaRPr lang="en-US" sz="2700" kern="1200" dirty="0">
            <a:latin typeface="Calibri" charset="0"/>
            <a:ea typeface="Calibri" charset="0"/>
            <a:cs typeface="Calibri" charset="0"/>
          </a:endParaRPr>
        </a:p>
      </dsp:txBody>
      <dsp:txXfrm>
        <a:off x="3746153" y="57670"/>
        <a:ext cx="1651693" cy="1034428"/>
      </dsp:txXfrm>
    </dsp:sp>
    <dsp:sp modelId="{7D022A6C-A8D2-F440-9041-81AB9065676F}">
      <dsp:nvSpPr>
        <dsp:cNvPr id="0" name=""/>
        <dsp:cNvSpPr/>
      </dsp:nvSpPr>
      <dsp:spPr>
        <a:xfrm>
          <a:off x="2676837" y="574884"/>
          <a:ext cx="3790324" cy="3790324"/>
        </a:xfrm>
        <a:custGeom>
          <a:avLst/>
          <a:gdLst/>
          <a:ahLst/>
          <a:cxnLst/>
          <a:rect l="0" t="0" r="0" b="0"/>
          <a:pathLst>
            <a:path>
              <a:moveTo>
                <a:pt x="3020799" y="370504"/>
              </a:moveTo>
              <a:arcTo wR="1895162" hR="1895162" stAng="183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7C26C112-6827-8E4F-B2D9-D5D65A50DE7C}">
      <dsp:nvSpPr>
        <dsp:cNvPr id="0" name=""/>
        <dsp:cNvSpPr/>
      </dsp:nvSpPr>
      <dsp:spPr>
        <a:xfrm>
          <a:off x="5585355" y="1896872"/>
          <a:ext cx="1763613" cy="1146348"/>
        </a:xfrm>
        <a:prstGeom prst="roundRect">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2: </a:t>
          </a:r>
          <a:r>
            <a:rPr lang="en-US" sz="2700" b="0" kern="1200" dirty="0" smtClean="0">
              <a:latin typeface="Calibri" charset="0"/>
              <a:ea typeface="Calibri" charset="0"/>
              <a:cs typeface="Calibri" charset="0"/>
            </a:rPr>
            <a:t>DEVELOP</a:t>
          </a:r>
          <a:endParaRPr lang="en-US" sz="2700" b="0" kern="1200" dirty="0">
            <a:latin typeface="Calibri" charset="0"/>
            <a:ea typeface="Calibri" charset="0"/>
            <a:cs typeface="Calibri" charset="0"/>
          </a:endParaRPr>
        </a:p>
      </dsp:txBody>
      <dsp:txXfrm>
        <a:off x="5641315" y="1952832"/>
        <a:ext cx="1651693" cy="1034428"/>
      </dsp:txXfrm>
    </dsp:sp>
    <dsp:sp modelId="{C0F939E8-17B6-B74C-A980-0B004816B129}">
      <dsp:nvSpPr>
        <dsp:cNvPr id="0" name=""/>
        <dsp:cNvSpPr/>
      </dsp:nvSpPr>
      <dsp:spPr>
        <a:xfrm>
          <a:off x="2676837" y="574884"/>
          <a:ext cx="3790324" cy="3790324"/>
        </a:xfrm>
        <a:custGeom>
          <a:avLst/>
          <a:gdLst/>
          <a:ahLst/>
          <a:cxnLst/>
          <a:rect l="0" t="0" r="0" b="0"/>
          <a:pathLst>
            <a:path>
              <a:moveTo>
                <a:pt x="3593957" y="2735241"/>
              </a:moveTo>
              <a:arcTo wR="1895162" hR="1895162" stAng="15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A84484A-B3BB-C94A-8345-EACA861E2215}">
      <dsp:nvSpPr>
        <dsp:cNvPr id="0" name=""/>
        <dsp:cNvSpPr/>
      </dsp:nvSpPr>
      <dsp:spPr>
        <a:xfrm>
          <a:off x="3690193" y="3792034"/>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3: </a:t>
          </a:r>
          <a:r>
            <a:rPr lang="en-US" sz="2700" kern="1200" dirty="0" smtClean="0">
              <a:latin typeface="Calibri" charset="0"/>
              <a:ea typeface="Calibri" charset="0"/>
              <a:cs typeface="Calibri" charset="0"/>
            </a:rPr>
            <a:t>CONDUCT</a:t>
          </a:r>
          <a:endParaRPr lang="en-US" sz="2700" kern="1200" dirty="0">
            <a:latin typeface="Calibri" charset="0"/>
            <a:ea typeface="Calibri" charset="0"/>
            <a:cs typeface="Calibri" charset="0"/>
          </a:endParaRPr>
        </a:p>
      </dsp:txBody>
      <dsp:txXfrm>
        <a:off x="3746153" y="3847994"/>
        <a:ext cx="1651693" cy="1034428"/>
      </dsp:txXfrm>
    </dsp:sp>
    <dsp:sp modelId="{2646C32D-DA64-734B-8E22-C3D2C01E9041}">
      <dsp:nvSpPr>
        <dsp:cNvPr id="0" name=""/>
        <dsp:cNvSpPr/>
      </dsp:nvSpPr>
      <dsp:spPr>
        <a:xfrm>
          <a:off x="2676837" y="574884"/>
          <a:ext cx="3790324" cy="3790324"/>
        </a:xfrm>
        <a:custGeom>
          <a:avLst/>
          <a:gdLst/>
          <a:ahLst/>
          <a:cxnLst/>
          <a:rect l="0" t="0" r="0" b="0"/>
          <a:pathLst>
            <a:path>
              <a:moveTo>
                <a:pt x="769525" y="3419819"/>
              </a:moveTo>
              <a:arcTo wR="1895162" hR="1895162" stAng="7586281"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 modelId="{B3711BA1-3334-9047-B797-89F5B8FE57A0}">
      <dsp:nvSpPr>
        <dsp:cNvPr id="0" name=""/>
        <dsp:cNvSpPr/>
      </dsp:nvSpPr>
      <dsp:spPr>
        <a:xfrm>
          <a:off x="1795031" y="1896872"/>
          <a:ext cx="1763613" cy="1146348"/>
        </a:xfrm>
        <a:prstGeom prst="roundRect">
          <a:avLst/>
        </a:prstGeom>
        <a:solidFill>
          <a:schemeClr val="accent4">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b="1" kern="1200" dirty="0" smtClean="0">
              <a:latin typeface="Calibri" charset="0"/>
              <a:ea typeface="Calibri" charset="0"/>
              <a:cs typeface="Calibri" charset="0"/>
            </a:rPr>
            <a:t>PHASE 4: </a:t>
          </a:r>
          <a:r>
            <a:rPr lang="en-US" sz="2700" b="0" kern="1200" dirty="0" smtClean="0">
              <a:latin typeface="Calibri" charset="0"/>
              <a:ea typeface="Calibri" charset="0"/>
              <a:cs typeface="Calibri" charset="0"/>
            </a:rPr>
            <a:t>EVALUATE</a:t>
          </a:r>
          <a:endParaRPr lang="en-US" sz="2700" b="0" kern="1200" dirty="0">
            <a:latin typeface="Calibri" charset="0"/>
            <a:ea typeface="Calibri" charset="0"/>
            <a:cs typeface="Calibri" charset="0"/>
          </a:endParaRPr>
        </a:p>
      </dsp:txBody>
      <dsp:txXfrm>
        <a:off x="1850991" y="1952832"/>
        <a:ext cx="1651693" cy="1034428"/>
      </dsp:txXfrm>
    </dsp:sp>
    <dsp:sp modelId="{EB4CDB71-3E39-3048-A084-1BA85C5DE8C0}">
      <dsp:nvSpPr>
        <dsp:cNvPr id="0" name=""/>
        <dsp:cNvSpPr/>
      </dsp:nvSpPr>
      <dsp:spPr>
        <a:xfrm>
          <a:off x="2676837" y="574884"/>
          <a:ext cx="3790324" cy="3790324"/>
        </a:xfrm>
        <a:custGeom>
          <a:avLst/>
          <a:gdLst/>
          <a:ahLst/>
          <a:cxnLst/>
          <a:rect l="0" t="0" r="0" b="0"/>
          <a:pathLst>
            <a:path>
              <a:moveTo>
                <a:pt x="196366" y="1055083"/>
              </a:moveTo>
              <a:arcTo wR="1895162" hR="1895162" stAng="12378784" swAng="1634935"/>
            </a:path>
          </a:pathLst>
        </a:custGeom>
        <a:noFill/>
        <a:ln w="76200" cap="flat" cmpd="sng" algn="ctr">
          <a:solidFill>
            <a:schemeClr val="accent2"/>
          </a:solidFill>
          <a:prstDash val="solid"/>
          <a:miter lim="800000"/>
          <a:headEnd type="none"/>
          <a:tailEnd type="triangle"/>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5322277" cy="457200"/>
          </a:xfrm>
          <a:prstGeom prst="rect">
            <a:avLst/>
          </a:prstGeom>
        </p:spPr>
        <p:txBody>
          <a:bodyPr vert="horz" lIns="91440" tIns="45720" rIns="91440" bIns="45720" rtlCol="0"/>
          <a:lstStyle>
            <a:lvl1pPr algn="l">
              <a:defRPr sz="1200"/>
            </a:lvl1pPr>
          </a:lstStyle>
          <a:p>
            <a:r>
              <a:rPr lang="en-US" dirty="0">
                <a:latin typeface="Calibri" charset="0"/>
                <a:ea typeface="Calibri" charset="0"/>
                <a:cs typeface="Calibri" charset="0"/>
              </a:rPr>
              <a:t>Module 5: Coordinating Exercise </a:t>
            </a:r>
            <a:r>
              <a:rPr lang="en-US" dirty="0" smtClean="0">
                <a:latin typeface="Calibri" charset="0"/>
                <a:ea typeface="Calibri" charset="0"/>
                <a:cs typeface="Calibri" charset="0"/>
              </a:rPr>
              <a:t>Logistics</a:t>
            </a:r>
            <a:endParaRPr lang="en-US" dirty="0">
              <a:latin typeface="Calibri" charset="0"/>
              <a:ea typeface="Calibri" charset="0"/>
              <a:cs typeface="Calibri"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a:latin typeface="Calibri" charset="0"/>
                <a:ea typeface="Calibri" charset="0"/>
                <a:cs typeface="Calibri" charset="0"/>
              </a:rPr>
              <a:t>Student Guide</a:t>
            </a:r>
          </a:p>
          <a:p>
            <a:endParaRPr lang="en-US" dirty="0">
              <a:latin typeface="Calibri" charset="0"/>
              <a:ea typeface="Calibri" charset="0"/>
              <a:cs typeface="Calibri" charset="0"/>
            </a:endParaRPr>
          </a:p>
        </p:txBody>
      </p:sp>
      <p:sp>
        <p:nvSpPr>
          <p:cNvPr id="6" name="Footer Placeholder 3"/>
          <p:cNvSpPr>
            <a:spLocks noGrp="1"/>
          </p:cNvSpPr>
          <p:nvPr>
            <p:ph type="ftr" sz="quarter" idx="2"/>
          </p:nvPr>
        </p:nvSpPr>
        <p:spPr>
          <a:xfrm>
            <a:off x="-1" y="8685213"/>
            <a:ext cx="3985847" cy="457200"/>
          </a:xfrm>
          <a:prstGeom prst="rect">
            <a:avLst/>
          </a:prstGeom>
        </p:spPr>
        <p:txBody>
          <a:bodyPr vert="horz" lIns="91440" tIns="45720" rIns="91440" bIns="45720" rtlCol="0" anchor="b"/>
          <a:lstStyle>
            <a:lvl1pPr algn="l">
              <a:defRPr sz="1200"/>
            </a:lvl1pPr>
          </a:lstStyle>
          <a:p>
            <a:r>
              <a:rPr lang="en-US" sz="800" dirty="0" smtClean="0">
                <a:latin typeface="Calibri" charset="0"/>
                <a:ea typeface="Calibri" charset="0"/>
                <a:cs typeface="Calibri" charset="0"/>
              </a:rPr>
              <a:t>Module 5: Coordinating Exercise Logistics © 2017 FIRST</a:t>
            </a:r>
            <a:endParaRPr lang="en-US" sz="800" dirty="0">
              <a:latin typeface="Calibri" charset="0"/>
              <a:ea typeface="Calibri" charset="0"/>
              <a:cs typeface="Calibri" charset="0"/>
            </a:endParaRPr>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Calibri" charset="0"/>
                <a:ea typeface="Calibri" charset="0"/>
                <a:cs typeface="Calibri" charset="0"/>
              </a:rPr>
              <a:t>‹#›</a:t>
            </a:fld>
            <a:endParaRPr lang="en-US" sz="800" dirty="0">
              <a:latin typeface="Calibri" charset="0"/>
              <a:ea typeface="Calibri" charset="0"/>
              <a:cs typeface="Calibri" charset="0"/>
            </a:endParaRPr>
          </a:p>
        </p:txBody>
      </p:sp>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0" i="0">
                <a:latin typeface="Calibri" charset="0"/>
                <a:ea typeface="Calibri" charset="0"/>
                <a:cs typeface="Calibri" charset="0"/>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0" i="0">
                <a:latin typeface="Calibri" charset="0"/>
                <a:ea typeface="Calibri" charset="0"/>
                <a:cs typeface="Calibri" charset="0"/>
              </a:defRPr>
            </a:lvl1pPr>
          </a:lstStyle>
          <a:p>
            <a:pPr>
              <a:defRPr/>
            </a:pPr>
            <a:fld id="{81892EE4-E14D-4FAA-B9C1-98613337A36C}" type="datetime1">
              <a:rPr lang="en-US" altLang="en-US" smtClean="0"/>
              <a:pPr>
                <a:defRPr/>
              </a:pPr>
              <a:t>12/24/17</a:t>
            </a:fld>
            <a:endParaRPr lang="en-US" altLang="en-US" dirty="0"/>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3558" name="Rectangle 6"/>
          <p:cNvSpPr>
            <a:spLocks noGrp="1" noChangeArrowheads="1"/>
          </p:cNvSpPr>
          <p:nvPr>
            <p:ph type="ftr" sz="quarter" idx="4"/>
          </p:nvPr>
        </p:nvSpPr>
        <p:spPr bwMode="auto">
          <a:xfrm>
            <a:off x="0" y="8928556"/>
            <a:ext cx="2494594" cy="215444"/>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spAutoFit/>
          </a:bodyPr>
          <a:lstStyle>
            <a:lvl1pPr eaLnBrk="1" hangingPunct="1">
              <a:defRPr sz="800" b="0" i="0">
                <a:latin typeface="Calibri" charset="0"/>
                <a:ea typeface="Calibri" charset="0"/>
                <a:cs typeface="Calibri" charset="0"/>
              </a:defRPr>
            </a:lvl1pPr>
          </a:lstStyle>
          <a:p>
            <a:pPr>
              <a:defRPr/>
            </a:pPr>
            <a:r>
              <a:rPr lang="en-US" altLang="en-US" smtClean="0"/>
              <a:t>Module 5: Coordinating Exercise Logistics © 2017 FIRST</a:t>
            </a:r>
            <a:endParaRPr lang="en-US" altLang="en-US" dirty="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b="0" i="0">
                <a:latin typeface="Calibri" charset="0"/>
                <a:ea typeface="Calibri" charset="0"/>
                <a:cs typeface="Calibri" charset="0"/>
              </a:defRPr>
            </a:lvl1pPr>
          </a:lstStyle>
          <a:p>
            <a:fld id="{F5E97437-CEF4-4036-91BC-BC5EA72D1A5E}" type="slidenum">
              <a:rPr lang="en-US" altLang="en-US" smtClean="0"/>
              <a:pPr/>
              <a:t>‹#›</a:t>
            </a:fld>
            <a:endParaRPr lang="en-US" altLang="en-US" dirty="0"/>
          </a:p>
        </p:txBody>
      </p:sp>
      <p:sp>
        <p:nvSpPr>
          <p:cNvPr id="2" name="Notes Placeholder 1"/>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txBox="1">
            <a:spLocks noChangeArrowheads="1"/>
          </p:cNvSpPr>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eaLnBrk="1" fontAlgn="base" hangingPunct="1">
              <a:spcBef>
                <a:spcPct val="0"/>
              </a:spcBef>
              <a:spcAft>
                <a:spcPct val="0"/>
              </a:spcAft>
              <a:defRPr sz="800" b="0" i="0" kern="1200">
                <a:solidFill>
                  <a:schemeClr val="tx1"/>
                </a:solidFill>
                <a:latin typeface="Lucida Sans Regular" charset="0"/>
                <a:ea typeface="Lucida Sans Regular"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F5E97437-CEF4-4036-91BC-BC5EA72D1A5E}" type="slidenum">
              <a:rPr lang="en-US" altLang="en-US" smtClean="0">
                <a:latin typeface="Calibri" charset="0"/>
                <a:ea typeface="Calibri" charset="0"/>
                <a:cs typeface="Calibri" charset="0"/>
              </a:rPr>
              <a:pPr/>
              <a:t>‹#›</a:t>
            </a:fld>
            <a:endParaRPr lang="en-US" altLang="en-US" dirty="0">
              <a:latin typeface="Calibri" charset="0"/>
              <a:ea typeface="Calibri" charset="0"/>
              <a:cs typeface="Calibri" charset="0"/>
            </a:endParaRPr>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hf hdr="0" dt="0"/>
  <p:notesStyle>
    <a:lvl1pPr algn="l" defTabSz="457200" rtl="0" eaLnBrk="0" fontAlgn="base" hangingPunct="0">
      <a:lnSpc>
        <a:spcPct val="90000"/>
      </a:lnSpc>
      <a:spcBef>
        <a:spcPts val="1600"/>
      </a:spcBef>
      <a:spcAft>
        <a:spcPct val="0"/>
      </a:spcAft>
      <a:defRPr sz="1200" b="0" i="0" kern="1200">
        <a:solidFill>
          <a:schemeClr val="tx1"/>
        </a:solidFill>
        <a:latin typeface="Calibri" charset="0"/>
        <a:ea typeface="Calibri" charset="0"/>
        <a:cs typeface="Calibri" charset="0"/>
      </a:defRPr>
    </a:lvl1pPr>
    <a:lvl2pPr marL="285750" indent="-195263" algn="l" defTabSz="457200" rtl="0" eaLnBrk="0" fontAlgn="base" hangingPunct="0">
      <a:lnSpc>
        <a:spcPct val="90000"/>
      </a:lnSpc>
      <a:spcBef>
        <a:spcPts val="1000"/>
      </a:spcBef>
      <a:spcAft>
        <a:spcPct val="0"/>
      </a:spcAft>
      <a:buFont typeface="Arial" charset="0"/>
      <a:buChar char="•"/>
      <a:tabLst/>
      <a:defRPr sz="1200" b="0" i="0" kern="1200">
        <a:solidFill>
          <a:schemeClr val="tx1"/>
        </a:solidFill>
        <a:latin typeface="Calibri" charset="0"/>
        <a:ea typeface="Calibri" charset="0"/>
        <a:cs typeface="Calibri" charset="0"/>
      </a:defRPr>
    </a:lvl2pPr>
    <a:lvl3pPr marL="407988" indent="-136525"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3pPr>
    <a:lvl4pPr marL="573088" indent="-165100" algn="l" defTabSz="457200" rtl="0" eaLnBrk="0" fontAlgn="base" hangingPunct="0">
      <a:lnSpc>
        <a:spcPct val="90000"/>
      </a:lnSpc>
      <a:spcBef>
        <a:spcPts val="400"/>
      </a:spcBef>
      <a:spcAft>
        <a:spcPct val="0"/>
      </a:spcAft>
      <a:buFont typeface="Arial" charset="0"/>
      <a:buChar char="•"/>
      <a:tabLst/>
      <a:defRPr sz="1200" b="0" i="0" kern="1200">
        <a:solidFill>
          <a:schemeClr val="tx1"/>
        </a:solidFill>
        <a:latin typeface="Calibri" charset="0"/>
        <a:ea typeface="Calibri" charset="0"/>
        <a:cs typeface="Calibri" charset="0"/>
      </a:defRPr>
    </a:lvl4pPr>
    <a:lvl5pPr marL="755650" indent="-182563" algn="l" defTabSz="457200" rtl="0" eaLnBrk="0" fontAlgn="base" hangingPunct="0">
      <a:lnSpc>
        <a:spcPct val="90000"/>
      </a:lnSpc>
      <a:spcBef>
        <a:spcPts val="400"/>
      </a:spcBef>
      <a:spcAft>
        <a:spcPct val="0"/>
      </a:spcAft>
      <a:buFont typeface="Lucida Grande"/>
      <a:buChar char="–"/>
      <a:tabLst/>
      <a:defRPr sz="1200" b="0" i="0" kern="1200">
        <a:solidFill>
          <a:schemeClr val="tx1"/>
        </a:solidFill>
        <a:latin typeface="Calibri" charset="0"/>
        <a:ea typeface="Calibri" charset="0"/>
        <a:cs typeface="Calibri"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xfrm>
            <a:off x="1143000" y="4343400"/>
            <a:ext cx="4572000" cy="411480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defRPr/>
            </a:pPr>
            <a:r>
              <a:rPr lang="en-US" b="1" dirty="0"/>
              <a:t>Module 5: </a:t>
            </a:r>
            <a:r>
              <a:rPr lang="en-US" i="1" dirty="0" smtClean="0"/>
              <a:t>30 </a:t>
            </a:r>
            <a:r>
              <a:rPr lang="en-US" i="1" dirty="0"/>
              <a:t>minutes</a:t>
            </a:r>
          </a:p>
          <a:p>
            <a:pPr eaLnBrk="1" hangingPunct="1">
              <a:defRPr/>
            </a:pPr>
            <a:r>
              <a:rPr lang="en-US" b="1" dirty="0" smtClean="0"/>
              <a:t>Say</a:t>
            </a:r>
            <a:r>
              <a:rPr lang="en-US" b="1" dirty="0"/>
              <a:t>: </a:t>
            </a:r>
            <a:r>
              <a:rPr lang="en-US" dirty="0"/>
              <a:t>Module 5 will explore coordinating exercise logistics</a:t>
            </a:r>
            <a:r>
              <a:rPr lang="en-US" dirty="0" smtClean="0"/>
              <a:t>.</a:t>
            </a:r>
          </a:p>
          <a:p>
            <a:pPr eaLnBrk="1" hangingPunct="1">
              <a:defRPr/>
            </a:pPr>
            <a:r>
              <a:rPr lang="en-US" b="1" dirty="0" smtClean="0"/>
              <a:t>Total training time for Day 2: </a:t>
            </a:r>
            <a:r>
              <a:rPr lang="en-US" dirty="0" smtClean="0"/>
              <a:t>5.5 hours; you must add breaks</a:t>
            </a:r>
            <a:r>
              <a:rPr lang="en-US" baseline="0" dirty="0" smtClean="0"/>
              <a:t> and lunch.</a:t>
            </a:r>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5: Coordinating Exercise Logistics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a:t>
            </a:fld>
            <a:endParaRPr lang="en-US" altLang="en-US" sz="800" dirty="0"/>
          </a:p>
        </p:txBody>
      </p:sp>
    </p:spTree>
    <p:extLst>
      <p:ext uri="{BB962C8B-B14F-4D97-AF65-F5344CB8AC3E}">
        <p14:creationId xmlns:p14="http://schemas.microsoft.com/office/powerpoint/2010/main" val="18718085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914400" y="4343400"/>
            <a:ext cx="5029200" cy="4114800"/>
          </a:xfrm>
          <a:prstGeom prst="rect">
            <a:avLst/>
          </a:prstGeom>
        </p:spPr>
        <p:txBody>
          <a:bodyPr/>
          <a:lstStyle/>
          <a:p>
            <a:pPr>
              <a:lnSpc>
                <a:spcPct val="100000"/>
              </a:lnSpc>
              <a:spcBef>
                <a:spcPct val="30000"/>
              </a:spcBef>
              <a:defRPr/>
            </a:pPr>
            <a:r>
              <a:rPr lang="en-US" b="1" dirty="0"/>
              <a:t>Exercise Life Cycle:</a:t>
            </a:r>
            <a:r>
              <a:rPr lang="en-US" dirty="0"/>
              <a:t> </a:t>
            </a:r>
            <a:r>
              <a:rPr lang="en-US" i="1" dirty="0"/>
              <a:t>2 </a:t>
            </a:r>
            <a:r>
              <a:rPr lang="en-US" i="1" dirty="0" smtClean="0"/>
              <a:t>minutes</a:t>
            </a:r>
            <a:endParaRPr lang="en-US" b="1" dirty="0"/>
          </a:p>
          <a:p>
            <a:r>
              <a:rPr lang="en-US" b="1" dirty="0"/>
              <a:t>Say: </a:t>
            </a:r>
            <a:r>
              <a:rPr lang="en-US" dirty="0"/>
              <a:t>Planning and executing an exercise effectively is challenging. To achieve success, it is necessary for the core planning team to carefully and diligently proceed through many individual steps, working out a huge amount of detail in the process, while balancing the sensitivities of various organizations and individuals committing their time, resources, and attention. These numerous steps together form the life cycle of an exercise. </a:t>
            </a:r>
          </a:p>
        </p:txBody>
      </p:sp>
      <p:sp>
        <p:nvSpPr>
          <p:cNvPr id="4" name="Footer Placeholder 3"/>
          <p:cNvSpPr>
            <a:spLocks noGrp="1"/>
          </p:cNvSpPr>
          <p:nvPr>
            <p:ph type="ftr" sz="quarter" idx="10"/>
          </p:nvPr>
        </p:nvSpPr>
        <p:spPr>
          <a:xfrm>
            <a:off x="0" y="8928556"/>
            <a:ext cx="2983509" cy="215444"/>
          </a:xfrm>
        </p:spPr>
        <p:txBody>
          <a:bodyPr/>
          <a:lstStyle/>
          <a:p>
            <a:r>
              <a:rPr lang="en-US" dirty="0" smtClean="0"/>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10</a:t>
            </a:fld>
            <a:endParaRPr lang="en-US" altLang="en-US" dirty="0"/>
          </a:p>
        </p:txBody>
      </p:sp>
      <p:sp>
        <p:nvSpPr>
          <p:cNvPr id="9" name="Slide Image Placeholder 8"/>
          <p:cNvSpPr>
            <a:spLocks noGrp="1" noRot="1" noChangeAspect="1"/>
          </p:cNvSpPr>
          <p:nvPr>
            <p:ph type="sldImg"/>
          </p:nvPr>
        </p:nvSpPr>
        <p:spPr/>
      </p:sp>
    </p:spTree>
    <p:extLst>
      <p:ext uri="{BB962C8B-B14F-4D97-AF65-F5344CB8AC3E}">
        <p14:creationId xmlns:p14="http://schemas.microsoft.com/office/powerpoint/2010/main" val="817451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49705" y="4343400"/>
            <a:ext cx="5558590" cy="4114800"/>
          </a:xfrm>
          <a:prstGeom prst="rect">
            <a:avLst/>
          </a:prstGeom>
        </p:spPr>
        <p:txBody>
          <a:bodyPr/>
          <a:lstStyle/>
          <a:p>
            <a:pPr>
              <a:spcBef>
                <a:spcPts val="1200"/>
              </a:spcBef>
            </a:pPr>
            <a:r>
              <a:rPr lang="en-US" b="1" dirty="0"/>
              <a:t>Coordinate the Logistics: </a:t>
            </a:r>
            <a:r>
              <a:rPr lang="en-US" i="1" dirty="0"/>
              <a:t>2 minutes</a:t>
            </a:r>
          </a:p>
          <a:p>
            <a:pPr>
              <a:lnSpc>
                <a:spcPct val="100000"/>
              </a:lnSpc>
              <a:spcBef>
                <a:spcPts val="1200"/>
              </a:spcBef>
              <a:defRPr/>
            </a:pPr>
            <a:r>
              <a:rPr lang="en-US" b="1" dirty="0" smtClean="0"/>
              <a:t>Say</a:t>
            </a:r>
            <a:r>
              <a:rPr lang="en-US" b="1" dirty="0"/>
              <a:t>:</a:t>
            </a:r>
            <a:r>
              <a:rPr lang="en-US" dirty="0"/>
              <a:t> Let’s look at an even more granular level of detail. This checklist contains examples of possible logistics actions that might need to be performed for the exercise. This corresponds most closely to the Planning stage in the Exercise Life Cycle.</a:t>
            </a:r>
          </a:p>
          <a:p>
            <a:pPr>
              <a:lnSpc>
                <a:spcPct val="100000"/>
              </a:lnSpc>
              <a:spcBef>
                <a:spcPts val="1200"/>
              </a:spcBef>
              <a:defRPr/>
            </a:pPr>
            <a:r>
              <a:rPr lang="en-US" dirty="0" smtClean="0"/>
              <a:t>The </a:t>
            </a:r>
            <a:r>
              <a:rPr lang="en-US" dirty="0"/>
              <a:t>core planning team should begin to coordinate the logistical support far enough in advance to ensure the successful completion of the exercise. The time required for coordination also depends on the scope, and typically varies from a month in advance for component testing to several months for a comprehensive test of components and systems for a large IT plan, such as a disaster recovery plan or incident response plan</a:t>
            </a:r>
            <a:r>
              <a:rPr lang="en-US" dirty="0" smtClean="0"/>
              <a:t>.</a:t>
            </a:r>
            <a:endParaRPr lang="en-US" dirty="0"/>
          </a:p>
        </p:txBody>
      </p:sp>
      <p:sp>
        <p:nvSpPr>
          <p:cNvPr id="4" name="Footer Placeholder 3"/>
          <p:cNvSpPr>
            <a:spLocks noGrp="1"/>
          </p:cNvSpPr>
          <p:nvPr>
            <p:ph type="ftr" sz="quarter" idx="10"/>
          </p:nvPr>
        </p:nvSpPr>
        <p:spPr>
          <a:xfrm>
            <a:off x="0" y="8928556"/>
            <a:ext cx="2983509" cy="215444"/>
          </a:xfrm>
        </p:spPr>
        <p:txBody>
          <a:bodyPr/>
          <a:lstStyle/>
          <a:p>
            <a:pPr eaLnBrk="0" hangingPunct="0"/>
            <a:r>
              <a:rPr lang="en-US" sz="800" dirty="0" smtClean="0">
                <a:solidFill>
                  <a:prstClr val="black">
                    <a:lumMod val="65000"/>
                    <a:lumOff val="35000"/>
                  </a:prstClr>
                </a:solidFill>
                <a:cs typeface=""/>
              </a:rPr>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11</a:t>
            </a:fld>
            <a:endParaRPr lang="en-US" altLang="en-US" dirty="0"/>
          </a:p>
        </p:txBody>
      </p:sp>
    </p:spTree>
    <p:extLst>
      <p:ext uri="{BB962C8B-B14F-4D97-AF65-F5344CB8AC3E}">
        <p14:creationId xmlns:p14="http://schemas.microsoft.com/office/powerpoint/2010/main" val="421721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304800" y="4343400"/>
            <a:ext cx="6248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b="1" dirty="0"/>
              <a:t>Check Your Learning!</a:t>
            </a:r>
            <a:r>
              <a:rPr lang="en-US" altLang="en-US" dirty="0"/>
              <a:t>: </a:t>
            </a:r>
            <a:r>
              <a:rPr lang="en-US" altLang="en-US" i="1" dirty="0"/>
              <a:t>4 </a:t>
            </a:r>
            <a:r>
              <a:rPr lang="en-US" altLang="en-US" i="1" dirty="0" smtClean="0"/>
              <a:t>minutes</a:t>
            </a:r>
            <a:endParaRPr lang="en-US" b="1" dirty="0"/>
          </a:p>
          <a:p>
            <a:r>
              <a:rPr lang="en-US" b="1" dirty="0"/>
              <a:t>Say: </a:t>
            </a:r>
            <a:r>
              <a:rPr lang="en-US" dirty="0"/>
              <a:t>Now you try! Fill in the checklist of possible logistics actions for the </a:t>
            </a:r>
            <a:r>
              <a:rPr lang="en-US" dirty="0" smtClean="0"/>
              <a:t>exercise</a:t>
            </a:r>
            <a:r>
              <a:rPr lang="en-US" dirty="0"/>
              <a:t>.</a:t>
            </a:r>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5: Coordinating Exercise Logistics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12</a:t>
            </a:fld>
            <a:endParaRPr lang="en-US" altLang="en-US" sz="800" dirty="0"/>
          </a:p>
        </p:txBody>
      </p:sp>
    </p:spTree>
    <p:extLst>
      <p:ext uri="{BB962C8B-B14F-4D97-AF65-F5344CB8AC3E}">
        <p14:creationId xmlns:p14="http://schemas.microsoft.com/office/powerpoint/2010/main" val="386401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xfrm>
            <a:off x="697832" y="4343400"/>
            <a:ext cx="5462336"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b="1" dirty="0"/>
              <a:t>Check Your Learning!</a:t>
            </a:r>
            <a:r>
              <a:rPr lang="en-US" altLang="en-US" dirty="0"/>
              <a:t>: </a:t>
            </a:r>
            <a:r>
              <a:rPr lang="en-US" altLang="en-US" i="1" dirty="0"/>
              <a:t>2 minutes</a:t>
            </a:r>
          </a:p>
          <a:p>
            <a:pPr>
              <a:lnSpc>
                <a:spcPct val="100000"/>
              </a:lnSpc>
              <a:spcBef>
                <a:spcPct val="30000"/>
              </a:spcBef>
              <a:defRPr/>
            </a:pPr>
            <a:r>
              <a:rPr lang="en-US" b="1" dirty="0" smtClean="0"/>
              <a:t>Say</a:t>
            </a:r>
            <a:r>
              <a:rPr lang="en-US" b="1" dirty="0"/>
              <a:t>: </a:t>
            </a:r>
            <a:r>
              <a:rPr lang="en-US" dirty="0"/>
              <a:t>Now check your work. Did you add any tasks not mentioned here</a:t>
            </a:r>
            <a:r>
              <a:rPr lang="en-US" dirty="0" smtClean="0"/>
              <a:t>?</a:t>
            </a:r>
            <a:endParaRPr lang="en-US" dirty="0"/>
          </a:p>
        </p:txBody>
      </p:sp>
      <p:sp>
        <p:nvSpPr>
          <p:cNvPr id="6" name="Rectangle 6"/>
          <p:cNvSpPr>
            <a:spLocks noGrp="1" noChangeArrowheads="1"/>
          </p:cNvSpPr>
          <p:nvPr>
            <p:ph type="ftr" sz="quarter" idx="4"/>
          </p:nvPr>
        </p:nvSpPr>
        <p:spPr bwMode="auto">
          <a:xfrm>
            <a:off x="-1" y="8930607"/>
            <a:ext cx="4196863" cy="21544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smtClean="0">
                <a:latin typeface="Lucida Sans Regular" charset="0"/>
                <a:ea typeface="Lucida Sans Regular" charset="0"/>
                <a:cs typeface="Lucida Sans Regular" charset="0"/>
              </a:rPr>
              <a:t>Module 5: Coordinating Exercise Logistics © 2017 FIRST</a:t>
            </a:r>
            <a:endParaRPr lang="en-US" altLang="en-US" sz="800" dirty="0">
              <a:latin typeface="Lucida Sans Regular" charset="0"/>
              <a:ea typeface="Lucida Sans Regular" charset="0"/>
              <a:cs typeface="Lucida Sans Regular" charset="0"/>
            </a:endParaRP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pPr/>
              <a:t>13</a:t>
            </a:fld>
            <a:endParaRPr lang="en-US" altLang="en-US" sz="800" dirty="0"/>
          </a:p>
        </p:txBody>
      </p:sp>
    </p:spTree>
    <p:extLst>
      <p:ext uri="{BB962C8B-B14F-4D97-AF65-F5344CB8AC3E}">
        <p14:creationId xmlns:p14="http://schemas.microsoft.com/office/powerpoint/2010/main" val="326932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1263" y="4343400"/>
            <a:ext cx="5895474" cy="4114800"/>
          </a:xfrm>
          <a:prstGeom prst="rect">
            <a:avLst/>
          </a:prstGeom>
        </p:spPr>
        <p:txBody>
          <a:bodyPr/>
          <a:lstStyle/>
          <a:p>
            <a:pPr>
              <a:lnSpc>
                <a:spcPct val="100000"/>
              </a:lnSpc>
              <a:spcBef>
                <a:spcPct val="30000"/>
              </a:spcBef>
              <a:defRPr/>
            </a:pPr>
            <a:r>
              <a:rPr lang="en-US" altLang="en-US" b="1" dirty="0"/>
              <a:t>Conclusion: </a:t>
            </a:r>
            <a:r>
              <a:rPr lang="en-US" i="1" dirty="0"/>
              <a:t>1 </a:t>
            </a:r>
            <a:r>
              <a:rPr lang="en-US" i="1" dirty="0" smtClean="0"/>
              <a:t>minute</a:t>
            </a:r>
            <a:endParaRPr lang="en-US" b="1" dirty="0"/>
          </a:p>
          <a:p>
            <a:r>
              <a:rPr lang="en-US" b="1" dirty="0"/>
              <a:t>Say: </a:t>
            </a:r>
            <a:r>
              <a:rPr lang="en-US" dirty="0"/>
              <a:t>Now that we've completed this module, you should be able to:</a:t>
            </a:r>
          </a:p>
          <a:p>
            <a:pPr marL="171450" lvl="0" indent="-171450">
              <a:lnSpc>
                <a:spcPct val="100000"/>
              </a:lnSpc>
              <a:spcBef>
                <a:spcPts val="800"/>
              </a:spcBef>
              <a:buFont typeface="Arial" charset="0"/>
              <a:buChar char="•"/>
            </a:pPr>
            <a:r>
              <a:rPr lang="en-US" dirty="0"/>
              <a:t>Map your exercise program to the four segments of the Exercise Life Cycle</a:t>
            </a:r>
          </a:p>
          <a:p>
            <a:pPr marL="171450" lvl="0" indent="-171450">
              <a:lnSpc>
                <a:spcPct val="100000"/>
              </a:lnSpc>
              <a:spcBef>
                <a:spcPts val="800"/>
              </a:spcBef>
              <a:buFont typeface="Arial" charset="0"/>
              <a:buChar char="•"/>
              <a:defRPr/>
            </a:pPr>
            <a:r>
              <a:rPr lang="en-US" dirty="0"/>
              <a:t>Put together a logistics plan for the exercise program</a:t>
            </a:r>
          </a:p>
          <a:p>
            <a:pPr marL="171450" lvl="0" indent="-171450">
              <a:lnSpc>
                <a:spcPct val="100000"/>
              </a:lnSpc>
              <a:spcBef>
                <a:spcPts val="800"/>
              </a:spcBef>
              <a:buFont typeface="Arial" charset="0"/>
              <a:buChar char="•"/>
            </a:pPr>
            <a:endParaRPr lang="en-US" dirty="0"/>
          </a:p>
        </p:txBody>
      </p:sp>
      <p:sp>
        <p:nvSpPr>
          <p:cNvPr id="4" name="Footer Placeholder 3"/>
          <p:cNvSpPr>
            <a:spLocks noGrp="1"/>
          </p:cNvSpPr>
          <p:nvPr>
            <p:ph type="ftr" sz="quarter" idx="10"/>
          </p:nvPr>
        </p:nvSpPr>
        <p:spPr>
          <a:xfrm>
            <a:off x="0" y="8928556"/>
            <a:ext cx="2983509" cy="215444"/>
          </a:xfrm>
        </p:spPr>
        <p:txBody>
          <a:bodyPr/>
          <a:lstStyle/>
          <a:p>
            <a:pPr eaLnBrk="0" hangingPunct="0"/>
            <a:r>
              <a:rPr lang="en-US" sz="800" dirty="0" smtClean="0">
                <a:solidFill>
                  <a:prstClr val="black">
                    <a:lumMod val="65000"/>
                    <a:lumOff val="35000"/>
                  </a:prstClr>
                </a:solidFill>
                <a:cs typeface=""/>
              </a:rPr>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14</a:t>
            </a:fld>
            <a:endParaRPr lang="en-US" altLang="en-US" dirty="0"/>
          </a:p>
        </p:txBody>
      </p:sp>
    </p:spTree>
    <p:extLst>
      <p:ext uri="{BB962C8B-B14F-4D97-AF65-F5344CB8AC3E}">
        <p14:creationId xmlns:p14="http://schemas.microsoft.com/office/powerpoint/2010/main" val="771297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304800" y="4343400"/>
            <a:ext cx="6248400" cy="4114800"/>
          </a:xfrm>
          <a:prstGeom prst="rect">
            <a:avLst/>
          </a:prstGeom>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p>
        </p:txBody>
      </p:sp>
      <p:sp>
        <p:nvSpPr>
          <p:cNvPr id="2" name="Footer Placeholder 1"/>
          <p:cNvSpPr>
            <a:spLocks noGrp="1"/>
          </p:cNvSpPr>
          <p:nvPr>
            <p:ph type="ftr" sz="quarter" idx="10"/>
          </p:nvPr>
        </p:nvSpPr>
        <p:spPr>
          <a:xfrm>
            <a:off x="0" y="8928556"/>
            <a:ext cx="2983509" cy="215444"/>
          </a:xfrm>
        </p:spPr>
        <p:txBody>
          <a:bodyPr/>
          <a:lstStyle/>
          <a:p>
            <a:pPr>
              <a:defRPr/>
            </a:pPr>
            <a:r>
              <a:rPr lang="en-US" altLang="en-US" dirty="0" smtClean="0"/>
              <a:t>Module 5: Coordinating Exercise Logistics © 2017 FIRST</a:t>
            </a:r>
            <a:endParaRPr lang="en-US" altLang="en-US" dirty="0"/>
          </a:p>
        </p:txBody>
      </p:sp>
    </p:spTree>
    <p:extLst>
      <p:ext uri="{BB962C8B-B14F-4D97-AF65-F5344CB8AC3E}">
        <p14:creationId xmlns:p14="http://schemas.microsoft.com/office/powerpoint/2010/main" val="62381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982389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a:lnSpc>
                <a:spcPct val="100000"/>
              </a:lnSpc>
              <a:spcBef>
                <a:spcPct val="30000"/>
              </a:spcBef>
              <a:defRPr/>
            </a:pPr>
            <a:r>
              <a:rPr lang="en-US" altLang="en-US" b="1" dirty="0"/>
              <a:t>Agenda: </a:t>
            </a:r>
            <a:r>
              <a:rPr lang="en-US" i="1" dirty="0"/>
              <a:t>1 </a:t>
            </a:r>
            <a:r>
              <a:rPr lang="en-US" i="1" dirty="0" smtClean="0"/>
              <a:t>minute</a:t>
            </a:r>
            <a:endParaRPr lang="en-US" b="1" dirty="0"/>
          </a:p>
          <a:p>
            <a:r>
              <a:rPr lang="en-US" b="1" dirty="0"/>
              <a:t>Say: </a:t>
            </a:r>
            <a:r>
              <a:rPr lang="en-US" dirty="0"/>
              <a:t>By the end of this module, you will be able to:</a:t>
            </a:r>
          </a:p>
          <a:p>
            <a:pPr marL="171450" lvl="0" indent="-171450">
              <a:lnSpc>
                <a:spcPct val="100000"/>
              </a:lnSpc>
              <a:spcBef>
                <a:spcPts val="800"/>
              </a:spcBef>
              <a:buFont typeface="Arial" charset="0"/>
              <a:buChar char="•"/>
              <a:defRPr/>
            </a:pPr>
            <a:r>
              <a:rPr lang="en-US" dirty="0"/>
              <a:t>Map your exercise program to the four segments of the exercise life cycle</a:t>
            </a:r>
          </a:p>
          <a:p>
            <a:pPr marL="171450" lvl="0" indent="-171450">
              <a:lnSpc>
                <a:spcPct val="100000"/>
              </a:lnSpc>
              <a:spcBef>
                <a:spcPts val="800"/>
              </a:spcBef>
              <a:buFont typeface="Arial" charset="0"/>
              <a:buChar char="•"/>
            </a:pPr>
            <a:r>
              <a:rPr lang="en-US" dirty="0"/>
              <a:t>Put together a logistics plan for the exercise </a:t>
            </a:r>
            <a:r>
              <a:rPr lang="en-US" dirty="0" smtClean="0"/>
              <a:t>program</a:t>
            </a:r>
            <a:endParaRPr lang="en-US" b="1" dirty="0"/>
          </a:p>
          <a:p>
            <a:r>
              <a:rPr lang="en-US" b="1" dirty="0"/>
              <a:t>Segue: </a:t>
            </a:r>
            <a:r>
              <a:rPr lang="en-US" dirty="0"/>
              <a:t>Let's get a sense of where we are in the Exercise Creation process.</a:t>
            </a:r>
          </a:p>
        </p:txBody>
      </p:sp>
      <p:sp>
        <p:nvSpPr>
          <p:cNvPr id="4" name="Footer Placeholder 3"/>
          <p:cNvSpPr>
            <a:spLocks noGrp="1"/>
          </p:cNvSpPr>
          <p:nvPr>
            <p:ph type="ftr" sz="quarter" idx="10"/>
          </p:nvPr>
        </p:nvSpPr>
        <p:spPr>
          <a:xfrm>
            <a:off x="0" y="8928556"/>
            <a:ext cx="2983509" cy="215444"/>
          </a:xfrm>
        </p:spPr>
        <p:txBody>
          <a:bodyPr/>
          <a:lstStyle/>
          <a:p>
            <a:pPr eaLnBrk="0" hangingPunct="0"/>
            <a:r>
              <a:rPr lang="en-US" sz="800" dirty="0" smtClean="0">
                <a:solidFill>
                  <a:prstClr val="black">
                    <a:lumMod val="65000"/>
                    <a:lumOff val="35000"/>
                  </a:prstClr>
                </a:solidFill>
                <a:cs typeface=""/>
              </a:rPr>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3</a:t>
            </a:fld>
            <a:endParaRPr lang="en-US" altLang="en-US" dirty="0"/>
          </a:p>
        </p:txBody>
      </p:sp>
    </p:spTree>
    <p:extLst>
      <p:ext uri="{BB962C8B-B14F-4D97-AF65-F5344CB8AC3E}">
        <p14:creationId xmlns:p14="http://schemas.microsoft.com/office/powerpoint/2010/main" val="330111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43400"/>
            <a:ext cx="6248400" cy="4114800"/>
          </a:xfrm>
          <a:prstGeom prst="rect">
            <a:avLst/>
          </a:prstGeom>
        </p:spPr>
        <p:txBody>
          <a:bodyPr/>
          <a:lstStyle/>
          <a:p>
            <a:pPr marL="0" lvl="1" indent="0">
              <a:lnSpc>
                <a:spcPct val="100000"/>
              </a:lnSpc>
              <a:spcBef>
                <a:spcPct val="30000"/>
              </a:spcBef>
              <a:buNone/>
              <a:defRPr/>
            </a:pPr>
            <a:r>
              <a:rPr lang="en-US" b="1" dirty="0"/>
              <a:t>Exercise Creation Process</a:t>
            </a:r>
            <a:r>
              <a:rPr lang="en-US" altLang="en-US" b="1" dirty="0">
                <a:cs typeface="Lucida Sans Regular" charset="0"/>
              </a:rPr>
              <a:t>: </a:t>
            </a:r>
            <a:r>
              <a:rPr lang="en-US" i="1" dirty="0">
                <a:cs typeface="Lucida Sans Regular" charset="0"/>
              </a:rPr>
              <a:t>0 </a:t>
            </a:r>
            <a:r>
              <a:rPr lang="en-US" i="1" dirty="0" smtClean="0">
                <a:cs typeface="Lucida Sans Regular" charset="0"/>
              </a:rPr>
              <a:t>minutes</a:t>
            </a:r>
            <a:endParaRPr lang="en-US" dirty="0"/>
          </a:p>
          <a:p>
            <a:pPr lvl="0">
              <a:lnSpc>
                <a:spcPct val="100000"/>
              </a:lnSpc>
              <a:spcBef>
                <a:spcPts val="800"/>
              </a:spcBef>
            </a:pPr>
            <a:r>
              <a:rPr lang="en-US" b="1" dirty="0"/>
              <a:t>Say: </a:t>
            </a:r>
            <a:r>
              <a:rPr lang="en-US" dirty="0"/>
              <a:t>In the four-step exercise creation process, we are still in the Design phase</a:t>
            </a:r>
            <a:r>
              <a:rPr lang="en-US" dirty="0" smtClean="0"/>
              <a:t>.</a:t>
            </a:r>
            <a:endParaRPr lang="en-US" dirty="0"/>
          </a:p>
        </p:txBody>
      </p:sp>
      <p:sp>
        <p:nvSpPr>
          <p:cNvPr id="4" name="Footer Placeholder 3"/>
          <p:cNvSpPr>
            <a:spLocks noGrp="1"/>
          </p:cNvSpPr>
          <p:nvPr>
            <p:ph type="ftr" sz="quarter" idx="10"/>
          </p:nvPr>
        </p:nvSpPr>
        <p:spPr>
          <a:xfrm>
            <a:off x="0" y="8928556"/>
            <a:ext cx="3780202" cy="215444"/>
          </a:xfrm>
        </p:spPr>
        <p:txBody>
          <a:bodyPr/>
          <a:lstStyle/>
          <a:p>
            <a:pPr eaLnBrk="0" hangingPunct="0"/>
            <a:r>
              <a:rPr lang="en-US" sz="800" dirty="0" smtClean="0">
                <a:solidFill>
                  <a:prstClr val="black">
                    <a:lumMod val="65000"/>
                    <a:lumOff val="35000"/>
                  </a:prstClr>
                </a:solidFill>
                <a:cs typeface=""/>
              </a:rPr>
              <a:t>Module 3: Establishing Exercise Audiences and Objectives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4</a:t>
            </a:fld>
            <a:endParaRPr lang="en-US" altLang="en-US" dirty="0"/>
          </a:p>
        </p:txBody>
      </p:sp>
    </p:spTree>
    <p:extLst>
      <p:ext uri="{BB962C8B-B14F-4D97-AF65-F5344CB8AC3E}">
        <p14:creationId xmlns:p14="http://schemas.microsoft.com/office/powerpoint/2010/main" val="318819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914400" y="4343400"/>
            <a:ext cx="5029200" cy="4114800"/>
          </a:xfrm>
          <a:prstGeom prst="rect">
            <a:avLst/>
          </a:prstGeom>
        </p:spPr>
        <p:txBody>
          <a:bodyPr/>
          <a:lstStyle/>
          <a:p>
            <a:pPr>
              <a:lnSpc>
                <a:spcPct val="100000"/>
              </a:lnSpc>
              <a:spcBef>
                <a:spcPct val="30000"/>
              </a:spcBef>
              <a:defRPr/>
            </a:pPr>
            <a:r>
              <a:rPr lang="en-US" b="1" dirty="0"/>
              <a:t>Exercise Life Cycle:</a:t>
            </a:r>
            <a:r>
              <a:rPr lang="en-US" dirty="0"/>
              <a:t> </a:t>
            </a:r>
            <a:r>
              <a:rPr lang="en-US" i="1" dirty="0"/>
              <a:t>2 </a:t>
            </a:r>
            <a:r>
              <a:rPr lang="en-US" i="1" dirty="0" smtClean="0"/>
              <a:t>minutes</a:t>
            </a:r>
            <a:endParaRPr lang="en-US" b="1" dirty="0"/>
          </a:p>
          <a:p>
            <a:r>
              <a:rPr lang="en-US" b="1" dirty="0"/>
              <a:t>Say: </a:t>
            </a:r>
            <a:r>
              <a:rPr lang="en-US" dirty="0"/>
              <a:t>Planning and executing an exercise effectively is challenging. To achieve success, it is necessary for the core planning team to carefully and diligently proceed through many individual steps, working out a huge amount of detail in the process, while balancing the sensitivities of various organizations and individuals committing their time, resources, and attention. These numerous steps together form the life cycle of an exercise. </a:t>
            </a:r>
          </a:p>
        </p:txBody>
      </p:sp>
      <p:sp>
        <p:nvSpPr>
          <p:cNvPr id="4" name="Footer Placeholder 3"/>
          <p:cNvSpPr>
            <a:spLocks noGrp="1"/>
          </p:cNvSpPr>
          <p:nvPr>
            <p:ph type="ftr" sz="quarter" idx="10"/>
          </p:nvPr>
        </p:nvSpPr>
        <p:spPr>
          <a:xfrm>
            <a:off x="0" y="8928556"/>
            <a:ext cx="2983509" cy="215444"/>
          </a:xfrm>
        </p:spPr>
        <p:txBody>
          <a:bodyPr/>
          <a:lstStyle/>
          <a:p>
            <a:r>
              <a:rPr lang="en-US" dirty="0" smtClean="0"/>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5</a:t>
            </a:fld>
            <a:endParaRPr lang="en-US" altLang="en-US" dirty="0"/>
          </a:p>
        </p:txBody>
      </p:sp>
      <p:sp>
        <p:nvSpPr>
          <p:cNvPr id="9" name="Slide Image Placeholder 8"/>
          <p:cNvSpPr>
            <a:spLocks noGrp="1" noRot="1" noChangeAspect="1"/>
          </p:cNvSpPr>
          <p:nvPr>
            <p:ph type="sldImg"/>
          </p:nvPr>
        </p:nvSpPr>
        <p:spPr/>
      </p:sp>
    </p:spTree>
    <p:extLst>
      <p:ext uri="{BB962C8B-B14F-4D97-AF65-F5344CB8AC3E}">
        <p14:creationId xmlns:p14="http://schemas.microsoft.com/office/powerpoint/2010/main" val="2087146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343400"/>
            <a:ext cx="5334000" cy="4114800"/>
          </a:xfrm>
          <a:prstGeom prst="rect">
            <a:avLst/>
          </a:prstGeom>
        </p:spPr>
        <p:txBody>
          <a:bodyPr/>
          <a:lstStyle/>
          <a:p>
            <a:pPr>
              <a:lnSpc>
                <a:spcPct val="100000"/>
              </a:lnSpc>
              <a:spcBef>
                <a:spcPct val="30000"/>
              </a:spcBef>
              <a:defRPr/>
            </a:pPr>
            <a:r>
              <a:rPr lang="en-US" b="1" dirty="0"/>
              <a:t>Identifying the Exercise:</a:t>
            </a:r>
            <a:r>
              <a:rPr lang="en-US" dirty="0"/>
              <a:t> </a:t>
            </a:r>
            <a:r>
              <a:rPr lang="en-US" i="1" dirty="0"/>
              <a:t>2 </a:t>
            </a:r>
            <a:r>
              <a:rPr lang="en-US" i="1" dirty="0" smtClean="0"/>
              <a:t>minutes</a:t>
            </a:r>
            <a:endParaRPr lang="en-US" b="1" dirty="0"/>
          </a:p>
          <a:p>
            <a:pPr>
              <a:lnSpc>
                <a:spcPct val="100000"/>
              </a:lnSpc>
              <a:spcBef>
                <a:spcPct val="30000"/>
              </a:spcBef>
              <a:defRPr/>
            </a:pPr>
            <a:r>
              <a:rPr lang="en-US" b="1" dirty="0"/>
              <a:t>Say: </a:t>
            </a:r>
            <a:r>
              <a:rPr lang="en-US" dirty="0"/>
              <a:t>In this segment, the core planning team identifies a need for an exercise. This need must include identifying procedures or measures that require practice or improvement, and that should be exercised. Based on this need, the core planning team can then select the type of exercise to conduct, and the organizations that should participate. </a:t>
            </a:r>
          </a:p>
        </p:txBody>
      </p:sp>
      <p:sp>
        <p:nvSpPr>
          <p:cNvPr id="4" name="Footer Placeholder 3"/>
          <p:cNvSpPr>
            <a:spLocks noGrp="1"/>
          </p:cNvSpPr>
          <p:nvPr>
            <p:ph type="ftr" sz="quarter" idx="10"/>
          </p:nvPr>
        </p:nvSpPr>
        <p:spPr>
          <a:xfrm>
            <a:off x="0" y="8928556"/>
            <a:ext cx="2983509" cy="215444"/>
          </a:xfrm>
        </p:spPr>
        <p:txBody>
          <a:bodyPr/>
          <a:lstStyle/>
          <a:p>
            <a:pPr eaLnBrk="0" hangingPunct="0"/>
            <a:r>
              <a:rPr lang="en-US" sz="800" dirty="0" smtClean="0">
                <a:solidFill>
                  <a:prstClr val="black">
                    <a:lumMod val="65000"/>
                    <a:lumOff val="35000"/>
                  </a:prstClr>
                </a:solidFill>
                <a:cs typeface=""/>
              </a:rPr>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6</a:t>
            </a:fld>
            <a:endParaRPr lang="en-US" altLang="en-US" dirty="0"/>
          </a:p>
        </p:txBody>
      </p:sp>
    </p:spTree>
    <p:extLst>
      <p:ext uri="{BB962C8B-B14F-4D97-AF65-F5344CB8AC3E}">
        <p14:creationId xmlns:p14="http://schemas.microsoft.com/office/powerpoint/2010/main" val="754892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21368" y="4343400"/>
            <a:ext cx="5815264" cy="4114800"/>
          </a:xfrm>
          <a:prstGeom prst="rect">
            <a:avLst/>
          </a:prstGeom>
        </p:spPr>
        <p:txBody>
          <a:bodyPr/>
          <a:lstStyle/>
          <a:p>
            <a:pPr>
              <a:lnSpc>
                <a:spcPct val="100000"/>
              </a:lnSpc>
              <a:spcBef>
                <a:spcPct val="30000"/>
              </a:spcBef>
              <a:defRPr/>
            </a:pPr>
            <a:r>
              <a:rPr lang="en-US" b="1" dirty="0"/>
              <a:t>Planning the Exercise:</a:t>
            </a:r>
            <a:r>
              <a:rPr lang="en-US" dirty="0"/>
              <a:t> </a:t>
            </a:r>
            <a:r>
              <a:rPr lang="en-US" i="1" dirty="0"/>
              <a:t>2 </a:t>
            </a:r>
            <a:r>
              <a:rPr lang="en-US" i="1" dirty="0" smtClean="0"/>
              <a:t>minutes</a:t>
            </a:r>
            <a:endParaRPr lang="en-US" b="1" dirty="0"/>
          </a:p>
          <a:p>
            <a:pPr indent="-342900">
              <a:lnSpc>
                <a:spcPct val="100000"/>
              </a:lnSpc>
              <a:spcBef>
                <a:spcPts val="800"/>
              </a:spcBef>
            </a:pPr>
            <a:r>
              <a:rPr lang="en-US" b="1" dirty="0"/>
              <a:t>Say: </a:t>
            </a:r>
            <a:r>
              <a:rPr lang="en-US" dirty="0"/>
              <a:t>In this segment, the core planning team drives the planning process. This process will involve recruiting the participants; acquiring financial resources for the exercise; selecting (and booking) the location, developing the scenario, rules, tools, and training materials for the exercise; selecting monitors and other role-players, and specifying what and how they will perform their duties; and planning the evaluation process. </a:t>
            </a:r>
          </a:p>
          <a:p>
            <a:endParaRPr lang="en-US" dirty="0"/>
          </a:p>
        </p:txBody>
      </p:sp>
      <p:sp>
        <p:nvSpPr>
          <p:cNvPr id="4" name="Footer Placeholder 3"/>
          <p:cNvSpPr>
            <a:spLocks noGrp="1"/>
          </p:cNvSpPr>
          <p:nvPr>
            <p:ph type="ftr" sz="quarter" idx="10"/>
          </p:nvPr>
        </p:nvSpPr>
        <p:spPr>
          <a:xfrm>
            <a:off x="0" y="8928556"/>
            <a:ext cx="2983509" cy="215444"/>
          </a:xfrm>
        </p:spPr>
        <p:txBody>
          <a:bodyPr/>
          <a:lstStyle/>
          <a:p>
            <a:pPr eaLnBrk="0" hangingPunct="0"/>
            <a:r>
              <a:rPr lang="en-US" sz="800" dirty="0" smtClean="0">
                <a:solidFill>
                  <a:prstClr val="black">
                    <a:lumMod val="65000"/>
                    <a:lumOff val="35000"/>
                  </a:prstClr>
                </a:solidFill>
                <a:cs typeface=""/>
              </a:rPr>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7</a:t>
            </a:fld>
            <a:endParaRPr lang="en-US" altLang="en-US" dirty="0"/>
          </a:p>
        </p:txBody>
      </p:sp>
    </p:spTree>
    <p:extLst>
      <p:ext uri="{BB962C8B-B14F-4D97-AF65-F5344CB8AC3E}">
        <p14:creationId xmlns:p14="http://schemas.microsoft.com/office/powerpoint/2010/main" val="1753773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17621" y="4343400"/>
            <a:ext cx="5622758" cy="4114800"/>
          </a:xfrm>
          <a:prstGeom prst="rect">
            <a:avLst/>
          </a:prstGeom>
        </p:spPr>
        <p:txBody>
          <a:bodyPr/>
          <a:lstStyle/>
          <a:p>
            <a:pPr>
              <a:lnSpc>
                <a:spcPct val="100000"/>
              </a:lnSpc>
              <a:spcBef>
                <a:spcPct val="30000"/>
              </a:spcBef>
              <a:defRPr/>
            </a:pPr>
            <a:r>
              <a:rPr lang="en-US" b="1" dirty="0"/>
              <a:t>Executing the Exercise:</a:t>
            </a:r>
            <a:r>
              <a:rPr lang="en-US" dirty="0"/>
              <a:t> </a:t>
            </a:r>
            <a:r>
              <a:rPr lang="en-US" i="1" dirty="0"/>
              <a:t>2 </a:t>
            </a:r>
            <a:r>
              <a:rPr lang="en-US" i="1" dirty="0" smtClean="0"/>
              <a:t>minutes</a:t>
            </a:r>
            <a:endParaRPr lang="en-US" b="1" dirty="0"/>
          </a:p>
          <a:p>
            <a:r>
              <a:rPr lang="en-US" b="1" dirty="0"/>
              <a:t>Say: </a:t>
            </a:r>
            <a:r>
              <a:rPr lang="en-US" dirty="0"/>
              <a:t>In this segment, the exercise itself takes place. As specified in the planning process, participants go through (by discussing or actually acting out) the scenario and their response procedures and decisions. Facilitators lead the exercise and inject information into the exercise, and data collectors or monitors observe and note these actions</a:t>
            </a:r>
            <a:r>
              <a:rPr lang="en-US" dirty="0" smtClean="0"/>
              <a:t>.</a:t>
            </a:r>
            <a:endParaRPr lang="en-US" dirty="0"/>
          </a:p>
        </p:txBody>
      </p:sp>
      <p:sp>
        <p:nvSpPr>
          <p:cNvPr id="4" name="Footer Placeholder 3"/>
          <p:cNvSpPr>
            <a:spLocks noGrp="1"/>
          </p:cNvSpPr>
          <p:nvPr>
            <p:ph type="ftr" sz="quarter" idx="10"/>
          </p:nvPr>
        </p:nvSpPr>
        <p:spPr>
          <a:xfrm>
            <a:off x="0" y="8928556"/>
            <a:ext cx="2983509" cy="215444"/>
          </a:xfrm>
        </p:spPr>
        <p:txBody>
          <a:bodyPr/>
          <a:lstStyle/>
          <a:p>
            <a:pPr eaLnBrk="0" hangingPunct="0"/>
            <a:r>
              <a:rPr lang="en-US" sz="800" dirty="0" smtClean="0">
                <a:solidFill>
                  <a:prstClr val="black">
                    <a:lumMod val="65000"/>
                    <a:lumOff val="35000"/>
                  </a:prstClr>
                </a:solidFill>
                <a:cs typeface=""/>
              </a:rPr>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8</a:t>
            </a:fld>
            <a:endParaRPr lang="en-US" altLang="en-US" dirty="0"/>
          </a:p>
        </p:txBody>
      </p:sp>
    </p:spTree>
    <p:extLst>
      <p:ext uri="{BB962C8B-B14F-4D97-AF65-F5344CB8AC3E}">
        <p14:creationId xmlns:p14="http://schemas.microsoft.com/office/powerpoint/2010/main" val="158412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53453" y="4343400"/>
            <a:ext cx="5751094" cy="4114800"/>
          </a:xfrm>
          <a:prstGeom prst="rect">
            <a:avLst/>
          </a:prstGeom>
        </p:spPr>
        <p:txBody>
          <a:bodyPr/>
          <a:lstStyle/>
          <a:p>
            <a:pPr>
              <a:lnSpc>
                <a:spcPct val="100000"/>
              </a:lnSpc>
              <a:spcBef>
                <a:spcPct val="30000"/>
              </a:spcBef>
              <a:defRPr/>
            </a:pPr>
            <a:r>
              <a:rPr lang="en-US" b="1" dirty="0"/>
              <a:t>Evaluating the Exercise:</a:t>
            </a:r>
            <a:r>
              <a:rPr lang="en-US" dirty="0"/>
              <a:t> </a:t>
            </a:r>
            <a:r>
              <a:rPr lang="en-US" i="1" dirty="0"/>
              <a:t>2 </a:t>
            </a:r>
            <a:r>
              <a:rPr lang="en-US" i="1" dirty="0" smtClean="0"/>
              <a:t>minutes</a:t>
            </a:r>
            <a:endParaRPr lang="en-US" b="1" dirty="0"/>
          </a:p>
          <a:p>
            <a:pPr>
              <a:lnSpc>
                <a:spcPct val="100000"/>
              </a:lnSpc>
              <a:spcBef>
                <a:spcPct val="30000"/>
              </a:spcBef>
              <a:defRPr/>
            </a:pPr>
            <a:r>
              <a:rPr lang="en-US" b="1" dirty="0"/>
              <a:t>Say: </a:t>
            </a:r>
            <a:r>
              <a:rPr lang="en-US" dirty="0"/>
              <a:t>Finally, after the exercise itself, the core planning team conducts an evaluation. This process tends to include a final evaluation report, or multiple reports tailored to different audiences. These reports review the exercise, identifying weaknesses and recommending improvements. Furthermore, this process may include a procedure to address the weaknesses and recommendations identified during the exercise on an ongoing basis. </a:t>
            </a:r>
          </a:p>
        </p:txBody>
      </p:sp>
      <p:sp>
        <p:nvSpPr>
          <p:cNvPr id="4" name="Footer Placeholder 3"/>
          <p:cNvSpPr>
            <a:spLocks noGrp="1"/>
          </p:cNvSpPr>
          <p:nvPr>
            <p:ph type="ftr" sz="quarter" idx="10"/>
          </p:nvPr>
        </p:nvSpPr>
        <p:spPr>
          <a:xfrm>
            <a:off x="0" y="8928556"/>
            <a:ext cx="2983509" cy="215444"/>
          </a:xfrm>
        </p:spPr>
        <p:txBody>
          <a:bodyPr/>
          <a:lstStyle/>
          <a:p>
            <a:pPr eaLnBrk="0" hangingPunct="0"/>
            <a:r>
              <a:rPr lang="en-US" sz="800" dirty="0" smtClean="0">
                <a:solidFill>
                  <a:prstClr val="black">
                    <a:lumMod val="65000"/>
                    <a:lumOff val="35000"/>
                  </a:prstClr>
                </a:solidFill>
                <a:cs typeface=""/>
              </a:rPr>
              <a:t>Module 5: Coordinating Exercise Logistics © 2017 FIRST</a:t>
            </a:r>
          </a:p>
        </p:txBody>
      </p:sp>
      <p:sp>
        <p:nvSpPr>
          <p:cNvPr id="5" name="Slide Number Placeholder 4"/>
          <p:cNvSpPr>
            <a:spLocks noGrp="1"/>
          </p:cNvSpPr>
          <p:nvPr>
            <p:ph type="sldNum" sz="quarter" idx="11"/>
          </p:nvPr>
        </p:nvSpPr>
        <p:spPr/>
        <p:txBody>
          <a:bodyPr/>
          <a:lstStyle/>
          <a:p>
            <a:fld id="{F5E97437-CEF4-4036-91BC-BC5EA72D1A5E}" type="slidenum">
              <a:rPr lang="en-US" altLang="en-US" smtClean="0"/>
              <a:pPr/>
              <a:t>9</a:t>
            </a:fld>
            <a:endParaRPr lang="en-US" altLang="en-US" dirty="0"/>
          </a:p>
        </p:txBody>
      </p:sp>
    </p:spTree>
    <p:extLst>
      <p:ext uri="{BB962C8B-B14F-4D97-AF65-F5344CB8AC3E}">
        <p14:creationId xmlns:p14="http://schemas.microsoft.com/office/powerpoint/2010/main" val="1529039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tif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estions">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p:nvSpPr>
        <p:spPr>
          <a:xfrm>
            <a:off x="475861" y="335902"/>
            <a:ext cx="1900200" cy="584775"/>
          </a:xfrm>
          <a:prstGeom prst="rect">
            <a:avLst/>
          </a:prstGeom>
          <a:noFill/>
        </p:spPr>
        <p:txBody>
          <a:bodyPr wrap="none" rtlCol="0">
            <a:spAutoFit/>
          </a:bodyPr>
          <a:lstStyle/>
          <a:p>
            <a:r>
              <a:rPr lang="en-GB" sz="3200" b="1" dirty="0" smtClean="0">
                <a:latin typeface="Calibri" charset="0"/>
                <a:ea typeface="Calibri" charset="0"/>
                <a:cs typeface="Calibri" charset="0"/>
              </a:rPr>
              <a:t>Questions</a:t>
            </a:r>
            <a:endParaRPr lang="en-GB" sz="3200" b="1" dirty="0">
              <a:latin typeface="Calibri" charset="0"/>
              <a:ea typeface="Calibri" charset="0"/>
              <a:cs typeface="Calibri" charset="0"/>
            </a:endParaRPr>
          </a:p>
        </p:txBody>
      </p:sp>
    </p:spTree>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a:p>
        </p:txBody>
      </p:sp>
    </p:spTree>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smtClean="0"/>
              <a:t>Click to edit Master title style</a:t>
            </a:r>
            <a:endParaRPr lang="en-GB" dirty="0"/>
          </a:p>
        </p:txBody>
      </p:sp>
    </p:spTree>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Tree>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Lab Title">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b Contents">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smtClean="0"/>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latin typeface="Calibri" charset="0"/>
                <a:ea typeface="Calibri" charset="0"/>
                <a:cs typeface="Calibri" charset="0"/>
              </a:rPr>
              <a:t>Module 5: Coordinating Exercise Logistics, Version 1.1, © </a:t>
            </a:r>
            <a:r>
              <a:rPr lang="en-US" sz="800" dirty="0" smtClean="0">
                <a:solidFill>
                  <a:schemeClr val="tx1">
                    <a:lumMod val="65000"/>
                    <a:lumOff val="35000"/>
                  </a:schemeClr>
                </a:solidFill>
                <a:latin typeface="Calibri" charset="0"/>
                <a:ea typeface="Calibri" charset="0"/>
                <a:cs typeface="Calibri" charset="0"/>
              </a:rPr>
              <a:t>2017, </a:t>
            </a:r>
            <a:r>
              <a:rPr lang="en-US" sz="800" dirty="0" smtClean="0">
                <a:solidFill>
                  <a:schemeClr val="tx1">
                    <a:lumMod val="65000"/>
                    <a:lumOff val="35000"/>
                  </a:schemeClr>
                </a:solidFill>
                <a:latin typeface="Calibri" charset="0"/>
                <a:ea typeface="Calibri" charset="0"/>
                <a:cs typeface="Calibri" charset="0"/>
              </a:rPr>
              <a:t>FIRST Inc.</a:t>
            </a:r>
          </a:p>
        </p:txBody>
      </p:sp>
    </p:spTree>
    <p:extLst>
      <p:ext uri="{BB962C8B-B14F-4D97-AF65-F5344CB8AC3E}">
        <p14:creationId xmlns:p14="http://schemas.microsoft.com/office/powerpoint/2010/main" val="105932798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spd="med">
    <p:fade/>
  </p:transition>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76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xmlns="" w="9525" algn="ctr">
                <a:solidFill>
                  <a:srgbClr val="000000"/>
                </a:solidFill>
                <a:miter lim="800000"/>
                <a:headEnd/>
                <a:tailEnd/>
              </a14:hiddenLine>
            </a:ext>
          </a:extLst>
        </p:spPr>
        <p:txBody>
          <a:bodyPr>
            <a:normAutofit fontScale="90000"/>
          </a:bodyPr>
          <a:lstStyle/>
          <a:p>
            <a:r>
              <a:rPr lang="en-US" altLang="en-US" dirty="0" smtClean="0"/>
              <a:t>DAY 2</a:t>
            </a:r>
            <a:br>
              <a:rPr lang="en-US" altLang="en-US" dirty="0" smtClean="0"/>
            </a:br>
            <a:r>
              <a:rPr lang="en-US" altLang="en-US" dirty="0" smtClean="0"/>
              <a:t>Module 5: </a:t>
            </a:r>
            <a:br>
              <a:rPr lang="en-US" altLang="en-US" dirty="0" smtClean="0"/>
            </a:br>
            <a:r>
              <a:rPr lang="en-US" dirty="0" smtClean="0"/>
              <a:t>Coordinating </a:t>
            </a:r>
            <a:br>
              <a:rPr lang="en-US" dirty="0" smtClean="0"/>
            </a:br>
            <a:r>
              <a:rPr lang="en-US" dirty="0" smtClean="0"/>
              <a:t>Exercise Logistics</a:t>
            </a:r>
            <a:br>
              <a:rPr lang="en-US" dirty="0" smtClean="0"/>
            </a:b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extLst>
      <p:ext uri="{BB962C8B-B14F-4D97-AF65-F5344CB8AC3E}">
        <p14:creationId xmlns:p14="http://schemas.microsoft.com/office/powerpoint/2010/main" val="1411749339"/>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Life Cycle</a:t>
            </a:r>
            <a:endParaRPr lang="en-US" dirty="0"/>
          </a:p>
        </p:txBody>
      </p:sp>
      <p:grpSp>
        <p:nvGrpSpPr>
          <p:cNvPr id="15" name="Group 14"/>
          <p:cNvGrpSpPr/>
          <p:nvPr/>
        </p:nvGrpSpPr>
        <p:grpSpPr>
          <a:xfrm>
            <a:off x="581843" y="1101579"/>
            <a:ext cx="1864465" cy="2619826"/>
            <a:chOff x="83990" y="1101579"/>
            <a:chExt cx="2181013" cy="2619826"/>
          </a:xfrm>
        </p:grpSpPr>
        <p:sp>
          <p:nvSpPr>
            <p:cNvPr id="5" name="Pentagon 4"/>
            <p:cNvSpPr/>
            <p:nvPr/>
          </p:nvSpPr>
          <p:spPr>
            <a:xfrm>
              <a:off x="83990"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Identifying</a:t>
              </a:r>
            </a:p>
          </p:txBody>
        </p:sp>
        <p:sp>
          <p:nvSpPr>
            <p:cNvPr id="10" name="TextBox 9"/>
            <p:cNvSpPr txBox="1"/>
            <p:nvPr/>
          </p:nvSpPr>
          <p:spPr bwMode="auto">
            <a:xfrm>
              <a:off x="83990" y="1507979"/>
              <a:ext cx="2049610" cy="2213426"/>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Identify the measures and groups to test</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Choose the exercise type, size,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a:t>
              </a:r>
              <a:r>
                <a:rPr kumimoji="0" lang="en-US" sz="1400" i="0" u="none" strike="noStrike" kern="1200" cap="none" spc="0" normalizeH="0" noProof="0" dirty="0" smtClean="0">
                  <a:ln>
                    <a:noFill/>
                  </a:ln>
                  <a:solidFill>
                    <a:schemeClr val="tx1"/>
                  </a:solidFill>
                  <a:effectLst/>
                  <a:uLnTx/>
                  <a:uFillTx/>
                  <a:latin typeface="Calibri" charset="0"/>
                  <a:ea typeface="Calibri" charset="0"/>
                  <a:cs typeface="Calibri" charset="0"/>
                </a:rPr>
                <a:t>geographic</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scope</a:t>
              </a:r>
            </a:p>
            <a:p>
              <a:pPr marL="117475" marR="0" indent="-117475" defTabSz="914400" rtl="0" eaLnBrk="1" fontAlgn="base" latinLnBrk="0" hangingPunct="1">
                <a:spcBef>
                  <a:spcPts val="600"/>
                </a:spcBef>
                <a:spcAft>
                  <a:spcPct val="0"/>
                </a:spcAft>
                <a:buClrTx/>
                <a:buSzTx/>
                <a:buFont typeface="Arial" charset="0"/>
                <a:buChar char="•"/>
              </a:pPr>
              <a:r>
                <a:rPr lang="en-US" sz="1200" baseline="0" dirty="0" smtClean="0">
                  <a:latin typeface="Calibri" charset="0"/>
                  <a:ea typeface="Calibri" charset="0"/>
                  <a:cs typeface="Calibri" charset="0"/>
                </a:rPr>
                <a:t>Choose</a:t>
              </a:r>
              <a:r>
                <a:rPr lang="en-US" sz="1200" dirty="0" smtClean="0">
                  <a:latin typeface="Calibri" charset="0"/>
                  <a:ea typeface="Calibri" charset="0"/>
                  <a:cs typeface="Calibri" charset="0"/>
                </a:rPr>
                <a:t> high-level scenario options</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Identify</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key stakeholders</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grpSp>
      <p:grpSp>
        <p:nvGrpSpPr>
          <p:cNvPr id="16" name="Group 15"/>
          <p:cNvGrpSpPr/>
          <p:nvPr/>
        </p:nvGrpSpPr>
        <p:grpSpPr>
          <a:xfrm>
            <a:off x="2490843" y="1101579"/>
            <a:ext cx="2237465" cy="4630633"/>
            <a:chOff x="2197272" y="1101579"/>
            <a:chExt cx="2617341" cy="4630633"/>
          </a:xfrm>
        </p:grpSpPr>
        <p:sp>
          <p:nvSpPr>
            <p:cNvPr id="7" name="Pentagon 6"/>
            <p:cNvSpPr/>
            <p:nvPr/>
          </p:nvSpPr>
          <p:spPr>
            <a:xfrm>
              <a:off x="2281261"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Planning</a:t>
              </a:r>
            </a:p>
          </p:txBody>
        </p:sp>
        <p:sp>
          <p:nvSpPr>
            <p:cNvPr id="11" name="TextBox 10"/>
            <p:cNvSpPr txBox="1"/>
            <p:nvPr/>
          </p:nvSpPr>
          <p:spPr bwMode="auto">
            <a:xfrm>
              <a:off x="2197272" y="1507979"/>
              <a:ext cx="2617341" cy="4224233"/>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Acquire financial resources</a:t>
              </a:r>
            </a:p>
            <a:p>
              <a:pPr marR="0" defTabSz="914400" rtl="0" eaLnBrk="1" fontAlgn="base" latinLnBrk="0" hangingPunct="1">
                <a:spcBef>
                  <a:spcPts val="600"/>
                </a:spcBef>
                <a:spcAft>
                  <a:spcPct val="0"/>
                </a:spcAft>
                <a:buClrTx/>
                <a:buSzTx/>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 &amp;</a:t>
              </a:r>
              <a:r>
                <a:rPr kumimoji="0" lang="en-US" sz="1200" b="1" i="0" u="none" strike="noStrike" kern="1200" cap="none" spc="0" normalizeH="0" noProof="0" dirty="0" smtClean="0">
                  <a:ln>
                    <a:noFill/>
                  </a:ln>
                  <a:solidFill>
                    <a:schemeClr val="tx1"/>
                  </a:solidFill>
                  <a:effectLst/>
                  <a:uLnTx/>
                  <a:uFillTx/>
                  <a:latin typeface="Calibri" charset="0"/>
                  <a:ea typeface="Calibri" charset="0"/>
                  <a:cs typeface="Calibri" charset="0"/>
                </a:rPr>
                <a:t> Planners</a:t>
              </a:r>
            </a:p>
            <a:p>
              <a:pPr marL="117475" marR="0" indent="-117475" defTabSz="914400" rtl="0" eaLnBrk="1" fontAlgn="base" latinLnBrk="0" hangingPunct="1">
                <a:spcBef>
                  <a:spcPts val="100"/>
                </a:spcBef>
                <a:spcAft>
                  <a:spcPct val="0"/>
                </a:spcAft>
                <a:buClrTx/>
                <a:buSzTx/>
                <a:buFont typeface="Arial" charset="0"/>
                <a:buChar char="•"/>
              </a:pPr>
              <a:r>
                <a:rPr lang="en-US" sz="1200" baseline="0" dirty="0" smtClean="0">
                  <a:latin typeface="Calibri" charset="0"/>
                  <a:ea typeface="Calibri" charset="0"/>
                  <a:cs typeface="Calibri" charset="0"/>
                </a:rPr>
                <a:t>Select</a:t>
              </a:r>
              <a:r>
                <a:rPr lang="en-US" sz="1200" dirty="0" smtClean="0">
                  <a:latin typeface="Calibri" charset="0"/>
                  <a:ea typeface="Calibri" charset="0"/>
                  <a:cs typeface="Calibri" charset="0"/>
                </a:rPr>
                <a:t> appropriate location</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Set a schedule</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Conduct meeting to introduce subject and build consensus</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Creative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realistic </a:t>
              </a:r>
              <a:b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b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scenario</a:t>
              </a:r>
            </a:p>
            <a:p>
              <a:pPr marL="117475" marR="0" indent="-117475" defTabSz="914400" rtl="0" eaLnBrk="1" fontAlgn="base" latinLnBrk="0" hangingPunct="1">
                <a:spcBef>
                  <a:spcPts val="600"/>
                </a:spcBef>
                <a:spcAft>
                  <a:spcPct val="0"/>
                </a:spcAft>
                <a:buClrTx/>
                <a:buSzTx/>
                <a:buFont typeface="Arial" charset="0"/>
                <a:buChar char="•"/>
              </a:pPr>
              <a:r>
                <a:rPr lang="en-US" sz="1200" baseline="0" dirty="0" smtClean="0">
                  <a:latin typeface="Calibri" charset="0"/>
                  <a:ea typeface="Calibri" charset="0"/>
                  <a:cs typeface="Calibri" charset="0"/>
                </a:rPr>
                <a:t>Assign</a:t>
              </a:r>
              <a:r>
                <a:rPr lang="en-US" sz="1200" dirty="0" smtClean="0">
                  <a:latin typeface="Calibri" charset="0"/>
                  <a:ea typeface="Calibri" charset="0"/>
                  <a:cs typeface="Calibri" charset="0"/>
                </a:rPr>
                <a:t> roles </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Set objectives for evaluation</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Planners</a:t>
              </a:r>
            </a:p>
            <a:p>
              <a:pPr marL="117475" marR="0" indent="-117475" defTabSz="914400" rtl="0" eaLnBrk="1" fontAlgn="base" latinLnBrk="0" hangingPunct="1">
                <a:spcBef>
                  <a:spcPts val="1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Train monitors,</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moderator, others, to perform their duties during the exercise</a:t>
              </a:r>
            </a:p>
            <a:p>
              <a:pPr marL="117475" marR="0" indent="-117475" defTabSz="914400" rtl="0" eaLnBrk="1" fontAlgn="base" latinLnBrk="0" hangingPunct="1">
                <a:spcBef>
                  <a:spcPts val="600"/>
                </a:spcBef>
                <a:spcAft>
                  <a:spcPct val="0"/>
                </a:spcAft>
                <a:buClrTx/>
                <a:buSzTx/>
                <a:buFont typeface="Arial" charset="0"/>
                <a:buChar char="•"/>
              </a:pPr>
              <a:r>
                <a:rPr lang="en-US" sz="1200" baseline="0" dirty="0" smtClean="0">
                  <a:latin typeface="Calibri" charset="0"/>
                  <a:ea typeface="Calibri" charset="0"/>
                  <a:cs typeface="Calibri" charset="0"/>
                </a:rPr>
                <a:t>Invite</a:t>
              </a:r>
              <a:r>
                <a:rPr lang="en-US" sz="1200" dirty="0" smtClean="0">
                  <a:latin typeface="Calibri" charset="0"/>
                  <a:ea typeface="Calibri" charset="0"/>
                  <a:cs typeface="Calibri" charset="0"/>
                </a:rPr>
                <a:t> desired observers</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Decide on a media policy</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Notify</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media, if relevant</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grpSp>
      <p:grpSp>
        <p:nvGrpSpPr>
          <p:cNvPr id="17" name="Group 16"/>
          <p:cNvGrpSpPr/>
          <p:nvPr/>
        </p:nvGrpSpPr>
        <p:grpSpPr>
          <a:xfrm>
            <a:off x="4681605" y="1101579"/>
            <a:ext cx="1936265" cy="4717837"/>
            <a:chOff x="4580130" y="1101579"/>
            <a:chExt cx="2265003" cy="4717837"/>
          </a:xfrm>
        </p:grpSpPr>
        <p:sp>
          <p:nvSpPr>
            <p:cNvPr id="8" name="Pentagon 7"/>
            <p:cNvSpPr/>
            <p:nvPr/>
          </p:nvSpPr>
          <p:spPr>
            <a:xfrm>
              <a:off x="4580130"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Conducting</a:t>
              </a:r>
            </a:p>
          </p:txBody>
        </p:sp>
        <p:sp>
          <p:nvSpPr>
            <p:cNvPr id="12" name="TextBox 11"/>
            <p:cNvSpPr txBox="1"/>
            <p:nvPr/>
          </p:nvSpPr>
          <p:spPr bwMode="auto">
            <a:xfrm>
              <a:off x="4580130" y="1507979"/>
              <a:ext cx="2265003" cy="4311437"/>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Planners</a:t>
              </a:r>
            </a:p>
            <a:p>
              <a:pPr marL="117475" indent="-117475" eaLnBrk="1" hangingPunct="1">
                <a:spcBef>
                  <a:spcPts val="100"/>
                </a:spcBef>
                <a:buFont typeface="Arial" charset="0"/>
                <a:buChar char="•"/>
              </a:pPr>
              <a:r>
                <a:rPr lang="en-US" sz="1200" dirty="0">
                  <a:latin typeface="Calibri" charset="0"/>
                  <a:ea typeface="Calibri" charset="0"/>
                  <a:cs typeface="Calibri" charset="0"/>
                </a:rPr>
                <a:t>Ensure all role-players are prepared for their duties</a:t>
              </a:r>
            </a:p>
            <a:p>
              <a:pPr marL="117475" indent="-117475" eaLnBrk="1" hangingPunct="1">
                <a:spcBef>
                  <a:spcPts val="600"/>
                </a:spcBef>
                <a:buFont typeface="Arial" charset="0"/>
                <a:buChar char="•"/>
              </a:pPr>
              <a:r>
                <a:rPr lang="en-US" sz="1200" dirty="0">
                  <a:latin typeface="Calibri" charset="0"/>
                  <a:ea typeface="Calibri" charset="0"/>
                  <a:cs typeface="Calibri" charset="0"/>
                </a:rPr>
                <a:t>Train participants</a:t>
              </a:r>
            </a:p>
            <a:p>
              <a:pPr eaLnBrk="1" hangingPunct="1">
                <a:spcBef>
                  <a:spcPts val="600"/>
                </a:spcBef>
              </a:pPr>
              <a:r>
                <a:rPr lang="en-US" sz="1200" b="1" dirty="0">
                  <a:latin typeface="Calibri" charset="0"/>
                  <a:ea typeface="Calibri" charset="0"/>
                  <a:cs typeface="Calibri" charset="0"/>
                </a:rPr>
                <a:t>Moderator/Director</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Execute the scenario and injects as guided by moderator/director</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Monitors</a:t>
              </a:r>
            </a:p>
            <a:p>
              <a:pPr marL="117475" indent="-117475" eaLnBrk="1" hangingPunct="1">
                <a:spcBef>
                  <a:spcPts val="100"/>
                </a:spcBef>
                <a:buFont typeface="Arial" charset="0"/>
                <a:buChar char="•"/>
              </a:pPr>
              <a:r>
                <a:rPr lang="en-US" sz="1200" dirty="0" smtClean="0">
                  <a:latin typeface="Calibri" charset="0"/>
                  <a:ea typeface="Calibri" charset="0"/>
                  <a:cs typeface="Calibri" charset="0"/>
                </a:rPr>
                <a:t>Observe </a:t>
              </a:r>
              <a:r>
                <a:rPr lang="en-US" sz="1200" dirty="0">
                  <a:latin typeface="Calibri" charset="0"/>
                  <a:ea typeface="Calibri" charset="0"/>
                  <a:cs typeface="Calibri" charset="0"/>
                </a:rPr>
                <a:t>participants and note actions/decisions</a:t>
              </a:r>
            </a:p>
            <a:p>
              <a:pPr marL="117475" indent="-117475" eaLnBrk="1" hangingPunct="1">
                <a:spcBef>
                  <a:spcPts val="600"/>
                </a:spcBef>
                <a:buFont typeface="Arial" charset="0"/>
                <a:buChar char="•"/>
              </a:pPr>
              <a:r>
                <a:rPr lang="en-US" sz="1200" dirty="0">
                  <a:latin typeface="Calibri" charset="0"/>
                  <a:ea typeface="Calibri" charset="0"/>
                  <a:cs typeface="Calibri" charset="0"/>
                </a:rPr>
                <a:t>Report back </a:t>
              </a:r>
              <a:r>
                <a:rPr lang="en-US" sz="1200" dirty="0" smtClean="0">
                  <a:latin typeface="Calibri" charset="0"/>
                  <a:ea typeface="Calibri" charset="0"/>
                  <a:cs typeface="Calibri" charset="0"/>
                </a:rPr>
                <a:t>to the </a:t>
              </a:r>
              <a:r>
                <a:rPr lang="en-US" sz="1200" dirty="0">
                  <a:latin typeface="Calibri" charset="0"/>
                  <a:ea typeface="Calibri" charset="0"/>
                  <a:cs typeface="Calibri" charset="0"/>
                </a:rPr>
                <a:t>moderator/director</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Participants</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Simulate procedures</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All</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Support evaluation process through questionnaires or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other tasks</a:t>
              </a:r>
            </a:p>
          </p:txBody>
        </p:sp>
      </p:grpSp>
      <p:grpSp>
        <p:nvGrpSpPr>
          <p:cNvPr id="18" name="Group 17"/>
          <p:cNvGrpSpPr/>
          <p:nvPr/>
        </p:nvGrpSpPr>
        <p:grpSpPr>
          <a:xfrm>
            <a:off x="6681941" y="1101579"/>
            <a:ext cx="2178749" cy="4635763"/>
            <a:chOff x="6795008" y="1101579"/>
            <a:chExt cx="2548657" cy="4635763"/>
          </a:xfrm>
        </p:grpSpPr>
        <p:sp>
          <p:nvSpPr>
            <p:cNvPr id="9" name="Pentagon 8"/>
            <p:cNvSpPr/>
            <p:nvPr/>
          </p:nvSpPr>
          <p:spPr>
            <a:xfrm>
              <a:off x="6795009"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Evaluating</a:t>
              </a:r>
            </a:p>
          </p:txBody>
        </p:sp>
        <p:sp>
          <p:nvSpPr>
            <p:cNvPr id="13" name="TextBox 12"/>
            <p:cNvSpPr txBox="1"/>
            <p:nvPr/>
          </p:nvSpPr>
          <p:spPr bwMode="auto">
            <a:xfrm>
              <a:off x="6795008" y="1507979"/>
              <a:ext cx="2548657" cy="4229363"/>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All</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Complete questionnaires and debriefings</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Evaluators</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Collect required information</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Prepare evaluation for individual stakeholders</a:t>
              </a:r>
            </a:p>
            <a:p>
              <a:pPr marL="117475" indent="-117475" eaLnBrk="1" hangingPunct="1">
                <a:spcBef>
                  <a:spcPts val="600"/>
                </a:spcBef>
                <a:buFont typeface="Arial" charset="0"/>
                <a:buChar char="•"/>
              </a:pPr>
              <a:r>
                <a:rPr lang="en-US" sz="1200" dirty="0">
                  <a:latin typeface="Calibri" charset="0"/>
                  <a:ea typeface="Calibri" charset="0"/>
                  <a:cs typeface="Calibri" charset="0"/>
                </a:rPr>
                <a:t>Prepare evaluation </a:t>
              </a:r>
              <a:r>
                <a:rPr lang="en-US" sz="1200" dirty="0" smtClean="0">
                  <a:latin typeface="Calibri" charset="0"/>
                  <a:ea typeface="Calibri" charset="0"/>
                  <a:cs typeface="Calibri" charset="0"/>
                </a:rPr>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for all stakeholders</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Prepare public document for media and public</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Present group evaluation and recommendations to stakeholders</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Follow up individually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if desired</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Follow up over time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to encourage implementation of recommendations</a:t>
              </a:r>
              <a:endParaRPr lang="en-US" sz="1200" dirty="0">
                <a:latin typeface="Calibri" charset="0"/>
                <a:ea typeface="Calibri" charset="0"/>
                <a:cs typeface="Calibri" charset="0"/>
              </a:endParaRPr>
            </a:p>
          </p:txBody>
        </p:sp>
      </p:grpSp>
    </p:spTree>
    <p:extLst>
      <p:ext uri="{BB962C8B-B14F-4D97-AF65-F5344CB8AC3E}">
        <p14:creationId xmlns:p14="http://schemas.microsoft.com/office/powerpoint/2010/main" val="387329112"/>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099128"/>
            <a:ext cx="8293100" cy="563418"/>
          </a:xfrm>
        </p:spPr>
        <p:txBody>
          <a:bodyPr>
            <a:normAutofit/>
          </a:bodyPr>
          <a:lstStyle/>
          <a:p>
            <a:pPr marL="0" indent="0">
              <a:buNone/>
            </a:pPr>
            <a:r>
              <a:rPr lang="en-US" sz="2400" dirty="0" smtClean="0"/>
              <a:t>Checklist of possible logistics actions for the exercise</a:t>
            </a:r>
          </a:p>
        </p:txBody>
      </p:sp>
      <p:sp>
        <p:nvSpPr>
          <p:cNvPr id="2" name="Title 1"/>
          <p:cNvSpPr>
            <a:spLocks noGrp="1"/>
          </p:cNvSpPr>
          <p:nvPr>
            <p:ph type="title"/>
          </p:nvPr>
        </p:nvSpPr>
        <p:spPr/>
        <p:txBody>
          <a:bodyPr/>
          <a:lstStyle/>
          <a:p>
            <a:r>
              <a:rPr lang="en-US" dirty="0" smtClean="0"/>
              <a:t>Coordinate the Logistics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926879022"/>
              </p:ext>
            </p:extLst>
          </p:nvPr>
        </p:nvGraphicFramePr>
        <p:xfrm>
          <a:off x="31750" y="1657345"/>
          <a:ext cx="9143999" cy="5200655"/>
        </p:xfrm>
        <a:graphic>
          <a:graphicData uri="http://schemas.openxmlformats.org/drawingml/2006/table">
            <a:tbl>
              <a:tblPr firstRow="1" bandRow="1">
                <a:tableStyleId>{5C22544A-7EE6-4342-B048-85BDC9FD1C3A}</a:tableStyleId>
              </a:tblPr>
              <a:tblGrid>
                <a:gridCol w="6940039"/>
                <a:gridCol w="1101980"/>
                <a:gridCol w="1101980"/>
              </a:tblGrid>
              <a:tr h="465893">
                <a:tc>
                  <a:txBody>
                    <a:bodyPr/>
                    <a:lstStyle/>
                    <a:p>
                      <a:pPr algn="ctr">
                        <a:lnSpc>
                          <a:spcPct val="90000"/>
                        </a:lnSpc>
                      </a:pPr>
                      <a:r>
                        <a:rPr lang="en-US" sz="1100" b="0" i="0" dirty="0" smtClean="0">
                          <a:latin typeface="Calibri" charset="0"/>
                          <a:ea typeface="Calibri" charset="0"/>
                          <a:cs typeface="Calibri" charset="0"/>
                        </a:rPr>
                        <a:t>Logistics</a:t>
                      </a:r>
                      <a:endParaRPr lang="en-US" sz="1100" b="0" i="0" dirty="0">
                        <a:latin typeface="Calibri" charset="0"/>
                        <a:ea typeface="Calibri" charset="0"/>
                        <a:cs typeface="Calibri" charset="0"/>
                      </a:endParaRPr>
                    </a:p>
                  </a:txBody>
                  <a:tcPr anchor="ctr"/>
                </a:tc>
                <a:tc>
                  <a:txBody>
                    <a:bodyPr/>
                    <a:lstStyle/>
                    <a:p>
                      <a:pPr algn="ctr">
                        <a:lnSpc>
                          <a:spcPct val="90000"/>
                        </a:lnSpc>
                      </a:pPr>
                      <a:r>
                        <a:rPr lang="en-US" sz="1100" b="0" i="0" dirty="0" smtClean="0">
                          <a:latin typeface="Calibri" charset="0"/>
                          <a:ea typeface="Calibri" charset="0"/>
                          <a:cs typeface="Calibri" charset="0"/>
                        </a:rPr>
                        <a:t>Target Date</a:t>
                      </a:r>
                      <a:endParaRPr lang="en-US" sz="1100" b="0" i="0" dirty="0">
                        <a:latin typeface="Calibri" charset="0"/>
                        <a:ea typeface="Calibri" charset="0"/>
                        <a:cs typeface="Calibri" charset="0"/>
                      </a:endParaRPr>
                    </a:p>
                  </a:txBody>
                  <a:tcPr anchor="ctr"/>
                </a:tc>
                <a:tc>
                  <a:txBody>
                    <a:bodyPr/>
                    <a:lstStyle/>
                    <a:p>
                      <a:pPr algn="ctr">
                        <a:lnSpc>
                          <a:spcPct val="90000"/>
                        </a:lnSpc>
                      </a:pPr>
                      <a:r>
                        <a:rPr lang="en-US" sz="1100" b="0" i="0" dirty="0" smtClean="0">
                          <a:latin typeface="Calibri" charset="0"/>
                          <a:ea typeface="Calibri" charset="0"/>
                          <a:cs typeface="Calibri" charset="0"/>
                        </a:rPr>
                        <a:t>Completed</a:t>
                      </a: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Select a date for conduction</a:t>
                      </a:r>
                      <a:r>
                        <a:rPr lang="en-US" sz="1100" b="0" i="0" baseline="0" dirty="0" smtClean="0">
                          <a:latin typeface="Calibri" charset="0"/>
                          <a:ea typeface="Calibri" charset="0"/>
                          <a:cs typeface="Calibri" charset="0"/>
                        </a:rPr>
                        <a:t> the test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Identify each individual component that will be tested</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Identify participants</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Invite core participants</a:t>
                      </a:r>
                      <a:r>
                        <a:rPr lang="en-US" sz="1100" b="0" i="0" baseline="0" dirty="0" smtClean="0">
                          <a:latin typeface="Calibri" charset="0"/>
                          <a:ea typeface="Calibri" charset="0"/>
                          <a:cs typeface="Calibri" charset="0"/>
                        </a:rPr>
                        <a:t> to an organizational meeting</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Coordinate the development</a:t>
                      </a:r>
                      <a:r>
                        <a:rPr lang="en-US" sz="1100" b="0" i="0" baseline="0" dirty="0" smtClean="0">
                          <a:latin typeface="Calibri" charset="0"/>
                          <a:ea typeface="Calibri" charset="0"/>
                          <a:cs typeface="Calibri" charset="0"/>
                        </a:rPr>
                        <a:t> of the test plan and other required documentation</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Reserve a conference room that accommodates all participants</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3">
                <a:tc>
                  <a:txBody>
                    <a:bodyPr/>
                    <a:lstStyle/>
                    <a:p>
                      <a:pPr algn="l">
                        <a:lnSpc>
                          <a:spcPct val="90000"/>
                        </a:lnSpc>
                      </a:pPr>
                      <a:r>
                        <a:rPr lang="en-US" sz="1100" b="0" i="0" dirty="0" smtClean="0">
                          <a:latin typeface="Calibri" charset="0"/>
                          <a:ea typeface="Calibri" charset="0"/>
                          <a:cs typeface="Calibri" charset="0"/>
                        </a:rPr>
                        <a:t>Ensure conference room is available at least one day before</a:t>
                      </a:r>
                      <a:r>
                        <a:rPr lang="en-US" sz="1100" b="0" i="0" baseline="0" dirty="0" smtClean="0">
                          <a:latin typeface="Calibri" charset="0"/>
                          <a:ea typeface="Calibri" charset="0"/>
                          <a:cs typeface="Calibri" charset="0"/>
                        </a:rPr>
                        <a:t> the conference </a:t>
                      </a:r>
                      <a:br>
                        <a:rPr lang="en-US" sz="1100" b="0" i="0" baseline="0" dirty="0" smtClean="0">
                          <a:latin typeface="Calibri" charset="0"/>
                          <a:ea typeface="Calibri" charset="0"/>
                          <a:cs typeface="Calibri" charset="0"/>
                        </a:rPr>
                      </a:br>
                      <a:r>
                        <a:rPr lang="en-US" sz="1100" b="0" i="0" baseline="0" dirty="0" smtClean="0">
                          <a:latin typeface="Calibri" charset="0"/>
                          <a:ea typeface="Calibri" charset="0"/>
                          <a:cs typeface="Calibri" charset="0"/>
                        </a:rPr>
                        <a:t>to perform setup</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Determine</a:t>
                      </a:r>
                      <a:r>
                        <a:rPr lang="en-US" sz="1100" b="0" i="0" baseline="0" dirty="0" smtClean="0">
                          <a:latin typeface="Calibri" charset="0"/>
                          <a:ea typeface="Calibri" charset="0"/>
                          <a:cs typeface="Calibri" charset="0"/>
                        </a:rPr>
                        <a:t> the need for audio/visual and recording equipment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Arrange for refreshments, if appropriate</a:t>
                      </a:r>
                      <a:r>
                        <a:rPr lang="en-US" sz="1100" b="0" i="0" baseline="0" dirty="0" smtClean="0">
                          <a:latin typeface="Calibri" charset="0"/>
                          <a:ea typeface="Calibri" charset="0"/>
                          <a:cs typeface="Calibri" charset="0"/>
                        </a:rPr>
                        <a:t> </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3">
                <a:tc>
                  <a:txBody>
                    <a:bodyPr/>
                    <a:lstStyle/>
                    <a:p>
                      <a:pPr algn="l">
                        <a:lnSpc>
                          <a:spcPct val="90000"/>
                        </a:lnSpc>
                      </a:pPr>
                      <a:r>
                        <a:rPr lang="en-US" sz="1100" b="0" i="0" dirty="0" smtClean="0">
                          <a:latin typeface="Calibri" charset="0"/>
                          <a:ea typeface="Calibri" charset="0"/>
                          <a:cs typeface="Calibri" charset="0"/>
                        </a:rPr>
                        <a:t>Create</a:t>
                      </a:r>
                      <a:r>
                        <a:rPr lang="en-US" sz="1100" b="0" i="0" baseline="0" dirty="0" smtClean="0">
                          <a:latin typeface="Calibri" charset="0"/>
                          <a:ea typeface="Calibri" charset="0"/>
                          <a:cs typeface="Calibri" charset="0"/>
                        </a:rPr>
                        <a:t> a supplies checklist to include required testing tools, measurement and recording devices, and items such as nametags/nametag holders, clipboards, and pens</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3">
                <a:tc>
                  <a:txBody>
                    <a:bodyPr/>
                    <a:lstStyle/>
                    <a:p>
                      <a:pPr algn="l">
                        <a:lnSpc>
                          <a:spcPct val="90000"/>
                        </a:lnSpc>
                      </a:pPr>
                      <a:r>
                        <a:rPr lang="en-US" sz="1100" b="0" i="0" dirty="0" smtClean="0">
                          <a:latin typeface="Calibri" charset="0"/>
                          <a:ea typeface="Calibri" charset="0"/>
                          <a:cs typeface="Calibri" charset="0"/>
                        </a:rPr>
                        <a:t>Copy</a:t>
                      </a:r>
                      <a:r>
                        <a:rPr lang="en-US" sz="1100" b="0" i="0" baseline="0" dirty="0" smtClean="0">
                          <a:latin typeface="Calibri" charset="0"/>
                          <a:ea typeface="Calibri" charset="0"/>
                          <a:cs typeface="Calibri" charset="0"/>
                        </a:rPr>
                        <a:t> all text documents and files as a backup onto a CD-ROM, USB flash device or other removable media</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3">
                <a:tc>
                  <a:txBody>
                    <a:bodyPr/>
                    <a:lstStyle/>
                    <a:p>
                      <a:pPr algn="l">
                        <a:lnSpc>
                          <a:spcPct val="90000"/>
                        </a:lnSpc>
                      </a:pPr>
                      <a:r>
                        <a:rPr lang="en-US" sz="1100" b="0" i="0" dirty="0" smtClean="0">
                          <a:latin typeface="Calibri" charset="0"/>
                          <a:ea typeface="Calibri" charset="0"/>
                          <a:cs typeface="Calibri" charset="0"/>
                        </a:rPr>
                        <a:t>Validate the</a:t>
                      </a:r>
                      <a:r>
                        <a:rPr lang="en-US" sz="1100" b="0" i="0" baseline="0" dirty="0" smtClean="0">
                          <a:latin typeface="Calibri" charset="0"/>
                          <a:ea typeface="Calibri" charset="0"/>
                          <a:cs typeface="Calibri" charset="0"/>
                        </a:rPr>
                        <a:t> correct operation of testing equipment and ensure evaluators know </a:t>
                      </a:r>
                      <a:br>
                        <a:rPr lang="en-US" sz="1100" b="0" i="0" baseline="0" dirty="0" smtClean="0">
                          <a:latin typeface="Calibri" charset="0"/>
                          <a:ea typeface="Calibri" charset="0"/>
                          <a:cs typeface="Calibri" charset="0"/>
                        </a:rPr>
                      </a:br>
                      <a:r>
                        <a:rPr lang="en-US" sz="1100" b="0" i="0" baseline="0" dirty="0" smtClean="0">
                          <a:latin typeface="Calibri" charset="0"/>
                          <a:ea typeface="Calibri" charset="0"/>
                          <a:cs typeface="Calibri" charset="0"/>
                        </a:rPr>
                        <a:t>how to operate the test equipment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Conduct</a:t>
                      </a:r>
                      <a:r>
                        <a:rPr lang="en-US" sz="1100" b="0" i="0" baseline="0" dirty="0" smtClean="0">
                          <a:latin typeface="Calibri" charset="0"/>
                          <a:ea typeface="Calibri" charset="0"/>
                          <a:cs typeface="Calibri" charset="0"/>
                        </a:rPr>
                        <a:t> a dry-run/walk through the test to be performed, if necessary</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Review procedures to terminate the test, should</a:t>
                      </a:r>
                      <a:r>
                        <a:rPr lang="en-US" sz="1100" b="0" i="0" baseline="0" dirty="0" smtClean="0">
                          <a:latin typeface="Calibri" charset="0"/>
                          <a:ea typeface="Calibri" charset="0"/>
                          <a:cs typeface="Calibri" charset="0"/>
                        </a:rPr>
                        <a:t> operational issues necessitate it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bl>
          </a:graphicData>
        </a:graphic>
      </p:graphicFrame>
    </p:spTree>
    <p:extLst>
      <p:ext uri="{BB962C8B-B14F-4D97-AF65-F5344CB8AC3E}">
        <p14:creationId xmlns:p14="http://schemas.microsoft.com/office/powerpoint/2010/main" val="1107818465"/>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a:xfrm>
            <a:off x="457200" y="1021556"/>
            <a:ext cx="8293100" cy="4703763"/>
          </a:xfrm>
        </p:spPr>
        <p:txBody>
          <a:bodyPr>
            <a:normAutofit/>
          </a:bodyPr>
          <a:lstStyle/>
          <a:p>
            <a:pPr marL="0" indent="0">
              <a:buNone/>
            </a:pPr>
            <a:r>
              <a:rPr lang="en-US" sz="2400" dirty="0" smtClean="0"/>
              <a:t>Fill in the checklist of possible logistics actions for the exercise</a:t>
            </a:r>
            <a:endParaRPr lang="en-US" sz="2400" dirty="0"/>
          </a:p>
        </p:txBody>
      </p:sp>
      <p:sp>
        <p:nvSpPr>
          <p:cNvPr id="3" name="Title 2"/>
          <p:cNvSpPr>
            <a:spLocks noGrp="1"/>
          </p:cNvSpPr>
          <p:nvPr>
            <p:ph type="title"/>
          </p:nvPr>
        </p:nvSpPr>
        <p:spPr/>
        <p:txBody>
          <a:bodyPr/>
          <a:lstStyle/>
          <a:p>
            <a:r>
              <a:rPr lang="en-US" dirty="0" smtClean="0"/>
              <a:t>Check Your Learning!</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042877387"/>
              </p:ext>
            </p:extLst>
          </p:nvPr>
        </p:nvGraphicFramePr>
        <p:xfrm>
          <a:off x="0" y="1685930"/>
          <a:ext cx="9144000" cy="5172070"/>
        </p:xfrm>
        <a:graphic>
          <a:graphicData uri="http://schemas.openxmlformats.org/drawingml/2006/table">
            <a:tbl>
              <a:tblPr firstRow="1" bandRow="1">
                <a:tableStyleId>{5C22544A-7EE6-4342-B048-85BDC9FD1C3A}</a:tableStyleId>
              </a:tblPr>
              <a:tblGrid>
                <a:gridCol w="6940040"/>
                <a:gridCol w="1101980"/>
                <a:gridCol w="1101980"/>
              </a:tblGrid>
              <a:tr h="463332">
                <a:tc>
                  <a:txBody>
                    <a:bodyPr/>
                    <a:lstStyle/>
                    <a:p>
                      <a:pPr algn="ctr">
                        <a:lnSpc>
                          <a:spcPct val="90000"/>
                        </a:lnSpc>
                      </a:pPr>
                      <a:r>
                        <a:rPr lang="en-US" sz="1100" b="0" i="0" dirty="0" smtClean="0">
                          <a:latin typeface="Calibri" charset="0"/>
                          <a:ea typeface="Calibri" charset="0"/>
                          <a:cs typeface="Calibri" charset="0"/>
                        </a:rPr>
                        <a:t>Logistics</a:t>
                      </a:r>
                      <a:endParaRPr lang="en-US" sz="1100" b="0" i="0" dirty="0">
                        <a:latin typeface="Calibri" charset="0"/>
                        <a:ea typeface="Calibri" charset="0"/>
                        <a:cs typeface="Calibri" charset="0"/>
                      </a:endParaRPr>
                    </a:p>
                  </a:txBody>
                  <a:tcPr anchor="ctr"/>
                </a:tc>
                <a:tc>
                  <a:txBody>
                    <a:bodyPr/>
                    <a:lstStyle/>
                    <a:p>
                      <a:pPr algn="ctr">
                        <a:lnSpc>
                          <a:spcPct val="90000"/>
                        </a:lnSpc>
                      </a:pPr>
                      <a:r>
                        <a:rPr lang="en-US" sz="1100" b="0" i="0" dirty="0" smtClean="0">
                          <a:latin typeface="Calibri" charset="0"/>
                          <a:ea typeface="Calibri" charset="0"/>
                          <a:cs typeface="Calibri" charset="0"/>
                        </a:rPr>
                        <a:t>Target Date</a:t>
                      </a:r>
                      <a:endParaRPr lang="en-US" sz="1100" b="0" i="0" dirty="0">
                        <a:latin typeface="Calibri" charset="0"/>
                        <a:ea typeface="Calibri" charset="0"/>
                        <a:cs typeface="Calibri" charset="0"/>
                      </a:endParaRPr>
                    </a:p>
                  </a:txBody>
                  <a:tcPr anchor="ctr"/>
                </a:tc>
                <a:tc>
                  <a:txBody>
                    <a:bodyPr/>
                    <a:lstStyle/>
                    <a:p>
                      <a:pPr algn="ctr">
                        <a:lnSpc>
                          <a:spcPct val="90000"/>
                        </a:lnSpc>
                      </a:pPr>
                      <a:r>
                        <a:rPr lang="en-US" sz="1100" b="0" i="0" dirty="0" smtClean="0">
                          <a:latin typeface="Calibri" charset="0"/>
                          <a:ea typeface="Calibri" charset="0"/>
                          <a:cs typeface="Calibri" charset="0"/>
                        </a:rPr>
                        <a:t>Completed</a:t>
                      </a: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3332">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3332">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3332">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3332">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5541">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bl>
          </a:graphicData>
        </a:graphic>
      </p:graphicFrame>
    </p:spTree>
    <p:extLst>
      <p:ext uri="{BB962C8B-B14F-4D97-AF65-F5344CB8AC3E}">
        <p14:creationId xmlns:p14="http://schemas.microsoft.com/office/powerpoint/2010/main" val="1181669255"/>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4"/>
          <p:cNvSpPr>
            <a:spLocks noGrp="1"/>
          </p:cNvSpPr>
          <p:nvPr>
            <p:ph idx="1"/>
          </p:nvPr>
        </p:nvSpPr>
        <p:spPr>
          <a:xfrm>
            <a:off x="457200" y="1083902"/>
            <a:ext cx="8293100" cy="4703763"/>
          </a:xfrm>
        </p:spPr>
        <p:txBody>
          <a:bodyPr>
            <a:normAutofit/>
          </a:bodyPr>
          <a:lstStyle/>
          <a:p>
            <a:pPr marL="0" indent="0">
              <a:buNone/>
            </a:pPr>
            <a:r>
              <a:rPr lang="en-US" sz="2400" dirty="0" smtClean="0"/>
              <a:t>Fill in the checklist of possible logistics actions for the exercise</a:t>
            </a:r>
            <a:endParaRPr lang="en-US" sz="2400" dirty="0"/>
          </a:p>
        </p:txBody>
      </p:sp>
      <p:sp>
        <p:nvSpPr>
          <p:cNvPr id="3" name="Title 2"/>
          <p:cNvSpPr>
            <a:spLocks noGrp="1"/>
          </p:cNvSpPr>
          <p:nvPr>
            <p:ph type="title"/>
          </p:nvPr>
        </p:nvSpPr>
        <p:spPr/>
        <p:txBody>
          <a:bodyPr/>
          <a:lstStyle/>
          <a:p>
            <a:r>
              <a:rPr lang="en-US" dirty="0" smtClean="0"/>
              <a:t>Check Your Learning!</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923806926"/>
              </p:ext>
            </p:extLst>
          </p:nvPr>
        </p:nvGraphicFramePr>
        <p:xfrm>
          <a:off x="0" y="1657350"/>
          <a:ext cx="9144000" cy="5200650"/>
        </p:xfrm>
        <a:graphic>
          <a:graphicData uri="http://schemas.openxmlformats.org/drawingml/2006/table">
            <a:tbl>
              <a:tblPr firstRow="1" bandRow="1">
                <a:tableStyleId>{5C22544A-7EE6-4342-B048-85BDC9FD1C3A}</a:tableStyleId>
              </a:tblPr>
              <a:tblGrid>
                <a:gridCol w="6940040"/>
                <a:gridCol w="1101980"/>
                <a:gridCol w="1101980"/>
              </a:tblGrid>
              <a:tr h="465892">
                <a:tc>
                  <a:txBody>
                    <a:bodyPr/>
                    <a:lstStyle/>
                    <a:p>
                      <a:pPr algn="ctr">
                        <a:lnSpc>
                          <a:spcPct val="90000"/>
                        </a:lnSpc>
                      </a:pPr>
                      <a:r>
                        <a:rPr lang="en-US" sz="1100" b="0" i="0" dirty="0" smtClean="0">
                          <a:latin typeface="Calibri" charset="0"/>
                          <a:ea typeface="Calibri" charset="0"/>
                          <a:cs typeface="Calibri" charset="0"/>
                        </a:rPr>
                        <a:t>Logistics</a:t>
                      </a:r>
                      <a:endParaRPr lang="en-US" sz="1100" b="0" i="0" dirty="0">
                        <a:latin typeface="Calibri" charset="0"/>
                        <a:ea typeface="Calibri" charset="0"/>
                        <a:cs typeface="Calibri" charset="0"/>
                      </a:endParaRPr>
                    </a:p>
                  </a:txBody>
                  <a:tcPr anchor="ctr"/>
                </a:tc>
                <a:tc>
                  <a:txBody>
                    <a:bodyPr/>
                    <a:lstStyle/>
                    <a:p>
                      <a:pPr algn="ctr">
                        <a:lnSpc>
                          <a:spcPct val="90000"/>
                        </a:lnSpc>
                      </a:pPr>
                      <a:r>
                        <a:rPr lang="en-US" sz="1100" b="0" i="0" dirty="0" smtClean="0">
                          <a:latin typeface="Calibri" charset="0"/>
                          <a:ea typeface="Calibri" charset="0"/>
                          <a:cs typeface="Calibri" charset="0"/>
                        </a:rPr>
                        <a:t>Target Date</a:t>
                      </a:r>
                      <a:endParaRPr lang="en-US" sz="1100" b="0" i="0" dirty="0">
                        <a:latin typeface="Calibri" charset="0"/>
                        <a:ea typeface="Calibri" charset="0"/>
                        <a:cs typeface="Calibri" charset="0"/>
                      </a:endParaRPr>
                    </a:p>
                  </a:txBody>
                  <a:tcPr anchor="ctr"/>
                </a:tc>
                <a:tc>
                  <a:txBody>
                    <a:bodyPr/>
                    <a:lstStyle/>
                    <a:p>
                      <a:pPr algn="ctr">
                        <a:lnSpc>
                          <a:spcPct val="90000"/>
                        </a:lnSpc>
                      </a:pPr>
                      <a:r>
                        <a:rPr lang="en-US" sz="1100" b="0" i="0" dirty="0" smtClean="0">
                          <a:latin typeface="Calibri" charset="0"/>
                          <a:ea typeface="Calibri" charset="0"/>
                          <a:cs typeface="Calibri" charset="0"/>
                        </a:rPr>
                        <a:t>Completed</a:t>
                      </a: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Select a date for conduction</a:t>
                      </a:r>
                      <a:r>
                        <a:rPr lang="en-US" sz="1100" b="0" i="0" baseline="0" dirty="0" smtClean="0">
                          <a:latin typeface="Calibri" charset="0"/>
                          <a:ea typeface="Calibri" charset="0"/>
                          <a:cs typeface="Calibri" charset="0"/>
                        </a:rPr>
                        <a:t> the test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Identify each individual component that will be tested</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Identify participants</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Invite core participants</a:t>
                      </a:r>
                      <a:r>
                        <a:rPr lang="en-US" sz="1100" b="0" i="0" baseline="0" dirty="0" smtClean="0">
                          <a:latin typeface="Calibri" charset="0"/>
                          <a:ea typeface="Calibri" charset="0"/>
                          <a:cs typeface="Calibri" charset="0"/>
                        </a:rPr>
                        <a:t> to an organizational meeting</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Coordinate the development</a:t>
                      </a:r>
                      <a:r>
                        <a:rPr lang="en-US" sz="1100" b="0" i="0" baseline="0" dirty="0" smtClean="0">
                          <a:latin typeface="Calibri" charset="0"/>
                          <a:ea typeface="Calibri" charset="0"/>
                          <a:cs typeface="Calibri" charset="0"/>
                        </a:rPr>
                        <a:t> of the test plan and other required documentation</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Reserve a conference room that accommodates all participants</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2">
                <a:tc>
                  <a:txBody>
                    <a:bodyPr/>
                    <a:lstStyle/>
                    <a:p>
                      <a:pPr algn="l">
                        <a:lnSpc>
                          <a:spcPct val="90000"/>
                        </a:lnSpc>
                      </a:pPr>
                      <a:r>
                        <a:rPr lang="en-US" sz="1100" b="0" i="0" dirty="0" smtClean="0">
                          <a:latin typeface="Calibri" charset="0"/>
                          <a:ea typeface="Calibri" charset="0"/>
                          <a:cs typeface="Calibri" charset="0"/>
                        </a:rPr>
                        <a:t>Ensure conference room is available at least one day before</a:t>
                      </a:r>
                      <a:r>
                        <a:rPr lang="en-US" sz="1100" b="0" i="0" baseline="0" dirty="0" smtClean="0">
                          <a:latin typeface="Calibri" charset="0"/>
                          <a:ea typeface="Calibri" charset="0"/>
                          <a:cs typeface="Calibri" charset="0"/>
                        </a:rPr>
                        <a:t> the conference </a:t>
                      </a:r>
                      <a:br>
                        <a:rPr lang="en-US" sz="1100" b="0" i="0" baseline="0" dirty="0" smtClean="0">
                          <a:latin typeface="Calibri" charset="0"/>
                          <a:ea typeface="Calibri" charset="0"/>
                          <a:cs typeface="Calibri" charset="0"/>
                        </a:rPr>
                      </a:br>
                      <a:r>
                        <a:rPr lang="en-US" sz="1100" b="0" i="0" baseline="0" dirty="0" smtClean="0">
                          <a:latin typeface="Calibri" charset="0"/>
                          <a:ea typeface="Calibri" charset="0"/>
                          <a:cs typeface="Calibri" charset="0"/>
                        </a:rPr>
                        <a:t>to perform setup</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Determine</a:t>
                      </a:r>
                      <a:r>
                        <a:rPr lang="en-US" sz="1100" b="0" i="0" baseline="0" dirty="0" smtClean="0">
                          <a:latin typeface="Calibri" charset="0"/>
                          <a:ea typeface="Calibri" charset="0"/>
                          <a:cs typeface="Calibri" charset="0"/>
                        </a:rPr>
                        <a:t> the need for audio/visual and recording equipment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Arrange for refreshments, if appropriate</a:t>
                      </a:r>
                      <a:r>
                        <a:rPr lang="en-US" sz="1100" b="0" i="0" baseline="0" dirty="0" smtClean="0">
                          <a:latin typeface="Calibri" charset="0"/>
                          <a:ea typeface="Calibri" charset="0"/>
                          <a:cs typeface="Calibri" charset="0"/>
                        </a:rPr>
                        <a:t> </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2">
                <a:tc>
                  <a:txBody>
                    <a:bodyPr/>
                    <a:lstStyle/>
                    <a:p>
                      <a:pPr algn="l">
                        <a:lnSpc>
                          <a:spcPct val="90000"/>
                        </a:lnSpc>
                      </a:pPr>
                      <a:r>
                        <a:rPr lang="en-US" sz="1100" b="0" i="0" dirty="0" smtClean="0">
                          <a:latin typeface="Calibri" charset="0"/>
                          <a:ea typeface="Calibri" charset="0"/>
                          <a:cs typeface="Calibri" charset="0"/>
                        </a:rPr>
                        <a:t>Create</a:t>
                      </a:r>
                      <a:r>
                        <a:rPr lang="en-US" sz="1100" b="0" i="0" baseline="0" dirty="0" smtClean="0">
                          <a:latin typeface="Calibri" charset="0"/>
                          <a:ea typeface="Calibri" charset="0"/>
                          <a:cs typeface="Calibri" charset="0"/>
                        </a:rPr>
                        <a:t> a supplies checklist to include required testing tools, measurement and recording devices, and items such as nametags/nametag holders, clipboards, and pens</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2">
                <a:tc>
                  <a:txBody>
                    <a:bodyPr/>
                    <a:lstStyle/>
                    <a:p>
                      <a:pPr algn="l">
                        <a:lnSpc>
                          <a:spcPct val="90000"/>
                        </a:lnSpc>
                      </a:pPr>
                      <a:r>
                        <a:rPr lang="en-US" sz="1100" b="0" i="0" dirty="0" smtClean="0">
                          <a:latin typeface="Calibri" charset="0"/>
                          <a:ea typeface="Calibri" charset="0"/>
                          <a:cs typeface="Calibri" charset="0"/>
                        </a:rPr>
                        <a:t>Copy</a:t>
                      </a:r>
                      <a:r>
                        <a:rPr lang="en-US" sz="1100" b="0" i="0" baseline="0" dirty="0" smtClean="0">
                          <a:latin typeface="Calibri" charset="0"/>
                          <a:ea typeface="Calibri" charset="0"/>
                          <a:cs typeface="Calibri" charset="0"/>
                        </a:rPr>
                        <a:t> all text documents and files as a backup onto a CD-ROM, USB flash device or other removable media</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465892">
                <a:tc>
                  <a:txBody>
                    <a:bodyPr/>
                    <a:lstStyle/>
                    <a:p>
                      <a:pPr algn="l">
                        <a:lnSpc>
                          <a:spcPct val="90000"/>
                        </a:lnSpc>
                      </a:pPr>
                      <a:r>
                        <a:rPr lang="en-US" sz="1100" b="0" i="0" dirty="0" smtClean="0">
                          <a:latin typeface="Calibri" charset="0"/>
                          <a:ea typeface="Calibri" charset="0"/>
                          <a:cs typeface="Calibri" charset="0"/>
                        </a:rPr>
                        <a:t>Validate the</a:t>
                      </a:r>
                      <a:r>
                        <a:rPr lang="en-US" sz="1100" b="0" i="0" baseline="0" dirty="0" smtClean="0">
                          <a:latin typeface="Calibri" charset="0"/>
                          <a:ea typeface="Calibri" charset="0"/>
                          <a:cs typeface="Calibri" charset="0"/>
                        </a:rPr>
                        <a:t> correct operation of testing equipment and ensure evaluators know </a:t>
                      </a:r>
                      <a:br>
                        <a:rPr lang="en-US" sz="1100" b="0" i="0" baseline="0" dirty="0" smtClean="0">
                          <a:latin typeface="Calibri" charset="0"/>
                          <a:ea typeface="Calibri" charset="0"/>
                          <a:cs typeface="Calibri" charset="0"/>
                        </a:rPr>
                      </a:br>
                      <a:r>
                        <a:rPr lang="en-US" sz="1100" b="0" i="0" baseline="0" dirty="0" smtClean="0">
                          <a:latin typeface="Calibri" charset="0"/>
                          <a:ea typeface="Calibri" charset="0"/>
                          <a:cs typeface="Calibri" charset="0"/>
                        </a:rPr>
                        <a:t>how to operate the test equipment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Conduct</a:t>
                      </a:r>
                      <a:r>
                        <a:rPr lang="en-US" sz="1100" b="0" i="0" baseline="0" dirty="0" smtClean="0">
                          <a:latin typeface="Calibri" charset="0"/>
                          <a:ea typeface="Calibri" charset="0"/>
                          <a:cs typeface="Calibri" charset="0"/>
                        </a:rPr>
                        <a:t> a dry-run/walk through the test to be performed, if necessary</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r h="287119">
                <a:tc>
                  <a:txBody>
                    <a:bodyPr/>
                    <a:lstStyle/>
                    <a:p>
                      <a:pPr algn="l">
                        <a:lnSpc>
                          <a:spcPct val="90000"/>
                        </a:lnSpc>
                      </a:pPr>
                      <a:r>
                        <a:rPr lang="en-US" sz="1100" b="0" i="0" dirty="0" smtClean="0">
                          <a:latin typeface="Calibri" charset="0"/>
                          <a:ea typeface="Calibri" charset="0"/>
                          <a:cs typeface="Calibri" charset="0"/>
                        </a:rPr>
                        <a:t>Review procedures to terminate the test, should</a:t>
                      </a:r>
                      <a:r>
                        <a:rPr lang="en-US" sz="1100" b="0" i="0" baseline="0" dirty="0" smtClean="0">
                          <a:latin typeface="Calibri" charset="0"/>
                          <a:ea typeface="Calibri" charset="0"/>
                          <a:cs typeface="Calibri" charset="0"/>
                        </a:rPr>
                        <a:t> operational issues necessitate it</a:t>
                      </a: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c>
                  <a:txBody>
                    <a:bodyPr/>
                    <a:lstStyle/>
                    <a:p>
                      <a:pPr algn="l">
                        <a:lnSpc>
                          <a:spcPct val="90000"/>
                        </a:lnSpc>
                      </a:pPr>
                      <a:endParaRPr lang="en-US" sz="1100" b="0" i="0" dirty="0">
                        <a:latin typeface="Calibri" charset="0"/>
                        <a:ea typeface="Calibri" charset="0"/>
                        <a:cs typeface="Calibri" charset="0"/>
                      </a:endParaRPr>
                    </a:p>
                  </a:txBody>
                  <a:tcPr anchor="ctr"/>
                </a:tc>
              </a:tr>
            </a:tbl>
          </a:graphicData>
        </a:graphic>
      </p:graphicFrame>
    </p:spTree>
    <p:extLst>
      <p:ext uri="{BB962C8B-B14F-4D97-AF65-F5344CB8AC3E}">
        <p14:creationId xmlns:p14="http://schemas.microsoft.com/office/powerpoint/2010/main" val="256587975"/>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dirty="0" smtClean="0"/>
              <a:t>Now that we</a:t>
            </a:r>
            <a:r>
              <a:rPr lang="uk-UA" dirty="0" smtClean="0"/>
              <a:t>’</a:t>
            </a:r>
            <a:r>
              <a:rPr lang="en-US" dirty="0" smtClean="0"/>
              <a:t>ve completed this module, you should be able to:</a:t>
            </a:r>
          </a:p>
          <a:p>
            <a:r>
              <a:rPr lang="en-US" dirty="0" smtClean="0"/>
              <a:t>Map your exercise program to the four segments of the exercise life cycle</a:t>
            </a:r>
          </a:p>
          <a:p>
            <a:r>
              <a:rPr lang="en-US" dirty="0" smtClean="0"/>
              <a:t>Put together a logistics plan for the exercise program</a:t>
            </a:r>
          </a:p>
          <a:p>
            <a:pPr lvl="1"/>
            <a:endParaRPr lang="en-US" dirty="0"/>
          </a:p>
        </p:txBody>
      </p:sp>
      <p:sp>
        <p:nvSpPr>
          <p:cNvPr id="2" name="Title 1"/>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887941641"/>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90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89246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1969485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spcBef>
                <a:spcPts val="1800"/>
              </a:spcBef>
              <a:buNone/>
            </a:pPr>
            <a:r>
              <a:rPr lang="en-US" dirty="0" smtClean="0"/>
              <a:t>By the end of this module, you will be able to:</a:t>
            </a:r>
          </a:p>
          <a:p>
            <a:pPr>
              <a:spcBef>
                <a:spcPts val="1800"/>
              </a:spcBef>
            </a:pPr>
            <a:r>
              <a:rPr lang="en-US" dirty="0" smtClean="0"/>
              <a:t>Map your exercise program to the four segments of the exercise life cycle</a:t>
            </a:r>
          </a:p>
          <a:p>
            <a:pPr>
              <a:spcBef>
                <a:spcPts val="1800"/>
              </a:spcBef>
            </a:pPr>
            <a:r>
              <a:rPr lang="en-US" dirty="0" smtClean="0"/>
              <a:t>Put together a logistics plan for the exercise program</a:t>
            </a:r>
          </a:p>
          <a:p>
            <a:pPr lvl="1">
              <a:spcBef>
                <a:spcPts val="1800"/>
              </a:spcBef>
            </a:pPr>
            <a:endParaRPr lang="en-US" dirty="0" smtClean="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997800316"/>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lstStyle/>
          <a:p>
            <a:pPr lvl="0"/>
            <a:r>
              <a:rPr lang="en-US" dirty="0" smtClean="0"/>
              <a:t>Exercise Creation Process</a:t>
            </a:r>
            <a:endParaRPr lang="en-US" dirty="0"/>
          </a:p>
        </p:txBody>
      </p:sp>
      <p:graphicFrame>
        <p:nvGraphicFramePr>
          <p:cNvPr id="7" name="Diagram 6"/>
          <p:cNvGraphicFramePr/>
          <p:nvPr>
            <p:extLst>
              <p:ext uri="{D42A27DB-BD31-4B8C-83A1-F6EECF244321}">
                <p14:modId xmlns:p14="http://schemas.microsoft.com/office/powerpoint/2010/main" val="788057773"/>
              </p:ext>
            </p:extLst>
          </p:nvPr>
        </p:nvGraphicFramePr>
        <p:xfrm>
          <a:off x="74702" y="1391444"/>
          <a:ext cx="9144000" cy="4940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bwMode="auto">
          <a:xfrm>
            <a:off x="5585938" y="1596236"/>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Establish teams and scope the exercise</a:t>
            </a:r>
          </a:p>
        </p:txBody>
      </p:sp>
      <p:sp>
        <p:nvSpPr>
          <p:cNvPr id="14" name="TextBox 13"/>
          <p:cNvSpPr txBox="1"/>
          <p:nvPr/>
        </p:nvSpPr>
        <p:spPr bwMode="auto">
          <a:xfrm>
            <a:off x="7486770" y="3274002"/>
            <a:ext cx="1625145" cy="116955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b="1" i="0" u="none" strike="noStrike" kern="1200" cap="none" spc="0" normalizeH="0" baseline="0" noProof="0" dirty="0" smtClean="0">
                <a:ln>
                  <a:noFill/>
                </a:ln>
                <a:effectLst/>
                <a:uLnTx/>
                <a:uFillTx/>
                <a:latin typeface="Calibri" charset="0"/>
                <a:ea typeface="Calibri" charset="0"/>
                <a:cs typeface="Calibri" charset="0"/>
              </a:rPr>
              <a:t>Develop all documentation necessary</a:t>
            </a:r>
            <a:r>
              <a:rPr kumimoji="0" lang="en-US" sz="1400" b="1" i="0" u="none" strike="noStrike" kern="1200" cap="none" spc="0" normalizeH="0" noProof="0" dirty="0" smtClean="0">
                <a:ln>
                  <a:noFill/>
                </a:ln>
                <a:effectLst/>
                <a:uLnTx/>
                <a:uFillTx/>
                <a:latin typeface="Calibri" charset="0"/>
                <a:ea typeface="Calibri" charset="0"/>
                <a:cs typeface="Calibri" charset="0"/>
              </a:rPr>
              <a:t> for the </a:t>
            </a:r>
            <a:r>
              <a:rPr lang="en-US" sz="1400" b="1" dirty="0" smtClean="0">
                <a:latin typeface="Calibri" charset="0"/>
                <a:ea typeface="Calibri" charset="0"/>
                <a:cs typeface="Calibri" charset="0"/>
              </a:rPr>
              <a:t>operation</a:t>
            </a:r>
            <a:r>
              <a:rPr kumimoji="0" lang="en-US" sz="1400" b="1" i="0" u="none" strike="noStrike" kern="1200" cap="none" spc="0" normalizeH="0" noProof="0" dirty="0" smtClean="0">
                <a:ln>
                  <a:noFill/>
                </a:ln>
                <a:effectLst/>
                <a:uLnTx/>
                <a:uFillTx/>
                <a:latin typeface="Calibri" charset="0"/>
                <a:ea typeface="Calibri" charset="0"/>
                <a:cs typeface="Calibri" charset="0"/>
              </a:rPr>
              <a:t> </a:t>
            </a:r>
            <a:br>
              <a:rPr kumimoji="0" lang="en-US" sz="1400" b="1" i="0" u="none" strike="noStrike" kern="1200" cap="none" spc="0" normalizeH="0" noProof="0" dirty="0" smtClean="0">
                <a:ln>
                  <a:noFill/>
                </a:ln>
                <a:effectLst/>
                <a:uLnTx/>
                <a:uFillTx/>
                <a:latin typeface="Calibri" charset="0"/>
                <a:ea typeface="Calibri" charset="0"/>
                <a:cs typeface="Calibri" charset="0"/>
              </a:rPr>
            </a:br>
            <a:r>
              <a:rPr kumimoji="0" lang="en-US" sz="1400" b="1" i="0" u="none" strike="noStrike" kern="1200" cap="none" spc="0" normalizeH="0" noProof="0" dirty="0" smtClean="0">
                <a:ln>
                  <a:noFill/>
                </a:ln>
                <a:effectLst/>
                <a:uLnTx/>
                <a:uFillTx/>
                <a:latin typeface="Calibri" charset="0"/>
                <a:ea typeface="Calibri" charset="0"/>
                <a:cs typeface="Calibri" charset="0"/>
              </a:rPr>
              <a:t>of the exercise</a:t>
            </a:r>
            <a:endParaRPr kumimoji="0" lang="en-US" sz="1400" b="1" i="0" u="none" strike="noStrike" kern="1200" cap="none" spc="0" normalizeH="0" baseline="0" noProof="0" dirty="0" smtClean="0">
              <a:ln>
                <a:noFill/>
              </a:ln>
              <a:effectLst/>
              <a:uLnTx/>
              <a:uFillTx/>
              <a:latin typeface="Calibri" charset="0"/>
              <a:ea typeface="Calibri" charset="0"/>
              <a:cs typeface="Calibri" charset="0"/>
            </a:endParaRPr>
          </a:p>
        </p:txBody>
      </p:sp>
      <p:sp>
        <p:nvSpPr>
          <p:cNvPr id="15" name="TextBox 14"/>
          <p:cNvSpPr txBox="1"/>
          <p:nvPr/>
        </p:nvSpPr>
        <p:spPr bwMode="auto">
          <a:xfrm>
            <a:off x="5571333" y="5529665"/>
            <a:ext cx="2339904"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Conduct</a:t>
            </a:r>
            <a:r>
              <a:rPr kumimoji="0" lang="en-US" sz="1400" i="0" u="none" strike="noStrike" kern="1200" cap="none" spc="0" normalizeH="0" noProof="0" dirty="0" smtClean="0">
                <a:ln>
                  <a:noFill/>
                </a:ln>
                <a:effectLst/>
                <a:uLnTx/>
                <a:uFillTx/>
                <a:latin typeface="Calibri" charset="0"/>
                <a:ea typeface="Calibri" charset="0"/>
                <a:cs typeface="Calibri" charset="0"/>
              </a:rPr>
              <a:t> the </a:t>
            </a:r>
            <a:br>
              <a:rPr kumimoji="0" lang="en-US" sz="1400" i="0" u="none" strike="noStrike" kern="1200" cap="none" spc="0" normalizeH="0" noProof="0" dirty="0" smtClean="0">
                <a:ln>
                  <a:noFill/>
                </a:ln>
                <a:effectLst/>
                <a:uLnTx/>
                <a:uFillTx/>
                <a:latin typeface="Calibri" charset="0"/>
                <a:ea typeface="Calibri" charset="0"/>
                <a:cs typeface="Calibri" charset="0"/>
              </a:rPr>
            </a:br>
            <a:r>
              <a:rPr kumimoji="0" lang="en-US" sz="1400" i="0" u="none" strike="noStrike" kern="1200" cap="none" spc="0" normalizeH="0" noProof="0" dirty="0" smtClean="0">
                <a:ln>
                  <a:noFill/>
                </a:ln>
                <a:effectLst/>
                <a:uLnTx/>
                <a:uFillTx/>
                <a:latin typeface="Calibri" charset="0"/>
                <a:ea typeface="Calibri" charset="0"/>
                <a:cs typeface="Calibri" charset="0"/>
              </a:rPr>
              <a:t>exercise</a:t>
            </a:r>
            <a:endParaRPr kumimoji="0" lang="en-US" sz="1400" i="0" u="none" strike="noStrike" kern="1200" cap="none" spc="0" normalizeH="0" baseline="0" noProof="0" dirty="0" smtClean="0">
              <a:ln>
                <a:noFill/>
              </a:ln>
              <a:effectLst/>
              <a:uLnTx/>
              <a:uFillTx/>
              <a:latin typeface="Calibri" charset="0"/>
              <a:ea typeface="Calibri" charset="0"/>
              <a:cs typeface="Calibri" charset="0"/>
            </a:endParaRPr>
          </a:p>
        </p:txBody>
      </p:sp>
      <p:sp>
        <p:nvSpPr>
          <p:cNvPr id="16" name="TextBox 15"/>
          <p:cNvSpPr txBox="1"/>
          <p:nvPr/>
        </p:nvSpPr>
        <p:spPr bwMode="auto">
          <a:xfrm>
            <a:off x="64168" y="3489445"/>
            <a:ext cx="1726419" cy="73866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effectLst/>
                <a:uLnTx/>
                <a:uFillTx/>
                <a:latin typeface="Calibri" charset="0"/>
                <a:ea typeface="Calibri" charset="0"/>
                <a:cs typeface="Calibri" charset="0"/>
              </a:rPr>
              <a:t>Document lessons learned from the event</a:t>
            </a:r>
          </a:p>
        </p:txBody>
      </p:sp>
    </p:spTree>
    <p:extLst>
      <p:ext uri="{BB962C8B-B14F-4D97-AF65-F5344CB8AC3E}">
        <p14:creationId xmlns:p14="http://schemas.microsoft.com/office/powerpoint/2010/main" val="937107389"/>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2" name="Title 1"/>
          <p:cNvSpPr>
            <a:spLocks noGrp="1"/>
          </p:cNvSpPr>
          <p:nvPr>
            <p:ph type="title"/>
          </p:nvPr>
        </p:nvSpPr>
        <p:spPr/>
        <p:txBody>
          <a:bodyPr/>
          <a:lstStyle/>
          <a:p>
            <a:r>
              <a:rPr lang="en-US" dirty="0" smtClean="0"/>
              <a:t>Exercise Life Cycle</a:t>
            </a:r>
            <a:endParaRPr lang="en-US" dirty="0"/>
          </a:p>
        </p:txBody>
      </p:sp>
      <p:grpSp>
        <p:nvGrpSpPr>
          <p:cNvPr id="15" name="Group 14"/>
          <p:cNvGrpSpPr/>
          <p:nvPr/>
        </p:nvGrpSpPr>
        <p:grpSpPr>
          <a:xfrm>
            <a:off x="581843" y="1101579"/>
            <a:ext cx="1864465" cy="2619826"/>
            <a:chOff x="83990" y="1101579"/>
            <a:chExt cx="2181013" cy="2619826"/>
          </a:xfrm>
        </p:grpSpPr>
        <p:sp>
          <p:nvSpPr>
            <p:cNvPr id="5" name="Pentagon 4"/>
            <p:cNvSpPr/>
            <p:nvPr/>
          </p:nvSpPr>
          <p:spPr>
            <a:xfrm>
              <a:off x="83990"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Identifying</a:t>
              </a:r>
            </a:p>
          </p:txBody>
        </p:sp>
        <p:sp>
          <p:nvSpPr>
            <p:cNvPr id="10" name="TextBox 9"/>
            <p:cNvSpPr txBox="1"/>
            <p:nvPr/>
          </p:nvSpPr>
          <p:spPr bwMode="auto">
            <a:xfrm>
              <a:off x="83990" y="1507979"/>
              <a:ext cx="2049610" cy="2213426"/>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Identify the measures and groups to test</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Choose the exercise type, size,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a:t>
              </a:r>
              <a:r>
                <a:rPr kumimoji="0" lang="en-US" sz="1400" i="0" u="none" strike="noStrike" kern="1200" cap="none" spc="0" normalizeH="0" noProof="0" dirty="0" smtClean="0">
                  <a:ln>
                    <a:noFill/>
                  </a:ln>
                  <a:solidFill>
                    <a:schemeClr val="tx1"/>
                  </a:solidFill>
                  <a:effectLst/>
                  <a:uLnTx/>
                  <a:uFillTx/>
                  <a:latin typeface="Calibri" charset="0"/>
                  <a:ea typeface="Calibri" charset="0"/>
                  <a:cs typeface="Calibri" charset="0"/>
                </a:rPr>
                <a:t>geographic</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scope</a:t>
              </a:r>
            </a:p>
            <a:p>
              <a:pPr marL="117475" marR="0" indent="-117475" defTabSz="914400" rtl="0" eaLnBrk="1" fontAlgn="base" latinLnBrk="0" hangingPunct="1">
                <a:spcBef>
                  <a:spcPts val="600"/>
                </a:spcBef>
                <a:spcAft>
                  <a:spcPct val="0"/>
                </a:spcAft>
                <a:buClrTx/>
                <a:buSzTx/>
                <a:buFont typeface="Arial" charset="0"/>
                <a:buChar char="•"/>
              </a:pPr>
              <a:r>
                <a:rPr lang="en-US" sz="1200" baseline="0" dirty="0" smtClean="0">
                  <a:latin typeface="Calibri" charset="0"/>
                  <a:ea typeface="Calibri" charset="0"/>
                  <a:cs typeface="Calibri" charset="0"/>
                </a:rPr>
                <a:t>Choose</a:t>
              </a:r>
              <a:r>
                <a:rPr lang="en-US" sz="1200" dirty="0" smtClean="0">
                  <a:latin typeface="Calibri" charset="0"/>
                  <a:ea typeface="Calibri" charset="0"/>
                  <a:cs typeface="Calibri" charset="0"/>
                </a:rPr>
                <a:t> high-level scenario options</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Identify</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key stakeholders</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grpSp>
      <p:grpSp>
        <p:nvGrpSpPr>
          <p:cNvPr id="16" name="Group 15"/>
          <p:cNvGrpSpPr/>
          <p:nvPr/>
        </p:nvGrpSpPr>
        <p:grpSpPr>
          <a:xfrm>
            <a:off x="2490843" y="1101579"/>
            <a:ext cx="2237465" cy="4630633"/>
            <a:chOff x="2197272" y="1101579"/>
            <a:chExt cx="2617341" cy="4630633"/>
          </a:xfrm>
        </p:grpSpPr>
        <p:sp>
          <p:nvSpPr>
            <p:cNvPr id="7" name="Pentagon 6"/>
            <p:cNvSpPr/>
            <p:nvPr/>
          </p:nvSpPr>
          <p:spPr>
            <a:xfrm>
              <a:off x="2281261"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Planning</a:t>
              </a:r>
            </a:p>
          </p:txBody>
        </p:sp>
        <p:sp>
          <p:nvSpPr>
            <p:cNvPr id="11" name="TextBox 10"/>
            <p:cNvSpPr txBox="1"/>
            <p:nvPr/>
          </p:nvSpPr>
          <p:spPr bwMode="auto">
            <a:xfrm>
              <a:off x="2197272" y="1507979"/>
              <a:ext cx="2617341" cy="4224233"/>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Acquire financial resources</a:t>
              </a:r>
            </a:p>
            <a:p>
              <a:pPr marR="0" defTabSz="914400" rtl="0" eaLnBrk="1" fontAlgn="base" latinLnBrk="0" hangingPunct="1">
                <a:spcBef>
                  <a:spcPts val="600"/>
                </a:spcBef>
                <a:spcAft>
                  <a:spcPct val="0"/>
                </a:spcAft>
                <a:buClrTx/>
                <a:buSzTx/>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 &amp;</a:t>
              </a:r>
              <a:r>
                <a:rPr kumimoji="0" lang="en-US" sz="1200" b="1" i="0" u="none" strike="noStrike" kern="1200" cap="none" spc="0" normalizeH="0" noProof="0" dirty="0" smtClean="0">
                  <a:ln>
                    <a:noFill/>
                  </a:ln>
                  <a:solidFill>
                    <a:schemeClr val="tx1"/>
                  </a:solidFill>
                  <a:effectLst/>
                  <a:uLnTx/>
                  <a:uFillTx/>
                  <a:latin typeface="Calibri" charset="0"/>
                  <a:ea typeface="Calibri" charset="0"/>
                  <a:cs typeface="Calibri" charset="0"/>
                </a:rPr>
                <a:t> Planners</a:t>
              </a:r>
            </a:p>
            <a:p>
              <a:pPr marL="117475" marR="0" indent="-117475" defTabSz="914400" rtl="0" eaLnBrk="1" fontAlgn="base" latinLnBrk="0" hangingPunct="1">
                <a:spcBef>
                  <a:spcPts val="100"/>
                </a:spcBef>
                <a:spcAft>
                  <a:spcPct val="0"/>
                </a:spcAft>
                <a:buClrTx/>
                <a:buSzTx/>
                <a:buFont typeface="Arial" charset="0"/>
                <a:buChar char="•"/>
              </a:pPr>
              <a:r>
                <a:rPr lang="en-US" sz="1200" baseline="0" dirty="0" smtClean="0">
                  <a:latin typeface="Calibri" charset="0"/>
                  <a:ea typeface="Calibri" charset="0"/>
                  <a:cs typeface="Calibri" charset="0"/>
                </a:rPr>
                <a:t>Select</a:t>
              </a:r>
              <a:r>
                <a:rPr lang="en-US" sz="1200" dirty="0" smtClean="0">
                  <a:latin typeface="Calibri" charset="0"/>
                  <a:ea typeface="Calibri" charset="0"/>
                  <a:cs typeface="Calibri" charset="0"/>
                </a:rPr>
                <a:t> appropriate location</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Set a schedule</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Conduct meeting to introduce subject and build consensus</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Creative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realistic </a:t>
              </a:r>
              <a:b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b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scenario</a:t>
              </a:r>
            </a:p>
            <a:p>
              <a:pPr marL="117475" marR="0" indent="-117475" defTabSz="914400" rtl="0" eaLnBrk="1" fontAlgn="base" latinLnBrk="0" hangingPunct="1">
                <a:spcBef>
                  <a:spcPts val="600"/>
                </a:spcBef>
                <a:spcAft>
                  <a:spcPct val="0"/>
                </a:spcAft>
                <a:buClrTx/>
                <a:buSzTx/>
                <a:buFont typeface="Arial" charset="0"/>
                <a:buChar char="•"/>
              </a:pPr>
              <a:r>
                <a:rPr lang="en-US" sz="1200" baseline="0" dirty="0" smtClean="0">
                  <a:latin typeface="Calibri" charset="0"/>
                  <a:ea typeface="Calibri" charset="0"/>
                  <a:cs typeface="Calibri" charset="0"/>
                </a:rPr>
                <a:t>Assign</a:t>
              </a:r>
              <a:r>
                <a:rPr lang="en-US" sz="1200" dirty="0" smtClean="0">
                  <a:latin typeface="Calibri" charset="0"/>
                  <a:ea typeface="Calibri" charset="0"/>
                  <a:cs typeface="Calibri" charset="0"/>
                </a:rPr>
                <a:t> roles </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Set objectives for evaluation</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Planners</a:t>
              </a:r>
            </a:p>
            <a:p>
              <a:pPr marL="117475" marR="0" indent="-117475" defTabSz="914400" rtl="0" eaLnBrk="1" fontAlgn="base" latinLnBrk="0" hangingPunct="1">
                <a:spcBef>
                  <a:spcPts val="1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Train monitors,</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moderator, others, to perform their duties during the exercise</a:t>
              </a:r>
            </a:p>
            <a:p>
              <a:pPr marL="117475" marR="0" indent="-117475" defTabSz="914400" rtl="0" eaLnBrk="1" fontAlgn="base" latinLnBrk="0" hangingPunct="1">
                <a:spcBef>
                  <a:spcPts val="600"/>
                </a:spcBef>
                <a:spcAft>
                  <a:spcPct val="0"/>
                </a:spcAft>
                <a:buClrTx/>
                <a:buSzTx/>
                <a:buFont typeface="Arial" charset="0"/>
                <a:buChar char="•"/>
              </a:pPr>
              <a:r>
                <a:rPr lang="en-US" sz="1200" baseline="0" dirty="0" smtClean="0">
                  <a:latin typeface="Calibri" charset="0"/>
                  <a:ea typeface="Calibri" charset="0"/>
                  <a:cs typeface="Calibri" charset="0"/>
                </a:rPr>
                <a:t>Invite</a:t>
              </a:r>
              <a:r>
                <a:rPr lang="en-US" sz="1200" dirty="0" smtClean="0">
                  <a:latin typeface="Calibri" charset="0"/>
                  <a:ea typeface="Calibri" charset="0"/>
                  <a:cs typeface="Calibri" charset="0"/>
                </a:rPr>
                <a:t> desired observers</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Decide on a media policy</a:t>
              </a:r>
            </a:p>
            <a:p>
              <a:pPr marL="117475" marR="0" indent="-117475" defTabSz="914400" rtl="0" eaLnBrk="1" fontAlgn="base" latinLnBrk="0" hangingPunct="1">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Notify</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media, if relevant</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grpSp>
      <p:grpSp>
        <p:nvGrpSpPr>
          <p:cNvPr id="17" name="Group 16"/>
          <p:cNvGrpSpPr/>
          <p:nvPr/>
        </p:nvGrpSpPr>
        <p:grpSpPr>
          <a:xfrm>
            <a:off x="4681605" y="1101579"/>
            <a:ext cx="1936265" cy="4717837"/>
            <a:chOff x="4580130" y="1101579"/>
            <a:chExt cx="2265003" cy="4717837"/>
          </a:xfrm>
        </p:grpSpPr>
        <p:sp>
          <p:nvSpPr>
            <p:cNvPr id="8" name="Pentagon 7"/>
            <p:cNvSpPr/>
            <p:nvPr/>
          </p:nvSpPr>
          <p:spPr>
            <a:xfrm>
              <a:off x="4580130"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Conducting</a:t>
              </a:r>
            </a:p>
          </p:txBody>
        </p:sp>
        <p:sp>
          <p:nvSpPr>
            <p:cNvPr id="12" name="TextBox 11"/>
            <p:cNvSpPr txBox="1"/>
            <p:nvPr/>
          </p:nvSpPr>
          <p:spPr bwMode="auto">
            <a:xfrm>
              <a:off x="4580130" y="1507979"/>
              <a:ext cx="2265003" cy="4311437"/>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Planners</a:t>
              </a:r>
            </a:p>
            <a:p>
              <a:pPr marL="117475" indent="-117475" eaLnBrk="1" hangingPunct="1">
                <a:spcBef>
                  <a:spcPts val="100"/>
                </a:spcBef>
                <a:buFont typeface="Arial" charset="0"/>
                <a:buChar char="•"/>
              </a:pPr>
              <a:r>
                <a:rPr lang="en-US" sz="1200" dirty="0">
                  <a:latin typeface="Calibri" charset="0"/>
                  <a:ea typeface="Calibri" charset="0"/>
                  <a:cs typeface="Calibri" charset="0"/>
                </a:rPr>
                <a:t>Ensure all role-players are prepared for their duties</a:t>
              </a:r>
            </a:p>
            <a:p>
              <a:pPr marL="117475" indent="-117475" eaLnBrk="1" hangingPunct="1">
                <a:spcBef>
                  <a:spcPts val="600"/>
                </a:spcBef>
                <a:buFont typeface="Arial" charset="0"/>
                <a:buChar char="•"/>
              </a:pPr>
              <a:r>
                <a:rPr lang="en-US" sz="1200" dirty="0">
                  <a:latin typeface="Calibri" charset="0"/>
                  <a:ea typeface="Calibri" charset="0"/>
                  <a:cs typeface="Calibri" charset="0"/>
                </a:rPr>
                <a:t>Train participants</a:t>
              </a:r>
            </a:p>
            <a:p>
              <a:pPr eaLnBrk="1" hangingPunct="1">
                <a:spcBef>
                  <a:spcPts val="600"/>
                </a:spcBef>
              </a:pPr>
              <a:r>
                <a:rPr lang="en-US" sz="1200" b="1" dirty="0">
                  <a:latin typeface="Calibri" charset="0"/>
                  <a:ea typeface="Calibri" charset="0"/>
                  <a:cs typeface="Calibri" charset="0"/>
                </a:rPr>
                <a:t>Moderator/Director</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Execute the scenario and injects as guided by moderator/director</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Monitors</a:t>
              </a:r>
            </a:p>
            <a:p>
              <a:pPr marL="117475" indent="-117475" eaLnBrk="1" hangingPunct="1">
                <a:spcBef>
                  <a:spcPts val="100"/>
                </a:spcBef>
                <a:buFont typeface="Arial" charset="0"/>
                <a:buChar char="•"/>
              </a:pPr>
              <a:r>
                <a:rPr lang="en-US" sz="1200" dirty="0" smtClean="0">
                  <a:latin typeface="Calibri" charset="0"/>
                  <a:ea typeface="Calibri" charset="0"/>
                  <a:cs typeface="Calibri" charset="0"/>
                </a:rPr>
                <a:t>Observe </a:t>
              </a:r>
              <a:r>
                <a:rPr lang="en-US" sz="1200" dirty="0">
                  <a:latin typeface="Calibri" charset="0"/>
                  <a:ea typeface="Calibri" charset="0"/>
                  <a:cs typeface="Calibri" charset="0"/>
                </a:rPr>
                <a:t>participants and note actions/decisions</a:t>
              </a:r>
            </a:p>
            <a:p>
              <a:pPr marL="117475" indent="-117475" eaLnBrk="1" hangingPunct="1">
                <a:spcBef>
                  <a:spcPts val="600"/>
                </a:spcBef>
                <a:buFont typeface="Arial" charset="0"/>
                <a:buChar char="•"/>
              </a:pPr>
              <a:r>
                <a:rPr lang="en-US" sz="1200" dirty="0">
                  <a:latin typeface="Calibri" charset="0"/>
                  <a:ea typeface="Calibri" charset="0"/>
                  <a:cs typeface="Calibri" charset="0"/>
                </a:rPr>
                <a:t>Report back </a:t>
              </a:r>
              <a:r>
                <a:rPr lang="en-US" sz="1200" dirty="0" smtClean="0">
                  <a:latin typeface="Calibri" charset="0"/>
                  <a:ea typeface="Calibri" charset="0"/>
                  <a:cs typeface="Calibri" charset="0"/>
                </a:rPr>
                <a:t>to the </a:t>
              </a:r>
              <a:r>
                <a:rPr lang="en-US" sz="1200" dirty="0">
                  <a:latin typeface="Calibri" charset="0"/>
                  <a:ea typeface="Calibri" charset="0"/>
                  <a:cs typeface="Calibri" charset="0"/>
                </a:rPr>
                <a:t>moderator/director</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Participants</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Simulate procedures</a:t>
              </a:r>
            </a:p>
            <a:p>
              <a:pPr marR="0" defTabSz="914400" rtl="0" eaLnBrk="1" fontAlgn="base" latinLnBrk="0" hangingPunct="1">
                <a:spcBef>
                  <a:spcPts val="600"/>
                </a:spcBef>
                <a:spcAft>
                  <a:spcPct val="0"/>
                </a:spcAft>
                <a:buClrTx/>
                <a:buSzTx/>
              </a:pPr>
              <a:r>
                <a:rPr lang="en-US" sz="1200" b="1" dirty="0" smtClean="0">
                  <a:latin typeface="Calibri" charset="0"/>
                  <a:ea typeface="Calibri" charset="0"/>
                  <a:cs typeface="Calibri" charset="0"/>
                </a:rPr>
                <a:t>All</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Support evaluation process through questionnaires or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other tasks</a:t>
              </a:r>
            </a:p>
          </p:txBody>
        </p:sp>
      </p:grpSp>
      <p:grpSp>
        <p:nvGrpSpPr>
          <p:cNvPr id="18" name="Group 17"/>
          <p:cNvGrpSpPr/>
          <p:nvPr/>
        </p:nvGrpSpPr>
        <p:grpSpPr>
          <a:xfrm>
            <a:off x="6681941" y="1101579"/>
            <a:ext cx="2178749" cy="4635763"/>
            <a:chOff x="6795008" y="1101579"/>
            <a:chExt cx="2548657" cy="4635763"/>
          </a:xfrm>
        </p:grpSpPr>
        <p:sp>
          <p:nvSpPr>
            <p:cNvPr id="9" name="Pentagon 8"/>
            <p:cNvSpPr/>
            <p:nvPr/>
          </p:nvSpPr>
          <p:spPr>
            <a:xfrm>
              <a:off x="6795009"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latin typeface="Calibri" charset="0"/>
                  <a:ea typeface="Calibri" charset="0"/>
                  <a:cs typeface="Calibri" charset="0"/>
                </a:rPr>
                <a:t>Evaluating</a:t>
              </a:r>
            </a:p>
          </p:txBody>
        </p:sp>
        <p:sp>
          <p:nvSpPr>
            <p:cNvPr id="13" name="TextBox 12"/>
            <p:cNvSpPr txBox="1"/>
            <p:nvPr/>
          </p:nvSpPr>
          <p:spPr bwMode="auto">
            <a:xfrm>
              <a:off x="6795008" y="1507979"/>
              <a:ext cx="2548657" cy="4229363"/>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All</a:t>
              </a:r>
            </a:p>
            <a:p>
              <a:pPr marL="117475" marR="0" indent="-117475" defTabSz="914400" rtl="0" eaLnBrk="1" fontAlgn="base" latinLnBrk="0" hangingPunct="1">
                <a:spcBef>
                  <a:spcPts val="100"/>
                </a:spcBef>
                <a:spcAft>
                  <a:spcPct val="0"/>
                </a:spcAft>
                <a:buClrTx/>
                <a:buSzTx/>
                <a:buFont typeface="Arial" charset="0"/>
                <a:buChar char="•"/>
              </a:pPr>
              <a:r>
                <a:rPr lang="en-US" sz="1200" dirty="0" smtClean="0">
                  <a:latin typeface="Calibri" charset="0"/>
                  <a:ea typeface="Calibri" charset="0"/>
                  <a:cs typeface="Calibri" charset="0"/>
                </a:rPr>
                <a:t>Complete questionnaires and debriefings</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Evaluators</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Collect required information</a:t>
              </a:r>
            </a:p>
            <a:p>
              <a:pPr marL="117475" marR="0" indent="-117475" defTabSz="914400" rtl="0" eaLnBrk="1" fontAlgn="base" latinLnBrk="0" hangingPunct="1">
                <a:spcBef>
                  <a:spcPts val="600"/>
                </a:spcBef>
                <a:spcAft>
                  <a:spcPct val="0"/>
                </a:spcAft>
                <a:buClrTx/>
                <a:buSzTx/>
                <a:buFont typeface="Arial" charset="0"/>
                <a:buChar char="•"/>
              </a:pPr>
              <a:r>
                <a:rPr lang="en-US" sz="1200" dirty="0" smtClean="0">
                  <a:latin typeface="Calibri" charset="0"/>
                  <a:ea typeface="Calibri" charset="0"/>
                  <a:cs typeface="Calibri" charset="0"/>
                </a:rPr>
                <a:t>Prepare evaluation for individual stakeholders</a:t>
              </a:r>
            </a:p>
            <a:p>
              <a:pPr marL="117475" indent="-117475" eaLnBrk="1" hangingPunct="1">
                <a:spcBef>
                  <a:spcPts val="600"/>
                </a:spcBef>
                <a:buFont typeface="Arial" charset="0"/>
                <a:buChar char="•"/>
              </a:pPr>
              <a:r>
                <a:rPr lang="en-US" sz="1200" dirty="0">
                  <a:latin typeface="Calibri" charset="0"/>
                  <a:ea typeface="Calibri" charset="0"/>
                  <a:cs typeface="Calibri" charset="0"/>
                </a:rPr>
                <a:t>Prepare evaluation </a:t>
              </a:r>
              <a:r>
                <a:rPr lang="en-US" sz="1200" dirty="0" smtClean="0">
                  <a:latin typeface="Calibri" charset="0"/>
                  <a:ea typeface="Calibri" charset="0"/>
                  <a:cs typeface="Calibri" charset="0"/>
                </a:rPr>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for all stakeholders</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Prepare public document for media and public</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Present group evaluation and recommendations to stakeholders</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Follow up individually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if desired</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Follow up over time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to encourage implementation of recommendations</a:t>
              </a:r>
              <a:endParaRPr lang="en-US" sz="1200" dirty="0">
                <a:latin typeface="Calibri" charset="0"/>
                <a:ea typeface="Calibri" charset="0"/>
                <a:cs typeface="Calibri" charset="0"/>
              </a:endParaRPr>
            </a:p>
          </p:txBody>
        </p:sp>
      </p:grpSp>
    </p:spTree>
    <p:extLst>
      <p:ext uri="{BB962C8B-B14F-4D97-AF65-F5344CB8AC3E}">
        <p14:creationId xmlns:p14="http://schemas.microsoft.com/office/powerpoint/2010/main" val="1983163762"/>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478756"/>
            <a:ext cx="5652655" cy="4703763"/>
          </a:xfrm>
        </p:spPr>
        <p:txBody>
          <a:bodyPr/>
          <a:lstStyle/>
          <a:p>
            <a:pPr marL="0" indent="0">
              <a:buNone/>
            </a:pPr>
            <a:r>
              <a:rPr lang="en-US" dirty="0" smtClean="0"/>
              <a:t>In this segment, the core planning team identifies a need for an exercise</a:t>
            </a:r>
            <a:endParaRPr lang="en-US" dirty="0"/>
          </a:p>
        </p:txBody>
      </p:sp>
      <p:sp>
        <p:nvSpPr>
          <p:cNvPr id="2" name="Title 1"/>
          <p:cNvSpPr>
            <a:spLocks noGrp="1"/>
          </p:cNvSpPr>
          <p:nvPr>
            <p:ph type="title"/>
          </p:nvPr>
        </p:nvSpPr>
        <p:spPr/>
        <p:txBody>
          <a:bodyPr/>
          <a:lstStyle/>
          <a:p>
            <a:r>
              <a:rPr lang="en-US" dirty="0" smtClean="0"/>
              <a:t>1. Identifying the Exercise</a:t>
            </a:r>
            <a:endParaRPr lang="en-US" dirty="0"/>
          </a:p>
        </p:txBody>
      </p:sp>
      <p:grpSp>
        <p:nvGrpSpPr>
          <p:cNvPr id="8" name="Group 7"/>
          <p:cNvGrpSpPr/>
          <p:nvPr/>
        </p:nvGrpSpPr>
        <p:grpSpPr>
          <a:xfrm>
            <a:off x="6677843" y="1101579"/>
            <a:ext cx="1864465" cy="2589049"/>
            <a:chOff x="83990" y="1101579"/>
            <a:chExt cx="2181013" cy="2589049"/>
          </a:xfrm>
        </p:grpSpPr>
        <p:sp>
          <p:nvSpPr>
            <p:cNvPr id="9" name="Pentagon 8"/>
            <p:cNvSpPr/>
            <p:nvPr/>
          </p:nvSpPr>
          <p:spPr>
            <a:xfrm>
              <a:off x="83990"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600" b="1" dirty="0" smtClean="0">
                  <a:solidFill>
                    <a:schemeClr val="bg1"/>
                  </a:solidFill>
                  <a:latin typeface="Calibri" charset="0"/>
                  <a:ea typeface="Calibri" charset="0"/>
                  <a:cs typeface="Calibri" charset="0"/>
                </a:rPr>
                <a:t>Identifying</a:t>
              </a:r>
            </a:p>
          </p:txBody>
        </p:sp>
        <p:sp>
          <p:nvSpPr>
            <p:cNvPr id="13" name="TextBox 12"/>
            <p:cNvSpPr txBox="1"/>
            <p:nvPr/>
          </p:nvSpPr>
          <p:spPr bwMode="auto">
            <a:xfrm>
              <a:off x="83990" y="1507979"/>
              <a:ext cx="2049610" cy="2182649"/>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lnSpc>
                  <a:spcPct val="100000"/>
                </a:lnSpc>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lang="en-US" sz="1200" dirty="0" smtClean="0">
                  <a:latin typeface="Calibri" charset="0"/>
                  <a:ea typeface="Calibri" charset="0"/>
                  <a:cs typeface="Calibri" charset="0"/>
                </a:rPr>
                <a:t>Identify the measures and groups to test</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Choose the exercise type, size,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geographic scope</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baseline="0" dirty="0" smtClean="0">
                  <a:latin typeface="Calibri" charset="0"/>
                  <a:ea typeface="Calibri" charset="0"/>
                  <a:cs typeface="Calibri" charset="0"/>
                </a:rPr>
                <a:t>Choose</a:t>
              </a:r>
              <a:r>
                <a:rPr lang="en-US" sz="1200" dirty="0" smtClean="0">
                  <a:latin typeface="Calibri" charset="0"/>
                  <a:ea typeface="Calibri" charset="0"/>
                  <a:cs typeface="Calibri" charset="0"/>
                </a:rPr>
                <a:t> high-level scenario options</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Identify</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key stakeholders</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grpSp>
    </p:spTree>
    <p:extLst>
      <p:ext uri="{BB962C8B-B14F-4D97-AF65-F5344CB8AC3E}">
        <p14:creationId xmlns:p14="http://schemas.microsoft.com/office/powerpoint/2010/main" val="1673234560"/>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dirty="0" smtClean="0"/>
              <a:t>In this segment, the core planning </a:t>
            </a:r>
            <a:br>
              <a:rPr lang="en-US" dirty="0" smtClean="0"/>
            </a:br>
            <a:r>
              <a:rPr lang="en-US" dirty="0" smtClean="0"/>
              <a:t>team drives the planning process</a:t>
            </a:r>
            <a:endParaRPr lang="en-US" dirty="0"/>
          </a:p>
        </p:txBody>
      </p:sp>
      <p:sp>
        <p:nvSpPr>
          <p:cNvPr id="2" name="Title 1"/>
          <p:cNvSpPr>
            <a:spLocks noGrp="1"/>
          </p:cNvSpPr>
          <p:nvPr>
            <p:ph type="title"/>
          </p:nvPr>
        </p:nvSpPr>
        <p:spPr/>
        <p:txBody>
          <a:bodyPr/>
          <a:lstStyle/>
          <a:p>
            <a:pPr lvl="0"/>
            <a:r>
              <a:rPr lang="en-US" dirty="0" smtClean="0"/>
              <a:t>2. Planning the Exercise</a:t>
            </a:r>
            <a:endParaRPr lang="en-US" dirty="0"/>
          </a:p>
        </p:txBody>
      </p:sp>
      <p:grpSp>
        <p:nvGrpSpPr>
          <p:cNvPr id="8" name="Group 7"/>
          <p:cNvGrpSpPr/>
          <p:nvPr/>
        </p:nvGrpSpPr>
        <p:grpSpPr>
          <a:xfrm>
            <a:off x="6486458" y="1101579"/>
            <a:ext cx="2237465" cy="4630633"/>
            <a:chOff x="2197272" y="1101579"/>
            <a:chExt cx="2617341" cy="4630633"/>
          </a:xfrm>
        </p:grpSpPr>
        <p:sp>
          <p:nvSpPr>
            <p:cNvPr id="9" name="Pentagon 8"/>
            <p:cNvSpPr/>
            <p:nvPr/>
          </p:nvSpPr>
          <p:spPr>
            <a:xfrm>
              <a:off x="2281261"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600" b="1" dirty="0" smtClean="0">
                  <a:solidFill>
                    <a:schemeClr val="bg1"/>
                  </a:solidFill>
                  <a:latin typeface="Calibri" charset="0"/>
                  <a:ea typeface="Calibri" charset="0"/>
                  <a:cs typeface="Calibri" charset="0"/>
                </a:rPr>
                <a:t>Planning</a:t>
              </a:r>
            </a:p>
          </p:txBody>
        </p:sp>
        <p:sp>
          <p:nvSpPr>
            <p:cNvPr id="13" name="TextBox 12"/>
            <p:cNvSpPr txBox="1"/>
            <p:nvPr/>
          </p:nvSpPr>
          <p:spPr bwMode="auto">
            <a:xfrm>
              <a:off x="2197272" y="1507979"/>
              <a:ext cx="2617341" cy="4224233"/>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lnSpc>
                  <a:spcPct val="100000"/>
                </a:lnSpc>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lang="en-US" sz="1200" dirty="0" smtClean="0">
                  <a:latin typeface="Calibri" charset="0"/>
                  <a:ea typeface="Calibri" charset="0"/>
                  <a:cs typeface="Calibri" charset="0"/>
                </a:rPr>
                <a:t>Acquire financial resources</a:t>
              </a:r>
            </a:p>
            <a:p>
              <a:pPr marR="0" defTabSz="914400" rtl="0" eaLnBrk="1" fontAlgn="base" latinLnBrk="0" hangingPunct="1">
                <a:lnSpc>
                  <a:spcPct val="100000"/>
                </a:lnSpc>
                <a:spcBef>
                  <a:spcPts val="600"/>
                </a:spcBef>
                <a:spcAft>
                  <a:spcPct val="0"/>
                </a:spcAft>
                <a:buClrTx/>
                <a:buSzTx/>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Organizer &amp;</a:t>
              </a:r>
              <a:r>
                <a:rPr kumimoji="0" lang="en-US" sz="1200" b="1" i="0" u="none" strike="noStrike" kern="1200" cap="none" spc="0" normalizeH="0" noProof="0" dirty="0" smtClean="0">
                  <a:ln>
                    <a:noFill/>
                  </a:ln>
                  <a:solidFill>
                    <a:schemeClr val="tx1"/>
                  </a:solidFill>
                  <a:effectLst/>
                  <a:uLnTx/>
                  <a:uFillTx/>
                  <a:latin typeface="Calibri" charset="0"/>
                  <a:ea typeface="Calibri" charset="0"/>
                  <a:cs typeface="Calibri" charset="0"/>
                </a:rPr>
                <a:t> Planners</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lang="en-US" sz="1200" baseline="0" dirty="0" smtClean="0">
                  <a:latin typeface="Calibri" charset="0"/>
                  <a:ea typeface="Calibri" charset="0"/>
                  <a:cs typeface="Calibri" charset="0"/>
                </a:rPr>
                <a:t>Select</a:t>
              </a:r>
              <a:r>
                <a:rPr lang="en-US" sz="1200" dirty="0" smtClean="0">
                  <a:latin typeface="Calibri" charset="0"/>
                  <a:ea typeface="Calibri" charset="0"/>
                  <a:cs typeface="Calibri" charset="0"/>
                </a:rPr>
                <a:t> appropriate location</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Set a schedule</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dirty="0" smtClean="0">
                  <a:latin typeface="Calibri" charset="0"/>
                  <a:ea typeface="Calibri" charset="0"/>
                  <a:cs typeface="Calibri" charset="0"/>
                </a:rPr>
                <a:t>Conduct meeting to introduce subject and build consensus</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Creative</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realistic </a:t>
              </a:r>
              <a:b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b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scenario</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baseline="0" dirty="0" smtClean="0">
                  <a:latin typeface="Calibri" charset="0"/>
                  <a:ea typeface="Calibri" charset="0"/>
                  <a:cs typeface="Calibri" charset="0"/>
                </a:rPr>
                <a:t>Assign</a:t>
              </a:r>
              <a:r>
                <a:rPr lang="en-US" sz="1200" dirty="0" smtClean="0">
                  <a:latin typeface="Calibri" charset="0"/>
                  <a:ea typeface="Calibri" charset="0"/>
                  <a:cs typeface="Calibri" charset="0"/>
                </a:rPr>
                <a:t> roles </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Set objectives for evaluation</a:t>
              </a:r>
            </a:p>
            <a:p>
              <a:pPr marR="0" defTabSz="914400" rtl="0" eaLnBrk="1" fontAlgn="base" latinLnBrk="0" hangingPunct="1">
                <a:lnSpc>
                  <a:spcPct val="100000"/>
                </a:lnSpc>
                <a:spcBef>
                  <a:spcPts val="600"/>
                </a:spcBef>
                <a:spcAft>
                  <a:spcPct val="0"/>
                </a:spcAft>
                <a:buClrTx/>
                <a:buSzTx/>
              </a:pPr>
              <a:r>
                <a:rPr lang="en-US" sz="1200" b="1" dirty="0" smtClean="0">
                  <a:latin typeface="Calibri" charset="0"/>
                  <a:ea typeface="Calibri" charset="0"/>
                  <a:cs typeface="Calibri" charset="0"/>
                </a:rPr>
                <a:t>Planners</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Train monitors,</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moderator, others, to perform their duties during the exercise</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baseline="0" dirty="0" smtClean="0">
                  <a:latin typeface="Calibri" charset="0"/>
                  <a:ea typeface="Calibri" charset="0"/>
                  <a:cs typeface="Calibri" charset="0"/>
                </a:rPr>
                <a:t>Invite</a:t>
              </a:r>
              <a:r>
                <a:rPr lang="en-US" sz="1200" dirty="0" smtClean="0">
                  <a:latin typeface="Calibri" charset="0"/>
                  <a:ea typeface="Calibri" charset="0"/>
                  <a:cs typeface="Calibri" charset="0"/>
                </a:rPr>
                <a:t> desired observers</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dirty="0" smtClean="0">
                  <a:latin typeface="Calibri" charset="0"/>
                  <a:ea typeface="Calibri" charset="0"/>
                  <a:cs typeface="Calibri" charset="0"/>
                </a:rPr>
                <a:t>Decide on a media policy</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rPr>
                <a:t>Notify</a:t>
              </a:r>
              <a:r>
                <a:rPr kumimoji="0" lang="en-US" sz="1200" i="0" u="none" strike="noStrike" kern="1200" cap="none" spc="0" normalizeH="0" noProof="0" dirty="0" smtClean="0">
                  <a:ln>
                    <a:noFill/>
                  </a:ln>
                  <a:solidFill>
                    <a:schemeClr val="tx1"/>
                  </a:solidFill>
                  <a:effectLst/>
                  <a:uLnTx/>
                  <a:uFillTx/>
                  <a:latin typeface="Calibri" charset="0"/>
                  <a:ea typeface="Calibri" charset="0"/>
                  <a:cs typeface="Calibri" charset="0"/>
                </a:rPr>
                <a:t> media, if relevant</a:t>
              </a:r>
              <a:endParaRPr kumimoji="0" lang="en-US" sz="1200" i="0" u="none" strike="noStrike" kern="1200" cap="none" spc="0" normalizeH="0" baseline="0" noProof="0" dirty="0" smtClean="0">
                <a:ln>
                  <a:noFill/>
                </a:ln>
                <a:solidFill>
                  <a:schemeClr val="tx1"/>
                </a:solidFill>
                <a:effectLst/>
                <a:uLnTx/>
                <a:uFillTx/>
                <a:latin typeface="Calibri" charset="0"/>
                <a:ea typeface="Calibri" charset="0"/>
                <a:cs typeface="Calibri" charset="0"/>
              </a:endParaRPr>
            </a:p>
          </p:txBody>
        </p:sp>
      </p:grpSp>
    </p:spTree>
    <p:extLst>
      <p:ext uri="{BB962C8B-B14F-4D97-AF65-F5344CB8AC3E}">
        <p14:creationId xmlns:p14="http://schemas.microsoft.com/office/powerpoint/2010/main" val="144104709"/>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478756"/>
            <a:ext cx="5860473" cy="4703763"/>
          </a:xfrm>
        </p:spPr>
        <p:txBody>
          <a:bodyPr/>
          <a:lstStyle/>
          <a:p>
            <a:pPr marL="0" indent="0">
              <a:buNone/>
            </a:pPr>
            <a:r>
              <a:rPr lang="en-US" dirty="0" smtClean="0"/>
              <a:t>In this segment, the exercise itself takes place</a:t>
            </a:r>
            <a:endParaRPr lang="en-US" dirty="0"/>
          </a:p>
        </p:txBody>
      </p:sp>
      <p:sp>
        <p:nvSpPr>
          <p:cNvPr id="2" name="Title 1"/>
          <p:cNvSpPr>
            <a:spLocks noGrp="1"/>
          </p:cNvSpPr>
          <p:nvPr>
            <p:ph type="title"/>
          </p:nvPr>
        </p:nvSpPr>
        <p:spPr/>
        <p:txBody>
          <a:bodyPr/>
          <a:lstStyle/>
          <a:p>
            <a:r>
              <a:rPr lang="en-US" dirty="0" smtClean="0"/>
              <a:t>3. Executing the Exercise </a:t>
            </a:r>
            <a:endParaRPr lang="en-US" dirty="0"/>
          </a:p>
        </p:txBody>
      </p:sp>
      <p:grpSp>
        <p:nvGrpSpPr>
          <p:cNvPr id="8" name="Group 7"/>
          <p:cNvGrpSpPr/>
          <p:nvPr/>
        </p:nvGrpSpPr>
        <p:grpSpPr>
          <a:xfrm>
            <a:off x="6723374" y="1101579"/>
            <a:ext cx="1936265" cy="4717837"/>
            <a:chOff x="4580130" y="1101579"/>
            <a:chExt cx="2265003" cy="4717837"/>
          </a:xfrm>
        </p:grpSpPr>
        <p:sp>
          <p:nvSpPr>
            <p:cNvPr id="9" name="Pentagon 8"/>
            <p:cNvSpPr/>
            <p:nvPr/>
          </p:nvSpPr>
          <p:spPr>
            <a:xfrm>
              <a:off x="4580130"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600" b="1" dirty="0" smtClean="0">
                  <a:solidFill>
                    <a:schemeClr val="bg1"/>
                  </a:solidFill>
                  <a:latin typeface="Calibri" charset="0"/>
                  <a:ea typeface="Calibri" charset="0"/>
                  <a:cs typeface="Calibri" charset="0"/>
                </a:rPr>
                <a:t>Conducting</a:t>
              </a:r>
            </a:p>
          </p:txBody>
        </p:sp>
        <p:sp>
          <p:nvSpPr>
            <p:cNvPr id="13" name="TextBox 12"/>
            <p:cNvSpPr txBox="1"/>
            <p:nvPr/>
          </p:nvSpPr>
          <p:spPr bwMode="auto">
            <a:xfrm>
              <a:off x="4580130" y="1507979"/>
              <a:ext cx="2265003" cy="4311437"/>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lnSpc>
                  <a:spcPct val="100000"/>
                </a:lnSpc>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Planners</a:t>
              </a:r>
            </a:p>
            <a:p>
              <a:pPr marL="117475" indent="-117475" eaLnBrk="1" hangingPunct="1">
                <a:spcBef>
                  <a:spcPts val="100"/>
                </a:spcBef>
                <a:buFont typeface="Arial" charset="0"/>
                <a:buChar char="•"/>
              </a:pPr>
              <a:r>
                <a:rPr lang="en-US" sz="1200" dirty="0">
                  <a:latin typeface="Calibri" charset="0"/>
                  <a:ea typeface="Calibri" charset="0"/>
                  <a:cs typeface="Calibri" charset="0"/>
                </a:rPr>
                <a:t>Ensure all role-players are prepared for their duties</a:t>
              </a:r>
            </a:p>
            <a:p>
              <a:pPr marL="117475" indent="-117475" eaLnBrk="1" hangingPunct="1">
                <a:spcBef>
                  <a:spcPts val="600"/>
                </a:spcBef>
                <a:buFont typeface="Arial" charset="0"/>
                <a:buChar char="•"/>
              </a:pPr>
              <a:r>
                <a:rPr lang="en-US" sz="1200" dirty="0">
                  <a:latin typeface="Calibri" charset="0"/>
                  <a:ea typeface="Calibri" charset="0"/>
                  <a:cs typeface="Calibri" charset="0"/>
                </a:rPr>
                <a:t>Train participants</a:t>
              </a:r>
            </a:p>
            <a:p>
              <a:pPr eaLnBrk="1" hangingPunct="1">
                <a:spcBef>
                  <a:spcPts val="600"/>
                </a:spcBef>
              </a:pPr>
              <a:r>
                <a:rPr lang="en-US" sz="1200" b="1" dirty="0">
                  <a:latin typeface="Calibri" charset="0"/>
                  <a:ea typeface="Calibri" charset="0"/>
                  <a:cs typeface="Calibri" charset="0"/>
                </a:rPr>
                <a:t>Moderator/Director</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lang="en-US" sz="1200" dirty="0" smtClean="0">
                  <a:latin typeface="Calibri" charset="0"/>
                  <a:ea typeface="Calibri" charset="0"/>
                  <a:cs typeface="Calibri" charset="0"/>
                </a:rPr>
                <a:t>Execute the scenario and injects as guided by moderator/director</a:t>
              </a:r>
            </a:p>
            <a:p>
              <a:pPr marR="0" defTabSz="914400" rtl="0" eaLnBrk="1" fontAlgn="base" latinLnBrk="0" hangingPunct="1">
                <a:lnSpc>
                  <a:spcPct val="100000"/>
                </a:lnSpc>
                <a:spcBef>
                  <a:spcPts val="600"/>
                </a:spcBef>
                <a:spcAft>
                  <a:spcPct val="0"/>
                </a:spcAft>
                <a:buClrTx/>
                <a:buSzTx/>
              </a:pPr>
              <a:r>
                <a:rPr lang="en-US" sz="1200" b="1" dirty="0" smtClean="0">
                  <a:latin typeface="Calibri" charset="0"/>
                  <a:ea typeface="Calibri" charset="0"/>
                  <a:cs typeface="Calibri" charset="0"/>
                </a:rPr>
                <a:t>Monitors</a:t>
              </a:r>
            </a:p>
            <a:p>
              <a:pPr marL="117475" indent="-117475" eaLnBrk="1" hangingPunct="1">
                <a:spcBef>
                  <a:spcPts val="100"/>
                </a:spcBef>
                <a:buFont typeface="Arial" charset="0"/>
                <a:buChar char="•"/>
              </a:pPr>
              <a:r>
                <a:rPr lang="en-US" sz="1200" dirty="0" smtClean="0">
                  <a:latin typeface="Calibri" charset="0"/>
                  <a:ea typeface="Calibri" charset="0"/>
                  <a:cs typeface="Calibri" charset="0"/>
                </a:rPr>
                <a:t>Observe </a:t>
              </a:r>
              <a:r>
                <a:rPr lang="en-US" sz="1200" dirty="0">
                  <a:latin typeface="Calibri" charset="0"/>
                  <a:ea typeface="Calibri" charset="0"/>
                  <a:cs typeface="Calibri" charset="0"/>
                </a:rPr>
                <a:t>participants and note actions/decisions</a:t>
              </a:r>
            </a:p>
            <a:p>
              <a:pPr marL="117475" indent="-117475" eaLnBrk="1" hangingPunct="1">
                <a:spcBef>
                  <a:spcPts val="600"/>
                </a:spcBef>
                <a:buFont typeface="Arial" charset="0"/>
                <a:buChar char="•"/>
              </a:pPr>
              <a:r>
                <a:rPr lang="en-US" sz="1200" dirty="0">
                  <a:latin typeface="Calibri" charset="0"/>
                  <a:ea typeface="Calibri" charset="0"/>
                  <a:cs typeface="Calibri" charset="0"/>
                </a:rPr>
                <a:t>Report back </a:t>
              </a:r>
              <a:r>
                <a:rPr lang="en-US" sz="1200" dirty="0" smtClean="0">
                  <a:latin typeface="Calibri" charset="0"/>
                  <a:ea typeface="Calibri" charset="0"/>
                  <a:cs typeface="Calibri" charset="0"/>
                </a:rPr>
                <a:t>to the </a:t>
              </a:r>
              <a:r>
                <a:rPr lang="en-US" sz="1200" dirty="0">
                  <a:latin typeface="Calibri" charset="0"/>
                  <a:ea typeface="Calibri" charset="0"/>
                  <a:cs typeface="Calibri" charset="0"/>
                </a:rPr>
                <a:t>moderator/director</a:t>
              </a:r>
            </a:p>
            <a:p>
              <a:pPr marR="0" defTabSz="914400" rtl="0" eaLnBrk="1" fontAlgn="base" latinLnBrk="0" hangingPunct="1">
                <a:lnSpc>
                  <a:spcPct val="100000"/>
                </a:lnSpc>
                <a:spcBef>
                  <a:spcPts val="600"/>
                </a:spcBef>
                <a:spcAft>
                  <a:spcPct val="0"/>
                </a:spcAft>
                <a:buClrTx/>
                <a:buSzTx/>
              </a:pPr>
              <a:r>
                <a:rPr lang="en-US" sz="1200" b="1" dirty="0" smtClean="0">
                  <a:latin typeface="Calibri" charset="0"/>
                  <a:ea typeface="Calibri" charset="0"/>
                  <a:cs typeface="Calibri" charset="0"/>
                </a:rPr>
                <a:t>Participants</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lang="en-US" sz="1200" dirty="0" smtClean="0">
                  <a:latin typeface="Calibri" charset="0"/>
                  <a:ea typeface="Calibri" charset="0"/>
                  <a:cs typeface="Calibri" charset="0"/>
                </a:rPr>
                <a:t>Simulate procedures</a:t>
              </a:r>
            </a:p>
            <a:p>
              <a:pPr marR="0" defTabSz="914400" rtl="0" eaLnBrk="1" fontAlgn="base" latinLnBrk="0" hangingPunct="1">
                <a:lnSpc>
                  <a:spcPct val="100000"/>
                </a:lnSpc>
                <a:spcBef>
                  <a:spcPts val="600"/>
                </a:spcBef>
                <a:spcAft>
                  <a:spcPct val="0"/>
                </a:spcAft>
                <a:buClrTx/>
                <a:buSzTx/>
              </a:pPr>
              <a:r>
                <a:rPr lang="en-US" sz="1200" b="1" dirty="0" smtClean="0">
                  <a:latin typeface="Calibri" charset="0"/>
                  <a:ea typeface="Calibri" charset="0"/>
                  <a:cs typeface="Calibri" charset="0"/>
                </a:rPr>
                <a:t>All</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lang="en-US" sz="1200" dirty="0" smtClean="0">
                  <a:latin typeface="Calibri" charset="0"/>
                  <a:ea typeface="Calibri" charset="0"/>
                  <a:cs typeface="Calibri" charset="0"/>
                </a:rPr>
                <a:t>Support evaluation process through questionnaires or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other tasks</a:t>
              </a:r>
            </a:p>
          </p:txBody>
        </p:sp>
      </p:grpSp>
    </p:spTree>
    <p:extLst>
      <p:ext uri="{BB962C8B-B14F-4D97-AF65-F5344CB8AC3E}">
        <p14:creationId xmlns:p14="http://schemas.microsoft.com/office/powerpoint/2010/main" val="1466462083"/>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dirty="0" smtClean="0"/>
              <a:t>After the exercise itself, the core </a:t>
            </a:r>
            <a:br>
              <a:rPr lang="en-US" dirty="0" smtClean="0"/>
            </a:br>
            <a:r>
              <a:rPr lang="en-US" dirty="0" smtClean="0"/>
              <a:t>planning team conducts an evaluation</a:t>
            </a:r>
            <a:endParaRPr lang="en-US" dirty="0"/>
          </a:p>
        </p:txBody>
      </p:sp>
      <p:sp>
        <p:nvSpPr>
          <p:cNvPr id="2" name="Title 1"/>
          <p:cNvSpPr>
            <a:spLocks noGrp="1"/>
          </p:cNvSpPr>
          <p:nvPr>
            <p:ph type="title"/>
          </p:nvPr>
        </p:nvSpPr>
        <p:spPr/>
        <p:txBody>
          <a:bodyPr/>
          <a:lstStyle/>
          <a:p>
            <a:r>
              <a:rPr lang="en-US" dirty="0" smtClean="0"/>
              <a:t>4. Evaluating the Exercise </a:t>
            </a:r>
            <a:endParaRPr lang="en-US" dirty="0"/>
          </a:p>
        </p:txBody>
      </p:sp>
      <p:grpSp>
        <p:nvGrpSpPr>
          <p:cNvPr id="8" name="Group 7"/>
          <p:cNvGrpSpPr/>
          <p:nvPr/>
        </p:nvGrpSpPr>
        <p:grpSpPr>
          <a:xfrm>
            <a:off x="6681941" y="1101579"/>
            <a:ext cx="2178749" cy="4635763"/>
            <a:chOff x="6795008" y="1101579"/>
            <a:chExt cx="2548657" cy="4635763"/>
          </a:xfrm>
        </p:grpSpPr>
        <p:sp>
          <p:nvSpPr>
            <p:cNvPr id="9" name="Pentagon 8"/>
            <p:cNvSpPr/>
            <p:nvPr/>
          </p:nvSpPr>
          <p:spPr>
            <a:xfrm>
              <a:off x="6795009" y="1101579"/>
              <a:ext cx="2181013" cy="406400"/>
            </a:xfrm>
            <a:prstGeom prst="homePlat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600" b="1" dirty="0" smtClean="0">
                  <a:solidFill>
                    <a:schemeClr val="bg1"/>
                  </a:solidFill>
                  <a:latin typeface="Calibri" charset="0"/>
                  <a:ea typeface="Calibri" charset="0"/>
                  <a:cs typeface="Calibri" charset="0"/>
                </a:rPr>
                <a:t>Evaluating</a:t>
              </a:r>
            </a:p>
          </p:txBody>
        </p:sp>
        <p:sp>
          <p:nvSpPr>
            <p:cNvPr id="13" name="TextBox 12"/>
            <p:cNvSpPr txBox="1"/>
            <p:nvPr/>
          </p:nvSpPr>
          <p:spPr bwMode="auto">
            <a:xfrm>
              <a:off x="6795008" y="1507979"/>
              <a:ext cx="2548657" cy="4229363"/>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spAutoFit/>
            </a:bodyPr>
            <a:lstStyle/>
            <a:p>
              <a:pPr marL="0" marR="0" indent="0" defTabSz="914400" rtl="0" eaLnBrk="1" fontAlgn="base" latinLnBrk="0" hangingPunct="1">
                <a:lnSpc>
                  <a:spcPct val="100000"/>
                </a:lnSpc>
                <a:spcBef>
                  <a:spcPts val="600"/>
                </a:spcBef>
                <a:spcAft>
                  <a:spcPct val="0"/>
                </a:spcAft>
                <a:buClrTx/>
                <a:buSzTx/>
                <a:buFontTx/>
                <a:buNone/>
                <a:tabLst/>
              </a:pPr>
              <a:r>
                <a:rPr kumimoji="0" lang="en-US" sz="1200" b="1" i="0" u="none" strike="noStrike" kern="1200" cap="none" spc="0" normalizeH="0" baseline="0" noProof="0" dirty="0" smtClean="0">
                  <a:ln>
                    <a:noFill/>
                  </a:ln>
                  <a:solidFill>
                    <a:schemeClr val="tx1"/>
                  </a:solidFill>
                  <a:effectLst/>
                  <a:uLnTx/>
                  <a:uFillTx/>
                  <a:latin typeface="Calibri" charset="0"/>
                  <a:ea typeface="Calibri" charset="0"/>
                  <a:cs typeface="Calibri" charset="0"/>
                </a:rPr>
                <a:t>All</a:t>
              </a:r>
            </a:p>
            <a:p>
              <a:pPr marL="117475" marR="0" indent="-117475" defTabSz="914400" rtl="0" eaLnBrk="1" fontAlgn="base" latinLnBrk="0" hangingPunct="1">
                <a:lnSpc>
                  <a:spcPct val="100000"/>
                </a:lnSpc>
                <a:spcBef>
                  <a:spcPts val="100"/>
                </a:spcBef>
                <a:spcAft>
                  <a:spcPct val="0"/>
                </a:spcAft>
                <a:buClrTx/>
                <a:buSzTx/>
                <a:buFont typeface="Arial" charset="0"/>
                <a:buChar char="•"/>
              </a:pPr>
              <a:r>
                <a:rPr lang="en-US" sz="1200" dirty="0" smtClean="0">
                  <a:latin typeface="Calibri" charset="0"/>
                  <a:ea typeface="Calibri" charset="0"/>
                  <a:cs typeface="Calibri" charset="0"/>
                </a:rPr>
                <a:t>Complete questionnaires and debriefings</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dirty="0" smtClean="0">
                  <a:latin typeface="Calibri" charset="0"/>
                  <a:ea typeface="Calibri" charset="0"/>
                  <a:cs typeface="Calibri" charset="0"/>
                </a:rPr>
                <a:t>Evaluators</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dirty="0" smtClean="0">
                  <a:latin typeface="Calibri" charset="0"/>
                  <a:ea typeface="Calibri" charset="0"/>
                  <a:cs typeface="Calibri" charset="0"/>
                </a:rPr>
                <a:t>Collect required information</a:t>
              </a:r>
            </a:p>
            <a:p>
              <a:pPr marL="117475" marR="0" indent="-117475" defTabSz="914400" rtl="0" eaLnBrk="1" fontAlgn="base" latinLnBrk="0" hangingPunct="1">
                <a:lnSpc>
                  <a:spcPct val="100000"/>
                </a:lnSpc>
                <a:spcBef>
                  <a:spcPts val="600"/>
                </a:spcBef>
                <a:spcAft>
                  <a:spcPct val="0"/>
                </a:spcAft>
                <a:buClrTx/>
                <a:buSzTx/>
                <a:buFont typeface="Arial" charset="0"/>
                <a:buChar char="•"/>
              </a:pPr>
              <a:r>
                <a:rPr lang="en-US" sz="1200" dirty="0" smtClean="0">
                  <a:latin typeface="Calibri" charset="0"/>
                  <a:ea typeface="Calibri" charset="0"/>
                  <a:cs typeface="Calibri" charset="0"/>
                </a:rPr>
                <a:t>Prepare evaluation for individual stakeholders</a:t>
              </a:r>
            </a:p>
            <a:p>
              <a:pPr marL="117475" indent="-117475" eaLnBrk="1" hangingPunct="1">
                <a:spcBef>
                  <a:spcPts val="600"/>
                </a:spcBef>
                <a:buFont typeface="Arial" charset="0"/>
                <a:buChar char="•"/>
              </a:pPr>
              <a:r>
                <a:rPr lang="en-US" sz="1200" dirty="0">
                  <a:latin typeface="Calibri" charset="0"/>
                  <a:ea typeface="Calibri" charset="0"/>
                  <a:cs typeface="Calibri" charset="0"/>
                </a:rPr>
                <a:t>Prepare evaluation </a:t>
              </a:r>
              <a:r>
                <a:rPr lang="en-US" sz="1200" dirty="0" smtClean="0">
                  <a:latin typeface="Calibri" charset="0"/>
                  <a:ea typeface="Calibri" charset="0"/>
                  <a:cs typeface="Calibri" charset="0"/>
                </a:rPr>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for all stakeholders</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Prepare public document for media and public</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Present group evaluation and recommendations to stakeholders</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Follow up individually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if desired</a:t>
              </a:r>
            </a:p>
            <a:p>
              <a:pPr marL="117475" indent="-117475" eaLnBrk="1" hangingPunct="1">
                <a:spcBef>
                  <a:spcPts val="600"/>
                </a:spcBef>
                <a:buFont typeface="Arial" charset="0"/>
                <a:buChar char="•"/>
              </a:pPr>
              <a:r>
                <a:rPr lang="en-US" sz="1200" dirty="0" smtClean="0">
                  <a:latin typeface="Calibri" charset="0"/>
                  <a:ea typeface="Calibri" charset="0"/>
                  <a:cs typeface="Calibri" charset="0"/>
                </a:rPr>
                <a:t>Follow up over time </a:t>
              </a:r>
              <a:br>
                <a:rPr lang="en-US" sz="1200" dirty="0" smtClean="0">
                  <a:latin typeface="Calibri" charset="0"/>
                  <a:ea typeface="Calibri" charset="0"/>
                  <a:cs typeface="Calibri" charset="0"/>
                </a:rPr>
              </a:br>
              <a:r>
                <a:rPr lang="en-US" sz="1200" dirty="0" smtClean="0">
                  <a:latin typeface="Calibri" charset="0"/>
                  <a:ea typeface="Calibri" charset="0"/>
                  <a:cs typeface="Calibri" charset="0"/>
                </a:rPr>
                <a:t>to encourage implementation of recommendations</a:t>
              </a:r>
              <a:endParaRPr lang="en-US" sz="1200" dirty="0">
                <a:latin typeface="Calibri" charset="0"/>
                <a:ea typeface="Calibri" charset="0"/>
                <a:cs typeface="Calibri" charset="0"/>
              </a:endParaRPr>
            </a:p>
          </p:txBody>
        </p:sp>
      </p:grpSp>
    </p:spTree>
    <p:extLst>
      <p:ext uri="{BB962C8B-B14F-4D97-AF65-F5344CB8AC3E}">
        <p14:creationId xmlns:p14="http://schemas.microsoft.com/office/powerpoint/2010/main" val="1704329501"/>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FIRST_Training_4-3_03</Template>
  <TotalTime>17790</TotalTime>
  <Words>1927</Words>
  <Application>Microsoft Macintosh PowerPoint</Application>
  <PresentationFormat>On-screen Show (4:3)</PresentationFormat>
  <Paragraphs>282</Paragraphs>
  <Slides>16</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Aharoni</vt:lpstr>
      <vt:lpstr>Calibri</vt:lpstr>
      <vt:lpstr>Lucida Grande</vt:lpstr>
      <vt:lpstr>Lucida Sans Regular</vt:lpstr>
      <vt:lpstr>ＭＳ Ｐゴシック</vt:lpstr>
      <vt:lpstr>Arial</vt:lpstr>
      <vt:lpstr>Custom Design</vt:lpstr>
      <vt:lpstr>DAY 2 Module 5:  Coordinating  Exercise Logistics </vt:lpstr>
      <vt:lpstr>Copyright</vt:lpstr>
      <vt:lpstr>Agenda</vt:lpstr>
      <vt:lpstr>Exercise Creation Process</vt:lpstr>
      <vt:lpstr>Exercise Life Cycle</vt:lpstr>
      <vt:lpstr>1. Identifying the Exercise</vt:lpstr>
      <vt:lpstr>2. Planning the Exercise</vt:lpstr>
      <vt:lpstr>3. Executing the Exercise </vt:lpstr>
      <vt:lpstr>4. Evaluating the Exercise </vt:lpstr>
      <vt:lpstr>Exercise Life Cycle</vt:lpstr>
      <vt:lpstr>Coordinate the Logistics</vt:lpstr>
      <vt:lpstr>Check Your Learning!</vt:lpstr>
      <vt:lpstr>Check Your Learning!</vt:lpstr>
      <vt:lpstr>Conclusion</vt:lpstr>
      <vt:lpstr>PowerPoint Presentation</vt:lpstr>
      <vt:lpstr>PowerPoint Presentation</vt:lpstr>
    </vt:vector>
  </TitlesOfParts>
  <Manager/>
  <Company/>
  <LinksUpToDate>false</LinksUpToDate>
  <SharedDoc>false</SharedDoc>
  <HyperlinkBase/>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Exercise Course</dc:title>
  <dc:subject/>
  <dc:creator>FIRST.org</dc:creator>
  <cp:keywords/>
  <dc:description/>
  <cp:lastModifiedBy>Serge Droz</cp:lastModifiedBy>
  <cp:revision>289</cp:revision>
  <cp:lastPrinted>2017-06-20T22:20:02Z</cp:lastPrinted>
  <dcterms:created xsi:type="dcterms:W3CDTF">2017-06-18T18:57:04Z</dcterms:created>
  <dcterms:modified xsi:type="dcterms:W3CDTF">2017-12-24T10:28:01Z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