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7" r:id="rId1"/>
  </p:sldMasterIdLst>
  <p:notesMasterIdLst>
    <p:notesMasterId r:id="rId28"/>
  </p:notesMasterIdLst>
  <p:handoutMasterIdLst>
    <p:handoutMasterId r:id="rId29"/>
  </p:handoutMasterIdLst>
  <p:sldIdLst>
    <p:sldId id="581" r:id="rId2"/>
    <p:sldId id="630" r:id="rId3"/>
    <p:sldId id="582" r:id="rId4"/>
    <p:sldId id="631" r:id="rId5"/>
    <p:sldId id="584" r:id="rId6"/>
    <p:sldId id="585" r:id="rId7"/>
    <p:sldId id="586" r:id="rId8"/>
    <p:sldId id="587" r:id="rId9"/>
    <p:sldId id="588" r:id="rId10"/>
    <p:sldId id="589" r:id="rId11"/>
    <p:sldId id="590" r:id="rId12"/>
    <p:sldId id="591" r:id="rId13"/>
    <p:sldId id="592" r:id="rId14"/>
    <p:sldId id="593" r:id="rId15"/>
    <p:sldId id="594" r:id="rId16"/>
    <p:sldId id="595" r:id="rId17"/>
    <p:sldId id="596" r:id="rId18"/>
    <p:sldId id="597" r:id="rId19"/>
    <p:sldId id="598" r:id="rId20"/>
    <p:sldId id="599" r:id="rId21"/>
    <p:sldId id="600" r:id="rId22"/>
    <p:sldId id="601" r:id="rId23"/>
    <p:sldId id="602" r:id="rId24"/>
    <p:sldId id="603" r:id="rId25"/>
    <p:sldId id="604" r:id="rId26"/>
    <p:sldId id="425" r:id="rId2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4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C4"/>
    <a:srgbClr val="E7A2FF"/>
    <a:srgbClr val="2B812B"/>
    <a:srgbClr val="C3EBC3"/>
    <a:srgbClr val="206220"/>
    <a:srgbClr val="054ABB"/>
    <a:srgbClr val="033483"/>
    <a:srgbClr val="1A4E1A"/>
    <a:srgbClr val="FFFF00"/>
    <a:srgbClr val="EB8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autoAdjust="0"/>
    <p:restoredTop sz="60510" autoAdjust="0"/>
  </p:normalViewPr>
  <p:slideViewPr>
    <p:cSldViewPr snapToGrid="0">
      <p:cViewPr varScale="1">
        <p:scale>
          <a:sx n="62" d="100"/>
          <a:sy n="62" d="100"/>
        </p:scale>
        <p:origin x="2464" y="200"/>
      </p:cViewPr>
      <p:guideLst>
        <p:guide orient="horz" pos="2160"/>
        <p:guide pos="480"/>
      </p:guideLst>
    </p:cSldViewPr>
  </p:slideViewPr>
  <p:outlineViewPr>
    <p:cViewPr>
      <p:scale>
        <a:sx n="33" d="100"/>
        <a:sy n="33" d="100"/>
      </p:scale>
      <p:origin x="0" y="-1912"/>
    </p:cViewPr>
  </p:outlineViewPr>
  <p:notesTextViewPr>
    <p:cViewPr>
      <p:scale>
        <a:sx n="110" d="100"/>
        <a:sy n="110" d="100"/>
      </p:scale>
      <p:origin x="0" y="0"/>
    </p:cViewPr>
  </p:notesTextViewPr>
  <p:sorterViewPr>
    <p:cViewPr>
      <p:scale>
        <a:sx n="200" d="100"/>
        <a:sy n="200" d="100"/>
      </p:scale>
      <p:origin x="0" y="0"/>
    </p:cViewPr>
  </p:sorterViewPr>
  <p:notesViewPr>
    <p:cSldViewPr snapToGrid="0" snapToObjects="1">
      <p:cViewPr varScale="1">
        <p:scale>
          <a:sx n="82" d="100"/>
          <a:sy n="82" d="100"/>
        </p:scale>
        <p:origin x="3176" y="24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2C7256-9A89-4A43-9437-C23C8E410198}" type="doc">
      <dgm:prSet loTypeId="urn:microsoft.com/office/officeart/2005/8/layout/cycle5" loCatId="" qsTypeId="urn:microsoft.com/office/officeart/2005/8/quickstyle/simple4" qsCatId="simple" csTypeId="urn:microsoft.com/office/officeart/2005/8/colors/accent1_5" csCatId="accent1" phldr="1"/>
      <dgm:spPr/>
      <dgm:t>
        <a:bodyPr/>
        <a:lstStyle/>
        <a:p>
          <a:endParaRPr lang="en-US"/>
        </a:p>
      </dgm:t>
    </dgm:pt>
    <dgm:pt modelId="{0FBEE34A-0356-8945-B2BF-A6035E395D45}">
      <dgm:prSet phldrT="[Text]"/>
      <dgm:spPr>
        <a:solidFill>
          <a:schemeClr val="accent4">
            <a:lumMod val="50000"/>
          </a:schemeClr>
        </a:solidFill>
      </dgm:spPr>
      <dgm:t>
        <a:bodyPr/>
        <a:lstStyle/>
        <a:p>
          <a:r>
            <a:rPr lang="en-US" b="1" dirty="0" smtClean="0">
              <a:latin typeface="Calibri" charset="0"/>
              <a:ea typeface="Calibri" charset="0"/>
              <a:cs typeface="Calibri" charset="0"/>
            </a:rPr>
            <a:t>PHASE 1: </a:t>
          </a:r>
          <a:r>
            <a:rPr lang="en-US" dirty="0" smtClean="0">
              <a:latin typeface="Calibri" charset="0"/>
              <a:ea typeface="Calibri" charset="0"/>
              <a:cs typeface="Calibri" charset="0"/>
            </a:rPr>
            <a:t>DESIGN</a:t>
          </a:r>
          <a:endParaRPr lang="en-US" dirty="0">
            <a:latin typeface="Calibri" charset="0"/>
            <a:ea typeface="Calibri" charset="0"/>
            <a:cs typeface="Calibri" charset="0"/>
          </a:endParaRPr>
        </a:p>
      </dgm:t>
    </dgm:pt>
    <dgm:pt modelId="{8FD0C49B-73EF-4B4B-A9D9-C9798C0EA903}" type="parTrans" cxnId="{706416ED-1990-2A4E-8539-DB4AC3774426}">
      <dgm:prSet/>
      <dgm:spPr/>
      <dgm:t>
        <a:bodyPr/>
        <a:lstStyle/>
        <a:p>
          <a:endParaRPr lang="en-US">
            <a:latin typeface="Lucida Sans" charset="0"/>
            <a:ea typeface="Lucida Sans" charset="0"/>
            <a:cs typeface="Lucida Sans" charset="0"/>
          </a:endParaRPr>
        </a:p>
      </dgm:t>
    </dgm:pt>
    <dgm:pt modelId="{E6DAE479-3D40-5047-B5D2-D6AE9E64E05B}" type="sibTrans" cxnId="{706416ED-1990-2A4E-8539-DB4AC3774426}">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59CFDDCA-FC7C-1642-8C52-CBB29CF84543}">
      <dgm:prSet phldrT="[Text]"/>
      <dgm:spPr>
        <a:solidFill>
          <a:schemeClr val="accent4">
            <a:lumMod val="50000"/>
          </a:schemeClr>
        </a:solidFill>
      </dgm:spPr>
      <dgm:t>
        <a:bodyPr/>
        <a:lstStyle/>
        <a:p>
          <a:r>
            <a:rPr lang="en-US" b="1" dirty="0" smtClean="0">
              <a:latin typeface="Calibri" charset="0"/>
              <a:ea typeface="Calibri" charset="0"/>
              <a:cs typeface="Calibri" charset="0"/>
            </a:rPr>
            <a:t>PHASE 2: </a:t>
          </a:r>
          <a:r>
            <a:rPr lang="en-US" b="0" dirty="0" smtClean="0">
              <a:latin typeface="Calibri" charset="0"/>
              <a:ea typeface="Calibri" charset="0"/>
              <a:cs typeface="Calibri" charset="0"/>
            </a:rPr>
            <a:t>DEVELOP</a:t>
          </a:r>
          <a:endParaRPr lang="en-US" b="0" dirty="0">
            <a:latin typeface="Calibri" charset="0"/>
            <a:ea typeface="Calibri" charset="0"/>
            <a:cs typeface="Calibri" charset="0"/>
          </a:endParaRPr>
        </a:p>
      </dgm:t>
    </dgm:pt>
    <dgm:pt modelId="{8A9C0C95-7EE7-DB47-982F-7D0A45F4E0EB}" type="parTrans" cxnId="{04E65D5A-D6B0-2544-B1DA-6274E9822D80}">
      <dgm:prSet/>
      <dgm:spPr/>
      <dgm:t>
        <a:bodyPr/>
        <a:lstStyle/>
        <a:p>
          <a:endParaRPr lang="en-US">
            <a:latin typeface="Lucida Sans" charset="0"/>
            <a:ea typeface="Lucida Sans" charset="0"/>
            <a:cs typeface="Lucida Sans" charset="0"/>
          </a:endParaRPr>
        </a:p>
      </dgm:t>
    </dgm:pt>
    <dgm:pt modelId="{1020DDF4-2E4D-9C48-819F-F127DC23722D}" type="sibTrans" cxnId="{04E65D5A-D6B0-2544-B1DA-6274E9822D80}">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FB018E01-B84C-4449-B537-A68D8149C894}">
      <dgm:prSet phldrT="[Text]"/>
      <dgm:spPr>
        <a:solidFill>
          <a:schemeClr val="accent5">
            <a:lumMod val="75000"/>
          </a:schemeClr>
        </a:solidFill>
      </dgm:spPr>
      <dgm:t>
        <a:bodyPr/>
        <a:lstStyle/>
        <a:p>
          <a:r>
            <a:rPr lang="en-US" b="1" dirty="0" smtClean="0">
              <a:latin typeface="Calibri" charset="0"/>
              <a:ea typeface="Calibri" charset="0"/>
              <a:cs typeface="Calibri" charset="0"/>
            </a:rPr>
            <a:t>PHASE 3: </a:t>
          </a:r>
          <a:r>
            <a:rPr lang="en-US" dirty="0" smtClean="0">
              <a:latin typeface="Calibri" charset="0"/>
              <a:ea typeface="Calibri" charset="0"/>
              <a:cs typeface="Calibri" charset="0"/>
            </a:rPr>
            <a:t>CONDUCT</a:t>
          </a:r>
          <a:endParaRPr lang="en-US" dirty="0">
            <a:latin typeface="Calibri" charset="0"/>
            <a:ea typeface="Calibri" charset="0"/>
            <a:cs typeface="Calibri" charset="0"/>
          </a:endParaRPr>
        </a:p>
      </dgm:t>
    </dgm:pt>
    <dgm:pt modelId="{520AB5AC-B0FB-374A-9A4F-2C2B62FA5371}" type="parTrans" cxnId="{07DB450A-A388-DA41-BBA1-005185DF8348}">
      <dgm:prSet/>
      <dgm:spPr/>
      <dgm:t>
        <a:bodyPr/>
        <a:lstStyle/>
        <a:p>
          <a:endParaRPr lang="en-US">
            <a:latin typeface="Lucida Sans" charset="0"/>
            <a:ea typeface="Lucida Sans" charset="0"/>
            <a:cs typeface="Lucida Sans" charset="0"/>
          </a:endParaRPr>
        </a:p>
      </dgm:t>
    </dgm:pt>
    <dgm:pt modelId="{C7E0D819-04F7-0142-A45B-C3474726C4F3}" type="sibTrans" cxnId="{07DB450A-A388-DA41-BBA1-005185DF8348}">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4F5B987C-9D2B-B442-B160-9D3A69A461EE}">
      <dgm:prSet phldrT="[Text]"/>
      <dgm:spPr>
        <a:solidFill>
          <a:schemeClr val="accent4"/>
        </a:solidFill>
      </dgm:spPr>
      <dgm:t>
        <a:bodyPr/>
        <a:lstStyle/>
        <a:p>
          <a:r>
            <a:rPr lang="en-US" b="1" dirty="0" smtClean="0">
              <a:latin typeface="Calibri" charset="0"/>
              <a:ea typeface="Calibri" charset="0"/>
              <a:cs typeface="Calibri" charset="0"/>
            </a:rPr>
            <a:t>PHASE 4: </a:t>
          </a:r>
          <a:r>
            <a:rPr lang="en-US" b="0" dirty="0" smtClean="0">
              <a:latin typeface="Calibri" charset="0"/>
              <a:ea typeface="Calibri" charset="0"/>
              <a:cs typeface="Calibri" charset="0"/>
            </a:rPr>
            <a:t>EVALUATE</a:t>
          </a:r>
          <a:endParaRPr lang="en-US" b="0" dirty="0">
            <a:latin typeface="Calibri" charset="0"/>
            <a:ea typeface="Calibri" charset="0"/>
            <a:cs typeface="Calibri" charset="0"/>
          </a:endParaRPr>
        </a:p>
      </dgm:t>
    </dgm:pt>
    <dgm:pt modelId="{DBC6AB92-8A3A-3A4D-A924-F3C253EAD51A}" type="parTrans" cxnId="{FAA8B177-2ECA-B941-9C20-31396CAC3084}">
      <dgm:prSet/>
      <dgm:spPr/>
      <dgm:t>
        <a:bodyPr/>
        <a:lstStyle/>
        <a:p>
          <a:endParaRPr lang="en-US">
            <a:latin typeface="Lucida Sans" charset="0"/>
            <a:ea typeface="Lucida Sans" charset="0"/>
            <a:cs typeface="Lucida Sans" charset="0"/>
          </a:endParaRPr>
        </a:p>
      </dgm:t>
    </dgm:pt>
    <dgm:pt modelId="{FAD47BF6-77D6-5547-BF9A-D7E28D406142}" type="sibTrans" cxnId="{FAA8B177-2ECA-B941-9C20-31396CAC3084}">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169EB01C-A7B1-6F48-A8DC-8B428A7026FB}" type="pres">
      <dgm:prSet presAssocID="{592C7256-9A89-4A43-9437-C23C8E410198}" presName="cycle" presStyleCnt="0">
        <dgm:presLayoutVars>
          <dgm:dir/>
          <dgm:resizeHandles val="exact"/>
        </dgm:presLayoutVars>
      </dgm:prSet>
      <dgm:spPr/>
      <dgm:t>
        <a:bodyPr/>
        <a:lstStyle/>
        <a:p>
          <a:endParaRPr lang="en-US"/>
        </a:p>
      </dgm:t>
    </dgm:pt>
    <dgm:pt modelId="{84C0C6A6-0145-EA49-80E4-7591E7AD89A5}" type="pres">
      <dgm:prSet presAssocID="{0FBEE34A-0356-8945-B2BF-A6035E395D45}" presName="node" presStyleLbl="node1" presStyleIdx="0" presStyleCnt="4">
        <dgm:presLayoutVars>
          <dgm:bulletEnabled val="1"/>
        </dgm:presLayoutVars>
      </dgm:prSet>
      <dgm:spPr/>
      <dgm:t>
        <a:bodyPr/>
        <a:lstStyle/>
        <a:p>
          <a:endParaRPr lang="en-US"/>
        </a:p>
      </dgm:t>
    </dgm:pt>
    <dgm:pt modelId="{9E29FF66-BEF0-5C47-8F2E-8F892A6B3C39}" type="pres">
      <dgm:prSet presAssocID="{0FBEE34A-0356-8945-B2BF-A6035E395D45}" presName="spNode" presStyleCnt="0"/>
      <dgm:spPr/>
    </dgm:pt>
    <dgm:pt modelId="{7D022A6C-A8D2-F440-9041-81AB9065676F}" type="pres">
      <dgm:prSet presAssocID="{E6DAE479-3D40-5047-B5D2-D6AE9E64E05B}" presName="sibTrans" presStyleLbl="sibTrans1D1" presStyleIdx="0" presStyleCnt="4"/>
      <dgm:spPr/>
      <dgm:t>
        <a:bodyPr/>
        <a:lstStyle/>
        <a:p>
          <a:endParaRPr lang="en-US"/>
        </a:p>
      </dgm:t>
    </dgm:pt>
    <dgm:pt modelId="{7C26C112-6827-8E4F-B2D9-D5D65A50DE7C}" type="pres">
      <dgm:prSet presAssocID="{59CFDDCA-FC7C-1642-8C52-CBB29CF84543}" presName="node" presStyleLbl="node1" presStyleIdx="1" presStyleCnt="4">
        <dgm:presLayoutVars>
          <dgm:bulletEnabled val="1"/>
        </dgm:presLayoutVars>
      </dgm:prSet>
      <dgm:spPr/>
      <dgm:t>
        <a:bodyPr/>
        <a:lstStyle/>
        <a:p>
          <a:endParaRPr lang="en-US"/>
        </a:p>
      </dgm:t>
    </dgm:pt>
    <dgm:pt modelId="{F03693A7-33FA-8E42-84F4-BA05081CF7F8}" type="pres">
      <dgm:prSet presAssocID="{59CFDDCA-FC7C-1642-8C52-CBB29CF84543}" presName="spNode" presStyleCnt="0"/>
      <dgm:spPr/>
    </dgm:pt>
    <dgm:pt modelId="{C0F939E8-17B6-B74C-A980-0B004816B129}" type="pres">
      <dgm:prSet presAssocID="{1020DDF4-2E4D-9C48-819F-F127DC23722D}" presName="sibTrans" presStyleLbl="sibTrans1D1" presStyleIdx="1" presStyleCnt="4"/>
      <dgm:spPr/>
      <dgm:t>
        <a:bodyPr/>
        <a:lstStyle/>
        <a:p>
          <a:endParaRPr lang="en-US"/>
        </a:p>
      </dgm:t>
    </dgm:pt>
    <dgm:pt modelId="{BA84484A-B3BB-C94A-8345-EACA861E2215}" type="pres">
      <dgm:prSet presAssocID="{FB018E01-B84C-4449-B537-A68D8149C894}" presName="node" presStyleLbl="node1" presStyleIdx="2" presStyleCnt="4">
        <dgm:presLayoutVars>
          <dgm:bulletEnabled val="1"/>
        </dgm:presLayoutVars>
      </dgm:prSet>
      <dgm:spPr/>
      <dgm:t>
        <a:bodyPr/>
        <a:lstStyle/>
        <a:p>
          <a:endParaRPr lang="en-US"/>
        </a:p>
      </dgm:t>
    </dgm:pt>
    <dgm:pt modelId="{4C1E8399-1F69-3F42-83ED-4005A092F13C}" type="pres">
      <dgm:prSet presAssocID="{FB018E01-B84C-4449-B537-A68D8149C894}" presName="spNode" presStyleCnt="0"/>
      <dgm:spPr/>
    </dgm:pt>
    <dgm:pt modelId="{2646C32D-DA64-734B-8E22-C3D2C01E9041}" type="pres">
      <dgm:prSet presAssocID="{C7E0D819-04F7-0142-A45B-C3474726C4F3}" presName="sibTrans" presStyleLbl="sibTrans1D1" presStyleIdx="2" presStyleCnt="4"/>
      <dgm:spPr/>
      <dgm:t>
        <a:bodyPr/>
        <a:lstStyle/>
        <a:p>
          <a:endParaRPr lang="en-US"/>
        </a:p>
      </dgm:t>
    </dgm:pt>
    <dgm:pt modelId="{B3711BA1-3334-9047-B797-89F5B8FE57A0}" type="pres">
      <dgm:prSet presAssocID="{4F5B987C-9D2B-B442-B160-9D3A69A461EE}" presName="node" presStyleLbl="node1" presStyleIdx="3" presStyleCnt="4">
        <dgm:presLayoutVars>
          <dgm:bulletEnabled val="1"/>
        </dgm:presLayoutVars>
      </dgm:prSet>
      <dgm:spPr/>
      <dgm:t>
        <a:bodyPr/>
        <a:lstStyle/>
        <a:p>
          <a:endParaRPr lang="en-US"/>
        </a:p>
      </dgm:t>
    </dgm:pt>
    <dgm:pt modelId="{D69BA042-79ED-CE45-BD7E-73759C30EAA4}" type="pres">
      <dgm:prSet presAssocID="{4F5B987C-9D2B-B442-B160-9D3A69A461EE}" presName="spNode" presStyleCnt="0"/>
      <dgm:spPr/>
    </dgm:pt>
    <dgm:pt modelId="{EB4CDB71-3E39-3048-A084-1BA85C5DE8C0}" type="pres">
      <dgm:prSet presAssocID="{FAD47BF6-77D6-5547-BF9A-D7E28D406142}" presName="sibTrans" presStyleLbl="sibTrans1D1" presStyleIdx="3" presStyleCnt="4"/>
      <dgm:spPr/>
      <dgm:t>
        <a:bodyPr/>
        <a:lstStyle/>
        <a:p>
          <a:endParaRPr lang="en-US"/>
        </a:p>
      </dgm:t>
    </dgm:pt>
  </dgm:ptLst>
  <dgm:cxnLst>
    <dgm:cxn modelId="{B17C0CD5-0443-334F-A8F1-AFB7E002BD45}" type="presOf" srcId="{C7E0D819-04F7-0142-A45B-C3474726C4F3}" destId="{2646C32D-DA64-734B-8E22-C3D2C01E9041}" srcOrd="0" destOrd="0" presId="urn:microsoft.com/office/officeart/2005/8/layout/cycle5"/>
    <dgm:cxn modelId="{07DB450A-A388-DA41-BBA1-005185DF8348}" srcId="{592C7256-9A89-4A43-9437-C23C8E410198}" destId="{FB018E01-B84C-4449-B537-A68D8149C894}" srcOrd="2" destOrd="0" parTransId="{520AB5AC-B0FB-374A-9A4F-2C2B62FA5371}" sibTransId="{C7E0D819-04F7-0142-A45B-C3474726C4F3}"/>
    <dgm:cxn modelId="{8BDC6433-E18A-734E-B3BD-5EE78537ADA9}" type="presOf" srcId="{FAD47BF6-77D6-5547-BF9A-D7E28D406142}" destId="{EB4CDB71-3E39-3048-A084-1BA85C5DE8C0}" srcOrd="0" destOrd="0" presId="urn:microsoft.com/office/officeart/2005/8/layout/cycle5"/>
    <dgm:cxn modelId="{73DFCF3D-BD89-3C47-A963-4015299264BB}" type="presOf" srcId="{FB018E01-B84C-4449-B537-A68D8149C894}" destId="{BA84484A-B3BB-C94A-8345-EACA861E2215}" srcOrd="0" destOrd="0" presId="urn:microsoft.com/office/officeart/2005/8/layout/cycle5"/>
    <dgm:cxn modelId="{5C8272C1-52E0-4C41-96BA-D0816F5DB972}" type="presOf" srcId="{E6DAE479-3D40-5047-B5D2-D6AE9E64E05B}" destId="{7D022A6C-A8D2-F440-9041-81AB9065676F}" srcOrd="0" destOrd="0" presId="urn:microsoft.com/office/officeart/2005/8/layout/cycle5"/>
    <dgm:cxn modelId="{83C76CDA-EBBF-294C-84AC-2B2AF82B75BB}" type="presOf" srcId="{0FBEE34A-0356-8945-B2BF-A6035E395D45}" destId="{84C0C6A6-0145-EA49-80E4-7591E7AD89A5}" srcOrd="0" destOrd="0" presId="urn:microsoft.com/office/officeart/2005/8/layout/cycle5"/>
    <dgm:cxn modelId="{242DDE83-3B15-AD46-B7AA-10C615847947}" type="presOf" srcId="{59CFDDCA-FC7C-1642-8C52-CBB29CF84543}" destId="{7C26C112-6827-8E4F-B2D9-D5D65A50DE7C}" srcOrd="0" destOrd="0" presId="urn:microsoft.com/office/officeart/2005/8/layout/cycle5"/>
    <dgm:cxn modelId="{0943F126-0823-B441-B3BA-4384CC434D03}" type="presOf" srcId="{592C7256-9A89-4A43-9437-C23C8E410198}" destId="{169EB01C-A7B1-6F48-A8DC-8B428A7026FB}" srcOrd="0" destOrd="0" presId="urn:microsoft.com/office/officeart/2005/8/layout/cycle5"/>
    <dgm:cxn modelId="{38F89CA8-CB0F-B74A-8922-E46A35DD91FE}" type="presOf" srcId="{1020DDF4-2E4D-9C48-819F-F127DC23722D}" destId="{C0F939E8-17B6-B74C-A980-0B004816B129}" srcOrd="0" destOrd="0" presId="urn:microsoft.com/office/officeart/2005/8/layout/cycle5"/>
    <dgm:cxn modelId="{88253BD6-0E5F-E045-B034-581D011F7377}" type="presOf" srcId="{4F5B987C-9D2B-B442-B160-9D3A69A461EE}" destId="{B3711BA1-3334-9047-B797-89F5B8FE57A0}" srcOrd="0" destOrd="0" presId="urn:microsoft.com/office/officeart/2005/8/layout/cycle5"/>
    <dgm:cxn modelId="{04E65D5A-D6B0-2544-B1DA-6274E9822D80}" srcId="{592C7256-9A89-4A43-9437-C23C8E410198}" destId="{59CFDDCA-FC7C-1642-8C52-CBB29CF84543}" srcOrd="1" destOrd="0" parTransId="{8A9C0C95-7EE7-DB47-982F-7D0A45F4E0EB}" sibTransId="{1020DDF4-2E4D-9C48-819F-F127DC23722D}"/>
    <dgm:cxn modelId="{FAA8B177-2ECA-B941-9C20-31396CAC3084}" srcId="{592C7256-9A89-4A43-9437-C23C8E410198}" destId="{4F5B987C-9D2B-B442-B160-9D3A69A461EE}" srcOrd="3" destOrd="0" parTransId="{DBC6AB92-8A3A-3A4D-A924-F3C253EAD51A}" sibTransId="{FAD47BF6-77D6-5547-BF9A-D7E28D406142}"/>
    <dgm:cxn modelId="{706416ED-1990-2A4E-8539-DB4AC3774426}" srcId="{592C7256-9A89-4A43-9437-C23C8E410198}" destId="{0FBEE34A-0356-8945-B2BF-A6035E395D45}" srcOrd="0" destOrd="0" parTransId="{8FD0C49B-73EF-4B4B-A9D9-C9798C0EA903}" sibTransId="{E6DAE479-3D40-5047-B5D2-D6AE9E64E05B}"/>
    <dgm:cxn modelId="{E7C315F2-D782-A746-8383-7322CD97F085}" type="presParOf" srcId="{169EB01C-A7B1-6F48-A8DC-8B428A7026FB}" destId="{84C0C6A6-0145-EA49-80E4-7591E7AD89A5}" srcOrd="0" destOrd="0" presId="urn:microsoft.com/office/officeart/2005/8/layout/cycle5"/>
    <dgm:cxn modelId="{B5021649-DAD1-234D-B0A8-2FB873B4A39A}" type="presParOf" srcId="{169EB01C-A7B1-6F48-A8DC-8B428A7026FB}" destId="{9E29FF66-BEF0-5C47-8F2E-8F892A6B3C39}" srcOrd="1" destOrd="0" presId="urn:microsoft.com/office/officeart/2005/8/layout/cycle5"/>
    <dgm:cxn modelId="{3CA8BA65-2EA5-4040-A92F-DFB25699A1F3}" type="presParOf" srcId="{169EB01C-A7B1-6F48-A8DC-8B428A7026FB}" destId="{7D022A6C-A8D2-F440-9041-81AB9065676F}" srcOrd="2" destOrd="0" presId="urn:microsoft.com/office/officeart/2005/8/layout/cycle5"/>
    <dgm:cxn modelId="{257053DE-22DF-D340-981B-C87B3206CB48}" type="presParOf" srcId="{169EB01C-A7B1-6F48-A8DC-8B428A7026FB}" destId="{7C26C112-6827-8E4F-B2D9-D5D65A50DE7C}" srcOrd="3" destOrd="0" presId="urn:microsoft.com/office/officeart/2005/8/layout/cycle5"/>
    <dgm:cxn modelId="{E4A4EE9D-E804-5849-B8BC-66625145609D}" type="presParOf" srcId="{169EB01C-A7B1-6F48-A8DC-8B428A7026FB}" destId="{F03693A7-33FA-8E42-84F4-BA05081CF7F8}" srcOrd="4" destOrd="0" presId="urn:microsoft.com/office/officeart/2005/8/layout/cycle5"/>
    <dgm:cxn modelId="{9CA98BCE-275B-4D49-BF67-0294FF39AC40}" type="presParOf" srcId="{169EB01C-A7B1-6F48-A8DC-8B428A7026FB}" destId="{C0F939E8-17B6-B74C-A980-0B004816B129}" srcOrd="5" destOrd="0" presId="urn:microsoft.com/office/officeart/2005/8/layout/cycle5"/>
    <dgm:cxn modelId="{6641A69E-4D83-2349-9991-EE302BADE6B6}" type="presParOf" srcId="{169EB01C-A7B1-6F48-A8DC-8B428A7026FB}" destId="{BA84484A-B3BB-C94A-8345-EACA861E2215}" srcOrd="6" destOrd="0" presId="urn:microsoft.com/office/officeart/2005/8/layout/cycle5"/>
    <dgm:cxn modelId="{35C60F55-256F-4E41-A334-10852B3D7A41}" type="presParOf" srcId="{169EB01C-A7B1-6F48-A8DC-8B428A7026FB}" destId="{4C1E8399-1F69-3F42-83ED-4005A092F13C}" srcOrd="7" destOrd="0" presId="urn:microsoft.com/office/officeart/2005/8/layout/cycle5"/>
    <dgm:cxn modelId="{70E9B78B-2C9B-CD47-80B4-43DABFCE6391}" type="presParOf" srcId="{169EB01C-A7B1-6F48-A8DC-8B428A7026FB}" destId="{2646C32D-DA64-734B-8E22-C3D2C01E9041}" srcOrd="8" destOrd="0" presId="urn:microsoft.com/office/officeart/2005/8/layout/cycle5"/>
    <dgm:cxn modelId="{5375B059-C288-CF4F-B0BD-017E0008BD06}" type="presParOf" srcId="{169EB01C-A7B1-6F48-A8DC-8B428A7026FB}" destId="{B3711BA1-3334-9047-B797-89F5B8FE57A0}" srcOrd="9" destOrd="0" presId="urn:microsoft.com/office/officeart/2005/8/layout/cycle5"/>
    <dgm:cxn modelId="{24802C3E-30BB-6D4E-8DA9-BFBCF9CD5855}" type="presParOf" srcId="{169EB01C-A7B1-6F48-A8DC-8B428A7026FB}" destId="{D69BA042-79ED-CE45-BD7E-73759C30EAA4}" srcOrd="10" destOrd="0" presId="urn:microsoft.com/office/officeart/2005/8/layout/cycle5"/>
    <dgm:cxn modelId="{8845257F-A52C-FF4C-862B-8C8DB15A6F12}" type="presParOf" srcId="{169EB01C-A7B1-6F48-A8DC-8B428A7026FB}" destId="{EB4CDB71-3E39-3048-A084-1BA85C5DE8C0}"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C0C6A6-0145-EA49-80E4-7591E7AD89A5}">
      <dsp:nvSpPr>
        <dsp:cNvPr id="0" name=""/>
        <dsp:cNvSpPr/>
      </dsp:nvSpPr>
      <dsp:spPr>
        <a:xfrm>
          <a:off x="3690193" y="1710"/>
          <a:ext cx="1763613" cy="1146348"/>
        </a:xfrm>
        <a:prstGeom prst="roundRect">
          <a:avLst/>
        </a:prstGeom>
        <a:solidFill>
          <a:schemeClr val="accent4">
            <a:lumMod val="5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1: </a:t>
          </a:r>
          <a:r>
            <a:rPr lang="en-US" sz="2700" kern="1200" dirty="0" smtClean="0">
              <a:latin typeface="Calibri" charset="0"/>
              <a:ea typeface="Calibri" charset="0"/>
              <a:cs typeface="Calibri" charset="0"/>
            </a:rPr>
            <a:t>DESIGN</a:t>
          </a:r>
          <a:endParaRPr lang="en-US" sz="2700" kern="1200" dirty="0">
            <a:latin typeface="Calibri" charset="0"/>
            <a:ea typeface="Calibri" charset="0"/>
            <a:cs typeface="Calibri" charset="0"/>
          </a:endParaRPr>
        </a:p>
      </dsp:txBody>
      <dsp:txXfrm>
        <a:off x="3746153" y="57670"/>
        <a:ext cx="1651693" cy="1034428"/>
      </dsp:txXfrm>
    </dsp:sp>
    <dsp:sp modelId="{7D022A6C-A8D2-F440-9041-81AB9065676F}">
      <dsp:nvSpPr>
        <dsp:cNvPr id="0" name=""/>
        <dsp:cNvSpPr/>
      </dsp:nvSpPr>
      <dsp:spPr>
        <a:xfrm>
          <a:off x="2676837" y="574884"/>
          <a:ext cx="3790324" cy="3790324"/>
        </a:xfrm>
        <a:custGeom>
          <a:avLst/>
          <a:gdLst/>
          <a:ahLst/>
          <a:cxnLst/>
          <a:rect l="0" t="0" r="0" b="0"/>
          <a:pathLst>
            <a:path>
              <a:moveTo>
                <a:pt x="3020799" y="370504"/>
              </a:moveTo>
              <a:arcTo wR="1895162" hR="1895162" stAng="18386281"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 modelId="{7C26C112-6827-8E4F-B2D9-D5D65A50DE7C}">
      <dsp:nvSpPr>
        <dsp:cNvPr id="0" name=""/>
        <dsp:cNvSpPr/>
      </dsp:nvSpPr>
      <dsp:spPr>
        <a:xfrm>
          <a:off x="5585355" y="1896872"/>
          <a:ext cx="1763613" cy="1146348"/>
        </a:xfrm>
        <a:prstGeom prst="roundRect">
          <a:avLst/>
        </a:prstGeom>
        <a:solidFill>
          <a:schemeClr val="accent4">
            <a:lumMod val="5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2: </a:t>
          </a:r>
          <a:r>
            <a:rPr lang="en-US" sz="2700" b="0" kern="1200" dirty="0" smtClean="0">
              <a:latin typeface="Calibri" charset="0"/>
              <a:ea typeface="Calibri" charset="0"/>
              <a:cs typeface="Calibri" charset="0"/>
            </a:rPr>
            <a:t>DEVELOP</a:t>
          </a:r>
          <a:endParaRPr lang="en-US" sz="2700" b="0" kern="1200" dirty="0">
            <a:latin typeface="Calibri" charset="0"/>
            <a:ea typeface="Calibri" charset="0"/>
            <a:cs typeface="Calibri" charset="0"/>
          </a:endParaRPr>
        </a:p>
      </dsp:txBody>
      <dsp:txXfrm>
        <a:off x="5641315" y="1952832"/>
        <a:ext cx="1651693" cy="1034428"/>
      </dsp:txXfrm>
    </dsp:sp>
    <dsp:sp modelId="{C0F939E8-17B6-B74C-A980-0B004816B129}">
      <dsp:nvSpPr>
        <dsp:cNvPr id="0" name=""/>
        <dsp:cNvSpPr/>
      </dsp:nvSpPr>
      <dsp:spPr>
        <a:xfrm>
          <a:off x="2676837" y="574884"/>
          <a:ext cx="3790324" cy="3790324"/>
        </a:xfrm>
        <a:custGeom>
          <a:avLst/>
          <a:gdLst/>
          <a:ahLst/>
          <a:cxnLst/>
          <a:rect l="0" t="0" r="0" b="0"/>
          <a:pathLst>
            <a:path>
              <a:moveTo>
                <a:pt x="3593957" y="2735241"/>
              </a:moveTo>
              <a:arcTo wR="1895162" hR="1895162" stAng="1578784"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 modelId="{BA84484A-B3BB-C94A-8345-EACA861E2215}">
      <dsp:nvSpPr>
        <dsp:cNvPr id="0" name=""/>
        <dsp:cNvSpPr/>
      </dsp:nvSpPr>
      <dsp:spPr>
        <a:xfrm>
          <a:off x="3690193" y="3792034"/>
          <a:ext cx="1763613" cy="1146348"/>
        </a:xfrm>
        <a:prstGeom prst="roundRect">
          <a:avLst/>
        </a:prstGeom>
        <a:solidFill>
          <a:schemeClr val="accent5">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3: </a:t>
          </a:r>
          <a:r>
            <a:rPr lang="en-US" sz="2700" kern="1200" dirty="0" smtClean="0">
              <a:latin typeface="Calibri" charset="0"/>
              <a:ea typeface="Calibri" charset="0"/>
              <a:cs typeface="Calibri" charset="0"/>
            </a:rPr>
            <a:t>CONDUCT</a:t>
          </a:r>
          <a:endParaRPr lang="en-US" sz="2700" kern="1200" dirty="0">
            <a:latin typeface="Calibri" charset="0"/>
            <a:ea typeface="Calibri" charset="0"/>
            <a:cs typeface="Calibri" charset="0"/>
          </a:endParaRPr>
        </a:p>
      </dsp:txBody>
      <dsp:txXfrm>
        <a:off x="3746153" y="3847994"/>
        <a:ext cx="1651693" cy="1034428"/>
      </dsp:txXfrm>
    </dsp:sp>
    <dsp:sp modelId="{2646C32D-DA64-734B-8E22-C3D2C01E9041}">
      <dsp:nvSpPr>
        <dsp:cNvPr id="0" name=""/>
        <dsp:cNvSpPr/>
      </dsp:nvSpPr>
      <dsp:spPr>
        <a:xfrm>
          <a:off x="2676837" y="574884"/>
          <a:ext cx="3790324" cy="3790324"/>
        </a:xfrm>
        <a:custGeom>
          <a:avLst/>
          <a:gdLst/>
          <a:ahLst/>
          <a:cxnLst/>
          <a:rect l="0" t="0" r="0" b="0"/>
          <a:pathLst>
            <a:path>
              <a:moveTo>
                <a:pt x="769525" y="3419819"/>
              </a:moveTo>
              <a:arcTo wR="1895162" hR="1895162" stAng="7586281"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 modelId="{B3711BA1-3334-9047-B797-89F5B8FE57A0}">
      <dsp:nvSpPr>
        <dsp:cNvPr id="0" name=""/>
        <dsp:cNvSpPr/>
      </dsp:nvSpPr>
      <dsp:spPr>
        <a:xfrm>
          <a:off x="1795031" y="1896872"/>
          <a:ext cx="1763613" cy="1146348"/>
        </a:xfrm>
        <a:prstGeom prst="roundRect">
          <a:avLst/>
        </a:prstGeom>
        <a:solidFill>
          <a:schemeClr val="accent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4: </a:t>
          </a:r>
          <a:r>
            <a:rPr lang="en-US" sz="2700" b="0" kern="1200" dirty="0" smtClean="0">
              <a:latin typeface="Calibri" charset="0"/>
              <a:ea typeface="Calibri" charset="0"/>
              <a:cs typeface="Calibri" charset="0"/>
            </a:rPr>
            <a:t>EVALUATE</a:t>
          </a:r>
          <a:endParaRPr lang="en-US" sz="2700" b="0" kern="1200" dirty="0">
            <a:latin typeface="Calibri" charset="0"/>
            <a:ea typeface="Calibri" charset="0"/>
            <a:cs typeface="Calibri" charset="0"/>
          </a:endParaRPr>
        </a:p>
      </dsp:txBody>
      <dsp:txXfrm>
        <a:off x="1850991" y="1952832"/>
        <a:ext cx="1651693" cy="1034428"/>
      </dsp:txXfrm>
    </dsp:sp>
    <dsp:sp modelId="{EB4CDB71-3E39-3048-A084-1BA85C5DE8C0}">
      <dsp:nvSpPr>
        <dsp:cNvPr id="0" name=""/>
        <dsp:cNvSpPr/>
      </dsp:nvSpPr>
      <dsp:spPr>
        <a:xfrm>
          <a:off x="2676837" y="574884"/>
          <a:ext cx="3790324" cy="3790324"/>
        </a:xfrm>
        <a:custGeom>
          <a:avLst/>
          <a:gdLst/>
          <a:ahLst/>
          <a:cxnLst/>
          <a:rect l="0" t="0" r="0" b="0"/>
          <a:pathLst>
            <a:path>
              <a:moveTo>
                <a:pt x="196366" y="1055083"/>
              </a:moveTo>
              <a:arcTo wR="1895162" hR="1895162" stAng="12378784"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5322277" cy="457200"/>
          </a:xfrm>
          <a:prstGeom prst="rect">
            <a:avLst/>
          </a:prstGeom>
        </p:spPr>
        <p:txBody>
          <a:bodyPr vert="horz" lIns="91440" tIns="45720" rIns="91440" bIns="45720" rtlCol="0"/>
          <a:lstStyle>
            <a:lvl1pPr algn="l">
              <a:defRPr sz="1200"/>
            </a:lvl1pPr>
          </a:lstStyle>
          <a:p>
            <a:r>
              <a:rPr lang="en-US" dirty="0">
                <a:latin typeface="Calibri" charset="0"/>
                <a:ea typeface="Calibri" charset="0"/>
                <a:cs typeface="Calibri" charset="0"/>
              </a:rPr>
              <a:t>Module 8: Evaluating an </a:t>
            </a:r>
            <a:r>
              <a:rPr lang="en-US" dirty="0" smtClean="0">
                <a:latin typeface="Calibri" charset="0"/>
                <a:ea typeface="Calibri" charset="0"/>
                <a:cs typeface="Calibri" charset="0"/>
              </a:rPr>
              <a:t>Exercise</a:t>
            </a:r>
            <a:endParaRPr lang="en-US" dirty="0">
              <a:latin typeface="Calibri" charset="0"/>
              <a:ea typeface="Calibri" charset="0"/>
              <a:cs typeface="Calibri"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dirty="0">
                <a:latin typeface="Calibri" charset="0"/>
                <a:ea typeface="Calibri" charset="0"/>
                <a:cs typeface="Calibri" charset="0"/>
              </a:rPr>
              <a:t>Student Guide</a:t>
            </a:r>
          </a:p>
          <a:p>
            <a:endParaRPr lang="en-US" dirty="0">
              <a:latin typeface="Calibri" charset="0"/>
              <a:ea typeface="Calibri" charset="0"/>
              <a:cs typeface="Calibri" charset="0"/>
            </a:endParaRPr>
          </a:p>
        </p:txBody>
      </p:sp>
      <p:sp>
        <p:nvSpPr>
          <p:cNvPr id="6" name="Footer Placeholder 3"/>
          <p:cNvSpPr>
            <a:spLocks noGrp="1"/>
          </p:cNvSpPr>
          <p:nvPr>
            <p:ph type="ftr" sz="quarter" idx="2"/>
          </p:nvPr>
        </p:nvSpPr>
        <p:spPr>
          <a:xfrm>
            <a:off x="-1" y="8685213"/>
            <a:ext cx="3985847" cy="457200"/>
          </a:xfrm>
          <a:prstGeom prst="rect">
            <a:avLst/>
          </a:prstGeom>
        </p:spPr>
        <p:txBody>
          <a:bodyPr vert="horz" lIns="91440" tIns="45720" rIns="91440" bIns="45720" rtlCol="0" anchor="b"/>
          <a:lstStyle>
            <a:lvl1pPr algn="l">
              <a:defRPr sz="1200"/>
            </a:lvl1pPr>
          </a:lstStyle>
          <a:p>
            <a:r>
              <a:rPr lang="en-US" sz="800" dirty="0" smtClean="0">
                <a:latin typeface="Calibri" charset="0"/>
                <a:ea typeface="Calibri" charset="0"/>
                <a:cs typeface="Calibri" charset="0"/>
              </a:rPr>
              <a:t>Module 8: Evaluating an Exercise © 2017 FIRST</a:t>
            </a:r>
            <a:endParaRPr lang="en-US" sz="800" dirty="0">
              <a:latin typeface="Calibri" charset="0"/>
              <a:ea typeface="Calibri" charset="0"/>
              <a:cs typeface="Calibri" charset="0"/>
            </a:endParaRPr>
          </a:p>
        </p:txBody>
      </p:sp>
      <p:sp>
        <p:nvSpPr>
          <p:cNvPr id="7"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A0CCC7-7E1B-4CF2-A4EE-141B2747F2FA}" type="slidenum">
              <a:rPr lang="en-US" sz="800" smtClean="0">
                <a:latin typeface="Calibri" charset="0"/>
                <a:ea typeface="Calibri" charset="0"/>
                <a:cs typeface="Calibri" charset="0"/>
              </a:rPr>
              <a:t>‹#›</a:t>
            </a:fld>
            <a:endParaRPr lang="en-US" sz="800" dirty="0">
              <a:latin typeface="Calibri" charset="0"/>
              <a:ea typeface="Calibri" charset="0"/>
              <a:cs typeface="Calibri" charset="0"/>
            </a:endParaRPr>
          </a:p>
        </p:txBody>
      </p:sp>
    </p:spTree>
    <p:extLst>
      <p:ext uri="{BB962C8B-B14F-4D97-AF65-F5344CB8AC3E}">
        <p14:creationId xmlns:p14="http://schemas.microsoft.com/office/powerpoint/2010/main" val="148043503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b="0" i="0">
                <a:latin typeface="Calibri" charset="0"/>
                <a:ea typeface="Calibri" charset="0"/>
                <a:cs typeface="Calibri" charset="0"/>
              </a:defRPr>
            </a:lvl1pPr>
          </a:lstStyle>
          <a:p>
            <a:pPr>
              <a:defRPr/>
            </a:pPr>
            <a:endParaRPr lang="en-US" altLang="en-US" dirty="0"/>
          </a:p>
        </p:txBody>
      </p:sp>
      <p:sp>
        <p:nvSpPr>
          <p:cNvPr id="2355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i="0">
                <a:latin typeface="Calibri" charset="0"/>
                <a:ea typeface="Calibri" charset="0"/>
                <a:cs typeface="Calibri" charset="0"/>
              </a:defRPr>
            </a:lvl1pPr>
          </a:lstStyle>
          <a:p>
            <a:pPr>
              <a:defRPr/>
            </a:pPr>
            <a:fld id="{81892EE4-E14D-4FAA-B9C1-98613337A36C}" type="datetime1">
              <a:rPr lang="en-US" altLang="en-US" smtClean="0"/>
              <a:pPr>
                <a:defRPr/>
              </a:pPr>
              <a:t>12/24/17</a:t>
            </a:fld>
            <a:endParaRPr lang="en-US" altLang="en-US" dirty="0"/>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558" name="Rectangle 6"/>
          <p:cNvSpPr>
            <a:spLocks noGrp="1" noChangeArrowheads="1"/>
          </p:cNvSpPr>
          <p:nvPr>
            <p:ph type="ftr" sz="quarter" idx="4"/>
          </p:nvPr>
        </p:nvSpPr>
        <p:spPr bwMode="auto">
          <a:xfrm>
            <a:off x="0" y="8928556"/>
            <a:ext cx="2140330" cy="215444"/>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spAutoFit/>
          </a:bodyPr>
          <a:lstStyle>
            <a:lvl1pPr eaLnBrk="1" hangingPunct="1">
              <a:defRPr sz="800" b="0" i="0">
                <a:latin typeface="Calibri" charset="0"/>
                <a:ea typeface="Calibri" charset="0"/>
                <a:cs typeface="Calibri" charset="0"/>
              </a:defRPr>
            </a:lvl1pPr>
          </a:lstStyle>
          <a:p>
            <a:pPr>
              <a:defRPr/>
            </a:pPr>
            <a:r>
              <a:rPr lang="en-US" altLang="en-US" smtClean="0"/>
              <a:t>Module 8: Evaluating an Exercise © 2017 FIRST</a:t>
            </a:r>
            <a:endParaRPr lang="en-US" altLang="en-US" dirty="0"/>
          </a:p>
        </p:txBody>
      </p:sp>
      <p:sp>
        <p:nvSpPr>
          <p:cNvPr id="2355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800" b="0" i="0">
                <a:latin typeface="Calibri" charset="0"/>
                <a:ea typeface="Calibri" charset="0"/>
                <a:cs typeface="Calibri" charset="0"/>
              </a:defRPr>
            </a:lvl1pPr>
          </a:lstStyle>
          <a:p>
            <a:fld id="{F5E97437-CEF4-4036-91BC-BC5EA72D1A5E}" type="slidenum">
              <a:rPr lang="en-US" altLang="en-US" smtClean="0"/>
              <a:pPr/>
              <a:t>‹#›</a:t>
            </a:fld>
            <a:endParaRPr lang="en-US" altLang="en-US" dirty="0"/>
          </a:p>
        </p:txBody>
      </p:sp>
      <p:sp>
        <p:nvSpPr>
          <p:cNvPr id="2" name="Notes Placeholder 1"/>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txBox="1">
            <a:spLocks noChangeArrowheads="1"/>
          </p:cNvSpPr>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800" b="0" i="0" kern="1200">
                <a:solidFill>
                  <a:schemeClr val="tx1"/>
                </a:solidFill>
                <a:latin typeface="Lucida Sans Regular" charset="0"/>
                <a:ea typeface="Lucida Sans Regular" charset="0"/>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fld id="{F5E97437-CEF4-4036-91BC-BC5EA72D1A5E}" type="slidenum">
              <a:rPr lang="en-US" altLang="en-US" smtClean="0">
                <a:latin typeface="Calibri" charset="0"/>
                <a:ea typeface="Calibri" charset="0"/>
                <a:cs typeface="Calibri" charset="0"/>
              </a:rPr>
              <a:pPr/>
              <a:t>‹#›</a:t>
            </a:fld>
            <a:endParaRPr lang="en-US" altLang="en-US" dirty="0">
              <a:latin typeface="Calibri" charset="0"/>
              <a:ea typeface="Calibri" charset="0"/>
              <a:cs typeface="Calibri" charset="0"/>
            </a:endParaRPr>
          </a:p>
        </p:txBody>
      </p:sp>
    </p:spTree>
    <p:extLst>
      <p:ext uri="{BB962C8B-B14F-4D97-AF65-F5344CB8AC3E}">
        <p14:creationId xmlns:p14="http://schemas.microsoft.com/office/powerpoint/2010/main" val="4132337777"/>
      </p:ext>
    </p:extLst>
  </p:cSld>
  <p:clrMap bg1="lt1" tx1="dk1" bg2="lt2" tx2="dk2" accent1="accent1" accent2="accent2" accent3="accent3" accent4="accent4" accent5="accent5" accent6="accent6" hlink="hlink" folHlink="folHlink"/>
  <p:hf hdr="0" dt="0"/>
  <p:notesStyle>
    <a:lvl1pPr algn="l" defTabSz="457200" rtl="0" eaLnBrk="0" fontAlgn="base" hangingPunct="0">
      <a:lnSpc>
        <a:spcPct val="90000"/>
      </a:lnSpc>
      <a:spcBef>
        <a:spcPts val="1600"/>
      </a:spcBef>
      <a:spcAft>
        <a:spcPct val="0"/>
      </a:spcAft>
      <a:defRPr sz="1200" b="0" i="0" kern="1200">
        <a:solidFill>
          <a:schemeClr val="tx1"/>
        </a:solidFill>
        <a:latin typeface="Calibri" charset="0"/>
        <a:ea typeface="Calibri" charset="0"/>
        <a:cs typeface="Calibri" charset="0"/>
      </a:defRPr>
    </a:lvl1pPr>
    <a:lvl2pPr marL="285750" indent="-195263" algn="l" defTabSz="457200" rtl="0" eaLnBrk="0" fontAlgn="base" hangingPunct="0">
      <a:lnSpc>
        <a:spcPct val="90000"/>
      </a:lnSpc>
      <a:spcBef>
        <a:spcPts val="1000"/>
      </a:spcBef>
      <a:spcAft>
        <a:spcPct val="0"/>
      </a:spcAft>
      <a:buFont typeface="Arial" charset="0"/>
      <a:buChar char="•"/>
      <a:tabLst/>
      <a:defRPr sz="1200" b="0" i="0" kern="1200">
        <a:solidFill>
          <a:schemeClr val="tx1"/>
        </a:solidFill>
        <a:latin typeface="Calibri" charset="0"/>
        <a:ea typeface="Calibri" charset="0"/>
        <a:cs typeface="Calibri" charset="0"/>
      </a:defRPr>
    </a:lvl2pPr>
    <a:lvl3pPr marL="407988" indent="-136525" algn="l" defTabSz="457200" rtl="0" eaLnBrk="0" fontAlgn="base" hangingPunct="0">
      <a:lnSpc>
        <a:spcPct val="90000"/>
      </a:lnSpc>
      <a:spcBef>
        <a:spcPts val="400"/>
      </a:spcBef>
      <a:spcAft>
        <a:spcPct val="0"/>
      </a:spcAft>
      <a:buFont typeface="Lucida Grande"/>
      <a:buChar char="–"/>
      <a:tabLst/>
      <a:defRPr sz="1200" b="0" i="0" kern="1200">
        <a:solidFill>
          <a:schemeClr val="tx1"/>
        </a:solidFill>
        <a:latin typeface="Calibri" charset="0"/>
        <a:ea typeface="Calibri" charset="0"/>
        <a:cs typeface="Calibri" charset="0"/>
      </a:defRPr>
    </a:lvl3pPr>
    <a:lvl4pPr marL="573088" indent="-165100" algn="l" defTabSz="457200" rtl="0" eaLnBrk="0" fontAlgn="base" hangingPunct="0">
      <a:lnSpc>
        <a:spcPct val="90000"/>
      </a:lnSpc>
      <a:spcBef>
        <a:spcPts val="400"/>
      </a:spcBef>
      <a:spcAft>
        <a:spcPct val="0"/>
      </a:spcAft>
      <a:buFont typeface="Arial" charset="0"/>
      <a:buChar char="•"/>
      <a:tabLst/>
      <a:defRPr sz="1200" b="0" i="0" kern="1200">
        <a:solidFill>
          <a:schemeClr val="tx1"/>
        </a:solidFill>
        <a:latin typeface="Calibri" charset="0"/>
        <a:ea typeface="Calibri" charset="0"/>
        <a:cs typeface="Calibri" charset="0"/>
      </a:defRPr>
    </a:lvl4pPr>
    <a:lvl5pPr marL="755650" indent="-182563" algn="l" defTabSz="457200" rtl="0" eaLnBrk="0" fontAlgn="base" hangingPunct="0">
      <a:lnSpc>
        <a:spcPct val="90000"/>
      </a:lnSpc>
      <a:spcBef>
        <a:spcPts val="400"/>
      </a:spcBef>
      <a:spcAft>
        <a:spcPct val="0"/>
      </a:spcAft>
      <a:buFont typeface="Lucida Grande"/>
      <a:buChar char="–"/>
      <a:tabLst/>
      <a:defRPr sz="1200" b="0" i="0" kern="1200">
        <a:solidFill>
          <a:schemeClr val="tx1"/>
        </a:solidFill>
        <a:latin typeface="Calibri" charset="0"/>
        <a:ea typeface="Calibri" charset="0"/>
        <a:cs typeface="Calibri"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xfrm>
            <a:off x="802105" y="4343400"/>
            <a:ext cx="5253790" cy="4114800"/>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defRPr/>
            </a:pPr>
            <a:r>
              <a:rPr lang="en-US" b="1" dirty="0"/>
              <a:t>Module 8: </a:t>
            </a:r>
            <a:r>
              <a:rPr lang="en-US" i="1" dirty="0" smtClean="0"/>
              <a:t>60 </a:t>
            </a:r>
            <a:r>
              <a:rPr lang="en-US" i="1" dirty="0"/>
              <a:t>minutes</a:t>
            </a:r>
          </a:p>
          <a:p>
            <a:pPr eaLnBrk="1" hangingPunct="1">
              <a:defRPr/>
            </a:pPr>
            <a:r>
              <a:rPr lang="en-US" b="1" dirty="0" smtClean="0"/>
              <a:t>Say</a:t>
            </a:r>
            <a:r>
              <a:rPr lang="en-US" b="1" dirty="0"/>
              <a:t>: </a:t>
            </a:r>
            <a:r>
              <a:rPr lang="en-US" dirty="0"/>
              <a:t>Module 8 will explore evaluating an exercise.</a:t>
            </a:r>
          </a:p>
        </p:txBody>
      </p:sp>
      <p:sp>
        <p:nvSpPr>
          <p:cNvPr id="6" name="Rectangle 6"/>
          <p:cNvSpPr>
            <a:spLocks noGrp="1" noChangeArrowheads="1"/>
          </p:cNvSpPr>
          <p:nvPr>
            <p:ph type="ftr" sz="quarter" idx="4"/>
          </p:nvPr>
        </p:nvSpPr>
        <p:spPr bwMode="auto">
          <a:xfrm>
            <a:off x="-1" y="8930607"/>
            <a:ext cx="4196863" cy="21544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smtClean="0">
                <a:latin typeface="Lucida Sans Regular" charset="0"/>
                <a:ea typeface="Lucida Sans Regular" charset="0"/>
                <a:cs typeface="Lucida Sans Regular" charset="0"/>
              </a:rPr>
              <a:t>Module 8: Evaluating an Exercise © 2017 FIRST</a:t>
            </a:r>
            <a:endParaRPr lang="en-US" altLang="en-US" sz="800" dirty="0">
              <a:latin typeface="Lucida Sans Regular" charset="0"/>
              <a:ea typeface="Lucida Sans Regular" charset="0"/>
              <a:cs typeface="Lucida Sans Regular" charset="0"/>
            </a:endParaRPr>
          </a:p>
        </p:txBody>
      </p:sp>
      <p:sp>
        <p:nvSpPr>
          <p:cNvPr id="7" name="Rectangle 7"/>
          <p:cNvSpPr>
            <a:spLocks noGrp="1" noChangeArrowheads="1"/>
          </p:cNvSpPr>
          <p:nvPr>
            <p:ph type="sldNum" sz="quarter" idx="5"/>
          </p:nvPr>
        </p:nvSpPr>
        <p:spPr bwMode="auto">
          <a:xfrm>
            <a:off x="3886200" y="8681231"/>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pPr/>
              <a:t>1</a:t>
            </a:fld>
            <a:endParaRPr lang="en-US" altLang="en-US" sz="800" dirty="0"/>
          </a:p>
        </p:txBody>
      </p:sp>
    </p:spTree>
    <p:extLst>
      <p:ext uri="{BB962C8B-B14F-4D97-AF65-F5344CB8AC3E}">
        <p14:creationId xmlns:p14="http://schemas.microsoft.com/office/powerpoint/2010/main" val="2031644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9705" y="4343400"/>
            <a:ext cx="5558590" cy="4114800"/>
          </a:xfrm>
          <a:prstGeom prst="rect">
            <a:avLst/>
          </a:prstGeom>
        </p:spPr>
        <p:txBody>
          <a:bodyPr/>
          <a:lstStyle/>
          <a:p>
            <a:pPr>
              <a:lnSpc>
                <a:spcPct val="100000"/>
              </a:lnSpc>
              <a:spcBef>
                <a:spcPct val="30000"/>
              </a:spcBef>
              <a:defRPr/>
            </a:pPr>
            <a:r>
              <a:rPr lang="en-US" b="1" dirty="0"/>
              <a:t>Planning Ahead on Evaluation: </a:t>
            </a:r>
            <a:r>
              <a:rPr lang="en-US" i="1" dirty="0"/>
              <a:t>2 </a:t>
            </a:r>
            <a:r>
              <a:rPr lang="en-US" i="1" dirty="0" smtClean="0"/>
              <a:t>minutes</a:t>
            </a:r>
            <a:endParaRPr lang="en-US" dirty="0"/>
          </a:p>
          <a:p>
            <a:r>
              <a:rPr lang="en-US" b="1" dirty="0"/>
              <a:t>Say:</a:t>
            </a:r>
            <a:r>
              <a:rPr lang="en-US" dirty="0"/>
              <a:t> The evaluation process must be planned in advance of the exercise. </a:t>
            </a:r>
          </a:p>
          <a:p>
            <a:r>
              <a:rPr lang="en-US" dirty="0"/>
              <a:t>It should be inclusive, as working with the stakeholders to reach consensus ensures the evaluation conclusions and recommendations will be accepted by stakeholders, and makes them more likely to be acted upon.  </a:t>
            </a:r>
          </a:p>
          <a:p>
            <a:r>
              <a:rPr lang="en-US" dirty="0"/>
              <a:t>Again, avoid blaming individual participants or stakeholders, as this will discourage future participation and cooperation in the sector. Keep the conclusions and recommendations constructive and avoid reference to specific organizations in any negative context</a:t>
            </a:r>
            <a:r>
              <a:rPr lang="en-US" dirty="0" smtClean="0"/>
              <a:t>.</a:t>
            </a:r>
            <a:endParaRPr lang="en-US"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10</a:t>
            </a:fld>
            <a:endParaRPr lang="en-US" altLang="en-US" dirty="0"/>
          </a:p>
        </p:txBody>
      </p:sp>
    </p:spTree>
    <p:extLst>
      <p:ext uri="{BB962C8B-B14F-4D97-AF65-F5344CB8AC3E}">
        <p14:creationId xmlns:p14="http://schemas.microsoft.com/office/powerpoint/2010/main" val="230974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lnSpc>
                <a:spcPct val="100000"/>
              </a:lnSpc>
              <a:spcBef>
                <a:spcPct val="30000"/>
              </a:spcBef>
              <a:defRPr/>
            </a:pPr>
            <a:r>
              <a:rPr lang="en-US" sz="1000" b="1" dirty="0"/>
              <a:t>Evaluations: Sources of Information: </a:t>
            </a:r>
            <a:r>
              <a:rPr lang="en-US" sz="1000" i="1" dirty="0"/>
              <a:t>2 </a:t>
            </a:r>
            <a:r>
              <a:rPr lang="en-US" sz="1000" i="1" dirty="0" smtClean="0"/>
              <a:t>minutes</a:t>
            </a:r>
            <a:endParaRPr lang="en-US" sz="1000" dirty="0"/>
          </a:p>
          <a:p>
            <a:r>
              <a:rPr lang="en-US" sz="1000" b="1" dirty="0"/>
              <a:t>Say:</a:t>
            </a:r>
            <a:r>
              <a:rPr lang="en-US" sz="1000" dirty="0"/>
              <a:t> Evaluations are usually prepared using several different materials. Not all are required, and others may be identified later. However, the most common sources mentioned by organizers were: </a:t>
            </a:r>
          </a:p>
          <a:p>
            <a:pPr marL="171450" indent="-171450">
              <a:spcBef>
                <a:spcPts val="800"/>
              </a:spcBef>
              <a:buFont typeface="Arial" charset="0"/>
              <a:buChar char="•"/>
            </a:pPr>
            <a:r>
              <a:rPr lang="en-US" sz="1000" dirty="0"/>
              <a:t>Reports from the data collectors or monitors, possibly consisting of detailed notes about their observations during the exercise, and/or summary reports that they prepare afterward;  </a:t>
            </a:r>
          </a:p>
          <a:p>
            <a:pPr marL="171450" indent="-171450">
              <a:spcBef>
                <a:spcPts val="800"/>
              </a:spcBef>
              <a:buFont typeface="Arial" charset="0"/>
              <a:buChar char="•"/>
            </a:pPr>
            <a:r>
              <a:rPr lang="en-US" sz="1000" dirty="0"/>
              <a:t>Questionnaires completed by data collectors or monitors at interim stages during and after the exercise;  </a:t>
            </a:r>
          </a:p>
          <a:p>
            <a:pPr marL="171450" indent="-171450">
              <a:spcBef>
                <a:spcPts val="800"/>
              </a:spcBef>
              <a:buFont typeface="Arial" charset="0"/>
              <a:buChar char="•"/>
            </a:pPr>
            <a:r>
              <a:rPr lang="en-US" sz="1000" dirty="0"/>
              <a:t>Questionnaires completed by participants during and after the exercise;  </a:t>
            </a:r>
          </a:p>
          <a:p>
            <a:pPr marL="171450" indent="-171450">
              <a:spcBef>
                <a:spcPts val="800"/>
              </a:spcBef>
              <a:buFont typeface="Arial" charset="0"/>
              <a:buChar char="•"/>
            </a:pPr>
            <a:r>
              <a:rPr lang="en-US" sz="1000" dirty="0"/>
              <a:t>”Hot washes,” or immediate debriefings, with participants after each main section of the exercise to gather fresh thoughts on the experience;  </a:t>
            </a:r>
          </a:p>
          <a:p>
            <a:pPr marL="171450" indent="-171450">
              <a:spcBef>
                <a:spcPts val="800"/>
              </a:spcBef>
              <a:buFont typeface="Arial" charset="0"/>
              <a:buChar char="•"/>
            </a:pPr>
            <a:r>
              <a:rPr lang="en-US" sz="1000" dirty="0"/>
              <a:t>Debriefing sessions/workshops held with participants, monitors, and moderators after the exercise;  </a:t>
            </a:r>
          </a:p>
          <a:p>
            <a:pPr marL="171450" indent="-171450">
              <a:spcBef>
                <a:spcPts val="800"/>
              </a:spcBef>
              <a:buFont typeface="Arial" charset="0"/>
              <a:buChar char="•"/>
            </a:pPr>
            <a:r>
              <a:rPr lang="en-US" sz="1000" dirty="0"/>
              <a:t>Questionnaires and reports submitted by participant organizations;  </a:t>
            </a:r>
          </a:p>
          <a:p>
            <a:pPr marL="171450" indent="-171450">
              <a:spcBef>
                <a:spcPts val="800"/>
              </a:spcBef>
              <a:buFont typeface="Arial" charset="0"/>
              <a:buChar char="•"/>
            </a:pPr>
            <a:r>
              <a:rPr lang="en-US" sz="1000" dirty="0"/>
              <a:t>And possibly also technical results from tools that may have been used.  </a:t>
            </a:r>
          </a:p>
          <a:p>
            <a:pPr marL="171450" indent="-171450">
              <a:spcBef>
                <a:spcPts val="800"/>
              </a:spcBef>
              <a:buFont typeface="Arial" charset="0"/>
              <a:buChar char="•"/>
            </a:pPr>
            <a:r>
              <a:rPr lang="en-US" sz="1000" dirty="0"/>
              <a:t>Seek information for evaluation from many sources.  </a:t>
            </a:r>
          </a:p>
          <a:p>
            <a:pPr marL="171450" indent="-171450">
              <a:spcBef>
                <a:spcPts val="800"/>
              </a:spcBef>
              <a:buFont typeface="Arial" charset="0"/>
              <a:buChar char="•"/>
            </a:pPr>
            <a:r>
              <a:rPr lang="en-US" sz="1000" dirty="0"/>
              <a:t>Obtain this information both during and after completion.  </a:t>
            </a:r>
          </a:p>
          <a:p>
            <a:pPr marL="171450" indent="-171450">
              <a:spcBef>
                <a:spcPts val="800"/>
              </a:spcBef>
              <a:buFont typeface="Arial" charset="0"/>
              <a:buChar char="•"/>
            </a:pPr>
            <a:r>
              <a:rPr lang="en-US" sz="1000" dirty="0"/>
              <a:t>Prepare the materials and the plan for obtaining this information in advance. </a:t>
            </a:r>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11</a:t>
            </a:fld>
            <a:endParaRPr lang="en-US" altLang="en-US" dirty="0"/>
          </a:p>
        </p:txBody>
      </p:sp>
    </p:spTree>
    <p:extLst>
      <p:ext uri="{BB962C8B-B14F-4D97-AF65-F5344CB8AC3E}">
        <p14:creationId xmlns:p14="http://schemas.microsoft.com/office/powerpoint/2010/main" val="274349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86589" y="4343400"/>
            <a:ext cx="4884822" cy="4114800"/>
          </a:xfrm>
          <a:prstGeom prst="rect">
            <a:avLst/>
          </a:prstGeom>
        </p:spPr>
        <p:txBody>
          <a:bodyPr/>
          <a:lstStyle/>
          <a:p>
            <a:pPr>
              <a:lnSpc>
                <a:spcPct val="100000"/>
              </a:lnSpc>
              <a:spcBef>
                <a:spcPct val="30000"/>
              </a:spcBef>
              <a:defRPr/>
            </a:pPr>
            <a:r>
              <a:rPr lang="en-US" b="1" dirty="0"/>
              <a:t>Evaluation: </a:t>
            </a:r>
            <a:r>
              <a:rPr lang="en-US" i="1" dirty="0"/>
              <a:t>2 </a:t>
            </a:r>
            <a:r>
              <a:rPr lang="en-US" i="1" dirty="0" smtClean="0"/>
              <a:t>minutes</a:t>
            </a:r>
            <a:endParaRPr lang="en-US" dirty="0"/>
          </a:p>
          <a:p>
            <a:pPr marL="0" lvl="1" indent="0">
              <a:lnSpc>
                <a:spcPct val="100000"/>
              </a:lnSpc>
              <a:spcBef>
                <a:spcPct val="30000"/>
              </a:spcBef>
              <a:buNone/>
              <a:defRPr/>
            </a:pPr>
            <a:r>
              <a:rPr lang="en-US" b="1" dirty="0"/>
              <a:t>Say:</a:t>
            </a:r>
            <a:r>
              <a:rPr lang="en-US" dirty="0"/>
              <a:t> Again, for your evaluations, remember to:</a:t>
            </a:r>
          </a:p>
          <a:p>
            <a:pPr marL="171450" indent="-171450">
              <a:buFont typeface="Arial" charset="0"/>
              <a:buChar char="•"/>
            </a:pPr>
            <a:r>
              <a:rPr lang="en-US" dirty="0"/>
              <a:t>Seek information for evaluation from many sources.  </a:t>
            </a:r>
          </a:p>
          <a:p>
            <a:pPr marL="171450" indent="-171450">
              <a:buFont typeface="Arial" charset="0"/>
              <a:buChar char="•"/>
            </a:pPr>
            <a:r>
              <a:rPr lang="en-US" dirty="0"/>
              <a:t>Obtain this information at interim periods during the exercise as well as after completion.  </a:t>
            </a:r>
          </a:p>
          <a:p>
            <a:pPr marL="171450" indent="-171450">
              <a:buFont typeface="Arial" charset="0"/>
              <a:buChar char="•"/>
            </a:pPr>
            <a:r>
              <a:rPr lang="en-US" dirty="0"/>
              <a:t>Prepare the materials and the plan for obtaining this information in advance. </a:t>
            </a:r>
          </a:p>
          <a:p>
            <a:endParaRPr lang="en-US" dirty="0"/>
          </a:p>
          <a:p>
            <a:endParaRPr lang="en-US"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12</a:t>
            </a:fld>
            <a:endParaRPr lang="en-US" altLang="en-US" dirty="0"/>
          </a:p>
        </p:txBody>
      </p:sp>
    </p:spTree>
    <p:extLst>
      <p:ext uri="{BB962C8B-B14F-4D97-AF65-F5344CB8AC3E}">
        <p14:creationId xmlns:p14="http://schemas.microsoft.com/office/powerpoint/2010/main" val="2093750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41158" y="4343400"/>
            <a:ext cx="5975684" cy="4114800"/>
          </a:xfrm>
          <a:prstGeom prst="rect">
            <a:avLst/>
          </a:prstGeom>
        </p:spPr>
        <p:txBody>
          <a:bodyPr/>
          <a:lstStyle/>
          <a:p>
            <a:pPr>
              <a:lnSpc>
                <a:spcPct val="100000"/>
              </a:lnSpc>
              <a:spcBef>
                <a:spcPct val="30000"/>
              </a:spcBef>
              <a:defRPr/>
            </a:pPr>
            <a:r>
              <a:rPr lang="en-US" sz="1100" b="1" dirty="0"/>
              <a:t>Evaluations: Reports: </a:t>
            </a:r>
            <a:r>
              <a:rPr lang="en-US" sz="1100" i="1" dirty="0"/>
              <a:t>2 </a:t>
            </a:r>
            <a:r>
              <a:rPr lang="en-US" sz="1100" i="1" dirty="0" smtClean="0"/>
              <a:t>minutes</a:t>
            </a:r>
            <a:endParaRPr lang="en-US" sz="1100" dirty="0"/>
          </a:p>
          <a:p>
            <a:r>
              <a:rPr lang="en-US" sz="1100" b="1" dirty="0"/>
              <a:t>Say:</a:t>
            </a:r>
            <a:r>
              <a:rPr lang="en-US" sz="1100" dirty="0"/>
              <a:t> Most evaluation processes focus on and culminate in one or more evaluation reports. </a:t>
            </a:r>
            <a:r>
              <a:rPr lang="en-US" sz="1100" dirty="0" smtClean="0"/>
              <a:t>To </a:t>
            </a:r>
            <a:r>
              <a:rPr lang="en-US" sz="1100" dirty="0"/>
              <a:t>cope with the issue of sensitive information, evaluation reports will likely need to be carefully worded, avoiding blame, and probably be issued in different versions. For example:  </a:t>
            </a:r>
          </a:p>
          <a:p>
            <a:pPr marL="171450" indent="-171450">
              <a:buFont typeface="Arial" charset="0"/>
              <a:buChar char="•"/>
            </a:pPr>
            <a:r>
              <a:rPr lang="en-US" sz="1100" dirty="0"/>
              <a:t>Individual Report: One unique version might by prepared for each stakeholder—and held confidential to that stakeholder—and this version might hold some detailed observations and advice for a specific organization. </a:t>
            </a:r>
          </a:p>
          <a:p>
            <a:pPr marL="171450" indent="-171450">
              <a:buFont typeface="Arial" charset="0"/>
              <a:buChar char="•"/>
            </a:pPr>
            <a:r>
              <a:rPr lang="en-US" sz="1100" dirty="0"/>
              <a:t>Consensus Report: Another version might be an overall review, reflecting consensus conclusions about broad issues, general areas that need improvement across the sector, and recommendations for improvement. This report will not identify by name any organizations that may have revealed problems. Such a version would only be issued to the participating stakeholders. </a:t>
            </a:r>
          </a:p>
          <a:p>
            <a:pPr marL="171450" indent="-171450">
              <a:buFont typeface="Arial" charset="0"/>
              <a:buChar char="•"/>
            </a:pPr>
            <a:r>
              <a:rPr lang="en-US" sz="1100" dirty="0"/>
              <a:t>Public Report: And a final version might only include general information about the exercise, without identifying names, weaknesses, vulnerabilities or other details, and be issued to the press and the public</a:t>
            </a:r>
            <a:r>
              <a:rPr lang="en-US" sz="1100" dirty="0" smtClean="0"/>
              <a:t>.</a:t>
            </a:r>
            <a:endParaRPr lang="en-US" sz="1100"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13</a:t>
            </a:fld>
            <a:endParaRPr lang="en-US" altLang="en-US" dirty="0"/>
          </a:p>
        </p:txBody>
      </p:sp>
    </p:spTree>
    <p:extLst>
      <p:ext uri="{BB962C8B-B14F-4D97-AF65-F5344CB8AC3E}">
        <p14:creationId xmlns:p14="http://schemas.microsoft.com/office/powerpoint/2010/main" val="1064112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10126" y="4343400"/>
            <a:ext cx="5237748" cy="4114800"/>
          </a:xfrm>
          <a:prstGeom prst="rect">
            <a:avLst/>
          </a:prstGeom>
        </p:spPr>
        <p:txBody>
          <a:bodyPr/>
          <a:lstStyle/>
          <a:p>
            <a:pPr>
              <a:lnSpc>
                <a:spcPct val="100000"/>
              </a:lnSpc>
              <a:spcBef>
                <a:spcPct val="30000"/>
              </a:spcBef>
              <a:defRPr/>
            </a:pPr>
            <a:r>
              <a:rPr lang="en-US" b="1" dirty="0"/>
              <a:t>Tips for Reports: </a:t>
            </a:r>
            <a:r>
              <a:rPr lang="en-US" i="1" dirty="0"/>
              <a:t>2 </a:t>
            </a:r>
            <a:r>
              <a:rPr lang="en-US" i="1" dirty="0" smtClean="0"/>
              <a:t>minutes</a:t>
            </a:r>
            <a:endParaRPr lang="en-US" dirty="0"/>
          </a:p>
          <a:p>
            <a:r>
              <a:rPr lang="en-US" b="1" dirty="0"/>
              <a:t>Say:</a:t>
            </a:r>
            <a:r>
              <a:rPr lang="en-US" dirty="0"/>
              <a:t> Prepare separate reports for separate audiences, tailoring each to the type and amount of information required. </a:t>
            </a:r>
          </a:p>
          <a:p>
            <a:r>
              <a:rPr lang="en-US" dirty="0" smtClean="0"/>
              <a:t>Ensure </a:t>
            </a:r>
            <a:r>
              <a:rPr lang="en-US" dirty="0"/>
              <a:t>that sensitive information is only revealed to the company to which it pertains, if necessary at all</a:t>
            </a:r>
            <a:r>
              <a:rPr lang="en-US" dirty="0" smtClean="0"/>
              <a:t>.</a:t>
            </a:r>
            <a:endParaRPr lang="en-US"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14</a:t>
            </a:fld>
            <a:endParaRPr lang="en-US" altLang="en-US" dirty="0"/>
          </a:p>
        </p:txBody>
      </p:sp>
    </p:spTree>
    <p:extLst>
      <p:ext uri="{BB962C8B-B14F-4D97-AF65-F5344CB8AC3E}">
        <p14:creationId xmlns:p14="http://schemas.microsoft.com/office/powerpoint/2010/main" val="297596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lnSpc>
                <a:spcPct val="100000"/>
              </a:lnSpc>
              <a:spcBef>
                <a:spcPct val="30000"/>
              </a:spcBef>
              <a:defRPr/>
            </a:pPr>
            <a:r>
              <a:rPr lang="en-US" sz="1000" b="1" dirty="0"/>
              <a:t>Follow-up Process: </a:t>
            </a:r>
            <a:r>
              <a:rPr lang="en-US" sz="1000" i="1" dirty="0"/>
              <a:t>2 </a:t>
            </a:r>
            <a:r>
              <a:rPr lang="en-US" sz="1000" i="1" dirty="0" smtClean="0"/>
              <a:t>minutes</a:t>
            </a:r>
            <a:endParaRPr lang="en-US" sz="1000" dirty="0"/>
          </a:p>
          <a:p>
            <a:r>
              <a:rPr lang="en-US" sz="1000" b="1" dirty="0"/>
              <a:t>Say:</a:t>
            </a:r>
            <a:r>
              <a:rPr lang="en-US" sz="1000" dirty="0"/>
              <a:t> And finally, it is best to consider the evaluation activities as a useful process, rather than as a means of producing a report. </a:t>
            </a:r>
          </a:p>
          <a:p>
            <a:pPr marL="171450" indent="-171450">
              <a:buFont typeface="Arial" charset="0"/>
              <a:buChar char="•"/>
            </a:pPr>
            <a:r>
              <a:rPr lang="en-US" sz="1000" dirty="0"/>
              <a:t>As with the planning phase, the process of undertaking an exercise evaluation generates more benefits than/as many benefits as the result. </a:t>
            </a:r>
          </a:p>
          <a:p>
            <a:pPr marL="171450" indent="-171450">
              <a:buFont typeface="Arial" charset="0"/>
              <a:buChar char="•"/>
            </a:pPr>
            <a:r>
              <a:rPr lang="en-US" sz="1000" dirty="0"/>
              <a:t>In essence, these participants and stakeholders have just completed a large endeavor together over an extended period of time that may even have lasted two full years. These participants will have grown motivated to see the exercise and to learn the results. </a:t>
            </a:r>
          </a:p>
          <a:p>
            <a:pPr marL="171450" indent="-171450">
              <a:buFont typeface="Arial" charset="0"/>
              <a:buChar char="•"/>
            </a:pPr>
            <a:r>
              <a:rPr lang="en-US" sz="1000" dirty="0"/>
              <a:t>Once the exercise is completed, it is possible to retain the planning committee(s) for evaluations, discussions of results, discussions of key challenges or problems experienced, reviews of interdependencies revealed, examinations of how participant actions met or diverged from expectations, and preparations of recommended improvements for the overall community of participants. </a:t>
            </a:r>
          </a:p>
          <a:p>
            <a:pPr marL="171450" indent="-171450">
              <a:buFont typeface="Arial" charset="0"/>
              <a:buChar char="•"/>
            </a:pPr>
            <a:r>
              <a:rPr lang="en-US" sz="1000" dirty="0"/>
              <a:t>Obtaining the evaluation report is an important goal, but planners should also recognize that by ensuring continuing collaboration and developing consensus in preparing the report, they will have achieved and reinforced many of core objectives of conducting the exercise, possibly more so than any final report could achieve. </a:t>
            </a:r>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15</a:t>
            </a:fld>
            <a:endParaRPr lang="en-US" altLang="en-US" dirty="0"/>
          </a:p>
        </p:txBody>
      </p:sp>
    </p:spTree>
    <p:extLst>
      <p:ext uri="{BB962C8B-B14F-4D97-AF65-F5344CB8AC3E}">
        <p14:creationId xmlns:p14="http://schemas.microsoft.com/office/powerpoint/2010/main" val="990505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57200" y="4343400"/>
            <a:ext cx="5943600" cy="4114800"/>
          </a:xfrm>
          <a:prstGeom prst="rect">
            <a:avLst/>
          </a:prstGeom>
        </p:spPr>
        <p:txBody>
          <a:bodyPr/>
          <a:lstStyle/>
          <a:p>
            <a:pPr>
              <a:lnSpc>
                <a:spcPct val="100000"/>
              </a:lnSpc>
              <a:spcBef>
                <a:spcPct val="30000"/>
              </a:spcBef>
              <a:defRPr/>
            </a:pPr>
            <a:r>
              <a:rPr lang="en-US" b="1" dirty="0"/>
              <a:t>Follow-Up Process: </a:t>
            </a:r>
            <a:r>
              <a:rPr lang="en-US" i="1" dirty="0"/>
              <a:t>2 </a:t>
            </a:r>
            <a:r>
              <a:rPr lang="en-US" i="1" dirty="0" smtClean="0"/>
              <a:t>minutes</a:t>
            </a:r>
            <a:endParaRPr lang="en-US" dirty="0"/>
          </a:p>
          <a:p>
            <a:r>
              <a:rPr lang="en-US" b="1" dirty="0"/>
              <a:t>Say:</a:t>
            </a:r>
            <a:r>
              <a:rPr lang="en-US" dirty="0"/>
              <a:t> Ongoing collaboration can also be extended in other ways. For example: </a:t>
            </a:r>
          </a:p>
          <a:p>
            <a:pPr marL="171450" indent="-171450">
              <a:buFont typeface="Arial" charset="0"/>
              <a:buChar char="•"/>
            </a:pPr>
            <a:r>
              <a:rPr lang="en-US" dirty="0"/>
              <a:t>You can establish a committee of stakeholders to prepare the evaluation over a period of time, including a series of meetings and discussions. This committee can organize a seminar or workshop to review draft findings and seek input and validation from a wider number of stakeholders and key individuals. </a:t>
            </a:r>
          </a:p>
          <a:p>
            <a:pPr marL="171450" indent="-171450">
              <a:buFont typeface="Arial" charset="0"/>
              <a:buChar char="•"/>
            </a:pPr>
            <a:r>
              <a:rPr lang="en-US" dirty="0"/>
              <a:t>Hold additional follow-up meetings to review progress in implementing recommendations, or to continue discussing specific challenges or action plans. </a:t>
            </a:r>
          </a:p>
          <a:p>
            <a:pPr marL="171450" indent="-171450">
              <a:lnSpc>
                <a:spcPct val="100000"/>
              </a:lnSpc>
              <a:spcBef>
                <a:spcPct val="30000"/>
              </a:spcBef>
              <a:buFont typeface="Arial" charset="0"/>
              <a:buChar char="•"/>
              <a:defRPr/>
            </a:pPr>
            <a:r>
              <a:rPr lang="en-US" dirty="0"/>
              <a:t>Some authorities may also want to include individual follow-up steps with stakeholders to address particular issues or needed improvements. The exercise may reveal specific vulnerabilities or weaknesses that should be addressed. However, authorities should do so in a constructive and sensitive way. It is important to avoid sharp criticism or penalties in these follow-up discussions, lest all trust, interest in exercises, and willingness to collaborate disappear in an instant</a:t>
            </a:r>
            <a:r>
              <a:rPr lang="en-US" dirty="0" smtClean="0"/>
              <a:t>.</a:t>
            </a:r>
            <a:endParaRPr lang="en-US"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16</a:t>
            </a:fld>
            <a:endParaRPr lang="en-US" altLang="en-US" dirty="0"/>
          </a:p>
        </p:txBody>
      </p:sp>
    </p:spTree>
    <p:extLst>
      <p:ext uri="{BB962C8B-B14F-4D97-AF65-F5344CB8AC3E}">
        <p14:creationId xmlns:p14="http://schemas.microsoft.com/office/powerpoint/2010/main" val="16170530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lnSpc>
                <a:spcPct val="100000"/>
              </a:lnSpc>
              <a:spcBef>
                <a:spcPct val="30000"/>
              </a:spcBef>
              <a:defRPr/>
            </a:pPr>
            <a:r>
              <a:rPr lang="en-US" b="1" dirty="0"/>
              <a:t>Follow-up Tips: </a:t>
            </a:r>
            <a:r>
              <a:rPr lang="en-US" i="1" dirty="0"/>
              <a:t>2 </a:t>
            </a:r>
            <a:r>
              <a:rPr lang="en-US" i="1" dirty="0" smtClean="0"/>
              <a:t>minutes</a:t>
            </a:r>
            <a:endParaRPr lang="en-US" dirty="0"/>
          </a:p>
          <a:p>
            <a:r>
              <a:rPr lang="en-US" b="1" dirty="0"/>
              <a:t>Say:</a:t>
            </a:r>
            <a:r>
              <a:rPr lang="en-US" dirty="0"/>
              <a:t> Leverage the evaluation process as a means to generate consensus about next steps the sector stakeholders need to take, and to generate interest and commitment to taking those steps. </a:t>
            </a:r>
          </a:p>
          <a:p>
            <a:pPr marL="171450" indent="-171450">
              <a:buFont typeface="Arial" charset="0"/>
              <a:buChar char="•"/>
            </a:pPr>
            <a:r>
              <a:rPr lang="en-US" dirty="0"/>
              <a:t>Roll over exercise evaluation quickly into planning for the next exercise, in order to maintain momentum and build on the skills and commitment generated in the previous one. </a:t>
            </a:r>
          </a:p>
          <a:p>
            <a:pPr marL="171450" indent="-171450">
              <a:buFont typeface="Arial" charset="0"/>
              <a:buChar char="•"/>
            </a:pPr>
            <a:r>
              <a:rPr lang="en-US" dirty="0"/>
              <a:t>Consider ways to extend collaboration in other ways, through ongoing committees, meetings, or forums to discuss the challenges identified</a:t>
            </a:r>
            <a:r>
              <a:rPr lang="en-US" dirty="0" smtClean="0"/>
              <a:t>.</a:t>
            </a:r>
            <a:endParaRPr lang="en-US"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17</a:t>
            </a:fld>
            <a:endParaRPr lang="en-US" altLang="en-US" dirty="0"/>
          </a:p>
        </p:txBody>
      </p:sp>
    </p:spTree>
    <p:extLst>
      <p:ext uri="{BB962C8B-B14F-4D97-AF65-F5344CB8AC3E}">
        <p14:creationId xmlns:p14="http://schemas.microsoft.com/office/powerpoint/2010/main" val="1204796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26168" y="4343400"/>
            <a:ext cx="5205664" cy="4114800"/>
          </a:xfrm>
          <a:prstGeom prst="rect">
            <a:avLst/>
          </a:prstGeom>
        </p:spPr>
        <p:txBody>
          <a:bodyPr/>
          <a:lstStyle/>
          <a:p>
            <a:pPr>
              <a:lnSpc>
                <a:spcPct val="100000"/>
              </a:lnSpc>
              <a:spcBef>
                <a:spcPct val="30000"/>
              </a:spcBef>
              <a:defRPr/>
            </a:pPr>
            <a:r>
              <a:rPr lang="en-US" b="1" dirty="0"/>
              <a:t>Media After the Exercise: </a:t>
            </a:r>
            <a:r>
              <a:rPr lang="en-US" i="1" dirty="0"/>
              <a:t>2 minutes</a:t>
            </a:r>
            <a:endParaRPr lang="en-US" b="1" i="1" dirty="0"/>
          </a:p>
          <a:p>
            <a:pPr>
              <a:lnSpc>
                <a:spcPct val="100000"/>
              </a:lnSpc>
              <a:spcBef>
                <a:spcPct val="30000"/>
              </a:spcBef>
              <a:defRPr/>
            </a:pPr>
            <a:r>
              <a:rPr lang="en-US" b="1" dirty="0" smtClean="0"/>
              <a:t>Say</a:t>
            </a:r>
            <a:r>
              <a:rPr lang="en-US" b="1" dirty="0"/>
              <a:t>:</a:t>
            </a:r>
            <a:r>
              <a:rPr lang="en-US" dirty="0"/>
              <a:t> You may want to include in the evaluation process a public report on the exercise. This report should not identify the detailed findings. Instead, it should include a higher level summary of the objectives, participating sectors, the broad benefits of the exercise, and related high-level information</a:t>
            </a:r>
            <a:r>
              <a:rPr lang="en-US" dirty="0" smtClean="0"/>
              <a:t>.</a:t>
            </a:r>
            <a:endParaRPr lang="en-US"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18</a:t>
            </a:fld>
            <a:endParaRPr lang="en-US" altLang="en-US" dirty="0"/>
          </a:p>
        </p:txBody>
      </p:sp>
    </p:spTree>
    <p:extLst>
      <p:ext uri="{BB962C8B-B14F-4D97-AF65-F5344CB8AC3E}">
        <p14:creationId xmlns:p14="http://schemas.microsoft.com/office/powerpoint/2010/main" val="2040564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73242" y="4343400"/>
            <a:ext cx="5911516" cy="4114800"/>
          </a:xfrm>
          <a:prstGeom prst="rect">
            <a:avLst/>
          </a:prstGeom>
        </p:spPr>
        <p:txBody>
          <a:bodyPr/>
          <a:lstStyle/>
          <a:p>
            <a:pPr>
              <a:lnSpc>
                <a:spcPct val="100000"/>
              </a:lnSpc>
              <a:spcBef>
                <a:spcPct val="30000"/>
              </a:spcBef>
              <a:defRPr/>
            </a:pPr>
            <a:r>
              <a:rPr lang="en-US" b="1" dirty="0"/>
              <a:t>Measuring Success: </a:t>
            </a:r>
            <a:r>
              <a:rPr lang="en-US" i="1" dirty="0"/>
              <a:t>2 </a:t>
            </a:r>
            <a:r>
              <a:rPr lang="en-US" i="1" dirty="0" smtClean="0"/>
              <a:t>minutes</a:t>
            </a:r>
            <a:endParaRPr lang="en-US" dirty="0"/>
          </a:p>
          <a:p>
            <a:r>
              <a:rPr lang="en-US" b="1" dirty="0"/>
              <a:t>Say:</a:t>
            </a:r>
            <a:r>
              <a:rPr lang="en-US" dirty="0"/>
              <a:t> The success of an exercise can be measured using two different metrics: </a:t>
            </a:r>
          </a:p>
          <a:p>
            <a:pPr marL="319087" lvl="1" indent="-228600">
              <a:buFont typeface="+mj-lt"/>
              <a:buAutoNum type="arabicPeriod"/>
            </a:pPr>
            <a:r>
              <a:rPr lang="en-US" dirty="0" smtClean="0"/>
              <a:t>One </a:t>
            </a:r>
            <a:r>
              <a:rPr lang="en-US" dirty="0"/>
              <a:t>can examine whether the exercise achieves the objectives. </a:t>
            </a:r>
          </a:p>
          <a:p>
            <a:pPr marL="319087" lvl="1" indent="-228600">
              <a:buFont typeface="+mj-lt"/>
              <a:buAutoNum type="arabicPeriod"/>
            </a:pPr>
            <a:r>
              <a:rPr lang="en-US" dirty="0" smtClean="0"/>
              <a:t>And </a:t>
            </a:r>
            <a:r>
              <a:rPr lang="en-US" dirty="0"/>
              <a:t>one can examine how effective the processes of the exercise were (whether the exercise was planned well, executed well, </a:t>
            </a:r>
            <a:r>
              <a:rPr lang="en-US" dirty="0" smtClean="0"/>
              <a:t>and so forth). </a:t>
            </a:r>
            <a:r>
              <a:rPr lang="en-US" dirty="0"/>
              <a:t>For example, an exercise may be run smoothly, but not make much impact on the objectives</a:t>
            </a:r>
            <a:r>
              <a:rPr lang="en-US" dirty="0" smtClean="0"/>
              <a:t>.</a:t>
            </a:r>
            <a:endParaRPr lang="en-US"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19</a:t>
            </a:fld>
            <a:endParaRPr lang="en-US" altLang="en-US" dirty="0"/>
          </a:p>
        </p:txBody>
      </p:sp>
    </p:spTree>
    <p:extLst>
      <p:ext uri="{BB962C8B-B14F-4D97-AF65-F5344CB8AC3E}">
        <p14:creationId xmlns:p14="http://schemas.microsoft.com/office/powerpoint/2010/main" val="1092169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1825"/>
            <a:ext cx="5472113" cy="4105275"/>
          </a:xfrm>
        </p:spPr>
      </p:sp>
      <p:sp>
        <p:nvSpPr>
          <p:cNvPr id="3" name="Notes Placeholder 2"/>
          <p:cNvSpPr>
            <a:spLocks noGrp="1"/>
          </p:cNvSpPr>
          <p:nvPr>
            <p:ph type="body" idx="1"/>
          </p:nvPr>
        </p:nvSpPr>
        <p:spPr/>
        <p:txBody>
          <a:bodyPr/>
          <a:lstStyle/>
          <a:p>
            <a:r>
              <a:rPr lang="en-GB" dirty="0" smtClean="0"/>
              <a:t>FIRST Training materials</a:t>
            </a:r>
            <a:r>
              <a:rPr lang="en-GB" baseline="0" dirty="0" smtClean="0"/>
              <a:t> are available for non-commercial use under a CC license. We would appreciate if you let us know that you use it: Send a mail to </a:t>
            </a:r>
            <a:r>
              <a:rPr lang="en-GB" baseline="0" dirty="0" err="1" smtClean="0"/>
              <a:t>first-sec@firtst.org</a:t>
            </a:r>
            <a:r>
              <a:rPr lang="en-GB" baseline="0" dirty="0" smtClean="0"/>
              <a:t> with your feedback</a:t>
            </a:r>
          </a:p>
          <a:p>
            <a:endParaRPr lang="en-GB" dirty="0"/>
          </a:p>
        </p:txBody>
      </p:sp>
      <p:sp>
        <p:nvSpPr>
          <p:cNvPr id="4" name="Slide Number Placeholder 3"/>
          <p:cNvSpPr>
            <a:spLocks noGrp="1"/>
          </p:cNvSpPr>
          <p:nvPr>
            <p:ph type="sldNum" sz="quarter" idx="10"/>
          </p:nvPr>
        </p:nvSpPr>
        <p:spPr/>
        <p:txBody>
          <a:bodyPr/>
          <a:lstStyle/>
          <a:p>
            <a:fld id="{136E53A4-3F4D-8748-A0FA-BB510B091717}" type="slidenum">
              <a:rPr lang="en-GB" smtClean="0"/>
              <a:t>2</a:t>
            </a:fld>
            <a:endParaRPr lang="en-GB"/>
          </a:p>
        </p:txBody>
      </p:sp>
    </p:spTree>
    <p:extLst>
      <p:ext uri="{BB962C8B-B14F-4D97-AF65-F5344CB8AC3E}">
        <p14:creationId xmlns:p14="http://schemas.microsoft.com/office/powerpoint/2010/main" val="1032794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lnSpc>
                <a:spcPct val="100000"/>
              </a:lnSpc>
              <a:spcBef>
                <a:spcPct val="30000"/>
              </a:spcBef>
              <a:defRPr/>
            </a:pPr>
            <a:r>
              <a:rPr lang="en-US" sz="1100" b="1" dirty="0"/>
              <a:t>Measuring Success: </a:t>
            </a:r>
            <a:r>
              <a:rPr lang="en-US" sz="1100" i="1" dirty="0"/>
              <a:t>2 </a:t>
            </a:r>
            <a:r>
              <a:rPr lang="en-US" sz="1100" i="1" dirty="0" smtClean="0"/>
              <a:t>minutes</a:t>
            </a:r>
            <a:endParaRPr lang="en-US" sz="1100" dirty="0"/>
          </a:p>
          <a:p>
            <a:r>
              <a:rPr lang="en-US" sz="1100" b="1" dirty="0"/>
              <a:t>Say:</a:t>
            </a:r>
            <a:r>
              <a:rPr lang="en-US" sz="1100" dirty="0"/>
              <a:t> Specific factors are easier to measure. Options for measurement tools include: </a:t>
            </a:r>
          </a:p>
          <a:p>
            <a:pPr marL="171450" indent="-171450">
              <a:buFont typeface="Arial" charset="0"/>
              <a:buChar char="•"/>
            </a:pPr>
            <a:r>
              <a:rPr lang="en-US" sz="1100" dirty="0"/>
              <a:t>Questionnaires: Program managers can give stakeholders questionnaires to gauge views on the subjects of the exercise at different points before and after the exercise. Measuring their changes in views on specific issues can provide concrete evidence of the effectiveness of an exercise. </a:t>
            </a:r>
          </a:p>
          <a:p>
            <a:pPr marL="171450" indent="-171450">
              <a:buFont typeface="Arial" charset="0"/>
              <a:buChar char="•"/>
            </a:pPr>
            <a:r>
              <a:rPr lang="en-US" sz="1100" dirty="0"/>
              <a:t>Repeat Testing: Program managers can test the same function multiple times, and compare results to see whether improvement occurs. For example, certain types of communication between organizations during an exercise will be repeated in many exercises, even in different scenarios. Program managers can compare results for that function through multiple exercises. </a:t>
            </a:r>
          </a:p>
          <a:p>
            <a:pPr marL="171450" indent="-171450">
              <a:buFont typeface="Arial" charset="0"/>
              <a:buChar char="•"/>
            </a:pPr>
            <a:r>
              <a:rPr lang="en-US" sz="1100" dirty="0"/>
              <a:t>Individual Follow-Up: Some program managers may take a hands-on approach to ensuring that participants address any revealed weaknesses in their continuity plans. As we discussed previously, authorities who take that approach with voluntary participants will need to be careful not to punish or blame the participant, lest they refuse to participate in future exercises. However, it may be possible to take a constructive approach, offering advice to help improve performance. </a:t>
            </a:r>
          </a:p>
          <a:p>
            <a:endParaRPr lang="en-US" sz="1100" dirty="0"/>
          </a:p>
          <a:p>
            <a:endParaRPr lang="en-US" sz="1100" dirty="0"/>
          </a:p>
          <a:p>
            <a:endParaRPr lang="en-US" sz="1100"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20</a:t>
            </a:fld>
            <a:endParaRPr lang="en-US" altLang="en-US" dirty="0"/>
          </a:p>
        </p:txBody>
      </p:sp>
    </p:spTree>
    <p:extLst>
      <p:ext uri="{BB962C8B-B14F-4D97-AF65-F5344CB8AC3E}">
        <p14:creationId xmlns:p14="http://schemas.microsoft.com/office/powerpoint/2010/main" val="12527562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53453" y="4343400"/>
            <a:ext cx="5751094" cy="4114800"/>
          </a:xfrm>
          <a:prstGeom prst="rect">
            <a:avLst/>
          </a:prstGeom>
        </p:spPr>
        <p:txBody>
          <a:bodyPr/>
          <a:lstStyle/>
          <a:p>
            <a:pPr>
              <a:lnSpc>
                <a:spcPct val="100000"/>
              </a:lnSpc>
              <a:spcBef>
                <a:spcPct val="30000"/>
              </a:spcBef>
              <a:defRPr/>
            </a:pPr>
            <a:r>
              <a:rPr lang="en-US" b="1" dirty="0"/>
              <a:t>Measuring Success: </a:t>
            </a:r>
            <a:r>
              <a:rPr lang="en-US" i="1" dirty="0"/>
              <a:t>2 </a:t>
            </a:r>
            <a:r>
              <a:rPr lang="en-US" i="1" dirty="0" smtClean="0"/>
              <a:t>minutes</a:t>
            </a:r>
            <a:endParaRPr lang="en-US" dirty="0"/>
          </a:p>
          <a:p>
            <a:r>
              <a:rPr lang="en-US" b="1" dirty="0"/>
              <a:t>Say:</a:t>
            </a:r>
            <a:r>
              <a:rPr lang="en-US" dirty="0"/>
              <a:t> A general follow-up on lessons learned and action plans may reveal specific areas for improvement, as well as suggest steps for doing so. Program managers can then assess progress in each of these areas by coordinating periodic discussions to review changes, and by testing for some improvements in future exercises. </a:t>
            </a:r>
          </a:p>
          <a:p>
            <a:r>
              <a:rPr lang="en-US" dirty="0"/>
              <a:t>To ensure that lessons are collected and acted upon, program managers can ensure that a separate evaluation document is prepared that focuses on the lessons learned about the exercise management experience. </a:t>
            </a:r>
          </a:p>
          <a:p>
            <a:r>
              <a:rPr lang="en-US" dirty="0"/>
              <a:t>Another effective practice could be to log lessons from each exercise, collecting them as a set of good practices for internal use with each successive exercise</a:t>
            </a:r>
            <a:r>
              <a:rPr lang="en-US" dirty="0" smtClean="0"/>
              <a:t>.</a:t>
            </a:r>
            <a:endParaRPr lang="en-US"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21</a:t>
            </a:fld>
            <a:endParaRPr lang="en-US" altLang="en-US" dirty="0"/>
          </a:p>
        </p:txBody>
      </p:sp>
    </p:spTree>
    <p:extLst>
      <p:ext uri="{BB962C8B-B14F-4D97-AF65-F5344CB8AC3E}">
        <p14:creationId xmlns:p14="http://schemas.microsoft.com/office/powerpoint/2010/main" val="3299845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7832" y="4343400"/>
            <a:ext cx="5462336" cy="4114800"/>
          </a:xfrm>
          <a:prstGeom prst="rect">
            <a:avLst/>
          </a:prstGeom>
        </p:spPr>
        <p:txBody>
          <a:bodyPr/>
          <a:lstStyle/>
          <a:p>
            <a:pPr>
              <a:lnSpc>
                <a:spcPct val="100000"/>
              </a:lnSpc>
              <a:spcBef>
                <a:spcPct val="30000"/>
              </a:spcBef>
              <a:defRPr/>
            </a:pPr>
            <a:r>
              <a:rPr lang="en-US" b="1" dirty="0"/>
              <a:t>Tips for Measuring Success: </a:t>
            </a:r>
            <a:r>
              <a:rPr lang="en-US" i="1" dirty="0"/>
              <a:t>2 </a:t>
            </a:r>
            <a:r>
              <a:rPr lang="en-US" i="1" dirty="0" smtClean="0"/>
              <a:t>minutes</a:t>
            </a:r>
            <a:endParaRPr lang="en-US" dirty="0"/>
          </a:p>
          <a:p>
            <a:r>
              <a:rPr lang="en-US" b="1" dirty="0"/>
              <a:t>Say:</a:t>
            </a:r>
            <a:r>
              <a:rPr lang="en-US" dirty="0"/>
              <a:t> Conduct surveys of stakeholders over time (such as early in the planning process and then after the exercise) to measure changed perceptions of such issues as interdependencies, vulnerabilities, preparedness, </a:t>
            </a:r>
            <a:r>
              <a:rPr lang="en-US" dirty="0" smtClean="0"/>
              <a:t>and so forth. </a:t>
            </a:r>
            <a:r>
              <a:rPr lang="en-US" dirty="0"/>
              <a:t> </a:t>
            </a:r>
          </a:p>
          <a:p>
            <a:r>
              <a:rPr lang="en-US" dirty="0"/>
              <a:t>Test repeatedly for certain key areas to measure improvement.  </a:t>
            </a:r>
          </a:p>
          <a:p>
            <a:r>
              <a:rPr lang="en-US" dirty="0"/>
              <a:t>Follow-up with stakeholders (as a group or individually) to encourage follow-through with needed improvements.  </a:t>
            </a:r>
          </a:p>
          <a:p>
            <a:r>
              <a:rPr lang="en-US" dirty="0"/>
              <a:t>Include questions in the evaluation process that reveal views on the effectiveness of the exercise processes.  </a:t>
            </a:r>
          </a:p>
          <a:p>
            <a:r>
              <a:rPr lang="en-US" dirty="0"/>
              <a:t>Prepare a separate evaluation of the exercise processes, to help guide future exercise processes. </a:t>
            </a:r>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22</a:t>
            </a:fld>
            <a:endParaRPr lang="en-US" altLang="en-US" dirty="0"/>
          </a:p>
        </p:txBody>
      </p:sp>
    </p:spTree>
    <p:extLst>
      <p:ext uri="{BB962C8B-B14F-4D97-AF65-F5344CB8AC3E}">
        <p14:creationId xmlns:p14="http://schemas.microsoft.com/office/powerpoint/2010/main" val="1931222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xfrm>
            <a:off x="778042" y="4343400"/>
            <a:ext cx="5301916"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altLang="en-US" b="1" dirty="0"/>
              <a:t>Check Your Learning!: </a:t>
            </a:r>
            <a:r>
              <a:rPr lang="en-US" altLang="en-US" i="1" dirty="0"/>
              <a:t>10 </a:t>
            </a:r>
            <a:r>
              <a:rPr lang="en-US" altLang="en-US" i="1" dirty="0" smtClean="0"/>
              <a:t>minutes</a:t>
            </a:r>
            <a:endParaRPr lang="en-US" b="1" dirty="0"/>
          </a:p>
          <a:p>
            <a:r>
              <a:rPr lang="en-US" b="1" dirty="0"/>
              <a:t>Say: </a:t>
            </a:r>
            <a:r>
              <a:rPr lang="en-US" dirty="0"/>
              <a:t>Walk through two hypothetical </a:t>
            </a:r>
            <a:r>
              <a:rPr lang="en-US" dirty="0" smtClean="0"/>
              <a:t>organizational</a:t>
            </a:r>
            <a:r>
              <a:rPr lang="en-US" baseline="0" dirty="0" smtClean="0"/>
              <a:t> </a:t>
            </a:r>
            <a:r>
              <a:rPr lang="en-US" dirty="0" smtClean="0"/>
              <a:t>goals</a:t>
            </a:r>
            <a:r>
              <a:rPr lang="en-US" baseline="0" dirty="0" smtClean="0"/>
              <a:t> in a company</a:t>
            </a:r>
            <a:r>
              <a:rPr lang="en-US" dirty="0" smtClean="0"/>
              <a:t> </a:t>
            </a:r>
            <a:r>
              <a:rPr lang="en-US" dirty="0"/>
              <a:t>and discuss the best exercise evaluation techniques</a:t>
            </a:r>
            <a:r>
              <a:rPr lang="en-US" dirty="0" smtClean="0"/>
              <a:t>.</a:t>
            </a:r>
          </a:p>
          <a:p>
            <a:pPr marL="0" marR="0" indent="0" algn="l" defTabSz="457200" rtl="0" eaLnBrk="0" fontAlgn="base" latinLnBrk="0" hangingPunct="0">
              <a:lnSpc>
                <a:spcPct val="90000"/>
              </a:lnSpc>
              <a:spcBef>
                <a:spcPts val="1600"/>
              </a:spcBef>
              <a:spcAft>
                <a:spcPct val="0"/>
              </a:spcAft>
              <a:buClrTx/>
              <a:buSzTx/>
              <a:buFontTx/>
              <a:buNone/>
              <a:tabLst/>
              <a:defRPr/>
            </a:pPr>
            <a:r>
              <a:rPr lang="en-US" sz="1200" b="1" dirty="0" smtClean="0"/>
              <a:t>Let </a:t>
            </a:r>
            <a:r>
              <a:rPr lang="en-US" sz="1200" dirty="0" smtClean="0"/>
              <a:t>learners respond to questions.</a:t>
            </a:r>
          </a:p>
          <a:p>
            <a:r>
              <a:rPr lang="en-US" b="1" dirty="0" smtClean="0"/>
              <a:t>Instructor notes: </a:t>
            </a:r>
            <a:r>
              <a:rPr lang="en-US" b="0" dirty="0" smtClean="0"/>
              <a:t>What you are looking for here are broader issues like “increasing efficiency” or</a:t>
            </a:r>
            <a:r>
              <a:rPr lang="en-US" b="0" baseline="0" dirty="0" smtClean="0"/>
              <a:t> “preparing better for cyberattacks” or “decreasing </a:t>
            </a:r>
            <a:r>
              <a:rPr lang="en-US" b="0" dirty="0" smtClean="0"/>
              <a:t>time to market” as goals tied to a particular exercise program. You</a:t>
            </a:r>
            <a:r>
              <a:rPr lang="en-US" b="0" baseline="0" dirty="0" smtClean="0"/>
              <a:t> can suggest </a:t>
            </a:r>
            <a:r>
              <a:rPr lang="en-US" b="0" dirty="0" smtClean="0"/>
              <a:t>questionnaires as an opportunity</a:t>
            </a:r>
            <a:r>
              <a:rPr lang="en-US" b="0" baseline="0" dirty="0" smtClean="0"/>
              <a:t> to measure how well the exercise addressed certain issues </a:t>
            </a:r>
            <a:r>
              <a:rPr lang="en-US" b="0" dirty="0" smtClean="0"/>
              <a:t>and how well those issues</a:t>
            </a:r>
            <a:r>
              <a:rPr lang="en-US" b="0" baseline="0" dirty="0" smtClean="0"/>
              <a:t> were </a:t>
            </a:r>
            <a:r>
              <a:rPr lang="en-US" b="0" dirty="0" smtClean="0"/>
              <a:t>teed up to be addressed</a:t>
            </a:r>
            <a:r>
              <a:rPr lang="en-US" b="0" baseline="0" dirty="0" smtClean="0"/>
              <a:t> after the exercise</a:t>
            </a:r>
            <a:r>
              <a:rPr lang="en-US" b="0" dirty="0" smtClean="0"/>
              <a:t>. If there are large-scale</a:t>
            </a:r>
            <a:r>
              <a:rPr lang="en-US" b="0" baseline="0" dirty="0" smtClean="0"/>
              <a:t> </a:t>
            </a:r>
            <a:r>
              <a:rPr lang="en-US" b="0" dirty="0" smtClean="0"/>
              <a:t>issues affecting</a:t>
            </a:r>
            <a:r>
              <a:rPr lang="en-US" b="0" baseline="0" dirty="0" smtClean="0"/>
              <a:t> </a:t>
            </a:r>
            <a:r>
              <a:rPr lang="en-US" b="0" dirty="0" smtClean="0"/>
              <a:t>the organization, suggest repeat testing over time to see whether there is improvement and tying that into continual</a:t>
            </a:r>
            <a:r>
              <a:rPr lang="en-US" b="0" baseline="0" dirty="0" smtClean="0"/>
              <a:t> improvement of the exercise program</a:t>
            </a:r>
            <a:r>
              <a:rPr lang="en-US" b="0" dirty="0" smtClean="0"/>
              <a:t>.</a:t>
            </a:r>
            <a:r>
              <a:rPr lang="en-US" b="0" baseline="0" dirty="0" smtClean="0"/>
              <a:t> Suggest setting up i</a:t>
            </a:r>
            <a:r>
              <a:rPr lang="en-US" b="0" dirty="0" smtClean="0"/>
              <a:t>ndividual follow-ups for specific issues that arise. Mention reports for data-driven issues and forming a committee</a:t>
            </a:r>
            <a:r>
              <a:rPr lang="en-US" b="0" baseline="0" dirty="0" smtClean="0"/>
              <a:t> of stakeholders for larger issues affecting the organization.</a:t>
            </a:r>
            <a:endParaRPr lang="en-US" b="0" dirty="0" smtClean="0"/>
          </a:p>
          <a:p>
            <a:endParaRPr lang="en-US" b="1" dirty="0"/>
          </a:p>
        </p:txBody>
      </p:sp>
      <p:sp>
        <p:nvSpPr>
          <p:cNvPr id="6" name="Rectangle 6"/>
          <p:cNvSpPr>
            <a:spLocks noGrp="1" noChangeArrowheads="1"/>
          </p:cNvSpPr>
          <p:nvPr>
            <p:ph type="ftr" sz="quarter" idx="4"/>
          </p:nvPr>
        </p:nvSpPr>
        <p:spPr bwMode="auto">
          <a:xfrm>
            <a:off x="-1" y="8930607"/>
            <a:ext cx="4196863" cy="21544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smtClean="0">
                <a:latin typeface="Lucida Sans Regular" charset="0"/>
                <a:ea typeface="Lucida Sans Regular" charset="0"/>
                <a:cs typeface="Lucida Sans Regular" charset="0"/>
              </a:rPr>
              <a:t>Module 8: Evaluating an Exercise © 2017 FIRST</a:t>
            </a:r>
            <a:endParaRPr lang="en-US" altLang="en-US" sz="800" dirty="0">
              <a:latin typeface="Lucida Sans Regular" charset="0"/>
              <a:ea typeface="Lucida Sans Regular" charset="0"/>
              <a:cs typeface="Lucida Sans Regular" charset="0"/>
            </a:endParaRPr>
          </a:p>
        </p:txBody>
      </p:sp>
      <p:sp>
        <p:nvSpPr>
          <p:cNvPr id="7" name="Rectangle 7"/>
          <p:cNvSpPr>
            <a:spLocks noGrp="1" noChangeArrowheads="1"/>
          </p:cNvSpPr>
          <p:nvPr>
            <p:ph type="sldNum" sz="quarter" idx="5"/>
          </p:nvPr>
        </p:nvSpPr>
        <p:spPr bwMode="auto">
          <a:xfrm>
            <a:off x="3886200" y="8681231"/>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pPr/>
              <a:t>23</a:t>
            </a:fld>
            <a:endParaRPr lang="en-US" altLang="en-US" sz="800" dirty="0"/>
          </a:p>
        </p:txBody>
      </p:sp>
    </p:spTree>
    <p:extLst>
      <p:ext uri="{BB962C8B-B14F-4D97-AF65-F5344CB8AC3E}">
        <p14:creationId xmlns:p14="http://schemas.microsoft.com/office/powerpoint/2010/main" val="15809888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lnSpc>
                <a:spcPct val="100000"/>
              </a:lnSpc>
              <a:spcBef>
                <a:spcPct val="30000"/>
              </a:spcBef>
              <a:defRPr/>
            </a:pPr>
            <a:r>
              <a:rPr lang="en-US" altLang="en-US" b="1" dirty="0"/>
              <a:t>Conclusion: </a:t>
            </a:r>
            <a:r>
              <a:rPr lang="en-US" i="1" dirty="0"/>
              <a:t>2 minutes</a:t>
            </a:r>
            <a:endParaRPr lang="en-US" b="1" i="1" dirty="0"/>
          </a:p>
          <a:p>
            <a:r>
              <a:rPr lang="en-US" b="1" dirty="0" smtClean="0"/>
              <a:t>Say</a:t>
            </a:r>
            <a:r>
              <a:rPr lang="en-US" b="1" dirty="0"/>
              <a:t>: </a:t>
            </a:r>
            <a:r>
              <a:rPr lang="en-US" dirty="0"/>
              <a:t>Now that we've completed this module, you should be able to:</a:t>
            </a:r>
          </a:p>
          <a:p>
            <a:pPr marL="171450" lvl="0" indent="-171450">
              <a:lnSpc>
                <a:spcPct val="100000"/>
              </a:lnSpc>
              <a:spcBef>
                <a:spcPts val="800"/>
              </a:spcBef>
              <a:buFont typeface="Arial" charset="0"/>
              <a:buChar char="•"/>
            </a:pPr>
            <a:r>
              <a:rPr lang="en-US" dirty="0"/>
              <a:t>Plan the right kind of evaluation for your exercise program</a:t>
            </a:r>
          </a:p>
          <a:p>
            <a:pPr marL="171450" lvl="0" indent="-171450">
              <a:lnSpc>
                <a:spcPct val="100000"/>
              </a:lnSpc>
              <a:spcBef>
                <a:spcPts val="800"/>
              </a:spcBef>
              <a:buFont typeface="Arial" charset="0"/>
              <a:buChar char="•"/>
            </a:pPr>
            <a:r>
              <a:rPr lang="en-US" dirty="0"/>
              <a:t>Communicate evaluation information at appropriate levels for stakeholders</a:t>
            </a:r>
          </a:p>
          <a:p>
            <a:pPr marL="171450" lvl="0" indent="-171450">
              <a:lnSpc>
                <a:spcPct val="100000"/>
              </a:lnSpc>
              <a:spcBef>
                <a:spcPts val="800"/>
              </a:spcBef>
              <a:buFont typeface="Arial" charset="0"/>
              <a:buChar char="•"/>
            </a:pPr>
            <a:r>
              <a:rPr lang="en-US" dirty="0"/>
              <a:t>Measure the success of your exercise program</a:t>
            </a:r>
          </a:p>
          <a:p>
            <a:endParaRPr lang="en-US"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24</a:t>
            </a:fld>
            <a:endParaRPr lang="en-US" altLang="en-US" dirty="0"/>
          </a:p>
        </p:txBody>
      </p:sp>
    </p:spTree>
    <p:extLst>
      <p:ext uri="{BB962C8B-B14F-4D97-AF65-F5344CB8AC3E}">
        <p14:creationId xmlns:p14="http://schemas.microsoft.com/office/powerpoint/2010/main" val="702674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xfrm>
            <a:off x="794084" y="4343400"/>
            <a:ext cx="5269832" cy="4114800"/>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defRPr/>
            </a:pPr>
            <a:r>
              <a:rPr lang="en-US" altLang="en-US" b="1" dirty="0"/>
              <a:t>Questions?: </a:t>
            </a:r>
            <a:r>
              <a:rPr lang="en-US" altLang="en-US" i="1" dirty="0"/>
              <a:t>2 </a:t>
            </a:r>
            <a:r>
              <a:rPr lang="en-US" altLang="en-US" i="1" dirty="0" smtClean="0"/>
              <a:t>minutes</a:t>
            </a:r>
            <a:endParaRPr lang="en-US" altLang="en-US" dirty="0"/>
          </a:p>
          <a:p>
            <a:pPr eaLnBrk="1" hangingPunct="1">
              <a:defRPr/>
            </a:pPr>
            <a:r>
              <a:rPr lang="en-US" altLang="en-US" b="1" dirty="0"/>
              <a:t>Say: </a:t>
            </a:r>
            <a:r>
              <a:rPr lang="en-US" altLang="en-US" dirty="0"/>
              <a:t>Any questions</a:t>
            </a:r>
            <a:r>
              <a:rPr lang="en-US" altLang="en-US" dirty="0" smtClean="0"/>
              <a:t>?</a:t>
            </a:r>
            <a:endParaRPr lang="en-US" altLang="en-US" dirty="0"/>
          </a:p>
          <a:p>
            <a:pPr eaLnBrk="1" hangingPunct="1">
              <a:defRPr/>
            </a:pPr>
            <a:r>
              <a:rPr lang="en-US" altLang="en-US" b="1" dirty="0"/>
              <a:t>Ask </a:t>
            </a:r>
            <a:r>
              <a:rPr lang="en-US" altLang="en-US" dirty="0"/>
              <a:t>for structured feedback and put any large-scale questions or questions on a particular tangent that you don’t want to address at the moment in the “Parking Lot,” to address either after class or in a follow-up session</a:t>
            </a:r>
            <a:r>
              <a:rPr lang="en-US" altLang="en-US" dirty="0" smtClean="0"/>
              <a:t>.</a:t>
            </a:r>
            <a:endParaRPr lang="en-US" altLang="en-US" dirty="0"/>
          </a:p>
          <a:p>
            <a:r>
              <a:rPr lang="en-US" b="1" dirty="0"/>
              <a:t>Segue: </a:t>
            </a:r>
            <a:r>
              <a:rPr lang="en-US" dirty="0"/>
              <a:t>Let’s move to the end-of-course lab.</a:t>
            </a:r>
          </a:p>
          <a:p>
            <a:pPr eaLnBrk="1" hangingPunct="1">
              <a:defRPr/>
            </a:pPr>
            <a:endParaRPr lang="en-US" altLang="en-US" dirty="0"/>
          </a:p>
        </p:txBody>
      </p:sp>
      <p:sp>
        <p:nvSpPr>
          <p:cNvPr id="2" name="Footer Placeholder 1"/>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Tree>
    <p:extLst>
      <p:ext uri="{BB962C8B-B14F-4D97-AF65-F5344CB8AC3E}">
        <p14:creationId xmlns:p14="http://schemas.microsoft.com/office/powerpoint/2010/main" val="5610479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xfrm>
            <a:off x="304800" y="4343400"/>
            <a:ext cx="6248400" cy="4114800"/>
          </a:xfrm>
          <a:prstGeom prst="rect">
            <a:avLst/>
          </a:prstGeom>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dirty="0"/>
          </a:p>
        </p:txBody>
      </p:sp>
      <p:sp>
        <p:nvSpPr>
          <p:cNvPr id="2" name="Footer Placeholder 1"/>
          <p:cNvSpPr>
            <a:spLocks noGrp="1"/>
          </p:cNvSpPr>
          <p:nvPr>
            <p:ph type="ftr" sz="quarter" idx="10"/>
          </p:nvPr>
        </p:nvSpPr>
        <p:spPr>
          <a:xfrm>
            <a:off x="0" y="8928556"/>
            <a:ext cx="2528256" cy="215444"/>
          </a:xfrm>
        </p:spPr>
        <p:txBody>
          <a:bodyPr/>
          <a:lstStyle/>
          <a:p>
            <a:pPr>
              <a:defRPr/>
            </a:pPr>
            <a:r>
              <a:rPr lang="en-US" altLang="en-US" dirty="0" smtClean="0"/>
              <a:t>Module 8: Evaluating an Exercise © 2017 FIRST</a:t>
            </a:r>
            <a:endParaRPr lang="en-US" altLang="en-US" dirty="0"/>
          </a:p>
        </p:txBody>
      </p:sp>
    </p:spTree>
    <p:extLst>
      <p:ext uri="{BB962C8B-B14F-4D97-AF65-F5344CB8AC3E}">
        <p14:creationId xmlns:p14="http://schemas.microsoft.com/office/powerpoint/2010/main" val="62381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lnSpc>
                <a:spcPct val="100000"/>
              </a:lnSpc>
              <a:spcBef>
                <a:spcPct val="30000"/>
              </a:spcBef>
              <a:defRPr/>
            </a:pPr>
            <a:r>
              <a:rPr lang="en-US" altLang="en-US" b="1" dirty="0"/>
              <a:t>Agenda: </a:t>
            </a:r>
            <a:r>
              <a:rPr lang="en-US" i="1" dirty="0"/>
              <a:t>1 </a:t>
            </a:r>
            <a:r>
              <a:rPr lang="en-US" i="1" dirty="0" smtClean="0"/>
              <a:t>minute</a:t>
            </a:r>
            <a:endParaRPr lang="en-US" b="1" dirty="0"/>
          </a:p>
          <a:p>
            <a:r>
              <a:rPr lang="en-US" b="1" dirty="0"/>
              <a:t>Say: </a:t>
            </a:r>
            <a:r>
              <a:rPr lang="en-US" dirty="0"/>
              <a:t>By the end of this module, you will be able to:</a:t>
            </a:r>
          </a:p>
          <a:p>
            <a:pPr marL="171450" lvl="0" indent="-171450">
              <a:lnSpc>
                <a:spcPct val="100000"/>
              </a:lnSpc>
              <a:spcBef>
                <a:spcPts val="800"/>
              </a:spcBef>
              <a:buFont typeface="Arial" charset="0"/>
              <a:buChar char="•"/>
            </a:pPr>
            <a:r>
              <a:rPr lang="en-US" dirty="0"/>
              <a:t>Plan the right kind of evaluation for your exercise program</a:t>
            </a:r>
          </a:p>
          <a:p>
            <a:pPr marL="171450" lvl="0" indent="-171450">
              <a:lnSpc>
                <a:spcPct val="100000"/>
              </a:lnSpc>
              <a:spcBef>
                <a:spcPts val="800"/>
              </a:spcBef>
              <a:buFont typeface="Arial" charset="0"/>
              <a:buChar char="•"/>
            </a:pPr>
            <a:r>
              <a:rPr lang="en-US" dirty="0"/>
              <a:t>Communicate evaluation information at appropriate levels for stakeholders</a:t>
            </a:r>
          </a:p>
          <a:p>
            <a:pPr marL="171450" lvl="0" indent="-171450">
              <a:lnSpc>
                <a:spcPct val="100000"/>
              </a:lnSpc>
              <a:spcBef>
                <a:spcPts val="800"/>
              </a:spcBef>
              <a:buFont typeface="Arial" charset="0"/>
              <a:buChar char="•"/>
            </a:pPr>
            <a:r>
              <a:rPr lang="en-US" dirty="0"/>
              <a:t>Measure the success of your exercise program</a:t>
            </a:r>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3</a:t>
            </a:fld>
            <a:endParaRPr lang="en-US" altLang="en-US" dirty="0"/>
          </a:p>
        </p:txBody>
      </p:sp>
    </p:spTree>
    <p:extLst>
      <p:ext uri="{BB962C8B-B14F-4D97-AF65-F5344CB8AC3E}">
        <p14:creationId xmlns:p14="http://schemas.microsoft.com/office/powerpoint/2010/main" val="610360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marL="0" lvl="1" indent="0">
              <a:lnSpc>
                <a:spcPct val="100000"/>
              </a:lnSpc>
              <a:spcBef>
                <a:spcPct val="30000"/>
              </a:spcBef>
              <a:buNone/>
              <a:defRPr/>
            </a:pPr>
            <a:r>
              <a:rPr lang="en-US" b="1" dirty="0"/>
              <a:t>Exercise Creation Process</a:t>
            </a:r>
            <a:r>
              <a:rPr lang="en-US" altLang="en-US" b="1" dirty="0">
                <a:cs typeface="Lucida Sans Regular" charset="0"/>
              </a:rPr>
              <a:t>: </a:t>
            </a:r>
            <a:r>
              <a:rPr lang="en-US" i="1" dirty="0">
                <a:cs typeface="Lucida Sans Regular" charset="0"/>
              </a:rPr>
              <a:t>0 </a:t>
            </a:r>
            <a:r>
              <a:rPr lang="en-US" i="1" dirty="0" smtClean="0">
                <a:cs typeface="Lucida Sans Regular" charset="0"/>
              </a:rPr>
              <a:t>minutes</a:t>
            </a:r>
            <a:endParaRPr lang="en-US" dirty="0"/>
          </a:p>
          <a:p>
            <a:pPr lvl="0">
              <a:lnSpc>
                <a:spcPct val="100000"/>
              </a:lnSpc>
              <a:spcBef>
                <a:spcPts val="800"/>
              </a:spcBef>
            </a:pPr>
            <a:r>
              <a:rPr lang="en-US" b="1" dirty="0"/>
              <a:t>Say: </a:t>
            </a:r>
            <a:r>
              <a:rPr lang="en-US" dirty="0"/>
              <a:t>In the four-step exercise creation process, we are still in the Design phase</a:t>
            </a:r>
            <a:r>
              <a:rPr lang="en-US" dirty="0" smtClean="0"/>
              <a:t>.</a:t>
            </a:r>
            <a:endParaRPr lang="en-US" dirty="0"/>
          </a:p>
        </p:txBody>
      </p:sp>
      <p:sp>
        <p:nvSpPr>
          <p:cNvPr id="4" name="Footer Placeholder 3"/>
          <p:cNvSpPr>
            <a:spLocks noGrp="1"/>
          </p:cNvSpPr>
          <p:nvPr>
            <p:ph type="ftr" sz="quarter" idx="10"/>
          </p:nvPr>
        </p:nvSpPr>
        <p:spPr>
          <a:xfrm>
            <a:off x="0" y="8928556"/>
            <a:ext cx="3780202" cy="215444"/>
          </a:xfrm>
        </p:spPr>
        <p:txBody>
          <a:bodyPr/>
          <a:lstStyle/>
          <a:p>
            <a:pPr eaLnBrk="0" hangingPunct="0"/>
            <a:r>
              <a:rPr lang="en-US" sz="800" dirty="0" smtClean="0">
                <a:solidFill>
                  <a:prstClr val="black">
                    <a:lumMod val="65000"/>
                    <a:lumOff val="35000"/>
                  </a:prstClr>
                </a:solidFill>
                <a:cs typeface=""/>
              </a:rPr>
              <a:t>Module 3: Establishing Exercise Audiences and Objectives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4</a:t>
            </a:fld>
            <a:endParaRPr lang="en-US" altLang="en-US" dirty="0"/>
          </a:p>
        </p:txBody>
      </p:sp>
    </p:spTree>
    <p:extLst>
      <p:ext uri="{BB962C8B-B14F-4D97-AF65-F5344CB8AC3E}">
        <p14:creationId xmlns:p14="http://schemas.microsoft.com/office/powerpoint/2010/main" val="189141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9705" y="4343400"/>
            <a:ext cx="5558590" cy="4114800"/>
          </a:xfrm>
          <a:prstGeom prst="rect">
            <a:avLst/>
          </a:prstGeom>
        </p:spPr>
        <p:txBody>
          <a:bodyPr/>
          <a:lstStyle/>
          <a:p>
            <a:pPr>
              <a:lnSpc>
                <a:spcPct val="100000"/>
              </a:lnSpc>
              <a:spcBef>
                <a:spcPct val="30000"/>
              </a:spcBef>
              <a:defRPr/>
            </a:pPr>
            <a:r>
              <a:rPr lang="en-US" b="1" dirty="0"/>
              <a:t>Evaluation: </a:t>
            </a:r>
            <a:r>
              <a:rPr lang="en-US" i="1" dirty="0"/>
              <a:t>2 </a:t>
            </a:r>
            <a:r>
              <a:rPr lang="en-US" i="1" dirty="0" smtClean="0"/>
              <a:t>minutes</a:t>
            </a:r>
            <a:endParaRPr lang="en-US" dirty="0"/>
          </a:p>
          <a:p>
            <a:pPr>
              <a:lnSpc>
                <a:spcPct val="100000"/>
              </a:lnSpc>
              <a:spcBef>
                <a:spcPct val="30000"/>
              </a:spcBef>
              <a:defRPr/>
            </a:pPr>
            <a:r>
              <a:rPr lang="en-US" b="1" dirty="0"/>
              <a:t>Say:</a:t>
            </a:r>
            <a:r>
              <a:rPr lang="en-US" dirty="0"/>
              <a:t> Upon completion of the exercise, the program manager should ensure that the exercise is effectively and usefully evaluated. This process is sometimes given insufficient attention, but it is very important, as it is the process that draws conclusions and recommendations for improving resilience plans and ensuring that stakeholders act on these points. Those organizations or individuals participating in the evaluation assume the role of the evaluator. </a:t>
            </a:r>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5</a:t>
            </a:fld>
            <a:endParaRPr lang="en-US" altLang="en-US" dirty="0"/>
          </a:p>
        </p:txBody>
      </p:sp>
    </p:spTree>
    <p:extLst>
      <p:ext uri="{BB962C8B-B14F-4D97-AF65-F5344CB8AC3E}">
        <p14:creationId xmlns:p14="http://schemas.microsoft.com/office/powerpoint/2010/main" val="327382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5958" y="4343400"/>
            <a:ext cx="5366084" cy="4114800"/>
          </a:xfrm>
          <a:prstGeom prst="rect">
            <a:avLst/>
          </a:prstGeom>
        </p:spPr>
        <p:txBody>
          <a:bodyPr/>
          <a:lstStyle/>
          <a:p>
            <a:pPr>
              <a:lnSpc>
                <a:spcPct val="100000"/>
              </a:lnSpc>
              <a:spcBef>
                <a:spcPct val="30000"/>
              </a:spcBef>
              <a:defRPr/>
            </a:pPr>
            <a:r>
              <a:rPr lang="en-US" b="1" dirty="0"/>
              <a:t>Evaluation Process: </a:t>
            </a:r>
            <a:r>
              <a:rPr lang="en-US" i="1" dirty="0"/>
              <a:t>2 </a:t>
            </a:r>
            <a:r>
              <a:rPr lang="en-US" i="1" dirty="0" smtClean="0"/>
              <a:t>minutes</a:t>
            </a:r>
            <a:endParaRPr lang="en-US" dirty="0"/>
          </a:p>
          <a:p>
            <a:r>
              <a:rPr lang="en-US" b="1" dirty="0"/>
              <a:t>Say:</a:t>
            </a:r>
            <a:r>
              <a:rPr lang="en-US" dirty="0"/>
              <a:t> The evaluation process is designed to enable all involved to learn lessons from the exercise. These lessons will include observations about areas for improvement within individual organizations and their processes, as well as observations about interdependencies, ways to improve cooperation across organizations, and lessons in various other areas. </a:t>
            </a:r>
          </a:p>
          <a:p>
            <a:r>
              <a:rPr lang="en-US" dirty="0"/>
              <a:t>The evaluation process should aim to identify these lessons, but to do so, the evaluation process must be designed in advance to collect the necessary information. </a:t>
            </a:r>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6</a:t>
            </a:fld>
            <a:endParaRPr lang="en-US" altLang="en-US" dirty="0"/>
          </a:p>
        </p:txBody>
      </p:sp>
    </p:spTree>
    <p:extLst>
      <p:ext uri="{BB962C8B-B14F-4D97-AF65-F5344CB8AC3E}">
        <p14:creationId xmlns:p14="http://schemas.microsoft.com/office/powerpoint/2010/main" val="1214093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lnSpc>
                <a:spcPct val="100000"/>
              </a:lnSpc>
              <a:spcBef>
                <a:spcPct val="30000"/>
              </a:spcBef>
              <a:defRPr/>
            </a:pPr>
            <a:r>
              <a:rPr lang="en-US" sz="1000" b="1" dirty="0"/>
              <a:t>Evaluation Process: </a:t>
            </a:r>
            <a:r>
              <a:rPr lang="en-US" sz="1000" i="1" dirty="0"/>
              <a:t>2 </a:t>
            </a:r>
            <a:r>
              <a:rPr lang="en-US" sz="1000" i="1" dirty="0" smtClean="0"/>
              <a:t>minutes</a:t>
            </a:r>
            <a:endParaRPr lang="en-US" sz="1000" dirty="0"/>
          </a:p>
          <a:p>
            <a:r>
              <a:rPr lang="en-US" sz="1000" b="1" dirty="0"/>
              <a:t>Say:</a:t>
            </a:r>
            <a:r>
              <a:rPr lang="en-US" sz="1000" dirty="0"/>
              <a:t> Furthermore, to decide what information is needed, the objectives of the evaluation must be clear in advance. Objectives may include, for example, aims to identify: </a:t>
            </a:r>
          </a:p>
          <a:p>
            <a:pPr marL="171450" indent="-171450">
              <a:buFont typeface="Arial" charset="0"/>
              <a:buChar char="•"/>
            </a:pPr>
            <a:r>
              <a:rPr lang="en-US" sz="1000" dirty="0"/>
              <a:t>The major obstacles to success of the continuity plans tested;  </a:t>
            </a:r>
          </a:p>
          <a:p>
            <a:pPr marL="171450" indent="-171450">
              <a:buFont typeface="Arial" charset="0"/>
              <a:buChar char="•"/>
            </a:pPr>
            <a:r>
              <a:rPr lang="en-US" sz="1000" dirty="0"/>
              <a:t>Skills required for successful implementation;  </a:t>
            </a:r>
          </a:p>
          <a:p>
            <a:pPr marL="171450" indent="-171450">
              <a:buFont typeface="Arial" charset="0"/>
              <a:buChar char="•"/>
            </a:pPr>
            <a:r>
              <a:rPr lang="en-US" sz="1000" dirty="0"/>
              <a:t>Interdependencies and weak links in the chains of communications, coordination, and decisions among participants;  </a:t>
            </a:r>
          </a:p>
          <a:p>
            <a:pPr marL="171450" indent="-171450">
              <a:buFont typeface="Arial" charset="0"/>
              <a:buChar char="•"/>
            </a:pPr>
            <a:r>
              <a:rPr lang="en-US" sz="1000" dirty="0"/>
              <a:t>Developing recommendations to improve in these areas; and </a:t>
            </a:r>
          </a:p>
          <a:p>
            <a:pPr marL="171450" indent="-171450">
              <a:buFont typeface="Arial" charset="0"/>
              <a:buChar char="•"/>
            </a:pPr>
            <a:r>
              <a:rPr lang="en-US" sz="1000" dirty="0"/>
              <a:t>Other exercise objectives.  </a:t>
            </a:r>
          </a:p>
          <a:p>
            <a:r>
              <a:rPr lang="en-US" sz="1000" dirty="0"/>
              <a:t>In setting these objectives, stakeholders should consider that the most effective objectives will be Specific, Measurable, Attainable, Relevant, and Time-Bound (SMART). Such objectives will set clear, achievable goals for the evaluation process, help to set the specifications for the types of information that must be collected during and after the exercise, and ensure that clear results emerge that can form the basis of SMART recommendations to stakeholders. </a:t>
            </a:r>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7</a:t>
            </a:fld>
            <a:endParaRPr lang="en-US" altLang="en-US" dirty="0"/>
          </a:p>
        </p:txBody>
      </p:sp>
    </p:spTree>
    <p:extLst>
      <p:ext uri="{BB962C8B-B14F-4D97-AF65-F5344CB8AC3E}">
        <p14:creationId xmlns:p14="http://schemas.microsoft.com/office/powerpoint/2010/main" val="1812274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lnSpc>
                <a:spcPct val="100000"/>
              </a:lnSpc>
              <a:spcBef>
                <a:spcPct val="30000"/>
              </a:spcBef>
              <a:defRPr/>
            </a:pPr>
            <a:r>
              <a:rPr lang="en-US" sz="1000" b="1" dirty="0"/>
              <a:t>After-Action Review: </a:t>
            </a:r>
            <a:r>
              <a:rPr lang="en-US" sz="1000" i="1" dirty="0"/>
              <a:t>2 </a:t>
            </a:r>
            <a:r>
              <a:rPr lang="en-US" sz="1000" i="1" dirty="0" smtClean="0"/>
              <a:t>minutes</a:t>
            </a:r>
            <a:endParaRPr lang="en-US" sz="1000" dirty="0"/>
          </a:p>
          <a:p>
            <a:r>
              <a:rPr lang="en-US" sz="1000" b="1" dirty="0"/>
              <a:t>Say:</a:t>
            </a:r>
            <a:r>
              <a:rPr lang="en-US" sz="1000" dirty="0"/>
              <a:t> It is crucial that this phase receive strong commitment from planners and participants, as this evaluation ensures that lessons are learned, interdependencies identified, and that these are communicated effectively back to participants for them to take action. </a:t>
            </a:r>
          </a:p>
          <a:p>
            <a:r>
              <a:rPr lang="en-US" sz="1000" dirty="0"/>
              <a:t>Evaluation should be done fairly quickly after the exercise. Doing so allows thoughts on the exercise to be collected from the various participants and role-players while they are still fresh. It also allows evaluation results to be developed and communicated to stakeholders before attention wanders and priorities change. Stakeholders should take advantage of the motivation and excitement about the exercise to ensure adequate interest is paid to the conclusions and lessons learned. </a:t>
            </a:r>
          </a:p>
          <a:p>
            <a:r>
              <a:rPr lang="en-US" sz="1000" dirty="0"/>
              <a:t>It is critical to plan for the evaluation. During the planning phase, the evaluation measures and process will have been specified in detail, and the stakeholders will now need to follow through with those plans. </a:t>
            </a:r>
          </a:p>
          <a:p>
            <a:r>
              <a:rPr lang="en-US" sz="1000" dirty="0"/>
              <a:t>Evaluation should be as inclusive as the planning and execution were. It ensures comprehensive insight into challenges experienced, procedures followed, interdependencies, lessons learned, corrections needed, </a:t>
            </a:r>
            <a:r>
              <a:rPr lang="en-US" sz="1000" dirty="0" smtClean="0"/>
              <a:t>and so forth. </a:t>
            </a:r>
            <a:r>
              <a:rPr lang="en-US" sz="1000" dirty="0"/>
              <a:t>Additionally, if participants play a part in drawing conclusions and recommendations, they are more likely to implement them. Inclusiveness also ensures consensus on any critical comments in the evaluation and the recommended steps to be taken</a:t>
            </a:r>
            <a:r>
              <a:rPr lang="en-US" sz="1000" dirty="0" smtClean="0"/>
              <a:t>.</a:t>
            </a:r>
            <a:endParaRPr lang="en-US" sz="1000"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8</a:t>
            </a:fld>
            <a:endParaRPr lang="en-US" altLang="en-US" dirty="0"/>
          </a:p>
        </p:txBody>
      </p:sp>
    </p:spTree>
    <p:extLst>
      <p:ext uri="{BB962C8B-B14F-4D97-AF65-F5344CB8AC3E}">
        <p14:creationId xmlns:p14="http://schemas.microsoft.com/office/powerpoint/2010/main" val="1277740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1579" y="4343400"/>
            <a:ext cx="5654842" cy="4114800"/>
          </a:xfrm>
          <a:prstGeom prst="rect">
            <a:avLst/>
          </a:prstGeom>
        </p:spPr>
        <p:txBody>
          <a:bodyPr/>
          <a:lstStyle/>
          <a:p>
            <a:pPr>
              <a:lnSpc>
                <a:spcPct val="100000"/>
              </a:lnSpc>
              <a:spcBef>
                <a:spcPct val="30000"/>
              </a:spcBef>
              <a:defRPr/>
            </a:pPr>
            <a:r>
              <a:rPr lang="en-US" b="1" dirty="0"/>
              <a:t>After-Action Review: </a:t>
            </a:r>
            <a:r>
              <a:rPr lang="en-US" i="1" dirty="0"/>
              <a:t>2 </a:t>
            </a:r>
            <a:r>
              <a:rPr lang="en-US" i="1" dirty="0" smtClean="0"/>
              <a:t>minutes</a:t>
            </a:r>
            <a:endParaRPr lang="en-US" dirty="0"/>
          </a:p>
          <a:p>
            <a:r>
              <a:rPr lang="en-US" b="1" dirty="0"/>
              <a:t>Say:</a:t>
            </a:r>
            <a:r>
              <a:rPr lang="en-US" dirty="0"/>
              <a:t> On the other hand, the evaluation process will handle some sensitive information that could reveal confidential company details, dangerous vulnerabilities, or embarrassing weaknesses or errors. Therefore, the evaluation process and outcomes must be handled delicately. </a:t>
            </a:r>
          </a:p>
          <a:p>
            <a:r>
              <a:rPr lang="en-US" dirty="0"/>
              <a:t>Moreover, many organizers strongly advise that evaluation reports should try to avoid laying blame. Shunning of participants will be a strong disincentive to future collaboration and exercise participation. </a:t>
            </a:r>
          </a:p>
          <a:p>
            <a:r>
              <a:rPr lang="en-US" dirty="0"/>
              <a:t>Ensure a high level of commitment to the evaluation process</a:t>
            </a:r>
            <a:r>
              <a:rPr lang="en-US" dirty="0" smtClean="0"/>
              <a:t>.</a:t>
            </a:r>
            <a:endParaRPr lang="en-US" dirty="0"/>
          </a:p>
        </p:txBody>
      </p:sp>
      <p:sp>
        <p:nvSpPr>
          <p:cNvPr id="4" name="Footer Placeholder 3"/>
          <p:cNvSpPr>
            <a:spLocks noGrp="1"/>
          </p:cNvSpPr>
          <p:nvPr>
            <p:ph type="ftr" sz="quarter" idx="10"/>
          </p:nvPr>
        </p:nvSpPr>
        <p:spPr>
          <a:xfrm>
            <a:off x="0" y="8928556"/>
            <a:ext cx="2528256" cy="215444"/>
          </a:xfrm>
        </p:spPr>
        <p:txBody>
          <a:bodyPr/>
          <a:lstStyle/>
          <a:p>
            <a:pPr eaLnBrk="0" hangingPunct="0"/>
            <a:r>
              <a:rPr lang="en-US" sz="800" dirty="0" smtClean="0">
                <a:solidFill>
                  <a:prstClr val="black">
                    <a:lumMod val="65000"/>
                    <a:lumOff val="35000"/>
                  </a:prstClr>
                </a:solidFill>
                <a:cs typeface=""/>
              </a:rPr>
              <a:t>Module 8: Evaluating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9</a:t>
            </a:fld>
            <a:endParaRPr lang="en-US" altLang="en-US" dirty="0"/>
          </a:p>
        </p:txBody>
      </p:sp>
    </p:spTree>
    <p:extLst>
      <p:ext uri="{BB962C8B-B14F-4D97-AF65-F5344CB8AC3E}">
        <p14:creationId xmlns:p14="http://schemas.microsoft.com/office/powerpoint/2010/main" val="1638831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tif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tif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2050" name="Picture 2" descr="ttps://www.first.org/identity/first-or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919980"/>
            <a:ext cx="2933700" cy="176022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ctrTitle"/>
          </p:nvPr>
        </p:nvSpPr>
        <p:spPr>
          <a:xfrm>
            <a:off x="3048000" y="3646714"/>
            <a:ext cx="5410200" cy="704850"/>
          </a:xfrm>
          <a:prstGeom prst="rect">
            <a:avLst/>
          </a:prstGeom>
        </p:spPr>
        <p:txBody>
          <a:bodyPr anchor="ctr" anchorCtr="0">
            <a:normAutofit/>
          </a:bodyPr>
          <a:lstStyle>
            <a:lvl1pPr algn="r">
              <a:defRPr sz="2800" b="1">
                <a:latin typeface="Calibri" charset="0"/>
                <a:ea typeface="Calibri" charset="0"/>
                <a:cs typeface="Calibri" charset="0"/>
              </a:defRPr>
            </a:lvl1pPr>
          </a:lstStyle>
          <a:p>
            <a:r>
              <a:rPr lang="en-US" smtClean="0"/>
              <a:t>Click to edit Master title style</a:t>
            </a:r>
            <a:endParaRPr lang="en-US" dirty="0"/>
          </a:p>
        </p:txBody>
      </p:sp>
      <p:sp>
        <p:nvSpPr>
          <p:cNvPr id="11" name="Subtitle 2"/>
          <p:cNvSpPr>
            <a:spLocks noGrp="1"/>
          </p:cNvSpPr>
          <p:nvPr>
            <p:ph type="subTitle" idx="1" hasCustomPrompt="1"/>
          </p:nvPr>
        </p:nvSpPr>
        <p:spPr>
          <a:xfrm>
            <a:off x="3581400" y="4620208"/>
            <a:ext cx="4876800" cy="914400"/>
          </a:xfrm>
          <a:prstGeom prst="rect">
            <a:avLst/>
          </a:prstGeom>
        </p:spPr>
        <p:txBody>
          <a:bodyPr>
            <a:normAutofit/>
          </a:bodyPr>
          <a:lstStyle>
            <a:lvl1pPr marL="0" indent="0" algn="r">
              <a:buNone/>
              <a:defRPr sz="1600" baseline="0">
                <a:solidFill>
                  <a:schemeClr val="tx1">
                    <a:tint val="75000"/>
                  </a:schemeClr>
                </a:solidFill>
                <a:latin typeface="Calibri" charset="0"/>
                <a:ea typeface="Calibri" charset="0"/>
                <a:cs typeface="Calibri"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a:t>
            </a:r>
          </a:p>
          <a:p>
            <a:r>
              <a:rPr lang="en-US" dirty="0" smtClean="0"/>
              <a:t>Date of Presentation</a:t>
            </a:r>
            <a:endParaRPr lang="en-US" dirty="0"/>
          </a:p>
        </p:txBody>
      </p:sp>
    </p:spTree>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estions">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2678" y="1281923"/>
            <a:ext cx="5460709" cy="4737165"/>
          </a:xfrm>
          <a:prstGeom prst="rect">
            <a:avLst/>
          </a:prstGeom>
        </p:spPr>
      </p:pic>
      <p:sp>
        <p:nvSpPr>
          <p:cNvPr id="6" name="TextBox 5"/>
          <p:cNvSpPr txBox="1"/>
          <p:nvPr/>
        </p:nvSpPr>
        <p:spPr>
          <a:xfrm>
            <a:off x="475861" y="335902"/>
            <a:ext cx="1900200" cy="584775"/>
          </a:xfrm>
          <a:prstGeom prst="rect">
            <a:avLst/>
          </a:prstGeom>
          <a:noFill/>
        </p:spPr>
        <p:txBody>
          <a:bodyPr wrap="none" rtlCol="0">
            <a:spAutoFit/>
          </a:bodyPr>
          <a:lstStyle/>
          <a:p>
            <a:r>
              <a:rPr lang="en-GB" sz="3200" b="1" dirty="0" smtClean="0">
                <a:latin typeface="Calibri" charset="0"/>
                <a:ea typeface="Calibri" charset="0"/>
                <a:cs typeface="Calibri" charset="0"/>
              </a:rPr>
              <a:t>Questions</a:t>
            </a:r>
            <a:endParaRPr lang="en-GB" sz="3200" b="1" dirty="0">
              <a:latin typeface="Calibri" charset="0"/>
              <a:ea typeface="Calibri" charset="0"/>
              <a:cs typeface="Calibri" charset="0"/>
            </a:endParaRPr>
          </a:p>
        </p:txBody>
      </p:sp>
    </p:spTree>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The End, My Frien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0" y="1524000"/>
            <a:ext cx="6350000" cy="3810000"/>
          </a:xfrm>
          <a:prstGeom prst="rect">
            <a:avLst/>
          </a:prstGeom>
        </p:spPr>
      </p:pic>
    </p:spTree>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ullets (Regular) with Lead-in Text">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7472"/>
            <a:ext cx="8229600" cy="584775"/>
          </a:xfr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defRPr lang="en-US" dirty="0"/>
            </a:lvl1pPr>
          </a:lstStyle>
          <a:p>
            <a:pPr lvl="0"/>
            <a:r>
              <a:rPr lang="en-US" smtClean="0"/>
              <a:t>Click to edit Master title style</a:t>
            </a:r>
            <a:endParaRPr lang="en-US" dirty="0"/>
          </a:p>
        </p:txBody>
      </p:sp>
      <p:sp>
        <p:nvSpPr>
          <p:cNvPr id="4" name="Footer Placeholder 4"/>
          <p:cNvSpPr>
            <a:spLocks noGrp="1"/>
          </p:cNvSpPr>
          <p:nvPr>
            <p:ph type="ftr" sz="quarter" idx="3"/>
          </p:nvPr>
        </p:nvSpPr>
        <p:spPr>
          <a:xfrm>
            <a:off x="6615744" y="6642556"/>
            <a:ext cx="2528256" cy="215444"/>
          </a:xfrm>
          <a:prstGeom prst="rect">
            <a:avLst/>
          </a:prstGeom>
        </p:spPr>
        <p:txBody>
          <a:bodyPr wrap="none">
            <a:spAutoFit/>
          </a:bodyPr>
          <a:lstStyle>
            <a:lvl1pPr>
              <a:defRPr lang="en-US" sz="800">
                <a:solidFill>
                  <a:schemeClr val="tx1">
                    <a:lumMod val="65000"/>
                    <a:lumOff val="35000"/>
                  </a:schemeClr>
                </a:solidFill>
                <a:effectLst/>
                <a:latin typeface="Lucida Sans"/>
              </a:defRPr>
            </a:lvl1pPr>
          </a:lstStyle>
          <a:p>
            <a:pPr algn="r"/>
            <a:r>
              <a:rPr lang="en-US" dirty="0" smtClean="0"/>
              <a:t>Module 8: Evaluating an Exercise © 2017 FIRST</a:t>
            </a:r>
            <a:endParaRPr lang="en-US" dirty="0"/>
          </a:p>
        </p:txBody>
      </p:sp>
      <p:sp>
        <p:nvSpPr>
          <p:cNvPr id="6" name="Content Placeholder 5"/>
          <p:cNvSpPr>
            <a:spLocks noGrp="1"/>
          </p:cNvSpPr>
          <p:nvPr>
            <p:ph sz="quarter" idx="10"/>
          </p:nvPr>
        </p:nvSpPr>
        <p:spPr>
          <a:xfrm>
            <a:off x="457200" y="1216152"/>
            <a:ext cx="8229600" cy="5148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868909"/>
      </p:ext>
    </p:extLst>
  </p:cSld>
  <p:clrMapOvr>
    <a:masterClrMapping/>
  </p:clrMapOvr>
  <p:transition spd="med">
    <p:fade/>
  </p:transition>
  <p:extLst mod="1">
    <p:ext uri="{DCECCB84-F9BA-43D5-87BE-67443E8EF086}">
      <p15:sldGuideLst xmlns:p15="http://schemas.microsoft.com/office/powerpoint/2012/main">
        <p15:guide id="1" orient="horz" pos="756">
          <p15:clr>
            <a:srgbClr val="FBAE40"/>
          </p15:clr>
        </p15:guide>
        <p15:guide id="2" pos="28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charset="0"/>
                <a:ea typeface="Calibri" charset="0"/>
                <a:cs typeface="Calibri" charset="0"/>
              </a:defRPr>
            </a:lvl1pPr>
            <a:lvl2pPr>
              <a:defRPr>
                <a:latin typeface="Calibri" charset="0"/>
                <a:ea typeface="Calibri" charset="0"/>
                <a:cs typeface="Calibri" charset="0"/>
              </a:defRPr>
            </a:lvl2pPr>
            <a:lvl3pPr>
              <a:defRPr>
                <a:latin typeface="Calibri" charset="0"/>
                <a:ea typeface="Calibri" charset="0"/>
                <a:cs typeface="Calibri" charset="0"/>
              </a:defRPr>
            </a:lvl3pPr>
            <a:lvl4pPr>
              <a:defRPr>
                <a:latin typeface="Calibri" charset="0"/>
                <a:ea typeface="Calibri" charset="0"/>
                <a:cs typeface="Calibri" charset="0"/>
              </a:defRPr>
            </a:lvl4pPr>
            <a:lvl5pPr>
              <a:defRPr>
                <a:latin typeface="Calibri" charset="0"/>
                <a:ea typeface="Calibri" charset="0"/>
                <a:cs typeface="Calibri"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itle 7"/>
          <p:cNvSpPr>
            <a:spLocks noGrp="1"/>
          </p:cNvSpPr>
          <p:nvPr>
            <p:ph type="title"/>
          </p:nvPr>
        </p:nvSpPr>
        <p:spPr/>
        <p:txBody>
          <a:bodyPr/>
          <a:lstStyle>
            <a:lvl1pPr>
              <a:defRPr>
                <a:latin typeface="Calibri" charset="0"/>
                <a:ea typeface="Calibri" charset="0"/>
                <a:cs typeface="Calibri" charset="0"/>
              </a:defRPr>
            </a:lvl1pPr>
          </a:lstStyle>
          <a:p>
            <a:r>
              <a:rPr lang="en-US" smtClean="0"/>
              <a:t>Click to edit Master title style</a:t>
            </a:r>
            <a:endParaRPr lang="en-GB"/>
          </a:p>
        </p:txBody>
      </p:sp>
    </p:spTree>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Lerning_Che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78757"/>
            <a:ext cx="5499100" cy="437594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Title 7"/>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GB" dirty="0"/>
          </a:p>
        </p:txBody>
      </p:sp>
    </p:spTree>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charset="0"/>
                <a:ea typeface="Calibri" charset="0"/>
                <a:cs typeface="Calibri" charset="0"/>
              </a:defRPr>
            </a:lvl1pPr>
          </a:lstStyle>
          <a:p>
            <a:r>
              <a:rPr lang="en-US" smtClean="0"/>
              <a:t>Click to edit Master title style</a:t>
            </a:r>
            <a:endParaRPr lang="en-GB" dirty="0"/>
          </a:p>
        </p:txBody>
      </p:sp>
    </p:spTree>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No Foo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ection">
    <p:spTree>
      <p:nvGrpSpPr>
        <p:cNvPr id="1" name=""/>
        <p:cNvGrpSpPr/>
        <p:nvPr/>
      </p:nvGrpSpPr>
      <p:grpSpPr>
        <a:xfrm>
          <a:off x="0" y="0"/>
          <a:ext cx="0" cy="0"/>
          <a:chOff x="0" y="0"/>
          <a:chExt cx="0" cy="0"/>
        </a:xfrm>
      </p:grpSpPr>
      <p:sp>
        <p:nvSpPr>
          <p:cNvPr id="2" name="Title 1"/>
          <p:cNvSpPr>
            <a:spLocks noGrp="1"/>
          </p:cNvSpPr>
          <p:nvPr>
            <p:ph type="title"/>
          </p:nvPr>
        </p:nvSpPr>
        <p:spPr>
          <a:xfrm>
            <a:off x="2317750" y="2257425"/>
            <a:ext cx="4349750" cy="2416175"/>
          </a:xfrm>
        </p:spPr>
        <p:txBody>
          <a:bodyPr>
            <a:normAutofit/>
          </a:bodyPr>
          <a:lstStyle>
            <a:lvl1pPr>
              <a:defRPr sz="3600"/>
            </a:lvl1pPr>
          </a:lstStyle>
          <a:p>
            <a:r>
              <a:rPr lang="en-US" smtClean="0"/>
              <a:t>Click to edit Master title style</a:t>
            </a:r>
            <a:endParaRPr lang="en-GB" dirty="0"/>
          </a:p>
        </p:txBody>
      </p:sp>
    </p:spTree>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Lab Title">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457825" y="1358900"/>
            <a:ext cx="3670300" cy="5499100"/>
          </a:xfrm>
          <a:prstGeom prst="rect">
            <a:avLst/>
          </a:prstGeom>
        </p:spPr>
      </p:pic>
      <p:sp>
        <p:nvSpPr>
          <p:cNvPr id="2" name="Title 1"/>
          <p:cNvSpPr>
            <a:spLocks noGrp="1"/>
          </p:cNvSpPr>
          <p:nvPr>
            <p:ph type="title"/>
          </p:nvPr>
        </p:nvSpPr>
        <p:spPr>
          <a:xfrm>
            <a:off x="449264" y="1520617"/>
            <a:ext cx="8229600" cy="411162"/>
          </a:xfrm>
        </p:spPr>
        <p:txBody>
          <a:bodyPr/>
          <a:lstStyle>
            <a:lvl1pPr>
              <a:defRPr baseline="0">
                <a:solidFill>
                  <a:schemeClr val="tx1"/>
                </a:solidFill>
                <a:latin typeface="Calibri" charset="0"/>
                <a:ea typeface="Calibri" charset="0"/>
                <a:cs typeface="Calibri" charset="0"/>
              </a:defRPr>
            </a:lvl1pPr>
          </a:lstStyle>
          <a:p>
            <a:r>
              <a:rPr lang="en-US" smtClean="0"/>
              <a:t>Click to edit Master title style</a:t>
            </a:r>
            <a:endParaRPr lang="en-US" dirty="0"/>
          </a:p>
        </p:txBody>
      </p:sp>
      <p:sp>
        <p:nvSpPr>
          <p:cNvPr id="5" name="Text Placeholder 7"/>
          <p:cNvSpPr>
            <a:spLocks noGrp="1"/>
          </p:cNvSpPr>
          <p:nvPr>
            <p:ph type="body" sz="quarter" idx="10"/>
          </p:nvPr>
        </p:nvSpPr>
        <p:spPr>
          <a:xfrm>
            <a:off x="449264" y="2093495"/>
            <a:ext cx="5229642" cy="3418940"/>
          </a:xfrm>
        </p:spPr>
        <p:txBody>
          <a:bodyPr/>
          <a:lstStyle>
            <a:lvl1pPr marL="0" indent="0">
              <a:lnSpc>
                <a:spcPct val="114000"/>
              </a:lnSpc>
              <a:buClr>
                <a:srgbClr val="F38127"/>
              </a:buClr>
              <a:buSzPct val="100000"/>
              <a:buFont typeface="Arial" pitchFamily="34" charset="0"/>
              <a:buNone/>
              <a:defRPr sz="2400" baseline="0">
                <a:solidFill>
                  <a:schemeClr val="tx1"/>
                </a:solidFill>
                <a:latin typeface="Calibri" charset="0"/>
                <a:ea typeface="Calibri" charset="0"/>
                <a:cs typeface="Calibri" charset="0"/>
              </a:defRPr>
            </a:lvl1pPr>
            <a:lvl2pPr marL="293688" indent="-293688">
              <a:lnSpc>
                <a:spcPct val="114000"/>
              </a:lnSpc>
              <a:buClr>
                <a:schemeClr val="tx1"/>
              </a:buClr>
              <a:buSzPct val="100000"/>
              <a:buFont typeface="Arial" panose="020B0604020202020204" pitchFamily="34" charset="0"/>
              <a:buChar char="•"/>
              <a:tabLst/>
              <a:defRPr sz="2400" baseline="0">
                <a:solidFill>
                  <a:schemeClr val="tx1"/>
                </a:solidFill>
                <a:latin typeface="Calibri" charset="0"/>
                <a:ea typeface="Calibri" charset="0"/>
                <a:cs typeface="Calibri" charset="0"/>
              </a:defRPr>
            </a:lvl2pPr>
            <a:lvl3pPr marL="804863" indent="-454025">
              <a:lnSpc>
                <a:spcPct val="114000"/>
              </a:lnSpc>
              <a:buClr>
                <a:schemeClr val="tx1"/>
              </a:buClr>
              <a:buSzPct val="100000"/>
              <a:buFont typeface="Aharoni" panose="02010803020104030203" pitchFamily="2" charset="-79"/>
              <a:buChar char="—"/>
              <a:tabLst/>
              <a:defRPr sz="2400" baseline="0">
                <a:solidFill>
                  <a:schemeClr val="tx1"/>
                </a:solidFill>
                <a:latin typeface="Calibri" charset="0"/>
                <a:ea typeface="Calibri" charset="0"/>
                <a:cs typeface="Calibri" charset="0"/>
              </a:defRPr>
            </a:lvl3pPr>
            <a:lvl4pPr marL="1087438" indent="-282575">
              <a:lnSpc>
                <a:spcPct val="114000"/>
              </a:lnSpc>
              <a:buClr>
                <a:schemeClr val="tx1"/>
              </a:buClr>
              <a:buSzPct val="100000"/>
              <a:buFont typeface="Arial" panose="020B0604020202020204" pitchFamily="34" charset="0"/>
              <a:buChar char="•"/>
              <a:tabLst/>
              <a:defRPr sz="2400" b="0" i="0" baseline="0">
                <a:solidFill>
                  <a:schemeClr val="tx1"/>
                </a:solidFill>
                <a:latin typeface="Calibri" charset="0"/>
                <a:ea typeface="Calibri" charset="0"/>
                <a:cs typeface="Calibri" charset="0"/>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Lab Contents">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24000"/>
          </a:blip>
          <a:stretch>
            <a:fillRect/>
          </a:stretch>
        </p:blipFill>
        <p:spPr>
          <a:xfrm>
            <a:off x="5457825" y="1358900"/>
            <a:ext cx="3670300" cy="5499100"/>
          </a:xfrm>
          <a:prstGeom prst="rect">
            <a:avLst/>
          </a:prstGeom>
        </p:spPr>
      </p:pic>
      <p:sp>
        <p:nvSpPr>
          <p:cNvPr id="2" name="Title 1"/>
          <p:cNvSpPr>
            <a:spLocks noGrp="1"/>
          </p:cNvSpPr>
          <p:nvPr>
            <p:ph type="title"/>
          </p:nvPr>
        </p:nvSpPr>
        <p:spPr>
          <a:xfrm>
            <a:off x="457200" y="350838"/>
            <a:ext cx="8229600" cy="411162"/>
          </a:xfrm>
        </p:spPr>
        <p:txBody>
          <a:bodyPr/>
          <a:lstStyle>
            <a:lvl1pPr>
              <a:defRPr baseline="0">
                <a:solidFill>
                  <a:schemeClr val="tx1"/>
                </a:solidFill>
                <a:latin typeface="Calibri" charset="0"/>
                <a:ea typeface="Calibri" charset="0"/>
                <a:cs typeface="Calibri" charset="0"/>
              </a:defRPr>
            </a:lvl1pPr>
          </a:lstStyle>
          <a:p>
            <a:r>
              <a:rPr lang="en-US" smtClean="0"/>
              <a:t>Click to edit Master title style</a:t>
            </a:r>
            <a:endParaRPr lang="en-US" dirty="0"/>
          </a:p>
        </p:txBody>
      </p:sp>
      <p:sp>
        <p:nvSpPr>
          <p:cNvPr id="5" name="Text Placeholder 7"/>
          <p:cNvSpPr>
            <a:spLocks noGrp="1"/>
          </p:cNvSpPr>
          <p:nvPr>
            <p:ph type="body" sz="quarter" idx="10"/>
          </p:nvPr>
        </p:nvSpPr>
        <p:spPr>
          <a:xfrm>
            <a:off x="449263" y="1206500"/>
            <a:ext cx="8258175" cy="4305935"/>
          </a:xfrm>
        </p:spPr>
        <p:txBody>
          <a:bodyPr/>
          <a:lstStyle>
            <a:lvl1pPr marL="0" indent="0">
              <a:lnSpc>
                <a:spcPct val="114000"/>
              </a:lnSpc>
              <a:buClr>
                <a:srgbClr val="F38127"/>
              </a:buClr>
              <a:buSzPct val="100000"/>
              <a:buFont typeface="Arial" pitchFamily="34" charset="0"/>
              <a:buNone/>
              <a:defRPr sz="2400" baseline="0">
                <a:solidFill>
                  <a:schemeClr val="tx1"/>
                </a:solidFill>
                <a:latin typeface="Calibri" charset="0"/>
                <a:ea typeface="Calibri" charset="0"/>
                <a:cs typeface="Calibri" charset="0"/>
              </a:defRPr>
            </a:lvl1pPr>
            <a:lvl2pPr marL="293688" indent="-293688">
              <a:lnSpc>
                <a:spcPct val="114000"/>
              </a:lnSpc>
              <a:buClr>
                <a:schemeClr val="tx1"/>
              </a:buClr>
              <a:buSzPct val="100000"/>
              <a:buFont typeface="Arial" panose="020B0604020202020204" pitchFamily="34" charset="0"/>
              <a:buChar char="•"/>
              <a:tabLst/>
              <a:defRPr sz="2400" baseline="0">
                <a:solidFill>
                  <a:schemeClr val="tx1"/>
                </a:solidFill>
                <a:latin typeface="Calibri" charset="0"/>
                <a:ea typeface="Calibri" charset="0"/>
                <a:cs typeface="Calibri" charset="0"/>
              </a:defRPr>
            </a:lvl2pPr>
            <a:lvl3pPr marL="804863" indent="-454025">
              <a:lnSpc>
                <a:spcPct val="114000"/>
              </a:lnSpc>
              <a:buClr>
                <a:schemeClr val="tx1"/>
              </a:buClr>
              <a:buSzPct val="100000"/>
              <a:buFont typeface="Aharoni" panose="02010803020104030203" pitchFamily="2" charset="-79"/>
              <a:buChar char="—"/>
              <a:tabLst/>
              <a:defRPr sz="2400" baseline="0">
                <a:solidFill>
                  <a:schemeClr val="tx1"/>
                </a:solidFill>
                <a:latin typeface="Calibri" charset="0"/>
                <a:ea typeface="Calibri" charset="0"/>
                <a:cs typeface="Calibri" charset="0"/>
              </a:defRPr>
            </a:lvl3pPr>
            <a:lvl4pPr marL="1087438" indent="-282575">
              <a:lnSpc>
                <a:spcPct val="114000"/>
              </a:lnSpc>
              <a:buClr>
                <a:schemeClr val="tx1"/>
              </a:buClr>
              <a:buSzPct val="100000"/>
              <a:buFont typeface="Arial" panose="020B0604020202020204" pitchFamily="34" charset="0"/>
              <a:buChar char="•"/>
              <a:tabLst/>
              <a:defRPr sz="2400" b="0" i="0" baseline="0">
                <a:solidFill>
                  <a:schemeClr val="tx1"/>
                </a:solidFill>
                <a:latin typeface="Calibri" charset="0"/>
                <a:ea typeface="Calibri" charset="0"/>
                <a:cs typeface="Calibri" charset="0"/>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65125"/>
            <a:ext cx="8293100" cy="879475"/>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3" name="Text Placeholder 2"/>
          <p:cNvSpPr>
            <a:spLocks noGrp="1"/>
          </p:cNvSpPr>
          <p:nvPr>
            <p:ph type="body" idx="1"/>
          </p:nvPr>
        </p:nvSpPr>
        <p:spPr>
          <a:xfrm>
            <a:off x="457200" y="1478756"/>
            <a:ext cx="8293100" cy="47037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pic>
        <p:nvPicPr>
          <p:cNvPr id="9" name="Picture 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800392" y="6043843"/>
            <a:ext cx="1229308" cy="737586"/>
          </a:xfrm>
          <a:prstGeom prst="rect">
            <a:avLst/>
          </a:prstGeom>
        </p:spPr>
      </p:pic>
      <p:sp>
        <p:nvSpPr>
          <p:cNvPr id="10" name="TextBox 9"/>
          <p:cNvSpPr txBox="1"/>
          <p:nvPr/>
        </p:nvSpPr>
        <p:spPr>
          <a:xfrm>
            <a:off x="0" y="6624589"/>
            <a:ext cx="5113176" cy="215444"/>
          </a:xfrm>
          <a:prstGeom prst="rect">
            <a:avLst/>
          </a:prstGeom>
          <a:noFill/>
        </p:spPr>
        <p:txBody>
          <a:bodyPr wrap="square" rtlCol="0" anchor="ctr" anchorCtr="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smtClean="0">
                <a:solidFill>
                  <a:schemeClr val="tx1">
                    <a:lumMod val="65000"/>
                    <a:lumOff val="35000"/>
                  </a:schemeClr>
                </a:solidFill>
                <a:latin typeface="Calibri" charset="0"/>
                <a:ea typeface="Calibri" charset="0"/>
                <a:cs typeface="Calibri" charset="0"/>
              </a:rPr>
              <a:t>Module 8: Evaluating an Exercise, Version 1.1, © 2017, FIRST Inc.</a:t>
            </a:r>
          </a:p>
        </p:txBody>
      </p:sp>
    </p:spTree>
    <p:extLst>
      <p:ext uri="{BB962C8B-B14F-4D97-AF65-F5344CB8AC3E}">
        <p14:creationId xmlns:p14="http://schemas.microsoft.com/office/powerpoint/2010/main" val="861083606"/>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Lst>
  <p:transition spd="med">
    <p:fade/>
  </p:transition>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200" b="1" i="0" kern="1200">
          <a:solidFill>
            <a:schemeClr val="tx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Calibri" charset="0"/>
          <a:ea typeface="Calibri" charset="0"/>
          <a:cs typeface="Calibri"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Calibri" charset="0"/>
          <a:ea typeface="Calibri" charset="0"/>
          <a:cs typeface="Calibri"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Calibri" charset="0"/>
          <a:ea typeface="Calibri" charset="0"/>
          <a:cs typeface="Calibri"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Calibri" charset="0"/>
          <a:ea typeface="Calibri" charset="0"/>
          <a:cs typeface="Calibri"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Calibri" charset="0"/>
          <a:ea typeface="Calibri" charset="0"/>
          <a:cs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768"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ctrTitle"/>
          </p:nvPr>
        </p:nvSpPr>
        <p:spPr>
          <a:ln/>
          <a:extLst>
            <a:ext uri="{91240B29-F687-4f45-9708-019B960494DF}">
              <a14:hiddenLine xmlns:a14="http://schemas.microsoft.com/office/drawing/2010/main" xmlns="" w="9525" algn="ctr">
                <a:solidFill>
                  <a:srgbClr val="000000"/>
                </a:solidFill>
                <a:miter lim="800000"/>
                <a:headEnd/>
                <a:tailEnd/>
              </a14:hiddenLine>
            </a:ext>
          </a:extLst>
        </p:spPr>
        <p:txBody>
          <a:bodyPr>
            <a:normAutofit fontScale="90000"/>
          </a:bodyPr>
          <a:lstStyle/>
          <a:p>
            <a:r>
              <a:rPr lang="en-US" altLang="en-US" dirty="0" smtClean="0"/>
              <a:t>Module 8: </a:t>
            </a:r>
            <a:br>
              <a:rPr lang="en-US" altLang="en-US" dirty="0" smtClean="0"/>
            </a:br>
            <a:r>
              <a:rPr lang="en-US" dirty="0" smtClean="0"/>
              <a:t>Evaluating an </a:t>
            </a:r>
            <a:br>
              <a:rPr lang="en-US" dirty="0" smtClean="0"/>
            </a:br>
            <a:r>
              <a:rPr lang="en-US" dirty="0" smtClean="0"/>
              <a:t>Exercise</a:t>
            </a:r>
            <a:br>
              <a:rPr lang="en-US" dirty="0" smtClean="0"/>
            </a:br>
            <a:endParaRPr lang="en-US" altLang="en-US" dirty="0"/>
          </a:p>
        </p:txBody>
      </p:sp>
      <p:sp>
        <p:nvSpPr>
          <p:cNvPr id="2051" name="Rectangle 12"/>
          <p:cNvSpPr>
            <a:spLocks noGrp="1"/>
          </p:cNvSpPr>
          <p:nvPr>
            <p:ph type="subTitle" idx="1"/>
          </p:nvPr>
        </p:nvSpPr>
        <p:spPr/>
        <p:txBody>
          <a:bodyPr/>
          <a:lstStyle/>
          <a:p>
            <a:pPr>
              <a:defRPr/>
            </a:pPr>
            <a:r>
              <a:rPr lang="en-US" altLang="en-US" dirty="0"/>
              <a:t>[Presenter Name]</a:t>
            </a:r>
          </a:p>
          <a:p>
            <a:pPr>
              <a:defRPr/>
            </a:pPr>
            <a:r>
              <a:rPr lang="en-US" altLang="en-US" dirty="0" smtClean="0"/>
              <a:t>[Date]</a:t>
            </a:r>
            <a:endParaRPr lang="en-US" altLang="en-US" dirty="0"/>
          </a:p>
        </p:txBody>
      </p:sp>
    </p:spTree>
    <p:extLst>
      <p:ext uri="{BB962C8B-B14F-4D97-AF65-F5344CB8AC3E}">
        <p14:creationId xmlns:p14="http://schemas.microsoft.com/office/powerpoint/2010/main" val="1952367126"/>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The evaluation process must be planned in advance </a:t>
            </a:r>
            <a:br>
              <a:rPr lang="en-US" dirty="0" smtClean="0"/>
            </a:br>
            <a:r>
              <a:rPr lang="en-US" dirty="0" smtClean="0"/>
              <a:t>of the exercise</a:t>
            </a:r>
          </a:p>
          <a:p>
            <a:r>
              <a:rPr lang="en-US" dirty="0" smtClean="0"/>
              <a:t>The evaluation process should be inclusive</a:t>
            </a:r>
          </a:p>
          <a:p>
            <a:r>
              <a:rPr lang="en-US" dirty="0" smtClean="0"/>
              <a:t>Avoid blaming individual participants or stakeholders and keep the conclusions and recommendations constructive</a:t>
            </a:r>
          </a:p>
          <a:p>
            <a:pPr lvl="1"/>
            <a:endParaRPr lang="en-US" dirty="0" smtClean="0"/>
          </a:p>
          <a:p>
            <a:pPr lvl="1"/>
            <a:endParaRPr lang="en-US" dirty="0"/>
          </a:p>
        </p:txBody>
      </p:sp>
      <p:sp>
        <p:nvSpPr>
          <p:cNvPr id="2" name="Title 1"/>
          <p:cNvSpPr>
            <a:spLocks noGrp="1"/>
          </p:cNvSpPr>
          <p:nvPr>
            <p:ph type="title"/>
          </p:nvPr>
        </p:nvSpPr>
        <p:spPr/>
        <p:txBody>
          <a:bodyPr/>
          <a:lstStyle/>
          <a:p>
            <a:pPr lvl="0"/>
            <a:r>
              <a:rPr lang="en-US" dirty="0" smtClean="0"/>
              <a:t>Planning Ahead on Evaluation</a:t>
            </a:r>
            <a:endParaRPr lang="en-US" dirty="0"/>
          </a:p>
        </p:txBody>
      </p:sp>
    </p:spTree>
    <p:extLst>
      <p:ext uri="{BB962C8B-B14F-4D97-AF65-F5344CB8AC3E}">
        <p14:creationId xmlns:p14="http://schemas.microsoft.com/office/powerpoint/2010/main" val="222083510"/>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85000" lnSpcReduction="20000"/>
          </a:bodyPr>
          <a:lstStyle/>
          <a:p>
            <a:pPr marL="0" indent="0">
              <a:buNone/>
            </a:pPr>
            <a:r>
              <a:rPr lang="en-US" dirty="0" smtClean="0"/>
              <a:t>Evaluations are usually prepared using several different materials:</a:t>
            </a:r>
          </a:p>
          <a:p>
            <a:r>
              <a:rPr lang="en-US" dirty="0" smtClean="0"/>
              <a:t>Reports from the data collectors or monitors</a:t>
            </a:r>
          </a:p>
          <a:p>
            <a:r>
              <a:rPr lang="en-US" dirty="0" smtClean="0"/>
              <a:t>Questionnaires completed by data collectors or monitors </a:t>
            </a:r>
            <a:br>
              <a:rPr lang="en-US" dirty="0" smtClean="0"/>
            </a:br>
            <a:r>
              <a:rPr lang="en-US" dirty="0" smtClean="0"/>
              <a:t>at interim stages during and after the exercise</a:t>
            </a:r>
          </a:p>
          <a:p>
            <a:r>
              <a:rPr lang="en-US" dirty="0" smtClean="0"/>
              <a:t>Questionnaires completed by participants during</a:t>
            </a:r>
            <a:br>
              <a:rPr lang="en-US" dirty="0" smtClean="0"/>
            </a:br>
            <a:r>
              <a:rPr lang="en-US" dirty="0" smtClean="0"/>
              <a:t>and after the exercise</a:t>
            </a:r>
          </a:p>
          <a:p>
            <a:r>
              <a:rPr lang="en-US" dirty="0" smtClean="0"/>
              <a:t>Hot washes with participants after each main section </a:t>
            </a:r>
            <a:br>
              <a:rPr lang="en-US" dirty="0" smtClean="0"/>
            </a:br>
            <a:r>
              <a:rPr lang="en-US" dirty="0" smtClean="0"/>
              <a:t>of the exercise</a:t>
            </a:r>
          </a:p>
          <a:p>
            <a:r>
              <a:rPr lang="en-US" dirty="0" smtClean="0"/>
              <a:t>Debriefing sessions/workshops held with participants, </a:t>
            </a:r>
            <a:br>
              <a:rPr lang="en-US" dirty="0" smtClean="0"/>
            </a:br>
            <a:r>
              <a:rPr lang="en-US" dirty="0" smtClean="0"/>
              <a:t>data collectors, and facilitators after the exercise; </a:t>
            </a:r>
          </a:p>
          <a:p>
            <a:r>
              <a:rPr lang="en-US" dirty="0" smtClean="0"/>
              <a:t>Questionnaires and reports submitted by </a:t>
            </a:r>
            <a:br>
              <a:rPr lang="en-US" dirty="0" smtClean="0"/>
            </a:br>
            <a:r>
              <a:rPr lang="en-US" dirty="0" smtClean="0"/>
              <a:t>participant organizations</a:t>
            </a:r>
          </a:p>
          <a:p>
            <a:r>
              <a:rPr lang="en-US" dirty="0" smtClean="0"/>
              <a:t>Possibly also technical results from tools</a:t>
            </a:r>
            <a:endParaRPr lang="en-US" dirty="0"/>
          </a:p>
        </p:txBody>
      </p:sp>
      <p:sp>
        <p:nvSpPr>
          <p:cNvPr id="2" name="Title 1"/>
          <p:cNvSpPr>
            <a:spLocks noGrp="1"/>
          </p:cNvSpPr>
          <p:nvPr>
            <p:ph type="title"/>
          </p:nvPr>
        </p:nvSpPr>
        <p:spPr/>
        <p:txBody>
          <a:bodyPr/>
          <a:lstStyle/>
          <a:p>
            <a:pPr lvl="0"/>
            <a:r>
              <a:rPr lang="en-US" dirty="0" smtClean="0"/>
              <a:t>Evaluations: Sources of Information </a:t>
            </a:r>
            <a:endParaRPr lang="en-US" dirty="0"/>
          </a:p>
        </p:txBody>
      </p:sp>
    </p:spTree>
    <p:extLst>
      <p:ext uri="{BB962C8B-B14F-4D97-AF65-F5344CB8AC3E}">
        <p14:creationId xmlns:p14="http://schemas.microsoft.com/office/powerpoint/2010/main" val="1478479659"/>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None/>
            </a:pPr>
            <a:r>
              <a:rPr lang="en-US" dirty="0" smtClean="0"/>
              <a:t>For your evaluations, remember to:</a:t>
            </a:r>
          </a:p>
          <a:p>
            <a:r>
              <a:rPr lang="en-US" dirty="0" smtClean="0"/>
              <a:t>Seek information for evaluation from many sources </a:t>
            </a:r>
          </a:p>
          <a:p>
            <a:r>
              <a:rPr lang="en-US" dirty="0" smtClean="0"/>
              <a:t>Obtain this information at interim periods during the exercise as well as after completion</a:t>
            </a:r>
          </a:p>
          <a:p>
            <a:r>
              <a:rPr lang="en-US" dirty="0" smtClean="0"/>
              <a:t>Prepare the materials and the plan for obtaining this information in advance</a:t>
            </a:r>
            <a:endParaRPr lang="en-US" dirty="0"/>
          </a:p>
        </p:txBody>
      </p:sp>
      <p:sp>
        <p:nvSpPr>
          <p:cNvPr id="2" name="Title 1"/>
          <p:cNvSpPr>
            <a:spLocks noGrp="1"/>
          </p:cNvSpPr>
          <p:nvPr>
            <p:ph type="title"/>
          </p:nvPr>
        </p:nvSpPr>
        <p:spPr/>
        <p:txBody>
          <a:bodyPr/>
          <a:lstStyle/>
          <a:p>
            <a:pPr lvl="0"/>
            <a:r>
              <a:rPr lang="en-US" dirty="0" smtClean="0"/>
              <a:t>Evaluations: Sources of Information </a:t>
            </a:r>
            <a:endParaRPr lang="en-US" dirty="0"/>
          </a:p>
        </p:txBody>
      </p:sp>
    </p:spTree>
    <p:extLst>
      <p:ext uri="{BB962C8B-B14F-4D97-AF65-F5344CB8AC3E}">
        <p14:creationId xmlns:p14="http://schemas.microsoft.com/office/powerpoint/2010/main" val="342572323"/>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Most evaluation processes focus on and culminate in one </a:t>
            </a:r>
            <a:br>
              <a:rPr lang="en-US" dirty="0" smtClean="0"/>
            </a:br>
            <a:r>
              <a:rPr lang="en-US" dirty="0" smtClean="0"/>
              <a:t>or more evaluation reports</a:t>
            </a:r>
          </a:p>
          <a:p>
            <a:r>
              <a:rPr lang="en-US" dirty="0" smtClean="0"/>
              <a:t>To cope with the issues of sensitive information, evaluation reports need to be carefully worded, avoid blame, and probably be issued in different versions. For example: </a:t>
            </a:r>
          </a:p>
          <a:p>
            <a:pPr lvl="1"/>
            <a:r>
              <a:rPr lang="en-US" dirty="0" smtClean="0"/>
              <a:t>Individual report</a:t>
            </a:r>
          </a:p>
          <a:p>
            <a:pPr lvl="1"/>
            <a:r>
              <a:rPr lang="en-US" dirty="0" smtClean="0"/>
              <a:t>Consensus report</a:t>
            </a:r>
          </a:p>
          <a:p>
            <a:pPr lvl="1"/>
            <a:r>
              <a:rPr lang="en-US" dirty="0" smtClean="0"/>
              <a:t>Public report</a:t>
            </a:r>
            <a:endParaRPr lang="en-US" dirty="0"/>
          </a:p>
        </p:txBody>
      </p:sp>
      <p:sp>
        <p:nvSpPr>
          <p:cNvPr id="2" name="Title 1"/>
          <p:cNvSpPr>
            <a:spLocks noGrp="1"/>
          </p:cNvSpPr>
          <p:nvPr>
            <p:ph type="title"/>
          </p:nvPr>
        </p:nvSpPr>
        <p:spPr/>
        <p:txBody>
          <a:bodyPr/>
          <a:lstStyle/>
          <a:p>
            <a:pPr lvl="0"/>
            <a:r>
              <a:rPr lang="en-US" dirty="0" smtClean="0"/>
              <a:t>Evaluations: Reports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3750" y="4296301"/>
            <a:ext cx="3207895" cy="2141156"/>
          </a:xfrm>
          <a:prstGeom prst="rect">
            <a:avLst/>
          </a:prstGeom>
        </p:spPr>
      </p:pic>
    </p:spTree>
    <p:extLst>
      <p:ext uri="{BB962C8B-B14F-4D97-AF65-F5344CB8AC3E}">
        <p14:creationId xmlns:p14="http://schemas.microsoft.com/office/powerpoint/2010/main" val="1388318792"/>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Prepare separate reports for separate audiences, tailoring each to the type and amount of information required</a:t>
            </a:r>
          </a:p>
          <a:p>
            <a:r>
              <a:rPr lang="en-US" dirty="0" smtClean="0"/>
              <a:t>Ensure that sensitive information is only revealed to the company to which it pertains, if necessary at all</a:t>
            </a:r>
          </a:p>
          <a:p>
            <a:pPr lvl="1"/>
            <a:endParaRPr lang="en-US" dirty="0"/>
          </a:p>
        </p:txBody>
      </p:sp>
      <p:sp>
        <p:nvSpPr>
          <p:cNvPr id="2" name="Title 1"/>
          <p:cNvSpPr>
            <a:spLocks noGrp="1"/>
          </p:cNvSpPr>
          <p:nvPr>
            <p:ph type="title"/>
          </p:nvPr>
        </p:nvSpPr>
        <p:spPr/>
        <p:txBody>
          <a:bodyPr/>
          <a:lstStyle/>
          <a:p>
            <a:pPr lvl="0"/>
            <a:r>
              <a:rPr lang="en-US" dirty="0" smtClean="0"/>
              <a:t>Tips for Reports</a:t>
            </a:r>
            <a:endParaRPr lang="en-US" dirty="0"/>
          </a:p>
        </p:txBody>
      </p:sp>
    </p:spTree>
    <p:extLst>
      <p:ext uri="{BB962C8B-B14F-4D97-AF65-F5344CB8AC3E}">
        <p14:creationId xmlns:p14="http://schemas.microsoft.com/office/powerpoint/2010/main" val="294790407"/>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lnSpcReduction="10000"/>
          </a:bodyPr>
          <a:lstStyle/>
          <a:p>
            <a:r>
              <a:rPr lang="en-US" dirty="0" smtClean="0"/>
              <a:t>Consider the evaluation activities as a useful process, rather than as a means of producing a report</a:t>
            </a:r>
          </a:p>
          <a:p>
            <a:r>
              <a:rPr lang="en-US" dirty="0" smtClean="0"/>
              <a:t>Focus on the process itself, rather than only the result</a:t>
            </a:r>
          </a:p>
          <a:p>
            <a:r>
              <a:rPr lang="en-US" dirty="0" smtClean="0"/>
              <a:t>Participants and stakeholders will have grown motivated to see the exercise and to learn the results </a:t>
            </a:r>
          </a:p>
          <a:p>
            <a:r>
              <a:rPr lang="en-US" dirty="0" smtClean="0"/>
              <a:t>Once the exercise is completed, it is possible to retain the core planning team for evaluation, discussion of results, discussion of key challenges or problems experienced, and so on</a:t>
            </a:r>
          </a:p>
          <a:p>
            <a:r>
              <a:rPr lang="en-US" dirty="0" smtClean="0"/>
              <a:t>Obtaining the evaluation report is an important goal, but planners should also ensure continuing collaboration and developing consensus</a:t>
            </a:r>
            <a:endParaRPr lang="en-US" dirty="0"/>
          </a:p>
        </p:txBody>
      </p:sp>
      <p:sp>
        <p:nvSpPr>
          <p:cNvPr id="2" name="Title 1"/>
          <p:cNvSpPr>
            <a:spLocks noGrp="1"/>
          </p:cNvSpPr>
          <p:nvPr>
            <p:ph type="title"/>
          </p:nvPr>
        </p:nvSpPr>
        <p:spPr/>
        <p:txBody>
          <a:bodyPr/>
          <a:lstStyle/>
          <a:p>
            <a:pPr lvl="0"/>
            <a:r>
              <a:rPr lang="en-US" dirty="0" smtClean="0"/>
              <a:t>Follow-Up Process </a:t>
            </a:r>
            <a:endParaRPr lang="en-US" dirty="0"/>
          </a:p>
        </p:txBody>
      </p:sp>
    </p:spTree>
    <p:extLst>
      <p:ext uri="{BB962C8B-B14F-4D97-AF65-F5344CB8AC3E}">
        <p14:creationId xmlns:p14="http://schemas.microsoft.com/office/powerpoint/2010/main" val="220339877"/>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pPr marL="0" indent="0">
              <a:buNone/>
            </a:pPr>
            <a:r>
              <a:rPr lang="en-US" dirty="0" smtClean="0"/>
              <a:t>Ongoing collaboration can also be extended in other ways. </a:t>
            </a:r>
            <a:br>
              <a:rPr lang="en-US" dirty="0" smtClean="0"/>
            </a:br>
            <a:r>
              <a:rPr lang="en-US" dirty="0" smtClean="0"/>
              <a:t>For example: </a:t>
            </a:r>
          </a:p>
          <a:p>
            <a:r>
              <a:rPr lang="en-US" dirty="0" smtClean="0"/>
              <a:t>Establish a committee of stakeholders to prepare the evaluation over a period of time, including a series of meetings and discussions</a:t>
            </a:r>
          </a:p>
          <a:p>
            <a:r>
              <a:rPr lang="en-US" dirty="0" smtClean="0"/>
              <a:t>Hold additional follow-up meetings to review progress in implementing recommendations, or to continue discussing specific challenges or action plans</a:t>
            </a:r>
          </a:p>
          <a:p>
            <a:r>
              <a:rPr lang="en-US" dirty="0" smtClean="0"/>
              <a:t>Have individual follow-up steps with stakeholders to address particular issues or needed improvements</a:t>
            </a:r>
          </a:p>
          <a:p>
            <a:pPr lvl="1"/>
            <a:endParaRPr lang="en-US" dirty="0"/>
          </a:p>
        </p:txBody>
      </p:sp>
      <p:sp>
        <p:nvSpPr>
          <p:cNvPr id="2" name="Title 1"/>
          <p:cNvSpPr>
            <a:spLocks noGrp="1"/>
          </p:cNvSpPr>
          <p:nvPr>
            <p:ph type="title"/>
          </p:nvPr>
        </p:nvSpPr>
        <p:spPr/>
        <p:txBody>
          <a:bodyPr/>
          <a:lstStyle/>
          <a:p>
            <a:pPr lvl="0"/>
            <a:r>
              <a:rPr lang="en-US" dirty="0" smtClean="0"/>
              <a:t>Follow-Up Process </a:t>
            </a:r>
            <a:endParaRPr lang="en-US" dirty="0"/>
          </a:p>
        </p:txBody>
      </p:sp>
    </p:spTree>
    <p:extLst>
      <p:ext uri="{BB962C8B-B14F-4D97-AF65-F5344CB8AC3E}">
        <p14:creationId xmlns:p14="http://schemas.microsoft.com/office/powerpoint/2010/main" val="129530433"/>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Leverage the evaluation process as a means to generate consensus about next steps the sector stakeholders need to take, and to generate interest and commitment to taking those steps</a:t>
            </a:r>
          </a:p>
          <a:p>
            <a:r>
              <a:rPr lang="en-US" dirty="0" smtClean="0"/>
              <a:t>Roll over exercise evaluation quickly into planning for the next exercise, in order to maintain momentum and build on the skills and commitment generated in the previous one</a:t>
            </a:r>
          </a:p>
          <a:p>
            <a:r>
              <a:rPr lang="en-US" dirty="0" smtClean="0"/>
              <a:t>Consider ways to extend collaboration in other ways, through ongoing committees, meetings, or forums to discuss the challenges identified</a:t>
            </a:r>
            <a:endParaRPr lang="en-US" dirty="0"/>
          </a:p>
        </p:txBody>
      </p:sp>
      <p:sp>
        <p:nvSpPr>
          <p:cNvPr id="2" name="Title 1"/>
          <p:cNvSpPr>
            <a:spLocks noGrp="1"/>
          </p:cNvSpPr>
          <p:nvPr>
            <p:ph type="title"/>
          </p:nvPr>
        </p:nvSpPr>
        <p:spPr/>
        <p:txBody>
          <a:bodyPr/>
          <a:lstStyle/>
          <a:p>
            <a:pPr lvl="0"/>
            <a:r>
              <a:rPr lang="en-US" dirty="0" smtClean="0"/>
              <a:t>Follow-up Tips</a:t>
            </a:r>
            <a:endParaRPr lang="en-US" dirty="0"/>
          </a:p>
        </p:txBody>
      </p:sp>
    </p:spTree>
    <p:extLst>
      <p:ext uri="{BB962C8B-B14F-4D97-AF65-F5344CB8AC3E}">
        <p14:creationId xmlns:p14="http://schemas.microsoft.com/office/powerpoint/2010/main" val="1404554355"/>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You may want to include in the evaluation process a public report on the exercise</a:t>
            </a:r>
          </a:p>
          <a:p>
            <a:r>
              <a:rPr lang="en-US" dirty="0" smtClean="0"/>
              <a:t>This report should not identify the detailed findings but should include a higher level summary of the objectives, participating sectors, broad benefits of the exercise, and related high-level information</a:t>
            </a:r>
            <a:endParaRPr lang="en-US" dirty="0"/>
          </a:p>
        </p:txBody>
      </p:sp>
      <p:sp>
        <p:nvSpPr>
          <p:cNvPr id="2" name="Title 1"/>
          <p:cNvSpPr>
            <a:spLocks noGrp="1"/>
          </p:cNvSpPr>
          <p:nvPr>
            <p:ph type="title"/>
          </p:nvPr>
        </p:nvSpPr>
        <p:spPr/>
        <p:txBody>
          <a:bodyPr/>
          <a:lstStyle/>
          <a:p>
            <a:pPr lvl="0"/>
            <a:r>
              <a:rPr lang="en-US" dirty="0" smtClean="0"/>
              <a:t>Media After the Exercise </a:t>
            </a:r>
            <a:endParaRPr lang="en-US" dirty="0"/>
          </a:p>
        </p:txBody>
      </p:sp>
    </p:spTree>
    <p:extLst>
      <p:ext uri="{BB962C8B-B14F-4D97-AF65-F5344CB8AC3E}">
        <p14:creationId xmlns:p14="http://schemas.microsoft.com/office/powerpoint/2010/main" val="394173864"/>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11113" lvl="1" indent="0">
              <a:spcBef>
                <a:spcPts val="800"/>
              </a:spcBef>
              <a:buNone/>
            </a:pPr>
            <a:r>
              <a:rPr lang="en-US" sz="2800" dirty="0" smtClean="0"/>
              <a:t>The </a:t>
            </a:r>
            <a:r>
              <a:rPr lang="en-US" sz="2800" dirty="0"/>
              <a:t>success of an exercise can be measured using two different metrics: </a:t>
            </a:r>
          </a:p>
          <a:p>
            <a:pPr marL="457200" lvl="1" indent="-457200">
              <a:buFont typeface="+mj-lt"/>
              <a:buAutoNum type="arabicPeriod"/>
            </a:pPr>
            <a:r>
              <a:rPr lang="en-US" sz="2800" dirty="0"/>
              <a:t>Whether the exercise achieves the objectives </a:t>
            </a:r>
          </a:p>
          <a:p>
            <a:pPr marL="457200" lvl="1" indent="-457200">
              <a:buFont typeface="+mj-lt"/>
              <a:buAutoNum type="arabicPeriod"/>
            </a:pPr>
            <a:r>
              <a:rPr lang="en-US" sz="2800" dirty="0"/>
              <a:t>The effectiveness of the exercise processes</a:t>
            </a:r>
          </a:p>
          <a:p>
            <a:pPr marL="457200" lvl="1" indent="-457200">
              <a:buFont typeface="+mj-lt"/>
              <a:buAutoNum type="arabicPeriod"/>
            </a:pPr>
            <a:endParaRPr lang="en-US" dirty="0"/>
          </a:p>
        </p:txBody>
      </p:sp>
      <p:sp>
        <p:nvSpPr>
          <p:cNvPr id="2" name="Title 1"/>
          <p:cNvSpPr>
            <a:spLocks noGrp="1"/>
          </p:cNvSpPr>
          <p:nvPr>
            <p:ph type="title"/>
          </p:nvPr>
        </p:nvSpPr>
        <p:spPr/>
        <p:txBody>
          <a:bodyPr/>
          <a:lstStyle/>
          <a:p>
            <a:pPr lvl="0"/>
            <a:r>
              <a:rPr lang="en-US" dirty="0" smtClean="0"/>
              <a:t>Measuring Success</a:t>
            </a:r>
            <a:endParaRPr lang="en-US" dirty="0"/>
          </a:p>
        </p:txBody>
      </p:sp>
    </p:spTree>
    <p:extLst>
      <p:ext uri="{BB962C8B-B14F-4D97-AF65-F5344CB8AC3E}">
        <p14:creationId xmlns:p14="http://schemas.microsoft.com/office/powerpoint/2010/main" val="460431710"/>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lnSpc>
                <a:spcPct val="100000"/>
              </a:lnSpc>
              <a:spcBef>
                <a:spcPts val="0"/>
              </a:spcBef>
              <a:buNone/>
            </a:pPr>
            <a:r>
              <a:rPr lang="en-GB" sz="1600" dirty="0"/>
              <a:t>Copyright </a:t>
            </a:r>
            <a:r>
              <a:rPr lang="en-GB" sz="1600" dirty="0" smtClean="0"/>
              <a:t>© by </a:t>
            </a:r>
            <a:r>
              <a:rPr lang="en-GB" sz="1600" dirty="0"/>
              <a:t>Forum of Incident Response and Security Teams, Inc</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smtClean="0"/>
              <a:t>FIRST.Org</a:t>
            </a:r>
            <a:r>
              <a:rPr lang="en-GB" sz="1600" dirty="0" smtClean="0"/>
              <a:t> </a:t>
            </a:r>
            <a:r>
              <a:rPr lang="en-GB" sz="1600" dirty="0"/>
              <a:t>is name under which Forum of Incident Response and Security Teams, Inc. conducts business</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This </a:t>
            </a:r>
            <a:r>
              <a:rPr lang="en-GB" sz="1600" dirty="0"/>
              <a:t>training material is licensed under Creative Commons </a:t>
            </a:r>
            <a:r>
              <a:rPr lang="en-GB" sz="1600" dirty="0" smtClean="0"/>
              <a:t>Attribution-Non-Commercial-Share-Alike </a:t>
            </a:r>
            <a:r>
              <a:rPr lang="en-GB" sz="1600" dirty="0"/>
              <a:t>4.0 (CC BY-NC-SA 4.0</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smtClean="0"/>
              <a:t>FIRST.Org</a:t>
            </a:r>
            <a:r>
              <a:rPr lang="en-GB" sz="1600" dirty="0" smtClean="0"/>
              <a:t> </a:t>
            </a:r>
            <a:r>
              <a:rPr lang="en-GB" sz="1600" dirty="0"/>
              <a:t>makes no representation, express or implied, with regard to the accuracy of the information contained in this material and cannot accept any legal responsibility or liability for any errors or omissions that may be made</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All </a:t>
            </a:r>
            <a:r>
              <a:rPr lang="en-GB" sz="1600" dirty="0"/>
              <a:t>trademarks are property of their respective owners</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Permissions </a:t>
            </a:r>
            <a:r>
              <a:rPr lang="en-GB" sz="1600" dirty="0"/>
              <a:t>beyond the </a:t>
            </a:r>
            <a:r>
              <a:rPr lang="en-GB" sz="1600" dirty="0" smtClean="0"/>
              <a:t>scope </a:t>
            </a:r>
            <a:r>
              <a:rPr lang="en-GB" sz="1600" dirty="0"/>
              <a:t>of this license may be available at </a:t>
            </a:r>
            <a:r>
              <a:rPr lang="en-GB" sz="1600" dirty="0" smtClean="0"/>
              <a:t>first-licensing@first.org</a:t>
            </a:r>
          </a:p>
          <a:p>
            <a:pPr marL="0" lvl="0" indent="0">
              <a:lnSpc>
                <a:spcPct val="100000"/>
              </a:lnSpc>
              <a:spcBef>
                <a:spcPts val="0"/>
              </a:spcBef>
              <a:buNone/>
            </a:pPr>
            <a:endParaRPr lang="en-GB" sz="1600" dirty="0"/>
          </a:p>
          <a:p>
            <a:pPr marL="0" lvl="0" indent="0">
              <a:lnSpc>
                <a:spcPct val="100000"/>
              </a:lnSpc>
              <a:spcBef>
                <a:spcPts val="0"/>
              </a:spcBef>
              <a:buNone/>
            </a:pPr>
            <a:endParaRPr lang="en-GB" sz="1600" dirty="0"/>
          </a:p>
        </p:txBody>
      </p:sp>
      <p:sp>
        <p:nvSpPr>
          <p:cNvPr id="3" name="Title 2"/>
          <p:cNvSpPr>
            <a:spLocks noGrp="1"/>
          </p:cNvSpPr>
          <p:nvPr>
            <p:ph type="title"/>
          </p:nvPr>
        </p:nvSpPr>
        <p:spPr/>
        <p:txBody>
          <a:bodyPr/>
          <a:lstStyle/>
          <a:p>
            <a:r>
              <a:rPr lang="en-GB" dirty="0" smtClean="0"/>
              <a:t>Copyright</a:t>
            </a:r>
            <a:endParaRPr lang="en-GB" dirty="0"/>
          </a:p>
        </p:txBody>
      </p:sp>
    </p:spTree>
    <p:extLst>
      <p:ext uri="{BB962C8B-B14F-4D97-AF65-F5344CB8AC3E}">
        <p14:creationId xmlns:p14="http://schemas.microsoft.com/office/powerpoint/2010/main" val="14211546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pPr marL="0" indent="0">
              <a:buNone/>
            </a:pPr>
            <a:r>
              <a:rPr lang="en-US" dirty="0" smtClean="0"/>
              <a:t>Specific factors are easier to measure. Options for measurement tools include: </a:t>
            </a:r>
          </a:p>
          <a:p>
            <a:r>
              <a:rPr lang="en-US" dirty="0" smtClean="0"/>
              <a:t>Questionnaires to gauge changed views of specific issues and measure an exercise’s effectiveness</a:t>
            </a:r>
          </a:p>
          <a:p>
            <a:r>
              <a:rPr lang="en-US" dirty="0" smtClean="0"/>
              <a:t>Repeat testing to compare results to see whether improvement occurs</a:t>
            </a:r>
          </a:p>
          <a:p>
            <a:r>
              <a:rPr lang="en-US" dirty="0" smtClean="0"/>
              <a:t>Individual follow-up to ensure that participants address </a:t>
            </a:r>
            <a:br>
              <a:rPr lang="en-US" dirty="0" smtClean="0"/>
            </a:br>
            <a:r>
              <a:rPr lang="en-US" dirty="0" smtClean="0"/>
              <a:t>any revealed weaknesses in their continuity plans</a:t>
            </a:r>
            <a:endParaRPr lang="en-US" dirty="0"/>
          </a:p>
        </p:txBody>
      </p:sp>
      <p:sp>
        <p:nvSpPr>
          <p:cNvPr id="2" name="Title 1"/>
          <p:cNvSpPr>
            <a:spLocks noGrp="1"/>
          </p:cNvSpPr>
          <p:nvPr>
            <p:ph type="title"/>
          </p:nvPr>
        </p:nvSpPr>
        <p:spPr/>
        <p:txBody>
          <a:bodyPr/>
          <a:lstStyle/>
          <a:p>
            <a:pPr lvl="0"/>
            <a:r>
              <a:rPr lang="en-US" dirty="0" smtClean="0"/>
              <a:t>Measuring Success</a:t>
            </a:r>
            <a:endParaRPr lang="en-US" dirty="0"/>
          </a:p>
        </p:txBody>
      </p:sp>
    </p:spTree>
    <p:extLst>
      <p:ext uri="{BB962C8B-B14F-4D97-AF65-F5344CB8AC3E}">
        <p14:creationId xmlns:p14="http://schemas.microsoft.com/office/powerpoint/2010/main" val="1555585094"/>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r>
              <a:rPr lang="en-US" dirty="0" smtClean="0"/>
              <a:t>A general follow-up on lessons learned and action plans may reveal specific areas for improvement</a:t>
            </a:r>
          </a:p>
          <a:p>
            <a:r>
              <a:rPr lang="en-US" dirty="0" smtClean="0"/>
              <a:t>Program managers can ensure that a separate evaluation document is prepared that focuses on lessons learned </a:t>
            </a:r>
          </a:p>
          <a:p>
            <a:r>
              <a:rPr lang="en-US" dirty="0" smtClean="0"/>
              <a:t>Log lessons from each exercise, collecting them as a set of good practices for internal use</a:t>
            </a:r>
            <a:endParaRPr lang="en-US" dirty="0"/>
          </a:p>
        </p:txBody>
      </p:sp>
      <p:sp>
        <p:nvSpPr>
          <p:cNvPr id="2" name="Title 1"/>
          <p:cNvSpPr>
            <a:spLocks noGrp="1"/>
          </p:cNvSpPr>
          <p:nvPr>
            <p:ph type="title"/>
          </p:nvPr>
        </p:nvSpPr>
        <p:spPr/>
        <p:txBody>
          <a:bodyPr/>
          <a:lstStyle/>
          <a:p>
            <a:pPr lvl="0"/>
            <a:r>
              <a:rPr lang="en-US" dirty="0" smtClean="0"/>
              <a:t>Measuring Success</a:t>
            </a:r>
            <a:endParaRPr lang="en-US" dirty="0"/>
          </a:p>
        </p:txBody>
      </p:sp>
    </p:spTree>
    <p:extLst>
      <p:ext uri="{BB962C8B-B14F-4D97-AF65-F5344CB8AC3E}">
        <p14:creationId xmlns:p14="http://schemas.microsoft.com/office/powerpoint/2010/main" val="1145122772"/>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lnSpcReduction="10000"/>
          </a:bodyPr>
          <a:lstStyle/>
          <a:p>
            <a:r>
              <a:rPr lang="en-US" dirty="0" smtClean="0"/>
              <a:t>Conduct surveys of stakeholders over time to measure changed perception of various issues</a:t>
            </a:r>
          </a:p>
          <a:p>
            <a:r>
              <a:rPr lang="en-US" dirty="0" smtClean="0"/>
              <a:t>Test repeatedly for certain key areas to measure improvement</a:t>
            </a:r>
          </a:p>
          <a:p>
            <a:r>
              <a:rPr lang="en-US" dirty="0" smtClean="0"/>
              <a:t>Follow-up with stakeholders (as a group or individually) to encourage follow-through with needed improvements</a:t>
            </a:r>
          </a:p>
          <a:p>
            <a:r>
              <a:rPr lang="en-US" dirty="0" smtClean="0"/>
              <a:t>Include questions in the evaluation process that reveal views on the effectiveness of the exercise processes</a:t>
            </a:r>
          </a:p>
          <a:p>
            <a:r>
              <a:rPr lang="en-US" dirty="0" smtClean="0"/>
              <a:t>Prepare a separate evaluation of the exercise processes, to help guide future exercise processes</a:t>
            </a:r>
          </a:p>
          <a:p>
            <a:endParaRPr lang="en-US" dirty="0"/>
          </a:p>
        </p:txBody>
      </p:sp>
      <p:sp>
        <p:nvSpPr>
          <p:cNvPr id="2" name="Title 1"/>
          <p:cNvSpPr>
            <a:spLocks noGrp="1"/>
          </p:cNvSpPr>
          <p:nvPr>
            <p:ph type="title"/>
          </p:nvPr>
        </p:nvSpPr>
        <p:spPr/>
        <p:txBody>
          <a:bodyPr/>
          <a:lstStyle/>
          <a:p>
            <a:pPr lvl="0"/>
            <a:r>
              <a:rPr lang="en-US" dirty="0" smtClean="0"/>
              <a:t>Tips for Measuring Success</a:t>
            </a:r>
            <a:endParaRPr lang="en-US" dirty="0"/>
          </a:p>
        </p:txBody>
      </p:sp>
    </p:spTree>
    <p:extLst>
      <p:ext uri="{BB962C8B-B14F-4D97-AF65-F5344CB8AC3E}">
        <p14:creationId xmlns:p14="http://schemas.microsoft.com/office/powerpoint/2010/main" val="1248227576"/>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4"/>
          <p:cNvSpPr>
            <a:spLocks noGrp="1"/>
          </p:cNvSpPr>
          <p:nvPr>
            <p:ph idx="1"/>
          </p:nvPr>
        </p:nvSpPr>
        <p:spPr/>
        <p:txBody>
          <a:bodyPr/>
          <a:lstStyle/>
          <a:p>
            <a:pPr marL="0" indent="0">
              <a:buNone/>
            </a:pPr>
            <a:r>
              <a:rPr lang="en-US" dirty="0">
                <a:solidFill>
                  <a:schemeClr val="bg1"/>
                </a:solidFill>
              </a:rPr>
              <a:t>Walk through two hypothetical organizational goals in a company and discuss the best exercise evaluation </a:t>
            </a:r>
            <a:r>
              <a:rPr lang="en-US" dirty="0" smtClean="0">
                <a:solidFill>
                  <a:schemeClr val="bg1"/>
                </a:solidFill>
              </a:rPr>
              <a:t>techniques.</a:t>
            </a:r>
            <a:endParaRPr lang="en-US" dirty="0">
              <a:solidFill>
                <a:schemeClr val="bg1"/>
              </a:solidFill>
            </a:endParaRPr>
          </a:p>
        </p:txBody>
      </p:sp>
      <p:sp>
        <p:nvSpPr>
          <p:cNvPr id="3" name="Title 2"/>
          <p:cNvSpPr>
            <a:spLocks noGrp="1"/>
          </p:cNvSpPr>
          <p:nvPr>
            <p:ph type="title"/>
          </p:nvPr>
        </p:nvSpPr>
        <p:spPr/>
        <p:txBody>
          <a:bodyPr/>
          <a:lstStyle/>
          <a:p>
            <a:r>
              <a:rPr lang="en-US" dirty="0" smtClean="0">
                <a:solidFill>
                  <a:schemeClr val="bg1"/>
                </a:solidFill>
              </a:rPr>
              <a:t>Check Your Learning!</a:t>
            </a:r>
            <a:endParaRPr lang="en-US" dirty="0">
              <a:solidFill>
                <a:schemeClr val="bg1"/>
              </a:solidFill>
            </a:endParaRPr>
          </a:p>
        </p:txBody>
      </p:sp>
    </p:spTree>
    <p:extLst>
      <p:ext uri="{BB962C8B-B14F-4D97-AF65-F5344CB8AC3E}">
        <p14:creationId xmlns:p14="http://schemas.microsoft.com/office/powerpoint/2010/main" val="958520606"/>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None/>
            </a:pPr>
            <a:r>
              <a:rPr lang="en-US" dirty="0" smtClean="0"/>
              <a:t>Now that we</a:t>
            </a:r>
            <a:r>
              <a:rPr lang="uk-UA" dirty="0" smtClean="0"/>
              <a:t>’</a:t>
            </a:r>
            <a:r>
              <a:rPr lang="en-US" dirty="0" smtClean="0"/>
              <a:t>ve completed this module, you should be able to:</a:t>
            </a:r>
          </a:p>
          <a:p>
            <a:r>
              <a:rPr lang="en-US" dirty="0" smtClean="0"/>
              <a:t>Plan the right kind of evaluation for your exercise program</a:t>
            </a:r>
          </a:p>
          <a:p>
            <a:r>
              <a:rPr lang="en-US" dirty="0" smtClean="0"/>
              <a:t>Communicate evaluation information at appropriate levels for stakeholders</a:t>
            </a:r>
          </a:p>
          <a:p>
            <a:r>
              <a:rPr lang="en-US" dirty="0" smtClean="0"/>
              <a:t>Measure the success of your exercise program</a:t>
            </a:r>
            <a:endParaRPr lang="en-US" dirty="0"/>
          </a:p>
        </p:txBody>
      </p:sp>
      <p:sp>
        <p:nvSpPr>
          <p:cNvPr id="2" name="Title 1"/>
          <p:cNvSpPr>
            <a:spLocks noGrp="1"/>
          </p:cNvSpPr>
          <p:nvPr>
            <p:ph type="title"/>
          </p:nvPr>
        </p:nvSpPr>
        <p:spPr/>
        <p:txBody>
          <a:bodyPr/>
          <a:lstStyle/>
          <a:p>
            <a:r>
              <a:rPr lang="en-US" dirty="0" smtClean="0"/>
              <a:t>Conclusion</a:t>
            </a:r>
            <a:endParaRPr lang="en-US" dirty="0"/>
          </a:p>
        </p:txBody>
      </p:sp>
    </p:spTree>
    <p:extLst>
      <p:ext uri="{BB962C8B-B14F-4D97-AF65-F5344CB8AC3E}">
        <p14:creationId xmlns:p14="http://schemas.microsoft.com/office/powerpoint/2010/main" val="865193934"/>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44486254"/>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27892463"/>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None/>
            </a:pPr>
            <a:r>
              <a:rPr lang="en-US" dirty="0" smtClean="0"/>
              <a:t>By the end of this module, you will be able to:</a:t>
            </a:r>
          </a:p>
          <a:p>
            <a:r>
              <a:rPr lang="en-US" dirty="0" smtClean="0"/>
              <a:t>Plan the right kind of evaluation for your exercise program</a:t>
            </a:r>
          </a:p>
          <a:p>
            <a:r>
              <a:rPr lang="en-US" dirty="0" smtClean="0"/>
              <a:t>Communicate evaluation information at appropriate levels for stakeholders</a:t>
            </a:r>
          </a:p>
          <a:p>
            <a:r>
              <a:rPr lang="en-US" dirty="0" smtClean="0"/>
              <a:t>Measure the success of your exercise program</a:t>
            </a:r>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853561083"/>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47663"/>
            <a:ext cx="8229600" cy="584200"/>
          </a:xfrm>
        </p:spPr>
        <p:txBody>
          <a:bodyPr/>
          <a:lstStyle/>
          <a:p>
            <a:pPr lvl="0"/>
            <a:r>
              <a:rPr lang="en-US" dirty="0" smtClean="0"/>
              <a:t>Exercise Creation Process</a:t>
            </a:r>
            <a:endParaRPr lang="en-US" dirty="0"/>
          </a:p>
        </p:txBody>
      </p:sp>
      <p:graphicFrame>
        <p:nvGraphicFramePr>
          <p:cNvPr id="7" name="Diagram 6"/>
          <p:cNvGraphicFramePr/>
          <p:nvPr>
            <p:extLst>
              <p:ext uri="{D42A27DB-BD31-4B8C-83A1-F6EECF244321}">
                <p14:modId xmlns:p14="http://schemas.microsoft.com/office/powerpoint/2010/main" val="21883576"/>
              </p:ext>
            </p:extLst>
          </p:nvPr>
        </p:nvGraphicFramePr>
        <p:xfrm>
          <a:off x="74702" y="1391444"/>
          <a:ext cx="9144000" cy="49400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p:cNvSpPr txBox="1"/>
          <p:nvPr/>
        </p:nvSpPr>
        <p:spPr bwMode="auto">
          <a:xfrm>
            <a:off x="5585938" y="1596236"/>
            <a:ext cx="2339904" cy="523220"/>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i="0" u="none" strike="noStrike" kern="1200" cap="none" spc="0" normalizeH="0" baseline="0" noProof="0" dirty="0" smtClean="0">
                <a:ln>
                  <a:noFill/>
                </a:ln>
                <a:effectLst/>
                <a:uLnTx/>
                <a:uFillTx/>
                <a:latin typeface="Calibri" charset="0"/>
                <a:ea typeface="Calibri" charset="0"/>
                <a:cs typeface="Calibri" charset="0"/>
              </a:rPr>
              <a:t>Establish teams and scope the exercise</a:t>
            </a:r>
          </a:p>
        </p:txBody>
      </p:sp>
      <p:sp>
        <p:nvSpPr>
          <p:cNvPr id="14" name="TextBox 13"/>
          <p:cNvSpPr txBox="1"/>
          <p:nvPr/>
        </p:nvSpPr>
        <p:spPr bwMode="auto">
          <a:xfrm>
            <a:off x="7486770" y="3274002"/>
            <a:ext cx="1625145" cy="1169551"/>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i="0" u="none" strike="noStrike" kern="1200" cap="none" spc="0" normalizeH="0" baseline="0" noProof="0" dirty="0" smtClean="0">
                <a:ln>
                  <a:noFill/>
                </a:ln>
                <a:effectLst/>
                <a:uLnTx/>
                <a:uFillTx/>
                <a:latin typeface="Calibri" charset="0"/>
                <a:ea typeface="Calibri" charset="0"/>
                <a:cs typeface="Calibri" charset="0"/>
              </a:rPr>
              <a:t>Develop all documentation necessary</a:t>
            </a:r>
            <a:r>
              <a:rPr kumimoji="0" lang="en-US" sz="1400" i="0" u="none" strike="noStrike" kern="1200" cap="none" spc="0" normalizeH="0" noProof="0" dirty="0" smtClean="0">
                <a:ln>
                  <a:noFill/>
                </a:ln>
                <a:effectLst/>
                <a:uLnTx/>
                <a:uFillTx/>
                <a:latin typeface="Calibri" charset="0"/>
                <a:ea typeface="Calibri" charset="0"/>
                <a:cs typeface="Calibri" charset="0"/>
              </a:rPr>
              <a:t> for the </a:t>
            </a:r>
            <a:r>
              <a:rPr lang="en-US" sz="1400" dirty="0" smtClean="0">
                <a:latin typeface="Calibri" charset="0"/>
                <a:ea typeface="Calibri" charset="0"/>
                <a:cs typeface="Calibri" charset="0"/>
              </a:rPr>
              <a:t>operation</a:t>
            </a:r>
            <a:r>
              <a:rPr kumimoji="0" lang="en-US" sz="1400" i="0" u="none" strike="noStrike" kern="1200" cap="none" spc="0" normalizeH="0" noProof="0" dirty="0" smtClean="0">
                <a:ln>
                  <a:noFill/>
                </a:ln>
                <a:effectLst/>
                <a:uLnTx/>
                <a:uFillTx/>
                <a:latin typeface="Calibri" charset="0"/>
                <a:ea typeface="Calibri" charset="0"/>
                <a:cs typeface="Calibri" charset="0"/>
              </a:rPr>
              <a:t> </a:t>
            </a:r>
            <a:br>
              <a:rPr kumimoji="0" lang="en-US" sz="1400" i="0" u="none" strike="noStrike" kern="1200" cap="none" spc="0" normalizeH="0" noProof="0" dirty="0" smtClean="0">
                <a:ln>
                  <a:noFill/>
                </a:ln>
                <a:effectLst/>
                <a:uLnTx/>
                <a:uFillTx/>
                <a:latin typeface="Calibri" charset="0"/>
                <a:ea typeface="Calibri" charset="0"/>
                <a:cs typeface="Calibri" charset="0"/>
              </a:rPr>
            </a:br>
            <a:r>
              <a:rPr kumimoji="0" lang="en-US" sz="1400" i="0" u="none" strike="noStrike" kern="1200" cap="none" spc="0" normalizeH="0" noProof="0" dirty="0" smtClean="0">
                <a:ln>
                  <a:noFill/>
                </a:ln>
                <a:effectLst/>
                <a:uLnTx/>
                <a:uFillTx/>
                <a:latin typeface="Calibri" charset="0"/>
                <a:ea typeface="Calibri" charset="0"/>
                <a:cs typeface="Calibri" charset="0"/>
              </a:rPr>
              <a:t>of the exercise</a:t>
            </a:r>
            <a:endParaRPr kumimoji="0" lang="en-US" sz="1400" i="0" u="none" strike="noStrike" kern="1200" cap="none" spc="0" normalizeH="0" baseline="0" noProof="0" dirty="0" smtClean="0">
              <a:ln>
                <a:noFill/>
              </a:ln>
              <a:effectLst/>
              <a:uLnTx/>
              <a:uFillTx/>
              <a:latin typeface="Calibri" charset="0"/>
              <a:ea typeface="Calibri" charset="0"/>
              <a:cs typeface="Calibri" charset="0"/>
            </a:endParaRPr>
          </a:p>
        </p:txBody>
      </p:sp>
      <p:sp>
        <p:nvSpPr>
          <p:cNvPr id="15" name="TextBox 14"/>
          <p:cNvSpPr txBox="1"/>
          <p:nvPr/>
        </p:nvSpPr>
        <p:spPr bwMode="auto">
          <a:xfrm>
            <a:off x="5571333" y="5529665"/>
            <a:ext cx="2339904" cy="523220"/>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i="0" u="none" strike="noStrike" kern="1200" cap="none" spc="0" normalizeH="0" baseline="0" noProof="0" dirty="0" smtClean="0">
                <a:ln>
                  <a:noFill/>
                </a:ln>
                <a:effectLst/>
                <a:uLnTx/>
                <a:uFillTx/>
                <a:latin typeface="Calibri" charset="0"/>
                <a:ea typeface="Calibri" charset="0"/>
                <a:cs typeface="Calibri" charset="0"/>
              </a:rPr>
              <a:t>Conduct</a:t>
            </a:r>
            <a:r>
              <a:rPr kumimoji="0" lang="en-US" sz="1400" i="0" u="none" strike="noStrike" kern="1200" cap="none" spc="0" normalizeH="0" noProof="0" dirty="0" smtClean="0">
                <a:ln>
                  <a:noFill/>
                </a:ln>
                <a:effectLst/>
                <a:uLnTx/>
                <a:uFillTx/>
                <a:latin typeface="Calibri" charset="0"/>
                <a:ea typeface="Calibri" charset="0"/>
                <a:cs typeface="Calibri" charset="0"/>
              </a:rPr>
              <a:t> the </a:t>
            </a:r>
            <a:br>
              <a:rPr kumimoji="0" lang="en-US" sz="1400" i="0" u="none" strike="noStrike" kern="1200" cap="none" spc="0" normalizeH="0" noProof="0" dirty="0" smtClean="0">
                <a:ln>
                  <a:noFill/>
                </a:ln>
                <a:effectLst/>
                <a:uLnTx/>
                <a:uFillTx/>
                <a:latin typeface="Calibri" charset="0"/>
                <a:ea typeface="Calibri" charset="0"/>
                <a:cs typeface="Calibri" charset="0"/>
              </a:rPr>
            </a:br>
            <a:r>
              <a:rPr kumimoji="0" lang="en-US" sz="1400" i="0" u="none" strike="noStrike" kern="1200" cap="none" spc="0" normalizeH="0" noProof="0" dirty="0" smtClean="0">
                <a:ln>
                  <a:noFill/>
                </a:ln>
                <a:effectLst/>
                <a:uLnTx/>
                <a:uFillTx/>
                <a:latin typeface="Calibri" charset="0"/>
                <a:ea typeface="Calibri" charset="0"/>
                <a:cs typeface="Calibri" charset="0"/>
              </a:rPr>
              <a:t>exercise</a:t>
            </a:r>
            <a:endParaRPr kumimoji="0" lang="en-US" sz="1400" i="0" u="none" strike="noStrike" kern="1200" cap="none" spc="0" normalizeH="0" baseline="0" noProof="0" dirty="0" smtClean="0">
              <a:ln>
                <a:noFill/>
              </a:ln>
              <a:effectLst/>
              <a:uLnTx/>
              <a:uFillTx/>
              <a:latin typeface="Calibri" charset="0"/>
              <a:ea typeface="Calibri" charset="0"/>
              <a:cs typeface="Calibri" charset="0"/>
            </a:endParaRPr>
          </a:p>
        </p:txBody>
      </p:sp>
      <p:sp>
        <p:nvSpPr>
          <p:cNvPr id="16" name="TextBox 15"/>
          <p:cNvSpPr txBox="1"/>
          <p:nvPr/>
        </p:nvSpPr>
        <p:spPr bwMode="auto">
          <a:xfrm>
            <a:off x="64168" y="3489445"/>
            <a:ext cx="1726419" cy="738664"/>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spc="0" normalizeH="0" baseline="0" noProof="0" dirty="0" smtClean="0">
                <a:ln>
                  <a:noFill/>
                </a:ln>
                <a:effectLst/>
                <a:uLnTx/>
                <a:uFillTx/>
                <a:latin typeface="Calibri" charset="0"/>
                <a:ea typeface="Calibri" charset="0"/>
                <a:cs typeface="Calibri" charset="0"/>
              </a:rPr>
              <a:t>Document lessons learned from the event</a:t>
            </a:r>
          </a:p>
        </p:txBody>
      </p:sp>
    </p:spTree>
    <p:extLst>
      <p:ext uri="{BB962C8B-B14F-4D97-AF65-F5344CB8AC3E}">
        <p14:creationId xmlns:p14="http://schemas.microsoft.com/office/powerpoint/2010/main" val="1629758021"/>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Upon completion of the exercise, the program manager should ensure that the exercise is effectively and usefully evaluated</a:t>
            </a:r>
          </a:p>
          <a:p>
            <a:r>
              <a:rPr lang="en-US" dirty="0" smtClean="0"/>
              <a:t>This process is sometimes given insufficient attention, but it is very important, as it is the process that draws conclusions and recommendations for improving resilience plans and ensuring that stakeholders act on these points</a:t>
            </a:r>
            <a:endParaRPr lang="en-US" dirty="0"/>
          </a:p>
        </p:txBody>
      </p:sp>
      <p:sp>
        <p:nvSpPr>
          <p:cNvPr id="2" name="Title 1"/>
          <p:cNvSpPr>
            <a:spLocks noGrp="1"/>
          </p:cNvSpPr>
          <p:nvPr>
            <p:ph type="title"/>
          </p:nvPr>
        </p:nvSpPr>
        <p:spPr/>
        <p:txBody>
          <a:bodyPr/>
          <a:lstStyle/>
          <a:p>
            <a:pPr lvl="0"/>
            <a:r>
              <a:rPr lang="en-US" dirty="0" smtClean="0"/>
              <a:t>Evaluation</a:t>
            </a:r>
            <a:endParaRPr lang="en-US" dirty="0"/>
          </a:p>
        </p:txBody>
      </p:sp>
    </p:spTree>
    <p:extLst>
      <p:ext uri="{BB962C8B-B14F-4D97-AF65-F5344CB8AC3E}">
        <p14:creationId xmlns:p14="http://schemas.microsoft.com/office/powerpoint/2010/main" val="692933373"/>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The evaluation process is designed to enable all involved to learn lessons from the exercise</a:t>
            </a:r>
          </a:p>
          <a:p>
            <a:r>
              <a:rPr lang="en-US" dirty="0" smtClean="0"/>
              <a:t>Include observations about areas for improvement within individual organizations and their processes, as well as observations about interdependencies, ways to improve cooperation across organizations, and lessons in various other areas</a:t>
            </a:r>
          </a:p>
          <a:p>
            <a:r>
              <a:rPr lang="en-US" dirty="0" smtClean="0"/>
              <a:t>The evaluation process should aim to identify these lessons and must be designed in advance to collect the necessary information</a:t>
            </a:r>
          </a:p>
        </p:txBody>
      </p:sp>
      <p:sp>
        <p:nvSpPr>
          <p:cNvPr id="2" name="Title 1"/>
          <p:cNvSpPr>
            <a:spLocks noGrp="1"/>
          </p:cNvSpPr>
          <p:nvPr>
            <p:ph type="title"/>
          </p:nvPr>
        </p:nvSpPr>
        <p:spPr/>
        <p:txBody>
          <a:bodyPr/>
          <a:lstStyle/>
          <a:p>
            <a:pPr lvl="0"/>
            <a:r>
              <a:rPr lang="en-US" dirty="0" smtClean="0"/>
              <a:t>Evaluation Process</a:t>
            </a:r>
            <a:endParaRPr lang="en-US" dirty="0"/>
          </a:p>
        </p:txBody>
      </p:sp>
    </p:spTree>
    <p:extLst>
      <p:ext uri="{BB962C8B-B14F-4D97-AF65-F5344CB8AC3E}">
        <p14:creationId xmlns:p14="http://schemas.microsoft.com/office/powerpoint/2010/main" val="461716696"/>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a:bodyPr>
          <a:lstStyle/>
          <a:p>
            <a:r>
              <a:rPr lang="en-US" dirty="0" smtClean="0"/>
              <a:t>The objectives of the evaluation must be clear in advance.</a:t>
            </a:r>
          </a:p>
          <a:p>
            <a:r>
              <a:rPr lang="en-US" dirty="0" smtClean="0"/>
              <a:t>Objectives may include:</a:t>
            </a:r>
          </a:p>
          <a:p>
            <a:pPr lvl="1"/>
            <a:r>
              <a:rPr lang="en-US" dirty="0" smtClean="0"/>
              <a:t>The major obstacles to success of the continuity plans tested</a:t>
            </a:r>
          </a:p>
          <a:p>
            <a:pPr lvl="1"/>
            <a:r>
              <a:rPr lang="en-US" dirty="0" smtClean="0"/>
              <a:t>Skills required for successful implementation</a:t>
            </a:r>
          </a:p>
          <a:p>
            <a:pPr lvl="1"/>
            <a:r>
              <a:rPr lang="en-US" dirty="0" smtClean="0"/>
              <a:t>Interdependencies and weak links in the chains of communications, coordination, and decisions among participants;</a:t>
            </a:r>
          </a:p>
          <a:p>
            <a:pPr lvl="1"/>
            <a:r>
              <a:rPr lang="en-US" dirty="0" smtClean="0"/>
              <a:t>Developing recommendations to improve in these areas</a:t>
            </a:r>
          </a:p>
          <a:p>
            <a:pPr lvl="1"/>
            <a:r>
              <a:rPr lang="en-US" dirty="0" smtClean="0"/>
              <a:t>Other exercise objectives </a:t>
            </a:r>
          </a:p>
          <a:p>
            <a:r>
              <a:rPr lang="en-US" dirty="0" smtClean="0"/>
              <a:t>Make objectives SMART: Specific, Measurable, Attainable, Relevant, and Time-Bound </a:t>
            </a:r>
          </a:p>
          <a:p>
            <a:endParaRPr lang="en-US" dirty="0"/>
          </a:p>
        </p:txBody>
      </p:sp>
      <p:sp>
        <p:nvSpPr>
          <p:cNvPr id="2" name="Title 1"/>
          <p:cNvSpPr>
            <a:spLocks noGrp="1"/>
          </p:cNvSpPr>
          <p:nvPr>
            <p:ph type="title"/>
          </p:nvPr>
        </p:nvSpPr>
        <p:spPr/>
        <p:txBody>
          <a:bodyPr/>
          <a:lstStyle/>
          <a:p>
            <a:pPr lvl="0"/>
            <a:r>
              <a:rPr lang="en-US" dirty="0" smtClean="0"/>
              <a:t>Evaluation Process</a:t>
            </a:r>
            <a:endParaRPr lang="en-US" dirty="0"/>
          </a:p>
        </p:txBody>
      </p:sp>
    </p:spTree>
    <p:extLst>
      <p:ext uri="{BB962C8B-B14F-4D97-AF65-F5344CB8AC3E}">
        <p14:creationId xmlns:p14="http://schemas.microsoft.com/office/powerpoint/2010/main" val="2019946080"/>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lnSpcReduction="10000"/>
          </a:bodyPr>
          <a:lstStyle/>
          <a:p>
            <a:r>
              <a:rPr lang="en-US" dirty="0" smtClean="0"/>
              <a:t>Ensures that lessons are learned, interdependencies identified, and that these are communicated effectively back to participants for them to take action</a:t>
            </a:r>
          </a:p>
          <a:p>
            <a:r>
              <a:rPr lang="en-US" dirty="0" smtClean="0"/>
              <a:t>Should be done fairly quickly after the exercise</a:t>
            </a:r>
          </a:p>
          <a:p>
            <a:r>
              <a:rPr lang="en-US" dirty="0" smtClean="0"/>
              <a:t>During the planning phase, the evaluation measures and process will have been specified in detail, and the stakeholders will now need to follow through with those plans</a:t>
            </a:r>
          </a:p>
          <a:p>
            <a:r>
              <a:rPr lang="en-US" dirty="0" smtClean="0"/>
              <a:t>Should be as inclusive as the planning and execution were to ensure comprehensive insight into challenges experienced, procedures followed, interdependencies, lessons learned, corrections needed, and more</a:t>
            </a:r>
            <a:endParaRPr lang="en-US" dirty="0"/>
          </a:p>
        </p:txBody>
      </p:sp>
      <p:sp>
        <p:nvSpPr>
          <p:cNvPr id="2" name="Title 1"/>
          <p:cNvSpPr>
            <a:spLocks noGrp="1"/>
          </p:cNvSpPr>
          <p:nvPr>
            <p:ph type="title"/>
          </p:nvPr>
        </p:nvSpPr>
        <p:spPr/>
        <p:txBody>
          <a:bodyPr/>
          <a:lstStyle/>
          <a:p>
            <a:pPr lvl="0"/>
            <a:r>
              <a:rPr lang="en-US" dirty="0" smtClean="0"/>
              <a:t>After-Action Review</a:t>
            </a:r>
            <a:endParaRPr lang="en-US" dirty="0"/>
          </a:p>
        </p:txBody>
      </p:sp>
    </p:spTree>
    <p:extLst>
      <p:ext uri="{BB962C8B-B14F-4D97-AF65-F5344CB8AC3E}">
        <p14:creationId xmlns:p14="http://schemas.microsoft.com/office/powerpoint/2010/main" val="1141729287"/>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The evaluation process and outcomes must be handled delicately to protect sensitive information</a:t>
            </a:r>
          </a:p>
          <a:p>
            <a:r>
              <a:rPr lang="en-US" dirty="0" smtClean="0"/>
              <a:t>Don</a:t>
            </a:r>
            <a:r>
              <a:rPr lang="uk-UA" dirty="0" smtClean="0"/>
              <a:t>’</a:t>
            </a:r>
            <a:r>
              <a:rPr lang="en-US" dirty="0" smtClean="0"/>
              <a:t>t embarrass participants or lay blame</a:t>
            </a:r>
          </a:p>
          <a:p>
            <a:r>
              <a:rPr lang="en-US" dirty="0" smtClean="0"/>
              <a:t>Ensure a high level of commitment to the evaluation process</a:t>
            </a:r>
            <a:endParaRPr lang="en-US" dirty="0"/>
          </a:p>
        </p:txBody>
      </p:sp>
      <p:sp>
        <p:nvSpPr>
          <p:cNvPr id="2" name="Title 1"/>
          <p:cNvSpPr>
            <a:spLocks noGrp="1"/>
          </p:cNvSpPr>
          <p:nvPr>
            <p:ph type="title"/>
          </p:nvPr>
        </p:nvSpPr>
        <p:spPr/>
        <p:txBody>
          <a:bodyPr/>
          <a:lstStyle/>
          <a:p>
            <a:pPr lvl="0"/>
            <a:r>
              <a:rPr lang="en-US" dirty="0" smtClean="0"/>
              <a:t>After-Action Review</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8457" y="3341089"/>
            <a:ext cx="4639192" cy="3096368"/>
          </a:xfrm>
          <a:prstGeom prst="rect">
            <a:avLst/>
          </a:prstGeom>
        </p:spPr>
      </p:pic>
    </p:spTree>
    <p:extLst>
      <p:ext uri="{BB962C8B-B14F-4D97-AF65-F5344CB8AC3E}">
        <p14:creationId xmlns:p14="http://schemas.microsoft.com/office/powerpoint/2010/main" val="150869848"/>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1">
      <a:dk1>
        <a:srgbClr val="000000"/>
      </a:dk1>
      <a:lt1>
        <a:srgbClr val="FFFFFF"/>
      </a:lt1>
      <a:dk2>
        <a:srgbClr val="44546A"/>
      </a:dk2>
      <a:lt2>
        <a:srgbClr val="E7E6E6"/>
      </a:lt2>
      <a:accent1>
        <a:srgbClr val="003F0B"/>
      </a:accent1>
      <a:accent2>
        <a:srgbClr val="FE7802"/>
      </a:accent2>
      <a:accent3>
        <a:srgbClr val="003257"/>
      </a:accent3>
      <a:accent4>
        <a:srgbClr val="41BF00"/>
      </a:accent4>
      <a:accent5>
        <a:srgbClr val="007F16"/>
      </a:accent5>
      <a:accent6>
        <a:srgbClr val="C1EC0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FDCCD614-8FBD-014A-B7AF-9AD639BFF106}" vid="{105594A6-EC1E-054D-9D8A-227399E66D10}"/>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FIRST_Training_4-3_03</Template>
  <TotalTime>17791</TotalTime>
  <Words>3565</Words>
  <Application>Microsoft Macintosh PowerPoint</Application>
  <PresentationFormat>On-screen Show (4:3)</PresentationFormat>
  <Paragraphs>285</Paragraphs>
  <Slides>26</Slides>
  <Notes>26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Aharoni</vt:lpstr>
      <vt:lpstr>Calibri</vt:lpstr>
      <vt:lpstr>Lucida Grande</vt:lpstr>
      <vt:lpstr>Lucida Sans</vt:lpstr>
      <vt:lpstr>Lucida Sans Regular</vt:lpstr>
      <vt:lpstr>ＭＳ Ｐゴシック</vt:lpstr>
      <vt:lpstr>Arial</vt:lpstr>
      <vt:lpstr>Custom Design</vt:lpstr>
      <vt:lpstr>Module 8:  Evaluating an  Exercise </vt:lpstr>
      <vt:lpstr>Copyright</vt:lpstr>
      <vt:lpstr>Agenda</vt:lpstr>
      <vt:lpstr>Exercise Creation Process</vt:lpstr>
      <vt:lpstr>Evaluation</vt:lpstr>
      <vt:lpstr>Evaluation Process</vt:lpstr>
      <vt:lpstr>Evaluation Process</vt:lpstr>
      <vt:lpstr>After-Action Review</vt:lpstr>
      <vt:lpstr>After-Action Review</vt:lpstr>
      <vt:lpstr>Planning Ahead on Evaluation</vt:lpstr>
      <vt:lpstr>Evaluations: Sources of Information </vt:lpstr>
      <vt:lpstr>Evaluations: Sources of Information </vt:lpstr>
      <vt:lpstr>Evaluations: Reports</vt:lpstr>
      <vt:lpstr>Tips for Reports</vt:lpstr>
      <vt:lpstr>Follow-Up Process </vt:lpstr>
      <vt:lpstr>Follow-Up Process </vt:lpstr>
      <vt:lpstr>Follow-up Tips</vt:lpstr>
      <vt:lpstr>Media After the Exercise </vt:lpstr>
      <vt:lpstr>Measuring Success</vt:lpstr>
      <vt:lpstr>Measuring Success</vt:lpstr>
      <vt:lpstr>Measuring Success</vt:lpstr>
      <vt:lpstr>Tips for Measuring Success</vt:lpstr>
      <vt:lpstr>Check Your Learning!</vt:lpstr>
      <vt:lpstr>Conclusion</vt:lpstr>
      <vt:lpstr>PowerPoint Presentation</vt:lpstr>
      <vt:lpstr>PowerPoint Presentation</vt:lpstr>
    </vt:vector>
  </TitlesOfParts>
  <Manager/>
  <Company/>
  <LinksUpToDate>false</LinksUpToDate>
  <SharedDoc>false</SharedDoc>
  <HyperlinkBase/>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FIRST Exercise Course</dc:title>
  <dc:subject/>
  <dc:creator>FIRST.org</dc:creator>
  <cp:keywords/>
  <dc:description/>
  <cp:lastModifiedBy>Serge Droz</cp:lastModifiedBy>
  <cp:revision>288</cp:revision>
  <cp:lastPrinted>2017-06-20T22:20:02Z</cp:lastPrinted>
  <dcterms:created xsi:type="dcterms:W3CDTF">2017-06-18T18:57:04Z</dcterms:created>
  <dcterms:modified xsi:type="dcterms:W3CDTF">2017-12-24T10:29:40Z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