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7" r:id="rId1"/>
  </p:sldMasterIdLst>
  <p:notesMasterIdLst>
    <p:notesMasterId r:id="rId29"/>
  </p:notesMasterIdLst>
  <p:handoutMasterIdLst>
    <p:handoutMasterId r:id="rId30"/>
  </p:handoutMasterIdLst>
  <p:sldIdLst>
    <p:sldId id="556" r:id="rId2"/>
    <p:sldId id="631" r:id="rId3"/>
    <p:sldId id="557" r:id="rId4"/>
    <p:sldId id="629" r:id="rId5"/>
    <p:sldId id="630" r:id="rId6"/>
    <p:sldId id="560" r:id="rId7"/>
    <p:sldId id="561" r:id="rId8"/>
    <p:sldId id="562" r:id="rId9"/>
    <p:sldId id="563" r:id="rId10"/>
    <p:sldId id="564" r:id="rId11"/>
    <p:sldId id="565" r:id="rId12"/>
    <p:sldId id="566" r:id="rId13"/>
    <p:sldId id="567" r:id="rId14"/>
    <p:sldId id="568" r:id="rId15"/>
    <p:sldId id="569" r:id="rId16"/>
    <p:sldId id="570" r:id="rId17"/>
    <p:sldId id="571" r:id="rId18"/>
    <p:sldId id="572" r:id="rId19"/>
    <p:sldId id="573" r:id="rId20"/>
    <p:sldId id="574" r:id="rId21"/>
    <p:sldId id="575" r:id="rId22"/>
    <p:sldId id="576" r:id="rId23"/>
    <p:sldId id="577" r:id="rId24"/>
    <p:sldId id="578" r:id="rId25"/>
    <p:sldId id="579" r:id="rId26"/>
    <p:sldId id="580" r:id="rId27"/>
    <p:sldId id="425" r:id="rId2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4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C4"/>
    <a:srgbClr val="E7A2FF"/>
    <a:srgbClr val="2B812B"/>
    <a:srgbClr val="C3EBC3"/>
    <a:srgbClr val="206220"/>
    <a:srgbClr val="054ABB"/>
    <a:srgbClr val="033483"/>
    <a:srgbClr val="1A4E1A"/>
    <a:srgbClr val="FFFF00"/>
    <a:srgbClr val="EB8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11" autoAdjust="0"/>
    <p:restoredTop sz="60510" autoAdjust="0"/>
  </p:normalViewPr>
  <p:slideViewPr>
    <p:cSldViewPr snapToGrid="0">
      <p:cViewPr varScale="1">
        <p:scale>
          <a:sx n="62" d="100"/>
          <a:sy n="62" d="100"/>
        </p:scale>
        <p:origin x="2168" y="200"/>
      </p:cViewPr>
      <p:guideLst>
        <p:guide orient="horz" pos="2160"/>
        <p:guide pos="480"/>
      </p:guideLst>
    </p:cSldViewPr>
  </p:slideViewPr>
  <p:outlineViewPr>
    <p:cViewPr>
      <p:scale>
        <a:sx n="33" d="100"/>
        <a:sy n="33" d="100"/>
      </p:scale>
      <p:origin x="0" y="-1912"/>
    </p:cViewPr>
  </p:outlineViewPr>
  <p:notesTextViewPr>
    <p:cViewPr>
      <p:scale>
        <a:sx n="110" d="100"/>
        <a:sy n="110" d="100"/>
      </p:scale>
      <p:origin x="0" y="0"/>
    </p:cViewPr>
  </p:notesTextViewPr>
  <p:sorterViewPr>
    <p:cViewPr>
      <p:scale>
        <a:sx n="200" d="100"/>
        <a:sy n="200" d="100"/>
      </p:scale>
      <p:origin x="0" y="0"/>
    </p:cViewPr>
  </p:sorterViewPr>
  <p:notesViewPr>
    <p:cSldViewPr snapToGrid="0" snapToObjects="1">
      <p:cViewPr varScale="1">
        <p:scale>
          <a:sx n="82" d="100"/>
          <a:sy n="82" d="100"/>
        </p:scale>
        <p:origin x="1976" y="1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2C7256-9A89-4A43-9437-C23C8E410198}" type="doc">
      <dgm:prSet loTypeId="urn:microsoft.com/office/officeart/2005/8/layout/cycle5" loCatId="" qsTypeId="urn:microsoft.com/office/officeart/2005/8/quickstyle/simple4" qsCatId="simple" csTypeId="urn:microsoft.com/office/officeart/2005/8/colors/accent1_5" csCatId="accent1" phldr="1"/>
      <dgm:spPr/>
      <dgm:t>
        <a:bodyPr/>
        <a:lstStyle/>
        <a:p>
          <a:endParaRPr lang="en-US"/>
        </a:p>
      </dgm:t>
    </dgm:pt>
    <dgm:pt modelId="{0FBEE34A-0356-8945-B2BF-A6035E395D45}">
      <dgm:prSet phldrT="[Text]"/>
      <dgm:spPr>
        <a:solidFill>
          <a:schemeClr val="accent4">
            <a:lumMod val="50000"/>
          </a:schemeClr>
        </a:solidFill>
      </dgm:spPr>
      <dgm:t>
        <a:bodyPr/>
        <a:lstStyle/>
        <a:p>
          <a:r>
            <a:rPr lang="en-US" b="1" dirty="0" smtClean="0">
              <a:latin typeface="Calibri" charset="0"/>
              <a:ea typeface="Calibri" charset="0"/>
              <a:cs typeface="Calibri" charset="0"/>
            </a:rPr>
            <a:t>PHASE 1: </a:t>
          </a:r>
          <a:r>
            <a:rPr lang="en-US" dirty="0" smtClean="0">
              <a:latin typeface="Calibri" charset="0"/>
              <a:ea typeface="Calibri" charset="0"/>
              <a:cs typeface="Calibri" charset="0"/>
            </a:rPr>
            <a:t>DESIGN</a:t>
          </a:r>
          <a:endParaRPr lang="en-US" dirty="0">
            <a:latin typeface="Calibri" charset="0"/>
            <a:ea typeface="Calibri" charset="0"/>
            <a:cs typeface="Calibri" charset="0"/>
          </a:endParaRPr>
        </a:p>
      </dgm:t>
    </dgm:pt>
    <dgm:pt modelId="{8FD0C49B-73EF-4B4B-A9D9-C9798C0EA903}" type="parTrans" cxnId="{706416ED-1990-2A4E-8539-DB4AC3774426}">
      <dgm:prSet/>
      <dgm:spPr/>
      <dgm:t>
        <a:bodyPr/>
        <a:lstStyle/>
        <a:p>
          <a:endParaRPr lang="en-US">
            <a:latin typeface="Lucida Sans" charset="0"/>
            <a:ea typeface="Lucida Sans" charset="0"/>
            <a:cs typeface="Lucida Sans" charset="0"/>
          </a:endParaRPr>
        </a:p>
      </dgm:t>
    </dgm:pt>
    <dgm:pt modelId="{E6DAE479-3D40-5047-B5D2-D6AE9E64E05B}" type="sibTrans" cxnId="{706416ED-1990-2A4E-8539-DB4AC3774426}">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59CFDDCA-FC7C-1642-8C52-CBB29CF84543}">
      <dgm:prSet phldrT="[Text]"/>
      <dgm:spPr>
        <a:solidFill>
          <a:schemeClr val="accent4">
            <a:lumMod val="50000"/>
          </a:schemeClr>
        </a:solidFill>
      </dgm:spPr>
      <dgm:t>
        <a:bodyPr/>
        <a:lstStyle/>
        <a:p>
          <a:r>
            <a:rPr lang="en-US" b="1" dirty="0" smtClean="0">
              <a:latin typeface="Calibri" charset="0"/>
              <a:ea typeface="Calibri" charset="0"/>
              <a:cs typeface="Calibri" charset="0"/>
            </a:rPr>
            <a:t>PHASE 2: </a:t>
          </a:r>
          <a:r>
            <a:rPr lang="en-US" b="0" dirty="0" smtClean="0">
              <a:latin typeface="Calibri" charset="0"/>
              <a:ea typeface="Calibri" charset="0"/>
              <a:cs typeface="Calibri" charset="0"/>
            </a:rPr>
            <a:t>DEVELOP</a:t>
          </a:r>
          <a:endParaRPr lang="en-US" b="0" dirty="0">
            <a:latin typeface="Calibri" charset="0"/>
            <a:ea typeface="Calibri" charset="0"/>
            <a:cs typeface="Calibri" charset="0"/>
          </a:endParaRPr>
        </a:p>
      </dgm:t>
    </dgm:pt>
    <dgm:pt modelId="{8A9C0C95-7EE7-DB47-982F-7D0A45F4E0EB}" type="parTrans" cxnId="{04E65D5A-D6B0-2544-B1DA-6274E9822D80}">
      <dgm:prSet/>
      <dgm:spPr/>
      <dgm:t>
        <a:bodyPr/>
        <a:lstStyle/>
        <a:p>
          <a:endParaRPr lang="en-US">
            <a:latin typeface="Lucida Sans" charset="0"/>
            <a:ea typeface="Lucida Sans" charset="0"/>
            <a:cs typeface="Lucida Sans" charset="0"/>
          </a:endParaRPr>
        </a:p>
      </dgm:t>
    </dgm:pt>
    <dgm:pt modelId="{1020DDF4-2E4D-9C48-819F-F127DC23722D}" type="sibTrans" cxnId="{04E65D5A-D6B0-2544-B1DA-6274E9822D80}">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FB018E01-B84C-4449-B537-A68D8149C894}">
      <dgm:prSet phldrT="[Text]"/>
      <dgm:spPr>
        <a:solidFill>
          <a:schemeClr val="accent4"/>
        </a:solidFill>
      </dgm:spPr>
      <dgm:t>
        <a:bodyPr/>
        <a:lstStyle/>
        <a:p>
          <a:r>
            <a:rPr lang="en-US" b="1" dirty="0" smtClean="0">
              <a:latin typeface="Calibri" charset="0"/>
              <a:ea typeface="Calibri" charset="0"/>
              <a:cs typeface="Calibri" charset="0"/>
            </a:rPr>
            <a:t>PHASE 3: </a:t>
          </a:r>
          <a:r>
            <a:rPr lang="en-US" dirty="0" smtClean="0">
              <a:latin typeface="Calibri" charset="0"/>
              <a:ea typeface="Calibri" charset="0"/>
              <a:cs typeface="Calibri" charset="0"/>
            </a:rPr>
            <a:t>CONDUCT</a:t>
          </a:r>
          <a:endParaRPr lang="en-US" dirty="0">
            <a:latin typeface="Calibri" charset="0"/>
            <a:ea typeface="Calibri" charset="0"/>
            <a:cs typeface="Calibri" charset="0"/>
          </a:endParaRPr>
        </a:p>
      </dgm:t>
    </dgm:pt>
    <dgm:pt modelId="{520AB5AC-B0FB-374A-9A4F-2C2B62FA5371}" type="parTrans" cxnId="{07DB450A-A388-DA41-BBA1-005185DF8348}">
      <dgm:prSet/>
      <dgm:spPr/>
      <dgm:t>
        <a:bodyPr/>
        <a:lstStyle/>
        <a:p>
          <a:endParaRPr lang="en-US">
            <a:latin typeface="Lucida Sans" charset="0"/>
            <a:ea typeface="Lucida Sans" charset="0"/>
            <a:cs typeface="Lucida Sans" charset="0"/>
          </a:endParaRPr>
        </a:p>
      </dgm:t>
    </dgm:pt>
    <dgm:pt modelId="{C7E0D819-04F7-0142-A45B-C3474726C4F3}" type="sibTrans" cxnId="{07DB450A-A388-DA41-BBA1-005185DF8348}">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4F5B987C-9D2B-B442-B160-9D3A69A461EE}">
      <dgm:prSet phldrT="[Text]"/>
      <dgm:spPr>
        <a:solidFill>
          <a:schemeClr val="accent4">
            <a:lumMod val="50000"/>
          </a:schemeClr>
        </a:solidFill>
      </dgm:spPr>
      <dgm:t>
        <a:bodyPr/>
        <a:lstStyle/>
        <a:p>
          <a:r>
            <a:rPr lang="en-US" b="1" dirty="0" smtClean="0">
              <a:latin typeface="Calibri" charset="0"/>
              <a:ea typeface="Calibri" charset="0"/>
              <a:cs typeface="Calibri" charset="0"/>
            </a:rPr>
            <a:t>PHASE 4: </a:t>
          </a:r>
          <a:r>
            <a:rPr lang="en-US" b="0" dirty="0" smtClean="0">
              <a:latin typeface="Calibri" charset="0"/>
              <a:ea typeface="Calibri" charset="0"/>
              <a:cs typeface="Calibri" charset="0"/>
            </a:rPr>
            <a:t>EVALUATE</a:t>
          </a:r>
          <a:endParaRPr lang="en-US" b="0" dirty="0">
            <a:latin typeface="Calibri" charset="0"/>
            <a:ea typeface="Calibri" charset="0"/>
            <a:cs typeface="Calibri" charset="0"/>
          </a:endParaRPr>
        </a:p>
      </dgm:t>
    </dgm:pt>
    <dgm:pt modelId="{DBC6AB92-8A3A-3A4D-A924-F3C253EAD51A}" type="parTrans" cxnId="{FAA8B177-2ECA-B941-9C20-31396CAC3084}">
      <dgm:prSet/>
      <dgm:spPr/>
      <dgm:t>
        <a:bodyPr/>
        <a:lstStyle/>
        <a:p>
          <a:endParaRPr lang="en-US">
            <a:latin typeface="Lucida Sans" charset="0"/>
            <a:ea typeface="Lucida Sans" charset="0"/>
            <a:cs typeface="Lucida Sans" charset="0"/>
          </a:endParaRPr>
        </a:p>
      </dgm:t>
    </dgm:pt>
    <dgm:pt modelId="{FAD47BF6-77D6-5547-BF9A-D7E28D406142}" type="sibTrans" cxnId="{FAA8B177-2ECA-B941-9C20-31396CAC3084}">
      <dgm:prSet/>
      <dgm:spPr>
        <a:ln w="76200" cmpd="sng">
          <a:solidFill>
            <a:schemeClr val="accent2"/>
          </a:solidFill>
          <a:headEnd type="none"/>
          <a:tailEnd type="triangle"/>
        </a:ln>
      </dgm:spPr>
      <dgm:t>
        <a:bodyPr/>
        <a:lstStyle/>
        <a:p>
          <a:endParaRPr lang="en-US">
            <a:latin typeface="Lucida Sans" charset="0"/>
            <a:ea typeface="Lucida Sans" charset="0"/>
            <a:cs typeface="Lucida Sans" charset="0"/>
          </a:endParaRPr>
        </a:p>
      </dgm:t>
    </dgm:pt>
    <dgm:pt modelId="{169EB01C-A7B1-6F48-A8DC-8B428A7026FB}" type="pres">
      <dgm:prSet presAssocID="{592C7256-9A89-4A43-9437-C23C8E410198}" presName="cycle" presStyleCnt="0">
        <dgm:presLayoutVars>
          <dgm:dir/>
          <dgm:resizeHandles val="exact"/>
        </dgm:presLayoutVars>
      </dgm:prSet>
      <dgm:spPr/>
      <dgm:t>
        <a:bodyPr/>
        <a:lstStyle/>
        <a:p>
          <a:endParaRPr lang="en-US"/>
        </a:p>
      </dgm:t>
    </dgm:pt>
    <dgm:pt modelId="{84C0C6A6-0145-EA49-80E4-7591E7AD89A5}" type="pres">
      <dgm:prSet presAssocID="{0FBEE34A-0356-8945-B2BF-A6035E395D45}" presName="node" presStyleLbl="node1" presStyleIdx="0" presStyleCnt="4">
        <dgm:presLayoutVars>
          <dgm:bulletEnabled val="1"/>
        </dgm:presLayoutVars>
      </dgm:prSet>
      <dgm:spPr/>
      <dgm:t>
        <a:bodyPr/>
        <a:lstStyle/>
        <a:p>
          <a:endParaRPr lang="en-US"/>
        </a:p>
      </dgm:t>
    </dgm:pt>
    <dgm:pt modelId="{9E29FF66-BEF0-5C47-8F2E-8F892A6B3C39}" type="pres">
      <dgm:prSet presAssocID="{0FBEE34A-0356-8945-B2BF-A6035E395D45}" presName="spNode" presStyleCnt="0"/>
      <dgm:spPr/>
    </dgm:pt>
    <dgm:pt modelId="{7D022A6C-A8D2-F440-9041-81AB9065676F}" type="pres">
      <dgm:prSet presAssocID="{E6DAE479-3D40-5047-B5D2-D6AE9E64E05B}" presName="sibTrans" presStyleLbl="sibTrans1D1" presStyleIdx="0" presStyleCnt="4"/>
      <dgm:spPr/>
      <dgm:t>
        <a:bodyPr/>
        <a:lstStyle/>
        <a:p>
          <a:endParaRPr lang="en-US"/>
        </a:p>
      </dgm:t>
    </dgm:pt>
    <dgm:pt modelId="{7C26C112-6827-8E4F-B2D9-D5D65A50DE7C}" type="pres">
      <dgm:prSet presAssocID="{59CFDDCA-FC7C-1642-8C52-CBB29CF84543}" presName="node" presStyleLbl="node1" presStyleIdx="1" presStyleCnt="4">
        <dgm:presLayoutVars>
          <dgm:bulletEnabled val="1"/>
        </dgm:presLayoutVars>
      </dgm:prSet>
      <dgm:spPr/>
      <dgm:t>
        <a:bodyPr/>
        <a:lstStyle/>
        <a:p>
          <a:endParaRPr lang="en-US"/>
        </a:p>
      </dgm:t>
    </dgm:pt>
    <dgm:pt modelId="{F03693A7-33FA-8E42-84F4-BA05081CF7F8}" type="pres">
      <dgm:prSet presAssocID="{59CFDDCA-FC7C-1642-8C52-CBB29CF84543}" presName="spNode" presStyleCnt="0"/>
      <dgm:spPr/>
    </dgm:pt>
    <dgm:pt modelId="{C0F939E8-17B6-B74C-A980-0B004816B129}" type="pres">
      <dgm:prSet presAssocID="{1020DDF4-2E4D-9C48-819F-F127DC23722D}" presName="sibTrans" presStyleLbl="sibTrans1D1" presStyleIdx="1" presStyleCnt="4"/>
      <dgm:spPr/>
      <dgm:t>
        <a:bodyPr/>
        <a:lstStyle/>
        <a:p>
          <a:endParaRPr lang="en-US"/>
        </a:p>
      </dgm:t>
    </dgm:pt>
    <dgm:pt modelId="{BA84484A-B3BB-C94A-8345-EACA861E2215}" type="pres">
      <dgm:prSet presAssocID="{FB018E01-B84C-4449-B537-A68D8149C894}" presName="node" presStyleLbl="node1" presStyleIdx="2" presStyleCnt="4">
        <dgm:presLayoutVars>
          <dgm:bulletEnabled val="1"/>
        </dgm:presLayoutVars>
      </dgm:prSet>
      <dgm:spPr/>
      <dgm:t>
        <a:bodyPr/>
        <a:lstStyle/>
        <a:p>
          <a:endParaRPr lang="en-US"/>
        </a:p>
      </dgm:t>
    </dgm:pt>
    <dgm:pt modelId="{4C1E8399-1F69-3F42-83ED-4005A092F13C}" type="pres">
      <dgm:prSet presAssocID="{FB018E01-B84C-4449-B537-A68D8149C894}" presName="spNode" presStyleCnt="0"/>
      <dgm:spPr/>
    </dgm:pt>
    <dgm:pt modelId="{2646C32D-DA64-734B-8E22-C3D2C01E9041}" type="pres">
      <dgm:prSet presAssocID="{C7E0D819-04F7-0142-A45B-C3474726C4F3}" presName="sibTrans" presStyleLbl="sibTrans1D1" presStyleIdx="2" presStyleCnt="4"/>
      <dgm:spPr/>
      <dgm:t>
        <a:bodyPr/>
        <a:lstStyle/>
        <a:p>
          <a:endParaRPr lang="en-US"/>
        </a:p>
      </dgm:t>
    </dgm:pt>
    <dgm:pt modelId="{B3711BA1-3334-9047-B797-89F5B8FE57A0}" type="pres">
      <dgm:prSet presAssocID="{4F5B987C-9D2B-B442-B160-9D3A69A461EE}" presName="node" presStyleLbl="node1" presStyleIdx="3" presStyleCnt="4">
        <dgm:presLayoutVars>
          <dgm:bulletEnabled val="1"/>
        </dgm:presLayoutVars>
      </dgm:prSet>
      <dgm:spPr/>
      <dgm:t>
        <a:bodyPr/>
        <a:lstStyle/>
        <a:p>
          <a:endParaRPr lang="en-US"/>
        </a:p>
      </dgm:t>
    </dgm:pt>
    <dgm:pt modelId="{D69BA042-79ED-CE45-BD7E-73759C30EAA4}" type="pres">
      <dgm:prSet presAssocID="{4F5B987C-9D2B-B442-B160-9D3A69A461EE}" presName="spNode" presStyleCnt="0"/>
      <dgm:spPr/>
    </dgm:pt>
    <dgm:pt modelId="{EB4CDB71-3E39-3048-A084-1BA85C5DE8C0}" type="pres">
      <dgm:prSet presAssocID="{FAD47BF6-77D6-5547-BF9A-D7E28D406142}" presName="sibTrans" presStyleLbl="sibTrans1D1" presStyleIdx="3" presStyleCnt="4"/>
      <dgm:spPr/>
      <dgm:t>
        <a:bodyPr/>
        <a:lstStyle/>
        <a:p>
          <a:endParaRPr lang="en-US"/>
        </a:p>
      </dgm:t>
    </dgm:pt>
  </dgm:ptLst>
  <dgm:cxnLst>
    <dgm:cxn modelId="{C185C826-132B-3043-84FB-276A28C4BE2F}" type="presOf" srcId="{C7E0D819-04F7-0142-A45B-C3474726C4F3}" destId="{2646C32D-DA64-734B-8E22-C3D2C01E9041}" srcOrd="0" destOrd="0" presId="urn:microsoft.com/office/officeart/2005/8/layout/cycle5"/>
    <dgm:cxn modelId="{8FF97A32-70B6-AF45-9732-535B5804876E}" type="presOf" srcId="{4F5B987C-9D2B-B442-B160-9D3A69A461EE}" destId="{B3711BA1-3334-9047-B797-89F5B8FE57A0}" srcOrd="0" destOrd="0" presId="urn:microsoft.com/office/officeart/2005/8/layout/cycle5"/>
    <dgm:cxn modelId="{07DB450A-A388-DA41-BBA1-005185DF8348}" srcId="{592C7256-9A89-4A43-9437-C23C8E410198}" destId="{FB018E01-B84C-4449-B537-A68D8149C894}" srcOrd="2" destOrd="0" parTransId="{520AB5AC-B0FB-374A-9A4F-2C2B62FA5371}" sibTransId="{C7E0D819-04F7-0142-A45B-C3474726C4F3}"/>
    <dgm:cxn modelId="{F4BB7045-4C4B-0D43-AC9F-D43A4125BCF2}" type="presOf" srcId="{592C7256-9A89-4A43-9437-C23C8E410198}" destId="{169EB01C-A7B1-6F48-A8DC-8B428A7026FB}" srcOrd="0" destOrd="0" presId="urn:microsoft.com/office/officeart/2005/8/layout/cycle5"/>
    <dgm:cxn modelId="{04E65D5A-D6B0-2544-B1DA-6274E9822D80}" srcId="{592C7256-9A89-4A43-9437-C23C8E410198}" destId="{59CFDDCA-FC7C-1642-8C52-CBB29CF84543}" srcOrd="1" destOrd="0" parTransId="{8A9C0C95-7EE7-DB47-982F-7D0A45F4E0EB}" sibTransId="{1020DDF4-2E4D-9C48-819F-F127DC23722D}"/>
    <dgm:cxn modelId="{2F0D4639-54D1-4543-9915-1AE237958CF6}" type="presOf" srcId="{1020DDF4-2E4D-9C48-819F-F127DC23722D}" destId="{C0F939E8-17B6-B74C-A980-0B004816B129}" srcOrd="0" destOrd="0" presId="urn:microsoft.com/office/officeart/2005/8/layout/cycle5"/>
    <dgm:cxn modelId="{F411F1EF-D470-A246-B87A-20FDBDC757EF}" type="presOf" srcId="{FB018E01-B84C-4449-B537-A68D8149C894}" destId="{BA84484A-B3BB-C94A-8345-EACA861E2215}" srcOrd="0" destOrd="0" presId="urn:microsoft.com/office/officeart/2005/8/layout/cycle5"/>
    <dgm:cxn modelId="{FAA8B177-2ECA-B941-9C20-31396CAC3084}" srcId="{592C7256-9A89-4A43-9437-C23C8E410198}" destId="{4F5B987C-9D2B-B442-B160-9D3A69A461EE}" srcOrd="3" destOrd="0" parTransId="{DBC6AB92-8A3A-3A4D-A924-F3C253EAD51A}" sibTransId="{FAD47BF6-77D6-5547-BF9A-D7E28D406142}"/>
    <dgm:cxn modelId="{F7B55348-D34E-9042-A6C0-7C4790105A15}" type="presOf" srcId="{59CFDDCA-FC7C-1642-8C52-CBB29CF84543}" destId="{7C26C112-6827-8E4F-B2D9-D5D65A50DE7C}" srcOrd="0" destOrd="0" presId="urn:microsoft.com/office/officeart/2005/8/layout/cycle5"/>
    <dgm:cxn modelId="{EDA39877-5851-7446-89A0-CD2B9B851713}" type="presOf" srcId="{0FBEE34A-0356-8945-B2BF-A6035E395D45}" destId="{84C0C6A6-0145-EA49-80E4-7591E7AD89A5}" srcOrd="0" destOrd="0" presId="urn:microsoft.com/office/officeart/2005/8/layout/cycle5"/>
    <dgm:cxn modelId="{02B64644-E5B5-544A-8683-933E3D153003}" type="presOf" srcId="{E6DAE479-3D40-5047-B5D2-D6AE9E64E05B}" destId="{7D022A6C-A8D2-F440-9041-81AB9065676F}" srcOrd="0" destOrd="0" presId="urn:microsoft.com/office/officeart/2005/8/layout/cycle5"/>
    <dgm:cxn modelId="{EE4BD07C-A2CB-E046-BDA6-8DEF60416901}" type="presOf" srcId="{FAD47BF6-77D6-5547-BF9A-D7E28D406142}" destId="{EB4CDB71-3E39-3048-A084-1BA85C5DE8C0}" srcOrd="0" destOrd="0" presId="urn:microsoft.com/office/officeart/2005/8/layout/cycle5"/>
    <dgm:cxn modelId="{706416ED-1990-2A4E-8539-DB4AC3774426}" srcId="{592C7256-9A89-4A43-9437-C23C8E410198}" destId="{0FBEE34A-0356-8945-B2BF-A6035E395D45}" srcOrd="0" destOrd="0" parTransId="{8FD0C49B-73EF-4B4B-A9D9-C9798C0EA903}" sibTransId="{E6DAE479-3D40-5047-B5D2-D6AE9E64E05B}"/>
    <dgm:cxn modelId="{5EF43FDF-B893-BA45-99BE-95F0C26210B6}" type="presParOf" srcId="{169EB01C-A7B1-6F48-A8DC-8B428A7026FB}" destId="{84C0C6A6-0145-EA49-80E4-7591E7AD89A5}" srcOrd="0" destOrd="0" presId="urn:microsoft.com/office/officeart/2005/8/layout/cycle5"/>
    <dgm:cxn modelId="{B64779DF-A197-014D-8FC5-495C7182387D}" type="presParOf" srcId="{169EB01C-A7B1-6F48-A8DC-8B428A7026FB}" destId="{9E29FF66-BEF0-5C47-8F2E-8F892A6B3C39}" srcOrd="1" destOrd="0" presId="urn:microsoft.com/office/officeart/2005/8/layout/cycle5"/>
    <dgm:cxn modelId="{47FDA93E-A92D-3F43-ADC8-66FD2B132165}" type="presParOf" srcId="{169EB01C-A7B1-6F48-A8DC-8B428A7026FB}" destId="{7D022A6C-A8D2-F440-9041-81AB9065676F}" srcOrd="2" destOrd="0" presId="urn:microsoft.com/office/officeart/2005/8/layout/cycle5"/>
    <dgm:cxn modelId="{86C34BED-BF22-054D-B5AC-A3D4B7F22893}" type="presParOf" srcId="{169EB01C-A7B1-6F48-A8DC-8B428A7026FB}" destId="{7C26C112-6827-8E4F-B2D9-D5D65A50DE7C}" srcOrd="3" destOrd="0" presId="urn:microsoft.com/office/officeart/2005/8/layout/cycle5"/>
    <dgm:cxn modelId="{E1C2E8CA-8C9A-D742-80A6-F415DA0B959E}" type="presParOf" srcId="{169EB01C-A7B1-6F48-A8DC-8B428A7026FB}" destId="{F03693A7-33FA-8E42-84F4-BA05081CF7F8}" srcOrd="4" destOrd="0" presId="urn:microsoft.com/office/officeart/2005/8/layout/cycle5"/>
    <dgm:cxn modelId="{336D5FC3-0D77-3249-BCE9-3F06D9B9812B}" type="presParOf" srcId="{169EB01C-A7B1-6F48-A8DC-8B428A7026FB}" destId="{C0F939E8-17B6-B74C-A980-0B004816B129}" srcOrd="5" destOrd="0" presId="urn:microsoft.com/office/officeart/2005/8/layout/cycle5"/>
    <dgm:cxn modelId="{3A7CCB09-3A92-9A45-AB1F-1C10420F96C4}" type="presParOf" srcId="{169EB01C-A7B1-6F48-A8DC-8B428A7026FB}" destId="{BA84484A-B3BB-C94A-8345-EACA861E2215}" srcOrd="6" destOrd="0" presId="urn:microsoft.com/office/officeart/2005/8/layout/cycle5"/>
    <dgm:cxn modelId="{374443B2-3839-A642-A23F-EB281A952BBE}" type="presParOf" srcId="{169EB01C-A7B1-6F48-A8DC-8B428A7026FB}" destId="{4C1E8399-1F69-3F42-83ED-4005A092F13C}" srcOrd="7" destOrd="0" presId="urn:microsoft.com/office/officeart/2005/8/layout/cycle5"/>
    <dgm:cxn modelId="{9FD2321D-A279-8D42-ABD9-C2E8012B0A42}" type="presParOf" srcId="{169EB01C-A7B1-6F48-A8DC-8B428A7026FB}" destId="{2646C32D-DA64-734B-8E22-C3D2C01E9041}" srcOrd="8" destOrd="0" presId="urn:microsoft.com/office/officeart/2005/8/layout/cycle5"/>
    <dgm:cxn modelId="{22A7D84E-EDBA-9242-BE13-73A175FA2F11}" type="presParOf" srcId="{169EB01C-A7B1-6F48-A8DC-8B428A7026FB}" destId="{B3711BA1-3334-9047-B797-89F5B8FE57A0}" srcOrd="9" destOrd="0" presId="urn:microsoft.com/office/officeart/2005/8/layout/cycle5"/>
    <dgm:cxn modelId="{A84E433A-B19B-4C4A-BEDF-3350042A0EDC}" type="presParOf" srcId="{169EB01C-A7B1-6F48-A8DC-8B428A7026FB}" destId="{D69BA042-79ED-CE45-BD7E-73759C30EAA4}" srcOrd="10" destOrd="0" presId="urn:microsoft.com/office/officeart/2005/8/layout/cycle5"/>
    <dgm:cxn modelId="{3381802D-5568-3342-9F95-6C81542FFFEB}" type="presParOf" srcId="{169EB01C-A7B1-6F48-A8DC-8B428A7026FB}" destId="{EB4CDB71-3E39-3048-A084-1BA85C5DE8C0}"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0C6A6-0145-EA49-80E4-7591E7AD89A5}">
      <dsp:nvSpPr>
        <dsp:cNvPr id="0" name=""/>
        <dsp:cNvSpPr/>
      </dsp:nvSpPr>
      <dsp:spPr>
        <a:xfrm>
          <a:off x="3690193" y="1710"/>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1: </a:t>
          </a:r>
          <a:r>
            <a:rPr lang="en-US" sz="2700" kern="1200" dirty="0" smtClean="0">
              <a:latin typeface="Calibri" charset="0"/>
              <a:ea typeface="Calibri" charset="0"/>
              <a:cs typeface="Calibri" charset="0"/>
            </a:rPr>
            <a:t>DESIGN</a:t>
          </a:r>
          <a:endParaRPr lang="en-US" sz="2700" kern="1200" dirty="0">
            <a:latin typeface="Calibri" charset="0"/>
            <a:ea typeface="Calibri" charset="0"/>
            <a:cs typeface="Calibri" charset="0"/>
          </a:endParaRPr>
        </a:p>
      </dsp:txBody>
      <dsp:txXfrm>
        <a:off x="3746153" y="57670"/>
        <a:ext cx="1651693" cy="1034428"/>
      </dsp:txXfrm>
    </dsp:sp>
    <dsp:sp modelId="{7D022A6C-A8D2-F440-9041-81AB9065676F}">
      <dsp:nvSpPr>
        <dsp:cNvPr id="0" name=""/>
        <dsp:cNvSpPr/>
      </dsp:nvSpPr>
      <dsp:spPr>
        <a:xfrm>
          <a:off x="2676837" y="574884"/>
          <a:ext cx="3790324" cy="3790324"/>
        </a:xfrm>
        <a:custGeom>
          <a:avLst/>
          <a:gdLst/>
          <a:ahLst/>
          <a:cxnLst/>
          <a:rect l="0" t="0" r="0" b="0"/>
          <a:pathLst>
            <a:path>
              <a:moveTo>
                <a:pt x="3020799" y="370504"/>
              </a:moveTo>
              <a:arcTo wR="1895162" hR="1895162" stAng="183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7C26C112-6827-8E4F-B2D9-D5D65A50DE7C}">
      <dsp:nvSpPr>
        <dsp:cNvPr id="0" name=""/>
        <dsp:cNvSpPr/>
      </dsp:nvSpPr>
      <dsp:spPr>
        <a:xfrm>
          <a:off x="5585355" y="1896872"/>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2: </a:t>
          </a:r>
          <a:r>
            <a:rPr lang="en-US" sz="2700" b="0" kern="1200" dirty="0" smtClean="0">
              <a:latin typeface="Calibri" charset="0"/>
              <a:ea typeface="Calibri" charset="0"/>
              <a:cs typeface="Calibri" charset="0"/>
            </a:rPr>
            <a:t>DEVELOP</a:t>
          </a:r>
          <a:endParaRPr lang="en-US" sz="2700" b="0" kern="1200" dirty="0">
            <a:latin typeface="Calibri" charset="0"/>
            <a:ea typeface="Calibri" charset="0"/>
            <a:cs typeface="Calibri" charset="0"/>
          </a:endParaRPr>
        </a:p>
      </dsp:txBody>
      <dsp:txXfrm>
        <a:off x="5641315" y="1952832"/>
        <a:ext cx="1651693" cy="1034428"/>
      </dsp:txXfrm>
    </dsp:sp>
    <dsp:sp modelId="{C0F939E8-17B6-B74C-A980-0B004816B129}">
      <dsp:nvSpPr>
        <dsp:cNvPr id="0" name=""/>
        <dsp:cNvSpPr/>
      </dsp:nvSpPr>
      <dsp:spPr>
        <a:xfrm>
          <a:off x="2676837" y="574884"/>
          <a:ext cx="3790324" cy="3790324"/>
        </a:xfrm>
        <a:custGeom>
          <a:avLst/>
          <a:gdLst/>
          <a:ahLst/>
          <a:cxnLst/>
          <a:rect l="0" t="0" r="0" b="0"/>
          <a:pathLst>
            <a:path>
              <a:moveTo>
                <a:pt x="3593957" y="2735241"/>
              </a:moveTo>
              <a:arcTo wR="1895162" hR="1895162" stAng="15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A84484A-B3BB-C94A-8345-EACA861E2215}">
      <dsp:nvSpPr>
        <dsp:cNvPr id="0" name=""/>
        <dsp:cNvSpPr/>
      </dsp:nvSpPr>
      <dsp:spPr>
        <a:xfrm>
          <a:off x="3690193" y="3792034"/>
          <a:ext cx="1763613" cy="1146348"/>
        </a:xfrm>
        <a:prstGeom prst="roundRect">
          <a:avLst/>
        </a:prstGeom>
        <a:solidFill>
          <a:schemeClr val="accent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3: </a:t>
          </a:r>
          <a:r>
            <a:rPr lang="en-US" sz="2700" kern="1200" dirty="0" smtClean="0">
              <a:latin typeface="Calibri" charset="0"/>
              <a:ea typeface="Calibri" charset="0"/>
              <a:cs typeface="Calibri" charset="0"/>
            </a:rPr>
            <a:t>CONDUCT</a:t>
          </a:r>
          <a:endParaRPr lang="en-US" sz="2700" kern="1200" dirty="0">
            <a:latin typeface="Calibri" charset="0"/>
            <a:ea typeface="Calibri" charset="0"/>
            <a:cs typeface="Calibri" charset="0"/>
          </a:endParaRPr>
        </a:p>
      </dsp:txBody>
      <dsp:txXfrm>
        <a:off x="3746153" y="3847994"/>
        <a:ext cx="1651693" cy="1034428"/>
      </dsp:txXfrm>
    </dsp:sp>
    <dsp:sp modelId="{2646C32D-DA64-734B-8E22-C3D2C01E9041}">
      <dsp:nvSpPr>
        <dsp:cNvPr id="0" name=""/>
        <dsp:cNvSpPr/>
      </dsp:nvSpPr>
      <dsp:spPr>
        <a:xfrm>
          <a:off x="2676837" y="574884"/>
          <a:ext cx="3790324" cy="3790324"/>
        </a:xfrm>
        <a:custGeom>
          <a:avLst/>
          <a:gdLst/>
          <a:ahLst/>
          <a:cxnLst/>
          <a:rect l="0" t="0" r="0" b="0"/>
          <a:pathLst>
            <a:path>
              <a:moveTo>
                <a:pt x="769525" y="3419819"/>
              </a:moveTo>
              <a:arcTo wR="1895162" hR="1895162" stAng="7586281"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 modelId="{B3711BA1-3334-9047-B797-89F5B8FE57A0}">
      <dsp:nvSpPr>
        <dsp:cNvPr id="0" name=""/>
        <dsp:cNvSpPr/>
      </dsp:nvSpPr>
      <dsp:spPr>
        <a:xfrm>
          <a:off x="1795031" y="1896872"/>
          <a:ext cx="1763613" cy="1146348"/>
        </a:xfrm>
        <a:prstGeom prst="roundRect">
          <a:avLst/>
        </a:prstGeom>
        <a:solidFill>
          <a:schemeClr val="accent4">
            <a:lumMod val="5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b="1" kern="1200" dirty="0" smtClean="0">
              <a:latin typeface="Calibri" charset="0"/>
              <a:ea typeface="Calibri" charset="0"/>
              <a:cs typeface="Calibri" charset="0"/>
            </a:rPr>
            <a:t>PHASE 4: </a:t>
          </a:r>
          <a:r>
            <a:rPr lang="en-US" sz="2700" b="0" kern="1200" dirty="0" smtClean="0">
              <a:latin typeface="Calibri" charset="0"/>
              <a:ea typeface="Calibri" charset="0"/>
              <a:cs typeface="Calibri" charset="0"/>
            </a:rPr>
            <a:t>EVALUATE</a:t>
          </a:r>
          <a:endParaRPr lang="en-US" sz="2700" b="0" kern="1200" dirty="0">
            <a:latin typeface="Calibri" charset="0"/>
            <a:ea typeface="Calibri" charset="0"/>
            <a:cs typeface="Calibri" charset="0"/>
          </a:endParaRPr>
        </a:p>
      </dsp:txBody>
      <dsp:txXfrm>
        <a:off x="1850991" y="1952832"/>
        <a:ext cx="1651693" cy="1034428"/>
      </dsp:txXfrm>
    </dsp:sp>
    <dsp:sp modelId="{EB4CDB71-3E39-3048-A084-1BA85C5DE8C0}">
      <dsp:nvSpPr>
        <dsp:cNvPr id="0" name=""/>
        <dsp:cNvSpPr/>
      </dsp:nvSpPr>
      <dsp:spPr>
        <a:xfrm>
          <a:off x="2676837" y="574884"/>
          <a:ext cx="3790324" cy="3790324"/>
        </a:xfrm>
        <a:custGeom>
          <a:avLst/>
          <a:gdLst/>
          <a:ahLst/>
          <a:cxnLst/>
          <a:rect l="0" t="0" r="0" b="0"/>
          <a:pathLst>
            <a:path>
              <a:moveTo>
                <a:pt x="196366" y="1055083"/>
              </a:moveTo>
              <a:arcTo wR="1895162" hR="1895162" stAng="12378784" swAng="1634935"/>
            </a:path>
          </a:pathLst>
        </a:custGeom>
        <a:noFill/>
        <a:ln w="76200" cap="flat" cmpd="sng" algn="ctr">
          <a:solidFill>
            <a:schemeClr val="accent2"/>
          </a:solidFill>
          <a:prstDash val="solid"/>
          <a:miter lim="800000"/>
          <a:headEnd type="none"/>
          <a:tailEnd type="triangle"/>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322277" cy="457200"/>
          </a:xfrm>
          <a:prstGeom prst="rect">
            <a:avLst/>
          </a:prstGeom>
        </p:spPr>
        <p:txBody>
          <a:bodyPr vert="horz" lIns="91440" tIns="45720" rIns="91440" bIns="45720" rtlCol="0"/>
          <a:lstStyle>
            <a:lvl1pPr algn="l">
              <a:defRPr sz="1200"/>
            </a:lvl1pPr>
          </a:lstStyle>
          <a:p>
            <a:r>
              <a:rPr lang="en-US" dirty="0">
                <a:latin typeface="Calibri" charset="0"/>
                <a:ea typeface="Calibri" charset="0"/>
                <a:cs typeface="Calibri" charset="0"/>
              </a:rPr>
              <a:t>Module 7: Conducting an </a:t>
            </a:r>
            <a:r>
              <a:rPr lang="en-US" dirty="0" smtClean="0">
                <a:latin typeface="Calibri" charset="0"/>
                <a:ea typeface="Calibri" charset="0"/>
                <a:cs typeface="Calibri" charset="0"/>
              </a:rPr>
              <a:t>Exercise</a:t>
            </a:r>
            <a:endParaRPr lang="en-US" dirty="0">
              <a:latin typeface="Calibri" charset="0"/>
              <a:ea typeface="Calibri" charset="0"/>
              <a:cs typeface="Calibri"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dirty="0">
                <a:latin typeface="Calibri" charset="0"/>
                <a:ea typeface="Calibri" charset="0"/>
                <a:cs typeface="Calibri" charset="0"/>
              </a:rPr>
              <a:t>Student Guide</a:t>
            </a:r>
          </a:p>
          <a:p>
            <a:endParaRPr lang="en-US" dirty="0">
              <a:latin typeface="Calibri" charset="0"/>
              <a:ea typeface="Calibri" charset="0"/>
              <a:cs typeface="Calibri" charset="0"/>
            </a:endParaRPr>
          </a:p>
        </p:txBody>
      </p:sp>
      <p:sp>
        <p:nvSpPr>
          <p:cNvPr id="6" name="Footer Placeholder 3"/>
          <p:cNvSpPr>
            <a:spLocks noGrp="1"/>
          </p:cNvSpPr>
          <p:nvPr>
            <p:ph type="ftr" sz="quarter" idx="2"/>
          </p:nvPr>
        </p:nvSpPr>
        <p:spPr>
          <a:xfrm>
            <a:off x="-1" y="8685213"/>
            <a:ext cx="3985847" cy="457200"/>
          </a:xfrm>
          <a:prstGeom prst="rect">
            <a:avLst/>
          </a:prstGeom>
        </p:spPr>
        <p:txBody>
          <a:bodyPr vert="horz" lIns="91440" tIns="45720" rIns="91440" bIns="45720" rtlCol="0" anchor="b"/>
          <a:lstStyle>
            <a:lvl1pPr algn="l">
              <a:defRPr sz="1200"/>
            </a:lvl1pPr>
          </a:lstStyle>
          <a:p>
            <a:r>
              <a:rPr lang="en-US" sz="800" dirty="0" smtClean="0">
                <a:latin typeface="Calibri" charset="0"/>
                <a:ea typeface="Calibri" charset="0"/>
                <a:cs typeface="Calibri" charset="0"/>
              </a:rPr>
              <a:t>Module 7: Conducting an Exercise © 2017 FIRST</a:t>
            </a:r>
            <a:endParaRPr lang="en-US" sz="800" dirty="0">
              <a:latin typeface="Calibri" charset="0"/>
              <a:ea typeface="Calibri" charset="0"/>
              <a:cs typeface="Calibri" charset="0"/>
            </a:endParaRPr>
          </a:p>
        </p:txBody>
      </p:sp>
      <p:sp>
        <p:nvSpPr>
          <p:cNvPr id="7"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A0CCC7-7E1B-4CF2-A4EE-141B2747F2FA}" type="slidenum">
              <a:rPr lang="en-US" sz="800" smtClean="0">
                <a:latin typeface="Calibri" charset="0"/>
                <a:ea typeface="Calibri" charset="0"/>
                <a:cs typeface="Calibri" charset="0"/>
              </a:rPr>
              <a:t>‹#›</a:t>
            </a:fld>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148043503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0" i="0">
                <a:latin typeface="Calibri" charset="0"/>
                <a:ea typeface="Calibri" charset="0"/>
                <a:cs typeface="Calibri" charset="0"/>
              </a:defRPr>
            </a:lvl1pPr>
          </a:lstStyle>
          <a:p>
            <a:pPr>
              <a:defRPr/>
            </a:pPr>
            <a:endParaRPr lang="en-US" altLang="en-US" dirty="0"/>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i="0">
                <a:latin typeface="Calibri" charset="0"/>
                <a:ea typeface="Calibri" charset="0"/>
                <a:cs typeface="Calibri" charset="0"/>
              </a:defRPr>
            </a:lvl1pPr>
          </a:lstStyle>
          <a:p>
            <a:pPr>
              <a:defRPr/>
            </a:pPr>
            <a:fld id="{81892EE4-E14D-4FAA-B9C1-98613337A36C}" type="datetime1">
              <a:rPr lang="en-US" altLang="en-US" smtClean="0"/>
              <a:pPr>
                <a:defRPr/>
              </a:pPr>
              <a:t>12/24/17</a:t>
            </a:fld>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8" name="Rectangle 6"/>
          <p:cNvSpPr>
            <a:spLocks noGrp="1" noChangeArrowheads="1"/>
          </p:cNvSpPr>
          <p:nvPr>
            <p:ph type="ftr" sz="quarter" idx="4"/>
          </p:nvPr>
        </p:nvSpPr>
        <p:spPr bwMode="auto">
          <a:xfrm>
            <a:off x="0" y="8928556"/>
            <a:ext cx="2182008" cy="215444"/>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spAutoFit/>
          </a:bodyPr>
          <a:lstStyle>
            <a:lvl1pPr eaLnBrk="1" hangingPunct="1">
              <a:defRPr sz="800" b="0" i="0">
                <a:latin typeface="Calibri" charset="0"/>
                <a:ea typeface="Calibri" charset="0"/>
                <a:cs typeface="Calibri" charset="0"/>
              </a:defRPr>
            </a:lvl1pPr>
          </a:lstStyle>
          <a:p>
            <a:pPr>
              <a:defRPr/>
            </a:pPr>
            <a:r>
              <a:rPr lang="en-US" altLang="en-US" smtClean="0"/>
              <a:t>Module 7: Conducting an Exercise © 2017 FIRST</a:t>
            </a:r>
            <a:endParaRPr lang="en-US" altLang="en-US" dirty="0"/>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800" b="0" i="0">
                <a:latin typeface="Calibri" charset="0"/>
                <a:ea typeface="Calibri" charset="0"/>
                <a:cs typeface="Calibri" charset="0"/>
              </a:defRPr>
            </a:lvl1pPr>
          </a:lstStyle>
          <a:p>
            <a:fld id="{F5E97437-CEF4-4036-91BC-BC5EA72D1A5E}" type="slidenum">
              <a:rPr lang="en-US" altLang="en-US" smtClean="0"/>
              <a:pPr/>
              <a:t>‹#›</a:t>
            </a:fld>
            <a:endParaRPr lang="en-US" altLang="en-US" dirty="0"/>
          </a:p>
        </p:txBody>
      </p:sp>
      <p:sp>
        <p:nvSpPr>
          <p:cNvPr id="2" name="Notes Placeholder 1"/>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txBox="1">
            <a:spLocks noChangeArrowheads="1"/>
          </p:cNvSpPr>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800" b="0" i="0" kern="1200">
                <a:solidFill>
                  <a:schemeClr val="tx1"/>
                </a:solidFill>
                <a:latin typeface="Lucida Sans Regular" charset="0"/>
                <a:ea typeface="Lucida Sans Regular" charset="0"/>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fld id="{F5E97437-CEF4-4036-91BC-BC5EA72D1A5E}" type="slidenum">
              <a:rPr lang="en-US" altLang="en-US" smtClean="0">
                <a:latin typeface="Calibri" charset="0"/>
                <a:ea typeface="Calibri" charset="0"/>
                <a:cs typeface="Calibri" charset="0"/>
              </a:rPr>
              <a:pPr/>
              <a:t>‹#›</a:t>
            </a:fld>
            <a:endParaRPr lang="en-US" altLang="en-US" dirty="0">
              <a:latin typeface="Calibri" charset="0"/>
              <a:ea typeface="Calibri" charset="0"/>
              <a:cs typeface="Calibri" charset="0"/>
            </a:endParaRPr>
          </a:p>
        </p:txBody>
      </p:sp>
    </p:spTree>
    <p:extLst>
      <p:ext uri="{BB962C8B-B14F-4D97-AF65-F5344CB8AC3E}">
        <p14:creationId xmlns:p14="http://schemas.microsoft.com/office/powerpoint/2010/main" val="4132337777"/>
      </p:ext>
    </p:extLst>
  </p:cSld>
  <p:clrMap bg1="lt1" tx1="dk1" bg2="lt2" tx2="dk2" accent1="accent1" accent2="accent2" accent3="accent3" accent4="accent4" accent5="accent5" accent6="accent6" hlink="hlink" folHlink="folHlink"/>
  <p:hf hdr="0" dt="0"/>
  <p:notesStyle>
    <a:lvl1pPr algn="l" defTabSz="457200" rtl="0" eaLnBrk="0" fontAlgn="base" hangingPunct="0">
      <a:lnSpc>
        <a:spcPct val="90000"/>
      </a:lnSpc>
      <a:spcBef>
        <a:spcPts val="1600"/>
      </a:spcBef>
      <a:spcAft>
        <a:spcPct val="0"/>
      </a:spcAft>
      <a:defRPr sz="1200" b="0" i="0" kern="1200">
        <a:solidFill>
          <a:schemeClr val="tx1"/>
        </a:solidFill>
        <a:latin typeface="Calibri" charset="0"/>
        <a:ea typeface="Calibri" charset="0"/>
        <a:cs typeface="Calibri" charset="0"/>
      </a:defRPr>
    </a:lvl1pPr>
    <a:lvl2pPr marL="285750" indent="-195263" algn="l" defTabSz="457200" rtl="0" eaLnBrk="0" fontAlgn="base" hangingPunct="0">
      <a:lnSpc>
        <a:spcPct val="90000"/>
      </a:lnSpc>
      <a:spcBef>
        <a:spcPts val="1000"/>
      </a:spcBef>
      <a:spcAft>
        <a:spcPct val="0"/>
      </a:spcAft>
      <a:buFont typeface="Arial" charset="0"/>
      <a:buChar char="•"/>
      <a:tabLst/>
      <a:defRPr sz="1200" b="0" i="0" kern="1200">
        <a:solidFill>
          <a:schemeClr val="tx1"/>
        </a:solidFill>
        <a:latin typeface="Calibri" charset="0"/>
        <a:ea typeface="Calibri" charset="0"/>
        <a:cs typeface="Calibri" charset="0"/>
      </a:defRPr>
    </a:lvl2pPr>
    <a:lvl3pPr marL="407988" indent="-136525"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3pPr>
    <a:lvl4pPr marL="573088" indent="-165100" algn="l" defTabSz="457200" rtl="0" eaLnBrk="0" fontAlgn="base" hangingPunct="0">
      <a:lnSpc>
        <a:spcPct val="90000"/>
      </a:lnSpc>
      <a:spcBef>
        <a:spcPts val="400"/>
      </a:spcBef>
      <a:spcAft>
        <a:spcPct val="0"/>
      </a:spcAft>
      <a:buFont typeface="Arial" charset="0"/>
      <a:buChar char="•"/>
      <a:tabLst/>
      <a:defRPr sz="1200" b="0" i="0" kern="1200">
        <a:solidFill>
          <a:schemeClr val="tx1"/>
        </a:solidFill>
        <a:latin typeface="Calibri" charset="0"/>
        <a:ea typeface="Calibri" charset="0"/>
        <a:cs typeface="Calibri" charset="0"/>
      </a:defRPr>
    </a:lvl4pPr>
    <a:lvl5pPr marL="755650" indent="-182563" algn="l" defTabSz="457200" rtl="0" eaLnBrk="0" fontAlgn="base" hangingPunct="0">
      <a:lnSpc>
        <a:spcPct val="90000"/>
      </a:lnSpc>
      <a:spcBef>
        <a:spcPts val="400"/>
      </a:spcBef>
      <a:spcAft>
        <a:spcPct val="0"/>
      </a:spcAft>
      <a:buFont typeface="Lucida Grande"/>
      <a:buChar char="–"/>
      <a:tabLst/>
      <a:defRPr sz="1200" b="0" i="0" kern="1200">
        <a:solidFill>
          <a:schemeClr val="tx1"/>
        </a:solidFill>
        <a:latin typeface="Calibri" charset="0"/>
        <a:ea typeface="Calibri" charset="0"/>
        <a:cs typeface="Calibri"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xfrm>
            <a:off x="689811" y="4343400"/>
            <a:ext cx="5478378"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b="1" dirty="0"/>
              <a:t>Module 7: </a:t>
            </a:r>
            <a:r>
              <a:rPr lang="en-US" i="1" dirty="0" smtClean="0"/>
              <a:t>60 </a:t>
            </a:r>
            <a:r>
              <a:rPr lang="en-US" i="1" dirty="0"/>
              <a:t>minutes</a:t>
            </a:r>
          </a:p>
          <a:p>
            <a:pPr eaLnBrk="1" hangingPunct="1">
              <a:defRPr/>
            </a:pPr>
            <a:r>
              <a:rPr lang="en-US" b="1" dirty="0" smtClean="0"/>
              <a:t>Say</a:t>
            </a:r>
            <a:r>
              <a:rPr lang="en-US" b="1" dirty="0"/>
              <a:t>: </a:t>
            </a:r>
            <a:r>
              <a:rPr lang="en-US" dirty="0"/>
              <a:t>Module 7 will explore conducting an exercise.</a:t>
            </a:r>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7: Conducting an Exercise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1</a:t>
            </a:fld>
            <a:endParaRPr lang="en-US" altLang="en-US" sz="800" dirty="0"/>
          </a:p>
        </p:txBody>
      </p:sp>
    </p:spTree>
    <p:extLst>
      <p:ext uri="{BB962C8B-B14F-4D97-AF65-F5344CB8AC3E}">
        <p14:creationId xmlns:p14="http://schemas.microsoft.com/office/powerpoint/2010/main" val="740328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1895" y="4343400"/>
            <a:ext cx="5414210" cy="4114800"/>
          </a:xfrm>
          <a:prstGeom prst="rect">
            <a:avLst/>
          </a:prstGeom>
        </p:spPr>
        <p:txBody>
          <a:bodyPr/>
          <a:lstStyle/>
          <a:p>
            <a:pPr>
              <a:lnSpc>
                <a:spcPct val="100000"/>
              </a:lnSpc>
              <a:spcBef>
                <a:spcPct val="30000"/>
              </a:spcBef>
              <a:defRPr/>
            </a:pPr>
            <a:r>
              <a:rPr lang="en-US" b="1" dirty="0"/>
              <a:t>Conduct for Discussion-Based Exercises: </a:t>
            </a:r>
            <a:r>
              <a:rPr lang="en-US" i="1" dirty="0"/>
              <a:t>2 </a:t>
            </a:r>
            <a:r>
              <a:rPr lang="en-US" i="1" dirty="0" smtClean="0"/>
              <a:t>minutes</a:t>
            </a:r>
            <a:endParaRPr lang="en-US" dirty="0"/>
          </a:p>
          <a:p>
            <a:pPr marL="0" lvl="0" indent="-114300">
              <a:lnSpc>
                <a:spcPct val="100000"/>
              </a:lnSpc>
              <a:spcBef>
                <a:spcPts val="800"/>
              </a:spcBef>
              <a:buNone/>
            </a:pPr>
            <a:r>
              <a:rPr lang="en-US" b="1" dirty="0"/>
              <a:t>Say:</a:t>
            </a:r>
            <a:r>
              <a:rPr lang="en-US" dirty="0"/>
              <a:t> There are usually four facets of discussion-based exercises:</a:t>
            </a:r>
          </a:p>
          <a:p>
            <a:pPr marL="171450" lvl="0" indent="-171450">
              <a:lnSpc>
                <a:spcPct val="100000"/>
              </a:lnSpc>
              <a:spcBef>
                <a:spcPts val="800"/>
              </a:spcBef>
              <a:buFont typeface="Arial" charset="0"/>
              <a:buChar char="•"/>
            </a:pPr>
            <a:r>
              <a:rPr lang="en-US" dirty="0"/>
              <a:t>The multimedia presentation;</a:t>
            </a:r>
          </a:p>
          <a:p>
            <a:pPr marL="171450" lvl="0" indent="-171450">
              <a:lnSpc>
                <a:spcPct val="100000"/>
              </a:lnSpc>
              <a:spcBef>
                <a:spcPts val="800"/>
              </a:spcBef>
              <a:buFont typeface="Arial" charset="0"/>
              <a:buChar char="•"/>
            </a:pPr>
            <a:r>
              <a:rPr lang="en-US" dirty="0"/>
              <a:t>the facilitated discussion; </a:t>
            </a:r>
          </a:p>
          <a:p>
            <a:pPr marL="171450" lvl="0" indent="-171450">
              <a:lnSpc>
                <a:spcPct val="100000"/>
              </a:lnSpc>
              <a:spcBef>
                <a:spcPts val="800"/>
              </a:spcBef>
              <a:buFont typeface="Arial" charset="0"/>
              <a:buChar char="•"/>
            </a:pPr>
            <a:r>
              <a:rPr lang="en-US" dirty="0"/>
              <a:t>the moderated discussion; and </a:t>
            </a:r>
          </a:p>
          <a:p>
            <a:pPr marL="171450" lvl="0" indent="-171450">
              <a:lnSpc>
                <a:spcPct val="100000"/>
              </a:lnSpc>
              <a:spcBef>
                <a:spcPts val="800"/>
              </a:spcBef>
              <a:buFont typeface="Arial" charset="0"/>
              <a:buChar char="•"/>
            </a:pPr>
            <a:r>
              <a:rPr lang="en-US" dirty="0"/>
              <a:t>exercise data collection</a:t>
            </a:r>
            <a:r>
              <a:rPr lang="en-US" dirty="0" smtClean="0"/>
              <a:t>.</a:t>
            </a:r>
            <a:endParaRPr lang="en-US" dirty="0"/>
          </a:p>
          <a:p>
            <a:pPr lvl="0">
              <a:lnSpc>
                <a:spcPct val="100000"/>
              </a:lnSpc>
              <a:spcBef>
                <a:spcPts val="800"/>
              </a:spcBef>
            </a:pPr>
            <a:r>
              <a:rPr lang="en-US" dirty="0"/>
              <a:t>Let’s explore them.</a:t>
            </a:r>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10</a:t>
            </a:fld>
            <a:endParaRPr lang="en-US" altLang="en-US" dirty="0"/>
          </a:p>
        </p:txBody>
      </p:sp>
    </p:spTree>
    <p:extLst>
      <p:ext uri="{BB962C8B-B14F-4D97-AF65-F5344CB8AC3E}">
        <p14:creationId xmlns:p14="http://schemas.microsoft.com/office/powerpoint/2010/main" val="751521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9284" y="4343400"/>
            <a:ext cx="5879432" cy="4114800"/>
          </a:xfrm>
          <a:prstGeom prst="rect">
            <a:avLst/>
          </a:prstGeom>
        </p:spPr>
        <p:txBody>
          <a:bodyPr/>
          <a:lstStyle/>
          <a:p>
            <a:pPr>
              <a:lnSpc>
                <a:spcPct val="100000"/>
              </a:lnSpc>
              <a:spcBef>
                <a:spcPct val="30000"/>
              </a:spcBef>
              <a:defRPr/>
            </a:pPr>
            <a:r>
              <a:rPr lang="en-US" b="1" dirty="0"/>
              <a:t>Multimedia Presentation: </a:t>
            </a:r>
            <a:r>
              <a:rPr lang="en-US" i="1" dirty="0"/>
              <a:t>2 </a:t>
            </a:r>
            <a:r>
              <a:rPr lang="en-US" i="1" dirty="0" smtClean="0"/>
              <a:t>minutes</a:t>
            </a:r>
            <a:endParaRPr lang="en-US" dirty="0"/>
          </a:p>
          <a:p>
            <a:pPr>
              <a:lnSpc>
                <a:spcPct val="100000"/>
              </a:lnSpc>
              <a:spcBef>
                <a:spcPts val="800"/>
              </a:spcBef>
            </a:pPr>
            <a:r>
              <a:rPr lang="en-US" b="1" dirty="0"/>
              <a:t>Say:</a:t>
            </a:r>
            <a:r>
              <a:rPr lang="en-US" dirty="0"/>
              <a:t> The multimedia presentation is a crucial vehicle for conveying information to the players. The presentation typically starts with brief remarks by representatives from the core planning team or sponsoring organization. After the opening remarks, the presentation moves into a brief introductory and explanatory phase led by a facilitator. During this phase, attendees are introduced to any other facilitators, controllers (games only), or evaluators; given background on the exercise process; and advised about their individual roles and responsibilities.</a:t>
            </a:r>
          </a:p>
          <a:p>
            <a:pPr>
              <a:lnSpc>
                <a:spcPct val="100000"/>
              </a:lnSpc>
              <a:spcBef>
                <a:spcPts val="800"/>
              </a:spcBef>
            </a:pPr>
            <a:r>
              <a:rPr lang="en-US" dirty="0"/>
              <a:t>The facilitator generally presents the multimedia briefing, which describes the scenario and any relevant background information. The facilitator also leads the discussion, introduces spokespersons, poses questions to the audience, and ensures that the schedule remains on track</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11</a:t>
            </a:fld>
            <a:endParaRPr lang="en-US" altLang="en-US" dirty="0"/>
          </a:p>
        </p:txBody>
      </p:sp>
    </p:spTree>
    <p:extLst>
      <p:ext uri="{BB962C8B-B14F-4D97-AF65-F5344CB8AC3E}">
        <p14:creationId xmlns:p14="http://schemas.microsoft.com/office/powerpoint/2010/main" val="1309183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05326" y="4343400"/>
            <a:ext cx="5847348" cy="4114800"/>
          </a:xfrm>
          <a:prstGeom prst="rect">
            <a:avLst/>
          </a:prstGeom>
        </p:spPr>
        <p:txBody>
          <a:bodyPr/>
          <a:lstStyle/>
          <a:p>
            <a:pPr>
              <a:lnSpc>
                <a:spcPct val="100000"/>
              </a:lnSpc>
              <a:spcBef>
                <a:spcPct val="30000"/>
              </a:spcBef>
              <a:defRPr/>
            </a:pPr>
            <a:r>
              <a:rPr lang="en-US" sz="1100" b="1" dirty="0"/>
              <a:t>Facilitated Discussion: </a:t>
            </a:r>
            <a:r>
              <a:rPr lang="en-US" sz="1100" i="1" dirty="0"/>
              <a:t>2 </a:t>
            </a:r>
            <a:r>
              <a:rPr lang="en-US" sz="1100" i="1" dirty="0" smtClean="0"/>
              <a:t>minutes</a:t>
            </a:r>
            <a:endParaRPr lang="en-US" sz="1100" dirty="0"/>
          </a:p>
          <a:p>
            <a:pPr lvl="0">
              <a:lnSpc>
                <a:spcPct val="100000"/>
              </a:lnSpc>
              <a:spcBef>
                <a:spcPts val="800"/>
              </a:spcBef>
            </a:pPr>
            <a:r>
              <a:rPr lang="en-US" sz="1100" b="1" dirty="0"/>
              <a:t>Say:</a:t>
            </a:r>
            <a:r>
              <a:rPr lang="en-US" sz="1100" dirty="0"/>
              <a:t> Facilitated group discussions can occur in a plenary session or in breakout groups, which are typically organized by discipline or agency/organization. In both formats, a facilitator is responsible for keeping the discussion focused on the exercise objectives and making sure all issues are explored within the time allotted. A good facilitator should possess:</a:t>
            </a:r>
          </a:p>
          <a:p>
            <a:pPr marL="171450" lvl="0" indent="-171450">
              <a:lnSpc>
                <a:spcPct val="100000"/>
              </a:lnSpc>
              <a:spcBef>
                <a:spcPts val="800"/>
              </a:spcBef>
              <a:buFont typeface="Arial" charset="0"/>
              <a:buChar char="•"/>
            </a:pPr>
            <a:r>
              <a:rPr lang="en-US" sz="1100" dirty="0"/>
              <a:t>The ability to keep side conversations to a minimum, keep discussions on track and within established time limits, control group dynamics and strong personalities, and speak competently and confidently about the subject without dominating conversation;</a:t>
            </a:r>
          </a:p>
          <a:p>
            <a:pPr marL="171450" lvl="0" indent="-171450">
              <a:lnSpc>
                <a:spcPct val="100000"/>
              </a:lnSpc>
              <a:spcBef>
                <a:spcPts val="800"/>
              </a:spcBef>
              <a:buFont typeface="Arial" charset="0"/>
              <a:buChar char="•"/>
            </a:pPr>
            <a:r>
              <a:rPr lang="en-US" sz="1100" dirty="0"/>
              <a:t>Functional area expertise or experience;</a:t>
            </a:r>
          </a:p>
          <a:p>
            <a:pPr marL="171450" lvl="0" indent="-171450">
              <a:lnSpc>
                <a:spcPct val="100000"/>
              </a:lnSpc>
              <a:spcBef>
                <a:spcPts val="800"/>
              </a:spcBef>
              <a:buFont typeface="Arial" charset="0"/>
              <a:buChar char="•"/>
            </a:pPr>
            <a:r>
              <a:rPr lang="en-US" sz="1100" dirty="0"/>
              <a:t>Awareness of appropriate plans and procedures; and</a:t>
            </a:r>
          </a:p>
          <a:p>
            <a:pPr marL="171450" lvl="0" indent="-171450">
              <a:lnSpc>
                <a:spcPct val="100000"/>
              </a:lnSpc>
              <a:spcBef>
                <a:spcPts val="800"/>
              </a:spcBef>
              <a:buFont typeface="Arial" charset="0"/>
              <a:buChar char="•"/>
            </a:pPr>
            <a:r>
              <a:rPr lang="en-US" sz="1100" dirty="0"/>
              <a:t>The ability to listen well and summarize player discussions</a:t>
            </a:r>
            <a:r>
              <a:rPr lang="en-US" sz="1100" dirty="0" smtClean="0"/>
              <a:t>.</a:t>
            </a:r>
            <a:endParaRPr lang="en-US" sz="1100" dirty="0"/>
          </a:p>
          <a:p>
            <a:pPr lvl="0">
              <a:lnSpc>
                <a:spcPct val="100000"/>
              </a:lnSpc>
              <a:spcBef>
                <a:spcPts val="800"/>
              </a:spcBef>
            </a:pPr>
            <a:r>
              <a:rPr lang="en-US" sz="1100" dirty="0"/>
              <a:t>If feasible and/or appropriate, co-facilitators who are knowledgeable about local issues, plans, and procedures may assist the lead facilitator. Also, designating a recorder to take notes allows the facilitator to focus on key discussion issues.</a:t>
            </a:r>
          </a:p>
          <a:p>
            <a:endParaRPr lang="en-US" sz="1100" dirty="0"/>
          </a:p>
          <a:p>
            <a:endParaRPr lang="en-US" sz="1100"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12</a:t>
            </a:fld>
            <a:endParaRPr lang="en-US" altLang="en-US" dirty="0"/>
          </a:p>
        </p:txBody>
      </p:sp>
    </p:spTree>
    <p:extLst>
      <p:ext uri="{BB962C8B-B14F-4D97-AF65-F5344CB8AC3E}">
        <p14:creationId xmlns:p14="http://schemas.microsoft.com/office/powerpoint/2010/main" val="77473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9284" y="4343400"/>
            <a:ext cx="5879432" cy="4114800"/>
          </a:xfrm>
          <a:prstGeom prst="rect">
            <a:avLst/>
          </a:prstGeom>
        </p:spPr>
        <p:txBody>
          <a:bodyPr/>
          <a:lstStyle/>
          <a:p>
            <a:pPr>
              <a:lnSpc>
                <a:spcPct val="100000"/>
              </a:lnSpc>
              <a:spcBef>
                <a:spcPct val="30000"/>
              </a:spcBef>
              <a:defRPr/>
            </a:pPr>
            <a:r>
              <a:rPr lang="en-US" b="1" dirty="0"/>
              <a:t>Moderated Discussion: </a:t>
            </a:r>
            <a:r>
              <a:rPr lang="en-US" i="1" dirty="0"/>
              <a:t>2 minutes</a:t>
            </a:r>
            <a:endParaRPr lang="en-US" b="1" i="1" dirty="0"/>
          </a:p>
          <a:p>
            <a:pPr lvl="0">
              <a:lnSpc>
                <a:spcPct val="100000"/>
              </a:lnSpc>
              <a:spcBef>
                <a:spcPts val="800"/>
              </a:spcBef>
            </a:pPr>
            <a:r>
              <a:rPr lang="en-US" b="1" dirty="0" smtClean="0"/>
              <a:t>Say</a:t>
            </a:r>
            <a:r>
              <a:rPr lang="en-US" b="1" dirty="0"/>
              <a:t>:</a:t>
            </a:r>
            <a:r>
              <a:rPr lang="en-US" dirty="0"/>
              <a:t> Moderated discussions generally follow breakout discussions. In moderated discussions, a representative from each group presents all participants with summarized results from a group’s facilitated discussion. This spokesperson is selected before the facilitated discussion so that he or she can prepare to speak on behalf of the group. During moderated discussions, spokespersons summarize the facilitated discussion, present key findings and issues, and discuss any unresolved issues or questions. At the end of the moderated discussion period, the facilitator opens the floor for questions.</a:t>
            </a:r>
          </a:p>
          <a:p>
            <a:pPr lvl="0">
              <a:lnSpc>
                <a:spcPct val="100000"/>
              </a:lnSpc>
              <a:spcBef>
                <a:spcPts val="800"/>
              </a:spcBef>
            </a:pPr>
            <a:r>
              <a:rPr lang="en-US" dirty="0"/>
              <a:t>Time for moderated discussion is generally scheduled at the end of each module, with another longer period for each at the conclusion of the exercise. During the moderated discussion, groups should focus only on the material presented in a given module</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13</a:t>
            </a:fld>
            <a:endParaRPr lang="en-US" altLang="en-US" dirty="0"/>
          </a:p>
        </p:txBody>
      </p:sp>
    </p:spTree>
    <p:extLst>
      <p:ext uri="{BB962C8B-B14F-4D97-AF65-F5344CB8AC3E}">
        <p14:creationId xmlns:p14="http://schemas.microsoft.com/office/powerpoint/2010/main" val="1519465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8042" y="4343400"/>
            <a:ext cx="5301916" cy="4114800"/>
          </a:xfrm>
          <a:prstGeom prst="rect">
            <a:avLst/>
          </a:prstGeom>
        </p:spPr>
        <p:txBody>
          <a:bodyPr/>
          <a:lstStyle/>
          <a:p>
            <a:pPr>
              <a:lnSpc>
                <a:spcPct val="100000"/>
              </a:lnSpc>
              <a:spcBef>
                <a:spcPct val="30000"/>
              </a:spcBef>
              <a:defRPr/>
            </a:pPr>
            <a:r>
              <a:rPr lang="en-US" b="1" dirty="0"/>
              <a:t>Exercise Data Collection: </a:t>
            </a:r>
            <a:r>
              <a:rPr lang="en-US" i="1" dirty="0"/>
              <a:t>2 minutes</a:t>
            </a:r>
            <a:endParaRPr lang="en-US" b="1" i="1" dirty="0"/>
          </a:p>
          <a:p>
            <a:pPr>
              <a:lnSpc>
                <a:spcPct val="100000"/>
              </a:lnSpc>
              <a:spcBef>
                <a:spcPct val="30000"/>
              </a:spcBef>
              <a:defRPr/>
            </a:pPr>
            <a:r>
              <a:rPr lang="en-US" b="1" dirty="0" smtClean="0"/>
              <a:t>Say</a:t>
            </a:r>
            <a:r>
              <a:rPr lang="en-US" b="1" dirty="0"/>
              <a:t>:</a:t>
            </a:r>
            <a:r>
              <a:rPr lang="en-US" dirty="0"/>
              <a:t> During discussion-based exercises, facilitators help collect useful data by keeping discussions focused on exercise objectives, core capabilities, capability targets, and critical tasks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14</a:t>
            </a:fld>
            <a:endParaRPr lang="en-US" altLang="en-US" dirty="0"/>
          </a:p>
        </p:txBody>
      </p:sp>
    </p:spTree>
    <p:extLst>
      <p:ext uri="{BB962C8B-B14F-4D97-AF65-F5344CB8AC3E}">
        <p14:creationId xmlns:p14="http://schemas.microsoft.com/office/powerpoint/2010/main" val="2071658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7411" y="4343400"/>
            <a:ext cx="5783178" cy="4114800"/>
          </a:xfrm>
          <a:prstGeom prst="rect">
            <a:avLst/>
          </a:prstGeom>
        </p:spPr>
        <p:txBody>
          <a:bodyPr/>
          <a:lstStyle/>
          <a:p>
            <a:pPr>
              <a:lnSpc>
                <a:spcPct val="100000"/>
              </a:lnSpc>
              <a:spcBef>
                <a:spcPct val="30000"/>
              </a:spcBef>
              <a:defRPr/>
            </a:pPr>
            <a:r>
              <a:rPr lang="en-US" sz="1100" b="1" dirty="0"/>
              <a:t>Conduct for Operations-Based Exercises: </a:t>
            </a:r>
            <a:r>
              <a:rPr lang="en-US" sz="1100" i="1" dirty="0"/>
              <a:t>2 </a:t>
            </a:r>
            <a:r>
              <a:rPr lang="en-US" sz="1100" i="1" dirty="0" smtClean="0"/>
              <a:t>minutes</a:t>
            </a:r>
            <a:endParaRPr lang="en-US" sz="1100" dirty="0"/>
          </a:p>
          <a:p>
            <a:pPr>
              <a:lnSpc>
                <a:spcPct val="100000"/>
              </a:lnSpc>
              <a:spcBef>
                <a:spcPts val="800"/>
              </a:spcBef>
            </a:pPr>
            <a:r>
              <a:rPr lang="en-US" sz="1100" b="1" dirty="0"/>
              <a:t>Say:</a:t>
            </a:r>
            <a:r>
              <a:rPr lang="en-US" sz="1100" dirty="0"/>
              <a:t> Prior to the start of the exercise, rules for exercise play should be disseminated to all participants to establish the parameters that they must follow during the exercise. These rules help players understand their roles in the exercise environment, describe appropriate behavior, establish guidelines for physical contact, and aim to prevent physical harm to individuals or damage to property. Written rules should be reviewed and approved by appropriate authorities.</a:t>
            </a:r>
          </a:p>
          <a:p>
            <a:pPr>
              <a:lnSpc>
                <a:spcPct val="100000"/>
              </a:lnSpc>
              <a:spcBef>
                <a:spcPts val="800"/>
              </a:spcBef>
            </a:pPr>
            <a:r>
              <a:rPr lang="en-US" sz="1100" dirty="0"/>
              <a:t>Exercise areas for operations-based exercises should be clearly defined, and all exercise operations should take place within these designated areas. It is important that these areas be clearly marked to ensure player safety and avoid confusion with real-world operations.</a:t>
            </a:r>
          </a:p>
          <a:p>
            <a:pPr>
              <a:lnSpc>
                <a:spcPct val="100000"/>
              </a:lnSpc>
              <a:spcBef>
                <a:spcPts val="800"/>
              </a:spcBef>
            </a:pPr>
            <a:r>
              <a:rPr lang="en-US" sz="1100" dirty="0"/>
              <a:t>To prevent confusion with real-world communications or accidental deployment of resources, all communications must be clearly identified as exercise-related. This can be accomplished by displaying the phrase “exercise material only” prominently on all typed or printed communications, and by beginning each verbal communication by stating, “This is an exercise,” or a similar statement as agreed upon by the core planning team</a:t>
            </a:r>
            <a:r>
              <a:rPr lang="en-US" sz="1100" dirty="0" smtClean="0"/>
              <a:t>.</a:t>
            </a:r>
            <a:endParaRPr lang="en-US" sz="1100"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15</a:t>
            </a:fld>
            <a:endParaRPr lang="en-US" altLang="en-US" dirty="0"/>
          </a:p>
        </p:txBody>
      </p:sp>
    </p:spTree>
    <p:extLst>
      <p:ext uri="{BB962C8B-B14F-4D97-AF65-F5344CB8AC3E}">
        <p14:creationId xmlns:p14="http://schemas.microsoft.com/office/powerpoint/2010/main" val="816764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8042" y="4343400"/>
            <a:ext cx="5301916" cy="4114800"/>
          </a:xfrm>
          <a:prstGeom prst="rect">
            <a:avLst/>
          </a:prstGeom>
        </p:spPr>
        <p:txBody>
          <a:bodyPr/>
          <a:lstStyle/>
          <a:p>
            <a:pPr>
              <a:lnSpc>
                <a:spcPct val="100000"/>
              </a:lnSpc>
              <a:spcBef>
                <a:spcPct val="30000"/>
              </a:spcBef>
              <a:defRPr/>
            </a:pPr>
            <a:r>
              <a:rPr lang="en-US" b="1" dirty="0"/>
              <a:t>Control: </a:t>
            </a:r>
            <a:r>
              <a:rPr lang="en-US" i="1" dirty="0"/>
              <a:t>2 </a:t>
            </a:r>
            <a:r>
              <a:rPr lang="en-US" i="1" dirty="0" smtClean="0"/>
              <a:t>minutes</a:t>
            </a:r>
            <a:endParaRPr lang="en-US" dirty="0"/>
          </a:p>
          <a:p>
            <a:pPr>
              <a:lnSpc>
                <a:spcPct val="100000"/>
              </a:lnSpc>
              <a:spcBef>
                <a:spcPts val="800"/>
              </a:spcBef>
            </a:pPr>
            <a:r>
              <a:rPr lang="en-US" b="1" dirty="0"/>
              <a:t>Say:</a:t>
            </a:r>
            <a:r>
              <a:rPr lang="en-US" dirty="0"/>
              <a:t> During exercise play, controllers closely monitor exercise play to ensure a safe and effective exercise.</a:t>
            </a:r>
          </a:p>
          <a:p>
            <a:pPr>
              <a:lnSpc>
                <a:spcPct val="100000"/>
              </a:lnSpc>
              <a:spcBef>
                <a:spcPts val="800"/>
              </a:spcBef>
            </a:pPr>
            <a:r>
              <a:rPr lang="en-US" dirty="0"/>
              <a:t>In all operations-based exercises, it is critical that all exercise controllers take appropriate actions to ensure a safe and secure exercise environment. These actions may involve monitoring conditions that impact player and/or actor safety, such as heat stress and other health issues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16</a:t>
            </a:fld>
            <a:endParaRPr lang="en-US" altLang="en-US" dirty="0"/>
          </a:p>
        </p:txBody>
      </p:sp>
    </p:spTree>
    <p:extLst>
      <p:ext uri="{BB962C8B-B14F-4D97-AF65-F5344CB8AC3E}">
        <p14:creationId xmlns:p14="http://schemas.microsoft.com/office/powerpoint/2010/main" val="391438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33663" y="4343400"/>
            <a:ext cx="5590674" cy="4114800"/>
          </a:xfrm>
          <a:prstGeom prst="rect">
            <a:avLst/>
          </a:prstGeom>
        </p:spPr>
        <p:txBody>
          <a:bodyPr/>
          <a:lstStyle/>
          <a:p>
            <a:pPr>
              <a:lnSpc>
                <a:spcPct val="100000"/>
              </a:lnSpc>
              <a:spcBef>
                <a:spcPct val="30000"/>
              </a:spcBef>
              <a:defRPr/>
            </a:pPr>
            <a:r>
              <a:rPr lang="en-US" b="1" dirty="0"/>
              <a:t>Exercise Data Collection: </a:t>
            </a:r>
            <a:r>
              <a:rPr lang="en-US" i="1" dirty="0"/>
              <a:t>2 </a:t>
            </a:r>
            <a:r>
              <a:rPr lang="en-US" i="1" dirty="0" smtClean="0"/>
              <a:t>minutes</a:t>
            </a:r>
            <a:endParaRPr lang="en-US" dirty="0"/>
          </a:p>
          <a:p>
            <a:pPr marL="0" lvl="1" indent="0">
              <a:lnSpc>
                <a:spcPct val="100000"/>
              </a:lnSpc>
              <a:spcBef>
                <a:spcPct val="30000"/>
              </a:spcBef>
              <a:buNone/>
              <a:defRPr/>
            </a:pPr>
            <a:r>
              <a:rPr lang="en-US" b="1" dirty="0"/>
              <a:t>Say:</a:t>
            </a:r>
            <a:r>
              <a:rPr lang="en-US" dirty="0"/>
              <a:t> During the exercise, each data collector or monitor should record both quantitative and qualitative data for capabilities, capability targets, and critical tasks, as assigned by the facilitator or program coordinator. During operations-based exercises, data collectors should be strategically pre-positioned in locations at which they can gather useful data, and they should track and record participant actions carefully</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17</a:t>
            </a:fld>
            <a:endParaRPr lang="en-US" altLang="en-US" dirty="0"/>
          </a:p>
        </p:txBody>
      </p:sp>
    </p:spTree>
    <p:extLst>
      <p:ext uri="{BB962C8B-B14F-4D97-AF65-F5344CB8AC3E}">
        <p14:creationId xmlns:p14="http://schemas.microsoft.com/office/powerpoint/2010/main" val="62273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5958" y="4343400"/>
            <a:ext cx="5366084" cy="4114800"/>
          </a:xfrm>
          <a:prstGeom prst="rect">
            <a:avLst/>
          </a:prstGeom>
        </p:spPr>
        <p:txBody>
          <a:bodyPr/>
          <a:lstStyle/>
          <a:p>
            <a:pPr>
              <a:lnSpc>
                <a:spcPct val="100000"/>
              </a:lnSpc>
              <a:spcBef>
                <a:spcPct val="30000"/>
              </a:spcBef>
              <a:defRPr/>
            </a:pPr>
            <a:r>
              <a:rPr lang="en-US" b="1" dirty="0"/>
              <a:t>Contingency Process: </a:t>
            </a:r>
            <a:r>
              <a:rPr lang="en-US" i="1" dirty="0"/>
              <a:t>2 </a:t>
            </a:r>
            <a:r>
              <a:rPr lang="en-US" i="1" dirty="0" smtClean="0"/>
              <a:t>minutes</a:t>
            </a:r>
            <a:endParaRPr lang="en-US" dirty="0"/>
          </a:p>
          <a:p>
            <a:pPr lvl="0">
              <a:lnSpc>
                <a:spcPct val="100000"/>
              </a:lnSpc>
              <a:spcBef>
                <a:spcPts val="800"/>
              </a:spcBef>
            </a:pPr>
            <a:r>
              <a:rPr lang="en-US" b="1" dirty="0"/>
              <a:t>Say:</a:t>
            </a:r>
            <a:r>
              <a:rPr lang="en-US" dirty="0"/>
              <a:t> The core planning team should maintain a contingency process to halt, postpone, or cancel an exercise as necessary</a:t>
            </a:r>
          </a:p>
          <a:p>
            <a:pPr lvl="0">
              <a:lnSpc>
                <a:spcPct val="100000"/>
              </a:lnSpc>
              <a:spcBef>
                <a:spcPts val="800"/>
              </a:spcBef>
            </a:pPr>
            <a:r>
              <a:rPr lang="en-US" dirty="0"/>
              <a:t>Should the operation of the exercise put at risk any efforts to respond to real-world events or should real-world events hinder the operation of the exercise, the program coordinator and core planning team should convene, in coordination with other stakeholders, to determine the appropriate course of action</a:t>
            </a:r>
          </a:p>
          <a:p>
            <a:pPr lvl="0">
              <a:lnSpc>
                <a:spcPct val="100000"/>
              </a:lnSpc>
              <a:spcBef>
                <a:spcPts val="800"/>
              </a:spcBef>
            </a:pPr>
            <a:r>
              <a:rPr lang="en-US" dirty="0"/>
              <a:t>Following decision on a final course of action, the program coordinator should communicate that course of action to all key stakeholders through all relevant communications mechanisms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18</a:t>
            </a:fld>
            <a:endParaRPr lang="en-US" altLang="en-US" dirty="0"/>
          </a:p>
        </p:txBody>
      </p:sp>
    </p:spTree>
    <p:extLst>
      <p:ext uri="{BB962C8B-B14F-4D97-AF65-F5344CB8AC3E}">
        <p14:creationId xmlns:p14="http://schemas.microsoft.com/office/powerpoint/2010/main" val="762480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sz="1000" b="1" dirty="0"/>
              <a:t>Scenario Injects: </a:t>
            </a:r>
            <a:r>
              <a:rPr lang="en-US" sz="1000" i="1" dirty="0"/>
              <a:t>2 </a:t>
            </a:r>
            <a:r>
              <a:rPr lang="en-US" sz="1000" i="1" dirty="0" smtClean="0"/>
              <a:t>minutes</a:t>
            </a:r>
            <a:endParaRPr lang="en-US" sz="1000" dirty="0"/>
          </a:p>
          <a:p>
            <a:pPr>
              <a:lnSpc>
                <a:spcPct val="100000"/>
              </a:lnSpc>
              <a:spcBef>
                <a:spcPts val="800"/>
              </a:spcBef>
            </a:pPr>
            <a:r>
              <a:rPr lang="en-US" sz="1000" b="1" dirty="0"/>
              <a:t>Say:</a:t>
            </a:r>
            <a:r>
              <a:rPr lang="en-US" sz="1000" dirty="0"/>
              <a:t> During the course of the exercise, the scenario needs to be managed and adapted in response to the actions of participants and pre-planned changes, or injects, of new information. This process is crucial to the success of the exercise. </a:t>
            </a:r>
          </a:p>
          <a:p>
            <a:pPr>
              <a:lnSpc>
                <a:spcPct val="100000"/>
              </a:lnSpc>
              <a:spcBef>
                <a:spcPts val="800"/>
              </a:spcBef>
            </a:pPr>
            <a:r>
              <a:rPr lang="en-US" sz="1000" dirty="0"/>
              <a:t>The facilitator centrally controls the exercise and requires incoming information for all of the participants, relayed by the monitors located on site with each team of participants. A communications system may be needed specially to keep the moderator and monitors in communication. </a:t>
            </a:r>
          </a:p>
          <a:p>
            <a:pPr>
              <a:lnSpc>
                <a:spcPct val="100000"/>
              </a:lnSpc>
              <a:spcBef>
                <a:spcPts val="800"/>
              </a:spcBef>
            </a:pPr>
            <a:r>
              <a:rPr lang="en-US" sz="1000" dirty="0"/>
              <a:t>As the facilitator determines the changes required, he or she will communicate them to participants. </a:t>
            </a:r>
          </a:p>
          <a:p>
            <a:pPr>
              <a:lnSpc>
                <a:spcPct val="100000"/>
              </a:lnSpc>
              <a:spcBef>
                <a:spcPts val="800"/>
              </a:spcBef>
            </a:pPr>
            <a:r>
              <a:rPr lang="en-US" sz="1000" dirty="0"/>
              <a:t>Many of the injects will be planned in advance. Some of them will only be optional, for use by the facilitator if needed. </a:t>
            </a:r>
          </a:p>
          <a:p>
            <a:pPr>
              <a:lnSpc>
                <a:spcPct val="100000"/>
              </a:lnSpc>
              <a:spcBef>
                <a:spcPts val="800"/>
              </a:spcBef>
            </a:pPr>
            <a:r>
              <a:rPr lang="en-US" sz="1000" dirty="0"/>
              <a:t>The injects are designed to simulate the way a real incident would unfold, so as in the real world, they may include incomplete or possibly flawed information about the theoretical incident. </a:t>
            </a:r>
          </a:p>
          <a:p>
            <a:pPr>
              <a:lnSpc>
                <a:spcPct val="100000"/>
              </a:lnSpc>
              <a:spcBef>
                <a:spcPts val="800"/>
              </a:spcBef>
            </a:pPr>
            <a:r>
              <a:rPr lang="en-US" sz="1000" dirty="0"/>
              <a:t>Many exercises simulate media reports as one way to inject new developments. Participants then receive these fake reports, similar to the way that such information is likely to be distributed in a real incident. Other injects will simulate other sources of the information, such as network monitoring tools, suppliers, customers, emergency services, </a:t>
            </a:r>
            <a:r>
              <a:rPr lang="en-US" sz="1000" dirty="0" smtClean="0"/>
              <a:t>and so forth.</a:t>
            </a:r>
            <a:endParaRPr lang="en-US" sz="1000"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19</a:t>
            </a:fld>
            <a:endParaRPr lang="en-US" altLang="en-US" dirty="0"/>
          </a:p>
        </p:txBody>
      </p:sp>
    </p:spTree>
    <p:extLst>
      <p:ext uri="{BB962C8B-B14F-4D97-AF65-F5344CB8AC3E}">
        <p14:creationId xmlns:p14="http://schemas.microsoft.com/office/powerpoint/2010/main" val="1047834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smtClean="0"/>
              <a:t>FIRST Training materials</a:t>
            </a:r>
            <a:r>
              <a:rPr lang="en-GB" baseline="0" dirty="0" smtClean="0"/>
              <a:t> are available for non-commercial use under a CC license. We would appreciate if you let us know that you use it: Send a mail to </a:t>
            </a:r>
            <a:r>
              <a:rPr lang="en-GB" baseline="0" dirty="0" err="1" smtClean="0"/>
              <a:t>first-sec@firtst.org</a:t>
            </a:r>
            <a:r>
              <a:rPr lang="en-GB" baseline="0" dirty="0" smtClean="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731330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9705" y="4343400"/>
            <a:ext cx="5558590" cy="4114800"/>
          </a:xfrm>
          <a:prstGeom prst="rect">
            <a:avLst/>
          </a:prstGeom>
        </p:spPr>
        <p:txBody>
          <a:bodyPr/>
          <a:lstStyle/>
          <a:p>
            <a:pPr>
              <a:lnSpc>
                <a:spcPct val="100000"/>
              </a:lnSpc>
              <a:spcBef>
                <a:spcPct val="30000"/>
              </a:spcBef>
              <a:defRPr/>
            </a:pPr>
            <a:r>
              <a:rPr lang="en-US" b="1" dirty="0"/>
              <a:t>Wrap-Up Activities: </a:t>
            </a:r>
            <a:r>
              <a:rPr lang="en-US" i="1" dirty="0"/>
              <a:t>2 </a:t>
            </a:r>
            <a:r>
              <a:rPr lang="en-US" i="1" dirty="0" smtClean="0"/>
              <a:t>minutes</a:t>
            </a:r>
            <a:endParaRPr lang="en-US" dirty="0"/>
          </a:p>
          <a:p>
            <a:pPr>
              <a:lnSpc>
                <a:spcPct val="100000"/>
              </a:lnSpc>
              <a:spcBef>
                <a:spcPts val="800"/>
              </a:spcBef>
            </a:pPr>
            <a:r>
              <a:rPr lang="en-US" b="1" dirty="0"/>
              <a:t>Say:</a:t>
            </a:r>
            <a:r>
              <a:rPr lang="en-US" dirty="0"/>
              <a:t> Performing a thorough exercise wrap-up will ensure that all relevant data is collected to support effective evaluation and improvement planning. These include:</a:t>
            </a:r>
          </a:p>
          <a:p>
            <a:pPr marL="171450" lvl="0" indent="-171450">
              <a:buFont typeface="Arial" charset="0"/>
              <a:buChar char="•"/>
            </a:pPr>
            <a:r>
              <a:rPr lang="en-US" dirty="0"/>
              <a:t>Debriefings;</a:t>
            </a:r>
          </a:p>
          <a:p>
            <a:pPr marL="171450" lvl="0" indent="-171450">
              <a:buFont typeface="Arial" charset="0"/>
              <a:buChar char="•"/>
            </a:pPr>
            <a:r>
              <a:rPr lang="en-US" dirty="0"/>
              <a:t>a Player Hot Wash; and</a:t>
            </a:r>
          </a:p>
          <a:p>
            <a:pPr marL="171450" lvl="0" indent="-171450">
              <a:buFont typeface="Arial" charset="0"/>
              <a:buChar char="•"/>
            </a:pPr>
            <a:r>
              <a:rPr lang="en-US" dirty="0"/>
              <a:t>a Facilitator Debriefing</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20</a:t>
            </a:fld>
            <a:endParaRPr lang="en-US" altLang="en-US" dirty="0"/>
          </a:p>
        </p:txBody>
      </p:sp>
    </p:spTree>
    <p:extLst>
      <p:ext uri="{BB962C8B-B14F-4D97-AF65-F5344CB8AC3E}">
        <p14:creationId xmlns:p14="http://schemas.microsoft.com/office/powerpoint/2010/main" val="1346488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874" y="4343400"/>
            <a:ext cx="5430252" cy="4114800"/>
          </a:xfrm>
          <a:prstGeom prst="rect">
            <a:avLst/>
          </a:prstGeom>
        </p:spPr>
        <p:txBody>
          <a:bodyPr/>
          <a:lstStyle/>
          <a:p>
            <a:pPr>
              <a:lnSpc>
                <a:spcPct val="100000"/>
              </a:lnSpc>
              <a:spcBef>
                <a:spcPct val="30000"/>
              </a:spcBef>
              <a:defRPr/>
            </a:pPr>
            <a:r>
              <a:rPr lang="en-US" b="1" dirty="0"/>
              <a:t>Debriefings: </a:t>
            </a:r>
            <a:r>
              <a:rPr lang="en-US" i="1" dirty="0"/>
              <a:t>2 </a:t>
            </a:r>
            <a:r>
              <a:rPr lang="en-US" i="1" dirty="0" smtClean="0"/>
              <a:t>minutes</a:t>
            </a:r>
            <a:endParaRPr lang="en-US" dirty="0"/>
          </a:p>
          <a:p>
            <a:pPr>
              <a:lnSpc>
                <a:spcPct val="100000"/>
              </a:lnSpc>
              <a:spcBef>
                <a:spcPct val="30000"/>
              </a:spcBef>
              <a:defRPr/>
            </a:pPr>
            <a:r>
              <a:rPr lang="en-US" b="1" dirty="0"/>
              <a:t>Say:</a:t>
            </a:r>
            <a:r>
              <a:rPr lang="en-US" dirty="0"/>
              <a:t> Immediately following the exercise, a short debriefing should be conducted with core planning team members to ascertain the levels of satisfaction with the exercise, discuss any issues or concerns, and propose improvements. Data collectors should collect exercise attendance lists, provide copies to the exercise program manager, collect Participant Feedback Forms, and develop debriefing notes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21</a:t>
            </a:fld>
            <a:endParaRPr lang="en-US" altLang="en-US" dirty="0"/>
          </a:p>
        </p:txBody>
      </p:sp>
    </p:spTree>
    <p:extLst>
      <p:ext uri="{BB962C8B-B14F-4D97-AF65-F5344CB8AC3E}">
        <p14:creationId xmlns:p14="http://schemas.microsoft.com/office/powerpoint/2010/main" val="1431393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789" y="4343400"/>
            <a:ext cx="5494422" cy="4114800"/>
          </a:xfrm>
          <a:prstGeom prst="rect">
            <a:avLst/>
          </a:prstGeom>
        </p:spPr>
        <p:txBody>
          <a:bodyPr/>
          <a:lstStyle/>
          <a:p>
            <a:pPr>
              <a:lnSpc>
                <a:spcPct val="100000"/>
              </a:lnSpc>
              <a:spcBef>
                <a:spcPct val="30000"/>
              </a:spcBef>
              <a:defRPr/>
            </a:pPr>
            <a:r>
              <a:rPr lang="en-US" b="1" dirty="0"/>
              <a:t>Operations-Based Exercises: </a:t>
            </a:r>
            <a:r>
              <a:rPr lang="en-US" i="1" dirty="0"/>
              <a:t>2 </a:t>
            </a:r>
            <a:r>
              <a:rPr lang="en-US" i="1" dirty="0" smtClean="0"/>
              <a:t>minutes</a:t>
            </a:r>
            <a:endParaRPr lang="en-US" dirty="0"/>
          </a:p>
          <a:p>
            <a:pPr>
              <a:lnSpc>
                <a:spcPct val="100000"/>
              </a:lnSpc>
              <a:spcBef>
                <a:spcPts val="800"/>
              </a:spcBef>
            </a:pPr>
            <a:r>
              <a:rPr lang="en-US" b="1" dirty="0"/>
              <a:t>Say:</a:t>
            </a:r>
            <a:r>
              <a:rPr lang="en-US" dirty="0"/>
              <a:t> A Hot Wash provides an opportunity for exercise participants to discuss exercise strengths and areas for improvement immediately following an exercise. The Hot Wash should be led by an experienced facilitator who can ensure that the discussion remains brief and constructive. For operations-based exercises, a Hot Wash should be conducted for each functional area by that area’s controller or evaluator immediately following an exercise. It can also provide an opportunity for players to gain clarification on exercise play at other exercise sites or in other functional areas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22</a:t>
            </a:fld>
            <a:endParaRPr lang="en-US" altLang="en-US" dirty="0"/>
          </a:p>
        </p:txBody>
      </p:sp>
    </p:spTree>
    <p:extLst>
      <p:ext uri="{BB962C8B-B14F-4D97-AF65-F5344CB8AC3E}">
        <p14:creationId xmlns:p14="http://schemas.microsoft.com/office/powerpoint/2010/main" val="1678305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0021" y="4343400"/>
            <a:ext cx="5317958" cy="4114800"/>
          </a:xfrm>
          <a:prstGeom prst="rect">
            <a:avLst/>
          </a:prstGeom>
        </p:spPr>
        <p:txBody>
          <a:bodyPr/>
          <a:lstStyle/>
          <a:p>
            <a:pPr>
              <a:lnSpc>
                <a:spcPct val="100000"/>
              </a:lnSpc>
              <a:spcBef>
                <a:spcPct val="30000"/>
              </a:spcBef>
              <a:defRPr/>
            </a:pPr>
            <a:r>
              <a:rPr lang="en-US" b="1" dirty="0"/>
              <a:t>Facilitator Debriefing: </a:t>
            </a:r>
            <a:r>
              <a:rPr lang="en-US" i="1" dirty="0"/>
              <a:t>2 minutes</a:t>
            </a:r>
            <a:endParaRPr lang="en-US" b="1" i="1" dirty="0"/>
          </a:p>
          <a:p>
            <a:pPr lvl="0">
              <a:lnSpc>
                <a:spcPct val="100000"/>
              </a:lnSpc>
              <a:spcBef>
                <a:spcPts val="800"/>
              </a:spcBef>
            </a:pPr>
            <a:r>
              <a:rPr lang="en-US" b="1" dirty="0" smtClean="0"/>
              <a:t>Say</a:t>
            </a:r>
            <a:r>
              <a:rPr lang="en-US" b="1" dirty="0"/>
              <a:t>:</a:t>
            </a:r>
            <a:r>
              <a:rPr lang="en-US" dirty="0"/>
              <a:t> The Facilitator Debriefing provides a forum for functional area controllers and evaluators to review the exercise.</a:t>
            </a:r>
          </a:p>
          <a:p>
            <a:pPr lvl="0">
              <a:lnSpc>
                <a:spcPct val="100000"/>
              </a:lnSpc>
              <a:spcBef>
                <a:spcPts val="800"/>
              </a:spcBef>
            </a:pPr>
            <a:r>
              <a:rPr lang="en-US" dirty="0"/>
              <a:t>The exercise program manager facilitates this debriefing, which provides each facilitator with an opportunity to provide an overview of the functional area they observed and to discuss both strengths and areas for improvement.</a:t>
            </a:r>
          </a:p>
          <a:p>
            <a:pPr lvl="0">
              <a:lnSpc>
                <a:spcPct val="100000"/>
              </a:lnSpc>
              <a:spcBef>
                <a:spcPts val="800"/>
              </a:spcBef>
            </a:pPr>
            <a:r>
              <a:rPr lang="en-US" dirty="0"/>
              <a:t>During the debriefing, controllers and evaluators complete and submit their Participant Feedback Forms. </a:t>
            </a:r>
          </a:p>
          <a:p>
            <a:pPr lvl="0">
              <a:lnSpc>
                <a:spcPct val="100000"/>
              </a:lnSpc>
              <a:spcBef>
                <a:spcPts val="800"/>
              </a:spcBef>
            </a:pPr>
            <a:r>
              <a:rPr lang="en-US" dirty="0"/>
              <a:t>Similarly, for discussion-based exercises, a Facilitator/Data Collector Debriefing is held to review exercise operation. This debriefing can be facilitated by the exercise program manager and provides a forum for facilitators and data collectors to discuss strengths, areas for improvement, and progress in completing exercise objectives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23</a:t>
            </a:fld>
            <a:endParaRPr lang="en-US" altLang="en-US" dirty="0"/>
          </a:p>
        </p:txBody>
      </p:sp>
    </p:spTree>
    <p:extLst>
      <p:ext uri="{BB962C8B-B14F-4D97-AF65-F5344CB8AC3E}">
        <p14:creationId xmlns:p14="http://schemas.microsoft.com/office/powerpoint/2010/main" val="988078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xfrm>
            <a:off x="753979" y="4343400"/>
            <a:ext cx="5350042"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altLang="en-US" b="1" dirty="0"/>
              <a:t>Check Your Learning!: </a:t>
            </a:r>
            <a:r>
              <a:rPr lang="en-US" altLang="en-US" i="1" dirty="0"/>
              <a:t>10 minutes</a:t>
            </a:r>
          </a:p>
          <a:p>
            <a:pPr>
              <a:lnSpc>
                <a:spcPct val="100000"/>
              </a:lnSpc>
              <a:spcBef>
                <a:spcPct val="30000"/>
              </a:spcBef>
              <a:defRPr/>
            </a:pPr>
            <a:r>
              <a:rPr lang="en-US" b="1" dirty="0" smtClean="0"/>
              <a:t>Say</a:t>
            </a:r>
            <a:r>
              <a:rPr lang="en-US" b="1" dirty="0"/>
              <a:t>: </a:t>
            </a:r>
            <a:r>
              <a:rPr lang="en-US" dirty="0"/>
              <a:t>Given a hypothetical problem that occurs while conducting an exercise, discuss how to work through the problem for the good of all exercise participants.</a:t>
            </a:r>
          </a:p>
          <a:p>
            <a:pPr>
              <a:lnSpc>
                <a:spcPct val="100000"/>
              </a:lnSpc>
              <a:spcBef>
                <a:spcPct val="30000"/>
              </a:spcBef>
              <a:defRPr/>
            </a:pPr>
            <a:r>
              <a:rPr lang="en-US" b="1" dirty="0" smtClean="0"/>
              <a:t>Instructor notes: </a:t>
            </a:r>
            <a:r>
              <a:rPr lang="en-US" dirty="0"/>
              <a:t>Mention something that occurred in the classroom once that interfered with a training program or exercise. Let learners come up with solutions and then reveal what you actually did.</a:t>
            </a:r>
          </a:p>
          <a:p>
            <a:pPr>
              <a:lnSpc>
                <a:spcPct val="100000"/>
              </a:lnSpc>
              <a:spcBef>
                <a:spcPct val="30000"/>
              </a:spcBef>
              <a:defRPr/>
            </a:pPr>
            <a:r>
              <a:rPr lang="en-US" b="1" dirty="0" smtClean="0"/>
              <a:t>Conclude</a:t>
            </a:r>
            <a:r>
              <a:rPr lang="en-US" dirty="0" smtClean="0"/>
              <a:t> </a:t>
            </a:r>
            <a:r>
              <a:rPr lang="en-US" dirty="0"/>
              <a:t>by focusing on detailed communication plans being key to program success</a:t>
            </a:r>
            <a:r>
              <a:rPr lang="en-US" dirty="0" smtClean="0"/>
              <a:t>.</a:t>
            </a:r>
            <a:endParaRPr lang="en-US" dirty="0"/>
          </a:p>
        </p:txBody>
      </p:sp>
      <p:sp>
        <p:nvSpPr>
          <p:cNvPr id="6" name="Rectangle 6"/>
          <p:cNvSpPr>
            <a:spLocks noGrp="1" noChangeArrowheads="1"/>
          </p:cNvSpPr>
          <p:nvPr>
            <p:ph type="ftr" sz="quarter" idx="4"/>
          </p:nvPr>
        </p:nvSpPr>
        <p:spPr bwMode="auto">
          <a:xfrm>
            <a:off x="-1" y="8930607"/>
            <a:ext cx="4196863" cy="21544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smtClean="0">
                <a:latin typeface="Lucida Sans Regular" charset="0"/>
                <a:ea typeface="Lucida Sans Regular" charset="0"/>
                <a:cs typeface="Lucida Sans Regular" charset="0"/>
              </a:rPr>
              <a:t>Module 7: Conducting an Exercise © 2017 FIRST</a:t>
            </a:r>
            <a:endParaRPr lang="en-US" altLang="en-US" sz="800" dirty="0">
              <a:latin typeface="Lucida Sans Regular" charset="0"/>
              <a:ea typeface="Lucida Sans Regular" charset="0"/>
              <a:cs typeface="Lucida Sans Regular" charset="0"/>
            </a:endParaRPr>
          </a:p>
        </p:txBody>
      </p:sp>
      <p:sp>
        <p:nvSpPr>
          <p:cNvPr id="7" name="Rectangle 7"/>
          <p:cNvSpPr>
            <a:spLocks noGrp="1" noChangeArrowheads="1"/>
          </p:cNvSpPr>
          <p:nvPr>
            <p:ph type="sldNum" sz="quarter" idx="5"/>
          </p:nvPr>
        </p:nvSpPr>
        <p:spPr bwMode="auto">
          <a:xfrm>
            <a:off x="3886200" y="8681231"/>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pPr/>
              <a:t>24</a:t>
            </a:fld>
            <a:endParaRPr lang="en-US" altLang="en-US" sz="800" dirty="0"/>
          </a:p>
        </p:txBody>
      </p:sp>
    </p:spTree>
    <p:extLst>
      <p:ext uri="{BB962C8B-B14F-4D97-AF65-F5344CB8AC3E}">
        <p14:creationId xmlns:p14="http://schemas.microsoft.com/office/powerpoint/2010/main" val="1512555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9705" y="4343400"/>
            <a:ext cx="5558590" cy="4114800"/>
          </a:xfrm>
          <a:prstGeom prst="rect">
            <a:avLst/>
          </a:prstGeom>
        </p:spPr>
        <p:txBody>
          <a:bodyPr/>
          <a:lstStyle/>
          <a:p>
            <a:pPr>
              <a:lnSpc>
                <a:spcPct val="100000"/>
              </a:lnSpc>
              <a:spcBef>
                <a:spcPct val="30000"/>
              </a:spcBef>
              <a:defRPr/>
            </a:pPr>
            <a:r>
              <a:rPr lang="en-US" altLang="en-US" b="1" dirty="0"/>
              <a:t>Conclusion: </a:t>
            </a:r>
            <a:r>
              <a:rPr lang="en-US" i="1" dirty="0"/>
              <a:t>1 minute</a:t>
            </a:r>
            <a:endParaRPr lang="en-US" b="1" i="1" dirty="0"/>
          </a:p>
          <a:p>
            <a:pPr>
              <a:lnSpc>
                <a:spcPct val="100000"/>
              </a:lnSpc>
              <a:spcBef>
                <a:spcPts val="800"/>
              </a:spcBef>
            </a:pPr>
            <a:r>
              <a:rPr lang="en-US" b="1" dirty="0" smtClean="0"/>
              <a:t>Say</a:t>
            </a:r>
            <a:r>
              <a:rPr lang="en-US" b="1" dirty="0"/>
              <a:t>: </a:t>
            </a:r>
            <a:r>
              <a:rPr lang="en-US" dirty="0"/>
              <a:t>Now that we've completed this module, you should be able to:</a:t>
            </a:r>
          </a:p>
          <a:p>
            <a:pPr marL="171450" lvl="0" indent="-171450">
              <a:lnSpc>
                <a:spcPct val="100000"/>
              </a:lnSpc>
              <a:spcBef>
                <a:spcPts val="800"/>
              </a:spcBef>
              <a:buFont typeface="Arial" charset="0"/>
              <a:buChar char="•"/>
            </a:pPr>
            <a:r>
              <a:rPr lang="en-US" dirty="0"/>
              <a:t>Establish useful communication strategies for conducting an exercise</a:t>
            </a:r>
          </a:p>
          <a:p>
            <a:pPr marL="171450" lvl="0" indent="-171450">
              <a:lnSpc>
                <a:spcPct val="100000"/>
              </a:lnSpc>
              <a:spcBef>
                <a:spcPts val="800"/>
              </a:spcBef>
              <a:buFont typeface="Arial" charset="0"/>
              <a:buChar char="•"/>
            </a:pPr>
            <a:r>
              <a:rPr lang="en-US" dirty="0"/>
              <a:t>Decide how best to leverage the various assets and documents to keep an exercise moving</a:t>
            </a:r>
          </a:p>
          <a:p>
            <a:pPr marL="171450" lvl="0" indent="-171450">
              <a:lnSpc>
                <a:spcPct val="100000"/>
              </a:lnSpc>
              <a:spcBef>
                <a:spcPts val="800"/>
              </a:spcBef>
              <a:buFont typeface="Arial" charset="0"/>
              <a:buChar char="•"/>
            </a:pPr>
            <a:r>
              <a:rPr lang="en-US" dirty="0"/>
              <a:t>Ascertain the best ways to wrap up and debrief various stakeholders in an </a:t>
            </a:r>
            <a:r>
              <a:rPr lang="en-US" dirty="0" smtClean="0"/>
              <a:t>exercise</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25</a:t>
            </a:fld>
            <a:endParaRPr lang="en-US" altLang="en-US" dirty="0"/>
          </a:p>
        </p:txBody>
      </p:sp>
    </p:spTree>
    <p:extLst>
      <p:ext uri="{BB962C8B-B14F-4D97-AF65-F5344CB8AC3E}">
        <p14:creationId xmlns:p14="http://schemas.microsoft.com/office/powerpoint/2010/main" val="21123337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753979" y="4343400"/>
            <a:ext cx="5350042" cy="4114800"/>
          </a:xfrm>
          <a:prstGeom prst="rect">
            <a:avLst/>
          </a:prstGeo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altLang="en-US" b="1" dirty="0"/>
              <a:t>Questions?: </a:t>
            </a:r>
            <a:r>
              <a:rPr lang="en-US" altLang="en-US" i="1" dirty="0"/>
              <a:t>2 minutes</a:t>
            </a:r>
          </a:p>
          <a:p>
            <a:pPr eaLnBrk="1" hangingPunct="1">
              <a:defRPr/>
            </a:pPr>
            <a:r>
              <a:rPr lang="en-US" altLang="en-US" b="1" dirty="0" smtClean="0"/>
              <a:t>Say</a:t>
            </a:r>
            <a:r>
              <a:rPr lang="en-US" altLang="en-US" b="1" dirty="0"/>
              <a:t>: </a:t>
            </a:r>
            <a:r>
              <a:rPr lang="en-US" altLang="en-US" dirty="0"/>
              <a:t>Any questions?</a:t>
            </a:r>
          </a:p>
          <a:p>
            <a:pPr eaLnBrk="1" hangingPunct="1">
              <a:defRPr/>
            </a:pPr>
            <a:r>
              <a:rPr lang="en-US" altLang="en-US" b="1" dirty="0" smtClean="0"/>
              <a:t>Ask </a:t>
            </a:r>
            <a:r>
              <a:rPr lang="en-US" altLang="en-US" dirty="0"/>
              <a:t>for structured feedback and put any large-scale questions or questions on a particular tangent that you don’t want to address at the moment in the “Parking Lot,” to address either after class or in a follow-up session.</a:t>
            </a:r>
          </a:p>
          <a:p>
            <a:r>
              <a:rPr lang="en-US" b="1" dirty="0" smtClean="0"/>
              <a:t>Segue</a:t>
            </a:r>
            <a:r>
              <a:rPr lang="en-US" b="1" dirty="0"/>
              <a:t>: </a:t>
            </a:r>
            <a:r>
              <a:rPr lang="en-US" dirty="0"/>
              <a:t>Let’s move to the next module</a:t>
            </a:r>
            <a:r>
              <a:rPr lang="en-US" dirty="0" smtClean="0"/>
              <a:t>.</a:t>
            </a:r>
            <a:endParaRPr lang="en-US" altLang="en-US" dirty="0"/>
          </a:p>
        </p:txBody>
      </p:sp>
      <p:sp>
        <p:nvSpPr>
          <p:cNvPr id="2" name="Footer Placeholder 1"/>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Tree>
    <p:extLst>
      <p:ext uri="{BB962C8B-B14F-4D97-AF65-F5344CB8AC3E}">
        <p14:creationId xmlns:p14="http://schemas.microsoft.com/office/powerpoint/2010/main" val="2100707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xfrm>
            <a:off x="304800" y="4343400"/>
            <a:ext cx="6248400" cy="4114800"/>
          </a:xfrm>
          <a:prstGeom prst="rect">
            <a:avLst/>
          </a:prstGeom>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a:p>
        </p:txBody>
      </p:sp>
      <p:sp>
        <p:nvSpPr>
          <p:cNvPr id="2" name="Footer Placeholder 1"/>
          <p:cNvSpPr>
            <a:spLocks noGrp="1"/>
          </p:cNvSpPr>
          <p:nvPr>
            <p:ph type="ftr" sz="quarter" idx="10"/>
          </p:nvPr>
        </p:nvSpPr>
        <p:spPr>
          <a:xfrm>
            <a:off x="0" y="8928556"/>
            <a:ext cx="2590774" cy="215444"/>
          </a:xfrm>
        </p:spPr>
        <p:txBody>
          <a:bodyPr/>
          <a:lstStyle/>
          <a:p>
            <a:pPr>
              <a:defRPr/>
            </a:pPr>
            <a:r>
              <a:rPr lang="en-US" altLang="en-US" dirty="0" smtClean="0"/>
              <a:t>Module 7: Conducting an Exercise © 2017 FIRST</a:t>
            </a:r>
            <a:endParaRPr lang="en-US" altLang="en-US" dirty="0"/>
          </a:p>
        </p:txBody>
      </p:sp>
    </p:spTree>
    <p:extLst>
      <p:ext uri="{BB962C8B-B14F-4D97-AF65-F5344CB8AC3E}">
        <p14:creationId xmlns:p14="http://schemas.microsoft.com/office/powerpoint/2010/main" val="62381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1684" y="4343400"/>
            <a:ext cx="5574632" cy="4114800"/>
          </a:xfrm>
          <a:prstGeom prst="rect">
            <a:avLst/>
          </a:prstGeom>
        </p:spPr>
        <p:txBody>
          <a:bodyPr/>
          <a:lstStyle/>
          <a:p>
            <a:pPr>
              <a:lnSpc>
                <a:spcPct val="100000"/>
              </a:lnSpc>
              <a:spcBef>
                <a:spcPct val="30000"/>
              </a:spcBef>
              <a:defRPr/>
            </a:pPr>
            <a:r>
              <a:rPr lang="en-US" altLang="en-US" b="1" dirty="0"/>
              <a:t>Agenda: </a:t>
            </a:r>
            <a:r>
              <a:rPr lang="en-US" i="1" dirty="0"/>
              <a:t>1 </a:t>
            </a:r>
            <a:r>
              <a:rPr lang="en-US" i="1" dirty="0" smtClean="0"/>
              <a:t>minute</a:t>
            </a:r>
            <a:endParaRPr lang="en-US" b="1" dirty="0"/>
          </a:p>
          <a:p>
            <a:r>
              <a:rPr lang="en-US" b="1" dirty="0"/>
              <a:t>Say: </a:t>
            </a:r>
            <a:r>
              <a:rPr lang="en-US" dirty="0"/>
              <a:t>By the end of this module, you will be able to:</a:t>
            </a:r>
          </a:p>
          <a:p>
            <a:pPr marL="171450" lvl="0" indent="-171450">
              <a:lnSpc>
                <a:spcPct val="100000"/>
              </a:lnSpc>
              <a:spcBef>
                <a:spcPts val="800"/>
              </a:spcBef>
              <a:buFont typeface="Arial" charset="0"/>
              <a:buChar char="•"/>
            </a:pPr>
            <a:r>
              <a:rPr lang="en-US" dirty="0"/>
              <a:t>Establish useful communication strategies for conducting an exercise</a:t>
            </a:r>
          </a:p>
          <a:p>
            <a:pPr marL="171450" lvl="0" indent="-171450">
              <a:lnSpc>
                <a:spcPct val="100000"/>
              </a:lnSpc>
              <a:spcBef>
                <a:spcPts val="800"/>
              </a:spcBef>
              <a:buFont typeface="Arial" charset="0"/>
              <a:buChar char="•"/>
            </a:pPr>
            <a:r>
              <a:rPr lang="en-US" dirty="0"/>
              <a:t>Decide how best to leverage the various assets and documents to keep an exercise moving</a:t>
            </a:r>
          </a:p>
          <a:p>
            <a:pPr marL="171450" lvl="0" indent="-171450">
              <a:lnSpc>
                <a:spcPct val="100000"/>
              </a:lnSpc>
              <a:spcBef>
                <a:spcPts val="800"/>
              </a:spcBef>
              <a:buFont typeface="Arial" charset="0"/>
              <a:buChar char="•"/>
            </a:pPr>
            <a:r>
              <a:rPr lang="en-US" dirty="0"/>
              <a:t>Ascertain the best ways to wrap up and debrief various stakeholders in an </a:t>
            </a:r>
            <a:r>
              <a:rPr lang="en-US" dirty="0" smtClean="0"/>
              <a:t>exercise</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3</a:t>
            </a:fld>
            <a:endParaRPr lang="en-US" altLang="en-US" dirty="0"/>
          </a:p>
        </p:txBody>
      </p:sp>
    </p:spTree>
    <p:extLst>
      <p:ext uri="{BB962C8B-B14F-4D97-AF65-F5344CB8AC3E}">
        <p14:creationId xmlns:p14="http://schemas.microsoft.com/office/powerpoint/2010/main" val="927544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marL="0" lvl="1" indent="0">
              <a:lnSpc>
                <a:spcPct val="100000"/>
              </a:lnSpc>
              <a:spcBef>
                <a:spcPct val="30000"/>
              </a:spcBef>
              <a:buNone/>
              <a:defRPr/>
            </a:pPr>
            <a:r>
              <a:rPr lang="en-US" b="1" dirty="0"/>
              <a:t>Exercise Creation Process</a:t>
            </a:r>
            <a:r>
              <a:rPr lang="en-US" altLang="en-US" b="1" dirty="0">
                <a:cs typeface="Lucida Sans Regular" charset="0"/>
              </a:rPr>
              <a:t>: </a:t>
            </a:r>
            <a:r>
              <a:rPr lang="en-US" i="1" dirty="0">
                <a:cs typeface="Lucida Sans Regular" charset="0"/>
              </a:rPr>
              <a:t>0 </a:t>
            </a:r>
            <a:r>
              <a:rPr lang="en-US" i="1" dirty="0" smtClean="0">
                <a:cs typeface="Lucida Sans Regular" charset="0"/>
              </a:rPr>
              <a:t>minutes</a:t>
            </a:r>
            <a:endParaRPr lang="en-US" dirty="0"/>
          </a:p>
          <a:p>
            <a:pPr lvl="0">
              <a:lnSpc>
                <a:spcPct val="100000"/>
              </a:lnSpc>
              <a:spcBef>
                <a:spcPts val="800"/>
              </a:spcBef>
            </a:pPr>
            <a:r>
              <a:rPr lang="en-US" b="1" dirty="0"/>
              <a:t>Say: </a:t>
            </a:r>
            <a:r>
              <a:rPr lang="en-US" dirty="0"/>
              <a:t>In the four-step exercise creation process, we are still in the Design phase</a:t>
            </a:r>
            <a:r>
              <a:rPr lang="en-US" dirty="0" smtClean="0"/>
              <a:t>.</a:t>
            </a:r>
            <a:endParaRPr lang="en-US" dirty="0"/>
          </a:p>
        </p:txBody>
      </p:sp>
      <p:sp>
        <p:nvSpPr>
          <p:cNvPr id="4" name="Footer Placeholder 3"/>
          <p:cNvSpPr>
            <a:spLocks noGrp="1"/>
          </p:cNvSpPr>
          <p:nvPr>
            <p:ph type="ftr" sz="quarter" idx="10"/>
          </p:nvPr>
        </p:nvSpPr>
        <p:spPr>
          <a:xfrm>
            <a:off x="0" y="8928556"/>
            <a:ext cx="3780202" cy="215444"/>
          </a:xfrm>
        </p:spPr>
        <p:txBody>
          <a:bodyPr/>
          <a:lstStyle/>
          <a:p>
            <a:pPr eaLnBrk="0" hangingPunct="0"/>
            <a:r>
              <a:rPr lang="en-US" sz="800" dirty="0" smtClean="0">
                <a:solidFill>
                  <a:prstClr val="black">
                    <a:lumMod val="65000"/>
                    <a:lumOff val="35000"/>
                  </a:prstClr>
                </a:solidFill>
                <a:cs typeface=""/>
              </a:rPr>
              <a:t>Module 3: Establishing Exercise Audiences and Objectives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4</a:t>
            </a:fld>
            <a:endParaRPr lang="en-US" altLang="en-US" dirty="0"/>
          </a:p>
        </p:txBody>
      </p:sp>
    </p:spTree>
    <p:extLst>
      <p:ext uri="{BB962C8B-B14F-4D97-AF65-F5344CB8AC3E}">
        <p14:creationId xmlns:p14="http://schemas.microsoft.com/office/powerpoint/2010/main" val="1794014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5747" y="4343400"/>
            <a:ext cx="5526506" cy="4114800"/>
          </a:xfrm>
          <a:prstGeom prst="rect">
            <a:avLst/>
          </a:prstGeom>
        </p:spPr>
        <p:txBody>
          <a:bodyPr/>
          <a:lstStyle/>
          <a:p>
            <a:pPr>
              <a:lnSpc>
                <a:spcPct val="100000"/>
              </a:lnSpc>
              <a:defRPr/>
            </a:pPr>
            <a:r>
              <a:rPr lang="en-US" b="1" dirty="0"/>
              <a:t>Exercise Structure:</a:t>
            </a:r>
            <a:r>
              <a:rPr lang="en-US" dirty="0"/>
              <a:t> </a:t>
            </a:r>
            <a:r>
              <a:rPr lang="en-US" i="1" dirty="0"/>
              <a:t>2 </a:t>
            </a:r>
            <a:r>
              <a:rPr lang="en-US" i="1" dirty="0" smtClean="0"/>
              <a:t>minutes</a:t>
            </a:r>
            <a:endParaRPr lang="en-US" b="1" dirty="0"/>
          </a:p>
          <a:p>
            <a:pPr>
              <a:lnSpc>
                <a:spcPct val="100000"/>
              </a:lnSpc>
              <a:defRPr/>
            </a:pPr>
            <a:r>
              <a:rPr lang="en-US" b="1" dirty="0"/>
              <a:t>Say: </a:t>
            </a:r>
            <a:r>
              <a:rPr lang="en-US" dirty="0"/>
              <a:t>Before we get into the details of creating exercises, remember that you should structure your exercise in a logical, readily accessible way. You can employ one of the best systematic structures for exercises by constructing a scenario on three levels: events, incidents, and “injects,” or the introduction of new information into the scenario. </a:t>
            </a:r>
          </a:p>
          <a:p>
            <a:r>
              <a:rPr lang="en-US" dirty="0"/>
              <a:t>When your scenario is developed, the exercise should not become too complex and overburdened by details. The content should allow your target group to focus on decision-making and action. Onscreen you can see an example of a generic breakdown of an exercise. </a:t>
            </a:r>
          </a:p>
        </p:txBody>
      </p:sp>
      <p:sp>
        <p:nvSpPr>
          <p:cNvPr id="4" name="Footer Placeholder 3"/>
          <p:cNvSpPr>
            <a:spLocks noGrp="1"/>
          </p:cNvSpPr>
          <p:nvPr>
            <p:ph type="ftr" sz="quarter" idx="10"/>
          </p:nvPr>
        </p:nvSpPr>
        <p:spPr>
          <a:xfrm>
            <a:off x="0" y="8928556"/>
            <a:ext cx="2925801" cy="215444"/>
          </a:xfrm>
        </p:spPr>
        <p:txBody>
          <a:bodyPr/>
          <a:lstStyle/>
          <a:p>
            <a:pPr eaLnBrk="0" hangingPunct="0"/>
            <a:r>
              <a:rPr lang="en-US" sz="800" dirty="0" smtClean="0">
                <a:solidFill>
                  <a:prstClr val="black">
                    <a:lumMod val="65000"/>
                    <a:lumOff val="35000"/>
                  </a:prstClr>
                </a:solidFill>
                <a:cs typeface=""/>
              </a:rPr>
              <a:t>Module 4: Deciding on the Exercise Type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5</a:t>
            </a:fld>
            <a:endParaRPr lang="en-US" altLang="en-US" dirty="0"/>
          </a:p>
        </p:txBody>
      </p:sp>
    </p:spTree>
    <p:extLst>
      <p:ext uri="{BB962C8B-B14F-4D97-AF65-F5344CB8AC3E}">
        <p14:creationId xmlns:p14="http://schemas.microsoft.com/office/powerpoint/2010/main" val="537662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3453" y="4343400"/>
            <a:ext cx="5751094" cy="4114800"/>
          </a:xfrm>
          <a:prstGeom prst="rect">
            <a:avLst/>
          </a:prstGeom>
        </p:spPr>
        <p:txBody>
          <a:bodyPr/>
          <a:lstStyle/>
          <a:p>
            <a:pPr>
              <a:lnSpc>
                <a:spcPct val="100000"/>
              </a:lnSpc>
              <a:spcBef>
                <a:spcPct val="30000"/>
              </a:spcBef>
              <a:defRPr/>
            </a:pPr>
            <a:r>
              <a:rPr lang="en-US" b="1" dirty="0"/>
              <a:t>Communication Methods During an Exercise: </a:t>
            </a:r>
            <a:r>
              <a:rPr lang="en-US" i="1" dirty="0"/>
              <a:t>3 </a:t>
            </a:r>
            <a:r>
              <a:rPr lang="en-US" i="1" dirty="0" smtClean="0"/>
              <a:t>minutes</a:t>
            </a:r>
            <a:endParaRPr lang="en-US" dirty="0"/>
          </a:p>
          <a:p>
            <a:pPr>
              <a:lnSpc>
                <a:spcPct val="100000"/>
              </a:lnSpc>
              <a:spcBef>
                <a:spcPct val="30000"/>
              </a:spcBef>
              <a:defRPr/>
            </a:pPr>
            <a:r>
              <a:rPr lang="en-US" b="1" dirty="0"/>
              <a:t>Say:</a:t>
            </a:r>
            <a:r>
              <a:rPr lang="en-US" dirty="0"/>
              <a:t> You should create a communications strategy that considers the methodology to communicate during the exercise including which communications types will be used and by whom, with consideration given to accessibility to each communications type where multiple organization types are represented as well as varying training requirements. Where the communications technologies, such as radios or email, are used to manage the exercise and within the exercise scenario, there should be separate channels for participation in, and management of, the exercise</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6</a:t>
            </a:fld>
            <a:endParaRPr lang="en-US" altLang="en-US" dirty="0"/>
          </a:p>
        </p:txBody>
      </p:sp>
    </p:spTree>
    <p:extLst>
      <p:ext uri="{BB962C8B-B14F-4D97-AF65-F5344CB8AC3E}">
        <p14:creationId xmlns:p14="http://schemas.microsoft.com/office/powerpoint/2010/main" val="838558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17621" y="4343400"/>
            <a:ext cx="5622758" cy="4114800"/>
          </a:xfrm>
          <a:prstGeom prst="rect">
            <a:avLst/>
          </a:prstGeom>
        </p:spPr>
        <p:txBody>
          <a:bodyPr/>
          <a:lstStyle/>
          <a:p>
            <a:pPr>
              <a:lnSpc>
                <a:spcPct val="100000"/>
              </a:lnSpc>
              <a:spcBef>
                <a:spcPct val="30000"/>
              </a:spcBef>
              <a:defRPr/>
            </a:pPr>
            <a:r>
              <a:rPr lang="en-US" b="1" dirty="0"/>
              <a:t>Communication Methods During an Exercise: </a:t>
            </a:r>
            <a:r>
              <a:rPr lang="en-US" i="1" dirty="0"/>
              <a:t>3 minutes</a:t>
            </a:r>
            <a:endParaRPr lang="en-US" b="1" i="1" dirty="0"/>
          </a:p>
          <a:p>
            <a:pPr>
              <a:lnSpc>
                <a:spcPct val="100000"/>
              </a:lnSpc>
              <a:spcBef>
                <a:spcPct val="30000"/>
              </a:spcBef>
              <a:defRPr/>
            </a:pPr>
            <a:r>
              <a:rPr lang="en-US" b="1" dirty="0" smtClean="0"/>
              <a:t>Say</a:t>
            </a:r>
            <a:r>
              <a:rPr lang="en-US" b="1" dirty="0"/>
              <a:t>:</a:t>
            </a:r>
            <a:r>
              <a:rPr lang="en-US" dirty="0"/>
              <a:t> The core planning team should nominate separate individuals to monitor the exercise and exercise management communications and develop a contingency plan for the loss of exercise management communications and the ability to communicate with participants. The communications strategy should be tested along with other testing protocols prior to the exercise. Protocols should be defined to allow participants to notify the exercise project team if it is necessary to terminate the exercise, with a clear escalation process to the nominated lead decision maker and back to the participants</a:t>
            </a:r>
            <a:r>
              <a:rPr lang="en-US" dirty="0" smtClean="0"/>
              <a:t>.</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7</a:t>
            </a:fld>
            <a:endParaRPr lang="en-US" altLang="en-US" dirty="0"/>
          </a:p>
        </p:txBody>
      </p:sp>
    </p:spTree>
    <p:extLst>
      <p:ext uri="{BB962C8B-B14F-4D97-AF65-F5344CB8AC3E}">
        <p14:creationId xmlns:p14="http://schemas.microsoft.com/office/powerpoint/2010/main" val="877966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43400"/>
            <a:ext cx="6248400" cy="4114800"/>
          </a:xfrm>
          <a:prstGeom prst="rect">
            <a:avLst/>
          </a:prstGeom>
        </p:spPr>
        <p:txBody>
          <a:bodyPr/>
          <a:lstStyle/>
          <a:p>
            <a:pPr>
              <a:lnSpc>
                <a:spcPct val="100000"/>
              </a:lnSpc>
              <a:spcBef>
                <a:spcPct val="30000"/>
              </a:spcBef>
              <a:defRPr/>
            </a:pPr>
            <a:r>
              <a:rPr lang="en-US" b="1" dirty="0"/>
              <a:t>Preparation: </a:t>
            </a:r>
            <a:r>
              <a:rPr lang="en-US" i="1" dirty="0"/>
              <a:t>2 </a:t>
            </a:r>
            <a:r>
              <a:rPr lang="en-US" i="1" dirty="0" smtClean="0"/>
              <a:t>minutes</a:t>
            </a:r>
            <a:endParaRPr lang="en-US" dirty="0"/>
          </a:p>
          <a:p>
            <a:pPr>
              <a:lnSpc>
                <a:spcPct val="100000"/>
              </a:lnSpc>
              <a:spcBef>
                <a:spcPts val="800"/>
              </a:spcBef>
            </a:pPr>
            <a:r>
              <a:rPr lang="en-US" b="1" dirty="0"/>
              <a:t>Say:</a:t>
            </a:r>
            <a:r>
              <a:rPr lang="en-US" dirty="0"/>
              <a:t> Prior to conducting the exercise, the core planning team must deliver the necessary exercise materials and equipment, which may include the following: </a:t>
            </a:r>
          </a:p>
          <a:p>
            <a:pPr marL="171450" indent="-171450">
              <a:lnSpc>
                <a:spcPct val="100000"/>
              </a:lnSpc>
              <a:spcBef>
                <a:spcPts val="800"/>
              </a:spcBef>
              <a:buFont typeface="Arial" charset="0"/>
              <a:buChar char="•"/>
            </a:pPr>
            <a:r>
              <a:rPr lang="en-US" dirty="0"/>
              <a:t>Exercise Design Documents or other written materials for exercise participants </a:t>
            </a:r>
          </a:p>
          <a:p>
            <a:pPr marL="171450" indent="-171450">
              <a:lnSpc>
                <a:spcPct val="100000"/>
              </a:lnSpc>
              <a:spcBef>
                <a:spcPts val="800"/>
              </a:spcBef>
              <a:buFont typeface="Arial" charset="0"/>
              <a:buChar char="•"/>
            </a:pPr>
            <a:r>
              <a:rPr lang="en-US" dirty="0"/>
              <a:t>Multimedia presentation  </a:t>
            </a:r>
          </a:p>
          <a:p>
            <a:pPr marL="171450" indent="-171450">
              <a:lnSpc>
                <a:spcPct val="100000"/>
              </a:lnSpc>
              <a:spcBef>
                <a:spcPts val="800"/>
              </a:spcBef>
              <a:buFont typeface="Arial" charset="0"/>
              <a:buChar char="•"/>
            </a:pPr>
            <a:r>
              <a:rPr lang="en-US" dirty="0"/>
              <a:t>Appropriate A/V equipment including televisions, projectors, projection screens, microphones, and speakers  </a:t>
            </a:r>
          </a:p>
          <a:p>
            <a:pPr marL="171450" indent="-171450">
              <a:lnSpc>
                <a:spcPct val="100000"/>
              </a:lnSpc>
              <a:spcBef>
                <a:spcPts val="800"/>
              </a:spcBef>
              <a:buFont typeface="Arial" charset="0"/>
              <a:buChar char="•"/>
            </a:pPr>
            <a:r>
              <a:rPr lang="en-US" dirty="0"/>
              <a:t>Table tents for each table  </a:t>
            </a:r>
          </a:p>
          <a:p>
            <a:pPr marL="171450" indent="-171450">
              <a:lnSpc>
                <a:spcPct val="100000"/>
              </a:lnSpc>
              <a:spcBef>
                <a:spcPts val="800"/>
              </a:spcBef>
              <a:buFont typeface="Arial" charset="0"/>
              <a:buChar char="•"/>
            </a:pPr>
            <a:r>
              <a:rPr lang="en-US" dirty="0"/>
              <a:t>Name tents for each participant  </a:t>
            </a:r>
          </a:p>
          <a:p>
            <a:pPr marL="171450" indent="-171450">
              <a:lnSpc>
                <a:spcPct val="100000"/>
              </a:lnSpc>
              <a:spcBef>
                <a:spcPts val="800"/>
              </a:spcBef>
              <a:buFont typeface="Arial" charset="0"/>
              <a:buChar char="•"/>
            </a:pPr>
            <a:r>
              <a:rPr lang="en-US" dirty="0"/>
              <a:t>Badges identifying the role of each exercise participant  </a:t>
            </a:r>
          </a:p>
          <a:p>
            <a:pPr marL="171450" indent="-171450">
              <a:lnSpc>
                <a:spcPct val="100000"/>
              </a:lnSpc>
              <a:spcBef>
                <a:spcPts val="800"/>
              </a:spcBef>
              <a:buFont typeface="Arial" charset="0"/>
              <a:buChar char="•"/>
            </a:pPr>
            <a:r>
              <a:rPr lang="en-US" dirty="0"/>
              <a:t>Sign-in sheets  </a:t>
            </a:r>
          </a:p>
          <a:p>
            <a:pPr marL="171450" indent="-171450">
              <a:lnSpc>
                <a:spcPct val="100000"/>
              </a:lnSpc>
              <a:spcBef>
                <a:spcPts val="800"/>
              </a:spcBef>
              <a:buFont typeface="Arial" charset="0"/>
              <a:buChar char="•"/>
            </a:pPr>
            <a:r>
              <a:rPr lang="en-US" dirty="0"/>
              <a:t>Surveys and Participant Feedback </a:t>
            </a:r>
            <a:r>
              <a:rPr lang="en-US" dirty="0" smtClean="0"/>
              <a:t>Forms</a:t>
            </a:r>
            <a:endParaRPr lang="en-US"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8</a:t>
            </a:fld>
            <a:endParaRPr lang="en-US" altLang="en-US" dirty="0"/>
          </a:p>
        </p:txBody>
      </p:sp>
    </p:spTree>
    <p:extLst>
      <p:ext uri="{BB962C8B-B14F-4D97-AF65-F5344CB8AC3E}">
        <p14:creationId xmlns:p14="http://schemas.microsoft.com/office/powerpoint/2010/main" val="942839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1150" y="685800"/>
            <a:ext cx="3694113" cy="2770188"/>
          </a:xfrm>
        </p:spPr>
      </p:sp>
      <p:sp>
        <p:nvSpPr>
          <p:cNvPr id="3" name="Notes Placeholder 2"/>
          <p:cNvSpPr>
            <a:spLocks noGrp="1"/>
          </p:cNvSpPr>
          <p:nvPr>
            <p:ph type="body" idx="1"/>
          </p:nvPr>
        </p:nvSpPr>
        <p:spPr>
          <a:xfrm>
            <a:off x="304800" y="3564610"/>
            <a:ext cx="6400800" cy="4138048"/>
          </a:xfrm>
          <a:prstGeom prst="rect">
            <a:avLst/>
          </a:prstGeom>
        </p:spPr>
        <p:txBody>
          <a:bodyPr/>
          <a:lstStyle/>
          <a:p>
            <a:pPr>
              <a:lnSpc>
                <a:spcPct val="100000"/>
              </a:lnSpc>
              <a:spcBef>
                <a:spcPct val="30000"/>
              </a:spcBef>
              <a:defRPr/>
            </a:pPr>
            <a:r>
              <a:rPr lang="en-US" sz="1000" b="1" dirty="0"/>
              <a:t>Briefings: </a:t>
            </a:r>
            <a:r>
              <a:rPr lang="en-US" sz="1000" i="1" dirty="0"/>
              <a:t>2 </a:t>
            </a:r>
            <a:r>
              <a:rPr lang="en-US" sz="1000" i="1" dirty="0" smtClean="0"/>
              <a:t>minutes</a:t>
            </a:r>
            <a:endParaRPr lang="en-US" sz="1000" dirty="0"/>
          </a:p>
          <a:p>
            <a:pPr lvl="0">
              <a:lnSpc>
                <a:spcPct val="100000"/>
              </a:lnSpc>
              <a:spcBef>
                <a:spcPts val="800"/>
              </a:spcBef>
            </a:pPr>
            <a:r>
              <a:rPr lang="en-US" sz="1000" b="1" dirty="0"/>
              <a:t>Say:</a:t>
            </a:r>
            <a:r>
              <a:rPr lang="en-US" sz="1000" dirty="0"/>
              <a:t> Held before an exercise, briefings educate participants about their roles and responsibilities. By scheduling separate briefings for all roles, core planning team members can ensure the right feedback goes to the right people.</a:t>
            </a:r>
          </a:p>
          <a:p>
            <a:pPr marL="171450" indent="-171450">
              <a:lnSpc>
                <a:spcPct val="100000"/>
              </a:lnSpc>
              <a:spcBef>
                <a:spcPts val="800"/>
              </a:spcBef>
              <a:buFont typeface="Arial" charset="0"/>
              <a:buChar char="•"/>
            </a:pPr>
            <a:r>
              <a:rPr lang="en-US" sz="1000" dirty="0"/>
              <a:t>Executive sponsor briefings should occur during design and development and prior to conducting an exercise. The program coordinator should periodically consult with the executive sponsor and the core planning team to ensure that the exercise aligns with leadership’s intent. </a:t>
            </a:r>
          </a:p>
          <a:p>
            <a:pPr marL="171450" indent="-171450">
              <a:lnSpc>
                <a:spcPct val="100000"/>
              </a:lnSpc>
              <a:spcBef>
                <a:spcPts val="800"/>
              </a:spcBef>
              <a:buFont typeface="Arial" charset="0"/>
              <a:buChar char="•"/>
            </a:pPr>
            <a:r>
              <a:rPr lang="en-US" sz="1000" dirty="0"/>
              <a:t>The exercise facilitator and data collector or monitor briefings are generally conducted before operations-based exercises. They begin with an exercise overview and then a review of the exercise location and area, schedule of events, scenario, control concept, controller and evaluator responsibilities, instructions on completing surveys and debriefs, and any miscellaneous information. Additional training for evaluators may be conducted. </a:t>
            </a:r>
          </a:p>
          <a:p>
            <a:pPr marL="171450" indent="-171450">
              <a:lnSpc>
                <a:spcPct val="100000"/>
              </a:lnSpc>
              <a:spcBef>
                <a:spcPts val="800"/>
              </a:spcBef>
              <a:buFont typeface="Arial" charset="0"/>
              <a:buChar char="•"/>
            </a:pPr>
            <a:r>
              <a:rPr lang="en-US" sz="1000" dirty="0"/>
              <a:t>Participant briefings should be conducted before the exercise, prior to participants taking their positions, to cover exercise overview, safety, real emergency procedures, symptoms of common problems, acting instructions, and the schedule. </a:t>
            </a:r>
          </a:p>
          <a:p>
            <a:pPr marL="171450" indent="-171450">
              <a:lnSpc>
                <a:spcPct val="100000"/>
              </a:lnSpc>
              <a:spcBef>
                <a:spcPts val="800"/>
              </a:spcBef>
              <a:buFont typeface="Arial" charset="0"/>
              <a:buChar char="•"/>
            </a:pPr>
            <a:r>
              <a:rPr lang="en-US" sz="1000" dirty="0"/>
              <a:t>An observer briefing is generally conducted the day of an exercise and informs observers and VIPs about the exercise background, scenario, schedule of events, observer limitations, and any other miscellaneous information. Often, observers will be unfamiliar with public safety procedures and will have questions about the activities they see. Designating someone, such as a public information officer, to answer questions prevents observers from asking questions of players, controllers, or evaluators. </a:t>
            </a:r>
          </a:p>
          <a:p>
            <a:endParaRPr lang="en-US" sz="1000" dirty="0"/>
          </a:p>
          <a:p>
            <a:endParaRPr lang="en-US" sz="1000" dirty="0"/>
          </a:p>
        </p:txBody>
      </p:sp>
      <p:sp>
        <p:nvSpPr>
          <p:cNvPr id="4" name="Footer Placeholder 3"/>
          <p:cNvSpPr>
            <a:spLocks noGrp="1"/>
          </p:cNvSpPr>
          <p:nvPr>
            <p:ph type="ftr" sz="quarter" idx="10"/>
          </p:nvPr>
        </p:nvSpPr>
        <p:spPr>
          <a:xfrm>
            <a:off x="0" y="8928556"/>
            <a:ext cx="2590774" cy="215444"/>
          </a:xfrm>
        </p:spPr>
        <p:txBody>
          <a:bodyPr/>
          <a:lstStyle/>
          <a:p>
            <a:pPr eaLnBrk="0" hangingPunct="0"/>
            <a:r>
              <a:rPr lang="en-US" sz="800" dirty="0" smtClean="0">
                <a:solidFill>
                  <a:prstClr val="black">
                    <a:lumMod val="65000"/>
                    <a:lumOff val="35000"/>
                  </a:prstClr>
                </a:solidFill>
                <a:cs typeface=""/>
              </a:rPr>
              <a:t>Module 7: Conducting an Exercise © 2017 FIRST</a:t>
            </a:r>
          </a:p>
        </p:txBody>
      </p:sp>
      <p:sp>
        <p:nvSpPr>
          <p:cNvPr id="5" name="Slide Number Placeholder 4"/>
          <p:cNvSpPr>
            <a:spLocks noGrp="1"/>
          </p:cNvSpPr>
          <p:nvPr>
            <p:ph type="sldNum" sz="quarter" idx="11"/>
          </p:nvPr>
        </p:nvSpPr>
        <p:spPr/>
        <p:txBody>
          <a:bodyPr/>
          <a:lstStyle/>
          <a:p>
            <a:fld id="{F5E97437-CEF4-4036-91BC-BC5EA72D1A5E}" type="slidenum">
              <a:rPr lang="en-US" altLang="en-US" smtClean="0"/>
              <a:pPr/>
              <a:t>9</a:t>
            </a:fld>
            <a:endParaRPr lang="en-US" altLang="en-US" dirty="0"/>
          </a:p>
        </p:txBody>
      </p:sp>
    </p:spTree>
    <p:extLst>
      <p:ext uri="{BB962C8B-B14F-4D97-AF65-F5344CB8AC3E}">
        <p14:creationId xmlns:p14="http://schemas.microsoft.com/office/powerpoint/2010/main" val="15600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tif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Calibri" charset="0"/>
                <a:ea typeface="Calibri" charset="0"/>
                <a:cs typeface="Calibri" charset="0"/>
              </a:defRPr>
            </a:lvl1pPr>
          </a:lstStyle>
          <a:p>
            <a:r>
              <a:rPr lang="en-US" smtClean="0"/>
              <a:t>Click to edit Master title style</a:t>
            </a:r>
            <a:endParaRPr lang="en-US" dirty="0"/>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Calibri" charset="0"/>
                <a:ea typeface="Calibri" charset="0"/>
                <a:cs typeface="Calibri"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a:t>
            </a:r>
          </a:p>
          <a:p>
            <a:r>
              <a:rPr lang="en-US" dirty="0" smtClean="0"/>
              <a:t>Date of Presentation</a:t>
            </a:r>
            <a:endParaRPr lang="en-US" dirty="0"/>
          </a:p>
        </p:txBody>
      </p:sp>
    </p:spTree>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estions">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p:nvSpPr>
        <p:spPr>
          <a:xfrm>
            <a:off x="475861" y="335902"/>
            <a:ext cx="1900200" cy="584775"/>
          </a:xfrm>
          <a:prstGeom prst="rect">
            <a:avLst/>
          </a:prstGeom>
          <a:noFill/>
        </p:spPr>
        <p:txBody>
          <a:bodyPr wrap="none" rtlCol="0">
            <a:spAutoFit/>
          </a:bodyPr>
          <a:lstStyle/>
          <a:p>
            <a:r>
              <a:rPr lang="en-GB" sz="3200" b="1" dirty="0" smtClean="0">
                <a:latin typeface="Calibri" charset="0"/>
                <a:ea typeface="Calibri" charset="0"/>
                <a:cs typeface="Calibri" charset="0"/>
              </a:rPr>
              <a:t>Questions</a:t>
            </a:r>
            <a:endParaRPr lang="en-GB" sz="3200" b="1" dirty="0">
              <a:latin typeface="Calibri" charset="0"/>
              <a:ea typeface="Calibri" charset="0"/>
              <a:cs typeface="Calibri" charset="0"/>
            </a:endParaRPr>
          </a:p>
        </p:txBody>
      </p:sp>
    </p:spTree>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Calibri" charset="0"/>
                <a:ea typeface="Calibri" charset="0"/>
                <a:cs typeface="Calibri" charset="0"/>
              </a:defRPr>
            </a:lvl3pPr>
            <a:lvl4pPr>
              <a:defRPr>
                <a:latin typeface="Calibri" charset="0"/>
                <a:ea typeface="Calibri" charset="0"/>
                <a:cs typeface="Calibri" charset="0"/>
              </a:defRPr>
            </a:lvl4pPr>
            <a:lvl5pPr>
              <a:defRPr>
                <a:latin typeface="Calibri" charset="0"/>
                <a:ea typeface="Calibri" charset="0"/>
                <a:cs typeface="Calibri"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itle 7"/>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a:p>
        </p:txBody>
      </p:sp>
    </p:spTree>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smtClean="0"/>
              <a:t>Click to edit Master title style</a:t>
            </a:r>
            <a:endParaRPr lang="en-GB" dirty="0"/>
          </a:p>
        </p:txBody>
      </p:sp>
    </p:spTree>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charset="0"/>
                <a:ea typeface="Calibri" charset="0"/>
                <a:cs typeface="Calibri" charset="0"/>
              </a:defRPr>
            </a:lvl1pPr>
          </a:lstStyle>
          <a:p>
            <a:r>
              <a:rPr lang="en-US" smtClean="0"/>
              <a:t>Click to edit Master title style</a:t>
            </a:r>
            <a:endParaRPr lang="en-GB" dirty="0"/>
          </a:p>
        </p:txBody>
      </p:sp>
    </p:spTree>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smtClean="0"/>
              <a:t>Click to edit Master title style</a:t>
            </a:r>
            <a:endParaRPr lang="en-GB" dirty="0"/>
          </a:p>
        </p:txBody>
      </p:sp>
    </p:spTree>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Lab Title">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457825" y="1358900"/>
            <a:ext cx="3670300" cy="5499100"/>
          </a:xfrm>
          <a:prstGeom prst="rect">
            <a:avLst/>
          </a:prstGeom>
        </p:spPr>
      </p:pic>
      <p:sp>
        <p:nvSpPr>
          <p:cNvPr id="2" name="Title 1"/>
          <p:cNvSpPr>
            <a:spLocks noGrp="1"/>
          </p:cNvSpPr>
          <p:nvPr>
            <p:ph type="title"/>
          </p:nvPr>
        </p:nvSpPr>
        <p:spPr>
          <a:xfrm>
            <a:off x="449264" y="1520617"/>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4" y="2093495"/>
            <a:ext cx="5229642" cy="3418940"/>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ab Contents">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4000"/>
          </a:blip>
          <a:stretch>
            <a:fillRect/>
          </a:stretch>
        </p:blipFill>
        <p:spPr>
          <a:xfrm>
            <a:off x="5457825" y="1358900"/>
            <a:ext cx="3670300" cy="5499100"/>
          </a:xfrm>
          <a:prstGeom prst="rect">
            <a:avLst/>
          </a:prstGeom>
        </p:spPr>
      </p:pic>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Calibri" charset="0"/>
                <a:ea typeface="Calibri" charset="0"/>
                <a:cs typeface="Calibri" charset="0"/>
              </a:defRPr>
            </a:lvl1pPr>
          </a:lstStyle>
          <a:p>
            <a:r>
              <a:rPr lang="en-US" smtClean="0"/>
              <a:t>Click to edit Master title style</a:t>
            </a:r>
            <a:endParaRPr lang="en-US" dirty="0"/>
          </a:p>
        </p:txBody>
      </p:sp>
      <p:sp>
        <p:nvSpPr>
          <p:cNvPr id="5" name="Text Placeholder 7"/>
          <p:cNvSpPr>
            <a:spLocks noGrp="1"/>
          </p:cNvSpPr>
          <p:nvPr>
            <p:ph type="body" sz="quarter" idx="10"/>
          </p:nvPr>
        </p:nvSpPr>
        <p:spPr>
          <a:xfrm>
            <a:off x="449263" y="1206500"/>
            <a:ext cx="8258175" cy="4305935"/>
          </a:xfrm>
        </p:spPr>
        <p:txBody>
          <a:bodyPr/>
          <a:lstStyle>
            <a:lvl1pPr marL="0" indent="0">
              <a:lnSpc>
                <a:spcPct val="114000"/>
              </a:lnSpc>
              <a:buClr>
                <a:srgbClr val="F38127"/>
              </a:buClr>
              <a:buSzPct val="100000"/>
              <a:buFont typeface="Arial" pitchFamily="34" charset="0"/>
              <a:buNone/>
              <a:defRPr sz="2400" baseline="0">
                <a:solidFill>
                  <a:schemeClr val="tx1"/>
                </a:solidFill>
                <a:latin typeface="Calibri" charset="0"/>
                <a:ea typeface="Calibri" charset="0"/>
                <a:cs typeface="Calibri" charset="0"/>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Calibri" charset="0"/>
                <a:ea typeface="Calibri" charset="0"/>
                <a:cs typeface="Calibri" charset="0"/>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Calibri" charset="0"/>
                <a:ea typeface="Calibri" charset="0"/>
                <a:cs typeface="Calibri" charset="0"/>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Calibri" charset="0"/>
                <a:ea typeface="Calibri" charset="0"/>
                <a:cs typeface="Calibri"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10" name="TextBox 9"/>
          <p:cNvSpPr txBox="1"/>
          <p:nvPr/>
        </p:nvSpPr>
        <p:spPr>
          <a:xfrm>
            <a:off x="0" y="6624589"/>
            <a:ext cx="5113176"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chemeClr val="tx1">
                    <a:lumMod val="65000"/>
                    <a:lumOff val="35000"/>
                  </a:schemeClr>
                </a:solidFill>
                <a:latin typeface="Calibri" charset="0"/>
                <a:ea typeface="Calibri" charset="0"/>
                <a:cs typeface="Calibri" charset="0"/>
              </a:rPr>
              <a:t>Module 7: Conducting an Exercise, Version 1.1, © </a:t>
            </a:r>
            <a:r>
              <a:rPr lang="en-US" sz="800" dirty="0" smtClean="0">
                <a:solidFill>
                  <a:schemeClr val="tx1">
                    <a:lumMod val="65000"/>
                    <a:lumOff val="35000"/>
                  </a:schemeClr>
                </a:solidFill>
                <a:latin typeface="Calibri" charset="0"/>
                <a:ea typeface="Calibri" charset="0"/>
                <a:cs typeface="Calibri" charset="0"/>
              </a:rPr>
              <a:t>2017,  </a:t>
            </a:r>
            <a:r>
              <a:rPr lang="en-US" sz="800" dirty="0" smtClean="0">
                <a:solidFill>
                  <a:schemeClr val="tx1">
                    <a:lumMod val="65000"/>
                    <a:lumOff val="35000"/>
                  </a:schemeClr>
                </a:solidFill>
                <a:latin typeface="Calibri" charset="0"/>
                <a:ea typeface="Calibri" charset="0"/>
                <a:cs typeface="Calibri" charset="0"/>
              </a:rPr>
              <a:t>FIRST Inc.</a:t>
            </a:r>
          </a:p>
        </p:txBody>
      </p:sp>
    </p:spTree>
    <p:extLst>
      <p:ext uri="{BB962C8B-B14F-4D97-AF65-F5344CB8AC3E}">
        <p14:creationId xmlns:p14="http://schemas.microsoft.com/office/powerpoint/2010/main" val="369363470"/>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spd="med">
    <p:fade/>
  </p:transition>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200" b="1" i="0" kern="1200">
          <a:solidFill>
            <a:schemeClr val="tx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charset="0"/>
          <a:ea typeface="Calibri" charset="0"/>
          <a:cs typeface="Calibri"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charset="0"/>
          <a:ea typeface="Calibri" charset="0"/>
          <a:cs typeface="Calibri"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charset="0"/>
          <a:ea typeface="Calibri" charset="0"/>
          <a:cs typeface="Calibri"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charset="0"/>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768"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ln/>
          <a:extLst>
            <a:ext uri="{91240B29-F687-4f45-9708-019B960494DF}">
              <a14:hiddenLine xmlns:a14="http://schemas.microsoft.com/office/drawing/2010/main" xmlns="" w="9525" algn="ctr">
                <a:solidFill>
                  <a:srgbClr val="000000"/>
                </a:solidFill>
                <a:miter lim="800000"/>
                <a:headEnd/>
                <a:tailEnd/>
              </a14:hiddenLine>
            </a:ext>
          </a:extLst>
        </p:spPr>
        <p:txBody>
          <a:bodyPr>
            <a:normAutofit fontScale="90000"/>
          </a:bodyPr>
          <a:lstStyle/>
          <a:p>
            <a:r>
              <a:rPr lang="en-US" altLang="en-US" dirty="0" smtClean="0"/>
              <a:t>Module 7: </a:t>
            </a:r>
            <a:br>
              <a:rPr lang="en-US" altLang="en-US" dirty="0" smtClean="0"/>
            </a:br>
            <a:r>
              <a:rPr lang="en-US" dirty="0" smtClean="0"/>
              <a:t>Conducting </a:t>
            </a:r>
            <a:br>
              <a:rPr lang="en-US" dirty="0" smtClean="0"/>
            </a:br>
            <a:r>
              <a:rPr lang="en-US" dirty="0" smtClean="0"/>
              <a:t>an Exercise</a:t>
            </a:r>
            <a:br>
              <a:rPr lang="en-US" dirty="0" smtClean="0"/>
            </a:br>
            <a:endParaRPr lang="en-US" altLang="en-US" dirty="0"/>
          </a:p>
        </p:txBody>
      </p:sp>
      <p:sp>
        <p:nvSpPr>
          <p:cNvPr id="2051" name="Rectangle 12"/>
          <p:cNvSpPr>
            <a:spLocks noGrp="1"/>
          </p:cNvSpPr>
          <p:nvPr>
            <p:ph type="subTitle" idx="1"/>
          </p:nvPr>
        </p:nvSpPr>
        <p:spPr/>
        <p:txBody>
          <a:bodyPr/>
          <a:lstStyle/>
          <a:p>
            <a:pPr>
              <a:defRPr/>
            </a:pPr>
            <a:r>
              <a:rPr lang="en-US" altLang="en-US" dirty="0"/>
              <a:t>[Presenter Name]</a:t>
            </a:r>
          </a:p>
          <a:p>
            <a:pPr>
              <a:defRPr/>
            </a:pPr>
            <a:r>
              <a:rPr lang="en-US" altLang="en-US" dirty="0" smtClean="0"/>
              <a:t>[Date]</a:t>
            </a:r>
            <a:endParaRPr lang="en-US" altLang="en-US" dirty="0"/>
          </a:p>
        </p:txBody>
      </p:sp>
    </p:spTree>
    <p:extLst>
      <p:ext uri="{BB962C8B-B14F-4D97-AF65-F5344CB8AC3E}">
        <p14:creationId xmlns:p14="http://schemas.microsoft.com/office/powerpoint/2010/main" val="834658387"/>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marL="0" indent="0">
              <a:spcBef>
                <a:spcPts val="1200"/>
              </a:spcBef>
              <a:buNone/>
            </a:pPr>
            <a:r>
              <a:rPr lang="en-US" sz="3600" dirty="0" smtClean="0"/>
              <a:t>There are usually four facets of discussion-based exercises:</a:t>
            </a:r>
          </a:p>
          <a:p>
            <a:pPr marL="457200" lvl="1" indent="-457200">
              <a:spcBef>
                <a:spcPts val="1200"/>
              </a:spcBef>
              <a:buFont typeface="+mj-lt"/>
              <a:buAutoNum type="arabicPeriod"/>
            </a:pPr>
            <a:r>
              <a:rPr lang="en-US" sz="3200" dirty="0" smtClean="0"/>
              <a:t>Multimedia presentation </a:t>
            </a:r>
          </a:p>
          <a:p>
            <a:pPr marL="457200" lvl="1" indent="-457200">
              <a:spcBef>
                <a:spcPts val="1200"/>
              </a:spcBef>
              <a:buFont typeface="+mj-lt"/>
              <a:buAutoNum type="arabicPeriod"/>
            </a:pPr>
            <a:r>
              <a:rPr lang="en-US" sz="3200" dirty="0" smtClean="0"/>
              <a:t>Facilitated discussion </a:t>
            </a:r>
          </a:p>
          <a:p>
            <a:pPr marL="457200" lvl="1" indent="-457200">
              <a:spcBef>
                <a:spcPts val="1200"/>
              </a:spcBef>
              <a:buFont typeface="+mj-lt"/>
              <a:buAutoNum type="arabicPeriod"/>
            </a:pPr>
            <a:r>
              <a:rPr lang="en-US" sz="3200" dirty="0" smtClean="0"/>
              <a:t>Moderated discussion </a:t>
            </a:r>
          </a:p>
          <a:p>
            <a:pPr marL="457200" lvl="1" indent="-457200">
              <a:spcBef>
                <a:spcPts val="1200"/>
              </a:spcBef>
              <a:buFont typeface="+mj-lt"/>
              <a:buAutoNum type="arabicPeriod"/>
            </a:pPr>
            <a:r>
              <a:rPr lang="en-US" sz="3200" dirty="0" smtClean="0"/>
              <a:t>Exercise data collection </a:t>
            </a:r>
            <a:endParaRPr lang="en-US" sz="3200" dirty="0"/>
          </a:p>
        </p:txBody>
      </p:sp>
      <p:sp>
        <p:nvSpPr>
          <p:cNvPr id="2" name="Title 1"/>
          <p:cNvSpPr>
            <a:spLocks noGrp="1"/>
          </p:cNvSpPr>
          <p:nvPr>
            <p:ph type="title"/>
          </p:nvPr>
        </p:nvSpPr>
        <p:spPr/>
        <p:txBody>
          <a:bodyPr/>
          <a:lstStyle/>
          <a:p>
            <a:pPr lvl="0"/>
            <a:r>
              <a:rPr lang="en-US" dirty="0" smtClean="0"/>
              <a:t>Conduct for Discussion-Based Exercises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2099" y="3009397"/>
            <a:ext cx="3416344" cy="2280343"/>
          </a:xfrm>
          <a:prstGeom prst="rect">
            <a:avLst/>
          </a:prstGeom>
        </p:spPr>
      </p:pic>
    </p:spTree>
    <p:extLst>
      <p:ext uri="{BB962C8B-B14F-4D97-AF65-F5344CB8AC3E}">
        <p14:creationId xmlns:p14="http://schemas.microsoft.com/office/powerpoint/2010/main" val="2067414585"/>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pPr>
              <a:lnSpc>
                <a:spcPct val="100000"/>
              </a:lnSpc>
              <a:spcBef>
                <a:spcPts val="800"/>
              </a:spcBef>
            </a:pPr>
            <a:r>
              <a:rPr lang="en-US" dirty="0" smtClean="0"/>
              <a:t>Starts with </a:t>
            </a:r>
            <a:r>
              <a:rPr lang="en-US" dirty="0"/>
              <a:t>brief remarks by representatives from the </a:t>
            </a:r>
            <a:r>
              <a:rPr lang="en-US" dirty="0" smtClean="0"/>
              <a:t>core </a:t>
            </a:r>
            <a:r>
              <a:rPr lang="en-US" dirty="0"/>
              <a:t>planning team or sponsoring organization, and/or elected and appointed officials from the governing </a:t>
            </a:r>
            <a:r>
              <a:rPr lang="en-US" dirty="0" smtClean="0"/>
              <a:t>jurisdiction</a:t>
            </a:r>
          </a:p>
          <a:p>
            <a:pPr>
              <a:lnSpc>
                <a:spcPct val="100000"/>
              </a:lnSpc>
              <a:spcBef>
                <a:spcPts val="800"/>
              </a:spcBef>
            </a:pPr>
            <a:r>
              <a:rPr lang="en-US" dirty="0" smtClean="0"/>
              <a:t>After </a:t>
            </a:r>
            <a:r>
              <a:rPr lang="en-US" dirty="0"/>
              <a:t>the opening remarks, the presentation moves into a brief introductory and explanatory phase led by a </a:t>
            </a:r>
            <a:r>
              <a:rPr lang="en-US" dirty="0" smtClean="0"/>
              <a:t>facilitator</a:t>
            </a:r>
          </a:p>
          <a:p>
            <a:pPr>
              <a:lnSpc>
                <a:spcPct val="100000"/>
              </a:lnSpc>
              <a:spcBef>
                <a:spcPts val="800"/>
              </a:spcBef>
            </a:pPr>
            <a:r>
              <a:rPr lang="en-US" dirty="0" smtClean="0"/>
              <a:t>Attendees are introduced </a:t>
            </a:r>
            <a:r>
              <a:rPr lang="en-US" dirty="0"/>
              <a:t>to any other </a:t>
            </a:r>
            <a:r>
              <a:rPr lang="en-US" dirty="0" smtClean="0"/>
              <a:t>stakeholders; </a:t>
            </a:r>
            <a:r>
              <a:rPr lang="en-US" dirty="0"/>
              <a:t>given background on the exercise process; and advised about their individual roles and </a:t>
            </a:r>
            <a:r>
              <a:rPr lang="en-US" dirty="0" smtClean="0"/>
              <a:t>responsibilities</a:t>
            </a:r>
            <a:endParaRPr lang="en-US" dirty="0"/>
          </a:p>
          <a:p>
            <a:pPr>
              <a:lnSpc>
                <a:spcPct val="100000"/>
              </a:lnSpc>
              <a:spcBef>
                <a:spcPts val="800"/>
              </a:spcBef>
            </a:pPr>
            <a:r>
              <a:rPr lang="en-US" dirty="0"/>
              <a:t>The facilitator </a:t>
            </a:r>
            <a:r>
              <a:rPr lang="en-US" dirty="0" smtClean="0"/>
              <a:t>presents </a:t>
            </a:r>
            <a:r>
              <a:rPr lang="en-US" dirty="0"/>
              <a:t>the multimedia </a:t>
            </a:r>
            <a:r>
              <a:rPr lang="en-US" dirty="0" smtClean="0"/>
              <a:t>briefing and leads </a:t>
            </a:r>
            <a:r>
              <a:rPr lang="en-US" dirty="0"/>
              <a:t>the </a:t>
            </a:r>
            <a:r>
              <a:rPr lang="en-US" dirty="0" smtClean="0"/>
              <a:t>discussion</a:t>
            </a:r>
            <a:endParaRPr lang="en-US" dirty="0"/>
          </a:p>
        </p:txBody>
      </p:sp>
      <p:sp>
        <p:nvSpPr>
          <p:cNvPr id="2" name="Title 1"/>
          <p:cNvSpPr>
            <a:spLocks noGrp="1"/>
          </p:cNvSpPr>
          <p:nvPr>
            <p:ph type="title"/>
          </p:nvPr>
        </p:nvSpPr>
        <p:spPr/>
        <p:txBody>
          <a:bodyPr/>
          <a:lstStyle/>
          <a:p>
            <a:pPr lvl="0"/>
            <a:r>
              <a:rPr lang="en-US" sz="3200" b="1" i="0" kern="1200" baseline="0" dirty="0" smtClean="0">
                <a:solidFill>
                  <a:schemeClr val="tx1"/>
                </a:solidFill>
                <a:effectLst/>
                <a:latin typeface="Lucida Sans Regular" charset="0"/>
                <a:ea typeface="Lucida Sans Regular" charset="0"/>
                <a:cs typeface="Lucida Sans Regular" charset="0"/>
              </a:rPr>
              <a:t>Multimedia Presentation</a:t>
            </a:r>
            <a:endParaRPr lang="en-US" dirty="0"/>
          </a:p>
        </p:txBody>
      </p:sp>
    </p:spTree>
    <p:extLst>
      <p:ext uri="{BB962C8B-B14F-4D97-AF65-F5344CB8AC3E}">
        <p14:creationId xmlns:p14="http://schemas.microsoft.com/office/powerpoint/2010/main" val="1472791438"/>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Facilitated group discussions can occur in a plenary session or in breakout groups, which are typically organized by discipline or agency/organization</a:t>
            </a:r>
          </a:p>
          <a:p>
            <a:r>
              <a:rPr lang="en-US" dirty="0" smtClean="0"/>
              <a:t>A facilitator is responsible for keeping the discussion focused on the exercise objectives and making sure all issues are explored within the time allotted</a:t>
            </a:r>
          </a:p>
          <a:p>
            <a:r>
              <a:rPr lang="en-US" dirty="0" smtClean="0"/>
              <a:t>A good facilitator should possess:</a:t>
            </a:r>
          </a:p>
          <a:p>
            <a:pPr lvl="1"/>
            <a:r>
              <a:rPr lang="en-US" dirty="0" smtClean="0"/>
              <a:t>Strong skills in keeping group discussions moving</a:t>
            </a:r>
          </a:p>
          <a:p>
            <a:pPr lvl="1"/>
            <a:r>
              <a:rPr lang="en-US" dirty="0" smtClean="0"/>
              <a:t>Functional area expertise or experience</a:t>
            </a:r>
          </a:p>
          <a:p>
            <a:pPr lvl="1"/>
            <a:r>
              <a:rPr lang="en-US" dirty="0" smtClean="0"/>
              <a:t>Awareness of appropriate plans and procedures</a:t>
            </a:r>
          </a:p>
          <a:p>
            <a:pPr lvl="1"/>
            <a:r>
              <a:rPr lang="en-US" dirty="0" smtClean="0"/>
              <a:t>The ability to listen well and summarize player discussions</a:t>
            </a:r>
            <a:endParaRPr lang="en-US" dirty="0"/>
          </a:p>
        </p:txBody>
      </p:sp>
      <p:sp>
        <p:nvSpPr>
          <p:cNvPr id="2" name="Title 1"/>
          <p:cNvSpPr>
            <a:spLocks noGrp="1"/>
          </p:cNvSpPr>
          <p:nvPr>
            <p:ph type="title"/>
          </p:nvPr>
        </p:nvSpPr>
        <p:spPr/>
        <p:txBody>
          <a:bodyPr/>
          <a:lstStyle/>
          <a:p>
            <a:pPr lvl="0"/>
            <a:r>
              <a:rPr lang="en-US" dirty="0" smtClean="0"/>
              <a:t>Facilitated Discussion</a:t>
            </a:r>
            <a:endParaRPr lang="en-US" dirty="0"/>
          </a:p>
        </p:txBody>
      </p:sp>
    </p:spTree>
    <p:extLst>
      <p:ext uri="{BB962C8B-B14F-4D97-AF65-F5344CB8AC3E}">
        <p14:creationId xmlns:p14="http://schemas.microsoft.com/office/powerpoint/2010/main" val="323654046"/>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Moderated discussions generally follow breakout discussions</a:t>
            </a:r>
          </a:p>
          <a:p>
            <a:r>
              <a:rPr lang="en-US" dirty="0" smtClean="0"/>
              <a:t>A representative from each group presents all participants with summarized results from a group</a:t>
            </a:r>
            <a:r>
              <a:rPr lang="uk-UA" dirty="0" smtClean="0"/>
              <a:t>’</a:t>
            </a:r>
            <a:r>
              <a:rPr lang="en-US" dirty="0" smtClean="0"/>
              <a:t>s facilitated discussion</a:t>
            </a:r>
          </a:p>
          <a:p>
            <a:r>
              <a:rPr lang="en-US" dirty="0" smtClean="0"/>
              <a:t>At the end of the moderated discussion period, the facilitator opens the floor for questions</a:t>
            </a:r>
          </a:p>
          <a:p>
            <a:r>
              <a:rPr lang="en-US" dirty="0" smtClean="0"/>
              <a:t>Time for moderated discussion is generally scheduled at the end of each module, with another longer period for each at the conclusion of the exercise</a:t>
            </a:r>
            <a:endParaRPr lang="en-US" dirty="0"/>
          </a:p>
        </p:txBody>
      </p:sp>
      <p:sp>
        <p:nvSpPr>
          <p:cNvPr id="2" name="Title 1"/>
          <p:cNvSpPr>
            <a:spLocks noGrp="1"/>
          </p:cNvSpPr>
          <p:nvPr>
            <p:ph type="title"/>
          </p:nvPr>
        </p:nvSpPr>
        <p:spPr/>
        <p:txBody>
          <a:bodyPr/>
          <a:lstStyle/>
          <a:p>
            <a:pPr lvl="0"/>
            <a:r>
              <a:rPr lang="en-US" dirty="0" smtClean="0"/>
              <a:t>Moderated Discussion</a:t>
            </a:r>
            <a:endParaRPr lang="en-US" dirty="0"/>
          </a:p>
        </p:txBody>
      </p:sp>
    </p:spTree>
    <p:extLst>
      <p:ext uri="{BB962C8B-B14F-4D97-AF65-F5344CB8AC3E}">
        <p14:creationId xmlns:p14="http://schemas.microsoft.com/office/powerpoint/2010/main" val="718175615"/>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t>During discussion-based exercises, facilitators help collect useful data by keeping discussions focused on exercise objectives, core capabilities, capability targets, and critical tasks. </a:t>
            </a:r>
            <a:endParaRPr lang="en-US" dirty="0"/>
          </a:p>
        </p:txBody>
      </p:sp>
      <p:sp>
        <p:nvSpPr>
          <p:cNvPr id="2" name="Title 1"/>
          <p:cNvSpPr>
            <a:spLocks noGrp="1"/>
          </p:cNvSpPr>
          <p:nvPr>
            <p:ph type="title"/>
          </p:nvPr>
        </p:nvSpPr>
        <p:spPr/>
        <p:txBody>
          <a:bodyPr/>
          <a:lstStyle/>
          <a:p>
            <a:pPr lvl="0"/>
            <a:r>
              <a:rPr lang="en-US" dirty="0" smtClean="0"/>
              <a:t>Exercise Data Collection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3072" y="2910472"/>
            <a:ext cx="4660207" cy="3110597"/>
          </a:xfrm>
          <a:prstGeom prst="rect">
            <a:avLst/>
          </a:prstGeom>
        </p:spPr>
      </p:pic>
    </p:spTree>
    <p:extLst>
      <p:ext uri="{BB962C8B-B14F-4D97-AF65-F5344CB8AC3E}">
        <p14:creationId xmlns:p14="http://schemas.microsoft.com/office/powerpoint/2010/main" val="1922981678"/>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r>
              <a:rPr lang="en-US" dirty="0" smtClean="0"/>
              <a:t>Prior to the start of the exercise, rules for exercise play should be disseminated to all participants to establish the parameters that they must follow during the exercise</a:t>
            </a:r>
          </a:p>
          <a:p>
            <a:r>
              <a:rPr lang="en-US" dirty="0" smtClean="0"/>
              <a:t>Exercise areas for operations-based exercises should be clearly defined, and all exercise operations should take place within these designated areas</a:t>
            </a:r>
          </a:p>
          <a:p>
            <a:r>
              <a:rPr lang="en-US" dirty="0" smtClean="0"/>
              <a:t>To prevent confusion with real-world communications or accidental deployment of resources, all communications must be clearly identified as exercise-related</a:t>
            </a:r>
            <a:endParaRPr lang="en-US" dirty="0"/>
          </a:p>
        </p:txBody>
      </p:sp>
      <p:sp>
        <p:nvSpPr>
          <p:cNvPr id="2" name="Title 1"/>
          <p:cNvSpPr>
            <a:spLocks noGrp="1"/>
          </p:cNvSpPr>
          <p:nvPr>
            <p:ph type="title"/>
          </p:nvPr>
        </p:nvSpPr>
        <p:spPr/>
        <p:txBody>
          <a:bodyPr/>
          <a:lstStyle/>
          <a:p>
            <a:pPr lvl="0"/>
            <a:r>
              <a:rPr lang="en-US" dirty="0" smtClean="0"/>
              <a:t>Conduct for Operations-Based Exercises</a:t>
            </a:r>
            <a:endParaRPr lang="en-US" dirty="0"/>
          </a:p>
        </p:txBody>
      </p:sp>
    </p:spTree>
    <p:extLst>
      <p:ext uri="{BB962C8B-B14F-4D97-AF65-F5344CB8AC3E}">
        <p14:creationId xmlns:p14="http://schemas.microsoft.com/office/powerpoint/2010/main" val="1211082690"/>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During exercise play, data collectors or monitors closely monitor exercise play to ensure a safe and effective exercise</a:t>
            </a:r>
          </a:p>
          <a:p>
            <a:r>
              <a:rPr lang="en-US" dirty="0" smtClean="0"/>
              <a:t>In all operations-based exercises, it is critical that all facilitators and data collectors take appropriate actions to ensure a safe and secure exercise environment</a:t>
            </a:r>
          </a:p>
          <a:p>
            <a:r>
              <a:rPr lang="en-US" dirty="0" smtClean="0"/>
              <a:t>These actions may involve monitoring conditions that impact player and/or actor safety, such as heat stress and other health issues</a:t>
            </a:r>
            <a:endParaRPr lang="en-US" dirty="0"/>
          </a:p>
        </p:txBody>
      </p:sp>
      <p:sp>
        <p:nvSpPr>
          <p:cNvPr id="2" name="Title 1"/>
          <p:cNvSpPr>
            <a:spLocks noGrp="1"/>
          </p:cNvSpPr>
          <p:nvPr>
            <p:ph type="title"/>
          </p:nvPr>
        </p:nvSpPr>
        <p:spPr/>
        <p:txBody>
          <a:bodyPr/>
          <a:lstStyle/>
          <a:p>
            <a:pPr lvl="0"/>
            <a:r>
              <a:rPr lang="en-US" dirty="0" smtClean="0"/>
              <a:t>Control</a:t>
            </a:r>
            <a:endParaRPr lang="en-US" dirty="0"/>
          </a:p>
        </p:txBody>
      </p:sp>
    </p:spTree>
    <p:extLst>
      <p:ext uri="{BB962C8B-B14F-4D97-AF65-F5344CB8AC3E}">
        <p14:creationId xmlns:p14="http://schemas.microsoft.com/office/powerpoint/2010/main" val="646555524"/>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During the exercise, each data collector or monitor should record both quantitative and qualitative data for capabilities, capability targets, and critical tasks, as assigned by the facilitator or program coordinator</a:t>
            </a:r>
          </a:p>
          <a:p>
            <a:r>
              <a:rPr lang="en-US" dirty="0" smtClean="0"/>
              <a:t>During operations-based exercises, data collectors should be strategically pre-positioned in locations at which they can gather useful data</a:t>
            </a:r>
            <a:endParaRPr lang="en-US" dirty="0"/>
          </a:p>
        </p:txBody>
      </p:sp>
      <p:sp>
        <p:nvSpPr>
          <p:cNvPr id="2" name="Title 1"/>
          <p:cNvSpPr>
            <a:spLocks noGrp="1"/>
          </p:cNvSpPr>
          <p:nvPr>
            <p:ph type="title"/>
          </p:nvPr>
        </p:nvSpPr>
        <p:spPr/>
        <p:txBody>
          <a:bodyPr/>
          <a:lstStyle/>
          <a:p>
            <a:pPr lvl="0"/>
            <a:r>
              <a:rPr lang="en-US" dirty="0" smtClean="0"/>
              <a:t>Exercise Data Collection</a:t>
            </a:r>
            <a:endParaRPr lang="en-US" dirty="0"/>
          </a:p>
        </p:txBody>
      </p:sp>
    </p:spTree>
    <p:extLst>
      <p:ext uri="{BB962C8B-B14F-4D97-AF65-F5344CB8AC3E}">
        <p14:creationId xmlns:p14="http://schemas.microsoft.com/office/powerpoint/2010/main" val="1156861975"/>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dirty="0" smtClean="0"/>
              <a:t>The core planning team should maintain a contingency process to halt, postpone, or cancel an exercise as necessary</a:t>
            </a:r>
          </a:p>
          <a:p>
            <a:r>
              <a:rPr lang="en-US" dirty="0" smtClean="0"/>
              <a:t>Should the operation of the exercise put at risk any efforts to respond to real-world events or should real-world events hinder the operation of the exercise, the program coordinator and core planning team should convene, in coordination with other stakeholders, to determine the appropriate course of action</a:t>
            </a:r>
          </a:p>
          <a:p>
            <a:r>
              <a:rPr lang="en-US" dirty="0" smtClean="0"/>
              <a:t>Following decision on a final course of action, the program coordinator should communicate that course of action to all key stakeholders through all relevant communications mechanisms.</a:t>
            </a:r>
            <a:endParaRPr lang="en-US" dirty="0"/>
          </a:p>
        </p:txBody>
      </p:sp>
      <p:sp>
        <p:nvSpPr>
          <p:cNvPr id="2" name="Title 1"/>
          <p:cNvSpPr>
            <a:spLocks noGrp="1"/>
          </p:cNvSpPr>
          <p:nvPr>
            <p:ph type="title"/>
          </p:nvPr>
        </p:nvSpPr>
        <p:spPr/>
        <p:txBody>
          <a:bodyPr/>
          <a:lstStyle/>
          <a:p>
            <a:pPr lvl="0"/>
            <a:r>
              <a:rPr lang="en-US" dirty="0" smtClean="0"/>
              <a:t>Contingency Process</a:t>
            </a:r>
            <a:endParaRPr lang="en-US" dirty="0"/>
          </a:p>
        </p:txBody>
      </p:sp>
    </p:spTree>
    <p:extLst>
      <p:ext uri="{BB962C8B-B14F-4D97-AF65-F5344CB8AC3E}">
        <p14:creationId xmlns:p14="http://schemas.microsoft.com/office/powerpoint/2010/main" val="812682720"/>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r>
              <a:rPr lang="en-US" dirty="0" smtClean="0"/>
              <a:t>During the course of the exercise, the scenario needs to be managed and adapted in response to the actions of participants and pre-planned injects of new information</a:t>
            </a:r>
          </a:p>
          <a:p>
            <a:r>
              <a:rPr lang="en-US" dirty="0" smtClean="0"/>
              <a:t>The moderator requires incoming information for all of the participants, relayed by the monitors located on site with each team of participants</a:t>
            </a:r>
          </a:p>
          <a:p>
            <a:r>
              <a:rPr lang="en-US" dirty="0" smtClean="0"/>
              <a:t>As the facilitator determines the changes required, he or she will communicate them to participants</a:t>
            </a:r>
          </a:p>
          <a:p>
            <a:r>
              <a:rPr lang="en-US" dirty="0" smtClean="0"/>
              <a:t>Many of the injects will be planned in advance and are designed to simulate the way a real incident would unfold</a:t>
            </a:r>
          </a:p>
          <a:p>
            <a:r>
              <a:rPr lang="en-US" dirty="0" smtClean="0"/>
              <a:t>Many exercises simulate media reports as one way to inject new developments</a:t>
            </a:r>
            <a:endParaRPr lang="en-US" dirty="0"/>
          </a:p>
        </p:txBody>
      </p:sp>
      <p:sp>
        <p:nvSpPr>
          <p:cNvPr id="2" name="Title 1"/>
          <p:cNvSpPr>
            <a:spLocks noGrp="1"/>
          </p:cNvSpPr>
          <p:nvPr>
            <p:ph type="title"/>
          </p:nvPr>
        </p:nvSpPr>
        <p:spPr/>
        <p:txBody>
          <a:bodyPr/>
          <a:lstStyle/>
          <a:p>
            <a:pPr lvl="0"/>
            <a:r>
              <a:rPr lang="en-US" dirty="0" smtClean="0"/>
              <a:t>Scenario Injects </a:t>
            </a:r>
            <a:endParaRPr lang="en-US" dirty="0"/>
          </a:p>
        </p:txBody>
      </p:sp>
    </p:spTree>
    <p:extLst>
      <p:ext uri="{BB962C8B-B14F-4D97-AF65-F5344CB8AC3E}">
        <p14:creationId xmlns:p14="http://schemas.microsoft.com/office/powerpoint/2010/main" val="968455191"/>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a:t>
            </a:r>
            <a:r>
              <a:rPr lang="en-GB" sz="1600" dirty="0" smtClean="0"/>
              <a:t>© by </a:t>
            </a:r>
            <a:r>
              <a:rPr lang="en-GB" sz="1600" dirty="0"/>
              <a:t>Forum of Incident Response and Security Teams, Inc</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is name under which Forum of Incident Response and Security Teams, Inc. conducts business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This </a:t>
            </a:r>
            <a:r>
              <a:rPr lang="en-GB" sz="1600" dirty="0"/>
              <a:t>training material is licensed under Creative Commons </a:t>
            </a:r>
            <a:r>
              <a:rPr lang="en-GB" sz="1600" dirty="0" smtClean="0"/>
              <a:t>Attribution-Non-Commercial-Share-Alike </a:t>
            </a:r>
            <a:r>
              <a:rPr lang="en-GB" sz="1600" dirty="0"/>
              <a:t>4.0 (CC BY-NC-SA 4.0</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makes no representation, express or implied, with regard to the accuracy of the information contained in this material and cannot accept any legal responsibility or liability for any errors or omissions that may be made</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All </a:t>
            </a:r>
            <a:r>
              <a:rPr lang="en-GB" sz="1600" dirty="0"/>
              <a:t>trademarks are property of their respective owners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Permissions </a:t>
            </a:r>
            <a:r>
              <a:rPr lang="en-GB" sz="1600" dirty="0"/>
              <a:t>beyond the </a:t>
            </a:r>
            <a:r>
              <a:rPr lang="en-GB" sz="1600" dirty="0" smtClean="0"/>
              <a:t>scope </a:t>
            </a:r>
            <a:r>
              <a:rPr lang="en-GB" sz="1600" dirty="0"/>
              <a:t>of this license may be available at </a:t>
            </a:r>
            <a:r>
              <a:rPr lang="en-GB" sz="1600" dirty="0" smtClean="0"/>
              <a:t>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smtClean="0"/>
              <a:t>Copyright</a:t>
            </a:r>
            <a:endParaRPr lang="en-GB" dirty="0"/>
          </a:p>
        </p:txBody>
      </p:sp>
    </p:spTree>
    <p:extLst>
      <p:ext uri="{BB962C8B-B14F-4D97-AF65-F5344CB8AC3E}">
        <p14:creationId xmlns:p14="http://schemas.microsoft.com/office/powerpoint/2010/main" val="1966217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pPr marL="0" indent="0">
              <a:buNone/>
            </a:pPr>
            <a:r>
              <a:rPr lang="en-US" sz="3600" dirty="0" smtClean="0"/>
              <a:t>Thorough exercise wrap-up:</a:t>
            </a:r>
          </a:p>
          <a:p>
            <a:pPr lvl="1"/>
            <a:r>
              <a:rPr lang="en-US" sz="3200" dirty="0" smtClean="0"/>
              <a:t>Debriefings </a:t>
            </a:r>
          </a:p>
          <a:p>
            <a:pPr lvl="1"/>
            <a:r>
              <a:rPr lang="en-US" sz="3200" dirty="0" smtClean="0"/>
              <a:t>Player Hot Wash </a:t>
            </a:r>
          </a:p>
          <a:p>
            <a:pPr lvl="1"/>
            <a:r>
              <a:rPr lang="en-US" sz="3200" dirty="0" smtClean="0"/>
              <a:t>Facilitator Debriefing </a:t>
            </a:r>
            <a:endParaRPr lang="en-US" sz="3200" dirty="0"/>
          </a:p>
        </p:txBody>
      </p:sp>
      <p:sp>
        <p:nvSpPr>
          <p:cNvPr id="2" name="Title 1"/>
          <p:cNvSpPr>
            <a:spLocks noGrp="1"/>
          </p:cNvSpPr>
          <p:nvPr>
            <p:ph type="title"/>
          </p:nvPr>
        </p:nvSpPr>
        <p:spPr/>
        <p:txBody>
          <a:bodyPr/>
          <a:lstStyle/>
          <a:p>
            <a:pPr lvl="0"/>
            <a:r>
              <a:rPr lang="en-US" dirty="0" smtClean="0"/>
              <a:t>Wrap-Up Activities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1262" y="3636818"/>
            <a:ext cx="3572018" cy="2384252"/>
          </a:xfrm>
          <a:prstGeom prst="rect">
            <a:avLst/>
          </a:prstGeom>
        </p:spPr>
      </p:pic>
    </p:spTree>
    <p:extLst>
      <p:ext uri="{BB962C8B-B14F-4D97-AF65-F5344CB8AC3E}">
        <p14:creationId xmlns:p14="http://schemas.microsoft.com/office/powerpoint/2010/main" val="1588939468"/>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Immediately following the exercise, a short debriefing should be conducted with core planning team members to ascertain the levels of satisfaction with the exercise, discuss any issues or concerns, and propose improvements</a:t>
            </a:r>
          </a:p>
          <a:p>
            <a:r>
              <a:rPr lang="en-US" dirty="0" smtClean="0"/>
              <a:t>Data collectors should collect exercise attendance lists, provide copies to the exercise program manager, collect Participant Feedback Forms, and develop debriefing notes. </a:t>
            </a:r>
            <a:endParaRPr lang="en-US" dirty="0"/>
          </a:p>
        </p:txBody>
      </p:sp>
      <p:sp>
        <p:nvSpPr>
          <p:cNvPr id="2" name="Title 1"/>
          <p:cNvSpPr>
            <a:spLocks noGrp="1"/>
          </p:cNvSpPr>
          <p:nvPr>
            <p:ph type="title"/>
          </p:nvPr>
        </p:nvSpPr>
        <p:spPr/>
        <p:txBody>
          <a:bodyPr/>
          <a:lstStyle/>
          <a:p>
            <a:pPr lvl="0"/>
            <a:r>
              <a:rPr lang="en-US" dirty="0" smtClean="0"/>
              <a:t>Debriefings </a:t>
            </a:r>
            <a:endParaRPr lang="en-US" dirty="0"/>
          </a:p>
        </p:txBody>
      </p:sp>
    </p:spTree>
    <p:extLst>
      <p:ext uri="{BB962C8B-B14F-4D97-AF65-F5344CB8AC3E}">
        <p14:creationId xmlns:p14="http://schemas.microsoft.com/office/powerpoint/2010/main" val="245026331"/>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A Hot Wash provides an opportunity for exercise participants to discuss exercise strengths and areas for improvement immediately following an exercise</a:t>
            </a:r>
          </a:p>
          <a:p>
            <a:r>
              <a:rPr lang="en-US" dirty="0" smtClean="0"/>
              <a:t>Should be led by an experienced facilitator who can ensure that the discussion remains brief and constructive</a:t>
            </a:r>
          </a:p>
          <a:p>
            <a:r>
              <a:rPr lang="en-US" dirty="0" smtClean="0"/>
              <a:t>For operations-based exercises, a Hot Wash should be conducted for each functional area by that area</a:t>
            </a:r>
            <a:r>
              <a:rPr lang="uk-UA" dirty="0" smtClean="0"/>
              <a:t>’</a:t>
            </a:r>
            <a:r>
              <a:rPr lang="en-US" dirty="0" smtClean="0"/>
              <a:t>s controller or evaluator immediately following an exercise</a:t>
            </a:r>
            <a:endParaRPr lang="en-US" dirty="0"/>
          </a:p>
        </p:txBody>
      </p:sp>
      <p:sp>
        <p:nvSpPr>
          <p:cNvPr id="2" name="Title 1"/>
          <p:cNvSpPr>
            <a:spLocks noGrp="1"/>
          </p:cNvSpPr>
          <p:nvPr>
            <p:ph type="title"/>
          </p:nvPr>
        </p:nvSpPr>
        <p:spPr/>
        <p:txBody>
          <a:bodyPr/>
          <a:lstStyle/>
          <a:p>
            <a:pPr lvl="0"/>
            <a:r>
              <a:rPr lang="en-US" dirty="0" smtClean="0"/>
              <a:t>Player Hot Wash </a:t>
            </a:r>
            <a:endParaRPr lang="en-US" dirty="0"/>
          </a:p>
        </p:txBody>
      </p:sp>
    </p:spTree>
    <p:extLst>
      <p:ext uri="{BB962C8B-B14F-4D97-AF65-F5344CB8AC3E}">
        <p14:creationId xmlns:p14="http://schemas.microsoft.com/office/powerpoint/2010/main" val="1324085432"/>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a:bodyPr>
          <a:lstStyle/>
          <a:p>
            <a:r>
              <a:rPr lang="en-US" dirty="0" smtClean="0"/>
              <a:t>The Facilitator Debriefing provides a forum for functional area controllers and evaluators to review the exercise</a:t>
            </a:r>
          </a:p>
          <a:p>
            <a:r>
              <a:rPr lang="en-US" dirty="0" smtClean="0"/>
              <a:t>The exercise program manager facilitates this debriefing, which provides each facilitator with an opportunity to provide an overview of the functional area they observed and to discuss both strengths and areas for improvement</a:t>
            </a:r>
          </a:p>
          <a:p>
            <a:r>
              <a:rPr lang="en-US" dirty="0" smtClean="0"/>
              <a:t>During the debriefing, controllers and evaluators complete and submit their Participant Feedback Forms.</a:t>
            </a:r>
          </a:p>
          <a:p>
            <a:r>
              <a:rPr lang="en-US" dirty="0" smtClean="0"/>
              <a:t>Similarly, for discussion-based exercises, a Facilitator/Data Collector Debriefing is held to review exercise operation</a:t>
            </a:r>
            <a:endParaRPr lang="en-US" dirty="0"/>
          </a:p>
        </p:txBody>
      </p:sp>
      <p:sp>
        <p:nvSpPr>
          <p:cNvPr id="2" name="Title 1"/>
          <p:cNvSpPr>
            <a:spLocks noGrp="1"/>
          </p:cNvSpPr>
          <p:nvPr>
            <p:ph type="title"/>
          </p:nvPr>
        </p:nvSpPr>
        <p:spPr/>
        <p:txBody>
          <a:bodyPr/>
          <a:lstStyle/>
          <a:p>
            <a:pPr lvl="0"/>
            <a:r>
              <a:rPr lang="en-US" dirty="0" smtClean="0"/>
              <a:t>Facilitator Debriefing </a:t>
            </a:r>
            <a:endParaRPr lang="en-US" dirty="0"/>
          </a:p>
        </p:txBody>
      </p:sp>
    </p:spTree>
    <p:extLst>
      <p:ext uri="{BB962C8B-B14F-4D97-AF65-F5344CB8AC3E}">
        <p14:creationId xmlns:p14="http://schemas.microsoft.com/office/powerpoint/2010/main" val="81322525"/>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4"/>
          <p:cNvSpPr>
            <a:spLocks noGrp="1"/>
          </p:cNvSpPr>
          <p:nvPr>
            <p:ph idx="1"/>
          </p:nvPr>
        </p:nvSpPr>
        <p:spPr/>
        <p:txBody>
          <a:bodyPr/>
          <a:lstStyle/>
          <a:p>
            <a:pPr marL="0" indent="0">
              <a:buNone/>
            </a:pPr>
            <a:r>
              <a:rPr lang="en-US" dirty="0">
                <a:solidFill>
                  <a:schemeClr val="bg1"/>
                </a:solidFill>
              </a:rPr>
              <a:t>Given a hypothetical problem that occurs while conducting an exercise, discuss how to work through the problem for the good of all exercise </a:t>
            </a:r>
            <a:r>
              <a:rPr lang="en-US" dirty="0" smtClean="0">
                <a:solidFill>
                  <a:schemeClr val="bg1"/>
                </a:solidFill>
              </a:rPr>
              <a:t>participants.</a:t>
            </a:r>
            <a:endParaRPr lang="en-US" dirty="0">
              <a:solidFill>
                <a:schemeClr val="bg1"/>
              </a:solidFill>
            </a:endParaRPr>
          </a:p>
        </p:txBody>
      </p:sp>
      <p:sp>
        <p:nvSpPr>
          <p:cNvPr id="3" name="Title 2"/>
          <p:cNvSpPr>
            <a:spLocks noGrp="1"/>
          </p:cNvSpPr>
          <p:nvPr>
            <p:ph type="title"/>
          </p:nvPr>
        </p:nvSpPr>
        <p:spPr/>
        <p:txBody>
          <a:bodyPr/>
          <a:lstStyle/>
          <a:p>
            <a:r>
              <a:rPr lang="en-US" dirty="0" smtClean="0">
                <a:solidFill>
                  <a:schemeClr val="bg1"/>
                </a:solidFill>
              </a:rPr>
              <a:t>Check Your Learning!</a:t>
            </a:r>
            <a:endParaRPr lang="en-US" dirty="0">
              <a:solidFill>
                <a:schemeClr val="bg1"/>
              </a:solidFill>
            </a:endParaRPr>
          </a:p>
        </p:txBody>
      </p:sp>
    </p:spTree>
    <p:extLst>
      <p:ext uri="{BB962C8B-B14F-4D97-AF65-F5344CB8AC3E}">
        <p14:creationId xmlns:p14="http://schemas.microsoft.com/office/powerpoint/2010/main" val="138979430"/>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pPr>
            <a:r>
              <a:rPr lang="en-US" dirty="0" smtClean="0"/>
              <a:t>Now that we</a:t>
            </a:r>
            <a:r>
              <a:rPr lang="uk-UA" dirty="0" smtClean="0"/>
              <a:t>’</a:t>
            </a:r>
            <a:r>
              <a:rPr lang="en-US" dirty="0" smtClean="0"/>
              <a:t>ve completed this module, you should be able to:</a:t>
            </a:r>
          </a:p>
          <a:p>
            <a:r>
              <a:rPr lang="en-US" dirty="0" smtClean="0"/>
              <a:t>Establish useful communication strategies for conducting an exercise</a:t>
            </a:r>
          </a:p>
          <a:p>
            <a:r>
              <a:rPr lang="en-US" dirty="0" smtClean="0"/>
              <a:t>Decide how best to leverage the various assets and documents to keep an exercise moving</a:t>
            </a:r>
          </a:p>
          <a:p>
            <a:r>
              <a:rPr lang="en-US" dirty="0" smtClean="0"/>
              <a:t>Ascertain the best ways to wrap up and debrief various stakeholders in an exercise</a:t>
            </a:r>
            <a:endParaRPr lang="en-US" dirty="0"/>
          </a:p>
        </p:txBody>
      </p:sp>
      <p:sp>
        <p:nvSpPr>
          <p:cNvPr id="2" name="Title 1"/>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val="1760073308"/>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638289"/>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892463"/>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By the end of this module, you will be able to:</a:t>
            </a:r>
          </a:p>
          <a:p>
            <a:pPr lvl="1"/>
            <a:r>
              <a:rPr lang="en-US" dirty="0" smtClean="0"/>
              <a:t>Establish useful communication strategies for conducting an exercise</a:t>
            </a:r>
          </a:p>
          <a:p>
            <a:pPr lvl="1"/>
            <a:r>
              <a:rPr lang="en-US" dirty="0" smtClean="0"/>
              <a:t>Decide how best to leverage the various assets and documents to keep an exercise moving</a:t>
            </a:r>
          </a:p>
          <a:p>
            <a:pPr lvl="1"/>
            <a:r>
              <a:rPr lang="en-US" dirty="0" smtClean="0"/>
              <a:t>Ascertain the best ways to wrap up and debrief various stakeholders in an exercise</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7421001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47663"/>
            <a:ext cx="8229600" cy="584200"/>
          </a:xfrm>
        </p:spPr>
        <p:txBody>
          <a:bodyPr/>
          <a:lstStyle/>
          <a:p>
            <a:pPr lvl="0"/>
            <a:r>
              <a:rPr lang="en-US" dirty="0" smtClean="0"/>
              <a:t>Exercise Creation Process</a:t>
            </a:r>
            <a:endParaRPr lang="en-US" dirty="0"/>
          </a:p>
        </p:txBody>
      </p:sp>
      <p:graphicFrame>
        <p:nvGraphicFramePr>
          <p:cNvPr id="7" name="Diagram 6"/>
          <p:cNvGraphicFramePr/>
          <p:nvPr>
            <p:extLst>
              <p:ext uri="{D42A27DB-BD31-4B8C-83A1-F6EECF244321}">
                <p14:modId xmlns:p14="http://schemas.microsoft.com/office/powerpoint/2010/main" val="2083907277"/>
              </p:ext>
            </p:extLst>
          </p:nvPr>
        </p:nvGraphicFramePr>
        <p:xfrm>
          <a:off x="74702" y="1391444"/>
          <a:ext cx="9144000" cy="4940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bwMode="auto">
          <a:xfrm>
            <a:off x="5585938" y="1596236"/>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Establish teams and scope the exercise</a:t>
            </a:r>
          </a:p>
        </p:txBody>
      </p:sp>
      <p:sp>
        <p:nvSpPr>
          <p:cNvPr id="14" name="TextBox 13"/>
          <p:cNvSpPr txBox="1"/>
          <p:nvPr/>
        </p:nvSpPr>
        <p:spPr bwMode="auto">
          <a:xfrm>
            <a:off x="7486770" y="3274002"/>
            <a:ext cx="1625145" cy="1169551"/>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Develop all documentation necessary</a:t>
            </a:r>
            <a:r>
              <a:rPr kumimoji="0" lang="en-US" sz="1400" i="0" u="none" strike="noStrike" kern="1200" cap="none" spc="0" normalizeH="0" noProof="0" dirty="0" smtClean="0">
                <a:ln>
                  <a:noFill/>
                </a:ln>
                <a:effectLst/>
                <a:uLnTx/>
                <a:uFillTx/>
                <a:latin typeface="Calibri" charset="0"/>
                <a:ea typeface="Calibri" charset="0"/>
                <a:cs typeface="Calibri" charset="0"/>
              </a:rPr>
              <a:t> for the </a:t>
            </a:r>
            <a:r>
              <a:rPr lang="en-US" sz="1400" dirty="0" smtClean="0">
                <a:latin typeface="Calibri" charset="0"/>
                <a:ea typeface="Calibri" charset="0"/>
                <a:cs typeface="Calibri" charset="0"/>
              </a:rPr>
              <a:t>operation</a:t>
            </a:r>
            <a:r>
              <a:rPr kumimoji="0" lang="en-US" sz="1400" i="0" u="none" strike="noStrike" kern="1200" cap="none" spc="0" normalizeH="0" noProof="0" dirty="0" smtClean="0">
                <a:ln>
                  <a:noFill/>
                </a:ln>
                <a:effectLst/>
                <a:uLnTx/>
                <a:uFillTx/>
                <a:latin typeface="Calibri" charset="0"/>
                <a:ea typeface="Calibri" charset="0"/>
                <a:cs typeface="Calibri" charset="0"/>
              </a:rPr>
              <a:t> </a:t>
            </a:r>
            <a:br>
              <a:rPr kumimoji="0" lang="en-US" sz="1400" i="0" u="none" strike="noStrike" kern="1200" cap="none" spc="0" normalizeH="0" noProof="0" dirty="0" smtClean="0">
                <a:ln>
                  <a:noFill/>
                </a:ln>
                <a:effectLst/>
                <a:uLnTx/>
                <a:uFillTx/>
                <a:latin typeface="Calibri" charset="0"/>
                <a:ea typeface="Calibri" charset="0"/>
                <a:cs typeface="Calibri" charset="0"/>
              </a:rPr>
            </a:br>
            <a:r>
              <a:rPr kumimoji="0" lang="en-US" sz="1400" i="0" u="none" strike="noStrike" kern="1200" cap="none" spc="0" normalizeH="0" noProof="0" dirty="0" smtClean="0">
                <a:ln>
                  <a:noFill/>
                </a:ln>
                <a:effectLst/>
                <a:uLnTx/>
                <a:uFillTx/>
                <a:latin typeface="Calibri" charset="0"/>
                <a:ea typeface="Calibri" charset="0"/>
                <a:cs typeface="Calibri" charset="0"/>
              </a:rPr>
              <a:t>of the exercise</a:t>
            </a:r>
            <a:endParaRPr kumimoji="0" lang="en-US" sz="1400" i="0" u="none" strike="noStrike" kern="1200" cap="none" spc="0" normalizeH="0" baseline="0" noProof="0" dirty="0" smtClean="0">
              <a:ln>
                <a:noFill/>
              </a:ln>
              <a:effectLst/>
              <a:uLnTx/>
              <a:uFillTx/>
              <a:latin typeface="Calibri" charset="0"/>
              <a:ea typeface="Calibri" charset="0"/>
              <a:cs typeface="Calibri" charset="0"/>
            </a:endParaRPr>
          </a:p>
        </p:txBody>
      </p:sp>
      <p:sp>
        <p:nvSpPr>
          <p:cNvPr id="15" name="TextBox 14"/>
          <p:cNvSpPr txBox="1"/>
          <p:nvPr/>
        </p:nvSpPr>
        <p:spPr bwMode="auto">
          <a:xfrm>
            <a:off x="5571333" y="5529665"/>
            <a:ext cx="2339904" cy="52322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spc="0" normalizeH="0" baseline="0" noProof="0" dirty="0" smtClean="0">
                <a:ln>
                  <a:noFill/>
                </a:ln>
                <a:effectLst/>
                <a:uLnTx/>
                <a:uFillTx/>
                <a:latin typeface="Calibri" charset="0"/>
                <a:ea typeface="Calibri" charset="0"/>
                <a:cs typeface="Calibri" charset="0"/>
              </a:rPr>
              <a:t>Conduct</a:t>
            </a:r>
            <a:r>
              <a:rPr kumimoji="0" lang="en-US" sz="1400" b="1" i="0" u="none" strike="noStrike" kern="1200" cap="none" spc="0" normalizeH="0" noProof="0" dirty="0" smtClean="0">
                <a:ln>
                  <a:noFill/>
                </a:ln>
                <a:effectLst/>
                <a:uLnTx/>
                <a:uFillTx/>
                <a:latin typeface="Calibri" charset="0"/>
                <a:ea typeface="Calibri" charset="0"/>
                <a:cs typeface="Calibri" charset="0"/>
              </a:rPr>
              <a:t> the </a:t>
            </a:r>
            <a:br>
              <a:rPr kumimoji="0" lang="en-US" sz="1400" b="1" i="0" u="none" strike="noStrike" kern="1200" cap="none" spc="0" normalizeH="0" noProof="0" dirty="0" smtClean="0">
                <a:ln>
                  <a:noFill/>
                </a:ln>
                <a:effectLst/>
                <a:uLnTx/>
                <a:uFillTx/>
                <a:latin typeface="Calibri" charset="0"/>
                <a:ea typeface="Calibri" charset="0"/>
                <a:cs typeface="Calibri" charset="0"/>
              </a:rPr>
            </a:br>
            <a:r>
              <a:rPr kumimoji="0" lang="en-US" sz="1400" b="1" i="0" u="none" strike="noStrike" kern="1200" cap="none" spc="0" normalizeH="0" noProof="0" dirty="0" smtClean="0">
                <a:ln>
                  <a:noFill/>
                </a:ln>
                <a:effectLst/>
                <a:uLnTx/>
                <a:uFillTx/>
                <a:latin typeface="Calibri" charset="0"/>
                <a:ea typeface="Calibri" charset="0"/>
                <a:cs typeface="Calibri" charset="0"/>
              </a:rPr>
              <a:t>exercise</a:t>
            </a:r>
            <a:endParaRPr kumimoji="0" lang="en-US" sz="1400" b="1" i="0" u="none" strike="noStrike" kern="1200" cap="none" spc="0" normalizeH="0" baseline="0" noProof="0" dirty="0" smtClean="0">
              <a:ln>
                <a:noFill/>
              </a:ln>
              <a:effectLst/>
              <a:uLnTx/>
              <a:uFillTx/>
              <a:latin typeface="Calibri" charset="0"/>
              <a:ea typeface="Calibri" charset="0"/>
              <a:cs typeface="Calibri" charset="0"/>
            </a:endParaRPr>
          </a:p>
        </p:txBody>
      </p:sp>
      <p:sp>
        <p:nvSpPr>
          <p:cNvPr id="16" name="TextBox 15"/>
          <p:cNvSpPr txBox="1"/>
          <p:nvPr/>
        </p:nvSpPr>
        <p:spPr bwMode="auto">
          <a:xfrm>
            <a:off x="64168" y="3489445"/>
            <a:ext cx="1726419" cy="738664"/>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1400" i="0" u="none" strike="noStrike" kern="1200" cap="none" spc="0" normalizeH="0" baseline="0" noProof="0" dirty="0" smtClean="0">
                <a:ln>
                  <a:noFill/>
                </a:ln>
                <a:effectLst/>
                <a:uLnTx/>
                <a:uFillTx/>
                <a:latin typeface="Calibri" charset="0"/>
                <a:ea typeface="Calibri" charset="0"/>
                <a:cs typeface="Calibri" charset="0"/>
              </a:rPr>
              <a:t>Document lessons learned from the event</a:t>
            </a:r>
          </a:p>
        </p:txBody>
      </p:sp>
    </p:spTree>
    <p:extLst>
      <p:ext uri="{BB962C8B-B14F-4D97-AF65-F5344CB8AC3E}">
        <p14:creationId xmlns:p14="http://schemas.microsoft.com/office/powerpoint/2010/main" val="1483425458"/>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47663"/>
            <a:ext cx="8229600" cy="584200"/>
          </a:xfrm>
        </p:spPr>
        <p:txBody>
          <a:bodyPr/>
          <a:lstStyle/>
          <a:p>
            <a:pPr lvl="0"/>
            <a:r>
              <a:rPr lang="en-US" dirty="0"/>
              <a:t>Exercise Structure</a:t>
            </a:r>
          </a:p>
        </p:txBody>
      </p:sp>
      <p:grpSp>
        <p:nvGrpSpPr>
          <p:cNvPr id="4" name="Group 3"/>
          <p:cNvGrpSpPr/>
          <p:nvPr/>
        </p:nvGrpSpPr>
        <p:grpSpPr>
          <a:xfrm>
            <a:off x="457200" y="2235200"/>
            <a:ext cx="8343550" cy="3687049"/>
            <a:chOff x="457200" y="2235200"/>
            <a:chExt cx="8343550" cy="3687049"/>
          </a:xfrm>
        </p:grpSpPr>
        <p:sp>
          <p:nvSpPr>
            <p:cNvPr id="81" name="Oval 80"/>
            <p:cNvSpPr/>
            <p:nvPr/>
          </p:nvSpPr>
          <p:spPr>
            <a:xfrm>
              <a:off x="2700514"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2" name="Oval 81"/>
            <p:cNvSpPr/>
            <p:nvPr/>
          </p:nvSpPr>
          <p:spPr>
            <a:xfrm>
              <a:off x="3573160"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3" name="Oval 82"/>
            <p:cNvSpPr/>
            <p:nvPr/>
          </p:nvSpPr>
          <p:spPr>
            <a:xfrm>
              <a:off x="4445806"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4" name="Oval 83"/>
            <p:cNvSpPr/>
            <p:nvPr/>
          </p:nvSpPr>
          <p:spPr>
            <a:xfrm>
              <a:off x="5775651"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5" name="Oval 84"/>
            <p:cNvSpPr/>
            <p:nvPr/>
          </p:nvSpPr>
          <p:spPr>
            <a:xfrm>
              <a:off x="6648298" y="53803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6" name="Oval 85"/>
            <p:cNvSpPr/>
            <p:nvPr/>
          </p:nvSpPr>
          <p:spPr>
            <a:xfrm>
              <a:off x="3573160"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87" name="Rounded Rectangle 86"/>
            <p:cNvSpPr/>
            <p:nvPr/>
          </p:nvSpPr>
          <p:spPr>
            <a:xfrm>
              <a:off x="457200"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PERFORMANCE OBJECTIVES</a:t>
              </a:r>
            </a:p>
          </p:txBody>
        </p:sp>
        <p:sp>
          <p:nvSpPr>
            <p:cNvPr id="88" name="Rectangle 87"/>
            <p:cNvSpPr/>
            <p:nvPr/>
          </p:nvSpPr>
          <p:spPr>
            <a:xfrm>
              <a:off x="3440921" y="4501465"/>
              <a:ext cx="777008"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Incident</a:t>
              </a:r>
            </a:p>
          </p:txBody>
        </p:sp>
        <p:sp>
          <p:nvSpPr>
            <p:cNvPr id="89" name="Rounded Rectangle 88"/>
            <p:cNvSpPr/>
            <p:nvPr/>
          </p:nvSpPr>
          <p:spPr>
            <a:xfrm>
              <a:off x="3136900"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SCENARIO BACKGROUND</a:t>
              </a:r>
            </a:p>
          </p:txBody>
        </p:sp>
        <p:sp>
          <p:nvSpPr>
            <p:cNvPr id="90" name="Rounded Rectangle 89"/>
            <p:cNvSpPr/>
            <p:nvPr/>
          </p:nvSpPr>
          <p:spPr>
            <a:xfrm>
              <a:off x="5705433" y="2235200"/>
              <a:ext cx="1574800" cy="106680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90000"/>
                </a:lnSpc>
              </a:pPr>
              <a:r>
                <a:rPr lang="en-US" sz="1600" dirty="0" smtClean="0">
                  <a:solidFill>
                    <a:schemeClr val="bg1"/>
                  </a:solidFill>
                  <a:latin typeface="Calibri" charset="0"/>
                  <a:ea typeface="Calibri" charset="0"/>
                  <a:cs typeface="Calibri" charset="0"/>
                </a:rPr>
                <a:t>MAIN </a:t>
              </a:r>
              <a:br>
                <a:rPr lang="en-US" sz="1600" dirty="0" smtClean="0">
                  <a:solidFill>
                    <a:schemeClr val="bg1"/>
                  </a:solidFill>
                  <a:latin typeface="Calibri" charset="0"/>
                  <a:ea typeface="Calibri" charset="0"/>
                  <a:cs typeface="Calibri" charset="0"/>
                </a:rPr>
              </a:br>
              <a:r>
                <a:rPr lang="en-US" sz="1600" dirty="0" smtClean="0">
                  <a:solidFill>
                    <a:schemeClr val="bg1"/>
                  </a:solidFill>
                  <a:latin typeface="Calibri" charset="0"/>
                  <a:ea typeface="Calibri" charset="0"/>
                  <a:cs typeface="Calibri" charset="0"/>
                </a:rPr>
                <a:t>EVENTS</a:t>
              </a:r>
            </a:p>
          </p:txBody>
        </p:sp>
        <p:sp>
          <p:nvSpPr>
            <p:cNvPr id="91" name="Rectangle 90"/>
            <p:cNvSpPr/>
            <p:nvPr/>
          </p:nvSpPr>
          <p:spPr>
            <a:xfrm>
              <a:off x="2703746"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2" name="Rectangle 91"/>
            <p:cNvSpPr/>
            <p:nvPr/>
          </p:nvSpPr>
          <p:spPr>
            <a:xfrm>
              <a:off x="3576392"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3" name="Rectangle 92"/>
            <p:cNvSpPr/>
            <p:nvPr/>
          </p:nvSpPr>
          <p:spPr>
            <a:xfrm>
              <a:off x="4449038"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4" name="Rectangle 93"/>
            <p:cNvSpPr/>
            <p:nvPr/>
          </p:nvSpPr>
          <p:spPr>
            <a:xfrm>
              <a:off x="5778883"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sp>
          <p:nvSpPr>
            <p:cNvPr id="95" name="Rectangle 94"/>
            <p:cNvSpPr/>
            <p:nvPr/>
          </p:nvSpPr>
          <p:spPr>
            <a:xfrm>
              <a:off x="6651530" y="5517468"/>
              <a:ext cx="535403"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Inject</a:t>
              </a:r>
            </a:p>
          </p:txBody>
        </p:sp>
        <p:cxnSp>
          <p:nvCxnSpPr>
            <p:cNvPr id="96" name="Straight Arrow Connector 95"/>
            <p:cNvCxnSpPr>
              <a:stCxn id="88" idx="3"/>
              <a:endCxn id="92" idx="1"/>
            </p:cNvCxnSpPr>
            <p:nvPr/>
          </p:nvCxnSpPr>
          <p:spPr>
            <a:xfrm>
              <a:off x="2032000" y="2768600"/>
              <a:ext cx="1104900" cy="0"/>
            </a:xfrm>
            <a:prstGeom prst="straightConnector1">
              <a:avLst/>
            </a:prstGeom>
            <a:ln w="762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92" idx="3"/>
              <a:endCxn id="93" idx="1"/>
            </p:cNvCxnSpPr>
            <p:nvPr/>
          </p:nvCxnSpPr>
          <p:spPr>
            <a:xfrm>
              <a:off x="4711700" y="2768600"/>
              <a:ext cx="993733" cy="0"/>
            </a:xfrm>
            <a:prstGeom prst="straightConnector1">
              <a:avLst/>
            </a:prstGeom>
            <a:ln w="762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Elbow Connector 97"/>
            <p:cNvCxnSpPr>
              <a:stCxn id="93" idx="2"/>
            </p:cNvCxnSpPr>
            <p:nvPr/>
          </p:nvCxnSpPr>
          <p:spPr>
            <a:xfrm rot="5400000">
              <a:off x="4641874" y="2504221"/>
              <a:ext cx="1053180" cy="2648738"/>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16200000" flipH="1">
              <a:off x="5966243" y="3825192"/>
              <a:ext cx="1053180" cy="6795"/>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Elbow Connector 99"/>
            <p:cNvCxnSpPr>
              <a:stCxn id="93" idx="2"/>
            </p:cNvCxnSpPr>
            <p:nvPr/>
          </p:nvCxnSpPr>
          <p:spPr>
            <a:xfrm rot="16200000" flipH="1">
              <a:off x="6495410" y="3299422"/>
              <a:ext cx="1053180" cy="1058335"/>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stCxn id="93" idx="2"/>
            </p:cNvCxnSpPr>
            <p:nvPr/>
          </p:nvCxnSpPr>
          <p:spPr>
            <a:xfrm rot="16200000" flipH="1">
              <a:off x="6984734" y="2810098"/>
              <a:ext cx="1053180" cy="2036983"/>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6221899"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103" name="Rectangle 102"/>
            <p:cNvSpPr/>
            <p:nvPr/>
          </p:nvSpPr>
          <p:spPr>
            <a:xfrm>
              <a:off x="6104329" y="4501465"/>
              <a:ext cx="777008" cy="2492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lnSpc>
                  <a:spcPct val="90000"/>
                </a:lnSpc>
              </a:pPr>
              <a:r>
                <a:rPr lang="en-US" b="1" dirty="0" smtClean="0">
                  <a:solidFill>
                    <a:schemeClr val="accent6">
                      <a:lumMod val="75000"/>
                    </a:schemeClr>
                  </a:solidFill>
                  <a:latin typeface="Calibri" charset="0"/>
                  <a:ea typeface="Calibri" charset="0"/>
                  <a:cs typeface="Calibri" charset="0"/>
                </a:rPr>
                <a:t>Incident</a:t>
              </a:r>
            </a:p>
          </p:txBody>
        </p:sp>
        <p:sp>
          <p:nvSpPr>
            <p:cNvPr id="104" name="Oval 103"/>
            <p:cNvSpPr/>
            <p:nvPr/>
          </p:nvSpPr>
          <p:spPr>
            <a:xfrm>
              <a:off x="7280233"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sp>
          <p:nvSpPr>
            <p:cNvPr id="105" name="Oval 104"/>
            <p:cNvSpPr/>
            <p:nvPr/>
          </p:nvSpPr>
          <p:spPr>
            <a:xfrm>
              <a:off x="8258881" y="4355180"/>
              <a:ext cx="541869" cy="541869"/>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2000" dirty="0" smtClean="0">
                <a:solidFill>
                  <a:schemeClr val="accent6">
                    <a:lumMod val="75000"/>
                  </a:schemeClr>
                </a:solidFill>
                <a:latin typeface="Calibri" charset="0"/>
                <a:ea typeface="Calibri" charset="0"/>
                <a:cs typeface="Calibri" charset="0"/>
              </a:endParaRPr>
            </a:p>
          </p:txBody>
        </p:sp>
        <p:cxnSp>
          <p:nvCxnSpPr>
            <p:cNvPr id="106" name="Elbow Connector 105"/>
            <p:cNvCxnSpPr/>
            <p:nvPr/>
          </p:nvCxnSpPr>
          <p:spPr>
            <a:xfrm rot="5400000">
              <a:off x="3166107" y="4702391"/>
              <a:ext cx="483331" cy="872646"/>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Elbow Connector 106"/>
            <p:cNvCxnSpPr/>
            <p:nvPr/>
          </p:nvCxnSpPr>
          <p:spPr>
            <a:xfrm rot="5400000">
              <a:off x="3602430" y="5138714"/>
              <a:ext cx="483331" cy="12700"/>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Elbow Connector 107"/>
            <p:cNvCxnSpPr/>
            <p:nvPr/>
          </p:nvCxnSpPr>
          <p:spPr>
            <a:xfrm rot="16200000" flipH="1">
              <a:off x="4038753" y="4702391"/>
              <a:ext cx="483331" cy="872646"/>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16200000" flipH="1">
              <a:off x="6464368" y="4925514"/>
              <a:ext cx="483331" cy="426399"/>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a:off x="6028045" y="4915590"/>
              <a:ext cx="483331" cy="446248"/>
            </a:xfrm>
            <a:prstGeom prst="bentConnector3">
              <a:avLst>
                <a:gd name="adj1" fmla="val 50000"/>
              </a:avLst>
            </a:prstGeom>
            <a:ln w="76200">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1369827"/>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478756"/>
            <a:ext cx="5781920" cy="4703763"/>
          </a:xfrm>
        </p:spPr>
        <p:txBody>
          <a:bodyPr>
            <a:normAutofit/>
          </a:bodyPr>
          <a:lstStyle/>
          <a:p>
            <a:r>
              <a:rPr lang="en-US" sz="2400" dirty="0" smtClean="0"/>
              <a:t>A communications strategy:</a:t>
            </a:r>
          </a:p>
          <a:p>
            <a:pPr lvl="1"/>
            <a:r>
              <a:rPr lang="en-US" sz="2000" dirty="0" smtClean="0"/>
              <a:t>Methodology to communicate during the exercise </a:t>
            </a:r>
          </a:p>
          <a:p>
            <a:pPr lvl="1"/>
            <a:r>
              <a:rPr lang="en-US" sz="2000" dirty="0" smtClean="0"/>
              <a:t>Which communications types will be used and by whom</a:t>
            </a:r>
          </a:p>
          <a:p>
            <a:pPr lvl="1"/>
            <a:r>
              <a:rPr lang="en-US" sz="2000" dirty="0" smtClean="0"/>
              <a:t>Multiple organization types are represented as well as varying training requirements</a:t>
            </a:r>
          </a:p>
          <a:p>
            <a:r>
              <a:rPr lang="en-US" sz="2400" dirty="0" smtClean="0"/>
              <a:t>Where the communications technologies are used to manage the exercise, there should be separate channels for participation in, and management of, </a:t>
            </a:r>
            <a:br>
              <a:rPr lang="en-US" sz="2400" dirty="0" smtClean="0"/>
            </a:br>
            <a:r>
              <a:rPr lang="en-US" sz="2400" dirty="0" smtClean="0"/>
              <a:t>the exercise</a:t>
            </a:r>
            <a:endParaRPr lang="en-US" sz="2400" dirty="0"/>
          </a:p>
        </p:txBody>
      </p:sp>
      <p:sp>
        <p:nvSpPr>
          <p:cNvPr id="2" name="Title 1"/>
          <p:cNvSpPr>
            <a:spLocks noGrp="1"/>
          </p:cNvSpPr>
          <p:nvPr>
            <p:ph type="title"/>
          </p:nvPr>
        </p:nvSpPr>
        <p:spPr/>
        <p:txBody>
          <a:bodyPr>
            <a:normAutofit fontScale="90000"/>
          </a:bodyPr>
          <a:lstStyle/>
          <a:p>
            <a:r>
              <a:rPr lang="en-US" dirty="0" smtClean="0"/>
              <a:t>Communication Methods </a:t>
            </a:r>
            <a:br>
              <a:rPr lang="en-US" dirty="0" smtClean="0"/>
            </a:br>
            <a:r>
              <a:rPr lang="en-US" dirty="0" smtClean="0"/>
              <a:t>During an Exercise </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120" y="1714502"/>
            <a:ext cx="2437545" cy="3641271"/>
          </a:xfrm>
          <a:prstGeom prst="rect">
            <a:avLst/>
          </a:prstGeom>
        </p:spPr>
      </p:pic>
    </p:spTree>
    <p:extLst>
      <p:ext uri="{BB962C8B-B14F-4D97-AF65-F5344CB8AC3E}">
        <p14:creationId xmlns:p14="http://schemas.microsoft.com/office/powerpoint/2010/main" val="1229483323"/>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478756"/>
            <a:ext cx="5781920" cy="4703763"/>
          </a:xfrm>
        </p:spPr>
        <p:txBody>
          <a:bodyPr>
            <a:noAutofit/>
          </a:bodyPr>
          <a:lstStyle/>
          <a:p>
            <a:r>
              <a:rPr lang="en-US" sz="2400" dirty="0" smtClean="0"/>
              <a:t>The core planning team should nominate separate individuals to monitor the exercise management communications and develop a contingency plan</a:t>
            </a:r>
          </a:p>
          <a:p>
            <a:r>
              <a:rPr lang="en-US" sz="2400" dirty="0" smtClean="0"/>
              <a:t>The communications strategy should be tested along </a:t>
            </a:r>
            <a:br>
              <a:rPr lang="en-US" sz="2400" dirty="0" smtClean="0"/>
            </a:br>
            <a:r>
              <a:rPr lang="en-US" sz="2400" dirty="0" smtClean="0"/>
              <a:t>with other testing protocols prior to the exercise</a:t>
            </a:r>
          </a:p>
          <a:p>
            <a:r>
              <a:rPr lang="en-US" sz="2400" dirty="0" smtClean="0"/>
              <a:t>Protocols should be defined to allow participants to notify the exercise project team if it is necessary to terminate </a:t>
            </a:r>
            <a:br>
              <a:rPr lang="en-US" sz="2400" dirty="0" smtClean="0"/>
            </a:br>
            <a:r>
              <a:rPr lang="en-US" sz="2400" dirty="0" smtClean="0"/>
              <a:t>the exercise</a:t>
            </a:r>
            <a:endParaRPr lang="en-US" sz="2400" dirty="0"/>
          </a:p>
        </p:txBody>
      </p:sp>
      <p:sp>
        <p:nvSpPr>
          <p:cNvPr id="2" name="Title 1"/>
          <p:cNvSpPr>
            <a:spLocks noGrp="1"/>
          </p:cNvSpPr>
          <p:nvPr>
            <p:ph type="title"/>
          </p:nvPr>
        </p:nvSpPr>
        <p:spPr/>
        <p:txBody>
          <a:bodyPr>
            <a:normAutofit fontScale="90000"/>
          </a:bodyPr>
          <a:lstStyle/>
          <a:p>
            <a:r>
              <a:rPr lang="en-US" dirty="0" smtClean="0"/>
              <a:t>Communication Methods </a:t>
            </a:r>
            <a:br>
              <a:rPr lang="en-US" dirty="0" smtClean="0"/>
            </a:br>
            <a:r>
              <a:rPr lang="en-US" dirty="0" smtClean="0"/>
              <a:t>During an Exercise </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120" y="1714502"/>
            <a:ext cx="2437545" cy="3641271"/>
          </a:xfrm>
          <a:prstGeom prst="rect">
            <a:avLst/>
          </a:prstGeom>
        </p:spPr>
      </p:pic>
    </p:spTree>
    <p:extLst>
      <p:ext uri="{BB962C8B-B14F-4D97-AF65-F5344CB8AC3E}">
        <p14:creationId xmlns:p14="http://schemas.microsoft.com/office/powerpoint/2010/main" val="1860429575"/>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fontScale="92500" lnSpcReduction="10000"/>
          </a:bodyPr>
          <a:lstStyle/>
          <a:p>
            <a:pPr marL="0" indent="0">
              <a:buNone/>
            </a:pPr>
            <a:r>
              <a:rPr lang="en-US" dirty="0" smtClean="0"/>
              <a:t>Prior to conducting the exercise, the core planning team must deliver the necessary exercise materials and equipment: </a:t>
            </a:r>
          </a:p>
          <a:p>
            <a:r>
              <a:rPr lang="en-US" dirty="0" smtClean="0"/>
              <a:t>Exercise Design Documents or other written materials</a:t>
            </a:r>
          </a:p>
          <a:p>
            <a:r>
              <a:rPr lang="en-US" dirty="0" smtClean="0"/>
              <a:t>Multimedia presentation </a:t>
            </a:r>
          </a:p>
          <a:p>
            <a:r>
              <a:rPr lang="en-US" dirty="0" smtClean="0"/>
              <a:t>Appropriate A/V equipment</a:t>
            </a:r>
          </a:p>
          <a:p>
            <a:r>
              <a:rPr lang="en-US" dirty="0" smtClean="0"/>
              <a:t>Table tents for each table </a:t>
            </a:r>
          </a:p>
          <a:p>
            <a:r>
              <a:rPr lang="en-US" dirty="0" smtClean="0"/>
              <a:t>Name tents for each participant </a:t>
            </a:r>
          </a:p>
          <a:p>
            <a:r>
              <a:rPr lang="en-US" dirty="0" smtClean="0"/>
              <a:t>Badges identifying the role of each exercise participant </a:t>
            </a:r>
          </a:p>
          <a:p>
            <a:r>
              <a:rPr lang="en-US" dirty="0" smtClean="0"/>
              <a:t>Sign-in sheets </a:t>
            </a:r>
          </a:p>
          <a:p>
            <a:r>
              <a:rPr lang="en-US" dirty="0" smtClean="0"/>
              <a:t>Surveys and Participant Feedback Forms</a:t>
            </a:r>
            <a:endParaRPr lang="en-US" dirty="0"/>
          </a:p>
        </p:txBody>
      </p:sp>
      <p:sp>
        <p:nvSpPr>
          <p:cNvPr id="2" name="Title 1"/>
          <p:cNvSpPr>
            <a:spLocks noGrp="1"/>
          </p:cNvSpPr>
          <p:nvPr>
            <p:ph type="title"/>
          </p:nvPr>
        </p:nvSpPr>
        <p:spPr/>
        <p:txBody>
          <a:bodyPr/>
          <a:lstStyle/>
          <a:p>
            <a:pPr lvl="0"/>
            <a:r>
              <a:rPr lang="en-US" dirty="0" smtClean="0"/>
              <a:t>Preparation </a:t>
            </a:r>
            <a:endParaRPr lang="en-US" dirty="0"/>
          </a:p>
        </p:txBody>
      </p:sp>
    </p:spTree>
    <p:extLst>
      <p:ext uri="{BB962C8B-B14F-4D97-AF65-F5344CB8AC3E}">
        <p14:creationId xmlns:p14="http://schemas.microsoft.com/office/powerpoint/2010/main" val="626272398"/>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normAutofit/>
          </a:bodyPr>
          <a:lstStyle/>
          <a:p>
            <a:r>
              <a:rPr lang="en-US" sz="3200" dirty="0" smtClean="0"/>
              <a:t>Held before an exercise, briefings educate participants about their roles and responsibilities</a:t>
            </a:r>
          </a:p>
          <a:p>
            <a:r>
              <a:rPr lang="en-US" sz="3200" dirty="0" smtClean="0"/>
              <a:t>By scheduling separate briefings for all roles, core planning team members can ensure the right feedback goes to the right people</a:t>
            </a:r>
          </a:p>
          <a:p>
            <a:pPr lvl="1"/>
            <a:r>
              <a:rPr lang="en-US" sz="2800" dirty="0"/>
              <a:t>Executive sponsor briefings </a:t>
            </a:r>
            <a:endParaRPr lang="en-US" sz="2800" dirty="0" smtClean="0"/>
          </a:p>
          <a:p>
            <a:pPr lvl="1"/>
            <a:r>
              <a:rPr lang="en-US" sz="2800" dirty="0" smtClean="0"/>
              <a:t>Exercise </a:t>
            </a:r>
            <a:r>
              <a:rPr lang="en-US" sz="2800" dirty="0"/>
              <a:t>facilitator and data collector </a:t>
            </a:r>
            <a:r>
              <a:rPr lang="en-US" sz="2800" dirty="0" smtClean="0"/>
              <a:t>briefings</a:t>
            </a:r>
          </a:p>
          <a:p>
            <a:pPr lvl="1"/>
            <a:r>
              <a:rPr lang="en-US" sz="2800" dirty="0" smtClean="0"/>
              <a:t>Participant briefings</a:t>
            </a:r>
          </a:p>
          <a:p>
            <a:pPr lvl="1"/>
            <a:r>
              <a:rPr lang="en-US" sz="2800" dirty="0" smtClean="0"/>
              <a:t>Observer briefings</a:t>
            </a:r>
            <a:endParaRPr lang="en-US" sz="2800" dirty="0"/>
          </a:p>
        </p:txBody>
      </p:sp>
      <p:sp>
        <p:nvSpPr>
          <p:cNvPr id="2" name="Title 1"/>
          <p:cNvSpPr>
            <a:spLocks noGrp="1"/>
          </p:cNvSpPr>
          <p:nvPr>
            <p:ph type="title"/>
          </p:nvPr>
        </p:nvSpPr>
        <p:spPr/>
        <p:txBody>
          <a:bodyPr/>
          <a:lstStyle/>
          <a:p>
            <a:pPr lvl="0"/>
            <a:r>
              <a:rPr lang="en-US" dirty="0" smtClean="0"/>
              <a:t>Briefings </a:t>
            </a:r>
            <a:endParaRPr lang="en-US" dirty="0"/>
          </a:p>
        </p:txBody>
      </p:sp>
    </p:spTree>
    <p:extLst>
      <p:ext uri="{BB962C8B-B14F-4D97-AF65-F5344CB8AC3E}">
        <p14:creationId xmlns:p14="http://schemas.microsoft.com/office/powerpoint/2010/main" val="17258660"/>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FDCCD614-8FBD-014A-B7AF-9AD639BFF106}" vid="{105594A6-EC1E-054D-9D8A-227399E66D10}"/>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FIRST_Training_4-3_03</Template>
  <TotalTime>19066</TotalTime>
  <Words>4152</Words>
  <Application>Microsoft Macintosh PowerPoint</Application>
  <PresentationFormat>On-screen Show (4:3)</PresentationFormat>
  <Paragraphs>291</Paragraphs>
  <Slides>27</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Aharoni</vt:lpstr>
      <vt:lpstr>Calibri</vt:lpstr>
      <vt:lpstr>Lucida Grande</vt:lpstr>
      <vt:lpstr>Lucida Sans Regular</vt:lpstr>
      <vt:lpstr>ＭＳ Ｐゴシック</vt:lpstr>
      <vt:lpstr>Arial</vt:lpstr>
      <vt:lpstr>Custom Design</vt:lpstr>
      <vt:lpstr>Module 7:  Conducting  an Exercise </vt:lpstr>
      <vt:lpstr>Copyright</vt:lpstr>
      <vt:lpstr>Agenda</vt:lpstr>
      <vt:lpstr>Exercise Creation Process</vt:lpstr>
      <vt:lpstr>Exercise Structure</vt:lpstr>
      <vt:lpstr>Communication Methods  During an Exercise </vt:lpstr>
      <vt:lpstr>Communication Methods  During an Exercise </vt:lpstr>
      <vt:lpstr>Preparation </vt:lpstr>
      <vt:lpstr>Briefings </vt:lpstr>
      <vt:lpstr>Conduct for Discussion-Based Exercises</vt:lpstr>
      <vt:lpstr>Multimedia Presentation</vt:lpstr>
      <vt:lpstr>Facilitated Discussion</vt:lpstr>
      <vt:lpstr>Moderated Discussion</vt:lpstr>
      <vt:lpstr>Exercise Data Collection</vt:lpstr>
      <vt:lpstr>Conduct for Operations-Based Exercises</vt:lpstr>
      <vt:lpstr>Control</vt:lpstr>
      <vt:lpstr>Exercise Data Collection</vt:lpstr>
      <vt:lpstr>Contingency Process</vt:lpstr>
      <vt:lpstr>Scenario Injects </vt:lpstr>
      <vt:lpstr>Wrap-Up Activities </vt:lpstr>
      <vt:lpstr>Debriefings </vt:lpstr>
      <vt:lpstr>Player Hot Wash </vt:lpstr>
      <vt:lpstr>Facilitator Debriefing </vt:lpstr>
      <vt:lpstr>Check Your Learning!</vt:lpstr>
      <vt:lpstr>Conclusion</vt:lpstr>
      <vt:lpstr>PowerPoint Presentation</vt:lpstr>
      <vt:lpstr>PowerPoint Presentation</vt:lpstr>
    </vt:vector>
  </TitlesOfParts>
  <Manager/>
  <Company/>
  <LinksUpToDate>false</LinksUpToDate>
  <SharedDoc>false</SharedDoc>
  <HyperlinkBase/>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Exercise Course</dc:title>
  <dc:subject/>
  <dc:creator>FIRST.org</dc:creator>
  <cp:keywords/>
  <dc:description/>
  <cp:lastModifiedBy>Serge Droz</cp:lastModifiedBy>
  <cp:revision>290</cp:revision>
  <cp:lastPrinted>2017-06-20T22:20:02Z</cp:lastPrinted>
  <dcterms:created xsi:type="dcterms:W3CDTF">2017-06-18T18:57:04Z</dcterms:created>
  <dcterms:modified xsi:type="dcterms:W3CDTF">2017-12-24T10:29:07Z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