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47" r:id="rId1"/>
  </p:sldMasterIdLst>
  <p:notesMasterIdLst>
    <p:notesMasterId r:id="rId23"/>
  </p:notesMasterIdLst>
  <p:handoutMasterIdLst>
    <p:handoutMasterId r:id="rId24"/>
  </p:handoutMasterIdLst>
  <p:sldIdLst>
    <p:sldId id="450" r:id="rId2"/>
    <p:sldId id="621" r:id="rId3"/>
    <p:sldId id="451" r:id="rId4"/>
    <p:sldId id="619" r:id="rId5"/>
    <p:sldId id="453" r:id="rId6"/>
    <p:sldId id="454" r:id="rId7"/>
    <p:sldId id="456" r:id="rId8"/>
    <p:sldId id="457" r:id="rId9"/>
    <p:sldId id="458" r:id="rId10"/>
    <p:sldId id="459" r:id="rId11"/>
    <p:sldId id="460" r:id="rId12"/>
    <p:sldId id="461" r:id="rId13"/>
    <p:sldId id="462" r:id="rId14"/>
    <p:sldId id="463" r:id="rId15"/>
    <p:sldId id="464" r:id="rId16"/>
    <p:sldId id="465" r:id="rId17"/>
    <p:sldId id="466" r:id="rId18"/>
    <p:sldId id="620" r:id="rId19"/>
    <p:sldId id="468" r:id="rId20"/>
    <p:sldId id="469" r:id="rId21"/>
    <p:sldId id="425" r:id="rId22"/>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48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DA7D7"/>
    <a:srgbClr val="3F95C8"/>
    <a:srgbClr val="23669B"/>
    <a:srgbClr val="FFFBC4"/>
    <a:srgbClr val="E7A2FF"/>
    <a:srgbClr val="2B812B"/>
    <a:srgbClr val="C3EBC3"/>
    <a:srgbClr val="206220"/>
    <a:srgbClr val="054ABB"/>
    <a:srgbClr val="03348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211" autoAdjust="0"/>
    <p:restoredTop sz="60510" autoAdjust="0"/>
  </p:normalViewPr>
  <p:slideViewPr>
    <p:cSldViewPr snapToGrid="0">
      <p:cViewPr varScale="1">
        <p:scale>
          <a:sx n="62" d="100"/>
          <a:sy n="62" d="100"/>
        </p:scale>
        <p:origin x="2168" y="200"/>
      </p:cViewPr>
      <p:guideLst>
        <p:guide orient="horz" pos="2160"/>
        <p:guide pos="480"/>
      </p:guideLst>
    </p:cSldViewPr>
  </p:slideViewPr>
  <p:outlineViewPr>
    <p:cViewPr>
      <p:scale>
        <a:sx n="33" d="100"/>
        <a:sy n="33" d="100"/>
      </p:scale>
      <p:origin x="0" y="-1912"/>
    </p:cViewPr>
  </p:outlineViewPr>
  <p:notesTextViewPr>
    <p:cViewPr>
      <p:scale>
        <a:sx n="110" d="100"/>
        <a:sy n="110" d="100"/>
      </p:scale>
      <p:origin x="0" y="0"/>
    </p:cViewPr>
  </p:notesTextViewPr>
  <p:sorterViewPr>
    <p:cViewPr>
      <p:scale>
        <a:sx n="200" d="100"/>
        <a:sy n="200" d="100"/>
      </p:scale>
      <p:origin x="0" y="0"/>
    </p:cViewPr>
  </p:sorterViewPr>
  <p:notesViewPr>
    <p:cSldViewPr snapToGrid="0" snapToObjects="1">
      <p:cViewPr varScale="1">
        <p:scale>
          <a:sx n="82" d="100"/>
          <a:sy n="82" d="100"/>
        </p:scale>
        <p:origin x="1976" y="16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handoutMaster" Target="handoutMasters/handoutMaster1.xml"/><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92C7256-9A89-4A43-9437-C23C8E410198}" type="doc">
      <dgm:prSet loTypeId="urn:microsoft.com/office/officeart/2005/8/layout/cycle5" loCatId="" qsTypeId="urn:microsoft.com/office/officeart/2005/8/quickstyle/simple4" qsCatId="simple" csTypeId="urn:microsoft.com/office/officeart/2005/8/colors/accent1_5" csCatId="accent1" phldr="1"/>
      <dgm:spPr/>
      <dgm:t>
        <a:bodyPr/>
        <a:lstStyle/>
        <a:p>
          <a:endParaRPr lang="en-US"/>
        </a:p>
      </dgm:t>
    </dgm:pt>
    <dgm:pt modelId="{0FBEE34A-0356-8945-B2BF-A6035E395D45}">
      <dgm:prSet phldrT="[Text]"/>
      <dgm:spPr>
        <a:solidFill>
          <a:schemeClr val="accent5">
            <a:lumMod val="75000"/>
          </a:schemeClr>
        </a:solidFill>
      </dgm:spPr>
      <dgm:t>
        <a:bodyPr/>
        <a:lstStyle/>
        <a:p>
          <a:r>
            <a:rPr lang="en-US" b="1" dirty="0" smtClean="0">
              <a:latin typeface="Calibri" charset="0"/>
              <a:ea typeface="Calibri" charset="0"/>
              <a:cs typeface="Calibri" charset="0"/>
            </a:rPr>
            <a:t>PHASE 1: </a:t>
          </a:r>
          <a:r>
            <a:rPr lang="en-US" dirty="0" smtClean="0">
              <a:latin typeface="Calibri" charset="0"/>
              <a:ea typeface="Calibri" charset="0"/>
              <a:cs typeface="Calibri" charset="0"/>
            </a:rPr>
            <a:t>DESIGN</a:t>
          </a:r>
          <a:endParaRPr lang="en-US" dirty="0">
            <a:latin typeface="Calibri" charset="0"/>
            <a:ea typeface="Calibri" charset="0"/>
            <a:cs typeface="Calibri" charset="0"/>
          </a:endParaRPr>
        </a:p>
      </dgm:t>
    </dgm:pt>
    <dgm:pt modelId="{8FD0C49B-73EF-4B4B-A9D9-C9798C0EA903}" type="parTrans" cxnId="{706416ED-1990-2A4E-8539-DB4AC3774426}">
      <dgm:prSet/>
      <dgm:spPr/>
      <dgm:t>
        <a:bodyPr/>
        <a:lstStyle/>
        <a:p>
          <a:endParaRPr lang="en-US">
            <a:latin typeface="Lucida Sans" charset="0"/>
            <a:ea typeface="Lucida Sans" charset="0"/>
            <a:cs typeface="Lucida Sans" charset="0"/>
          </a:endParaRPr>
        </a:p>
      </dgm:t>
    </dgm:pt>
    <dgm:pt modelId="{E6DAE479-3D40-5047-B5D2-D6AE9E64E05B}" type="sibTrans" cxnId="{706416ED-1990-2A4E-8539-DB4AC3774426}">
      <dgm:prSet/>
      <dgm:spPr>
        <a:ln w="76200" cmpd="sng">
          <a:solidFill>
            <a:schemeClr val="accent2"/>
          </a:solidFill>
          <a:headEnd type="none"/>
          <a:tailEnd type="triangle"/>
        </a:ln>
      </dgm:spPr>
      <dgm:t>
        <a:bodyPr/>
        <a:lstStyle/>
        <a:p>
          <a:endParaRPr lang="en-US">
            <a:latin typeface="Lucida Sans" charset="0"/>
            <a:ea typeface="Lucida Sans" charset="0"/>
            <a:cs typeface="Lucida Sans" charset="0"/>
          </a:endParaRPr>
        </a:p>
      </dgm:t>
    </dgm:pt>
    <dgm:pt modelId="{59CFDDCA-FC7C-1642-8C52-CBB29CF84543}">
      <dgm:prSet phldrT="[Text]"/>
      <dgm:spPr>
        <a:solidFill>
          <a:schemeClr val="accent5">
            <a:lumMod val="75000"/>
          </a:schemeClr>
        </a:solidFill>
      </dgm:spPr>
      <dgm:t>
        <a:bodyPr/>
        <a:lstStyle/>
        <a:p>
          <a:r>
            <a:rPr lang="en-US" b="1" dirty="0" smtClean="0">
              <a:latin typeface="Calibri" charset="0"/>
              <a:ea typeface="Calibri" charset="0"/>
              <a:cs typeface="Calibri" charset="0"/>
            </a:rPr>
            <a:t>PHASE 2: </a:t>
          </a:r>
          <a:r>
            <a:rPr lang="en-US" b="0" dirty="0" smtClean="0">
              <a:latin typeface="Calibri" charset="0"/>
              <a:ea typeface="Calibri" charset="0"/>
              <a:cs typeface="Calibri" charset="0"/>
            </a:rPr>
            <a:t>DEVELOP</a:t>
          </a:r>
          <a:endParaRPr lang="en-US" b="0" dirty="0">
            <a:latin typeface="Calibri" charset="0"/>
            <a:ea typeface="Calibri" charset="0"/>
            <a:cs typeface="Calibri" charset="0"/>
          </a:endParaRPr>
        </a:p>
      </dgm:t>
    </dgm:pt>
    <dgm:pt modelId="{8A9C0C95-7EE7-DB47-982F-7D0A45F4E0EB}" type="parTrans" cxnId="{04E65D5A-D6B0-2544-B1DA-6274E9822D80}">
      <dgm:prSet/>
      <dgm:spPr/>
      <dgm:t>
        <a:bodyPr/>
        <a:lstStyle/>
        <a:p>
          <a:endParaRPr lang="en-US">
            <a:latin typeface="Lucida Sans" charset="0"/>
            <a:ea typeface="Lucida Sans" charset="0"/>
            <a:cs typeface="Lucida Sans" charset="0"/>
          </a:endParaRPr>
        </a:p>
      </dgm:t>
    </dgm:pt>
    <dgm:pt modelId="{1020DDF4-2E4D-9C48-819F-F127DC23722D}" type="sibTrans" cxnId="{04E65D5A-D6B0-2544-B1DA-6274E9822D80}">
      <dgm:prSet/>
      <dgm:spPr>
        <a:ln w="76200" cmpd="sng">
          <a:solidFill>
            <a:schemeClr val="accent2"/>
          </a:solidFill>
          <a:headEnd type="none"/>
          <a:tailEnd type="triangle"/>
        </a:ln>
      </dgm:spPr>
      <dgm:t>
        <a:bodyPr/>
        <a:lstStyle/>
        <a:p>
          <a:endParaRPr lang="en-US">
            <a:latin typeface="Lucida Sans" charset="0"/>
            <a:ea typeface="Lucida Sans" charset="0"/>
            <a:cs typeface="Lucida Sans" charset="0"/>
          </a:endParaRPr>
        </a:p>
      </dgm:t>
    </dgm:pt>
    <dgm:pt modelId="{FB018E01-B84C-4449-B537-A68D8149C894}">
      <dgm:prSet phldrT="[Text]"/>
      <dgm:spPr>
        <a:solidFill>
          <a:schemeClr val="accent5">
            <a:lumMod val="75000"/>
          </a:schemeClr>
        </a:solidFill>
      </dgm:spPr>
      <dgm:t>
        <a:bodyPr/>
        <a:lstStyle/>
        <a:p>
          <a:r>
            <a:rPr lang="en-US" b="1" dirty="0" smtClean="0">
              <a:latin typeface="+mn-lt"/>
              <a:ea typeface="Lucida Sans" charset="0"/>
              <a:cs typeface="Lucida Sans" charset="0"/>
            </a:rPr>
            <a:t>PHASE 3: </a:t>
          </a:r>
          <a:r>
            <a:rPr lang="en-US" dirty="0" smtClean="0">
              <a:latin typeface="+mn-lt"/>
              <a:ea typeface="Lucida Sans" charset="0"/>
              <a:cs typeface="Lucida Sans" charset="0"/>
            </a:rPr>
            <a:t>CONDUCT</a:t>
          </a:r>
          <a:endParaRPr lang="en-US" dirty="0">
            <a:latin typeface="+mn-lt"/>
            <a:ea typeface="Lucida Sans" charset="0"/>
            <a:cs typeface="Lucida Sans" charset="0"/>
          </a:endParaRPr>
        </a:p>
      </dgm:t>
    </dgm:pt>
    <dgm:pt modelId="{520AB5AC-B0FB-374A-9A4F-2C2B62FA5371}" type="parTrans" cxnId="{07DB450A-A388-DA41-BBA1-005185DF8348}">
      <dgm:prSet/>
      <dgm:spPr/>
      <dgm:t>
        <a:bodyPr/>
        <a:lstStyle/>
        <a:p>
          <a:endParaRPr lang="en-US">
            <a:latin typeface="Lucida Sans" charset="0"/>
            <a:ea typeface="Lucida Sans" charset="0"/>
            <a:cs typeface="Lucida Sans" charset="0"/>
          </a:endParaRPr>
        </a:p>
      </dgm:t>
    </dgm:pt>
    <dgm:pt modelId="{C7E0D819-04F7-0142-A45B-C3474726C4F3}" type="sibTrans" cxnId="{07DB450A-A388-DA41-BBA1-005185DF8348}">
      <dgm:prSet/>
      <dgm:spPr>
        <a:ln w="76200" cmpd="sng">
          <a:solidFill>
            <a:schemeClr val="accent2"/>
          </a:solidFill>
          <a:headEnd type="none"/>
          <a:tailEnd type="triangle"/>
        </a:ln>
      </dgm:spPr>
      <dgm:t>
        <a:bodyPr/>
        <a:lstStyle/>
        <a:p>
          <a:endParaRPr lang="en-US">
            <a:latin typeface="Lucida Sans" charset="0"/>
            <a:ea typeface="Lucida Sans" charset="0"/>
            <a:cs typeface="Lucida Sans" charset="0"/>
          </a:endParaRPr>
        </a:p>
      </dgm:t>
    </dgm:pt>
    <dgm:pt modelId="{4F5B987C-9D2B-B442-B160-9D3A69A461EE}">
      <dgm:prSet phldrT="[Text]"/>
      <dgm:spPr>
        <a:solidFill>
          <a:schemeClr val="accent5">
            <a:lumMod val="75000"/>
          </a:schemeClr>
        </a:solidFill>
      </dgm:spPr>
      <dgm:t>
        <a:bodyPr/>
        <a:lstStyle/>
        <a:p>
          <a:r>
            <a:rPr lang="en-US" b="1" dirty="0" smtClean="0">
              <a:latin typeface="Calibri" charset="0"/>
              <a:ea typeface="Calibri" charset="0"/>
              <a:cs typeface="Calibri" charset="0"/>
            </a:rPr>
            <a:t>PHASE 4: </a:t>
          </a:r>
          <a:r>
            <a:rPr lang="en-US" b="0" dirty="0" smtClean="0">
              <a:latin typeface="Calibri" charset="0"/>
              <a:ea typeface="Calibri" charset="0"/>
              <a:cs typeface="Calibri" charset="0"/>
            </a:rPr>
            <a:t>EVALUATE</a:t>
          </a:r>
          <a:endParaRPr lang="en-US" b="0" dirty="0">
            <a:latin typeface="Calibri" charset="0"/>
            <a:ea typeface="Calibri" charset="0"/>
            <a:cs typeface="Calibri" charset="0"/>
          </a:endParaRPr>
        </a:p>
      </dgm:t>
    </dgm:pt>
    <dgm:pt modelId="{DBC6AB92-8A3A-3A4D-A924-F3C253EAD51A}" type="parTrans" cxnId="{FAA8B177-2ECA-B941-9C20-31396CAC3084}">
      <dgm:prSet/>
      <dgm:spPr/>
      <dgm:t>
        <a:bodyPr/>
        <a:lstStyle/>
        <a:p>
          <a:endParaRPr lang="en-US">
            <a:latin typeface="Lucida Sans" charset="0"/>
            <a:ea typeface="Lucida Sans" charset="0"/>
            <a:cs typeface="Lucida Sans" charset="0"/>
          </a:endParaRPr>
        </a:p>
      </dgm:t>
    </dgm:pt>
    <dgm:pt modelId="{FAD47BF6-77D6-5547-BF9A-D7E28D406142}" type="sibTrans" cxnId="{FAA8B177-2ECA-B941-9C20-31396CAC3084}">
      <dgm:prSet/>
      <dgm:spPr>
        <a:ln w="76200" cmpd="sng">
          <a:solidFill>
            <a:schemeClr val="accent2"/>
          </a:solidFill>
          <a:headEnd type="none"/>
          <a:tailEnd type="triangle"/>
        </a:ln>
      </dgm:spPr>
      <dgm:t>
        <a:bodyPr/>
        <a:lstStyle/>
        <a:p>
          <a:endParaRPr lang="en-US">
            <a:latin typeface="Lucida Sans" charset="0"/>
            <a:ea typeface="Lucida Sans" charset="0"/>
            <a:cs typeface="Lucida Sans" charset="0"/>
          </a:endParaRPr>
        </a:p>
      </dgm:t>
    </dgm:pt>
    <dgm:pt modelId="{169EB01C-A7B1-6F48-A8DC-8B428A7026FB}" type="pres">
      <dgm:prSet presAssocID="{592C7256-9A89-4A43-9437-C23C8E410198}" presName="cycle" presStyleCnt="0">
        <dgm:presLayoutVars>
          <dgm:dir/>
          <dgm:resizeHandles val="exact"/>
        </dgm:presLayoutVars>
      </dgm:prSet>
      <dgm:spPr/>
      <dgm:t>
        <a:bodyPr/>
        <a:lstStyle/>
        <a:p>
          <a:endParaRPr lang="en-US"/>
        </a:p>
      </dgm:t>
    </dgm:pt>
    <dgm:pt modelId="{84C0C6A6-0145-EA49-80E4-7591E7AD89A5}" type="pres">
      <dgm:prSet presAssocID="{0FBEE34A-0356-8945-B2BF-A6035E395D45}" presName="node" presStyleLbl="node1" presStyleIdx="0" presStyleCnt="4">
        <dgm:presLayoutVars>
          <dgm:bulletEnabled val="1"/>
        </dgm:presLayoutVars>
      </dgm:prSet>
      <dgm:spPr/>
      <dgm:t>
        <a:bodyPr/>
        <a:lstStyle/>
        <a:p>
          <a:endParaRPr lang="en-US"/>
        </a:p>
      </dgm:t>
    </dgm:pt>
    <dgm:pt modelId="{9E29FF66-BEF0-5C47-8F2E-8F892A6B3C39}" type="pres">
      <dgm:prSet presAssocID="{0FBEE34A-0356-8945-B2BF-A6035E395D45}" presName="spNode" presStyleCnt="0"/>
      <dgm:spPr/>
    </dgm:pt>
    <dgm:pt modelId="{7D022A6C-A8D2-F440-9041-81AB9065676F}" type="pres">
      <dgm:prSet presAssocID="{E6DAE479-3D40-5047-B5D2-D6AE9E64E05B}" presName="sibTrans" presStyleLbl="sibTrans1D1" presStyleIdx="0" presStyleCnt="4"/>
      <dgm:spPr/>
      <dgm:t>
        <a:bodyPr/>
        <a:lstStyle/>
        <a:p>
          <a:endParaRPr lang="en-US"/>
        </a:p>
      </dgm:t>
    </dgm:pt>
    <dgm:pt modelId="{7C26C112-6827-8E4F-B2D9-D5D65A50DE7C}" type="pres">
      <dgm:prSet presAssocID="{59CFDDCA-FC7C-1642-8C52-CBB29CF84543}" presName="node" presStyleLbl="node1" presStyleIdx="1" presStyleCnt="4">
        <dgm:presLayoutVars>
          <dgm:bulletEnabled val="1"/>
        </dgm:presLayoutVars>
      </dgm:prSet>
      <dgm:spPr/>
      <dgm:t>
        <a:bodyPr/>
        <a:lstStyle/>
        <a:p>
          <a:endParaRPr lang="en-US"/>
        </a:p>
      </dgm:t>
    </dgm:pt>
    <dgm:pt modelId="{F03693A7-33FA-8E42-84F4-BA05081CF7F8}" type="pres">
      <dgm:prSet presAssocID="{59CFDDCA-FC7C-1642-8C52-CBB29CF84543}" presName="spNode" presStyleCnt="0"/>
      <dgm:spPr/>
    </dgm:pt>
    <dgm:pt modelId="{C0F939E8-17B6-B74C-A980-0B004816B129}" type="pres">
      <dgm:prSet presAssocID="{1020DDF4-2E4D-9C48-819F-F127DC23722D}" presName="sibTrans" presStyleLbl="sibTrans1D1" presStyleIdx="1" presStyleCnt="4"/>
      <dgm:spPr/>
      <dgm:t>
        <a:bodyPr/>
        <a:lstStyle/>
        <a:p>
          <a:endParaRPr lang="en-US"/>
        </a:p>
      </dgm:t>
    </dgm:pt>
    <dgm:pt modelId="{BA84484A-B3BB-C94A-8345-EACA861E2215}" type="pres">
      <dgm:prSet presAssocID="{FB018E01-B84C-4449-B537-A68D8149C894}" presName="node" presStyleLbl="node1" presStyleIdx="2" presStyleCnt="4">
        <dgm:presLayoutVars>
          <dgm:bulletEnabled val="1"/>
        </dgm:presLayoutVars>
      </dgm:prSet>
      <dgm:spPr/>
      <dgm:t>
        <a:bodyPr/>
        <a:lstStyle/>
        <a:p>
          <a:endParaRPr lang="en-US"/>
        </a:p>
      </dgm:t>
    </dgm:pt>
    <dgm:pt modelId="{4C1E8399-1F69-3F42-83ED-4005A092F13C}" type="pres">
      <dgm:prSet presAssocID="{FB018E01-B84C-4449-B537-A68D8149C894}" presName="spNode" presStyleCnt="0"/>
      <dgm:spPr/>
    </dgm:pt>
    <dgm:pt modelId="{2646C32D-DA64-734B-8E22-C3D2C01E9041}" type="pres">
      <dgm:prSet presAssocID="{C7E0D819-04F7-0142-A45B-C3474726C4F3}" presName="sibTrans" presStyleLbl="sibTrans1D1" presStyleIdx="2" presStyleCnt="4"/>
      <dgm:spPr/>
      <dgm:t>
        <a:bodyPr/>
        <a:lstStyle/>
        <a:p>
          <a:endParaRPr lang="en-US"/>
        </a:p>
      </dgm:t>
    </dgm:pt>
    <dgm:pt modelId="{B3711BA1-3334-9047-B797-89F5B8FE57A0}" type="pres">
      <dgm:prSet presAssocID="{4F5B987C-9D2B-B442-B160-9D3A69A461EE}" presName="node" presStyleLbl="node1" presStyleIdx="3" presStyleCnt="4">
        <dgm:presLayoutVars>
          <dgm:bulletEnabled val="1"/>
        </dgm:presLayoutVars>
      </dgm:prSet>
      <dgm:spPr/>
      <dgm:t>
        <a:bodyPr/>
        <a:lstStyle/>
        <a:p>
          <a:endParaRPr lang="en-US"/>
        </a:p>
      </dgm:t>
    </dgm:pt>
    <dgm:pt modelId="{D69BA042-79ED-CE45-BD7E-73759C30EAA4}" type="pres">
      <dgm:prSet presAssocID="{4F5B987C-9D2B-B442-B160-9D3A69A461EE}" presName="spNode" presStyleCnt="0"/>
      <dgm:spPr/>
    </dgm:pt>
    <dgm:pt modelId="{EB4CDB71-3E39-3048-A084-1BA85C5DE8C0}" type="pres">
      <dgm:prSet presAssocID="{FAD47BF6-77D6-5547-BF9A-D7E28D406142}" presName="sibTrans" presStyleLbl="sibTrans1D1" presStyleIdx="3" presStyleCnt="4"/>
      <dgm:spPr/>
      <dgm:t>
        <a:bodyPr/>
        <a:lstStyle/>
        <a:p>
          <a:endParaRPr lang="en-US"/>
        </a:p>
      </dgm:t>
    </dgm:pt>
  </dgm:ptLst>
  <dgm:cxnLst>
    <dgm:cxn modelId="{07DB450A-A388-DA41-BBA1-005185DF8348}" srcId="{592C7256-9A89-4A43-9437-C23C8E410198}" destId="{FB018E01-B84C-4449-B537-A68D8149C894}" srcOrd="2" destOrd="0" parTransId="{520AB5AC-B0FB-374A-9A4F-2C2B62FA5371}" sibTransId="{C7E0D819-04F7-0142-A45B-C3474726C4F3}"/>
    <dgm:cxn modelId="{04E65D5A-D6B0-2544-B1DA-6274E9822D80}" srcId="{592C7256-9A89-4A43-9437-C23C8E410198}" destId="{59CFDDCA-FC7C-1642-8C52-CBB29CF84543}" srcOrd="1" destOrd="0" parTransId="{8A9C0C95-7EE7-DB47-982F-7D0A45F4E0EB}" sibTransId="{1020DDF4-2E4D-9C48-819F-F127DC23722D}"/>
    <dgm:cxn modelId="{D14E2E89-3893-714D-B59C-7F190B33FA7E}" type="presOf" srcId="{592C7256-9A89-4A43-9437-C23C8E410198}" destId="{169EB01C-A7B1-6F48-A8DC-8B428A7026FB}" srcOrd="0" destOrd="0" presId="urn:microsoft.com/office/officeart/2005/8/layout/cycle5"/>
    <dgm:cxn modelId="{83C38DE9-97ED-A640-BDBD-97B38A1AAA79}" type="presOf" srcId="{59CFDDCA-FC7C-1642-8C52-CBB29CF84543}" destId="{7C26C112-6827-8E4F-B2D9-D5D65A50DE7C}" srcOrd="0" destOrd="0" presId="urn:microsoft.com/office/officeart/2005/8/layout/cycle5"/>
    <dgm:cxn modelId="{749285B6-2EB7-BC4A-B03D-8768441634BB}" type="presOf" srcId="{0FBEE34A-0356-8945-B2BF-A6035E395D45}" destId="{84C0C6A6-0145-EA49-80E4-7591E7AD89A5}" srcOrd="0" destOrd="0" presId="urn:microsoft.com/office/officeart/2005/8/layout/cycle5"/>
    <dgm:cxn modelId="{C929DEDA-68F2-6141-B2EE-20E4CE6E068D}" type="presOf" srcId="{E6DAE479-3D40-5047-B5D2-D6AE9E64E05B}" destId="{7D022A6C-A8D2-F440-9041-81AB9065676F}" srcOrd="0" destOrd="0" presId="urn:microsoft.com/office/officeart/2005/8/layout/cycle5"/>
    <dgm:cxn modelId="{B41E5314-545C-AC4D-85B2-6F0C11BC158C}" type="presOf" srcId="{FAD47BF6-77D6-5547-BF9A-D7E28D406142}" destId="{EB4CDB71-3E39-3048-A084-1BA85C5DE8C0}" srcOrd="0" destOrd="0" presId="urn:microsoft.com/office/officeart/2005/8/layout/cycle5"/>
    <dgm:cxn modelId="{1230BF51-E9A2-2C4C-8AE4-741A417CD622}" type="presOf" srcId="{1020DDF4-2E4D-9C48-819F-F127DC23722D}" destId="{C0F939E8-17B6-B74C-A980-0B004816B129}" srcOrd="0" destOrd="0" presId="urn:microsoft.com/office/officeart/2005/8/layout/cycle5"/>
    <dgm:cxn modelId="{FC40D6C0-4670-1142-A77E-634D5465630A}" type="presOf" srcId="{4F5B987C-9D2B-B442-B160-9D3A69A461EE}" destId="{B3711BA1-3334-9047-B797-89F5B8FE57A0}" srcOrd="0" destOrd="0" presId="urn:microsoft.com/office/officeart/2005/8/layout/cycle5"/>
    <dgm:cxn modelId="{23715C76-505E-B640-8B57-E581EAB58123}" type="presOf" srcId="{FB018E01-B84C-4449-B537-A68D8149C894}" destId="{BA84484A-B3BB-C94A-8345-EACA861E2215}" srcOrd="0" destOrd="0" presId="urn:microsoft.com/office/officeart/2005/8/layout/cycle5"/>
    <dgm:cxn modelId="{5EB07A5E-8DC1-D74E-9EE5-285F19505479}" type="presOf" srcId="{C7E0D819-04F7-0142-A45B-C3474726C4F3}" destId="{2646C32D-DA64-734B-8E22-C3D2C01E9041}" srcOrd="0" destOrd="0" presId="urn:microsoft.com/office/officeart/2005/8/layout/cycle5"/>
    <dgm:cxn modelId="{FAA8B177-2ECA-B941-9C20-31396CAC3084}" srcId="{592C7256-9A89-4A43-9437-C23C8E410198}" destId="{4F5B987C-9D2B-B442-B160-9D3A69A461EE}" srcOrd="3" destOrd="0" parTransId="{DBC6AB92-8A3A-3A4D-A924-F3C253EAD51A}" sibTransId="{FAD47BF6-77D6-5547-BF9A-D7E28D406142}"/>
    <dgm:cxn modelId="{706416ED-1990-2A4E-8539-DB4AC3774426}" srcId="{592C7256-9A89-4A43-9437-C23C8E410198}" destId="{0FBEE34A-0356-8945-B2BF-A6035E395D45}" srcOrd="0" destOrd="0" parTransId="{8FD0C49B-73EF-4B4B-A9D9-C9798C0EA903}" sibTransId="{E6DAE479-3D40-5047-B5D2-D6AE9E64E05B}"/>
    <dgm:cxn modelId="{E9B43D90-7C50-374D-9C79-17BF6E980414}" type="presParOf" srcId="{169EB01C-A7B1-6F48-A8DC-8B428A7026FB}" destId="{84C0C6A6-0145-EA49-80E4-7591E7AD89A5}" srcOrd="0" destOrd="0" presId="urn:microsoft.com/office/officeart/2005/8/layout/cycle5"/>
    <dgm:cxn modelId="{DEE7C434-F397-2B49-95F0-B2B7593D2994}" type="presParOf" srcId="{169EB01C-A7B1-6F48-A8DC-8B428A7026FB}" destId="{9E29FF66-BEF0-5C47-8F2E-8F892A6B3C39}" srcOrd="1" destOrd="0" presId="urn:microsoft.com/office/officeart/2005/8/layout/cycle5"/>
    <dgm:cxn modelId="{1EFBA26C-2DE6-2046-A531-66B3D74D28DA}" type="presParOf" srcId="{169EB01C-A7B1-6F48-A8DC-8B428A7026FB}" destId="{7D022A6C-A8D2-F440-9041-81AB9065676F}" srcOrd="2" destOrd="0" presId="urn:microsoft.com/office/officeart/2005/8/layout/cycle5"/>
    <dgm:cxn modelId="{3DD28DA6-54FA-AF41-B4A0-3BB5698B3B81}" type="presParOf" srcId="{169EB01C-A7B1-6F48-A8DC-8B428A7026FB}" destId="{7C26C112-6827-8E4F-B2D9-D5D65A50DE7C}" srcOrd="3" destOrd="0" presId="urn:microsoft.com/office/officeart/2005/8/layout/cycle5"/>
    <dgm:cxn modelId="{08B046BB-BD54-0F49-BF5B-52F894F40082}" type="presParOf" srcId="{169EB01C-A7B1-6F48-A8DC-8B428A7026FB}" destId="{F03693A7-33FA-8E42-84F4-BA05081CF7F8}" srcOrd="4" destOrd="0" presId="urn:microsoft.com/office/officeart/2005/8/layout/cycle5"/>
    <dgm:cxn modelId="{C76D8F68-8EA2-1640-81EF-761FDBD34F7D}" type="presParOf" srcId="{169EB01C-A7B1-6F48-A8DC-8B428A7026FB}" destId="{C0F939E8-17B6-B74C-A980-0B004816B129}" srcOrd="5" destOrd="0" presId="urn:microsoft.com/office/officeart/2005/8/layout/cycle5"/>
    <dgm:cxn modelId="{BA900B6D-834A-8549-A5D2-CD344B7519AD}" type="presParOf" srcId="{169EB01C-A7B1-6F48-A8DC-8B428A7026FB}" destId="{BA84484A-B3BB-C94A-8345-EACA861E2215}" srcOrd="6" destOrd="0" presId="urn:microsoft.com/office/officeart/2005/8/layout/cycle5"/>
    <dgm:cxn modelId="{D6E3096C-F555-0D40-946B-05A5B0D379D2}" type="presParOf" srcId="{169EB01C-A7B1-6F48-A8DC-8B428A7026FB}" destId="{4C1E8399-1F69-3F42-83ED-4005A092F13C}" srcOrd="7" destOrd="0" presId="urn:microsoft.com/office/officeart/2005/8/layout/cycle5"/>
    <dgm:cxn modelId="{D2EA9B34-BCA8-724C-B082-5F2DB379F65C}" type="presParOf" srcId="{169EB01C-A7B1-6F48-A8DC-8B428A7026FB}" destId="{2646C32D-DA64-734B-8E22-C3D2C01E9041}" srcOrd="8" destOrd="0" presId="urn:microsoft.com/office/officeart/2005/8/layout/cycle5"/>
    <dgm:cxn modelId="{9CB37959-E958-9542-A470-442F3EB93EEF}" type="presParOf" srcId="{169EB01C-A7B1-6F48-A8DC-8B428A7026FB}" destId="{B3711BA1-3334-9047-B797-89F5B8FE57A0}" srcOrd="9" destOrd="0" presId="urn:microsoft.com/office/officeart/2005/8/layout/cycle5"/>
    <dgm:cxn modelId="{723FC83B-3338-A348-A1DC-48A443C68E9F}" type="presParOf" srcId="{169EB01C-A7B1-6F48-A8DC-8B428A7026FB}" destId="{D69BA042-79ED-CE45-BD7E-73759C30EAA4}" srcOrd="10" destOrd="0" presId="urn:microsoft.com/office/officeart/2005/8/layout/cycle5"/>
    <dgm:cxn modelId="{3D3946DC-B165-8A46-BB54-0300C13D275F}" type="presParOf" srcId="{169EB01C-A7B1-6F48-A8DC-8B428A7026FB}" destId="{EB4CDB71-3E39-3048-A084-1BA85C5DE8C0}" srcOrd="11"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92C7256-9A89-4A43-9437-C23C8E410198}" type="doc">
      <dgm:prSet loTypeId="urn:microsoft.com/office/officeart/2005/8/layout/cycle5" loCatId="" qsTypeId="urn:microsoft.com/office/officeart/2005/8/quickstyle/simple4" qsCatId="simple" csTypeId="urn:microsoft.com/office/officeart/2005/8/colors/accent1_5" csCatId="accent1" phldr="1"/>
      <dgm:spPr/>
      <dgm:t>
        <a:bodyPr/>
        <a:lstStyle/>
        <a:p>
          <a:endParaRPr lang="en-US"/>
        </a:p>
      </dgm:t>
    </dgm:pt>
    <dgm:pt modelId="{0FBEE34A-0356-8945-B2BF-A6035E395D45}">
      <dgm:prSet phldrT="[Text]" custT="1"/>
      <dgm:spPr>
        <a:solidFill>
          <a:schemeClr val="accent5">
            <a:lumMod val="75000"/>
          </a:schemeClr>
        </a:solidFill>
      </dgm:spPr>
      <dgm:t>
        <a:bodyPr/>
        <a:lstStyle/>
        <a:p>
          <a:r>
            <a:rPr lang="en-US" sz="1800" b="0" i="0" dirty="0" smtClean="0">
              <a:latin typeface="Calibri" charset="0"/>
              <a:ea typeface="Calibri" charset="0"/>
              <a:cs typeface="Calibri" charset="0"/>
            </a:rPr>
            <a:t>1. Observe Actions</a:t>
          </a:r>
          <a:endParaRPr lang="en-US" sz="1800" b="0" i="0" dirty="0">
            <a:latin typeface="Calibri" charset="0"/>
            <a:ea typeface="Calibri" charset="0"/>
            <a:cs typeface="Calibri" charset="0"/>
          </a:endParaRPr>
        </a:p>
      </dgm:t>
    </dgm:pt>
    <dgm:pt modelId="{8FD0C49B-73EF-4B4B-A9D9-C9798C0EA903}" type="parTrans" cxnId="{706416ED-1990-2A4E-8539-DB4AC3774426}">
      <dgm:prSet/>
      <dgm:spPr/>
      <dgm:t>
        <a:bodyPr/>
        <a:lstStyle/>
        <a:p>
          <a:endParaRPr lang="en-US" sz="1600" b="0" i="0" dirty="0">
            <a:latin typeface="Lucida Sans"/>
            <a:ea typeface="Lucida Sans" charset="0"/>
            <a:cs typeface="Lucida Sans"/>
          </a:endParaRPr>
        </a:p>
      </dgm:t>
    </dgm:pt>
    <dgm:pt modelId="{E6DAE479-3D40-5047-B5D2-D6AE9E64E05B}" type="sibTrans" cxnId="{706416ED-1990-2A4E-8539-DB4AC3774426}">
      <dgm:prSet/>
      <dgm:spPr>
        <a:ln w="76200" cmpd="sng">
          <a:solidFill>
            <a:schemeClr val="accent2"/>
          </a:solidFill>
          <a:headEnd type="none"/>
          <a:tailEnd type="triangle"/>
        </a:ln>
      </dgm:spPr>
      <dgm:t>
        <a:bodyPr/>
        <a:lstStyle/>
        <a:p>
          <a:endParaRPr lang="en-US" sz="1800" b="0" i="0" dirty="0">
            <a:latin typeface="Calibri" charset="0"/>
            <a:ea typeface="Calibri" charset="0"/>
            <a:cs typeface="Calibri" charset="0"/>
          </a:endParaRPr>
        </a:p>
      </dgm:t>
    </dgm:pt>
    <dgm:pt modelId="{59CFDDCA-FC7C-1642-8C52-CBB29CF84543}">
      <dgm:prSet phldrT="[Text]" custT="1"/>
      <dgm:spPr>
        <a:solidFill>
          <a:schemeClr val="accent5">
            <a:lumMod val="75000"/>
          </a:schemeClr>
        </a:solidFill>
      </dgm:spPr>
      <dgm:t>
        <a:bodyPr/>
        <a:lstStyle/>
        <a:p>
          <a:r>
            <a:rPr lang="en-US" sz="1800" b="0" i="0" dirty="0" smtClean="0">
              <a:latin typeface="Calibri" charset="0"/>
              <a:ea typeface="Calibri" charset="0"/>
              <a:cs typeface="Calibri" charset="0"/>
            </a:rPr>
            <a:t>2. Note Observations for Later Evaluation</a:t>
          </a:r>
          <a:endParaRPr lang="en-US" sz="1800" b="0" i="0" dirty="0">
            <a:latin typeface="Calibri" charset="0"/>
            <a:ea typeface="Calibri" charset="0"/>
            <a:cs typeface="Calibri" charset="0"/>
          </a:endParaRPr>
        </a:p>
      </dgm:t>
    </dgm:pt>
    <dgm:pt modelId="{8A9C0C95-7EE7-DB47-982F-7D0A45F4E0EB}" type="parTrans" cxnId="{04E65D5A-D6B0-2544-B1DA-6274E9822D80}">
      <dgm:prSet/>
      <dgm:spPr/>
      <dgm:t>
        <a:bodyPr/>
        <a:lstStyle/>
        <a:p>
          <a:endParaRPr lang="en-US" sz="1600" b="0" i="0" dirty="0">
            <a:latin typeface="Lucida Sans"/>
            <a:ea typeface="Lucida Sans" charset="0"/>
            <a:cs typeface="Lucida Sans"/>
          </a:endParaRPr>
        </a:p>
      </dgm:t>
    </dgm:pt>
    <dgm:pt modelId="{1020DDF4-2E4D-9C48-819F-F127DC23722D}" type="sibTrans" cxnId="{04E65D5A-D6B0-2544-B1DA-6274E9822D80}">
      <dgm:prSet/>
      <dgm:spPr>
        <a:ln w="76200" cmpd="sng">
          <a:solidFill>
            <a:schemeClr val="accent2"/>
          </a:solidFill>
          <a:headEnd type="none"/>
          <a:tailEnd type="triangle"/>
        </a:ln>
      </dgm:spPr>
      <dgm:t>
        <a:bodyPr/>
        <a:lstStyle/>
        <a:p>
          <a:endParaRPr lang="en-US" sz="1800" b="0" i="0" dirty="0">
            <a:latin typeface="Calibri" charset="0"/>
            <a:ea typeface="Calibri" charset="0"/>
            <a:cs typeface="Calibri" charset="0"/>
          </a:endParaRPr>
        </a:p>
      </dgm:t>
    </dgm:pt>
    <dgm:pt modelId="{FB018E01-B84C-4449-B537-A68D8149C894}">
      <dgm:prSet phldrT="[Text]" custT="1"/>
      <dgm:spPr>
        <a:solidFill>
          <a:schemeClr val="accent5">
            <a:lumMod val="75000"/>
          </a:schemeClr>
        </a:solidFill>
      </dgm:spPr>
      <dgm:t>
        <a:bodyPr/>
        <a:lstStyle/>
        <a:p>
          <a:r>
            <a:rPr lang="en-US" sz="1800" b="0" i="0" dirty="0" smtClean="0">
              <a:latin typeface="Calibri" charset="0"/>
              <a:ea typeface="Calibri" charset="0"/>
              <a:cs typeface="Calibri" charset="0"/>
            </a:rPr>
            <a:t>3. Report Participants</a:t>
          </a:r>
          <a:r>
            <a:rPr lang="uk-UA" sz="1800" b="0" i="0" dirty="0" smtClean="0">
              <a:latin typeface="Calibri" charset="0"/>
              <a:ea typeface="Calibri" charset="0"/>
              <a:cs typeface="Calibri" charset="0"/>
            </a:rPr>
            <a:t>’</a:t>
          </a:r>
          <a:r>
            <a:rPr lang="en-US" sz="1800" b="0" i="0" dirty="0" smtClean="0">
              <a:latin typeface="Calibri" charset="0"/>
              <a:ea typeface="Calibri" charset="0"/>
              <a:cs typeface="Calibri" charset="0"/>
            </a:rPr>
            <a:t> Actions </a:t>
          </a:r>
          <a:endParaRPr lang="en-US" sz="1800" b="0" i="0" dirty="0">
            <a:latin typeface="Calibri" charset="0"/>
            <a:ea typeface="Calibri" charset="0"/>
            <a:cs typeface="Calibri" charset="0"/>
          </a:endParaRPr>
        </a:p>
      </dgm:t>
    </dgm:pt>
    <dgm:pt modelId="{520AB5AC-B0FB-374A-9A4F-2C2B62FA5371}" type="parTrans" cxnId="{07DB450A-A388-DA41-BBA1-005185DF8348}">
      <dgm:prSet/>
      <dgm:spPr/>
      <dgm:t>
        <a:bodyPr/>
        <a:lstStyle/>
        <a:p>
          <a:endParaRPr lang="en-US" sz="1600" b="0" i="0" dirty="0">
            <a:latin typeface="Lucida Sans"/>
            <a:ea typeface="Lucida Sans" charset="0"/>
            <a:cs typeface="Lucida Sans"/>
          </a:endParaRPr>
        </a:p>
      </dgm:t>
    </dgm:pt>
    <dgm:pt modelId="{C7E0D819-04F7-0142-A45B-C3474726C4F3}" type="sibTrans" cxnId="{07DB450A-A388-DA41-BBA1-005185DF8348}">
      <dgm:prSet/>
      <dgm:spPr>
        <a:ln w="76200" cmpd="sng">
          <a:solidFill>
            <a:schemeClr val="accent2"/>
          </a:solidFill>
          <a:headEnd type="none"/>
          <a:tailEnd type="triangle"/>
        </a:ln>
      </dgm:spPr>
      <dgm:t>
        <a:bodyPr/>
        <a:lstStyle/>
        <a:p>
          <a:endParaRPr lang="en-US" sz="1800" b="0" i="0" dirty="0">
            <a:latin typeface="Calibri" charset="0"/>
            <a:ea typeface="Calibri" charset="0"/>
            <a:cs typeface="Calibri" charset="0"/>
          </a:endParaRPr>
        </a:p>
      </dgm:t>
    </dgm:pt>
    <dgm:pt modelId="{4F5B987C-9D2B-B442-B160-9D3A69A461EE}">
      <dgm:prSet phldrT="[Text]" custT="1"/>
      <dgm:spPr>
        <a:solidFill>
          <a:schemeClr val="accent5">
            <a:lumMod val="75000"/>
          </a:schemeClr>
        </a:solidFill>
      </dgm:spPr>
      <dgm:t>
        <a:bodyPr rIns="0"/>
        <a:lstStyle/>
        <a:p>
          <a:r>
            <a:rPr lang="en-US" sz="1800" b="0" i="0" dirty="0" smtClean="0">
              <a:latin typeface="Calibri" charset="0"/>
              <a:ea typeface="Calibri" charset="0"/>
              <a:cs typeface="Calibri" charset="0"/>
            </a:rPr>
            <a:t>4. Relay Additional Information to Participants </a:t>
          </a:r>
          <a:endParaRPr lang="en-US" sz="1800" b="0" i="0" dirty="0">
            <a:latin typeface="Calibri" charset="0"/>
            <a:ea typeface="Calibri" charset="0"/>
            <a:cs typeface="Calibri" charset="0"/>
          </a:endParaRPr>
        </a:p>
      </dgm:t>
    </dgm:pt>
    <dgm:pt modelId="{DBC6AB92-8A3A-3A4D-A924-F3C253EAD51A}" type="parTrans" cxnId="{FAA8B177-2ECA-B941-9C20-31396CAC3084}">
      <dgm:prSet/>
      <dgm:spPr/>
      <dgm:t>
        <a:bodyPr/>
        <a:lstStyle/>
        <a:p>
          <a:endParaRPr lang="en-US" sz="1600" b="0" i="0" dirty="0">
            <a:latin typeface="Lucida Sans"/>
            <a:ea typeface="Lucida Sans" charset="0"/>
            <a:cs typeface="Lucida Sans"/>
          </a:endParaRPr>
        </a:p>
      </dgm:t>
    </dgm:pt>
    <dgm:pt modelId="{FAD47BF6-77D6-5547-BF9A-D7E28D406142}" type="sibTrans" cxnId="{FAA8B177-2ECA-B941-9C20-31396CAC3084}">
      <dgm:prSet/>
      <dgm:spPr>
        <a:ln w="76200" cmpd="sng">
          <a:solidFill>
            <a:schemeClr val="accent2"/>
          </a:solidFill>
          <a:headEnd type="none"/>
          <a:tailEnd type="triangle"/>
        </a:ln>
      </dgm:spPr>
      <dgm:t>
        <a:bodyPr/>
        <a:lstStyle/>
        <a:p>
          <a:endParaRPr lang="en-US" sz="1800" b="0" i="0" dirty="0">
            <a:latin typeface="Calibri" charset="0"/>
            <a:ea typeface="Calibri" charset="0"/>
            <a:cs typeface="Calibri" charset="0"/>
          </a:endParaRPr>
        </a:p>
      </dgm:t>
    </dgm:pt>
    <dgm:pt modelId="{ADC2C8EA-C834-D348-9134-7BD8557A3778}">
      <dgm:prSet phldrT="[Text]" custT="1"/>
      <dgm:spPr>
        <a:solidFill>
          <a:schemeClr val="accent5">
            <a:lumMod val="75000"/>
          </a:schemeClr>
        </a:solidFill>
      </dgm:spPr>
      <dgm:t>
        <a:bodyPr/>
        <a:lstStyle/>
        <a:p>
          <a:r>
            <a:rPr lang="en-US" sz="1800" b="0" i="0" dirty="0" smtClean="0">
              <a:latin typeface="Calibri" charset="0"/>
              <a:ea typeface="Calibri" charset="0"/>
              <a:cs typeface="Calibri" charset="0"/>
            </a:rPr>
            <a:t>5. Keep Participants on Track</a:t>
          </a:r>
          <a:endParaRPr lang="en-US" sz="1800" b="0" i="0" dirty="0">
            <a:latin typeface="Calibri" charset="0"/>
            <a:ea typeface="Calibri" charset="0"/>
            <a:cs typeface="Calibri" charset="0"/>
          </a:endParaRPr>
        </a:p>
      </dgm:t>
    </dgm:pt>
    <dgm:pt modelId="{CB69A097-8F03-BF46-BF12-9595B445B202}" type="parTrans" cxnId="{8B6E1FD6-4BAA-A344-A5EE-D475360F3826}">
      <dgm:prSet/>
      <dgm:spPr/>
      <dgm:t>
        <a:bodyPr/>
        <a:lstStyle/>
        <a:p>
          <a:endParaRPr lang="en-US" sz="2000" b="0" i="0">
            <a:latin typeface="Lucida Sans"/>
            <a:cs typeface="Lucida Sans"/>
          </a:endParaRPr>
        </a:p>
      </dgm:t>
    </dgm:pt>
    <dgm:pt modelId="{5E2839EC-F663-2A4F-AEA3-491DC28A6B67}" type="sibTrans" cxnId="{8B6E1FD6-4BAA-A344-A5EE-D475360F3826}">
      <dgm:prSet/>
      <dgm:spPr>
        <a:ln w="76200" cmpd="sng">
          <a:solidFill>
            <a:schemeClr val="accent2"/>
          </a:solidFill>
          <a:headEnd type="none"/>
          <a:tailEnd type="triangle"/>
        </a:ln>
      </dgm:spPr>
      <dgm:t>
        <a:bodyPr/>
        <a:lstStyle/>
        <a:p>
          <a:endParaRPr lang="en-US" sz="2400" b="0" i="0">
            <a:latin typeface="Calibri" charset="0"/>
            <a:ea typeface="Calibri" charset="0"/>
            <a:cs typeface="Calibri" charset="0"/>
          </a:endParaRPr>
        </a:p>
      </dgm:t>
    </dgm:pt>
    <dgm:pt modelId="{169EB01C-A7B1-6F48-A8DC-8B428A7026FB}" type="pres">
      <dgm:prSet presAssocID="{592C7256-9A89-4A43-9437-C23C8E410198}" presName="cycle" presStyleCnt="0">
        <dgm:presLayoutVars>
          <dgm:dir/>
          <dgm:resizeHandles val="exact"/>
        </dgm:presLayoutVars>
      </dgm:prSet>
      <dgm:spPr/>
      <dgm:t>
        <a:bodyPr/>
        <a:lstStyle/>
        <a:p>
          <a:endParaRPr lang="en-US"/>
        </a:p>
      </dgm:t>
    </dgm:pt>
    <dgm:pt modelId="{84C0C6A6-0145-EA49-80E4-7591E7AD89A5}" type="pres">
      <dgm:prSet presAssocID="{0FBEE34A-0356-8945-B2BF-A6035E395D45}" presName="node" presStyleLbl="node1" presStyleIdx="0" presStyleCnt="5">
        <dgm:presLayoutVars>
          <dgm:bulletEnabled val="1"/>
        </dgm:presLayoutVars>
      </dgm:prSet>
      <dgm:spPr/>
      <dgm:t>
        <a:bodyPr/>
        <a:lstStyle/>
        <a:p>
          <a:endParaRPr lang="en-US"/>
        </a:p>
      </dgm:t>
    </dgm:pt>
    <dgm:pt modelId="{9E29FF66-BEF0-5C47-8F2E-8F892A6B3C39}" type="pres">
      <dgm:prSet presAssocID="{0FBEE34A-0356-8945-B2BF-A6035E395D45}" presName="spNode" presStyleCnt="0"/>
      <dgm:spPr/>
    </dgm:pt>
    <dgm:pt modelId="{7D022A6C-A8D2-F440-9041-81AB9065676F}" type="pres">
      <dgm:prSet presAssocID="{E6DAE479-3D40-5047-B5D2-D6AE9E64E05B}" presName="sibTrans" presStyleLbl="sibTrans1D1" presStyleIdx="0" presStyleCnt="5"/>
      <dgm:spPr/>
      <dgm:t>
        <a:bodyPr/>
        <a:lstStyle/>
        <a:p>
          <a:endParaRPr lang="en-US"/>
        </a:p>
      </dgm:t>
    </dgm:pt>
    <dgm:pt modelId="{7C26C112-6827-8E4F-B2D9-D5D65A50DE7C}" type="pres">
      <dgm:prSet presAssocID="{59CFDDCA-FC7C-1642-8C52-CBB29CF84543}" presName="node" presStyleLbl="node1" presStyleIdx="1" presStyleCnt="5">
        <dgm:presLayoutVars>
          <dgm:bulletEnabled val="1"/>
        </dgm:presLayoutVars>
      </dgm:prSet>
      <dgm:spPr/>
      <dgm:t>
        <a:bodyPr/>
        <a:lstStyle/>
        <a:p>
          <a:endParaRPr lang="en-US"/>
        </a:p>
      </dgm:t>
    </dgm:pt>
    <dgm:pt modelId="{F03693A7-33FA-8E42-84F4-BA05081CF7F8}" type="pres">
      <dgm:prSet presAssocID="{59CFDDCA-FC7C-1642-8C52-CBB29CF84543}" presName="spNode" presStyleCnt="0"/>
      <dgm:spPr/>
    </dgm:pt>
    <dgm:pt modelId="{C0F939E8-17B6-B74C-A980-0B004816B129}" type="pres">
      <dgm:prSet presAssocID="{1020DDF4-2E4D-9C48-819F-F127DC23722D}" presName="sibTrans" presStyleLbl="sibTrans1D1" presStyleIdx="1" presStyleCnt="5"/>
      <dgm:spPr/>
      <dgm:t>
        <a:bodyPr/>
        <a:lstStyle/>
        <a:p>
          <a:endParaRPr lang="en-US"/>
        </a:p>
      </dgm:t>
    </dgm:pt>
    <dgm:pt modelId="{BA84484A-B3BB-C94A-8345-EACA861E2215}" type="pres">
      <dgm:prSet presAssocID="{FB018E01-B84C-4449-B537-A68D8149C894}" presName="node" presStyleLbl="node1" presStyleIdx="2" presStyleCnt="5">
        <dgm:presLayoutVars>
          <dgm:bulletEnabled val="1"/>
        </dgm:presLayoutVars>
      </dgm:prSet>
      <dgm:spPr/>
      <dgm:t>
        <a:bodyPr/>
        <a:lstStyle/>
        <a:p>
          <a:endParaRPr lang="en-US"/>
        </a:p>
      </dgm:t>
    </dgm:pt>
    <dgm:pt modelId="{4C1E8399-1F69-3F42-83ED-4005A092F13C}" type="pres">
      <dgm:prSet presAssocID="{FB018E01-B84C-4449-B537-A68D8149C894}" presName="spNode" presStyleCnt="0"/>
      <dgm:spPr/>
    </dgm:pt>
    <dgm:pt modelId="{2646C32D-DA64-734B-8E22-C3D2C01E9041}" type="pres">
      <dgm:prSet presAssocID="{C7E0D819-04F7-0142-A45B-C3474726C4F3}" presName="sibTrans" presStyleLbl="sibTrans1D1" presStyleIdx="2" presStyleCnt="5"/>
      <dgm:spPr/>
      <dgm:t>
        <a:bodyPr/>
        <a:lstStyle/>
        <a:p>
          <a:endParaRPr lang="en-US"/>
        </a:p>
      </dgm:t>
    </dgm:pt>
    <dgm:pt modelId="{B3711BA1-3334-9047-B797-89F5B8FE57A0}" type="pres">
      <dgm:prSet presAssocID="{4F5B987C-9D2B-B442-B160-9D3A69A461EE}" presName="node" presStyleLbl="node1" presStyleIdx="3" presStyleCnt="5">
        <dgm:presLayoutVars>
          <dgm:bulletEnabled val="1"/>
        </dgm:presLayoutVars>
      </dgm:prSet>
      <dgm:spPr/>
      <dgm:t>
        <a:bodyPr/>
        <a:lstStyle/>
        <a:p>
          <a:endParaRPr lang="en-US"/>
        </a:p>
      </dgm:t>
    </dgm:pt>
    <dgm:pt modelId="{D69BA042-79ED-CE45-BD7E-73759C30EAA4}" type="pres">
      <dgm:prSet presAssocID="{4F5B987C-9D2B-B442-B160-9D3A69A461EE}" presName="spNode" presStyleCnt="0"/>
      <dgm:spPr/>
    </dgm:pt>
    <dgm:pt modelId="{EB4CDB71-3E39-3048-A084-1BA85C5DE8C0}" type="pres">
      <dgm:prSet presAssocID="{FAD47BF6-77D6-5547-BF9A-D7E28D406142}" presName="sibTrans" presStyleLbl="sibTrans1D1" presStyleIdx="3" presStyleCnt="5"/>
      <dgm:spPr/>
      <dgm:t>
        <a:bodyPr/>
        <a:lstStyle/>
        <a:p>
          <a:endParaRPr lang="en-US"/>
        </a:p>
      </dgm:t>
    </dgm:pt>
    <dgm:pt modelId="{E41B9987-7090-D349-9C48-9F8F9509FCA5}" type="pres">
      <dgm:prSet presAssocID="{ADC2C8EA-C834-D348-9134-7BD8557A3778}" presName="node" presStyleLbl="node1" presStyleIdx="4" presStyleCnt="5">
        <dgm:presLayoutVars>
          <dgm:bulletEnabled val="1"/>
        </dgm:presLayoutVars>
      </dgm:prSet>
      <dgm:spPr/>
      <dgm:t>
        <a:bodyPr/>
        <a:lstStyle/>
        <a:p>
          <a:endParaRPr lang="en-US"/>
        </a:p>
      </dgm:t>
    </dgm:pt>
    <dgm:pt modelId="{D1446B0A-2DCB-F94E-A0CF-90F871FD75AC}" type="pres">
      <dgm:prSet presAssocID="{ADC2C8EA-C834-D348-9134-7BD8557A3778}" presName="spNode" presStyleCnt="0"/>
      <dgm:spPr/>
    </dgm:pt>
    <dgm:pt modelId="{2862A13E-246C-DA4F-93D9-DCEA3FE2C303}" type="pres">
      <dgm:prSet presAssocID="{5E2839EC-F663-2A4F-AEA3-491DC28A6B67}" presName="sibTrans" presStyleLbl="sibTrans1D1" presStyleIdx="4" presStyleCnt="5"/>
      <dgm:spPr/>
      <dgm:t>
        <a:bodyPr/>
        <a:lstStyle/>
        <a:p>
          <a:endParaRPr lang="en-US"/>
        </a:p>
      </dgm:t>
    </dgm:pt>
  </dgm:ptLst>
  <dgm:cxnLst>
    <dgm:cxn modelId="{07DB450A-A388-DA41-BBA1-005185DF8348}" srcId="{592C7256-9A89-4A43-9437-C23C8E410198}" destId="{FB018E01-B84C-4449-B537-A68D8149C894}" srcOrd="2" destOrd="0" parTransId="{520AB5AC-B0FB-374A-9A4F-2C2B62FA5371}" sibTransId="{C7E0D819-04F7-0142-A45B-C3474726C4F3}"/>
    <dgm:cxn modelId="{7E2161D9-B10E-9E4B-AF81-29C6363E700B}" type="presOf" srcId="{FAD47BF6-77D6-5547-BF9A-D7E28D406142}" destId="{EB4CDB71-3E39-3048-A084-1BA85C5DE8C0}" srcOrd="0" destOrd="0" presId="urn:microsoft.com/office/officeart/2005/8/layout/cycle5"/>
    <dgm:cxn modelId="{8D243C7B-7509-F346-A72B-28B2AE17D196}" type="presOf" srcId="{ADC2C8EA-C834-D348-9134-7BD8557A3778}" destId="{E41B9987-7090-D349-9C48-9F8F9509FCA5}" srcOrd="0" destOrd="0" presId="urn:microsoft.com/office/officeart/2005/8/layout/cycle5"/>
    <dgm:cxn modelId="{42BBD225-D015-1248-8AEA-B217272BE8DE}" type="presOf" srcId="{592C7256-9A89-4A43-9437-C23C8E410198}" destId="{169EB01C-A7B1-6F48-A8DC-8B428A7026FB}" srcOrd="0" destOrd="0" presId="urn:microsoft.com/office/officeart/2005/8/layout/cycle5"/>
    <dgm:cxn modelId="{C929D473-C77B-9248-8AD3-87CA634076CD}" type="presOf" srcId="{C7E0D819-04F7-0142-A45B-C3474726C4F3}" destId="{2646C32D-DA64-734B-8E22-C3D2C01E9041}" srcOrd="0" destOrd="0" presId="urn:microsoft.com/office/officeart/2005/8/layout/cycle5"/>
    <dgm:cxn modelId="{04E65D5A-D6B0-2544-B1DA-6274E9822D80}" srcId="{592C7256-9A89-4A43-9437-C23C8E410198}" destId="{59CFDDCA-FC7C-1642-8C52-CBB29CF84543}" srcOrd="1" destOrd="0" parTransId="{8A9C0C95-7EE7-DB47-982F-7D0A45F4E0EB}" sibTransId="{1020DDF4-2E4D-9C48-819F-F127DC23722D}"/>
    <dgm:cxn modelId="{EEB02B90-B981-F141-B62A-F87BBA3692A1}" type="presOf" srcId="{5E2839EC-F663-2A4F-AEA3-491DC28A6B67}" destId="{2862A13E-246C-DA4F-93D9-DCEA3FE2C303}" srcOrd="0" destOrd="0" presId="urn:microsoft.com/office/officeart/2005/8/layout/cycle5"/>
    <dgm:cxn modelId="{2C03BA57-8C00-134A-9F63-7369EFBD9C90}" type="presOf" srcId="{4F5B987C-9D2B-B442-B160-9D3A69A461EE}" destId="{B3711BA1-3334-9047-B797-89F5B8FE57A0}" srcOrd="0" destOrd="0" presId="urn:microsoft.com/office/officeart/2005/8/layout/cycle5"/>
    <dgm:cxn modelId="{990652E2-A0D8-E74E-91C2-14A7BED15560}" type="presOf" srcId="{FB018E01-B84C-4449-B537-A68D8149C894}" destId="{BA84484A-B3BB-C94A-8345-EACA861E2215}" srcOrd="0" destOrd="0" presId="urn:microsoft.com/office/officeart/2005/8/layout/cycle5"/>
    <dgm:cxn modelId="{0B8EE17B-C4E9-FA45-80EC-9B4F46F6B74C}" type="presOf" srcId="{1020DDF4-2E4D-9C48-819F-F127DC23722D}" destId="{C0F939E8-17B6-B74C-A980-0B004816B129}" srcOrd="0" destOrd="0" presId="urn:microsoft.com/office/officeart/2005/8/layout/cycle5"/>
    <dgm:cxn modelId="{0EEFC42E-2448-E245-B107-9C97CAB8DA3E}" type="presOf" srcId="{59CFDDCA-FC7C-1642-8C52-CBB29CF84543}" destId="{7C26C112-6827-8E4F-B2D9-D5D65A50DE7C}" srcOrd="0" destOrd="0" presId="urn:microsoft.com/office/officeart/2005/8/layout/cycle5"/>
    <dgm:cxn modelId="{FAA8B177-2ECA-B941-9C20-31396CAC3084}" srcId="{592C7256-9A89-4A43-9437-C23C8E410198}" destId="{4F5B987C-9D2B-B442-B160-9D3A69A461EE}" srcOrd="3" destOrd="0" parTransId="{DBC6AB92-8A3A-3A4D-A924-F3C253EAD51A}" sibTransId="{FAD47BF6-77D6-5547-BF9A-D7E28D406142}"/>
    <dgm:cxn modelId="{E3CA4AF3-D619-D249-9D88-9E94F51F63C0}" type="presOf" srcId="{0FBEE34A-0356-8945-B2BF-A6035E395D45}" destId="{84C0C6A6-0145-EA49-80E4-7591E7AD89A5}" srcOrd="0" destOrd="0" presId="urn:microsoft.com/office/officeart/2005/8/layout/cycle5"/>
    <dgm:cxn modelId="{8B6E1FD6-4BAA-A344-A5EE-D475360F3826}" srcId="{592C7256-9A89-4A43-9437-C23C8E410198}" destId="{ADC2C8EA-C834-D348-9134-7BD8557A3778}" srcOrd="4" destOrd="0" parTransId="{CB69A097-8F03-BF46-BF12-9595B445B202}" sibTransId="{5E2839EC-F663-2A4F-AEA3-491DC28A6B67}"/>
    <dgm:cxn modelId="{706416ED-1990-2A4E-8539-DB4AC3774426}" srcId="{592C7256-9A89-4A43-9437-C23C8E410198}" destId="{0FBEE34A-0356-8945-B2BF-A6035E395D45}" srcOrd="0" destOrd="0" parTransId="{8FD0C49B-73EF-4B4B-A9D9-C9798C0EA903}" sibTransId="{E6DAE479-3D40-5047-B5D2-D6AE9E64E05B}"/>
    <dgm:cxn modelId="{A48C33D0-1F63-5548-A03A-EF2F14ECC982}" type="presOf" srcId="{E6DAE479-3D40-5047-B5D2-D6AE9E64E05B}" destId="{7D022A6C-A8D2-F440-9041-81AB9065676F}" srcOrd="0" destOrd="0" presId="urn:microsoft.com/office/officeart/2005/8/layout/cycle5"/>
    <dgm:cxn modelId="{D3C391AF-3F95-9040-86E6-B4CFBF536107}" type="presParOf" srcId="{169EB01C-A7B1-6F48-A8DC-8B428A7026FB}" destId="{84C0C6A6-0145-EA49-80E4-7591E7AD89A5}" srcOrd="0" destOrd="0" presId="urn:microsoft.com/office/officeart/2005/8/layout/cycle5"/>
    <dgm:cxn modelId="{A648678D-E9C6-D340-A65B-47BE0EE74D1D}" type="presParOf" srcId="{169EB01C-A7B1-6F48-A8DC-8B428A7026FB}" destId="{9E29FF66-BEF0-5C47-8F2E-8F892A6B3C39}" srcOrd="1" destOrd="0" presId="urn:microsoft.com/office/officeart/2005/8/layout/cycle5"/>
    <dgm:cxn modelId="{53F276E0-05C5-794A-834B-1D2FFFD1505F}" type="presParOf" srcId="{169EB01C-A7B1-6F48-A8DC-8B428A7026FB}" destId="{7D022A6C-A8D2-F440-9041-81AB9065676F}" srcOrd="2" destOrd="0" presId="urn:microsoft.com/office/officeart/2005/8/layout/cycle5"/>
    <dgm:cxn modelId="{9AA89B54-B981-F94C-97C2-78945E9A743D}" type="presParOf" srcId="{169EB01C-A7B1-6F48-A8DC-8B428A7026FB}" destId="{7C26C112-6827-8E4F-B2D9-D5D65A50DE7C}" srcOrd="3" destOrd="0" presId="urn:microsoft.com/office/officeart/2005/8/layout/cycle5"/>
    <dgm:cxn modelId="{7AE2ADD9-A867-BD4B-9E18-E176ECDC33E9}" type="presParOf" srcId="{169EB01C-A7B1-6F48-A8DC-8B428A7026FB}" destId="{F03693A7-33FA-8E42-84F4-BA05081CF7F8}" srcOrd="4" destOrd="0" presId="urn:microsoft.com/office/officeart/2005/8/layout/cycle5"/>
    <dgm:cxn modelId="{565D777C-CC71-0C4A-A47D-D0E6602D85E2}" type="presParOf" srcId="{169EB01C-A7B1-6F48-A8DC-8B428A7026FB}" destId="{C0F939E8-17B6-B74C-A980-0B004816B129}" srcOrd="5" destOrd="0" presId="urn:microsoft.com/office/officeart/2005/8/layout/cycle5"/>
    <dgm:cxn modelId="{A27B7A42-FAD5-754E-BE9C-58EBB5A1F304}" type="presParOf" srcId="{169EB01C-A7B1-6F48-A8DC-8B428A7026FB}" destId="{BA84484A-B3BB-C94A-8345-EACA861E2215}" srcOrd="6" destOrd="0" presId="urn:microsoft.com/office/officeart/2005/8/layout/cycle5"/>
    <dgm:cxn modelId="{6CDD981B-0DAA-D84C-9D96-8E957D715501}" type="presParOf" srcId="{169EB01C-A7B1-6F48-A8DC-8B428A7026FB}" destId="{4C1E8399-1F69-3F42-83ED-4005A092F13C}" srcOrd="7" destOrd="0" presId="urn:microsoft.com/office/officeart/2005/8/layout/cycle5"/>
    <dgm:cxn modelId="{A5F6A5B3-7A5D-7C4F-A93E-200CD9CA6D82}" type="presParOf" srcId="{169EB01C-A7B1-6F48-A8DC-8B428A7026FB}" destId="{2646C32D-DA64-734B-8E22-C3D2C01E9041}" srcOrd="8" destOrd="0" presId="urn:microsoft.com/office/officeart/2005/8/layout/cycle5"/>
    <dgm:cxn modelId="{C129E04F-ECF3-0D48-BA0A-931A8585064B}" type="presParOf" srcId="{169EB01C-A7B1-6F48-A8DC-8B428A7026FB}" destId="{B3711BA1-3334-9047-B797-89F5B8FE57A0}" srcOrd="9" destOrd="0" presId="urn:microsoft.com/office/officeart/2005/8/layout/cycle5"/>
    <dgm:cxn modelId="{F4EFD252-F0C6-804A-8AD8-65D42096BE8A}" type="presParOf" srcId="{169EB01C-A7B1-6F48-A8DC-8B428A7026FB}" destId="{D69BA042-79ED-CE45-BD7E-73759C30EAA4}" srcOrd="10" destOrd="0" presId="urn:microsoft.com/office/officeart/2005/8/layout/cycle5"/>
    <dgm:cxn modelId="{0EB8F002-6289-944E-87E3-59EE66ED7F42}" type="presParOf" srcId="{169EB01C-A7B1-6F48-A8DC-8B428A7026FB}" destId="{EB4CDB71-3E39-3048-A084-1BA85C5DE8C0}" srcOrd="11" destOrd="0" presId="urn:microsoft.com/office/officeart/2005/8/layout/cycle5"/>
    <dgm:cxn modelId="{1F8824E4-E9CC-FE46-8C2C-D6E00D672A58}" type="presParOf" srcId="{169EB01C-A7B1-6F48-A8DC-8B428A7026FB}" destId="{E41B9987-7090-D349-9C48-9F8F9509FCA5}" srcOrd="12" destOrd="0" presId="urn:microsoft.com/office/officeart/2005/8/layout/cycle5"/>
    <dgm:cxn modelId="{8229CB63-EAB9-4C4D-925A-A78E244768B8}" type="presParOf" srcId="{169EB01C-A7B1-6F48-A8DC-8B428A7026FB}" destId="{D1446B0A-2DCB-F94E-A0CF-90F871FD75AC}" srcOrd="13" destOrd="0" presId="urn:microsoft.com/office/officeart/2005/8/layout/cycle5"/>
    <dgm:cxn modelId="{EF3A8C0B-E5BE-E34E-8B53-17B92C40C6F3}" type="presParOf" srcId="{169EB01C-A7B1-6F48-A8DC-8B428A7026FB}" destId="{2862A13E-246C-DA4F-93D9-DCEA3FE2C303}" srcOrd="14" destOrd="0" presId="urn:microsoft.com/office/officeart/2005/8/layout/cycle5"/>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C0C6A6-0145-EA49-80E4-7591E7AD89A5}">
      <dsp:nvSpPr>
        <dsp:cNvPr id="0" name=""/>
        <dsp:cNvSpPr/>
      </dsp:nvSpPr>
      <dsp:spPr>
        <a:xfrm>
          <a:off x="3690193" y="1710"/>
          <a:ext cx="1763613" cy="1146348"/>
        </a:xfrm>
        <a:prstGeom prst="roundRect">
          <a:avLst/>
        </a:prstGeom>
        <a:solidFill>
          <a:schemeClr val="accent5">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latin typeface="Calibri" charset="0"/>
              <a:ea typeface="Calibri" charset="0"/>
              <a:cs typeface="Calibri" charset="0"/>
            </a:rPr>
            <a:t>PHASE 1: </a:t>
          </a:r>
          <a:r>
            <a:rPr lang="en-US" sz="2300" kern="1200" dirty="0" smtClean="0">
              <a:latin typeface="Calibri" charset="0"/>
              <a:ea typeface="Calibri" charset="0"/>
              <a:cs typeface="Calibri" charset="0"/>
            </a:rPr>
            <a:t>DESIGN</a:t>
          </a:r>
          <a:endParaRPr lang="en-US" sz="2300" kern="1200" dirty="0">
            <a:latin typeface="Calibri" charset="0"/>
            <a:ea typeface="Calibri" charset="0"/>
            <a:cs typeface="Calibri" charset="0"/>
          </a:endParaRPr>
        </a:p>
      </dsp:txBody>
      <dsp:txXfrm>
        <a:off x="3746153" y="57670"/>
        <a:ext cx="1651693" cy="1034428"/>
      </dsp:txXfrm>
    </dsp:sp>
    <dsp:sp modelId="{7D022A6C-A8D2-F440-9041-81AB9065676F}">
      <dsp:nvSpPr>
        <dsp:cNvPr id="0" name=""/>
        <dsp:cNvSpPr/>
      </dsp:nvSpPr>
      <dsp:spPr>
        <a:xfrm>
          <a:off x="2676837" y="574884"/>
          <a:ext cx="3790324" cy="3790324"/>
        </a:xfrm>
        <a:custGeom>
          <a:avLst/>
          <a:gdLst/>
          <a:ahLst/>
          <a:cxnLst/>
          <a:rect l="0" t="0" r="0" b="0"/>
          <a:pathLst>
            <a:path>
              <a:moveTo>
                <a:pt x="3020799" y="370504"/>
              </a:moveTo>
              <a:arcTo wR="1895162" hR="1895162" stAng="18386281" swAng="1634935"/>
            </a:path>
          </a:pathLst>
        </a:custGeom>
        <a:noFill/>
        <a:ln w="76200" cap="flat" cmpd="sng" algn="ctr">
          <a:solidFill>
            <a:schemeClr val="accent2"/>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 modelId="{7C26C112-6827-8E4F-B2D9-D5D65A50DE7C}">
      <dsp:nvSpPr>
        <dsp:cNvPr id="0" name=""/>
        <dsp:cNvSpPr/>
      </dsp:nvSpPr>
      <dsp:spPr>
        <a:xfrm>
          <a:off x="5585355" y="1896872"/>
          <a:ext cx="1763613" cy="1146348"/>
        </a:xfrm>
        <a:prstGeom prst="roundRect">
          <a:avLst/>
        </a:prstGeom>
        <a:solidFill>
          <a:schemeClr val="accent5">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latin typeface="Calibri" charset="0"/>
              <a:ea typeface="Calibri" charset="0"/>
              <a:cs typeface="Calibri" charset="0"/>
            </a:rPr>
            <a:t>PHASE 2: </a:t>
          </a:r>
          <a:r>
            <a:rPr lang="en-US" sz="2300" b="0" kern="1200" dirty="0" smtClean="0">
              <a:latin typeface="Calibri" charset="0"/>
              <a:ea typeface="Calibri" charset="0"/>
              <a:cs typeface="Calibri" charset="0"/>
            </a:rPr>
            <a:t>DEVELOP</a:t>
          </a:r>
          <a:endParaRPr lang="en-US" sz="2300" b="0" kern="1200" dirty="0">
            <a:latin typeface="Calibri" charset="0"/>
            <a:ea typeface="Calibri" charset="0"/>
            <a:cs typeface="Calibri" charset="0"/>
          </a:endParaRPr>
        </a:p>
      </dsp:txBody>
      <dsp:txXfrm>
        <a:off x="5641315" y="1952832"/>
        <a:ext cx="1651693" cy="1034428"/>
      </dsp:txXfrm>
    </dsp:sp>
    <dsp:sp modelId="{C0F939E8-17B6-B74C-A980-0B004816B129}">
      <dsp:nvSpPr>
        <dsp:cNvPr id="0" name=""/>
        <dsp:cNvSpPr/>
      </dsp:nvSpPr>
      <dsp:spPr>
        <a:xfrm>
          <a:off x="2676837" y="574884"/>
          <a:ext cx="3790324" cy="3790324"/>
        </a:xfrm>
        <a:custGeom>
          <a:avLst/>
          <a:gdLst/>
          <a:ahLst/>
          <a:cxnLst/>
          <a:rect l="0" t="0" r="0" b="0"/>
          <a:pathLst>
            <a:path>
              <a:moveTo>
                <a:pt x="3593957" y="2735241"/>
              </a:moveTo>
              <a:arcTo wR="1895162" hR="1895162" stAng="1578784" swAng="1634935"/>
            </a:path>
          </a:pathLst>
        </a:custGeom>
        <a:noFill/>
        <a:ln w="76200" cap="flat" cmpd="sng" algn="ctr">
          <a:solidFill>
            <a:schemeClr val="accent2"/>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 modelId="{BA84484A-B3BB-C94A-8345-EACA861E2215}">
      <dsp:nvSpPr>
        <dsp:cNvPr id="0" name=""/>
        <dsp:cNvSpPr/>
      </dsp:nvSpPr>
      <dsp:spPr>
        <a:xfrm>
          <a:off x="3690193" y="3792034"/>
          <a:ext cx="1763613" cy="1146348"/>
        </a:xfrm>
        <a:prstGeom prst="roundRect">
          <a:avLst/>
        </a:prstGeom>
        <a:solidFill>
          <a:schemeClr val="accent5">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latin typeface="+mn-lt"/>
              <a:ea typeface="Lucida Sans" charset="0"/>
              <a:cs typeface="Lucida Sans" charset="0"/>
            </a:rPr>
            <a:t>PHASE 3: </a:t>
          </a:r>
          <a:r>
            <a:rPr lang="en-US" sz="2300" kern="1200" dirty="0" smtClean="0">
              <a:latin typeface="+mn-lt"/>
              <a:ea typeface="Lucida Sans" charset="0"/>
              <a:cs typeface="Lucida Sans" charset="0"/>
            </a:rPr>
            <a:t>CONDUCT</a:t>
          </a:r>
          <a:endParaRPr lang="en-US" sz="2300" kern="1200" dirty="0">
            <a:latin typeface="+mn-lt"/>
            <a:ea typeface="Lucida Sans" charset="0"/>
            <a:cs typeface="Lucida Sans" charset="0"/>
          </a:endParaRPr>
        </a:p>
      </dsp:txBody>
      <dsp:txXfrm>
        <a:off x="3746153" y="3847994"/>
        <a:ext cx="1651693" cy="1034428"/>
      </dsp:txXfrm>
    </dsp:sp>
    <dsp:sp modelId="{2646C32D-DA64-734B-8E22-C3D2C01E9041}">
      <dsp:nvSpPr>
        <dsp:cNvPr id="0" name=""/>
        <dsp:cNvSpPr/>
      </dsp:nvSpPr>
      <dsp:spPr>
        <a:xfrm>
          <a:off x="2676837" y="574884"/>
          <a:ext cx="3790324" cy="3790324"/>
        </a:xfrm>
        <a:custGeom>
          <a:avLst/>
          <a:gdLst/>
          <a:ahLst/>
          <a:cxnLst/>
          <a:rect l="0" t="0" r="0" b="0"/>
          <a:pathLst>
            <a:path>
              <a:moveTo>
                <a:pt x="769525" y="3419819"/>
              </a:moveTo>
              <a:arcTo wR="1895162" hR="1895162" stAng="7586281" swAng="1634935"/>
            </a:path>
          </a:pathLst>
        </a:custGeom>
        <a:noFill/>
        <a:ln w="76200" cap="flat" cmpd="sng" algn="ctr">
          <a:solidFill>
            <a:schemeClr val="accent2"/>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 modelId="{B3711BA1-3334-9047-B797-89F5B8FE57A0}">
      <dsp:nvSpPr>
        <dsp:cNvPr id="0" name=""/>
        <dsp:cNvSpPr/>
      </dsp:nvSpPr>
      <dsp:spPr>
        <a:xfrm>
          <a:off x="1795031" y="1896872"/>
          <a:ext cx="1763613" cy="1146348"/>
        </a:xfrm>
        <a:prstGeom prst="roundRect">
          <a:avLst/>
        </a:prstGeom>
        <a:solidFill>
          <a:schemeClr val="accent5">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b="1" kern="1200" dirty="0" smtClean="0">
              <a:latin typeface="Calibri" charset="0"/>
              <a:ea typeface="Calibri" charset="0"/>
              <a:cs typeface="Calibri" charset="0"/>
            </a:rPr>
            <a:t>PHASE 4: </a:t>
          </a:r>
          <a:r>
            <a:rPr lang="en-US" sz="2300" b="0" kern="1200" dirty="0" smtClean="0">
              <a:latin typeface="Calibri" charset="0"/>
              <a:ea typeface="Calibri" charset="0"/>
              <a:cs typeface="Calibri" charset="0"/>
            </a:rPr>
            <a:t>EVALUATE</a:t>
          </a:r>
          <a:endParaRPr lang="en-US" sz="2300" b="0" kern="1200" dirty="0">
            <a:latin typeface="Calibri" charset="0"/>
            <a:ea typeface="Calibri" charset="0"/>
            <a:cs typeface="Calibri" charset="0"/>
          </a:endParaRPr>
        </a:p>
      </dsp:txBody>
      <dsp:txXfrm>
        <a:off x="1850991" y="1952832"/>
        <a:ext cx="1651693" cy="1034428"/>
      </dsp:txXfrm>
    </dsp:sp>
    <dsp:sp modelId="{EB4CDB71-3E39-3048-A084-1BA85C5DE8C0}">
      <dsp:nvSpPr>
        <dsp:cNvPr id="0" name=""/>
        <dsp:cNvSpPr/>
      </dsp:nvSpPr>
      <dsp:spPr>
        <a:xfrm>
          <a:off x="2676837" y="574884"/>
          <a:ext cx="3790324" cy="3790324"/>
        </a:xfrm>
        <a:custGeom>
          <a:avLst/>
          <a:gdLst/>
          <a:ahLst/>
          <a:cxnLst/>
          <a:rect l="0" t="0" r="0" b="0"/>
          <a:pathLst>
            <a:path>
              <a:moveTo>
                <a:pt x="196366" y="1055083"/>
              </a:moveTo>
              <a:arcTo wR="1895162" hR="1895162" stAng="12378784" swAng="1634935"/>
            </a:path>
          </a:pathLst>
        </a:custGeom>
        <a:noFill/>
        <a:ln w="76200" cap="flat" cmpd="sng" algn="ctr">
          <a:solidFill>
            <a:schemeClr val="accent2"/>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C0C6A6-0145-EA49-80E4-7591E7AD89A5}">
      <dsp:nvSpPr>
        <dsp:cNvPr id="0" name=""/>
        <dsp:cNvSpPr/>
      </dsp:nvSpPr>
      <dsp:spPr>
        <a:xfrm>
          <a:off x="3152163" y="1977"/>
          <a:ext cx="1628859" cy="1058758"/>
        </a:xfrm>
        <a:prstGeom prst="roundRect">
          <a:avLst/>
        </a:prstGeom>
        <a:solidFill>
          <a:schemeClr val="accent5">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0" i="0" kern="1200" dirty="0" smtClean="0">
              <a:latin typeface="Calibri" charset="0"/>
              <a:ea typeface="Calibri" charset="0"/>
              <a:cs typeface="Calibri" charset="0"/>
            </a:rPr>
            <a:t>1. Observe Actions</a:t>
          </a:r>
          <a:endParaRPr lang="en-US" sz="1800" b="0" i="0" kern="1200" dirty="0">
            <a:latin typeface="Calibri" charset="0"/>
            <a:ea typeface="Calibri" charset="0"/>
            <a:cs typeface="Calibri" charset="0"/>
          </a:endParaRPr>
        </a:p>
      </dsp:txBody>
      <dsp:txXfrm>
        <a:off x="3203847" y="53661"/>
        <a:ext cx="1525491" cy="955390"/>
      </dsp:txXfrm>
    </dsp:sp>
    <dsp:sp modelId="{7D022A6C-A8D2-F440-9041-81AB9065676F}">
      <dsp:nvSpPr>
        <dsp:cNvPr id="0" name=""/>
        <dsp:cNvSpPr/>
      </dsp:nvSpPr>
      <dsp:spPr>
        <a:xfrm>
          <a:off x="1851147" y="531356"/>
          <a:ext cx="4230891" cy="4230891"/>
        </a:xfrm>
        <a:custGeom>
          <a:avLst/>
          <a:gdLst/>
          <a:ahLst/>
          <a:cxnLst/>
          <a:rect l="0" t="0" r="0" b="0"/>
          <a:pathLst>
            <a:path>
              <a:moveTo>
                <a:pt x="3148126" y="269184"/>
              </a:moveTo>
              <a:arcTo wR="2115445" hR="2115445" stAng="17953192" swAng="1211925"/>
            </a:path>
          </a:pathLst>
        </a:custGeom>
        <a:noFill/>
        <a:ln w="76200" cap="flat" cmpd="sng" algn="ctr">
          <a:solidFill>
            <a:schemeClr val="accent2"/>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 modelId="{7C26C112-6827-8E4F-B2D9-D5D65A50DE7C}">
      <dsp:nvSpPr>
        <dsp:cNvPr id="0" name=""/>
        <dsp:cNvSpPr/>
      </dsp:nvSpPr>
      <dsp:spPr>
        <a:xfrm>
          <a:off x="5164071" y="1463714"/>
          <a:ext cx="1628859" cy="1058758"/>
        </a:xfrm>
        <a:prstGeom prst="roundRect">
          <a:avLst/>
        </a:prstGeom>
        <a:solidFill>
          <a:schemeClr val="accent5">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0" i="0" kern="1200" dirty="0" smtClean="0">
              <a:latin typeface="Calibri" charset="0"/>
              <a:ea typeface="Calibri" charset="0"/>
              <a:cs typeface="Calibri" charset="0"/>
            </a:rPr>
            <a:t>2. Note Observations for Later Evaluation</a:t>
          </a:r>
          <a:endParaRPr lang="en-US" sz="1800" b="0" i="0" kern="1200" dirty="0">
            <a:latin typeface="Calibri" charset="0"/>
            <a:ea typeface="Calibri" charset="0"/>
            <a:cs typeface="Calibri" charset="0"/>
          </a:endParaRPr>
        </a:p>
      </dsp:txBody>
      <dsp:txXfrm>
        <a:off x="5215755" y="1515398"/>
        <a:ext cx="1525491" cy="955390"/>
      </dsp:txXfrm>
    </dsp:sp>
    <dsp:sp modelId="{C0F939E8-17B6-B74C-A980-0B004816B129}">
      <dsp:nvSpPr>
        <dsp:cNvPr id="0" name=""/>
        <dsp:cNvSpPr/>
      </dsp:nvSpPr>
      <dsp:spPr>
        <a:xfrm>
          <a:off x="1851147" y="531356"/>
          <a:ext cx="4230891" cy="4230891"/>
        </a:xfrm>
        <a:custGeom>
          <a:avLst/>
          <a:gdLst/>
          <a:ahLst/>
          <a:cxnLst/>
          <a:rect l="0" t="0" r="0" b="0"/>
          <a:pathLst>
            <a:path>
              <a:moveTo>
                <a:pt x="4225822" y="2261805"/>
              </a:moveTo>
              <a:arcTo wR="2115445" hR="2115445" stAng="21838035" swAng="1360025"/>
            </a:path>
          </a:pathLst>
        </a:custGeom>
        <a:noFill/>
        <a:ln w="76200" cap="flat" cmpd="sng" algn="ctr">
          <a:solidFill>
            <a:schemeClr val="accent2"/>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 modelId="{BA84484A-B3BB-C94A-8345-EACA861E2215}">
      <dsp:nvSpPr>
        <dsp:cNvPr id="0" name=""/>
        <dsp:cNvSpPr/>
      </dsp:nvSpPr>
      <dsp:spPr>
        <a:xfrm>
          <a:off x="4395591" y="3828854"/>
          <a:ext cx="1628859" cy="1058758"/>
        </a:xfrm>
        <a:prstGeom prst="roundRect">
          <a:avLst/>
        </a:prstGeom>
        <a:solidFill>
          <a:schemeClr val="accent5">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0" i="0" kern="1200" dirty="0" smtClean="0">
              <a:latin typeface="Calibri" charset="0"/>
              <a:ea typeface="Calibri" charset="0"/>
              <a:cs typeface="Calibri" charset="0"/>
            </a:rPr>
            <a:t>3. Report Participants</a:t>
          </a:r>
          <a:r>
            <a:rPr lang="uk-UA" sz="1800" b="0" i="0" kern="1200" dirty="0" smtClean="0">
              <a:latin typeface="Calibri" charset="0"/>
              <a:ea typeface="Calibri" charset="0"/>
              <a:cs typeface="Calibri" charset="0"/>
            </a:rPr>
            <a:t>’</a:t>
          </a:r>
          <a:r>
            <a:rPr lang="en-US" sz="1800" b="0" i="0" kern="1200" dirty="0" smtClean="0">
              <a:latin typeface="Calibri" charset="0"/>
              <a:ea typeface="Calibri" charset="0"/>
              <a:cs typeface="Calibri" charset="0"/>
            </a:rPr>
            <a:t> Actions </a:t>
          </a:r>
          <a:endParaRPr lang="en-US" sz="1800" b="0" i="0" kern="1200" dirty="0">
            <a:latin typeface="Calibri" charset="0"/>
            <a:ea typeface="Calibri" charset="0"/>
            <a:cs typeface="Calibri" charset="0"/>
          </a:endParaRPr>
        </a:p>
      </dsp:txBody>
      <dsp:txXfrm>
        <a:off x="4447275" y="3880538"/>
        <a:ext cx="1525491" cy="955390"/>
      </dsp:txXfrm>
    </dsp:sp>
    <dsp:sp modelId="{2646C32D-DA64-734B-8E22-C3D2C01E9041}">
      <dsp:nvSpPr>
        <dsp:cNvPr id="0" name=""/>
        <dsp:cNvSpPr/>
      </dsp:nvSpPr>
      <dsp:spPr>
        <a:xfrm>
          <a:off x="1851147" y="531356"/>
          <a:ext cx="4230891" cy="4230891"/>
        </a:xfrm>
        <a:custGeom>
          <a:avLst/>
          <a:gdLst/>
          <a:ahLst/>
          <a:cxnLst/>
          <a:rect l="0" t="0" r="0" b="0"/>
          <a:pathLst>
            <a:path>
              <a:moveTo>
                <a:pt x="2375183" y="4214885"/>
              </a:moveTo>
              <a:arcTo wR="2115445" hR="2115445" stAng="4976840" swAng="846320"/>
            </a:path>
          </a:pathLst>
        </a:custGeom>
        <a:noFill/>
        <a:ln w="76200" cap="flat" cmpd="sng" algn="ctr">
          <a:solidFill>
            <a:schemeClr val="accent2"/>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 modelId="{B3711BA1-3334-9047-B797-89F5B8FE57A0}">
      <dsp:nvSpPr>
        <dsp:cNvPr id="0" name=""/>
        <dsp:cNvSpPr/>
      </dsp:nvSpPr>
      <dsp:spPr>
        <a:xfrm>
          <a:off x="1908735" y="3828854"/>
          <a:ext cx="1628859" cy="1058758"/>
        </a:xfrm>
        <a:prstGeom prst="roundRect">
          <a:avLst/>
        </a:prstGeom>
        <a:solidFill>
          <a:schemeClr val="accent5">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0" bIns="68580" numCol="1" spcCol="1270" anchor="ctr" anchorCtr="0">
          <a:noAutofit/>
        </a:bodyPr>
        <a:lstStyle/>
        <a:p>
          <a:pPr lvl="0" algn="ctr" defTabSz="800100">
            <a:lnSpc>
              <a:spcPct val="90000"/>
            </a:lnSpc>
            <a:spcBef>
              <a:spcPct val="0"/>
            </a:spcBef>
            <a:spcAft>
              <a:spcPct val="35000"/>
            </a:spcAft>
          </a:pPr>
          <a:r>
            <a:rPr lang="en-US" sz="1800" b="0" i="0" kern="1200" dirty="0" smtClean="0">
              <a:latin typeface="Calibri" charset="0"/>
              <a:ea typeface="Calibri" charset="0"/>
              <a:cs typeface="Calibri" charset="0"/>
            </a:rPr>
            <a:t>4. Relay Additional Information to Participants </a:t>
          </a:r>
          <a:endParaRPr lang="en-US" sz="1800" b="0" i="0" kern="1200" dirty="0">
            <a:latin typeface="Calibri" charset="0"/>
            <a:ea typeface="Calibri" charset="0"/>
            <a:cs typeface="Calibri" charset="0"/>
          </a:endParaRPr>
        </a:p>
      </dsp:txBody>
      <dsp:txXfrm>
        <a:off x="1960419" y="3880538"/>
        <a:ext cx="1525491" cy="955390"/>
      </dsp:txXfrm>
    </dsp:sp>
    <dsp:sp modelId="{EB4CDB71-3E39-3048-A084-1BA85C5DE8C0}">
      <dsp:nvSpPr>
        <dsp:cNvPr id="0" name=""/>
        <dsp:cNvSpPr/>
      </dsp:nvSpPr>
      <dsp:spPr>
        <a:xfrm>
          <a:off x="1851147" y="531356"/>
          <a:ext cx="4230891" cy="4230891"/>
        </a:xfrm>
        <a:custGeom>
          <a:avLst/>
          <a:gdLst/>
          <a:ahLst/>
          <a:cxnLst/>
          <a:rect l="0" t="0" r="0" b="0"/>
          <a:pathLst>
            <a:path>
              <a:moveTo>
                <a:pt x="224478" y="3063788"/>
              </a:moveTo>
              <a:arcTo wR="2115445" hR="2115445" stAng="9201940" swAng="1360025"/>
            </a:path>
          </a:pathLst>
        </a:custGeom>
        <a:noFill/>
        <a:ln w="76200" cap="flat" cmpd="sng" algn="ctr">
          <a:solidFill>
            <a:schemeClr val="accent2"/>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 modelId="{E41B9987-7090-D349-9C48-9F8F9509FCA5}">
      <dsp:nvSpPr>
        <dsp:cNvPr id="0" name=""/>
        <dsp:cNvSpPr/>
      </dsp:nvSpPr>
      <dsp:spPr>
        <a:xfrm>
          <a:off x="1140255" y="1463714"/>
          <a:ext cx="1628859" cy="1058758"/>
        </a:xfrm>
        <a:prstGeom prst="roundRect">
          <a:avLst/>
        </a:prstGeom>
        <a:solidFill>
          <a:schemeClr val="accent5">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0" i="0" kern="1200" dirty="0" smtClean="0">
              <a:latin typeface="Calibri" charset="0"/>
              <a:ea typeface="Calibri" charset="0"/>
              <a:cs typeface="Calibri" charset="0"/>
            </a:rPr>
            <a:t>5. Keep Participants on Track</a:t>
          </a:r>
          <a:endParaRPr lang="en-US" sz="1800" b="0" i="0" kern="1200" dirty="0">
            <a:latin typeface="Calibri" charset="0"/>
            <a:ea typeface="Calibri" charset="0"/>
            <a:cs typeface="Calibri" charset="0"/>
          </a:endParaRPr>
        </a:p>
      </dsp:txBody>
      <dsp:txXfrm>
        <a:off x="1191939" y="1515398"/>
        <a:ext cx="1525491" cy="955390"/>
      </dsp:txXfrm>
    </dsp:sp>
    <dsp:sp modelId="{2862A13E-246C-DA4F-93D9-DCEA3FE2C303}">
      <dsp:nvSpPr>
        <dsp:cNvPr id="0" name=""/>
        <dsp:cNvSpPr/>
      </dsp:nvSpPr>
      <dsp:spPr>
        <a:xfrm>
          <a:off x="1851147" y="531356"/>
          <a:ext cx="4230891" cy="4230891"/>
        </a:xfrm>
        <a:custGeom>
          <a:avLst/>
          <a:gdLst/>
          <a:ahLst/>
          <a:cxnLst/>
          <a:rect l="0" t="0" r="0" b="0"/>
          <a:pathLst>
            <a:path>
              <a:moveTo>
                <a:pt x="508801" y="739290"/>
              </a:moveTo>
              <a:arcTo wR="2115445" hR="2115445" stAng="13234883" swAng="1211925"/>
            </a:path>
          </a:pathLst>
        </a:custGeom>
        <a:noFill/>
        <a:ln w="76200" cap="flat" cmpd="sng" algn="ctr">
          <a:solidFill>
            <a:schemeClr val="accent2"/>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5322277" cy="457200"/>
          </a:xfrm>
          <a:prstGeom prst="rect">
            <a:avLst/>
          </a:prstGeom>
        </p:spPr>
        <p:txBody>
          <a:bodyPr vert="horz" lIns="91440" tIns="45720" rIns="91440" bIns="45720" rtlCol="0"/>
          <a:lstStyle>
            <a:lvl1pPr algn="l">
              <a:defRPr sz="1200"/>
            </a:lvl1pPr>
          </a:lstStyle>
          <a:p>
            <a:r>
              <a:rPr lang="en-US" dirty="0">
                <a:latin typeface="Calibri" charset="0"/>
                <a:ea typeface="Calibri" charset="0"/>
                <a:cs typeface="Calibri" charset="0"/>
              </a:rPr>
              <a:t>Module 2: Determining Exercise </a:t>
            </a:r>
            <a:r>
              <a:rPr lang="en-US" dirty="0" smtClean="0">
                <a:latin typeface="Calibri" charset="0"/>
                <a:ea typeface="Calibri" charset="0"/>
                <a:cs typeface="Calibri" charset="0"/>
              </a:rPr>
              <a:t>Roles</a:t>
            </a:r>
            <a:endParaRPr lang="en-US" dirty="0">
              <a:latin typeface="Calibri" charset="0"/>
              <a:ea typeface="Calibri" charset="0"/>
              <a:cs typeface="Calibri"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dirty="0">
                <a:latin typeface="Calibri" charset="0"/>
                <a:ea typeface="Calibri" charset="0"/>
                <a:cs typeface="Calibri" charset="0"/>
              </a:rPr>
              <a:t>Student Guide</a:t>
            </a:r>
          </a:p>
          <a:p>
            <a:endParaRPr lang="en-US" dirty="0">
              <a:latin typeface="Calibri" charset="0"/>
              <a:ea typeface="Calibri" charset="0"/>
              <a:cs typeface="Calibri" charset="0"/>
            </a:endParaRPr>
          </a:p>
        </p:txBody>
      </p:sp>
      <p:sp>
        <p:nvSpPr>
          <p:cNvPr id="6" name="Footer Placeholder 3"/>
          <p:cNvSpPr>
            <a:spLocks noGrp="1"/>
          </p:cNvSpPr>
          <p:nvPr>
            <p:ph type="ftr" sz="quarter" idx="2"/>
          </p:nvPr>
        </p:nvSpPr>
        <p:spPr>
          <a:xfrm>
            <a:off x="-1" y="8685213"/>
            <a:ext cx="3985847" cy="457200"/>
          </a:xfrm>
          <a:prstGeom prst="rect">
            <a:avLst/>
          </a:prstGeom>
        </p:spPr>
        <p:txBody>
          <a:bodyPr vert="horz" lIns="91440" tIns="45720" rIns="91440" bIns="45720" rtlCol="0" anchor="b"/>
          <a:lstStyle>
            <a:lvl1pPr algn="l">
              <a:defRPr sz="1200"/>
            </a:lvl1pPr>
          </a:lstStyle>
          <a:p>
            <a:r>
              <a:rPr lang="en-US" sz="800" dirty="0" smtClean="0">
                <a:latin typeface="Calibri" charset="0"/>
                <a:ea typeface="Calibri" charset="0"/>
                <a:cs typeface="Calibri" charset="0"/>
              </a:rPr>
              <a:t>Module 2: Determining Exercise Roles © 2017 FIRST</a:t>
            </a:r>
            <a:endParaRPr lang="en-US" sz="800" dirty="0">
              <a:latin typeface="Calibri" charset="0"/>
              <a:ea typeface="Calibri" charset="0"/>
              <a:cs typeface="Calibri" charset="0"/>
            </a:endParaRPr>
          </a:p>
        </p:txBody>
      </p:sp>
      <p:sp>
        <p:nvSpPr>
          <p:cNvPr id="7"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EA0CCC7-7E1B-4CF2-A4EE-141B2747F2FA}" type="slidenum">
              <a:rPr lang="en-US" sz="800" smtClean="0">
                <a:latin typeface="Calibri" charset="0"/>
                <a:ea typeface="Calibri" charset="0"/>
                <a:cs typeface="Calibri" charset="0"/>
              </a:rPr>
              <a:t>‹#›</a:t>
            </a:fld>
            <a:endParaRPr lang="en-US" sz="800" dirty="0">
              <a:latin typeface="Calibri" charset="0"/>
              <a:ea typeface="Calibri" charset="0"/>
              <a:cs typeface="Calibri" charset="0"/>
            </a:endParaRPr>
          </a:p>
        </p:txBody>
      </p:sp>
    </p:spTree>
    <p:extLst>
      <p:ext uri="{BB962C8B-B14F-4D97-AF65-F5344CB8AC3E}">
        <p14:creationId xmlns:p14="http://schemas.microsoft.com/office/powerpoint/2010/main" val="148043503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b="0" i="0">
                <a:latin typeface="Calibri" charset="0"/>
                <a:ea typeface="Calibri" charset="0"/>
                <a:cs typeface="Calibri" charset="0"/>
              </a:defRPr>
            </a:lvl1pPr>
          </a:lstStyle>
          <a:p>
            <a:pPr>
              <a:defRPr/>
            </a:pPr>
            <a:endParaRPr lang="en-US" altLang="en-US" dirty="0"/>
          </a:p>
        </p:txBody>
      </p:sp>
      <p:sp>
        <p:nvSpPr>
          <p:cNvPr id="23555"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b="0" i="0">
                <a:latin typeface="Calibri" charset="0"/>
                <a:ea typeface="Calibri" charset="0"/>
                <a:cs typeface="Calibri" charset="0"/>
              </a:defRPr>
            </a:lvl1pPr>
          </a:lstStyle>
          <a:p>
            <a:pPr>
              <a:defRPr/>
            </a:pPr>
            <a:fld id="{81892EE4-E14D-4FAA-B9C1-98613337A36C}" type="datetime1">
              <a:rPr lang="en-US" altLang="en-US" smtClean="0"/>
              <a:pPr>
                <a:defRPr/>
              </a:pPr>
              <a:t>12/24/17</a:t>
            </a:fld>
            <a:endParaRPr lang="en-US" altLang="en-US" dirty="0"/>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3558" name="Rectangle 6"/>
          <p:cNvSpPr>
            <a:spLocks noGrp="1" noChangeArrowheads="1"/>
          </p:cNvSpPr>
          <p:nvPr>
            <p:ph type="ftr" sz="quarter" idx="4"/>
          </p:nvPr>
        </p:nvSpPr>
        <p:spPr bwMode="auto">
          <a:xfrm>
            <a:off x="0" y="8928556"/>
            <a:ext cx="2348720" cy="215444"/>
          </a:xfrm>
          <a:prstGeom prst="rect">
            <a:avLst/>
          </a:prstGeom>
          <a:noFill/>
          <a:ln w="9525">
            <a:noFill/>
            <a:miter lim="800000"/>
            <a:headEnd/>
            <a:tailEnd/>
          </a:ln>
          <a:effectLst/>
        </p:spPr>
        <p:txBody>
          <a:bodyPr vert="horz" wrap="none" lIns="91440" tIns="45720" rIns="91440" bIns="45720" numCol="1" anchor="b" anchorCtr="0" compatLnSpc="1">
            <a:prstTxWarp prst="textNoShape">
              <a:avLst/>
            </a:prstTxWarp>
            <a:spAutoFit/>
          </a:bodyPr>
          <a:lstStyle>
            <a:lvl1pPr eaLnBrk="1" hangingPunct="1">
              <a:defRPr sz="800" b="0" i="0">
                <a:latin typeface="Calibri" charset="0"/>
                <a:ea typeface="Calibri" charset="0"/>
                <a:cs typeface="Calibri" charset="0"/>
              </a:defRPr>
            </a:lvl1pPr>
          </a:lstStyle>
          <a:p>
            <a:pPr>
              <a:defRPr/>
            </a:pPr>
            <a:r>
              <a:rPr lang="en-US" altLang="en-US" smtClean="0"/>
              <a:t>Module 2: Determining Exercise Roles © 2017 FIRST</a:t>
            </a:r>
            <a:endParaRPr lang="en-US" altLang="en-US" dirty="0"/>
          </a:p>
        </p:txBody>
      </p:sp>
      <p:sp>
        <p:nvSpPr>
          <p:cNvPr id="2355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800" b="0" i="0">
                <a:latin typeface="Calibri" charset="0"/>
                <a:ea typeface="Calibri" charset="0"/>
                <a:cs typeface="Calibri" charset="0"/>
              </a:defRPr>
            </a:lvl1pPr>
          </a:lstStyle>
          <a:p>
            <a:fld id="{F5E97437-CEF4-4036-91BC-BC5EA72D1A5E}" type="slidenum">
              <a:rPr lang="en-US" altLang="en-US" smtClean="0"/>
              <a:pPr/>
              <a:t>‹#›</a:t>
            </a:fld>
            <a:endParaRPr lang="en-US" altLang="en-US" dirty="0"/>
          </a:p>
        </p:txBody>
      </p:sp>
      <p:sp>
        <p:nvSpPr>
          <p:cNvPr id="2" name="Notes Placeholder 1"/>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txBox="1">
            <a:spLocks noChangeArrowheads="1"/>
          </p:cNvSpPr>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defPPr>
              <a:defRPr lang="en-US"/>
            </a:defPPr>
            <a:lvl1pPr algn="r" rtl="0" eaLnBrk="1" fontAlgn="base" hangingPunct="1">
              <a:spcBef>
                <a:spcPct val="0"/>
              </a:spcBef>
              <a:spcAft>
                <a:spcPct val="0"/>
              </a:spcAft>
              <a:defRPr sz="800" b="0" i="0" kern="1200">
                <a:solidFill>
                  <a:schemeClr val="tx1"/>
                </a:solidFill>
                <a:latin typeface="Lucida Sans Regular" charset="0"/>
                <a:ea typeface="Lucida Sans Regular" charset="0"/>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fld id="{F5E97437-CEF4-4036-91BC-BC5EA72D1A5E}" type="slidenum">
              <a:rPr lang="en-US" altLang="en-US" smtClean="0">
                <a:latin typeface="Calibri" charset="0"/>
                <a:ea typeface="Calibri" charset="0"/>
                <a:cs typeface="Calibri" charset="0"/>
              </a:rPr>
              <a:pPr/>
              <a:t>‹#›</a:t>
            </a:fld>
            <a:endParaRPr lang="en-US" altLang="en-US" dirty="0">
              <a:latin typeface="Calibri" charset="0"/>
              <a:ea typeface="Calibri" charset="0"/>
              <a:cs typeface="Calibri" charset="0"/>
            </a:endParaRPr>
          </a:p>
        </p:txBody>
      </p:sp>
    </p:spTree>
    <p:extLst>
      <p:ext uri="{BB962C8B-B14F-4D97-AF65-F5344CB8AC3E}">
        <p14:creationId xmlns:p14="http://schemas.microsoft.com/office/powerpoint/2010/main" val="4132337777"/>
      </p:ext>
    </p:extLst>
  </p:cSld>
  <p:clrMap bg1="lt1" tx1="dk1" bg2="lt2" tx2="dk2" accent1="accent1" accent2="accent2" accent3="accent3" accent4="accent4" accent5="accent5" accent6="accent6" hlink="hlink" folHlink="folHlink"/>
  <p:hf hdr="0" dt="0"/>
  <p:notesStyle>
    <a:lvl1pPr algn="l" defTabSz="457200" rtl="0" eaLnBrk="0" fontAlgn="base" hangingPunct="0">
      <a:lnSpc>
        <a:spcPct val="90000"/>
      </a:lnSpc>
      <a:spcBef>
        <a:spcPts val="1600"/>
      </a:spcBef>
      <a:spcAft>
        <a:spcPct val="0"/>
      </a:spcAft>
      <a:defRPr sz="1200" b="0" i="0" kern="1200">
        <a:solidFill>
          <a:schemeClr val="tx1"/>
        </a:solidFill>
        <a:latin typeface="Calibri" charset="0"/>
        <a:ea typeface="Calibri" charset="0"/>
        <a:cs typeface="Calibri" charset="0"/>
      </a:defRPr>
    </a:lvl1pPr>
    <a:lvl2pPr marL="285750" indent="-195263" algn="l" defTabSz="457200" rtl="0" eaLnBrk="0" fontAlgn="base" hangingPunct="0">
      <a:lnSpc>
        <a:spcPct val="90000"/>
      </a:lnSpc>
      <a:spcBef>
        <a:spcPts val="1000"/>
      </a:spcBef>
      <a:spcAft>
        <a:spcPct val="0"/>
      </a:spcAft>
      <a:buFont typeface="Arial" charset="0"/>
      <a:buChar char="•"/>
      <a:tabLst/>
      <a:defRPr sz="1200" b="0" i="0" kern="1200">
        <a:solidFill>
          <a:schemeClr val="tx1"/>
        </a:solidFill>
        <a:latin typeface="Calibri" charset="0"/>
        <a:ea typeface="Calibri" charset="0"/>
        <a:cs typeface="Calibri" charset="0"/>
      </a:defRPr>
    </a:lvl2pPr>
    <a:lvl3pPr marL="407988" indent="-136525" algn="l" defTabSz="457200" rtl="0" eaLnBrk="0" fontAlgn="base" hangingPunct="0">
      <a:lnSpc>
        <a:spcPct val="90000"/>
      </a:lnSpc>
      <a:spcBef>
        <a:spcPts val="400"/>
      </a:spcBef>
      <a:spcAft>
        <a:spcPct val="0"/>
      </a:spcAft>
      <a:buFont typeface="Lucida Grande"/>
      <a:buChar char="–"/>
      <a:tabLst/>
      <a:defRPr sz="1200" b="0" i="0" kern="1200">
        <a:solidFill>
          <a:schemeClr val="tx1"/>
        </a:solidFill>
        <a:latin typeface="Calibri" charset="0"/>
        <a:ea typeface="Calibri" charset="0"/>
        <a:cs typeface="Calibri" charset="0"/>
      </a:defRPr>
    </a:lvl3pPr>
    <a:lvl4pPr marL="573088" indent="-165100" algn="l" defTabSz="457200" rtl="0" eaLnBrk="0" fontAlgn="base" hangingPunct="0">
      <a:lnSpc>
        <a:spcPct val="90000"/>
      </a:lnSpc>
      <a:spcBef>
        <a:spcPts val="400"/>
      </a:spcBef>
      <a:spcAft>
        <a:spcPct val="0"/>
      </a:spcAft>
      <a:buFont typeface="Arial" charset="0"/>
      <a:buChar char="•"/>
      <a:tabLst/>
      <a:defRPr sz="1200" b="0" i="0" kern="1200">
        <a:solidFill>
          <a:schemeClr val="tx1"/>
        </a:solidFill>
        <a:latin typeface="Calibri" charset="0"/>
        <a:ea typeface="Calibri" charset="0"/>
        <a:cs typeface="Calibri" charset="0"/>
      </a:defRPr>
    </a:lvl4pPr>
    <a:lvl5pPr marL="755650" indent="-182563" algn="l" defTabSz="457200" rtl="0" eaLnBrk="0" fontAlgn="base" hangingPunct="0">
      <a:lnSpc>
        <a:spcPct val="90000"/>
      </a:lnSpc>
      <a:spcBef>
        <a:spcPts val="400"/>
      </a:spcBef>
      <a:spcAft>
        <a:spcPct val="0"/>
      </a:spcAft>
      <a:buFont typeface="Lucida Grande"/>
      <a:buChar char="–"/>
      <a:tabLst/>
      <a:defRPr sz="1200" b="0" i="0" kern="1200">
        <a:solidFill>
          <a:schemeClr val="tx1"/>
        </a:solidFill>
        <a:latin typeface="Calibri" charset="0"/>
        <a:ea typeface="Calibri" charset="0"/>
        <a:cs typeface="Calibri"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xfrm>
            <a:off x="625642" y="4343400"/>
            <a:ext cx="5606716" cy="4114800"/>
          </a:xfrm>
          <a:prstGeom prst="rect">
            <a:avLst/>
          </a:prstGeom>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defRPr/>
            </a:pPr>
            <a:r>
              <a:rPr lang="en-US" b="1" dirty="0"/>
              <a:t>Module 2: </a:t>
            </a:r>
            <a:r>
              <a:rPr lang="en-US" i="1" dirty="0" smtClean="0"/>
              <a:t>60 </a:t>
            </a:r>
            <a:r>
              <a:rPr lang="en-US" i="1" dirty="0"/>
              <a:t>minutes</a:t>
            </a:r>
          </a:p>
          <a:p>
            <a:pPr eaLnBrk="1" hangingPunct="1">
              <a:defRPr/>
            </a:pPr>
            <a:r>
              <a:rPr lang="en-US" b="1" dirty="0" smtClean="0"/>
              <a:t>Say</a:t>
            </a:r>
            <a:r>
              <a:rPr lang="en-US" b="1" dirty="0"/>
              <a:t>: </a:t>
            </a:r>
            <a:r>
              <a:rPr lang="en-US" dirty="0"/>
              <a:t>Module 2 will explore ways to determine exercise roles.</a:t>
            </a:r>
          </a:p>
        </p:txBody>
      </p:sp>
      <p:sp>
        <p:nvSpPr>
          <p:cNvPr id="6" name="Rectangle 6"/>
          <p:cNvSpPr>
            <a:spLocks noGrp="1" noChangeArrowheads="1"/>
          </p:cNvSpPr>
          <p:nvPr>
            <p:ph type="ftr" sz="quarter" idx="4"/>
          </p:nvPr>
        </p:nvSpPr>
        <p:spPr bwMode="auto">
          <a:xfrm>
            <a:off x="-1" y="8930607"/>
            <a:ext cx="4196863" cy="21544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smtClean="0">
                <a:latin typeface="Lucida Sans Regular" charset="0"/>
                <a:ea typeface="Lucida Sans Regular" charset="0"/>
                <a:cs typeface="Lucida Sans Regular" charset="0"/>
              </a:rPr>
              <a:t>Module 2: Determining Exercise Roles © 2017 FIRST</a:t>
            </a:r>
            <a:endParaRPr lang="en-US" altLang="en-US" sz="800" dirty="0">
              <a:latin typeface="Lucida Sans Regular" charset="0"/>
              <a:ea typeface="Lucida Sans Regular" charset="0"/>
              <a:cs typeface="Lucida Sans Regular" charset="0"/>
            </a:endParaRP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pPr/>
              <a:t>1</a:t>
            </a:fld>
            <a:endParaRPr lang="en-US" altLang="en-US" sz="800" dirty="0"/>
          </a:p>
        </p:txBody>
      </p:sp>
    </p:spTree>
    <p:extLst>
      <p:ext uri="{BB962C8B-B14F-4D97-AF65-F5344CB8AC3E}">
        <p14:creationId xmlns:p14="http://schemas.microsoft.com/office/powerpoint/2010/main" val="12186972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37411" y="4343400"/>
            <a:ext cx="5783178" cy="4114800"/>
          </a:xfrm>
          <a:prstGeom prst="rect">
            <a:avLst/>
          </a:prstGeom>
        </p:spPr>
        <p:txBody>
          <a:bodyPr/>
          <a:lstStyle/>
          <a:p>
            <a:pPr>
              <a:spcBef>
                <a:spcPts val="800"/>
              </a:spcBef>
            </a:pPr>
            <a:r>
              <a:rPr lang="en-US" sz="1100" b="1" dirty="0"/>
              <a:t>Exercise Facilitators: </a:t>
            </a:r>
            <a:r>
              <a:rPr lang="en-US" sz="1100" i="1" dirty="0" smtClean="0"/>
              <a:t>3 minutes</a:t>
            </a:r>
            <a:endParaRPr lang="en-US" sz="1100" b="1" dirty="0"/>
          </a:p>
          <a:p>
            <a:pPr>
              <a:spcBef>
                <a:spcPts val="800"/>
              </a:spcBef>
            </a:pPr>
            <a:r>
              <a:rPr lang="en-US" sz="1100" b="1" dirty="0"/>
              <a:t>Say:</a:t>
            </a:r>
            <a:r>
              <a:rPr lang="en-US" sz="1100" dirty="0"/>
              <a:t> Let’s talk about the role of exercise facilitators. Sometimes this role is called a controller</a:t>
            </a:r>
            <a:r>
              <a:rPr lang="en-US" sz="1100" dirty="0" smtClean="0"/>
              <a:t>.</a:t>
            </a:r>
            <a:endParaRPr lang="en-US" sz="1100" dirty="0"/>
          </a:p>
          <a:p>
            <a:pPr lvl="0">
              <a:spcBef>
                <a:spcPts val="800"/>
              </a:spcBef>
              <a:defRPr/>
            </a:pPr>
            <a:r>
              <a:rPr lang="en-US" sz="1100" dirty="0"/>
              <a:t>The facilitators provide a tactical framework for the success of the exercise. This can start with overseeing the physical exercise area and any assembly or preparation areas that will support the exercise, such as a binder-assembly room or a room where props can be built and stored</a:t>
            </a:r>
            <a:r>
              <a:rPr lang="en-US" sz="1100" dirty="0" smtClean="0"/>
              <a:t>.</a:t>
            </a:r>
            <a:endParaRPr lang="en-US" sz="1100" dirty="0"/>
          </a:p>
          <a:p>
            <a:pPr>
              <a:spcBef>
                <a:spcPts val="800"/>
              </a:spcBef>
              <a:defRPr/>
            </a:pPr>
            <a:r>
              <a:rPr lang="en-US" sz="1100" dirty="0"/>
              <a:t>During a discussion-based exercise, facilitators are responsible for keeping participant discussions on track with exercise objectives and ensuring that all issues and objectives are explored as thoroughly as possible within time constraints. </a:t>
            </a:r>
          </a:p>
          <a:p>
            <a:pPr lvl="0">
              <a:spcBef>
                <a:spcPts val="800"/>
              </a:spcBef>
              <a:defRPr/>
            </a:pPr>
            <a:r>
              <a:rPr lang="en-US" sz="1100" dirty="0"/>
              <a:t>Responsibilities include orchestrating the overall activity in order to maintain control of the path of the exercise. Facilitators direct the pace of exercise play, provide key data to players, and may prompt or initiate certain player actions and injects to the players to ensure that the exercise proceeds as intended</a:t>
            </a:r>
            <a:r>
              <a:rPr lang="en-US" sz="1100" dirty="0" smtClean="0"/>
              <a:t>.</a:t>
            </a:r>
            <a:endParaRPr lang="en-US" sz="1100" dirty="0"/>
          </a:p>
          <a:p>
            <a:pPr lvl="0">
              <a:spcBef>
                <a:spcPts val="800"/>
              </a:spcBef>
              <a:defRPr/>
            </a:pPr>
            <a:r>
              <a:rPr lang="en-US" sz="1100" dirty="0"/>
              <a:t>The facilitator is also responsible for monitoring exercise safety during exercise setup, conduct, and cleanup. </a:t>
            </a:r>
          </a:p>
          <a:p>
            <a:pPr lvl="0">
              <a:spcBef>
                <a:spcPts val="800"/>
              </a:spcBef>
            </a:pPr>
            <a:r>
              <a:rPr lang="en-US" sz="1100" dirty="0"/>
              <a:t>There should be at least one staff member for each site. If an exercise has many participants and activities, uses breakout groups, or has a long duration, more than one facilitator may be needed. </a:t>
            </a:r>
          </a:p>
          <a:p>
            <a:pPr>
              <a:spcBef>
                <a:spcPts val="800"/>
              </a:spcBef>
            </a:pPr>
            <a:r>
              <a:rPr lang="en-US" sz="1100" dirty="0"/>
              <a:t> </a:t>
            </a:r>
          </a:p>
        </p:txBody>
      </p:sp>
      <p:sp>
        <p:nvSpPr>
          <p:cNvPr id="4" name="Footer Placeholder 3"/>
          <p:cNvSpPr>
            <a:spLocks noGrp="1"/>
          </p:cNvSpPr>
          <p:nvPr>
            <p:ph type="ftr" sz="quarter" idx="10"/>
          </p:nvPr>
        </p:nvSpPr>
        <p:spPr>
          <a:xfrm>
            <a:off x="0" y="8928556"/>
            <a:ext cx="2784737" cy="215444"/>
          </a:xfrm>
        </p:spPr>
        <p:txBody>
          <a:bodyPr/>
          <a:lstStyle/>
          <a:p>
            <a:pPr eaLnBrk="0" hangingPunct="0"/>
            <a:r>
              <a:rPr lang="en-US" sz="800" dirty="0" smtClean="0">
                <a:solidFill>
                  <a:prstClr val="black">
                    <a:lumMod val="65000"/>
                    <a:lumOff val="35000"/>
                  </a:prstClr>
                </a:solidFill>
                <a:cs typeface=""/>
              </a:rPr>
              <a:t>Module 2: Determining Exercise Roles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10</a:t>
            </a:fld>
            <a:endParaRPr lang="en-US" altLang="en-US" dirty="0"/>
          </a:p>
        </p:txBody>
      </p:sp>
    </p:spTree>
    <p:extLst>
      <p:ext uri="{BB962C8B-B14F-4D97-AF65-F5344CB8AC3E}">
        <p14:creationId xmlns:p14="http://schemas.microsoft.com/office/powerpoint/2010/main" val="2228550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21368" y="4343400"/>
            <a:ext cx="5815264" cy="4114800"/>
          </a:xfrm>
          <a:prstGeom prst="rect">
            <a:avLst/>
          </a:prstGeom>
        </p:spPr>
        <p:txBody>
          <a:bodyPr/>
          <a:lstStyle/>
          <a:p>
            <a:r>
              <a:rPr lang="en-US" b="1" dirty="0"/>
              <a:t>Exercise Facilitator Tasks: </a:t>
            </a:r>
            <a:r>
              <a:rPr lang="en-US" i="1" dirty="0"/>
              <a:t>2 </a:t>
            </a:r>
            <a:r>
              <a:rPr lang="en-US" i="1" dirty="0" smtClean="0"/>
              <a:t>minutes</a:t>
            </a:r>
            <a:endParaRPr lang="en-US" b="1" dirty="0"/>
          </a:p>
          <a:p>
            <a:r>
              <a:rPr lang="en-US" b="1" dirty="0"/>
              <a:t>Say:</a:t>
            </a:r>
            <a:r>
              <a:rPr lang="en-US" dirty="0"/>
              <a:t> Facilitators perform these duties on an exercise:</a:t>
            </a:r>
          </a:p>
          <a:p>
            <a:pPr marL="171450" indent="-171450">
              <a:lnSpc>
                <a:spcPct val="100000"/>
              </a:lnSpc>
              <a:spcBef>
                <a:spcPts val="800"/>
              </a:spcBef>
              <a:buFont typeface="Arial" charset="0"/>
              <a:buChar char="•"/>
            </a:pPr>
            <a:r>
              <a:rPr lang="en-US" dirty="0"/>
              <a:t>Provide participants any background information, tools, rules and other details required for them to conduct the exercise and realistically simulate their procedures and actions.</a:t>
            </a:r>
          </a:p>
          <a:p>
            <a:pPr marL="171450" indent="-171450">
              <a:lnSpc>
                <a:spcPct val="100000"/>
              </a:lnSpc>
              <a:spcBef>
                <a:spcPts val="800"/>
              </a:spcBef>
              <a:buFont typeface="Arial" charset="0"/>
              <a:buChar char="•"/>
            </a:pPr>
            <a:r>
              <a:rPr lang="en-US" dirty="0"/>
              <a:t>Manage the overall scenario.</a:t>
            </a:r>
          </a:p>
          <a:p>
            <a:pPr marL="171450" indent="-171450">
              <a:lnSpc>
                <a:spcPct val="100000"/>
              </a:lnSpc>
              <a:spcBef>
                <a:spcPts val="800"/>
              </a:spcBef>
              <a:buFont typeface="Arial" charset="0"/>
              <a:buChar char="•"/>
            </a:pPr>
            <a:r>
              <a:rPr lang="en-US" dirty="0"/>
              <a:t>Document the decisions and actions taken by the various participants.</a:t>
            </a:r>
          </a:p>
          <a:p>
            <a:pPr marL="171450" indent="-171450">
              <a:lnSpc>
                <a:spcPct val="100000"/>
              </a:lnSpc>
              <a:spcBef>
                <a:spcPts val="800"/>
              </a:spcBef>
              <a:buFont typeface="Arial" charset="0"/>
              <a:buChar char="•"/>
            </a:pPr>
            <a:r>
              <a:rPr lang="en-US" dirty="0"/>
              <a:t>Determine the effects of those steps on the scenario and individual participants and teams.</a:t>
            </a:r>
          </a:p>
          <a:p>
            <a:pPr marL="171450" indent="-171450">
              <a:lnSpc>
                <a:spcPct val="100000"/>
              </a:lnSpc>
              <a:spcBef>
                <a:spcPts val="800"/>
              </a:spcBef>
              <a:buFont typeface="Arial" charset="0"/>
              <a:buChar char="•"/>
            </a:pPr>
            <a:r>
              <a:rPr lang="en-US" dirty="0"/>
              <a:t>Determine how new injections of scenario information (otherwise known as “injects”) affect the unfolding scenario and relay this new information about the changing scenario to the data collectors or monitors. </a:t>
            </a:r>
          </a:p>
        </p:txBody>
      </p:sp>
      <p:sp>
        <p:nvSpPr>
          <p:cNvPr id="4" name="Footer Placeholder 3"/>
          <p:cNvSpPr>
            <a:spLocks noGrp="1"/>
          </p:cNvSpPr>
          <p:nvPr>
            <p:ph type="ftr" sz="quarter" idx="10"/>
          </p:nvPr>
        </p:nvSpPr>
        <p:spPr>
          <a:xfrm>
            <a:off x="0" y="8928556"/>
            <a:ext cx="2784737" cy="215444"/>
          </a:xfrm>
        </p:spPr>
        <p:txBody>
          <a:bodyPr/>
          <a:lstStyle/>
          <a:p>
            <a:pPr eaLnBrk="0" hangingPunct="0"/>
            <a:r>
              <a:rPr lang="en-US" sz="800" dirty="0" smtClean="0">
                <a:solidFill>
                  <a:prstClr val="black">
                    <a:lumMod val="65000"/>
                    <a:lumOff val="35000"/>
                  </a:prstClr>
                </a:solidFill>
                <a:cs typeface=""/>
              </a:rPr>
              <a:t>Module 2: Determining Exercise Roles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11</a:t>
            </a:fld>
            <a:endParaRPr lang="en-US" altLang="en-US" dirty="0"/>
          </a:p>
        </p:txBody>
      </p:sp>
    </p:spTree>
    <p:extLst>
      <p:ext uri="{BB962C8B-B14F-4D97-AF65-F5344CB8AC3E}">
        <p14:creationId xmlns:p14="http://schemas.microsoft.com/office/powerpoint/2010/main" val="16644743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04800" y="4343400"/>
            <a:ext cx="6248400" cy="4114800"/>
          </a:xfrm>
          <a:prstGeom prst="rect">
            <a:avLst/>
          </a:prstGeom>
        </p:spPr>
        <p:txBody>
          <a:bodyPr/>
          <a:lstStyle/>
          <a:p>
            <a:r>
              <a:rPr lang="en-US" b="1" dirty="0"/>
              <a:t>Exercise Facilitator Process: </a:t>
            </a:r>
            <a:r>
              <a:rPr lang="en-US" i="1" dirty="0"/>
              <a:t>2 </a:t>
            </a:r>
            <a:r>
              <a:rPr lang="en-US" i="1" dirty="0" smtClean="0"/>
              <a:t>minutes</a:t>
            </a:r>
            <a:endParaRPr lang="en-US" b="1" dirty="0" smtClean="0"/>
          </a:p>
          <a:p>
            <a:r>
              <a:rPr lang="en-US" b="1" dirty="0" smtClean="0"/>
              <a:t>Say:</a:t>
            </a:r>
            <a:r>
              <a:rPr lang="en-US" dirty="0" smtClean="0"/>
              <a:t> A cycle of observation helps the facilitator keep the exercise on track and helps exercise programs improve over time. A facilitator:</a:t>
            </a:r>
          </a:p>
          <a:p>
            <a:pPr marL="228600" indent="-228600">
              <a:lnSpc>
                <a:spcPct val="100000"/>
              </a:lnSpc>
              <a:spcBef>
                <a:spcPts val="800"/>
              </a:spcBef>
              <a:buFont typeface="+mj-lt"/>
              <a:buAutoNum type="arabicPeriod"/>
            </a:pPr>
            <a:r>
              <a:rPr lang="en-US" dirty="0" smtClean="0"/>
              <a:t>Observes participants’ actions, decisions, and procedures, including their effectiveness.</a:t>
            </a:r>
          </a:p>
          <a:p>
            <a:pPr marL="228600" indent="-228600">
              <a:lnSpc>
                <a:spcPct val="100000"/>
              </a:lnSpc>
              <a:spcBef>
                <a:spcPts val="800"/>
              </a:spcBef>
              <a:buFont typeface="+mj-lt"/>
              <a:buAutoNum type="arabicPeriod"/>
            </a:pPr>
            <a:r>
              <a:rPr lang="en-US" dirty="0" smtClean="0"/>
              <a:t>Notes these observations during the exercise for later evaluation.</a:t>
            </a:r>
          </a:p>
          <a:p>
            <a:pPr marL="228600" indent="-228600">
              <a:lnSpc>
                <a:spcPct val="100000"/>
              </a:lnSpc>
              <a:spcBef>
                <a:spcPts val="800"/>
              </a:spcBef>
              <a:buFont typeface="+mj-lt"/>
              <a:buAutoNum type="arabicPeriod"/>
            </a:pPr>
            <a:r>
              <a:rPr lang="en-US" dirty="0" smtClean="0"/>
              <a:t>Reports the participants’ actions back to the data collectors or monitors and the core planning team.</a:t>
            </a:r>
          </a:p>
          <a:p>
            <a:pPr marL="228600" indent="-228600">
              <a:lnSpc>
                <a:spcPct val="100000"/>
              </a:lnSpc>
              <a:spcBef>
                <a:spcPts val="800"/>
              </a:spcBef>
              <a:buFont typeface="+mj-lt"/>
              <a:buAutoNum type="arabicPeriod"/>
            </a:pPr>
            <a:r>
              <a:rPr lang="en-US" dirty="0" smtClean="0"/>
              <a:t>Relays additional information from exercise management to participants as the scenario unfolds, either due to the actions (and their effects) taken by the various participants, or due to pre-planned scenario injects.</a:t>
            </a:r>
          </a:p>
          <a:p>
            <a:pPr marL="228600" indent="-228600">
              <a:lnSpc>
                <a:spcPct val="100000"/>
              </a:lnSpc>
              <a:spcBef>
                <a:spcPts val="800"/>
              </a:spcBef>
              <a:buFont typeface="+mj-lt"/>
              <a:buAutoNum type="arabicPeriod"/>
            </a:pPr>
            <a:r>
              <a:rPr lang="en-US" dirty="0" smtClean="0"/>
              <a:t>Keeps participants on track, for example by preventing participants from fighting the scenario or starting discussions about unrelated issues.</a:t>
            </a:r>
          </a:p>
          <a:p>
            <a:endParaRPr lang="en-US" dirty="0"/>
          </a:p>
        </p:txBody>
      </p:sp>
      <p:sp>
        <p:nvSpPr>
          <p:cNvPr id="4" name="Footer Placeholder 3"/>
          <p:cNvSpPr>
            <a:spLocks noGrp="1"/>
          </p:cNvSpPr>
          <p:nvPr>
            <p:ph type="ftr" sz="quarter" idx="10"/>
          </p:nvPr>
        </p:nvSpPr>
        <p:spPr>
          <a:xfrm>
            <a:off x="0" y="8928556"/>
            <a:ext cx="2784737" cy="215444"/>
          </a:xfrm>
        </p:spPr>
        <p:txBody>
          <a:bodyPr/>
          <a:lstStyle/>
          <a:p>
            <a:pPr eaLnBrk="0" hangingPunct="0"/>
            <a:r>
              <a:rPr lang="en-US" sz="800" dirty="0" smtClean="0">
                <a:solidFill>
                  <a:prstClr val="black">
                    <a:lumMod val="65000"/>
                    <a:lumOff val="35000"/>
                  </a:prstClr>
                </a:solidFill>
                <a:cs typeface=""/>
              </a:rPr>
              <a:t>Module 2: Determining Exercise Roles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12</a:t>
            </a:fld>
            <a:endParaRPr lang="en-US" altLang="en-US" dirty="0"/>
          </a:p>
        </p:txBody>
      </p:sp>
    </p:spTree>
    <p:extLst>
      <p:ext uri="{BB962C8B-B14F-4D97-AF65-F5344CB8AC3E}">
        <p14:creationId xmlns:p14="http://schemas.microsoft.com/office/powerpoint/2010/main" val="12423306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71588" y="428625"/>
            <a:ext cx="4262437" cy="3197225"/>
          </a:xfrm>
        </p:spPr>
      </p:sp>
      <p:sp>
        <p:nvSpPr>
          <p:cNvPr id="3" name="Notes Placeholder 2"/>
          <p:cNvSpPr>
            <a:spLocks noGrp="1"/>
          </p:cNvSpPr>
          <p:nvPr>
            <p:ph type="body" idx="1"/>
          </p:nvPr>
        </p:nvSpPr>
        <p:spPr>
          <a:xfrm>
            <a:off x="304801" y="3765885"/>
            <a:ext cx="6240378"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a:spcBef>
                <a:spcPts val="50"/>
              </a:spcBef>
            </a:pPr>
            <a:r>
              <a:rPr lang="en-US" sz="1000" b="1" dirty="0"/>
              <a:t>Data Collectors, Monitors, Observers, or Evaluators: </a:t>
            </a:r>
            <a:r>
              <a:rPr lang="en-US" sz="1000" i="1" dirty="0" smtClean="0"/>
              <a:t>5 minutes</a:t>
            </a:r>
            <a:endParaRPr lang="en-US" sz="1000" i="1" dirty="0"/>
          </a:p>
          <a:p>
            <a:pPr>
              <a:spcBef>
                <a:spcPts val="50"/>
              </a:spcBef>
            </a:pPr>
            <a:r>
              <a:rPr lang="en-US" sz="1000" b="1" dirty="0"/>
              <a:t>Say: </a:t>
            </a:r>
            <a:r>
              <a:rPr lang="en-US" sz="1000" dirty="0"/>
              <a:t>Let’s talk about the role of data collectors, which can also be called monitors or evaluators.</a:t>
            </a:r>
          </a:p>
          <a:p>
            <a:pPr>
              <a:spcBef>
                <a:spcPts val="50"/>
              </a:spcBef>
            </a:pPr>
            <a:r>
              <a:rPr lang="en-US" sz="1000" dirty="0"/>
              <a:t>Their duties include observing, evaluating, and documenting participants’ actions, decisions, and effectiveness. Data collectors use evaluation </a:t>
            </a:r>
            <a:r>
              <a:rPr lang="en-US" sz="1000" dirty="0" smtClean="0"/>
              <a:t>tools to </a:t>
            </a:r>
            <a:r>
              <a:rPr lang="en-US" sz="1000" dirty="0"/>
              <a:t>document observations, capture unresolved issues, and analyze exercise results. They do not interfere with exercise flow. </a:t>
            </a:r>
          </a:p>
          <a:p>
            <a:pPr>
              <a:spcBef>
                <a:spcPts val="50"/>
              </a:spcBef>
            </a:pPr>
            <a:r>
              <a:rPr lang="en-US" sz="1000" dirty="0"/>
              <a:t>Data collectors provide feedback for the Evaluate phase.</a:t>
            </a:r>
          </a:p>
          <a:p>
            <a:pPr>
              <a:spcBef>
                <a:spcPts val="50"/>
              </a:spcBef>
            </a:pPr>
            <a:r>
              <a:rPr lang="en-US" sz="1000" dirty="0"/>
              <a:t>What’s the best way to staff this role?</a:t>
            </a:r>
          </a:p>
          <a:p>
            <a:pPr lvl="1">
              <a:spcBef>
                <a:spcPts val="50"/>
              </a:spcBef>
            </a:pPr>
            <a:r>
              <a:rPr lang="en-US" sz="1000" dirty="0"/>
              <a:t>There should be at least one data collector in the incident response readiness team.</a:t>
            </a:r>
          </a:p>
          <a:p>
            <a:pPr lvl="1">
              <a:spcBef>
                <a:spcPts val="50"/>
              </a:spcBef>
            </a:pPr>
            <a:r>
              <a:rPr lang="en-US" sz="1000" dirty="0"/>
              <a:t>For larger activities, you can also have roaming data collectors.</a:t>
            </a:r>
          </a:p>
          <a:p>
            <a:pPr>
              <a:spcBef>
                <a:spcPts val="50"/>
              </a:spcBef>
            </a:pPr>
            <a:r>
              <a:rPr lang="en-US" sz="1000" dirty="0"/>
              <a:t>By way of background:</a:t>
            </a:r>
          </a:p>
          <a:p>
            <a:pPr lvl="1">
              <a:spcBef>
                <a:spcPts val="50"/>
              </a:spcBef>
            </a:pPr>
            <a:r>
              <a:rPr lang="en-US" sz="1000" dirty="0"/>
              <a:t>A data collector should become involved during the Develop phase to make sure he or she understands the scenario and has some background with the participants.</a:t>
            </a:r>
          </a:p>
          <a:p>
            <a:pPr lvl="1">
              <a:spcBef>
                <a:spcPts val="50"/>
              </a:spcBef>
            </a:pPr>
            <a:r>
              <a:rPr lang="en-US" sz="1000" dirty="0"/>
              <a:t>Experienced personnel work better in this role. Data collectors are often chosen based on their expertise in the specific functional areas they will observe. </a:t>
            </a:r>
          </a:p>
          <a:p>
            <a:pPr lvl="1">
              <a:spcBef>
                <a:spcPts val="50"/>
              </a:spcBef>
            </a:pPr>
            <a:r>
              <a:rPr lang="en-US" sz="1000" dirty="0"/>
              <a:t>This role functions independently of active participants’ teams, often within the program coordinator’s department. This role can be filled from other departments or by an external consultant. If the role is introduced too late or without enough background, it may make participants apprehensive and skew performance on the exercise.</a:t>
            </a:r>
          </a:p>
          <a:p>
            <a:pPr>
              <a:spcBef>
                <a:spcPts val="50"/>
              </a:spcBef>
            </a:pPr>
            <a:r>
              <a:rPr lang="en-US" sz="1000" dirty="0"/>
              <a:t>A lead data collector should participate as a member of the core planning team and be familiar with all relevant issues associated with the exercise, including plans, policies, and procedures; incident command and decision-making processes; and inter-organizational or even governmental coordination issues. The lead evaluator should have the management skills needed to oversee a team of evaluators over an extended period as well as the knowledge and analytical skills to undertake a thorough and accurate analysis of all capabilities. </a:t>
            </a:r>
          </a:p>
          <a:p>
            <a:pPr>
              <a:spcBef>
                <a:spcPts val="50"/>
              </a:spcBef>
            </a:pPr>
            <a:r>
              <a:rPr lang="en-GB" sz="1000" dirty="0"/>
              <a:t>Remember that exercises must not be used for performance evaluation or assessment of individuals. </a:t>
            </a:r>
            <a:endParaRPr lang="en-US" sz="1000" dirty="0"/>
          </a:p>
        </p:txBody>
      </p:sp>
      <p:sp>
        <p:nvSpPr>
          <p:cNvPr id="4" name="Footer Placeholder 3"/>
          <p:cNvSpPr>
            <a:spLocks noGrp="1"/>
          </p:cNvSpPr>
          <p:nvPr>
            <p:ph type="ftr" sz="quarter" idx="10"/>
          </p:nvPr>
        </p:nvSpPr>
        <p:spPr>
          <a:xfrm>
            <a:off x="0" y="8928556"/>
            <a:ext cx="2784737" cy="215444"/>
          </a:xfrm>
        </p:spPr>
        <p:txBody>
          <a:bodyPr/>
          <a:lstStyle/>
          <a:p>
            <a:pPr eaLnBrk="0" hangingPunct="0"/>
            <a:r>
              <a:rPr lang="en-US" sz="800" dirty="0" smtClean="0">
                <a:solidFill>
                  <a:prstClr val="black">
                    <a:lumMod val="65000"/>
                    <a:lumOff val="35000"/>
                  </a:prstClr>
                </a:solidFill>
                <a:cs typeface=""/>
              </a:rPr>
              <a:t>Module 2: Determining Exercise Roles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13</a:t>
            </a:fld>
            <a:endParaRPr lang="en-US" altLang="en-US" dirty="0"/>
          </a:p>
        </p:txBody>
      </p:sp>
    </p:spTree>
    <p:extLst>
      <p:ext uri="{BB962C8B-B14F-4D97-AF65-F5344CB8AC3E}">
        <p14:creationId xmlns:p14="http://schemas.microsoft.com/office/powerpoint/2010/main" val="16956437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268288"/>
            <a:ext cx="4572000" cy="3429000"/>
          </a:xfrm>
        </p:spPr>
      </p:sp>
      <p:sp>
        <p:nvSpPr>
          <p:cNvPr id="3" name="Notes Placeholder 2"/>
          <p:cNvSpPr>
            <a:spLocks noGrp="1"/>
          </p:cNvSpPr>
          <p:nvPr>
            <p:ph type="body" idx="1"/>
          </p:nvPr>
        </p:nvSpPr>
        <p:spPr>
          <a:xfrm>
            <a:off x="360947" y="3926305"/>
            <a:ext cx="6136106" cy="4114800"/>
          </a:xfrm>
          <a:prstGeom prst="rect">
            <a:avLst/>
          </a:prstGeom>
        </p:spPr>
        <p:txBody>
          <a:bodyPr/>
          <a:lstStyle/>
          <a:p>
            <a:pPr>
              <a:spcBef>
                <a:spcPts val="600"/>
              </a:spcBef>
            </a:pPr>
            <a:r>
              <a:rPr lang="en-US" sz="1000" b="1" dirty="0"/>
              <a:t>Players, Observers, and VIPs: </a:t>
            </a:r>
            <a:r>
              <a:rPr lang="en-US" sz="1000" i="1" dirty="0" smtClean="0"/>
              <a:t>5 minutes</a:t>
            </a:r>
            <a:endParaRPr lang="en-US" sz="1000" b="1" dirty="0"/>
          </a:p>
          <a:p>
            <a:pPr>
              <a:spcBef>
                <a:spcPts val="600"/>
              </a:spcBef>
            </a:pPr>
            <a:r>
              <a:rPr lang="en-US" sz="1000" b="1" dirty="0"/>
              <a:t>Say:</a:t>
            </a:r>
            <a:r>
              <a:rPr lang="en-US" sz="1000" dirty="0"/>
              <a:t> There are some additional roles you can assign for your exercises.</a:t>
            </a:r>
          </a:p>
          <a:p>
            <a:pPr marL="171450" indent="-171450">
              <a:lnSpc>
                <a:spcPct val="100000"/>
              </a:lnSpc>
              <a:spcBef>
                <a:spcPts val="600"/>
              </a:spcBef>
              <a:buFont typeface="Arial" charset="0"/>
              <a:buChar char="•"/>
              <a:defRPr/>
            </a:pPr>
            <a:r>
              <a:rPr lang="en-US" sz="1000" dirty="0"/>
              <a:t>Players, also called role-players or actors, are typically volunteer personnel responsible for simulating a specific role in an exercise and often initiate actions that will respond to and/or mitigate a simulated emergency. Players are vital to creating a realistic scenario and can fulfill a variety of roles. They take an active role in preventing, responding to, or recovering from the risks and hazards presented in the scenario, by either discussing or performing their regular roles and responsibilities.</a:t>
            </a:r>
          </a:p>
          <a:p>
            <a:pPr marL="171450" indent="-171450">
              <a:lnSpc>
                <a:spcPct val="100000"/>
              </a:lnSpc>
              <a:spcBef>
                <a:spcPts val="600"/>
              </a:spcBef>
              <a:buFont typeface="Arial" charset="0"/>
              <a:buChar char="•"/>
              <a:defRPr/>
            </a:pPr>
            <a:r>
              <a:rPr lang="en-US" sz="1000" dirty="0"/>
              <a:t>Observers, sometimes called simulators, do not directly participate in the exercise; rather, they observe selected segments of the exercise as it unfolds, while remaining separated from player activities. Observers view the exercise from a designated observation area and are asked to remain within the observation area during the exercise. The facilitator or data collector officer should manage these groups. In a discussion-based exercise, observers may support the development of player responses to the situation by asking relevant questions, delivering messages, or citing references; however, they generally do not participate in moderated discussions. This role is different from a data collector or monitor role because it is not formally part of the exercise.</a:t>
            </a:r>
          </a:p>
          <a:p>
            <a:pPr marL="171450" indent="-171450">
              <a:lnSpc>
                <a:spcPct val="100000"/>
              </a:lnSpc>
              <a:spcBef>
                <a:spcPts val="600"/>
              </a:spcBef>
              <a:buFont typeface="Arial" charset="0"/>
              <a:buChar char="•"/>
            </a:pPr>
            <a:r>
              <a:rPr lang="en-US" sz="1000" dirty="0"/>
              <a:t>VIPs, or very important persons, are often senior management staff or people visiting from other organizations who may want to observe the exercise while not participating. You can work with VIPs the same way you would with observers, keeping in mind their strategic importance to your organization.</a:t>
            </a:r>
          </a:p>
        </p:txBody>
      </p:sp>
      <p:sp>
        <p:nvSpPr>
          <p:cNvPr id="4" name="Footer Placeholder 3"/>
          <p:cNvSpPr>
            <a:spLocks noGrp="1"/>
          </p:cNvSpPr>
          <p:nvPr>
            <p:ph type="ftr" sz="quarter" idx="10"/>
          </p:nvPr>
        </p:nvSpPr>
        <p:spPr>
          <a:xfrm>
            <a:off x="0" y="8928556"/>
            <a:ext cx="2784737" cy="215444"/>
          </a:xfrm>
        </p:spPr>
        <p:txBody>
          <a:bodyPr/>
          <a:lstStyle/>
          <a:p>
            <a:pPr eaLnBrk="0" hangingPunct="0"/>
            <a:r>
              <a:rPr lang="en-US" sz="800" dirty="0" smtClean="0">
                <a:solidFill>
                  <a:prstClr val="black">
                    <a:lumMod val="65000"/>
                    <a:lumOff val="35000"/>
                  </a:prstClr>
                </a:solidFill>
                <a:cs typeface=""/>
              </a:rPr>
              <a:t>Module 2: Determining Exercise Roles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14</a:t>
            </a:fld>
            <a:endParaRPr lang="en-US" altLang="en-US" dirty="0"/>
          </a:p>
        </p:txBody>
      </p:sp>
    </p:spTree>
    <p:extLst>
      <p:ext uri="{BB962C8B-B14F-4D97-AF65-F5344CB8AC3E}">
        <p14:creationId xmlns:p14="http://schemas.microsoft.com/office/powerpoint/2010/main" val="5895883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25642" y="4343400"/>
            <a:ext cx="4940969" cy="4114800"/>
          </a:xfrm>
          <a:prstGeom prst="rect">
            <a:avLst/>
          </a:prstGeom>
        </p:spPr>
        <p:txBody>
          <a:bodyPr vert="horz" lIns="91440" tIns="45720" rIns="91440" bIns="45720" rtlCol="0"/>
          <a:lstStyle/>
          <a:p>
            <a:r>
              <a:rPr lang="en-US" sz="1000" b="1" dirty="0"/>
              <a:t>Creating Observers: </a:t>
            </a:r>
            <a:r>
              <a:rPr lang="en-US" sz="1000" i="1" dirty="0" smtClean="0"/>
              <a:t>3 </a:t>
            </a:r>
            <a:r>
              <a:rPr lang="en-US" sz="1000" i="1" dirty="0"/>
              <a:t>minutes</a:t>
            </a:r>
          </a:p>
          <a:p>
            <a:pPr>
              <a:spcBef>
                <a:spcPts val="1000"/>
              </a:spcBef>
            </a:pPr>
            <a:r>
              <a:rPr lang="en-US" sz="1000" b="1" dirty="0"/>
              <a:t>Say: </a:t>
            </a:r>
            <a:r>
              <a:rPr lang="en-US" sz="1000" dirty="0"/>
              <a:t>To create an audience of observers, invite:</a:t>
            </a:r>
          </a:p>
          <a:p>
            <a:pPr lvl="1">
              <a:spcBef>
                <a:spcPts val="600"/>
              </a:spcBef>
            </a:pPr>
            <a:r>
              <a:rPr lang="en-US" sz="1000" dirty="0"/>
              <a:t>Other department members</a:t>
            </a:r>
          </a:p>
          <a:p>
            <a:pPr lvl="1">
              <a:spcBef>
                <a:spcPts val="600"/>
              </a:spcBef>
            </a:pPr>
            <a:r>
              <a:rPr lang="en-US" sz="1000" dirty="0"/>
              <a:t>Department heads and line management</a:t>
            </a:r>
          </a:p>
          <a:p>
            <a:pPr lvl="1">
              <a:spcBef>
                <a:spcPts val="600"/>
              </a:spcBef>
            </a:pPr>
            <a:r>
              <a:rPr lang="en-US" sz="1000" dirty="0"/>
              <a:t>Interested departments such as Finance or Sales</a:t>
            </a:r>
          </a:p>
          <a:p>
            <a:pPr lvl="1">
              <a:spcBef>
                <a:spcPts val="600"/>
              </a:spcBef>
            </a:pPr>
            <a:r>
              <a:rPr lang="en-US" sz="1000" dirty="0"/>
              <a:t>Stakeholders and management and other interested parties in the organization</a:t>
            </a:r>
          </a:p>
          <a:p>
            <a:pPr>
              <a:spcBef>
                <a:spcPts val="1000"/>
              </a:spcBef>
            </a:pPr>
            <a:r>
              <a:rPr lang="en-US" sz="1000" b="1" dirty="0"/>
              <a:t>Ask: </a:t>
            </a:r>
            <a:r>
              <a:rPr lang="en-US" sz="1000" dirty="0"/>
              <a:t>How easy is it in your organization to have contact with other departments and build contacts there?</a:t>
            </a:r>
          </a:p>
          <a:p>
            <a:pPr>
              <a:spcBef>
                <a:spcPts val="1000"/>
              </a:spcBef>
            </a:pPr>
            <a:r>
              <a:rPr lang="en-US" sz="1000" dirty="0"/>
              <a:t>Encourage “self-monitors,” participants who can evaluate their own performance.</a:t>
            </a:r>
          </a:p>
          <a:p>
            <a:pPr lvl="1">
              <a:spcBef>
                <a:spcPts val="600"/>
              </a:spcBef>
            </a:pPr>
            <a:r>
              <a:rPr lang="en-US" sz="1000" dirty="0"/>
              <a:t>Benefits </a:t>
            </a:r>
            <a:r>
              <a:rPr lang="en-US" sz="1000" dirty="0" smtClean="0"/>
              <a:t>include</a:t>
            </a:r>
            <a:r>
              <a:rPr lang="en-US" sz="1000" dirty="0"/>
              <a:t>:</a:t>
            </a:r>
          </a:p>
          <a:p>
            <a:pPr lvl="2"/>
            <a:r>
              <a:rPr lang="en-US" sz="1000" dirty="0"/>
              <a:t>A stronger commitment to recommended changes</a:t>
            </a:r>
          </a:p>
          <a:p>
            <a:pPr lvl="2"/>
            <a:r>
              <a:rPr lang="en-US" sz="1000" dirty="0"/>
              <a:t>Enhanced teamwork</a:t>
            </a:r>
          </a:p>
          <a:p>
            <a:pPr lvl="2"/>
            <a:r>
              <a:rPr lang="en-US" sz="1000" dirty="0"/>
              <a:t>The possibility of enhanced cross-training</a:t>
            </a:r>
          </a:p>
          <a:p>
            <a:pPr lvl="1">
              <a:spcBef>
                <a:spcPts val="600"/>
              </a:spcBef>
            </a:pPr>
            <a:r>
              <a:rPr lang="en-US" sz="1000" dirty="0"/>
              <a:t>Disadvantages can include:</a:t>
            </a:r>
          </a:p>
          <a:p>
            <a:pPr lvl="2"/>
            <a:r>
              <a:rPr lang="en-US" sz="1000" dirty="0"/>
              <a:t>Fewer improvements uncovered, statistically, than for regular participants</a:t>
            </a:r>
          </a:p>
          <a:p>
            <a:pPr lvl="2"/>
            <a:r>
              <a:rPr lang="en-US" sz="1000" dirty="0"/>
              <a:t>Unintentional exposure of sub-optimal tasks</a:t>
            </a:r>
          </a:p>
        </p:txBody>
      </p:sp>
      <p:sp>
        <p:nvSpPr>
          <p:cNvPr id="4" name="Footer Placeholder 3"/>
          <p:cNvSpPr>
            <a:spLocks noGrp="1"/>
          </p:cNvSpPr>
          <p:nvPr>
            <p:ph type="ftr" sz="quarter" idx="10"/>
          </p:nvPr>
        </p:nvSpPr>
        <p:spPr>
          <a:xfrm>
            <a:off x="0" y="8928556"/>
            <a:ext cx="2784737" cy="215444"/>
          </a:xfrm>
        </p:spPr>
        <p:txBody>
          <a:bodyPr/>
          <a:lstStyle/>
          <a:p>
            <a:pPr eaLnBrk="0" hangingPunct="0"/>
            <a:r>
              <a:rPr lang="en-US" sz="800" dirty="0" smtClean="0">
                <a:solidFill>
                  <a:prstClr val="black">
                    <a:lumMod val="65000"/>
                    <a:lumOff val="35000"/>
                  </a:prstClr>
                </a:solidFill>
                <a:cs typeface=""/>
              </a:rPr>
              <a:t>Module 2: Determining Exercise Roles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15</a:t>
            </a:fld>
            <a:endParaRPr lang="en-US" altLang="en-US" dirty="0"/>
          </a:p>
        </p:txBody>
      </p:sp>
    </p:spTree>
    <p:extLst>
      <p:ext uri="{BB962C8B-B14F-4D97-AF65-F5344CB8AC3E}">
        <p14:creationId xmlns:p14="http://schemas.microsoft.com/office/powerpoint/2010/main" val="18108080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78042" y="4343400"/>
            <a:ext cx="5301916" cy="4114800"/>
          </a:xfrm>
          <a:prstGeom prst="rect">
            <a:avLst/>
          </a:prstGeom>
        </p:spPr>
        <p:txBody>
          <a:bodyPr/>
          <a:lstStyle/>
          <a:p>
            <a:r>
              <a:rPr lang="en-US" b="1" dirty="0"/>
              <a:t>Participants: </a:t>
            </a:r>
            <a:r>
              <a:rPr lang="en-US" i="1" dirty="0" smtClean="0"/>
              <a:t>2 </a:t>
            </a:r>
            <a:r>
              <a:rPr lang="en-US" i="1" dirty="0"/>
              <a:t>minutes</a:t>
            </a:r>
          </a:p>
          <a:p>
            <a:r>
              <a:rPr lang="en-US" b="1" dirty="0" smtClean="0"/>
              <a:t>Say</a:t>
            </a:r>
            <a:r>
              <a:rPr lang="en-US" b="1" dirty="0"/>
              <a:t>:</a:t>
            </a:r>
            <a:r>
              <a:rPr lang="en-US" dirty="0"/>
              <a:t> Let’s talk about the role of participants.</a:t>
            </a:r>
          </a:p>
          <a:p>
            <a:pPr lvl="0"/>
            <a:r>
              <a:rPr lang="en-US" dirty="0" smtClean="0"/>
              <a:t>Participants </a:t>
            </a:r>
            <a:r>
              <a:rPr lang="en-US" dirty="0"/>
              <a:t>are the audience for your exercise, and we will discuss how to assess the audience for your exercise program a bit later in the course. To find active participants or role players:</a:t>
            </a:r>
          </a:p>
          <a:p>
            <a:pPr marL="171450" lvl="0" indent="-171450">
              <a:buFont typeface="Arial" charset="0"/>
              <a:buChar char="•"/>
            </a:pPr>
            <a:r>
              <a:rPr lang="en-US" dirty="0"/>
              <a:t>Identify potential participants via stakeholders in your team or organization</a:t>
            </a:r>
          </a:p>
          <a:p>
            <a:pPr marL="171450" lvl="0" indent="-171450">
              <a:buFont typeface="Arial" charset="0"/>
              <a:buChar char="•"/>
            </a:pPr>
            <a:r>
              <a:rPr lang="en-US" dirty="0"/>
              <a:t>Make sure all participants have coverage so there is no negative effect on the business when they are participating in the </a:t>
            </a:r>
            <a:r>
              <a:rPr lang="en-US" dirty="0" smtClean="0"/>
              <a:t>exercise</a:t>
            </a:r>
            <a:endParaRPr lang="en-US" dirty="0"/>
          </a:p>
        </p:txBody>
      </p:sp>
      <p:sp>
        <p:nvSpPr>
          <p:cNvPr id="4" name="Footer Placeholder 3"/>
          <p:cNvSpPr>
            <a:spLocks noGrp="1"/>
          </p:cNvSpPr>
          <p:nvPr>
            <p:ph type="ftr" sz="quarter" idx="10"/>
          </p:nvPr>
        </p:nvSpPr>
        <p:spPr>
          <a:xfrm>
            <a:off x="0" y="8928556"/>
            <a:ext cx="2784737" cy="215444"/>
          </a:xfrm>
        </p:spPr>
        <p:txBody>
          <a:bodyPr/>
          <a:lstStyle/>
          <a:p>
            <a:pPr eaLnBrk="0" hangingPunct="0"/>
            <a:r>
              <a:rPr lang="en-US" sz="800" dirty="0" smtClean="0">
                <a:solidFill>
                  <a:prstClr val="black">
                    <a:lumMod val="65000"/>
                    <a:lumOff val="35000"/>
                  </a:prstClr>
                </a:solidFill>
                <a:cs typeface=""/>
              </a:rPr>
              <a:t>Module 2: Determining Exercise Roles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16</a:t>
            </a:fld>
            <a:endParaRPr lang="en-US" altLang="en-US" dirty="0"/>
          </a:p>
        </p:txBody>
      </p:sp>
    </p:spTree>
    <p:extLst>
      <p:ext uri="{BB962C8B-B14F-4D97-AF65-F5344CB8AC3E}">
        <p14:creationId xmlns:p14="http://schemas.microsoft.com/office/powerpoint/2010/main" val="7194631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a:xfrm>
            <a:off x="473242" y="4343400"/>
            <a:ext cx="5911516" cy="4114800"/>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91440" tIns="45720" rIns="91440" bIns="45720" rtlCol="0"/>
          <a:lstStyle/>
          <a:p>
            <a:r>
              <a:rPr lang="en-US" b="1" dirty="0"/>
              <a:t>Check Your Learning!</a:t>
            </a:r>
            <a:r>
              <a:rPr lang="en-US" altLang="en-US" b="1" dirty="0"/>
              <a:t>:</a:t>
            </a:r>
            <a:r>
              <a:rPr lang="en-US" altLang="en-US" dirty="0"/>
              <a:t> </a:t>
            </a:r>
            <a:r>
              <a:rPr lang="en-US" altLang="en-US" i="1" dirty="0"/>
              <a:t>2 minutes</a:t>
            </a:r>
            <a:endParaRPr lang="en-US" i="1" dirty="0"/>
          </a:p>
          <a:p>
            <a:r>
              <a:rPr lang="en-US" b="1" dirty="0"/>
              <a:t>Say: </a:t>
            </a:r>
            <a:r>
              <a:rPr lang="en-US" dirty="0"/>
              <a:t>Check your learning! Which exercise program role goes with which description?</a:t>
            </a:r>
          </a:p>
          <a:p>
            <a:r>
              <a:rPr lang="en-US" dirty="0"/>
              <a:t>Let learners reply to each question but don’t proceed to correct answers </a:t>
            </a:r>
            <a:r>
              <a:rPr lang="en-US" dirty="0" smtClean="0"/>
              <a:t/>
            </a:r>
            <a:br>
              <a:rPr lang="en-US" dirty="0" smtClean="0"/>
            </a:br>
            <a:r>
              <a:rPr lang="en-US" dirty="0" smtClean="0"/>
              <a:t>on </a:t>
            </a:r>
            <a:r>
              <a:rPr lang="en-US" dirty="0"/>
              <a:t>the next slide until all questions are answered.</a:t>
            </a:r>
          </a:p>
          <a:p>
            <a:r>
              <a:rPr lang="en-US" b="1" dirty="0"/>
              <a:t>Ask:</a:t>
            </a:r>
          </a:p>
          <a:p>
            <a:pPr lvl="1"/>
            <a:r>
              <a:rPr lang="en-US" dirty="0"/>
              <a:t>Which role provides a tactical framework for the success of the exercise? </a:t>
            </a:r>
          </a:p>
          <a:p>
            <a:pPr lvl="1"/>
            <a:r>
              <a:rPr lang="en-US" dirty="0"/>
              <a:t>Which role approves overall program plans, goals, and objectives? </a:t>
            </a:r>
          </a:p>
          <a:p>
            <a:pPr lvl="1"/>
            <a:r>
              <a:rPr lang="en-US" dirty="0"/>
              <a:t>Which role observes participants’ actions, decisions, and effectiveness?</a:t>
            </a:r>
          </a:p>
          <a:p>
            <a:pPr lvl="1"/>
            <a:r>
              <a:rPr lang="en-US" dirty="0"/>
              <a:t>Which role bears primary oversight and responsibility for the </a:t>
            </a:r>
            <a:r>
              <a:rPr lang="en-US" dirty="0" smtClean="0"/>
              <a:t/>
            </a:r>
            <a:br>
              <a:rPr lang="en-US" dirty="0" smtClean="0"/>
            </a:br>
            <a:r>
              <a:rPr lang="en-US" dirty="0" smtClean="0"/>
              <a:t>exercise </a:t>
            </a:r>
            <a:r>
              <a:rPr lang="en-US" dirty="0"/>
              <a:t>program?</a:t>
            </a:r>
          </a:p>
          <a:p>
            <a:pPr lvl="1"/>
            <a:r>
              <a:rPr lang="en-US" dirty="0"/>
              <a:t>Which role requires representation from each key constituency to set priorities? </a:t>
            </a:r>
          </a:p>
          <a:p>
            <a:r>
              <a:rPr lang="en-US" b="1" dirty="0"/>
              <a:t>Say: </a:t>
            </a:r>
            <a:r>
              <a:rPr lang="en-US" dirty="0"/>
              <a:t>Let’s go to the next slide and see the correct answers.</a:t>
            </a:r>
          </a:p>
          <a:p>
            <a:endParaRPr lang="en-US" dirty="0"/>
          </a:p>
          <a:p>
            <a:endParaRPr lang="en-US" dirty="0"/>
          </a:p>
        </p:txBody>
      </p:sp>
      <p:sp>
        <p:nvSpPr>
          <p:cNvPr id="6" name="Rectangle 6"/>
          <p:cNvSpPr>
            <a:spLocks noGrp="1" noChangeArrowheads="1"/>
          </p:cNvSpPr>
          <p:nvPr>
            <p:ph type="ftr" sz="quarter" idx="4"/>
          </p:nvPr>
        </p:nvSpPr>
        <p:spPr bwMode="auto">
          <a:xfrm>
            <a:off x="-1" y="8930607"/>
            <a:ext cx="4196863" cy="21544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smtClean="0">
                <a:latin typeface="Lucida Sans Regular" charset="0"/>
                <a:ea typeface="Lucida Sans Regular" charset="0"/>
                <a:cs typeface="Lucida Sans Regular" charset="0"/>
              </a:rPr>
              <a:t>Module 2: Determining Exercise Roles © 2017 FIRST</a:t>
            </a:r>
            <a:endParaRPr lang="en-US" altLang="en-US" sz="800" dirty="0">
              <a:latin typeface="Lucida Sans Regular" charset="0"/>
              <a:ea typeface="Lucida Sans Regular" charset="0"/>
              <a:cs typeface="Lucida Sans Regular" charset="0"/>
            </a:endParaRP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pPr/>
              <a:t>17</a:t>
            </a:fld>
            <a:endParaRPr lang="en-US" altLang="en-US" sz="800" dirty="0"/>
          </a:p>
        </p:txBody>
      </p:sp>
    </p:spTree>
    <p:extLst>
      <p:ext uri="{BB962C8B-B14F-4D97-AF65-F5344CB8AC3E}">
        <p14:creationId xmlns:p14="http://schemas.microsoft.com/office/powerpoint/2010/main" val="114624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a:xfrm>
            <a:off x="304800" y="4343400"/>
            <a:ext cx="6248400" cy="4114800"/>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91440" tIns="45720" rIns="91440" bIns="45720" rtlCol="0"/>
          <a:lstStyle/>
          <a:p>
            <a:r>
              <a:rPr lang="en-US" b="1" dirty="0"/>
              <a:t>Check Your Learning!</a:t>
            </a:r>
            <a:r>
              <a:rPr lang="en-US" altLang="en-US" b="1" dirty="0"/>
              <a:t>: </a:t>
            </a:r>
            <a:r>
              <a:rPr lang="en-US" altLang="en-US" i="1" dirty="0"/>
              <a:t>2 minutes</a:t>
            </a:r>
            <a:endParaRPr lang="en-US" i="1" dirty="0"/>
          </a:p>
          <a:p>
            <a:r>
              <a:rPr lang="en-US" b="1" dirty="0"/>
              <a:t>Say: </a:t>
            </a:r>
            <a:r>
              <a:rPr lang="en-US" dirty="0"/>
              <a:t>Let’s check the answers.</a:t>
            </a:r>
          </a:p>
          <a:p>
            <a:pPr lvl="1"/>
            <a:r>
              <a:rPr lang="en-US" dirty="0"/>
              <a:t>Which role provides a tactical framework for the success of the exercise? Exercise facilitator</a:t>
            </a:r>
          </a:p>
          <a:p>
            <a:pPr lvl="1"/>
            <a:r>
              <a:rPr lang="en-US" dirty="0"/>
              <a:t>Which role approves overall plans, goals, and objectives? Program coordinator</a:t>
            </a:r>
          </a:p>
          <a:p>
            <a:pPr lvl="1"/>
            <a:r>
              <a:rPr lang="en-US" dirty="0"/>
              <a:t>Which role observes participants’ actions, decisions, and effectiveness? </a:t>
            </a:r>
            <a:r>
              <a:rPr lang="en-US" dirty="0" smtClean="0"/>
              <a:t/>
            </a:r>
            <a:br>
              <a:rPr lang="en-US" dirty="0" smtClean="0"/>
            </a:br>
            <a:r>
              <a:rPr lang="en-US" dirty="0" smtClean="0"/>
              <a:t>Data </a:t>
            </a:r>
            <a:r>
              <a:rPr lang="en-US" dirty="0"/>
              <a:t>collectors, also known as monitors or evaluators</a:t>
            </a:r>
          </a:p>
          <a:p>
            <a:pPr lvl="1"/>
            <a:r>
              <a:rPr lang="en-US" dirty="0"/>
              <a:t>Which role bears primary oversight and responsibility for the exercise program? Executive sponsor</a:t>
            </a:r>
          </a:p>
          <a:p>
            <a:pPr lvl="1"/>
            <a:r>
              <a:rPr lang="en-US" dirty="0"/>
              <a:t>Which role requires representation from each key constituency to set priorities? Core planning team</a:t>
            </a:r>
          </a:p>
          <a:p>
            <a:r>
              <a:rPr lang="en-US" b="1" dirty="0"/>
              <a:t>Ask:</a:t>
            </a:r>
            <a:r>
              <a:rPr lang="en-US" dirty="0"/>
              <a:t> Any questions about roles on an exercise program</a:t>
            </a:r>
            <a:r>
              <a:rPr lang="en-US" dirty="0" smtClean="0"/>
              <a:t>?</a:t>
            </a:r>
            <a:endParaRPr lang="en-US" dirty="0"/>
          </a:p>
        </p:txBody>
      </p:sp>
      <p:sp>
        <p:nvSpPr>
          <p:cNvPr id="6" name="Rectangle 6"/>
          <p:cNvSpPr>
            <a:spLocks noGrp="1" noChangeArrowheads="1"/>
          </p:cNvSpPr>
          <p:nvPr>
            <p:ph type="ftr" sz="quarter" idx="4"/>
          </p:nvPr>
        </p:nvSpPr>
        <p:spPr bwMode="auto">
          <a:xfrm>
            <a:off x="-1" y="8930607"/>
            <a:ext cx="4196863" cy="21544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smtClean="0">
                <a:latin typeface="Lucida Sans Regular" charset="0"/>
                <a:ea typeface="Lucida Sans Regular" charset="0"/>
                <a:cs typeface="Lucida Sans Regular" charset="0"/>
              </a:rPr>
              <a:t>Module 2: Determining Exercise Roles © 2017 FIRST</a:t>
            </a:r>
            <a:endParaRPr lang="en-US" altLang="en-US" sz="800" dirty="0">
              <a:latin typeface="Lucida Sans Regular" charset="0"/>
              <a:ea typeface="Lucida Sans Regular" charset="0"/>
              <a:cs typeface="Lucida Sans Regular" charset="0"/>
            </a:endParaRP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pPr/>
              <a:t>18</a:t>
            </a:fld>
            <a:endParaRPr lang="en-US" altLang="en-US" sz="800" dirty="0"/>
          </a:p>
        </p:txBody>
      </p:sp>
    </p:spTree>
    <p:extLst>
      <p:ext uri="{BB962C8B-B14F-4D97-AF65-F5344CB8AC3E}">
        <p14:creationId xmlns:p14="http://schemas.microsoft.com/office/powerpoint/2010/main" val="9306593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04800" y="4343400"/>
            <a:ext cx="5410200" cy="4114800"/>
          </a:xfrm>
          <a:prstGeom prst="rect">
            <a:avLst/>
          </a:prstGeom>
        </p:spPr>
        <p:txBody>
          <a:bodyPr/>
          <a:lstStyle/>
          <a:p>
            <a:pPr>
              <a:lnSpc>
                <a:spcPct val="100000"/>
              </a:lnSpc>
              <a:spcBef>
                <a:spcPct val="30000"/>
              </a:spcBef>
              <a:defRPr/>
            </a:pPr>
            <a:r>
              <a:rPr lang="en-US" altLang="en-US" b="1" dirty="0"/>
              <a:t>Conclusion: </a:t>
            </a:r>
            <a:r>
              <a:rPr lang="en-US" i="1" dirty="0"/>
              <a:t>1 </a:t>
            </a:r>
            <a:r>
              <a:rPr lang="en-US" i="1" dirty="0" smtClean="0"/>
              <a:t>minute</a:t>
            </a:r>
            <a:endParaRPr lang="en-US" b="1" dirty="0"/>
          </a:p>
          <a:p>
            <a:pPr>
              <a:lnSpc>
                <a:spcPct val="100000"/>
              </a:lnSpc>
              <a:spcBef>
                <a:spcPts val="800"/>
              </a:spcBef>
            </a:pPr>
            <a:r>
              <a:rPr lang="en-US" b="1" dirty="0"/>
              <a:t>Say: </a:t>
            </a:r>
            <a:r>
              <a:rPr lang="en-US" dirty="0"/>
              <a:t>Now that we've completed this module, you should be able to:</a:t>
            </a:r>
          </a:p>
          <a:p>
            <a:pPr marL="171450" lvl="0" indent="-171450">
              <a:lnSpc>
                <a:spcPct val="100000"/>
              </a:lnSpc>
              <a:spcBef>
                <a:spcPts val="800"/>
              </a:spcBef>
              <a:buFont typeface="Arial" charset="0"/>
              <a:buChar char="•"/>
            </a:pPr>
            <a:r>
              <a:rPr lang="en-US" dirty="0"/>
              <a:t>Define the need for upper management support in creating an exercise program </a:t>
            </a:r>
          </a:p>
          <a:p>
            <a:pPr marL="171450" lvl="0" indent="-171450">
              <a:lnSpc>
                <a:spcPct val="100000"/>
              </a:lnSpc>
              <a:spcBef>
                <a:spcPts val="800"/>
              </a:spcBef>
              <a:buFont typeface="Arial" charset="0"/>
              <a:buChar char="•"/>
            </a:pPr>
            <a:r>
              <a:rPr lang="en-US" dirty="0"/>
              <a:t>Outline roles and responsibilities involved in creating exercises</a:t>
            </a:r>
          </a:p>
        </p:txBody>
      </p:sp>
      <p:sp>
        <p:nvSpPr>
          <p:cNvPr id="4" name="Footer Placeholder 3"/>
          <p:cNvSpPr>
            <a:spLocks noGrp="1"/>
          </p:cNvSpPr>
          <p:nvPr>
            <p:ph type="ftr" sz="quarter" idx="10"/>
          </p:nvPr>
        </p:nvSpPr>
        <p:spPr>
          <a:xfrm>
            <a:off x="0" y="8928556"/>
            <a:ext cx="2784737" cy="215444"/>
          </a:xfrm>
        </p:spPr>
        <p:txBody>
          <a:bodyPr/>
          <a:lstStyle/>
          <a:p>
            <a:pPr eaLnBrk="0" hangingPunct="0"/>
            <a:r>
              <a:rPr lang="en-US" sz="800" dirty="0" smtClean="0">
                <a:solidFill>
                  <a:prstClr val="black">
                    <a:lumMod val="65000"/>
                    <a:lumOff val="35000"/>
                  </a:prstClr>
                </a:solidFill>
                <a:cs typeface=""/>
              </a:rPr>
              <a:t>Module 2: Determining Exercise Roles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19</a:t>
            </a:fld>
            <a:endParaRPr lang="en-US" altLang="en-US" dirty="0"/>
          </a:p>
        </p:txBody>
      </p:sp>
    </p:spTree>
    <p:extLst>
      <p:ext uri="{BB962C8B-B14F-4D97-AF65-F5344CB8AC3E}">
        <p14:creationId xmlns:p14="http://schemas.microsoft.com/office/powerpoint/2010/main" val="12468640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GB" dirty="0" smtClean="0"/>
              <a:t>FIRST Training materials</a:t>
            </a:r>
            <a:r>
              <a:rPr lang="en-GB" baseline="0" dirty="0" smtClean="0"/>
              <a:t> are available for non-commercial use under a CC license. We would appreciate if you let us know that you use it: Send a mail to </a:t>
            </a:r>
            <a:r>
              <a:rPr lang="en-GB" baseline="0" dirty="0" err="1" smtClean="0"/>
              <a:t>first-sec@firtst.org</a:t>
            </a:r>
            <a:r>
              <a:rPr lang="en-GB" baseline="0" dirty="0" smtClean="0"/>
              <a:t> with your feedback</a:t>
            </a:r>
          </a:p>
          <a:p>
            <a:endParaRPr lang="en-GB" dirty="0"/>
          </a:p>
        </p:txBody>
      </p:sp>
      <p:sp>
        <p:nvSpPr>
          <p:cNvPr id="4" name="Slide Number Placeholder 3"/>
          <p:cNvSpPr>
            <a:spLocks noGrp="1"/>
          </p:cNvSpPr>
          <p:nvPr>
            <p:ph type="sldNum" sz="quarter" idx="10"/>
          </p:nvPr>
        </p:nvSpPr>
        <p:spPr/>
        <p:txBody>
          <a:bodyPr/>
          <a:lstStyle/>
          <a:p>
            <a:fld id="{136E53A4-3F4D-8748-A0FA-BB510B091717}" type="slidenum">
              <a:rPr lang="en-GB" smtClean="0"/>
              <a:t>2</a:t>
            </a:fld>
            <a:endParaRPr lang="en-GB"/>
          </a:p>
        </p:txBody>
      </p:sp>
    </p:spTree>
    <p:extLst>
      <p:ext uri="{BB962C8B-B14F-4D97-AF65-F5344CB8AC3E}">
        <p14:creationId xmlns:p14="http://schemas.microsoft.com/office/powerpoint/2010/main" val="13937268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a:xfrm>
            <a:off x="633663" y="4343400"/>
            <a:ext cx="5590674" cy="4114800"/>
          </a:xfrm>
          <a:prstGeom prst="rect">
            <a:avLst/>
          </a:prstGeom>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defRPr/>
            </a:pPr>
            <a:r>
              <a:rPr lang="en-US" altLang="en-US" b="1" dirty="0"/>
              <a:t>Questions?: </a:t>
            </a:r>
            <a:r>
              <a:rPr lang="en-US" altLang="en-US" i="1" dirty="0"/>
              <a:t>2 </a:t>
            </a:r>
            <a:r>
              <a:rPr lang="en-US" altLang="en-US" i="1" dirty="0" smtClean="0"/>
              <a:t>minutes</a:t>
            </a:r>
            <a:endParaRPr lang="en-US" altLang="en-US" dirty="0"/>
          </a:p>
          <a:p>
            <a:pPr eaLnBrk="1" hangingPunct="1">
              <a:defRPr/>
            </a:pPr>
            <a:r>
              <a:rPr lang="en-US" altLang="en-US" b="1" dirty="0"/>
              <a:t>Say: </a:t>
            </a:r>
            <a:r>
              <a:rPr lang="en-US" altLang="en-US" dirty="0"/>
              <a:t>Any questions</a:t>
            </a:r>
            <a:r>
              <a:rPr lang="en-US" altLang="en-US" dirty="0" smtClean="0"/>
              <a:t>?</a:t>
            </a:r>
            <a:endParaRPr lang="en-US" altLang="en-US" dirty="0"/>
          </a:p>
          <a:p>
            <a:pPr eaLnBrk="1" hangingPunct="1">
              <a:defRPr/>
            </a:pPr>
            <a:r>
              <a:rPr lang="en-US" altLang="en-US" b="1" dirty="0"/>
              <a:t>Ask </a:t>
            </a:r>
            <a:r>
              <a:rPr lang="en-US" altLang="en-US" dirty="0"/>
              <a:t>for structured feedback and put any large-scale questions or questions on a particular tangent that you don’t want to address at the moment in the “Parking Lot,” to address either after class or in a follow-up session</a:t>
            </a:r>
            <a:r>
              <a:rPr lang="en-US" altLang="en-US" dirty="0" smtClean="0"/>
              <a:t>.</a:t>
            </a:r>
            <a:endParaRPr lang="en-US" altLang="en-US" dirty="0"/>
          </a:p>
          <a:p>
            <a:r>
              <a:rPr lang="en-US" b="1" dirty="0"/>
              <a:t>Segue: </a:t>
            </a:r>
            <a:r>
              <a:rPr lang="en-US" dirty="0"/>
              <a:t>Let’s move to the next module.</a:t>
            </a:r>
          </a:p>
          <a:p>
            <a:pPr eaLnBrk="1" hangingPunct="1">
              <a:defRPr/>
            </a:pPr>
            <a:endParaRPr lang="en-US" altLang="en-US" dirty="0"/>
          </a:p>
        </p:txBody>
      </p:sp>
      <p:sp>
        <p:nvSpPr>
          <p:cNvPr id="2" name="Footer Placeholder 1"/>
          <p:cNvSpPr>
            <a:spLocks noGrp="1"/>
          </p:cNvSpPr>
          <p:nvPr>
            <p:ph type="ftr" sz="quarter" idx="10"/>
          </p:nvPr>
        </p:nvSpPr>
        <p:spPr>
          <a:xfrm>
            <a:off x="0" y="8928556"/>
            <a:ext cx="2784737" cy="215444"/>
          </a:xfrm>
        </p:spPr>
        <p:txBody>
          <a:bodyPr/>
          <a:lstStyle/>
          <a:p>
            <a:pPr eaLnBrk="0" hangingPunct="0"/>
            <a:r>
              <a:rPr lang="en-US" sz="800" dirty="0" smtClean="0">
                <a:solidFill>
                  <a:prstClr val="black">
                    <a:lumMod val="65000"/>
                    <a:lumOff val="35000"/>
                  </a:prstClr>
                </a:solidFill>
                <a:cs typeface=""/>
              </a:rPr>
              <a:t>Module 2: Determining Exercise Roles © 2017 FIRST</a:t>
            </a:r>
          </a:p>
        </p:txBody>
      </p:sp>
    </p:spTree>
    <p:extLst>
      <p:ext uri="{BB962C8B-B14F-4D97-AF65-F5344CB8AC3E}">
        <p14:creationId xmlns:p14="http://schemas.microsoft.com/office/powerpoint/2010/main" val="8207767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xfrm>
            <a:off x="304800" y="4343400"/>
            <a:ext cx="6248400" cy="4114800"/>
          </a:xfrm>
          <a:prstGeom prst="rect">
            <a:avLst/>
          </a:prstGeom>
          <a:noFill/>
          <a:ln/>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tLang="en-US" dirty="0"/>
          </a:p>
        </p:txBody>
      </p:sp>
      <p:sp>
        <p:nvSpPr>
          <p:cNvPr id="2" name="Footer Placeholder 1"/>
          <p:cNvSpPr>
            <a:spLocks noGrp="1"/>
          </p:cNvSpPr>
          <p:nvPr>
            <p:ph type="ftr" sz="quarter" idx="10"/>
          </p:nvPr>
        </p:nvSpPr>
        <p:spPr>
          <a:xfrm>
            <a:off x="0" y="8928556"/>
            <a:ext cx="2784737" cy="215444"/>
          </a:xfrm>
        </p:spPr>
        <p:txBody>
          <a:bodyPr/>
          <a:lstStyle/>
          <a:p>
            <a:pPr>
              <a:defRPr/>
            </a:pPr>
            <a:r>
              <a:rPr lang="en-US" altLang="en-US" dirty="0" smtClean="0"/>
              <a:t>Module 2: Determining Exercise Roles © 2017 FIRST</a:t>
            </a:r>
            <a:endParaRPr lang="en-US" altLang="en-US" dirty="0"/>
          </a:p>
        </p:txBody>
      </p:sp>
    </p:spTree>
    <p:extLst>
      <p:ext uri="{BB962C8B-B14F-4D97-AF65-F5344CB8AC3E}">
        <p14:creationId xmlns:p14="http://schemas.microsoft.com/office/powerpoint/2010/main" val="623811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86063" y="4343400"/>
            <a:ext cx="5285874" cy="4114800"/>
          </a:xfrm>
          <a:prstGeom prst="rect">
            <a:avLst/>
          </a:prstGeom>
        </p:spPr>
        <p:txBody>
          <a:bodyPr/>
          <a:lstStyle/>
          <a:p>
            <a:pPr>
              <a:lnSpc>
                <a:spcPct val="100000"/>
              </a:lnSpc>
              <a:spcBef>
                <a:spcPct val="30000"/>
              </a:spcBef>
              <a:defRPr/>
            </a:pPr>
            <a:r>
              <a:rPr lang="en-US" altLang="en-US" b="1" dirty="0"/>
              <a:t>Agenda: </a:t>
            </a:r>
            <a:r>
              <a:rPr lang="en-US" i="1" dirty="0"/>
              <a:t>1 </a:t>
            </a:r>
            <a:r>
              <a:rPr lang="en-US" i="1" dirty="0" smtClean="0"/>
              <a:t>minute</a:t>
            </a:r>
            <a:endParaRPr lang="en-US" b="1" dirty="0"/>
          </a:p>
          <a:p>
            <a:pPr>
              <a:lnSpc>
                <a:spcPct val="100000"/>
              </a:lnSpc>
              <a:spcBef>
                <a:spcPts val="800"/>
              </a:spcBef>
            </a:pPr>
            <a:r>
              <a:rPr lang="en-US" b="1" dirty="0"/>
              <a:t>Say: </a:t>
            </a:r>
            <a:r>
              <a:rPr lang="en-US" dirty="0"/>
              <a:t>At the end of this module, you will be able to:</a:t>
            </a:r>
          </a:p>
          <a:p>
            <a:pPr marL="171450" lvl="0" indent="-171450">
              <a:lnSpc>
                <a:spcPct val="100000"/>
              </a:lnSpc>
              <a:spcBef>
                <a:spcPts val="800"/>
              </a:spcBef>
              <a:buFont typeface="Arial" charset="0"/>
              <a:buChar char="•"/>
            </a:pPr>
            <a:r>
              <a:rPr lang="en-US" dirty="0"/>
              <a:t>Define the need for upper management support in creating an exercise program </a:t>
            </a:r>
          </a:p>
          <a:p>
            <a:pPr marL="171450" lvl="0" indent="-171450">
              <a:lnSpc>
                <a:spcPct val="100000"/>
              </a:lnSpc>
              <a:spcBef>
                <a:spcPts val="800"/>
              </a:spcBef>
              <a:buFont typeface="Arial" charset="0"/>
              <a:buChar char="•"/>
            </a:pPr>
            <a:r>
              <a:rPr lang="en-US" dirty="0"/>
              <a:t>Outline roles and responsibilities involved in creating exercises</a:t>
            </a:r>
          </a:p>
        </p:txBody>
      </p:sp>
      <p:sp>
        <p:nvSpPr>
          <p:cNvPr id="4" name="Footer Placeholder 3"/>
          <p:cNvSpPr>
            <a:spLocks noGrp="1"/>
          </p:cNvSpPr>
          <p:nvPr>
            <p:ph type="ftr" sz="quarter" idx="10"/>
          </p:nvPr>
        </p:nvSpPr>
        <p:spPr>
          <a:xfrm>
            <a:off x="0" y="8928556"/>
            <a:ext cx="2784737" cy="215444"/>
          </a:xfrm>
        </p:spPr>
        <p:txBody>
          <a:bodyPr/>
          <a:lstStyle/>
          <a:p>
            <a:pPr eaLnBrk="0" hangingPunct="0"/>
            <a:r>
              <a:rPr lang="en-US" sz="800" dirty="0" smtClean="0">
                <a:solidFill>
                  <a:prstClr val="black">
                    <a:lumMod val="65000"/>
                    <a:lumOff val="35000"/>
                  </a:prstClr>
                </a:solidFill>
                <a:cs typeface=""/>
              </a:rPr>
              <a:t>Module 2: Determining Exercise Roles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3</a:t>
            </a:fld>
            <a:endParaRPr lang="en-US" altLang="en-US" dirty="0"/>
          </a:p>
        </p:txBody>
      </p:sp>
    </p:spTree>
    <p:extLst>
      <p:ext uri="{BB962C8B-B14F-4D97-AF65-F5344CB8AC3E}">
        <p14:creationId xmlns:p14="http://schemas.microsoft.com/office/powerpoint/2010/main" val="4485545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818147" y="4343400"/>
            <a:ext cx="5221706" cy="4114800"/>
          </a:xfrm>
          <a:prstGeom prst="rect">
            <a:avLst/>
          </a:prstGeom>
        </p:spPr>
        <p:txBody>
          <a:bodyPr/>
          <a:lstStyle/>
          <a:p>
            <a:pPr marL="0" lvl="1" indent="0">
              <a:lnSpc>
                <a:spcPct val="100000"/>
              </a:lnSpc>
              <a:spcBef>
                <a:spcPct val="30000"/>
              </a:spcBef>
              <a:buNone/>
              <a:defRPr/>
            </a:pPr>
            <a:r>
              <a:rPr lang="en-US" b="1" dirty="0"/>
              <a:t>Exercise Creation Process</a:t>
            </a:r>
            <a:r>
              <a:rPr lang="en-US" altLang="en-US" b="1" dirty="0">
                <a:cs typeface="Lucida Sans Regular" charset="0"/>
              </a:rPr>
              <a:t>: </a:t>
            </a:r>
            <a:r>
              <a:rPr lang="en-US" i="1" dirty="0">
                <a:cs typeface="Lucida Sans Regular" charset="0"/>
              </a:rPr>
              <a:t>0 </a:t>
            </a:r>
            <a:r>
              <a:rPr lang="en-US" i="1" dirty="0" smtClean="0">
                <a:cs typeface="Lucida Sans Regular" charset="0"/>
              </a:rPr>
              <a:t>minutes</a:t>
            </a:r>
            <a:endParaRPr lang="en-US" dirty="0"/>
          </a:p>
          <a:p>
            <a:pPr lvl="0">
              <a:lnSpc>
                <a:spcPct val="100000"/>
              </a:lnSpc>
              <a:spcBef>
                <a:spcPts val="800"/>
              </a:spcBef>
            </a:pPr>
            <a:r>
              <a:rPr lang="en-US" b="1" dirty="0"/>
              <a:t>Say: </a:t>
            </a:r>
            <a:r>
              <a:rPr lang="en-US" dirty="0"/>
              <a:t>Within the four-step exercise creation process, we are now in the Design phase. </a:t>
            </a:r>
          </a:p>
        </p:txBody>
      </p:sp>
      <p:sp>
        <p:nvSpPr>
          <p:cNvPr id="4" name="Footer Placeholder 3"/>
          <p:cNvSpPr>
            <a:spLocks noGrp="1"/>
          </p:cNvSpPr>
          <p:nvPr>
            <p:ph type="ftr" sz="quarter" idx="10"/>
          </p:nvPr>
        </p:nvSpPr>
        <p:spPr>
          <a:xfrm>
            <a:off x="0" y="8928556"/>
            <a:ext cx="2784737" cy="215444"/>
          </a:xfrm>
        </p:spPr>
        <p:txBody>
          <a:bodyPr/>
          <a:lstStyle/>
          <a:p>
            <a:pPr eaLnBrk="0" hangingPunct="0"/>
            <a:r>
              <a:rPr lang="en-US" sz="800" dirty="0" smtClean="0">
                <a:solidFill>
                  <a:prstClr val="black">
                    <a:lumMod val="65000"/>
                    <a:lumOff val="35000"/>
                  </a:prstClr>
                </a:solidFill>
                <a:cs typeface=""/>
              </a:rPr>
              <a:t>Module 2: Determining Exercise Roles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4</a:t>
            </a:fld>
            <a:endParaRPr lang="en-US" altLang="en-US" dirty="0"/>
          </a:p>
        </p:txBody>
      </p:sp>
    </p:spTree>
    <p:extLst>
      <p:ext uri="{BB962C8B-B14F-4D97-AF65-F5344CB8AC3E}">
        <p14:creationId xmlns:p14="http://schemas.microsoft.com/office/powerpoint/2010/main" val="447757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412750"/>
            <a:ext cx="4572000" cy="3429000"/>
          </a:xfrm>
        </p:spPr>
      </p:sp>
      <p:sp>
        <p:nvSpPr>
          <p:cNvPr id="3" name="Notes Placeholder 2"/>
          <p:cNvSpPr>
            <a:spLocks noGrp="1"/>
          </p:cNvSpPr>
          <p:nvPr>
            <p:ph type="body" idx="1"/>
          </p:nvPr>
        </p:nvSpPr>
        <p:spPr>
          <a:xfrm>
            <a:off x="457200" y="4070684"/>
            <a:ext cx="5943600" cy="4114800"/>
          </a:xfrm>
          <a:prstGeom prst="rect">
            <a:avLst/>
          </a:prstGeom>
        </p:spPr>
        <p:txBody>
          <a:bodyPr/>
          <a:lstStyle/>
          <a:p>
            <a:pPr>
              <a:lnSpc>
                <a:spcPct val="100000"/>
              </a:lnSpc>
              <a:spcBef>
                <a:spcPts val="600"/>
              </a:spcBef>
              <a:defRPr/>
            </a:pPr>
            <a:r>
              <a:rPr lang="en-US" sz="1000" b="1" dirty="0"/>
              <a:t>Roles Involved in Exercises:</a:t>
            </a:r>
            <a:r>
              <a:rPr lang="en-US" sz="1000" dirty="0"/>
              <a:t> </a:t>
            </a:r>
            <a:r>
              <a:rPr lang="en-US" sz="1000" i="1" dirty="0" smtClean="0"/>
              <a:t>5 minutes</a:t>
            </a:r>
            <a:endParaRPr lang="en-US" sz="1000" b="1" dirty="0"/>
          </a:p>
          <a:p>
            <a:pPr lvl="0" indent="-114300">
              <a:lnSpc>
                <a:spcPct val="100000"/>
              </a:lnSpc>
              <a:spcBef>
                <a:spcPts val="600"/>
              </a:spcBef>
              <a:defRPr/>
            </a:pPr>
            <a:r>
              <a:rPr lang="en-US" sz="1000" b="1" dirty="0"/>
              <a:t>Say: </a:t>
            </a:r>
            <a:r>
              <a:rPr lang="en-US" sz="1000" dirty="0"/>
              <a:t>As you define your audience and your objectives, you will want to establish the organizational structures involved with creating an exercise program. Here are the main roles to fill:</a:t>
            </a:r>
          </a:p>
          <a:p>
            <a:pPr marL="171450" lvl="0" indent="-171450">
              <a:lnSpc>
                <a:spcPct val="100000"/>
              </a:lnSpc>
              <a:spcBef>
                <a:spcPts val="600"/>
              </a:spcBef>
              <a:buFont typeface="Arial" charset="0"/>
              <a:buChar char="•"/>
              <a:defRPr/>
            </a:pPr>
            <a:r>
              <a:rPr lang="en-US" sz="1000" dirty="0"/>
              <a:t>Let’s use the term “executive sponsor”, for the management role needed in a strong exercise program. That’s the person or team with direct responsibility for the organization’s IT planning capability, perhaps the CIO of your organization. </a:t>
            </a:r>
          </a:p>
          <a:p>
            <a:pPr marL="171450" lvl="0" indent="-171450">
              <a:lnSpc>
                <a:spcPct val="100000"/>
              </a:lnSpc>
              <a:spcBef>
                <a:spcPts val="600"/>
              </a:spcBef>
              <a:buFont typeface="Arial" charset="0"/>
              <a:buChar char="•"/>
              <a:defRPr/>
            </a:pPr>
            <a:r>
              <a:rPr lang="en-US" sz="1000" dirty="0"/>
              <a:t>Program coordinator and core planning team: These are the people making decisions about objectives and logistics. The program coordinator develops, implements, and maintains the exercise plans.</a:t>
            </a:r>
          </a:p>
          <a:p>
            <a:pPr marL="171450" lvl="0" indent="-171450">
              <a:lnSpc>
                <a:spcPct val="100000"/>
              </a:lnSpc>
              <a:spcBef>
                <a:spcPts val="600"/>
              </a:spcBef>
              <a:buFont typeface="Arial" charset="0"/>
              <a:buChar char="•"/>
              <a:defRPr/>
            </a:pPr>
            <a:r>
              <a:rPr lang="en-US" sz="1000" dirty="0"/>
              <a:t>Exercise facilitators: Those running the exercise.</a:t>
            </a:r>
          </a:p>
          <a:p>
            <a:pPr marL="171450" lvl="0" indent="-171450">
              <a:lnSpc>
                <a:spcPct val="100000"/>
              </a:lnSpc>
              <a:spcBef>
                <a:spcPts val="600"/>
              </a:spcBef>
              <a:buFont typeface="Arial" charset="0"/>
              <a:buChar char="•"/>
            </a:pPr>
            <a:r>
              <a:rPr lang="en-US" sz="1000" dirty="0"/>
              <a:t>Data collectors: Those capturing data on the exercise during and after the exercise.</a:t>
            </a:r>
          </a:p>
          <a:p>
            <a:pPr marL="171450" lvl="0" indent="-171450">
              <a:lnSpc>
                <a:spcPct val="100000"/>
              </a:lnSpc>
              <a:spcBef>
                <a:spcPts val="600"/>
              </a:spcBef>
              <a:buFont typeface="Arial" charset="0"/>
              <a:buChar char="•"/>
            </a:pPr>
            <a:r>
              <a:rPr lang="en-US" sz="1000" dirty="0"/>
              <a:t>Participants: These are the people taking part in the exercise, and who may have a variety of roles</a:t>
            </a:r>
            <a:r>
              <a:rPr lang="en-US" sz="1000" dirty="0" smtClean="0"/>
              <a:t>.</a:t>
            </a:r>
            <a:endParaRPr lang="en-US" sz="1000" dirty="0"/>
          </a:p>
          <a:p>
            <a:pPr lvl="0">
              <a:lnSpc>
                <a:spcPct val="100000"/>
              </a:lnSpc>
              <a:spcBef>
                <a:spcPts val="600"/>
              </a:spcBef>
              <a:defRPr/>
            </a:pPr>
            <a:r>
              <a:rPr lang="en-US" sz="1000" dirty="0"/>
              <a:t>Let’s assume for the sake of this training that you are the program coordinator</a:t>
            </a:r>
            <a:r>
              <a:rPr lang="en-US" sz="1000" dirty="0" smtClean="0"/>
              <a:t>.</a:t>
            </a:r>
            <a:endParaRPr lang="en-US" sz="1000" dirty="0"/>
          </a:p>
          <a:p>
            <a:pPr>
              <a:spcBef>
                <a:spcPts val="600"/>
              </a:spcBef>
            </a:pPr>
            <a:r>
              <a:rPr lang="en-US" sz="1000" dirty="0"/>
              <a:t>Outreach is important, within your team and across your organization, both to get planning involvement and to make sure the scope of the exercise is appropriate for your audience. Also, you may want to reach out to certain vendors who specialize in training or running exercises to get the expertise you need</a:t>
            </a:r>
            <a:r>
              <a:rPr lang="en-US" sz="1000" dirty="0" smtClean="0"/>
              <a:t>.</a:t>
            </a:r>
            <a:endParaRPr lang="en-US" sz="1000" dirty="0"/>
          </a:p>
          <a:p>
            <a:pPr>
              <a:spcBef>
                <a:spcPts val="600"/>
              </a:spcBef>
            </a:pPr>
            <a:r>
              <a:rPr lang="en-US" sz="1000" dirty="0"/>
              <a:t>Once you have an idea of the overall exercise audience and a rough idea of who your core planning team is, even if you don’t have the other roles defined, you can start drilling down to more detailed questions.</a:t>
            </a:r>
          </a:p>
        </p:txBody>
      </p:sp>
      <p:sp>
        <p:nvSpPr>
          <p:cNvPr id="4" name="Footer Placeholder 3"/>
          <p:cNvSpPr>
            <a:spLocks noGrp="1"/>
          </p:cNvSpPr>
          <p:nvPr>
            <p:ph type="ftr" sz="quarter" idx="10"/>
          </p:nvPr>
        </p:nvSpPr>
        <p:spPr>
          <a:xfrm>
            <a:off x="0" y="8928556"/>
            <a:ext cx="2784737" cy="215444"/>
          </a:xfrm>
        </p:spPr>
        <p:txBody>
          <a:bodyPr/>
          <a:lstStyle/>
          <a:p>
            <a:pPr eaLnBrk="0" hangingPunct="0"/>
            <a:r>
              <a:rPr lang="en-US" sz="800" dirty="0" smtClean="0">
                <a:solidFill>
                  <a:prstClr val="black">
                    <a:lumMod val="65000"/>
                    <a:lumOff val="35000"/>
                  </a:prstClr>
                </a:solidFill>
                <a:cs typeface=""/>
              </a:rPr>
              <a:t>Module 2: Determining Exercise Roles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5</a:t>
            </a:fld>
            <a:endParaRPr lang="en-US" altLang="en-US" dirty="0"/>
          </a:p>
        </p:txBody>
      </p:sp>
    </p:spTree>
    <p:extLst>
      <p:ext uri="{BB962C8B-B14F-4D97-AF65-F5344CB8AC3E}">
        <p14:creationId xmlns:p14="http://schemas.microsoft.com/office/powerpoint/2010/main" val="17086861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89284" y="4343400"/>
            <a:ext cx="5879432" cy="4114800"/>
          </a:xfrm>
          <a:prstGeom prst="rect">
            <a:avLst/>
          </a:prstGeom>
        </p:spPr>
        <p:txBody>
          <a:bodyPr/>
          <a:lstStyle/>
          <a:p>
            <a:pPr>
              <a:lnSpc>
                <a:spcPct val="100000"/>
              </a:lnSpc>
              <a:spcBef>
                <a:spcPct val="30000"/>
              </a:spcBef>
              <a:defRPr/>
            </a:pPr>
            <a:r>
              <a:rPr lang="en-US" sz="1100" b="1" dirty="0"/>
              <a:t>Organizational Structures </a:t>
            </a:r>
            <a:r>
              <a:rPr lang="en-US" sz="1100" dirty="0"/>
              <a:t>I</a:t>
            </a:r>
            <a:r>
              <a:rPr lang="en-US" sz="1100" b="1" dirty="0"/>
              <a:t>nvolved in Exercise Planning:</a:t>
            </a:r>
            <a:r>
              <a:rPr lang="en-US" sz="1100" dirty="0"/>
              <a:t> </a:t>
            </a:r>
            <a:r>
              <a:rPr lang="en-US" sz="1100" i="1" dirty="0" smtClean="0"/>
              <a:t>5 minutes</a:t>
            </a:r>
            <a:endParaRPr lang="en-US" sz="1100" b="1" dirty="0"/>
          </a:p>
          <a:p>
            <a:pPr marL="0" lvl="0" indent="-114300">
              <a:lnSpc>
                <a:spcPct val="100000"/>
              </a:lnSpc>
              <a:spcBef>
                <a:spcPts val="800"/>
              </a:spcBef>
              <a:buFont typeface="+mj-lt"/>
              <a:buNone/>
            </a:pPr>
            <a:r>
              <a:rPr lang="en-US" sz="1100" b="1" dirty="0"/>
              <a:t>Say: </a:t>
            </a:r>
            <a:r>
              <a:rPr lang="en-US" sz="1100" dirty="0"/>
              <a:t>Here is a sample org chart showing how you could set up your exercise program. The diagram shows a potential program coordinator and core planning team. Remember this is only one example. You have an executive sponsor, in this case the CIO, at the top. The program coordinator then oversees a number of functions. The boxes you see in the chart do not have to be full departments, or even full components of your incident response readiness program, but they do need to include groups of tasks for the exercise program and the people on the exercise team.</a:t>
            </a:r>
          </a:p>
          <a:p>
            <a:r>
              <a:rPr lang="en-US" sz="1100" dirty="0"/>
              <a:t>The number and makeup of participants in each function will shift and change as the program progresses through different stages. Each project will likely have differing participants, driven by whatever scenarios are selected</a:t>
            </a:r>
            <a:r>
              <a:rPr lang="en-US" sz="1100" dirty="0" smtClean="0"/>
              <a:t>.</a:t>
            </a:r>
          </a:p>
          <a:p>
            <a:r>
              <a:rPr lang="en-US" sz="1100" b="1" dirty="0" smtClean="0"/>
              <a:t>Ask</a:t>
            </a:r>
            <a:r>
              <a:rPr lang="en-US" sz="1100" baseline="0" dirty="0" smtClean="0"/>
              <a:t> learners to think about their own organizations and how an exercise program could be set up there, or how it is configured now for an exercise program. Put some of the structures on the whiteboard or easel if possible.</a:t>
            </a:r>
            <a:endParaRPr lang="en-US" sz="1100" dirty="0"/>
          </a:p>
          <a:p>
            <a:pPr marL="0" lvl="0" indent="-114300">
              <a:lnSpc>
                <a:spcPct val="100000"/>
              </a:lnSpc>
              <a:spcBef>
                <a:spcPts val="800"/>
              </a:spcBef>
              <a:buFont typeface="+mj-lt"/>
              <a:buNone/>
            </a:pPr>
            <a:endParaRPr lang="en-US" sz="1100" dirty="0"/>
          </a:p>
        </p:txBody>
      </p:sp>
      <p:sp>
        <p:nvSpPr>
          <p:cNvPr id="4" name="Footer Placeholder 3"/>
          <p:cNvSpPr>
            <a:spLocks noGrp="1"/>
          </p:cNvSpPr>
          <p:nvPr>
            <p:ph type="ftr" sz="quarter" idx="10"/>
          </p:nvPr>
        </p:nvSpPr>
        <p:spPr>
          <a:xfrm>
            <a:off x="0" y="8928556"/>
            <a:ext cx="2784737" cy="215444"/>
          </a:xfrm>
        </p:spPr>
        <p:txBody>
          <a:bodyPr/>
          <a:lstStyle/>
          <a:p>
            <a:pPr eaLnBrk="0" hangingPunct="0"/>
            <a:r>
              <a:rPr lang="en-US" sz="800" dirty="0" smtClean="0">
                <a:solidFill>
                  <a:prstClr val="black">
                    <a:lumMod val="65000"/>
                    <a:lumOff val="35000"/>
                  </a:prstClr>
                </a:solidFill>
                <a:cs typeface=""/>
              </a:rPr>
              <a:t>Module 2: Determining Exercise Roles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6</a:t>
            </a:fld>
            <a:endParaRPr lang="en-US" altLang="en-US" dirty="0"/>
          </a:p>
        </p:txBody>
      </p:sp>
    </p:spTree>
    <p:extLst>
      <p:ext uri="{BB962C8B-B14F-4D97-AF65-F5344CB8AC3E}">
        <p14:creationId xmlns:p14="http://schemas.microsoft.com/office/powerpoint/2010/main" val="10480762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71613" y="4343400"/>
            <a:ext cx="5941482"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r>
              <a:rPr lang="en-US" sz="1000" b="1" dirty="0"/>
              <a:t>Executive Sponsor: Exercise Director, Moderator, or Leadership Team: </a:t>
            </a:r>
            <a:r>
              <a:rPr lang="en-US" sz="1000" i="1" dirty="0" smtClean="0"/>
              <a:t>3 </a:t>
            </a:r>
            <a:r>
              <a:rPr lang="en-US" sz="1000" i="1" dirty="0"/>
              <a:t>minut</a:t>
            </a:r>
            <a:r>
              <a:rPr lang="en-US" sz="1000" dirty="0"/>
              <a:t>es</a:t>
            </a:r>
          </a:p>
          <a:p>
            <a:r>
              <a:rPr lang="en-US" sz="1000" b="1" dirty="0"/>
              <a:t>Say: </a:t>
            </a:r>
            <a:r>
              <a:rPr lang="en-US" sz="1000" dirty="0"/>
              <a:t>Let’s talk more about the role of executive sponsor, which can be occupied by the exercise director or moderator, or it can be a role performed by multiple people on the leadership team.</a:t>
            </a:r>
          </a:p>
          <a:p>
            <a:r>
              <a:rPr lang="en-US" sz="1000" dirty="0"/>
              <a:t>This person can be the CIO, or by someone in the office of the CIO; this will depend on the organization. What’s important here is that the executive sponsor is an upper-level executive involved with the IT readiness of the organization. </a:t>
            </a:r>
          </a:p>
          <a:p>
            <a:r>
              <a:rPr lang="en-US" sz="1000" dirty="0"/>
              <a:t>The executive sponsor bears primary oversight and responsibility for the entire exercise program.</a:t>
            </a:r>
          </a:p>
          <a:p>
            <a:r>
              <a:rPr lang="en-US" sz="1000" dirty="0"/>
              <a:t>This person works closely with and perhaps even appoints the program coordinator, who delivers periodic updates to the executive sponsor.</a:t>
            </a:r>
          </a:p>
          <a:p>
            <a:r>
              <a:rPr lang="en-US" sz="1000" dirty="0"/>
              <a:t>The executive sponsor provides a clear mandate and full authority to the exercise design team.</a:t>
            </a:r>
          </a:p>
          <a:p>
            <a:r>
              <a:rPr lang="en-US" sz="1000" dirty="0"/>
              <a:t>Other responsibilities include:</a:t>
            </a:r>
          </a:p>
          <a:p>
            <a:pPr lvl="1"/>
            <a:r>
              <a:rPr lang="en-US" sz="1000" dirty="0"/>
              <a:t>Ensuring that program objectives are established </a:t>
            </a:r>
          </a:p>
          <a:p>
            <a:pPr lvl="1"/>
            <a:r>
              <a:rPr lang="en-US" sz="1000" dirty="0"/>
              <a:t>Approving overall program plans, goals, and objectives</a:t>
            </a:r>
          </a:p>
          <a:p>
            <a:pPr lvl="1"/>
            <a:r>
              <a:rPr lang="en-US" sz="1000" dirty="0"/>
              <a:t>Advocating to other executives and stakeholders </a:t>
            </a:r>
          </a:p>
        </p:txBody>
      </p:sp>
      <p:sp>
        <p:nvSpPr>
          <p:cNvPr id="4" name="Footer Placeholder 3"/>
          <p:cNvSpPr>
            <a:spLocks noGrp="1"/>
          </p:cNvSpPr>
          <p:nvPr>
            <p:ph type="ftr" sz="quarter" idx="10"/>
          </p:nvPr>
        </p:nvSpPr>
        <p:spPr>
          <a:xfrm>
            <a:off x="0" y="8928556"/>
            <a:ext cx="2784737" cy="215444"/>
          </a:xfrm>
        </p:spPr>
        <p:txBody>
          <a:bodyPr/>
          <a:lstStyle/>
          <a:p>
            <a:pPr eaLnBrk="0" hangingPunct="0"/>
            <a:r>
              <a:rPr lang="en-US" sz="800" dirty="0" smtClean="0">
                <a:solidFill>
                  <a:prstClr val="black">
                    <a:lumMod val="65000"/>
                    <a:lumOff val="35000"/>
                  </a:prstClr>
                </a:solidFill>
                <a:cs typeface=""/>
              </a:rPr>
              <a:t>Module 2: Determining Exercise Roles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7</a:t>
            </a:fld>
            <a:endParaRPr lang="en-US" altLang="en-US" dirty="0"/>
          </a:p>
        </p:txBody>
      </p:sp>
    </p:spTree>
    <p:extLst>
      <p:ext uri="{BB962C8B-B14F-4D97-AF65-F5344CB8AC3E}">
        <p14:creationId xmlns:p14="http://schemas.microsoft.com/office/powerpoint/2010/main" val="12542085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60947" y="4343400"/>
            <a:ext cx="6136106" cy="4114800"/>
          </a:xfrm>
          <a:prstGeom prst="rect">
            <a:avLst/>
          </a:prstGeom>
        </p:spPr>
        <p:txBody>
          <a:bodyPr/>
          <a:lstStyle/>
          <a:p>
            <a:pPr>
              <a:spcBef>
                <a:spcPts val="50"/>
              </a:spcBef>
            </a:pPr>
            <a:r>
              <a:rPr lang="en-US" sz="1000" b="1" dirty="0">
                <a:solidFill>
                  <a:srgbClr val="000000"/>
                </a:solidFill>
              </a:rPr>
              <a:t>Program Coordinator: </a:t>
            </a:r>
            <a:r>
              <a:rPr lang="en-US" sz="1000" i="1" dirty="0" smtClean="0">
                <a:solidFill>
                  <a:srgbClr val="000000"/>
                </a:solidFill>
              </a:rPr>
              <a:t>5 minutes</a:t>
            </a:r>
            <a:endParaRPr lang="en-US" sz="1000" i="1" dirty="0">
              <a:solidFill>
                <a:srgbClr val="000000"/>
              </a:solidFill>
            </a:endParaRPr>
          </a:p>
          <a:p>
            <a:pPr>
              <a:spcBef>
                <a:spcPts val="50"/>
              </a:spcBef>
            </a:pPr>
            <a:r>
              <a:rPr lang="en-US" sz="1000" b="1" dirty="0">
                <a:solidFill>
                  <a:srgbClr val="000000"/>
                </a:solidFill>
              </a:rPr>
              <a:t>Say: </a:t>
            </a:r>
            <a:r>
              <a:rPr lang="en-US" sz="1000" dirty="0">
                <a:solidFill>
                  <a:srgbClr val="000000"/>
                </a:solidFill>
              </a:rPr>
              <a:t>Let’s talk about the roles of the program coordinator and the core planning team. </a:t>
            </a:r>
            <a:r>
              <a:rPr lang="en-US" sz="1000" dirty="0" smtClean="0">
                <a:solidFill>
                  <a:srgbClr val="000000"/>
                </a:solidFill>
              </a:rPr>
              <a:t>First,</a:t>
            </a:r>
            <a:r>
              <a:rPr lang="en-US" sz="1000" baseline="0" dirty="0" smtClean="0">
                <a:solidFill>
                  <a:srgbClr val="000000"/>
                </a:solidFill>
              </a:rPr>
              <a:t> let’s talk about the program coordinator.</a:t>
            </a:r>
            <a:endParaRPr lang="en-US" sz="1000" dirty="0">
              <a:solidFill>
                <a:srgbClr val="000000"/>
              </a:solidFill>
            </a:endParaRPr>
          </a:p>
          <a:p>
            <a:pPr>
              <a:spcBef>
                <a:spcPts val="50"/>
              </a:spcBef>
            </a:pPr>
            <a:r>
              <a:rPr lang="en-US" sz="1000" dirty="0">
                <a:solidFill>
                  <a:srgbClr val="000000"/>
                </a:solidFill>
              </a:rPr>
              <a:t>The program coordinator:</a:t>
            </a:r>
          </a:p>
          <a:p>
            <a:pPr lvl="1">
              <a:spcBef>
                <a:spcPts val="50"/>
              </a:spcBef>
            </a:pPr>
            <a:r>
              <a:rPr lang="en-US" sz="1000" dirty="0">
                <a:solidFill>
                  <a:srgbClr val="000000"/>
                </a:solidFill>
              </a:rPr>
              <a:t>Leads the planning process</a:t>
            </a:r>
          </a:p>
          <a:p>
            <a:pPr lvl="1">
              <a:spcBef>
                <a:spcPts val="50"/>
              </a:spcBef>
            </a:pPr>
            <a:r>
              <a:rPr lang="en-US" sz="1000" dirty="0">
                <a:solidFill>
                  <a:srgbClr val="000000"/>
                </a:solidFill>
              </a:rPr>
              <a:t>Approves overall program plans, goals, and objectives</a:t>
            </a:r>
          </a:p>
          <a:p>
            <a:pPr lvl="1">
              <a:spcBef>
                <a:spcPts val="50"/>
              </a:spcBef>
            </a:pPr>
            <a:r>
              <a:rPr lang="en-US" sz="1000" dirty="0">
                <a:solidFill>
                  <a:srgbClr val="000000"/>
                </a:solidFill>
              </a:rPr>
              <a:t>Assigns staff as needed at each stage of the process</a:t>
            </a:r>
          </a:p>
          <a:p>
            <a:pPr lvl="1">
              <a:spcBef>
                <a:spcPts val="50"/>
              </a:spcBef>
            </a:pPr>
            <a:r>
              <a:rPr lang="en-US" sz="1000" dirty="0">
                <a:solidFill>
                  <a:srgbClr val="000000"/>
                </a:solidFill>
              </a:rPr>
              <a:t>Makes sure all stakeholders are fully engaged and maintains </a:t>
            </a:r>
            <a:r>
              <a:rPr lang="en-US" sz="1000" dirty="0" smtClean="0">
                <a:solidFill>
                  <a:srgbClr val="000000"/>
                </a:solidFill>
              </a:rPr>
              <a:t/>
            </a:r>
            <a:br>
              <a:rPr lang="en-US" sz="1000" dirty="0" smtClean="0">
                <a:solidFill>
                  <a:srgbClr val="000000"/>
                </a:solidFill>
              </a:rPr>
            </a:br>
            <a:r>
              <a:rPr lang="en-US" sz="1000" dirty="0" smtClean="0">
                <a:solidFill>
                  <a:srgbClr val="000000"/>
                </a:solidFill>
              </a:rPr>
              <a:t>stakeholder </a:t>
            </a:r>
            <a:r>
              <a:rPr lang="en-US" sz="1000" dirty="0">
                <a:solidFill>
                  <a:srgbClr val="000000"/>
                </a:solidFill>
              </a:rPr>
              <a:t>involvement</a:t>
            </a:r>
          </a:p>
          <a:p>
            <a:pPr lvl="1">
              <a:spcBef>
                <a:spcPts val="50"/>
              </a:spcBef>
            </a:pPr>
            <a:r>
              <a:rPr lang="en-US" sz="1000" dirty="0">
                <a:solidFill>
                  <a:srgbClr val="000000"/>
                </a:solidFill>
              </a:rPr>
              <a:t>Manages setup and cleanup of the exercise as well as the positioning of facilitators, data collectors, and participants</a:t>
            </a:r>
          </a:p>
          <a:p>
            <a:pPr lvl="1">
              <a:spcBef>
                <a:spcPts val="50"/>
              </a:spcBef>
            </a:pPr>
            <a:r>
              <a:rPr lang="en-US" sz="1000" dirty="0">
                <a:solidFill>
                  <a:srgbClr val="000000"/>
                </a:solidFill>
              </a:rPr>
              <a:t>Oversees all functions of the exercise while it is in operation</a:t>
            </a:r>
          </a:p>
          <a:p>
            <a:pPr lvl="1">
              <a:spcBef>
                <a:spcPts val="50"/>
              </a:spcBef>
            </a:pPr>
            <a:r>
              <a:rPr lang="en-US" sz="1000" dirty="0">
                <a:solidFill>
                  <a:srgbClr val="000000"/>
                </a:solidFill>
              </a:rPr>
              <a:t>Updates and debriefs the executive sponsor and other stakeholders</a:t>
            </a:r>
          </a:p>
          <a:p>
            <a:pPr lvl="1">
              <a:spcBef>
                <a:spcPts val="50"/>
              </a:spcBef>
            </a:pPr>
            <a:r>
              <a:rPr lang="en-US" sz="1000" dirty="0">
                <a:solidFill>
                  <a:srgbClr val="000000"/>
                </a:solidFill>
              </a:rPr>
              <a:t>Tracks the resultant improvement plan and ensures that recommendations </a:t>
            </a:r>
            <a:r>
              <a:rPr lang="en-US" sz="1000" dirty="0" smtClean="0">
                <a:solidFill>
                  <a:srgbClr val="000000"/>
                </a:solidFill>
              </a:rPr>
              <a:t/>
            </a:r>
            <a:br>
              <a:rPr lang="en-US" sz="1000" dirty="0" smtClean="0">
                <a:solidFill>
                  <a:srgbClr val="000000"/>
                </a:solidFill>
              </a:rPr>
            </a:br>
            <a:r>
              <a:rPr lang="en-US" sz="1000" dirty="0" smtClean="0">
                <a:solidFill>
                  <a:srgbClr val="000000"/>
                </a:solidFill>
              </a:rPr>
              <a:t>are </a:t>
            </a:r>
            <a:r>
              <a:rPr lang="en-US" sz="1000" dirty="0">
                <a:solidFill>
                  <a:srgbClr val="000000"/>
                </a:solidFill>
              </a:rPr>
              <a:t>enacted </a:t>
            </a:r>
          </a:p>
          <a:p>
            <a:pPr lvl="1">
              <a:spcBef>
                <a:spcPts val="50"/>
              </a:spcBef>
            </a:pPr>
            <a:r>
              <a:rPr lang="en-US" sz="1000" dirty="0">
                <a:solidFill>
                  <a:srgbClr val="000000"/>
                </a:solidFill>
              </a:rPr>
              <a:t>May take on other roles for smaller projects after carefully evaluating any negative impacts to coordinator </a:t>
            </a:r>
            <a:r>
              <a:rPr lang="en-US" sz="1000" dirty="0" smtClean="0">
                <a:solidFill>
                  <a:srgbClr val="000000"/>
                </a:solidFill>
              </a:rPr>
              <a:t>responsibilities</a:t>
            </a:r>
            <a:endParaRPr lang="en-US" sz="1000" dirty="0">
              <a:solidFill>
                <a:srgbClr val="000000"/>
              </a:solidFill>
            </a:endParaRPr>
          </a:p>
          <a:p>
            <a:pPr>
              <a:spcBef>
                <a:spcPts val="50"/>
              </a:spcBef>
            </a:pPr>
            <a:r>
              <a:rPr lang="en-US" sz="1000" dirty="0">
                <a:solidFill>
                  <a:srgbClr val="000000"/>
                </a:solidFill>
              </a:rPr>
              <a:t>The Program Coordinator might want to consider establishing formal written agreements with team members to outline their responsibilities so that everyone is on the same page and maintains continued commitment to the project</a:t>
            </a:r>
            <a:r>
              <a:rPr lang="en-US" sz="1000" dirty="0" smtClean="0">
                <a:solidFill>
                  <a:srgbClr val="000000"/>
                </a:solidFill>
              </a:rPr>
              <a:t>.</a:t>
            </a:r>
            <a:endParaRPr lang="en-US" sz="1000" dirty="0">
              <a:solidFill>
                <a:srgbClr val="000000"/>
              </a:solidFill>
            </a:endParaRPr>
          </a:p>
          <a:p>
            <a:pPr>
              <a:spcBef>
                <a:spcPts val="50"/>
              </a:spcBef>
            </a:pPr>
            <a:r>
              <a:rPr lang="en-US" sz="1000" dirty="0">
                <a:solidFill>
                  <a:srgbClr val="000000"/>
                </a:solidFill>
              </a:rPr>
              <a:t>Optionally, the program coordinator can only provide recommendations that are implemented and verified through standard processes</a:t>
            </a:r>
            <a:r>
              <a:rPr lang="en-US" sz="1000" dirty="0" smtClean="0">
                <a:solidFill>
                  <a:srgbClr val="000000"/>
                </a:solidFill>
              </a:rPr>
              <a:t>.</a:t>
            </a:r>
          </a:p>
          <a:p>
            <a:pPr>
              <a:spcBef>
                <a:spcPts val="50"/>
              </a:spcBef>
            </a:pPr>
            <a:r>
              <a:rPr lang="en-US" sz="1000" b="1" dirty="0" smtClean="0">
                <a:solidFill>
                  <a:srgbClr val="000000"/>
                </a:solidFill>
              </a:rPr>
              <a:t>Ask: </a:t>
            </a:r>
            <a:r>
              <a:rPr lang="en-US" sz="1000" dirty="0" smtClean="0">
                <a:solidFill>
                  <a:srgbClr val="000000"/>
                </a:solidFill>
              </a:rPr>
              <a:t>Any questions about the roles of the program</a:t>
            </a:r>
            <a:r>
              <a:rPr lang="en-US" sz="1000" baseline="0" dirty="0" smtClean="0">
                <a:solidFill>
                  <a:srgbClr val="000000"/>
                </a:solidFill>
              </a:rPr>
              <a:t> coordinator?</a:t>
            </a:r>
            <a:endParaRPr lang="en-US" sz="1000" dirty="0">
              <a:solidFill>
                <a:srgbClr val="000000"/>
              </a:solidFill>
            </a:endParaRPr>
          </a:p>
        </p:txBody>
      </p:sp>
      <p:sp>
        <p:nvSpPr>
          <p:cNvPr id="4" name="Footer Placeholder 3"/>
          <p:cNvSpPr>
            <a:spLocks noGrp="1"/>
          </p:cNvSpPr>
          <p:nvPr>
            <p:ph type="ftr" sz="quarter" idx="10"/>
          </p:nvPr>
        </p:nvSpPr>
        <p:spPr>
          <a:xfrm>
            <a:off x="0" y="8928556"/>
            <a:ext cx="2784737" cy="215444"/>
          </a:xfrm>
        </p:spPr>
        <p:txBody>
          <a:bodyPr/>
          <a:lstStyle/>
          <a:p>
            <a:pPr eaLnBrk="0" hangingPunct="0"/>
            <a:r>
              <a:rPr lang="en-US" sz="800" dirty="0" smtClean="0">
                <a:solidFill>
                  <a:prstClr val="black">
                    <a:lumMod val="65000"/>
                    <a:lumOff val="35000"/>
                  </a:prstClr>
                </a:solidFill>
                <a:cs typeface=""/>
              </a:rPr>
              <a:t>Module 2: Determining Exercise Roles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8</a:t>
            </a:fld>
            <a:endParaRPr lang="en-US" altLang="en-US" dirty="0"/>
          </a:p>
        </p:txBody>
      </p:sp>
    </p:spTree>
    <p:extLst>
      <p:ext uri="{BB962C8B-B14F-4D97-AF65-F5344CB8AC3E}">
        <p14:creationId xmlns:p14="http://schemas.microsoft.com/office/powerpoint/2010/main" val="18276407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826168" y="4343400"/>
            <a:ext cx="5205664" cy="4114800"/>
          </a:xfrm>
          <a:prstGeom prst="rect">
            <a:avLst/>
          </a:prstGeom>
        </p:spPr>
        <p:txBody>
          <a:bodyPr/>
          <a:lstStyle/>
          <a:p>
            <a:pPr>
              <a:spcBef>
                <a:spcPts val="1000"/>
              </a:spcBef>
            </a:pPr>
            <a:r>
              <a:rPr lang="en-US" b="1" dirty="0"/>
              <a:t>Core Planning Team: </a:t>
            </a:r>
            <a:r>
              <a:rPr lang="en-US" i="1" dirty="0" smtClean="0"/>
              <a:t>3 minutes</a:t>
            </a:r>
            <a:endParaRPr lang="en-US" b="1" dirty="0"/>
          </a:p>
          <a:p>
            <a:pPr>
              <a:spcBef>
                <a:spcPts val="1000"/>
              </a:spcBef>
            </a:pPr>
            <a:r>
              <a:rPr lang="en-US" b="1" dirty="0"/>
              <a:t>Say:</a:t>
            </a:r>
            <a:r>
              <a:rPr lang="en-US" dirty="0"/>
              <a:t> The core planning team:</a:t>
            </a:r>
          </a:p>
          <a:p>
            <a:pPr marL="171450" lvl="0" indent="-171450">
              <a:spcBef>
                <a:spcPts val="400"/>
              </a:spcBef>
              <a:buFont typeface="Arial" charset="0"/>
              <a:buChar char="•"/>
            </a:pPr>
            <a:r>
              <a:rPr lang="en-US" dirty="0"/>
              <a:t>Drives the entire incident response readiness program and exercise program, with leadership from the program coordinator</a:t>
            </a:r>
          </a:p>
          <a:p>
            <a:pPr marL="171450" lvl="0" indent="-171450">
              <a:lnSpc>
                <a:spcPct val="100000"/>
              </a:lnSpc>
              <a:spcBef>
                <a:spcPts val="400"/>
              </a:spcBef>
              <a:buFont typeface="Arial" charset="0"/>
              <a:buChar char="•"/>
              <a:defRPr/>
            </a:pPr>
            <a:r>
              <a:rPr lang="en-US" dirty="0"/>
              <a:t>Acquires resources to plan, coordinate, execute, and assess the exercise program</a:t>
            </a:r>
          </a:p>
          <a:p>
            <a:pPr marL="171450" lvl="0" indent="-171450">
              <a:spcBef>
                <a:spcPts val="400"/>
              </a:spcBef>
              <a:buFont typeface="Arial" charset="0"/>
              <a:buChar char="•"/>
            </a:pPr>
            <a:r>
              <a:rPr lang="en-US" b="0" dirty="0"/>
              <a:t>Requires representation from each key constituency involved in the incident response readiness program and the exercise program </a:t>
            </a:r>
            <a:r>
              <a:rPr lang="en-US" b="0" dirty="0" smtClean="0"/>
              <a:t>in order</a:t>
            </a:r>
            <a:r>
              <a:rPr lang="en-US" b="0" baseline="0" dirty="0" smtClean="0"/>
              <a:t> </a:t>
            </a:r>
            <a:r>
              <a:rPr lang="en-US" b="0" dirty="0" smtClean="0"/>
              <a:t>to </a:t>
            </a:r>
            <a:r>
              <a:rPr lang="en-US" b="0" dirty="0"/>
              <a:t>identify and set </a:t>
            </a:r>
            <a:r>
              <a:rPr lang="en-US" b="0" dirty="0" smtClean="0"/>
              <a:t>priorities</a:t>
            </a:r>
            <a:endParaRPr lang="en-US" b="0" dirty="0"/>
          </a:p>
          <a:p>
            <a:pPr>
              <a:spcBef>
                <a:spcPts val="1000"/>
              </a:spcBef>
            </a:pPr>
            <a:r>
              <a:rPr lang="en-US" dirty="0"/>
              <a:t>Team members can include people in the larger organization </a:t>
            </a:r>
            <a:r>
              <a:rPr lang="en-US" dirty="0" smtClean="0"/>
              <a:t>who:</a:t>
            </a:r>
            <a:endParaRPr lang="en-US" dirty="0"/>
          </a:p>
          <a:p>
            <a:pPr marL="171450" indent="-171450">
              <a:spcBef>
                <a:spcPts val="400"/>
              </a:spcBef>
              <a:buFont typeface="Arial" charset="0"/>
              <a:buChar char="•"/>
            </a:pPr>
            <a:r>
              <a:rPr lang="en-US" dirty="0"/>
              <a:t>Provide resources to carry out or support exercises</a:t>
            </a:r>
          </a:p>
          <a:p>
            <a:pPr marL="171450" indent="-171450">
              <a:spcBef>
                <a:spcPts val="400"/>
              </a:spcBef>
              <a:buFont typeface="Arial" charset="0"/>
              <a:buChar char="•"/>
            </a:pPr>
            <a:r>
              <a:rPr lang="en-US" dirty="0"/>
              <a:t>Have administrative responsibilities relevant to the implementation of the exercise</a:t>
            </a:r>
          </a:p>
          <a:p>
            <a:pPr marL="171450" indent="-171450">
              <a:lnSpc>
                <a:spcPct val="100000"/>
              </a:lnSpc>
              <a:spcBef>
                <a:spcPts val="400"/>
              </a:spcBef>
              <a:buFont typeface="Arial" charset="0"/>
              <a:buChar char="•"/>
              <a:defRPr/>
            </a:pPr>
            <a:r>
              <a:rPr lang="en-US" dirty="0"/>
              <a:t>Are affected by IT-related vulnerabilities or </a:t>
            </a:r>
            <a:r>
              <a:rPr lang="en-US" dirty="0" smtClean="0"/>
              <a:t>incidents</a:t>
            </a:r>
          </a:p>
          <a:p>
            <a:pPr marL="0" indent="0">
              <a:lnSpc>
                <a:spcPct val="100000"/>
              </a:lnSpc>
              <a:spcBef>
                <a:spcPts val="400"/>
              </a:spcBef>
              <a:buFont typeface="Arial" charset="0"/>
              <a:buNone/>
              <a:defRPr/>
            </a:pPr>
            <a:r>
              <a:rPr lang="en-US" b="1" dirty="0" smtClean="0"/>
              <a:t>Ask: </a:t>
            </a:r>
            <a:r>
              <a:rPr lang="en-US" dirty="0" smtClean="0"/>
              <a:t>Any questions about the role of the core planning team?</a:t>
            </a:r>
            <a:endParaRPr lang="en-US" dirty="0"/>
          </a:p>
        </p:txBody>
      </p:sp>
      <p:sp>
        <p:nvSpPr>
          <p:cNvPr id="4" name="Footer Placeholder 3"/>
          <p:cNvSpPr>
            <a:spLocks noGrp="1"/>
          </p:cNvSpPr>
          <p:nvPr>
            <p:ph type="ftr" sz="quarter" idx="10"/>
          </p:nvPr>
        </p:nvSpPr>
        <p:spPr>
          <a:xfrm>
            <a:off x="0" y="8928556"/>
            <a:ext cx="2784737" cy="215444"/>
          </a:xfrm>
        </p:spPr>
        <p:txBody>
          <a:bodyPr/>
          <a:lstStyle/>
          <a:p>
            <a:pPr eaLnBrk="0" hangingPunct="0"/>
            <a:r>
              <a:rPr lang="en-US" sz="800" dirty="0" smtClean="0">
                <a:solidFill>
                  <a:prstClr val="black">
                    <a:lumMod val="65000"/>
                    <a:lumOff val="35000"/>
                  </a:prstClr>
                </a:solidFill>
                <a:cs typeface=""/>
              </a:rPr>
              <a:t>Module 2: Determining Exercise Roles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9</a:t>
            </a:fld>
            <a:endParaRPr lang="en-US" altLang="en-US" dirty="0"/>
          </a:p>
        </p:txBody>
      </p:sp>
    </p:spTree>
    <p:extLst>
      <p:ext uri="{BB962C8B-B14F-4D97-AF65-F5344CB8AC3E}">
        <p14:creationId xmlns:p14="http://schemas.microsoft.com/office/powerpoint/2010/main" val="20019365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tiff"/></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tif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pic>
        <p:nvPicPr>
          <p:cNvPr id="2050" name="Picture 2" descr="ttps://www.first.org/identity/first-or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4919980"/>
            <a:ext cx="2933700" cy="1760220"/>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p:cNvSpPr>
            <a:spLocks noGrp="1"/>
          </p:cNvSpPr>
          <p:nvPr>
            <p:ph type="ctrTitle"/>
          </p:nvPr>
        </p:nvSpPr>
        <p:spPr>
          <a:xfrm>
            <a:off x="3048000" y="3646714"/>
            <a:ext cx="5410200" cy="704850"/>
          </a:xfrm>
          <a:prstGeom prst="rect">
            <a:avLst/>
          </a:prstGeom>
        </p:spPr>
        <p:txBody>
          <a:bodyPr anchor="ctr" anchorCtr="0">
            <a:normAutofit/>
          </a:bodyPr>
          <a:lstStyle>
            <a:lvl1pPr algn="r">
              <a:defRPr sz="2800" b="1">
                <a:latin typeface="Calibri" charset="0"/>
                <a:ea typeface="Calibri" charset="0"/>
                <a:cs typeface="Calibri" charset="0"/>
              </a:defRPr>
            </a:lvl1pPr>
          </a:lstStyle>
          <a:p>
            <a:r>
              <a:rPr lang="en-US" smtClean="0"/>
              <a:t>Click to edit Master title style</a:t>
            </a:r>
            <a:endParaRPr lang="en-US" dirty="0"/>
          </a:p>
        </p:txBody>
      </p:sp>
      <p:sp>
        <p:nvSpPr>
          <p:cNvPr id="11" name="Subtitle 2"/>
          <p:cNvSpPr>
            <a:spLocks noGrp="1"/>
          </p:cNvSpPr>
          <p:nvPr>
            <p:ph type="subTitle" idx="1" hasCustomPrompt="1"/>
          </p:nvPr>
        </p:nvSpPr>
        <p:spPr>
          <a:xfrm>
            <a:off x="3581400" y="4620208"/>
            <a:ext cx="4876800" cy="914400"/>
          </a:xfrm>
          <a:prstGeom prst="rect">
            <a:avLst/>
          </a:prstGeom>
        </p:spPr>
        <p:txBody>
          <a:bodyPr>
            <a:normAutofit/>
          </a:bodyPr>
          <a:lstStyle>
            <a:lvl1pPr marL="0" indent="0" algn="r">
              <a:buNone/>
              <a:defRPr sz="1600" baseline="0">
                <a:solidFill>
                  <a:schemeClr val="tx1">
                    <a:tint val="75000"/>
                  </a:schemeClr>
                </a:solidFill>
                <a:latin typeface="Calibri" charset="0"/>
                <a:ea typeface="Calibri" charset="0"/>
                <a:cs typeface="Calibri"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a:t>
            </a:r>
          </a:p>
          <a:p>
            <a:r>
              <a:rPr lang="en-US" dirty="0" smtClean="0"/>
              <a:t>Date of Presentation</a:t>
            </a:r>
            <a:endParaRPr lang="en-US" dirty="0"/>
          </a:p>
        </p:txBody>
      </p:sp>
    </p:spTree>
    <p:extLst/>
  </p:cSld>
  <p:clrMapOvr>
    <a:masterClrMapping/>
  </p:clrMapOvr>
  <p:transition spd="med">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Questions">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2678" y="1281923"/>
            <a:ext cx="5460709" cy="4737165"/>
          </a:xfrm>
          <a:prstGeom prst="rect">
            <a:avLst/>
          </a:prstGeom>
        </p:spPr>
      </p:pic>
      <p:sp>
        <p:nvSpPr>
          <p:cNvPr id="6" name="TextBox 5"/>
          <p:cNvSpPr txBox="1"/>
          <p:nvPr/>
        </p:nvSpPr>
        <p:spPr>
          <a:xfrm>
            <a:off x="475861" y="335902"/>
            <a:ext cx="1900200" cy="584775"/>
          </a:xfrm>
          <a:prstGeom prst="rect">
            <a:avLst/>
          </a:prstGeom>
          <a:noFill/>
        </p:spPr>
        <p:txBody>
          <a:bodyPr wrap="none" rtlCol="0">
            <a:spAutoFit/>
          </a:bodyPr>
          <a:lstStyle/>
          <a:p>
            <a:r>
              <a:rPr lang="en-GB" sz="3200" b="1" dirty="0" smtClean="0">
                <a:latin typeface="Calibri" charset="0"/>
                <a:ea typeface="Calibri" charset="0"/>
                <a:cs typeface="Calibri" charset="0"/>
              </a:rPr>
              <a:t>Questions</a:t>
            </a:r>
            <a:endParaRPr lang="en-GB" sz="3200" b="1" dirty="0">
              <a:latin typeface="Calibri" charset="0"/>
              <a:ea typeface="Calibri" charset="0"/>
              <a:cs typeface="Calibri" charset="0"/>
            </a:endParaRPr>
          </a:p>
        </p:txBody>
      </p:sp>
    </p:spTree>
    <p:extLst/>
  </p:cSld>
  <p:clrMapOvr>
    <a:masterClrMapping/>
  </p:clrMapOvr>
  <p:hf sldNum="0"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The End, My Frien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7000" y="1524000"/>
            <a:ext cx="6350000" cy="3810000"/>
          </a:xfrm>
          <a:prstGeom prst="rect">
            <a:avLst/>
          </a:prstGeom>
        </p:spPr>
      </p:pic>
    </p:spTree>
    <p:extLst/>
  </p:cSld>
  <p:clrMapOvr>
    <a:masterClrMapping/>
  </p:clrMapOvr>
  <p:hf sldNum="0" hd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charset="0"/>
                <a:ea typeface="Calibri" charset="0"/>
                <a:cs typeface="Calibri" charset="0"/>
              </a:defRPr>
            </a:lvl1pPr>
            <a:lvl2pPr>
              <a:defRPr>
                <a:latin typeface="Calibri" charset="0"/>
                <a:ea typeface="Calibri" charset="0"/>
                <a:cs typeface="Calibri" charset="0"/>
              </a:defRPr>
            </a:lvl2pPr>
            <a:lvl3pPr>
              <a:defRPr>
                <a:latin typeface="Calibri" charset="0"/>
                <a:ea typeface="Calibri" charset="0"/>
                <a:cs typeface="Calibri" charset="0"/>
              </a:defRPr>
            </a:lvl3pPr>
            <a:lvl4pPr>
              <a:defRPr>
                <a:latin typeface="Calibri" charset="0"/>
                <a:ea typeface="Calibri" charset="0"/>
                <a:cs typeface="Calibri" charset="0"/>
              </a:defRPr>
            </a:lvl4pPr>
            <a:lvl5pPr>
              <a:defRPr>
                <a:latin typeface="Calibri" charset="0"/>
                <a:ea typeface="Calibri" charset="0"/>
                <a:cs typeface="Calibri"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8" name="Title 7"/>
          <p:cNvSpPr>
            <a:spLocks noGrp="1"/>
          </p:cNvSpPr>
          <p:nvPr>
            <p:ph type="title"/>
          </p:nvPr>
        </p:nvSpPr>
        <p:spPr/>
        <p:txBody>
          <a:bodyPr/>
          <a:lstStyle>
            <a:lvl1pPr>
              <a:defRPr>
                <a:latin typeface="Calibri" charset="0"/>
                <a:ea typeface="Calibri" charset="0"/>
                <a:cs typeface="Calibri" charset="0"/>
              </a:defRPr>
            </a:lvl1pPr>
          </a:lstStyle>
          <a:p>
            <a:r>
              <a:rPr lang="en-US" smtClean="0"/>
              <a:t>Click to edit Master title style</a:t>
            </a:r>
            <a:endParaRPr lang="en-GB"/>
          </a:p>
        </p:txBody>
      </p:sp>
    </p:spTree>
    <p:extLst/>
  </p:cSld>
  <p:clrMapOvr>
    <a:masterClrMapping/>
  </p:clrMapOvr>
  <p:hf sldNum="0" hd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Lerning_Chec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78757"/>
            <a:ext cx="5499100" cy="437594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8" name="Title 7"/>
          <p:cNvSpPr>
            <a:spLocks noGrp="1"/>
          </p:cNvSpPr>
          <p:nvPr>
            <p:ph type="title"/>
          </p:nvPr>
        </p:nvSpPr>
        <p:spPr/>
        <p:txBody>
          <a:bodyPr/>
          <a:lstStyle>
            <a:lvl1pPr>
              <a:defRPr>
                <a:solidFill>
                  <a:schemeClr val="bg1"/>
                </a:solidFill>
              </a:defRPr>
            </a:lvl1pPr>
          </a:lstStyle>
          <a:p>
            <a:r>
              <a:rPr lang="en-US" smtClean="0"/>
              <a:t>Click to edit Master title style</a:t>
            </a:r>
            <a:endParaRPr lang="en-GB" dirty="0"/>
          </a:p>
        </p:txBody>
      </p:sp>
    </p:spTree>
    <p:extLst/>
  </p:cSld>
  <p:clrMapOvr>
    <a:masterClrMapping/>
  </p:clrMapOvr>
  <p:hf sldNum="0"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charset="0"/>
                <a:ea typeface="Calibri" charset="0"/>
                <a:cs typeface="Calibri" charset="0"/>
              </a:defRPr>
            </a:lvl1pPr>
          </a:lstStyle>
          <a:p>
            <a:r>
              <a:rPr lang="en-US" smtClean="0"/>
              <a:t>Click to edit Master title style</a:t>
            </a:r>
            <a:endParaRPr lang="en-GB" dirty="0"/>
          </a:p>
        </p:txBody>
      </p:sp>
    </p:spTree>
    <p:extLst/>
  </p:cSld>
  <p:clrMapOvr>
    <a:masterClrMapping/>
  </p:clrMapOvr>
  <p:hf sldNum="0" hdr="0" dt="0"/>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Only" preserve="1">
  <p:cSld name="No Foot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cSld>
  <p:clrMapOvr>
    <a:masterClrMapping/>
  </p:clrMapOvr>
  <p:hf sldNum="0" hd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ection">
    <p:spTree>
      <p:nvGrpSpPr>
        <p:cNvPr id="1" name=""/>
        <p:cNvGrpSpPr/>
        <p:nvPr/>
      </p:nvGrpSpPr>
      <p:grpSpPr>
        <a:xfrm>
          <a:off x="0" y="0"/>
          <a:ext cx="0" cy="0"/>
          <a:chOff x="0" y="0"/>
          <a:chExt cx="0" cy="0"/>
        </a:xfrm>
      </p:grpSpPr>
      <p:sp>
        <p:nvSpPr>
          <p:cNvPr id="2" name="Title 1"/>
          <p:cNvSpPr>
            <a:spLocks noGrp="1"/>
          </p:cNvSpPr>
          <p:nvPr>
            <p:ph type="title"/>
          </p:nvPr>
        </p:nvSpPr>
        <p:spPr>
          <a:xfrm>
            <a:off x="2317750" y="2257425"/>
            <a:ext cx="4349750" cy="2416175"/>
          </a:xfrm>
        </p:spPr>
        <p:txBody>
          <a:bodyPr>
            <a:normAutofit/>
          </a:bodyPr>
          <a:lstStyle>
            <a:lvl1pPr>
              <a:defRPr sz="3600"/>
            </a:lvl1pPr>
          </a:lstStyle>
          <a:p>
            <a:r>
              <a:rPr lang="en-US" smtClean="0"/>
              <a:t>Click to edit Master title style</a:t>
            </a:r>
            <a:endParaRPr lang="en-GB" dirty="0"/>
          </a:p>
        </p:txBody>
      </p:sp>
    </p:spTree>
    <p:extLst/>
  </p:cSld>
  <p:clrMapOvr>
    <a:masterClrMapping/>
  </p:clrMapOvr>
  <p:hf sldNum="0" hd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cSld>
  <p:clrMapOvr>
    <a:masterClrMapping/>
  </p:clrMapOvr>
  <p:transition spd="med">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Lab Title">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5457825" y="1358900"/>
            <a:ext cx="3670300" cy="5499100"/>
          </a:xfrm>
          <a:prstGeom prst="rect">
            <a:avLst/>
          </a:prstGeom>
        </p:spPr>
      </p:pic>
      <p:sp>
        <p:nvSpPr>
          <p:cNvPr id="2" name="Title 1"/>
          <p:cNvSpPr>
            <a:spLocks noGrp="1"/>
          </p:cNvSpPr>
          <p:nvPr>
            <p:ph type="title"/>
          </p:nvPr>
        </p:nvSpPr>
        <p:spPr>
          <a:xfrm>
            <a:off x="449264" y="1520617"/>
            <a:ext cx="8229600" cy="411162"/>
          </a:xfrm>
        </p:spPr>
        <p:txBody>
          <a:bodyPr/>
          <a:lstStyle>
            <a:lvl1pPr>
              <a:defRPr baseline="0">
                <a:solidFill>
                  <a:schemeClr val="tx1"/>
                </a:solidFill>
                <a:latin typeface="Calibri" charset="0"/>
                <a:ea typeface="Calibri" charset="0"/>
                <a:cs typeface="Calibri" charset="0"/>
              </a:defRPr>
            </a:lvl1pPr>
          </a:lstStyle>
          <a:p>
            <a:r>
              <a:rPr lang="en-US" smtClean="0"/>
              <a:t>Click to edit Master title style</a:t>
            </a:r>
            <a:endParaRPr lang="en-US" dirty="0"/>
          </a:p>
        </p:txBody>
      </p:sp>
      <p:sp>
        <p:nvSpPr>
          <p:cNvPr id="5" name="Text Placeholder 7"/>
          <p:cNvSpPr>
            <a:spLocks noGrp="1"/>
          </p:cNvSpPr>
          <p:nvPr>
            <p:ph type="body" sz="quarter" idx="10"/>
          </p:nvPr>
        </p:nvSpPr>
        <p:spPr>
          <a:xfrm>
            <a:off x="449264" y="2093495"/>
            <a:ext cx="5229642" cy="3418940"/>
          </a:xfrm>
        </p:spPr>
        <p:txBody>
          <a:bodyPr/>
          <a:lstStyle>
            <a:lvl1pPr marL="0" indent="0">
              <a:lnSpc>
                <a:spcPct val="114000"/>
              </a:lnSpc>
              <a:buClr>
                <a:srgbClr val="F38127"/>
              </a:buClr>
              <a:buSzPct val="100000"/>
              <a:buFont typeface="Arial" pitchFamily="34" charset="0"/>
              <a:buNone/>
              <a:defRPr sz="2400" baseline="0">
                <a:solidFill>
                  <a:schemeClr val="tx1"/>
                </a:solidFill>
                <a:latin typeface="Calibri" charset="0"/>
                <a:ea typeface="Calibri" charset="0"/>
                <a:cs typeface="Calibri" charset="0"/>
              </a:defRPr>
            </a:lvl1pPr>
            <a:lvl2pPr marL="293688" indent="-293688">
              <a:lnSpc>
                <a:spcPct val="114000"/>
              </a:lnSpc>
              <a:buClr>
                <a:schemeClr val="tx1"/>
              </a:buClr>
              <a:buSzPct val="100000"/>
              <a:buFont typeface="Arial" panose="020B0604020202020204" pitchFamily="34" charset="0"/>
              <a:buChar char="•"/>
              <a:tabLst/>
              <a:defRPr sz="2400" baseline="0">
                <a:solidFill>
                  <a:schemeClr val="tx1"/>
                </a:solidFill>
                <a:latin typeface="Calibri" charset="0"/>
                <a:ea typeface="Calibri" charset="0"/>
                <a:cs typeface="Calibri" charset="0"/>
              </a:defRPr>
            </a:lvl2pPr>
            <a:lvl3pPr marL="804863" indent="-454025">
              <a:lnSpc>
                <a:spcPct val="114000"/>
              </a:lnSpc>
              <a:buClr>
                <a:schemeClr val="tx1"/>
              </a:buClr>
              <a:buSzPct val="100000"/>
              <a:buFont typeface="Aharoni" panose="02010803020104030203" pitchFamily="2" charset="-79"/>
              <a:buChar char="—"/>
              <a:tabLst/>
              <a:defRPr sz="2400" baseline="0">
                <a:solidFill>
                  <a:schemeClr val="tx1"/>
                </a:solidFill>
                <a:latin typeface="Calibri" charset="0"/>
                <a:ea typeface="Calibri" charset="0"/>
                <a:cs typeface="Calibri" charset="0"/>
              </a:defRPr>
            </a:lvl3pPr>
            <a:lvl4pPr marL="1087438" indent="-282575">
              <a:lnSpc>
                <a:spcPct val="114000"/>
              </a:lnSpc>
              <a:buClr>
                <a:schemeClr val="tx1"/>
              </a:buClr>
              <a:buSzPct val="100000"/>
              <a:buFont typeface="Arial" panose="020B0604020202020204" pitchFamily="34" charset="0"/>
              <a:buChar char="•"/>
              <a:tabLst/>
              <a:defRPr sz="2400" b="0" i="0" baseline="0">
                <a:solidFill>
                  <a:schemeClr val="tx1"/>
                </a:solidFill>
                <a:latin typeface="Calibri" charset="0"/>
                <a:ea typeface="Calibri" charset="0"/>
                <a:cs typeface="Calibri" charset="0"/>
              </a:defRPr>
            </a:lvl4pPr>
            <a:lvl5pPr>
              <a:lnSpc>
                <a:spcPct val="114000"/>
              </a:lnSpc>
              <a:buClr>
                <a:schemeClr val="tx1">
                  <a:lumMod val="65000"/>
                  <a:lumOff val="35000"/>
                </a:schemeClr>
              </a:buClr>
              <a:buSzPct val="100000"/>
              <a:defRPr sz="2400" baseline="0">
                <a:latin typeface="Aharoni" panose="02010803020104030203" pitchFamily="2" charset="-79"/>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sldNum="0" hd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_Lab Contents">
    <p:spTree>
      <p:nvGrpSpPr>
        <p:cNvPr id="1" name=""/>
        <p:cNvGrpSpPr/>
        <p:nvPr/>
      </p:nvGrpSpPr>
      <p:grpSpPr>
        <a:xfrm>
          <a:off x="0" y="0"/>
          <a:ext cx="0" cy="0"/>
          <a:chOff x="0" y="0"/>
          <a:chExt cx="0" cy="0"/>
        </a:xfrm>
      </p:grpSpPr>
      <p:pic>
        <p:nvPicPr>
          <p:cNvPr id="4" name="Picture 3"/>
          <p:cNvPicPr>
            <a:picLocks noChangeAspect="1"/>
          </p:cNvPicPr>
          <p:nvPr/>
        </p:nvPicPr>
        <p:blipFill>
          <a:blip r:embed="rId2">
            <a:alphaModFix amt="24000"/>
          </a:blip>
          <a:stretch>
            <a:fillRect/>
          </a:stretch>
        </p:blipFill>
        <p:spPr>
          <a:xfrm>
            <a:off x="5457825" y="1358900"/>
            <a:ext cx="3670300" cy="5499100"/>
          </a:xfrm>
          <a:prstGeom prst="rect">
            <a:avLst/>
          </a:prstGeom>
        </p:spPr>
      </p:pic>
      <p:sp>
        <p:nvSpPr>
          <p:cNvPr id="2" name="Title 1"/>
          <p:cNvSpPr>
            <a:spLocks noGrp="1"/>
          </p:cNvSpPr>
          <p:nvPr>
            <p:ph type="title"/>
          </p:nvPr>
        </p:nvSpPr>
        <p:spPr>
          <a:xfrm>
            <a:off x="457200" y="350838"/>
            <a:ext cx="8229600" cy="411162"/>
          </a:xfrm>
        </p:spPr>
        <p:txBody>
          <a:bodyPr/>
          <a:lstStyle>
            <a:lvl1pPr>
              <a:defRPr baseline="0">
                <a:solidFill>
                  <a:schemeClr val="tx1"/>
                </a:solidFill>
                <a:latin typeface="Calibri" charset="0"/>
                <a:ea typeface="Calibri" charset="0"/>
                <a:cs typeface="Calibri" charset="0"/>
              </a:defRPr>
            </a:lvl1pPr>
          </a:lstStyle>
          <a:p>
            <a:r>
              <a:rPr lang="en-US" smtClean="0"/>
              <a:t>Click to edit Master title style</a:t>
            </a:r>
            <a:endParaRPr lang="en-US" dirty="0"/>
          </a:p>
        </p:txBody>
      </p:sp>
      <p:sp>
        <p:nvSpPr>
          <p:cNvPr id="5" name="Text Placeholder 7"/>
          <p:cNvSpPr>
            <a:spLocks noGrp="1"/>
          </p:cNvSpPr>
          <p:nvPr>
            <p:ph type="body" sz="quarter" idx="10"/>
          </p:nvPr>
        </p:nvSpPr>
        <p:spPr>
          <a:xfrm>
            <a:off x="449263" y="1206500"/>
            <a:ext cx="8258175" cy="4305935"/>
          </a:xfrm>
        </p:spPr>
        <p:txBody>
          <a:bodyPr/>
          <a:lstStyle>
            <a:lvl1pPr marL="0" indent="0">
              <a:lnSpc>
                <a:spcPct val="114000"/>
              </a:lnSpc>
              <a:buClr>
                <a:srgbClr val="F38127"/>
              </a:buClr>
              <a:buSzPct val="100000"/>
              <a:buFont typeface="Arial" pitchFamily="34" charset="0"/>
              <a:buNone/>
              <a:defRPr sz="2400" baseline="0">
                <a:solidFill>
                  <a:schemeClr val="tx1"/>
                </a:solidFill>
                <a:latin typeface="Calibri" charset="0"/>
                <a:ea typeface="Calibri" charset="0"/>
                <a:cs typeface="Calibri" charset="0"/>
              </a:defRPr>
            </a:lvl1pPr>
            <a:lvl2pPr marL="293688" indent="-293688">
              <a:lnSpc>
                <a:spcPct val="114000"/>
              </a:lnSpc>
              <a:buClr>
                <a:schemeClr val="tx1"/>
              </a:buClr>
              <a:buSzPct val="100000"/>
              <a:buFont typeface="Arial" panose="020B0604020202020204" pitchFamily="34" charset="0"/>
              <a:buChar char="•"/>
              <a:tabLst/>
              <a:defRPr sz="2400" baseline="0">
                <a:solidFill>
                  <a:schemeClr val="tx1"/>
                </a:solidFill>
                <a:latin typeface="Calibri" charset="0"/>
                <a:ea typeface="Calibri" charset="0"/>
                <a:cs typeface="Calibri" charset="0"/>
              </a:defRPr>
            </a:lvl2pPr>
            <a:lvl3pPr marL="804863" indent="-454025">
              <a:lnSpc>
                <a:spcPct val="114000"/>
              </a:lnSpc>
              <a:buClr>
                <a:schemeClr val="tx1"/>
              </a:buClr>
              <a:buSzPct val="100000"/>
              <a:buFont typeface="Aharoni" panose="02010803020104030203" pitchFamily="2" charset="-79"/>
              <a:buChar char="—"/>
              <a:tabLst/>
              <a:defRPr sz="2400" baseline="0">
                <a:solidFill>
                  <a:schemeClr val="tx1"/>
                </a:solidFill>
                <a:latin typeface="Calibri" charset="0"/>
                <a:ea typeface="Calibri" charset="0"/>
                <a:cs typeface="Calibri" charset="0"/>
              </a:defRPr>
            </a:lvl3pPr>
            <a:lvl4pPr marL="1087438" indent="-282575">
              <a:lnSpc>
                <a:spcPct val="114000"/>
              </a:lnSpc>
              <a:buClr>
                <a:schemeClr val="tx1"/>
              </a:buClr>
              <a:buSzPct val="100000"/>
              <a:buFont typeface="Arial" panose="020B0604020202020204" pitchFamily="34" charset="0"/>
              <a:buChar char="•"/>
              <a:tabLst/>
              <a:defRPr sz="2400" b="0" i="0" baseline="0">
                <a:solidFill>
                  <a:schemeClr val="tx1"/>
                </a:solidFill>
                <a:latin typeface="Calibri" charset="0"/>
                <a:ea typeface="Calibri" charset="0"/>
                <a:cs typeface="Calibri" charset="0"/>
              </a:defRPr>
            </a:lvl4pPr>
            <a:lvl5pPr>
              <a:lnSpc>
                <a:spcPct val="114000"/>
              </a:lnSpc>
              <a:buClr>
                <a:schemeClr val="tx1">
                  <a:lumMod val="65000"/>
                  <a:lumOff val="35000"/>
                </a:schemeClr>
              </a:buClr>
              <a:buSzPct val="100000"/>
              <a:defRPr sz="2400" baseline="0">
                <a:latin typeface="Aharoni" panose="02010803020104030203" pitchFamily="2" charset="-79"/>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sldNum="0" hdr="0" dt="0"/>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5125"/>
            <a:ext cx="8293100" cy="879475"/>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3" name="Text Placeholder 2"/>
          <p:cNvSpPr>
            <a:spLocks noGrp="1"/>
          </p:cNvSpPr>
          <p:nvPr>
            <p:ph type="body" idx="1"/>
          </p:nvPr>
        </p:nvSpPr>
        <p:spPr>
          <a:xfrm>
            <a:off x="457200" y="1478756"/>
            <a:ext cx="8293100" cy="47037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pic>
        <p:nvPicPr>
          <p:cNvPr id="9" name="Picture 8"/>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7800392" y="6043843"/>
            <a:ext cx="1229308" cy="737586"/>
          </a:xfrm>
          <a:prstGeom prst="rect">
            <a:avLst/>
          </a:prstGeom>
        </p:spPr>
      </p:pic>
      <p:sp>
        <p:nvSpPr>
          <p:cNvPr id="10" name="TextBox 9"/>
          <p:cNvSpPr txBox="1"/>
          <p:nvPr/>
        </p:nvSpPr>
        <p:spPr>
          <a:xfrm>
            <a:off x="0" y="6624589"/>
            <a:ext cx="5113176" cy="215444"/>
          </a:xfrm>
          <a:prstGeom prst="rect">
            <a:avLst/>
          </a:prstGeom>
          <a:noFill/>
        </p:spPr>
        <p:txBody>
          <a:bodyPr wrap="square" rtlCol="0" anchor="ctr" anchorCtr="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dirty="0" smtClean="0">
                <a:solidFill>
                  <a:schemeClr val="tx1">
                    <a:lumMod val="65000"/>
                    <a:lumOff val="35000"/>
                  </a:schemeClr>
                </a:solidFill>
                <a:latin typeface="Calibri" charset="0"/>
                <a:ea typeface="Calibri" charset="0"/>
                <a:cs typeface="Calibri" charset="0"/>
              </a:rPr>
              <a:t>Module 2: Determining Exercise Roles © </a:t>
            </a:r>
            <a:r>
              <a:rPr lang="en-US" sz="800" dirty="0" smtClean="0">
                <a:solidFill>
                  <a:schemeClr val="tx1">
                    <a:lumMod val="65000"/>
                    <a:lumOff val="35000"/>
                  </a:schemeClr>
                </a:solidFill>
                <a:latin typeface="Calibri" charset="0"/>
                <a:ea typeface="Calibri" charset="0"/>
                <a:cs typeface="Calibri" charset="0"/>
              </a:rPr>
              <a:t>2017, </a:t>
            </a:r>
            <a:r>
              <a:rPr lang="en-US" sz="800" dirty="0" smtClean="0">
                <a:solidFill>
                  <a:schemeClr val="tx1">
                    <a:lumMod val="65000"/>
                    <a:lumOff val="35000"/>
                  </a:schemeClr>
                </a:solidFill>
                <a:latin typeface="Calibri" charset="0"/>
                <a:ea typeface="Calibri" charset="0"/>
                <a:cs typeface="Calibri" charset="0"/>
              </a:rPr>
              <a:t>FIRST Inc.</a:t>
            </a:r>
          </a:p>
        </p:txBody>
      </p:sp>
    </p:spTree>
    <p:extLst>
      <p:ext uri="{BB962C8B-B14F-4D97-AF65-F5344CB8AC3E}">
        <p14:creationId xmlns:p14="http://schemas.microsoft.com/office/powerpoint/2010/main" val="1288485641"/>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Lst>
  <p:transition spd="med">
    <p:fade/>
  </p:transition>
  <p:timing>
    <p:tnLst>
      <p:par>
        <p:cTn id="1" dur="indefinite" restart="never" nodeType="tmRoot"/>
      </p:par>
    </p:tnLst>
  </p:timing>
  <p:hf sldNum="0" hdr="0" dt="0"/>
  <p:txStyles>
    <p:titleStyle>
      <a:lvl1pPr algn="l" defTabSz="914400" rtl="0" eaLnBrk="1" latinLnBrk="0" hangingPunct="1">
        <a:lnSpc>
          <a:spcPct val="90000"/>
        </a:lnSpc>
        <a:spcBef>
          <a:spcPct val="0"/>
        </a:spcBef>
        <a:buNone/>
        <a:defRPr sz="3200" b="1" i="0" kern="1200">
          <a:solidFill>
            <a:schemeClr val="tx1"/>
          </a:solidFill>
          <a:latin typeface="Calibri" charset="0"/>
          <a:ea typeface="Calibri" charset="0"/>
          <a:cs typeface="Calibri"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Calibri" charset="0"/>
          <a:ea typeface="Calibri" charset="0"/>
          <a:cs typeface="Calibri"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Calibri" charset="0"/>
          <a:ea typeface="Calibri" charset="0"/>
          <a:cs typeface="Calibri"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Calibri" charset="0"/>
          <a:ea typeface="Calibri" charset="0"/>
          <a:cs typeface="Calibri"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Calibri" charset="0"/>
          <a:ea typeface="Calibri" charset="0"/>
          <a:cs typeface="Calibri"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Calibri" charset="0"/>
          <a:ea typeface="Calibri" charset="0"/>
          <a:cs typeface="Calibri"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768"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itle 1"/>
          <p:cNvSpPr>
            <a:spLocks noGrp="1"/>
          </p:cNvSpPr>
          <p:nvPr>
            <p:ph type="ctrTitle"/>
          </p:nvPr>
        </p:nvSpPr>
        <p:spPr>
          <a:ln/>
          <a:extLst>
            <a:ext uri="{91240B29-F687-4f45-9708-019B960494DF}">
              <a14:hiddenLine xmlns:a14="http://schemas.microsoft.com/office/drawing/2010/main" xmlns="" w="9525" algn="ctr">
                <a:solidFill>
                  <a:srgbClr val="000000"/>
                </a:solidFill>
                <a:miter lim="800000"/>
                <a:headEnd/>
                <a:tailEnd/>
              </a14:hiddenLine>
            </a:ext>
          </a:extLst>
        </p:spPr>
        <p:txBody>
          <a:bodyPr>
            <a:normAutofit fontScale="90000"/>
          </a:bodyPr>
          <a:lstStyle/>
          <a:p>
            <a:r>
              <a:rPr lang="en-US" altLang="en-US" dirty="0" smtClean="0"/>
              <a:t>Module 2: </a:t>
            </a:r>
            <a:br>
              <a:rPr lang="en-US" altLang="en-US" dirty="0" smtClean="0"/>
            </a:br>
            <a:r>
              <a:rPr lang="en-US" dirty="0" smtClean="0"/>
              <a:t>Determining </a:t>
            </a:r>
            <a:br>
              <a:rPr lang="en-US" dirty="0" smtClean="0"/>
            </a:br>
            <a:r>
              <a:rPr lang="en-US" dirty="0" smtClean="0"/>
              <a:t>Exercise Roles</a:t>
            </a:r>
            <a:br>
              <a:rPr lang="en-US" dirty="0" smtClean="0"/>
            </a:br>
            <a:endParaRPr lang="en-US" altLang="en-US" dirty="0"/>
          </a:p>
        </p:txBody>
      </p:sp>
      <p:sp>
        <p:nvSpPr>
          <p:cNvPr id="2051" name="Rectangle 12"/>
          <p:cNvSpPr>
            <a:spLocks noGrp="1"/>
          </p:cNvSpPr>
          <p:nvPr>
            <p:ph type="subTitle" idx="1"/>
          </p:nvPr>
        </p:nvSpPr>
        <p:spPr/>
        <p:txBody>
          <a:bodyPr/>
          <a:lstStyle/>
          <a:p>
            <a:pPr>
              <a:defRPr/>
            </a:pPr>
            <a:r>
              <a:rPr lang="en-US" altLang="en-US" dirty="0"/>
              <a:t>[Presenter Name]</a:t>
            </a:r>
          </a:p>
          <a:p>
            <a:pPr>
              <a:defRPr/>
            </a:pPr>
            <a:r>
              <a:rPr lang="en-US" altLang="en-US" dirty="0" smtClean="0"/>
              <a:t>[Date]</a:t>
            </a:r>
            <a:endParaRPr lang="en-US" altLang="en-US" dirty="0"/>
          </a:p>
        </p:txBody>
      </p:sp>
    </p:spTree>
    <p:extLst>
      <p:ext uri="{BB962C8B-B14F-4D97-AF65-F5344CB8AC3E}">
        <p14:creationId xmlns:p14="http://schemas.microsoft.com/office/powerpoint/2010/main" val="2078430874"/>
      </p:ext>
    </p:extLst>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normAutofit fontScale="92500"/>
          </a:bodyPr>
          <a:lstStyle/>
          <a:p>
            <a:r>
              <a:rPr lang="en-US" dirty="0" smtClean="0"/>
              <a:t>Provide tactical framework for success of the exercise </a:t>
            </a:r>
          </a:p>
          <a:p>
            <a:r>
              <a:rPr lang="en-US" dirty="0" smtClean="0"/>
              <a:t>Responsible for keeping participant discussions on track with exercise objectives </a:t>
            </a:r>
          </a:p>
          <a:p>
            <a:r>
              <a:rPr lang="en-US" dirty="0" smtClean="0"/>
              <a:t>Ensure that all issues and objectives are explored as thoroughly as possible within time constraints</a:t>
            </a:r>
          </a:p>
          <a:p>
            <a:r>
              <a:rPr lang="en-US" dirty="0" smtClean="0"/>
              <a:t>Orchestrate overall activity to maintain path of exercise</a:t>
            </a:r>
          </a:p>
          <a:p>
            <a:r>
              <a:rPr lang="en-US" dirty="0" smtClean="0"/>
              <a:t>Responsible for monitoring exercise safety </a:t>
            </a:r>
          </a:p>
          <a:p>
            <a:r>
              <a:rPr lang="en-US" dirty="0" smtClean="0"/>
              <a:t>Number of staff:</a:t>
            </a:r>
          </a:p>
          <a:p>
            <a:pPr lvl="1"/>
            <a:r>
              <a:rPr lang="en-US" dirty="0" smtClean="0"/>
              <a:t>At least one for each site </a:t>
            </a:r>
          </a:p>
          <a:p>
            <a:pPr lvl="1"/>
            <a:r>
              <a:rPr lang="en-US" dirty="0" smtClean="0"/>
              <a:t>More than one facilitator if exercise has many participants and activities, has breakout groups, or takes long duration</a:t>
            </a:r>
          </a:p>
        </p:txBody>
      </p:sp>
      <p:sp>
        <p:nvSpPr>
          <p:cNvPr id="2" name="Title 1"/>
          <p:cNvSpPr>
            <a:spLocks noGrp="1"/>
          </p:cNvSpPr>
          <p:nvPr>
            <p:ph type="title"/>
          </p:nvPr>
        </p:nvSpPr>
        <p:spPr/>
        <p:txBody>
          <a:bodyPr/>
          <a:lstStyle/>
          <a:p>
            <a:pPr lvl="0"/>
            <a:r>
              <a:rPr lang="en-US" dirty="0" smtClean="0"/>
              <a:t>Exercise Facilitators</a:t>
            </a:r>
            <a:endParaRPr lang="en-US" dirty="0"/>
          </a:p>
        </p:txBody>
      </p:sp>
    </p:spTree>
    <p:extLst>
      <p:ext uri="{BB962C8B-B14F-4D97-AF65-F5344CB8AC3E}">
        <p14:creationId xmlns:p14="http://schemas.microsoft.com/office/powerpoint/2010/main" val="1922105037"/>
      </p:ext>
    </p:extLst>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normAutofit/>
          </a:bodyPr>
          <a:lstStyle/>
          <a:p>
            <a:r>
              <a:rPr lang="en-US" sz="2400" dirty="0" smtClean="0"/>
              <a:t>Provide participants any background information, tools, rules and other details required for them to conduct the exercise</a:t>
            </a:r>
          </a:p>
          <a:p>
            <a:r>
              <a:rPr lang="en-US" sz="2400" dirty="0" smtClean="0"/>
              <a:t>Manage the overall scenario</a:t>
            </a:r>
          </a:p>
          <a:p>
            <a:r>
              <a:rPr lang="en-US" sz="2400" dirty="0" smtClean="0"/>
              <a:t>Document the decisions and actions taken by the various participants</a:t>
            </a:r>
          </a:p>
          <a:p>
            <a:r>
              <a:rPr lang="en-US" sz="2400" dirty="0" smtClean="0"/>
              <a:t>Determine the effects of those steps on the scenario and individual participants and teams</a:t>
            </a:r>
          </a:p>
          <a:p>
            <a:r>
              <a:rPr lang="en-US" sz="2400" dirty="0" smtClean="0"/>
              <a:t>Determine how injects affect the unfolding scenario and </a:t>
            </a:r>
            <a:br>
              <a:rPr lang="en-US" sz="2400" dirty="0" smtClean="0"/>
            </a:br>
            <a:r>
              <a:rPr lang="en-US" sz="2400" dirty="0" smtClean="0"/>
              <a:t>relay this new information about the changing scenario to </a:t>
            </a:r>
            <a:br>
              <a:rPr lang="en-US" sz="2400" dirty="0" smtClean="0"/>
            </a:br>
            <a:r>
              <a:rPr lang="en-US" sz="2400" dirty="0" smtClean="0"/>
              <a:t>the data collectors</a:t>
            </a:r>
            <a:endParaRPr lang="en-US" sz="2400" dirty="0"/>
          </a:p>
        </p:txBody>
      </p:sp>
      <p:sp>
        <p:nvSpPr>
          <p:cNvPr id="2" name="Title 1"/>
          <p:cNvSpPr>
            <a:spLocks noGrp="1"/>
          </p:cNvSpPr>
          <p:nvPr>
            <p:ph type="title"/>
          </p:nvPr>
        </p:nvSpPr>
        <p:spPr/>
        <p:txBody>
          <a:bodyPr/>
          <a:lstStyle/>
          <a:p>
            <a:pPr lvl="0"/>
            <a:r>
              <a:rPr lang="en-US" dirty="0" smtClean="0"/>
              <a:t>Exercise Facilitator Tasks</a:t>
            </a:r>
            <a:endParaRPr lang="en-US" dirty="0"/>
          </a:p>
        </p:txBody>
      </p:sp>
    </p:spTree>
    <p:extLst>
      <p:ext uri="{BB962C8B-B14F-4D97-AF65-F5344CB8AC3E}">
        <p14:creationId xmlns:p14="http://schemas.microsoft.com/office/powerpoint/2010/main" val="313143298"/>
      </p:ext>
    </p:extLst>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GB"/>
          </a:p>
        </p:txBody>
      </p:sp>
      <p:sp>
        <p:nvSpPr>
          <p:cNvPr id="2" name="Title 1"/>
          <p:cNvSpPr>
            <a:spLocks noGrp="1"/>
          </p:cNvSpPr>
          <p:nvPr>
            <p:ph type="title"/>
          </p:nvPr>
        </p:nvSpPr>
        <p:spPr/>
        <p:txBody>
          <a:bodyPr/>
          <a:lstStyle/>
          <a:p>
            <a:pPr lvl="0"/>
            <a:r>
              <a:rPr lang="en-US" dirty="0" smtClean="0"/>
              <a:t>Exercise Facilitator Process</a:t>
            </a:r>
            <a:endParaRPr lang="en-US" dirty="0"/>
          </a:p>
        </p:txBody>
      </p:sp>
      <p:graphicFrame>
        <p:nvGraphicFramePr>
          <p:cNvPr id="8" name="Diagram 7"/>
          <p:cNvGraphicFramePr/>
          <p:nvPr>
            <p:extLst>
              <p:ext uri="{D42A27DB-BD31-4B8C-83A1-F6EECF244321}">
                <p14:modId xmlns:p14="http://schemas.microsoft.com/office/powerpoint/2010/main" val="1696401437"/>
              </p:ext>
            </p:extLst>
          </p:nvPr>
        </p:nvGraphicFramePr>
        <p:xfrm>
          <a:off x="630949" y="1348570"/>
          <a:ext cx="7933187" cy="49596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98179330"/>
      </p:ext>
    </p:extLst>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normAutofit fontScale="92500" lnSpcReduction="10000"/>
          </a:bodyPr>
          <a:lstStyle/>
          <a:p>
            <a:r>
              <a:rPr lang="en-US" dirty="0" smtClean="0"/>
              <a:t>Observe, evaluate, and document participants</a:t>
            </a:r>
            <a:r>
              <a:rPr lang="uk-UA" dirty="0" smtClean="0"/>
              <a:t>’</a:t>
            </a:r>
            <a:r>
              <a:rPr lang="en-US" dirty="0" smtClean="0"/>
              <a:t> actions, decisions, and effectiveness</a:t>
            </a:r>
          </a:p>
          <a:p>
            <a:r>
              <a:rPr lang="en-US" dirty="0" smtClean="0"/>
              <a:t>Provide feedback for the Evaluate phase</a:t>
            </a:r>
          </a:p>
          <a:p>
            <a:r>
              <a:rPr lang="en-US" dirty="0" smtClean="0"/>
              <a:t>Number of staff:</a:t>
            </a:r>
          </a:p>
          <a:p>
            <a:pPr lvl="1">
              <a:spcBef>
                <a:spcPts val="100"/>
              </a:spcBef>
            </a:pPr>
            <a:r>
              <a:rPr lang="en-US" dirty="0" smtClean="0"/>
              <a:t>At least one for each major organization</a:t>
            </a:r>
          </a:p>
          <a:p>
            <a:pPr lvl="1">
              <a:spcBef>
                <a:spcPts val="100"/>
              </a:spcBef>
            </a:pPr>
            <a:r>
              <a:rPr lang="en-US" dirty="0" smtClean="0"/>
              <a:t>For larger activities, roaming data collectors</a:t>
            </a:r>
          </a:p>
          <a:p>
            <a:r>
              <a:rPr lang="en-US" dirty="0" smtClean="0"/>
              <a:t>Background:</a:t>
            </a:r>
          </a:p>
          <a:p>
            <a:pPr lvl="1">
              <a:spcBef>
                <a:spcPts val="100"/>
              </a:spcBef>
            </a:pPr>
            <a:r>
              <a:rPr lang="en-US" dirty="0" smtClean="0"/>
              <a:t>Should become involved during the Develop phase </a:t>
            </a:r>
          </a:p>
          <a:p>
            <a:pPr lvl="1">
              <a:spcBef>
                <a:spcPts val="100"/>
              </a:spcBef>
            </a:pPr>
            <a:r>
              <a:rPr lang="en-US" dirty="0" smtClean="0"/>
              <a:t>Experienced personnel desired</a:t>
            </a:r>
          </a:p>
          <a:p>
            <a:pPr lvl="1">
              <a:spcBef>
                <a:spcPts val="100"/>
              </a:spcBef>
            </a:pPr>
            <a:r>
              <a:rPr lang="en-US" dirty="0" smtClean="0"/>
              <a:t>Independent of active participants</a:t>
            </a:r>
            <a:r>
              <a:rPr lang="uk-UA" dirty="0" smtClean="0"/>
              <a:t>’</a:t>
            </a:r>
            <a:r>
              <a:rPr lang="en-US" dirty="0" smtClean="0"/>
              <a:t> teams</a:t>
            </a:r>
          </a:p>
          <a:p>
            <a:r>
              <a:rPr lang="en-US" dirty="0" smtClean="0"/>
              <a:t>A lead data collector should be familiar with relevant issues; decision-making processes; and inter-organizational or governmental coordination issues</a:t>
            </a:r>
            <a:endParaRPr lang="en-US" dirty="0"/>
          </a:p>
        </p:txBody>
      </p:sp>
      <p:sp>
        <p:nvSpPr>
          <p:cNvPr id="2" name="Title 1"/>
          <p:cNvSpPr>
            <a:spLocks noGrp="1"/>
          </p:cNvSpPr>
          <p:nvPr>
            <p:ph type="title"/>
          </p:nvPr>
        </p:nvSpPr>
        <p:spPr/>
        <p:txBody>
          <a:bodyPr>
            <a:normAutofit fontScale="90000"/>
          </a:bodyPr>
          <a:lstStyle/>
          <a:p>
            <a:pPr lvl="0"/>
            <a:r>
              <a:rPr lang="en-US" dirty="0" smtClean="0"/>
              <a:t>Data Collectors, Monitors, </a:t>
            </a:r>
            <a:br>
              <a:rPr lang="en-US" dirty="0" smtClean="0"/>
            </a:br>
            <a:r>
              <a:rPr lang="en-US" dirty="0" smtClean="0"/>
              <a:t>or Evaluators</a:t>
            </a:r>
            <a:endParaRPr lang="en-US" dirty="0"/>
          </a:p>
        </p:txBody>
      </p:sp>
    </p:spTree>
    <p:extLst>
      <p:ext uri="{BB962C8B-B14F-4D97-AF65-F5344CB8AC3E}">
        <p14:creationId xmlns:p14="http://schemas.microsoft.com/office/powerpoint/2010/main" val="2015722626"/>
      </p:ext>
    </p:extLst>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a:spcBef>
                <a:spcPts val="1800"/>
              </a:spcBef>
            </a:pPr>
            <a:r>
              <a:rPr lang="en-US" b="1" dirty="0" smtClean="0"/>
              <a:t>Players: </a:t>
            </a:r>
            <a:r>
              <a:rPr lang="en-US" dirty="0" smtClean="0"/>
              <a:t>Simulate a specific role in an exercise and </a:t>
            </a:r>
            <a:br>
              <a:rPr lang="en-US" dirty="0" smtClean="0"/>
            </a:br>
            <a:r>
              <a:rPr lang="en-US" dirty="0" smtClean="0"/>
              <a:t>often initiate actions that will respond to and/or mitigate </a:t>
            </a:r>
            <a:br>
              <a:rPr lang="en-US" dirty="0" smtClean="0"/>
            </a:br>
            <a:r>
              <a:rPr lang="en-US" dirty="0" smtClean="0"/>
              <a:t>a simulated emergency</a:t>
            </a:r>
          </a:p>
          <a:p>
            <a:pPr>
              <a:spcBef>
                <a:spcPts val="1800"/>
              </a:spcBef>
            </a:pPr>
            <a:r>
              <a:rPr lang="en-US" b="1" dirty="0" smtClean="0"/>
              <a:t>Observers: </a:t>
            </a:r>
            <a:r>
              <a:rPr lang="en-US" dirty="0" smtClean="0"/>
              <a:t>View the exercise from a designated observation area and are asked to remain within the observation area during the exercise</a:t>
            </a:r>
          </a:p>
          <a:p>
            <a:pPr>
              <a:spcBef>
                <a:spcPts val="1800"/>
              </a:spcBef>
            </a:pPr>
            <a:r>
              <a:rPr lang="en-US" b="1" dirty="0" smtClean="0"/>
              <a:t>VIPs: </a:t>
            </a:r>
            <a:r>
              <a:rPr lang="en-US" dirty="0" smtClean="0"/>
              <a:t>Often senior management staff or people visiting from other organizations</a:t>
            </a:r>
            <a:endParaRPr lang="en-US" dirty="0"/>
          </a:p>
        </p:txBody>
      </p:sp>
      <p:sp>
        <p:nvSpPr>
          <p:cNvPr id="2" name="Title 1"/>
          <p:cNvSpPr>
            <a:spLocks noGrp="1"/>
          </p:cNvSpPr>
          <p:nvPr>
            <p:ph type="title"/>
          </p:nvPr>
        </p:nvSpPr>
        <p:spPr/>
        <p:txBody>
          <a:bodyPr/>
          <a:lstStyle/>
          <a:p>
            <a:pPr lvl="0"/>
            <a:r>
              <a:rPr lang="en-US" dirty="0" smtClean="0"/>
              <a:t>Players, Observers, and VIPs</a:t>
            </a:r>
            <a:endParaRPr lang="en-US" dirty="0"/>
          </a:p>
        </p:txBody>
      </p:sp>
    </p:spTree>
    <p:extLst>
      <p:ext uri="{BB962C8B-B14F-4D97-AF65-F5344CB8AC3E}">
        <p14:creationId xmlns:p14="http://schemas.microsoft.com/office/powerpoint/2010/main" val="1576628209"/>
      </p:ext>
    </p:extLst>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r>
              <a:rPr lang="en-US" dirty="0" smtClean="0"/>
              <a:t>To create an audience of observers, invite:</a:t>
            </a:r>
          </a:p>
          <a:p>
            <a:pPr lvl="1"/>
            <a:r>
              <a:rPr lang="en-US" dirty="0" smtClean="0"/>
              <a:t>Other department members</a:t>
            </a:r>
          </a:p>
          <a:p>
            <a:pPr lvl="1"/>
            <a:r>
              <a:rPr lang="en-US" dirty="0" smtClean="0"/>
              <a:t>Department heads and line management</a:t>
            </a:r>
          </a:p>
          <a:p>
            <a:pPr lvl="1"/>
            <a:r>
              <a:rPr lang="en-US" dirty="0" smtClean="0"/>
              <a:t>Finance or Sales</a:t>
            </a:r>
          </a:p>
          <a:p>
            <a:pPr lvl="1"/>
            <a:r>
              <a:rPr lang="en-US" dirty="0" smtClean="0"/>
              <a:t>Stakeholders and management in the organization</a:t>
            </a:r>
          </a:p>
          <a:p>
            <a:pPr>
              <a:spcBef>
                <a:spcPts val="2400"/>
              </a:spcBef>
            </a:pPr>
            <a:r>
              <a:rPr lang="en-US" dirty="0" smtClean="0"/>
              <a:t>Encourage “self-monitors,” observers who can perform evaluations of their own performance, but be clear on benefits and disadvantages</a:t>
            </a:r>
            <a:endParaRPr lang="en-US" dirty="0"/>
          </a:p>
        </p:txBody>
      </p:sp>
      <p:sp>
        <p:nvSpPr>
          <p:cNvPr id="2" name="Title 1"/>
          <p:cNvSpPr>
            <a:spLocks noGrp="1"/>
          </p:cNvSpPr>
          <p:nvPr>
            <p:ph type="title"/>
          </p:nvPr>
        </p:nvSpPr>
        <p:spPr/>
        <p:txBody>
          <a:bodyPr/>
          <a:lstStyle/>
          <a:p>
            <a:pPr lvl="0"/>
            <a:r>
              <a:rPr lang="en-US" dirty="0" smtClean="0"/>
              <a:t>Creating Observers</a:t>
            </a:r>
            <a:endParaRPr lang="en-US" dirty="0"/>
          </a:p>
        </p:txBody>
      </p:sp>
    </p:spTree>
    <p:extLst>
      <p:ext uri="{BB962C8B-B14F-4D97-AF65-F5344CB8AC3E}">
        <p14:creationId xmlns:p14="http://schemas.microsoft.com/office/powerpoint/2010/main" val="721515052"/>
      </p:ext>
    </p:extLst>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marL="0" indent="0">
              <a:spcBef>
                <a:spcPts val="1200"/>
              </a:spcBef>
              <a:buNone/>
            </a:pPr>
            <a:r>
              <a:rPr lang="en-US" dirty="0" smtClean="0"/>
              <a:t>To find active participants or role players:</a:t>
            </a:r>
          </a:p>
          <a:p>
            <a:pPr lvl="1">
              <a:spcBef>
                <a:spcPts val="1200"/>
              </a:spcBef>
            </a:pPr>
            <a:r>
              <a:rPr lang="en-US" sz="2800" dirty="0" smtClean="0"/>
              <a:t>Identify via stakeholders in your team or organization</a:t>
            </a:r>
          </a:p>
          <a:p>
            <a:pPr lvl="1">
              <a:spcBef>
                <a:spcPts val="1200"/>
              </a:spcBef>
            </a:pPr>
            <a:r>
              <a:rPr lang="en-US" sz="2800" dirty="0" smtClean="0"/>
              <a:t>Make sure all participants have coverage during exercises</a:t>
            </a:r>
            <a:endParaRPr lang="en-US" sz="2800" dirty="0"/>
          </a:p>
        </p:txBody>
      </p:sp>
      <p:sp>
        <p:nvSpPr>
          <p:cNvPr id="2" name="Title 1"/>
          <p:cNvSpPr>
            <a:spLocks noGrp="1"/>
          </p:cNvSpPr>
          <p:nvPr>
            <p:ph type="title"/>
          </p:nvPr>
        </p:nvSpPr>
        <p:spPr/>
        <p:txBody>
          <a:bodyPr/>
          <a:lstStyle/>
          <a:p>
            <a:pPr lvl="0"/>
            <a:r>
              <a:rPr lang="en-US" dirty="0" smtClean="0"/>
              <a:t>Participants</a:t>
            </a:r>
            <a:endParaRPr lang="en-US" dirty="0"/>
          </a:p>
        </p:txBody>
      </p:sp>
    </p:spTree>
    <p:extLst>
      <p:ext uri="{BB962C8B-B14F-4D97-AF65-F5344CB8AC3E}">
        <p14:creationId xmlns:p14="http://schemas.microsoft.com/office/powerpoint/2010/main" val="111844330"/>
      </p:ext>
    </p:extLst>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4"/>
          <p:cNvSpPr>
            <a:spLocks noGrp="1"/>
          </p:cNvSpPr>
          <p:nvPr>
            <p:ph idx="1"/>
          </p:nvPr>
        </p:nvSpPr>
        <p:spPr>
          <a:gradFill flip="none" rotWithShape="1">
            <a:gsLst>
              <a:gs pos="0">
                <a:srgbClr val="23669B"/>
              </a:gs>
              <a:gs pos="50000">
                <a:srgbClr val="3F95C8"/>
              </a:gs>
              <a:gs pos="100000">
                <a:srgbClr val="4DA7D7"/>
              </a:gs>
            </a:gsLst>
            <a:lin ang="2700000" scaled="1"/>
            <a:tileRect/>
          </a:gradFill>
        </p:spPr>
        <p:txBody>
          <a:bodyPr>
            <a:noAutofit/>
          </a:bodyPr>
          <a:lstStyle/>
          <a:p>
            <a:pPr marL="0" indent="0">
              <a:buNone/>
            </a:pPr>
            <a:r>
              <a:rPr lang="en-US" dirty="0" smtClean="0"/>
              <a:t>Which exercise program role:</a:t>
            </a:r>
          </a:p>
          <a:p>
            <a:pPr lvl="1">
              <a:buClr>
                <a:schemeClr val="bg1"/>
              </a:buClr>
            </a:pPr>
            <a:r>
              <a:rPr lang="en-US" sz="1800" dirty="0" smtClean="0"/>
              <a:t>Provides tactical framework for success of the exercise?</a:t>
            </a:r>
            <a:br>
              <a:rPr lang="en-US" sz="1800" dirty="0" smtClean="0"/>
            </a:br>
            <a:endParaRPr lang="en-US" sz="1800" dirty="0" smtClean="0"/>
          </a:p>
          <a:p>
            <a:pPr lvl="1">
              <a:buClr>
                <a:schemeClr val="bg1"/>
              </a:buClr>
            </a:pPr>
            <a:r>
              <a:rPr lang="en-US" sz="1800" dirty="0" smtClean="0"/>
              <a:t>Approves overall program plans, goals, and objectives?</a:t>
            </a:r>
            <a:br>
              <a:rPr lang="en-US" sz="1800" dirty="0" smtClean="0"/>
            </a:br>
            <a:endParaRPr lang="en-US" sz="1800" dirty="0" smtClean="0"/>
          </a:p>
          <a:p>
            <a:pPr lvl="1">
              <a:buClr>
                <a:schemeClr val="bg1"/>
              </a:buClr>
            </a:pPr>
            <a:r>
              <a:rPr lang="en-US" sz="1800" dirty="0" smtClean="0"/>
              <a:t>Observes participants</a:t>
            </a:r>
            <a:r>
              <a:rPr lang="uk-UA" sz="1800" dirty="0" smtClean="0"/>
              <a:t>’</a:t>
            </a:r>
            <a:r>
              <a:rPr lang="en-US" sz="1800" dirty="0" smtClean="0"/>
              <a:t> actions, decisions, and effectiveness?</a:t>
            </a:r>
            <a:br>
              <a:rPr lang="en-US" sz="1800" dirty="0" smtClean="0"/>
            </a:br>
            <a:endParaRPr lang="en-US" sz="1800" dirty="0" smtClean="0"/>
          </a:p>
          <a:p>
            <a:pPr lvl="1">
              <a:buClr>
                <a:schemeClr val="bg1"/>
              </a:buClr>
            </a:pPr>
            <a:r>
              <a:rPr lang="en-US" sz="1800" dirty="0" smtClean="0"/>
              <a:t>Bears primary oversight and responsibility for the exercise program? </a:t>
            </a:r>
            <a:br>
              <a:rPr lang="en-US" sz="1800" dirty="0" smtClean="0"/>
            </a:br>
            <a:endParaRPr lang="en-US" sz="1800" dirty="0" smtClean="0"/>
          </a:p>
          <a:p>
            <a:pPr lvl="1">
              <a:buClr>
                <a:schemeClr val="bg1"/>
              </a:buClr>
            </a:pPr>
            <a:r>
              <a:rPr lang="en-US" sz="1800" dirty="0" smtClean="0"/>
              <a:t>Requires representation from each key constituency to set priorities?</a:t>
            </a:r>
            <a:br>
              <a:rPr lang="en-US" sz="1800" dirty="0" smtClean="0"/>
            </a:br>
            <a:endParaRPr lang="en-US" sz="1800" b="1" dirty="0"/>
          </a:p>
        </p:txBody>
      </p:sp>
      <p:sp>
        <p:nvSpPr>
          <p:cNvPr id="3" name="Title 2"/>
          <p:cNvSpPr>
            <a:spLocks noGrp="1"/>
          </p:cNvSpPr>
          <p:nvPr>
            <p:ph type="title"/>
          </p:nvPr>
        </p:nvSpPr>
        <p:spPr/>
        <p:txBody>
          <a:bodyPr/>
          <a:lstStyle/>
          <a:p>
            <a:r>
              <a:rPr lang="en-US" dirty="0" smtClean="0"/>
              <a:t>Check Your Learning!</a:t>
            </a:r>
            <a:endParaRPr lang="en-US" dirty="0"/>
          </a:p>
        </p:txBody>
      </p:sp>
    </p:spTree>
    <p:extLst>
      <p:ext uri="{BB962C8B-B14F-4D97-AF65-F5344CB8AC3E}">
        <p14:creationId xmlns:p14="http://schemas.microsoft.com/office/powerpoint/2010/main" val="1684817685"/>
      </p:ext>
    </p:extLst>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Content Placeholder 4"/>
          <p:cNvSpPr>
            <a:spLocks noGrp="1"/>
          </p:cNvSpPr>
          <p:nvPr>
            <p:ph idx="1"/>
          </p:nvPr>
        </p:nvSpPr>
        <p:spPr>
          <a:xfrm>
            <a:off x="457200" y="1478757"/>
            <a:ext cx="5499100" cy="4527188"/>
          </a:xfrm>
          <a:gradFill>
            <a:gsLst>
              <a:gs pos="0">
                <a:srgbClr val="23669B"/>
              </a:gs>
              <a:gs pos="50000">
                <a:srgbClr val="3F95C8"/>
              </a:gs>
              <a:gs pos="100000">
                <a:srgbClr val="4DA7D7"/>
              </a:gs>
            </a:gsLst>
            <a:lin ang="2700000" scaled="1"/>
          </a:gradFill>
        </p:spPr>
        <p:txBody>
          <a:bodyPr>
            <a:noAutofit/>
          </a:bodyPr>
          <a:lstStyle/>
          <a:p>
            <a:pPr marL="0" indent="0">
              <a:buNone/>
            </a:pPr>
            <a:r>
              <a:rPr lang="en-US" dirty="0" smtClean="0"/>
              <a:t>Which exercise program role:</a:t>
            </a:r>
          </a:p>
          <a:p>
            <a:pPr lvl="1">
              <a:buClr>
                <a:schemeClr val="bg1"/>
              </a:buClr>
            </a:pPr>
            <a:r>
              <a:rPr lang="en-US" sz="1800" dirty="0" smtClean="0"/>
              <a:t>Provides tactical framework for success of the exercise?</a:t>
            </a:r>
            <a:br>
              <a:rPr lang="en-US" sz="1800" dirty="0" smtClean="0"/>
            </a:br>
            <a:r>
              <a:rPr lang="en-US" sz="1800" b="1" dirty="0" smtClean="0"/>
              <a:t>Exercise Facilitator</a:t>
            </a:r>
            <a:endParaRPr lang="en-US" sz="1800" dirty="0" smtClean="0"/>
          </a:p>
          <a:p>
            <a:pPr lvl="1">
              <a:buClr>
                <a:schemeClr val="bg1"/>
              </a:buClr>
            </a:pPr>
            <a:r>
              <a:rPr lang="en-US" sz="1800" dirty="0" smtClean="0"/>
              <a:t>Approves overall program plans, goals, and objectives?</a:t>
            </a:r>
            <a:br>
              <a:rPr lang="en-US" sz="1800" dirty="0" smtClean="0"/>
            </a:br>
            <a:r>
              <a:rPr lang="en-US" sz="1800" b="1" dirty="0"/>
              <a:t>Program </a:t>
            </a:r>
            <a:r>
              <a:rPr lang="en-US" sz="1800" b="1" dirty="0" smtClean="0"/>
              <a:t>Coordinator</a:t>
            </a:r>
            <a:endParaRPr lang="en-US" sz="1800" dirty="0" smtClean="0"/>
          </a:p>
          <a:p>
            <a:pPr lvl="1">
              <a:buClr>
                <a:schemeClr val="bg1"/>
              </a:buClr>
            </a:pPr>
            <a:r>
              <a:rPr lang="en-US" sz="1800" dirty="0" smtClean="0"/>
              <a:t>Observes participants</a:t>
            </a:r>
            <a:r>
              <a:rPr lang="uk-UA" sz="1800" dirty="0" smtClean="0"/>
              <a:t>’</a:t>
            </a:r>
            <a:r>
              <a:rPr lang="en-US" sz="1800" dirty="0" smtClean="0"/>
              <a:t> actions, decisions, and effectiveness?</a:t>
            </a:r>
            <a:br>
              <a:rPr lang="en-US" sz="1800" dirty="0" smtClean="0"/>
            </a:br>
            <a:r>
              <a:rPr lang="en-US" sz="1800" b="1" dirty="0"/>
              <a:t>Data </a:t>
            </a:r>
            <a:r>
              <a:rPr lang="en-US" sz="1800" b="1" dirty="0" smtClean="0"/>
              <a:t>Collectors</a:t>
            </a:r>
            <a:endParaRPr lang="en-US" sz="1800" dirty="0" smtClean="0"/>
          </a:p>
          <a:p>
            <a:pPr lvl="1">
              <a:buClr>
                <a:schemeClr val="bg1"/>
              </a:buClr>
            </a:pPr>
            <a:r>
              <a:rPr lang="en-US" sz="1800" dirty="0" smtClean="0"/>
              <a:t>Bears primary oversight and responsibility for the exercise program? </a:t>
            </a:r>
            <a:br>
              <a:rPr lang="en-US" sz="1800" dirty="0" smtClean="0"/>
            </a:br>
            <a:r>
              <a:rPr lang="en-US" sz="1800" b="1" dirty="0"/>
              <a:t>Executive </a:t>
            </a:r>
            <a:r>
              <a:rPr lang="en-US" sz="1800" b="1" dirty="0" smtClean="0"/>
              <a:t>Sponsor</a:t>
            </a:r>
            <a:endParaRPr lang="en-US" sz="1800" dirty="0" smtClean="0"/>
          </a:p>
          <a:p>
            <a:pPr lvl="1">
              <a:buClr>
                <a:schemeClr val="bg1"/>
              </a:buClr>
            </a:pPr>
            <a:r>
              <a:rPr lang="en-US" sz="1800" dirty="0" smtClean="0"/>
              <a:t>Requires representation from each key constituency to set priorities?</a:t>
            </a:r>
            <a:br>
              <a:rPr lang="en-US" sz="1800" dirty="0" smtClean="0"/>
            </a:br>
            <a:r>
              <a:rPr lang="en-US" sz="1800" b="1" dirty="0"/>
              <a:t>Core Planning </a:t>
            </a:r>
            <a:r>
              <a:rPr lang="en-US" sz="1800" b="1" dirty="0" smtClean="0"/>
              <a:t>Team</a:t>
            </a:r>
            <a:endParaRPr lang="en-US" sz="1800" b="1" dirty="0"/>
          </a:p>
        </p:txBody>
      </p:sp>
      <p:sp>
        <p:nvSpPr>
          <p:cNvPr id="3" name="Title 2"/>
          <p:cNvSpPr>
            <a:spLocks noGrp="1"/>
          </p:cNvSpPr>
          <p:nvPr>
            <p:ph type="title"/>
          </p:nvPr>
        </p:nvSpPr>
        <p:spPr/>
        <p:txBody>
          <a:bodyPr/>
          <a:lstStyle/>
          <a:p>
            <a:r>
              <a:rPr lang="en-US" dirty="0" smtClean="0">
                <a:solidFill>
                  <a:schemeClr val="bg1"/>
                </a:solidFill>
              </a:rPr>
              <a:t>Check Your Learning!</a:t>
            </a:r>
            <a:endParaRPr lang="en-US" dirty="0">
              <a:solidFill>
                <a:schemeClr val="bg1"/>
              </a:solidFill>
            </a:endParaRPr>
          </a:p>
        </p:txBody>
      </p:sp>
    </p:spTree>
    <p:extLst>
      <p:ext uri="{BB962C8B-B14F-4D97-AF65-F5344CB8AC3E}">
        <p14:creationId xmlns:p14="http://schemas.microsoft.com/office/powerpoint/2010/main" val="1809578989"/>
      </p:ext>
    </p:extLst>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marL="0" indent="0">
              <a:spcBef>
                <a:spcPts val="1200"/>
              </a:spcBef>
              <a:buNone/>
            </a:pPr>
            <a:r>
              <a:rPr lang="en-US" dirty="0" smtClean="0"/>
              <a:t>Now that we</a:t>
            </a:r>
            <a:r>
              <a:rPr lang="uk-UA" dirty="0" smtClean="0"/>
              <a:t>’</a:t>
            </a:r>
            <a:r>
              <a:rPr lang="en-US" dirty="0" smtClean="0"/>
              <a:t>ve completed this module, you should be able to:</a:t>
            </a:r>
          </a:p>
          <a:p>
            <a:pPr>
              <a:spcBef>
                <a:spcPts val="1200"/>
              </a:spcBef>
            </a:pPr>
            <a:r>
              <a:rPr lang="en-US" dirty="0" smtClean="0"/>
              <a:t>Define the need for upper management support in creating </a:t>
            </a:r>
            <a:br>
              <a:rPr lang="en-US" dirty="0" smtClean="0"/>
            </a:br>
            <a:r>
              <a:rPr lang="en-US" dirty="0" smtClean="0"/>
              <a:t>an exercise program </a:t>
            </a:r>
          </a:p>
          <a:p>
            <a:pPr>
              <a:spcBef>
                <a:spcPts val="1200"/>
              </a:spcBef>
            </a:pPr>
            <a:r>
              <a:rPr lang="en-US" dirty="0" smtClean="0"/>
              <a:t>Outline roles and responsibilities involved in creating exercises</a:t>
            </a:r>
            <a:endParaRPr lang="en-US" dirty="0"/>
          </a:p>
        </p:txBody>
      </p:sp>
      <p:sp>
        <p:nvSpPr>
          <p:cNvPr id="2" name="Title 1"/>
          <p:cNvSpPr>
            <a:spLocks noGrp="1"/>
          </p:cNvSpPr>
          <p:nvPr>
            <p:ph type="title"/>
          </p:nvPr>
        </p:nvSpPr>
        <p:spPr/>
        <p:txBody>
          <a:bodyPr/>
          <a:lstStyle/>
          <a:p>
            <a:r>
              <a:rPr lang="en-US" dirty="0" smtClean="0"/>
              <a:t>Conclusion</a:t>
            </a:r>
            <a:endParaRPr lang="en-US" dirty="0"/>
          </a:p>
        </p:txBody>
      </p:sp>
    </p:spTree>
    <p:extLst>
      <p:ext uri="{BB962C8B-B14F-4D97-AF65-F5344CB8AC3E}">
        <p14:creationId xmlns:p14="http://schemas.microsoft.com/office/powerpoint/2010/main" val="1057013839"/>
      </p:ext>
    </p:extLst>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lvl="0" indent="0">
              <a:lnSpc>
                <a:spcPct val="100000"/>
              </a:lnSpc>
              <a:spcBef>
                <a:spcPts val="0"/>
              </a:spcBef>
              <a:buNone/>
            </a:pPr>
            <a:r>
              <a:rPr lang="en-GB" sz="1600" dirty="0"/>
              <a:t>Copyright </a:t>
            </a:r>
            <a:r>
              <a:rPr lang="en-GB" sz="1600" dirty="0" smtClean="0"/>
              <a:t>© by </a:t>
            </a:r>
            <a:r>
              <a:rPr lang="en-GB" sz="1600" dirty="0"/>
              <a:t>Forum of Incident Response and Security Teams, Inc</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smtClean="0"/>
              <a:t>FIRST.Org</a:t>
            </a:r>
            <a:r>
              <a:rPr lang="en-GB" sz="1600" dirty="0" smtClean="0"/>
              <a:t> </a:t>
            </a:r>
            <a:r>
              <a:rPr lang="en-GB" sz="1600" dirty="0"/>
              <a:t>is name under which Forum of Incident Response and Security Teams, Inc. conducts business</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This </a:t>
            </a:r>
            <a:r>
              <a:rPr lang="en-GB" sz="1600" dirty="0"/>
              <a:t>training material is licensed under Creative Commons </a:t>
            </a:r>
            <a:r>
              <a:rPr lang="en-GB" sz="1600" dirty="0" smtClean="0"/>
              <a:t>Attribution-Non-Commercial-Share-Alike </a:t>
            </a:r>
            <a:r>
              <a:rPr lang="en-GB" sz="1600" dirty="0"/>
              <a:t>4.0 (CC BY-NC-SA 4.0</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smtClean="0"/>
              <a:t>FIRST.Org</a:t>
            </a:r>
            <a:r>
              <a:rPr lang="en-GB" sz="1600" dirty="0" smtClean="0"/>
              <a:t> </a:t>
            </a:r>
            <a:r>
              <a:rPr lang="en-GB" sz="1600" dirty="0"/>
              <a:t>makes no representation, express or implied, with regard to the accuracy of the information contained in this material and cannot accept any legal responsibility or liability for any errors or omissions that may be made</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All </a:t>
            </a:r>
            <a:r>
              <a:rPr lang="en-GB" sz="1600" dirty="0"/>
              <a:t>trademarks are property of their respective owners</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Permissions </a:t>
            </a:r>
            <a:r>
              <a:rPr lang="en-GB" sz="1600" dirty="0"/>
              <a:t>beyond the </a:t>
            </a:r>
            <a:r>
              <a:rPr lang="en-GB" sz="1600" dirty="0" smtClean="0"/>
              <a:t>scope </a:t>
            </a:r>
            <a:r>
              <a:rPr lang="en-GB" sz="1600" dirty="0"/>
              <a:t>of this license may be available at </a:t>
            </a:r>
            <a:r>
              <a:rPr lang="en-GB" sz="1600" dirty="0" smtClean="0"/>
              <a:t>first-licensing@first.org</a:t>
            </a:r>
          </a:p>
          <a:p>
            <a:pPr marL="0" lvl="0" indent="0">
              <a:lnSpc>
                <a:spcPct val="100000"/>
              </a:lnSpc>
              <a:spcBef>
                <a:spcPts val="0"/>
              </a:spcBef>
              <a:buNone/>
            </a:pPr>
            <a:endParaRPr lang="en-GB" sz="1600" dirty="0"/>
          </a:p>
          <a:p>
            <a:pPr marL="0" lvl="0" indent="0">
              <a:lnSpc>
                <a:spcPct val="100000"/>
              </a:lnSpc>
              <a:spcBef>
                <a:spcPts val="0"/>
              </a:spcBef>
              <a:buNone/>
            </a:pPr>
            <a:endParaRPr lang="en-GB" sz="1600" dirty="0"/>
          </a:p>
        </p:txBody>
      </p:sp>
      <p:sp>
        <p:nvSpPr>
          <p:cNvPr id="3" name="Title 2"/>
          <p:cNvSpPr>
            <a:spLocks noGrp="1"/>
          </p:cNvSpPr>
          <p:nvPr>
            <p:ph type="title"/>
          </p:nvPr>
        </p:nvSpPr>
        <p:spPr/>
        <p:txBody>
          <a:bodyPr/>
          <a:lstStyle/>
          <a:p>
            <a:r>
              <a:rPr lang="en-GB" dirty="0" smtClean="0"/>
              <a:t>Copyright</a:t>
            </a:r>
            <a:endParaRPr lang="en-GB" dirty="0"/>
          </a:p>
        </p:txBody>
      </p:sp>
    </p:spTree>
    <p:extLst>
      <p:ext uri="{BB962C8B-B14F-4D97-AF65-F5344CB8AC3E}">
        <p14:creationId xmlns:p14="http://schemas.microsoft.com/office/powerpoint/2010/main" val="14665355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99316397"/>
      </p:ext>
    </p:extLst>
  </p:cSld>
  <p:clrMapOvr>
    <a:masterClrMapping/>
  </p:clrMapOvr>
  <p:transition spd="med">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27892463"/>
      </p:ext>
    </p:extLst>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marL="0" indent="0">
              <a:spcBef>
                <a:spcPts val="1800"/>
              </a:spcBef>
              <a:buNone/>
            </a:pPr>
            <a:r>
              <a:rPr lang="en-US" dirty="0" smtClean="0"/>
              <a:t>At the end of this module, you will be able to:</a:t>
            </a:r>
          </a:p>
          <a:p>
            <a:pPr lvl="1">
              <a:spcBef>
                <a:spcPts val="1800"/>
              </a:spcBef>
            </a:pPr>
            <a:r>
              <a:rPr lang="en-US" dirty="0" smtClean="0"/>
              <a:t>Define the need for upper management support in creating </a:t>
            </a:r>
            <a:br>
              <a:rPr lang="en-US" dirty="0" smtClean="0"/>
            </a:br>
            <a:r>
              <a:rPr lang="en-US" dirty="0" smtClean="0"/>
              <a:t>an exercise program </a:t>
            </a:r>
          </a:p>
          <a:p>
            <a:pPr lvl="1">
              <a:spcBef>
                <a:spcPts val="1800"/>
              </a:spcBef>
            </a:pPr>
            <a:r>
              <a:rPr lang="en-US" dirty="0" smtClean="0"/>
              <a:t>Outline roles and responsibilities involved in creating exercises</a:t>
            </a:r>
            <a:endParaRPr lang="en-US" dirty="0"/>
          </a:p>
        </p:txBody>
      </p:sp>
      <p:sp>
        <p:nvSpPr>
          <p:cNvPr id="2" name="Title 1"/>
          <p:cNvSpPr>
            <a:spLocks noGrp="1"/>
          </p:cNvSpPr>
          <p:nvPr>
            <p:ph type="title"/>
          </p:nvPr>
        </p:nvSpPr>
        <p:spPr/>
        <p:txBody>
          <a:bodyPr/>
          <a:lstStyle/>
          <a:p>
            <a:r>
              <a:rPr lang="en-US" dirty="0" smtClean="0"/>
              <a:t>Agenda</a:t>
            </a:r>
            <a:endParaRPr lang="en-US" dirty="0"/>
          </a:p>
        </p:txBody>
      </p:sp>
    </p:spTree>
    <p:extLst>
      <p:ext uri="{BB962C8B-B14F-4D97-AF65-F5344CB8AC3E}">
        <p14:creationId xmlns:p14="http://schemas.microsoft.com/office/powerpoint/2010/main" val="2092567873"/>
      </p:ext>
    </p:extLst>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GB"/>
          </a:p>
        </p:txBody>
      </p:sp>
      <p:sp>
        <p:nvSpPr>
          <p:cNvPr id="2" name="Title 1"/>
          <p:cNvSpPr>
            <a:spLocks noGrp="1"/>
          </p:cNvSpPr>
          <p:nvPr>
            <p:ph type="title"/>
          </p:nvPr>
        </p:nvSpPr>
        <p:spPr/>
        <p:txBody>
          <a:bodyPr/>
          <a:lstStyle/>
          <a:p>
            <a:pPr lvl="0"/>
            <a:r>
              <a:rPr lang="en-US" dirty="0" smtClean="0"/>
              <a:t>Exercise Creation Process</a:t>
            </a:r>
            <a:endParaRPr lang="en-US" dirty="0"/>
          </a:p>
        </p:txBody>
      </p:sp>
      <p:graphicFrame>
        <p:nvGraphicFramePr>
          <p:cNvPr id="7" name="Diagram 6"/>
          <p:cNvGraphicFramePr/>
          <p:nvPr>
            <p:extLst>
              <p:ext uri="{D42A27DB-BD31-4B8C-83A1-F6EECF244321}">
                <p14:modId xmlns:p14="http://schemas.microsoft.com/office/powerpoint/2010/main" val="752763674"/>
              </p:ext>
            </p:extLst>
          </p:nvPr>
        </p:nvGraphicFramePr>
        <p:xfrm>
          <a:off x="74702" y="1391444"/>
          <a:ext cx="9144000" cy="49400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TextBox 12"/>
          <p:cNvSpPr txBox="1"/>
          <p:nvPr/>
        </p:nvSpPr>
        <p:spPr bwMode="auto">
          <a:xfrm>
            <a:off x="5585938" y="1596236"/>
            <a:ext cx="2339904" cy="523220"/>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marL="0" marR="0" indent="0" defTabSz="914400" rtl="0" eaLnBrk="1" fontAlgn="base" latinLnBrk="0" hangingPunct="1">
              <a:lnSpc>
                <a:spcPct val="100000"/>
              </a:lnSpc>
              <a:spcBef>
                <a:spcPct val="0"/>
              </a:spcBef>
              <a:spcAft>
                <a:spcPct val="0"/>
              </a:spcAft>
              <a:buClrTx/>
              <a:buSzTx/>
              <a:buFontTx/>
              <a:buNone/>
              <a:tabLst/>
            </a:pPr>
            <a:r>
              <a:rPr kumimoji="0" lang="en-US" sz="1400" i="0" u="none" strike="noStrike" kern="1200" cap="none" spc="0" normalizeH="0" baseline="0" noProof="0" dirty="0" smtClean="0">
                <a:ln>
                  <a:noFill/>
                </a:ln>
                <a:solidFill>
                  <a:schemeClr val="tx2"/>
                </a:solidFill>
                <a:effectLst/>
                <a:uLnTx/>
                <a:uFillTx/>
                <a:latin typeface="Calibri" charset="0"/>
                <a:ea typeface="Calibri" charset="0"/>
                <a:cs typeface="Calibri" charset="0"/>
              </a:rPr>
              <a:t>Establish teams and scope the exercise</a:t>
            </a:r>
          </a:p>
        </p:txBody>
      </p:sp>
      <p:sp>
        <p:nvSpPr>
          <p:cNvPr id="14" name="TextBox 13"/>
          <p:cNvSpPr txBox="1"/>
          <p:nvPr/>
        </p:nvSpPr>
        <p:spPr bwMode="auto">
          <a:xfrm>
            <a:off x="7486770" y="3120114"/>
            <a:ext cx="1625145" cy="1323439"/>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marL="0" marR="0" indent="0" defTabSz="914400" rtl="0" eaLnBrk="1" fontAlgn="base" latinLnBrk="0" hangingPunct="1">
              <a:lnSpc>
                <a:spcPct val="100000"/>
              </a:lnSpc>
              <a:spcBef>
                <a:spcPct val="0"/>
              </a:spcBef>
              <a:spcAft>
                <a:spcPct val="0"/>
              </a:spcAft>
              <a:buClrTx/>
              <a:buSzTx/>
              <a:buFontTx/>
              <a:buNone/>
              <a:tabLst/>
            </a:pPr>
            <a:r>
              <a:rPr kumimoji="0" lang="en-US" sz="1600" i="0" u="none" strike="noStrike" kern="1200" cap="none" spc="0" normalizeH="0" baseline="0" noProof="0" dirty="0" smtClean="0">
                <a:ln>
                  <a:noFill/>
                </a:ln>
                <a:solidFill>
                  <a:schemeClr val="tx2"/>
                </a:solidFill>
                <a:effectLst/>
                <a:uLnTx/>
                <a:uFillTx/>
                <a:latin typeface="Calibri" charset="0"/>
                <a:ea typeface="Calibri" charset="0"/>
                <a:cs typeface="Calibri" charset="0"/>
              </a:rPr>
              <a:t>Develop all documentation necessary</a:t>
            </a:r>
            <a:r>
              <a:rPr kumimoji="0" lang="en-US" sz="1600" i="0" u="none" strike="noStrike" kern="1200" cap="none" spc="0" normalizeH="0" noProof="0" dirty="0" smtClean="0">
                <a:ln>
                  <a:noFill/>
                </a:ln>
                <a:solidFill>
                  <a:schemeClr val="tx2"/>
                </a:solidFill>
                <a:effectLst/>
                <a:uLnTx/>
                <a:uFillTx/>
                <a:latin typeface="Calibri" charset="0"/>
                <a:ea typeface="Calibri" charset="0"/>
                <a:cs typeface="Calibri" charset="0"/>
              </a:rPr>
              <a:t> for the </a:t>
            </a:r>
            <a:r>
              <a:rPr lang="en-US" sz="1600" dirty="0" smtClean="0">
                <a:solidFill>
                  <a:schemeClr val="tx2"/>
                </a:solidFill>
                <a:latin typeface="Calibri" charset="0"/>
                <a:ea typeface="Calibri" charset="0"/>
                <a:cs typeface="Calibri" charset="0"/>
              </a:rPr>
              <a:t>operation</a:t>
            </a:r>
            <a:r>
              <a:rPr kumimoji="0" lang="en-US" sz="1600" i="0" u="none" strike="noStrike" kern="1200" cap="none" spc="0" normalizeH="0" noProof="0" dirty="0" smtClean="0">
                <a:ln>
                  <a:noFill/>
                </a:ln>
                <a:solidFill>
                  <a:schemeClr val="tx2"/>
                </a:solidFill>
                <a:effectLst/>
                <a:uLnTx/>
                <a:uFillTx/>
                <a:latin typeface="Calibri" charset="0"/>
                <a:ea typeface="Calibri" charset="0"/>
                <a:cs typeface="Calibri" charset="0"/>
              </a:rPr>
              <a:t> </a:t>
            </a:r>
            <a:br>
              <a:rPr kumimoji="0" lang="en-US" sz="1600" i="0" u="none" strike="noStrike" kern="1200" cap="none" spc="0" normalizeH="0" noProof="0" dirty="0" smtClean="0">
                <a:ln>
                  <a:noFill/>
                </a:ln>
                <a:solidFill>
                  <a:schemeClr val="tx2"/>
                </a:solidFill>
                <a:effectLst/>
                <a:uLnTx/>
                <a:uFillTx/>
                <a:latin typeface="Calibri" charset="0"/>
                <a:ea typeface="Calibri" charset="0"/>
                <a:cs typeface="Calibri" charset="0"/>
              </a:rPr>
            </a:br>
            <a:r>
              <a:rPr kumimoji="0" lang="en-US" sz="1600" i="0" u="none" strike="noStrike" kern="1200" cap="none" spc="0" normalizeH="0" noProof="0" dirty="0" smtClean="0">
                <a:ln>
                  <a:noFill/>
                </a:ln>
                <a:solidFill>
                  <a:schemeClr val="tx2"/>
                </a:solidFill>
                <a:effectLst/>
                <a:uLnTx/>
                <a:uFillTx/>
                <a:latin typeface="Calibri" charset="0"/>
                <a:ea typeface="Calibri" charset="0"/>
                <a:cs typeface="Calibri" charset="0"/>
              </a:rPr>
              <a:t>of the exercise</a:t>
            </a:r>
            <a:endParaRPr kumimoji="0" lang="en-US" sz="1600" i="0" u="none" strike="noStrike" kern="1200" cap="none" spc="0" normalizeH="0" baseline="0" noProof="0" dirty="0" smtClean="0">
              <a:ln>
                <a:noFill/>
              </a:ln>
              <a:solidFill>
                <a:schemeClr val="tx2"/>
              </a:solidFill>
              <a:effectLst/>
              <a:uLnTx/>
              <a:uFillTx/>
              <a:latin typeface="Calibri" charset="0"/>
              <a:ea typeface="Calibri" charset="0"/>
              <a:cs typeface="Calibri" charset="0"/>
            </a:endParaRPr>
          </a:p>
        </p:txBody>
      </p:sp>
      <p:sp>
        <p:nvSpPr>
          <p:cNvPr id="15" name="TextBox 14"/>
          <p:cNvSpPr txBox="1"/>
          <p:nvPr/>
        </p:nvSpPr>
        <p:spPr bwMode="auto">
          <a:xfrm>
            <a:off x="5571333" y="5468110"/>
            <a:ext cx="2339904" cy="584775"/>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marL="0" marR="0" indent="0" defTabSz="914400" rtl="0" eaLnBrk="1" fontAlgn="base" latinLnBrk="0" hangingPunct="1">
              <a:lnSpc>
                <a:spcPct val="100000"/>
              </a:lnSpc>
              <a:spcBef>
                <a:spcPct val="0"/>
              </a:spcBef>
              <a:spcAft>
                <a:spcPct val="0"/>
              </a:spcAft>
              <a:buClrTx/>
              <a:buSzTx/>
              <a:buFontTx/>
              <a:buNone/>
              <a:tabLst/>
            </a:pPr>
            <a:r>
              <a:rPr kumimoji="0" lang="en-US" sz="1600" i="0" u="none" strike="noStrike" kern="1200" cap="none" spc="0" normalizeH="0" baseline="0" noProof="0" dirty="0" smtClean="0">
                <a:ln>
                  <a:noFill/>
                </a:ln>
                <a:solidFill>
                  <a:schemeClr val="bg1">
                    <a:lumMod val="65000"/>
                  </a:schemeClr>
                </a:solidFill>
                <a:effectLst/>
                <a:uLnTx/>
                <a:uFillTx/>
                <a:latin typeface="Calibri" charset="0"/>
                <a:ea typeface="Calibri" charset="0"/>
                <a:cs typeface="Calibri" charset="0"/>
              </a:rPr>
              <a:t>Conduct</a:t>
            </a:r>
            <a:r>
              <a:rPr kumimoji="0" lang="en-US" sz="1600" i="0" u="none" strike="noStrike" kern="1200" cap="none" spc="0" normalizeH="0" noProof="0" dirty="0" smtClean="0">
                <a:ln>
                  <a:noFill/>
                </a:ln>
                <a:solidFill>
                  <a:schemeClr val="bg1">
                    <a:lumMod val="65000"/>
                  </a:schemeClr>
                </a:solidFill>
                <a:effectLst/>
                <a:uLnTx/>
                <a:uFillTx/>
                <a:latin typeface="Calibri" charset="0"/>
                <a:ea typeface="Calibri" charset="0"/>
                <a:cs typeface="Calibri" charset="0"/>
              </a:rPr>
              <a:t> the </a:t>
            </a:r>
            <a:br>
              <a:rPr kumimoji="0" lang="en-US" sz="1600" i="0" u="none" strike="noStrike" kern="1200" cap="none" spc="0" normalizeH="0" noProof="0" dirty="0" smtClean="0">
                <a:ln>
                  <a:noFill/>
                </a:ln>
                <a:solidFill>
                  <a:schemeClr val="bg1">
                    <a:lumMod val="65000"/>
                  </a:schemeClr>
                </a:solidFill>
                <a:effectLst/>
                <a:uLnTx/>
                <a:uFillTx/>
                <a:latin typeface="Calibri" charset="0"/>
                <a:ea typeface="Calibri" charset="0"/>
                <a:cs typeface="Calibri" charset="0"/>
              </a:rPr>
            </a:br>
            <a:r>
              <a:rPr kumimoji="0" lang="en-US" sz="1600" i="0" u="none" strike="noStrike" kern="1200" cap="none" spc="0" normalizeH="0" noProof="0" dirty="0" smtClean="0">
                <a:ln>
                  <a:noFill/>
                </a:ln>
                <a:solidFill>
                  <a:schemeClr val="bg1">
                    <a:lumMod val="65000"/>
                  </a:schemeClr>
                </a:solidFill>
                <a:effectLst/>
                <a:uLnTx/>
                <a:uFillTx/>
                <a:latin typeface="Calibri" charset="0"/>
                <a:ea typeface="Calibri" charset="0"/>
                <a:cs typeface="Calibri" charset="0"/>
              </a:rPr>
              <a:t>exercise</a:t>
            </a:r>
            <a:endParaRPr kumimoji="0" lang="en-US" sz="1600" i="0" u="none" strike="noStrike" kern="1200" cap="none" spc="0" normalizeH="0" baseline="0" noProof="0" dirty="0" smtClean="0">
              <a:ln>
                <a:noFill/>
              </a:ln>
              <a:solidFill>
                <a:schemeClr val="bg1">
                  <a:lumMod val="65000"/>
                </a:schemeClr>
              </a:solidFill>
              <a:effectLst/>
              <a:uLnTx/>
              <a:uFillTx/>
              <a:latin typeface="Calibri" charset="0"/>
              <a:ea typeface="Calibri" charset="0"/>
              <a:cs typeface="Calibri" charset="0"/>
            </a:endParaRPr>
          </a:p>
        </p:txBody>
      </p:sp>
      <p:sp>
        <p:nvSpPr>
          <p:cNvPr id="16" name="TextBox 15"/>
          <p:cNvSpPr txBox="1"/>
          <p:nvPr/>
        </p:nvSpPr>
        <p:spPr bwMode="auto">
          <a:xfrm>
            <a:off x="64168" y="3397112"/>
            <a:ext cx="1726419" cy="830997"/>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marL="0" marR="0" indent="0" algn="r" defTabSz="914400" rtl="0" eaLnBrk="1" fontAlgn="base" latinLnBrk="0" hangingPunct="1">
              <a:lnSpc>
                <a:spcPct val="100000"/>
              </a:lnSpc>
              <a:spcBef>
                <a:spcPct val="0"/>
              </a:spcBef>
              <a:spcAft>
                <a:spcPct val="0"/>
              </a:spcAft>
              <a:buClrTx/>
              <a:buSzTx/>
              <a:buFontTx/>
              <a:buNone/>
              <a:tabLst/>
            </a:pPr>
            <a:r>
              <a:rPr kumimoji="0" lang="en-US" sz="1600" i="0" u="none" strike="noStrike" kern="1200" cap="none" spc="0" normalizeH="0" baseline="0" noProof="0" dirty="0" smtClean="0">
                <a:ln>
                  <a:noFill/>
                </a:ln>
                <a:solidFill>
                  <a:schemeClr val="bg1">
                    <a:lumMod val="65000"/>
                  </a:schemeClr>
                </a:solidFill>
                <a:effectLst/>
                <a:uLnTx/>
                <a:uFillTx/>
                <a:latin typeface="Calibri" charset="0"/>
                <a:ea typeface="Calibri" charset="0"/>
                <a:cs typeface="Calibri" charset="0"/>
              </a:rPr>
              <a:t>Document lessons learned from the event</a:t>
            </a:r>
          </a:p>
        </p:txBody>
      </p:sp>
    </p:spTree>
    <p:extLst>
      <p:ext uri="{BB962C8B-B14F-4D97-AF65-F5344CB8AC3E}">
        <p14:creationId xmlns:p14="http://schemas.microsoft.com/office/powerpoint/2010/main" val="1041098443"/>
      </p:ext>
    </p:extLst>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normAutofit/>
          </a:bodyPr>
          <a:lstStyle/>
          <a:p>
            <a:pPr marL="342900" lvl="1" indent="-342900">
              <a:spcBef>
                <a:spcPts val="1800"/>
              </a:spcBef>
            </a:pPr>
            <a:r>
              <a:rPr lang="en-US" sz="2800" dirty="0" smtClean="0"/>
              <a:t>Executive sponsor</a:t>
            </a:r>
          </a:p>
          <a:p>
            <a:pPr marL="342900" lvl="1" indent="-342900">
              <a:spcBef>
                <a:spcPts val="1800"/>
              </a:spcBef>
            </a:pPr>
            <a:r>
              <a:rPr lang="en-US" sz="2800" dirty="0" smtClean="0"/>
              <a:t>Program coordinator and core planning team</a:t>
            </a:r>
          </a:p>
          <a:p>
            <a:pPr marL="342900" lvl="1" indent="-342900">
              <a:spcBef>
                <a:spcPts val="1800"/>
              </a:spcBef>
            </a:pPr>
            <a:r>
              <a:rPr lang="en-US" sz="2800" dirty="0" smtClean="0"/>
              <a:t>Exercise facilitators</a:t>
            </a:r>
          </a:p>
          <a:p>
            <a:pPr marL="342900" lvl="1" indent="-342900">
              <a:spcBef>
                <a:spcPts val="1800"/>
              </a:spcBef>
            </a:pPr>
            <a:r>
              <a:rPr lang="en-US" sz="2800" dirty="0" smtClean="0"/>
              <a:t>Data collectors</a:t>
            </a:r>
          </a:p>
          <a:p>
            <a:pPr marL="342900" lvl="1" indent="-342900">
              <a:spcBef>
                <a:spcPts val="1800"/>
              </a:spcBef>
            </a:pPr>
            <a:r>
              <a:rPr lang="en-US" sz="2800" dirty="0" smtClean="0"/>
              <a:t>Participants</a:t>
            </a:r>
            <a:endParaRPr lang="en-US" sz="2800" dirty="0"/>
          </a:p>
        </p:txBody>
      </p:sp>
      <p:sp>
        <p:nvSpPr>
          <p:cNvPr id="2" name="Title 1"/>
          <p:cNvSpPr>
            <a:spLocks noGrp="1"/>
          </p:cNvSpPr>
          <p:nvPr>
            <p:ph type="title"/>
          </p:nvPr>
        </p:nvSpPr>
        <p:spPr/>
        <p:txBody>
          <a:bodyPr/>
          <a:lstStyle/>
          <a:p>
            <a:pPr lvl="0"/>
            <a:r>
              <a:rPr lang="en-US" dirty="0" smtClean="0"/>
              <a:t>Roles Involved in Exercises</a:t>
            </a:r>
            <a:endParaRPr lang="en-US" dirty="0"/>
          </a:p>
        </p:txBody>
      </p:sp>
    </p:spTree>
    <p:extLst>
      <p:ext uri="{BB962C8B-B14F-4D97-AF65-F5344CB8AC3E}">
        <p14:creationId xmlns:p14="http://schemas.microsoft.com/office/powerpoint/2010/main" val="21950877"/>
      </p:ext>
    </p:extLst>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GB"/>
          </a:p>
        </p:txBody>
      </p:sp>
      <p:sp>
        <p:nvSpPr>
          <p:cNvPr id="2" name="Title 1"/>
          <p:cNvSpPr>
            <a:spLocks noGrp="1"/>
          </p:cNvSpPr>
          <p:nvPr>
            <p:ph type="title"/>
          </p:nvPr>
        </p:nvSpPr>
        <p:spPr/>
        <p:txBody>
          <a:bodyPr>
            <a:normAutofit fontScale="90000"/>
          </a:bodyPr>
          <a:lstStyle/>
          <a:p>
            <a:pPr lvl="0">
              <a:lnSpc>
                <a:spcPct val="100000"/>
              </a:lnSpc>
              <a:spcBef>
                <a:spcPts val="800"/>
              </a:spcBef>
            </a:pPr>
            <a:r>
              <a:rPr lang="en-US" sz="3200" b="1" i="0" kern="1200" baseline="0" dirty="0" smtClean="0">
                <a:solidFill>
                  <a:schemeClr val="tx1"/>
                </a:solidFill>
                <a:effectLst/>
                <a:latin typeface="Lucida Sans Regular" charset="0"/>
                <a:ea typeface="Lucida Sans Regular" charset="0"/>
                <a:cs typeface="Lucida Sans Regular" charset="0"/>
              </a:rPr>
              <a:t>Organizational Structures </a:t>
            </a:r>
            <a:r>
              <a:rPr lang="en-US" dirty="0"/>
              <a:t>I</a:t>
            </a:r>
            <a:r>
              <a:rPr lang="en-US" sz="3200" b="1" i="0" kern="1200" baseline="0" dirty="0" smtClean="0">
                <a:solidFill>
                  <a:schemeClr val="tx1"/>
                </a:solidFill>
                <a:effectLst/>
                <a:latin typeface="Lucida Sans Regular" charset="0"/>
                <a:ea typeface="Lucida Sans Regular" charset="0"/>
                <a:cs typeface="Lucida Sans Regular" charset="0"/>
              </a:rPr>
              <a:t>nvolved </a:t>
            </a:r>
            <a:br>
              <a:rPr lang="en-US" sz="3200" b="1" i="0" kern="1200" baseline="0" dirty="0" smtClean="0">
                <a:solidFill>
                  <a:schemeClr val="tx1"/>
                </a:solidFill>
                <a:effectLst/>
                <a:latin typeface="Lucida Sans Regular" charset="0"/>
                <a:ea typeface="Lucida Sans Regular" charset="0"/>
                <a:cs typeface="Lucida Sans Regular" charset="0"/>
              </a:rPr>
            </a:br>
            <a:r>
              <a:rPr lang="en-US" sz="3200" b="1" i="0" kern="1200" baseline="0" dirty="0" smtClean="0">
                <a:solidFill>
                  <a:schemeClr val="tx1"/>
                </a:solidFill>
                <a:effectLst/>
                <a:latin typeface="Lucida Sans Regular" charset="0"/>
                <a:ea typeface="Lucida Sans Regular" charset="0"/>
                <a:cs typeface="Lucida Sans Regular" charset="0"/>
              </a:rPr>
              <a:t>in Exercise</a:t>
            </a:r>
            <a:r>
              <a:rPr lang="en-US" sz="3200" b="1" i="0" kern="1200" dirty="0" smtClean="0">
                <a:solidFill>
                  <a:schemeClr val="tx1"/>
                </a:solidFill>
                <a:effectLst/>
                <a:latin typeface="Lucida Sans Regular" charset="0"/>
                <a:ea typeface="Lucida Sans Regular" charset="0"/>
                <a:cs typeface="Lucida Sans Regular" charset="0"/>
              </a:rPr>
              <a:t> Planning</a:t>
            </a:r>
            <a:endParaRPr lang="en-US" dirty="0"/>
          </a:p>
        </p:txBody>
      </p:sp>
      <p:grpSp>
        <p:nvGrpSpPr>
          <p:cNvPr id="15" name="Group 14"/>
          <p:cNvGrpSpPr/>
          <p:nvPr/>
        </p:nvGrpSpPr>
        <p:grpSpPr>
          <a:xfrm>
            <a:off x="246725" y="4683046"/>
            <a:ext cx="8650551" cy="778934"/>
            <a:chOff x="246724" y="4571999"/>
            <a:chExt cx="8650551" cy="778934"/>
          </a:xfrm>
        </p:grpSpPr>
        <p:sp>
          <p:nvSpPr>
            <p:cNvPr id="10" name="Rounded Rectangle 9"/>
            <p:cNvSpPr/>
            <p:nvPr/>
          </p:nvSpPr>
          <p:spPr>
            <a:xfrm>
              <a:off x="246724" y="4571999"/>
              <a:ext cx="1532731" cy="77893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lnSpc>
                  <a:spcPct val="90000"/>
                </a:lnSpc>
              </a:pPr>
              <a:r>
                <a:rPr lang="en-US" dirty="0" smtClean="0">
                  <a:solidFill>
                    <a:schemeClr val="bg1"/>
                  </a:solidFill>
                  <a:latin typeface="Calibri" charset="0"/>
                  <a:ea typeface="Calibri" charset="0"/>
                  <a:cs typeface="Calibri" charset="0"/>
                </a:rPr>
                <a:t>Planning</a:t>
              </a:r>
            </a:p>
          </p:txBody>
        </p:sp>
        <p:sp>
          <p:nvSpPr>
            <p:cNvPr id="11" name="Rounded Rectangle 10"/>
            <p:cNvSpPr/>
            <p:nvPr/>
          </p:nvSpPr>
          <p:spPr>
            <a:xfrm>
              <a:off x="2026179" y="4571999"/>
              <a:ext cx="1532731" cy="77893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lnSpc>
                  <a:spcPct val="90000"/>
                </a:lnSpc>
              </a:pPr>
              <a:r>
                <a:rPr lang="en-US" dirty="0" smtClean="0">
                  <a:solidFill>
                    <a:schemeClr val="bg1"/>
                  </a:solidFill>
                  <a:latin typeface="Calibri" charset="0"/>
                  <a:ea typeface="Calibri" charset="0"/>
                  <a:cs typeface="Calibri" charset="0"/>
                </a:rPr>
                <a:t>Command </a:t>
              </a:r>
            </a:p>
          </p:txBody>
        </p:sp>
        <p:sp>
          <p:nvSpPr>
            <p:cNvPr id="12" name="Rounded Rectangle 11"/>
            <p:cNvSpPr/>
            <p:nvPr/>
          </p:nvSpPr>
          <p:spPr>
            <a:xfrm>
              <a:off x="3805634" y="4571999"/>
              <a:ext cx="1532731" cy="77893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lnSpc>
                  <a:spcPct val="90000"/>
                </a:lnSpc>
              </a:pPr>
              <a:r>
                <a:rPr lang="en-US" dirty="0" smtClean="0">
                  <a:solidFill>
                    <a:schemeClr val="bg1"/>
                  </a:solidFill>
                  <a:latin typeface="Calibri" charset="0"/>
                  <a:ea typeface="Calibri" charset="0"/>
                  <a:cs typeface="Calibri" charset="0"/>
                </a:rPr>
                <a:t>Operations</a:t>
              </a:r>
            </a:p>
          </p:txBody>
        </p:sp>
        <p:sp>
          <p:nvSpPr>
            <p:cNvPr id="13" name="Rounded Rectangle 12"/>
            <p:cNvSpPr/>
            <p:nvPr/>
          </p:nvSpPr>
          <p:spPr>
            <a:xfrm>
              <a:off x="5585089" y="4571999"/>
              <a:ext cx="1532731" cy="77893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lnSpc>
                  <a:spcPct val="90000"/>
                </a:lnSpc>
              </a:pPr>
              <a:r>
                <a:rPr lang="en-US" dirty="0" smtClean="0">
                  <a:solidFill>
                    <a:schemeClr val="bg1"/>
                  </a:solidFill>
                  <a:latin typeface="Calibri" charset="0"/>
                  <a:ea typeface="Calibri" charset="0"/>
                  <a:cs typeface="Calibri" charset="0"/>
                </a:rPr>
                <a:t>Logistics</a:t>
              </a:r>
            </a:p>
          </p:txBody>
        </p:sp>
        <p:sp>
          <p:nvSpPr>
            <p:cNvPr id="14" name="Rounded Rectangle 13"/>
            <p:cNvSpPr/>
            <p:nvPr/>
          </p:nvSpPr>
          <p:spPr>
            <a:xfrm>
              <a:off x="7364544" y="4571999"/>
              <a:ext cx="1532731" cy="77893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lnSpc>
                  <a:spcPct val="90000"/>
                </a:lnSpc>
              </a:pPr>
              <a:r>
                <a:rPr lang="en-US" dirty="0" smtClean="0">
                  <a:solidFill>
                    <a:schemeClr val="bg1"/>
                  </a:solidFill>
                  <a:latin typeface="Calibri" charset="0"/>
                  <a:ea typeface="Calibri" charset="0"/>
                  <a:cs typeface="Calibri" charset="0"/>
                </a:rPr>
                <a:t>Admin</a:t>
              </a:r>
              <a:br>
                <a:rPr lang="en-US" dirty="0" smtClean="0">
                  <a:solidFill>
                    <a:schemeClr val="bg1"/>
                  </a:solidFill>
                  <a:latin typeface="Calibri" charset="0"/>
                  <a:ea typeface="Calibri" charset="0"/>
                  <a:cs typeface="Calibri" charset="0"/>
                </a:rPr>
              </a:br>
              <a:r>
                <a:rPr lang="en-US" dirty="0" smtClean="0">
                  <a:solidFill>
                    <a:schemeClr val="bg1"/>
                  </a:solidFill>
                  <a:latin typeface="Calibri" charset="0"/>
                  <a:ea typeface="Calibri" charset="0"/>
                  <a:cs typeface="Calibri" charset="0"/>
                </a:rPr>
                <a:t> &amp; Finance</a:t>
              </a:r>
            </a:p>
          </p:txBody>
        </p:sp>
      </p:grpSp>
      <p:cxnSp>
        <p:nvCxnSpPr>
          <p:cNvPr id="17" name="Elbow Connector 16"/>
          <p:cNvCxnSpPr>
            <a:stCxn id="22" idx="2"/>
            <a:endCxn id="10" idx="0"/>
          </p:cNvCxnSpPr>
          <p:nvPr/>
        </p:nvCxnSpPr>
        <p:spPr>
          <a:xfrm rot="5400000">
            <a:off x="2068752" y="2179797"/>
            <a:ext cx="1447589" cy="3558909"/>
          </a:xfrm>
          <a:prstGeom prst="bentConnector3">
            <a:avLst/>
          </a:prstGeom>
          <a:ln w="76200">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 name="Elbow Connector 17"/>
          <p:cNvCxnSpPr>
            <a:stCxn id="22" idx="2"/>
            <a:endCxn id="11" idx="0"/>
          </p:cNvCxnSpPr>
          <p:nvPr/>
        </p:nvCxnSpPr>
        <p:spPr>
          <a:xfrm rot="5400000">
            <a:off x="2958479" y="3069524"/>
            <a:ext cx="1447589" cy="1779454"/>
          </a:xfrm>
          <a:prstGeom prst="bentConnector3">
            <a:avLst>
              <a:gd name="adj1" fmla="val 50000"/>
            </a:avLst>
          </a:prstGeom>
          <a:ln w="76200">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 name="Elbow Connector 20"/>
          <p:cNvCxnSpPr>
            <a:stCxn id="22" idx="2"/>
            <a:endCxn id="12" idx="0"/>
          </p:cNvCxnSpPr>
          <p:nvPr/>
        </p:nvCxnSpPr>
        <p:spPr>
          <a:xfrm rot="16200000" flipH="1">
            <a:off x="3848206" y="3959250"/>
            <a:ext cx="1447589" cy="1"/>
          </a:xfrm>
          <a:prstGeom prst="bentConnector3">
            <a:avLst>
              <a:gd name="adj1" fmla="val 50000"/>
            </a:avLst>
          </a:prstGeom>
          <a:ln w="76200">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4" name="Elbow Connector 23"/>
          <p:cNvCxnSpPr>
            <a:stCxn id="22" idx="2"/>
            <a:endCxn id="13" idx="0"/>
          </p:cNvCxnSpPr>
          <p:nvPr/>
        </p:nvCxnSpPr>
        <p:spPr>
          <a:xfrm rot="16200000" flipH="1">
            <a:off x="4737934" y="3069523"/>
            <a:ext cx="1447589" cy="1779456"/>
          </a:xfrm>
          <a:prstGeom prst="bentConnector3">
            <a:avLst>
              <a:gd name="adj1" fmla="val 50000"/>
            </a:avLst>
          </a:prstGeom>
          <a:ln w="76200">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7" name="Elbow Connector 26"/>
          <p:cNvCxnSpPr>
            <a:stCxn id="22" idx="2"/>
            <a:endCxn id="14" idx="0"/>
          </p:cNvCxnSpPr>
          <p:nvPr/>
        </p:nvCxnSpPr>
        <p:spPr>
          <a:xfrm rot="16200000" flipH="1">
            <a:off x="5627661" y="2179795"/>
            <a:ext cx="1447589" cy="3558911"/>
          </a:xfrm>
          <a:prstGeom prst="bentConnector3">
            <a:avLst>
              <a:gd name="adj1" fmla="val 50000"/>
            </a:avLst>
          </a:prstGeom>
          <a:ln w="76200">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0" name="Rounded Rectangle 19"/>
          <p:cNvSpPr/>
          <p:nvPr/>
        </p:nvSpPr>
        <p:spPr>
          <a:xfrm>
            <a:off x="3567125" y="1548648"/>
            <a:ext cx="2009750" cy="778934"/>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lnSpc>
                <a:spcPct val="90000"/>
              </a:lnSpc>
            </a:pPr>
            <a:r>
              <a:rPr lang="en-US" dirty="0" smtClean="0">
                <a:solidFill>
                  <a:schemeClr val="bg1"/>
                </a:solidFill>
                <a:latin typeface="Calibri" charset="0"/>
                <a:ea typeface="Calibri" charset="0"/>
                <a:cs typeface="Calibri" charset="0"/>
              </a:rPr>
              <a:t>CIO or Other Executive Sponsor</a:t>
            </a:r>
          </a:p>
        </p:txBody>
      </p:sp>
      <p:sp>
        <p:nvSpPr>
          <p:cNvPr id="22" name="Rounded Rectangle 21"/>
          <p:cNvSpPr/>
          <p:nvPr/>
        </p:nvSpPr>
        <p:spPr>
          <a:xfrm>
            <a:off x="3567125" y="2456523"/>
            <a:ext cx="2009750" cy="778934"/>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lnSpc>
                <a:spcPct val="90000"/>
              </a:lnSpc>
            </a:pPr>
            <a:r>
              <a:rPr lang="en-US" dirty="0" smtClean="0">
                <a:solidFill>
                  <a:schemeClr val="bg1"/>
                </a:solidFill>
                <a:latin typeface="Calibri" charset="0"/>
                <a:ea typeface="Calibri" charset="0"/>
                <a:cs typeface="Calibri" charset="0"/>
              </a:rPr>
              <a:t>Program Coordinator</a:t>
            </a:r>
          </a:p>
        </p:txBody>
      </p:sp>
      <p:cxnSp>
        <p:nvCxnSpPr>
          <p:cNvPr id="23" name="Straight Connector 22"/>
          <p:cNvCxnSpPr>
            <a:stCxn id="20" idx="2"/>
            <a:endCxn id="22" idx="0"/>
          </p:cNvCxnSpPr>
          <p:nvPr/>
        </p:nvCxnSpPr>
        <p:spPr>
          <a:xfrm>
            <a:off x="4572000" y="2327582"/>
            <a:ext cx="0" cy="128941"/>
          </a:xfrm>
          <a:prstGeom prst="line">
            <a:avLst/>
          </a:prstGeom>
          <a:ln w="76200">
            <a:solidFill>
              <a:schemeClr val="accent2"/>
            </a:solidFill>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35988630"/>
      </p:ext>
    </p:extLst>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a:spcBef>
                <a:spcPts val="1200"/>
              </a:spcBef>
            </a:pPr>
            <a:r>
              <a:rPr lang="en-US" dirty="0" smtClean="0"/>
              <a:t>Can be the CIO or in the office of the CIO</a:t>
            </a:r>
          </a:p>
          <a:p>
            <a:pPr>
              <a:spcBef>
                <a:spcPts val="1200"/>
              </a:spcBef>
            </a:pPr>
            <a:r>
              <a:rPr lang="en-US" dirty="0" smtClean="0"/>
              <a:t>Bears primary oversight and responsibility for the </a:t>
            </a:r>
            <a:br>
              <a:rPr lang="en-US" dirty="0" smtClean="0"/>
            </a:br>
            <a:r>
              <a:rPr lang="en-US" dirty="0" smtClean="0"/>
              <a:t>exercise program</a:t>
            </a:r>
          </a:p>
          <a:p>
            <a:pPr>
              <a:spcBef>
                <a:spcPts val="1200"/>
              </a:spcBef>
            </a:pPr>
            <a:r>
              <a:rPr lang="en-US" dirty="0" smtClean="0"/>
              <a:t>Works closely with the program coordinator</a:t>
            </a:r>
          </a:p>
          <a:p>
            <a:pPr>
              <a:spcBef>
                <a:spcPts val="1200"/>
              </a:spcBef>
            </a:pPr>
            <a:r>
              <a:rPr lang="en-US" dirty="0" smtClean="0"/>
              <a:t>Provides a clear mandate and full authority to the exercise design team</a:t>
            </a:r>
          </a:p>
          <a:p>
            <a:pPr>
              <a:spcBef>
                <a:spcPts val="1200"/>
              </a:spcBef>
            </a:pPr>
            <a:r>
              <a:rPr lang="en-US" dirty="0" smtClean="0"/>
              <a:t>Ensures that program objectives are established </a:t>
            </a:r>
          </a:p>
          <a:p>
            <a:pPr>
              <a:spcBef>
                <a:spcPts val="1200"/>
              </a:spcBef>
            </a:pPr>
            <a:r>
              <a:rPr lang="en-US" dirty="0" smtClean="0"/>
              <a:t>Approves overall program plans, goals, and objectives </a:t>
            </a:r>
          </a:p>
          <a:p>
            <a:pPr>
              <a:spcBef>
                <a:spcPts val="1200"/>
              </a:spcBef>
            </a:pPr>
            <a:r>
              <a:rPr lang="en-US" dirty="0" smtClean="0"/>
              <a:t>Advocates to other executives and stakeholders </a:t>
            </a:r>
            <a:endParaRPr lang="en-US" dirty="0"/>
          </a:p>
        </p:txBody>
      </p:sp>
      <p:sp>
        <p:nvSpPr>
          <p:cNvPr id="2" name="Title 1"/>
          <p:cNvSpPr>
            <a:spLocks noGrp="1"/>
          </p:cNvSpPr>
          <p:nvPr>
            <p:ph type="title"/>
          </p:nvPr>
        </p:nvSpPr>
        <p:spPr/>
        <p:txBody>
          <a:bodyPr>
            <a:normAutofit fontScale="90000"/>
          </a:bodyPr>
          <a:lstStyle/>
          <a:p>
            <a:pPr lvl="0"/>
            <a:r>
              <a:rPr lang="en-US" dirty="0" smtClean="0"/>
              <a:t>Executive Sponsor: Exercise Director, Moderator, or Leadership Team</a:t>
            </a:r>
            <a:endParaRPr lang="en-US" dirty="0"/>
          </a:p>
        </p:txBody>
      </p:sp>
    </p:spTree>
    <p:extLst>
      <p:ext uri="{BB962C8B-B14F-4D97-AF65-F5344CB8AC3E}">
        <p14:creationId xmlns:p14="http://schemas.microsoft.com/office/powerpoint/2010/main" val="358861682"/>
      </p:ext>
    </p:extLst>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noAutofit/>
          </a:bodyPr>
          <a:lstStyle/>
          <a:p>
            <a:pPr marL="0" lvl="1" indent="0">
              <a:buNone/>
            </a:pPr>
            <a:r>
              <a:rPr lang="en-US" sz="2000" dirty="0"/>
              <a:t>The program coordinator:</a:t>
            </a:r>
          </a:p>
          <a:p>
            <a:r>
              <a:rPr lang="en-US" sz="2000" dirty="0"/>
              <a:t>Leads the planning process</a:t>
            </a:r>
          </a:p>
          <a:p>
            <a:r>
              <a:rPr lang="en-US" sz="2000" dirty="0"/>
              <a:t>Approves overall program plans, goals, and objectives</a:t>
            </a:r>
          </a:p>
          <a:p>
            <a:r>
              <a:rPr lang="en-US" sz="2000" dirty="0"/>
              <a:t>Assigns staff as needed</a:t>
            </a:r>
          </a:p>
          <a:p>
            <a:r>
              <a:rPr lang="en-US" sz="2000" dirty="0"/>
              <a:t>Makes sure all stakeholders are fully engaged </a:t>
            </a:r>
          </a:p>
          <a:p>
            <a:r>
              <a:rPr lang="en-US" sz="2000" dirty="0"/>
              <a:t>Manages setup and cleanup of the exercise as well as the positioning of roles</a:t>
            </a:r>
          </a:p>
          <a:p>
            <a:r>
              <a:rPr lang="en-US" sz="2000" dirty="0"/>
              <a:t>Oversees all functions of the exercise</a:t>
            </a:r>
          </a:p>
          <a:p>
            <a:r>
              <a:rPr lang="en-US" sz="2000" dirty="0"/>
              <a:t>Updates and debriefs the executive sponsor and other stakeholders</a:t>
            </a:r>
          </a:p>
          <a:p>
            <a:r>
              <a:rPr lang="en-US" sz="2000" dirty="0"/>
              <a:t>Tracks the resultant improvement plan and ensures that recommendations are enacted </a:t>
            </a:r>
          </a:p>
          <a:p>
            <a:r>
              <a:rPr lang="en-US" sz="2000" dirty="0"/>
              <a:t>May take on other roles for smaller projects</a:t>
            </a:r>
          </a:p>
        </p:txBody>
      </p:sp>
      <p:sp>
        <p:nvSpPr>
          <p:cNvPr id="2" name="Title 1"/>
          <p:cNvSpPr>
            <a:spLocks noGrp="1"/>
          </p:cNvSpPr>
          <p:nvPr>
            <p:ph type="title"/>
          </p:nvPr>
        </p:nvSpPr>
        <p:spPr/>
        <p:txBody>
          <a:bodyPr/>
          <a:lstStyle/>
          <a:p>
            <a:pPr lvl="0"/>
            <a:r>
              <a:rPr lang="en-US" dirty="0" smtClean="0"/>
              <a:t>Program Coordinator</a:t>
            </a:r>
            <a:endParaRPr lang="en-US" dirty="0"/>
          </a:p>
        </p:txBody>
      </p:sp>
    </p:spTree>
    <p:extLst>
      <p:ext uri="{BB962C8B-B14F-4D97-AF65-F5344CB8AC3E}">
        <p14:creationId xmlns:p14="http://schemas.microsoft.com/office/powerpoint/2010/main" val="1931911281"/>
      </p:ext>
    </p:extLst>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normAutofit/>
          </a:bodyPr>
          <a:lstStyle/>
          <a:p>
            <a:pPr marL="0" indent="0">
              <a:buNone/>
            </a:pPr>
            <a:r>
              <a:rPr lang="en-US" b="1" dirty="0" smtClean="0"/>
              <a:t>The core planning team:</a:t>
            </a:r>
          </a:p>
          <a:p>
            <a:r>
              <a:rPr lang="en-US" sz="2400" dirty="0" smtClean="0"/>
              <a:t>Drives the incident response readiness program </a:t>
            </a:r>
          </a:p>
          <a:p>
            <a:r>
              <a:rPr lang="en-US" sz="2400" dirty="0" smtClean="0"/>
              <a:t>Acquires resources to plan, coordinate, execute, and assess the program</a:t>
            </a:r>
          </a:p>
          <a:p>
            <a:r>
              <a:rPr lang="en-US" sz="2400" dirty="0" smtClean="0"/>
              <a:t>Requires representation from each key constituency to set priorities</a:t>
            </a:r>
          </a:p>
          <a:p>
            <a:pPr marL="0" lvl="1" indent="0">
              <a:buNone/>
            </a:pPr>
            <a:r>
              <a:rPr lang="en-US" b="1" dirty="0" smtClean="0"/>
              <a:t>Team members can include those:</a:t>
            </a:r>
          </a:p>
          <a:p>
            <a:r>
              <a:rPr lang="en-US" sz="2400" dirty="0" smtClean="0"/>
              <a:t>Providing resources to carry out or support exercises</a:t>
            </a:r>
          </a:p>
          <a:p>
            <a:r>
              <a:rPr lang="en-US" sz="2400" dirty="0"/>
              <a:t>Have administrative responsibilities relevant to the implementation of the </a:t>
            </a:r>
            <a:r>
              <a:rPr lang="en-US" sz="2400" dirty="0" smtClean="0"/>
              <a:t>exercise</a:t>
            </a:r>
          </a:p>
          <a:p>
            <a:r>
              <a:rPr lang="en-US" sz="2400" dirty="0" smtClean="0"/>
              <a:t>Affected by IT-related vulnerabilities or incidents</a:t>
            </a:r>
            <a:endParaRPr lang="en-US" sz="2400" dirty="0"/>
          </a:p>
        </p:txBody>
      </p:sp>
      <p:sp>
        <p:nvSpPr>
          <p:cNvPr id="2" name="Title 1"/>
          <p:cNvSpPr>
            <a:spLocks noGrp="1"/>
          </p:cNvSpPr>
          <p:nvPr>
            <p:ph type="title"/>
          </p:nvPr>
        </p:nvSpPr>
        <p:spPr/>
        <p:txBody>
          <a:bodyPr/>
          <a:lstStyle/>
          <a:p>
            <a:pPr lvl="0"/>
            <a:r>
              <a:rPr lang="en-US" dirty="0" smtClean="0"/>
              <a:t>Core Planning Team</a:t>
            </a:r>
            <a:endParaRPr lang="en-US" dirty="0"/>
          </a:p>
        </p:txBody>
      </p:sp>
    </p:spTree>
    <p:extLst>
      <p:ext uri="{BB962C8B-B14F-4D97-AF65-F5344CB8AC3E}">
        <p14:creationId xmlns:p14="http://schemas.microsoft.com/office/powerpoint/2010/main" val="1699885577"/>
      </p:ext>
    </p:extLst>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Custom Design">
  <a:themeElements>
    <a:clrScheme name="Custom 1">
      <a:dk1>
        <a:srgbClr val="000000"/>
      </a:dk1>
      <a:lt1>
        <a:srgbClr val="FFFFFF"/>
      </a:lt1>
      <a:dk2>
        <a:srgbClr val="44546A"/>
      </a:dk2>
      <a:lt2>
        <a:srgbClr val="E7E6E6"/>
      </a:lt2>
      <a:accent1>
        <a:srgbClr val="003F0B"/>
      </a:accent1>
      <a:accent2>
        <a:srgbClr val="FE7802"/>
      </a:accent2>
      <a:accent3>
        <a:srgbClr val="003257"/>
      </a:accent3>
      <a:accent4>
        <a:srgbClr val="41BF00"/>
      </a:accent4>
      <a:accent5>
        <a:srgbClr val="007F16"/>
      </a:accent5>
      <a:accent6>
        <a:srgbClr val="C1EC01"/>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FDCCD614-8FBD-014A-B7AF-9AD639BFF106}" vid="{105594A6-EC1E-054D-9D8A-227399E66D10}"/>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FIRST_Training_4-3_03</Template>
  <TotalTime>17813</TotalTime>
  <Words>3378</Words>
  <Application>Microsoft Macintosh PowerPoint</Application>
  <PresentationFormat>On-screen Show (4:3)</PresentationFormat>
  <Paragraphs>318</Paragraphs>
  <Slides>21</Slides>
  <Notes>21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Aharoni</vt:lpstr>
      <vt:lpstr>Calibri</vt:lpstr>
      <vt:lpstr>Lucida Grande</vt:lpstr>
      <vt:lpstr>Lucida Sans</vt:lpstr>
      <vt:lpstr>Lucida Sans Regular</vt:lpstr>
      <vt:lpstr>ＭＳ Ｐゴシック</vt:lpstr>
      <vt:lpstr>Arial</vt:lpstr>
      <vt:lpstr>Custom Design</vt:lpstr>
      <vt:lpstr>Module 2:  Determining  Exercise Roles </vt:lpstr>
      <vt:lpstr>Copyright</vt:lpstr>
      <vt:lpstr>Agenda</vt:lpstr>
      <vt:lpstr>Exercise Creation Process</vt:lpstr>
      <vt:lpstr>Roles Involved in Exercises</vt:lpstr>
      <vt:lpstr>Organizational Structures Involved  in Exercise Planning</vt:lpstr>
      <vt:lpstr>Executive Sponsor: Exercise Director, Moderator, or Leadership Team</vt:lpstr>
      <vt:lpstr>Program Coordinator</vt:lpstr>
      <vt:lpstr>Core Planning Team</vt:lpstr>
      <vt:lpstr>Exercise Facilitators</vt:lpstr>
      <vt:lpstr>Exercise Facilitator Tasks</vt:lpstr>
      <vt:lpstr>Exercise Facilitator Process</vt:lpstr>
      <vt:lpstr>Data Collectors, Monitors,  or Evaluators</vt:lpstr>
      <vt:lpstr>Players, Observers, and VIPs</vt:lpstr>
      <vt:lpstr>Creating Observers</vt:lpstr>
      <vt:lpstr>Participants</vt:lpstr>
      <vt:lpstr>Check Your Learning!</vt:lpstr>
      <vt:lpstr>Check Your Learning!</vt:lpstr>
      <vt:lpstr>Conclusion</vt:lpstr>
      <vt:lpstr>PowerPoint Presentation</vt:lpstr>
      <vt:lpstr>PowerPoint Presentation</vt:lpstr>
    </vt:vector>
  </TitlesOfParts>
  <Manager/>
  <Company/>
  <LinksUpToDate>false</LinksUpToDate>
  <SharedDoc>false</SharedDoc>
  <HyperlinkBase/>
  <HyperlinksChanged>false</HyperlinksChanged>
  <AppVersion>15.0041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FIRST Exercise Course</dc:title>
  <dc:subject/>
  <dc:creator>FIRST.org</dc:creator>
  <cp:keywords/>
  <dc:description/>
  <cp:lastModifiedBy>Serge Droz</cp:lastModifiedBy>
  <cp:revision>293</cp:revision>
  <cp:lastPrinted>2017-08-18T17:09:13Z</cp:lastPrinted>
  <dcterms:created xsi:type="dcterms:W3CDTF">2017-06-18T18:57:04Z</dcterms:created>
  <dcterms:modified xsi:type="dcterms:W3CDTF">2017-12-24T10:26:50Z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ies>
</file>