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0" r:id="rId1"/>
  </p:sldMasterIdLst>
  <p:notesMasterIdLst>
    <p:notesMasterId r:id="rId94"/>
  </p:notesMasterIdLst>
  <p:sldIdLst>
    <p:sldId id="256" r:id="rId2"/>
    <p:sldId id="257" r:id="rId3"/>
    <p:sldId id="347" r:id="rId4"/>
    <p:sldId id="258" r:id="rId5"/>
    <p:sldId id="349" r:id="rId6"/>
    <p:sldId id="259" r:id="rId7"/>
    <p:sldId id="260" r:id="rId8"/>
    <p:sldId id="338" r:id="rId9"/>
    <p:sldId id="262" r:id="rId10"/>
    <p:sldId id="263" r:id="rId11"/>
    <p:sldId id="264" r:id="rId12"/>
    <p:sldId id="265" r:id="rId13"/>
    <p:sldId id="266" r:id="rId14"/>
    <p:sldId id="267" r:id="rId15"/>
    <p:sldId id="348"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4" r:id="rId32"/>
    <p:sldId id="285" r:id="rId33"/>
    <p:sldId id="286" r:id="rId34"/>
    <p:sldId id="287" r:id="rId35"/>
    <p:sldId id="288" r:id="rId36"/>
    <p:sldId id="290" r:id="rId37"/>
    <p:sldId id="289" r:id="rId38"/>
    <p:sldId id="291" r:id="rId39"/>
    <p:sldId id="336" r:id="rId40"/>
    <p:sldId id="292" r:id="rId41"/>
    <p:sldId id="293" r:id="rId42"/>
    <p:sldId id="294" r:id="rId43"/>
    <p:sldId id="295" r:id="rId44"/>
    <p:sldId id="296" r:id="rId45"/>
    <p:sldId id="297" r:id="rId46"/>
    <p:sldId id="298" r:id="rId47"/>
    <p:sldId id="299" r:id="rId48"/>
    <p:sldId id="300" r:id="rId49"/>
    <p:sldId id="301" r:id="rId50"/>
    <p:sldId id="352" r:id="rId51"/>
    <p:sldId id="302" r:id="rId52"/>
    <p:sldId id="303" r:id="rId53"/>
    <p:sldId id="304" r:id="rId54"/>
    <p:sldId id="305" r:id="rId55"/>
    <p:sldId id="337" r:id="rId56"/>
    <p:sldId id="306" r:id="rId57"/>
    <p:sldId id="341" r:id="rId58"/>
    <p:sldId id="340" r:id="rId59"/>
    <p:sldId id="308" r:id="rId60"/>
    <p:sldId id="350" r:id="rId61"/>
    <p:sldId id="309" r:id="rId62"/>
    <p:sldId id="342" r:id="rId63"/>
    <p:sldId id="344" r:id="rId64"/>
    <p:sldId id="346" r:id="rId65"/>
    <p:sldId id="345" r:id="rId66"/>
    <p:sldId id="310" r:id="rId67"/>
    <p:sldId id="311" r:id="rId68"/>
    <p:sldId id="312" r:id="rId69"/>
    <p:sldId id="313" r:id="rId70"/>
    <p:sldId id="335" r:id="rId71"/>
    <p:sldId id="314" r:id="rId72"/>
    <p:sldId id="315" r:id="rId73"/>
    <p:sldId id="316" r:id="rId74"/>
    <p:sldId id="317" r:id="rId75"/>
    <p:sldId id="333" r:id="rId76"/>
    <p:sldId id="318" r:id="rId77"/>
    <p:sldId id="319" r:id="rId78"/>
    <p:sldId id="334" r:id="rId79"/>
    <p:sldId id="351" r:id="rId80"/>
    <p:sldId id="320" r:id="rId81"/>
    <p:sldId id="321" r:id="rId82"/>
    <p:sldId id="322" r:id="rId83"/>
    <p:sldId id="323" r:id="rId84"/>
    <p:sldId id="324" r:id="rId85"/>
    <p:sldId id="325" r:id="rId86"/>
    <p:sldId id="326" r:id="rId87"/>
    <p:sldId id="327" r:id="rId88"/>
    <p:sldId id="328" r:id="rId89"/>
    <p:sldId id="329" r:id="rId90"/>
    <p:sldId id="330" r:id="rId91"/>
    <p:sldId id="331" r:id="rId92"/>
    <p:sldId id="332" r:id="rId93"/>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A18050D-F60F-4803-A665-D5FCADB62D66}">
  <a:tblStyle styleId="{1A18050D-F60F-4803-A665-D5FCADB62D66}"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6631"/>
    <p:restoredTop sz="68710"/>
  </p:normalViewPr>
  <p:slideViewPr>
    <p:cSldViewPr snapToGrid="0" snapToObjects="1">
      <p:cViewPr varScale="1">
        <p:scale>
          <a:sx n="72" d="100"/>
          <a:sy n="72" d="100"/>
        </p:scale>
        <p:origin x="1056" y="19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presProps" Target="pres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
        <p:cNvGrpSpPr/>
        <p:nvPr/>
      </p:nvGrpSpPr>
      <p:grpSpPr>
        <a:xfrm>
          <a:off x="0" y="0"/>
          <a:ext cx="0" cy="0"/>
          <a:chOff x="0" y="0"/>
          <a:chExt cx="0" cy="0"/>
        </a:xfrm>
      </p:grpSpPr>
      <p:sp>
        <p:nvSpPr>
          <p:cNvPr id="3" name="Shape 3"/>
          <p:cNvSpPr/>
          <p:nvPr/>
        </p:nvSpPr>
        <p:spPr>
          <a:xfrm>
            <a:off x="0" y="0"/>
            <a:ext cx="6858000" cy="9144000"/>
          </a:xfrm>
          <a:prstGeom prst="roundRect">
            <a:avLst>
              <a:gd name="adj" fmla="val 23"/>
            </a:avLst>
          </a:prstGeom>
          <a:solidFill>
            <a:srgbClr val="FFFFFF"/>
          </a:solidFill>
          <a:ln>
            <a:noFill/>
          </a:ln>
        </p:spPr>
        <p:txBody>
          <a:bodyPr wrap="square" lIns="91425" tIns="45700" rIns="91425" bIns="45700" anchor="ctr" anchorCtr="0">
            <a:noAutofit/>
          </a:bodyPr>
          <a:lstStyle/>
          <a:p>
            <a:pPr marL="0" marR="0" lvl="0" indent="-114300" algn="l" rtl="0">
              <a:spcBef>
                <a:spcPts val="0"/>
              </a:spcBef>
              <a:spcAft>
                <a:spcPts val="0"/>
              </a:spcAft>
              <a:buClr>
                <a:srgbClr val="000000"/>
              </a:buClr>
              <a:buSzPts val="1800"/>
              <a:buFont typeface="Times New Roman"/>
              <a:buNone/>
            </a:pPr>
            <a:endParaRPr sz="1800" b="0" i="0" u="none" strike="noStrike" cap="none">
              <a:solidFill>
                <a:schemeClr val="lt1"/>
              </a:solidFill>
              <a:latin typeface="Calibri"/>
              <a:ea typeface="Calibri"/>
              <a:cs typeface="Calibri"/>
              <a:sym typeface="Calibri"/>
            </a:endParaRPr>
          </a:p>
        </p:txBody>
      </p:sp>
      <p:sp>
        <p:nvSpPr>
          <p:cNvPr id="4" name="Shape 4"/>
          <p:cNvSpPr txBox="1"/>
          <p:nvPr/>
        </p:nvSpPr>
        <p:spPr>
          <a:xfrm>
            <a:off x="0" y="0"/>
            <a:ext cx="2971800" cy="457200"/>
          </a:xfrm>
          <a:prstGeom prst="rect">
            <a:avLst/>
          </a:prstGeom>
          <a:noFill/>
          <a:ln>
            <a:noFill/>
          </a:ln>
        </p:spPr>
        <p:txBody>
          <a:bodyPr wrap="square" lIns="91425" tIns="45700" rIns="91425" bIns="45700" anchor="ctr" anchorCtr="0">
            <a:noAutofit/>
          </a:bodyPr>
          <a:lstStyle/>
          <a:p>
            <a:pPr marL="0" marR="0" lvl="0" indent="-114300" algn="l" rtl="0">
              <a:spcBef>
                <a:spcPts val="0"/>
              </a:spcBef>
              <a:spcAft>
                <a:spcPts val="0"/>
              </a:spcAft>
              <a:buClr>
                <a:srgbClr val="000000"/>
              </a:buClr>
              <a:buSzPts val="1800"/>
              <a:buFont typeface="Times New Roman"/>
              <a:buNone/>
            </a:pPr>
            <a:endParaRPr sz="1800" b="0" i="0" u="none" strike="noStrike" cap="none">
              <a:solidFill>
                <a:schemeClr val="lt1"/>
              </a:solidFill>
              <a:latin typeface="Calibri"/>
              <a:ea typeface="Calibri"/>
              <a:cs typeface="Calibri"/>
              <a:sym typeface="Calibri"/>
            </a:endParaRPr>
          </a:p>
        </p:txBody>
      </p:sp>
      <p:sp>
        <p:nvSpPr>
          <p:cNvPr id="5" name="Shape 5"/>
          <p:cNvSpPr txBox="1">
            <a:spLocks noGrp="1"/>
          </p:cNvSpPr>
          <p:nvPr>
            <p:ph type="dt" idx="10"/>
          </p:nvPr>
        </p:nvSpPr>
        <p:spPr>
          <a:xfrm>
            <a:off x="3884613" y="0"/>
            <a:ext cx="2970212" cy="455613"/>
          </a:xfrm>
          <a:prstGeom prst="rect">
            <a:avLst/>
          </a:prstGeom>
          <a:noFill/>
          <a:ln>
            <a:noFill/>
          </a:ln>
        </p:spPr>
        <p:txBody>
          <a:bodyPr wrap="square" lIns="91425" tIns="91425" rIns="91425" bIns="91425" anchor="t" anchorCtr="0"/>
          <a:lstStyle>
            <a:lvl1pPr marL="215900" marR="0" lvl="0" indent="-215900" algn="r" rtl="0">
              <a:spcBef>
                <a:spcPts val="0"/>
              </a:spcBef>
              <a:spcAft>
                <a:spcPts val="0"/>
              </a:spcAft>
              <a:buClr>
                <a:srgbClr val="000000"/>
              </a:buClr>
              <a:buSzPts val="540"/>
              <a:buFont typeface="Noto Sans Symbols"/>
              <a:buNone/>
              <a:defRPr sz="1200" b="0" i="0" u="none" strike="noStrike" cap="none">
                <a:solidFill>
                  <a:srgbClr val="000000"/>
                </a:solidFill>
                <a:latin typeface="Times New Roman"/>
                <a:ea typeface="Times New Roman"/>
                <a:cs typeface="Times New Roman"/>
                <a:sym typeface="Times New Roman"/>
              </a:defRPr>
            </a:lvl1pPr>
            <a:lvl2pPr marL="742950" marR="0" lvl="1" indent="-285750"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2pPr>
            <a:lvl3pPr marL="1143000" marR="0" lvl="2" indent="-228600"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3pPr>
            <a:lvl4pPr marL="1600200" marR="0" lvl="3" indent="-228600"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4pPr>
            <a:lvl5pPr marL="2057400" marR="0" lvl="4" indent="-228600" algn="l" rtl="0">
              <a:spcBef>
                <a:spcPts val="0"/>
              </a:spcBef>
              <a:spcAft>
                <a:spcPts val="0"/>
              </a:spcAft>
              <a:buSzPts val="1400"/>
              <a:buNone/>
              <a:defRPr sz="1800" b="0" i="0" u="none" strike="noStrike" cap="none">
                <a:solidFill>
                  <a:schemeClr val="lt1"/>
                </a:solidFill>
                <a:latin typeface="Calibri"/>
                <a:ea typeface="Calibri"/>
                <a:cs typeface="Calibri"/>
                <a:sym typeface="Calibri"/>
              </a:defRPr>
            </a:lvl5pPr>
            <a:lvl6pPr marL="2286000" marR="0" lvl="5" indent="0" algn="l" rtl="0">
              <a:spcBef>
                <a:spcPts val="0"/>
              </a:spcBef>
              <a:buSzPts val="1400"/>
              <a:buNone/>
              <a:defRPr sz="1800" b="0" i="0" u="none" strike="noStrike" cap="none">
                <a:solidFill>
                  <a:schemeClr val="lt1"/>
                </a:solidFill>
                <a:latin typeface="Calibri"/>
                <a:ea typeface="Calibri"/>
                <a:cs typeface="Calibri"/>
                <a:sym typeface="Calibri"/>
              </a:defRPr>
            </a:lvl6pPr>
            <a:lvl7pPr marL="2743200" marR="0" lvl="6" indent="0" algn="l" rtl="0">
              <a:spcBef>
                <a:spcPts val="0"/>
              </a:spcBef>
              <a:buSzPts val="1400"/>
              <a:buNone/>
              <a:defRPr sz="1800" b="0" i="0" u="none" strike="noStrike" cap="none">
                <a:solidFill>
                  <a:schemeClr val="lt1"/>
                </a:solidFill>
                <a:latin typeface="Calibri"/>
                <a:ea typeface="Calibri"/>
                <a:cs typeface="Calibri"/>
                <a:sym typeface="Calibri"/>
              </a:defRPr>
            </a:lvl7pPr>
            <a:lvl8pPr marL="3200400" marR="0" lvl="7" indent="0" algn="l" rtl="0">
              <a:spcBef>
                <a:spcPts val="0"/>
              </a:spcBef>
              <a:buSzPts val="1400"/>
              <a:buNone/>
              <a:defRPr sz="1800" b="0" i="0" u="none" strike="noStrike" cap="none">
                <a:solidFill>
                  <a:schemeClr val="lt1"/>
                </a:solidFill>
                <a:latin typeface="Calibri"/>
                <a:ea typeface="Calibri"/>
                <a:cs typeface="Calibri"/>
                <a:sym typeface="Calibri"/>
              </a:defRPr>
            </a:lvl8pPr>
            <a:lvl9pPr marL="3657600" marR="0" lvl="8" indent="0" algn="l" rtl="0">
              <a:spcBef>
                <a:spcPts val="0"/>
              </a:spcBef>
              <a:buSzPts val="1400"/>
              <a:buNone/>
              <a:defRPr sz="1800" b="0" i="0" u="none" strike="noStrike" cap="none">
                <a:solidFill>
                  <a:schemeClr val="lt1"/>
                </a:solidFill>
                <a:latin typeface="Calibri"/>
                <a:ea typeface="Calibri"/>
                <a:cs typeface="Calibri"/>
                <a:sym typeface="Calibri"/>
              </a:defRPr>
            </a:lvl9pPr>
          </a:lstStyle>
          <a:p>
            <a:endParaRPr/>
          </a:p>
        </p:txBody>
      </p:sp>
      <p:sp>
        <p:nvSpPr>
          <p:cNvPr id="6" name="Shape 6"/>
          <p:cNvSpPr>
            <a:spLocks noGrp="1" noRot="1" noChangeAspect="1"/>
          </p:cNvSpPr>
          <p:nvPr>
            <p:ph type="sldImg" idx="2"/>
          </p:nvPr>
        </p:nvSpPr>
        <p:spPr>
          <a:xfrm>
            <a:off x="1143000" y="685800"/>
            <a:ext cx="4570413" cy="3427413"/>
          </a:xfrm>
          <a:custGeom>
            <a:avLst/>
            <a:gdLst/>
            <a:ahLst/>
            <a:cxnLst/>
            <a:rect l="0" t="0" r="0" b="0"/>
            <a:pathLst>
              <a:path w="120000" h="120000" extrusionOk="0">
                <a:moveTo>
                  <a:pt x="0" y="0"/>
                </a:moveTo>
                <a:lnTo>
                  <a:pt x="120000" y="0"/>
                </a:lnTo>
                <a:lnTo>
                  <a:pt x="120000" y="120000"/>
                </a:lnTo>
                <a:lnTo>
                  <a:pt x="0" y="120000"/>
                </a:lnTo>
                <a:close/>
              </a:path>
            </a:pathLst>
          </a:custGeom>
          <a:noFill/>
          <a:ln w="12600" cap="sq" cmpd="sng">
            <a:solidFill>
              <a:srgbClr val="000000"/>
            </a:solidFill>
            <a:prstDash val="solid"/>
            <a:miter lim="800000"/>
            <a:headEnd type="none" w="med" len="med"/>
            <a:tailEnd type="none" w="med" len="med"/>
          </a:ln>
        </p:spPr>
      </p:sp>
      <p:sp>
        <p:nvSpPr>
          <p:cNvPr id="7" name="Shape 7"/>
          <p:cNvSpPr txBox="1">
            <a:spLocks noGrp="1"/>
          </p:cNvSpPr>
          <p:nvPr>
            <p:ph type="body" idx="1"/>
          </p:nvPr>
        </p:nvSpPr>
        <p:spPr>
          <a:xfrm>
            <a:off x="685800" y="4343400"/>
            <a:ext cx="5484813" cy="4113213"/>
          </a:xfrm>
          <a:prstGeom prst="rect">
            <a:avLst/>
          </a:prstGeom>
          <a:noFill/>
          <a:ln>
            <a:noFill/>
          </a:ln>
        </p:spPr>
        <p:txBody>
          <a:bodyPr wrap="square" lIns="91425" tIns="91425" rIns="91425" bIns="91425" anchor="t" anchorCtr="0"/>
          <a:lstStyle>
            <a:lvl1pPr marL="0" marR="0" lvl="0" indent="0" algn="l" rtl="0">
              <a:spcBef>
                <a:spcPts val="360"/>
              </a:spcBef>
              <a:spcAft>
                <a:spcPts val="0"/>
              </a:spcAft>
              <a:buSzPts val="1400"/>
              <a:buNone/>
              <a:defRPr sz="1200" b="0" i="0" u="none" strike="noStrike" cap="none">
                <a:solidFill>
                  <a:srgbClr val="000000"/>
                </a:solidFill>
                <a:latin typeface="Times New Roman"/>
                <a:ea typeface="Times New Roman"/>
                <a:cs typeface="Times New Roman"/>
                <a:sym typeface="Times New Roman"/>
              </a:defRPr>
            </a:lvl1pPr>
            <a:lvl2pPr marL="742950" marR="0" lvl="1" indent="-285750" algn="l" rtl="0">
              <a:spcBef>
                <a:spcPts val="360"/>
              </a:spcBef>
              <a:spcAft>
                <a:spcPts val="0"/>
              </a:spcAft>
              <a:buSzPts val="1400"/>
              <a:buNone/>
              <a:defRPr sz="1200" b="0" i="0" u="none" strike="noStrike" cap="none">
                <a:solidFill>
                  <a:srgbClr val="000000"/>
                </a:solidFill>
                <a:latin typeface="Times New Roman"/>
                <a:ea typeface="Times New Roman"/>
                <a:cs typeface="Times New Roman"/>
                <a:sym typeface="Times New Roman"/>
              </a:defRPr>
            </a:lvl2pPr>
            <a:lvl3pPr marL="1143000" marR="0" lvl="2" indent="-228600" algn="l" rtl="0">
              <a:spcBef>
                <a:spcPts val="360"/>
              </a:spcBef>
              <a:spcAft>
                <a:spcPts val="0"/>
              </a:spcAft>
              <a:buSzPts val="1400"/>
              <a:buNone/>
              <a:defRPr sz="1200" b="0" i="0" u="none" strike="noStrike" cap="none">
                <a:solidFill>
                  <a:srgbClr val="000000"/>
                </a:solidFill>
                <a:latin typeface="Times New Roman"/>
                <a:ea typeface="Times New Roman"/>
                <a:cs typeface="Times New Roman"/>
                <a:sym typeface="Times New Roman"/>
              </a:defRPr>
            </a:lvl3pPr>
            <a:lvl4pPr marL="1600200" marR="0" lvl="3" indent="-228600" algn="l" rtl="0">
              <a:spcBef>
                <a:spcPts val="360"/>
              </a:spcBef>
              <a:spcAft>
                <a:spcPts val="0"/>
              </a:spcAft>
              <a:buSzPts val="1400"/>
              <a:buNone/>
              <a:defRPr sz="1200" b="0" i="0" u="none" strike="noStrike" cap="none">
                <a:solidFill>
                  <a:srgbClr val="000000"/>
                </a:solidFill>
                <a:latin typeface="Times New Roman"/>
                <a:ea typeface="Times New Roman"/>
                <a:cs typeface="Times New Roman"/>
                <a:sym typeface="Times New Roman"/>
              </a:defRPr>
            </a:lvl4pPr>
            <a:lvl5pPr marL="2057400" marR="0" lvl="4" indent="-228600" algn="l" rtl="0">
              <a:spcBef>
                <a:spcPts val="360"/>
              </a:spcBef>
              <a:spcAft>
                <a:spcPts val="0"/>
              </a:spcAft>
              <a:buSzPts val="1400"/>
              <a:buNone/>
              <a:defRPr sz="1200" b="0" i="0" u="none" strike="noStrike" cap="none">
                <a:solidFill>
                  <a:srgbClr val="000000"/>
                </a:solidFill>
                <a:latin typeface="Times New Roman"/>
                <a:ea typeface="Times New Roman"/>
                <a:cs typeface="Times New Roman"/>
                <a:sym typeface="Times New Roman"/>
              </a:defRPr>
            </a:lvl5pPr>
            <a:lvl6pPr marL="2286000" marR="0" lvl="5" indent="0" algn="l" rtl="0">
              <a:spcBef>
                <a:spcPts val="0"/>
              </a:spcBef>
              <a:buSzPts val="1400"/>
              <a:buNone/>
              <a:defRPr sz="1200" b="0" i="0" u="none" strike="noStrike" cap="none">
                <a:solidFill>
                  <a:schemeClr val="dk1"/>
                </a:solidFill>
                <a:latin typeface="Calibri"/>
                <a:ea typeface="Calibri"/>
                <a:cs typeface="Calibri"/>
                <a:sym typeface="Calibri"/>
              </a:defRPr>
            </a:lvl6pPr>
            <a:lvl7pPr marL="2743200" marR="0" lvl="6" indent="0" algn="l" rtl="0">
              <a:spcBef>
                <a:spcPts val="0"/>
              </a:spcBef>
              <a:buSzPts val="1400"/>
              <a:buNone/>
              <a:defRPr sz="1200" b="0" i="0" u="none" strike="noStrike" cap="none">
                <a:solidFill>
                  <a:schemeClr val="dk1"/>
                </a:solidFill>
                <a:latin typeface="Calibri"/>
                <a:ea typeface="Calibri"/>
                <a:cs typeface="Calibri"/>
                <a:sym typeface="Calibri"/>
              </a:defRPr>
            </a:lvl7pPr>
            <a:lvl8pPr marL="3200400" marR="0" lvl="7" indent="0" algn="l" rtl="0">
              <a:spcBef>
                <a:spcPts val="0"/>
              </a:spcBef>
              <a:buSzPts val="1400"/>
              <a:buNone/>
              <a:defRPr sz="1200" b="0" i="0" u="none" strike="noStrike" cap="none">
                <a:solidFill>
                  <a:schemeClr val="dk1"/>
                </a:solidFill>
                <a:latin typeface="Calibri"/>
                <a:ea typeface="Calibri"/>
                <a:cs typeface="Calibri"/>
                <a:sym typeface="Calibri"/>
              </a:defRPr>
            </a:lvl8pPr>
            <a:lvl9pPr marL="3657600" marR="0" lvl="8" indent="0" algn="l" rtl="0">
              <a:spcBef>
                <a:spcPts val="0"/>
              </a:spcBef>
              <a:buSzPts val="1400"/>
              <a:buNone/>
              <a:defRPr sz="1200" b="0" i="0" u="none" strike="noStrike" cap="none">
                <a:solidFill>
                  <a:schemeClr val="dk1"/>
                </a:solidFill>
                <a:latin typeface="Calibri"/>
                <a:ea typeface="Calibri"/>
                <a:cs typeface="Calibri"/>
                <a:sym typeface="Calibri"/>
              </a:defRPr>
            </a:lvl9pPr>
          </a:lstStyle>
          <a:p>
            <a:endParaRPr/>
          </a:p>
        </p:txBody>
      </p:sp>
      <p:sp>
        <p:nvSpPr>
          <p:cNvPr id="8" name="Shape 8"/>
          <p:cNvSpPr txBox="1"/>
          <p:nvPr/>
        </p:nvSpPr>
        <p:spPr>
          <a:xfrm>
            <a:off x="0" y="8685213"/>
            <a:ext cx="2971800" cy="457200"/>
          </a:xfrm>
          <a:prstGeom prst="rect">
            <a:avLst/>
          </a:prstGeom>
          <a:noFill/>
          <a:ln>
            <a:noFill/>
          </a:ln>
        </p:spPr>
        <p:txBody>
          <a:bodyPr wrap="square" lIns="91425" tIns="45700" rIns="91425" bIns="45700" anchor="ctr" anchorCtr="0">
            <a:noAutofit/>
          </a:bodyPr>
          <a:lstStyle/>
          <a:p>
            <a:pPr marL="0" marR="0" lvl="0" indent="-114300" algn="l" rtl="0">
              <a:spcBef>
                <a:spcPts val="0"/>
              </a:spcBef>
              <a:spcAft>
                <a:spcPts val="0"/>
              </a:spcAft>
              <a:buClr>
                <a:srgbClr val="000000"/>
              </a:buClr>
              <a:buSzPts val="1800"/>
              <a:buFont typeface="Times New Roman"/>
              <a:buNone/>
            </a:pPr>
            <a:endParaRPr sz="1800" b="0" i="0" u="none" strike="noStrike" cap="none">
              <a:solidFill>
                <a:schemeClr val="lt1"/>
              </a:solidFill>
              <a:latin typeface="Calibri"/>
              <a:ea typeface="Calibri"/>
              <a:cs typeface="Calibri"/>
              <a:sym typeface="Calibri"/>
            </a:endParaRPr>
          </a:p>
        </p:txBody>
      </p:sp>
      <p:sp>
        <p:nvSpPr>
          <p:cNvPr id="9" name="Shape 9"/>
          <p:cNvSpPr txBox="1">
            <a:spLocks noGrp="1"/>
          </p:cNvSpPr>
          <p:nvPr>
            <p:ph type="sldNum" idx="12"/>
          </p:nvPr>
        </p:nvSpPr>
        <p:spPr>
          <a:xfrm>
            <a:off x="3884613" y="8685213"/>
            <a:ext cx="2970212" cy="455612"/>
          </a:xfrm>
          <a:prstGeom prst="rect">
            <a:avLst/>
          </a:prstGeom>
          <a:noFill/>
          <a:ln>
            <a:noFill/>
          </a:ln>
        </p:spPr>
        <p:txBody>
          <a:bodyPr wrap="square" lIns="90000" tIns="46800" rIns="90000" bIns="46800" anchor="b" anchorCtr="0">
            <a:noAutofit/>
          </a:bodyPr>
          <a:lstStyle/>
          <a:p>
            <a:pPr marL="215900" marR="0" lvl="0" indent="-250190" algn="r" rtl="0">
              <a:spcBef>
                <a:spcPts val="0"/>
              </a:spcBef>
              <a:spcAft>
                <a:spcPts val="0"/>
              </a:spcAft>
              <a:buClr>
                <a:srgbClr val="000000"/>
              </a:buClr>
              <a:buSzPts val="540"/>
              <a:buFont typeface="Noto Sans Symbols"/>
              <a:buNone/>
            </a:pPr>
            <a:fld id="{00000000-1234-1234-1234-123412341234}" type="slidenum">
              <a:rPr lang="en-US" sz="1200" b="0" i="0" u="none" strike="noStrike" cap="none">
                <a:solidFill>
                  <a:srgbClr val="000000"/>
                </a:solidFill>
                <a:latin typeface="Times New Roman"/>
                <a:ea typeface="Times New Roman"/>
                <a:cs typeface="Times New Roman"/>
                <a:sym typeface="Times New Roman"/>
              </a:rPr>
              <a:t>‹#›</a:t>
            </a:fld>
            <a:endParaRPr lang="en-US" sz="1200" b="0" i="0" u="none" strike="noStrike" cap="none">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813295122"/>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Shape 53"/>
          <p:cNvSpPr txBox="1">
            <a:spLocks noGrp="1"/>
          </p:cNvSpPr>
          <p:nvPr>
            <p:ph type="sldNum" idx="12"/>
          </p:nvPr>
        </p:nvSpPr>
        <p:spPr>
          <a:xfrm>
            <a:off x="3884613" y="8685213"/>
            <a:ext cx="2970212" cy="455612"/>
          </a:xfrm>
          <a:prstGeom prst="rect">
            <a:avLst/>
          </a:prstGeom>
          <a:noFill/>
          <a:ln>
            <a:noFill/>
          </a:ln>
        </p:spPr>
        <p:txBody>
          <a:bodyPr wrap="square" lIns="90000" tIns="46800" rIns="90000" bIns="46800" anchor="b" anchorCtr="0">
            <a:noAutofit/>
          </a:bodyPr>
          <a:lstStyle/>
          <a:p>
            <a:pPr marL="215900" marR="0" lvl="0" indent="-250190" algn="r" rtl="0">
              <a:spcBef>
                <a:spcPts val="0"/>
              </a:spcBef>
              <a:spcAft>
                <a:spcPts val="0"/>
              </a:spcAft>
              <a:buClr>
                <a:srgbClr val="000000"/>
              </a:buClr>
              <a:buSzPts val="540"/>
              <a:buFont typeface="Noto Sans Symbols"/>
              <a:buNone/>
            </a:pPr>
            <a:fld id="{00000000-1234-1234-1234-123412341234}" type="slidenum">
              <a:rPr lang="en-US" sz="1200" b="0" i="0" u="none" strike="noStrike" cap="none">
                <a:solidFill>
                  <a:srgbClr val="000000"/>
                </a:solidFill>
                <a:latin typeface="Times New Roman"/>
                <a:ea typeface="Times New Roman"/>
                <a:cs typeface="Times New Roman"/>
                <a:sym typeface="Times New Roman"/>
              </a:rPr>
              <a:t>1</a:t>
            </a:fld>
            <a:endParaRPr lang="en-US" sz="1200" b="0" i="0" u="none" strike="noStrike" cap="none">
              <a:solidFill>
                <a:srgbClr val="000000"/>
              </a:solidFill>
              <a:latin typeface="Times New Roman"/>
              <a:ea typeface="Times New Roman"/>
              <a:cs typeface="Times New Roman"/>
              <a:sym typeface="Times New Roman"/>
            </a:endParaRPr>
          </a:p>
        </p:txBody>
      </p:sp>
      <p:sp>
        <p:nvSpPr>
          <p:cNvPr id="54" name="Shape 5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solidFill>
            <a:srgbClr val="FFFFFF"/>
          </a:solidFill>
          <a:ln w="12600" cap="sq" cmpd="sng">
            <a:solidFill>
              <a:srgbClr val="000000"/>
            </a:solidFill>
            <a:prstDash val="solid"/>
            <a:miter lim="800000"/>
            <a:headEnd type="none" w="med" len="med"/>
            <a:tailEnd type="none" w="med" len="med"/>
          </a:ln>
        </p:spPr>
      </p:sp>
      <p:sp>
        <p:nvSpPr>
          <p:cNvPr id="55" name="Shape 55"/>
          <p:cNvSpPr txBox="1">
            <a:spLocks noGrp="1"/>
          </p:cNvSpPr>
          <p:nvPr>
            <p:ph type="body" idx="1"/>
          </p:nvPr>
        </p:nvSpPr>
        <p:spPr>
          <a:xfrm>
            <a:off x="685800" y="4343400"/>
            <a:ext cx="5486400" cy="4114800"/>
          </a:xfrm>
          <a:prstGeom prst="rect">
            <a:avLst/>
          </a:prstGeom>
          <a:noFill/>
          <a:ln>
            <a:noFill/>
          </a:ln>
        </p:spPr>
        <p:txBody>
          <a:bodyPr wrap="square" lIns="90000" tIns="46800" rIns="90000" bIns="46800" anchor="ctr" anchorCtr="0">
            <a:noAutofit/>
          </a:bodyPr>
          <a:lstStyle/>
          <a:p>
            <a:pPr marL="0" marR="0" lvl="0" indent="0" algn="l" rtl="0">
              <a:spcBef>
                <a:spcPts val="0"/>
              </a:spcBef>
              <a:spcAft>
                <a:spcPts val="0"/>
              </a:spcAft>
              <a:buNone/>
            </a:pPr>
            <a:endParaRPr sz="1200" b="0" i="0" u="none" strike="noStrike" cap="none" dirty="0">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3177022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txBox="1">
            <a:spLocks noGrp="1"/>
          </p:cNvSpPr>
          <p:nvPr>
            <p:ph type="sldNum" idx="12"/>
          </p:nvPr>
        </p:nvSpPr>
        <p:spPr>
          <a:xfrm>
            <a:off x="3884613" y="8685213"/>
            <a:ext cx="2970212" cy="455612"/>
          </a:xfrm>
          <a:prstGeom prst="rect">
            <a:avLst/>
          </a:prstGeom>
          <a:noFill/>
          <a:ln>
            <a:noFill/>
          </a:ln>
        </p:spPr>
        <p:txBody>
          <a:bodyPr wrap="square" lIns="90000" tIns="46800" rIns="90000" bIns="46800" anchor="b" anchorCtr="0">
            <a:noAutofit/>
          </a:bodyPr>
          <a:lstStyle/>
          <a:p>
            <a:pPr marL="215900" marR="0" lvl="0" indent="-250190" algn="r" rtl="0">
              <a:spcBef>
                <a:spcPts val="0"/>
              </a:spcBef>
              <a:spcAft>
                <a:spcPts val="0"/>
              </a:spcAft>
              <a:buClr>
                <a:srgbClr val="000000"/>
              </a:buClr>
              <a:buSzPts val="540"/>
              <a:buFont typeface="Noto Sans Symbols"/>
              <a:buNone/>
            </a:pPr>
            <a:fld id="{00000000-1234-1234-1234-123412341234}" type="slidenum">
              <a:rPr lang="en-US" sz="1200" b="0" i="0" u="none" strike="noStrike" cap="none">
                <a:solidFill>
                  <a:srgbClr val="000000"/>
                </a:solidFill>
                <a:latin typeface="Times New Roman"/>
                <a:ea typeface="Times New Roman"/>
                <a:cs typeface="Times New Roman"/>
                <a:sym typeface="Times New Roman"/>
              </a:rPr>
              <a:t>10</a:t>
            </a:fld>
            <a:endParaRPr lang="en-US" sz="1200" b="0" i="0" u="none" strike="noStrike" cap="none">
              <a:solidFill>
                <a:srgbClr val="000000"/>
              </a:solidFill>
              <a:latin typeface="Times New Roman"/>
              <a:ea typeface="Times New Roman"/>
              <a:cs typeface="Times New Roman"/>
              <a:sym typeface="Times New Roman"/>
            </a:endParaRPr>
          </a:p>
        </p:txBody>
      </p:sp>
      <p:sp>
        <p:nvSpPr>
          <p:cNvPr id="97" name="Shape 9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solidFill>
            <a:srgbClr val="FFFFFF"/>
          </a:solidFill>
          <a:ln w="12600" cap="sq" cmpd="sng">
            <a:solidFill>
              <a:srgbClr val="000000"/>
            </a:solidFill>
            <a:prstDash val="solid"/>
            <a:miter lim="800000"/>
            <a:headEnd type="none" w="med" len="med"/>
            <a:tailEnd type="none" w="med" len="med"/>
          </a:ln>
        </p:spPr>
      </p:sp>
      <p:sp>
        <p:nvSpPr>
          <p:cNvPr id="98" name="Shape 98"/>
          <p:cNvSpPr txBox="1">
            <a:spLocks noGrp="1"/>
          </p:cNvSpPr>
          <p:nvPr>
            <p:ph type="body" idx="1"/>
          </p:nvPr>
        </p:nvSpPr>
        <p:spPr>
          <a:xfrm>
            <a:off x="685800" y="4343400"/>
            <a:ext cx="5486400" cy="4114800"/>
          </a:xfrm>
          <a:prstGeom prst="rect">
            <a:avLst/>
          </a:prstGeom>
          <a:noFill/>
          <a:ln>
            <a:noFill/>
          </a:ln>
        </p:spPr>
        <p:txBody>
          <a:bodyPr wrap="square" lIns="90000" tIns="46800" rIns="90000" bIns="46800" anchor="ctr" anchorCtr="0">
            <a:noAutofit/>
          </a:bodyPr>
          <a:lstStyle/>
          <a:p>
            <a:pPr marL="0" marR="0" lvl="0" indent="0" algn="l" rtl="0">
              <a:spcBef>
                <a:spcPts val="0"/>
              </a:spcBef>
              <a:spcAft>
                <a:spcPts val="0"/>
              </a:spcAft>
              <a:buNone/>
            </a:pPr>
            <a:endParaRPr sz="1200" b="0" i="0" u="none" strike="noStrike" cap="none">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5563035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Shape 104"/>
          <p:cNvSpPr txBox="1">
            <a:spLocks noGrp="1"/>
          </p:cNvSpPr>
          <p:nvPr>
            <p:ph type="sldNum" idx="12"/>
          </p:nvPr>
        </p:nvSpPr>
        <p:spPr>
          <a:xfrm>
            <a:off x="3884613" y="8685213"/>
            <a:ext cx="2970212" cy="455612"/>
          </a:xfrm>
          <a:prstGeom prst="rect">
            <a:avLst/>
          </a:prstGeom>
          <a:noFill/>
          <a:ln>
            <a:noFill/>
          </a:ln>
        </p:spPr>
        <p:txBody>
          <a:bodyPr wrap="square" lIns="90000" tIns="46800" rIns="90000" bIns="46800" anchor="b" anchorCtr="0">
            <a:noAutofit/>
          </a:bodyPr>
          <a:lstStyle/>
          <a:p>
            <a:pPr marL="215900" marR="0" lvl="0" indent="-250190" algn="r" rtl="0">
              <a:spcBef>
                <a:spcPts val="0"/>
              </a:spcBef>
              <a:spcAft>
                <a:spcPts val="0"/>
              </a:spcAft>
              <a:buClr>
                <a:srgbClr val="000000"/>
              </a:buClr>
              <a:buSzPts val="540"/>
              <a:buFont typeface="Noto Sans Symbols"/>
              <a:buNone/>
            </a:pPr>
            <a:fld id="{00000000-1234-1234-1234-123412341234}" type="slidenum">
              <a:rPr lang="en-US" sz="1200" b="0" u="none">
                <a:solidFill>
                  <a:srgbClr val="000000"/>
                </a:solidFill>
                <a:latin typeface="Times New Roman"/>
                <a:ea typeface="Times New Roman"/>
                <a:cs typeface="Times New Roman"/>
                <a:sym typeface="Times New Roman"/>
              </a:rPr>
              <a:t>11</a:t>
            </a:fld>
            <a:endParaRPr lang="en-US" sz="1200" b="0" u="none">
              <a:solidFill>
                <a:srgbClr val="000000"/>
              </a:solidFill>
              <a:latin typeface="Times New Roman"/>
              <a:ea typeface="Times New Roman"/>
              <a:cs typeface="Times New Roman"/>
              <a:sym typeface="Times New Roman"/>
            </a:endParaRPr>
          </a:p>
        </p:txBody>
      </p:sp>
      <p:sp>
        <p:nvSpPr>
          <p:cNvPr id="105" name="Shape 10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solidFill>
            <a:srgbClr val="FFFFFF"/>
          </a:solidFill>
          <a:ln w="12600" cap="sq" cmpd="sng">
            <a:solidFill>
              <a:srgbClr val="000000"/>
            </a:solidFill>
            <a:prstDash val="solid"/>
            <a:miter lim="800000"/>
            <a:headEnd type="none" w="med" len="med"/>
            <a:tailEnd type="none" w="med" len="med"/>
          </a:ln>
        </p:spPr>
      </p:sp>
      <p:sp>
        <p:nvSpPr>
          <p:cNvPr id="106" name="Shape 106"/>
          <p:cNvSpPr txBox="1"/>
          <p:nvPr/>
        </p:nvSpPr>
        <p:spPr>
          <a:xfrm>
            <a:off x="685800" y="4343400"/>
            <a:ext cx="5486400" cy="4114800"/>
          </a:xfrm>
          <a:prstGeom prst="rect">
            <a:avLst/>
          </a:prstGeom>
          <a:noFill/>
          <a:ln>
            <a:noFill/>
          </a:ln>
        </p:spPr>
        <p:txBody>
          <a:bodyPr wrap="square" lIns="91425" tIns="45700" rIns="91425" bIns="45700" anchor="t" anchorCtr="0">
            <a:noAutofit/>
          </a:bodyPr>
          <a:lstStyle/>
          <a:p>
            <a:pPr marL="0" marR="0" lvl="0" indent="-76200" algn="l" rtl="0">
              <a:spcBef>
                <a:spcPts val="0"/>
              </a:spcBef>
              <a:spcAft>
                <a:spcPts val="0"/>
              </a:spcAft>
              <a:buClr>
                <a:srgbClr val="000000"/>
              </a:buClr>
              <a:buSzPts val="1200"/>
              <a:buFont typeface="Times New Roman"/>
              <a:buNone/>
            </a:pPr>
            <a:r>
              <a:rPr lang="en-US" sz="1200" b="0" u="none">
                <a:solidFill>
                  <a:srgbClr val="000000"/>
                </a:solidFill>
                <a:latin typeface="Calibri"/>
                <a:ea typeface="Calibri"/>
                <a:cs typeface="Calibri"/>
                <a:sym typeface="Calibri"/>
              </a:rPr>
              <a:t>Note to Presenter: You can obtain the latest map / stats here - http://www.first.org/members/map</a:t>
            </a:r>
          </a:p>
          <a:p>
            <a:pPr marL="0" marR="0" lvl="0" indent="-76200" algn="l" rtl="0">
              <a:spcBef>
                <a:spcPts val="450"/>
              </a:spcBef>
              <a:spcAft>
                <a:spcPts val="0"/>
              </a:spcAft>
              <a:buClr>
                <a:srgbClr val="000000"/>
              </a:buClr>
              <a:buSzPts val="1200"/>
              <a:buFont typeface="Times New Roman"/>
              <a:buNone/>
            </a:pPr>
            <a:r>
              <a:rPr lang="en-US" sz="1200" b="0" u="none">
                <a:solidFill>
                  <a:srgbClr val="000000"/>
                </a:solidFill>
                <a:latin typeface="Calibri"/>
                <a:ea typeface="Calibri"/>
                <a:cs typeface="Calibri"/>
                <a:sym typeface="Calibri"/>
              </a:rPr>
              <a:t>Today, FIRST is comprised of over 300 members in 70 countries.</a:t>
            </a:r>
          </a:p>
          <a:p>
            <a:pPr marL="0" marR="0" lvl="0" indent="-76200" algn="l" rtl="0">
              <a:spcBef>
                <a:spcPts val="450"/>
              </a:spcBef>
              <a:spcAft>
                <a:spcPts val="0"/>
              </a:spcAft>
              <a:buClr>
                <a:srgbClr val="000000"/>
              </a:buClr>
              <a:buSzPts val="1200"/>
              <a:buFont typeface="Times New Roman"/>
              <a:buNone/>
            </a:pPr>
            <a:endParaRPr sz="1200" b="0" u="none">
              <a:solidFill>
                <a:srgbClr val="000000"/>
              </a:solidFill>
              <a:latin typeface="Calibri"/>
              <a:ea typeface="Calibri"/>
              <a:cs typeface="Calibri"/>
              <a:sym typeface="Calibri"/>
            </a:endParaRPr>
          </a:p>
        </p:txBody>
      </p:sp>
      <p:sp>
        <p:nvSpPr>
          <p:cNvPr id="107" name="Shape 107"/>
          <p:cNvSpPr txBox="1"/>
          <p:nvPr/>
        </p:nvSpPr>
        <p:spPr>
          <a:xfrm>
            <a:off x="3884613" y="8685213"/>
            <a:ext cx="2971800" cy="457200"/>
          </a:xfrm>
          <a:prstGeom prst="rect">
            <a:avLst/>
          </a:prstGeom>
          <a:noFill/>
          <a:ln>
            <a:noFill/>
          </a:ln>
        </p:spPr>
        <p:txBody>
          <a:bodyPr wrap="square" lIns="90000" tIns="46800" rIns="90000" bIns="46800" anchor="b" anchorCtr="0">
            <a:noAutofit/>
          </a:bodyPr>
          <a:lstStyle/>
          <a:p>
            <a:pPr marL="0" marR="0" lvl="0" indent="-76200" algn="r" rtl="0">
              <a:spcBef>
                <a:spcPts val="0"/>
              </a:spcBef>
              <a:spcAft>
                <a:spcPts val="0"/>
              </a:spcAft>
              <a:buClr>
                <a:srgbClr val="000000"/>
              </a:buClr>
              <a:buSzPts val="1200"/>
              <a:buFont typeface="Times New Roman"/>
              <a:buNone/>
            </a:pPr>
            <a:fld id="{00000000-1234-1234-1234-123412341234}" type="slidenum">
              <a:rPr lang="en-US" sz="1200" b="0" u="none">
                <a:solidFill>
                  <a:srgbClr val="000000"/>
                </a:solidFill>
                <a:latin typeface="Calibri"/>
                <a:ea typeface="Calibri"/>
                <a:cs typeface="Calibri"/>
                <a:sym typeface="Calibri"/>
              </a:rPr>
              <a:t>11</a:t>
            </a:fld>
            <a:endParaRPr lang="en-US" sz="1200" b="0" u="none">
              <a:solidFill>
                <a:srgbClr val="000000"/>
              </a:solidFill>
              <a:latin typeface="Calibri"/>
              <a:ea typeface="Calibri"/>
              <a:cs typeface="Calibri"/>
              <a:sym typeface="Calibri"/>
            </a:endParaRPr>
          </a:p>
        </p:txBody>
      </p:sp>
      <p:sp>
        <p:nvSpPr>
          <p:cNvPr id="108" name="Shape 108"/>
          <p:cNvSpPr txBox="1">
            <a:spLocks noGrp="1"/>
          </p:cNvSpPr>
          <p:nvPr>
            <p:ph type="body" idx="1"/>
          </p:nvPr>
        </p:nvSpPr>
        <p:spPr>
          <a:xfrm>
            <a:off x="685800" y="4343400"/>
            <a:ext cx="5484813" cy="4113213"/>
          </a:xfrm>
          <a:prstGeom prst="rect">
            <a:avLst/>
          </a:prstGeom>
        </p:spPr>
        <p:txBody>
          <a:bodyPr wrap="square" lIns="91425" tIns="91425" rIns="91425" bIns="91425" anchor="t" anchorCtr="0">
            <a:noAutofit/>
          </a:bodyPr>
          <a:lstStyle/>
          <a:p>
            <a:pPr marL="0" lvl="0" indent="0">
              <a:spcBef>
                <a:spcPts val="0"/>
              </a:spcBef>
              <a:buNone/>
            </a:pPr>
            <a:endParaRPr/>
          </a:p>
        </p:txBody>
      </p:sp>
    </p:spTree>
    <p:extLst>
      <p:ext uri="{BB962C8B-B14F-4D97-AF65-F5344CB8AC3E}">
        <p14:creationId xmlns:p14="http://schemas.microsoft.com/office/powerpoint/2010/main" val="17968612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Shape 116"/>
          <p:cNvSpPr txBox="1">
            <a:spLocks noGrp="1"/>
          </p:cNvSpPr>
          <p:nvPr>
            <p:ph type="body" idx="1"/>
          </p:nvPr>
        </p:nvSpPr>
        <p:spPr>
          <a:xfrm>
            <a:off x="685800" y="4343400"/>
            <a:ext cx="5484813" cy="4113213"/>
          </a:xfrm>
          <a:prstGeom prst="rect">
            <a:avLst/>
          </a:prstGeom>
        </p:spPr>
        <p:txBody>
          <a:bodyPr wrap="square" lIns="91425" tIns="91425" rIns="91425" bIns="91425" anchor="t" anchorCtr="0">
            <a:noAutofit/>
          </a:bodyPr>
          <a:lstStyle/>
          <a:p>
            <a:pPr marL="0" lvl="0" indent="0">
              <a:spcBef>
                <a:spcPts val="0"/>
              </a:spcBef>
              <a:buNone/>
            </a:pPr>
            <a:r>
              <a:rPr lang="en-US"/>
              <a:t>FIRST organizes three types of events annually: the conference, up to four symposia, which are typically regional, and many TC’s, which are organized by individual members.</a:t>
            </a:r>
          </a:p>
        </p:txBody>
      </p:sp>
      <p:sp>
        <p:nvSpPr>
          <p:cNvPr id="117" name="Shape 117"/>
          <p:cNvSpPr>
            <a:spLocks noGrp="1" noRot="1" noChangeAspect="1"/>
          </p:cNvSpPr>
          <p:nvPr>
            <p:ph type="sldImg" idx="2"/>
          </p:nvPr>
        </p:nvSpPr>
        <p:spPr>
          <a:xfrm>
            <a:off x="1143000" y="685800"/>
            <a:ext cx="4570413" cy="342741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313795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Shape 144"/>
          <p:cNvSpPr txBox="1">
            <a:spLocks noGrp="1"/>
          </p:cNvSpPr>
          <p:nvPr>
            <p:ph type="body" idx="1"/>
          </p:nvPr>
        </p:nvSpPr>
        <p:spPr>
          <a:xfrm>
            <a:off x="685800" y="4343400"/>
            <a:ext cx="5484813" cy="4113213"/>
          </a:xfrm>
          <a:prstGeom prst="rect">
            <a:avLst/>
          </a:prstGeom>
        </p:spPr>
        <p:txBody>
          <a:bodyPr wrap="square" lIns="91425" tIns="91425" rIns="91425" bIns="91425" anchor="t" anchorCtr="0">
            <a:noAutofit/>
          </a:bodyPr>
          <a:lstStyle/>
          <a:p>
            <a:pPr marL="0" lvl="0" indent="0">
              <a:spcBef>
                <a:spcPts val="0"/>
              </a:spcBef>
              <a:buNone/>
            </a:pPr>
            <a:endParaRPr/>
          </a:p>
        </p:txBody>
      </p:sp>
      <p:sp>
        <p:nvSpPr>
          <p:cNvPr id="145" name="Shape 145"/>
          <p:cNvSpPr>
            <a:spLocks noGrp="1" noRot="1" noChangeAspect="1"/>
          </p:cNvSpPr>
          <p:nvPr>
            <p:ph type="sldImg" idx="2"/>
          </p:nvPr>
        </p:nvSpPr>
        <p:spPr>
          <a:xfrm>
            <a:off x="1143000" y="685800"/>
            <a:ext cx="4570413" cy="342741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813438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Shape 153"/>
          <p:cNvSpPr txBox="1">
            <a:spLocks noGrp="1"/>
          </p:cNvSpPr>
          <p:nvPr>
            <p:ph type="body" idx="1"/>
          </p:nvPr>
        </p:nvSpPr>
        <p:spPr>
          <a:xfrm>
            <a:off x="685800" y="4343400"/>
            <a:ext cx="5484813" cy="4113213"/>
          </a:xfrm>
          <a:prstGeom prst="rect">
            <a:avLst/>
          </a:prstGeom>
        </p:spPr>
        <p:txBody>
          <a:bodyPr wrap="square" lIns="91425" tIns="91425" rIns="91425" bIns="91425" anchor="t" anchorCtr="0">
            <a:noAutofit/>
          </a:bodyPr>
          <a:lstStyle/>
          <a:p>
            <a:pPr marL="0" lvl="0" indent="0">
              <a:spcBef>
                <a:spcPts val="0"/>
              </a:spcBef>
              <a:buNone/>
            </a:pPr>
            <a:endParaRPr/>
          </a:p>
        </p:txBody>
      </p:sp>
      <p:sp>
        <p:nvSpPr>
          <p:cNvPr id="154" name="Shape 154"/>
          <p:cNvSpPr>
            <a:spLocks noGrp="1" noRot="1" noChangeAspect="1"/>
          </p:cNvSpPr>
          <p:nvPr>
            <p:ph type="sldImg" idx="2"/>
          </p:nvPr>
        </p:nvSpPr>
        <p:spPr>
          <a:xfrm>
            <a:off x="1143000" y="685800"/>
            <a:ext cx="4570413" cy="342741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687219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Shape 153"/>
          <p:cNvSpPr txBox="1">
            <a:spLocks noGrp="1"/>
          </p:cNvSpPr>
          <p:nvPr>
            <p:ph type="body" idx="1"/>
          </p:nvPr>
        </p:nvSpPr>
        <p:spPr>
          <a:xfrm>
            <a:off x="685800" y="4343400"/>
            <a:ext cx="5484813" cy="4113213"/>
          </a:xfrm>
          <a:prstGeom prst="rect">
            <a:avLst/>
          </a:prstGeom>
        </p:spPr>
        <p:txBody>
          <a:bodyPr wrap="square" lIns="91425" tIns="91425" rIns="91425" bIns="91425" anchor="t" anchorCtr="0">
            <a:noAutofit/>
          </a:bodyPr>
          <a:lstStyle/>
          <a:p>
            <a:pPr marL="0" lvl="0" indent="0">
              <a:spcBef>
                <a:spcPts val="0"/>
              </a:spcBef>
              <a:buNone/>
            </a:pPr>
            <a:r>
              <a:rPr lang="en-US" dirty="0"/>
              <a:t>There are other organizations with a similar goal, but a different focus </a:t>
            </a:r>
          </a:p>
          <a:p>
            <a:pPr marL="0" lvl="0" indent="0">
              <a:spcBef>
                <a:spcPts val="0"/>
              </a:spcBef>
              <a:buNone/>
            </a:pPr>
            <a:r>
              <a:rPr lang="en-US" dirty="0" err="1"/>
              <a:t>Antifishing</a:t>
            </a:r>
            <a:r>
              <a:rPr lang="en-US" dirty="0"/>
              <a:t> </a:t>
            </a:r>
            <a:r>
              <a:rPr lang="en-US" dirty="0" err="1"/>
              <a:t>Workign</a:t>
            </a:r>
            <a:r>
              <a:rPr lang="en-US" dirty="0"/>
              <a:t> Group APWG, which runs </a:t>
            </a:r>
            <a:r>
              <a:rPr lang="en-US" dirty="0" err="1"/>
              <a:t>stop.think.connect</a:t>
            </a:r>
            <a:endParaRPr lang="en-US" dirty="0"/>
          </a:p>
          <a:p>
            <a:pPr marL="0" lvl="0" indent="0">
              <a:spcBef>
                <a:spcPts val="0"/>
              </a:spcBef>
              <a:buNone/>
            </a:pPr>
            <a:r>
              <a:rPr lang="en-US" sz="1200" dirty="0"/>
              <a:t>The Messaging, Malware and Mobile Anti-Abuse Working Group (M</a:t>
            </a:r>
            <a:r>
              <a:rPr lang="en-US" sz="1200" baseline="30000" dirty="0"/>
              <a:t>3</a:t>
            </a:r>
            <a:r>
              <a:rPr lang="en-US" sz="1200" dirty="0"/>
              <a:t>AAWG) </a:t>
            </a:r>
            <a:endParaRPr dirty="0"/>
          </a:p>
        </p:txBody>
      </p:sp>
      <p:sp>
        <p:nvSpPr>
          <p:cNvPr id="154" name="Shape 154"/>
          <p:cNvSpPr>
            <a:spLocks noGrp="1" noRot="1" noChangeAspect="1"/>
          </p:cNvSpPr>
          <p:nvPr>
            <p:ph type="sldImg" idx="2"/>
          </p:nvPr>
        </p:nvSpPr>
        <p:spPr>
          <a:xfrm>
            <a:off x="1143000" y="685800"/>
            <a:ext cx="4570413" cy="342741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899906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Shape 159"/>
          <p:cNvSpPr>
            <a:spLocks noGrp="1" noRot="1" noChangeAspect="1"/>
          </p:cNvSpPr>
          <p:nvPr>
            <p:ph type="sldImg" idx="2"/>
          </p:nvPr>
        </p:nvSpPr>
        <p:spPr>
          <a:xfrm>
            <a:off x="1512888" y="517525"/>
            <a:ext cx="3832225" cy="2874963"/>
          </a:xfrm>
          <a:custGeom>
            <a:avLst/>
            <a:gdLst/>
            <a:ahLst/>
            <a:cxnLst/>
            <a:rect l="0" t="0" r="0" b="0"/>
            <a:pathLst>
              <a:path w="120000" h="120000" extrusionOk="0">
                <a:moveTo>
                  <a:pt x="0" y="0"/>
                </a:moveTo>
                <a:lnTo>
                  <a:pt x="120000" y="0"/>
                </a:lnTo>
                <a:lnTo>
                  <a:pt x="120000" y="120000"/>
                </a:lnTo>
                <a:lnTo>
                  <a:pt x="0" y="120000"/>
                </a:lnTo>
                <a:close/>
              </a:path>
            </a:pathLst>
          </a:custGeom>
          <a:noFill/>
          <a:ln>
            <a:noFill/>
          </a:ln>
        </p:spPr>
      </p:sp>
      <p:sp>
        <p:nvSpPr>
          <p:cNvPr id="160" name="Shape 160"/>
          <p:cNvSpPr txBox="1">
            <a:spLocks noGrp="1"/>
          </p:cNvSpPr>
          <p:nvPr>
            <p:ph type="body" idx="1"/>
          </p:nvPr>
        </p:nvSpPr>
        <p:spPr>
          <a:xfrm>
            <a:off x="574431" y="3505199"/>
            <a:ext cx="5709000" cy="5040900"/>
          </a:xfrm>
          <a:prstGeom prst="rect">
            <a:avLst/>
          </a:prstGeom>
          <a:noFill/>
          <a:ln>
            <a:noFill/>
          </a:ln>
        </p:spPr>
        <p:txBody>
          <a:bodyPr wrap="square" lIns="91425" tIns="45700" rIns="91425" bIns="45700" anchor="t" anchorCtr="0">
            <a:noAutofit/>
          </a:bodyPr>
          <a:lstStyle/>
          <a:p>
            <a:pPr marL="0" marR="0" lvl="0" indent="-63500" algn="l" rtl="0">
              <a:spcBef>
                <a:spcPts val="0"/>
              </a:spcBef>
              <a:spcAft>
                <a:spcPts val="0"/>
              </a:spcAft>
              <a:buClr>
                <a:srgbClr val="000000"/>
              </a:buClr>
              <a:buSzPts val="1000"/>
              <a:buFont typeface="Times New Roman"/>
              <a:buNone/>
            </a:pPr>
            <a:r>
              <a:rPr lang="en-US" sz="1000" b="1" i="0" u="none" strike="noStrike" cap="none">
                <a:solidFill>
                  <a:schemeClr val="dk1"/>
                </a:solidFill>
                <a:latin typeface="Lucida Sans"/>
                <a:ea typeface="Lucida Sans"/>
                <a:cs typeface="Lucida Sans"/>
                <a:sym typeface="Lucida Sans"/>
              </a:rPr>
              <a:t>Section 1: Why CSIRTs Are Needed:</a:t>
            </a:r>
            <a:r>
              <a:rPr lang="en-US" sz="1000" b="0" i="1" u="none" strike="noStrike" cap="none">
                <a:solidFill>
                  <a:schemeClr val="dk1"/>
                </a:solidFill>
                <a:latin typeface="Lucida Sans"/>
                <a:ea typeface="Lucida Sans"/>
                <a:cs typeface="Lucida Sans"/>
                <a:sym typeface="Lucida Sans"/>
              </a:rPr>
              <a:t> 0 minutes</a:t>
            </a:r>
          </a:p>
          <a:p>
            <a:pPr marL="0" marR="0" lvl="0" indent="-63500" algn="l" rtl="0">
              <a:spcBef>
                <a:spcPts val="300"/>
              </a:spcBef>
              <a:spcAft>
                <a:spcPts val="0"/>
              </a:spcAft>
              <a:buClr>
                <a:srgbClr val="000000"/>
              </a:buClr>
              <a:buSzPts val="1000"/>
              <a:buFont typeface="Times New Roman"/>
              <a:buNone/>
            </a:pPr>
            <a:r>
              <a:rPr lang="en-US" sz="1000" b="1" i="0" u="none" strike="noStrike" cap="none">
                <a:solidFill>
                  <a:schemeClr val="dk1"/>
                </a:solidFill>
                <a:latin typeface="Lucida Sans"/>
                <a:ea typeface="Lucida Sans"/>
                <a:cs typeface="Lucida Sans"/>
                <a:sym typeface="Lucida Sans"/>
              </a:rPr>
              <a:t>Say: </a:t>
            </a:r>
            <a:r>
              <a:rPr lang="en-US" sz="1000" b="0" i="0" u="none" strike="noStrike" cap="none">
                <a:solidFill>
                  <a:schemeClr val="dk1"/>
                </a:solidFill>
                <a:latin typeface="Lucida Sans"/>
                <a:ea typeface="Lucida Sans"/>
                <a:cs typeface="Lucida Sans"/>
                <a:sym typeface="Lucida Sans"/>
              </a:rPr>
              <a:t>Let’s start with Section 1, Why CSIRTs Are Needed.</a:t>
            </a:r>
          </a:p>
        </p:txBody>
      </p:sp>
      <p:sp>
        <p:nvSpPr>
          <p:cNvPr id="161" name="Shape 161"/>
          <p:cNvSpPr txBox="1">
            <a:spLocks noGrp="1"/>
          </p:cNvSpPr>
          <p:nvPr>
            <p:ph type="ftr" idx="11"/>
          </p:nvPr>
        </p:nvSpPr>
        <p:spPr>
          <a:xfrm>
            <a:off x="-1" y="8686800"/>
            <a:ext cx="3516900" cy="457200"/>
          </a:xfrm>
          <a:prstGeom prst="rect">
            <a:avLst/>
          </a:prstGeom>
          <a:noFill/>
          <a:ln>
            <a:noFill/>
          </a:ln>
        </p:spPr>
        <p:txBody>
          <a:bodyPr wrap="square" lIns="91425" tIns="45700" rIns="91425" bIns="45700" anchor="b" anchorCtr="0">
            <a:noAutofit/>
          </a:bodyPr>
          <a:lstStyle/>
          <a:p>
            <a:pPr marL="0" marR="0" lvl="0" indent="-50800" algn="l" rtl="0">
              <a:spcBef>
                <a:spcPts val="0"/>
              </a:spcBef>
              <a:spcAft>
                <a:spcPts val="0"/>
              </a:spcAft>
              <a:buClr>
                <a:schemeClr val="dk1"/>
              </a:buClr>
              <a:buSzPts val="800"/>
              <a:buFont typeface="Lucida Sans"/>
              <a:buNone/>
            </a:pPr>
            <a:r>
              <a:rPr lang="en-US" sz="800" b="0" i="0" u="none" strike="noStrike" cap="none">
                <a:solidFill>
                  <a:schemeClr val="dk1"/>
                </a:solidFill>
                <a:latin typeface="Lucida Sans"/>
                <a:ea typeface="Lucida Sans"/>
                <a:cs typeface="Lucida Sans"/>
                <a:sym typeface="Lucida Sans"/>
              </a:rPr>
              <a:t>Training Module 1, CSIRT Fundamentals, Version 1, © 2016 FIRST </a:t>
            </a:r>
          </a:p>
        </p:txBody>
      </p:sp>
      <p:sp>
        <p:nvSpPr>
          <p:cNvPr id="162" name="Shape 162"/>
          <p:cNvSpPr txBox="1">
            <a:spLocks noGrp="1"/>
          </p:cNvSpPr>
          <p:nvPr>
            <p:ph type="sldNum" idx="12"/>
          </p:nvPr>
        </p:nvSpPr>
        <p:spPr>
          <a:xfrm>
            <a:off x="3886200" y="8686800"/>
            <a:ext cx="2971800" cy="457200"/>
          </a:xfrm>
          <a:prstGeom prst="rect">
            <a:avLst/>
          </a:prstGeom>
          <a:noFill/>
          <a:ln>
            <a:noFill/>
          </a:ln>
        </p:spPr>
        <p:txBody>
          <a:bodyPr wrap="square" lIns="91425" tIns="45700" rIns="91425" bIns="45700" anchor="b" anchorCtr="0">
            <a:noAutofit/>
          </a:bodyPr>
          <a:lstStyle/>
          <a:p>
            <a:pPr marL="0" marR="0" lvl="0" indent="-22860" algn="r" rtl="0">
              <a:spcBef>
                <a:spcPts val="0"/>
              </a:spcBef>
              <a:spcAft>
                <a:spcPts val="0"/>
              </a:spcAft>
              <a:buClr>
                <a:srgbClr val="000000"/>
              </a:buClr>
              <a:buSzPts val="360"/>
              <a:buFont typeface="Noto Sans Symbols"/>
              <a:buNone/>
            </a:pPr>
            <a:fld id="{00000000-1234-1234-1234-123412341234}" type="slidenum">
              <a:rPr lang="en-US" sz="800" b="0" i="0" u="none" strike="noStrike" cap="none">
                <a:solidFill>
                  <a:schemeClr val="dk1"/>
                </a:solidFill>
                <a:latin typeface="Lucida Sans"/>
                <a:ea typeface="Lucida Sans"/>
                <a:cs typeface="Lucida Sans"/>
                <a:sym typeface="Lucida Sans"/>
              </a:rPr>
              <a:t>16</a:t>
            </a:fld>
            <a:endParaRPr lang="en-US" sz="800" b="0" i="0" u="none" strike="noStrike" cap="none">
              <a:solidFill>
                <a:schemeClr val="dk1"/>
              </a:solidFill>
              <a:latin typeface="Lucida Sans"/>
              <a:ea typeface="Lucida Sans"/>
              <a:cs typeface="Lucida Sans"/>
              <a:sym typeface="Lucida Sans"/>
            </a:endParaRPr>
          </a:p>
        </p:txBody>
      </p:sp>
    </p:spTree>
    <p:extLst>
      <p:ext uri="{BB962C8B-B14F-4D97-AF65-F5344CB8AC3E}">
        <p14:creationId xmlns:p14="http://schemas.microsoft.com/office/powerpoint/2010/main" val="18237059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Shape 168"/>
          <p:cNvSpPr>
            <a:spLocks noGrp="1" noRot="1" noChangeAspect="1"/>
          </p:cNvSpPr>
          <p:nvPr>
            <p:ph type="sldImg" idx="2"/>
          </p:nvPr>
        </p:nvSpPr>
        <p:spPr>
          <a:xfrm>
            <a:off x="1512888" y="517525"/>
            <a:ext cx="3832225" cy="2874963"/>
          </a:xfrm>
          <a:custGeom>
            <a:avLst/>
            <a:gdLst/>
            <a:ahLst/>
            <a:cxnLst/>
            <a:rect l="0" t="0" r="0" b="0"/>
            <a:pathLst>
              <a:path w="120000" h="120000" extrusionOk="0">
                <a:moveTo>
                  <a:pt x="0" y="0"/>
                </a:moveTo>
                <a:lnTo>
                  <a:pt x="120000" y="0"/>
                </a:lnTo>
                <a:lnTo>
                  <a:pt x="120000" y="120000"/>
                </a:lnTo>
                <a:lnTo>
                  <a:pt x="0" y="120000"/>
                </a:lnTo>
                <a:close/>
              </a:path>
            </a:pathLst>
          </a:custGeom>
          <a:noFill/>
          <a:ln>
            <a:noFill/>
          </a:ln>
        </p:spPr>
      </p:sp>
      <p:sp>
        <p:nvSpPr>
          <p:cNvPr id="169" name="Shape 169"/>
          <p:cNvSpPr txBox="1">
            <a:spLocks noGrp="1"/>
          </p:cNvSpPr>
          <p:nvPr>
            <p:ph type="body" idx="1"/>
          </p:nvPr>
        </p:nvSpPr>
        <p:spPr>
          <a:xfrm>
            <a:off x="574431" y="3505199"/>
            <a:ext cx="5709000" cy="5040900"/>
          </a:xfrm>
          <a:prstGeom prst="rect">
            <a:avLst/>
          </a:prstGeom>
          <a:noFill/>
          <a:ln>
            <a:noFill/>
          </a:ln>
        </p:spPr>
        <p:txBody>
          <a:bodyPr wrap="square" lIns="91425" tIns="45700" rIns="91425" bIns="45700" anchor="t" anchorCtr="0">
            <a:noAutofit/>
          </a:bodyPr>
          <a:lstStyle/>
          <a:p>
            <a:pPr marL="0" marR="0" lvl="0" indent="-63500" algn="l" rtl="0">
              <a:spcBef>
                <a:spcPts val="0"/>
              </a:spcBef>
              <a:spcAft>
                <a:spcPts val="0"/>
              </a:spcAft>
              <a:buClr>
                <a:srgbClr val="000000"/>
              </a:buClr>
              <a:buSzPts val="1000"/>
              <a:buFont typeface="Times New Roman"/>
              <a:buNone/>
            </a:pPr>
            <a:r>
              <a:rPr lang="en-US" sz="1000" b="1" i="0" u="none" strike="noStrike" cap="none">
                <a:solidFill>
                  <a:schemeClr val="dk1"/>
                </a:solidFill>
                <a:latin typeface="Lucida Sans"/>
                <a:ea typeface="Lucida Sans"/>
                <a:cs typeface="Lucida Sans"/>
                <a:sym typeface="Lucida Sans"/>
              </a:rPr>
              <a:t>Section 1: Why CSIRTs Are Needed:</a:t>
            </a:r>
            <a:r>
              <a:rPr lang="en-US" sz="1000" b="0" i="1" u="none" strike="noStrike" cap="none">
                <a:solidFill>
                  <a:schemeClr val="dk1"/>
                </a:solidFill>
                <a:latin typeface="Lucida Sans"/>
                <a:ea typeface="Lucida Sans"/>
                <a:cs typeface="Lucida Sans"/>
                <a:sym typeface="Lucida Sans"/>
              </a:rPr>
              <a:t> 0 minutes</a:t>
            </a:r>
          </a:p>
          <a:p>
            <a:pPr marL="0" marR="0" lvl="0" indent="-63500" algn="l" rtl="0">
              <a:spcBef>
                <a:spcPts val="300"/>
              </a:spcBef>
              <a:spcAft>
                <a:spcPts val="0"/>
              </a:spcAft>
              <a:buClr>
                <a:srgbClr val="000000"/>
              </a:buClr>
              <a:buSzPts val="1000"/>
              <a:buFont typeface="Times New Roman"/>
              <a:buNone/>
            </a:pPr>
            <a:r>
              <a:rPr lang="en-US" sz="1000" b="1" i="0" u="none" strike="noStrike" cap="none">
                <a:solidFill>
                  <a:schemeClr val="dk1"/>
                </a:solidFill>
                <a:latin typeface="Lucida Sans"/>
                <a:ea typeface="Lucida Sans"/>
                <a:cs typeface="Lucida Sans"/>
                <a:sym typeface="Lucida Sans"/>
              </a:rPr>
              <a:t>Say: </a:t>
            </a:r>
            <a:r>
              <a:rPr lang="en-US" sz="1000" b="0" i="0" u="none" strike="noStrike" cap="none">
                <a:solidFill>
                  <a:schemeClr val="dk1"/>
                </a:solidFill>
                <a:latin typeface="Lucida Sans"/>
                <a:ea typeface="Lucida Sans"/>
                <a:cs typeface="Lucida Sans"/>
                <a:sym typeface="Lucida Sans"/>
              </a:rPr>
              <a:t>Let’s start with Section 1, Why CSIRTs Are Needed.</a:t>
            </a:r>
          </a:p>
        </p:txBody>
      </p:sp>
      <p:sp>
        <p:nvSpPr>
          <p:cNvPr id="170" name="Shape 170"/>
          <p:cNvSpPr txBox="1">
            <a:spLocks noGrp="1"/>
          </p:cNvSpPr>
          <p:nvPr>
            <p:ph type="ftr" idx="11"/>
          </p:nvPr>
        </p:nvSpPr>
        <p:spPr>
          <a:xfrm>
            <a:off x="-1" y="8686800"/>
            <a:ext cx="3516900" cy="457200"/>
          </a:xfrm>
          <a:prstGeom prst="rect">
            <a:avLst/>
          </a:prstGeom>
          <a:noFill/>
          <a:ln>
            <a:noFill/>
          </a:ln>
        </p:spPr>
        <p:txBody>
          <a:bodyPr wrap="square" lIns="91425" tIns="45700" rIns="91425" bIns="45700" anchor="b" anchorCtr="0">
            <a:noAutofit/>
          </a:bodyPr>
          <a:lstStyle/>
          <a:p>
            <a:pPr marL="0" marR="0" lvl="0" indent="-50800" algn="l" rtl="0">
              <a:spcBef>
                <a:spcPts val="0"/>
              </a:spcBef>
              <a:spcAft>
                <a:spcPts val="0"/>
              </a:spcAft>
              <a:buClr>
                <a:schemeClr val="dk1"/>
              </a:buClr>
              <a:buSzPts val="800"/>
              <a:buFont typeface="Lucida Sans"/>
              <a:buNone/>
            </a:pPr>
            <a:r>
              <a:rPr lang="en-US" sz="800" b="0" i="0" u="none" strike="noStrike" cap="none">
                <a:solidFill>
                  <a:schemeClr val="dk1"/>
                </a:solidFill>
                <a:latin typeface="Lucida Sans"/>
                <a:ea typeface="Lucida Sans"/>
                <a:cs typeface="Lucida Sans"/>
                <a:sym typeface="Lucida Sans"/>
              </a:rPr>
              <a:t>Training Module 1, CSIRT Fundamentals, Version 1, © 2016 FIRST </a:t>
            </a:r>
          </a:p>
        </p:txBody>
      </p:sp>
      <p:sp>
        <p:nvSpPr>
          <p:cNvPr id="171" name="Shape 171"/>
          <p:cNvSpPr txBox="1">
            <a:spLocks noGrp="1"/>
          </p:cNvSpPr>
          <p:nvPr>
            <p:ph type="sldNum" idx="12"/>
          </p:nvPr>
        </p:nvSpPr>
        <p:spPr>
          <a:xfrm>
            <a:off x="3886200" y="8686800"/>
            <a:ext cx="2971800" cy="457200"/>
          </a:xfrm>
          <a:prstGeom prst="rect">
            <a:avLst/>
          </a:prstGeom>
          <a:noFill/>
          <a:ln>
            <a:noFill/>
          </a:ln>
        </p:spPr>
        <p:txBody>
          <a:bodyPr wrap="square" lIns="91425" tIns="45700" rIns="91425" bIns="45700" anchor="b" anchorCtr="0">
            <a:noAutofit/>
          </a:bodyPr>
          <a:lstStyle/>
          <a:p>
            <a:pPr marL="0" marR="0" lvl="0" indent="-22860" algn="r" rtl="0">
              <a:spcBef>
                <a:spcPts val="0"/>
              </a:spcBef>
              <a:spcAft>
                <a:spcPts val="0"/>
              </a:spcAft>
              <a:buClr>
                <a:srgbClr val="000000"/>
              </a:buClr>
              <a:buSzPts val="360"/>
              <a:buFont typeface="Noto Sans Symbols"/>
              <a:buNone/>
            </a:pPr>
            <a:fld id="{00000000-1234-1234-1234-123412341234}" type="slidenum">
              <a:rPr lang="en-US" sz="800" b="0" i="0" u="none" strike="noStrike" cap="none">
                <a:solidFill>
                  <a:schemeClr val="dk1"/>
                </a:solidFill>
                <a:latin typeface="Lucida Sans"/>
                <a:ea typeface="Lucida Sans"/>
                <a:cs typeface="Lucida Sans"/>
                <a:sym typeface="Lucida Sans"/>
              </a:rPr>
              <a:t>17</a:t>
            </a:fld>
            <a:endParaRPr lang="en-US" sz="800" b="0" i="0" u="none" strike="noStrike" cap="none">
              <a:solidFill>
                <a:schemeClr val="dk1"/>
              </a:solidFill>
              <a:latin typeface="Lucida Sans"/>
              <a:ea typeface="Lucida Sans"/>
              <a:cs typeface="Lucida Sans"/>
              <a:sym typeface="Lucida Sans"/>
            </a:endParaRPr>
          </a:p>
        </p:txBody>
      </p:sp>
    </p:spTree>
    <p:extLst>
      <p:ext uri="{BB962C8B-B14F-4D97-AF65-F5344CB8AC3E}">
        <p14:creationId xmlns:p14="http://schemas.microsoft.com/office/powerpoint/2010/main" val="21385857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Shape 175"/>
          <p:cNvSpPr txBox="1">
            <a:spLocks noGrp="1"/>
          </p:cNvSpPr>
          <p:nvPr>
            <p:ph type="body" idx="1"/>
          </p:nvPr>
        </p:nvSpPr>
        <p:spPr>
          <a:xfrm>
            <a:off x="685800" y="4343400"/>
            <a:ext cx="5484813" cy="4113213"/>
          </a:xfrm>
          <a:prstGeom prst="rect">
            <a:avLst/>
          </a:prstGeom>
        </p:spPr>
        <p:txBody>
          <a:bodyPr wrap="square" lIns="91425" tIns="91425" rIns="91425" bIns="91425" anchor="t" anchorCtr="0">
            <a:noAutofit/>
          </a:bodyPr>
          <a:lstStyle/>
          <a:p>
            <a:pPr marL="0" lvl="0" indent="0">
              <a:spcBef>
                <a:spcPts val="0"/>
              </a:spcBef>
              <a:buNone/>
            </a:pPr>
            <a:r>
              <a:rPr lang="en-US" dirty="0"/>
              <a:t>When assessing cybersecurity policy, it’s important to have some background in the terminology used. A few key terms are defined on this slide, as well as how they work together in describing an attack. These terms sometimes differ depending on the context. For instance, when doing risk management, “risk” can be more deeply described, but for general discussion, these definitions work well.</a:t>
            </a:r>
          </a:p>
        </p:txBody>
      </p:sp>
      <p:sp>
        <p:nvSpPr>
          <p:cNvPr id="176" name="Shape 176"/>
          <p:cNvSpPr>
            <a:spLocks noGrp="1" noRot="1" noChangeAspect="1"/>
          </p:cNvSpPr>
          <p:nvPr>
            <p:ph type="sldImg" idx="2"/>
          </p:nvPr>
        </p:nvSpPr>
        <p:spPr>
          <a:xfrm>
            <a:off x="1143000" y="685800"/>
            <a:ext cx="4570413" cy="342741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772701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Shape 210"/>
          <p:cNvSpPr>
            <a:spLocks noGrp="1" noRot="1" noChangeAspect="1"/>
          </p:cNvSpPr>
          <p:nvPr>
            <p:ph type="sldImg" idx="2"/>
          </p:nvPr>
        </p:nvSpPr>
        <p:spPr>
          <a:xfrm>
            <a:off x="1143000" y="685800"/>
            <a:ext cx="4570413" cy="3427413"/>
          </a:xfrm>
          <a:custGeom>
            <a:avLst/>
            <a:gdLst/>
            <a:ahLst/>
            <a:cxnLst/>
            <a:rect l="0" t="0" r="0" b="0"/>
            <a:pathLst>
              <a:path w="120000" h="120000" extrusionOk="0">
                <a:moveTo>
                  <a:pt x="0" y="0"/>
                </a:moveTo>
                <a:lnTo>
                  <a:pt x="120000" y="0"/>
                </a:lnTo>
                <a:lnTo>
                  <a:pt x="120000" y="120000"/>
                </a:lnTo>
                <a:lnTo>
                  <a:pt x="0" y="120000"/>
                </a:lnTo>
                <a:close/>
              </a:path>
            </a:pathLst>
          </a:custGeom>
          <a:noFill/>
          <a:ln w="12600" cap="sq" cmpd="sng">
            <a:solidFill>
              <a:srgbClr val="000000"/>
            </a:solidFill>
            <a:prstDash val="solid"/>
            <a:miter lim="800000"/>
            <a:headEnd type="none" w="med" len="med"/>
            <a:tailEnd type="none" w="med" len="med"/>
          </a:ln>
        </p:spPr>
      </p:sp>
      <p:sp>
        <p:nvSpPr>
          <p:cNvPr id="211" name="Shape 211"/>
          <p:cNvSpPr txBox="1">
            <a:spLocks noGrp="1"/>
          </p:cNvSpPr>
          <p:nvPr>
            <p:ph type="body" idx="1"/>
          </p:nvPr>
        </p:nvSpPr>
        <p:spPr>
          <a:xfrm>
            <a:off x="685800" y="4343400"/>
            <a:ext cx="5484813" cy="4113213"/>
          </a:xfrm>
          <a:prstGeom prst="rect">
            <a:avLst/>
          </a:prstGeom>
          <a:noFill/>
          <a:ln>
            <a:noFill/>
          </a:ln>
        </p:spPr>
        <p:txBody>
          <a:bodyPr wrap="square" lIns="90000" tIns="46800" rIns="90000" bIns="46800" anchor="t" anchorCtr="0">
            <a:noAutofit/>
          </a:bodyPr>
          <a:lstStyle/>
          <a:p>
            <a:pPr marL="0" marR="0" lvl="0" indent="0" algn="l" rtl="0">
              <a:spcBef>
                <a:spcPts val="0"/>
              </a:spcBef>
              <a:spcAft>
                <a:spcPts val="0"/>
              </a:spcAft>
              <a:buNone/>
            </a:pPr>
            <a:r>
              <a:rPr lang="en-US" sz="1200" b="0" i="0" u="none" strike="noStrike" cap="none" dirty="0">
                <a:solidFill>
                  <a:srgbClr val="000000"/>
                </a:solidFill>
                <a:latin typeface="Times New Roman"/>
                <a:ea typeface="Times New Roman"/>
                <a:cs typeface="Times New Roman"/>
                <a:sym typeface="Times New Roman"/>
              </a:rPr>
              <a:t>A typical statement would be the above. </a:t>
            </a:r>
            <a:br>
              <a:rPr lang="en-US" sz="1200" b="0" i="0" u="none" strike="noStrike" cap="none" dirty="0">
                <a:solidFill>
                  <a:srgbClr val="000000"/>
                </a:solidFill>
                <a:latin typeface="Times New Roman"/>
                <a:ea typeface="Times New Roman"/>
                <a:cs typeface="Times New Roman"/>
                <a:sym typeface="Times New Roman"/>
              </a:rPr>
            </a:br>
            <a:br>
              <a:rPr lang="en-US" sz="1200" b="0" i="0" u="none" strike="noStrike" cap="none" dirty="0">
                <a:solidFill>
                  <a:srgbClr val="000000"/>
                </a:solidFill>
                <a:latin typeface="Times New Roman"/>
                <a:ea typeface="Times New Roman"/>
                <a:cs typeface="Times New Roman"/>
                <a:sym typeface="Times New Roman"/>
              </a:rPr>
            </a:br>
            <a:r>
              <a:rPr lang="en-US" sz="1200" b="0" i="0" u="none" strike="noStrike" cap="none" dirty="0">
                <a:solidFill>
                  <a:srgbClr val="000000"/>
                </a:solidFill>
                <a:latin typeface="Times New Roman"/>
                <a:ea typeface="Times New Roman"/>
                <a:cs typeface="Times New Roman"/>
                <a:sym typeface="Times New Roman"/>
              </a:rPr>
              <a:t>-&gt; Explain Zero Day Vulnerability: a vulnerability which has not yet been patched, </a:t>
            </a:r>
            <a:r>
              <a:rPr lang="en-US" dirty="0"/>
              <a:t>and may not be known to the wider world, and is actively being used.</a:t>
            </a:r>
          </a:p>
        </p:txBody>
      </p:sp>
      <p:sp>
        <p:nvSpPr>
          <p:cNvPr id="212" name="Shape 212"/>
          <p:cNvSpPr txBox="1">
            <a:spLocks noGrp="1"/>
          </p:cNvSpPr>
          <p:nvPr>
            <p:ph type="sldNum" idx="12"/>
          </p:nvPr>
        </p:nvSpPr>
        <p:spPr>
          <a:xfrm>
            <a:off x="3884613" y="8685213"/>
            <a:ext cx="2970212" cy="455612"/>
          </a:xfrm>
          <a:prstGeom prst="rect">
            <a:avLst/>
          </a:prstGeom>
          <a:noFill/>
          <a:ln>
            <a:noFill/>
          </a:ln>
        </p:spPr>
        <p:txBody>
          <a:bodyPr wrap="square" lIns="90000" tIns="46800" rIns="90000" bIns="46800" anchor="b" anchorCtr="0">
            <a:noAutofit/>
          </a:bodyPr>
          <a:lstStyle/>
          <a:p>
            <a:pPr marL="215900" marR="0" lvl="0" indent="-250190" algn="r" rtl="0">
              <a:spcBef>
                <a:spcPts val="0"/>
              </a:spcBef>
              <a:spcAft>
                <a:spcPts val="0"/>
              </a:spcAft>
              <a:buClr>
                <a:srgbClr val="000000"/>
              </a:buClr>
              <a:buSzPts val="540"/>
              <a:buFont typeface="Noto Sans Symbols"/>
              <a:buNone/>
            </a:pPr>
            <a:fld id="{00000000-1234-1234-1234-123412341234}" type="slidenum">
              <a:rPr lang="en-US" sz="1200">
                <a:solidFill>
                  <a:srgbClr val="000000"/>
                </a:solidFill>
                <a:latin typeface="Times New Roman"/>
                <a:ea typeface="Times New Roman"/>
                <a:cs typeface="Times New Roman"/>
                <a:sym typeface="Times New Roman"/>
              </a:rPr>
              <a:t>19</a:t>
            </a:fld>
            <a:endParaRPr lang="en-US" sz="1200">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4366384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
        <p:cNvGrpSpPr/>
        <p:nvPr/>
      </p:nvGrpSpPr>
      <p:grpSpPr>
        <a:xfrm>
          <a:off x="0" y="0"/>
          <a:ext cx="0" cy="0"/>
          <a:chOff x="0" y="0"/>
          <a:chExt cx="0" cy="0"/>
        </a:xfrm>
      </p:grpSpPr>
      <p:sp>
        <p:nvSpPr>
          <p:cNvPr id="59" name="Shape 59"/>
          <p:cNvSpPr txBox="1">
            <a:spLocks noGrp="1"/>
          </p:cNvSpPr>
          <p:nvPr>
            <p:ph type="body" idx="1"/>
          </p:nvPr>
        </p:nvSpPr>
        <p:spPr>
          <a:xfrm>
            <a:off x="685800" y="4343400"/>
            <a:ext cx="5484813" cy="4113213"/>
          </a:xfrm>
          <a:prstGeom prst="rect">
            <a:avLst/>
          </a:prstGeom>
        </p:spPr>
        <p:txBody>
          <a:bodyPr wrap="square" lIns="91425" tIns="91425" rIns="91425" bIns="91425" anchor="t" anchorCtr="0">
            <a:noAutofit/>
          </a:bodyPr>
          <a:lstStyle/>
          <a:p>
            <a:pPr marL="0" lvl="0" indent="0">
              <a:spcBef>
                <a:spcPts val="0"/>
              </a:spcBef>
              <a:buNone/>
            </a:pPr>
            <a:endParaRPr/>
          </a:p>
        </p:txBody>
      </p:sp>
      <p:sp>
        <p:nvSpPr>
          <p:cNvPr id="60" name="Shape 60"/>
          <p:cNvSpPr>
            <a:spLocks noGrp="1" noRot="1" noChangeAspect="1"/>
          </p:cNvSpPr>
          <p:nvPr>
            <p:ph type="sldImg" idx="2"/>
          </p:nvPr>
        </p:nvSpPr>
        <p:spPr>
          <a:xfrm>
            <a:off x="1143000" y="685800"/>
            <a:ext cx="4570413" cy="342741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781928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Shape 217"/>
          <p:cNvSpPr txBox="1">
            <a:spLocks noGrp="1"/>
          </p:cNvSpPr>
          <p:nvPr>
            <p:ph type="body" idx="1"/>
          </p:nvPr>
        </p:nvSpPr>
        <p:spPr>
          <a:xfrm>
            <a:off x="685800" y="4343400"/>
            <a:ext cx="5484813" cy="4113213"/>
          </a:xfrm>
          <a:prstGeom prst="rect">
            <a:avLst/>
          </a:prstGeom>
        </p:spPr>
        <p:txBody>
          <a:bodyPr wrap="square" lIns="91425" tIns="91425" rIns="91425" bIns="91425" anchor="t" anchorCtr="0">
            <a:noAutofit/>
          </a:bodyPr>
          <a:lstStyle/>
          <a:p>
            <a:pPr marL="0" lvl="0" indent="0">
              <a:spcBef>
                <a:spcPts val="0"/>
              </a:spcBef>
              <a:buNone/>
            </a:pPr>
            <a:r>
              <a:rPr lang="en-US"/>
              <a:t>There are a few things that make Internet and Communication Technologies (ICTs), or “cyberspace” “special”, and not just an extension of existing security challenges. The key ones are outlined on this slide.</a:t>
            </a:r>
          </a:p>
        </p:txBody>
      </p:sp>
      <p:sp>
        <p:nvSpPr>
          <p:cNvPr id="218" name="Shape 218"/>
          <p:cNvSpPr>
            <a:spLocks noGrp="1" noRot="1" noChangeAspect="1"/>
          </p:cNvSpPr>
          <p:nvPr>
            <p:ph type="sldImg" idx="2"/>
          </p:nvPr>
        </p:nvSpPr>
        <p:spPr>
          <a:xfrm>
            <a:off x="1143000" y="685800"/>
            <a:ext cx="4570413" cy="342741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308745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Shape 253"/>
          <p:cNvSpPr>
            <a:spLocks noGrp="1" noRot="1" noChangeAspect="1"/>
          </p:cNvSpPr>
          <p:nvPr>
            <p:ph type="sldImg" idx="2"/>
          </p:nvPr>
        </p:nvSpPr>
        <p:spPr>
          <a:xfrm>
            <a:off x="1512888" y="517525"/>
            <a:ext cx="3832225" cy="2874963"/>
          </a:xfrm>
          <a:custGeom>
            <a:avLst/>
            <a:gdLst/>
            <a:ahLst/>
            <a:cxnLst/>
            <a:rect l="0" t="0" r="0" b="0"/>
            <a:pathLst>
              <a:path w="120000" h="120000" extrusionOk="0">
                <a:moveTo>
                  <a:pt x="0" y="0"/>
                </a:moveTo>
                <a:lnTo>
                  <a:pt x="120000" y="0"/>
                </a:lnTo>
                <a:lnTo>
                  <a:pt x="120000" y="120000"/>
                </a:lnTo>
                <a:lnTo>
                  <a:pt x="0" y="120000"/>
                </a:lnTo>
                <a:close/>
              </a:path>
            </a:pathLst>
          </a:custGeom>
          <a:noFill/>
          <a:ln w="12600" cap="sq" cmpd="sng">
            <a:solidFill>
              <a:srgbClr val="000000"/>
            </a:solidFill>
            <a:prstDash val="solid"/>
            <a:miter lim="800000"/>
            <a:headEnd type="none" w="med" len="med"/>
            <a:tailEnd type="none" w="med" len="med"/>
          </a:ln>
        </p:spPr>
      </p:sp>
      <p:sp>
        <p:nvSpPr>
          <p:cNvPr id="254" name="Shape 254"/>
          <p:cNvSpPr txBox="1">
            <a:spLocks noGrp="1"/>
          </p:cNvSpPr>
          <p:nvPr>
            <p:ph type="body" idx="1"/>
          </p:nvPr>
        </p:nvSpPr>
        <p:spPr>
          <a:xfrm>
            <a:off x="574431" y="3505199"/>
            <a:ext cx="5709000" cy="5040900"/>
          </a:xfrm>
          <a:prstGeom prst="rect">
            <a:avLst/>
          </a:prstGeom>
          <a:noFill/>
          <a:ln>
            <a:noFill/>
          </a:ln>
        </p:spPr>
        <p:txBody>
          <a:bodyPr wrap="square" lIns="91425" tIns="91425" rIns="91425" bIns="91425" anchor="t" anchorCtr="0">
            <a:noAutofit/>
          </a:bodyPr>
          <a:lstStyle/>
          <a:p>
            <a:pPr marL="0" marR="0" lvl="0" indent="-76200" algn="l" rtl="0">
              <a:spcBef>
                <a:spcPts val="0"/>
              </a:spcBef>
              <a:spcAft>
                <a:spcPts val="0"/>
              </a:spcAft>
              <a:buClr>
                <a:srgbClr val="000000"/>
              </a:buClr>
              <a:buSzPts val="1200"/>
              <a:buFont typeface="Times New Roman"/>
              <a:buNone/>
            </a:pPr>
            <a:r>
              <a:rPr lang="en-US" sz="1200" b="0" i="0" u="none" strike="noStrike" cap="none" dirty="0">
                <a:solidFill>
                  <a:srgbClr val="000000"/>
                </a:solidFill>
                <a:latin typeface="Times New Roman"/>
                <a:ea typeface="Times New Roman"/>
                <a:cs typeface="Times New Roman"/>
                <a:sym typeface="Times New Roman"/>
              </a:rPr>
              <a:t>Most security problems today in the internet, not surprisingly, are related to the same drivers as in the classical world: Financial gain and power</a:t>
            </a:r>
          </a:p>
          <a:p>
            <a:pPr marL="0" marR="0" lvl="0" indent="-76200" algn="l" rtl="0">
              <a:spcBef>
                <a:spcPts val="0"/>
              </a:spcBef>
              <a:spcAft>
                <a:spcPts val="0"/>
              </a:spcAft>
              <a:buClr>
                <a:srgbClr val="000000"/>
              </a:buClr>
              <a:buSzPts val="1200"/>
              <a:buFont typeface="Times New Roman"/>
              <a:buNone/>
            </a:pPr>
            <a:r>
              <a:rPr lang="en-US" sz="1200" b="0" i="0" u="none" strike="noStrike" cap="none" dirty="0">
                <a:solidFill>
                  <a:srgbClr val="000000"/>
                </a:solidFill>
                <a:latin typeface="Times New Roman"/>
                <a:ea typeface="Times New Roman"/>
                <a:cs typeface="Times New Roman"/>
                <a:sym typeface="Times New Roman"/>
              </a:rPr>
              <a:t>No attribution needed</a:t>
            </a:r>
            <a:br>
              <a:rPr lang="en-US" sz="1200" b="0" i="0" u="none" strike="noStrike" cap="none" dirty="0">
                <a:solidFill>
                  <a:srgbClr val="000000"/>
                </a:solidFill>
                <a:latin typeface="Times New Roman"/>
                <a:ea typeface="Times New Roman"/>
                <a:cs typeface="Times New Roman"/>
                <a:sym typeface="Times New Roman"/>
              </a:rPr>
            </a:br>
            <a:r>
              <a:rPr lang="en-US" sz="1200" b="0" i="0" u="none" strike="noStrike" cap="none" dirty="0">
                <a:solidFill>
                  <a:srgbClr val="000000"/>
                </a:solidFill>
                <a:latin typeface="Times New Roman"/>
                <a:ea typeface="Times New Roman"/>
                <a:cs typeface="Times New Roman"/>
                <a:sym typeface="Times New Roman"/>
              </a:rPr>
              <a:t>CC0 https://</a:t>
            </a:r>
            <a:r>
              <a:rPr lang="en-US" sz="1200" b="0" i="0" u="none" strike="noStrike" cap="none" dirty="0" err="1">
                <a:solidFill>
                  <a:srgbClr val="000000"/>
                </a:solidFill>
                <a:latin typeface="Times New Roman"/>
                <a:ea typeface="Times New Roman"/>
                <a:cs typeface="Times New Roman"/>
                <a:sym typeface="Times New Roman"/>
              </a:rPr>
              <a:t>pixabay.com</a:t>
            </a:r>
            <a:r>
              <a:rPr lang="en-US" sz="1200" b="0" i="0" u="none" strike="noStrike" cap="none" dirty="0">
                <a:solidFill>
                  <a:srgbClr val="000000"/>
                </a:solidFill>
                <a:latin typeface="Times New Roman"/>
                <a:ea typeface="Times New Roman"/>
                <a:cs typeface="Times New Roman"/>
                <a:sym typeface="Times New Roman"/>
              </a:rPr>
              <a:t>/p-1508440/?</a:t>
            </a:r>
            <a:r>
              <a:rPr lang="en-US" sz="1200" b="0" i="0" u="none" strike="noStrike" cap="none" dirty="0" err="1">
                <a:solidFill>
                  <a:srgbClr val="000000"/>
                </a:solidFill>
                <a:latin typeface="Times New Roman"/>
                <a:ea typeface="Times New Roman"/>
                <a:cs typeface="Times New Roman"/>
                <a:sym typeface="Times New Roman"/>
              </a:rPr>
              <a:t>no_redirect</a:t>
            </a:r>
            <a:endParaRPr lang="en-US" sz="1200" b="0" i="0" u="none" strike="noStrike" cap="none" dirty="0">
              <a:solidFill>
                <a:srgbClr val="000000"/>
              </a:solidFill>
              <a:latin typeface="Times New Roman"/>
              <a:ea typeface="Times New Roman"/>
              <a:cs typeface="Times New Roman"/>
              <a:sym typeface="Times New Roman"/>
            </a:endParaRPr>
          </a:p>
          <a:p>
            <a:pPr marL="0" marR="0" lvl="0" indent="-76200" algn="l" rtl="0">
              <a:spcBef>
                <a:spcPts val="0"/>
              </a:spcBef>
              <a:spcAft>
                <a:spcPts val="0"/>
              </a:spcAft>
              <a:buClr>
                <a:srgbClr val="000000"/>
              </a:buClr>
              <a:buSzPts val="1200"/>
              <a:buFont typeface="Times New Roman"/>
              <a:buNone/>
            </a:pPr>
            <a:endParaRPr lang="en-US" sz="1200" b="0" i="0" u="none" strike="noStrike" cap="none" dirty="0">
              <a:solidFill>
                <a:srgbClr val="000000"/>
              </a:solidFill>
              <a:latin typeface="Times New Roman"/>
              <a:ea typeface="Times New Roman"/>
              <a:cs typeface="Times New Roman"/>
              <a:sym typeface="Times New Roman"/>
            </a:endParaRPr>
          </a:p>
        </p:txBody>
      </p:sp>
      <p:sp>
        <p:nvSpPr>
          <p:cNvPr id="255" name="Shape 255"/>
          <p:cNvSpPr txBox="1">
            <a:spLocks noGrp="1"/>
          </p:cNvSpPr>
          <p:nvPr>
            <p:ph type="sldNum" idx="12"/>
          </p:nvPr>
        </p:nvSpPr>
        <p:spPr>
          <a:xfrm>
            <a:off x="3886200" y="8686800"/>
            <a:ext cx="2971800" cy="457200"/>
          </a:xfrm>
          <a:prstGeom prst="rect">
            <a:avLst/>
          </a:prstGeom>
          <a:noFill/>
          <a:ln>
            <a:noFill/>
          </a:ln>
        </p:spPr>
        <p:txBody>
          <a:bodyPr wrap="square" lIns="91425" tIns="45700" rIns="91425" bIns="45700" anchor="b" anchorCtr="0">
            <a:noAutofit/>
          </a:bodyPr>
          <a:lstStyle/>
          <a:p>
            <a:pPr marL="215900" marR="0" lvl="0" indent="-250190" algn="r" rtl="0">
              <a:spcBef>
                <a:spcPts val="0"/>
              </a:spcBef>
              <a:spcAft>
                <a:spcPts val="0"/>
              </a:spcAft>
              <a:buClr>
                <a:srgbClr val="000000"/>
              </a:buClr>
              <a:buSzPts val="540"/>
              <a:buFont typeface="Arial"/>
              <a:buNone/>
            </a:pPr>
            <a:fld id="{00000000-1234-1234-1234-123412341234}" type="slidenum">
              <a:rPr lang="en-US" sz="1200">
                <a:solidFill>
                  <a:srgbClr val="000000"/>
                </a:solidFill>
                <a:latin typeface="Times New Roman"/>
                <a:ea typeface="Times New Roman"/>
                <a:cs typeface="Times New Roman"/>
                <a:sym typeface="Times New Roman"/>
              </a:rPr>
              <a:t>21</a:t>
            </a:fld>
            <a:endParaRPr lang="en-US" sz="1200">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9822840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Shape 260"/>
          <p:cNvSpPr>
            <a:spLocks noGrp="1" noRot="1" noChangeAspect="1"/>
          </p:cNvSpPr>
          <p:nvPr>
            <p:ph type="sldImg" idx="2"/>
          </p:nvPr>
        </p:nvSpPr>
        <p:spPr>
          <a:xfrm>
            <a:off x="1512888" y="517525"/>
            <a:ext cx="3832225" cy="2874963"/>
          </a:xfrm>
          <a:custGeom>
            <a:avLst/>
            <a:gdLst/>
            <a:ahLst/>
            <a:cxnLst/>
            <a:rect l="0" t="0" r="0" b="0"/>
            <a:pathLst>
              <a:path w="120000" h="120000" extrusionOk="0">
                <a:moveTo>
                  <a:pt x="0" y="0"/>
                </a:moveTo>
                <a:lnTo>
                  <a:pt x="120000" y="0"/>
                </a:lnTo>
                <a:lnTo>
                  <a:pt x="120000" y="120000"/>
                </a:lnTo>
                <a:lnTo>
                  <a:pt x="0" y="120000"/>
                </a:lnTo>
                <a:close/>
              </a:path>
            </a:pathLst>
          </a:custGeom>
          <a:noFill/>
          <a:ln w="12600" cap="sq" cmpd="sng">
            <a:solidFill>
              <a:srgbClr val="000000"/>
            </a:solidFill>
            <a:prstDash val="solid"/>
            <a:miter lim="800000"/>
            <a:headEnd type="none" w="med" len="med"/>
            <a:tailEnd type="none" w="med" len="med"/>
          </a:ln>
        </p:spPr>
      </p:sp>
      <p:sp>
        <p:nvSpPr>
          <p:cNvPr id="261" name="Shape 261"/>
          <p:cNvSpPr txBox="1">
            <a:spLocks noGrp="1"/>
          </p:cNvSpPr>
          <p:nvPr>
            <p:ph type="body" idx="1"/>
          </p:nvPr>
        </p:nvSpPr>
        <p:spPr>
          <a:xfrm>
            <a:off x="574431" y="3505199"/>
            <a:ext cx="5709000" cy="5040900"/>
          </a:xfrm>
          <a:prstGeom prst="rect">
            <a:avLst/>
          </a:prstGeom>
          <a:noFill/>
          <a:ln>
            <a:noFill/>
          </a:ln>
        </p:spPr>
        <p:txBody>
          <a:bodyPr wrap="square" lIns="91425" tIns="91425" rIns="91425" bIns="91425" anchor="t" anchorCtr="0">
            <a:noAutofit/>
          </a:bodyPr>
          <a:lstStyle/>
          <a:p>
            <a:pPr marL="0" marR="0" lvl="0" indent="-76200" algn="l" rtl="0">
              <a:spcBef>
                <a:spcPts val="0"/>
              </a:spcBef>
              <a:spcAft>
                <a:spcPts val="0"/>
              </a:spcAft>
              <a:buClr>
                <a:srgbClr val="000000"/>
              </a:buClr>
              <a:buSzPts val="1200"/>
              <a:buFont typeface="Times New Roman"/>
              <a:buNone/>
            </a:pPr>
            <a:r>
              <a:rPr lang="en-US" sz="1200" b="0" i="0" u="none" strike="noStrike" cap="none" dirty="0">
                <a:solidFill>
                  <a:srgbClr val="000000"/>
                </a:solidFill>
                <a:latin typeface="Times New Roman"/>
                <a:ea typeface="Times New Roman"/>
                <a:cs typeface="Times New Roman"/>
                <a:sym typeface="Times New Roman"/>
              </a:rPr>
              <a:t>There</a:t>
            </a:r>
            <a:r>
              <a:rPr lang="en-US" sz="1200" b="0" i="0" u="none" strike="noStrike" cap="none" baseline="0" dirty="0">
                <a:solidFill>
                  <a:srgbClr val="000000"/>
                </a:solidFill>
                <a:latin typeface="Times New Roman"/>
                <a:ea typeface="Times New Roman"/>
                <a:cs typeface="Times New Roman"/>
                <a:sym typeface="Times New Roman"/>
              </a:rPr>
              <a:t> are different types of actors:</a:t>
            </a:r>
          </a:p>
          <a:p>
            <a:pPr marL="0" marR="0" lvl="0" indent="-76200" algn="l" rtl="0">
              <a:spcBef>
                <a:spcPts val="0"/>
              </a:spcBef>
              <a:spcAft>
                <a:spcPts val="0"/>
              </a:spcAft>
              <a:buClr>
                <a:srgbClr val="000000"/>
              </a:buClr>
              <a:buSzPts val="1200"/>
              <a:buFont typeface="Times New Roman"/>
              <a:buNone/>
            </a:pPr>
            <a:r>
              <a:rPr lang="en-US" sz="1200" b="0" i="0" u="none" strike="noStrike" cap="none" baseline="0" dirty="0">
                <a:solidFill>
                  <a:srgbClr val="000000"/>
                </a:solidFill>
                <a:latin typeface="Times New Roman"/>
                <a:ea typeface="Times New Roman"/>
                <a:cs typeface="Times New Roman"/>
                <a:sym typeface="Times New Roman"/>
              </a:rPr>
              <a:t>- The oldest ones are what I call Vandals: They think it’s cool to hack a big website and put their slogan on. These people have been around for a long time. Today they are more of an annoyance, than a big problem. </a:t>
            </a:r>
          </a:p>
          <a:p>
            <a:pPr marL="0" marR="0" lvl="0" indent="-76200" algn="l" rtl="0">
              <a:spcBef>
                <a:spcPts val="0"/>
              </a:spcBef>
              <a:spcAft>
                <a:spcPts val="0"/>
              </a:spcAft>
              <a:buClr>
                <a:srgbClr val="000000"/>
              </a:buClr>
              <a:buSzPts val="1200"/>
              <a:buFont typeface="Times New Roman"/>
              <a:buNone/>
            </a:pPr>
            <a:endParaRPr lang="en-US" sz="1200" b="0" i="0" u="none" strike="noStrike" cap="none" baseline="0" dirty="0">
              <a:solidFill>
                <a:srgbClr val="000000"/>
              </a:solidFill>
              <a:latin typeface="Times New Roman"/>
              <a:ea typeface="Times New Roman"/>
              <a:cs typeface="Times New Roman"/>
              <a:sym typeface="Times New Roman"/>
            </a:endParaRPr>
          </a:p>
          <a:p>
            <a:pPr marL="95250" marR="0" lvl="0" indent="-171450" algn="l" rtl="0">
              <a:spcBef>
                <a:spcPts val="0"/>
              </a:spcBef>
              <a:spcAft>
                <a:spcPts val="0"/>
              </a:spcAft>
              <a:buClr>
                <a:srgbClr val="000000"/>
              </a:buClr>
              <a:buSzPts val="1200"/>
              <a:buFontTx/>
              <a:buChar char="-"/>
            </a:pPr>
            <a:r>
              <a:rPr lang="en-US" sz="1200" b="0" i="0" u="none" strike="noStrike" cap="none" dirty="0">
                <a:solidFill>
                  <a:srgbClr val="000000"/>
                </a:solidFill>
                <a:latin typeface="Times New Roman"/>
                <a:ea typeface="Times New Roman"/>
                <a:cs typeface="Times New Roman"/>
                <a:sym typeface="Times New Roman"/>
              </a:rPr>
              <a:t>Then we have criminals, which today are the biggest issue for most users. They are mostly financially motivated</a:t>
            </a:r>
            <a:r>
              <a:rPr lang="en-US" sz="1200" b="0" i="0" u="none" strike="noStrike" cap="none" baseline="0" dirty="0">
                <a:solidFill>
                  <a:srgbClr val="000000"/>
                </a:solidFill>
                <a:latin typeface="Times New Roman"/>
                <a:ea typeface="Times New Roman"/>
                <a:cs typeface="Times New Roman"/>
                <a:sym typeface="Times New Roman"/>
              </a:rPr>
              <a:t> and increasingly part of organized crime.</a:t>
            </a:r>
          </a:p>
          <a:p>
            <a:pPr marL="95250" marR="0" lvl="0" indent="-171450" algn="l" rtl="0">
              <a:spcBef>
                <a:spcPts val="0"/>
              </a:spcBef>
              <a:spcAft>
                <a:spcPts val="0"/>
              </a:spcAft>
              <a:buClr>
                <a:srgbClr val="000000"/>
              </a:buClr>
              <a:buSzPts val="1200"/>
              <a:buFontTx/>
              <a:buChar char="-"/>
            </a:pPr>
            <a:r>
              <a:rPr lang="en-US" sz="1200" b="0" i="0" u="none" strike="noStrike" cap="none" baseline="0" dirty="0">
                <a:solidFill>
                  <a:srgbClr val="000000"/>
                </a:solidFill>
                <a:latin typeface="Times New Roman"/>
                <a:ea typeface="Times New Roman"/>
                <a:cs typeface="Times New Roman"/>
                <a:sym typeface="Times New Roman"/>
              </a:rPr>
              <a:t>State actors should not be a surprise since Snowden at least</a:t>
            </a:r>
          </a:p>
          <a:p>
            <a:pPr marL="95250" marR="0" lvl="0" indent="-171450" algn="l" rtl="0">
              <a:spcBef>
                <a:spcPts val="0"/>
              </a:spcBef>
              <a:spcAft>
                <a:spcPts val="0"/>
              </a:spcAft>
              <a:buClr>
                <a:srgbClr val="000000"/>
              </a:buClr>
              <a:buSzPts val="1200"/>
              <a:buFontTx/>
              <a:buChar char="-"/>
            </a:pPr>
            <a:endParaRPr sz="1200" b="0" i="0" u="none" strike="noStrike" cap="none" dirty="0">
              <a:solidFill>
                <a:srgbClr val="000000"/>
              </a:solidFill>
              <a:latin typeface="Times New Roman"/>
              <a:ea typeface="Times New Roman"/>
              <a:cs typeface="Times New Roman"/>
              <a:sym typeface="Times New Roman"/>
            </a:endParaRPr>
          </a:p>
        </p:txBody>
      </p:sp>
      <p:sp>
        <p:nvSpPr>
          <p:cNvPr id="262" name="Shape 262"/>
          <p:cNvSpPr txBox="1">
            <a:spLocks noGrp="1"/>
          </p:cNvSpPr>
          <p:nvPr>
            <p:ph type="sldNum" idx="12"/>
          </p:nvPr>
        </p:nvSpPr>
        <p:spPr>
          <a:xfrm>
            <a:off x="3886200" y="8686800"/>
            <a:ext cx="2971800" cy="457200"/>
          </a:xfrm>
          <a:prstGeom prst="rect">
            <a:avLst/>
          </a:prstGeom>
          <a:noFill/>
          <a:ln>
            <a:noFill/>
          </a:ln>
        </p:spPr>
        <p:txBody>
          <a:bodyPr wrap="square" lIns="91425" tIns="45700" rIns="91425" bIns="45700" anchor="b" anchorCtr="0">
            <a:noAutofit/>
          </a:bodyPr>
          <a:lstStyle/>
          <a:p>
            <a:pPr marL="215900" marR="0" lvl="0" indent="-250190" algn="r" rtl="0">
              <a:spcBef>
                <a:spcPts val="0"/>
              </a:spcBef>
              <a:spcAft>
                <a:spcPts val="0"/>
              </a:spcAft>
              <a:buClr>
                <a:srgbClr val="000000"/>
              </a:buClr>
              <a:buSzPts val="540"/>
              <a:buFont typeface="Arial"/>
              <a:buNone/>
            </a:pPr>
            <a:fld id="{00000000-1234-1234-1234-123412341234}" type="slidenum">
              <a:rPr lang="en-US" sz="1200">
                <a:solidFill>
                  <a:srgbClr val="000000"/>
                </a:solidFill>
                <a:latin typeface="Times New Roman"/>
                <a:ea typeface="Times New Roman"/>
                <a:cs typeface="Times New Roman"/>
                <a:sym typeface="Times New Roman"/>
              </a:rPr>
              <a:t>22</a:t>
            </a:fld>
            <a:endParaRPr lang="en-US" sz="1200">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15406288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Shape 269"/>
          <p:cNvSpPr txBox="1">
            <a:spLocks noGrp="1"/>
          </p:cNvSpPr>
          <p:nvPr>
            <p:ph type="body" idx="1"/>
          </p:nvPr>
        </p:nvSpPr>
        <p:spPr>
          <a:xfrm>
            <a:off x="685784" y="4343396"/>
            <a:ext cx="5486386" cy="4114791"/>
          </a:xfrm>
          <a:prstGeom prst="rect">
            <a:avLst/>
          </a:prstGeom>
          <a:noFill/>
          <a:ln>
            <a:noFill/>
          </a:ln>
        </p:spPr>
        <p:txBody>
          <a:bodyPr wrap="square" lIns="81350" tIns="81350" rIns="81350" bIns="81350" anchor="t" anchorCtr="0">
            <a:noAutofit/>
          </a:bodyPr>
          <a:lstStyle/>
          <a:p>
            <a:pPr marL="0" marR="0" lvl="0" indent="-76200" algn="l" rtl="0">
              <a:spcBef>
                <a:spcPts val="0"/>
              </a:spcBef>
              <a:spcAft>
                <a:spcPts val="0"/>
              </a:spcAft>
              <a:buClr>
                <a:srgbClr val="000000"/>
              </a:buClr>
              <a:buSzPts val="1200"/>
              <a:buFont typeface="Times New Roman"/>
              <a:buNone/>
            </a:pPr>
            <a:r>
              <a:rPr lang="en-US" sz="1200" b="0" i="0" u="none" strike="noStrike" cap="none">
                <a:solidFill>
                  <a:srgbClr val="000000"/>
                </a:solidFill>
                <a:latin typeface="Times New Roman"/>
                <a:ea typeface="Times New Roman"/>
                <a:cs typeface="Times New Roman"/>
                <a:sym typeface="Times New Roman"/>
              </a:rPr>
              <a:t>Cybercrime today is service oriented market economy.</a:t>
            </a:r>
          </a:p>
          <a:p>
            <a:pPr marL="0" marR="0" lvl="0" indent="-76200" algn="l" rtl="0">
              <a:spcBef>
                <a:spcPts val="0"/>
              </a:spcBef>
              <a:spcAft>
                <a:spcPts val="0"/>
              </a:spcAft>
              <a:buClr>
                <a:srgbClr val="000000"/>
              </a:buClr>
              <a:buSzPts val="1200"/>
              <a:buFont typeface="Times New Roman"/>
              <a:buNone/>
            </a:pPr>
            <a:endParaRPr sz="1200" b="0" i="0" u="none" strike="noStrike" cap="none">
              <a:solidFill>
                <a:srgbClr val="000000"/>
              </a:solidFill>
              <a:latin typeface="Times New Roman"/>
              <a:ea typeface="Times New Roman"/>
              <a:cs typeface="Times New Roman"/>
              <a:sym typeface="Times New Roman"/>
            </a:endParaRPr>
          </a:p>
        </p:txBody>
      </p:sp>
      <p:sp>
        <p:nvSpPr>
          <p:cNvPr id="270" name="Shape 27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600" cap="sq" cmpd="sng">
            <a:solidFill>
              <a:srgbClr val="000000"/>
            </a:solidFill>
            <a:prstDash val="solid"/>
            <a:miter lim="800000"/>
            <a:headEnd type="none" w="med" len="med"/>
            <a:tailEnd type="none" w="med" len="med"/>
          </a:ln>
        </p:spPr>
      </p:sp>
    </p:spTree>
    <p:extLst>
      <p:ext uri="{BB962C8B-B14F-4D97-AF65-F5344CB8AC3E}">
        <p14:creationId xmlns:p14="http://schemas.microsoft.com/office/powerpoint/2010/main" val="11380609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Shape 330"/>
          <p:cNvSpPr txBox="1">
            <a:spLocks noGrp="1"/>
          </p:cNvSpPr>
          <p:nvPr>
            <p:ph type="body" idx="1"/>
          </p:nvPr>
        </p:nvSpPr>
        <p:spPr>
          <a:xfrm>
            <a:off x="685784" y="4343396"/>
            <a:ext cx="5486400" cy="4114800"/>
          </a:xfrm>
          <a:prstGeom prst="rect">
            <a:avLst/>
          </a:prstGeom>
          <a:noFill/>
          <a:ln>
            <a:noFill/>
          </a:ln>
        </p:spPr>
        <p:txBody>
          <a:bodyPr wrap="square" lIns="81350" tIns="81350" rIns="81350" bIns="81350" anchor="t" anchorCtr="0">
            <a:noAutofit/>
          </a:bodyPr>
          <a:lstStyle/>
          <a:p>
            <a:pPr marL="0" marR="0" lvl="0" indent="-76200" algn="l" rtl="0">
              <a:spcBef>
                <a:spcPts val="0"/>
              </a:spcBef>
              <a:spcAft>
                <a:spcPts val="0"/>
              </a:spcAft>
              <a:buClr>
                <a:srgbClr val="000000"/>
              </a:buClr>
              <a:buSzPts val="1200"/>
              <a:buFont typeface="Times New Roman"/>
              <a:buNone/>
            </a:pPr>
            <a:r>
              <a:rPr lang="en-US" sz="1200" b="0" i="0" u="none" strike="noStrike" cap="none" dirty="0">
                <a:solidFill>
                  <a:srgbClr val="000000"/>
                </a:solidFill>
                <a:latin typeface="Times New Roman"/>
                <a:ea typeface="Times New Roman"/>
                <a:cs typeface="Times New Roman"/>
                <a:sym typeface="Times New Roman"/>
              </a:rPr>
              <a:t>And seems to blur increasingly with state sponsored activities. This makes attribution very difficult.</a:t>
            </a:r>
            <a:br>
              <a:rPr lang="en-US" sz="1200" b="0" i="0" u="none" strike="noStrike" cap="none" dirty="0">
                <a:solidFill>
                  <a:srgbClr val="000000"/>
                </a:solidFill>
                <a:latin typeface="Times New Roman"/>
                <a:ea typeface="Times New Roman"/>
                <a:cs typeface="Times New Roman"/>
                <a:sym typeface="Times New Roman"/>
              </a:rPr>
            </a:br>
            <a:r>
              <a:rPr lang="en-US" sz="1200" b="0" i="0" u="none" strike="noStrike" cap="none" dirty="0">
                <a:solidFill>
                  <a:srgbClr val="000000"/>
                </a:solidFill>
                <a:latin typeface="Times New Roman"/>
                <a:ea typeface="Times New Roman"/>
                <a:cs typeface="Times New Roman"/>
                <a:sym typeface="Times New Roman"/>
              </a:rPr>
              <a:t>Make sure to mention that this</a:t>
            </a:r>
            <a:r>
              <a:rPr lang="en-US" sz="1200" b="0" i="0" u="none" strike="noStrike" cap="none" baseline="0" dirty="0">
                <a:solidFill>
                  <a:srgbClr val="000000"/>
                </a:solidFill>
                <a:latin typeface="Times New Roman"/>
                <a:ea typeface="Times New Roman"/>
                <a:cs typeface="Times New Roman"/>
                <a:sym typeface="Times New Roman"/>
              </a:rPr>
              <a:t> is not about Russia, but about all state actors. </a:t>
            </a:r>
          </a:p>
          <a:p>
            <a:pPr marL="0" marR="0" lvl="0" indent="-76200" algn="l" rtl="0">
              <a:spcBef>
                <a:spcPts val="0"/>
              </a:spcBef>
              <a:spcAft>
                <a:spcPts val="0"/>
              </a:spcAft>
              <a:buClr>
                <a:srgbClr val="000000"/>
              </a:buClr>
              <a:buSzPts val="1200"/>
              <a:buFont typeface="Times New Roman"/>
              <a:buNone/>
            </a:pPr>
            <a:r>
              <a:rPr lang="en-US" sz="1200" b="0" i="0" u="none" strike="noStrike" cap="none" baseline="0" dirty="0">
                <a:solidFill>
                  <a:srgbClr val="000000"/>
                </a:solidFill>
                <a:latin typeface="Times New Roman"/>
                <a:ea typeface="Times New Roman"/>
                <a:cs typeface="Times New Roman"/>
                <a:sym typeface="Times New Roman"/>
              </a:rPr>
              <a:t>Joke: People say if it’s very advanced, it’s Mossad. What stops Mossad from performing a not advanced attack?</a:t>
            </a:r>
          </a:p>
          <a:p>
            <a:pPr marL="0" marR="0" lvl="0" indent="-76200" algn="l" rtl="0">
              <a:spcBef>
                <a:spcPts val="0"/>
              </a:spcBef>
              <a:spcAft>
                <a:spcPts val="0"/>
              </a:spcAft>
              <a:buClr>
                <a:srgbClr val="000000"/>
              </a:buClr>
              <a:buSzPts val="1200"/>
              <a:buFont typeface="Times New Roman"/>
              <a:buNone/>
            </a:pPr>
            <a:endParaRPr lang="en-US" sz="1200" b="0" i="0" u="none" strike="noStrike" cap="none" baseline="0" dirty="0">
              <a:solidFill>
                <a:srgbClr val="000000"/>
              </a:solidFill>
              <a:latin typeface="Times New Roman"/>
              <a:ea typeface="Times New Roman"/>
              <a:cs typeface="Times New Roman"/>
              <a:sym typeface="Times New Roman"/>
            </a:endParaRPr>
          </a:p>
          <a:p>
            <a:pPr marL="0" marR="0" lvl="0" indent="-76200" algn="l" rtl="0">
              <a:spcBef>
                <a:spcPts val="0"/>
              </a:spcBef>
              <a:spcAft>
                <a:spcPts val="0"/>
              </a:spcAft>
              <a:buClr>
                <a:srgbClr val="000000"/>
              </a:buClr>
              <a:buSzPts val="1200"/>
              <a:buFont typeface="Times New Roman"/>
              <a:buNone/>
            </a:pPr>
            <a:endParaRPr lang="en-US" sz="1200" b="0" i="0" u="none" strike="noStrike" cap="none" dirty="0">
              <a:solidFill>
                <a:srgbClr val="000000"/>
              </a:solidFill>
              <a:latin typeface="Times New Roman"/>
              <a:ea typeface="Times New Roman"/>
              <a:cs typeface="Times New Roman"/>
              <a:sym typeface="Times New Roman"/>
            </a:endParaRPr>
          </a:p>
          <a:p>
            <a:pPr marL="0" marR="0" lvl="0" indent="-76200" algn="l" rtl="0">
              <a:spcBef>
                <a:spcPts val="0"/>
              </a:spcBef>
              <a:spcAft>
                <a:spcPts val="0"/>
              </a:spcAft>
              <a:buClr>
                <a:srgbClr val="000000"/>
              </a:buClr>
              <a:buSzPts val="1200"/>
              <a:buFont typeface="Times New Roman"/>
              <a:buNone/>
            </a:pPr>
            <a:endParaRPr sz="1200" b="0" i="0" u="none" strike="noStrike" cap="none" dirty="0">
              <a:solidFill>
                <a:srgbClr val="000000"/>
              </a:solidFill>
              <a:latin typeface="Times New Roman"/>
              <a:ea typeface="Times New Roman"/>
              <a:cs typeface="Times New Roman"/>
              <a:sym typeface="Times New Roman"/>
            </a:endParaRPr>
          </a:p>
          <a:p>
            <a:pPr marL="0" marR="0" lvl="0" indent="-76200" algn="l" rtl="0">
              <a:spcBef>
                <a:spcPts val="0"/>
              </a:spcBef>
              <a:spcAft>
                <a:spcPts val="0"/>
              </a:spcAft>
              <a:buClr>
                <a:srgbClr val="000000"/>
              </a:buClr>
              <a:buSzPts val="1200"/>
              <a:buFont typeface="Times New Roman"/>
              <a:buNone/>
            </a:pPr>
            <a:endParaRPr sz="1200" b="0" i="0" u="none" strike="noStrike" cap="none" dirty="0">
              <a:solidFill>
                <a:srgbClr val="000000"/>
              </a:solidFill>
              <a:latin typeface="Times New Roman"/>
              <a:ea typeface="Times New Roman"/>
              <a:cs typeface="Times New Roman"/>
              <a:sym typeface="Times New Roman"/>
            </a:endParaRPr>
          </a:p>
        </p:txBody>
      </p:sp>
      <p:sp>
        <p:nvSpPr>
          <p:cNvPr id="331" name="Shape 33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600" cap="sq" cmpd="sng">
            <a:solidFill>
              <a:srgbClr val="000000"/>
            </a:solidFill>
            <a:prstDash val="solid"/>
            <a:miter lim="800000"/>
            <a:headEnd type="none" w="med" len="med"/>
            <a:tailEnd type="none" w="med" len="med"/>
          </a:ln>
        </p:spPr>
      </p:sp>
    </p:spTree>
    <p:extLst>
      <p:ext uri="{BB962C8B-B14F-4D97-AF65-F5344CB8AC3E}">
        <p14:creationId xmlns:p14="http://schemas.microsoft.com/office/powerpoint/2010/main" val="19015979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Shape 335"/>
          <p:cNvSpPr>
            <a:spLocks noGrp="1" noRot="1" noChangeAspect="1"/>
          </p:cNvSpPr>
          <p:nvPr>
            <p:ph type="sldImg" idx="2"/>
          </p:nvPr>
        </p:nvSpPr>
        <p:spPr>
          <a:xfrm>
            <a:off x="1512888" y="517525"/>
            <a:ext cx="3832225" cy="2874963"/>
          </a:xfrm>
          <a:custGeom>
            <a:avLst/>
            <a:gdLst/>
            <a:ahLst/>
            <a:cxnLst/>
            <a:rect l="0" t="0" r="0" b="0"/>
            <a:pathLst>
              <a:path w="120000" h="120000" extrusionOk="0">
                <a:moveTo>
                  <a:pt x="0" y="0"/>
                </a:moveTo>
                <a:lnTo>
                  <a:pt x="120000" y="0"/>
                </a:lnTo>
                <a:lnTo>
                  <a:pt x="120000" y="120000"/>
                </a:lnTo>
                <a:lnTo>
                  <a:pt x="0" y="120000"/>
                </a:lnTo>
                <a:close/>
              </a:path>
            </a:pathLst>
          </a:custGeom>
          <a:noFill/>
          <a:ln w="12600" cap="sq" cmpd="sng">
            <a:solidFill>
              <a:srgbClr val="000000"/>
            </a:solidFill>
            <a:prstDash val="solid"/>
            <a:miter lim="800000"/>
            <a:headEnd type="none" w="med" len="med"/>
            <a:tailEnd type="none" w="med" len="med"/>
          </a:ln>
        </p:spPr>
      </p:sp>
      <p:sp>
        <p:nvSpPr>
          <p:cNvPr id="336" name="Shape 336"/>
          <p:cNvSpPr txBox="1">
            <a:spLocks noGrp="1"/>
          </p:cNvSpPr>
          <p:nvPr>
            <p:ph type="body" idx="1"/>
          </p:nvPr>
        </p:nvSpPr>
        <p:spPr>
          <a:xfrm>
            <a:off x="574431" y="3505199"/>
            <a:ext cx="5709000" cy="5040900"/>
          </a:xfrm>
          <a:prstGeom prst="rect">
            <a:avLst/>
          </a:prstGeom>
          <a:noFill/>
          <a:ln>
            <a:noFill/>
          </a:ln>
        </p:spPr>
        <p:txBody>
          <a:bodyPr wrap="square" lIns="91425" tIns="91425" rIns="91425" bIns="91425" anchor="t" anchorCtr="0">
            <a:noAutofit/>
          </a:bodyPr>
          <a:lstStyle/>
          <a:p>
            <a:pPr marL="0" marR="0" lvl="0" indent="-76200" algn="l" rtl="0">
              <a:spcBef>
                <a:spcPts val="0"/>
              </a:spcBef>
              <a:spcAft>
                <a:spcPts val="0"/>
              </a:spcAft>
              <a:buClr>
                <a:srgbClr val="000000"/>
              </a:buClr>
              <a:buSzPts val="1200"/>
              <a:buFont typeface="Times New Roman"/>
              <a:buNone/>
            </a:pPr>
            <a:r>
              <a:rPr lang="en-US" sz="1200" b="0" i="0" u="none" strike="noStrike" cap="none">
                <a:solidFill>
                  <a:srgbClr val="000000"/>
                </a:solidFill>
                <a:latin typeface="Times New Roman"/>
                <a:ea typeface="Times New Roman"/>
                <a:cs typeface="Times New Roman"/>
                <a:sym typeface="Times New Roman"/>
              </a:rPr>
              <a:t>Cybercrime is not some Hollywood Cyber fiction thingy, but causes unbelievable harm and suffering. Underground marketplaces for example are geared towards teenagers selling them drugs. </a:t>
            </a:r>
          </a:p>
        </p:txBody>
      </p:sp>
      <p:sp>
        <p:nvSpPr>
          <p:cNvPr id="337" name="Shape 337"/>
          <p:cNvSpPr txBox="1">
            <a:spLocks noGrp="1"/>
          </p:cNvSpPr>
          <p:nvPr>
            <p:ph type="sldNum" idx="12"/>
          </p:nvPr>
        </p:nvSpPr>
        <p:spPr>
          <a:xfrm>
            <a:off x="3886200" y="8686800"/>
            <a:ext cx="2971800" cy="457200"/>
          </a:xfrm>
          <a:prstGeom prst="rect">
            <a:avLst/>
          </a:prstGeom>
          <a:noFill/>
          <a:ln>
            <a:noFill/>
          </a:ln>
        </p:spPr>
        <p:txBody>
          <a:bodyPr wrap="square" lIns="91425" tIns="45700" rIns="91425" bIns="45700" anchor="b" anchorCtr="0">
            <a:noAutofit/>
          </a:bodyPr>
          <a:lstStyle/>
          <a:p>
            <a:pPr marL="215900" marR="0" lvl="0" indent="-250190" algn="r" rtl="0">
              <a:spcBef>
                <a:spcPts val="0"/>
              </a:spcBef>
              <a:spcAft>
                <a:spcPts val="0"/>
              </a:spcAft>
              <a:buClr>
                <a:srgbClr val="000000"/>
              </a:buClr>
              <a:buSzPts val="540"/>
              <a:buFont typeface="Arial"/>
              <a:buNone/>
            </a:pPr>
            <a:fld id="{00000000-1234-1234-1234-123412341234}" type="slidenum">
              <a:rPr lang="en-US" sz="1200">
                <a:solidFill>
                  <a:srgbClr val="000000"/>
                </a:solidFill>
                <a:latin typeface="Times New Roman"/>
                <a:ea typeface="Times New Roman"/>
                <a:cs typeface="Times New Roman"/>
                <a:sym typeface="Times New Roman"/>
              </a:rPr>
              <a:t>25</a:t>
            </a:fld>
            <a:endParaRPr lang="en-US" sz="1200">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13043714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Shape 342"/>
          <p:cNvSpPr>
            <a:spLocks noGrp="1" noRot="1" noChangeAspect="1"/>
          </p:cNvSpPr>
          <p:nvPr>
            <p:ph type="sldImg" idx="2"/>
          </p:nvPr>
        </p:nvSpPr>
        <p:spPr>
          <a:xfrm>
            <a:off x="1512888" y="517525"/>
            <a:ext cx="3832225" cy="2874963"/>
          </a:xfrm>
          <a:custGeom>
            <a:avLst/>
            <a:gdLst/>
            <a:ahLst/>
            <a:cxnLst/>
            <a:rect l="0" t="0" r="0" b="0"/>
            <a:pathLst>
              <a:path w="120000" h="120000" extrusionOk="0">
                <a:moveTo>
                  <a:pt x="0" y="0"/>
                </a:moveTo>
                <a:lnTo>
                  <a:pt x="120000" y="0"/>
                </a:lnTo>
                <a:lnTo>
                  <a:pt x="120000" y="120000"/>
                </a:lnTo>
                <a:lnTo>
                  <a:pt x="0" y="120000"/>
                </a:lnTo>
                <a:close/>
              </a:path>
            </a:pathLst>
          </a:custGeom>
          <a:noFill/>
          <a:ln>
            <a:noFill/>
          </a:ln>
        </p:spPr>
      </p:sp>
      <p:sp>
        <p:nvSpPr>
          <p:cNvPr id="343" name="Shape 343"/>
          <p:cNvSpPr txBox="1">
            <a:spLocks noGrp="1"/>
          </p:cNvSpPr>
          <p:nvPr>
            <p:ph type="body" idx="1"/>
          </p:nvPr>
        </p:nvSpPr>
        <p:spPr>
          <a:xfrm>
            <a:off x="574431" y="3505199"/>
            <a:ext cx="5709000" cy="5040900"/>
          </a:xfrm>
          <a:prstGeom prst="rect">
            <a:avLst/>
          </a:prstGeom>
          <a:noFill/>
          <a:ln>
            <a:noFill/>
          </a:ln>
        </p:spPr>
        <p:txBody>
          <a:bodyPr wrap="square" lIns="91425" tIns="45700" rIns="91425" bIns="45700" anchor="t" anchorCtr="0">
            <a:noAutofit/>
          </a:bodyPr>
          <a:lstStyle/>
          <a:p>
            <a:pPr marL="0" marR="0" lvl="0" indent="-63500" algn="l" rtl="0">
              <a:spcBef>
                <a:spcPts val="0"/>
              </a:spcBef>
              <a:spcAft>
                <a:spcPts val="0"/>
              </a:spcAft>
              <a:buClr>
                <a:srgbClr val="000000"/>
              </a:buClr>
              <a:buSzPts val="1000"/>
              <a:buFont typeface="Times New Roman"/>
              <a:buNone/>
            </a:pPr>
            <a:r>
              <a:rPr lang="en-US" sz="1000" b="1" i="0" u="none" strike="noStrike" cap="none">
                <a:solidFill>
                  <a:schemeClr val="dk1"/>
                </a:solidFill>
                <a:latin typeface="Lucida Sans"/>
                <a:ea typeface="Lucida Sans"/>
                <a:cs typeface="Lucida Sans"/>
                <a:sym typeface="Lucida Sans"/>
              </a:rPr>
              <a:t>Section 1: Why CSIRTs Are Needed:</a:t>
            </a:r>
            <a:r>
              <a:rPr lang="en-US" sz="1000" b="0" i="1" u="none" strike="noStrike" cap="none">
                <a:solidFill>
                  <a:schemeClr val="dk1"/>
                </a:solidFill>
                <a:latin typeface="Lucida Sans"/>
                <a:ea typeface="Lucida Sans"/>
                <a:cs typeface="Lucida Sans"/>
                <a:sym typeface="Lucida Sans"/>
              </a:rPr>
              <a:t> 0 minutes</a:t>
            </a:r>
          </a:p>
          <a:p>
            <a:pPr marL="0" marR="0" lvl="0" indent="-63500" algn="l" rtl="0">
              <a:spcBef>
                <a:spcPts val="300"/>
              </a:spcBef>
              <a:spcAft>
                <a:spcPts val="0"/>
              </a:spcAft>
              <a:buClr>
                <a:srgbClr val="000000"/>
              </a:buClr>
              <a:buSzPts val="1000"/>
              <a:buFont typeface="Times New Roman"/>
              <a:buNone/>
            </a:pPr>
            <a:r>
              <a:rPr lang="en-US" sz="1000" b="1" i="0" u="none" strike="noStrike" cap="none">
                <a:solidFill>
                  <a:schemeClr val="dk1"/>
                </a:solidFill>
                <a:latin typeface="Lucida Sans"/>
                <a:ea typeface="Lucida Sans"/>
                <a:cs typeface="Lucida Sans"/>
                <a:sym typeface="Lucida Sans"/>
              </a:rPr>
              <a:t>Say: </a:t>
            </a:r>
            <a:r>
              <a:rPr lang="en-US" sz="1000" b="0" i="0" u="none" strike="noStrike" cap="none">
                <a:solidFill>
                  <a:schemeClr val="dk1"/>
                </a:solidFill>
                <a:latin typeface="Lucida Sans"/>
                <a:ea typeface="Lucida Sans"/>
                <a:cs typeface="Lucida Sans"/>
                <a:sym typeface="Lucida Sans"/>
              </a:rPr>
              <a:t>Let’s start with Section 1, Why CSIRTs Are Needed.</a:t>
            </a:r>
          </a:p>
        </p:txBody>
      </p:sp>
      <p:sp>
        <p:nvSpPr>
          <p:cNvPr id="344" name="Shape 344"/>
          <p:cNvSpPr txBox="1">
            <a:spLocks noGrp="1"/>
          </p:cNvSpPr>
          <p:nvPr>
            <p:ph type="ftr" idx="11"/>
          </p:nvPr>
        </p:nvSpPr>
        <p:spPr>
          <a:xfrm>
            <a:off x="-1" y="8686800"/>
            <a:ext cx="3516900" cy="457200"/>
          </a:xfrm>
          <a:prstGeom prst="rect">
            <a:avLst/>
          </a:prstGeom>
          <a:noFill/>
          <a:ln>
            <a:noFill/>
          </a:ln>
        </p:spPr>
        <p:txBody>
          <a:bodyPr wrap="square" lIns="91425" tIns="45700" rIns="91425" bIns="45700" anchor="b" anchorCtr="0">
            <a:noAutofit/>
          </a:bodyPr>
          <a:lstStyle/>
          <a:p>
            <a:pPr marL="0" marR="0" lvl="0" indent="-50800" algn="l" rtl="0">
              <a:spcBef>
                <a:spcPts val="0"/>
              </a:spcBef>
              <a:spcAft>
                <a:spcPts val="0"/>
              </a:spcAft>
              <a:buClr>
                <a:schemeClr val="dk1"/>
              </a:buClr>
              <a:buSzPts val="800"/>
              <a:buFont typeface="Lucida Sans"/>
              <a:buNone/>
            </a:pPr>
            <a:r>
              <a:rPr lang="en-US" sz="800" b="0" i="0" u="none" strike="noStrike" cap="none">
                <a:solidFill>
                  <a:schemeClr val="dk1"/>
                </a:solidFill>
                <a:latin typeface="Lucida Sans"/>
                <a:ea typeface="Lucida Sans"/>
                <a:cs typeface="Lucida Sans"/>
                <a:sym typeface="Lucida Sans"/>
              </a:rPr>
              <a:t>Training Module 1, CSIRT Fundamentals, Version 1, © 2016 FIRST </a:t>
            </a:r>
          </a:p>
        </p:txBody>
      </p:sp>
      <p:sp>
        <p:nvSpPr>
          <p:cNvPr id="345" name="Shape 345"/>
          <p:cNvSpPr txBox="1">
            <a:spLocks noGrp="1"/>
          </p:cNvSpPr>
          <p:nvPr>
            <p:ph type="sldNum" idx="12"/>
          </p:nvPr>
        </p:nvSpPr>
        <p:spPr>
          <a:xfrm>
            <a:off x="3886200" y="8686800"/>
            <a:ext cx="2971800" cy="457200"/>
          </a:xfrm>
          <a:prstGeom prst="rect">
            <a:avLst/>
          </a:prstGeom>
          <a:noFill/>
          <a:ln>
            <a:noFill/>
          </a:ln>
        </p:spPr>
        <p:txBody>
          <a:bodyPr wrap="square" lIns="91425" tIns="45700" rIns="91425" bIns="45700" anchor="b" anchorCtr="0">
            <a:noAutofit/>
          </a:bodyPr>
          <a:lstStyle/>
          <a:p>
            <a:pPr marL="0" marR="0" lvl="0" indent="-22860" algn="r" rtl="0">
              <a:spcBef>
                <a:spcPts val="0"/>
              </a:spcBef>
              <a:spcAft>
                <a:spcPts val="0"/>
              </a:spcAft>
              <a:buClr>
                <a:srgbClr val="000000"/>
              </a:buClr>
              <a:buSzPts val="360"/>
              <a:buFont typeface="Noto Sans Symbols"/>
              <a:buNone/>
            </a:pPr>
            <a:fld id="{00000000-1234-1234-1234-123412341234}" type="slidenum">
              <a:rPr lang="en-US" sz="800" b="0" i="0" u="none" strike="noStrike" cap="none">
                <a:solidFill>
                  <a:schemeClr val="dk1"/>
                </a:solidFill>
                <a:latin typeface="Lucida Sans"/>
                <a:ea typeface="Lucida Sans"/>
                <a:cs typeface="Lucida Sans"/>
                <a:sym typeface="Lucida Sans"/>
              </a:rPr>
              <a:t>26</a:t>
            </a:fld>
            <a:endParaRPr lang="en-US" sz="800" b="0" i="0" u="none" strike="noStrike" cap="none">
              <a:solidFill>
                <a:schemeClr val="dk1"/>
              </a:solidFill>
              <a:latin typeface="Lucida Sans"/>
              <a:ea typeface="Lucida Sans"/>
              <a:cs typeface="Lucida Sans"/>
              <a:sym typeface="Lucida Sans"/>
            </a:endParaRPr>
          </a:p>
        </p:txBody>
      </p:sp>
    </p:spTree>
    <p:extLst>
      <p:ext uri="{BB962C8B-B14F-4D97-AF65-F5344CB8AC3E}">
        <p14:creationId xmlns:p14="http://schemas.microsoft.com/office/powerpoint/2010/main" val="10585302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Shape 349"/>
          <p:cNvSpPr>
            <a:spLocks noGrp="1" noRot="1" noChangeAspect="1"/>
          </p:cNvSpPr>
          <p:nvPr>
            <p:ph type="sldImg" idx="2"/>
          </p:nvPr>
        </p:nvSpPr>
        <p:spPr>
          <a:xfrm>
            <a:off x="1512888" y="517525"/>
            <a:ext cx="3832225" cy="2874963"/>
          </a:xfrm>
          <a:custGeom>
            <a:avLst/>
            <a:gdLst/>
            <a:ahLst/>
            <a:cxnLst/>
            <a:rect l="0" t="0" r="0" b="0"/>
            <a:pathLst>
              <a:path w="120000" h="120000" extrusionOk="0">
                <a:moveTo>
                  <a:pt x="0" y="0"/>
                </a:moveTo>
                <a:lnTo>
                  <a:pt x="120000" y="0"/>
                </a:lnTo>
                <a:lnTo>
                  <a:pt x="120000" y="120000"/>
                </a:lnTo>
                <a:lnTo>
                  <a:pt x="0" y="120000"/>
                </a:lnTo>
                <a:close/>
              </a:path>
            </a:pathLst>
          </a:custGeom>
          <a:noFill/>
          <a:ln w="12600" cap="sq" cmpd="sng">
            <a:solidFill>
              <a:srgbClr val="000000"/>
            </a:solidFill>
            <a:prstDash val="solid"/>
            <a:miter lim="800000"/>
            <a:headEnd type="none" w="med" len="med"/>
            <a:tailEnd type="none" w="med" len="med"/>
          </a:ln>
        </p:spPr>
      </p:sp>
      <p:sp>
        <p:nvSpPr>
          <p:cNvPr id="350" name="Shape 350"/>
          <p:cNvSpPr txBox="1">
            <a:spLocks noGrp="1"/>
          </p:cNvSpPr>
          <p:nvPr>
            <p:ph type="body" idx="1"/>
          </p:nvPr>
        </p:nvSpPr>
        <p:spPr>
          <a:xfrm>
            <a:off x="574431" y="3505199"/>
            <a:ext cx="5709000" cy="5040900"/>
          </a:xfrm>
          <a:prstGeom prst="rect">
            <a:avLst/>
          </a:prstGeom>
          <a:noFill/>
          <a:ln>
            <a:noFill/>
          </a:ln>
        </p:spPr>
        <p:txBody>
          <a:bodyPr wrap="square" lIns="91425" tIns="91425" rIns="91425" bIns="91425" anchor="t" anchorCtr="0">
            <a:noAutofit/>
          </a:bodyPr>
          <a:lstStyle/>
          <a:p>
            <a:pPr marL="0" marR="0" lvl="0" indent="-76200" algn="l" rtl="0">
              <a:spcBef>
                <a:spcPts val="0"/>
              </a:spcBef>
              <a:spcAft>
                <a:spcPts val="0"/>
              </a:spcAft>
              <a:buClr>
                <a:srgbClr val="000000"/>
              </a:buClr>
              <a:buSzPts val="1200"/>
              <a:buFont typeface="Times New Roman"/>
              <a:buNone/>
            </a:pPr>
            <a:r>
              <a:rPr lang="en-US" sz="1200" b="0" i="0" u="none" strike="noStrike" cap="none" dirty="0">
                <a:solidFill>
                  <a:srgbClr val="000000"/>
                </a:solidFill>
                <a:latin typeface="Times New Roman"/>
                <a:ea typeface="Times New Roman"/>
                <a:cs typeface="Times New Roman"/>
                <a:sym typeface="Times New Roman"/>
              </a:rPr>
              <a:t>The Internet grew out of an earlier experiment, called ARPANET. Some crazy people (mostly academics, really) had the idea to connect computers. Only in 1987 was global DNS introduced, which made scale possible (before that we had host files). The first Boom experience happened in 1989, when the Morris worm paralyzed the net. This led to the creation of the very first Computer Emergency Response Team coordination Center CERT/CC. Others followed, and already one year later the Forum of incident response teams (That’s us) was founded. </a:t>
            </a:r>
            <a:br>
              <a:rPr lang="en-US" sz="1200" b="0" i="0" u="none" strike="noStrike" cap="none" dirty="0">
                <a:solidFill>
                  <a:srgbClr val="000000"/>
                </a:solidFill>
                <a:latin typeface="Times New Roman"/>
                <a:ea typeface="Times New Roman"/>
                <a:cs typeface="Times New Roman"/>
                <a:sym typeface="Times New Roman"/>
              </a:rPr>
            </a:br>
            <a:r>
              <a:rPr lang="en-US" sz="1200" b="0" i="0" u="none" strike="noStrike" cap="none" dirty="0">
                <a:solidFill>
                  <a:srgbClr val="000000"/>
                </a:solidFill>
                <a:latin typeface="Times New Roman"/>
                <a:ea typeface="Times New Roman"/>
                <a:cs typeface="Times New Roman"/>
                <a:sym typeface="Times New Roman"/>
              </a:rPr>
              <a:t>The internet really started to take off in the 90ies and many hackers turned to it (there was hacking before the internet). 1996 Aleph one published his paper Hacking the stack for fun and profit in the </a:t>
            </a:r>
            <a:r>
              <a:rPr lang="en-US" sz="1200" b="0" i="0" u="none" strike="noStrike" cap="none" dirty="0" err="1">
                <a:solidFill>
                  <a:srgbClr val="000000"/>
                </a:solidFill>
                <a:latin typeface="Times New Roman"/>
                <a:ea typeface="Times New Roman"/>
                <a:cs typeface="Times New Roman"/>
                <a:sym typeface="Times New Roman"/>
              </a:rPr>
              <a:t>Phrack</a:t>
            </a:r>
            <a:r>
              <a:rPr lang="en-US" sz="1200" b="0" i="0" u="none" strike="noStrike" cap="none" dirty="0">
                <a:solidFill>
                  <a:srgbClr val="000000"/>
                </a:solidFill>
                <a:latin typeface="Times New Roman"/>
                <a:ea typeface="Times New Roman"/>
                <a:cs typeface="Times New Roman"/>
                <a:sym typeface="Times New Roman"/>
              </a:rPr>
              <a:t> magazine. His techniques showed how to exploit a very common security hole (a buffer overflow). The problem remains with us today. Around 1996 the CSIRT handbook was published by </a:t>
            </a:r>
            <a:r>
              <a:rPr lang="en-US" sz="1200" b="0" i="0" u="none" strike="noStrike" cap="none" dirty="0" err="1">
                <a:solidFill>
                  <a:srgbClr val="000000"/>
                </a:solidFill>
                <a:latin typeface="Times New Roman"/>
                <a:ea typeface="Times New Roman"/>
                <a:cs typeface="Times New Roman"/>
                <a:sym typeface="Times New Roman"/>
              </a:rPr>
              <a:t>Stikvoort</a:t>
            </a:r>
            <a:r>
              <a:rPr lang="en-US" sz="1200" b="0" i="0" u="none" strike="noStrike" cap="none" dirty="0">
                <a:solidFill>
                  <a:srgbClr val="000000"/>
                </a:solidFill>
                <a:latin typeface="Times New Roman"/>
                <a:ea typeface="Times New Roman"/>
                <a:cs typeface="Times New Roman"/>
                <a:sym typeface="Times New Roman"/>
              </a:rPr>
              <a:t>, </a:t>
            </a:r>
            <a:r>
              <a:rPr lang="en-US" sz="1200" b="0" i="0" u="none" strike="noStrike" cap="none" dirty="0" err="1">
                <a:solidFill>
                  <a:srgbClr val="000000"/>
                </a:solidFill>
                <a:latin typeface="Times New Roman"/>
                <a:ea typeface="Times New Roman"/>
                <a:cs typeface="Times New Roman"/>
                <a:sym typeface="Times New Roman"/>
              </a:rPr>
              <a:t>Moria</a:t>
            </a:r>
            <a:r>
              <a:rPr lang="en-US" sz="1200" b="0" i="0" u="none" strike="noStrike" cap="none" dirty="0">
                <a:solidFill>
                  <a:srgbClr val="000000"/>
                </a:solidFill>
                <a:latin typeface="Times New Roman"/>
                <a:ea typeface="Times New Roman"/>
                <a:cs typeface="Times New Roman"/>
                <a:sym typeface="Times New Roman"/>
              </a:rPr>
              <a:t> and </a:t>
            </a:r>
            <a:r>
              <a:rPr lang="en-US" sz="1200" b="0" i="0" u="none" strike="noStrike" cap="none" dirty="0" err="1">
                <a:solidFill>
                  <a:srgbClr val="000000"/>
                </a:solidFill>
                <a:latin typeface="Times New Roman"/>
                <a:ea typeface="Times New Roman"/>
                <a:cs typeface="Times New Roman"/>
                <a:sym typeface="Times New Roman"/>
              </a:rPr>
              <a:t>Kosakowski</a:t>
            </a:r>
            <a:r>
              <a:rPr lang="en-US" sz="1200" b="0" i="0" u="none" strike="noStrike" cap="none" dirty="0">
                <a:solidFill>
                  <a:srgbClr val="000000"/>
                </a:solidFill>
                <a:latin typeface="Times New Roman"/>
                <a:ea typeface="Times New Roman"/>
                <a:cs typeface="Times New Roman"/>
                <a:sym typeface="Times New Roman"/>
              </a:rPr>
              <a:t>. The term CSIRT was coined to circumvent the, by CERT/CC, trademarked original term CERT.</a:t>
            </a:r>
          </a:p>
          <a:p>
            <a:pPr marL="0" marR="0" lvl="0" indent="-76200" algn="l" rtl="0">
              <a:spcBef>
                <a:spcPts val="0"/>
              </a:spcBef>
              <a:spcAft>
                <a:spcPts val="0"/>
              </a:spcAft>
              <a:buClr>
                <a:srgbClr val="000000"/>
              </a:buClr>
              <a:buSzPts val="1200"/>
              <a:buFont typeface="Times New Roman"/>
              <a:buNone/>
            </a:pPr>
            <a:r>
              <a:rPr lang="en-US" sz="1200" b="0" i="0" u="none" strike="noStrike" cap="none" dirty="0">
                <a:solidFill>
                  <a:srgbClr val="000000"/>
                </a:solidFill>
                <a:latin typeface="Times New Roman"/>
                <a:ea typeface="Times New Roman"/>
                <a:cs typeface="Times New Roman"/>
                <a:sym typeface="Times New Roman"/>
              </a:rPr>
              <a:t>The rest is history. </a:t>
            </a:r>
          </a:p>
          <a:p>
            <a:pPr marL="0" marR="0" lvl="0" indent="-76200" algn="l" rtl="0">
              <a:spcBef>
                <a:spcPts val="0"/>
              </a:spcBef>
              <a:spcAft>
                <a:spcPts val="0"/>
              </a:spcAft>
              <a:buClr>
                <a:srgbClr val="000000"/>
              </a:buClr>
              <a:buSzPts val="1200"/>
              <a:buFont typeface="Times New Roman"/>
              <a:buNone/>
            </a:pPr>
            <a:r>
              <a:rPr lang="en-US" sz="1200" b="0" i="0" u="none" strike="noStrike" cap="none" dirty="0">
                <a:solidFill>
                  <a:srgbClr val="000000"/>
                </a:solidFill>
                <a:latin typeface="Times New Roman"/>
                <a:ea typeface="Times New Roman"/>
                <a:cs typeface="Times New Roman"/>
                <a:sym typeface="Times New Roman"/>
              </a:rPr>
              <a:t>IGF, CFGE, ….</a:t>
            </a:r>
          </a:p>
          <a:p>
            <a:pPr marL="0" marR="0" lvl="0" indent="-76200" algn="l" rtl="0">
              <a:spcBef>
                <a:spcPts val="0"/>
              </a:spcBef>
              <a:spcAft>
                <a:spcPts val="0"/>
              </a:spcAft>
              <a:buClr>
                <a:srgbClr val="000000"/>
              </a:buClr>
              <a:buSzPts val="1200"/>
              <a:buFont typeface="Times New Roman"/>
              <a:buNone/>
            </a:pPr>
            <a:r>
              <a:rPr lang="en-US" sz="1200" b="0" i="0" u="none" strike="noStrike" cap="none" dirty="0">
                <a:solidFill>
                  <a:srgbClr val="000000"/>
                </a:solidFill>
                <a:latin typeface="Times New Roman"/>
                <a:ea typeface="Times New Roman"/>
                <a:cs typeface="Times New Roman"/>
                <a:sym typeface="Times New Roman"/>
              </a:rPr>
              <a:t>WCIT-12 </a:t>
            </a:r>
            <a:r>
              <a:rPr lang="en-US" dirty="0"/>
              <a:t>Annual Conference: World Conference on International Telecommunications</a:t>
            </a:r>
          </a:p>
          <a:p>
            <a:pPr marL="0" marR="0" lvl="0" indent="-76200" algn="l" rtl="0">
              <a:spcBef>
                <a:spcPts val="0"/>
              </a:spcBef>
              <a:spcAft>
                <a:spcPts val="0"/>
              </a:spcAft>
              <a:buClr>
                <a:srgbClr val="000000"/>
              </a:buClr>
              <a:buSzPts val="1200"/>
              <a:buFont typeface="Times New Roman"/>
              <a:buNone/>
            </a:pPr>
            <a:endParaRPr sz="1200" b="0" i="0" u="none" strike="noStrike" cap="none" dirty="0">
              <a:solidFill>
                <a:srgbClr val="000000"/>
              </a:solidFill>
              <a:latin typeface="Times New Roman"/>
              <a:ea typeface="Times New Roman"/>
              <a:cs typeface="Times New Roman"/>
              <a:sym typeface="Times New Roman"/>
            </a:endParaRPr>
          </a:p>
        </p:txBody>
      </p:sp>
      <p:sp>
        <p:nvSpPr>
          <p:cNvPr id="351" name="Shape 351"/>
          <p:cNvSpPr txBox="1">
            <a:spLocks noGrp="1"/>
          </p:cNvSpPr>
          <p:nvPr>
            <p:ph type="sldNum" idx="12"/>
          </p:nvPr>
        </p:nvSpPr>
        <p:spPr>
          <a:xfrm>
            <a:off x="3886200" y="8686800"/>
            <a:ext cx="2971800" cy="457200"/>
          </a:xfrm>
          <a:prstGeom prst="rect">
            <a:avLst/>
          </a:prstGeom>
          <a:noFill/>
          <a:ln>
            <a:noFill/>
          </a:ln>
        </p:spPr>
        <p:txBody>
          <a:bodyPr wrap="square" lIns="91425" tIns="45700" rIns="91425" bIns="45700" anchor="b" anchorCtr="0">
            <a:noAutofit/>
          </a:bodyPr>
          <a:lstStyle/>
          <a:p>
            <a:pPr marL="215900" marR="0" lvl="0" indent="-250190" algn="r" rtl="0">
              <a:spcBef>
                <a:spcPts val="0"/>
              </a:spcBef>
              <a:spcAft>
                <a:spcPts val="0"/>
              </a:spcAft>
              <a:buClr>
                <a:srgbClr val="000000"/>
              </a:buClr>
              <a:buSzPts val="540"/>
              <a:buFont typeface="Arial"/>
              <a:buNone/>
            </a:pPr>
            <a:fld id="{00000000-1234-1234-1234-123412341234}" type="slidenum">
              <a:rPr lang="en-US" sz="1200">
                <a:solidFill>
                  <a:srgbClr val="000000"/>
                </a:solidFill>
                <a:latin typeface="Times New Roman"/>
                <a:ea typeface="Times New Roman"/>
                <a:cs typeface="Times New Roman"/>
                <a:sym typeface="Times New Roman"/>
              </a:rPr>
              <a:t>27</a:t>
            </a:fld>
            <a:endParaRPr lang="en-US" sz="1200">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96321193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
        <p:cNvGrpSpPr/>
        <p:nvPr/>
      </p:nvGrpSpPr>
      <p:grpSpPr>
        <a:xfrm>
          <a:off x="0" y="0"/>
          <a:ext cx="0" cy="0"/>
          <a:chOff x="0" y="0"/>
          <a:chExt cx="0" cy="0"/>
        </a:xfrm>
      </p:grpSpPr>
      <p:sp>
        <p:nvSpPr>
          <p:cNvPr id="387" name="Shape 387"/>
          <p:cNvSpPr>
            <a:spLocks noGrp="1" noRot="1" noChangeAspect="1"/>
          </p:cNvSpPr>
          <p:nvPr>
            <p:ph type="sldImg" idx="2"/>
          </p:nvPr>
        </p:nvSpPr>
        <p:spPr>
          <a:xfrm>
            <a:off x="1512888" y="517525"/>
            <a:ext cx="3832225" cy="2874963"/>
          </a:xfrm>
          <a:custGeom>
            <a:avLst/>
            <a:gdLst/>
            <a:ahLst/>
            <a:cxnLst/>
            <a:rect l="0" t="0" r="0" b="0"/>
            <a:pathLst>
              <a:path w="120000" h="120000" extrusionOk="0">
                <a:moveTo>
                  <a:pt x="0" y="0"/>
                </a:moveTo>
                <a:lnTo>
                  <a:pt x="120000" y="0"/>
                </a:lnTo>
                <a:lnTo>
                  <a:pt x="120000" y="120000"/>
                </a:lnTo>
                <a:lnTo>
                  <a:pt x="0" y="120000"/>
                </a:lnTo>
                <a:close/>
              </a:path>
            </a:pathLst>
          </a:custGeom>
          <a:noFill/>
          <a:ln w="12600" cap="sq" cmpd="sng">
            <a:solidFill>
              <a:srgbClr val="000000"/>
            </a:solidFill>
            <a:prstDash val="solid"/>
            <a:miter lim="800000"/>
            <a:headEnd type="none" w="med" len="med"/>
            <a:tailEnd type="none" w="med" len="med"/>
          </a:ln>
        </p:spPr>
      </p:sp>
      <p:sp>
        <p:nvSpPr>
          <p:cNvPr id="388" name="Shape 388"/>
          <p:cNvSpPr txBox="1">
            <a:spLocks noGrp="1"/>
          </p:cNvSpPr>
          <p:nvPr>
            <p:ph type="body" idx="1"/>
          </p:nvPr>
        </p:nvSpPr>
        <p:spPr>
          <a:xfrm>
            <a:off x="574431" y="3505199"/>
            <a:ext cx="5709000" cy="5040900"/>
          </a:xfrm>
          <a:prstGeom prst="rect">
            <a:avLst/>
          </a:prstGeom>
          <a:noFill/>
          <a:ln>
            <a:noFill/>
          </a:ln>
        </p:spPr>
        <p:txBody>
          <a:bodyPr wrap="square" lIns="91425" tIns="91425" rIns="91425" bIns="91425" anchor="t" anchorCtr="0">
            <a:noAutofit/>
          </a:bodyPr>
          <a:lstStyle/>
          <a:p>
            <a:pPr marL="0" marR="0" lvl="0" indent="-76200" algn="l" rtl="0">
              <a:spcBef>
                <a:spcPts val="0"/>
              </a:spcBef>
              <a:spcAft>
                <a:spcPts val="0"/>
              </a:spcAft>
              <a:buClr>
                <a:srgbClr val="000000"/>
              </a:buClr>
              <a:buSzPts val="1200"/>
              <a:buFont typeface="Times New Roman"/>
              <a:buNone/>
            </a:pPr>
            <a:r>
              <a:rPr lang="en-US" sz="1200" b="0" i="0" u="none" strike="noStrike" cap="none" dirty="0">
                <a:solidFill>
                  <a:srgbClr val="000000"/>
                </a:solidFill>
                <a:latin typeface="Times New Roman"/>
                <a:ea typeface="Times New Roman"/>
                <a:cs typeface="Times New Roman"/>
                <a:sym typeface="Times New Roman"/>
              </a:rPr>
              <a:t>CSIRTs are often compared to fire fighters. One could define them as a team of experts coming to action during a cyber security incident. This definition is probably to narrow, CSIRTs today take on many different task, both reactive and proactive. </a:t>
            </a:r>
          </a:p>
          <a:p>
            <a:pPr marL="0" marR="0" lvl="0" indent="-76200" algn="l" rtl="0">
              <a:spcBef>
                <a:spcPts val="0"/>
              </a:spcBef>
              <a:spcAft>
                <a:spcPts val="0"/>
              </a:spcAft>
              <a:buClr>
                <a:srgbClr val="000000"/>
              </a:buClr>
              <a:buSzPts val="1200"/>
              <a:buFont typeface="Times New Roman"/>
              <a:buNone/>
            </a:pPr>
            <a:endParaRPr lang="en-US" sz="1200" b="0" i="0" u="none" strike="noStrike" cap="none" dirty="0">
              <a:solidFill>
                <a:srgbClr val="000000"/>
              </a:solidFill>
              <a:latin typeface="Times New Roman"/>
              <a:ea typeface="Times New Roman"/>
              <a:cs typeface="Times New Roman"/>
              <a:sym typeface="Times New Roman"/>
            </a:endParaRPr>
          </a:p>
          <a:p>
            <a:pPr marL="0" marR="0" lvl="0" indent="-76200" algn="l" rtl="0">
              <a:spcBef>
                <a:spcPts val="0"/>
              </a:spcBef>
              <a:spcAft>
                <a:spcPts val="0"/>
              </a:spcAft>
              <a:buClr>
                <a:srgbClr val="000000"/>
              </a:buClr>
              <a:buSzPts val="1200"/>
              <a:buFont typeface="Times New Roman"/>
              <a:buNone/>
            </a:pPr>
            <a:r>
              <a:rPr lang="en-US" sz="1200" b="0" i="0" u="none" strike="noStrike" cap="none" dirty="0">
                <a:solidFill>
                  <a:srgbClr val="000000"/>
                </a:solidFill>
                <a:latin typeface="Times New Roman"/>
                <a:ea typeface="Times New Roman"/>
                <a:cs typeface="Times New Roman"/>
                <a:sym typeface="Times New Roman"/>
              </a:rPr>
              <a:t>CC0 https://</a:t>
            </a:r>
            <a:r>
              <a:rPr lang="en-US" sz="1200" b="0" i="0" u="none" strike="noStrike" cap="none" dirty="0" err="1">
                <a:solidFill>
                  <a:srgbClr val="000000"/>
                </a:solidFill>
                <a:latin typeface="Times New Roman"/>
                <a:ea typeface="Times New Roman"/>
                <a:cs typeface="Times New Roman"/>
                <a:sym typeface="Times New Roman"/>
              </a:rPr>
              <a:t>pixabay.com</a:t>
            </a:r>
            <a:r>
              <a:rPr lang="en-US" sz="1200" b="0" i="0" u="none" strike="noStrike" cap="none" dirty="0">
                <a:solidFill>
                  <a:srgbClr val="000000"/>
                </a:solidFill>
                <a:latin typeface="Times New Roman"/>
                <a:ea typeface="Times New Roman"/>
                <a:cs typeface="Times New Roman"/>
                <a:sym typeface="Times New Roman"/>
              </a:rPr>
              <a:t>/</a:t>
            </a:r>
            <a:r>
              <a:rPr lang="en-US" sz="1200" b="0" i="0" u="none" strike="noStrike" cap="none" dirty="0" err="1">
                <a:solidFill>
                  <a:srgbClr val="000000"/>
                </a:solidFill>
                <a:latin typeface="Times New Roman"/>
                <a:ea typeface="Times New Roman"/>
                <a:cs typeface="Times New Roman"/>
                <a:sym typeface="Times New Roman"/>
              </a:rPr>
              <a:t>en</a:t>
            </a:r>
            <a:r>
              <a:rPr lang="en-US" sz="1200" b="0" i="0" u="none" strike="noStrike" cap="none" dirty="0">
                <a:solidFill>
                  <a:srgbClr val="000000"/>
                </a:solidFill>
                <a:latin typeface="Times New Roman"/>
                <a:ea typeface="Times New Roman"/>
                <a:cs typeface="Times New Roman"/>
                <a:sym typeface="Times New Roman"/>
              </a:rPr>
              <a:t>/firemen-firefighter-fire-flames-78111/</a:t>
            </a:r>
          </a:p>
        </p:txBody>
      </p:sp>
      <p:sp>
        <p:nvSpPr>
          <p:cNvPr id="389" name="Shape 389"/>
          <p:cNvSpPr txBox="1">
            <a:spLocks noGrp="1"/>
          </p:cNvSpPr>
          <p:nvPr>
            <p:ph type="sldNum" idx="12"/>
          </p:nvPr>
        </p:nvSpPr>
        <p:spPr>
          <a:xfrm>
            <a:off x="3886200" y="8686800"/>
            <a:ext cx="2971800" cy="457200"/>
          </a:xfrm>
          <a:prstGeom prst="rect">
            <a:avLst/>
          </a:prstGeom>
          <a:noFill/>
          <a:ln>
            <a:noFill/>
          </a:ln>
        </p:spPr>
        <p:txBody>
          <a:bodyPr wrap="square" lIns="91425" tIns="45700" rIns="91425" bIns="45700" anchor="b" anchorCtr="0">
            <a:noAutofit/>
          </a:bodyPr>
          <a:lstStyle/>
          <a:p>
            <a:pPr marL="215900" marR="0" lvl="0" indent="-250190" algn="r" rtl="0">
              <a:spcBef>
                <a:spcPts val="0"/>
              </a:spcBef>
              <a:spcAft>
                <a:spcPts val="0"/>
              </a:spcAft>
              <a:buClr>
                <a:srgbClr val="000000"/>
              </a:buClr>
              <a:buSzPts val="540"/>
              <a:buFont typeface="Arial"/>
              <a:buNone/>
            </a:pPr>
            <a:fld id="{00000000-1234-1234-1234-123412341234}" type="slidenum">
              <a:rPr lang="en-US" sz="1200">
                <a:solidFill>
                  <a:srgbClr val="000000"/>
                </a:solidFill>
                <a:latin typeface="Times New Roman"/>
                <a:ea typeface="Times New Roman"/>
                <a:cs typeface="Times New Roman"/>
                <a:sym typeface="Times New Roman"/>
              </a:rPr>
              <a:t>28</a:t>
            </a:fld>
            <a:endParaRPr lang="en-US" sz="1200">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9712100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3"/>
        <p:cNvGrpSpPr/>
        <p:nvPr/>
      </p:nvGrpSpPr>
      <p:grpSpPr>
        <a:xfrm>
          <a:off x="0" y="0"/>
          <a:ext cx="0" cy="0"/>
          <a:chOff x="0" y="0"/>
          <a:chExt cx="0" cy="0"/>
        </a:xfrm>
      </p:grpSpPr>
      <p:sp>
        <p:nvSpPr>
          <p:cNvPr id="394" name="Shape 394"/>
          <p:cNvSpPr>
            <a:spLocks noGrp="1" noRot="1" noChangeAspect="1"/>
          </p:cNvSpPr>
          <p:nvPr>
            <p:ph type="sldImg" idx="2"/>
          </p:nvPr>
        </p:nvSpPr>
        <p:spPr>
          <a:xfrm>
            <a:off x="1512888" y="517525"/>
            <a:ext cx="3832225" cy="2874963"/>
          </a:xfrm>
          <a:custGeom>
            <a:avLst/>
            <a:gdLst/>
            <a:ahLst/>
            <a:cxnLst/>
            <a:rect l="0" t="0" r="0" b="0"/>
            <a:pathLst>
              <a:path w="120000" h="120000" extrusionOk="0">
                <a:moveTo>
                  <a:pt x="0" y="0"/>
                </a:moveTo>
                <a:lnTo>
                  <a:pt x="120000" y="0"/>
                </a:lnTo>
                <a:lnTo>
                  <a:pt x="120000" y="120000"/>
                </a:lnTo>
                <a:lnTo>
                  <a:pt x="0" y="120000"/>
                </a:lnTo>
                <a:close/>
              </a:path>
            </a:pathLst>
          </a:custGeom>
          <a:noFill/>
          <a:ln w="12600" cap="sq" cmpd="sng">
            <a:solidFill>
              <a:srgbClr val="000000"/>
            </a:solidFill>
            <a:prstDash val="solid"/>
            <a:miter lim="800000"/>
            <a:headEnd type="none" w="med" len="med"/>
            <a:tailEnd type="none" w="med" len="med"/>
          </a:ln>
        </p:spPr>
      </p:sp>
      <p:sp>
        <p:nvSpPr>
          <p:cNvPr id="395" name="Shape 395"/>
          <p:cNvSpPr txBox="1">
            <a:spLocks noGrp="1"/>
          </p:cNvSpPr>
          <p:nvPr>
            <p:ph type="body" idx="1"/>
          </p:nvPr>
        </p:nvSpPr>
        <p:spPr>
          <a:xfrm>
            <a:off x="574431" y="3505199"/>
            <a:ext cx="5709000" cy="5040900"/>
          </a:xfrm>
          <a:prstGeom prst="rect">
            <a:avLst/>
          </a:prstGeom>
          <a:noFill/>
          <a:ln>
            <a:noFill/>
          </a:ln>
        </p:spPr>
        <p:txBody>
          <a:bodyPr wrap="square" lIns="91425" tIns="91425" rIns="91425" bIns="91425" anchor="t" anchorCtr="0">
            <a:noAutofit/>
          </a:bodyPr>
          <a:lstStyle/>
          <a:p>
            <a:pPr marL="0" marR="0" lvl="0" indent="-76200" algn="l" rtl="0">
              <a:spcBef>
                <a:spcPts val="0"/>
              </a:spcBef>
              <a:spcAft>
                <a:spcPts val="0"/>
              </a:spcAft>
              <a:buClr>
                <a:srgbClr val="000000"/>
              </a:buClr>
              <a:buSzPts val="1200"/>
              <a:buFont typeface="Times New Roman"/>
              <a:buNone/>
            </a:pPr>
            <a:r>
              <a:rPr lang="en-US" sz="1200" b="0" i="0" u="none" strike="noStrike" cap="none" dirty="0">
                <a:solidFill>
                  <a:srgbClr val="000000"/>
                </a:solidFill>
                <a:latin typeface="Times New Roman"/>
                <a:ea typeface="Times New Roman"/>
                <a:cs typeface="Times New Roman"/>
                <a:sym typeface="Times New Roman"/>
              </a:rPr>
              <a:t>CSIRTs define themselves through their customer base or constituency. Most CSIRTs protect their customers infrastructure. The constituency can be very focused (e.g. one company) or very broad (e.g. all members of a given sector). Somewhat different are Product SIRTs: They handle vulnerabilities in hard or software of a vendor and coordinate the release of security updates. </a:t>
            </a:r>
          </a:p>
          <a:p>
            <a:pPr marL="0" marR="0" lvl="0" indent="-76200" algn="l" rtl="0">
              <a:spcBef>
                <a:spcPts val="0"/>
              </a:spcBef>
              <a:spcAft>
                <a:spcPts val="0"/>
              </a:spcAft>
              <a:buClr>
                <a:srgbClr val="000000"/>
              </a:buClr>
              <a:buSzPts val="1200"/>
              <a:buFont typeface="Times New Roman"/>
              <a:buNone/>
            </a:pPr>
            <a:endParaRPr dirty="0"/>
          </a:p>
          <a:p>
            <a:pPr marL="0" marR="0" lvl="0" indent="-76200" algn="l" rtl="0">
              <a:spcBef>
                <a:spcPts val="0"/>
              </a:spcBef>
              <a:spcAft>
                <a:spcPts val="0"/>
              </a:spcAft>
              <a:buClr>
                <a:srgbClr val="000000"/>
              </a:buClr>
              <a:buSzPts val="1200"/>
              <a:buFont typeface="Times New Roman"/>
              <a:buNone/>
            </a:pPr>
            <a:r>
              <a:rPr lang="en-US" dirty="0"/>
              <a:t>At a high level, CSIRTs always fit into a wider strategy. They are focused on response, but their responsibilities can grow into other areas as well. That is ok, as long as responsibilities and requirements are well understood and defined across the entire organization, such as a government.</a:t>
            </a:r>
          </a:p>
          <a:p>
            <a:pPr marL="0" marR="0" lvl="0" indent="-76200" algn="l" rtl="0">
              <a:spcBef>
                <a:spcPts val="0"/>
              </a:spcBef>
              <a:spcAft>
                <a:spcPts val="0"/>
              </a:spcAft>
              <a:buClr>
                <a:srgbClr val="000000"/>
              </a:buClr>
              <a:buSzPts val="1200"/>
              <a:buFont typeface="Times New Roman"/>
              <a:buNone/>
            </a:pPr>
            <a:endParaRPr lang="en-US" dirty="0"/>
          </a:p>
          <a:p>
            <a:pPr marL="0" marR="0" lvl="0" indent="-76200" algn="l" rtl="0">
              <a:spcBef>
                <a:spcPts val="0"/>
              </a:spcBef>
              <a:spcAft>
                <a:spcPts val="0"/>
              </a:spcAft>
              <a:buClr>
                <a:srgbClr val="000000"/>
              </a:buClr>
              <a:buSzPts val="1200"/>
              <a:buFont typeface="Times New Roman"/>
              <a:buNone/>
            </a:pPr>
            <a:endParaRPr lang="en-US" dirty="0"/>
          </a:p>
          <a:p>
            <a:pPr marL="0" marR="0" lvl="0" indent="-76200" algn="l" rtl="0">
              <a:spcBef>
                <a:spcPts val="0"/>
              </a:spcBef>
              <a:spcAft>
                <a:spcPts val="0"/>
              </a:spcAft>
              <a:buClr>
                <a:srgbClr val="000000"/>
              </a:buClr>
              <a:buSzPts val="1200"/>
              <a:buFont typeface="Times New Roman"/>
              <a:buNone/>
            </a:pPr>
            <a:r>
              <a:rPr lang="en-US" dirty="0"/>
              <a:t>CC0:</a:t>
            </a:r>
            <a:r>
              <a:rPr lang="en-US" baseline="0" dirty="0"/>
              <a:t> </a:t>
            </a:r>
            <a:r>
              <a:rPr lang="en-US" dirty="0"/>
              <a:t>https://</a:t>
            </a:r>
            <a:r>
              <a:rPr lang="en-US" dirty="0" err="1"/>
              <a:t>www.pexels.com</a:t>
            </a:r>
            <a:r>
              <a:rPr lang="en-US" dirty="0"/>
              <a:t>/photo/food-on-white-background-256318/</a:t>
            </a:r>
          </a:p>
        </p:txBody>
      </p:sp>
      <p:sp>
        <p:nvSpPr>
          <p:cNvPr id="396" name="Shape 396"/>
          <p:cNvSpPr txBox="1">
            <a:spLocks noGrp="1"/>
          </p:cNvSpPr>
          <p:nvPr>
            <p:ph type="sldNum" idx="12"/>
          </p:nvPr>
        </p:nvSpPr>
        <p:spPr>
          <a:xfrm>
            <a:off x="3886200" y="8686800"/>
            <a:ext cx="2971800" cy="457200"/>
          </a:xfrm>
          <a:prstGeom prst="rect">
            <a:avLst/>
          </a:prstGeom>
          <a:noFill/>
          <a:ln>
            <a:noFill/>
          </a:ln>
        </p:spPr>
        <p:txBody>
          <a:bodyPr wrap="square" lIns="91425" tIns="45700" rIns="91425" bIns="45700" anchor="b" anchorCtr="0">
            <a:noAutofit/>
          </a:bodyPr>
          <a:lstStyle/>
          <a:p>
            <a:pPr marL="215900" marR="0" lvl="0" indent="-250190" algn="r" rtl="0">
              <a:spcBef>
                <a:spcPts val="0"/>
              </a:spcBef>
              <a:spcAft>
                <a:spcPts val="0"/>
              </a:spcAft>
              <a:buClr>
                <a:srgbClr val="000000"/>
              </a:buClr>
              <a:buSzPts val="540"/>
              <a:buFont typeface="Arial"/>
              <a:buNone/>
            </a:pPr>
            <a:fld id="{00000000-1234-1234-1234-123412341234}" type="slidenum">
              <a:rPr lang="en-US" sz="1200">
                <a:solidFill>
                  <a:srgbClr val="000000"/>
                </a:solidFill>
                <a:latin typeface="Times New Roman"/>
                <a:ea typeface="Times New Roman"/>
                <a:cs typeface="Times New Roman"/>
                <a:sym typeface="Times New Roman"/>
              </a:rPr>
              <a:t>29</a:t>
            </a:fld>
            <a:endParaRPr lang="en-US" sz="1200">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1039078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215900" marR="0" lvl="0" indent="-250190" algn="r" rtl="0">
              <a:spcBef>
                <a:spcPts val="0"/>
              </a:spcBef>
              <a:spcAft>
                <a:spcPts val="0"/>
              </a:spcAft>
              <a:buClr>
                <a:srgbClr val="000000"/>
              </a:buClr>
              <a:buSzPts val="540"/>
              <a:buFont typeface="Noto Sans Symbols"/>
              <a:buNone/>
            </a:pPr>
            <a:fld id="{00000000-1234-1234-1234-123412341234}" type="slidenum">
              <a:rPr lang="en-US" sz="1200" b="0" i="0" u="none" strike="noStrike" cap="none" smtClean="0">
                <a:solidFill>
                  <a:srgbClr val="000000"/>
                </a:solidFill>
                <a:latin typeface="Times New Roman"/>
                <a:ea typeface="Times New Roman"/>
                <a:cs typeface="Times New Roman"/>
                <a:sym typeface="Times New Roman"/>
              </a:rPr>
              <a:t>3</a:t>
            </a:fld>
            <a:endParaRPr lang="en-US" sz="1200" b="0" i="0" u="none" strike="noStrike" cap="none">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375698534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Shape 411"/>
          <p:cNvSpPr>
            <a:spLocks noGrp="1" noRot="1" noChangeAspect="1"/>
          </p:cNvSpPr>
          <p:nvPr>
            <p:ph type="sldImg" idx="2"/>
          </p:nvPr>
        </p:nvSpPr>
        <p:spPr>
          <a:xfrm>
            <a:off x="1512888" y="517525"/>
            <a:ext cx="3832225" cy="2874963"/>
          </a:xfrm>
          <a:custGeom>
            <a:avLst/>
            <a:gdLst/>
            <a:ahLst/>
            <a:cxnLst/>
            <a:rect l="0" t="0" r="0" b="0"/>
            <a:pathLst>
              <a:path w="120000" h="120000" extrusionOk="0">
                <a:moveTo>
                  <a:pt x="0" y="0"/>
                </a:moveTo>
                <a:lnTo>
                  <a:pt x="120000" y="0"/>
                </a:lnTo>
                <a:lnTo>
                  <a:pt x="120000" y="120000"/>
                </a:lnTo>
                <a:lnTo>
                  <a:pt x="0" y="120000"/>
                </a:lnTo>
                <a:close/>
              </a:path>
            </a:pathLst>
          </a:custGeom>
          <a:noFill/>
          <a:ln w="12600" cap="sq" cmpd="sng">
            <a:solidFill>
              <a:srgbClr val="000000"/>
            </a:solidFill>
            <a:prstDash val="solid"/>
            <a:miter lim="800000"/>
            <a:headEnd type="none" w="med" len="med"/>
            <a:tailEnd type="none" w="med" len="med"/>
          </a:ln>
        </p:spPr>
      </p:sp>
      <p:sp>
        <p:nvSpPr>
          <p:cNvPr id="412" name="Shape 412"/>
          <p:cNvSpPr txBox="1">
            <a:spLocks noGrp="1"/>
          </p:cNvSpPr>
          <p:nvPr>
            <p:ph type="body" idx="1"/>
          </p:nvPr>
        </p:nvSpPr>
        <p:spPr>
          <a:xfrm>
            <a:off x="574431" y="3505199"/>
            <a:ext cx="5709000" cy="5040900"/>
          </a:xfrm>
          <a:prstGeom prst="rect">
            <a:avLst/>
          </a:prstGeom>
          <a:noFill/>
          <a:ln>
            <a:noFill/>
          </a:ln>
        </p:spPr>
        <p:txBody>
          <a:bodyPr wrap="square" lIns="91425" tIns="91425" rIns="91425" bIns="91425" anchor="t" anchorCtr="0">
            <a:noAutofit/>
          </a:bodyPr>
          <a:lstStyle/>
          <a:p>
            <a:pPr marL="0" marR="0" lvl="0" indent="-76200" algn="l" rtl="0">
              <a:spcBef>
                <a:spcPts val="0"/>
              </a:spcBef>
              <a:spcAft>
                <a:spcPts val="0"/>
              </a:spcAft>
              <a:buClr>
                <a:srgbClr val="000000"/>
              </a:buClr>
              <a:buSzPts val="1200"/>
              <a:buFont typeface="Times New Roman"/>
              <a:buNone/>
            </a:pPr>
            <a:r>
              <a:rPr lang="en-US" sz="1200" b="0" i="0" u="none" strike="noStrike" cap="none">
                <a:solidFill>
                  <a:srgbClr val="000000"/>
                </a:solidFill>
                <a:latin typeface="Times New Roman"/>
                <a:ea typeface="Times New Roman"/>
                <a:cs typeface="Times New Roman"/>
                <a:sym typeface="Times New Roman"/>
              </a:rPr>
              <a:t>CSIRTs define themselfs through their customer base or constituenciy. Most CSIRTs protect their customers infrastructure. The constituency can be very focused (e.g. one company) or very broad (e.g. all members of a given sector). Somewhat different are Product SIRTs: They handle vunurabilities in hard or software of a vendor and coordinate the release of security updates. </a:t>
            </a:r>
          </a:p>
        </p:txBody>
      </p:sp>
      <p:sp>
        <p:nvSpPr>
          <p:cNvPr id="413" name="Shape 413"/>
          <p:cNvSpPr txBox="1">
            <a:spLocks noGrp="1"/>
          </p:cNvSpPr>
          <p:nvPr>
            <p:ph type="sldNum" idx="12"/>
          </p:nvPr>
        </p:nvSpPr>
        <p:spPr>
          <a:xfrm>
            <a:off x="3886200" y="8686800"/>
            <a:ext cx="2971800" cy="457200"/>
          </a:xfrm>
          <a:prstGeom prst="rect">
            <a:avLst/>
          </a:prstGeom>
          <a:noFill/>
          <a:ln>
            <a:noFill/>
          </a:ln>
        </p:spPr>
        <p:txBody>
          <a:bodyPr wrap="square" lIns="91425" tIns="45700" rIns="91425" bIns="45700" anchor="b" anchorCtr="0">
            <a:noAutofit/>
          </a:bodyPr>
          <a:lstStyle/>
          <a:p>
            <a:pPr marL="215900" marR="0" lvl="0" indent="-250190" algn="r" rtl="0">
              <a:spcBef>
                <a:spcPts val="0"/>
              </a:spcBef>
              <a:spcAft>
                <a:spcPts val="0"/>
              </a:spcAft>
              <a:buClr>
                <a:srgbClr val="000000"/>
              </a:buClr>
              <a:buSzPts val="540"/>
              <a:buFont typeface="Arial"/>
              <a:buNone/>
            </a:pPr>
            <a:fld id="{00000000-1234-1234-1234-123412341234}" type="slidenum">
              <a:rPr lang="en-US" sz="1200">
                <a:solidFill>
                  <a:srgbClr val="000000"/>
                </a:solidFill>
                <a:latin typeface="Times New Roman"/>
                <a:ea typeface="Times New Roman"/>
                <a:cs typeface="Times New Roman"/>
                <a:sym typeface="Times New Roman"/>
              </a:rPr>
              <a:t>30</a:t>
            </a:fld>
            <a:endParaRPr lang="en-US" sz="1200">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47450892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6"/>
        <p:cNvGrpSpPr/>
        <p:nvPr/>
      </p:nvGrpSpPr>
      <p:grpSpPr>
        <a:xfrm>
          <a:off x="0" y="0"/>
          <a:ext cx="0" cy="0"/>
          <a:chOff x="0" y="0"/>
          <a:chExt cx="0" cy="0"/>
        </a:xfrm>
      </p:grpSpPr>
      <p:sp>
        <p:nvSpPr>
          <p:cNvPr id="427" name="Shape 427"/>
          <p:cNvSpPr>
            <a:spLocks noGrp="1" noRot="1" noChangeAspect="1"/>
          </p:cNvSpPr>
          <p:nvPr>
            <p:ph type="sldImg" idx="2"/>
          </p:nvPr>
        </p:nvSpPr>
        <p:spPr>
          <a:xfrm>
            <a:off x="1512888" y="517525"/>
            <a:ext cx="3832225" cy="2874963"/>
          </a:xfrm>
          <a:custGeom>
            <a:avLst/>
            <a:gdLst/>
            <a:ahLst/>
            <a:cxnLst/>
            <a:rect l="0" t="0" r="0" b="0"/>
            <a:pathLst>
              <a:path w="120000" h="120000" extrusionOk="0">
                <a:moveTo>
                  <a:pt x="0" y="0"/>
                </a:moveTo>
                <a:lnTo>
                  <a:pt x="120000" y="0"/>
                </a:lnTo>
                <a:lnTo>
                  <a:pt x="120000" y="120000"/>
                </a:lnTo>
                <a:lnTo>
                  <a:pt x="0" y="120000"/>
                </a:lnTo>
                <a:close/>
              </a:path>
            </a:pathLst>
          </a:custGeom>
          <a:noFill/>
          <a:ln w="12600" cap="sq" cmpd="sng">
            <a:solidFill>
              <a:srgbClr val="000000"/>
            </a:solidFill>
            <a:prstDash val="solid"/>
            <a:miter lim="800000"/>
            <a:headEnd type="none" w="med" len="med"/>
            <a:tailEnd type="none" w="med" len="med"/>
          </a:ln>
        </p:spPr>
      </p:sp>
      <p:sp>
        <p:nvSpPr>
          <p:cNvPr id="428" name="Shape 428"/>
          <p:cNvSpPr txBox="1">
            <a:spLocks noGrp="1"/>
          </p:cNvSpPr>
          <p:nvPr>
            <p:ph type="body" idx="1"/>
          </p:nvPr>
        </p:nvSpPr>
        <p:spPr>
          <a:xfrm>
            <a:off x="574431" y="3505199"/>
            <a:ext cx="5709000" cy="5040900"/>
          </a:xfrm>
          <a:prstGeom prst="rect">
            <a:avLst/>
          </a:prstGeom>
          <a:noFill/>
          <a:ln>
            <a:noFill/>
          </a:ln>
        </p:spPr>
        <p:txBody>
          <a:bodyPr wrap="square" lIns="91425" tIns="91425" rIns="91425" bIns="91425" anchor="t" anchorCtr="0">
            <a:noAutofit/>
          </a:bodyPr>
          <a:lstStyle/>
          <a:p>
            <a:pPr marL="0" marR="0" lvl="0" indent="-76200" algn="l" rtl="0">
              <a:spcBef>
                <a:spcPts val="0"/>
              </a:spcBef>
              <a:spcAft>
                <a:spcPts val="0"/>
              </a:spcAft>
              <a:buClr>
                <a:srgbClr val="000000"/>
              </a:buClr>
              <a:buSzPts val="1200"/>
              <a:buFont typeface="Times New Roman"/>
              <a:buNone/>
            </a:pPr>
            <a:r>
              <a:rPr lang="en-US" sz="1200" b="0" i="0" u="none" strike="noStrike" cap="none">
                <a:solidFill>
                  <a:srgbClr val="000000"/>
                </a:solidFill>
                <a:latin typeface="Times New Roman"/>
                <a:ea typeface="Times New Roman"/>
                <a:cs typeface="Times New Roman"/>
                <a:sym typeface="Times New Roman"/>
              </a:rPr>
              <a:t>No two CSIRTs are equal. The services protfolio is typically customized to the needs of a constituency. FIRST produces Service Frameworks for CSIRTs and PSIRTs. They help new teams defining services and standardize the language so Teams can effectvely communicate during an incident. </a:t>
            </a:r>
          </a:p>
        </p:txBody>
      </p:sp>
      <p:sp>
        <p:nvSpPr>
          <p:cNvPr id="429" name="Shape 429"/>
          <p:cNvSpPr txBox="1">
            <a:spLocks noGrp="1"/>
          </p:cNvSpPr>
          <p:nvPr>
            <p:ph type="sldNum" idx="12"/>
          </p:nvPr>
        </p:nvSpPr>
        <p:spPr>
          <a:xfrm>
            <a:off x="3886200" y="8686800"/>
            <a:ext cx="2971800" cy="457200"/>
          </a:xfrm>
          <a:prstGeom prst="rect">
            <a:avLst/>
          </a:prstGeom>
          <a:noFill/>
          <a:ln>
            <a:noFill/>
          </a:ln>
        </p:spPr>
        <p:txBody>
          <a:bodyPr wrap="square" lIns="91425" tIns="45700" rIns="91425" bIns="45700" anchor="b" anchorCtr="0">
            <a:noAutofit/>
          </a:bodyPr>
          <a:lstStyle/>
          <a:p>
            <a:pPr marL="215900" marR="0" lvl="0" indent="-250190" algn="r" rtl="0">
              <a:spcBef>
                <a:spcPts val="0"/>
              </a:spcBef>
              <a:spcAft>
                <a:spcPts val="0"/>
              </a:spcAft>
              <a:buClr>
                <a:srgbClr val="000000"/>
              </a:buClr>
              <a:buSzPts val="540"/>
              <a:buFont typeface="Arial"/>
              <a:buNone/>
            </a:pPr>
            <a:fld id="{00000000-1234-1234-1234-123412341234}" type="slidenum">
              <a:rPr lang="en-US" sz="1200">
                <a:solidFill>
                  <a:srgbClr val="000000"/>
                </a:solidFill>
                <a:latin typeface="Times New Roman"/>
                <a:ea typeface="Times New Roman"/>
                <a:cs typeface="Times New Roman"/>
                <a:sym typeface="Times New Roman"/>
              </a:rPr>
              <a:t>31</a:t>
            </a:fld>
            <a:endParaRPr lang="en-US" sz="1200">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1161320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Shape 435"/>
          <p:cNvSpPr>
            <a:spLocks noGrp="1" noRot="1" noChangeAspect="1"/>
          </p:cNvSpPr>
          <p:nvPr>
            <p:ph type="sldImg" idx="2"/>
          </p:nvPr>
        </p:nvSpPr>
        <p:spPr>
          <a:xfrm>
            <a:off x="1512888" y="517525"/>
            <a:ext cx="3832225" cy="2874963"/>
          </a:xfrm>
          <a:custGeom>
            <a:avLst/>
            <a:gdLst/>
            <a:ahLst/>
            <a:cxnLst/>
            <a:rect l="0" t="0" r="0" b="0"/>
            <a:pathLst>
              <a:path w="120000" h="120000" extrusionOk="0">
                <a:moveTo>
                  <a:pt x="0" y="0"/>
                </a:moveTo>
                <a:lnTo>
                  <a:pt x="120000" y="0"/>
                </a:lnTo>
                <a:lnTo>
                  <a:pt x="120000" y="120000"/>
                </a:lnTo>
                <a:lnTo>
                  <a:pt x="0" y="120000"/>
                </a:lnTo>
                <a:close/>
              </a:path>
            </a:pathLst>
          </a:custGeom>
          <a:noFill/>
          <a:ln w="12600" cap="sq" cmpd="sng">
            <a:solidFill>
              <a:srgbClr val="000000"/>
            </a:solidFill>
            <a:prstDash val="solid"/>
            <a:miter lim="800000"/>
            <a:headEnd type="none" w="med" len="med"/>
            <a:tailEnd type="none" w="med" len="med"/>
          </a:ln>
        </p:spPr>
      </p:sp>
      <p:sp>
        <p:nvSpPr>
          <p:cNvPr id="436" name="Shape 436"/>
          <p:cNvSpPr txBox="1">
            <a:spLocks noGrp="1"/>
          </p:cNvSpPr>
          <p:nvPr>
            <p:ph type="body" idx="1"/>
          </p:nvPr>
        </p:nvSpPr>
        <p:spPr>
          <a:xfrm>
            <a:off x="574431" y="3505199"/>
            <a:ext cx="5709000" cy="5040900"/>
          </a:xfrm>
          <a:prstGeom prst="rect">
            <a:avLst/>
          </a:prstGeom>
          <a:noFill/>
          <a:ln>
            <a:noFill/>
          </a:ln>
        </p:spPr>
        <p:txBody>
          <a:bodyPr wrap="square" lIns="91425" tIns="91425" rIns="91425" bIns="91425" anchor="t" anchorCtr="0">
            <a:noAutofit/>
          </a:bodyPr>
          <a:lstStyle/>
          <a:p>
            <a:pPr marL="0" marR="0" lvl="0" indent="-76200" algn="l" rtl="0">
              <a:spcBef>
                <a:spcPts val="0"/>
              </a:spcBef>
              <a:spcAft>
                <a:spcPts val="0"/>
              </a:spcAft>
              <a:buClr>
                <a:srgbClr val="000000"/>
              </a:buClr>
              <a:buSzPts val="1200"/>
              <a:buFont typeface="Times New Roman"/>
              <a:buNone/>
            </a:pPr>
            <a:r>
              <a:rPr lang="en-US" sz="1200" b="0" i="0" u="none" strike="noStrike" cap="none">
                <a:solidFill>
                  <a:srgbClr val="000000"/>
                </a:solidFill>
                <a:latin typeface="Times New Roman"/>
                <a:ea typeface="Times New Roman"/>
                <a:cs typeface="Times New Roman"/>
                <a:sym typeface="Times New Roman"/>
              </a:rPr>
              <a:t>All CSIRTs will manage / handle Incidents. The typical workflow is always the same. </a:t>
            </a:r>
          </a:p>
          <a:p>
            <a:pPr marL="457200" marR="0" lvl="0" indent="-317500" algn="l" rtl="0">
              <a:spcBef>
                <a:spcPts val="0"/>
              </a:spcBef>
              <a:spcAft>
                <a:spcPts val="0"/>
              </a:spcAft>
              <a:buClr>
                <a:srgbClr val="000000"/>
              </a:buClr>
              <a:buSzPts val="1400"/>
              <a:buFont typeface="Times New Roman"/>
              <a:buAutoNum type="arabicPeriod"/>
            </a:pPr>
            <a:r>
              <a:rPr lang="en-US" sz="1200" b="0" i="0" u="none" strike="noStrike" cap="none">
                <a:solidFill>
                  <a:srgbClr val="000000"/>
                </a:solidFill>
                <a:latin typeface="Times New Roman"/>
                <a:ea typeface="Times New Roman"/>
                <a:cs typeface="Times New Roman"/>
                <a:sym typeface="Times New Roman"/>
              </a:rPr>
              <a:t>An incident is detected, often by a third party</a:t>
            </a:r>
          </a:p>
          <a:p>
            <a:pPr marL="457200" marR="0" lvl="0" indent="-317500" algn="l" rtl="0">
              <a:spcBef>
                <a:spcPts val="0"/>
              </a:spcBef>
              <a:spcAft>
                <a:spcPts val="0"/>
              </a:spcAft>
              <a:buClr>
                <a:srgbClr val="000000"/>
              </a:buClr>
              <a:buSzPts val="1400"/>
              <a:buFont typeface="Times New Roman"/>
              <a:buAutoNum type="arabicPeriod"/>
            </a:pPr>
            <a:r>
              <a:rPr lang="en-US" sz="1200" b="0" i="0" u="none" strike="noStrike" cap="none">
                <a:solidFill>
                  <a:srgbClr val="000000"/>
                </a:solidFill>
                <a:latin typeface="Times New Roman"/>
                <a:ea typeface="Times New Roman"/>
                <a:cs typeface="Times New Roman"/>
                <a:sym typeface="Times New Roman"/>
              </a:rPr>
              <a:t>It is imperative to assess if the Team has the authority to act and if it indeed is an incident</a:t>
            </a:r>
          </a:p>
          <a:p>
            <a:pPr marL="457200" marR="0" lvl="0" indent="-317500" algn="l" rtl="0">
              <a:spcBef>
                <a:spcPts val="0"/>
              </a:spcBef>
              <a:spcAft>
                <a:spcPts val="0"/>
              </a:spcAft>
              <a:buClr>
                <a:srgbClr val="000000"/>
              </a:buClr>
              <a:buSzPts val="1400"/>
              <a:buFont typeface="Times New Roman"/>
              <a:buAutoNum type="arabicPeriod"/>
            </a:pPr>
            <a:r>
              <a:rPr lang="en-US" sz="1200" b="0" i="0" u="none" strike="noStrike" cap="none">
                <a:solidFill>
                  <a:srgbClr val="000000"/>
                </a:solidFill>
                <a:latin typeface="Times New Roman"/>
                <a:ea typeface="Times New Roman"/>
                <a:cs typeface="Times New Roman"/>
                <a:sym typeface="Times New Roman"/>
              </a:rPr>
              <a:t>In a next Step an in depth analysis is made to lay the basis for orper reaction</a:t>
            </a:r>
          </a:p>
          <a:p>
            <a:pPr marL="457200" marR="0" lvl="0" indent="-317500" algn="l" rtl="0">
              <a:spcBef>
                <a:spcPts val="0"/>
              </a:spcBef>
              <a:spcAft>
                <a:spcPts val="0"/>
              </a:spcAft>
              <a:buClr>
                <a:srgbClr val="000000"/>
              </a:buClr>
              <a:buSzPts val="1400"/>
              <a:buFont typeface="Times New Roman"/>
              <a:buAutoNum type="arabicPeriod"/>
            </a:pPr>
            <a:r>
              <a:rPr lang="en-US" sz="1200" b="0" i="0" u="none" strike="noStrike" cap="none">
                <a:solidFill>
                  <a:srgbClr val="000000"/>
                </a:solidFill>
                <a:latin typeface="Times New Roman"/>
                <a:ea typeface="Times New Roman"/>
                <a:cs typeface="Times New Roman"/>
                <a:sym typeface="Times New Roman"/>
              </a:rPr>
              <a:t>Only then will the team start to respond. </a:t>
            </a:r>
          </a:p>
          <a:p>
            <a:pPr marL="0" marR="0" lvl="0" indent="-76200" algn="l" rtl="0">
              <a:spcBef>
                <a:spcPts val="0"/>
              </a:spcBef>
              <a:spcAft>
                <a:spcPts val="0"/>
              </a:spcAft>
              <a:buClr>
                <a:srgbClr val="000000"/>
              </a:buClr>
              <a:buSzPts val="1200"/>
              <a:buFont typeface="Times New Roman"/>
              <a:buNone/>
            </a:pPr>
            <a:r>
              <a:rPr lang="en-US" sz="1200" b="0" i="0" u="none" strike="noStrike" cap="none">
                <a:solidFill>
                  <a:srgbClr val="000000"/>
                </a:solidFill>
                <a:latin typeface="Times New Roman"/>
                <a:ea typeface="Times New Roman"/>
                <a:cs typeface="Times New Roman"/>
                <a:sym typeface="Times New Roman"/>
              </a:rPr>
              <a:t>In most cases this will be an iterative process, i.e. only limited information is available at the beginning. As the incident evolves more and more information becomes available and the circle is passed again until the incident has been resolved</a:t>
            </a:r>
          </a:p>
          <a:p>
            <a:pPr marL="0" marR="0" lvl="0" indent="-76200" algn="l" rtl="0">
              <a:spcBef>
                <a:spcPts val="0"/>
              </a:spcBef>
              <a:spcAft>
                <a:spcPts val="0"/>
              </a:spcAft>
              <a:buClr>
                <a:srgbClr val="000000"/>
              </a:buClr>
              <a:buSzPts val="1200"/>
              <a:buFont typeface="Times New Roman"/>
              <a:buNone/>
            </a:pPr>
            <a:endParaRPr sz="1200" b="0" i="0" u="none" strike="noStrike" cap="none">
              <a:solidFill>
                <a:srgbClr val="000000"/>
              </a:solidFill>
              <a:latin typeface="Times New Roman"/>
              <a:ea typeface="Times New Roman"/>
              <a:cs typeface="Times New Roman"/>
              <a:sym typeface="Times New Roman"/>
            </a:endParaRPr>
          </a:p>
          <a:p>
            <a:pPr marL="0" marR="0" lvl="0" indent="-76200" algn="l" rtl="0">
              <a:spcBef>
                <a:spcPts val="0"/>
              </a:spcBef>
              <a:spcAft>
                <a:spcPts val="0"/>
              </a:spcAft>
              <a:buClr>
                <a:srgbClr val="000000"/>
              </a:buClr>
              <a:buSzPts val="1200"/>
              <a:buFont typeface="Times New Roman"/>
              <a:buNone/>
            </a:pPr>
            <a:endParaRPr sz="1200" b="0" i="0" u="none" strike="noStrike" cap="none">
              <a:solidFill>
                <a:srgbClr val="000000"/>
              </a:solidFill>
              <a:latin typeface="Times New Roman"/>
              <a:ea typeface="Times New Roman"/>
              <a:cs typeface="Times New Roman"/>
              <a:sym typeface="Times New Roman"/>
            </a:endParaRPr>
          </a:p>
        </p:txBody>
      </p:sp>
      <p:sp>
        <p:nvSpPr>
          <p:cNvPr id="437" name="Shape 437"/>
          <p:cNvSpPr txBox="1">
            <a:spLocks noGrp="1"/>
          </p:cNvSpPr>
          <p:nvPr>
            <p:ph type="sldNum" idx="12"/>
          </p:nvPr>
        </p:nvSpPr>
        <p:spPr>
          <a:xfrm>
            <a:off x="3886200" y="8686800"/>
            <a:ext cx="2971800" cy="457200"/>
          </a:xfrm>
          <a:prstGeom prst="rect">
            <a:avLst/>
          </a:prstGeom>
          <a:noFill/>
          <a:ln>
            <a:noFill/>
          </a:ln>
        </p:spPr>
        <p:txBody>
          <a:bodyPr wrap="square" lIns="91425" tIns="45700" rIns="91425" bIns="45700" anchor="b" anchorCtr="0">
            <a:noAutofit/>
          </a:bodyPr>
          <a:lstStyle/>
          <a:p>
            <a:pPr marL="215900" marR="0" lvl="0" indent="-250190" algn="r" rtl="0">
              <a:spcBef>
                <a:spcPts val="0"/>
              </a:spcBef>
              <a:spcAft>
                <a:spcPts val="0"/>
              </a:spcAft>
              <a:buClr>
                <a:srgbClr val="000000"/>
              </a:buClr>
              <a:buSzPts val="540"/>
              <a:buFont typeface="Arial"/>
              <a:buNone/>
            </a:pPr>
            <a:fld id="{00000000-1234-1234-1234-123412341234}" type="slidenum">
              <a:rPr lang="en-US" sz="1200">
                <a:solidFill>
                  <a:srgbClr val="000000"/>
                </a:solidFill>
                <a:latin typeface="Times New Roman"/>
                <a:ea typeface="Times New Roman"/>
                <a:cs typeface="Times New Roman"/>
                <a:sym typeface="Times New Roman"/>
              </a:rPr>
              <a:t>32</a:t>
            </a:fld>
            <a:endParaRPr lang="en-US" sz="1200">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19160448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Shape 457"/>
          <p:cNvSpPr>
            <a:spLocks noGrp="1" noRot="1" noChangeAspect="1"/>
          </p:cNvSpPr>
          <p:nvPr>
            <p:ph type="sldImg" idx="2"/>
          </p:nvPr>
        </p:nvSpPr>
        <p:spPr>
          <a:xfrm>
            <a:off x="1512888" y="517525"/>
            <a:ext cx="3832225" cy="2874963"/>
          </a:xfrm>
          <a:custGeom>
            <a:avLst/>
            <a:gdLst/>
            <a:ahLst/>
            <a:cxnLst/>
            <a:rect l="0" t="0" r="0" b="0"/>
            <a:pathLst>
              <a:path w="120000" h="120000" extrusionOk="0">
                <a:moveTo>
                  <a:pt x="0" y="0"/>
                </a:moveTo>
                <a:lnTo>
                  <a:pt x="120000" y="0"/>
                </a:lnTo>
                <a:lnTo>
                  <a:pt x="120000" y="120000"/>
                </a:lnTo>
                <a:lnTo>
                  <a:pt x="0" y="120000"/>
                </a:lnTo>
                <a:close/>
              </a:path>
            </a:pathLst>
          </a:custGeom>
          <a:noFill/>
          <a:ln w="12600" cap="sq" cmpd="sng">
            <a:solidFill>
              <a:srgbClr val="000000"/>
            </a:solidFill>
            <a:prstDash val="solid"/>
            <a:miter lim="800000"/>
            <a:headEnd type="none" w="med" len="med"/>
            <a:tailEnd type="none" w="med" len="med"/>
          </a:ln>
        </p:spPr>
      </p:sp>
      <p:sp>
        <p:nvSpPr>
          <p:cNvPr id="458" name="Shape 458"/>
          <p:cNvSpPr txBox="1">
            <a:spLocks noGrp="1"/>
          </p:cNvSpPr>
          <p:nvPr>
            <p:ph type="body" idx="1"/>
          </p:nvPr>
        </p:nvSpPr>
        <p:spPr>
          <a:xfrm>
            <a:off x="574431" y="3505199"/>
            <a:ext cx="5709000" cy="5040900"/>
          </a:xfrm>
          <a:prstGeom prst="rect">
            <a:avLst/>
          </a:prstGeom>
          <a:noFill/>
          <a:ln>
            <a:noFill/>
          </a:ln>
        </p:spPr>
        <p:txBody>
          <a:bodyPr wrap="square" lIns="91425" tIns="91425" rIns="91425" bIns="91425" anchor="t" anchorCtr="0">
            <a:noAutofit/>
          </a:bodyPr>
          <a:lstStyle/>
          <a:p>
            <a:pPr marL="0" marR="0" lvl="0" indent="-76200" algn="l" rtl="0">
              <a:spcBef>
                <a:spcPts val="0"/>
              </a:spcBef>
              <a:spcAft>
                <a:spcPts val="0"/>
              </a:spcAft>
              <a:buClr>
                <a:srgbClr val="000000"/>
              </a:buClr>
              <a:buSzPts val="1200"/>
              <a:buFont typeface="Times New Roman"/>
              <a:buNone/>
            </a:pPr>
            <a:r>
              <a:rPr lang="en-US"/>
              <a:t>CSIRTs can never get everything done domestically. They have to work across borders to be effective.</a:t>
            </a:r>
          </a:p>
        </p:txBody>
      </p:sp>
      <p:sp>
        <p:nvSpPr>
          <p:cNvPr id="459" name="Shape 459"/>
          <p:cNvSpPr txBox="1">
            <a:spLocks noGrp="1"/>
          </p:cNvSpPr>
          <p:nvPr>
            <p:ph type="sldNum" idx="12"/>
          </p:nvPr>
        </p:nvSpPr>
        <p:spPr>
          <a:xfrm>
            <a:off x="3886200" y="8686800"/>
            <a:ext cx="2971800" cy="457200"/>
          </a:xfrm>
          <a:prstGeom prst="rect">
            <a:avLst/>
          </a:prstGeom>
          <a:noFill/>
          <a:ln>
            <a:noFill/>
          </a:ln>
        </p:spPr>
        <p:txBody>
          <a:bodyPr wrap="square" lIns="91425" tIns="45700" rIns="91425" bIns="45700" anchor="b" anchorCtr="0">
            <a:noAutofit/>
          </a:bodyPr>
          <a:lstStyle/>
          <a:p>
            <a:pPr marL="215900" marR="0" lvl="0" indent="-250190" algn="r" rtl="0">
              <a:spcBef>
                <a:spcPts val="0"/>
              </a:spcBef>
              <a:spcAft>
                <a:spcPts val="0"/>
              </a:spcAft>
              <a:buClr>
                <a:srgbClr val="000000"/>
              </a:buClr>
              <a:buSzPts val="540"/>
              <a:buFont typeface="Arial"/>
              <a:buNone/>
            </a:pPr>
            <a:fld id="{00000000-1234-1234-1234-123412341234}" type="slidenum">
              <a:rPr lang="en-US" sz="1200">
                <a:solidFill>
                  <a:srgbClr val="000000"/>
                </a:solidFill>
                <a:latin typeface="Times New Roman"/>
                <a:ea typeface="Times New Roman"/>
                <a:cs typeface="Times New Roman"/>
                <a:sym typeface="Times New Roman"/>
              </a:rPr>
              <a:t>33</a:t>
            </a:fld>
            <a:endParaRPr lang="en-US" sz="1200">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14477340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Shape 464"/>
          <p:cNvSpPr>
            <a:spLocks noGrp="1" noRot="1" noChangeAspect="1"/>
          </p:cNvSpPr>
          <p:nvPr>
            <p:ph type="sldImg" idx="2"/>
          </p:nvPr>
        </p:nvSpPr>
        <p:spPr>
          <a:xfrm>
            <a:off x="1512888" y="517525"/>
            <a:ext cx="3832225" cy="2874963"/>
          </a:xfrm>
          <a:custGeom>
            <a:avLst/>
            <a:gdLst/>
            <a:ahLst/>
            <a:cxnLst/>
            <a:rect l="0" t="0" r="0" b="0"/>
            <a:pathLst>
              <a:path w="120000" h="120000" extrusionOk="0">
                <a:moveTo>
                  <a:pt x="0" y="0"/>
                </a:moveTo>
                <a:lnTo>
                  <a:pt x="120000" y="0"/>
                </a:lnTo>
                <a:lnTo>
                  <a:pt x="120000" y="120000"/>
                </a:lnTo>
                <a:lnTo>
                  <a:pt x="0" y="120000"/>
                </a:lnTo>
                <a:close/>
              </a:path>
            </a:pathLst>
          </a:custGeom>
          <a:noFill/>
          <a:ln w="12600" cap="sq" cmpd="sng">
            <a:solidFill>
              <a:srgbClr val="000000"/>
            </a:solidFill>
            <a:prstDash val="solid"/>
            <a:miter lim="800000"/>
            <a:headEnd type="none" w="med" len="med"/>
            <a:tailEnd type="none" w="med" len="med"/>
          </a:ln>
        </p:spPr>
      </p:sp>
      <p:sp>
        <p:nvSpPr>
          <p:cNvPr id="465" name="Shape 465"/>
          <p:cNvSpPr txBox="1">
            <a:spLocks noGrp="1"/>
          </p:cNvSpPr>
          <p:nvPr>
            <p:ph type="body" idx="1"/>
          </p:nvPr>
        </p:nvSpPr>
        <p:spPr>
          <a:xfrm>
            <a:off x="574431" y="3505199"/>
            <a:ext cx="5709000" cy="5040900"/>
          </a:xfrm>
          <a:prstGeom prst="rect">
            <a:avLst/>
          </a:prstGeom>
          <a:noFill/>
          <a:ln>
            <a:noFill/>
          </a:ln>
        </p:spPr>
        <p:txBody>
          <a:bodyPr wrap="square" lIns="91425" tIns="91425" rIns="91425" bIns="91425" anchor="t" anchorCtr="0">
            <a:noAutofit/>
          </a:bodyPr>
          <a:lstStyle/>
          <a:p>
            <a:pPr marL="0" marR="0" lvl="0" indent="-76200" algn="l" rtl="0">
              <a:spcBef>
                <a:spcPts val="0"/>
              </a:spcBef>
              <a:spcAft>
                <a:spcPts val="0"/>
              </a:spcAft>
              <a:buClr>
                <a:srgbClr val="000000"/>
              </a:buClr>
              <a:buSzPts val="1200"/>
              <a:buFont typeface="Times New Roman"/>
              <a:buNone/>
            </a:pPr>
            <a:r>
              <a:rPr lang="en-US" sz="1200" b="0" i="0" u="none" strike="noStrike" cap="none" dirty="0">
                <a:solidFill>
                  <a:srgbClr val="000000"/>
                </a:solidFill>
                <a:latin typeface="Times New Roman"/>
                <a:ea typeface="Times New Roman"/>
                <a:cs typeface="Times New Roman"/>
                <a:sym typeface="Times New Roman"/>
              </a:rPr>
              <a:t>Explain</a:t>
            </a:r>
            <a:r>
              <a:rPr lang="en-US" sz="1200" b="0" i="0" u="none" strike="noStrike" cap="none" baseline="0" dirty="0">
                <a:solidFill>
                  <a:srgbClr val="000000"/>
                </a:solidFill>
                <a:latin typeface="Times New Roman"/>
                <a:ea typeface="Times New Roman"/>
                <a:cs typeface="Times New Roman"/>
                <a:sym typeface="Times New Roman"/>
              </a:rPr>
              <a:t> the trust store mechanism in browsers and operating systems, and how there are a small number of companies that are trusted to issue certificates which almost every computer in the world will trust. Discuss how these are strictly regulated, through the CA/Browser Forum ”Baseline requirements” and ETSI/</a:t>
            </a:r>
            <a:r>
              <a:rPr lang="en-US" sz="1200" b="0" i="0" u="none" strike="noStrike" cap="none" baseline="0" dirty="0" err="1">
                <a:solidFill>
                  <a:srgbClr val="000000"/>
                </a:solidFill>
                <a:latin typeface="Times New Roman"/>
                <a:ea typeface="Times New Roman"/>
                <a:cs typeface="Times New Roman"/>
                <a:sym typeface="Times New Roman"/>
              </a:rPr>
              <a:t>WebTrust</a:t>
            </a:r>
            <a:r>
              <a:rPr lang="en-US" sz="1200" b="0" i="0" u="none" strike="noStrike" cap="none" baseline="0" dirty="0">
                <a:solidFill>
                  <a:srgbClr val="000000"/>
                </a:solidFill>
                <a:latin typeface="Times New Roman"/>
                <a:ea typeface="Times New Roman"/>
                <a:cs typeface="Times New Roman"/>
                <a:sym typeface="Times New Roman"/>
              </a:rPr>
              <a:t> audits and reviews. Then mention how this mechanism has always been distrusted, and has been of concern. In 2011, Google undertook an experiment and rolled out a new technology called “pinning”. This technology led the browser to validate that a digital certificate was actually issued by a small set of Certificate Authorities which were authorized by Google to do so. </a:t>
            </a:r>
            <a:endParaRPr lang="en-US" sz="1200" b="0" i="0" u="none" strike="noStrike" cap="none" dirty="0">
              <a:solidFill>
                <a:srgbClr val="000000"/>
              </a:solidFill>
              <a:latin typeface="Times New Roman"/>
              <a:ea typeface="Times New Roman"/>
              <a:cs typeface="Times New Roman"/>
              <a:sym typeface="Times New Roman"/>
            </a:endParaRPr>
          </a:p>
        </p:txBody>
      </p:sp>
      <p:sp>
        <p:nvSpPr>
          <p:cNvPr id="466" name="Shape 466"/>
          <p:cNvSpPr txBox="1">
            <a:spLocks noGrp="1"/>
          </p:cNvSpPr>
          <p:nvPr>
            <p:ph type="sldNum" idx="12"/>
          </p:nvPr>
        </p:nvSpPr>
        <p:spPr>
          <a:xfrm>
            <a:off x="3886200" y="8686800"/>
            <a:ext cx="2971800" cy="457200"/>
          </a:xfrm>
          <a:prstGeom prst="rect">
            <a:avLst/>
          </a:prstGeom>
          <a:noFill/>
          <a:ln>
            <a:noFill/>
          </a:ln>
        </p:spPr>
        <p:txBody>
          <a:bodyPr wrap="square" lIns="91425" tIns="45700" rIns="91425" bIns="45700" anchor="b" anchorCtr="0">
            <a:noAutofit/>
          </a:bodyPr>
          <a:lstStyle/>
          <a:p>
            <a:pPr marL="215900" marR="0" lvl="0" indent="-250190" algn="r" rtl="0">
              <a:spcBef>
                <a:spcPts val="0"/>
              </a:spcBef>
              <a:spcAft>
                <a:spcPts val="0"/>
              </a:spcAft>
              <a:buClr>
                <a:srgbClr val="000000"/>
              </a:buClr>
              <a:buSzPts val="540"/>
              <a:buFont typeface="Noto Sans Symbols"/>
              <a:buNone/>
            </a:pPr>
            <a:fld id="{00000000-1234-1234-1234-123412341234}" type="slidenum">
              <a:rPr lang="en-US" sz="1200">
                <a:solidFill>
                  <a:srgbClr val="000000"/>
                </a:solidFill>
                <a:latin typeface="Times New Roman"/>
                <a:ea typeface="Times New Roman"/>
                <a:cs typeface="Times New Roman"/>
                <a:sym typeface="Times New Roman"/>
              </a:rPr>
              <a:t>34</a:t>
            </a:fld>
            <a:endParaRPr lang="en-US" sz="1200">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107667633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0"/>
        <p:cNvGrpSpPr/>
        <p:nvPr/>
      </p:nvGrpSpPr>
      <p:grpSpPr>
        <a:xfrm>
          <a:off x="0" y="0"/>
          <a:ext cx="0" cy="0"/>
          <a:chOff x="0" y="0"/>
          <a:chExt cx="0" cy="0"/>
        </a:xfrm>
      </p:grpSpPr>
      <p:sp>
        <p:nvSpPr>
          <p:cNvPr id="471" name="Shape 47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72" name="Shape 472"/>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t" anchorCtr="0">
            <a:noAutofit/>
          </a:bodyPr>
          <a:lstStyle/>
          <a:p>
            <a:pPr marL="0" marR="0" lvl="0" indent="-17462" algn="l" rtl="0">
              <a:spcBef>
                <a:spcPts val="0"/>
              </a:spcBef>
              <a:spcAft>
                <a:spcPts val="0"/>
              </a:spcAft>
              <a:buClr>
                <a:schemeClr val="dk1"/>
              </a:buClr>
              <a:buSzPts val="275"/>
              <a:buFont typeface="Arial"/>
              <a:buNone/>
            </a:pPr>
            <a:r>
              <a:rPr lang="en-US" sz="1100" b="0" i="0" u="none" strike="noStrike" cap="none" dirty="0">
                <a:solidFill>
                  <a:schemeClr val="dk1"/>
                </a:solidFill>
                <a:latin typeface="Arial"/>
                <a:ea typeface="Arial"/>
                <a:cs typeface="Arial"/>
                <a:sym typeface="Arial"/>
              </a:rPr>
              <a:t>Less</a:t>
            </a:r>
            <a:r>
              <a:rPr lang="en-US" sz="1100" b="0" i="0" u="none" strike="noStrike" cap="none" baseline="0" dirty="0">
                <a:solidFill>
                  <a:schemeClr val="dk1"/>
                </a:solidFill>
                <a:latin typeface="Arial"/>
                <a:ea typeface="Arial"/>
                <a:cs typeface="Arial"/>
                <a:sym typeface="Arial"/>
              </a:rPr>
              <a:t> than 25 days later, a user in Iran reported seeing a certificate error while visiting Google. Certificate errors are not unusual, and can be caused by various different reasons, such as clock skew, configuration errors (a so-called missing certificate chain) or a misconfiguration on the client machine. However, this one was special. The digital certificate was issued by a small company from the Netherlands, called </a:t>
            </a:r>
            <a:r>
              <a:rPr lang="en-US" sz="1100" b="0" i="0" u="none" strike="noStrike" cap="none" baseline="0" dirty="0" err="1">
                <a:solidFill>
                  <a:schemeClr val="dk1"/>
                </a:solidFill>
                <a:latin typeface="Arial"/>
                <a:ea typeface="Arial"/>
                <a:cs typeface="Arial"/>
                <a:sym typeface="Arial"/>
              </a:rPr>
              <a:t>Diginotar</a:t>
            </a:r>
            <a:r>
              <a:rPr lang="en-US" sz="1100" b="0" i="0" u="none" strike="noStrike" cap="none" baseline="0" dirty="0">
                <a:solidFill>
                  <a:schemeClr val="dk1"/>
                </a:solidFill>
                <a:latin typeface="Arial"/>
                <a:ea typeface="Arial"/>
                <a:cs typeface="Arial"/>
                <a:sym typeface="Arial"/>
              </a:rPr>
              <a:t>, but was otherwise valid. The only reason an error was flagged, was due to the new Google feature.</a:t>
            </a:r>
            <a:endParaRPr lang="en-US" sz="1100" b="0" i="0" u="none" strike="noStrike" cap="none" dirty="0">
              <a:solidFill>
                <a:schemeClr val="dk1"/>
              </a:solidFill>
              <a:latin typeface="Arial"/>
              <a:ea typeface="Arial"/>
              <a:cs typeface="Arial"/>
              <a:sym typeface="Arial"/>
            </a:endParaRPr>
          </a:p>
          <a:p>
            <a:pPr marL="0" marR="0" lvl="0" indent="-17462" algn="l" rtl="0">
              <a:spcBef>
                <a:spcPts val="0"/>
              </a:spcBef>
              <a:spcAft>
                <a:spcPts val="0"/>
              </a:spcAft>
              <a:buClr>
                <a:schemeClr val="dk1"/>
              </a:buClr>
              <a:buSzPts val="275"/>
              <a:buFont typeface="Arial"/>
              <a:buNone/>
            </a:pPr>
            <a:endParaRPr lang="en-US" sz="1100" b="0" i="0" u="none" strike="noStrike" cap="none" dirty="0">
              <a:solidFill>
                <a:schemeClr val="dk1"/>
              </a:solidFill>
              <a:latin typeface="Arial"/>
              <a:ea typeface="Arial"/>
              <a:cs typeface="Arial"/>
              <a:sym typeface="Arial"/>
            </a:endParaRPr>
          </a:p>
          <a:p>
            <a:pPr marL="0" marR="0" lvl="0" indent="-17462" algn="l" rtl="0">
              <a:spcBef>
                <a:spcPts val="0"/>
              </a:spcBef>
              <a:spcAft>
                <a:spcPts val="0"/>
              </a:spcAft>
              <a:buClr>
                <a:schemeClr val="dk1"/>
              </a:buClr>
              <a:buSzPts val="275"/>
              <a:buFont typeface="Arial"/>
              <a:buNone/>
            </a:pPr>
            <a:r>
              <a:rPr lang="en-US" sz="1100" b="0" i="0" u="none" strike="noStrike" cap="none" dirty="0">
                <a:solidFill>
                  <a:schemeClr val="dk1"/>
                </a:solidFill>
                <a:latin typeface="Arial"/>
                <a:ea typeface="Arial"/>
                <a:cs typeface="Arial"/>
                <a:sym typeface="Arial"/>
              </a:rPr>
              <a:t>https://</a:t>
            </a:r>
            <a:r>
              <a:rPr lang="en-US" sz="1100" b="0" i="0" u="none" strike="noStrike" cap="none" dirty="0" err="1">
                <a:solidFill>
                  <a:schemeClr val="dk1"/>
                </a:solidFill>
                <a:latin typeface="Arial"/>
                <a:ea typeface="Arial"/>
                <a:cs typeface="Arial"/>
                <a:sym typeface="Arial"/>
              </a:rPr>
              <a:t>productforums.google.com</a:t>
            </a:r>
            <a:r>
              <a:rPr lang="en-US" sz="1100" b="0" i="0" u="none" strike="noStrike" cap="none" dirty="0">
                <a:solidFill>
                  <a:schemeClr val="dk1"/>
                </a:solidFill>
                <a:latin typeface="Arial"/>
                <a:ea typeface="Arial"/>
                <a:cs typeface="Arial"/>
                <a:sym typeface="Arial"/>
              </a:rPr>
              <a:t>/forum/#!</a:t>
            </a:r>
            <a:r>
              <a:rPr lang="en-US" sz="1100" b="0" i="0" u="none" strike="noStrike" cap="none" dirty="0" err="1">
                <a:solidFill>
                  <a:schemeClr val="dk1"/>
                </a:solidFill>
                <a:latin typeface="Arial"/>
                <a:ea typeface="Arial"/>
                <a:cs typeface="Arial"/>
                <a:sym typeface="Arial"/>
              </a:rPr>
              <a:t>msg</a:t>
            </a:r>
            <a:r>
              <a:rPr lang="en-US" sz="1100" b="0" i="0" u="none" strike="noStrike" cap="none" dirty="0">
                <a:solidFill>
                  <a:schemeClr val="dk1"/>
                </a:solidFill>
                <a:latin typeface="Arial"/>
                <a:ea typeface="Arial"/>
                <a:cs typeface="Arial"/>
                <a:sym typeface="Arial"/>
              </a:rPr>
              <a:t>/</a:t>
            </a:r>
            <a:r>
              <a:rPr lang="en-US" sz="1100" b="0" i="0" u="none" strike="noStrike" cap="none" dirty="0" err="1">
                <a:solidFill>
                  <a:schemeClr val="dk1"/>
                </a:solidFill>
                <a:latin typeface="Arial"/>
                <a:ea typeface="Arial"/>
                <a:cs typeface="Arial"/>
                <a:sym typeface="Arial"/>
              </a:rPr>
              <a:t>gmail</a:t>
            </a:r>
            <a:r>
              <a:rPr lang="en-US" sz="1100" b="0" i="0" u="none" strike="noStrike" cap="none" dirty="0">
                <a:solidFill>
                  <a:schemeClr val="dk1"/>
                </a:solidFill>
                <a:latin typeface="Arial"/>
                <a:ea typeface="Arial"/>
                <a:cs typeface="Arial"/>
                <a:sym typeface="Arial"/>
              </a:rPr>
              <a:t>/3J3r2JqFNTw/TIIay8-_XJMJ</a:t>
            </a:r>
          </a:p>
        </p:txBody>
      </p:sp>
    </p:spTree>
    <p:extLst>
      <p:ext uri="{BB962C8B-B14F-4D97-AF65-F5344CB8AC3E}">
        <p14:creationId xmlns:p14="http://schemas.microsoft.com/office/powerpoint/2010/main" val="100188549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3"/>
        <p:cNvGrpSpPr/>
        <p:nvPr/>
      </p:nvGrpSpPr>
      <p:grpSpPr>
        <a:xfrm>
          <a:off x="0" y="0"/>
          <a:ext cx="0" cy="0"/>
          <a:chOff x="0" y="0"/>
          <a:chExt cx="0" cy="0"/>
        </a:xfrm>
      </p:grpSpPr>
      <p:sp>
        <p:nvSpPr>
          <p:cNvPr id="504" name="Shape 50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505" name="Shape 505"/>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t" anchorCtr="0">
            <a:noAutofit/>
          </a:bodyPr>
          <a:lstStyle/>
          <a:p>
            <a:pPr marL="0" marR="0" lvl="0" indent="-17462" algn="l" rtl="0">
              <a:spcBef>
                <a:spcPts val="0"/>
              </a:spcBef>
              <a:spcAft>
                <a:spcPts val="0"/>
              </a:spcAft>
              <a:buClr>
                <a:schemeClr val="dk1"/>
              </a:buClr>
              <a:buSzPts val="275"/>
              <a:buFont typeface="Arial"/>
              <a:buNone/>
            </a:pPr>
            <a:r>
              <a:rPr lang="en-US" sz="1100" b="0" i="0" u="none" strike="noStrike" cap="none" dirty="0">
                <a:solidFill>
                  <a:schemeClr val="dk1"/>
                </a:solidFill>
                <a:latin typeface="Arial"/>
                <a:ea typeface="Arial"/>
                <a:cs typeface="Arial"/>
                <a:sym typeface="Arial"/>
              </a:rPr>
              <a:t>One interesting </a:t>
            </a:r>
            <a:r>
              <a:rPr lang="en-US" sz="1100" b="0" i="0" u="none" strike="noStrike" cap="none" dirty="0" err="1">
                <a:solidFill>
                  <a:schemeClr val="dk1"/>
                </a:solidFill>
                <a:latin typeface="Arial"/>
                <a:ea typeface="Arial"/>
                <a:cs typeface="Arial"/>
                <a:sym typeface="Arial"/>
              </a:rPr>
              <a:t>sidenote</a:t>
            </a:r>
            <a:r>
              <a:rPr lang="en-US" sz="1100" b="0" i="0" u="none" strike="noStrike" cap="none" dirty="0">
                <a:solidFill>
                  <a:schemeClr val="dk1"/>
                </a:solidFill>
                <a:latin typeface="Arial"/>
                <a:ea typeface="Arial"/>
                <a:cs typeface="Arial"/>
                <a:sym typeface="Arial"/>
              </a:rPr>
              <a:t> of this incident was that the impact of each vendor was very</a:t>
            </a:r>
            <a:r>
              <a:rPr lang="en-US" sz="1100" b="0" i="0" u="none" strike="noStrike" cap="none" baseline="0" dirty="0">
                <a:solidFill>
                  <a:schemeClr val="dk1"/>
                </a:solidFill>
                <a:latin typeface="Arial"/>
                <a:ea typeface="Arial"/>
                <a:cs typeface="Arial"/>
                <a:sym typeface="Arial"/>
              </a:rPr>
              <a:t> distinct.</a:t>
            </a:r>
          </a:p>
          <a:p>
            <a:pPr marL="0" marR="0" lvl="0" indent="-17462" algn="l" rtl="0">
              <a:spcBef>
                <a:spcPts val="0"/>
              </a:spcBef>
              <a:spcAft>
                <a:spcPts val="0"/>
              </a:spcAft>
              <a:buClr>
                <a:schemeClr val="dk1"/>
              </a:buClr>
              <a:buSzPts val="275"/>
              <a:buFont typeface="Arial"/>
              <a:buNone/>
            </a:pPr>
            <a:endParaRPr lang="en-US" sz="1100" b="0" i="0" u="none" strike="noStrike" cap="none" baseline="0" dirty="0">
              <a:solidFill>
                <a:schemeClr val="dk1"/>
              </a:solidFill>
              <a:latin typeface="Arial"/>
              <a:ea typeface="Arial"/>
              <a:cs typeface="Arial"/>
              <a:sym typeface="Arial"/>
            </a:endParaRPr>
          </a:p>
          <a:p>
            <a:pPr marL="0" marR="0" lvl="0" indent="-17462" algn="l" rtl="0">
              <a:spcBef>
                <a:spcPts val="0"/>
              </a:spcBef>
              <a:spcAft>
                <a:spcPts val="0"/>
              </a:spcAft>
              <a:buClr>
                <a:schemeClr val="dk1"/>
              </a:buClr>
              <a:buSzPts val="275"/>
              <a:buFont typeface="Arial"/>
              <a:buNone/>
            </a:pPr>
            <a:r>
              <a:rPr lang="en-US" sz="1100" b="0" i="0" u="none" strike="noStrike" cap="none" baseline="0" dirty="0">
                <a:solidFill>
                  <a:schemeClr val="dk1"/>
                </a:solidFill>
                <a:latin typeface="Arial"/>
                <a:ea typeface="Arial"/>
                <a:cs typeface="Arial"/>
                <a:sym typeface="Arial"/>
              </a:rPr>
              <a:t>When Google ”invalidated trust” in </a:t>
            </a:r>
            <a:r>
              <a:rPr lang="en-US" sz="1100" b="0" i="0" u="none" strike="noStrike" cap="none" baseline="0" dirty="0" err="1">
                <a:solidFill>
                  <a:schemeClr val="dk1"/>
                </a:solidFill>
                <a:latin typeface="Arial"/>
                <a:ea typeface="Arial"/>
                <a:cs typeface="Arial"/>
                <a:sym typeface="Arial"/>
              </a:rPr>
              <a:t>Diginotar</a:t>
            </a:r>
            <a:r>
              <a:rPr lang="en-US" sz="1100" b="0" i="0" u="none" strike="noStrike" cap="none" baseline="0" dirty="0">
                <a:solidFill>
                  <a:schemeClr val="dk1"/>
                </a:solidFill>
                <a:latin typeface="Arial"/>
                <a:ea typeface="Arial"/>
                <a:cs typeface="Arial"/>
                <a:sym typeface="Arial"/>
              </a:rPr>
              <a:t> certificates, it only affected Google Chrome. However, for Microsoft, any change they made affected most software running on their operating system. Microsoft made the unusual decision to NOT mandatorily roll out the update in the Netherlands so as to not break e.g. critical infrastructure using the </a:t>
            </a:r>
            <a:r>
              <a:rPr lang="en-US" sz="1100" b="0" i="0" u="none" strike="noStrike" cap="none" baseline="0" dirty="0" err="1">
                <a:solidFill>
                  <a:schemeClr val="dk1"/>
                </a:solidFill>
                <a:latin typeface="Arial"/>
                <a:ea typeface="Arial"/>
                <a:cs typeface="Arial"/>
                <a:sym typeface="Arial"/>
              </a:rPr>
              <a:t>Diginotar</a:t>
            </a:r>
            <a:r>
              <a:rPr lang="en-US" sz="1100" b="0" i="0" u="none" strike="noStrike" cap="none" baseline="0" dirty="0">
                <a:solidFill>
                  <a:schemeClr val="dk1"/>
                </a:solidFill>
                <a:latin typeface="Arial"/>
                <a:ea typeface="Arial"/>
                <a:cs typeface="Arial"/>
                <a:sym typeface="Arial"/>
              </a:rPr>
              <a:t> certificates. This is a strong risk proposition, as excluding a country from a security update leaves them vulnerable to attack. In this case this was a reasonable assessment, as most impact was felt in Iran, but it’s clearly a strong risk tradeoff.</a:t>
            </a:r>
            <a:endParaRPr sz="11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11531700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7"/>
        <p:cNvGrpSpPr/>
        <p:nvPr/>
      </p:nvGrpSpPr>
      <p:grpSpPr>
        <a:xfrm>
          <a:off x="0" y="0"/>
          <a:ext cx="0" cy="0"/>
          <a:chOff x="0" y="0"/>
          <a:chExt cx="0" cy="0"/>
        </a:xfrm>
      </p:grpSpPr>
      <p:sp>
        <p:nvSpPr>
          <p:cNvPr id="478" name="Shape 47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479" name="Shape 479"/>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t" anchorCtr="0">
            <a:noAutofit/>
          </a:bodyPr>
          <a:lstStyle/>
          <a:p>
            <a:pPr marL="0" marR="0" lvl="0" indent="-17462" algn="l" rtl="0">
              <a:spcBef>
                <a:spcPts val="0"/>
              </a:spcBef>
              <a:spcAft>
                <a:spcPts val="0"/>
              </a:spcAft>
              <a:buClr>
                <a:schemeClr val="dk1"/>
              </a:buClr>
              <a:buSzPts val="275"/>
              <a:buFont typeface="Arial"/>
              <a:buNone/>
            </a:pPr>
            <a:r>
              <a:rPr lang="en-US" sz="1100" b="0" i="0" u="none" strike="noStrike" cap="none" dirty="0">
                <a:solidFill>
                  <a:schemeClr val="dk1"/>
                </a:solidFill>
                <a:latin typeface="Arial"/>
                <a:ea typeface="Arial"/>
                <a:cs typeface="Arial"/>
                <a:sym typeface="Arial"/>
              </a:rPr>
              <a:t>This in itself</a:t>
            </a:r>
            <a:r>
              <a:rPr lang="en-US" sz="1100" b="0" i="0" u="none" strike="noStrike" cap="none" baseline="0" dirty="0">
                <a:solidFill>
                  <a:schemeClr val="dk1"/>
                </a:solidFill>
                <a:latin typeface="Arial"/>
                <a:ea typeface="Arial"/>
                <a:cs typeface="Arial"/>
                <a:sym typeface="Arial"/>
              </a:rPr>
              <a:t> was a major issue. It showed that trust in the system was undermined, and most computers worldwide were now trusting a company that clearly no longer was in control of its issuance and signing procedures.</a:t>
            </a:r>
          </a:p>
          <a:p>
            <a:pPr marL="0" marR="0" lvl="0" indent="-17462" algn="l" rtl="0">
              <a:spcBef>
                <a:spcPts val="0"/>
              </a:spcBef>
              <a:spcAft>
                <a:spcPts val="0"/>
              </a:spcAft>
              <a:buClr>
                <a:schemeClr val="dk1"/>
              </a:buClr>
              <a:buSzPts val="275"/>
              <a:buFont typeface="Arial"/>
              <a:buNone/>
            </a:pPr>
            <a:endParaRPr lang="en-US" sz="1100" b="0" i="0" u="none" strike="noStrike" cap="none" dirty="0">
              <a:solidFill>
                <a:schemeClr val="dk1"/>
              </a:solidFill>
              <a:latin typeface="Arial"/>
              <a:ea typeface="Arial"/>
              <a:cs typeface="Arial"/>
              <a:sym typeface="Arial"/>
            </a:endParaRPr>
          </a:p>
          <a:p>
            <a:pPr marL="0" marR="0" lvl="0" indent="-17462" algn="l" rtl="0">
              <a:spcBef>
                <a:spcPts val="0"/>
              </a:spcBef>
              <a:spcAft>
                <a:spcPts val="0"/>
              </a:spcAft>
              <a:buClr>
                <a:schemeClr val="dk1"/>
              </a:buClr>
              <a:buSzPts val="275"/>
              <a:buFont typeface="Arial"/>
              <a:buNone/>
            </a:pPr>
            <a:r>
              <a:rPr lang="en-US" sz="1100" b="0" i="0" u="none" strike="noStrike" cap="none" dirty="0">
                <a:solidFill>
                  <a:schemeClr val="dk1"/>
                </a:solidFill>
                <a:latin typeface="Arial"/>
                <a:ea typeface="Arial"/>
                <a:cs typeface="Arial"/>
                <a:sym typeface="Arial"/>
              </a:rPr>
              <a:t>An alerting chain developed: CERT-Bund informs the the big browser manufactures as well as their Dutch colleagues (</a:t>
            </a:r>
            <a:r>
              <a:rPr lang="en-US" sz="1100" b="0" i="0" u="none" strike="noStrike" cap="none" dirty="0" err="1">
                <a:solidFill>
                  <a:schemeClr val="dk1"/>
                </a:solidFill>
                <a:latin typeface="Arial"/>
                <a:ea typeface="Arial"/>
                <a:cs typeface="Arial"/>
                <a:sym typeface="Arial"/>
              </a:rPr>
              <a:t>NCSC.nl</a:t>
            </a:r>
            <a:r>
              <a:rPr lang="en-US" sz="1100" b="0" i="0" u="none" strike="noStrike" cap="none" dirty="0">
                <a:solidFill>
                  <a:schemeClr val="dk1"/>
                </a:solidFill>
                <a:latin typeface="Arial"/>
                <a:ea typeface="Arial"/>
                <a:cs typeface="Arial"/>
                <a:sym typeface="Arial"/>
              </a:rPr>
              <a:t>). The latter then inform the CA as well as the wider Dutch public. </a:t>
            </a:r>
            <a:r>
              <a:rPr lang="en-US" sz="1100" b="0" i="0" u="none" strike="noStrike" cap="none" dirty="0" err="1">
                <a:solidFill>
                  <a:schemeClr val="dk1"/>
                </a:solidFill>
                <a:latin typeface="Arial"/>
                <a:ea typeface="Arial"/>
                <a:cs typeface="Arial"/>
                <a:sym typeface="Arial"/>
              </a:rPr>
              <a:t>NCSC.nl</a:t>
            </a:r>
            <a:r>
              <a:rPr lang="en-US" sz="1100" b="0" i="0" u="none" strike="noStrike" cap="none" dirty="0">
                <a:solidFill>
                  <a:schemeClr val="dk1"/>
                </a:solidFill>
                <a:latin typeface="Arial"/>
                <a:ea typeface="Arial"/>
                <a:cs typeface="Arial"/>
                <a:sym typeface="Arial"/>
              </a:rPr>
              <a:t> takes on the response and coordinates with other Teams.</a:t>
            </a:r>
          </a:p>
          <a:p>
            <a:pPr marL="0" marR="0" lvl="0" indent="-17462" algn="l" rtl="0">
              <a:spcBef>
                <a:spcPts val="0"/>
              </a:spcBef>
              <a:spcAft>
                <a:spcPts val="0"/>
              </a:spcAft>
              <a:buClr>
                <a:schemeClr val="dk1"/>
              </a:buClr>
              <a:buSzPts val="275"/>
              <a:buFont typeface="Arial"/>
              <a:buNone/>
            </a:pPr>
            <a:endParaRPr lang="en-US" sz="1100" b="0" i="0" u="none" strike="noStrike" cap="none" dirty="0">
              <a:solidFill>
                <a:schemeClr val="dk1"/>
              </a:solidFill>
              <a:latin typeface="Arial"/>
              <a:ea typeface="Arial"/>
              <a:cs typeface="Arial"/>
              <a:sym typeface="Arial"/>
            </a:endParaRPr>
          </a:p>
          <a:p>
            <a:pPr marL="0" marR="0" lvl="0" indent="-17462" algn="l" rtl="0">
              <a:spcBef>
                <a:spcPts val="0"/>
              </a:spcBef>
              <a:spcAft>
                <a:spcPts val="0"/>
              </a:spcAft>
              <a:buClr>
                <a:schemeClr val="dk1"/>
              </a:buClr>
              <a:buSzPts val="275"/>
              <a:buFont typeface="Arial"/>
              <a:buNone/>
            </a:pPr>
            <a:r>
              <a:rPr lang="en-US" sz="1100" b="0" i="0" u="none" strike="noStrike" cap="none" dirty="0">
                <a:solidFill>
                  <a:schemeClr val="dk1"/>
                </a:solidFill>
                <a:latin typeface="Arial"/>
                <a:ea typeface="Arial"/>
                <a:cs typeface="Arial"/>
                <a:sym typeface="Arial"/>
              </a:rPr>
              <a:t>Mozilla,</a:t>
            </a:r>
            <a:r>
              <a:rPr lang="en-US" sz="1100" b="0" i="0" u="none" strike="noStrike" cap="none" baseline="0" dirty="0">
                <a:solidFill>
                  <a:schemeClr val="dk1"/>
                </a:solidFill>
                <a:latin typeface="Arial"/>
                <a:ea typeface="Arial"/>
                <a:cs typeface="Arial"/>
                <a:sym typeface="Arial"/>
              </a:rPr>
              <a:t> who coordinates the most popular root (trust store) program, also engaged with its CAs, as did Microsoft and others. They notified them of the issue, and asked them to validate their systems. They also engaged with CSIRTs, to ask for their help in getting CA community members up-to-speed on the issues involved, and help them check their systems.</a:t>
            </a:r>
          </a:p>
          <a:p>
            <a:pPr marL="0" marR="0" lvl="0" indent="-17462" algn="l" rtl="0">
              <a:spcBef>
                <a:spcPts val="0"/>
              </a:spcBef>
              <a:spcAft>
                <a:spcPts val="0"/>
              </a:spcAft>
              <a:buClr>
                <a:schemeClr val="dk1"/>
              </a:buClr>
              <a:buSzPts val="275"/>
              <a:buFont typeface="Arial"/>
              <a:buNone/>
            </a:pPr>
            <a:endParaRPr lang="en-US" sz="1100" b="0" i="0" u="none" strike="noStrike" cap="none" baseline="0" dirty="0">
              <a:solidFill>
                <a:schemeClr val="dk1"/>
              </a:solidFill>
              <a:latin typeface="Arial"/>
              <a:ea typeface="Arial"/>
              <a:cs typeface="Arial"/>
              <a:sym typeface="Arial"/>
            </a:endParaRPr>
          </a:p>
          <a:p>
            <a:pPr marL="0" marR="0" lvl="0" indent="-17462" algn="l" rtl="0">
              <a:spcBef>
                <a:spcPts val="0"/>
              </a:spcBef>
              <a:spcAft>
                <a:spcPts val="0"/>
              </a:spcAft>
              <a:buClr>
                <a:schemeClr val="dk1"/>
              </a:buClr>
              <a:buSzPts val="275"/>
              <a:buFont typeface="Arial"/>
              <a:buNone/>
            </a:pPr>
            <a:r>
              <a:rPr lang="en-US" sz="1100" b="0" i="0" u="none" strike="noStrike" cap="none" baseline="0" dirty="0">
                <a:solidFill>
                  <a:schemeClr val="dk1"/>
                </a:solidFill>
                <a:latin typeface="Arial"/>
                <a:ea typeface="Arial"/>
                <a:cs typeface="Arial"/>
                <a:sym typeface="Arial"/>
              </a:rPr>
              <a:t>Each of these companies also had different responsibilities, which are outlined in the next slide.</a:t>
            </a:r>
            <a:endParaRPr lang="en-US" sz="11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27023833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9"/>
        <p:cNvGrpSpPr/>
        <p:nvPr/>
      </p:nvGrpSpPr>
      <p:grpSpPr>
        <a:xfrm>
          <a:off x="0" y="0"/>
          <a:ext cx="0" cy="0"/>
          <a:chOff x="0" y="0"/>
          <a:chExt cx="0" cy="0"/>
        </a:xfrm>
      </p:grpSpPr>
      <p:sp>
        <p:nvSpPr>
          <p:cNvPr id="510" name="Shape 510"/>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t" anchorCtr="0">
            <a:noAutofit/>
          </a:bodyPr>
          <a:lstStyle/>
          <a:p>
            <a:pPr marL="0" marR="0" lvl="0" indent="-76200" algn="l" rtl="0">
              <a:spcBef>
                <a:spcPts val="0"/>
              </a:spcBef>
              <a:spcAft>
                <a:spcPts val="0"/>
              </a:spcAft>
              <a:buClr>
                <a:srgbClr val="000000"/>
              </a:buClr>
              <a:buSzPts val="1200"/>
              <a:buFont typeface="Times New Roman"/>
              <a:buNone/>
            </a:pPr>
            <a:r>
              <a:rPr lang="en-US" sz="1200" b="0" i="0" u="none" strike="noStrike" cap="none" dirty="0">
                <a:solidFill>
                  <a:srgbClr val="000000"/>
                </a:solidFill>
                <a:latin typeface="Times New Roman"/>
                <a:ea typeface="Times New Roman"/>
                <a:cs typeface="Times New Roman"/>
                <a:sym typeface="Times New Roman"/>
              </a:rPr>
              <a:t>By working with the affected party, NCSC-NL</a:t>
            </a:r>
            <a:r>
              <a:rPr lang="en-US" sz="1200" b="0" i="0" u="none" strike="noStrike" cap="none" baseline="0" dirty="0">
                <a:solidFill>
                  <a:srgbClr val="000000"/>
                </a:solidFill>
                <a:latin typeface="Times New Roman"/>
                <a:ea typeface="Times New Roman"/>
                <a:cs typeface="Times New Roman"/>
                <a:sym typeface="Times New Roman"/>
              </a:rPr>
              <a:t> was able to determine the impact of the compromise. Over 700,000 HTTPS connections were </a:t>
            </a:r>
            <a:r>
              <a:rPr lang="en-US" sz="1200" b="0" i="0" u="none" strike="noStrike" cap="none" baseline="0" dirty="0" err="1">
                <a:solidFill>
                  <a:srgbClr val="000000"/>
                </a:solidFill>
                <a:latin typeface="Times New Roman"/>
                <a:ea typeface="Times New Roman"/>
                <a:cs typeface="Times New Roman"/>
                <a:sym typeface="Times New Roman"/>
              </a:rPr>
              <a:t>MITM’d</a:t>
            </a:r>
            <a:r>
              <a:rPr lang="en-US" sz="1200" b="0" i="0" u="none" strike="noStrike" cap="none" baseline="0" dirty="0">
                <a:solidFill>
                  <a:srgbClr val="000000"/>
                </a:solidFill>
                <a:latin typeface="Times New Roman"/>
                <a:ea typeface="Times New Roman"/>
                <a:cs typeface="Times New Roman"/>
                <a:sym typeface="Times New Roman"/>
              </a:rPr>
              <a:t>. The vast majority for </a:t>
            </a:r>
            <a:r>
              <a:rPr lang="en-US" sz="1200" b="0" i="0" u="none" strike="noStrike" cap="none" baseline="0" dirty="0" err="1">
                <a:solidFill>
                  <a:srgbClr val="000000"/>
                </a:solidFill>
                <a:latin typeface="Times New Roman"/>
                <a:ea typeface="Times New Roman"/>
                <a:cs typeface="Times New Roman"/>
                <a:sym typeface="Times New Roman"/>
              </a:rPr>
              <a:t>mail.google.com</a:t>
            </a:r>
            <a:r>
              <a:rPr lang="en-US" sz="1200" b="0" i="0" u="none" strike="noStrike" cap="none" baseline="0" dirty="0">
                <a:solidFill>
                  <a:srgbClr val="000000"/>
                </a:solidFill>
                <a:latin typeface="Times New Roman"/>
                <a:ea typeface="Times New Roman"/>
                <a:cs typeface="Times New Roman"/>
                <a:sym typeface="Times New Roman"/>
              </a:rPr>
              <a:t>.</a:t>
            </a:r>
            <a:endParaRPr sz="1200" b="0" i="0" u="none" strike="noStrike" cap="none" dirty="0">
              <a:solidFill>
                <a:srgbClr val="000000"/>
              </a:solidFill>
              <a:latin typeface="Times New Roman"/>
              <a:ea typeface="Times New Roman"/>
              <a:cs typeface="Times New Roman"/>
              <a:sym typeface="Times New Roman"/>
            </a:endParaRPr>
          </a:p>
        </p:txBody>
      </p:sp>
      <p:sp>
        <p:nvSpPr>
          <p:cNvPr id="511" name="Shape 51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600" cap="sq" cmpd="sng">
            <a:solidFill>
              <a:srgbClr val="000000"/>
            </a:solidFill>
            <a:prstDash val="solid"/>
            <a:miter lim="800000"/>
            <a:headEnd type="none" w="med" len="med"/>
            <a:tailEnd type="none" w="med" len="med"/>
          </a:ln>
        </p:spPr>
      </p:sp>
    </p:spTree>
    <p:extLst>
      <p:ext uri="{BB962C8B-B14F-4D97-AF65-F5344CB8AC3E}">
        <p14:creationId xmlns:p14="http://schemas.microsoft.com/office/powerpoint/2010/main" val="54117737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Ask participants to discuss this: Either </a:t>
            </a:r>
            <a:r>
              <a:rPr lang="en-GB"/>
              <a:t>in small groups </a:t>
            </a:r>
            <a:r>
              <a:rPr lang="en-GB" dirty="0"/>
              <a:t>or in </a:t>
            </a:r>
            <a:r>
              <a:rPr lang="en-GB"/>
              <a:t>the plenum.</a:t>
            </a:r>
            <a:endParaRPr lang="en-GB" dirty="0"/>
          </a:p>
        </p:txBody>
      </p:sp>
      <p:sp>
        <p:nvSpPr>
          <p:cNvPr id="4" name="Slide Number Placeholder 3"/>
          <p:cNvSpPr>
            <a:spLocks noGrp="1"/>
          </p:cNvSpPr>
          <p:nvPr>
            <p:ph type="sldNum" idx="10"/>
          </p:nvPr>
        </p:nvSpPr>
        <p:spPr/>
        <p:txBody>
          <a:bodyPr/>
          <a:lstStyle/>
          <a:p>
            <a:pPr marL="215900" marR="0" lvl="0" indent="-250190" algn="r" rtl="0">
              <a:spcBef>
                <a:spcPts val="0"/>
              </a:spcBef>
              <a:spcAft>
                <a:spcPts val="0"/>
              </a:spcAft>
              <a:buClr>
                <a:srgbClr val="000000"/>
              </a:buClr>
              <a:buSzPts val="540"/>
              <a:buFont typeface="Noto Sans Symbols"/>
              <a:buNone/>
            </a:pPr>
            <a:fld id="{00000000-1234-1234-1234-123412341234}" type="slidenum">
              <a:rPr lang="en-US" sz="1200" b="0" i="0" u="none" strike="noStrike" cap="none" smtClean="0">
                <a:solidFill>
                  <a:srgbClr val="000000"/>
                </a:solidFill>
                <a:latin typeface="Times New Roman"/>
                <a:ea typeface="Times New Roman"/>
                <a:cs typeface="Times New Roman"/>
                <a:sym typeface="Times New Roman"/>
              </a:rPr>
              <a:t>39</a:t>
            </a:fld>
            <a:endParaRPr lang="en-US" sz="1200" b="0" i="0" u="none" strike="noStrike" cap="none">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14427712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Shape 65"/>
          <p:cNvSpPr txBox="1">
            <a:spLocks noGrp="1"/>
          </p:cNvSpPr>
          <p:nvPr>
            <p:ph type="body" idx="1"/>
          </p:nvPr>
        </p:nvSpPr>
        <p:spPr>
          <a:xfrm>
            <a:off x="685800" y="4343400"/>
            <a:ext cx="5484813" cy="4113213"/>
          </a:xfrm>
          <a:prstGeom prst="rect">
            <a:avLst/>
          </a:prstGeom>
        </p:spPr>
        <p:txBody>
          <a:bodyPr wrap="square" lIns="91425" tIns="91425" rIns="91425" bIns="91425" anchor="t" anchorCtr="0">
            <a:noAutofit/>
          </a:bodyPr>
          <a:lstStyle/>
          <a:p>
            <a:pPr marL="0" lvl="0" indent="0">
              <a:spcBef>
                <a:spcPts val="0"/>
              </a:spcBef>
              <a:buNone/>
            </a:pPr>
            <a:endParaRPr/>
          </a:p>
        </p:txBody>
      </p:sp>
      <p:sp>
        <p:nvSpPr>
          <p:cNvPr id="66" name="Shape 66"/>
          <p:cNvSpPr>
            <a:spLocks noGrp="1" noRot="1" noChangeAspect="1"/>
          </p:cNvSpPr>
          <p:nvPr>
            <p:ph type="sldImg" idx="2"/>
          </p:nvPr>
        </p:nvSpPr>
        <p:spPr>
          <a:xfrm>
            <a:off x="1143000" y="685800"/>
            <a:ext cx="4570413" cy="342741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9992897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6"/>
        <p:cNvGrpSpPr/>
        <p:nvPr/>
      </p:nvGrpSpPr>
      <p:grpSpPr>
        <a:xfrm>
          <a:off x="0" y="0"/>
          <a:ext cx="0" cy="0"/>
          <a:chOff x="0" y="0"/>
          <a:chExt cx="0" cy="0"/>
        </a:xfrm>
      </p:grpSpPr>
      <p:sp>
        <p:nvSpPr>
          <p:cNvPr id="517" name="Shape 51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518" name="Shape 518"/>
          <p:cNvSpPr txBox="1">
            <a:spLocks noGrp="1"/>
          </p:cNvSpPr>
          <p:nvPr>
            <p:ph type="body" idx="1"/>
          </p:nvPr>
        </p:nvSpPr>
        <p:spPr>
          <a:xfrm>
            <a:off x="685800" y="4343400"/>
            <a:ext cx="5486400" cy="4114800"/>
          </a:xfrm>
          <a:prstGeom prst="rect">
            <a:avLst/>
          </a:prstGeom>
          <a:noFill/>
          <a:ln>
            <a:noFill/>
          </a:ln>
        </p:spPr>
        <p:txBody>
          <a:bodyPr wrap="square" lIns="91425" tIns="91425" rIns="91425" bIns="91425" anchor="t" anchorCtr="0">
            <a:noAutofit/>
          </a:bodyPr>
          <a:lstStyle/>
          <a:p>
            <a:pPr marL="0" marR="0" lvl="0" indent="-17462" algn="l" rtl="0">
              <a:spcBef>
                <a:spcPts val="0"/>
              </a:spcBef>
              <a:spcAft>
                <a:spcPts val="0"/>
              </a:spcAft>
              <a:buClr>
                <a:schemeClr val="dk1"/>
              </a:buClr>
              <a:buSzPts val="275"/>
              <a:buFont typeface="Arial"/>
              <a:buNone/>
            </a:pPr>
            <a:r>
              <a:rPr lang="en-US" sz="1100" b="0" i="0" u="none" strike="noStrike" cap="none" dirty="0">
                <a:solidFill>
                  <a:schemeClr val="dk1"/>
                </a:solidFill>
                <a:latin typeface="Arial"/>
                <a:ea typeface="Arial"/>
                <a:cs typeface="Arial"/>
                <a:sym typeface="Arial"/>
              </a:rPr>
              <a:t>There are several responsibilities</a:t>
            </a:r>
            <a:r>
              <a:rPr lang="en-US" sz="1100" b="0" i="0" u="none" strike="noStrike" cap="none" baseline="0" dirty="0">
                <a:solidFill>
                  <a:schemeClr val="dk1"/>
                </a:solidFill>
                <a:latin typeface="Arial"/>
                <a:ea typeface="Arial"/>
                <a:cs typeface="Arial"/>
                <a:sym typeface="Arial"/>
              </a:rPr>
              <a:t> here that can only be addressed in a community context. In this case, the CSIRT Community was the community with most context on the security issues, and they had a strong ability and need to coordinate </a:t>
            </a:r>
            <a:r>
              <a:rPr lang="en-US" sz="1100" b="0" i="0" u="none" strike="noStrike" cap="none" baseline="0">
                <a:solidFill>
                  <a:schemeClr val="dk1"/>
                </a:solidFill>
                <a:latin typeface="Arial"/>
                <a:ea typeface="Arial"/>
                <a:cs typeface="Arial"/>
                <a:sym typeface="Arial"/>
              </a:rPr>
              <a:t>the incident.</a:t>
            </a:r>
            <a:endParaRPr sz="1100" b="0" i="0" u="none" strike="noStrike" cap="none">
              <a:solidFill>
                <a:schemeClr val="dk1"/>
              </a:solidFill>
              <a:latin typeface="Arial"/>
              <a:ea typeface="Arial"/>
              <a:cs typeface="Arial"/>
              <a:sym typeface="Arial"/>
            </a:endParaRPr>
          </a:p>
        </p:txBody>
      </p:sp>
    </p:spTree>
    <p:extLst>
      <p:ext uri="{BB962C8B-B14F-4D97-AF65-F5344CB8AC3E}">
        <p14:creationId xmlns:p14="http://schemas.microsoft.com/office/powerpoint/2010/main" val="97482935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p:cNvGrpSpPr/>
        <p:nvPr/>
      </p:nvGrpSpPr>
      <p:grpSpPr>
        <a:xfrm>
          <a:off x="0" y="0"/>
          <a:ext cx="0" cy="0"/>
          <a:chOff x="0" y="0"/>
          <a:chExt cx="0" cy="0"/>
        </a:xfrm>
      </p:grpSpPr>
      <p:sp>
        <p:nvSpPr>
          <p:cNvPr id="523" name="Shape 523"/>
          <p:cNvSpPr>
            <a:spLocks noGrp="1" noRot="1" noChangeAspect="1"/>
          </p:cNvSpPr>
          <p:nvPr>
            <p:ph type="sldImg" idx="2"/>
          </p:nvPr>
        </p:nvSpPr>
        <p:spPr>
          <a:xfrm>
            <a:off x="1512888" y="517525"/>
            <a:ext cx="3832225" cy="2874963"/>
          </a:xfrm>
          <a:custGeom>
            <a:avLst/>
            <a:gdLst/>
            <a:ahLst/>
            <a:cxnLst/>
            <a:rect l="0" t="0" r="0" b="0"/>
            <a:pathLst>
              <a:path w="120000" h="120000" extrusionOk="0">
                <a:moveTo>
                  <a:pt x="0" y="0"/>
                </a:moveTo>
                <a:lnTo>
                  <a:pt x="120000" y="0"/>
                </a:lnTo>
                <a:lnTo>
                  <a:pt x="120000" y="120000"/>
                </a:lnTo>
                <a:lnTo>
                  <a:pt x="0" y="120000"/>
                </a:lnTo>
                <a:close/>
              </a:path>
            </a:pathLst>
          </a:custGeom>
          <a:noFill/>
          <a:ln>
            <a:noFill/>
          </a:ln>
        </p:spPr>
      </p:sp>
      <p:sp>
        <p:nvSpPr>
          <p:cNvPr id="524" name="Shape 524"/>
          <p:cNvSpPr txBox="1">
            <a:spLocks noGrp="1"/>
          </p:cNvSpPr>
          <p:nvPr>
            <p:ph type="body" idx="1"/>
          </p:nvPr>
        </p:nvSpPr>
        <p:spPr>
          <a:xfrm>
            <a:off x="574431" y="3505199"/>
            <a:ext cx="5709000" cy="5040900"/>
          </a:xfrm>
          <a:prstGeom prst="rect">
            <a:avLst/>
          </a:prstGeom>
          <a:noFill/>
          <a:ln>
            <a:noFill/>
          </a:ln>
        </p:spPr>
        <p:txBody>
          <a:bodyPr wrap="square" lIns="91425" tIns="45700" rIns="91425" bIns="45700" anchor="t" anchorCtr="0">
            <a:noAutofit/>
          </a:bodyPr>
          <a:lstStyle/>
          <a:p>
            <a:pPr marL="0" marR="0" lvl="0" indent="-63500" algn="l" rtl="0">
              <a:spcBef>
                <a:spcPts val="0"/>
              </a:spcBef>
              <a:spcAft>
                <a:spcPts val="0"/>
              </a:spcAft>
              <a:buClr>
                <a:srgbClr val="000000"/>
              </a:buClr>
              <a:buSzPts val="1000"/>
              <a:buFont typeface="Times New Roman"/>
              <a:buNone/>
            </a:pPr>
            <a:r>
              <a:rPr lang="en-US" sz="1000" b="1" i="0" u="none" strike="noStrike" cap="none">
                <a:solidFill>
                  <a:schemeClr val="dk1"/>
                </a:solidFill>
                <a:latin typeface="Lucida Sans"/>
                <a:ea typeface="Lucida Sans"/>
                <a:cs typeface="Lucida Sans"/>
                <a:sym typeface="Lucida Sans"/>
              </a:rPr>
              <a:t>Section 1: Why CSIRTs Are Needed:</a:t>
            </a:r>
            <a:r>
              <a:rPr lang="en-US" sz="1000" b="0" i="1" u="none" strike="noStrike" cap="none">
                <a:solidFill>
                  <a:schemeClr val="dk1"/>
                </a:solidFill>
                <a:latin typeface="Lucida Sans"/>
                <a:ea typeface="Lucida Sans"/>
                <a:cs typeface="Lucida Sans"/>
                <a:sym typeface="Lucida Sans"/>
              </a:rPr>
              <a:t> 0 minutes</a:t>
            </a:r>
          </a:p>
          <a:p>
            <a:pPr marL="0" marR="0" lvl="0" indent="-63500" algn="l" rtl="0">
              <a:spcBef>
                <a:spcPts val="300"/>
              </a:spcBef>
              <a:spcAft>
                <a:spcPts val="0"/>
              </a:spcAft>
              <a:buClr>
                <a:srgbClr val="000000"/>
              </a:buClr>
              <a:buSzPts val="1000"/>
              <a:buFont typeface="Times New Roman"/>
              <a:buNone/>
            </a:pPr>
            <a:r>
              <a:rPr lang="en-US" sz="1000" b="1" i="0" u="none" strike="noStrike" cap="none">
                <a:solidFill>
                  <a:schemeClr val="dk1"/>
                </a:solidFill>
                <a:latin typeface="Lucida Sans"/>
                <a:ea typeface="Lucida Sans"/>
                <a:cs typeface="Lucida Sans"/>
                <a:sym typeface="Lucida Sans"/>
              </a:rPr>
              <a:t>Say: </a:t>
            </a:r>
            <a:r>
              <a:rPr lang="en-US" sz="1000" b="0" i="0" u="none" strike="noStrike" cap="none">
                <a:solidFill>
                  <a:schemeClr val="dk1"/>
                </a:solidFill>
                <a:latin typeface="Lucida Sans"/>
                <a:ea typeface="Lucida Sans"/>
                <a:cs typeface="Lucida Sans"/>
                <a:sym typeface="Lucida Sans"/>
              </a:rPr>
              <a:t>Let’s start with Section 1, Why CSIRTs Are Needed.</a:t>
            </a:r>
          </a:p>
        </p:txBody>
      </p:sp>
      <p:sp>
        <p:nvSpPr>
          <p:cNvPr id="525" name="Shape 525"/>
          <p:cNvSpPr txBox="1">
            <a:spLocks noGrp="1"/>
          </p:cNvSpPr>
          <p:nvPr>
            <p:ph type="ftr" idx="11"/>
          </p:nvPr>
        </p:nvSpPr>
        <p:spPr>
          <a:xfrm>
            <a:off x="-1" y="8686800"/>
            <a:ext cx="3516900" cy="457200"/>
          </a:xfrm>
          <a:prstGeom prst="rect">
            <a:avLst/>
          </a:prstGeom>
          <a:noFill/>
          <a:ln>
            <a:noFill/>
          </a:ln>
        </p:spPr>
        <p:txBody>
          <a:bodyPr wrap="square" lIns="91425" tIns="45700" rIns="91425" bIns="45700" anchor="b" anchorCtr="0">
            <a:noAutofit/>
          </a:bodyPr>
          <a:lstStyle/>
          <a:p>
            <a:pPr marL="0" marR="0" lvl="0" indent="-50800" algn="l" rtl="0">
              <a:spcBef>
                <a:spcPts val="0"/>
              </a:spcBef>
              <a:spcAft>
                <a:spcPts val="0"/>
              </a:spcAft>
              <a:buClr>
                <a:schemeClr val="dk1"/>
              </a:buClr>
              <a:buSzPts val="800"/>
              <a:buFont typeface="Lucida Sans"/>
              <a:buNone/>
            </a:pPr>
            <a:r>
              <a:rPr lang="en-US" sz="800" b="0" i="0" u="none" strike="noStrike" cap="none">
                <a:solidFill>
                  <a:schemeClr val="dk1"/>
                </a:solidFill>
                <a:latin typeface="Lucida Sans"/>
                <a:ea typeface="Lucida Sans"/>
                <a:cs typeface="Lucida Sans"/>
                <a:sym typeface="Lucida Sans"/>
              </a:rPr>
              <a:t>Training Module 1, CSIRT Fundamentals, Version 1, © 2016 FIRST </a:t>
            </a:r>
          </a:p>
        </p:txBody>
      </p:sp>
      <p:sp>
        <p:nvSpPr>
          <p:cNvPr id="526" name="Shape 526"/>
          <p:cNvSpPr txBox="1">
            <a:spLocks noGrp="1"/>
          </p:cNvSpPr>
          <p:nvPr>
            <p:ph type="sldNum" idx="12"/>
          </p:nvPr>
        </p:nvSpPr>
        <p:spPr>
          <a:xfrm>
            <a:off x="3886200" y="8686800"/>
            <a:ext cx="2971800" cy="457200"/>
          </a:xfrm>
          <a:prstGeom prst="rect">
            <a:avLst/>
          </a:prstGeom>
          <a:noFill/>
          <a:ln>
            <a:noFill/>
          </a:ln>
        </p:spPr>
        <p:txBody>
          <a:bodyPr wrap="square" lIns="91425" tIns="45700" rIns="91425" bIns="45700" anchor="b" anchorCtr="0">
            <a:noAutofit/>
          </a:bodyPr>
          <a:lstStyle/>
          <a:p>
            <a:pPr marL="0" marR="0" lvl="0" indent="-22860" algn="r" rtl="0">
              <a:spcBef>
                <a:spcPts val="0"/>
              </a:spcBef>
              <a:spcAft>
                <a:spcPts val="0"/>
              </a:spcAft>
              <a:buClr>
                <a:srgbClr val="000000"/>
              </a:buClr>
              <a:buSzPts val="360"/>
              <a:buFont typeface="Noto Sans Symbols"/>
              <a:buNone/>
            </a:pPr>
            <a:fld id="{00000000-1234-1234-1234-123412341234}" type="slidenum">
              <a:rPr lang="en-US" sz="800" b="0" i="0" u="none" strike="noStrike" cap="none">
                <a:solidFill>
                  <a:schemeClr val="dk1"/>
                </a:solidFill>
                <a:latin typeface="Lucida Sans"/>
                <a:ea typeface="Lucida Sans"/>
                <a:cs typeface="Lucida Sans"/>
                <a:sym typeface="Lucida Sans"/>
              </a:rPr>
              <a:t>41</a:t>
            </a:fld>
            <a:endParaRPr lang="en-US" sz="800" b="0" i="0" u="none" strike="noStrike" cap="none">
              <a:solidFill>
                <a:schemeClr val="dk1"/>
              </a:solidFill>
              <a:latin typeface="Lucida Sans"/>
              <a:ea typeface="Lucida Sans"/>
              <a:cs typeface="Lucida Sans"/>
              <a:sym typeface="Lucida Sans"/>
            </a:endParaRPr>
          </a:p>
        </p:txBody>
      </p:sp>
    </p:spTree>
    <p:extLst>
      <p:ext uri="{BB962C8B-B14F-4D97-AF65-F5344CB8AC3E}">
        <p14:creationId xmlns:p14="http://schemas.microsoft.com/office/powerpoint/2010/main" val="80417610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9"/>
        <p:cNvGrpSpPr/>
        <p:nvPr/>
      </p:nvGrpSpPr>
      <p:grpSpPr>
        <a:xfrm>
          <a:off x="0" y="0"/>
          <a:ext cx="0" cy="0"/>
          <a:chOff x="0" y="0"/>
          <a:chExt cx="0" cy="0"/>
        </a:xfrm>
      </p:grpSpPr>
      <p:sp>
        <p:nvSpPr>
          <p:cNvPr id="530" name="Shape 530"/>
          <p:cNvSpPr>
            <a:spLocks noGrp="1" noRot="1" noChangeAspect="1"/>
          </p:cNvSpPr>
          <p:nvPr>
            <p:ph type="sldImg" idx="2"/>
          </p:nvPr>
        </p:nvSpPr>
        <p:spPr>
          <a:xfrm>
            <a:off x="1512888" y="517525"/>
            <a:ext cx="3832225" cy="2874963"/>
          </a:xfrm>
          <a:custGeom>
            <a:avLst/>
            <a:gdLst/>
            <a:ahLst/>
            <a:cxnLst/>
            <a:rect l="0" t="0" r="0" b="0"/>
            <a:pathLst>
              <a:path w="120000" h="120000" extrusionOk="0">
                <a:moveTo>
                  <a:pt x="0" y="0"/>
                </a:moveTo>
                <a:lnTo>
                  <a:pt x="120000" y="0"/>
                </a:lnTo>
                <a:lnTo>
                  <a:pt x="120000" y="120000"/>
                </a:lnTo>
                <a:lnTo>
                  <a:pt x="0" y="120000"/>
                </a:lnTo>
                <a:close/>
              </a:path>
            </a:pathLst>
          </a:custGeom>
          <a:noFill/>
          <a:ln w="12600" cap="sq" cmpd="sng">
            <a:solidFill>
              <a:srgbClr val="000000"/>
            </a:solidFill>
            <a:prstDash val="solid"/>
            <a:miter lim="800000"/>
            <a:headEnd type="none" w="med" len="med"/>
            <a:tailEnd type="none" w="med" len="med"/>
          </a:ln>
        </p:spPr>
      </p:sp>
      <p:sp>
        <p:nvSpPr>
          <p:cNvPr id="531" name="Shape 531"/>
          <p:cNvSpPr txBox="1">
            <a:spLocks noGrp="1"/>
          </p:cNvSpPr>
          <p:nvPr>
            <p:ph type="body" idx="1"/>
          </p:nvPr>
        </p:nvSpPr>
        <p:spPr>
          <a:xfrm>
            <a:off x="574431" y="3505199"/>
            <a:ext cx="5709000" cy="5040900"/>
          </a:xfrm>
          <a:prstGeom prst="rect">
            <a:avLst/>
          </a:prstGeom>
          <a:noFill/>
          <a:ln>
            <a:noFill/>
          </a:ln>
        </p:spPr>
        <p:txBody>
          <a:bodyPr wrap="square" lIns="91425" tIns="91425" rIns="91425" bIns="91425" anchor="t" anchorCtr="0">
            <a:noAutofit/>
          </a:bodyPr>
          <a:lstStyle/>
          <a:p>
            <a:pPr marL="0" marR="0" lvl="0" indent="-76200" algn="l" rtl="0">
              <a:spcBef>
                <a:spcPts val="0"/>
              </a:spcBef>
              <a:spcAft>
                <a:spcPts val="0"/>
              </a:spcAft>
              <a:buClr>
                <a:srgbClr val="000000"/>
              </a:buClr>
              <a:buSzPts val="1200"/>
              <a:buFont typeface="Times New Roman"/>
              <a:buNone/>
            </a:pPr>
            <a:r>
              <a:rPr lang="en-US" sz="1200" b="0" i="0" u="none" strike="noStrike" cap="none">
                <a:solidFill>
                  <a:srgbClr val="000000"/>
                </a:solidFill>
                <a:latin typeface="Times New Roman"/>
                <a:ea typeface="Times New Roman"/>
                <a:cs typeface="Times New Roman"/>
                <a:sym typeface="Times New Roman"/>
              </a:rPr>
              <a:t>In 1969 the internet, at the time arpanet, contained four nodes (and already was set up partially redundant). It was a research project.</a:t>
            </a:r>
          </a:p>
        </p:txBody>
      </p:sp>
      <p:sp>
        <p:nvSpPr>
          <p:cNvPr id="532" name="Shape 532"/>
          <p:cNvSpPr txBox="1">
            <a:spLocks noGrp="1"/>
          </p:cNvSpPr>
          <p:nvPr>
            <p:ph type="sldNum" idx="12"/>
          </p:nvPr>
        </p:nvSpPr>
        <p:spPr>
          <a:xfrm>
            <a:off x="3886200" y="8686800"/>
            <a:ext cx="2971800" cy="457200"/>
          </a:xfrm>
          <a:prstGeom prst="rect">
            <a:avLst/>
          </a:prstGeom>
          <a:noFill/>
          <a:ln>
            <a:noFill/>
          </a:ln>
        </p:spPr>
        <p:txBody>
          <a:bodyPr wrap="square" lIns="91425" tIns="45700" rIns="91425" bIns="45700" anchor="b" anchorCtr="0">
            <a:noAutofit/>
          </a:bodyPr>
          <a:lstStyle/>
          <a:p>
            <a:pPr marL="215900" marR="0" lvl="0" indent="-250190" algn="r" rtl="0">
              <a:spcBef>
                <a:spcPts val="0"/>
              </a:spcBef>
              <a:spcAft>
                <a:spcPts val="0"/>
              </a:spcAft>
              <a:buClr>
                <a:srgbClr val="000000"/>
              </a:buClr>
              <a:buSzPts val="540"/>
              <a:buFont typeface="Arial"/>
              <a:buNone/>
            </a:pPr>
            <a:fld id="{00000000-1234-1234-1234-123412341234}" type="slidenum">
              <a:rPr lang="en-US" sz="1200">
                <a:solidFill>
                  <a:srgbClr val="000000"/>
                </a:solidFill>
                <a:latin typeface="Times New Roman"/>
                <a:ea typeface="Times New Roman"/>
                <a:cs typeface="Times New Roman"/>
                <a:sym typeface="Times New Roman"/>
              </a:rPr>
              <a:t>42</a:t>
            </a:fld>
            <a:endParaRPr lang="en-US" sz="1200">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167313893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6"/>
        <p:cNvGrpSpPr/>
        <p:nvPr/>
      </p:nvGrpSpPr>
      <p:grpSpPr>
        <a:xfrm>
          <a:off x="0" y="0"/>
          <a:ext cx="0" cy="0"/>
          <a:chOff x="0" y="0"/>
          <a:chExt cx="0" cy="0"/>
        </a:xfrm>
      </p:grpSpPr>
      <p:sp>
        <p:nvSpPr>
          <p:cNvPr id="537" name="Shape 537"/>
          <p:cNvSpPr>
            <a:spLocks noGrp="1" noRot="1" noChangeAspect="1"/>
          </p:cNvSpPr>
          <p:nvPr>
            <p:ph type="sldImg" idx="2"/>
          </p:nvPr>
        </p:nvSpPr>
        <p:spPr>
          <a:xfrm>
            <a:off x="1512888" y="517525"/>
            <a:ext cx="3832225" cy="2874963"/>
          </a:xfrm>
          <a:custGeom>
            <a:avLst/>
            <a:gdLst/>
            <a:ahLst/>
            <a:cxnLst/>
            <a:rect l="0" t="0" r="0" b="0"/>
            <a:pathLst>
              <a:path w="120000" h="120000" extrusionOk="0">
                <a:moveTo>
                  <a:pt x="0" y="0"/>
                </a:moveTo>
                <a:lnTo>
                  <a:pt x="120000" y="0"/>
                </a:lnTo>
                <a:lnTo>
                  <a:pt x="120000" y="120000"/>
                </a:lnTo>
                <a:lnTo>
                  <a:pt x="0" y="120000"/>
                </a:lnTo>
                <a:close/>
              </a:path>
            </a:pathLst>
          </a:custGeom>
          <a:noFill/>
          <a:ln w="12600" cap="sq" cmpd="sng">
            <a:solidFill>
              <a:srgbClr val="000000"/>
            </a:solidFill>
            <a:prstDash val="solid"/>
            <a:miter lim="800000"/>
            <a:headEnd type="none" w="med" len="med"/>
            <a:tailEnd type="none" w="med" len="med"/>
          </a:ln>
        </p:spPr>
      </p:sp>
      <p:sp>
        <p:nvSpPr>
          <p:cNvPr id="538" name="Shape 538"/>
          <p:cNvSpPr txBox="1">
            <a:spLocks noGrp="1"/>
          </p:cNvSpPr>
          <p:nvPr>
            <p:ph type="body" idx="1"/>
          </p:nvPr>
        </p:nvSpPr>
        <p:spPr>
          <a:xfrm>
            <a:off x="574431" y="3505199"/>
            <a:ext cx="5709000" cy="5040900"/>
          </a:xfrm>
          <a:prstGeom prst="rect">
            <a:avLst/>
          </a:prstGeom>
          <a:noFill/>
          <a:ln>
            <a:noFill/>
          </a:ln>
        </p:spPr>
        <p:txBody>
          <a:bodyPr wrap="square" lIns="91425" tIns="91425" rIns="91425" bIns="91425" anchor="t" anchorCtr="0">
            <a:noAutofit/>
          </a:bodyPr>
          <a:lstStyle/>
          <a:p>
            <a:pPr marL="0" marR="0" lvl="0" indent="-76200" algn="l" rtl="0">
              <a:spcBef>
                <a:spcPts val="0"/>
              </a:spcBef>
              <a:spcAft>
                <a:spcPts val="0"/>
              </a:spcAft>
              <a:buClr>
                <a:srgbClr val="000000"/>
              </a:buClr>
              <a:buSzPts val="1200"/>
              <a:buFont typeface="Times New Roman"/>
              <a:buNone/>
            </a:pPr>
            <a:r>
              <a:rPr lang="en-US" sz="1200" b="0" i="0" u="none" strike="noStrike" cap="none">
                <a:solidFill>
                  <a:srgbClr val="000000"/>
                </a:solidFill>
                <a:latin typeface="Times New Roman"/>
                <a:ea typeface="Times New Roman"/>
                <a:cs typeface="Times New Roman"/>
                <a:sym typeface="Times New Roman"/>
              </a:rPr>
              <a:t>This has grown since. The diagram shows connected parties (AS’). It spans all contenents and countries. </a:t>
            </a:r>
          </a:p>
        </p:txBody>
      </p:sp>
      <p:sp>
        <p:nvSpPr>
          <p:cNvPr id="539" name="Shape 539"/>
          <p:cNvSpPr txBox="1">
            <a:spLocks noGrp="1"/>
          </p:cNvSpPr>
          <p:nvPr>
            <p:ph type="sldNum" idx="12"/>
          </p:nvPr>
        </p:nvSpPr>
        <p:spPr>
          <a:xfrm>
            <a:off x="3886200" y="8686800"/>
            <a:ext cx="2971800" cy="457200"/>
          </a:xfrm>
          <a:prstGeom prst="rect">
            <a:avLst/>
          </a:prstGeom>
          <a:noFill/>
          <a:ln>
            <a:noFill/>
          </a:ln>
        </p:spPr>
        <p:txBody>
          <a:bodyPr wrap="square" lIns="91425" tIns="45700" rIns="91425" bIns="45700" anchor="b" anchorCtr="0">
            <a:noAutofit/>
          </a:bodyPr>
          <a:lstStyle/>
          <a:p>
            <a:pPr marL="215900" marR="0" lvl="0" indent="-250190" algn="r" rtl="0">
              <a:spcBef>
                <a:spcPts val="0"/>
              </a:spcBef>
              <a:spcAft>
                <a:spcPts val="0"/>
              </a:spcAft>
              <a:buClr>
                <a:srgbClr val="000000"/>
              </a:buClr>
              <a:buSzPts val="540"/>
              <a:buFont typeface="Arial"/>
              <a:buNone/>
            </a:pPr>
            <a:fld id="{00000000-1234-1234-1234-123412341234}" type="slidenum">
              <a:rPr lang="en-US" sz="1200">
                <a:solidFill>
                  <a:srgbClr val="000000"/>
                </a:solidFill>
                <a:latin typeface="Times New Roman"/>
                <a:ea typeface="Times New Roman"/>
                <a:cs typeface="Times New Roman"/>
                <a:sym typeface="Times New Roman"/>
              </a:rPr>
              <a:t>43</a:t>
            </a:fld>
            <a:endParaRPr lang="en-US" sz="1200">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129522353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3"/>
        <p:cNvGrpSpPr/>
        <p:nvPr/>
      </p:nvGrpSpPr>
      <p:grpSpPr>
        <a:xfrm>
          <a:off x="0" y="0"/>
          <a:ext cx="0" cy="0"/>
          <a:chOff x="0" y="0"/>
          <a:chExt cx="0" cy="0"/>
        </a:xfrm>
      </p:grpSpPr>
      <p:sp>
        <p:nvSpPr>
          <p:cNvPr id="544" name="Shape 544"/>
          <p:cNvSpPr>
            <a:spLocks noGrp="1" noRot="1" noChangeAspect="1"/>
          </p:cNvSpPr>
          <p:nvPr>
            <p:ph type="sldImg" idx="2"/>
          </p:nvPr>
        </p:nvSpPr>
        <p:spPr>
          <a:xfrm>
            <a:off x="1512888" y="517525"/>
            <a:ext cx="3832225" cy="2874963"/>
          </a:xfrm>
          <a:custGeom>
            <a:avLst/>
            <a:gdLst/>
            <a:ahLst/>
            <a:cxnLst/>
            <a:rect l="0" t="0" r="0" b="0"/>
            <a:pathLst>
              <a:path w="120000" h="120000" extrusionOk="0">
                <a:moveTo>
                  <a:pt x="0" y="0"/>
                </a:moveTo>
                <a:lnTo>
                  <a:pt x="120000" y="0"/>
                </a:lnTo>
                <a:lnTo>
                  <a:pt x="120000" y="120000"/>
                </a:lnTo>
                <a:lnTo>
                  <a:pt x="0" y="120000"/>
                </a:lnTo>
                <a:close/>
              </a:path>
            </a:pathLst>
          </a:custGeom>
          <a:noFill/>
          <a:ln w="12600" cap="sq" cmpd="sng">
            <a:solidFill>
              <a:srgbClr val="000000"/>
            </a:solidFill>
            <a:prstDash val="solid"/>
            <a:miter lim="800000"/>
            <a:headEnd type="none" w="med" len="med"/>
            <a:tailEnd type="none" w="med" len="med"/>
          </a:ln>
        </p:spPr>
      </p:sp>
      <p:sp>
        <p:nvSpPr>
          <p:cNvPr id="545" name="Shape 545"/>
          <p:cNvSpPr txBox="1">
            <a:spLocks noGrp="1"/>
          </p:cNvSpPr>
          <p:nvPr>
            <p:ph type="body" idx="1"/>
          </p:nvPr>
        </p:nvSpPr>
        <p:spPr>
          <a:xfrm>
            <a:off x="574431" y="3505199"/>
            <a:ext cx="5709000" cy="5040900"/>
          </a:xfrm>
          <a:prstGeom prst="rect">
            <a:avLst/>
          </a:prstGeom>
          <a:noFill/>
          <a:ln>
            <a:noFill/>
          </a:ln>
        </p:spPr>
        <p:txBody>
          <a:bodyPr wrap="square" lIns="91425" tIns="91425" rIns="91425" bIns="91425" anchor="t" anchorCtr="0">
            <a:noAutofit/>
          </a:bodyPr>
          <a:lstStyle/>
          <a:p>
            <a:pPr marL="0" marR="0" lvl="0" indent="-76200" algn="l" rtl="0">
              <a:spcBef>
                <a:spcPts val="0"/>
              </a:spcBef>
              <a:spcAft>
                <a:spcPts val="0"/>
              </a:spcAft>
              <a:buClr>
                <a:srgbClr val="000000"/>
              </a:buClr>
              <a:buSzPts val="1200"/>
              <a:buFont typeface="Times New Roman"/>
              <a:buNone/>
            </a:pPr>
            <a:r>
              <a:rPr lang="en-US" sz="1200" b="0" i="0" u="none" strike="noStrike" cap="none">
                <a:solidFill>
                  <a:srgbClr val="000000"/>
                </a:solidFill>
                <a:latin typeface="Times New Roman"/>
                <a:ea typeface="Times New Roman"/>
                <a:cs typeface="Times New Roman"/>
                <a:sym typeface="Times New Roman"/>
              </a:rPr>
              <a:t>Managing this is what’s called governance. I probably don’t need to mention this here, but let’s for the sake of argument stick to this definition. So the question is how do we govern the Internet. This is actually a topic we won;t touch here. We will focus on a smal part of the problem: How do we keep the internet safe?</a:t>
            </a:r>
          </a:p>
        </p:txBody>
      </p:sp>
      <p:sp>
        <p:nvSpPr>
          <p:cNvPr id="546" name="Shape 546"/>
          <p:cNvSpPr txBox="1">
            <a:spLocks noGrp="1"/>
          </p:cNvSpPr>
          <p:nvPr>
            <p:ph type="sldNum" idx="12"/>
          </p:nvPr>
        </p:nvSpPr>
        <p:spPr>
          <a:xfrm>
            <a:off x="3886200" y="8686800"/>
            <a:ext cx="2971800" cy="457200"/>
          </a:xfrm>
          <a:prstGeom prst="rect">
            <a:avLst/>
          </a:prstGeom>
          <a:noFill/>
          <a:ln>
            <a:noFill/>
          </a:ln>
        </p:spPr>
        <p:txBody>
          <a:bodyPr wrap="square" lIns="91425" tIns="45700" rIns="91425" bIns="45700" anchor="b" anchorCtr="0">
            <a:noAutofit/>
          </a:bodyPr>
          <a:lstStyle/>
          <a:p>
            <a:pPr marL="215900" marR="0" lvl="0" indent="-250190" algn="r" rtl="0">
              <a:spcBef>
                <a:spcPts val="0"/>
              </a:spcBef>
              <a:spcAft>
                <a:spcPts val="0"/>
              </a:spcAft>
              <a:buClr>
                <a:srgbClr val="000000"/>
              </a:buClr>
              <a:buSzPts val="540"/>
              <a:buFont typeface="Arial"/>
              <a:buNone/>
            </a:pPr>
            <a:fld id="{00000000-1234-1234-1234-123412341234}" type="slidenum">
              <a:rPr lang="en-US" sz="1200">
                <a:solidFill>
                  <a:srgbClr val="000000"/>
                </a:solidFill>
                <a:latin typeface="Times New Roman"/>
                <a:ea typeface="Times New Roman"/>
                <a:cs typeface="Times New Roman"/>
                <a:sym typeface="Times New Roman"/>
              </a:rPr>
              <a:t>44</a:t>
            </a:fld>
            <a:endParaRPr lang="en-US" sz="1200">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192768994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0"/>
        <p:cNvGrpSpPr/>
        <p:nvPr/>
      </p:nvGrpSpPr>
      <p:grpSpPr>
        <a:xfrm>
          <a:off x="0" y="0"/>
          <a:ext cx="0" cy="0"/>
          <a:chOff x="0" y="0"/>
          <a:chExt cx="0" cy="0"/>
        </a:xfrm>
      </p:grpSpPr>
      <p:sp>
        <p:nvSpPr>
          <p:cNvPr id="551" name="Shape 551"/>
          <p:cNvSpPr>
            <a:spLocks noGrp="1" noRot="1" noChangeAspect="1"/>
          </p:cNvSpPr>
          <p:nvPr>
            <p:ph type="sldImg" idx="2"/>
          </p:nvPr>
        </p:nvSpPr>
        <p:spPr>
          <a:xfrm>
            <a:off x="1512888" y="517525"/>
            <a:ext cx="3832225" cy="2874963"/>
          </a:xfrm>
          <a:custGeom>
            <a:avLst/>
            <a:gdLst/>
            <a:ahLst/>
            <a:cxnLst/>
            <a:rect l="0" t="0" r="0" b="0"/>
            <a:pathLst>
              <a:path w="120000" h="120000" extrusionOk="0">
                <a:moveTo>
                  <a:pt x="0" y="0"/>
                </a:moveTo>
                <a:lnTo>
                  <a:pt x="120000" y="0"/>
                </a:lnTo>
                <a:lnTo>
                  <a:pt x="120000" y="120000"/>
                </a:lnTo>
                <a:lnTo>
                  <a:pt x="0" y="120000"/>
                </a:lnTo>
                <a:close/>
              </a:path>
            </a:pathLst>
          </a:custGeom>
          <a:noFill/>
          <a:ln w="12600" cap="sq" cmpd="sng">
            <a:solidFill>
              <a:srgbClr val="000000"/>
            </a:solidFill>
            <a:prstDash val="solid"/>
            <a:miter lim="800000"/>
            <a:headEnd type="none" w="med" len="med"/>
            <a:tailEnd type="none" w="med" len="med"/>
          </a:ln>
        </p:spPr>
      </p:sp>
      <p:sp>
        <p:nvSpPr>
          <p:cNvPr id="552" name="Shape 552"/>
          <p:cNvSpPr txBox="1">
            <a:spLocks noGrp="1"/>
          </p:cNvSpPr>
          <p:nvPr>
            <p:ph type="body" idx="1"/>
          </p:nvPr>
        </p:nvSpPr>
        <p:spPr>
          <a:xfrm>
            <a:off x="574431" y="3505199"/>
            <a:ext cx="5709000" cy="5040900"/>
          </a:xfrm>
          <a:prstGeom prst="rect">
            <a:avLst/>
          </a:prstGeom>
          <a:noFill/>
          <a:ln>
            <a:noFill/>
          </a:ln>
        </p:spPr>
        <p:txBody>
          <a:bodyPr wrap="square" lIns="91425" tIns="91425" rIns="91425" bIns="91425" anchor="t" anchorCtr="0">
            <a:noAutofit/>
          </a:bodyPr>
          <a:lstStyle/>
          <a:p>
            <a:pPr marL="0" marR="0" lvl="0" indent="-76200" algn="l" rtl="0">
              <a:spcBef>
                <a:spcPts val="0"/>
              </a:spcBef>
              <a:spcAft>
                <a:spcPts val="0"/>
              </a:spcAft>
              <a:buClr>
                <a:srgbClr val="000000"/>
              </a:buClr>
              <a:buSzPts val="1200"/>
              <a:buFont typeface="Times New Roman"/>
              <a:buNone/>
            </a:pPr>
            <a:r>
              <a:rPr lang="en-US" sz="1200" b="0" i="0" u="none" strike="noStrike" cap="none">
                <a:solidFill>
                  <a:srgbClr val="000000"/>
                </a:solidFill>
                <a:latin typeface="Times New Roman"/>
                <a:ea typeface="Times New Roman"/>
                <a:cs typeface="Times New Roman"/>
                <a:sym typeface="Times New Roman"/>
              </a:rPr>
              <a:t>THere are different forms of governance. Common ones include Market (you pay for what you want), Hierarchy (Company's , Army), Collaboration, and lastly network govenance. 1-3 Don’t work: You can’t pay for a server to be taken down, you can’t order it (try it). Collaboration doesn’t scale, we are dealing with thousends of independent players (each of the dots on the previous figure). So let’s look at network governance</a:t>
            </a:r>
          </a:p>
        </p:txBody>
      </p:sp>
      <p:sp>
        <p:nvSpPr>
          <p:cNvPr id="553" name="Shape 553"/>
          <p:cNvSpPr txBox="1">
            <a:spLocks noGrp="1"/>
          </p:cNvSpPr>
          <p:nvPr>
            <p:ph type="sldNum" idx="12"/>
          </p:nvPr>
        </p:nvSpPr>
        <p:spPr>
          <a:xfrm>
            <a:off x="3886200" y="8686800"/>
            <a:ext cx="2971800" cy="457200"/>
          </a:xfrm>
          <a:prstGeom prst="rect">
            <a:avLst/>
          </a:prstGeom>
          <a:noFill/>
          <a:ln>
            <a:noFill/>
          </a:ln>
        </p:spPr>
        <p:txBody>
          <a:bodyPr wrap="square" lIns="91425" tIns="45700" rIns="91425" bIns="45700" anchor="b" anchorCtr="0">
            <a:noAutofit/>
          </a:bodyPr>
          <a:lstStyle/>
          <a:p>
            <a:pPr marL="215900" marR="0" lvl="0" indent="-250190" algn="r" rtl="0">
              <a:spcBef>
                <a:spcPts val="0"/>
              </a:spcBef>
              <a:spcAft>
                <a:spcPts val="0"/>
              </a:spcAft>
              <a:buClr>
                <a:srgbClr val="000000"/>
              </a:buClr>
              <a:buSzPts val="540"/>
              <a:buFont typeface="Arial"/>
              <a:buNone/>
            </a:pPr>
            <a:fld id="{00000000-1234-1234-1234-123412341234}" type="slidenum">
              <a:rPr lang="en-US" sz="1200">
                <a:solidFill>
                  <a:srgbClr val="000000"/>
                </a:solidFill>
                <a:latin typeface="Times New Roman"/>
                <a:ea typeface="Times New Roman"/>
                <a:cs typeface="Times New Roman"/>
                <a:sym typeface="Times New Roman"/>
              </a:rPr>
              <a:t>45</a:t>
            </a:fld>
            <a:endParaRPr lang="en-US" sz="1200">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174662378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1"/>
        <p:cNvGrpSpPr/>
        <p:nvPr/>
      </p:nvGrpSpPr>
      <p:grpSpPr>
        <a:xfrm>
          <a:off x="0" y="0"/>
          <a:ext cx="0" cy="0"/>
          <a:chOff x="0" y="0"/>
          <a:chExt cx="0" cy="0"/>
        </a:xfrm>
      </p:grpSpPr>
      <p:sp>
        <p:nvSpPr>
          <p:cNvPr id="562" name="Shape 562"/>
          <p:cNvSpPr>
            <a:spLocks noGrp="1" noRot="1" noChangeAspect="1"/>
          </p:cNvSpPr>
          <p:nvPr>
            <p:ph type="sldImg" idx="2"/>
          </p:nvPr>
        </p:nvSpPr>
        <p:spPr>
          <a:xfrm>
            <a:off x="1512888" y="517525"/>
            <a:ext cx="3832225" cy="2874963"/>
          </a:xfrm>
          <a:custGeom>
            <a:avLst/>
            <a:gdLst/>
            <a:ahLst/>
            <a:cxnLst/>
            <a:rect l="0" t="0" r="0" b="0"/>
            <a:pathLst>
              <a:path w="120000" h="120000" extrusionOk="0">
                <a:moveTo>
                  <a:pt x="0" y="0"/>
                </a:moveTo>
                <a:lnTo>
                  <a:pt x="120000" y="0"/>
                </a:lnTo>
                <a:lnTo>
                  <a:pt x="120000" y="120000"/>
                </a:lnTo>
                <a:lnTo>
                  <a:pt x="0" y="120000"/>
                </a:lnTo>
                <a:close/>
              </a:path>
            </a:pathLst>
          </a:custGeom>
          <a:noFill/>
          <a:ln w="12600" cap="sq" cmpd="sng">
            <a:solidFill>
              <a:srgbClr val="000000"/>
            </a:solidFill>
            <a:prstDash val="solid"/>
            <a:miter lim="800000"/>
            <a:headEnd type="none" w="med" len="med"/>
            <a:tailEnd type="none" w="med" len="med"/>
          </a:ln>
        </p:spPr>
      </p:sp>
      <p:sp>
        <p:nvSpPr>
          <p:cNvPr id="563" name="Shape 563"/>
          <p:cNvSpPr txBox="1">
            <a:spLocks noGrp="1"/>
          </p:cNvSpPr>
          <p:nvPr>
            <p:ph type="body" idx="1"/>
          </p:nvPr>
        </p:nvSpPr>
        <p:spPr>
          <a:xfrm>
            <a:off x="574431" y="3505199"/>
            <a:ext cx="5709000" cy="5040900"/>
          </a:xfrm>
          <a:prstGeom prst="rect">
            <a:avLst/>
          </a:prstGeom>
          <a:noFill/>
          <a:ln>
            <a:noFill/>
          </a:ln>
        </p:spPr>
        <p:txBody>
          <a:bodyPr wrap="square" lIns="91425" tIns="91425" rIns="91425" bIns="91425" anchor="t" anchorCtr="0">
            <a:noAutofit/>
          </a:bodyPr>
          <a:lstStyle/>
          <a:p>
            <a:pPr marL="0" marR="0" lvl="0" indent="-76200" algn="l" rtl="0">
              <a:spcBef>
                <a:spcPts val="0"/>
              </a:spcBef>
              <a:spcAft>
                <a:spcPts val="0"/>
              </a:spcAft>
              <a:buClr>
                <a:srgbClr val="000000"/>
              </a:buClr>
              <a:buSzPts val="1200"/>
              <a:buFont typeface="Times New Roman"/>
              <a:buNone/>
            </a:pPr>
            <a:r>
              <a:rPr lang="en-US" sz="1200" b="0" i="0" u="none" strike="noStrike" cap="none">
                <a:solidFill>
                  <a:srgbClr val="000000"/>
                </a:solidFill>
                <a:latin typeface="Times New Roman"/>
                <a:ea typeface="Times New Roman"/>
                <a:cs typeface="Times New Roman"/>
                <a:sym typeface="Times New Roman"/>
              </a:rPr>
              <a:t>Here, we’re essentially saying that we work with other  towards a common goal at eye level over some time, without any paperpwork. </a:t>
            </a:r>
          </a:p>
          <a:p>
            <a:pPr marL="0" marR="0" lvl="0" indent="-76200" algn="l" rtl="0">
              <a:spcBef>
                <a:spcPts val="0"/>
              </a:spcBef>
              <a:spcAft>
                <a:spcPts val="0"/>
              </a:spcAft>
              <a:buClr>
                <a:srgbClr val="000000"/>
              </a:buClr>
              <a:buSzPts val="1200"/>
              <a:buFont typeface="Times New Roman"/>
              <a:buNone/>
            </a:pPr>
            <a:r>
              <a:rPr lang="en-US" sz="1200" b="0" i="0" u="none" strike="noStrike" cap="none">
                <a:solidFill>
                  <a:srgbClr val="000000"/>
                </a:solidFill>
                <a:latin typeface="Times New Roman"/>
                <a:ea typeface="Times New Roman"/>
                <a:cs typeface="Times New Roman"/>
                <a:sym typeface="Times New Roman"/>
              </a:rPr>
              <a:t>Common examples: Disaster recovery (Haiti, New Orleans, Puerto Ricco, …) typically grassroot groups working together. In Haity the US Army relied on a google maps project run by a bunch of MIT students for their intel!</a:t>
            </a:r>
          </a:p>
          <a:p>
            <a:pPr marL="0" marR="0" lvl="0" indent="-76200" algn="l" rtl="0">
              <a:spcBef>
                <a:spcPts val="0"/>
              </a:spcBef>
              <a:spcAft>
                <a:spcPts val="0"/>
              </a:spcAft>
              <a:buClr>
                <a:srgbClr val="000000"/>
              </a:buClr>
              <a:buSzPts val="1200"/>
              <a:buFont typeface="Times New Roman"/>
              <a:buNone/>
            </a:pPr>
            <a:endParaRPr sz="1200" b="0" i="0" u="none" strike="noStrike" cap="none">
              <a:solidFill>
                <a:srgbClr val="000000"/>
              </a:solidFill>
              <a:latin typeface="Times New Roman"/>
              <a:ea typeface="Times New Roman"/>
              <a:cs typeface="Times New Roman"/>
              <a:sym typeface="Times New Roman"/>
            </a:endParaRPr>
          </a:p>
        </p:txBody>
      </p:sp>
      <p:sp>
        <p:nvSpPr>
          <p:cNvPr id="564" name="Shape 564"/>
          <p:cNvSpPr txBox="1">
            <a:spLocks noGrp="1"/>
          </p:cNvSpPr>
          <p:nvPr>
            <p:ph type="sldNum" idx="12"/>
          </p:nvPr>
        </p:nvSpPr>
        <p:spPr>
          <a:xfrm>
            <a:off x="3886200" y="8686800"/>
            <a:ext cx="2971800" cy="457200"/>
          </a:xfrm>
          <a:prstGeom prst="rect">
            <a:avLst/>
          </a:prstGeom>
          <a:noFill/>
          <a:ln>
            <a:noFill/>
          </a:ln>
        </p:spPr>
        <p:txBody>
          <a:bodyPr wrap="square" lIns="91425" tIns="45700" rIns="91425" bIns="45700" anchor="b" anchorCtr="0">
            <a:noAutofit/>
          </a:bodyPr>
          <a:lstStyle/>
          <a:p>
            <a:pPr marL="215900" marR="0" lvl="0" indent="-250190" algn="r" rtl="0">
              <a:spcBef>
                <a:spcPts val="0"/>
              </a:spcBef>
              <a:spcAft>
                <a:spcPts val="0"/>
              </a:spcAft>
              <a:buClr>
                <a:srgbClr val="000000"/>
              </a:buClr>
              <a:buSzPts val="540"/>
              <a:buFont typeface="Arial"/>
              <a:buNone/>
            </a:pPr>
            <a:fld id="{00000000-1234-1234-1234-123412341234}" type="slidenum">
              <a:rPr lang="en-US" sz="1200">
                <a:solidFill>
                  <a:srgbClr val="000000"/>
                </a:solidFill>
                <a:latin typeface="Times New Roman"/>
                <a:ea typeface="Times New Roman"/>
                <a:cs typeface="Times New Roman"/>
                <a:sym typeface="Times New Roman"/>
              </a:rPr>
              <a:t>46</a:t>
            </a:fld>
            <a:endParaRPr lang="en-US" sz="1200">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155189961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8"/>
        <p:cNvGrpSpPr/>
        <p:nvPr/>
      </p:nvGrpSpPr>
      <p:grpSpPr>
        <a:xfrm>
          <a:off x="0" y="0"/>
          <a:ext cx="0" cy="0"/>
          <a:chOff x="0" y="0"/>
          <a:chExt cx="0" cy="0"/>
        </a:xfrm>
      </p:grpSpPr>
      <p:sp>
        <p:nvSpPr>
          <p:cNvPr id="569" name="Shape 569"/>
          <p:cNvSpPr>
            <a:spLocks noGrp="1" noRot="1" noChangeAspect="1"/>
          </p:cNvSpPr>
          <p:nvPr>
            <p:ph type="sldImg" idx="2"/>
          </p:nvPr>
        </p:nvSpPr>
        <p:spPr>
          <a:xfrm>
            <a:off x="1512888" y="517525"/>
            <a:ext cx="3832225" cy="2874963"/>
          </a:xfrm>
          <a:custGeom>
            <a:avLst/>
            <a:gdLst/>
            <a:ahLst/>
            <a:cxnLst/>
            <a:rect l="0" t="0" r="0" b="0"/>
            <a:pathLst>
              <a:path w="120000" h="120000" extrusionOk="0">
                <a:moveTo>
                  <a:pt x="0" y="0"/>
                </a:moveTo>
                <a:lnTo>
                  <a:pt x="120000" y="0"/>
                </a:lnTo>
                <a:lnTo>
                  <a:pt x="120000" y="120000"/>
                </a:lnTo>
                <a:lnTo>
                  <a:pt x="0" y="120000"/>
                </a:lnTo>
                <a:close/>
              </a:path>
            </a:pathLst>
          </a:custGeom>
          <a:noFill/>
          <a:ln w="12600" cap="sq" cmpd="sng">
            <a:solidFill>
              <a:srgbClr val="000000"/>
            </a:solidFill>
            <a:prstDash val="solid"/>
            <a:miter lim="800000"/>
            <a:headEnd type="none" w="med" len="med"/>
            <a:tailEnd type="none" w="med" len="med"/>
          </a:ln>
        </p:spPr>
      </p:sp>
      <p:sp>
        <p:nvSpPr>
          <p:cNvPr id="570" name="Shape 570"/>
          <p:cNvSpPr txBox="1">
            <a:spLocks noGrp="1"/>
          </p:cNvSpPr>
          <p:nvPr>
            <p:ph type="body" idx="1"/>
          </p:nvPr>
        </p:nvSpPr>
        <p:spPr>
          <a:xfrm>
            <a:off x="574431" y="3505199"/>
            <a:ext cx="5709000" cy="5040900"/>
          </a:xfrm>
          <a:prstGeom prst="rect">
            <a:avLst/>
          </a:prstGeom>
          <a:noFill/>
          <a:ln>
            <a:noFill/>
          </a:ln>
        </p:spPr>
        <p:txBody>
          <a:bodyPr wrap="square" lIns="91425" tIns="91425" rIns="91425" bIns="91425" anchor="t" anchorCtr="0">
            <a:noAutofit/>
          </a:bodyPr>
          <a:lstStyle/>
          <a:p>
            <a:pPr marL="0" marR="0" lvl="0" indent="-76200" algn="l" rtl="0">
              <a:spcBef>
                <a:spcPts val="0"/>
              </a:spcBef>
              <a:spcAft>
                <a:spcPts val="0"/>
              </a:spcAft>
              <a:buClr>
                <a:srgbClr val="000000"/>
              </a:buClr>
              <a:buSzPts val="1200"/>
              <a:buFont typeface="Times New Roman"/>
              <a:buNone/>
            </a:pPr>
            <a:r>
              <a:rPr lang="en-US" sz="1200" b="0" i="0" u="none" strike="noStrike" cap="none" dirty="0">
                <a:solidFill>
                  <a:srgbClr val="000000"/>
                </a:solidFill>
                <a:latin typeface="Times New Roman"/>
                <a:ea typeface="Times New Roman"/>
                <a:cs typeface="Times New Roman"/>
                <a:sym typeface="Times New Roman"/>
              </a:rPr>
              <a:t>This works, the late Elinor </a:t>
            </a:r>
            <a:r>
              <a:rPr lang="en-US" sz="1200" b="0" i="0" u="none" strike="noStrike" cap="none" dirty="0" err="1">
                <a:solidFill>
                  <a:srgbClr val="000000"/>
                </a:solidFill>
                <a:latin typeface="Times New Roman"/>
                <a:ea typeface="Times New Roman"/>
                <a:cs typeface="Times New Roman"/>
                <a:sym typeface="Times New Roman"/>
              </a:rPr>
              <a:t>Ostrom</a:t>
            </a:r>
            <a:r>
              <a:rPr lang="en-US" sz="1200" b="0" i="0" u="none" strike="noStrike" cap="none" dirty="0">
                <a:solidFill>
                  <a:srgbClr val="000000"/>
                </a:solidFill>
                <a:latin typeface="Times New Roman"/>
                <a:ea typeface="Times New Roman"/>
                <a:cs typeface="Times New Roman"/>
                <a:sym typeface="Times New Roman"/>
              </a:rPr>
              <a:t> showed this in her Book Governing the commons. Prof. </a:t>
            </a:r>
            <a:r>
              <a:rPr lang="en-US" sz="1200" b="0" i="0" u="none" strike="noStrike" cap="none" dirty="0" err="1">
                <a:solidFill>
                  <a:srgbClr val="000000"/>
                </a:solidFill>
                <a:latin typeface="Times New Roman"/>
                <a:ea typeface="Times New Roman"/>
                <a:cs typeface="Times New Roman"/>
                <a:sym typeface="Times New Roman"/>
              </a:rPr>
              <a:t>Ostrom</a:t>
            </a:r>
            <a:r>
              <a:rPr lang="en-US" sz="1200" b="0" i="0" u="none" strike="noStrike" cap="none" dirty="0">
                <a:solidFill>
                  <a:srgbClr val="000000"/>
                </a:solidFill>
                <a:latin typeface="Times New Roman"/>
                <a:ea typeface="Times New Roman"/>
                <a:cs typeface="Times New Roman"/>
                <a:sym typeface="Times New Roman"/>
              </a:rPr>
              <a:t> shared the 2009 </a:t>
            </a:r>
            <a:r>
              <a:rPr lang="en-US" sz="1200" b="0" i="0" u="none" strike="noStrike" cap="none" dirty="0" err="1">
                <a:solidFill>
                  <a:srgbClr val="000000"/>
                </a:solidFill>
                <a:latin typeface="Times New Roman"/>
                <a:ea typeface="Times New Roman"/>
                <a:cs typeface="Times New Roman"/>
                <a:sym typeface="Times New Roman"/>
              </a:rPr>
              <a:t>Exonomics</a:t>
            </a:r>
            <a:r>
              <a:rPr lang="en-US" sz="1200" b="0" i="0" u="none" strike="noStrike" cap="none" dirty="0">
                <a:solidFill>
                  <a:srgbClr val="000000"/>
                </a:solidFill>
                <a:latin typeface="Times New Roman"/>
                <a:ea typeface="Times New Roman"/>
                <a:cs typeface="Times New Roman"/>
                <a:sym typeface="Times New Roman"/>
              </a:rPr>
              <a:t> </a:t>
            </a:r>
            <a:r>
              <a:rPr lang="en-US" sz="1200" b="0" i="0" u="none" strike="noStrike" cap="none" dirty="0" err="1">
                <a:solidFill>
                  <a:srgbClr val="000000"/>
                </a:solidFill>
                <a:latin typeface="Times New Roman"/>
                <a:ea typeface="Times New Roman"/>
                <a:cs typeface="Times New Roman"/>
                <a:sym typeface="Times New Roman"/>
              </a:rPr>
              <a:t>Nobleprize</a:t>
            </a:r>
            <a:r>
              <a:rPr lang="en-US" sz="1200" b="0" i="0" u="none" strike="noStrike" cap="none" dirty="0">
                <a:solidFill>
                  <a:srgbClr val="000000"/>
                </a:solidFill>
                <a:latin typeface="Times New Roman"/>
                <a:ea typeface="Times New Roman"/>
                <a:cs typeface="Times New Roman"/>
                <a:sym typeface="Times New Roman"/>
              </a:rPr>
              <a:t> for her work.</a:t>
            </a:r>
          </a:p>
          <a:p>
            <a:pPr marL="0" marR="0" lvl="0" indent="-76200" algn="l" rtl="0">
              <a:spcBef>
                <a:spcPts val="0"/>
              </a:spcBef>
              <a:spcAft>
                <a:spcPts val="0"/>
              </a:spcAft>
              <a:buClr>
                <a:srgbClr val="000000"/>
              </a:buClr>
              <a:buSzPts val="1200"/>
              <a:buFont typeface="Times New Roman"/>
              <a:buNone/>
            </a:pPr>
            <a:endParaRPr sz="1200" b="0" i="0" u="none" strike="noStrike" cap="none" dirty="0">
              <a:solidFill>
                <a:srgbClr val="000000"/>
              </a:solidFill>
              <a:latin typeface="Times New Roman"/>
              <a:ea typeface="Times New Roman"/>
              <a:cs typeface="Times New Roman"/>
              <a:sym typeface="Times New Roman"/>
            </a:endParaRPr>
          </a:p>
        </p:txBody>
      </p:sp>
      <p:sp>
        <p:nvSpPr>
          <p:cNvPr id="571" name="Shape 571"/>
          <p:cNvSpPr txBox="1">
            <a:spLocks noGrp="1"/>
          </p:cNvSpPr>
          <p:nvPr>
            <p:ph type="sldNum" idx="12"/>
          </p:nvPr>
        </p:nvSpPr>
        <p:spPr>
          <a:xfrm>
            <a:off x="3886200" y="8686800"/>
            <a:ext cx="2971800" cy="457200"/>
          </a:xfrm>
          <a:prstGeom prst="rect">
            <a:avLst/>
          </a:prstGeom>
          <a:noFill/>
          <a:ln>
            <a:noFill/>
          </a:ln>
        </p:spPr>
        <p:txBody>
          <a:bodyPr wrap="square" lIns="91425" tIns="45700" rIns="91425" bIns="45700" anchor="b" anchorCtr="0">
            <a:noAutofit/>
          </a:bodyPr>
          <a:lstStyle/>
          <a:p>
            <a:pPr marL="215900" marR="0" lvl="0" indent="-250190" algn="r" rtl="0">
              <a:spcBef>
                <a:spcPts val="0"/>
              </a:spcBef>
              <a:spcAft>
                <a:spcPts val="0"/>
              </a:spcAft>
              <a:buClr>
                <a:srgbClr val="000000"/>
              </a:buClr>
              <a:buSzPts val="540"/>
              <a:buFont typeface="Noto Sans Symbols"/>
              <a:buNone/>
            </a:pPr>
            <a:fld id="{00000000-1234-1234-1234-123412341234}" type="slidenum">
              <a:rPr lang="en-US" sz="1200">
                <a:solidFill>
                  <a:srgbClr val="000000"/>
                </a:solidFill>
                <a:latin typeface="Times New Roman"/>
                <a:ea typeface="Times New Roman"/>
                <a:cs typeface="Times New Roman"/>
                <a:sym typeface="Times New Roman"/>
              </a:rPr>
              <a:t>47</a:t>
            </a:fld>
            <a:endParaRPr lang="en-US" sz="1200">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158797010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8"/>
        <p:cNvGrpSpPr/>
        <p:nvPr/>
      </p:nvGrpSpPr>
      <p:grpSpPr>
        <a:xfrm>
          <a:off x="0" y="0"/>
          <a:ext cx="0" cy="0"/>
          <a:chOff x="0" y="0"/>
          <a:chExt cx="0" cy="0"/>
        </a:xfrm>
      </p:grpSpPr>
      <p:sp>
        <p:nvSpPr>
          <p:cNvPr id="579" name="Shape 579"/>
          <p:cNvSpPr>
            <a:spLocks noGrp="1" noRot="1" noChangeAspect="1"/>
          </p:cNvSpPr>
          <p:nvPr>
            <p:ph type="sldImg" idx="2"/>
          </p:nvPr>
        </p:nvSpPr>
        <p:spPr>
          <a:xfrm>
            <a:off x="1512888" y="517525"/>
            <a:ext cx="3832225" cy="2874963"/>
          </a:xfrm>
          <a:custGeom>
            <a:avLst/>
            <a:gdLst/>
            <a:ahLst/>
            <a:cxnLst/>
            <a:rect l="0" t="0" r="0" b="0"/>
            <a:pathLst>
              <a:path w="120000" h="120000" extrusionOk="0">
                <a:moveTo>
                  <a:pt x="0" y="0"/>
                </a:moveTo>
                <a:lnTo>
                  <a:pt x="120000" y="0"/>
                </a:lnTo>
                <a:lnTo>
                  <a:pt x="120000" y="120000"/>
                </a:lnTo>
                <a:lnTo>
                  <a:pt x="0" y="120000"/>
                </a:lnTo>
                <a:close/>
              </a:path>
            </a:pathLst>
          </a:custGeom>
          <a:noFill/>
          <a:ln w="12600" cap="sq" cmpd="sng">
            <a:solidFill>
              <a:srgbClr val="000000"/>
            </a:solidFill>
            <a:prstDash val="solid"/>
            <a:miter lim="800000"/>
            <a:headEnd type="none" w="med" len="med"/>
            <a:tailEnd type="none" w="med" len="med"/>
          </a:ln>
        </p:spPr>
      </p:sp>
      <p:sp>
        <p:nvSpPr>
          <p:cNvPr id="580" name="Shape 580"/>
          <p:cNvSpPr txBox="1">
            <a:spLocks noGrp="1"/>
          </p:cNvSpPr>
          <p:nvPr>
            <p:ph type="body" idx="1"/>
          </p:nvPr>
        </p:nvSpPr>
        <p:spPr>
          <a:xfrm>
            <a:off x="574431" y="3505199"/>
            <a:ext cx="5709000" cy="5040900"/>
          </a:xfrm>
          <a:prstGeom prst="rect">
            <a:avLst/>
          </a:prstGeom>
          <a:noFill/>
          <a:ln>
            <a:noFill/>
          </a:ln>
        </p:spPr>
        <p:txBody>
          <a:bodyPr wrap="square" lIns="91425" tIns="91425" rIns="91425" bIns="91425" anchor="t" anchorCtr="0">
            <a:noAutofit/>
          </a:bodyPr>
          <a:lstStyle/>
          <a:p>
            <a:pPr marL="0" marR="0" lvl="0" indent="-76200" algn="l" rtl="0">
              <a:spcBef>
                <a:spcPts val="0"/>
              </a:spcBef>
              <a:spcAft>
                <a:spcPts val="0"/>
              </a:spcAft>
              <a:buClr>
                <a:srgbClr val="000000"/>
              </a:buClr>
              <a:buSzPts val="1200"/>
              <a:buFont typeface="Times New Roman"/>
              <a:buNone/>
            </a:pPr>
            <a:r>
              <a:rPr lang="en-US" sz="1200" b="0" i="0" u="none" strike="noStrike" cap="none">
                <a:solidFill>
                  <a:srgbClr val="000000"/>
                </a:solidFill>
                <a:latin typeface="Times New Roman"/>
                <a:ea typeface="Times New Roman"/>
                <a:cs typeface="Times New Roman"/>
                <a:sym typeface="Times New Roman"/>
              </a:rPr>
              <a:t>To be effective Networks need a common goal and a high level of trust. </a:t>
            </a:r>
          </a:p>
          <a:p>
            <a:pPr marL="0" marR="0" lvl="0" indent="-76200" algn="l" rtl="0">
              <a:spcBef>
                <a:spcPts val="0"/>
              </a:spcBef>
              <a:spcAft>
                <a:spcPts val="0"/>
              </a:spcAft>
              <a:buClr>
                <a:srgbClr val="000000"/>
              </a:buClr>
              <a:buSzPts val="1200"/>
              <a:buFont typeface="Times New Roman"/>
              <a:buNone/>
            </a:pPr>
            <a:r>
              <a:rPr lang="en-US" sz="1200" b="0" i="0" u="none" strike="noStrike" cap="none">
                <a:solidFill>
                  <a:srgbClr val="000000"/>
                </a:solidFill>
                <a:latin typeface="Times New Roman"/>
                <a:ea typeface="Times New Roman"/>
                <a:cs typeface="Times New Roman"/>
                <a:sym typeface="Times New Roman"/>
              </a:rPr>
              <a:t>Mind you: Networks are not feel good groups. Its often tough!</a:t>
            </a:r>
          </a:p>
        </p:txBody>
      </p:sp>
      <p:sp>
        <p:nvSpPr>
          <p:cNvPr id="581" name="Shape 581"/>
          <p:cNvSpPr txBox="1">
            <a:spLocks noGrp="1"/>
          </p:cNvSpPr>
          <p:nvPr>
            <p:ph type="sldNum" idx="12"/>
          </p:nvPr>
        </p:nvSpPr>
        <p:spPr>
          <a:xfrm>
            <a:off x="3886200" y="8686800"/>
            <a:ext cx="2971800" cy="457200"/>
          </a:xfrm>
          <a:prstGeom prst="rect">
            <a:avLst/>
          </a:prstGeom>
          <a:noFill/>
          <a:ln>
            <a:noFill/>
          </a:ln>
        </p:spPr>
        <p:txBody>
          <a:bodyPr wrap="square" lIns="91425" tIns="45700" rIns="91425" bIns="45700" anchor="b" anchorCtr="0">
            <a:noAutofit/>
          </a:bodyPr>
          <a:lstStyle/>
          <a:p>
            <a:pPr marL="215900" marR="0" lvl="0" indent="-250190" algn="r" rtl="0">
              <a:spcBef>
                <a:spcPts val="0"/>
              </a:spcBef>
              <a:spcAft>
                <a:spcPts val="0"/>
              </a:spcAft>
              <a:buClr>
                <a:srgbClr val="000000"/>
              </a:buClr>
              <a:buSzPts val="540"/>
              <a:buFont typeface="Arial"/>
              <a:buNone/>
            </a:pPr>
            <a:fld id="{00000000-1234-1234-1234-123412341234}" type="slidenum">
              <a:rPr lang="en-US" sz="1200">
                <a:solidFill>
                  <a:srgbClr val="000000"/>
                </a:solidFill>
                <a:latin typeface="Times New Roman"/>
                <a:ea typeface="Times New Roman"/>
                <a:cs typeface="Times New Roman"/>
                <a:sym typeface="Times New Roman"/>
              </a:rPr>
              <a:t>48</a:t>
            </a:fld>
            <a:endParaRPr lang="en-US" sz="1200">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8677301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5"/>
        <p:cNvGrpSpPr/>
        <p:nvPr/>
      </p:nvGrpSpPr>
      <p:grpSpPr>
        <a:xfrm>
          <a:off x="0" y="0"/>
          <a:ext cx="0" cy="0"/>
          <a:chOff x="0" y="0"/>
          <a:chExt cx="0" cy="0"/>
        </a:xfrm>
      </p:grpSpPr>
      <p:sp>
        <p:nvSpPr>
          <p:cNvPr id="586" name="Shape 586"/>
          <p:cNvSpPr>
            <a:spLocks noGrp="1" noRot="1" noChangeAspect="1"/>
          </p:cNvSpPr>
          <p:nvPr>
            <p:ph type="sldImg" idx="2"/>
          </p:nvPr>
        </p:nvSpPr>
        <p:spPr>
          <a:xfrm>
            <a:off x="1512888" y="517525"/>
            <a:ext cx="3832225" cy="2874963"/>
          </a:xfrm>
          <a:custGeom>
            <a:avLst/>
            <a:gdLst/>
            <a:ahLst/>
            <a:cxnLst/>
            <a:rect l="0" t="0" r="0" b="0"/>
            <a:pathLst>
              <a:path w="120000" h="120000" extrusionOk="0">
                <a:moveTo>
                  <a:pt x="0" y="0"/>
                </a:moveTo>
                <a:lnTo>
                  <a:pt x="120000" y="0"/>
                </a:lnTo>
                <a:lnTo>
                  <a:pt x="120000" y="120000"/>
                </a:lnTo>
                <a:lnTo>
                  <a:pt x="0" y="120000"/>
                </a:lnTo>
                <a:close/>
              </a:path>
            </a:pathLst>
          </a:custGeom>
          <a:noFill/>
          <a:ln w="12600" cap="sq" cmpd="sng">
            <a:solidFill>
              <a:srgbClr val="000000"/>
            </a:solidFill>
            <a:prstDash val="solid"/>
            <a:miter lim="800000"/>
            <a:headEnd type="none" w="med" len="med"/>
            <a:tailEnd type="none" w="med" len="med"/>
          </a:ln>
        </p:spPr>
      </p:sp>
      <p:sp>
        <p:nvSpPr>
          <p:cNvPr id="587" name="Shape 587"/>
          <p:cNvSpPr txBox="1">
            <a:spLocks noGrp="1"/>
          </p:cNvSpPr>
          <p:nvPr>
            <p:ph type="body" idx="1"/>
          </p:nvPr>
        </p:nvSpPr>
        <p:spPr>
          <a:xfrm>
            <a:off x="574431" y="3505199"/>
            <a:ext cx="5709000" cy="5040900"/>
          </a:xfrm>
          <a:prstGeom prst="rect">
            <a:avLst/>
          </a:prstGeom>
          <a:noFill/>
          <a:ln>
            <a:noFill/>
          </a:ln>
        </p:spPr>
        <p:txBody>
          <a:bodyPr wrap="square" lIns="91425" tIns="91425" rIns="91425" bIns="91425" anchor="t" anchorCtr="0">
            <a:noAutofit/>
          </a:bodyPr>
          <a:lstStyle/>
          <a:p>
            <a:pPr marL="0" marR="0" lvl="0" indent="-76200" algn="l" rtl="0">
              <a:spcBef>
                <a:spcPts val="0"/>
              </a:spcBef>
              <a:spcAft>
                <a:spcPts val="0"/>
              </a:spcAft>
              <a:buClr>
                <a:srgbClr val="000000"/>
              </a:buClr>
              <a:buSzPts val="1200"/>
              <a:buFont typeface="Times New Roman"/>
              <a:buNone/>
            </a:pPr>
            <a:r>
              <a:rPr lang="en-US" sz="1200" b="0" i="0" u="none" strike="noStrike" cap="none">
                <a:solidFill>
                  <a:srgbClr val="000000"/>
                </a:solidFill>
                <a:latin typeface="Times New Roman"/>
                <a:ea typeface="Times New Roman"/>
                <a:cs typeface="Times New Roman"/>
                <a:sym typeface="Times New Roman"/>
              </a:rPr>
              <a:t>This is exactly how CSIRTs operate. This is not totally surprising. The Internet is very much a bottom up thing and the network paradigm respects this. </a:t>
            </a:r>
          </a:p>
        </p:txBody>
      </p:sp>
      <p:sp>
        <p:nvSpPr>
          <p:cNvPr id="588" name="Shape 588"/>
          <p:cNvSpPr txBox="1">
            <a:spLocks noGrp="1"/>
          </p:cNvSpPr>
          <p:nvPr>
            <p:ph type="sldNum" idx="12"/>
          </p:nvPr>
        </p:nvSpPr>
        <p:spPr>
          <a:xfrm>
            <a:off x="3886200" y="8686800"/>
            <a:ext cx="2971800" cy="457200"/>
          </a:xfrm>
          <a:prstGeom prst="rect">
            <a:avLst/>
          </a:prstGeom>
          <a:noFill/>
          <a:ln>
            <a:noFill/>
          </a:ln>
        </p:spPr>
        <p:txBody>
          <a:bodyPr wrap="square" lIns="91425" tIns="45700" rIns="91425" bIns="45700" anchor="b" anchorCtr="0">
            <a:noAutofit/>
          </a:bodyPr>
          <a:lstStyle/>
          <a:p>
            <a:pPr marL="215900" marR="0" lvl="0" indent="-250190" algn="r" rtl="0">
              <a:spcBef>
                <a:spcPts val="0"/>
              </a:spcBef>
              <a:spcAft>
                <a:spcPts val="0"/>
              </a:spcAft>
              <a:buClr>
                <a:srgbClr val="000000"/>
              </a:buClr>
              <a:buSzPts val="540"/>
              <a:buFont typeface="Arial"/>
              <a:buNone/>
            </a:pPr>
            <a:fld id="{00000000-1234-1234-1234-123412341234}" type="slidenum">
              <a:rPr lang="en-US" sz="1200">
                <a:solidFill>
                  <a:srgbClr val="000000"/>
                </a:solidFill>
                <a:latin typeface="Times New Roman"/>
                <a:ea typeface="Times New Roman"/>
                <a:cs typeface="Times New Roman"/>
                <a:sym typeface="Times New Roman"/>
              </a:rPr>
              <a:t>49</a:t>
            </a:fld>
            <a:endParaRPr lang="en-US" sz="1200">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2526163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Shape 65"/>
          <p:cNvSpPr txBox="1">
            <a:spLocks noGrp="1"/>
          </p:cNvSpPr>
          <p:nvPr>
            <p:ph type="body" idx="1"/>
          </p:nvPr>
        </p:nvSpPr>
        <p:spPr>
          <a:xfrm>
            <a:off x="685800" y="4343400"/>
            <a:ext cx="5484813" cy="4113213"/>
          </a:xfrm>
          <a:prstGeom prst="rect">
            <a:avLst/>
          </a:prstGeom>
        </p:spPr>
        <p:txBody>
          <a:bodyPr wrap="square" lIns="91425" tIns="91425" rIns="91425" bIns="91425" anchor="t" anchorCtr="0">
            <a:noAutofit/>
          </a:bodyPr>
          <a:lstStyle/>
          <a:p>
            <a:pPr marL="0" lvl="0" indent="0">
              <a:spcBef>
                <a:spcPts val="0"/>
              </a:spcBef>
              <a:buNone/>
            </a:pPr>
            <a:endParaRPr/>
          </a:p>
        </p:txBody>
      </p:sp>
      <p:sp>
        <p:nvSpPr>
          <p:cNvPr id="66" name="Shape 66"/>
          <p:cNvSpPr>
            <a:spLocks noGrp="1" noRot="1" noChangeAspect="1"/>
          </p:cNvSpPr>
          <p:nvPr>
            <p:ph type="sldImg" idx="2"/>
          </p:nvPr>
        </p:nvSpPr>
        <p:spPr>
          <a:xfrm>
            <a:off x="1143000" y="685800"/>
            <a:ext cx="4570413" cy="342741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2036136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a network players with different goals, but align in the network goal cooperate. This means, that even companies that are in competition </a:t>
            </a:r>
            <a:r>
              <a:rPr lang="en-US" dirty="0" err="1"/>
              <a:t>wiork</a:t>
            </a:r>
            <a:r>
              <a:rPr lang="en-US" dirty="0"/>
              <a:t> together, share information and collaborate. These companies compete in their offerings, but not in security! Why: Because alone they would not stand a chance. The old divide an conquer is well known with criminals!</a:t>
            </a:r>
          </a:p>
          <a:p>
            <a:endParaRPr lang="en-US" dirty="0"/>
          </a:p>
          <a:p>
            <a:endParaRPr lang="en-US" dirty="0"/>
          </a:p>
        </p:txBody>
      </p:sp>
      <p:sp>
        <p:nvSpPr>
          <p:cNvPr id="4" name="Slide Number Placeholder 3"/>
          <p:cNvSpPr>
            <a:spLocks noGrp="1"/>
          </p:cNvSpPr>
          <p:nvPr>
            <p:ph type="sldNum" idx="10"/>
          </p:nvPr>
        </p:nvSpPr>
        <p:spPr/>
        <p:txBody>
          <a:bodyPr/>
          <a:lstStyle/>
          <a:p>
            <a:pPr marL="215900" marR="0" lvl="0" indent="-250190" algn="r" rtl="0">
              <a:spcBef>
                <a:spcPts val="0"/>
              </a:spcBef>
              <a:spcAft>
                <a:spcPts val="0"/>
              </a:spcAft>
              <a:buClr>
                <a:srgbClr val="000000"/>
              </a:buClr>
              <a:buSzPts val="540"/>
              <a:buFont typeface="Noto Sans Symbols"/>
              <a:buNone/>
            </a:pPr>
            <a:fld id="{00000000-1234-1234-1234-123412341234}" type="slidenum">
              <a:rPr lang="en-US" sz="1200" b="0" i="0" u="none" strike="noStrike" cap="none" smtClean="0">
                <a:solidFill>
                  <a:srgbClr val="000000"/>
                </a:solidFill>
                <a:latin typeface="Times New Roman"/>
                <a:ea typeface="Times New Roman"/>
                <a:cs typeface="Times New Roman"/>
                <a:sym typeface="Times New Roman"/>
              </a:rPr>
              <a:t>50</a:t>
            </a:fld>
            <a:endParaRPr lang="en-US" sz="1200" b="0" i="0" u="none" strike="noStrike" cap="none">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178170993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2"/>
        <p:cNvGrpSpPr/>
        <p:nvPr/>
      </p:nvGrpSpPr>
      <p:grpSpPr>
        <a:xfrm>
          <a:off x="0" y="0"/>
          <a:ext cx="0" cy="0"/>
          <a:chOff x="0" y="0"/>
          <a:chExt cx="0" cy="0"/>
        </a:xfrm>
      </p:grpSpPr>
      <p:sp>
        <p:nvSpPr>
          <p:cNvPr id="593" name="Shape 593"/>
          <p:cNvSpPr>
            <a:spLocks noGrp="1" noRot="1" noChangeAspect="1"/>
          </p:cNvSpPr>
          <p:nvPr>
            <p:ph type="sldImg" idx="2"/>
          </p:nvPr>
        </p:nvSpPr>
        <p:spPr>
          <a:xfrm>
            <a:off x="1512888" y="517525"/>
            <a:ext cx="3832225" cy="2874963"/>
          </a:xfrm>
          <a:custGeom>
            <a:avLst/>
            <a:gdLst/>
            <a:ahLst/>
            <a:cxnLst/>
            <a:rect l="0" t="0" r="0" b="0"/>
            <a:pathLst>
              <a:path w="120000" h="120000" extrusionOk="0">
                <a:moveTo>
                  <a:pt x="0" y="0"/>
                </a:moveTo>
                <a:lnTo>
                  <a:pt x="120000" y="0"/>
                </a:lnTo>
                <a:lnTo>
                  <a:pt x="120000" y="120000"/>
                </a:lnTo>
                <a:lnTo>
                  <a:pt x="0" y="120000"/>
                </a:lnTo>
                <a:close/>
              </a:path>
            </a:pathLst>
          </a:custGeom>
          <a:noFill/>
          <a:ln w="12600" cap="sq" cmpd="sng">
            <a:solidFill>
              <a:srgbClr val="000000"/>
            </a:solidFill>
            <a:prstDash val="solid"/>
            <a:miter lim="800000"/>
            <a:headEnd type="none" w="med" len="med"/>
            <a:tailEnd type="none" w="med" len="med"/>
          </a:ln>
        </p:spPr>
      </p:sp>
      <p:sp>
        <p:nvSpPr>
          <p:cNvPr id="594" name="Shape 594"/>
          <p:cNvSpPr txBox="1">
            <a:spLocks noGrp="1"/>
          </p:cNvSpPr>
          <p:nvPr>
            <p:ph type="body" idx="1"/>
          </p:nvPr>
        </p:nvSpPr>
        <p:spPr>
          <a:xfrm>
            <a:off x="574431" y="3505199"/>
            <a:ext cx="5709000" cy="5040900"/>
          </a:xfrm>
          <a:prstGeom prst="rect">
            <a:avLst/>
          </a:prstGeom>
          <a:noFill/>
          <a:ln>
            <a:noFill/>
          </a:ln>
        </p:spPr>
        <p:txBody>
          <a:bodyPr wrap="square" lIns="91425" tIns="91425" rIns="91425" bIns="91425" anchor="t" anchorCtr="0">
            <a:noAutofit/>
          </a:bodyPr>
          <a:lstStyle/>
          <a:p>
            <a:pPr marL="0" marR="0" lvl="0" indent="-76200" algn="l" rtl="0">
              <a:spcBef>
                <a:spcPts val="0"/>
              </a:spcBef>
              <a:spcAft>
                <a:spcPts val="0"/>
              </a:spcAft>
              <a:buClr>
                <a:srgbClr val="000000"/>
              </a:buClr>
              <a:buSzPts val="1200"/>
              <a:buFont typeface="Times New Roman"/>
              <a:buNone/>
            </a:pPr>
            <a:r>
              <a:rPr lang="en-US" sz="1200" b="0" i="0" u="none" strike="noStrike" cap="none" dirty="0" err="1">
                <a:solidFill>
                  <a:srgbClr val="000000"/>
                </a:solidFill>
                <a:latin typeface="Times New Roman"/>
                <a:ea typeface="Times New Roman"/>
                <a:cs typeface="Times New Roman"/>
                <a:sym typeface="Times New Roman"/>
              </a:rPr>
              <a:t>Petya</a:t>
            </a:r>
            <a:r>
              <a:rPr lang="en-US" sz="1200" b="0" i="0" u="none" strike="noStrike" cap="none" dirty="0">
                <a:solidFill>
                  <a:srgbClr val="000000"/>
                </a:solidFill>
                <a:latin typeface="Times New Roman"/>
                <a:ea typeface="Times New Roman"/>
                <a:cs typeface="Times New Roman"/>
                <a:sym typeface="Times New Roman"/>
              </a:rPr>
              <a:t>:</a:t>
            </a:r>
          </a:p>
          <a:p>
            <a:pPr marL="457200" marR="0" lvl="0" indent="-317500" algn="l" rtl="0">
              <a:spcBef>
                <a:spcPts val="0"/>
              </a:spcBef>
              <a:spcAft>
                <a:spcPts val="0"/>
              </a:spcAft>
              <a:buClr>
                <a:srgbClr val="000000"/>
              </a:buClr>
              <a:buSzPts val="1400"/>
              <a:buFont typeface="Times New Roman"/>
              <a:buChar char="-"/>
            </a:pPr>
            <a:r>
              <a:rPr lang="en-US" sz="1200" b="0" i="0" u="none" strike="noStrike" cap="none" dirty="0">
                <a:solidFill>
                  <a:srgbClr val="000000"/>
                </a:solidFill>
                <a:latin typeface="Times New Roman"/>
                <a:ea typeface="Times New Roman"/>
                <a:cs typeface="Times New Roman"/>
                <a:sym typeface="Times New Roman"/>
              </a:rPr>
              <a:t>High visibility</a:t>
            </a:r>
          </a:p>
          <a:p>
            <a:pPr marL="457200" marR="0" lvl="0" indent="-317500" algn="l" rtl="0">
              <a:spcBef>
                <a:spcPts val="0"/>
              </a:spcBef>
              <a:spcAft>
                <a:spcPts val="0"/>
              </a:spcAft>
              <a:buClr>
                <a:srgbClr val="000000"/>
              </a:buClr>
              <a:buSzPts val="1400"/>
              <a:buFont typeface="Times New Roman"/>
              <a:buChar char="-"/>
            </a:pPr>
            <a:r>
              <a:rPr lang="en-US" sz="1200" b="0" i="0" u="none" strike="noStrike" cap="none" dirty="0">
                <a:solidFill>
                  <a:srgbClr val="000000"/>
                </a:solidFill>
                <a:latin typeface="Times New Roman"/>
                <a:ea typeface="Times New Roman"/>
                <a:cs typeface="Times New Roman"/>
                <a:sym typeface="Times New Roman"/>
              </a:rPr>
              <a:t>A lot of misinformation</a:t>
            </a:r>
          </a:p>
          <a:p>
            <a:pPr marL="457200" marR="0" lvl="0" indent="-317500" algn="l" rtl="0">
              <a:spcBef>
                <a:spcPts val="0"/>
              </a:spcBef>
              <a:spcAft>
                <a:spcPts val="0"/>
              </a:spcAft>
              <a:buClr>
                <a:srgbClr val="000000"/>
              </a:buClr>
              <a:buSzPts val="1400"/>
              <a:buFont typeface="Times New Roman"/>
              <a:buChar char="-"/>
            </a:pPr>
            <a:r>
              <a:rPr lang="en-US" sz="1200" b="0" i="0" u="none" strike="noStrike" cap="none" dirty="0">
                <a:solidFill>
                  <a:srgbClr val="000000"/>
                </a:solidFill>
                <a:latin typeface="Times New Roman"/>
                <a:ea typeface="Times New Roman"/>
                <a:cs typeface="Times New Roman"/>
                <a:sym typeface="Times New Roman"/>
              </a:rPr>
              <a:t>“</a:t>
            </a:r>
            <a:r>
              <a:rPr lang="en-US" sz="1200" b="0" i="0" u="none" strike="noStrike" cap="none" dirty="0" err="1">
                <a:solidFill>
                  <a:srgbClr val="000000"/>
                </a:solidFill>
                <a:latin typeface="Times New Roman"/>
                <a:ea typeface="Times New Roman"/>
                <a:cs typeface="Times New Roman"/>
                <a:sym typeface="Times New Roman"/>
              </a:rPr>
              <a:t>Weaponsgrade</a:t>
            </a:r>
            <a:r>
              <a:rPr lang="en-US" sz="1200" b="0" i="0" u="none" strike="noStrike" cap="none" dirty="0">
                <a:solidFill>
                  <a:srgbClr val="000000"/>
                </a:solidFill>
                <a:latin typeface="Times New Roman"/>
                <a:ea typeface="Times New Roman"/>
                <a:cs typeface="Times New Roman"/>
                <a:sym typeface="Times New Roman"/>
              </a:rPr>
              <a:t>” Malware (Eternal Blue)</a:t>
            </a:r>
          </a:p>
          <a:p>
            <a:pPr marL="457200" marR="0" lvl="0" indent="-317500" algn="l" rtl="0">
              <a:spcBef>
                <a:spcPts val="0"/>
              </a:spcBef>
              <a:spcAft>
                <a:spcPts val="0"/>
              </a:spcAft>
              <a:buClr>
                <a:srgbClr val="000000"/>
              </a:buClr>
              <a:buSzPts val="1400"/>
              <a:buFont typeface="Times New Roman"/>
              <a:buChar char="-"/>
            </a:pPr>
            <a:r>
              <a:rPr lang="en-US" sz="1200" b="0" i="0" u="none" strike="noStrike" cap="none" dirty="0">
                <a:solidFill>
                  <a:srgbClr val="000000"/>
                </a:solidFill>
                <a:latin typeface="Times New Roman"/>
                <a:ea typeface="Times New Roman"/>
                <a:cs typeface="Times New Roman"/>
                <a:sym typeface="Times New Roman"/>
              </a:rPr>
              <a:t>Not too much damage really</a:t>
            </a:r>
          </a:p>
          <a:p>
            <a:pPr marL="0" marR="0" lvl="0" indent="-76200" algn="l" rtl="0">
              <a:spcBef>
                <a:spcPts val="0"/>
              </a:spcBef>
              <a:spcAft>
                <a:spcPts val="0"/>
              </a:spcAft>
              <a:buClr>
                <a:srgbClr val="000000"/>
              </a:buClr>
              <a:buSzPts val="1200"/>
              <a:buFont typeface="Times New Roman"/>
              <a:buNone/>
            </a:pPr>
            <a:r>
              <a:rPr lang="en-US" sz="1200" b="0" i="0" u="none" strike="noStrike" cap="none" dirty="0">
                <a:solidFill>
                  <a:srgbClr val="000000"/>
                </a:solidFill>
                <a:latin typeface="Times New Roman"/>
                <a:ea typeface="Times New Roman"/>
                <a:cs typeface="Times New Roman"/>
                <a:sym typeface="Times New Roman"/>
              </a:rPr>
              <a:t>Customer pain: Are we affected? How can we protect </a:t>
            </a:r>
            <a:r>
              <a:rPr lang="en-US" sz="1200" b="0" i="0" u="none" strike="noStrike" cap="none" dirty="0" err="1">
                <a:solidFill>
                  <a:srgbClr val="000000"/>
                </a:solidFill>
                <a:latin typeface="Times New Roman"/>
                <a:ea typeface="Times New Roman"/>
                <a:cs typeface="Times New Roman"/>
                <a:sym typeface="Times New Roman"/>
              </a:rPr>
              <a:t>ourselfs</a:t>
            </a:r>
            <a:r>
              <a:rPr lang="en-US" sz="1200" b="0" i="0" u="none" strike="noStrike" cap="none" dirty="0">
                <a:solidFill>
                  <a:srgbClr val="000000"/>
                </a:solidFill>
                <a:latin typeface="Times New Roman"/>
                <a:ea typeface="Times New Roman"/>
                <a:cs typeface="Times New Roman"/>
                <a:sym typeface="Times New Roman"/>
              </a:rPr>
              <a:t>? </a:t>
            </a:r>
          </a:p>
          <a:p>
            <a:pPr marL="0" marR="0" lvl="0" indent="-76200" algn="l" rtl="0">
              <a:spcBef>
                <a:spcPts val="0"/>
              </a:spcBef>
              <a:spcAft>
                <a:spcPts val="0"/>
              </a:spcAft>
              <a:buClr>
                <a:srgbClr val="000000"/>
              </a:buClr>
              <a:buSzPts val="1200"/>
              <a:buFont typeface="Times New Roman"/>
              <a:buNone/>
            </a:pPr>
            <a:r>
              <a:rPr lang="en-US" sz="1200" b="0" i="0" u="none" strike="noStrike" cap="none" dirty="0">
                <a:solidFill>
                  <a:srgbClr val="000000"/>
                </a:solidFill>
                <a:latin typeface="Times New Roman"/>
                <a:ea typeface="Times New Roman"/>
                <a:cs typeface="Times New Roman"/>
                <a:sym typeface="Times New Roman"/>
              </a:rPr>
              <a:t>Challenge for CSIRT: Sieve through enormous amounts of information while checking relevance for one’s own constituency.</a:t>
            </a:r>
            <a:br>
              <a:rPr lang="en-US" sz="1200" b="0" i="0" u="none" strike="noStrike" cap="none" dirty="0">
                <a:solidFill>
                  <a:srgbClr val="000000"/>
                </a:solidFill>
                <a:latin typeface="Times New Roman"/>
                <a:ea typeface="Times New Roman"/>
                <a:cs typeface="Times New Roman"/>
                <a:sym typeface="Times New Roman"/>
              </a:rPr>
            </a:br>
            <a:r>
              <a:rPr lang="en-US" sz="1200" b="0" i="0" u="none" strike="noStrike" cap="none" dirty="0">
                <a:solidFill>
                  <a:srgbClr val="000000"/>
                </a:solidFill>
                <a:latin typeface="Times New Roman"/>
                <a:ea typeface="Times New Roman"/>
                <a:cs typeface="Times New Roman"/>
                <a:sym typeface="Times New Roman"/>
              </a:rPr>
              <a:t>Collaboration </a:t>
            </a:r>
            <a:r>
              <a:rPr lang="en-US" sz="1200" b="1" i="0" u="none" strike="noStrike" cap="none" dirty="0">
                <a:solidFill>
                  <a:srgbClr val="000000"/>
                </a:solidFill>
                <a:latin typeface="Times New Roman"/>
                <a:ea typeface="Times New Roman"/>
                <a:cs typeface="Times New Roman"/>
                <a:sym typeface="Times New Roman"/>
              </a:rPr>
              <a:t>within</a:t>
            </a:r>
            <a:r>
              <a:rPr lang="en-US" sz="1200" b="0" i="0" u="none" strike="noStrike" cap="none" dirty="0">
                <a:solidFill>
                  <a:srgbClr val="000000"/>
                </a:solidFill>
                <a:latin typeface="Times New Roman"/>
                <a:ea typeface="Times New Roman"/>
                <a:cs typeface="Times New Roman"/>
                <a:sym typeface="Times New Roman"/>
              </a:rPr>
              <a:t> the security community worked. No single team would have been able to process all.</a:t>
            </a:r>
          </a:p>
          <a:p>
            <a:pPr marL="0" marR="0" lvl="0" indent="-76200" algn="l" rtl="0">
              <a:spcBef>
                <a:spcPts val="0"/>
              </a:spcBef>
              <a:spcAft>
                <a:spcPts val="0"/>
              </a:spcAft>
              <a:buClr>
                <a:srgbClr val="000000"/>
              </a:buClr>
              <a:buSzPts val="1200"/>
              <a:buFont typeface="Times New Roman"/>
              <a:buNone/>
            </a:pPr>
            <a:endParaRPr sz="1200" b="0" i="0" u="none" strike="noStrike" cap="none" dirty="0">
              <a:solidFill>
                <a:srgbClr val="000000"/>
              </a:solidFill>
              <a:latin typeface="Times New Roman"/>
              <a:ea typeface="Times New Roman"/>
              <a:cs typeface="Times New Roman"/>
              <a:sym typeface="Times New Roman"/>
            </a:endParaRPr>
          </a:p>
        </p:txBody>
      </p:sp>
      <p:sp>
        <p:nvSpPr>
          <p:cNvPr id="595" name="Shape 595"/>
          <p:cNvSpPr txBox="1">
            <a:spLocks noGrp="1"/>
          </p:cNvSpPr>
          <p:nvPr>
            <p:ph type="sldNum" idx="12"/>
          </p:nvPr>
        </p:nvSpPr>
        <p:spPr>
          <a:xfrm>
            <a:off x="3886200" y="8686800"/>
            <a:ext cx="2971800" cy="457200"/>
          </a:xfrm>
          <a:prstGeom prst="rect">
            <a:avLst/>
          </a:prstGeom>
          <a:noFill/>
          <a:ln>
            <a:noFill/>
          </a:ln>
        </p:spPr>
        <p:txBody>
          <a:bodyPr wrap="square" lIns="91425" tIns="45700" rIns="91425" bIns="45700" anchor="b" anchorCtr="0">
            <a:noAutofit/>
          </a:bodyPr>
          <a:lstStyle/>
          <a:p>
            <a:pPr marL="215900" marR="0" lvl="0" indent="-250190" algn="r" rtl="0">
              <a:spcBef>
                <a:spcPts val="0"/>
              </a:spcBef>
              <a:spcAft>
                <a:spcPts val="0"/>
              </a:spcAft>
              <a:buClr>
                <a:srgbClr val="000000"/>
              </a:buClr>
              <a:buSzPts val="540"/>
              <a:buFont typeface="Arial"/>
              <a:buNone/>
            </a:pPr>
            <a:fld id="{00000000-1234-1234-1234-123412341234}" type="slidenum">
              <a:rPr lang="en-US" sz="1200">
                <a:solidFill>
                  <a:srgbClr val="000000"/>
                </a:solidFill>
                <a:latin typeface="Times New Roman"/>
                <a:ea typeface="Times New Roman"/>
                <a:cs typeface="Times New Roman"/>
                <a:sym typeface="Times New Roman"/>
              </a:rPr>
              <a:t>51</a:t>
            </a:fld>
            <a:endParaRPr lang="en-US" sz="1200">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190089456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1"/>
        <p:cNvGrpSpPr/>
        <p:nvPr/>
      </p:nvGrpSpPr>
      <p:grpSpPr>
        <a:xfrm>
          <a:off x="0" y="0"/>
          <a:ext cx="0" cy="0"/>
          <a:chOff x="0" y="0"/>
          <a:chExt cx="0" cy="0"/>
        </a:xfrm>
      </p:grpSpPr>
      <p:sp>
        <p:nvSpPr>
          <p:cNvPr id="602" name="Shape 602"/>
          <p:cNvSpPr>
            <a:spLocks noGrp="1" noRot="1" noChangeAspect="1"/>
          </p:cNvSpPr>
          <p:nvPr>
            <p:ph type="sldImg" idx="2"/>
          </p:nvPr>
        </p:nvSpPr>
        <p:spPr>
          <a:xfrm>
            <a:off x="1512888" y="517525"/>
            <a:ext cx="3832225" cy="2874963"/>
          </a:xfrm>
          <a:custGeom>
            <a:avLst/>
            <a:gdLst/>
            <a:ahLst/>
            <a:cxnLst/>
            <a:rect l="0" t="0" r="0" b="0"/>
            <a:pathLst>
              <a:path w="120000" h="120000" extrusionOk="0">
                <a:moveTo>
                  <a:pt x="0" y="0"/>
                </a:moveTo>
                <a:lnTo>
                  <a:pt x="120000" y="0"/>
                </a:lnTo>
                <a:lnTo>
                  <a:pt x="120000" y="120000"/>
                </a:lnTo>
                <a:lnTo>
                  <a:pt x="0" y="120000"/>
                </a:lnTo>
                <a:close/>
              </a:path>
            </a:pathLst>
          </a:custGeom>
          <a:noFill/>
          <a:ln w="12600" cap="sq" cmpd="sng">
            <a:solidFill>
              <a:srgbClr val="000000"/>
            </a:solidFill>
            <a:prstDash val="solid"/>
            <a:miter lim="800000"/>
            <a:headEnd type="none" w="med" len="med"/>
            <a:tailEnd type="none" w="med" len="med"/>
          </a:ln>
        </p:spPr>
      </p:sp>
      <p:sp>
        <p:nvSpPr>
          <p:cNvPr id="603" name="Shape 603"/>
          <p:cNvSpPr txBox="1">
            <a:spLocks noGrp="1"/>
          </p:cNvSpPr>
          <p:nvPr>
            <p:ph type="body" idx="1"/>
          </p:nvPr>
        </p:nvSpPr>
        <p:spPr>
          <a:xfrm>
            <a:off x="574431" y="3505199"/>
            <a:ext cx="5709000" cy="5040900"/>
          </a:xfrm>
          <a:prstGeom prst="rect">
            <a:avLst/>
          </a:prstGeom>
          <a:noFill/>
          <a:ln>
            <a:noFill/>
          </a:ln>
        </p:spPr>
        <p:txBody>
          <a:bodyPr wrap="square" lIns="91425" tIns="91425" rIns="91425" bIns="91425" anchor="t" anchorCtr="0">
            <a:noAutofit/>
          </a:bodyPr>
          <a:lstStyle/>
          <a:p>
            <a:pPr marL="0" marR="0" lvl="0" indent="-76200" algn="l" rtl="0">
              <a:spcBef>
                <a:spcPts val="0"/>
              </a:spcBef>
              <a:spcAft>
                <a:spcPts val="0"/>
              </a:spcAft>
              <a:buClr>
                <a:srgbClr val="000000"/>
              </a:buClr>
              <a:buSzPts val="1200"/>
              <a:buFont typeface="Times New Roman"/>
              <a:buNone/>
            </a:pPr>
            <a:r>
              <a:rPr lang="en-US" sz="1200" b="0" i="0" u="none" strike="noStrike" cap="none" dirty="0">
                <a:solidFill>
                  <a:srgbClr val="000000"/>
                </a:solidFill>
                <a:latin typeface="Times New Roman"/>
                <a:ea typeface="Times New Roman"/>
                <a:cs typeface="Times New Roman"/>
                <a:sym typeface="Times New Roman"/>
              </a:rPr>
              <a:t>Avalanche Takedown</a:t>
            </a:r>
          </a:p>
          <a:p>
            <a:pPr marL="0" marR="0" lvl="0" indent="-76200" algn="l" rtl="0">
              <a:spcBef>
                <a:spcPts val="0"/>
              </a:spcBef>
              <a:spcAft>
                <a:spcPts val="0"/>
              </a:spcAft>
              <a:buClr>
                <a:srgbClr val="000000"/>
              </a:buClr>
              <a:buSzPts val="1200"/>
              <a:buFont typeface="Times New Roman"/>
              <a:buNone/>
            </a:pPr>
            <a:r>
              <a:rPr lang="en-US" sz="1200" b="0" i="0" u="none" strike="noStrike" cap="none" dirty="0">
                <a:solidFill>
                  <a:srgbClr val="000000"/>
                </a:solidFill>
                <a:latin typeface="Times New Roman"/>
                <a:ea typeface="Times New Roman"/>
                <a:cs typeface="Times New Roman"/>
                <a:sym typeface="Times New Roman"/>
              </a:rPr>
              <a:t>Avalanche was a underground hosting infrastructure leveraging Domain names (</a:t>
            </a:r>
            <a:r>
              <a:rPr lang="en-US" sz="1200" b="0" i="0" u="none" strike="noStrike" cap="none" dirty="0" err="1">
                <a:solidFill>
                  <a:srgbClr val="000000"/>
                </a:solidFill>
                <a:latin typeface="Times New Roman"/>
                <a:ea typeface="Times New Roman"/>
                <a:cs typeface="Times New Roman"/>
                <a:sym typeface="Times New Roman"/>
              </a:rPr>
              <a:t>first.org</a:t>
            </a:r>
            <a:r>
              <a:rPr lang="en-US" sz="1200" b="0" i="0" u="none" strike="noStrike" cap="none" dirty="0">
                <a:solidFill>
                  <a:srgbClr val="000000"/>
                </a:solidFill>
                <a:latin typeface="Times New Roman"/>
                <a:ea typeface="Times New Roman"/>
                <a:cs typeface="Times New Roman"/>
                <a:sym typeface="Times New Roman"/>
              </a:rPr>
              <a:t>) for robustness. To stop its operation 800’000 domain names had to be taken down in dozens of TLDs (.com, .</a:t>
            </a:r>
            <a:r>
              <a:rPr lang="en-US" sz="1200" b="0" i="0" u="none" strike="noStrike" cap="none" dirty="0" err="1">
                <a:solidFill>
                  <a:srgbClr val="000000"/>
                </a:solidFill>
                <a:latin typeface="Times New Roman"/>
                <a:ea typeface="Times New Roman"/>
                <a:cs typeface="Times New Roman"/>
                <a:sym typeface="Times New Roman"/>
              </a:rPr>
              <a:t>ru</a:t>
            </a:r>
            <a:r>
              <a:rPr lang="en-US" sz="1200" b="0" i="0" u="none" strike="noStrike" cap="none" dirty="0">
                <a:solidFill>
                  <a:srgbClr val="000000"/>
                </a:solidFill>
                <a:latin typeface="Times New Roman"/>
                <a:ea typeface="Times New Roman"/>
                <a:cs typeface="Times New Roman"/>
                <a:sym typeface="Times New Roman"/>
              </a:rPr>
              <a:t>). This requires the collaboration with many organizations not traditionally considered part of the CSIRT community. In particular registrars (the domain name eco system) as well as law enforcement. </a:t>
            </a:r>
            <a:br>
              <a:rPr lang="en-US" sz="1200" b="0" i="0" u="none" strike="noStrike" cap="none" dirty="0">
                <a:solidFill>
                  <a:srgbClr val="000000"/>
                </a:solidFill>
                <a:latin typeface="Times New Roman"/>
                <a:ea typeface="Times New Roman"/>
                <a:cs typeface="Times New Roman"/>
                <a:sym typeface="Times New Roman"/>
              </a:rPr>
            </a:br>
            <a:r>
              <a:rPr lang="en-US" sz="1200" b="0" i="0" u="none" strike="noStrike" cap="none" dirty="0">
                <a:solidFill>
                  <a:srgbClr val="000000"/>
                </a:solidFill>
                <a:latin typeface="Times New Roman"/>
                <a:ea typeface="Times New Roman"/>
                <a:cs typeface="Times New Roman"/>
                <a:sym typeface="Times New Roman"/>
              </a:rPr>
              <a:t>Both these communities have very different rules:</a:t>
            </a:r>
          </a:p>
          <a:p>
            <a:pPr marL="0" marR="0" lvl="0" indent="-76200" algn="l" rtl="0">
              <a:spcBef>
                <a:spcPts val="0"/>
              </a:spcBef>
              <a:spcAft>
                <a:spcPts val="0"/>
              </a:spcAft>
              <a:buClr>
                <a:srgbClr val="000000"/>
              </a:buClr>
              <a:buSzPts val="1200"/>
              <a:buFont typeface="Times New Roman"/>
              <a:buNone/>
            </a:pPr>
            <a:r>
              <a:rPr lang="en-US" sz="1200" b="0" i="0" u="none" strike="noStrike" cap="none" dirty="0">
                <a:solidFill>
                  <a:srgbClr val="000000"/>
                </a:solidFill>
                <a:latin typeface="Times New Roman"/>
                <a:ea typeface="Times New Roman"/>
                <a:cs typeface="Times New Roman"/>
                <a:sym typeface="Times New Roman"/>
              </a:rPr>
              <a:t>Registrars, in particular the ones responsible for </a:t>
            </a:r>
            <a:r>
              <a:rPr lang="en-US" sz="1200" b="0" i="0" u="none" strike="noStrike" cap="none" dirty="0" err="1">
                <a:solidFill>
                  <a:srgbClr val="000000"/>
                </a:solidFill>
                <a:latin typeface="Times New Roman"/>
                <a:ea typeface="Times New Roman"/>
                <a:cs typeface="Times New Roman"/>
                <a:sym typeface="Times New Roman"/>
              </a:rPr>
              <a:t>ccTLDs</a:t>
            </a:r>
            <a:r>
              <a:rPr lang="en-US" sz="1200" b="0" i="0" u="none" strike="noStrike" cap="none" dirty="0">
                <a:solidFill>
                  <a:srgbClr val="000000"/>
                </a:solidFill>
                <a:latin typeface="Times New Roman"/>
                <a:ea typeface="Times New Roman"/>
                <a:cs typeface="Times New Roman"/>
                <a:sym typeface="Times New Roman"/>
              </a:rPr>
              <a:t> are often very regulated and very reluctant to act. </a:t>
            </a:r>
            <a:br>
              <a:rPr lang="en-US" sz="1200" b="0" i="0" u="none" strike="noStrike" cap="none" dirty="0">
                <a:solidFill>
                  <a:srgbClr val="000000"/>
                </a:solidFill>
                <a:latin typeface="Times New Roman"/>
                <a:ea typeface="Times New Roman"/>
                <a:cs typeface="Times New Roman"/>
                <a:sym typeface="Times New Roman"/>
              </a:rPr>
            </a:br>
            <a:r>
              <a:rPr lang="en-US" sz="1200" b="0" i="0" u="none" strike="noStrike" cap="none" dirty="0">
                <a:solidFill>
                  <a:srgbClr val="000000"/>
                </a:solidFill>
                <a:latin typeface="Times New Roman"/>
                <a:ea typeface="Times New Roman"/>
                <a:cs typeface="Times New Roman"/>
                <a:sym typeface="Times New Roman"/>
              </a:rPr>
              <a:t>Law Enforcement is bound very much by legal procedures and typically has a different goal: Arresting criminals </a:t>
            </a:r>
            <a:r>
              <a:rPr lang="en-US" sz="1200" b="0" i="0" u="none" strike="noStrike" cap="none" dirty="0" err="1">
                <a:solidFill>
                  <a:srgbClr val="000000"/>
                </a:solidFill>
                <a:latin typeface="Times New Roman"/>
                <a:ea typeface="Times New Roman"/>
                <a:cs typeface="Times New Roman"/>
                <a:sym typeface="Times New Roman"/>
              </a:rPr>
              <a:t>vs</a:t>
            </a:r>
            <a:r>
              <a:rPr lang="en-US" sz="1200" b="0" i="0" u="none" strike="noStrike" cap="none" dirty="0">
                <a:solidFill>
                  <a:srgbClr val="000000"/>
                </a:solidFill>
                <a:latin typeface="Times New Roman"/>
                <a:ea typeface="Times New Roman"/>
                <a:cs typeface="Times New Roman"/>
                <a:sym typeface="Times New Roman"/>
              </a:rPr>
              <a:t> getting the infrastructure back up. </a:t>
            </a:r>
          </a:p>
          <a:p>
            <a:pPr marL="0" marR="0" lvl="0" indent="-76200" algn="l" rtl="0">
              <a:spcBef>
                <a:spcPts val="0"/>
              </a:spcBef>
              <a:spcAft>
                <a:spcPts val="0"/>
              </a:spcAft>
              <a:buClr>
                <a:srgbClr val="000000"/>
              </a:buClr>
              <a:buSzPts val="1200"/>
              <a:buFont typeface="Times New Roman"/>
              <a:buNone/>
            </a:pPr>
            <a:r>
              <a:rPr lang="en-US" sz="1200" b="0" i="0" u="none" strike="noStrike" cap="none" dirty="0">
                <a:solidFill>
                  <a:srgbClr val="000000"/>
                </a:solidFill>
                <a:latin typeface="Times New Roman"/>
                <a:ea typeface="Times New Roman"/>
                <a:cs typeface="Times New Roman"/>
                <a:sym typeface="Times New Roman"/>
              </a:rPr>
              <a:t>This makes collaboration often difficult. Policy and law makers can help here. For example the close collaboration of the Registry CSIRT in Switzerland with the regulator has led to the creation of a law that allows the registry to effectively act against cyber crime. </a:t>
            </a:r>
          </a:p>
          <a:p>
            <a:pPr marL="0" marR="0" lvl="0" indent="-76200" algn="l" rtl="0">
              <a:spcBef>
                <a:spcPts val="0"/>
              </a:spcBef>
              <a:spcAft>
                <a:spcPts val="0"/>
              </a:spcAft>
              <a:buClr>
                <a:srgbClr val="000000"/>
              </a:buClr>
              <a:buSzPts val="1200"/>
              <a:buFont typeface="Times New Roman"/>
              <a:buNone/>
            </a:pPr>
            <a:r>
              <a:rPr lang="en-US" sz="1200" b="0" i="0" u="none" strike="noStrike" cap="none" dirty="0">
                <a:solidFill>
                  <a:srgbClr val="000000"/>
                </a:solidFill>
                <a:latin typeface="Times New Roman"/>
                <a:ea typeface="Times New Roman"/>
                <a:cs typeface="Times New Roman"/>
                <a:sym typeface="Times New Roman"/>
              </a:rPr>
              <a:t>This was a long effort and required that all involved </a:t>
            </a:r>
            <a:r>
              <a:rPr lang="en-US" sz="1200" b="1" i="0" u="none" strike="noStrike" cap="none" dirty="0">
                <a:solidFill>
                  <a:srgbClr val="000000"/>
                </a:solidFill>
                <a:latin typeface="Times New Roman"/>
                <a:ea typeface="Times New Roman"/>
                <a:cs typeface="Times New Roman"/>
                <a:sym typeface="Times New Roman"/>
              </a:rPr>
              <a:t>multiple</a:t>
            </a:r>
            <a:r>
              <a:rPr lang="en-US" sz="1200" b="0" i="0" u="none" strike="noStrike" cap="none" dirty="0">
                <a:solidFill>
                  <a:srgbClr val="000000"/>
                </a:solidFill>
                <a:latin typeface="Times New Roman"/>
                <a:ea typeface="Times New Roman"/>
                <a:cs typeface="Times New Roman"/>
                <a:sym typeface="Times New Roman"/>
              </a:rPr>
              <a:t> parties to gain a common understanding of the issues. </a:t>
            </a:r>
          </a:p>
          <a:p>
            <a:pPr marL="0" marR="0" lvl="0" indent="-76200" algn="l" rtl="0">
              <a:spcBef>
                <a:spcPts val="0"/>
              </a:spcBef>
              <a:spcAft>
                <a:spcPts val="0"/>
              </a:spcAft>
              <a:buClr>
                <a:srgbClr val="000000"/>
              </a:buClr>
              <a:buSzPts val="1200"/>
              <a:buFont typeface="Times New Roman"/>
              <a:buNone/>
            </a:pPr>
            <a:endParaRPr sz="1200" b="0" i="0" u="none" strike="noStrike" cap="none" dirty="0">
              <a:solidFill>
                <a:srgbClr val="000000"/>
              </a:solidFill>
              <a:latin typeface="Times New Roman"/>
              <a:ea typeface="Times New Roman"/>
              <a:cs typeface="Times New Roman"/>
              <a:sym typeface="Times New Roman"/>
            </a:endParaRPr>
          </a:p>
        </p:txBody>
      </p:sp>
      <p:sp>
        <p:nvSpPr>
          <p:cNvPr id="604" name="Shape 604"/>
          <p:cNvSpPr txBox="1">
            <a:spLocks noGrp="1"/>
          </p:cNvSpPr>
          <p:nvPr>
            <p:ph type="sldNum" idx="12"/>
          </p:nvPr>
        </p:nvSpPr>
        <p:spPr>
          <a:xfrm>
            <a:off x="3886200" y="8686800"/>
            <a:ext cx="2971800" cy="457200"/>
          </a:xfrm>
          <a:prstGeom prst="rect">
            <a:avLst/>
          </a:prstGeom>
          <a:noFill/>
          <a:ln>
            <a:noFill/>
          </a:ln>
        </p:spPr>
        <p:txBody>
          <a:bodyPr wrap="square" lIns="91425" tIns="45700" rIns="91425" bIns="45700" anchor="b" anchorCtr="0">
            <a:noAutofit/>
          </a:bodyPr>
          <a:lstStyle/>
          <a:p>
            <a:pPr marL="215900" marR="0" lvl="0" indent="-250190" algn="r" rtl="0">
              <a:spcBef>
                <a:spcPts val="0"/>
              </a:spcBef>
              <a:spcAft>
                <a:spcPts val="0"/>
              </a:spcAft>
              <a:buClr>
                <a:srgbClr val="000000"/>
              </a:buClr>
              <a:buSzPts val="540"/>
              <a:buFont typeface="Arial"/>
              <a:buNone/>
            </a:pPr>
            <a:fld id="{00000000-1234-1234-1234-123412341234}" type="slidenum">
              <a:rPr lang="en-US" sz="1200">
                <a:solidFill>
                  <a:srgbClr val="000000"/>
                </a:solidFill>
                <a:latin typeface="Times New Roman"/>
                <a:ea typeface="Times New Roman"/>
                <a:cs typeface="Times New Roman"/>
                <a:sym typeface="Times New Roman"/>
              </a:rPr>
              <a:t>52</a:t>
            </a:fld>
            <a:endParaRPr lang="en-US" sz="1200">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22067030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0"/>
        <p:cNvGrpSpPr/>
        <p:nvPr/>
      </p:nvGrpSpPr>
      <p:grpSpPr>
        <a:xfrm>
          <a:off x="0" y="0"/>
          <a:ext cx="0" cy="0"/>
          <a:chOff x="0" y="0"/>
          <a:chExt cx="0" cy="0"/>
        </a:xfrm>
      </p:grpSpPr>
      <p:sp>
        <p:nvSpPr>
          <p:cNvPr id="611" name="Shape 611"/>
          <p:cNvSpPr>
            <a:spLocks noGrp="1" noRot="1" noChangeAspect="1"/>
          </p:cNvSpPr>
          <p:nvPr>
            <p:ph type="sldImg" idx="2"/>
          </p:nvPr>
        </p:nvSpPr>
        <p:spPr>
          <a:xfrm>
            <a:off x="1512888" y="517525"/>
            <a:ext cx="3832225" cy="2874963"/>
          </a:xfrm>
          <a:custGeom>
            <a:avLst/>
            <a:gdLst/>
            <a:ahLst/>
            <a:cxnLst/>
            <a:rect l="0" t="0" r="0" b="0"/>
            <a:pathLst>
              <a:path w="120000" h="120000" extrusionOk="0">
                <a:moveTo>
                  <a:pt x="0" y="0"/>
                </a:moveTo>
                <a:lnTo>
                  <a:pt x="120000" y="0"/>
                </a:lnTo>
                <a:lnTo>
                  <a:pt x="120000" y="120000"/>
                </a:lnTo>
                <a:lnTo>
                  <a:pt x="0" y="120000"/>
                </a:lnTo>
                <a:close/>
              </a:path>
            </a:pathLst>
          </a:custGeom>
          <a:noFill/>
          <a:ln w="12600" cap="sq" cmpd="sng">
            <a:solidFill>
              <a:srgbClr val="000000"/>
            </a:solidFill>
            <a:prstDash val="solid"/>
            <a:miter lim="800000"/>
            <a:headEnd type="none" w="med" len="med"/>
            <a:tailEnd type="none" w="med" len="med"/>
          </a:ln>
        </p:spPr>
      </p:sp>
      <p:sp>
        <p:nvSpPr>
          <p:cNvPr id="612" name="Shape 612"/>
          <p:cNvSpPr txBox="1">
            <a:spLocks noGrp="1"/>
          </p:cNvSpPr>
          <p:nvPr>
            <p:ph type="body" idx="1"/>
          </p:nvPr>
        </p:nvSpPr>
        <p:spPr>
          <a:xfrm>
            <a:off x="574431" y="3505199"/>
            <a:ext cx="5709000" cy="5040900"/>
          </a:xfrm>
          <a:prstGeom prst="rect">
            <a:avLst/>
          </a:prstGeom>
          <a:noFill/>
          <a:ln>
            <a:noFill/>
          </a:ln>
        </p:spPr>
        <p:txBody>
          <a:bodyPr wrap="square" lIns="91425" tIns="91425" rIns="91425" bIns="91425" anchor="t" anchorCtr="0">
            <a:noAutofit/>
          </a:bodyPr>
          <a:lstStyle/>
          <a:p>
            <a:pPr marL="0" marR="0" lvl="0" indent="-76200" algn="l" rtl="0">
              <a:spcBef>
                <a:spcPts val="0"/>
              </a:spcBef>
              <a:spcAft>
                <a:spcPts val="0"/>
              </a:spcAft>
              <a:buClr>
                <a:srgbClr val="000000"/>
              </a:buClr>
              <a:buSzPts val="1200"/>
              <a:buFont typeface="Times New Roman"/>
              <a:buNone/>
            </a:pPr>
            <a:r>
              <a:rPr lang="en-US" sz="1200" b="0" i="0" u="none" strike="noStrike" cap="none">
                <a:solidFill>
                  <a:srgbClr val="000000"/>
                </a:solidFill>
                <a:latin typeface="Times New Roman"/>
                <a:ea typeface="Times New Roman"/>
                <a:cs typeface="Times New Roman"/>
                <a:sym typeface="Times New Roman"/>
              </a:rPr>
              <a:t>THis is e.g. the case when CSIRT suddenly acquire too much power (eyelevel not given -&gt; Trust issues) or are located close to “untrustworthy” entities, such as intelligence services or regulators.</a:t>
            </a:r>
          </a:p>
        </p:txBody>
      </p:sp>
      <p:sp>
        <p:nvSpPr>
          <p:cNvPr id="613" name="Shape 613"/>
          <p:cNvSpPr txBox="1">
            <a:spLocks noGrp="1"/>
          </p:cNvSpPr>
          <p:nvPr>
            <p:ph type="sldNum" idx="12"/>
          </p:nvPr>
        </p:nvSpPr>
        <p:spPr>
          <a:xfrm>
            <a:off x="3886200" y="8686800"/>
            <a:ext cx="2971800" cy="457200"/>
          </a:xfrm>
          <a:prstGeom prst="rect">
            <a:avLst/>
          </a:prstGeom>
          <a:noFill/>
          <a:ln>
            <a:noFill/>
          </a:ln>
        </p:spPr>
        <p:txBody>
          <a:bodyPr wrap="square" lIns="91425" tIns="45700" rIns="91425" bIns="45700" anchor="b" anchorCtr="0">
            <a:noAutofit/>
          </a:bodyPr>
          <a:lstStyle/>
          <a:p>
            <a:pPr marL="215900" marR="0" lvl="0" indent="-250190" algn="r" rtl="0">
              <a:spcBef>
                <a:spcPts val="0"/>
              </a:spcBef>
              <a:spcAft>
                <a:spcPts val="0"/>
              </a:spcAft>
              <a:buClr>
                <a:srgbClr val="000000"/>
              </a:buClr>
              <a:buSzPts val="540"/>
              <a:buFont typeface="Arial"/>
              <a:buNone/>
            </a:pPr>
            <a:fld id="{00000000-1234-1234-1234-123412341234}" type="slidenum">
              <a:rPr lang="en-US" sz="1200">
                <a:solidFill>
                  <a:srgbClr val="000000"/>
                </a:solidFill>
                <a:latin typeface="Times New Roman"/>
                <a:ea typeface="Times New Roman"/>
                <a:cs typeface="Times New Roman"/>
                <a:sym typeface="Times New Roman"/>
              </a:rPr>
              <a:t>53</a:t>
            </a:fld>
            <a:endParaRPr lang="en-US" sz="1200">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10160818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7"/>
        <p:cNvGrpSpPr/>
        <p:nvPr/>
      </p:nvGrpSpPr>
      <p:grpSpPr>
        <a:xfrm>
          <a:off x="0" y="0"/>
          <a:ext cx="0" cy="0"/>
          <a:chOff x="0" y="0"/>
          <a:chExt cx="0" cy="0"/>
        </a:xfrm>
      </p:grpSpPr>
      <p:sp>
        <p:nvSpPr>
          <p:cNvPr id="618" name="Shape 618"/>
          <p:cNvSpPr txBox="1">
            <a:spLocks noGrp="1"/>
          </p:cNvSpPr>
          <p:nvPr>
            <p:ph type="body" idx="1"/>
          </p:nvPr>
        </p:nvSpPr>
        <p:spPr>
          <a:xfrm>
            <a:off x="685800" y="4343400"/>
            <a:ext cx="5484813" cy="4113213"/>
          </a:xfrm>
          <a:prstGeom prst="rect">
            <a:avLst/>
          </a:prstGeom>
        </p:spPr>
        <p:txBody>
          <a:bodyPr wrap="square" lIns="91425" tIns="91425" rIns="91425" bIns="91425" anchor="t" anchorCtr="0">
            <a:noAutofit/>
          </a:bodyPr>
          <a:lstStyle/>
          <a:p>
            <a:pPr marL="0" lvl="0" indent="0">
              <a:spcBef>
                <a:spcPts val="0"/>
              </a:spcBef>
              <a:buNone/>
            </a:pPr>
            <a:endParaRPr/>
          </a:p>
        </p:txBody>
      </p:sp>
      <p:sp>
        <p:nvSpPr>
          <p:cNvPr id="619" name="Shape 619"/>
          <p:cNvSpPr>
            <a:spLocks noGrp="1" noRot="1" noChangeAspect="1"/>
          </p:cNvSpPr>
          <p:nvPr>
            <p:ph type="sldImg" idx="2"/>
          </p:nvPr>
        </p:nvSpPr>
        <p:spPr>
          <a:xfrm>
            <a:off x="1143000" y="685800"/>
            <a:ext cx="4570413" cy="342741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7929954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3"/>
        <p:cNvGrpSpPr/>
        <p:nvPr/>
      </p:nvGrpSpPr>
      <p:grpSpPr>
        <a:xfrm>
          <a:off x="0" y="0"/>
          <a:ext cx="0" cy="0"/>
          <a:chOff x="0" y="0"/>
          <a:chExt cx="0" cy="0"/>
        </a:xfrm>
      </p:grpSpPr>
      <p:sp>
        <p:nvSpPr>
          <p:cNvPr id="624" name="Shape 624"/>
          <p:cNvSpPr txBox="1">
            <a:spLocks noGrp="1"/>
          </p:cNvSpPr>
          <p:nvPr>
            <p:ph type="body" idx="1"/>
          </p:nvPr>
        </p:nvSpPr>
        <p:spPr>
          <a:xfrm>
            <a:off x="685800" y="4343400"/>
            <a:ext cx="5484813" cy="4113213"/>
          </a:xfrm>
          <a:prstGeom prst="rect">
            <a:avLst/>
          </a:prstGeom>
        </p:spPr>
        <p:txBody>
          <a:bodyPr wrap="square" lIns="91425" tIns="91425" rIns="91425" bIns="91425" anchor="t" anchorCtr="0">
            <a:noAutofit/>
          </a:bodyPr>
          <a:lstStyle/>
          <a:p>
            <a:pPr marL="171450" lvl="0" indent="-171450">
              <a:spcBef>
                <a:spcPts val="0"/>
              </a:spcBef>
              <a:buFontTx/>
              <a:buChar char="-"/>
            </a:pPr>
            <a:r>
              <a:rPr lang="en-US" dirty="0"/>
              <a:t>Developing standards helps build trust: confidence</a:t>
            </a:r>
            <a:r>
              <a:rPr lang="en-US" baseline="0" dirty="0"/>
              <a:t> building measures</a:t>
            </a:r>
          </a:p>
          <a:p>
            <a:pPr marL="171450" lvl="0" indent="-171450">
              <a:spcBef>
                <a:spcPts val="0"/>
              </a:spcBef>
              <a:buFontTx/>
              <a:buChar char="-"/>
            </a:pPr>
            <a:r>
              <a:rPr lang="en-US" baseline="0" dirty="0"/>
              <a:t>If there is a standard, that is at least one thing you don’t need to discuss anymore. Using well defined community standards helps more rapidly build trust.</a:t>
            </a:r>
            <a:endParaRPr dirty="0"/>
          </a:p>
        </p:txBody>
      </p:sp>
      <p:sp>
        <p:nvSpPr>
          <p:cNvPr id="625" name="Shape 625"/>
          <p:cNvSpPr>
            <a:spLocks noGrp="1" noRot="1" noChangeAspect="1"/>
          </p:cNvSpPr>
          <p:nvPr>
            <p:ph type="sldImg" idx="2"/>
          </p:nvPr>
        </p:nvSpPr>
        <p:spPr>
          <a:xfrm>
            <a:off x="1143000" y="685800"/>
            <a:ext cx="4570413" cy="342741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627611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Trust building is hard</a:t>
            </a:r>
            <a:r>
              <a:rPr lang="en-GB" baseline="0" dirty="0"/>
              <a:t> and creating the right setting will make it easier. Since CSIRTs success is fundamentally dependant on trust it is important to not pursue actions that may hamper trust and trust building. Thinking but trust, it’s not difficult to come up with issues that are detrimental to it. </a:t>
            </a:r>
          </a:p>
          <a:p>
            <a:endParaRPr lang="en-GB" dirty="0"/>
          </a:p>
          <a:p>
            <a:pPr marL="171450" indent="-171450">
              <a:buFontTx/>
              <a:buChar char="-"/>
            </a:pPr>
            <a:r>
              <a:rPr lang="en-GB" b="1" dirty="0"/>
              <a:t>Hidden agendas</a:t>
            </a:r>
            <a:r>
              <a:rPr lang="en-GB" b="1" baseline="0" dirty="0"/>
              <a:t> </a:t>
            </a:r>
            <a:r>
              <a:rPr lang="en-GB" baseline="0" dirty="0"/>
              <a:t>are one of them. Thus placing a CSIRT in or near an intelligence agency is often a dangerous idea. While a CSIRT may need at times to collaborate with intelligence agencies it is important that it’s always clear what a CSIRT is doing. A CISRT </a:t>
            </a:r>
            <a:r>
              <a:rPr lang="en-GB" baseline="0" dirty="0" err="1"/>
              <a:t>claoing</a:t>
            </a:r>
            <a:r>
              <a:rPr lang="en-GB" baseline="0" dirty="0"/>
              <a:t> to do one thing and doing another will ne be trusted.</a:t>
            </a:r>
          </a:p>
          <a:p>
            <a:pPr marL="171450" indent="-171450">
              <a:buFontTx/>
              <a:buChar char="-"/>
            </a:pPr>
            <a:endParaRPr lang="en-GB" baseline="0" dirty="0"/>
          </a:p>
          <a:p>
            <a:pPr marL="171450" indent="-171450">
              <a:buFontTx/>
              <a:buChar char="-"/>
            </a:pPr>
            <a:r>
              <a:rPr lang="en-GB" baseline="0" dirty="0"/>
              <a:t>This is true generally. For example placing a CSIRT in a regulatory authority is difficult. Most of the constituents will be very suspicious and will probably not talk to the CSIRT about issues they fear could have a negative effect on them. There are working examples though: </a:t>
            </a:r>
            <a:r>
              <a:rPr lang="en-GB" baseline="0" dirty="0" err="1"/>
              <a:t>CERT.fi</a:t>
            </a:r>
            <a:r>
              <a:rPr lang="en-GB" baseline="0" dirty="0"/>
              <a:t>, now </a:t>
            </a:r>
            <a:r>
              <a:rPr lang="en-GB" baseline="0" dirty="0" err="1"/>
              <a:t>NCSC.fi</a:t>
            </a:r>
            <a:r>
              <a:rPr lang="en-GB" baseline="0" dirty="0"/>
              <a:t> is run by the national Telkom regulator. But this authority has a long history of reaching out to its constituents and trying to find solutions in a cooperative spirit. </a:t>
            </a:r>
          </a:p>
          <a:p>
            <a:pPr marL="171450" indent="-171450">
              <a:buFontTx/>
              <a:buChar char="-"/>
            </a:pPr>
            <a:endParaRPr lang="en-GB" baseline="0" dirty="0"/>
          </a:p>
          <a:p>
            <a:pPr marL="171450" indent="-171450">
              <a:buFontTx/>
              <a:buChar char="-"/>
            </a:pPr>
            <a:r>
              <a:rPr lang="en-GB" b="1" baseline="0" dirty="0"/>
              <a:t>Sanctions </a:t>
            </a:r>
            <a:r>
              <a:rPr lang="en-GB" b="0" baseline="0" dirty="0"/>
              <a:t>will effectively prevent the creation of trust and collaboration. Organisations cannot work with peers in sanctioned countries or they will run the danger of committing a crime. This is troublesome in the case if CSIRTs. Often sanctioned countries play a role in a cyber conflict, and collaboration would be essential to mitigate the threat to the larger community. Obviously trust between CSIRTs belonging to countries officially not on good terms will have less trust, but they may, if not prohibited by sanction, still work together on certain issues.</a:t>
            </a:r>
          </a:p>
          <a:p>
            <a:pPr marL="171450" indent="-171450">
              <a:buFontTx/>
              <a:buChar char="-"/>
            </a:pPr>
            <a:endParaRPr lang="en-GB" b="0" baseline="0" dirty="0"/>
          </a:p>
          <a:p>
            <a:pPr marL="171450" indent="-171450">
              <a:buFontTx/>
              <a:buChar char="-"/>
            </a:pPr>
            <a:endParaRPr lang="en-GB" b="1" baseline="0" dirty="0"/>
          </a:p>
          <a:p>
            <a:pPr marL="171450" indent="-171450">
              <a:buFontTx/>
              <a:buChar char="-"/>
            </a:pPr>
            <a:endParaRPr lang="en-GB" dirty="0"/>
          </a:p>
          <a:p>
            <a:endParaRPr lang="en-GB" dirty="0"/>
          </a:p>
        </p:txBody>
      </p:sp>
      <p:sp>
        <p:nvSpPr>
          <p:cNvPr id="4" name="Slide Number Placeholder 3"/>
          <p:cNvSpPr>
            <a:spLocks noGrp="1"/>
          </p:cNvSpPr>
          <p:nvPr>
            <p:ph type="sldNum" idx="10"/>
          </p:nvPr>
        </p:nvSpPr>
        <p:spPr/>
        <p:txBody>
          <a:bodyPr/>
          <a:lstStyle/>
          <a:p>
            <a:pPr marL="215900" marR="0" lvl="0" indent="-250190" algn="r" rtl="0">
              <a:spcBef>
                <a:spcPts val="0"/>
              </a:spcBef>
              <a:spcAft>
                <a:spcPts val="0"/>
              </a:spcAft>
              <a:buClr>
                <a:srgbClr val="000000"/>
              </a:buClr>
              <a:buSzPts val="540"/>
              <a:buFont typeface="Noto Sans Symbols"/>
              <a:buNone/>
            </a:pPr>
            <a:fld id="{00000000-1234-1234-1234-123412341234}" type="slidenum">
              <a:rPr lang="en-US" sz="1200" b="0" i="0" u="none" strike="noStrike" cap="none" smtClean="0">
                <a:solidFill>
                  <a:srgbClr val="000000"/>
                </a:solidFill>
                <a:latin typeface="Times New Roman"/>
                <a:ea typeface="Times New Roman"/>
                <a:cs typeface="Times New Roman"/>
                <a:sym typeface="Times New Roman"/>
              </a:rPr>
              <a:t>57</a:t>
            </a:fld>
            <a:endParaRPr lang="en-US" sz="1200" b="0" i="0" u="none" strike="noStrike" cap="none">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99465014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1"/>
        <p:cNvGrpSpPr/>
        <p:nvPr/>
      </p:nvGrpSpPr>
      <p:grpSpPr>
        <a:xfrm>
          <a:off x="0" y="0"/>
          <a:ext cx="0" cy="0"/>
          <a:chOff x="0" y="0"/>
          <a:chExt cx="0" cy="0"/>
        </a:xfrm>
      </p:grpSpPr>
      <p:sp>
        <p:nvSpPr>
          <p:cNvPr id="642" name="Shape 642"/>
          <p:cNvSpPr>
            <a:spLocks noGrp="1" noRot="1" noChangeAspect="1"/>
          </p:cNvSpPr>
          <p:nvPr>
            <p:ph type="sldImg" idx="2"/>
          </p:nvPr>
        </p:nvSpPr>
        <p:spPr>
          <a:xfrm>
            <a:off x="1512888" y="517525"/>
            <a:ext cx="3832225" cy="2874963"/>
          </a:xfrm>
          <a:custGeom>
            <a:avLst/>
            <a:gdLst/>
            <a:ahLst/>
            <a:cxnLst/>
            <a:rect l="0" t="0" r="0" b="0"/>
            <a:pathLst>
              <a:path w="120000" h="120000" extrusionOk="0">
                <a:moveTo>
                  <a:pt x="0" y="0"/>
                </a:moveTo>
                <a:lnTo>
                  <a:pt x="120000" y="0"/>
                </a:lnTo>
                <a:lnTo>
                  <a:pt x="120000" y="120000"/>
                </a:lnTo>
                <a:lnTo>
                  <a:pt x="0" y="120000"/>
                </a:lnTo>
                <a:close/>
              </a:path>
            </a:pathLst>
          </a:custGeom>
          <a:noFill/>
          <a:ln>
            <a:noFill/>
          </a:ln>
        </p:spPr>
      </p:sp>
      <p:sp>
        <p:nvSpPr>
          <p:cNvPr id="643" name="Shape 643"/>
          <p:cNvSpPr txBox="1">
            <a:spLocks noGrp="1"/>
          </p:cNvSpPr>
          <p:nvPr>
            <p:ph type="body" idx="1"/>
          </p:nvPr>
        </p:nvSpPr>
        <p:spPr>
          <a:xfrm>
            <a:off x="574431" y="3505199"/>
            <a:ext cx="5709000" cy="5040900"/>
          </a:xfrm>
          <a:prstGeom prst="rect">
            <a:avLst/>
          </a:prstGeom>
          <a:noFill/>
          <a:ln>
            <a:noFill/>
          </a:ln>
        </p:spPr>
        <p:txBody>
          <a:bodyPr wrap="square" lIns="91425" tIns="45700" rIns="91425" bIns="45700" anchor="t" anchorCtr="0">
            <a:noAutofit/>
          </a:bodyPr>
          <a:lstStyle/>
          <a:p>
            <a:pPr marL="0" marR="0" lvl="0" indent="-63500" algn="l" rtl="0">
              <a:spcBef>
                <a:spcPts val="0"/>
              </a:spcBef>
              <a:spcAft>
                <a:spcPts val="0"/>
              </a:spcAft>
              <a:buClr>
                <a:srgbClr val="000000"/>
              </a:buClr>
              <a:buSzPts val="1000"/>
              <a:buFont typeface="Times New Roman"/>
              <a:buNone/>
            </a:pPr>
            <a:r>
              <a:rPr lang="en-US" sz="1000" b="1" i="0" u="none" strike="noStrike" cap="none" dirty="0">
                <a:solidFill>
                  <a:schemeClr val="dk1"/>
                </a:solidFill>
                <a:latin typeface="Lucida Sans"/>
                <a:ea typeface="Lucida Sans"/>
                <a:cs typeface="Lucida Sans"/>
                <a:sym typeface="Lucida Sans"/>
              </a:rPr>
              <a:t>Section 1: Why CSIRTs Are Needed:</a:t>
            </a:r>
            <a:r>
              <a:rPr lang="en-US" sz="1000" b="0" i="1" u="none" strike="noStrike" cap="none" dirty="0">
                <a:solidFill>
                  <a:schemeClr val="dk1"/>
                </a:solidFill>
                <a:latin typeface="Lucida Sans"/>
                <a:ea typeface="Lucida Sans"/>
                <a:cs typeface="Lucida Sans"/>
                <a:sym typeface="Lucida Sans"/>
              </a:rPr>
              <a:t> 0 minutes</a:t>
            </a:r>
          </a:p>
          <a:p>
            <a:pPr marL="0" marR="0" lvl="0" indent="-63500" algn="l" rtl="0">
              <a:spcBef>
                <a:spcPts val="300"/>
              </a:spcBef>
              <a:spcAft>
                <a:spcPts val="0"/>
              </a:spcAft>
              <a:buClr>
                <a:srgbClr val="000000"/>
              </a:buClr>
              <a:buSzPts val="1000"/>
              <a:buFont typeface="Times New Roman"/>
              <a:buNone/>
            </a:pPr>
            <a:r>
              <a:rPr lang="en-US" sz="1000" b="1" i="0" u="none" strike="noStrike" cap="none" dirty="0">
                <a:solidFill>
                  <a:schemeClr val="dk1"/>
                </a:solidFill>
                <a:latin typeface="Lucida Sans"/>
                <a:ea typeface="Lucida Sans"/>
                <a:cs typeface="Lucida Sans"/>
                <a:sym typeface="Lucida Sans"/>
              </a:rPr>
              <a:t>Say: </a:t>
            </a:r>
            <a:r>
              <a:rPr lang="en-US" sz="1000" b="0" i="0" u="none" strike="noStrike" cap="none" dirty="0">
                <a:solidFill>
                  <a:schemeClr val="dk1"/>
                </a:solidFill>
                <a:latin typeface="Lucida Sans"/>
                <a:ea typeface="Lucida Sans"/>
                <a:cs typeface="Lucida Sans"/>
                <a:sym typeface="Lucida Sans"/>
              </a:rPr>
              <a:t>Let’s start with Section 1, Why CSIRTs Are Needed.</a:t>
            </a:r>
          </a:p>
          <a:p>
            <a:pPr marL="0" marR="0" lvl="0" indent="-63500" algn="l" rtl="0">
              <a:spcBef>
                <a:spcPts val="300"/>
              </a:spcBef>
              <a:spcAft>
                <a:spcPts val="0"/>
              </a:spcAft>
              <a:buClr>
                <a:srgbClr val="000000"/>
              </a:buClr>
              <a:buSzPts val="1000"/>
              <a:buFont typeface="Times New Roman"/>
              <a:buNone/>
            </a:pPr>
            <a:endParaRPr lang="en-US" sz="1000" b="0" i="0" u="none" strike="noStrike" cap="none" dirty="0">
              <a:solidFill>
                <a:schemeClr val="dk1"/>
              </a:solidFill>
              <a:latin typeface="Lucida Sans"/>
              <a:ea typeface="Lucida Sans"/>
              <a:cs typeface="Lucida Sans"/>
              <a:sym typeface="Lucida Sans"/>
            </a:endParaRPr>
          </a:p>
          <a:p>
            <a:pPr marL="0" marR="0" lvl="0" indent="-63500" algn="l" rtl="0">
              <a:spcBef>
                <a:spcPts val="300"/>
              </a:spcBef>
              <a:spcAft>
                <a:spcPts val="0"/>
              </a:spcAft>
              <a:buClr>
                <a:srgbClr val="000000"/>
              </a:buClr>
              <a:buSzPts val="1000"/>
              <a:buFont typeface="Times New Roman"/>
              <a:buNone/>
            </a:pPr>
            <a:r>
              <a:rPr lang="en-US" sz="1000" b="0" i="0" u="none" strike="noStrike" cap="none" dirty="0">
                <a:solidFill>
                  <a:schemeClr val="dk1"/>
                </a:solidFill>
                <a:latin typeface="Lucida Sans"/>
                <a:ea typeface="Lucida Sans"/>
                <a:cs typeface="Lucida Sans"/>
                <a:sym typeface="Lucida Sans"/>
              </a:rPr>
              <a:t>CC0 https://</a:t>
            </a:r>
            <a:r>
              <a:rPr lang="en-US" sz="1000" b="0" i="0" u="none" strike="noStrike" cap="none" dirty="0" err="1">
                <a:solidFill>
                  <a:schemeClr val="dk1"/>
                </a:solidFill>
                <a:latin typeface="Lucida Sans"/>
                <a:ea typeface="Lucida Sans"/>
                <a:cs typeface="Lucida Sans"/>
                <a:sym typeface="Lucida Sans"/>
              </a:rPr>
              <a:t>pixabay.com</a:t>
            </a:r>
            <a:r>
              <a:rPr lang="en-US" sz="1000" b="0" i="0" u="none" strike="noStrike" cap="none" dirty="0">
                <a:solidFill>
                  <a:schemeClr val="dk1"/>
                </a:solidFill>
                <a:latin typeface="Lucida Sans"/>
                <a:ea typeface="Lucida Sans"/>
                <a:cs typeface="Lucida Sans"/>
                <a:sym typeface="Lucida Sans"/>
              </a:rPr>
              <a:t>/</a:t>
            </a:r>
            <a:r>
              <a:rPr lang="en-US" sz="1000" b="0" i="0" u="none" strike="noStrike" cap="none" dirty="0" err="1">
                <a:solidFill>
                  <a:schemeClr val="dk1"/>
                </a:solidFill>
                <a:latin typeface="Lucida Sans"/>
                <a:ea typeface="Lucida Sans"/>
                <a:cs typeface="Lucida Sans"/>
                <a:sym typeface="Lucida Sans"/>
              </a:rPr>
              <a:t>en</a:t>
            </a:r>
            <a:r>
              <a:rPr lang="en-US" sz="1000" b="0" i="0" u="none" strike="noStrike" cap="none" dirty="0">
                <a:solidFill>
                  <a:schemeClr val="dk1"/>
                </a:solidFill>
                <a:latin typeface="Lucida Sans"/>
                <a:ea typeface="Lucida Sans"/>
                <a:cs typeface="Lucida Sans"/>
                <a:sym typeface="Lucida Sans"/>
              </a:rPr>
              <a:t>/construction-site-abendstimmung-1895879/</a:t>
            </a:r>
          </a:p>
        </p:txBody>
      </p:sp>
      <p:sp>
        <p:nvSpPr>
          <p:cNvPr id="644" name="Shape 644"/>
          <p:cNvSpPr txBox="1">
            <a:spLocks noGrp="1"/>
          </p:cNvSpPr>
          <p:nvPr>
            <p:ph type="ftr" idx="11"/>
          </p:nvPr>
        </p:nvSpPr>
        <p:spPr>
          <a:xfrm>
            <a:off x="-1" y="8686800"/>
            <a:ext cx="3516900" cy="457200"/>
          </a:xfrm>
          <a:prstGeom prst="rect">
            <a:avLst/>
          </a:prstGeom>
          <a:noFill/>
          <a:ln>
            <a:noFill/>
          </a:ln>
        </p:spPr>
        <p:txBody>
          <a:bodyPr wrap="square" lIns="91425" tIns="45700" rIns="91425" bIns="45700" anchor="b" anchorCtr="0">
            <a:noAutofit/>
          </a:bodyPr>
          <a:lstStyle/>
          <a:p>
            <a:pPr marL="0" marR="0" lvl="0" indent="-50800" algn="l" rtl="0">
              <a:spcBef>
                <a:spcPts val="0"/>
              </a:spcBef>
              <a:spcAft>
                <a:spcPts val="0"/>
              </a:spcAft>
              <a:buClr>
                <a:schemeClr val="dk1"/>
              </a:buClr>
              <a:buSzPts val="800"/>
              <a:buFont typeface="Lucida Sans"/>
              <a:buNone/>
            </a:pPr>
            <a:r>
              <a:rPr lang="en-US" sz="800" b="0" i="0" u="none" strike="noStrike" cap="none">
                <a:solidFill>
                  <a:schemeClr val="dk1"/>
                </a:solidFill>
                <a:latin typeface="Lucida Sans"/>
                <a:ea typeface="Lucida Sans"/>
                <a:cs typeface="Lucida Sans"/>
                <a:sym typeface="Lucida Sans"/>
              </a:rPr>
              <a:t>Training Module 1, CSIRT Fundamentals, Version 1, © 2016 FIRST </a:t>
            </a:r>
          </a:p>
        </p:txBody>
      </p:sp>
      <p:sp>
        <p:nvSpPr>
          <p:cNvPr id="645" name="Shape 645"/>
          <p:cNvSpPr txBox="1">
            <a:spLocks noGrp="1"/>
          </p:cNvSpPr>
          <p:nvPr>
            <p:ph type="sldNum" idx="12"/>
          </p:nvPr>
        </p:nvSpPr>
        <p:spPr>
          <a:xfrm>
            <a:off x="3886200" y="8686800"/>
            <a:ext cx="2971800" cy="457200"/>
          </a:xfrm>
          <a:prstGeom prst="rect">
            <a:avLst/>
          </a:prstGeom>
          <a:noFill/>
          <a:ln>
            <a:noFill/>
          </a:ln>
        </p:spPr>
        <p:txBody>
          <a:bodyPr wrap="square" lIns="91425" tIns="45700" rIns="91425" bIns="45700" anchor="b" anchorCtr="0">
            <a:noAutofit/>
          </a:bodyPr>
          <a:lstStyle/>
          <a:p>
            <a:pPr marL="0" marR="0" lvl="0" indent="-22860" algn="r" rtl="0">
              <a:spcBef>
                <a:spcPts val="0"/>
              </a:spcBef>
              <a:spcAft>
                <a:spcPts val="0"/>
              </a:spcAft>
              <a:buClr>
                <a:srgbClr val="000000"/>
              </a:buClr>
              <a:buSzPts val="360"/>
              <a:buFont typeface="Noto Sans Symbols"/>
              <a:buNone/>
            </a:pPr>
            <a:fld id="{00000000-1234-1234-1234-123412341234}" type="slidenum">
              <a:rPr lang="en-US" sz="800" b="0" i="0" u="none" strike="noStrike" cap="none">
                <a:solidFill>
                  <a:schemeClr val="dk1"/>
                </a:solidFill>
                <a:latin typeface="Lucida Sans"/>
                <a:ea typeface="Lucida Sans"/>
                <a:cs typeface="Lucida Sans"/>
                <a:sym typeface="Lucida Sans"/>
              </a:rPr>
              <a:t>58</a:t>
            </a:fld>
            <a:endParaRPr lang="en-US" sz="800" b="0" i="0" u="none" strike="noStrike" cap="none">
              <a:solidFill>
                <a:schemeClr val="dk1"/>
              </a:solidFill>
              <a:latin typeface="Lucida Sans"/>
              <a:ea typeface="Lucida Sans"/>
              <a:cs typeface="Lucida Sans"/>
              <a:sym typeface="Lucida Sans"/>
            </a:endParaRPr>
          </a:p>
        </p:txBody>
      </p:sp>
    </p:spTree>
    <p:extLst>
      <p:ext uri="{BB962C8B-B14F-4D97-AF65-F5344CB8AC3E}">
        <p14:creationId xmlns:p14="http://schemas.microsoft.com/office/powerpoint/2010/main" val="46753998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0"/>
        <p:cNvGrpSpPr/>
        <p:nvPr/>
      </p:nvGrpSpPr>
      <p:grpSpPr>
        <a:xfrm>
          <a:off x="0" y="0"/>
          <a:ext cx="0" cy="0"/>
          <a:chOff x="0" y="0"/>
          <a:chExt cx="0" cy="0"/>
        </a:xfrm>
      </p:grpSpPr>
      <p:sp>
        <p:nvSpPr>
          <p:cNvPr id="651" name="Shape 651"/>
          <p:cNvSpPr>
            <a:spLocks noGrp="1" noRot="1" noChangeAspect="1"/>
          </p:cNvSpPr>
          <p:nvPr>
            <p:ph type="sldImg" idx="2"/>
          </p:nvPr>
        </p:nvSpPr>
        <p:spPr>
          <a:xfrm>
            <a:off x="1512888" y="517525"/>
            <a:ext cx="3832225" cy="2874963"/>
          </a:xfrm>
          <a:custGeom>
            <a:avLst/>
            <a:gdLst/>
            <a:ahLst/>
            <a:cxnLst/>
            <a:rect l="0" t="0" r="0" b="0"/>
            <a:pathLst>
              <a:path w="120000" h="120000" extrusionOk="0">
                <a:moveTo>
                  <a:pt x="0" y="0"/>
                </a:moveTo>
                <a:lnTo>
                  <a:pt x="120000" y="0"/>
                </a:lnTo>
                <a:lnTo>
                  <a:pt x="120000" y="120000"/>
                </a:lnTo>
                <a:lnTo>
                  <a:pt x="0" y="120000"/>
                </a:lnTo>
                <a:close/>
              </a:path>
            </a:pathLst>
          </a:custGeom>
          <a:noFill/>
          <a:ln>
            <a:noFill/>
          </a:ln>
        </p:spPr>
      </p:sp>
      <p:sp>
        <p:nvSpPr>
          <p:cNvPr id="652" name="Shape 652"/>
          <p:cNvSpPr txBox="1">
            <a:spLocks noGrp="1"/>
          </p:cNvSpPr>
          <p:nvPr>
            <p:ph type="body" idx="1"/>
          </p:nvPr>
        </p:nvSpPr>
        <p:spPr>
          <a:xfrm>
            <a:off x="574431" y="3505199"/>
            <a:ext cx="5709138" cy="5040923"/>
          </a:xfrm>
          <a:prstGeom prst="rect">
            <a:avLst/>
          </a:prstGeom>
          <a:noFill/>
          <a:ln>
            <a:noFill/>
          </a:ln>
        </p:spPr>
        <p:txBody>
          <a:bodyPr wrap="square" lIns="91425" tIns="45700" rIns="91425" bIns="45700" anchor="t" anchorCtr="0">
            <a:noAutofit/>
          </a:bodyPr>
          <a:lstStyle/>
          <a:p>
            <a:pPr marL="0" marR="0" lvl="0" indent="-63500" algn="l" rtl="0">
              <a:spcBef>
                <a:spcPts val="0"/>
              </a:spcBef>
              <a:spcAft>
                <a:spcPts val="0"/>
              </a:spcAft>
              <a:buClr>
                <a:srgbClr val="000000"/>
              </a:buClr>
              <a:buSzPts val="1000"/>
              <a:buFont typeface="Times New Roman"/>
              <a:buNone/>
            </a:pPr>
            <a:r>
              <a:rPr lang="en-US" sz="1000" b="1" i="0" u="none" strike="noStrike" cap="none">
                <a:solidFill>
                  <a:schemeClr val="dk1"/>
                </a:solidFill>
                <a:latin typeface="Lucida Sans"/>
                <a:ea typeface="Lucida Sans"/>
                <a:cs typeface="Lucida Sans"/>
                <a:sym typeface="Lucida Sans"/>
              </a:rPr>
              <a:t>Section 1: Why CSIRTs Are Needed:</a:t>
            </a:r>
            <a:r>
              <a:rPr lang="en-US" sz="1000" b="0" i="1" u="none" strike="noStrike" cap="none">
                <a:solidFill>
                  <a:schemeClr val="dk1"/>
                </a:solidFill>
                <a:latin typeface="Lucida Sans"/>
                <a:ea typeface="Lucida Sans"/>
                <a:cs typeface="Lucida Sans"/>
                <a:sym typeface="Lucida Sans"/>
              </a:rPr>
              <a:t> 0 minutes</a:t>
            </a:r>
          </a:p>
          <a:p>
            <a:pPr marL="0" marR="0" lvl="0" indent="-63500" algn="l" rtl="0">
              <a:spcBef>
                <a:spcPts val="300"/>
              </a:spcBef>
              <a:spcAft>
                <a:spcPts val="0"/>
              </a:spcAft>
              <a:buClr>
                <a:srgbClr val="000000"/>
              </a:buClr>
              <a:buSzPts val="1000"/>
              <a:buFont typeface="Times New Roman"/>
              <a:buNone/>
            </a:pPr>
            <a:r>
              <a:rPr lang="en-US" sz="1000" b="1" i="0" u="none" strike="noStrike" cap="none">
                <a:solidFill>
                  <a:schemeClr val="dk1"/>
                </a:solidFill>
                <a:latin typeface="Lucida Sans"/>
                <a:ea typeface="Lucida Sans"/>
                <a:cs typeface="Lucida Sans"/>
                <a:sym typeface="Lucida Sans"/>
              </a:rPr>
              <a:t>Say: </a:t>
            </a:r>
            <a:r>
              <a:rPr lang="en-US" sz="1000" b="0" i="0" u="none" strike="noStrike" cap="none">
                <a:solidFill>
                  <a:schemeClr val="dk1"/>
                </a:solidFill>
                <a:latin typeface="Lucida Sans"/>
                <a:ea typeface="Lucida Sans"/>
                <a:cs typeface="Lucida Sans"/>
                <a:sym typeface="Lucida Sans"/>
              </a:rPr>
              <a:t>Let’s start with Section 1, Why CSIRTs Are Needed.</a:t>
            </a:r>
          </a:p>
        </p:txBody>
      </p:sp>
      <p:sp>
        <p:nvSpPr>
          <p:cNvPr id="653" name="Shape 653"/>
          <p:cNvSpPr txBox="1">
            <a:spLocks noGrp="1"/>
          </p:cNvSpPr>
          <p:nvPr>
            <p:ph type="ftr" idx="11"/>
          </p:nvPr>
        </p:nvSpPr>
        <p:spPr>
          <a:xfrm>
            <a:off x="-1" y="8686800"/>
            <a:ext cx="3516923" cy="457200"/>
          </a:xfrm>
          <a:prstGeom prst="rect">
            <a:avLst/>
          </a:prstGeom>
          <a:noFill/>
          <a:ln>
            <a:noFill/>
          </a:ln>
        </p:spPr>
        <p:txBody>
          <a:bodyPr wrap="square" lIns="91425" tIns="45700" rIns="91425" bIns="45700" anchor="b" anchorCtr="0">
            <a:noAutofit/>
          </a:bodyPr>
          <a:lstStyle/>
          <a:p>
            <a:pPr marL="0" marR="0" lvl="0" indent="-50800" algn="l" rtl="0">
              <a:spcBef>
                <a:spcPts val="0"/>
              </a:spcBef>
              <a:spcAft>
                <a:spcPts val="0"/>
              </a:spcAft>
              <a:buClr>
                <a:schemeClr val="dk1"/>
              </a:buClr>
              <a:buSzPts val="800"/>
              <a:buFont typeface="Lucida Sans"/>
              <a:buNone/>
            </a:pPr>
            <a:r>
              <a:rPr lang="en-US" sz="800" b="0" i="0" u="none" strike="noStrike" cap="none">
                <a:solidFill>
                  <a:schemeClr val="dk1"/>
                </a:solidFill>
                <a:latin typeface="Lucida Sans"/>
                <a:ea typeface="Lucida Sans"/>
                <a:cs typeface="Lucida Sans"/>
                <a:sym typeface="Lucida Sans"/>
              </a:rPr>
              <a:t>Training Module 1, CSIRT Fundamentals, Version 1, © 2016 FIRST </a:t>
            </a:r>
          </a:p>
        </p:txBody>
      </p:sp>
      <p:sp>
        <p:nvSpPr>
          <p:cNvPr id="654" name="Shape 654"/>
          <p:cNvSpPr txBox="1">
            <a:spLocks noGrp="1"/>
          </p:cNvSpPr>
          <p:nvPr>
            <p:ph type="sldNum" idx="12"/>
          </p:nvPr>
        </p:nvSpPr>
        <p:spPr>
          <a:xfrm>
            <a:off x="3886200" y="8686800"/>
            <a:ext cx="2971800" cy="457200"/>
          </a:xfrm>
          <a:prstGeom prst="rect">
            <a:avLst/>
          </a:prstGeom>
          <a:noFill/>
          <a:ln>
            <a:noFill/>
          </a:ln>
        </p:spPr>
        <p:txBody>
          <a:bodyPr wrap="square" lIns="91425" tIns="45700" rIns="91425" bIns="45700" anchor="b" anchorCtr="0">
            <a:noAutofit/>
          </a:bodyPr>
          <a:lstStyle/>
          <a:p>
            <a:pPr marL="0" marR="0" lvl="0" indent="-22860" algn="r" rtl="0">
              <a:spcBef>
                <a:spcPts val="0"/>
              </a:spcBef>
              <a:spcAft>
                <a:spcPts val="0"/>
              </a:spcAft>
              <a:buClr>
                <a:srgbClr val="000000"/>
              </a:buClr>
              <a:buSzPts val="360"/>
              <a:buFont typeface="Noto Sans Symbols"/>
              <a:buNone/>
            </a:pPr>
            <a:fld id="{00000000-1234-1234-1234-123412341234}" type="slidenum">
              <a:rPr lang="en-US" sz="800" b="0" i="0" u="none" strike="noStrike" cap="none">
                <a:solidFill>
                  <a:schemeClr val="dk1"/>
                </a:solidFill>
                <a:latin typeface="Lucida Sans"/>
                <a:ea typeface="Lucida Sans"/>
                <a:cs typeface="Lucida Sans"/>
                <a:sym typeface="Lucida Sans"/>
              </a:rPr>
              <a:t>59</a:t>
            </a:fld>
            <a:endParaRPr lang="en-US" sz="800" b="0" i="0" u="none" strike="noStrike" cap="none">
              <a:solidFill>
                <a:schemeClr val="dk1"/>
              </a:solidFill>
              <a:latin typeface="Lucida Sans"/>
              <a:ea typeface="Lucida Sans"/>
              <a:cs typeface="Lucida Sans"/>
              <a:sym typeface="Lucida Sans"/>
            </a:endParaRPr>
          </a:p>
        </p:txBody>
      </p:sp>
    </p:spTree>
    <p:extLst>
      <p:ext uri="{BB962C8B-B14F-4D97-AF65-F5344CB8AC3E}">
        <p14:creationId xmlns:p14="http://schemas.microsoft.com/office/powerpoint/2010/main" val="79897667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the Morris worm CERT-CC was founded at Carnegie Mellon University. Many academic institutions followed and starter their own CERTs. Over time these teams took on more proactive services, and the term CSIRT established itself to reflect on this. (Also the term CERT is trademarked, where as CSIRT is not. However it’s easy to a permission from CERT-CC you are a legitimate organization).</a:t>
            </a:r>
          </a:p>
          <a:p>
            <a:endParaRPr lang="en-US" dirty="0"/>
          </a:p>
          <a:p>
            <a:r>
              <a:rPr lang="en-US" dirty="0"/>
              <a:t>Other forms of collaborations were started, with different names and slightly different foci. Some still exist today:</a:t>
            </a:r>
          </a:p>
          <a:p>
            <a:r>
              <a:rPr lang="en-US" dirty="0"/>
              <a:t>FS-ISAC, REN-ISAC </a:t>
            </a:r>
          </a:p>
          <a:p>
            <a:endParaRPr lang="en-US" dirty="0"/>
          </a:p>
          <a:p>
            <a:r>
              <a:rPr lang="en-US" b="1" dirty="0"/>
              <a:t>In FS-ISAC most of the world’s largest financial institutes work together, across competitors boundaries </a:t>
            </a:r>
          </a:p>
          <a:p>
            <a:endParaRPr lang="en-US" dirty="0"/>
          </a:p>
          <a:p>
            <a:r>
              <a:rPr lang="en-US" dirty="0"/>
              <a:t>Out of these initial teams many national teams emerged, e.g. in Slovenia, where the national team is the NREN team or the Netherlands where the national team was sponsored by the people who started the academic teams</a:t>
            </a:r>
          </a:p>
          <a:p>
            <a:r>
              <a:rPr lang="en-US" dirty="0"/>
              <a:t>However today many organizations an countries build new teams from scratch, thus not building on existing experience. This is not bad, but it needs to be done carefully. This is what we will explore in the following slides.</a:t>
            </a:r>
          </a:p>
        </p:txBody>
      </p:sp>
      <p:sp>
        <p:nvSpPr>
          <p:cNvPr id="4" name="Slide Number Placeholder 3"/>
          <p:cNvSpPr>
            <a:spLocks noGrp="1"/>
          </p:cNvSpPr>
          <p:nvPr>
            <p:ph type="sldNum" idx="10"/>
          </p:nvPr>
        </p:nvSpPr>
        <p:spPr/>
        <p:txBody>
          <a:bodyPr/>
          <a:lstStyle/>
          <a:p>
            <a:pPr marL="215900" marR="0" lvl="0" indent="-250190" algn="r" rtl="0">
              <a:spcBef>
                <a:spcPts val="0"/>
              </a:spcBef>
              <a:spcAft>
                <a:spcPts val="0"/>
              </a:spcAft>
              <a:buClr>
                <a:srgbClr val="000000"/>
              </a:buClr>
              <a:buSzPts val="540"/>
              <a:buFont typeface="Noto Sans Symbols"/>
              <a:buNone/>
            </a:pPr>
            <a:fld id="{00000000-1234-1234-1234-123412341234}" type="slidenum">
              <a:rPr lang="en-US" sz="1200" b="0" i="0" u="none" strike="noStrike" cap="none" smtClean="0">
                <a:solidFill>
                  <a:srgbClr val="000000"/>
                </a:solidFill>
                <a:latin typeface="Times New Roman"/>
                <a:ea typeface="Times New Roman"/>
                <a:cs typeface="Times New Roman"/>
                <a:sym typeface="Times New Roman"/>
              </a:rPr>
              <a:t>60</a:t>
            </a:fld>
            <a:endParaRPr lang="en-US" sz="1200" b="0" i="0" u="none" strike="noStrike" cap="none">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42258436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Shape 71"/>
          <p:cNvSpPr txBox="1">
            <a:spLocks noGrp="1"/>
          </p:cNvSpPr>
          <p:nvPr>
            <p:ph type="body" idx="1"/>
          </p:nvPr>
        </p:nvSpPr>
        <p:spPr>
          <a:xfrm>
            <a:off x="685800" y="4343400"/>
            <a:ext cx="5484813" cy="4113213"/>
          </a:xfrm>
          <a:prstGeom prst="rect">
            <a:avLst/>
          </a:prstGeom>
        </p:spPr>
        <p:txBody>
          <a:bodyPr wrap="square" lIns="91425" tIns="91425" rIns="91425" bIns="91425" anchor="t" anchorCtr="0">
            <a:noAutofit/>
          </a:bodyPr>
          <a:lstStyle/>
          <a:p>
            <a:pPr marL="0" lvl="0" indent="0">
              <a:spcBef>
                <a:spcPts val="0"/>
              </a:spcBef>
              <a:buNone/>
            </a:pPr>
            <a:r>
              <a:rPr lang="en-US"/>
              <a:t>High level agenda. We’ll do introductions, review what everyone will get out of the course, and walk through the high level program.</a:t>
            </a:r>
          </a:p>
        </p:txBody>
      </p:sp>
      <p:sp>
        <p:nvSpPr>
          <p:cNvPr id="72" name="Shape 72"/>
          <p:cNvSpPr>
            <a:spLocks noGrp="1" noRot="1" noChangeAspect="1"/>
          </p:cNvSpPr>
          <p:nvPr>
            <p:ph type="sldImg" idx="2"/>
          </p:nvPr>
        </p:nvSpPr>
        <p:spPr>
          <a:xfrm>
            <a:off x="1143000" y="685800"/>
            <a:ext cx="4570413" cy="342741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4318391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7"/>
        <p:cNvGrpSpPr/>
        <p:nvPr/>
      </p:nvGrpSpPr>
      <p:grpSpPr>
        <a:xfrm>
          <a:off x="0" y="0"/>
          <a:ext cx="0" cy="0"/>
          <a:chOff x="0" y="0"/>
          <a:chExt cx="0" cy="0"/>
        </a:xfrm>
      </p:grpSpPr>
      <p:sp>
        <p:nvSpPr>
          <p:cNvPr id="658" name="Shape 658"/>
          <p:cNvSpPr>
            <a:spLocks noGrp="1" noRot="1" noChangeAspect="1"/>
          </p:cNvSpPr>
          <p:nvPr>
            <p:ph type="sldImg" idx="2"/>
          </p:nvPr>
        </p:nvSpPr>
        <p:spPr>
          <a:xfrm>
            <a:off x="1512888" y="517525"/>
            <a:ext cx="3832225" cy="2874963"/>
          </a:xfrm>
          <a:custGeom>
            <a:avLst/>
            <a:gdLst/>
            <a:ahLst/>
            <a:cxnLst/>
            <a:rect l="0" t="0" r="0" b="0"/>
            <a:pathLst>
              <a:path w="120000" h="120000" extrusionOk="0">
                <a:moveTo>
                  <a:pt x="0" y="0"/>
                </a:moveTo>
                <a:lnTo>
                  <a:pt x="120000" y="0"/>
                </a:lnTo>
                <a:lnTo>
                  <a:pt x="120000" y="120000"/>
                </a:lnTo>
                <a:lnTo>
                  <a:pt x="0" y="120000"/>
                </a:lnTo>
                <a:close/>
              </a:path>
            </a:pathLst>
          </a:custGeom>
          <a:noFill/>
          <a:ln w="12600" cap="sq" cmpd="sng">
            <a:solidFill>
              <a:srgbClr val="000000"/>
            </a:solidFill>
            <a:prstDash val="solid"/>
            <a:miter lim="800000"/>
            <a:headEnd type="none" w="med" len="med"/>
            <a:tailEnd type="none" w="med" len="med"/>
          </a:ln>
        </p:spPr>
      </p:sp>
      <p:sp>
        <p:nvSpPr>
          <p:cNvPr id="659" name="Shape 659"/>
          <p:cNvSpPr txBox="1">
            <a:spLocks noGrp="1"/>
          </p:cNvSpPr>
          <p:nvPr>
            <p:ph type="body" idx="1"/>
          </p:nvPr>
        </p:nvSpPr>
        <p:spPr>
          <a:xfrm>
            <a:off x="574431" y="3505199"/>
            <a:ext cx="5709000" cy="5040900"/>
          </a:xfrm>
          <a:prstGeom prst="rect">
            <a:avLst/>
          </a:prstGeom>
          <a:noFill/>
          <a:ln>
            <a:noFill/>
          </a:ln>
        </p:spPr>
        <p:txBody>
          <a:bodyPr wrap="square" lIns="91425" tIns="91425" rIns="91425" bIns="91425" anchor="t" anchorCtr="0">
            <a:noAutofit/>
          </a:bodyPr>
          <a:lstStyle/>
          <a:p>
            <a:pPr marL="0" marR="0" lvl="0" indent="-76200" algn="l" rtl="0">
              <a:spcBef>
                <a:spcPts val="0"/>
              </a:spcBef>
              <a:spcAft>
                <a:spcPts val="0"/>
              </a:spcAft>
              <a:buClr>
                <a:srgbClr val="000000"/>
              </a:buClr>
              <a:buSzPts val="1200"/>
              <a:buFont typeface="Times New Roman"/>
              <a:buNone/>
            </a:pPr>
            <a:r>
              <a:rPr lang="en-US" sz="1200" b="0" i="0" u="none" strike="noStrike" cap="none">
                <a:solidFill>
                  <a:srgbClr val="000000"/>
                </a:solidFill>
                <a:latin typeface="Times New Roman"/>
                <a:ea typeface="Times New Roman"/>
                <a:cs typeface="Times New Roman"/>
                <a:sym typeface="Times New Roman"/>
              </a:rPr>
              <a:t>Before creating a team a couple of questions should be answered.</a:t>
            </a:r>
          </a:p>
          <a:p>
            <a:pPr marL="0" marR="0" lvl="0" indent="-76200" algn="l" rtl="0">
              <a:spcBef>
                <a:spcPts val="0"/>
              </a:spcBef>
              <a:spcAft>
                <a:spcPts val="0"/>
              </a:spcAft>
              <a:buClr>
                <a:srgbClr val="000000"/>
              </a:buClr>
              <a:buSzPts val="1200"/>
              <a:buFont typeface="Times New Roman"/>
              <a:buNone/>
            </a:pPr>
            <a:r>
              <a:rPr lang="en-US" sz="1200" b="0" i="0" u="none" strike="noStrike" cap="none">
                <a:solidFill>
                  <a:srgbClr val="000000"/>
                </a:solidFill>
                <a:latin typeface="Times New Roman"/>
                <a:ea typeface="Times New Roman"/>
                <a:cs typeface="Times New Roman"/>
                <a:sym typeface="Times New Roman"/>
              </a:rPr>
              <a:t>Who are your customers? This will determine the activities of a CSIRT</a:t>
            </a:r>
          </a:p>
          <a:p>
            <a:pPr marL="0" marR="0" lvl="0" indent="-76200" algn="l" rtl="0">
              <a:spcBef>
                <a:spcPts val="0"/>
              </a:spcBef>
              <a:spcAft>
                <a:spcPts val="0"/>
              </a:spcAft>
              <a:buClr>
                <a:srgbClr val="000000"/>
              </a:buClr>
              <a:buSzPts val="1200"/>
              <a:buFont typeface="Times New Roman"/>
              <a:buNone/>
            </a:pPr>
            <a:r>
              <a:rPr lang="en-US" sz="1200" b="0" i="0" u="none" strike="noStrike" cap="none">
                <a:solidFill>
                  <a:srgbClr val="000000"/>
                </a:solidFill>
                <a:latin typeface="Times New Roman"/>
                <a:ea typeface="Times New Roman"/>
                <a:cs typeface="Times New Roman"/>
                <a:sym typeface="Times New Roman"/>
              </a:rPr>
              <a:t>What services are required? FIRST recommends that teams start with a few essential services and mature through handling incidents. You can't become a pro firefighter by studying books.</a:t>
            </a:r>
          </a:p>
          <a:p>
            <a:pPr marL="0" marR="0" lvl="0" indent="-76200" algn="l" rtl="0">
              <a:spcBef>
                <a:spcPts val="0"/>
              </a:spcBef>
              <a:spcAft>
                <a:spcPts val="0"/>
              </a:spcAft>
              <a:buClr>
                <a:srgbClr val="000000"/>
              </a:buClr>
              <a:buSzPts val="1200"/>
              <a:buFont typeface="Times New Roman"/>
              <a:buNone/>
            </a:pPr>
            <a:r>
              <a:rPr lang="en-US" sz="1200" b="0" i="0" u="none" strike="noStrike" cap="none">
                <a:solidFill>
                  <a:srgbClr val="000000"/>
                </a:solidFill>
                <a:latin typeface="Times New Roman"/>
                <a:ea typeface="Times New Roman"/>
                <a:cs typeface="Times New Roman"/>
                <a:sym typeface="Times New Roman"/>
              </a:rPr>
              <a:t>How big will the team be? This is actually a very interesting question. A team can actually be just one person (e.g. Brian Honen who ran the irish de facto team for the longest time on his own). Oder setups use virtual teams, with maybe two full time staff and the remainder ad hoc people who come onto the scene part time or during an incident.</a:t>
            </a:r>
          </a:p>
          <a:p>
            <a:pPr marL="0" marR="0" lvl="0" indent="-76200" algn="l" rtl="0">
              <a:spcBef>
                <a:spcPts val="0"/>
              </a:spcBef>
              <a:spcAft>
                <a:spcPts val="0"/>
              </a:spcAft>
              <a:buClr>
                <a:srgbClr val="000000"/>
              </a:buClr>
              <a:buSzPts val="1200"/>
              <a:buFont typeface="Times New Roman"/>
              <a:buNone/>
            </a:pPr>
            <a:r>
              <a:rPr lang="en-US" sz="1200" b="0" i="0" u="none" strike="noStrike" cap="none">
                <a:solidFill>
                  <a:srgbClr val="000000"/>
                </a:solidFill>
                <a:latin typeface="Times New Roman"/>
                <a:ea typeface="Times New Roman"/>
                <a:cs typeface="Times New Roman"/>
                <a:sym typeface="Times New Roman"/>
              </a:rPr>
              <a:t>Where in your organisation should your team be located. This again is a delicate question and depends very much on the responsibilities. A ISP CSIRT team may well be close to customer service, other teams are part of the risk management organisation. </a:t>
            </a:r>
          </a:p>
          <a:p>
            <a:pPr marL="0" marR="0" lvl="0" indent="-76200" algn="l" rtl="0">
              <a:spcBef>
                <a:spcPts val="0"/>
              </a:spcBef>
              <a:spcAft>
                <a:spcPts val="0"/>
              </a:spcAft>
              <a:buClr>
                <a:srgbClr val="000000"/>
              </a:buClr>
              <a:buSzPts val="1200"/>
              <a:buFont typeface="Times New Roman"/>
              <a:buNone/>
            </a:pPr>
            <a:endParaRPr sz="1200" b="0" i="0" u="none" strike="noStrike" cap="none">
              <a:solidFill>
                <a:srgbClr val="000000"/>
              </a:solidFill>
              <a:latin typeface="Times New Roman"/>
              <a:ea typeface="Times New Roman"/>
              <a:cs typeface="Times New Roman"/>
              <a:sym typeface="Times New Roman"/>
            </a:endParaRPr>
          </a:p>
          <a:p>
            <a:pPr marL="0" marR="0" lvl="0" indent="-76200" algn="l" rtl="0">
              <a:spcBef>
                <a:spcPts val="0"/>
              </a:spcBef>
              <a:spcAft>
                <a:spcPts val="0"/>
              </a:spcAft>
              <a:buClr>
                <a:srgbClr val="000000"/>
              </a:buClr>
              <a:buSzPts val="1200"/>
              <a:buFont typeface="Times New Roman"/>
              <a:buNone/>
            </a:pPr>
            <a:endParaRPr sz="1200" b="0" i="0" u="none" strike="noStrike" cap="none">
              <a:solidFill>
                <a:srgbClr val="000000"/>
              </a:solidFill>
              <a:latin typeface="Times New Roman"/>
              <a:ea typeface="Times New Roman"/>
              <a:cs typeface="Times New Roman"/>
              <a:sym typeface="Times New Roman"/>
            </a:endParaRPr>
          </a:p>
          <a:p>
            <a:pPr marL="0" marR="0" lvl="0" indent="-76200" algn="l" rtl="0">
              <a:spcBef>
                <a:spcPts val="0"/>
              </a:spcBef>
              <a:spcAft>
                <a:spcPts val="0"/>
              </a:spcAft>
              <a:buClr>
                <a:srgbClr val="000000"/>
              </a:buClr>
              <a:buSzPts val="1200"/>
              <a:buFont typeface="Times New Roman"/>
              <a:buNone/>
            </a:pPr>
            <a:endParaRPr sz="1200" b="0" i="0" u="none" strike="noStrike" cap="none">
              <a:solidFill>
                <a:srgbClr val="000000"/>
              </a:solidFill>
              <a:latin typeface="Times New Roman"/>
              <a:ea typeface="Times New Roman"/>
              <a:cs typeface="Times New Roman"/>
              <a:sym typeface="Times New Roman"/>
            </a:endParaRPr>
          </a:p>
        </p:txBody>
      </p:sp>
      <p:sp>
        <p:nvSpPr>
          <p:cNvPr id="660" name="Shape 660"/>
          <p:cNvSpPr txBox="1">
            <a:spLocks noGrp="1"/>
          </p:cNvSpPr>
          <p:nvPr>
            <p:ph type="sldNum" idx="12"/>
          </p:nvPr>
        </p:nvSpPr>
        <p:spPr>
          <a:xfrm>
            <a:off x="3886200" y="8686800"/>
            <a:ext cx="2971800" cy="457200"/>
          </a:xfrm>
          <a:prstGeom prst="rect">
            <a:avLst/>
          </a:prstGeom>
          <a:noFill/>
          <a:ln>
            <a:noFill/>
          </a:ln>
        </p:spPr>
        <p:txBody>
          <a:bodyPr wrap="square" lIns="91425" tIns="45700" rIns="91425" bIns="45700" anchor="b" anchorCtr="0">
            <a:noAutofit/>
          </a:bodyPr>
          <a:lstStyle/>
          <a:p>
            <a:pPr marL="215900" marR="0" lvl="0" indent="-250190" algn="r" rtl="0">
              <a:spcBef>
                <a:spcPts val="0"/>
              </a:spcBef>
              <a:spcAft>
                <a:spcPts val="0"/>
              </a:spcAft>
              <a:buClr>
                <a:srgbClr val="000000"/>
              </a:buClr>
              <a:buSzPts val="540"/>
              <a:buFont typeface="Arial"/>
              <a:buNone/>
            </a:pPr>
            <a:fld id="{00000000-1234-1234-1234-123412341234}" type="slidenum">
              <a:rPr lang="en-US" sz="1200">
                <a:solidFill>
                  <a:srgbClr val="000000"/>
                </a:solidFill>
                <a:latin typeface="Times New Roman"/>
                <a:ea typeface="Times New Roman"/>
                <a:cs typeface="Times New Roman"/>
                <a:sym typeface="Times New Roman"/>
              </a:rPr>
              <a:t>61</a:t>
            </a:fld>
            <a:endParaRPr lang="en-US" sz="1200">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18564799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Governments today mostly accept the fact that ”something” needs to be done in Cyber space. Quite often the answer is “We will create a national CSIRT”, But it’s not clear what the question is/was. </a:t>
            </a:r>
          </a:p>
          <a:p>
            <a:endParaRPr lang="en-US" dirty="0"/>
          </a:p>
          <a:p>
            <a:r>
              <a:rPr lang="en-US" dirty="0"/>
              <a:t>Is it about protecting the government Infrastructure?</a:t>
            </a:r>
          </a:p>
          <a:p>
            <a:r>
              <a:rPr lang="en-US" dirty="0"/>
              <a:t>Is it about resilience of the nation against cyber attacks of any kind?</a:t>
            </a:r>
          </a:p>
          <a:p>
            <a:endParaRPr lang="en-US" dirty="0"/>
          </a:p>
        </p:txBody>
      </p:sp>
      <p:sp>
        <p:nvSpPr>
          <p:cNvPr id="4" name="Slide Number Placeholder 3"/>
          <p:cNvSpPr>
            <a:spLocks noGrp="1"/>
          </p:cNvSpPr>
          <p:nvPr>
            <p:ph type="sldNum" idx="10"/>
          </p:nvPr>
        </p:nvSpPr>
        <p:spPr/>
        <p:txBody>
          <a:bodyPr/>
          <a:lstStyle/>
          <a:p>
            <a:pPr marL="215900" marR="0" lvl="0" indent="-250190" algn="r" rtl="0">
              <a:spcBef>
                <a:spcPts val="0"/>
              </a:spcBef>
              <a:spcAft>
                <a:spcPts val="0"/>
              </a:spcAft>
              <a:buClr>
                <a:srgbClr val="000000"/>
              </a:buClr>
              <a:buSzPts val="540"/>
              <a:buFont typeface="Noto Sans Symbols"/>
              <a:buNone/>
            </a:pPr>
            <a:fld id="{00000000-1234-1234-1234-123412341234}" type="slidenum">
              <a:rPr lang="en-US" sz="1200" b="0" i="0" u="none" strike="noStrike" cap="none" smtClean="0">
                <a:solidFill>
                  <a:srgbClr val="000000"/>
                </a:solidFill>
                <a:latin typeface="Times New Roman"/>
                <a:ea typeface="Times New Roman"/>
                <a:cs typeface="Times New Roman"/>
                <a:sym typeface="Times New Roman"/>
              </a:rPr>
              <a:t>62</a:t>
            </a:fld>
            <a:endParaRPr lang="en-US" sz="1200" b="0" i="0" u="none" strike="noStrike" cap="none">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304156336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E.G A soccer champion ship.</a:t>
            </a:r>
          </a:p>
        </p:txBody>
      </p:sp>
      <p:sp>
        <p:nvSpPr>
          <p:cNvPr id="4" name="Slide Number Placeholder 3"/>
          <p:cNvSpPr>
            <a:spLocks noGrp="1"/>
          </p:cNvSpPr>
          <p:nvPr>
            <p:ph type="sldNum" idx="10"/>
          </p:nvPr>
        </p:nvSpPr>
        <p:spPr/>
        <p:txBody>
          <a:bodyPr/>
          <a:lstStyle/>
          <a:p>
            <a:pPr marL="215900" marR="0" lvl="0" indent="-250190" algn="r" rtl="0">
              <a:spcBef>
                <a:spcPts val="0"/>
              </a:spcBef>
              <a:spcAft>
                <a:spcPts val="0"/>
              </a:spcAft>
              <a:buClr>
                <a:srgbClr val="000000"/>
              </a:buClr>
              <a:buSzPts val="540"/>
              <a:buFont typeface="Noto Sans Symbols"/>
              <a:buNone/>
            </a:pPr>
            <a:fld id="{00000000-1234-1234-1234-123412341234}" type="slidenum">
              <a:rPr lang="en-US" sz="1200" b="0" i="0" u="none" strike="noStrike" cap="none" smtClean="0">
                <a:solidFill>
                  <a:srgbClr val="000000"/>
                </a:solidFill>
                <a:latin typeface="Times New Roman"/>
                <a:ea typeface="Times New Roman"/>
                <a:cs typeface="Times New Roman"/>
                <a:sym typeface="Times New Roman"/>
              </a:rPr>
              <a:t>63</a:t>
            </a:fld>
            <a:endParaRPr lang="en-US" sz="1200" b="0" i="0" u="none" strike="noStrike" cap="none">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115047596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Such large events are a test case for you setup: They are </a:t>
            </a:r>
            <a:r>
              <a:rPr lang="en-US" dirty="0" err="1"/>
              <a:t>higly</a:t>
            </a:r>
            <a:r>
              <a:rPr lang="en-US" dirty="0"/>
              <a:t> visible, dates are known in advance, and you have a plethora of adversaries and players. </a:t>
            </a:r>
          </a:p>
          <a:p>
            <a:endParaRPr lang="en-US" dirty="0"/>
          </a:p>
          <a:p>
            <a:r>
              <a:rPr lang="en-US" dirty="0"/>
              <a:t>So make </a:t>
            </a:r>
            <a:r>
              <a:rPr lang="en-US" dirty="0" err="1"/>
              <a:t>dure</a:t>
            </a:r>
            <a:r>
              <a:rPr lang="en-US" dirty="0"/>
              <a:t> you have a plan that involves all. </a:t>
            </a:r>
          </a:p>
        </p:txBody>
      </p:sp>
      <p:sp>
        <p:nvSpPr>
          <p:cNvPr id="4" name="Slide Number Placeholder 3"/>
          <p:cNvSpPr>
            <a:spLocks noGrp="1"/>
          </p:cNvSpPr>
          <p:nvPr>
            <p:ph type="sldNum" idx="10"/>
          </p:nvPr>
        </p:nvSpPr>
        <p:spPr/>
        <p:txBody>
          <a:bodyPr/>
          <a:lstStyle/>
          <a:p>
            <a:pPr marL="215900" marR="0" lvl="0" indent="-250190" algn="r" rtl="0">
              <a:spcBef>
                <a:spcPts val="0"/>
              </a:spcBef>
              <a:spcAft>
                <a:spcPts val="0"/>
              </a:spcAft>
              <a:buClr>
                <a:srgbClr val="000000"/>
              </a:buClr>
              <a:buSzPts val="540"/>
              <a:buFont typeface="Noto Sans Symbols"/>
              <a:buNone/>
            </a:pPr>
            <a:fld id="{00000000-1234-1234-1234-123412341234}" type="slidenum">
              <a:rPr lang="en-US" sz="1200" b="0" i="0" u="none" strike="noStrike" cap="none" smtClean="0">
                <a:solidFill>
                  <a:srgbClr val="000000"/>
                </a:solidFill>
                <a:latin typeface="Times New Roman"/>
                <a:ea typeface="Times New Roman"/>
                <a:cs typeface="Times New Roman"/>
                <a:sym typeface="Times New Roman"/>
              </a:rPr>
              <a:t>65</a:t>
            </a:fld>
            <a:endParaRPr lang="en-US" sz="1200" b="0" i="0" u="none" strike="noStrike" cap="none">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343402767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4"/>
        <p:cNvGrpSpPr/>
        <p:nvPr/>
      </p:nvGrpSpPr>
      <p:grpSpPr>
        <a:xfrm>
          <a:off x="0" y="0"/>
          <a:ext cx="0" cy="0"/>
          <a:chOff x="0" y="0"/>
          <a:chExt cx="0" cy="0"/>
        </a:xfrm>
      </p:grpSpPr>
      <p:sp>
        <p:nvSpPr>
          <p:cNvPr id="665" name="Shape 665"/>
          <p:cNvSpPr>
            <a:spLocks noGrp="1" noRot="1" noChangeAspect="1"/>
          </p:cNvSpPr>
          <p:nvPr>
            <p:ph type="sldImg" idx="2"/>
          </p:nvPr>
        </p:nvSpPr>
        <p:spPr>
          <a:xfrm>
            <a:off x="1512888" y="517525"/>
            <a:ext cx="3832225" cy="2874963"/>
          </a:xfrm>
          <a:custGeom>
            <a:avLst/>
            <a:gdLst/>
            <a:ahLst/>
            <a:cxnLst/>
            <a:rect l="0" t="0" r="0" b="0"/>
            <a:pathLst>
              <a:path w="120000" h="120000" extrusionOk="0">
                <a:moveTo>
                  <a:pt x="0" y="0"/>
                </a:moveTo>
                <a:lnTo>
                  <a:pt x="120000" y="0"/>
                </a:lnTo>
                <a:lnTo>
                  <a:pt x="120000" y="120000"/>
                </a:lnTo>
                <a:lnTo>
                  <a:pt x="0" y="120000"/>
                </a:lnTo>
                <a:close/>
              </a:path>
            </a:pathLst>
          </a:custGeom>
          <a:noFill/>
          <a:ln w="12600" cap="sq" cmpd="sng">
            <a:solidFill>
              <a:srgbClr val="000000"/>
            </a:solidFill>
            <a:prstDash val="solid"/>
            <a:miter lim="800000"/>
            <a:headEnd type="none" w="med" len="med"/>
            <a:tailEnd type="none" w="med" len="med"/>
          </a:ln>
        </p:spPr>
      </p:sp>
      <p:sp>
        <p:nvSpPr>
          <p:cNvPr id="666" name="Shape 666"/>
          <p:cNvSpPr txBox="1">
            <a:spLocks noGrp="1"/>
          </p:cNvSpPr>
          <p:nvPr>
            <p:ph type="body" idx="1"/>
          </p:nvPr>
        </p:nvSpPr>
        <p:spPr>
          <a:xfrm>
            <a:off x="574431" y="3505199"/>
            <a:ext cx="5709000" cy="5040900"/>
          </a:xfrm>
          <a:prstGeom prst="rect">
            <a:avLst/>
          </a:prstGeom>
          <a:noFill/>
          <a:ln>
            <a:noFill/>
          </a:ln>
        </p:spPr>
        <p:txBody>
          <a:bodyPr wrap="square" lIns="91425" tIns="91425" rIns="91425" bIns="91425" anchor="t" anchorCtr="0">
            <a:noAutofit/>
          </a:bodyPr>
          <a:lstStyle/>
          <a:p>
            <a:pPr marL="0" marR="0" lvl="0" indent="-76200" algn="l" rtl="0">
              <a:spcBef>
                <a:spcPts val="0"/>
              </a:spcBef>
              <a:spcAft>
                <a:spcPts val="0"/>
              </a:spcAft>
              <a:buClr>
                <a:srgbClr val="000000"/>
              </a:buClr>
              <a:buSzPts val="1200"/>
              <a:buFont typeface="Times New Roman"/>
              <a:buNone/>
            </a:pPr>
            <a:r>
              <a:rPr lang="en-US" sz="1200" b="0" i="0" u="none" strike="noStrike" cap="none">
                <a:solidFill>
                  <a:srgbClr val="000000"/>
                </a:solidFill>
                <a:latin typeface="Times New Roman"/>
                <a:ea typeface="Times New Roman"/>
                <a:cs typeface="Times New Roman"/>
                <a:sym typeface="Times New Roman"/>
              </a:rPr>
              <a:t>CSIRTs don’t operate in a vacuum, quiet on the contrary. Often the policy frameworks governing CSIRTs remain diffuse as they have never been explicitly communicated. THis is not surprising, many of the established CSIRTs were created out of a need and not necessary because someone thought it was a good idea. National and Governmental CSIRTs on the other hand are often created because there  higher level requirement (e.g. the NIS Directive in Europe) and are thus much more aware of such things. </a:t>
            </a:r>
          </a:p>
          <a:p>
            <a:pPr marL="0" marR="0" lvl="0" indent="-76200" algn="l" rtl="0">
              <a:spcBef>
                <a:spcPts val="0"/>
              </a:spcBef>
              <a:spcAft>
                <a:spcPts val="0"/>
              </a:spcAft>
              <a:buClr>
                <a:srgbClr val="000000"/>
              </a:buClr>
              <a:buSzPts val="1200"/>
              <a:buFont typeface="Times New Roman"/>
              <a:buNone/>
            </a:pPr>
            <a:endParaRPr sz="1200" b="0" i="0" u="none" strike="noStrike" cap="none">
              <a:solidFill>
                <a:srgbClr val="000000"/>
              </a:solidFill>
              <a:latin typeface="Times New Roman"/>
              <a:ea typeface="Times New Roman"/>
              <a:cs typeface="Times New Roman"/>
              <a:sym typeface="Times New Roman"/>
            </a:endParaRPr>
          </a:p>
          <a:p>
            <a:pPr marL="0" marR="0" lvl="0" indent="-76200" algn="l" rtl="0">
              <a:spcBef>
                <a:spcPts val="0"/>
              </a:spcBef>
              <a:spcAft>
                <a:spcPts val="0"/>
              </a:spcAft>
              <a:buClr>
                <a:srgbClr val="000000"/>
              </a:buClr>
              <a:buSzPts val="1200"/>
              <a:buFont typeface="Times New Roman"/>
              <a:buNone/>
            </a:pPr>
            <a:endParaRPr sz="1200" b="0" i="0" u="none" strike="noStrike" cap="none">
              <a:solidFill>
                <a:srgbClr val="000000"/>
              </a:solidFill>
              <a:latin typeface="Times New Roman"/>
              <a:ea typeface="Times New Roman"/>
              <a:cs typeface="Times New Roman"/>
              <a:sym typeface="Times New Roman"/>
            </a:endParaRPr>
          </a:p>
        </p:txBody>
      </p:sp>
      <p:sp>
        <p:nvSpPr>
          <p:cNvPr id="667" name="Shape 667"/>
          <p:cNvSpPr txBox="1">
            <a:spLocks noGrp="1"/>
          </p:cNvSpPr>
          <p:nvPr>
            <p:ph type="sldNum" idx="12"/>
          </p:nvPr>
        </p:nvSpPr>
        <p:spPr>
          <a:xfrm>
            <a:off x="3886200" y="8686800"/>
            <a:ext cx="2971800" cy="457200"/>
          </a:xfrm>
          <a:prstGeom prst="rect">
            <a:avLst/>
          </a:prstGeom>
          <a:noFill/>
          <a:ln>
            <a:noFill/>
          </a:ln>
        </p:spPr>
        <p:txBody>
          <a:bodyPr wrap="square" lIns="91425" tIns="45700" rIns="91425" bIns="45700" anchor="b" anchorCtr="0">
            <a:noAutofit/>
          </a:bodyPr>
          <a:lstStyle/>
          <a:p>
            <a:pPr marL="215900" marR="0" lvl="0" indent="-250190" algn="r" rtl="0">
              <a:spcBef>
                <a:spcPts val="0"/>
              </a:spcBef>
              <a:spcAft>
                <a:spcPts val="0"/>
              </a:spcAft>
              <a:buClr>
                <a:srgbClr val="000000"/>
              </a:buClr>
              <a:buSzPts val="540"/>
              <a:buFont typeface="Arial"/>
              <a:buNone/>
            </a:pPr>
            <a:fld id="{00000000-1234-1234-1234-123412341234}" type="slidenum">
              <a:rPr lang="en-US" sz="1200">
                <a:solidFill>
                  <a:srgbClr val="000000"/>
                </a:solidFill>
                <a:latin typeface="Times New Roman"/>
                <a:ea typeface="Times New Roman"/>
                <a:cs typeface="Times New Roman"/>
                <a:sym typeface="Times New Roman"/>
              </a:rPr>
              <a:t>66</a:t>
            </a:fld>
            <a:endParaRPr lang="en-US" sz="1200">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203966374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3"/>
        <p:cNvGrpSpPr/>
        <p:nvPr/>
      </p:nvGrpSpPr>
      <p:grpSpPr>
        <a:xfrm>
          <a:off x="0" y="0"/>
          <a:ext cx="0" cy="0"/>
          <a:chOff x="0" y="0"/>
          <a:chExt cx="0" cy="0"/>
        </a:xfrm>
      </p:grpSpPr>
      <p:sp>
        <p:nvSpPr>
          <p:cNvPr id="714" name="Shape 714"/>
          <p:cNvSpPr>
            <a:spLocks noGrp="1" noRot="1" noChangeAspect="1"/>
          </p:cNvSpPr>
          <p:nvPr>
            <p:ph type="sldImg" idx="2"/>
          </p:nvPr>
        </p:nvSpPr>
        <p:spPr>
          <a:xfrm>
            <a:off x="1512888" y="517525"/>
            <a:ext cx="3832225" cy="2874963"/>
          </a:xfrm>
          <a:custGeom>
            <a:avLst/>
            <a:gdLst/>
            <a:ahLst/>
            <a:cxnLst/>
            <a:rect l="0" t="0" r="0" b="0"/>
            <a:pathLst>
              <a:path w="120000" h="120000" extrusionOk="0">
                <a:moveTo>
                  <a:pt x="0" y="0"/>
                </a:moveTo>
                <a:lnTo>
                  <a:pt x="120000" y="0"/>
                </a:lnTo>
                <a:lnTo>
                  <a:pt x="120000" y="120000"/>
                </a:lnTo>
                <a:lnTo>
                  <a:pt x="0" y="120000"/>
                </a:lnTo>
                <a:close/>
              </a:path>
            </a:pathLst>
          </a:custGeom>
          <a:noFill/>
          <a:ln w="12600" cap="sq" cmpd="sng">
            <a:solidFill>
              <a:srgbClr val="000000"/>
            </a:solidFill>
            <a:prstDash val="solid"/>
            <a:miter lim="800000"/>
            <a:headEnd type="none" w="med" len="med"/>
            <a:tailEnd type="none" w="med" len="med"/>
          </a:ln>
        </p:spPr>
      </p:sp>
      <p:sp>
        <p:nvSpPr>
          <p:cNvPr id="715" name="Shape 715"/>
          <p:cNvSpPr txBox="1">
            <a:spLocks noGrp="1"/>
          </p:cNvSpPr>
          <p:nvPr>
            <p:ph type="body" idx="1"/>
          </p:nvPr>
        </p:nvSpPr>
        <p:spPr>
          <a:xfrm>
            <a:off x="574431" y="3505199"/>
            <a:ext cx="5709000" cy="5040900"/>
          </a:xfrm>
          <a:prstGeom prst="rect">
            <a:avLst/>
          </a:prstGeom>
          <a:noFill/>
          <a:ln>
            <a:noFill/>
          </a:ln>
        </p:spPr>
        <p:txBody>
          <a:bodyPr wrap="square" lIns="91425" tIns="91425" rIns="91425" bIns="91425" anchor="t" anchorCtr="0">
            <a:noAutofit/>
          </a:bodyPr>
          <a:lstStyle/>
          <a:p>
            <a:pPr marL="0" marR="0" lvl="0" indent="-76200" algn="l" rtl="0">
              <a:spcBef>
                <a:spcPts val="0"/>
              </a:spcBef>
              <a:spcAft>
                <a:spcPts val="0"/>
              </a:spcAft>
              <a:buClr>
                <a:srgbClr val="000000"/>
              </a:buClr>
              <a:buSzPts val="1200"/>
              <a:buFont typeface="Times New Roman"/>
              <a:buNone/>
            </a:pPr>
            <a:r>
              <a:rPr lang="en-US" sz="1200" b="0" i="0" u="none" strike="noStrike" cap="none">
                <a:solidFill>
                  <a:srgbClr val="000000"/>
                </a:solidFill>
                <a:latin typeface="Times New Roman"/>
                <a:ea typeface="Times New Roman"/>
                <a:cs typeface="Times New Roman"/>
                <a:sym typeface="Times New Roman"/>
              </a:rPr>
              <a:t>Many of the today established teams have grown organically. They were often created out of a concrete incident. So many of these teams do not have well documented and thought out processes, or rather these processes exist in an undocumented way in the form of habits. </a:t>
            </a:r>
            <a:br>
              <a:rPr lang="en-US" sz="1200" b="0" i="0" u="none" strike="noStrike" cap="none">
                <a:solidFill>
                  <a:srgbClr val="000000"/>
                </a:solidFill>
                <a:latin typeface="Times New Roman"/>
                <a:ea typeface="Times New Roman"/>
                <a:cs typeface="Times New Roman"/>
                <a:sym typeface="Times New Roman"/>
              </a:rPr>
            </a:br>
            <a:r>
              <a:rPr lang="en-US" sz="1200" b="0" i="0" u="none" strike="noStrike" cap="none">
                <a:solidFill>
                  <a:srgbClr val="000000"/>
                </a:solidFill>
                <a:latin typeface="Times New Roman"/>
                <a:ea typeface="Times New Roman"/>
                <a:cs typeface="Times New Roman"/>
                <a:sym typeface="Times New Roman"/>
              </a:rPr>
              <a:t>While this is not an issue for small teams with a few people handling in house incidents it severely affects larger teams. The SIM3 (Security incident management maturity model) and its predecessor the CSIRTMaturity model address is in the process section. More on this later</a:t>
            </a:r>
          </a:p>
        </p:txBody>
      </p:sp>
      <p:sp>
        <p:nvSpPr>
          <p:cNvPr id="716" name="Shape 716"/>
          <p:cNvSpPr txBox="1">
            <a:spLocks noGrp="1"/>
          </p:cNvSpPr>
          <p:nvPr>
            <p:ph type="sldNum" idx="12"/>
          </p:nvPr>
        </p:nvSpPr>
        <p:spPr>
          <a:xfrm>
            <a:off x="3886200" y="8686800"/>
            <a:ext cx="2971800" cy="457200"/>
          </a:xfrm>
          <a:prstGeom prst="rect">
            <a:avLst/>
          </a:prstGeom>
          <a:noFill/>
          <a:ln>
            <a:noFill/>
          </a:ln>
        </p:spPr>
        <p:txBody>
          <a:bodyPr wrap="square" lIns="91425" tIns="45700" rIns="91425" bIns="45700" anchor="b" anchorCtr="0">
            <a:noAutofit/>
          </a:bodyPr>
          <a:lstStyle/>
          <a:p>
            <a:pPr marL="215900" marR="0" lvl="0" indent="-250190" algn="r" rtl="0">
              <a:spcBef>
                <a:spcPts val="0"/>
              </a:spcBef>
              <a:spcAft>
                <a:spcPts val="0"/>
              </a:spcAft>
              <a:buClr>
                <a:srgbClr val="000000"/>
              </a:buClr>
              <a:buSzPts val="540"/>
              <a:buFont typeface="Arial"/>
              <a:buNone/>
            </a:pPr>
            <a:fld id="{00000000-1234-1234-1234-123412341234}" type="slidenum">
              <a:rPr lang="en-US" sz="1200">
                <a:solidFill>
                  <a:srgbClr val="000000"/>
                </a:solidFill>
                <a:latin typeface="Times New Roman"/>
                <a:ea typeface="Times New Roman"/>
                <a:cs typeface="Times New Roman"/>
                <a:sym typeface="Times New Roman"/>
              </a:rPr>
              <a:t>67</a:t>
            </a:fld>
            <a:endParaRPr lang="en-US" sz="1200">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34717238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0"/>
        <p:cNvGrpSpPr/>
        <p:nvPr/>
      </p:nvGrpSpPr>
      <p:grpSpPr>
        <a:xfrm>
          <a:off x="0" y="0"/>
          <a:ext cx="0" cy="0"/>
          <a:chOff x="0" y="0"/>
          <a:chExt cx="0" cy="0"/>
        </a:xfrm>
      </p:grpSpPr>
      <p:sp>
        <p:nvSpPr>
          <p:cNvPr id="721" name="Shape 721"/>
          <p:cNvSpPr>
            <a:spLocks noGrp="1" noRot="1" noChangeAspect="1"/>
          </p:cNvSpPr>
          <p:nvPr>
            <p:ph type="sldImg" idx="2"/>
          </p:nvPr>
        </p:nvSpPr>
        <p:spPr>
          <a:xfrm>
            <a:off x="1512888" y="517525"/>
            <a:ext cx="3832225" cy="2874963"/>
          </a:xfrm>
          <a:custGeom>
            <a:avLst/>
            <a:gdLst/>
            <a:ahLst/>
            <a:cxnLst/>
            <a:rect l="0" t="0" r="0" b="0"/>
            <a:pathLst>
              <a:path w="120000" h="120000" extrusionOk="0">
                <a:moveTo>
                  <a:pt x="0" y="0"/>
                </a:moveTo>
                <a:lnTo>
                  <a:pt x="120000" y="0"/>
                </a:lnTo>
                <a:lnTo>
                  <a:pt x="120000" y="120000"/>
                </a:lnTo>
                <a:lnTo>
                  <a:pt x="0" y="120000"/>
                </a:lnTo>
                <a:close/>
              </a:path>
            </a:pathLst>
          </a:custGeom>
          <a:noFill/>
          <a:ln w="12600" cap="sq" cmpd="sng">
            <a:solidFill>
              <a:srgbClr val="000000"/>
            </a:solidFill>
            <a:prstDash val="solid"/>
            <a:miter lim="800000"/>
            <a:headEnd type="none" w="med" len="med"/>
            <a:tailEnd type="none" w="med" len="med"/>
          </a:ln>
        </p:spPr>
      </p:sp>
      <p:sp>
        <p:nvSpPr>
          <p:cNvPr id="722" name="Shape 722"/>
          <p:cNvSpPr txBox="1">
            <a:spLocks noGrp="1"/>
          </p:cNvSpPr>
          <p:nvPr>
            <p:ph type="body" idx="1"/>
          </p:nvPr>
        </p:nvSpPr>
        <p:spPr>
          <a:xfrm>
            <a:off x="574431" y="3505199"/>
            <a:ext cx="5709000" cy="5040900"/>
          </a:xfrm>
          <a:prstGeom prst="rect">
            <a:avLst/>
          </a:prstGeom>
          <a:noFill/>
          <a:ln>
            <a:noFill/>
          </a:ln>
        </p:spPr>
        <p:txBody>
          <a:bodyPr wrap="square" lIns="91425" tIns="91425" rIns="91425" bIns="91425" anchor="t" anchorCtr="0">
            <a:noAutofit/>
          </a:bodyPr>
          <a:lstStyle/>
          <a:p>
            <a:pPr marL="0" marR="0" lvl="0" indent="-76200" algn="l" rtl="0">
              <a:spcBef>
                <a:spcPts val="0"/>
              </a:spcBef>
              <a:spcAft>
                <a:spcPts val="0"/>
              </a:spcAft>
              <a:buClr>
                <a:srgbClr val="000000"/>
              </a:buClr>
              <a:buSzPts val="1200"/>
              <a:buFont typeface="Times New Roman"/>
              <a:buNone/>
            </a:pPr>
            <a:r>
              <a:rPr lang="en-US" sz="1200" b="0" i="0" u="none" strike="noStrike" cap="none" dirty="0">
                <a:solidFill>
                  <a:srgbClr val="000000"/>
                </a:solidFill>
                <a:latin typeface="Times New Roman"/>
                <a:ea typeface="Times New Roman"/>
                <a:cs typeface="Times New Roman"/>
                <a:sym typeface="Times New Roman"/>
              </a:rPr>
              <a:t>CISRTs always operated in a environment formed by conventions (which I would call unwritten policies) and the law. Often these are unclear and only surface as CSIRTs become more established. A good example, which regularly sparks heated discussions, is the question if it is ok to “hack back”. Common sense would dictate that CSIRTs do not stand over the law. Other take more of a stand that criminals will not </a:t>
            </a:r>
            <a:r>
              <a:rPr lang="en-US" sz="1200" b="0" i="0" u="none" strike="noStrike" cap="none" dirty="0" err="1">
                <a:solidFill>
                  <a:srgbClr val="000000"/>
                </a:solidFill>
                <a:latin typeface="Times New Roman"/>
                <a:ea typeface="Times New Roman"/>
                <a:cs typeface="Times New Roman"/>
                <a:sym typeface="Times New Roman"/>
              </a:rPr>
              <a:t>tak</a:t>
            </a:r>
            <a:r>
              <a:rPr lang="en-US" sz="1200" b="0" i="0" u="none" strike="noStrike" cap="none" dirty="0">
                <a:solidFill>
                  <a:srgbClr val="000000"/>
                </a:solidFill>
                <a:latin typeface="Times New Roman"/>
                <a:ea typeface="Times New Roman"/>
                <a:cs typeface="Times New Roman"/>
                <a:sym typeface="Times New Roman"/>
              </a:rPr>
              <a:t> you to court.  </a:t>
            </a:r>
          </a:p>
          <a:p>
            <a:pPr marL="0" marR="0" lvl="0" indent="-76200" algn="l" rtl="0">
              <a:spcBef>
                <a:spcPts val="0"/>
              </a:spcBef>
              <a:spcAft>
                <a:spcPts val="0"/>
              </a:spcAft>
              <a:buClr>
                <a:srgbClr val="000000"/>
              </a:buClr>
              <a:buSzPts val="1200"/>
              <a:buFont typeface="Times New Roman"/>
              <a:buNone/>
            </a:pPr>
            <a:r>
              <a:rPr lang="en-US" sz="1200" b="0" i="0" u="none" strike="noStrike" cap="none" dirty="0">
                <a:solidFill>
                  <a:srgbClr val="000000"/>
                </a:solidFill>
                <a:latin typeface="Times New Roman"/>
                <a:ea typeface="Times New Roman"/>
                <a:cs typeface="Times New Roman"/>
                <a:sym typeface="Times New Roman"/>
              </a:rPr>
              <a:t>This would make a great question for the audience -&gt; See next slide</a:t>
            </a:r>
          </a:p>
          <a:p>
            <a:pPr marL="0" marR="0" lvl="0" indent="-76200" algn="l" rtl="0">
              <a:spcBef>
                <a:spcPts val="0"/>
              </a:spcBef>
              <a:spcAft>
                <a:spcPts val="0"/>
              </a:spcAft>
              <a:buClr>
                <a:srgbClr val="000000"/>
              </a:buClr>
              <a:buSzPts val="1200"/>
              <a:buFont typeface="Times New Roman"/>
              <a:buNone/>
            </a:pPr>
            <a:endParaRPr sz="1200" b="0" i="0" u="none" strike="noStrike" cap="none" dirty="0">
              <a:solidFill>
                <a:srgbClr val="000000"/>
              </a:solidFill>
              <a:latin typeface="Times New Roman"/>
              <a:ea typeface="Times New Roman"/>
              <a:cs typeface="Times New Roman"/>
              <a:sym typeface="Times New Roman"/>
            </a:endParaRPr>
          </a:p>
        </p:txBody>
      </p:sp>
      <p:sp>
        <p:nvSpPr>
          <p:cNvPr id="723" name="Shape 723"/>
          <p:cNvSpPr txBox="1">
            <a:spLocks noGrp="1"/>
          </p:cNvSpPr>
          <p:nvPr>
            <p:ph type="sldNum" idx="12"/>
          </p:nvPr>
        </p:nvSpPr>
        <p:spPr>
          <a:xfrm>
            <a:off x="3886200" y="8686800"/>
            <a:ext cx="2971800" cy="457200"/>
          </a:xfrm>
          <a:prstGeom prst="rect">
            <a:avLst/>
          </a:prstGeom>
          <a:noFill/>
          <a:ln>
            <a:noFill/>
          </a:ln>
        </p:spPr>
        <p:txBody>
          <a:bodyPr wrap="square" lIns="91425" tIns="45700" rIns="91425" bIns="45700" anchor="b" anchorCtr="0">
            <a:noAutofit/>
          </a:bodyPr>
          <a:lstStyle/>
          <a:p>
            <a:pPr marL="215900" marR="0" lvl="0" indent="-250190" algn="r" rtl="0">
              <a:spcBef>
                <a:spcPts val="0"/>
              </a:spcBef>
              <a:spcAft>
                <a:spcPts val="0"/>
              </a:spcAft>
              <a:buClr>
                <a:srgbClr val="000000"/>
              </a:buClr>
              <a:buSzPts val="540"/>
              <a:buFont typeface="Arial"/>
              <a:buNone/>
            </a:pPr>
            <a:fld id="{00000000-1234-1234-1234-123412341234}" type="slidenum">
              <a:rPr lang="en-US" sz="1200">
                <a:solidFill>
                  <a:srgbClr val="000000"/>
                </a:solidFill>
                <a:latin typeface="Times New Roman"/>
                <a:ea typeface="Times New Roman"/>
                <a:cs typeface="Times New Roman"/>
                <a:sym typeface="Times New Roman"/>
              </a:rPr>
              <a:t>68</a:t>
            </a:fld>
            <a:endParaRPr lang="en-US" sz="1200">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21315537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7"/>
        <p:cNvGrpSpPr/>
        <p:nvPr/>
      </p:nvGrpSpPr>
      <p:grpSpPr>
        <a:xfrm>
          <a:off x="0" y="0"/>
          <a:ext cx="0" cy="0"/>
          <a:chOff x="0" y="0"/>
          <a:chExt cx="0" cy="0"/>
        </a:xfrm>
      </p:grpSpPr>
      <p:sp>
        <p:nvSpPr>
          <p:cNvPr id="728" name="Shape 728"/>
          <p:cNvSpPr>
            <a:spLocks noGrp="1" noRot="1" noChangeAspect="1"/>
          </p:cNvSpPr>
          <p:nvPr>
            <p:ph type="sldImg" idx="2"/>
          </p:nvPr>
        </p:nvSpPr>
        <p:spPr>
          <a:xfrm>
            <a:off x="1512888" y="517525"/>
            <a:ext cx="3832225" cy="2874963"/>
          </a:xfrm>
          <a:custGeom>
            <a:avLst/>
            <a:gdLst/>
            <a:ahLst/>
            <a:cxnLst/>
            <a:rect l="0" t="0" r="0" b="0"/>
            <a:pathLst>
              <a:path w="120000" h="120000" extrusionOk="0">
                <a:moveTo>
                  <a:pt x="0" y="0"/>
                </a:moveTo>
                <a:lnTo>
                  <a:pt x="120000" y="0"/>
                </a:lnTo>
                <a:lnTo>
                  <a:pt x="120000" y="120000"/>
                </a:lnTo>
                <a:lnTo>
                  <a:pt x="0" y="120000"/>
                </a:lnTo>
                <a:close/>
              </a:path>
            </a:pathLst>
          </a:custGeom>
          <a:noFill/>
          <a:ln w="12600" cap="sq" cmpd="sng">
            <a:solidFill>
              <a:srgbClr val="000000"/>
            </a:solidFill>
            <a:prstDash val="solid"/>
            <a:miter lim="800000"/>
            <a:headEnd type="none" w="med" len="med"/>
            <a:tailEnd type="none" w="med" len="med"/>
          </a:ln>
        </p:spPr>
      </p:sp>
      <p:sp>
        <p:nvSpPr>
          <p:cNvPr id="729" name="Shape 729"/>
          <p:cNvSpPr txBox="1">
            <a:spLocks noGrp="1"/>
          </p:cNvSpPr>
          <p:nvPr>
            <p:ph type="body" idx="1"/>
          </p:nvPr>
        </p:nvSpPr>
        <p:spPr>
          <a:xfrm>
            <a:off x="574431" y="3505199"/>
            <a:ext cx="5709000" cy="5040900"/>
          </a:xfrm>
          <a:prstGeom prst="rect">
            <a:avLst/>
          </a:prstGeom>
          <a:noFill/>
          <a:ln>
            <a:noFill/>
          </a:ln>
        </p:spPr>
        <p:txBody>
          <a:bodyPr wrap="square" lIns="91425" tIns="91425" rIns="91425" bIns="91425" anchor="t" anchorCtr="0">
            <a:noAutofit/>
          </a:bodyPr>
          <a:lstStyle/>
          <a:p>
            <a:pPr marL="0" marR="0" lvl="0" indent="-76200" algn="l" rtl="0">
              <a:spcBef>
                <a:spcPts val="0"/>
              </a:spcBef>
              <a:spcAft>
                <a:spcPts val="0"/>
              </a:spcAft>
              <a:buClr>
                <a:srgbClr val="000000"/>
              </a:buClr>
              <a:buSzPts val="1200"/>
              <a:buFont typeface="Times New Roman"/>
              <a:buNone/>
            </a:pPr>
            <a:r>
              <a:rPr lang="en-US" sz="1200" b="0" i="0" u="none" strike="noStrike" cap="none" dirty="0">
                <a:solidFill>
                  <a:srgbClr val="000000"/>
                </a:solidFill>
                <a:latin typeface="Times New Roman"/>
                <a:ea typeface="Times New Roman"/>
                <a:cs typeface="Times New Roman"/>
                <a:sym typeface="Times New Roman"/>
              </a:rPr>
              <a:t>Please say, in a sentence or two why you think either way&gt; Start a </a:t>
            </a:r>
            <a:r>
              <a:rPr lang="en-US" sz="1200" b="0" i="0" u="none" strike="noStrike" cap="none" dirty="0" err="1">
                <a:solidFill>
                  <a:srgbClr val="000000"/>
                </a:solidFill>
                <a:latin typeface="Times New Roman"/>
                <a:ea typeface="Times New Roman"/>
                <a:cs typeface="Times New Roman"/>
                <a:sym typeface="Times New Roman"/>
              </a:rPr>
              <a:t>disussion</a:t>
            </a:r>
          </a:p>
          <a:p>
            <a:pPr marL="0" marR="0" lvl="0" indent="-76200" algn="l" rtl="0">
              <a:spcBef>
                <a:spcPts val="0"/>
              </a:spcBef>
              <a:spcAft>
                <a:spcPts val="0"/>
              </a:spcAft>
              <a:buClr>
                <a:srgbClr val="000000"/>
              </a:buClr>
              <a:buSzPts val="1200"/>
              <a:buFont typeface="Times New Roman"/>
              <a:buNone/>
            </a:pPr>
            <a:r>
              <a:rPr lang="en-US" sz="1200" b="0" i="0" u="none" strike="noStrike" cap="none" dirty="0" err="1">
                <a:solidFill>
                  <a:srgbClr val="000000"/>
                </a:solidFill>
                <a:latin typeface="Times New Roman"/>
                <a:ea typeface="Times New Roman"/>
                <a:cs typeface="Times New Roman"/>
                <a:sym typeface="Times New Roman"/>
              </a:rPr>
              <a:t>----- Meeting Notes (12/18/17 14:05) -----</a:t>
            </a:r>
          </a:p>
          <a:p>
            <a:pPr marL="0" marR="0" lvl="0" indent="-76200" algn="l" rtl="0">
              <a:spcBef>
                <a:spcPts val="0"/>
              </a:spcBef>
              <a:spcAft>
                <a:spcPts val="0"/>
              </a:spcAft>
              <a:buClr>
                <a:srgbClr val="000000"/>
              </a:buClr>
              <a:buSzPts val="1200"/>
              <a:buFont typeface="Times New Roman"/>
              <a:buNone/>
            </a:pPr>
            <a:r>
              <a:rPr lang="en-US" sz="1200" b="0" i="0" u="none" strike="noStrike" cap="none" dirty="0" err="1">
                <a:solidFill>
                  <a:srgbClr val="000000"/>
                </a:solidFill>
                <a:latin typeface="Times New Roman"/>
                <a:ea typeface="Times New Roman"/>
                <a:cs typeface="Times New Roman"/>
                <a:sym typeface="Times New Roman"/>
              </a:rPr>
              <a:t> </a:t>
            </a:r>
            <a:endParaRPr lang="en-US" sz="1200" b="0" i="0" u="none" strike="noStrike" cap="none" dirty="0">
              <a:solidFill>
                <a:srgbClr val="000000"/>
              </a:solidFill>
              <a:latin typeface="Times New Roman"/>
              <a:ea typeface="Times New Roman"/>
              <a:cs typeface="Times New Roman"/>
              <a:sym typeface="Times New Roman"/>
            </a:endParaRPr>
          </a:p>
        </p:txBody>
      </p:sp>
      <p:sp>
        <p:nvSpPr>
          <p:cNvPr id="730" name="Shape 730"/>
          <p:cNvSpPr txBox="1">
            <a:spLocks noGrp="1"/>
          </p:cNvSpPr>
          <p:nvPr>
            <p:ph type="sldNum" idx="12"/>
          </p:nvPr>
        </p:nvSpPr>
        <p:spPr>
          <a:xfrm>
            <a:off x="3886200" y="8686800"/>
            <a:ext cx="2971800" cy="457200"/>
          </a:xfrm>
          <a:prstGeom prst="rect">
            <a:avLst/>
          </a:prstGeom>
          <a:noFill/>
          <a:ln>
            <a:noFill/>
          </a:ln>
        </p:spPr>
        <p:txBody>
          <a:bodyPr wrap="square" lIns="91425" tIns="45700" rIns="91425" bIns="45700" anchor="b" anchorCtr="0">
            <a:noAutofit/>
          </a:bodyPr>
          <a:lstStyle/>
          <a:p>
            <a:pPr marL="215900" marR="0" lvl="0" indent="-250190" algn="r" rtl="0">
              <a:spcBef>
                <a:spcPts val="0"/>
              </a:spcBef>
              <a:spcAft>
                <a:spcPts val="0"/>
              </a:spcAft>
              <a:buClr>
                <a:srgbClr val="000000"/>
              </a:buClr>
              <a:buSzPts val="540"/>
              <a:buFont typeface="Arial"/>
              <a:buNone/>
            </a:pPr>
            <a:fld id="{00000000-1234-1234-1234-123412341234}" type="slidenum">
              <a:rPr lang="en-US" sz="1200">
                <a:solidFill>
                  <a:srgbClr val="000000"/>
                </a:solidFill>
                <a:latin typeface="Times New Roman"/>
                <a:ea typeface="Times New Roman"/>
                <a:cs typeface="Times New Roman"/>
                <a:sym typeface="Times New Roman"/>
              </a:rPr>
              <a:t>69</a:t>
            </a:fld>
            <a:endParaRPr lang="en-US" sz="1200">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49966442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Ask participants to discuss this: Either in small groups or in the plenum.</a:t>
            </a:r>
          </a:p>
        </p:txBody>
      </p:sp>
      <p:sp>
        <p:nvSpPr>
          <p:cNvPr id="4" name="Slide Number Placeholder 3"/>
          <p:cNvSpPr>
            <a:spLocks noGrp="1"/>
          </p:cNvSpPr>
          <p:nvPr>
            <p:ph type="sldNum" idx="10"/>
          </p:nvPr>
        </p:nvSpPr>
        <p:spPr/>
        <p:txBody>
          <a:bodyPr/>
          <a:lstStyle/>
          <a:p>
            <a:pPr marL="215900" marR="0" lvl="0" indent="-250190" algn="r" rtl="0">
              <a:spcBef>
                <a:spcPts val="0"/>
              </a:spcBef>
              <a:spcAft>
                <a:spcPts val="0"/>
              </a:spcAft>
              <a:buClr>
                <a:srgbClr val="000000"/>
              </a:buClr>
              <a:buSzPts val="540"/>
              <a:buFont typeface="Noto Sans Symbols"/>
              <a:buNone/>
            </a:pPr>
            <a:fld id="{00000000-1234-1234-1234-123412341234}" type="slidenum">
              <a:rPr lang="en-US" sz="1200" b="0" i="0" u="none" strike="noStrike" cap="none" smtClean="0">
                <a:solidFill>
                  <a:srgbClr val="000000"/>
                </a:solidFill>
                <a:latin typeface="Times New Roman"/>
                <a:ea typeface="Times New Roman"/>
                <a:cs typeface="Times New Roman"/>
                <a:sym typeface="Times New Roman"/>
              </a:rPr>
              <a:t>70</a:t>
            </a:fld>
            <a:endParaRPr lang="en-US" sz="1200" b="0" i="0" u="none" strike="noStrike" cap="none">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514783429"/>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4"/>
        <p:cNvGrpSpPr/>
        <p:nvPr/>
      </p:nvGrpSpPr>
      <p:grpSpPr>
        <a:xfrm>
          <a:off x="0" y="0"/>
          <a:ext cx="0" cy="0"/>
          <a:chOff x="0" y="0"/>
          <a:chExt cx="0" cy="0"/>
        </a:xfrm>
      </p:grpSpPr>
      <p:sp>
        <p:nvSpPr>
          <p:cNvPr id="735" name="Shape 735"/>
          <p:cNvSpPr>
            <a:spLocks noGrp="1" noRot="1" noChangeAspect="1"/>
          </p:cNvSpPr>
          <p:nvPr>
            <p:ph type="sldImg" idx="2"/>
          </p:nvPr>
        </p:nvSpPr>
        <p:spPr>
          <a:xfrm>
            <a:off x="1512888" y="517525"/>
            <a:ext cx="3832225" cy="2874963"/>
          </a:xfrm>
          <a:custGeom>
            <a:avLst/>
            <a:gdLst/>
            <a:ahLst/>
            <a:cxnLst/>
            <a:rect l="0" t="0" r="0" b="0"/>
            <a:pathLst>
              <a:path w="120000" h="120000" extrusionOk="0">
                <a:moveTo>
                  <a:pt x="0" y="0"/>
                </a:moveTo>
                <a:lnTo>
                  <a:pt x="120000" y="0"/>
                </a:lnTo>
                <a:lnTo>
                  <a:pt x="120000" y="120000"/>
                </a:lnTo>
                <a:lnTo>
                  <a:pt x="0" y="120000"/>
                </a:lnTo>
                <a:close/>
              </a:path>
            </a:pathLst>
          </a:custGeom>
          <a:noFill/>
          <a:ln w="12600" cap="sq" cmpd="sng">
            <a:solidFill>
              <a:srgbClr val="000000"/>
            </a:solidFill>
            <a:prstDash val="solid"/>
            <a:miter lim="800000"/>
            <a:headEnd type="none" w="med" len="med"/>
            <a:tailEnd type="none" w="med" len="med"/>
          </a:ln>
        </p:spPr>
      </p:sp>
      <p:sp>
        <p:nvSpPr>
          <p:cNvPr id="736" name="Shape 736"/>
          <p:cNvSpPr txBox="1">
            <a:spLocks noGrp="1"/>
          </p:cNvSpPr>
          <p:nvPr>
            <p:ph type="body" idx="1"/>
          </p:nvPr>
        </p:nvSpPr>
        <p:spPr>
          <a:xfrm>
            <a:off x="574431" y="3505199"/>
            <a:ext cx="5709000" cy="5040900"/>
          </a:xfrm>
          <a:prstGeom prst="rect">
            <a:avLst/>
          </a:prstGeom>
          <a:noFill/>
          <a:ln>
            <a:noFill/>
          </a:ln>
        </p:spPr>
        <p:txBody>
          <a:bodyPr wrap="square" lIns="91425" tIns="91425" rIns="91425" bIns="91425" anchor="t" anchorCtr="0">
            <a:noAutofit/>
          </a:bodyPr>
          <a:lstStyle/>
          <a:p>
            <a:pPr marL="0" marR="0" lvl="0" indent="-76200" algn="l" rtl="0">
              <a:spcBef>
                <a:spcPts val="0"/>
              </a:spcBef>
              <a:spcAft>
                <a:spcPts val="0"/>
              </a:spcAft>
              <a:buClr>
                <a:srgbClr val="000000"/>
              </a:buClr>
              <a:buSzPts val="1200"/>
              <a:buFont typeface="Times New Roman"/>
              <a:buNone/>
            </a:pPr>
            <a:r>
              <a:rPr lang="en-US" sz="1200" b="0" i="0" u="none" strike="noStrike" cap="none">
                <a:solidFill>
                  <a:srgbClr val="000000"/>
                </a:solidFill>
                <a:latin typeface="Times New Roman"/>
                <a:ea typeface="Times New Roman"/>
                <a:cs typeface="Times New Roman"/>
                <a:sym typeface="Times New Roman"/>
              </a:rPr>
              <a:t>On first sight it seems that giving a CSIRT a lot of authority will make incident response much quicker. But that seems a fallacy: CSIRTs operate, as we have seen, on the basis of trust. Ordering someone to something usually does not increase trust. Having no or little authority means a CSIRT has to make a convincing case, and needs to understand all implications, in particular the business implications of its actions. </a:t>
            </a:r>
          </a:p>
          <a:p>
            <a:pPr marL="0" marR="0" lvl="0" indent="-76200" algn="l" rtl="0">
              <a:spcBef>
                <a:spcPts val="0"/>
              </a:spcBef>
              <a:spcAft>
                <a:spcPts val="0"/>
              </a:spcAft>
              <a:buClr>
                <a:srgbClr val="000000"/>
              </a:buClr>
              <a:buSzPts val="1200"/>
              <a:buFont typeface="Times New Roman"/>
              <a:buNone/>
            </a:pPr>
            <a:r>
              <a:rPr lang="en-US" sz="1200" b="0" i="0" u="none" strike="noStrike" cap="none">
                <a:solidFill>
                  <a:srgbClr val="000000"/>
                </a:solidFill>
                <a:latin typeface="Times New Roman"/>
                <a:ea typeface="Times New Roman"/>
                <a:cs typeface="Times New Roman"/>
                <a:sym typeface="Times New Roman"/>
              </a:rPr>
              <a:t>Typically, in an Organisation it’s the CIO or CSO that has the authority to order things. Outside an organisation its typically law enforcement that takes this role. It’s very important to realize, that a CSIRT does not take on either of these roles. Not for moral reasons, but because it weakens its effectiveness. </a:t>
            </a:r>
          </a:p>
          <a:p>
            <a:pPr marL="0" marR="0" lvl="0" indent="-76200" algn="l" rtl="0">
              <a:spcBef>
                <a:spcPts val="0"/>
              </a:spcBef>
              <a:spcAft>
                <a:spcPts val="0"/>
              </a:spcAft>
              <a:buClr>
                <a:srgbClr val="000000"/>
              </a:buClr>
              <a:buSzPts val="1200"/>
              <a:buFont typeface="Times New Roman"/>
              <a:buNone/>
            </a:pPr>
            <a:endParaRPr sz="1200" b="0" i="0" u="none" strike="noStrike" cap="none">
              <a:solidFill>
                <a:srgbClr val="000000"/>
              </a:solidFill>
              <a:latin typeface="Times New Roman"/>
              <a:ea typeface="Times New Roman"/>
              <a:cs typeface="Times New Roman"/>
              <a:sym typeface="Times New Roman"/>
            </a:endParaRPr>
          </a:p>
        </p:txBody>
      </p:sp>
      <p:sp>
        <p:nvSpPr>
          <p:cNvPr id="737" name="Shape 737"/>
          <p:cNvSpPr txBox="1">
            <a:spLocks noGrp="1"/>
          </p:cNvSpPr>
          <p:nvPr>
            <p:ph type="sldNum" idx="12"/>
          </p:nvPr>
        </p:nvSpPr>
        <p:spPr>
          <a:xfrm>
            <a:off x="3886200" y="8686800"/>
            <a:ext cx="2971800" cy="457200"/>
          </a:xfrm>
          <a:prstGeom prst="rect">
            <a:avLst/>
          </a:prstGeom>
          <a:noFill/>
          <a:ln>
            <a:noFill/>
          </a:ln>
        </p:spPr>
        <p:txBody>
          <a:bodyPr wrap="square" lIns="91425" tIns="45700" rIns="91425" bIns="45700" anchor="b" anchorCtr="0">
            <a:noAutofit/>
          </a:bodyPr>
          <a:lstStyle/>
          <a:p>
            <a:pPr marL="215900" marR="0" lvl="0" indent="-250190" algn="r" rtl="0">
              <a:spcBef>
                <a:spcPts val="0"/>
              </a:spcBef>
              <a:spcAft>
                <a:spcPts val="0"/>
              </a:spcAft>
              <a:buClr>
                <a:srgbClr val="000000"/>
              </a:buClr>
              <a:buSzPts val="540"/>
              <a:buFont typeface="Noto Sans Symbols"/>
              <a:buNone/>
            </a:pPr>
            <a:fld id="{00000000-1234-1234-1234-123412341234}" type="slidenum">
              <a:rPr lang="en-US" sz="1200">
                <a:solidFill>
                  <a:srgbClr val="000000"/>
                </a:solidFill>
                <a:latin typeface="Times New Roman"/>
                <a:ea typeface="Times New Roman"/>
                <a:cs typeface="Times New Roman"/>
                <a:sym typeface="Times New Roman"/>
              </a:rPr>
              <a:t>71</a:t>
            </a:fld>
            <a:endParaRPr lang="en-US" sz="1200">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11989984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Shape 77"/>
          <p:cNvSpPr txBox="1">
            <a:spLocks noGrp="1"/>
          </p:cNvSpPr>
          <p:nvPr>
            <p:ph type="body" idx="1"/>
          </p:nvPr>
        </p:nvSpPr>
        <p:spPr>
          <a:xfrm>
            <a:off x="685800" y="4343400"/>
            <a:ext cx="5484813" cy="4113213"/>
          </a:xfrm>
          <a:prstGeom prst="rect">
            <a:avLst/>
          </a:prstGeom>
        </p:spPr>
        <p:txBody>
          <a:bodyPr wrap="square" lIns="91425" tIns="91425" rIns="91425" bIns="91425" anchor="t" anchorCtr="0">
            <a:noAutofit/>
          </a:bodyPr>
          <a:lstStyle/>
          <a:p>
            <a:pPr marL="0" lvl="0" indent="0">
              <a:spcBef>
                <a:spcPts val="0"/>
              </a:spcBef>
              <a:buNone/>
            </a:pPr>
            <a:r>
              <a:rPr lang="en-US"/>
              <a:t>This slide has to be updated for each session. It describes the general flow of the session and makes breaks predictable to the attendees.</a:t>
            </a:r>
          </a:p>
        </p:txBody>
      </p:sp>
      <p:sp>
        <p:nvSpPr>
          <p:cNvPr id="78" name="Shape 78"/>
          <p:cNvSpPr>
            <a:spLocks noGrp="1" noRot="1" noChangeAspect="1"/>
          </p:cNvSpPr>
          <p:nvPr>
            <p:ph type="sldImg" idx="2"/>
          </p:nvPr>
        </p:nvSpPr>
        <p:spPr>
          <a:xfrm>
            <a:off x="1143000" y="685800"/>
            <a:ext cx="4570413" cy="3427413"/>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4889869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1"/>
        <p:cNvGrpSpPr/>
        <p:nvPr/>
      </p:nvGrpSpPr>
      <p:grpSpPr>
        <a:xfrm>
          <a:off x="0" y="0"/>
          <a:ext cx="0" cy="0"/>
          <a:chOff x="0" y="0"/>
          <a:chExt cx="0" cy="0"/>
        </a:xfrm>
      </p:grpSpPr>
      <p:sp>
        <p:nvSpPr>
          <p:cNvPr id="742" name="Shape 742"/>
          <p:cNvSpPr>
            <a:spLocks noGrp="1" noRot="1" noChangeAspect="1"/>
          </p:cNvSpPr>
          <p:nvPr>
            <p:ph type="sldImg" idx="2"/>
          </p:nvPr>
        </p:nvSpPr>
        <p:spPr>
          <a:xfrm>
            <a:off x="1512888" y="517525"/>
            <a:ext cx="3832225" cy="2874963"/>
          </a:xfrm>
          <a:custGeom>
            <a:avLst/>
            <a:gdLst/>
            <a:ahLst/>
            <a:cxnLst/>
            <a:rect l="0" t="0" r="0" b="0"/>
            <a:pathLst>
              <a:path w="120000" h="120000" extrusionOk="0">
                <a:moveTo>
                  <a:pt x="0" y="0"/>
                </a:moveTo>
                <a:lnTo>
                  <a:pt x="120000" y="0"/>
                </a:lnTo>
                <a:lnTo>
                  <a:pt x="120000" y="120000"/>
                </a:lnTo>
                <a:lnTo>
                  <a:pt x="0" y="120000"/>
                </a:lnTo>
                <a:close/>
              </a:path>
            </a:pathLst>
          </a:custGeom>
          <a:noFill/>
          <a:ln w="12600" cap="sq" cmpd="sng">
            <a:solidFill>
              <a:srgbClr val="000000"/>
            </a:solidFill>
            <a:prstDash val="solid"/>
            <a:miter lim="800000"/>
            <a:headEnd type="none" w="med" len="med"/>
            <a:tailEnd type="none" w="med" len="med"/>
          </a:ln>
        </p:spPr>
      </p:sp>
      <p:sp>
        <p:nvSpPr>
          <p:cNvPr id="743" name="Shape 743"/>
          <p:cNvSpPr txBox="1">
            <a:spLocks noGrp="1"/>
          </p:cNvSpPr>
          <p:nvPr>
            <p:ph type="body" idx="1"/>
          </p:nvPr>
        </p:nvSpPr>
        <p:spPr>
          <a:xfrm>
            <a:off x="574431" y="3505199"/>
            <a:ext cx="5709000" cy="5040900"/>
          </a:xfrm>
          <a:prstGeom prst="rect">
            <a:avLst/>
          </a:prstGeom>
          <a:noFill/>
          <a:ln>
            <a:noFill/>
          </a:ln>
        </p:spPr>
        <p:txBody>
          <a:bodyPr wrap="square" lIns="91425" tIns="91425" rIns="91425" bIns="91425" anchor="t" anchorCtr="0">
            <a:noAutofit/>
          </a:bodyPr>
          <a:lstStyle/>
          <a:p>
            <a:pPr marL="0" marR="0" lvl="0" indent="-76200" algn="l" rtl="0">
              <a:spcBef>
                <a:spcPts val="0"/>
              </a:spcBef>
              <a:spcAft>
                <a:spcPts val="0"/>
              </a:spcAft>
              <a:buClr>
                <a:srgbClr val="000000"/>
              </a:buClr>
              <a:buSzPts val="1200"/>
              <a:buFont typeface="Times New Roman"/>
              <a:buNone/>
            </a:pPr>
            <a:r>
              <a:rPr lang="en-US" sz="1200" b="0" i="0" u="none" strike="noStrike" cap="none">
                <a:solidFill>
                  <a:srgbClr val="000000"/>
                </a:solidFill>
                <a:latin typeface="Times New Roman"/>
                <a:ea typeface="Times New Roman"/>
                <a:cs typeface="Times New Roman"/>
                <a:sym typeface="Times New Roman"/>
              </a:rPr>
              <a:t>On first sight it seems that giving a CSIRT a lot of authority will make incident response much quicker. But that seems a fallacy: CSIRTs operate, as we have seen, on the basis of trust. Ordering someone to something usually does not increase trust. Having no or little authority means a CSIRT has to make a convincing case, and needs to understand all implications, in particular the business implications of its actions. </a:t>
            </a:r>
          </a:p>
          <a:p>
            <a:pPr marL="0" marR="0" lvl="0" indent="-76200" algn="l" rtl="0">
              <a:spcBef>
                <a:spcPts val="0"/>
              </a:spcBef>
              <a:spcAft>
                <a:spcPts val="0"/>
              </a:spcAft>
              <a:buClr>
                <a:srgbClr val="000000"/>
              </a:buClr>
              <a:buSzPts val="1200"/>
              <a:buFont typeface="Times New Roman"/>
              <a:buNone/>
            </a:pPr>
            <a:r>
              <a:rPr lang="en-US" sz="1200" b="0" i="0" u="none" strike="noStrike" cap="none">
                <a:solidFill>
                  <a:srgbClr val="000000"/>
                </a:solidFill>
                <a:latin typeface="Times New Roman"/>
                <a:ea typeface="Times New Roman"/>
                <a:cs typeface="Times New Roman"/>
                <a:sym typeface="Times New Roman"/>
              </a:rPr>
              <a:t>Typically, in an Organisation it’s the CIO or CSO that has the authority to order things. Outside an organisation its typically law enforcement that takes this role. It’s very important to realize, that a CSIRT does not take on either of these roles. Not for moral reasons, but because it weakens its effectiveness. </a:t>
            </a:r>
          </a:p>
          <a:p>
            <a:pPr marL="0" marR="0" lvl="0" indent="-76200" algn="l" rtl="0">
              <a:spcBef>
                <a:spcPts val="0"/>
              </a:spcBef>
              <a:spcAft>
                <a:spcPts val="0"/>
              </a:spcAft>
              <a:buClr>
                <a:srgbClr val="000000"/>
              </a:buClr>
              <a:buSzPts val="1200"/>
              <a:buFont typeface="Times New Roman"/>
              <a:buNone/>
            </a:pPr>
            <a:endParaRPr sz="1200" b="0" i="0" u="none" strike="noStrike" cap="none">
              <a:solidFill>
                <a:srgbClr val="000000"/>
              </a:solidFill>
              <a:latin typeface="Times New Roman"/>
              <a:ea typeface="Times New Roman"/>
              <a:cs typeface="Times New Roman"/>
              <a:sym typeface="Times New Roman"/>
            </a:endParaRPr>
          </a:p>
        </p:txBody>
      </p:sp>
      <p:sp>
        <p:nvSpPr>
          <p:cNvPr id="744" name="Shape 744"/>
          <p:cNvSpPr txBox="1">
            <a:spLocks noGrp="1"/>
          </p:cNvSpPr>
          <p:nvPr>
            <p:ph type="sldNum" idx="12"/>
          </p:nvPr>
        </p:nvSpPr>
        <p:spPr>
          <a:xfrm>
            <a:off x="3886200" y="8686800"/>
            <a:ext cx="2971800" cy="457200"/>
          </a:xfrm>
          <a:prstGeom prst="rect">
            <a:avLst/>
          </a:prstGeom>
          <a:noFill/>
          <a:ln>
            <a:noFill/>
          </a:ln>
        </p:spPr>
        <p:txBody>
          <a:bodyPr wrap="square" lIns="91425" tIns="45700" rIns="91425" bIns="45700" anchor="b" anchorCtr="0">
            <a:noAutofit/>
          </a:bodyPr>
          <a:lstStyle/>
          <a:p>
            <a:pPr marL="215900" marR="0" lvl="0" indent="-250190" algn="r" rtl="0">
              <a:spcBef>
                <a:spcPts val="0"/>
              </a:spcBef>
              <a:spcAft>
                <a:spcPts val="0"/>
              </a:spcAft>
              <a:buClr>
                <a:srgbClr val="000000"/>
              </a:buClr>
              <a:buSzPts val="540"/>
              <a:buFont typeface="Noto Sans Symbols"/>
              <a:buNone/>
            </a:pPr>
            <a:fld id="{00000000-1234-1234-1234-123412341234}" type="slidenum">
              <a:rPr lang="en-US" sz="1200">
                <a:solidFill>
                  <a:srgbClr val="000000"/>
                </a:solidFill>
                <a:latin typeface="Times New Roman"/>
                <a:ea typeface="Times New Roman"/>
                <a:cs typeface="Times New Roman"/>
                <a:sym typeface="Times New Roman"/>
              </a:rPr>
              <a:t>72</a:t>
            </a:fld>
            <a:endParaRPr lang="en-US" sz="1200">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172760363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8"/>
        <p:cNvGrpSpPr/>
        <p:nvPr/>
      </p:nvGrpSpPr>
      <p:grpSpPr>
        <a:xfrm>
          <a:off x="0" y="0"/>
          <a:ext cx="0" cy="0"/>
          <a:chOff x="0" y="0"/>
          <a:chExt cx="0" cy="0"/>
        </a:xfrm>
      </p:grpSpPr>
      <p:sp>
        <p:nvSpPr>
          <p:cNvPr id="749" name="Shape 749"/>
          <p:cNvSpPr>
            <a:spLocks noGrp="1" noRot="1" noChangeAspect="1"/>
          </p:cNvSpPr>
          <p:nvPr>
            <p:ph type="sldImg" idx="2"/>
          </p:nvPr>
        </p:nvSpPr>
        <p:spPr>
          <a:xfrm>
            <a:off x="1512888" y="517525"/>
            <a:ext cx="3832225" cy="2874963"/>
          </a:xfrm>
          <a:custGeom>
            <a:avLst/>
            <a:gdLst/>
            <a:ahLst/>
            <a:cxnLst/>
            <a:rect l="0" t="0" r="0" b="0"/>
            <a:pathLst>
              <a:path w="120000" h="120000" extrusionOk="0">
                <a:moveTo>
                  <a:pt x="0" y="0"/>
                </a:moveTo>
                <a:lnTo>
                  <a:pt x="120000" y="0"/>
                </a:lnTo>
                <a:lnTo>
                  <a:pt x="120000" y="120000"/>
                </a:lnTo>
                <a:lnTo>
                  <a:pt x="0" y="120000"/>
                </a:lnTo>
                <a:close/>
              </a:path>
            </a:pathLst>
          </a:custGeom>
          <a:noFill/>
          <a:ln w="12600" cap="sq" cmpd="sng">
            <a:solidFill>
              <a:srgbClr val="000000"/>
            </a:solidFill>
            <a:prstDash val="solid"/>
            <a:miter lim="800000"/>
            <a:headEnd type="none" w="med" len="med"/>
            <a:tailEnd type="none" w="med" len="med"/>
          </a:ln>
        </p:spPr>
      </p:sp>
      <p:sp>
        <p:nvSpPr>
          <p:cNvPr id="750" name="Shape 750"/>
          <p:cNvSpPr txBox="1">
            <a:spLocks noGrp="1"/>
          </p:cNvSpPr>
          <p:nvPr>
            <p:ph type="body" idx="1"/>
          </p:nvPr>
        </p:nvSpPr>
        <p:spPr>
          <a:xfrm>
            <a:off x="574431" y="3505199"/>
            <a:ext cx="5709000" cy="5040900"/>
          </a:xfrm>
          <a:prstGeom prst="rect">
            <a:avLst/>
          </a:prstGeom>
          <a:noFill/>
          <a:ln>
            <a:noFill/>
          </a:ln>
        </p:spPr>
        <p:txBody>
          <a:bodyPr wrap="square" lIns="91425" tIns="91425" rIns="91425" bIns="91425" anchor="t" anchorCtr="0">
            <a:noAutofit/>
          </a:bodyPr>
          <a:lstStyle/>
          <a:p>
            <a:pPr marL="0" marR="0" lvl="0" indent="-76200" algn="l" rtl="0">
              <a:spcBef>
                <a:spcPts val="0"/>
              </a:spcBef>
              <a:spcAft>
                <a:spcPts val="0"/>
              </a:spcAft>
              <a:buClr>
                <a:srgbClr val="000000"/>
              </a:buClr>
              <a:buSzPts val="1200"/>
              <a:buFont typeface="Times New Roman"/>
              <a:buNone/>
            </a:pPr>
            <a:r>
              <a:rPr lang="en-US" sz="1200" b="0" i="0" u="none" strike="noStrike" cap="none">
                <a:solidFill>
                  <a:srgbClr val="000000"/>
                </a:solidFill>
                <a:latin typeface="Times New Roman"/>
                <a:ea typeface="Times New Roman"/>
                <a:cs typeface="Times New Roman"/>
                <a:sym typeface="Times New Roman"/>
              </a:rPr>
              <a:t>It was argued that CSIRTs typically should not be given too much authority and let be operated in an open and informal way (network paradigm). However this does not mean there should be no policies/conventions/laws etc. But they need to respect the reality of CISRTs interacting with society in a globalized world (despite popular belief, the internet does not stop at borders). </a:t>
            </a:r>
          </a:p>
          <a:p>
            <a:pPr marL="0" marR="0" lvl="0" indent="-76200" algn="l" rtl="0">
              <a:spcBef>
                <a:spcPts val="0"/>
              </a:spcBef>
              <a:spcAft>
                <a:spcPts val="0"/>
              </a:spcAft>
              <a:buClr>
                <a:srgbClr val="000000"/>
              </a:buClr>
              <a:buSzPts val="1200"/>
              <a:buFont typeface="Times New Roman"/>
              <a:buNone/>
            </a:pPr>
            <a:r>
              <a:rPr lang="en-US" sz="1200" b="0" i="0" u="none" strike="noStrike" cap="none">
                <a:solidFill>
                  <a:srgbClr val="000000"/>
                </a:solidFill>
                <a:latin typeface="Times New Roman"/>
                <a:ea typeface="Times New Roman"/>
                <a:cs typeface="Times New Roman"/>
                <a:sym typeface="Times New Roman"/>
              </a:rPr>
              <a:t>So polices should have a clear scope. What do they apply to?</a:t>
            </a:r>
          </a:p>
          <a:p>
            <a:pPr marL="0" marR="0" lvl="0" indent="-76200" algn="l" rtl="0">
              <a:spcBef>
                <a:spcPts val="0"/>
              </a:spcBef>
              <a:spcAft>
                <a:spcPts val="0"/>
              </a:spcAft>
              <a:buClr>
                <a:srgbClr val="000000"/>
              </a:buClr>
              <a:buSzPts val="1200"/>
              <a:buFont typeface="Times New Roman"/>
              <a:buNone/>
            </a:pPr>
            <a:r>
              <a:rPr lang="en-US" sz="1200" b="0" i="0" u="none" strike="noStrike" cap="none">
                <a:solidFill>
                  <a:srgbClr val="000000"/>
                </a:solidFill>
                <a:latin typeface="Times New Roman"/>
                <a:ea typeface="Times New Roman"/>
                <a:cs typeface="Times New Roman"/>
                <a:sym typeface="Times New Roman"/>
              </a:rPr>
              <a:t>Policies should be formulated open, a CSIRT may, rather than must.</a:t>
            </a:r>
          </a:p>
          <a:p>
            <a:pPr marL="0" marR="0" lvl="0" indent="-76200" algn="l" rtl="0">
              <a:spcBef>
                <a:spcPts val="0"/>
              </a:spcBef>
              <a:spcAft>
                <a:spcPts val="0"/>
              </a:spcAft>
              <a:buClr>
                <a:srgbClr val="000000"/>
              </a:buClr>
              <a:buSzPts val="1200"/>
              <a:buFont typeface="Times New Roman"/>
              <a:buNone/>
            </a:pPr>
            <a:r>
              <a:rPr lang="en-US" sz="1200" b="0" i="0" u="none" strike="noStrike" cap="none">
                <a:solidFill>
                  <a:srgbClr val="000000"/>
                </a:solidFill>
                <a:latin typeface="Times New Roman"/>
                <a:ea typeface="Times New Roman"/>
                <a:cs typeface="Times New Roman"/>
                <a:sym typeface="Times New Roman"/>
              </a:rPr>
              <a:t>And is should respect the network paradigm and allow CSIRTs to collaborate with others. </a:t>
            </a:r>
          </a:p>
          <a:p>
            <a:pPr marL="0" marR="0" lvl="0" indent="-76200" algn="l" rtl="0">
              <a:spcBef>
                <a:spcPts val="0"/>
              </a:spcBef>
              <a:spcAft>
                <a:spcPts val="0"/>
              </a:spcAft>
              <a:buClr>
                <a:srgbClr val="000000"/>
              </a:buClr>
              <a:buSzPts val="1200"/>
              <a:buFont typeface="Times New Roman"/>
              <a:buNone/>
            </a:pPr>
            <a:r>
              <a:rPr lang="en-US" sz="1200" b="0" i="0" u="none" strike="noStrike" cap="none">
                <a:solidFill>
                  <a:srgbClr val="000000"/>
                </a:solidFill>
                <a:latin typeface="Times New Roman"/>
                <a:ea typeface="Times New Roman"/>
                <a:cs typeface="Times New Roman"/>
                <a:sym typeface="Times New Roman"/>
              </a:rPr>
              <a:t>A very  good example is the Swiss law governing the use of Internet Domains. IDs are heavily used by criminals too. OFCOM in Switzerland, over the time of two years consulted with the responsible CSIRT to finally com up with the following:</a:t>
            </a:r>
          </a:p>
          <a:p>
            <a:pPr marL="457200" marR="0" lvl="0" indent="-317500" algn="l" rtl="0">
              <a:spcBef>
                <a:spcPts val="0"/>
              </a:spcBef>
              <a:spcAft>
                <a:spcPts val="0"/>
              </a:spcAft>
              <a:buClr>
                <a:srgbClr val="000000"/>
              </a:buClr>
              <a:buSzPts val="1400"/>
              <a:buFont typeface="Times New Roman"/>
              <a:buChar char="-"/>
            </a:pPr>
            <a:r>
              <a:rPr lang="en-US" sz="1200" b="0" i="0" u="none" strike="noStrike" cap="none">
                <a:solidFill>
                  <a:srgbClr val="000000"/>
                </a:solidFill>
                <a:latin typeface="Times New Roman"/>
                <a:ea typeface="Times New Roman"/>
                <a:cs typeface="Times New Roman"/>
                <a:sym typeface="Times New Roman"/>
              </a:rPr>
              <a:t>If there is a strong suspicion that a domain is misused the CSIRT may suspend it for up to five days </a:t>
            </a:r>
          </a:p>
          <a:p>
            <a:pPr marL="457200" marR="0" lvl="0" indent="-317500" algn="l" rtl="0">
              <a:spcBef>
                <a:spcPts val="0"/>
              </a:spcBef>
              <a:spcAft>
                <a:spcPts val="0"/>
              </a:spcAft>
              <a:buClr>
                <a:srgbClr val="000000"/>
              </a:buClr>
              <a:buSzPts val="1400"/>
              <a:buFont typeface="Times New Roman"/>
              <a:buChar char="-"/>
            </a:pPr>
            <a:r>
              <a:rPr lang="en-US" sz="1200" b="0" i="0" u="none" strike="noStrike" cap="none">
                <a:solidFill>
                  <a:srgbClr val="000000"/>
                </a:solidFill>
                <a:latin typeface="Times New Roman"/>
                <a:ea typeface="Times New Roman"/>
                <a:cs typeface="Times New Roman"/>
                <a:sym typeface="Times New Roman"/>
              </a:rPr>
              <a:t>The CISRT may exchange registry data freely with other organisation fighting cybercrime</a:t>
            </a:r>
          </a:p>
          <a:p>
            <a:pPr marL="0" marR="0" lvl="0" indent="-76200" algn="l" rtl="0">
              <a:spcBef>
                <a:spcPts val="0"/>
              </a:spcBef>
              <a:spcAft>
                <a:spcPts val="0"/>
              </a:spcAft>
              <a:buClr>
                <a:srgbClr val="000000"/>
              </a:buClr>
              <a:buSzPts val="1200"/>
              <a:buFont typeface="Times New Roman"/>
              <a:buNone/>
            </a:pPr>
            <a:endParaRPr sz="1200" b="0" i="0" u="none" strike="noStrike" cap="none">
              <a:solidFill>
                <a:srgbClr val="000000"/>
              </a:solidFill>
              <a:latin typeface="Times New Roman"/>
              <a:ea typeface="Times New Roman"/>
              <a:cs typeface="Times New Roman"/>
              <a:sym typeface="Times New Roman"/>
            </a:endParaRPr>
          </a:p>
          <a:p>
            <a:pPr marL="0" marR="0" lvl="0" indent="-76200" algn="l" rtl="0">
              <a:spcBef>
                <a:spcPts val="0"/>
              </a:spcBef>
              <a:spcAft>
                <a:spcPts val="0"/>
              </a:spcAft>
              <a:buClr>
                <a:srgbClr val="000000"/>
              </a:buClr>
              <a:buSzPts val="1200"/>
              <a:buFont typeface="Times New Roman"/>
              <a:buNone/>
            </a:pPr>
            <a:r>
              <a:rPr lang="en-US" sz="1200" b="0" i="0" u="none" strike="noStrike" cap="none">
                <a:solidFill>
                  <a:srgbClr val="000000"/>
                </a:solidFill>
                <a:latin typeface="Times New Roman"/>
                <a:ea typeface="Times New Roman"/>
                <a:cs typeface="Times New Roman"/>
                <a:sym typeface="Times New Roman"/>
              </a:rPr>
              <a:t>This is remarkable for several reasons: </a:t>
            </a:r>
          </a:p>
          <a:p>
            <a:pPr marL="457200" marR="0" lvl="0" indent="-317500" algn="l" rtl="0">
              <a:spcBef>
                <a:spcPts val="0"/>
              </a:spcBef>
              <a:spcAft>
                <a:spcPts val="0"/>
              </a:spcAft>
              <a:buClr>
                <a:srgbClr val="000000"/>
              </a:buClr>
              <a:buSzPts val="1400"/>
              <a:buFont typeface="Times New Roman"/>
              <a:buChar char="-"/>
            </a:pPr>
            <a:r>
              <a:rPr lang="en-US" sz="1200" b="0" i="0" u="none" strike="noStrike" cap="none">
                <a:solidFill>
                  <a:srgbClr val="000000"/>
                </a:solidFill>
                <a:latin typeface="Times New Roman"/>
                <a:ea typeface="Times New Roman"/>
                <a:cs typeface="Times New Roman"/>
                <a:sym typeface="Times New Roman"/>
              </a:rPr>
              <a:t>It allows for mistakes, but asks for due diligence (strong suspicion)</a:t>
            </a:r>
          </a:p>
          <a:p>
            <a:pPr marL="457200" marR="0" lvl="0" indent="-317500" algn="l" rtl="0">
              <a:spcBef>
                <a:spcPts val="0"/>
              </a:spcBef>
              <a:spcAft>
                <a:spcPts val="0"/>
              </a:spcAft>
              <a:buClr>
                <a:srgbClr val="000000"/>
              </a:buClr>
              <a:buSzPts val="1400"/>
              <a:buFont typeface="Times New Roman"/>
              <a:buChar char="-"/>
            </a:pPr>
            <a:r>
              <a:rPr lang="en-US" sz="1200" b="0" i="0" u="none" strike="noStrike" cap="none">
                <a:solidFill>
                  <a:srgbClr val="000000"/>
                </a:solidFill>
                <a:latin typeface="Times New Roman"/>
                <a:ea typeface="Times New Roman"/>
                <a:cs typeface="Times New Roman"/>
                <a:sym typeface="Times New Roman"/>
              </a:rPr>
              <a:t>It allows the CSIRT to shut down a domain, but better solutions are still possible (in reality on 10% are shut down)</a:t>
            </a:r>
          </a:p>
          <a:p>
            <a:pPr marL="457200" marR="0" lvl="0" indent="-317500" algn="l" rtl="0">
              <a:spcBef>
                <a:spcPts val="0"/>
              </a:spcBef>
              <a:spcAft>
                <a:spcPts val="0"/>
              </a:spcAft>
              <a:buClr>
                <a:srgbClr val="000000"/>
              </a:buClr>
              <a:buSzPts val="1400"/>
              <a:buFont typeface="Times New Roman"/>
              <a:buChar char="-"/>
            </a:pPr>
            <a:r>
              <a:rPr lang="en-US" sz="1200" b="0" i="0" u="none" strike="noStrike" cap="none">
                <a:solidFill>
                  <a:srgbClr val="000000"/>
                </a:solidFill>
                <a:latin typeface="Times New Roman"/>
                <a:ea typeface="Times New Roman"/>
                <a:cs typeface="Times New Roman"/>
                <a:sym typeface="Times New Roman"/>
              </a:rPr>
              <a:t>It strengthens the CSIRT by allowing it to exchange information</a:t>
            </a:r>
          </a:p>
          <a:p>
            <a:pPr marL="0" marR="0" lvl="0" indent="-76200" algn="l" rtl="0">
              <a:spcBef>
                <a:spcPts val="0"/>
              </a:spcBef>
              <a:spcAft>
                <a:spcPts val="0"/>
              </a:spcAft>
              <a:buClr>
                <a:srgbClr val="000000"/>
              </a:buClr>
              <a:buSzPts val="1200"/>
              <a:buFont typeface="Times New Roman"/>
              <a:buNone/>
            </a:pPr>
            <a:endParaRPr sz="1200" b="0" i="0" u="none" strike="noStrike" cap="none">
              <a:solidFill>
                <a:srgbClr val="000000"/>
              </a:solidFill>
              <a:latin typeface="Times New Roman"/>
              <a:ea typeface="Times New Roman"/>
              <a:cs typeface="Times New Roman"/>
              <a:sym typeface="Times New Roman"/>
            </a:endParaRPr>
          </a:p>
          <a:p>
            <a:pPr marL="0" marR="0" lvl="0" indent="-76200" algn="l" rtl="0">
              <a:spcBef>
                <a:spcPts val="0"/>
              </a:spcBef>
              <a:spcAft>
                <a:spcPts val="0"/>
              </a:spcAft>
              <a:buClr>
                <a:srgbClr val="000000"/>
              </a:buClr>
              <a:buSzPts val="1200"/>
              <a:buFont typeface="Times New Roman"/>
              <a:buNone/>
            </a:pPr>
            <a:endParaRPr sz="1200" b="0" i="0" u="none" strike="noStrike" cap="none">
              <a:solidFill>
                <a:srgbClr val="000000"/>
              </a:solidFill>
              <a:latin typeface="Times New Roman"/>
              <a:ea typeface="Times New Roman"/>
              <a:cs typeface="Times New Roman"/>
              <a:sym typeface="Times New Roman"/>
            </a:endParaRPr>
          </a:p>
          <a:p>
            <a:pPr marL="0" marR="0" lvl="0" indent="-76200" algn="l" rtl="0">
              <a:spcBef>
                <a:spcPts val="0"/>
              </a:spcBef>
              <a:spcAft>
                <a:spcPts val="0"/>
              </a:spcAft>
              <a:buClr>
                <a:srgbClr val="000000"/>
              </a:buClr>
              <a:buSzPts val="1200"/>
              <a:buFont typeface="Times New Roman"/>
              <a:buNone/>
            </a:pPr>
            <a:endParaRPr sz="1200" b="0" i="0" u="none" strike="noStrike" cap="none">
              <a:solidFill>
                <a:srgbClr val="000000"/>
              </a:solidFill>
              <a:latin typeface="Times New Roman"/>
              <a:ea typeface="Times New Roman"/>
              <a:cs typeface="Times New Roman"/>
              <a:sym typeface="Times New Roman"/>
            </a:endParaRPr>
          </a:p>
        </p:txBody>
      </p:sp>
      <p:sp>
        <p:nvSpPr>
          <p:cNvPr id="751" name="Shape 751"/>
          <p:cNvSpPr txBox="1">
            <a:spLocks noGrp="1"/>
          </p:cNvSpPr>
          <p:nvPr>
            <p:ph type="sldNum" idx="12"/>
          </p:nvPr>
        </p:nvSpPr>
        <p:spPr>
          <a:xfrm>
            <a:off x="3886200" y="8686800"/>
            <a:ext cx="2971800" cy="457200"/>
          </a:xfrm>
          <a:prstGeom prst="rect">
            <a:avLst/>
          </a:prstGeom>
          <a:noFill/>
          <a:ln>
            <a:noFill/>
          </a:ln>
        </p:spPr>
        <p:txBody>
          <a:bodyPr wrap="square" lIns="91425" tIns="45700" rIns="91425" bIns="45700" anchor="b" anchorCtr="0">
            <a:noAutofit/>
          </a:bodyPr>
          <a:lstStyle/>
          <a:p>
            <a:pPr marL="215900" marR="0" lvl="0" indent="-250190" algn="r" rtl="0">
              <a:spcBef>
                <a:spcPts val="0"/>
              </a:spcBef>
              <a:spcAft>
                <a:spcPts val="0"/>
              </a:spcAft>
              <a:buClr>
                <a:srgbClr val="000000"/>
              </a:buClr>
              <a:buSzPts val="540"/>
              <a:buFont typeface="Arial"/>
              <a:buNone/>
            </a:pPr>
            <a:fld id="{00000000-1234-1234-1234-123412341234}" type="slidenum">
              <a:rPr lang="en-US" sz="1200">
                <a:solidFill>
                  <a:srgbClr val="000000"/>
                </a:solidFill>
                <a:latin typeface="Times New Roman"/>
                <a:ea typeface="Times New Roman"/>
                <a:cs typeface="Times New Roman"/>
                <a:sym typeface="Times New Roman"/>
              </a:rPr>
              <a:t>73</a:t>
            </a:fld>
            <a:endParaRPr lang="en-US" sz="1200">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1855301970"/>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5"/>
        <p:cNvGrpSpPr/>
        <p:nvPr/>
      </p:nvGrpSpPr>
      <p:grpSpPr>
        <a:xfrm>
          <a:off x="0" y="0"/>
          <a:ext cx="0" cy="0"/>
          <a:chOff x="0" y="0"/>
          <a:chExt cx="0" cy="0"/>
        </a:xfrm>
      </p:grpSpPr>
      <p:sp>
        <p:nvSpPr>
          <p:cNvPr id="756" name="Shape 756"/>
          <p:cNvSpPr>
            <a:spLocks noGrp="1" noRot="1" noChangeAspect="1"/>
          </p:cNvSpPr>
          <p:nvPr>
            <p:ph type="sldImg" idx="2"/>
          </p:nvPr>
        </p:nvSpPr>
        <p:spPr>
          <a:xfrm>
            <a:off x="1143000" y="685800"/>
            <a:ext cx="4570413" cy="3427413"/>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57" name="Shape 757"/>
          <p:cNvSpPr txBox="1">
            <a:spLocks noGrp="1"/>
          </p:cNvSpPr>
          <p:nvPr>
            <p:ph type="body" idx="1"/>
          </p:nvPr>
        </p:nvSpPr>
        <p:spPr>
          <a:xfrm>
            <a:off x="685800" y="4343400"/>
            <a:ext cx="5484900" cy="4113300"/>
          </a:xfrm>
          <a:prstGeom prst="rect">
            <a:avLst/>
          </a:prstGeom>
        </p:spPr>
        <p:txBody>
          <a:bodyPr wrap="square" lIns="91425" tIns="91425" rIns="91425" bIns="91425" anchor="t" anchorCtr="0">
            <a:noAutofit/>
          </a:bodyPr>
          <a:lstStyle/>
          <a:p>
            <a:pPr marL="0" lvl="0" indent="0">
              <a:spcBef>
                <a:spcPts val="0"/>
              </a:spcBef>
              <a:buNone/>
            </a:pPr>
            <a:r>
              <a:rPr lang="en-US" dirty="0"/>
              <a:t>In 2017,</a:t>
            </a:r>
            <a:r>
              <a:rPr lang="en-US" baseline="0" dirty="0"/>
              <a:t> the Global Forum on Cyber Expertise released a number of “Global Good Practices”, which are basic steps to follow when developing CSIRT capability. The set we reflect here is high level, but gives you a good start in developing your capability. Their documentation can be very useful to move into a more practical realm. There are also case studies published on-line of states launching a CSIRT, in particular from CERT/CC.</a:t>
            </a:r>
            <a:endParaRPr dirty="0"/>
          </a:p>
        </p:txBody>
      </p:sp>
      <p:sp>
        <p:nvSpPr>
          <p:cNvPr id="758" name="Shape 758"/>
          <p:cNvSpPr txBox="1">
            <a:spLocks noGrp="1"/>
          </p:cNvSpPr>
          <p:nvPr>
            <p:ph type="sldNum" idx="12"/>
          </p:nvPr>
        </p:nvSpPr>
        <p:spPr>
          <a:xfrm>
            <a:off x="3884613" y="8685213"/>
            <a:ext cx="2970300" cy="455700"/>
          </a:xfrm>
          <a:prstGeom prst="rect">
            <a:avLst/>
          </a:prstGeom>
        </p:spPr>
        <p:txBody>
          <a:bodyPr wrap="square" lIns="90000" tIns="46800" rIns="90000" bIns="46800" anchor="b" anchorCtr="0">
            <a:noAutofit/>
          </a:bodyPr>
          <a:lstStyle/>
          <a:p>
            <a:pPr marL="215900" lvl="0" indent="-250190">
              <a:spcBef>
                <a:spcPts val="0"/>
              </a:spcBef>
              <a:buClr>
                <a:srgbClr val="000000"/>
              </a:buClr>
              <a:buSzPts val="540"/>
              <a:buFont typeface="Noto Sans Symbols"/>
              <a:buNone/>
            </a:pPr>
            <a:fld id="{00000000-1234-1234-1234-123412341234}" type="slidenum">
              <a:rPr lang="en-US"/>
              <a:t>74</a:t>
            </a:fld>
            <a:endParaRPr lang="en-US"/>
          </a:p>
        </p:txBody>
      </p:sp>
    </p:spTree>
    <p:extLst>
      <p:ext uri="{BB962C8B-B14F-4D97-AF65-F5344CB8AC3E}">
        <p14:creationId xmlns:p14="http://schemas.microsoft.com/office/powerpoint/2010/main" val="59765535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5"/>
        <p:cNvGrpSpPr/>
        <p:nvPr/>
      </p:nvGrpSpPr>
      <p:grpSpPr>
        <a:xfrm>
          <a:off x="0" y="0"/>
          <a:ext cx="0" cy="0"/>
          <a:chOff x="0" y="0"/>
          <a:chExt cx="0" cy="0"/>
        </a:xfrm>
      </p:grpSpPr>
      <p:sp>
        <p:nvSpPr>
          <p:cNvPr id="756" name="Shape 756"/>
          <p:cNvSpPr>
            <a:spLocks noGrp="1" noRot="1" noChangeAspect="1"/>
          </p:cNvSpPr>
          <p:nvPr>
            <p:ph type="sldImg" idx="2"/>
          </p:nvPr>
        </p:nvSpPr>
        <p:spPr>
          <a:xfrm>
            <a:off x="1143000" y="685800"/>
            <a:ext cx="4570413" cy="3427413"/>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57" name="Shape 757"/>
          <p:cNvSpPr txBox="1">
            <a:spLocks noGrp="1"/>
          </p:cNvSpPr>
          <p:nvPr>
            <p:ph type="body" idx="1"/>
          </p:nvPr>
        </p:nvSpPr>
        <p:spPr>
          <a:xfrm>
            <a:off x="685800" y="4343400"/>
            <a:ext cx="5484900" cy="4113300"/>
          </a:xfrm>
          <a:prstGeom prst="rect">
            <a:avLst/>
          </a:prstGeom>
        </p:spPr>
        <p:txBody>
          <a:bodyPr wrap="square" lIns="91425" tIns="91425" rIns="91425" bIns="91425" anchor="t" anchorCtr="0">
            <a:noAutofit/>
          </a:bodyPr>
          <a:lstStyle/>
          <a:p>
            <a:pPr marL="0" lvl="0" indent="0">
              <a:spcBef>
                <a:spcPts val="0"/>
              </a:spcBef>
              <a:buNone/>
            </a:pPr>
            <a:endParaRPr dirty="0"/>
          </a:p>
        </p:txBody>
      </p:sp>
      <p:sp>
        <p:nvSpPr>
          <p:cNvPr id="758" name="Shape 758"/>
          <p:cNvSpPr txBox="1">
            <a:spLocks noGrp="1"/>
          </p:cNvSpPr>
          <p:nvPr>
            <p:ph type="sldNum" idx="12"/>
          </p:nvPr>
        </p:nvSpPr>
        <p:spPr>
          <a:xfrm>
            <a:off x="3884613" y="8685213"/>
            <a:ext cx="2970300" cy="455700"/>
          </a:xfrm>
          <a:prstGeom prst="rect">
            <a:avLst/>
          </a:prstGeom>
        </p:spPr>
        <p:txBody>
          <a:bodyPr wrap="square" lIns="90000" tIns="46800" rIns="90000" bIns="46800" anchor="b" anchorCtr="0">
            <a:noAutofit/>
          </a:bodyPr>
          <a:lstStyle/>
          <a:p>
            <a:pPr marL="215900" lvl="0" indent="-250190">
              <a:spcBef>
                <a:spcPts val="0"/>
              </a:spcBef>
              <a:buClr>
                <a:srgbClr val="000000"/>
              </a:buClr>
              <a:buSzPts val="540"/>
              <a:buFont typeface="Noto Sans Symbols"/>
              <a:buNone/>
            </a:pPr>
            <a:fld id="{00000000-1234-1234-1234-123412341234}" type="slidenum">
              <a:rPr lang="en-US"/>
              <a:t>75</a:t>
            </a:fld>
            <a:endParaRPr lang="en-US"/>
          </a:p>
        </p:txBody>
      </p:sp>
    </p:spTree>
    <p:extLst>
      <p:ext uri="{BB962C8B-B14F-4D97-AF65-F5344CB8AC3E}">
        <p14:creationId xmlns:p14="http://schemas.microsoft.com/office/powerpoint/2010/main" val="143995021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2"/>
        <p:cNvGrpSpPr/>
        <p:nvPr/>
      </p:nvGrpSpPr>
      <p:grpSpPr>
        <a:xfrm>
          <a:off x="0" y="0"/>
          <a:ext cx="0" cy="0"/>
          <a:chOff x="0" y="0"/>
          <a:chExt cx="0" cy="0"/>
        </a:xfrm>
      </p:grpSpPr>
      <p:sp>
        <p:nvSpPr>
          <p:cNvPr id="763" name="Shape 763"/>
          <p:cNvSpPr>
            <a:spLocks noGrp="1" noRot="1" noChangeAspect="1"/>
          </p:cNvSpPr>
          <p:nvPr>
            <p:ph type="sldImg" idx="2"/>
          </p:nvPr>
        </p:nvSpPr>
        <p:spPr>
          <a:xfrm>
            <a:off x="1143000" y="685800"/>
            <a:ext cx="4570413" cy="3427413"/>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64" name="Shape 764"/>
          <p:cNvSpPr txBox="1">
            <a:spLocks noGrp="1"/>
          </p:cNvSpPr>
          <p:nvPr>
            <p:ph type="body" idx="1"/>
          </p:nvPr>
        </p:nvSpPr>
        <p:spPr>
          <a:xfrm>
            <a:off x="685800" y="4343400"/>
            <a:ext cx="5484900" cy="4113300"/>
          </a:xfrm>
          <a:prstGeom prst="rect">
            <a:avLst/>
          </a:prstGeom>
        </p:spPr>
        <p:txBody>
          <a:bodyPr wrap="square" lIns="91425" tIns="91425" rIns="91425" bIns="91425" anchor="t" anchorCtr="0">
            <a:noAutofit/>
          </a:bodyPr>
          <a:lstStyle/>
          <a:p>
            <a:pPr marL="0" lvl="0" indent="0" rtl="0">
              <a:spcBef>
                <a:spcPts val="0"/>
              </a:spcBef>
              <a:buNone/>
            </a:pPr>
            <a:endParaRPr/>
          </a:p>
        </p:txBody>
      </p:sp>
      <p:sp>
        <p:nvSpPr>
          <p:cNvPr id="765" name="Shape 765"/>
          <p:cNvSpPr txBox="1">
            <a:spLocks noGrp="1"/>
          </p:cNvSpPr>
          <p:nvPr>
            <p:ph type="sldNum" idx="12"/>
          </p:nvPr>
        </p:nvSpPr>
        <p:spPr>
          <a:xfrm>
            <a:off x="3884613" y="8685213"/>
            <a:ext cx="2970300" cy="455700"/>
          </a:xfrm>
          <a:prstGeom prst="rect">
            <a:avLst/>
          </a:prstGeom>
        </p:spPr>
        <p:txBody>
          <a:bodyPr wrap="square" lIns="90000" tIns="46800" rIns="90000" bIns="46800" anchor="b" anchorCtr="0">
            <a:noAutofit/>
          </a:bodyPr>
          <a:lstStyle/>
          <a:p>
            <a:pPr marL="215900" lvl="0" indent="-215900" rtl="0">
              <a:spcBef>
                <a:spcPts val="0"/>
              </a:spcBef>
              <a:buNone/>
            </a:pPr>
            <a:fld id="{00000000-1234-1234-1234-123412341234}" type="slidenum">
              <a:rPr lang="en-US"/>
              <a:t>76</a:t>
            </a:fld>
            <a:endParaRPr lang="en-US"/>
          </a:p>
        </p:txBody>
      </p:sp>
    </p:spTree>
    <p:extLst>
      <p:ext uri="{BB962C8B-B14F-4D97-AF65-F5344CB8AC3E}">
        <p14:creationId xmlns:p14="http://schemas.microsoft.com/office/powerpoint/2010/main" val="1012450431"/>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9"/>
        <p:cNvGrpSpPr/>
        <p:nvPr/>
      </p:nvGrpSpPr>
      <p:grpSpPr>
        <a:xfrm>
          <a:off x="0" y="0"/>
          <a:ext cx="0" cy="0"/>
          <a:chOff x="0" y="0"/>
          <a:chExt cx="0" cy="0"/>
        </a:xfrm>
      </p:grpSpPr>
      <p:sp>
        <p:nvSpPr>
          <p:cNvPr id="770" name="Shape 770"/>
          <p:cNvSpPr>
            <a:spLocks noGrp="1" noRot="1" noChangeAspect="1"/>
          </p:cNvSpPr>
          <p:nvPr>
            <p:ph type="sldImg" idx="2"/>
          </p:nvPr>
        </p:nvSpPr>
        <p:spPr>
          <a:xfrm>
            <a:off x="1143000" y="685800"/>
            <a:ext cx="4570413" cy="3427413"/>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71" name="Shape 771"/>
          <p:cNvSpPr txBox="1">
            <a:spLocks noGrp="1"/>
          </p:cNvSpPr>
          <p:nvPr>
            <p:ph type="body" idx="1"/>
          </p:nvPr>
        </p:nvSpPr>
        <p:spPr>
          <a:xfrm>
            <a:off x="685800" y="4343400"/>
            <a:ext cx="5484900" cy="4113300"/>
          </a:xfrm>
          <a:prstGeom prst="rect">
            <a:avLst/>
          </a:prstGeom>
        </p:spPr>
        <p:txBody>
          <a:bodyPr wrap="square" lIns="91425" tIns="91425" rIns="91425" bIns="91425" anchor="t" anchorCtr="0">
            <a:noAutofit/>
          </a:bodyPr>
          <a:lstStyle/>
          <a:p>
            <a:pPr marL="0" lvl="0" indent="0" rtl="0">
              <a:spcBef>
                <a:spcPts val="0"/>
              </a:spcBef>
              <a:buNone/>
            </a:pPr>
            <a:endParaRPr/>
          </a:p>
        </p:txBody>
      </p:sp>
      <p:sp>
        <p:nvSpPr>
          <p:cNvPr id="772" name="Shape 772"/>
          <p:cNvSpPr txBox="1">
            <a:spLocks noGrp="1"/>
          </p:cNvSpPr>
          <p:nvPr>
            <p:ph type="sldNum" idx="12"/>
          </p:nvPr>
        </p:nvSpPr>
        <p:spPr>
          <a:xfrm>
            <a:off x="3884613" y="8685213"/>
            <a:ext cx="2970300" cy="455700"/>
          </a:xfrm>
          <a:prstGeom prst="rect">
            <a:avLst/>
          </a:prstGeom>
        </p:spPr>
        <p:txBody>
          <a:bodyPr wrap="square" lIns="90000" tIns="46800" rIns="90000" bIns="46800" anchor="b" anchorCtr="0">
            <a:noAutofit/>
          </a:bodyPr>
          <a:lstStyle/>
          <a:p>
            <a:pPr marL="215900" lvl="0" indent="-215900" rtl="0">
              <a:spcBef>
                <a:spcPts val="0"/>
              </a:spcBef>
              <a:buNone/>
            </a:pPr>
            <a:fld id="{00000000-1234-1234-1234-123412341234}" type="slidenum">
              <a:rPr lang="en-US"/>
              <a:t>77</a:t>
            </a:fld>
            <a:endParaRPr lang="en-US"/>
          </a:p>
        </p:txBody>
      </p:sp>
    </p:spTree>
    <p:extLst>
      <p:ext uri="{BB962C8B-B14F-4D97-AF65-F5344CB8AC3E}">
        <p14:creationId xmlns:p14="http://schemas.microsoft.com/office/powerpoint/2010/main" val="174145863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9"/>
        <p:cNvGrpSpPr/>
        <p:nvPr/>
      </p:nvGrpSpPr>
      <p:grpSpPr>
        <a:xfrm>
          <a:off x="0" y="0"/>
          <a:ext cx="0" cy="0"/>
          <a:chOff x="0" y="0"/>
          <a:chExt cx="0" cy="0"/>
        </a:xfrm>
      </p:grpSpPr>
      <p:sp>
        <p:nvSpPr>
          <p:cNvPr id="770" name="Shape 770"/>
          <p:cNvSpPr>
            <a:spLocks noGrp="1" noRot="1" noChangeAspect="1"/>
          </p:cNvSpPr>
          <p:nvPr>
            <p:ph type="sldImg" idx="2"/>
          </p:nvPr>
        </p:nvSpPr>
        <p:spPr>
          <a:xfrm>
            <a:off x="1143000" y="685800"/>
            <a:ext cx="4570413" cy="3427413"/>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71" name="Shape 771"/>
          <p:cNvSpPr txBox="1">
            <a:spLocks noGrp="1"/>
          </p:cNvSpPr>
          <p:nvPr>
            <p:ph type="body" idx="1"/>
          </p:nvPr>
        </p:nvSpPr>
        <p:spPr>
          <a:xfrm>
            <a:off x="685800" y="4343400"/>
            <a:ext cx="5484900" cy="4113300"/>
          </a:xfrm>
          <a:prstGeom prst="rect">
            <a:avLst/>
          </a:prstGeom>
        </p:spPr>
        <p:txBody>
          <a:bodyPr wrap="square" lIns="91425" tIns="91425" rIns="91425" bIns="91425" anchor="t" anchorCtr="0">
            <a:noAutofit/>
          </a:bodyPr>
          <a:lstStyle/>
          <a:p>
            <a:pPr marL="0" lvl="0" indent="0" rtl="0">
              <a:spcBef>
                <a:spcPts val="0"/>
              </a:spcBef>
              <a:buNone/>
            </a:pPr>
            <a:endParaRPr/>
          </a:p>
        </p:txBody>
      </p:sp>
      <p:sp>
        <p:nvSpPr>
          <p:cNvPr id="772" name="Shape 772"/>
          <p:cNvSpPr txBox="1">
            <a:spLocks noGrp="1"/>
          </p:cNvSpPr>
          <p:nvPr>
            <p:ph type="sldNum" idx="12"/>
          </p:nvPr>
        </p:nvSpPr>
        <p:spPr>
          <a:xfrm>
            <a:off x="3884613" y="8685213"/>
            <a:ext cx="2970300" cy="455700"/>
          </a:xfrm>
          <a:prstGeom prst="rect">
            <a:avLst/>
          </a:prstGeom>
        </p:spPr>
        <p:txBody>
          <a:bodyPr wrap="square" lIns="90000" tIns="46800" rIns="90000" bIns="46800" anchor="b" anchorCtr="0">
            <a:noAutofit/>
          </a:bodyPr>
          <a:lstStyle/>
          <a:p>
            <a:pPr marL="215900" lvl="0" indent="-215900" rtl="0">
              <a:spcBef>
                <a:spcPts val="0"/>
              </a:spcBef>
              <a:buNone/>
            </a:pPr>
            <a:fld id="{00000000-1234-1234-1234-123412341234}" type="slidenum">
              <a:rPr lang="en-US"/>
              <a:t>78</a:t>
            </a:fld>
            <a:endParaRPr lang="en-US"/>
          </a:p>
        </p:txBody>
      </p:sp>
    </p:spTree>
    <p:extLst>
      <p:ext uri="{BB962C8B-B14F-4D97-AF65-F5344CB8AC3E}">
        <p14:creationId xmlns:p14="http://schemas.microsoft.com/office/powerpoint/2010/main" val="192747387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Finding funding is a challenge for most teams, new or established. CSIRTS do not produce value by producing something, but by limiting damage. Experience shows, that this needs to be demonstrated. Many teams start small and receive more funding once their value has been demonstrated. Thus it’s important to come up with a realistic proposal and take financial considerations seriously. Statements like “Security is important, thus we must spend a lot of money on it” do not work besides being wrong. (We don’t drive around in tanks, because it’s safer). </a:t>
            </a:r>
          </a:p>
          <a:p>
            <a:r>
              <a:rPr lang="en-US" dirty="0"/>
              <a:t>A good business case does help.</a:t>
            </a:r>
          </a:p>
        </p:txBody>
      </p:sp>
      <p:sp>
        <p:nvSpPr>
          <p:cNvPr id="4" name="Slide Number Placeholder 3"/>
          <p:cNvSpPr>
            <a:spLocks noGrp="1"/>
          </p:cNvSpPr>
          <p:nvPr>
            <p:ph type="sldNum" idx="10"/>
          </p:nvPr>
        </p:nvSpPr>
        <p:spPr/>
        <p:txBody>
          <a:bodyPr/>
          <a:lstStyle/>
          <a:p>
            <a:pPr marL="215900" marR="0" lvl="0" indent="-250190" algn="r" rtl="0">
              <a:spcBef>
                <a:spcPts val="0"/>
              </a:spcBef>
              <a:spcAft>
                <a:spcPts val="0"/>
              </a:spcAft>
              <a:buClr>
                <a:srgbClr val="000000"/>
              </a:buClr>
              <a:buSzPts val="540"/>
              <a:buFont typeface="Noto Sans Symbols"/>
              <a:buNone/>
            </a:pPr>
            <a:fld id="{00000000-1234-1234-1234-123412341234}" type="slidenum">
              <a:rPr lang="en-US" sz="1200" b="0" i="0" u="none" strike="noStrike" cap="none" smtClean="0">
                <a:solidFill>
                  <a:srgbClr val="000000"/>
                </a:solidFill>
                <a:latin typeface="Times New Roman"/>
                <a:ea typeface="Times New Roman"/>
                <a:cs typeface="Times New Roman"/>
                <a:sym typeface="Times New Roman"/>
              </a:rPr>
              <a:t>79</a:t>
            </a:fld>
            <a:endParaRPr lang="en-US" sz="1200" b="0" i="0" u="none" strike="noStrike" cap="none">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3480240719"/>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6"/>
        <p:cNvGrpSpPr/>
        <p:nvPr/>
      </p:nvGrpSpPr>
      <p:grpSpPr>
        <a:xfrm>
          <a:off x="0" y="0"/>
          <a:ext cx="0" cy="0"/>
          <a:chOff x="0" y="0"/>
          <a:chExt cx="0" cy="0"/>
        </a:xfrm>
      </p:grpSpPr>
      <p:sp>
        <p:nvSpPr>
          <p:cNvPr id="777" name="Shape 777"/>
          <p:cNvSpPr>
            <a:spLocks noGrp="1" noRot="1" noChangeAspect="1"/>
          </p:cNvSpPr>
          <p:nvPr>
            <p:ph type="sldImg" idx="2"/>
          </p:nvPr>
        </p:nvSpPr>
        <p:spPr>
          <a:xfrm>
            <a:off x="1512888" y="517525"/>
            <a:ext cx="3832225" cy="2874963"/>
          </a:xfrm>
          <a:custGeom>
            <a:avLst/>
            <a:gdLst/>
            <a:ahLst/>
            <a:cxnLst/>
            <a:rect l="0" t="0" r="0" b="0"/>
            <a:pathLst>
              <a:path w="120000" h="120000" extrusionOk="0">
                <a:moveTo>
                  <a:pt x="0" y="0"/>
                </a:moveTo>
                <a:lnTo>
                  <a:pt x="120000" y="0"/>
                </a:lnTo>
                <a:lnTo>
                  <a:pt x="120000" y="120000"/>
                </a:lnTo>
                <a:lnTo>
                  <a:pt x="0" y="120000"/>
                </a:lnTo>
                <a:close/>
              </a:path>
            </a:pathLst>
          </a:custGeom>
          <a:noFill/>
          <a:ln>
            <a:noFill/>
          </a:ln>
        </p:spPr>
      </p:sp>
      <p:sp>
        <p:nvSpPr>
          <p:cNvPr id="778" name="Shape 778"/>
          <p:cNvSpPr txBox="1">
            <a:spLocks noGrp="1"/>
          </p:cNvSpPr>
          <p:nvPr>
            <p:ph type="body" idx="1"/>
          </p:nvPr>
        </p:nvSpPr>
        <p:spPr>
          <a:xfrm>
            <a:off x="574431" y="3505199"/>
            <a:ext cx="5709000" cy="5040900"/>
          </a:xfrm>
          <a:prstGeom prst="rect">
            <a:avLst/>
          </a:prstGeom>
          <a:noFill/>
          <a:ln>
            <a:noFill/>
          </a:ln>
        </p:spPr>
        <p:txBody>
          <a:bodyPr wrap="square" lIns="91425" tIns="45700" rIns="91425" bIns="45700" anchor="t" anchorCtr="0">
            <a:noAutofit/>
          </a:bodyPr>
          <a:lstStyle/>
          <a:p>
            <a:pPr marL="0" marR="0" lvl="0" indent="-63500" algn="l" rtl="0">
              <a:spcBef>
                <a:spcPts val="0"/>
              </a:spcBef>
              <a:spcAft>
                <a:spcPts val="0"/>
              </a:spcAft>
              <a:buClr>
                <a:srgbClr val="000000"/>
              </a:buClr>
              <a:buSzPts val="1000"/>
              <a:buFont typeface="Times New Roman"/>
              <a:buNone/>
            </a:pPr>
            <a:r>
              <a:rPr lang="en-US" sz="1000" b="1" i="0" u="none" strike="noStrike" cap="none">
                <a:solidFill>
                  <a:schemeClr val="dk1"/>
                </a:solidFill>
                <a:latin typeface="Lucida Sans"/>
                <a:ea typeface="Lucida Sans"/>
                <a:cs typeface="Lucida Sans"/>
                <a:sym typeface="Lucida Sans"/>
              </a:rPr>
              <a:t>Section 1: Why CSIRTs Are Needed:</a:t>
            </a:r>
            <a:r>
              <a:rPr lang="en-US" sz="1000" b="0" i="1" u="none" strike="noStrike" cap="none">
                <a:solidFill>
                  <a:schemeClr val="dk1"/>
                </a:solidFill>
                <a:latin typeface="Lucida Sans"/>
                <a:ea typeface="Lucida Sans"/>
                <a:cs typeface="Lucida Sans"/>
                <a:sym typeface="Lucida Sans"/>
              </a:rPr>
              <a:t> 0 minutes</a:t>
            </a:r>
          </a:p>
          <a:p>
            <a:pPr marL="0" marR="0" lvl="0" indent="-63500" algn="l" rtl="0">
              <a:spcBef>
                <a:spcPts val="300"/>
              </a:spcBef>
              <a:spcAft>
                <a:spcPts val="0"/>
              </a:spcAft>
              <a:buClr>
                <a:srgbClr val="000000"/>
              </a:buClr>
              <a:buSzPts val="1000"/>
              <a:buFont typeface="Times New Roman"/>
              <a:buNone/>
            </a:pPr>
            <a:r>
              <a:rPr lang="en-US" sz="1000" b="1" i="0" u="none" strike="noStrike" cap="none">
                <a:solidFill>
                  <a:schemeClr val="dk1"/>
                </a:solidFill>
                <a:latin typeface="Lucida Sans"/>
                <a:ea typeface="Lucida Sans"/>
                <a:cs typeface="Lucida Sans"/>
                <a:sym typeface="Lucida Sans"/>
              </a:rPr>
              <a:t>Say: </a:t>
            </a:r>
            <a:r>
              <a:rPr lang="en-US" sz="1000" b="0" i="0" u="none" strike="noStrike" cap="none">
                <a:solidFill>
                  <a:schemeClr val="dk1"/>
                </a:solidFill>
                <a:latin typeface="Lucida Sans"/>
                <a:ea typeface="Lucida Sans"/>
                <a:cs typeface="Lucida Sans"/>
                <a:sym typeface="Lucida Sans"/>
              </a:rPr>
              <a:t>Let’s start with Section 1, Why CSIRTs Are Needed.</a:t>
            </a:r>
          </a:p>
        </p:txBody>
      </p:sp>
      <p:sp>
        <p:nvSpPr>
          <p:cNvPr id="779" name="Shape 779"/>
          <p:cNvSpPr txBox="1">
            <a:spLocks noGrp="1"/>
          </p:cNvSpPr>
          <p:nvPr>
            <p:ph type="ftr" idx="11"/>
          </p:nvPr>
        </p:nvSpPr>
        <p:spPr>
          <a:xfrm>
            <a:off x="-1" y="8686800"/>
            <a:ext cx="3516900" cy="457200"/>
          </a:xfrm>
          <a:prstGeom prst="rect">
            <a:avLst/>
          </a:prstGeom>
          <a:noFill/>
          <a:ln>
            <a:noFill/>
          </a:ln>
        </p:spPr>
        <p:txBody>
          <a:bodyPr wrap="square" lIns="91425" tIns="45700" rIns="91425" bIns="45700" anchor="b" anchorCtr="0">
            <a:noAutofit/>
          </a:bodyPr>
          <a:lstStyle/>
          <a:p>
            <a:pPr marL="0" marR="0" lvl="0" indent="-50800" algn="l" rtl="0">
              <a:spcBef>
                <a:spcPts val="0"/>
              </a:spcBef>
              <a:spcAft>
                <a:spcPts val="0"/>
              </a:spcAft>
              <a:buClr>
                <a:schemeClr val="dk1"/>
              </a:buClr>
              <a:buSzPts val="800"/>
              <a:buFont typeface="Lucida Sans"/>
              <a:buNone/>
            </a:pPr>
            <a:r>
              <a:rPr lang="en-US" sz="800" b="0" i="0" u="none" strike="noStrike" cap="none">
                <a:solidFill>
                  <a:schemeClr val="dk1"/>
                </a:solidFill>
                <a:latin typeface="Lucida Sans"/>
                <a:ea typeface="Lucida Sans"/>
                <a:cs typeface="Lucida Sans"/>
                <a:sym typeface="Lucida Sans"/>
              </a:rPr>
              <a:t>Training Module 1, CSIRT Fundamentals, Version 1, © 2016 FIRST </a:t>
            </a:r>
          </a:p>
        </p:txBody>
      </p:sp>
      <p:sp>
        <p:nvSpPr>
          <p:cNvPr id="780" name="Shape 780"/>
          <p:cNvSpPr txBox="1">
            <a:spLocks noGrp="1"/>
          </p:cNvSpPr>
          <p:nvPr>
            <p:ph type="sldNum" idx="12"/>
          </p:nvPr>
        </p:nvSpPr>
        <p:spPr>
          <a:xfrm>
            <a:off x="3886200" y="8686800"/>
            <a:ext cx="2971800" cy="457200"/>
          </a:xfrm>
          <a:prstGeom prst="rect">
            <a:avLst/>
          </a:prstGeom>
          <a:noFill/>
          <a:ln>
            <a:noFill/>
          </a:ln>
        </p:spPr>
        <p:txBody>
          <a:bodyPr wrap="square" lIns="91425" tIns="45700" rIns="91425" bIns="45700" anchor="b" anchorCtr="0">
            <a:noAutofit/>
          </a:bodyPr>
          <a:lstStyle/>
          <a:p>
            <a:pPr marL="0" marR="0" lvl="0" indent="-22860" algn="r" rtl="0">
              <a:spcBef>
                <a:spcPts val="0"/>
              </a:spcBef>
              <a:spcAft>
                <a:spcPts val="0"/>
              </a:spcAft>
              <a:buClr>
                <a:srgbClr val="000000"/>
              </a:buClr>
              <a:buSzPts val="360"/>
              <a:buFont typeface="Noto Sans Symbols"/>
              <a:buNone/>
            </a:pPr>
            <a:fld id="{00000000-1234-1234-1234-123412341234}" type="slidenum">
              <a:rPr lang="en-US" sz="800" b="0" i="0" u="none" strike="noStrike" cap="none">
                <a:solidFill>
                  <a:schemeClr val="dk1"/>
                </a:solidFill>
                <a:latin typeface="Lucida Sans"/>
                <a:ea typeface="Lucida Sans"/>
                <a:cs typeface="Lucida Sans"/>
                <a:sym typeface="Lucida Sans"/>
              </a:rPr>
              <a:t>80</a:t>
            </a:fld>
            <a:endParaRPr lang="en-US" sz="800" b="0" i="0" u="none" strike="noStrike" cap="none">
              <a:solidFill>
                <a:schemeClr val="dk1"/>
              </a:solidFill>
              <a:latin typeface="Lucida Sans"/>
              <a:ea typeface="Lucida Sans"/>
              <a:cs typeface="Lucida Sans"/>
              <a:sym typeface="Lucida Sans"/>
            </a:endParaRPr>
          </a:p>
        </p:txBody>
      </p:sp>
    </p:spTree>
    <p:extLst>
      <p:ext uri="{BB962C8B-B14F-4D97-AF65-F5344CB8AC3E}">
        <p14:creationId xmlns:p14="http://schemas.microsoft.com/office/powerpoint/2010/main" val="64067028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3"/>
        <p:cNvGrpSpPr/>
        <p:nvPr/>
      </p:nvGrpSpPr>
      <p:grpSpPr>
        <a:xfrm>
          <a:off x="0" y="0"/>
          <a:ext cx="0" cy="0"/>
          <a:chOff x="0" y="0"/>
          <a:chExt cx="0" cy="0"/>
        </a:xfrm>
      </p:grpSpPr>
      <p:sp>
        <p:nvSpPr>
          <p:cNvPr id="784" name="Shape 784"/>
          <p:cNvSpPr>
            <a:spLocks noGrp="1" noRot="1" noChangeAspect="1"/>
          </p:cNvSpPr>
          <p:nvPr>
            <p:ph type="sldImg" idx="2"/>
          </p:nvPr>
        </p:nvSpPr>
        <p:spPr>
          <a:xfrm>
            <a:off x="1512888" y="517525"/>
            <a:ext cx="3832225" cy="2874963"/>
          </a:xfrm>
          <a:custGeom>
            <a:avLst/>
            <a:gdLst/>
            <a:ahLst/>
            <a:cxnLst/>
            <a:rect l="0" t="0" r="0" b="0"/>
            <a:pathLst>
              <a:path w="120000" h="120000" extrusionOk="0">
                <a:moveTo>
                  <a:pt x="0" y="0"/>
                </a:moveTo>
                <a:lnTo>
                  <a:pt x="120000" y="0"/>
                </a:lnTo>
                <a:lnTo>
                  <a:pt x="120000" y="120000"/>
                </a:lnTo>
                <a:lnTo>
                  <a:pt x="0" y="120000"/>
                </a:lnTo>
                <a:close/>
              </a:path>
            </a:pathLst>
          </a:custGeom>
          <a:noFill/>
          <a:ln w="12600" cap="sq" cmpd="sng">
            <a:solidFill>
              <a:srgbClr val="000000"/>
            </a:solidFill>
            <a:prstDash val="solid"/>
            <a:miter lim="800000"/>
            <a:headEnd type="none" w="med" len="med"/>
            <a:tailEnd type="none" w="med" len="med"/>
          </a:ln>
        </p:spPr>
      </p:sp>
      <p:sp>
        <p:nvSpPr>
          <p:cNvPr id="785" name="Shape 785"/>
          <p:cNvSpPr txBox="1">
            <a:spLocks noGrp="1"/>
          </p:cNvSpPr>
          <p:nvPr>
            <p:ph type="body" idx="1"/>
          </p:nvPr>
        </p:nvSpPr>
        <p:spPr>
          <a:xfrm>
            <a:off x="574431" y="3505199"/>
            <a:ext cx="5709000" cy="5040900"/>
          </a:xfrm>
          <a:prstGeom prst="rect">
            <a:avLst/>
          </a:prstGeom>
          <a:noFill/>
          <a:ln>
            <a:noFill/>
          </a:ln>
        </p:spPr>
        <p:txBody>
          <a:bodyPr wrap="square" lIns="91425" tIns="91425" rIns="91425" bIns="91425" anchor="t" anchorCtr="0">
            <a:noAutofit/>
          </a:bodyPr>
          <a:lstStyle/>
          <a:p>
            <a:pPr marL="0" marR="0" lvl="0" indent="-76200" algn="l" rtl="0">
              <a:spcBef>
                <a:spcPts val="0"/>
              </a:spcBef>
              <a:spcAft>
                <a:spcPts val="0"/>
              </a:spcAft>
              <a:buClr>
                <a:srgbClr val="000000"/>
              </a:buClr>
              <a:buSzPts val="1200"/>
              <a:buFont typeface="Times New Roman"/>
              <a:buNone/>
            </a:pPr>
            <a:r>
              <a:rPr lang="en-US" sz="1200" b="0" i="0" u="none" strike="noStrike" cap="none" dirty="0">
                <a:solidFill>
                  <a:srgbClr val="000000"/>
                </a:solidFill>
                <a:latin typeface="Times New Roman"/>
                <a:ea typeface="Times New Roman"/>
                <a:cs typeface="Times New Roman"/>
                <a:sym typeface="Times New Roman"/>
              </a:rPr>
              <a:t>Building up a CSIRT is a never ending journey. Before going live it should be clear what the constituency is (it often isn’t, </a:t>
            </a:r>
            <a:r>
              <a:rPr lang="en-US" sz="1200" b="0" i="0" u="none" strike="noStrike" cap="none" dirty="0" err="1">
                <a:solidFill>
                  <a:srgbClr val="000000"/>
                </a:solidFill>
                <a:latin typeface="Times New Roman"/>
                <a:ea typeface="Times New Roman"/>
                <a:cs typeface="Times New Roman"/>
                <a:sym typeface="Times New Roman"/>
              </a:rPr>
              <a:t>e.h.</a:t>
            </a:r>
            <a:r>
              <a:rPr lang="en-US" sz="1200" b="0" i="0" u="none" strike="noStrike" cap="none" dirty="0">
                <a:solidFill>
                  <a:srgbClr val="000000"/>
                </a:solidFill>
                <a:latin typeface="Times New Roman"/>
                <a:ea typeface="Times New Roman"/>
                <a:cs typeface="Times New Roman"/>
                <a:sym typeface="Times New Roman"/>
              </a:rPr>
              <a:t> n/g CERTs: Is the public part of it or not), what services are offered initially and where in the </a:t>
            </a:r>
            <a:r>
              <a:rPr lang="en-US" sz="1200" b="0" i="0" u="none" strike="noStrike" cap="none" dirty="0" err="1">
                <a:solidFill>
                  <a:srgbClr val="000000"/>
                </a:solidFill>
                <a:latin typeface="Times New Roman"/>
                <a:ea typeface="Times New Roman"/>
                <a:cs typeface="Times New Roman"/>
                <a:sym typeface="Times New Roman"/>
              </a:rPr>
              <a:t>organisation</a:t>
            </a:r>
            <a:r>
              <a:rPr lang="en-US" sz="1200" b="0" i="0" u="none" strike="noStrike" cap="none" dirty="0">
                <a:solidFill>
                  <a:srgbClr val="000000"/>
                </a:solidFill>
                <a:latin typeface="Times New Roman"/>
                <a:ea typeface="Times New Roman"/>
                <a:cs typeface="Times New Roman"/>
                <a:sym typeface="Times New Roman"/>
              </a:rPr>
              <a:t> the CSIRT is. Again these seem simple questions, but are often not clear. After going live typically the constituency has to be built up, as has the network. Remember trust is the name of the game, and that has to be built. Obviously it is highly advised to become a FIRST member. </a:t>
            </a:r>
          </a:p>
          <a:p>
            <a:pPr marL="0" marR="0" lvl="0" indent="-76200" algn="l" rtl="0">
              <a:spcBef>
                <a:spcPts val="0"/>
              </a:spcBef>
              <a:spcAft>
                <a:spcPts val="0"/>
              </a:spcAft>
              <a:buClr>
                <a:srgbClr val="000000"/>
              </a:buClr>
              <a:buSzPts val="1200"/>
              <a:buFont typeface="Times New Roman"/>
              <a:buNone/>
            </a:pPr>
            <a:r>
              <a:rPr lang="en-US" sz="1200" b="0" i="0" u="none" strike="noStrike" cap="none" dirty="0">
                <a:solidFill>
                  <a:srgbClr val="000000"/>
                </a:solidFill>
                <a:latin typeface="Times New Roman"/>
                <a:ea typeface="Times New Roman"/>
                <a:cs typeface="Times New Roman"/>
                <a:sym typeface="Times New Roman"/>
              </a:rPr>
              <a:t>After this it’s about maturing, which means becoming more professional but </a:t>
            </a:r>
            <a:r>
              <a:rPr lang="en-US" sz="1200" b="0" i="0" u="none" strike="noStrike" cap="none" dirty="0" err="1">
                <a:solidFill>
                  <a:srgbClr val="000000"/>
                </a:solidFill>
                <a:latin typeface="Times New Roman"/>
                <a:ea typeface="Times New Roman"/>
                <a:cs typeface="Times New Roman"/>
                <a:sym typeface="Times New Roman"/>
              </a:rPr>
              <a:t>als</a:t>
            </a:r>
            <a:r>
              <a:rPr lang="en-US" sz="1200" b="0" i="0" u="none" strike="noStrike" cap="none" dirty="0">
                <a:solidFill>
                  <a:srgbClr val="000000"/>
                </a:solidFill>
                <a:latin typeface="Times New Roman"/>
                <a:ea typeface="Times New Roman"/>
                <a:cs typeface="Times New Roman"/>
                <a:sym typeface="Times New Roman"/>
              </a:rPr>
              <a:t> regularly recheck the foundations (Constituency, Services, organization). </a:t>
            </a:r>
            <a:br>
              <a:rPr lang="en-US" sz="1200" b="0" i="0" u="none" strike="noStrike" cap="none" dirty="0">
                <a:solidFill>
                  <a:srgbClr val="000000"/>
                </a:solidFill>
                <a:latin typeface="Times New Roman"/>
                <a:ea typeface="Times New Roman"/>
                <a:cs typeface="Times New Roman"/>
                <a:sym typeface="Times New Roman"/>
              </a:rPr>
            </a:br>
            <a:endParaRPr lang="en-US" sz="1200" b="0" i="0" u="none" strike="noStrike" cap="none" dirty="0">
              <a:solidFill>
                <a:srgbClr val="000000"/>
              </a:solidFill>
              <a:latin typeface="Times New Roman"/>
              <a:ea typeface="Times New Roman"/>
              <a:cs typeface="Times New Roman"/>
              <a:sym typeface="Times New Roman"/>
            </a:endParaRPr>
          </a:p>
          <a:p>
            <a:pPr marL="0" marR="0" lvl="0" indent="-76200" algn="l" defTabSz="914400" rtl="0" eaLnBrk="1" fontAlgn="auto" latinLnBrk="0" hangingPunct="1">
              <a:lnSpc>
                <a:spcPct val="100000"/>
              </a:lnSpc>
              <a:spcBef>
                <a:spcPts val="0"/>
              </a:spcBef>
              <a:spcAft>
                <a:spcPts val="0"/>
              </a:spcAft>
              <a:buClr>
                <a:srgbClr val="000000"/>
              </a:buClr>
              <a:buSzPts val="1200"/>
              <a:buFont typeface="Times New Roman"/>
              <a:buNone/>
              <a:tabLst/>
              <a:defRPr/>
            </a:pPr>
            <a:r>
              <a:rPr lang="en-US" sz="1200" b="0" i="0" u="none" strike="noStrike" cap="none" dirty="0">
                <a:solidFill>
                  <a:srgbClr val="000000"/>
                </a:solidFill>
                <a:latin typeface="Times New Roman"/>
                <a:ea typeface="Times New Roman"/>
                <a:cs typeface="Times New Roman"/>
                <a:sym typeface="Times New Roman"/>
              </a:rPr>
              <a:t>Image: ©</a:t>
            </a:r>
            <a:r>
              <a:rPr lang="en-US" sz="1200" b="0" i="0" u="none" strike="noStrike" cap="none" baseline="0" dirty="0">
                <a:solidFill>
                  <a:srgbClr val="000000"/>
                </a:solidFill>
                <a:latin typeface="Times New Roman"/>
                <a:ea typeface="Times New Roman"/>
                <a:cs typeface="Times New Roman"/>
                <a:sym typeface="Times New Roman"/>
              </a:rPr>
              <a:t> Serge </a:t>
            </a:r>
            <a:r>
              <a:rPr lang="en-US" sz="1200" b="0" i="0" u="none" strike="noStrike" cap="none" baseline="0" dirty="0" err="1">
                <a:solidFill>
                  <a:srgbClr val="000000"/>
                </a:solidFill>
                <a:latin typeface="Times New Roman"/>
                <a:ea typeface="Times New Roman"/>
                <a:cs typeface="Times New Roman"/>
                <a:sym typeface="Times New Roman"/>
              </a:rPr>
              <a:t>Droz</a:t>
            </a:r>
            <a:r>
              <a:rPr lang="en-US" sz="1200" b="0" i="0" u="none" strike="noStrike" cap="none" baseline="0" dirty="0">
                <a:solidFill>
                  <a:srgbClr val="000000"/>
                </a:solidFill>
                <a:latin typeface="Times New Roman"/>
                <a:ea typeface="Times New Roman"/>
                <a:cs typeface="Times New Roman"/>
                <a:sym typeface="Times New Roman"/>
              </a:rPr>
              <a:t>. 2017, All  Rights granted to </a:t>
            </a:r>
            <a:r>
              <a:rPr lang="en-US" sz="1200" b="0" i="0" u="none" strike="noStrike" cap="none" baseline="0" dirty="0" err="1">
                <a:solidFill>
                  <a:srgbClr val="000000"/>
                </a:solidFill>
                <a:latin typeface="Times New Roman"/>
                <a:ea typeface="Times New Roman"/>
                <a:cs typeface="Times New Roman"/>
                <a:sym typeface="Times New Roman"/>
              </a:rPr>
              <a:t>FIRST.org</a:t>
            </a:r>
            <a:endParaRPr lang="en-US" sz="1200" b="0" i="0" u="none" strike="noStrike" cap="none" dirty="0">
              <a:solidFill>
                <a:srgbClr val="000000"/>
              </a:solidFill>
              <a:latin typeface="Times New Roman"/>
              <a:ea typeface="Times New Roman"/>
              <a:cs typeface="Times New Roman"/>
              <a:sym typeface="Times New Roman"/>
            </a:endParaRPr>
          </a:p>
          <a:p>
            <a:pPr marL="0" marR="0" lvl="0" indent="-76200" algn="l" rtl="0">
              <a:spcBef>
                <a:spcPts val="0"/>
              </a:spcBef>
              <a:spcAft>
                <a:spcPts val="0"/>
              </a:spcAft>
              <a:buClr>
                <a:srgbClr val="000000"/>
              </a:buClr>
              <a:buSzPts val="1200"/>
              <a:buFont typeface="Times New Roman"/>
              <a:buNone/>
            </a:pPr>
            <a:endParaRPr lang="en-US" sz="1200" b="0" i="0" u="none" strike="noStrike" cap="none" dirty="0">
              <a:solidFill>
                <a:srgbClr val="000000"/>
              </a:solidFill>
              <a:latin typeface="Times New Roman"/>
              <a:ea typeface="Times New Roman"/>
              <a:cs typeface="Times New Roman"/>
              <a:sym typeface="Times New Roman"/>
            </a:endParaRPr>
          </a:p>
        </p:txBody>
      </p:sp>
      <p:sp>
        <p:nvSpPr>
          <p:cNvPr id="786" name="Shape 786"/>
          <p:cNvSpPr txBox="1">
            <a:spLocks noGrp="1"/>
          </p:cNvSpPr>
          <p:nvPr>
            <p:ph type="sldNum" idx="12"/>
          </p:nvPr>
        </p:nvSpPr>
        <p:spPr>
          <a:xfrm>
            <a:off x="3886200" y="8686800"/>
            <a:ext cx="2971800" cy="457200"/>
          </a:xfrm>
          <a:prstGeom prst="rect">
            <a:avLst/>
          </a:prstGeom>
          <a:noFill/>
          <a:ln>
            <a:noFill/>
          </a:ln>
        </p:spPr>
        <p:txBody>
          <a:bodyPr wrap="square" lIns="91425" tIns="45700" rIns="91425" bIns="45700" anchor="b" anchorCtr="0">
            <a:noAutofit/>
          </a:bodyPr>
          <a:lstStyle/>
          <a:p>
            <a:pPr marL="215900" marR="0" lvl="0" indent="-250190" algn="r" rtl="0">
              <a:spcBef>
                <a:spcPts val="0"/>
              </a:spcBef>
              <a:spcAft>
                <a:spcPts val="0"/>
              </a:spcAft>
              <a:buClr>
                <a:srgbClr val="000000"/>
              </a:buClr>
              <a:buSzPts val="540"/>
              <a:buFont typeface="Arial"/>
              <a:buNone/>
            </a:pPr>
            <a:fld id="{00000000-1234-1234-1234-123412341234}" type="slidenum">
              <a:rPr lang="en-US" sz="1200">
                <a:solidFill>
                  <a:srgbClr val="000000"/>
                </a:solidFill>
                <a:latin typeface="Times New Roman"/>
                <a:ea typeface="Times New Roman"/>
                <a:cs typeface="Times New Roman"/>
                <a:sym typeface="Times New Roman"/>
              </a:rPr>
              <a:t>81</a:t>
            </a:fld>
            <a:endParaRPr lang="en-US" sz="1200">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2625411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CH" dirty="0">
                <a:solidFill>
                  <a:schemeClr val="tx1">
                    <a:lumMod val="65000"/>
                    <a:lumOff val="35000"/>
                  </a:schemeClr>
                </a:solidFill>
                <a:latin typeface="Calibri Light" charset="0"/>
                <a:ea typeface="Calibri Light" charset="0"/>
                <a:cs typeface="Calibri Light" charset="0"/>
              </a:rPr>
              <a:t>https://</a:t>
            </a:r>
            <a:r>
              <a:rPr lang="de-CH" dirty="0" err="1">
                <a:solidFill>
                  <a:schemeClr val="tx1">
                    <a:lumMod val="65000"/>
                    <a:lumOff val="35000"/>
                  </a:schemeClr>
                </a:solidFill>
                <a:latin typeface="Calibri Light" charset="0"/>
                <a:ea typeface="Calibri Light" charset="0"/>
                <a:cs typeface="Calibri Light" charset="0"/>
              </a:rPr>
              <a:t>www.flickr.com</a:t>
            </a:r>
            <a:r>
              <a:rPr lang="de-CH" dirty="0">
                <a:solidFill>
                  <a:schemeClr val="tx1">
                    <a:lumMod val="65000"/>
                    <a:lumOff val="35000"/>
                  </a:schemeClr>
                </a:solidFill>
                <a:latin typeface="Calibri Light" charset="0"/>
                <a:ea typeface="Calibri Light" charset="0"/>
                <a:cs typeface="Calibri Light" charset="0"/>
              </a:rPr>
              <a:t>/</a:t>
            </a:r>
            <a:r>
              <a:rPr lang="de-CH" dirty="0" err="1">
                <a:solidFill>
                  <a:schemeClr val="tx1">
                    <a:lumMod val="65000"/>
                    <a:lumOff val="35000"/>
                  </a:schemeClr>
                </a:solidFill>
                <a:latin typeface="Calibri Light" charset="0"/>
                <a:ea typeface="Calibri Light" charset="0"/>
                <a:cs typeface="Calibri Light" charset="0"/>
              </a:rPr>
              <a:t>photos</a:t>
            </a:r>
            <a:r>
              <a:rPr lang="de-CH" dirty="0">
                <a:solidFill>
                  <a:schemeClr val="tx1">
                    <a:lumMod val="65000"/>
                    <a:lumOff val="35000"/>
                  </a:schemeClr>
                </a:solidFill>
                <a:latin typeface="Calibri Light" charset="0"/>
                <a:ea typeface="Calibri Light" charset="0"/>
                <a:cs typeface="Calibri Light" charset="0"/>
              </a:rPr>
              <a:t>/</a:t>
            </a:r>
            <a:r>
              <a:rPr lang="de-CH" dirty="0" err="1">
                <a:solidFill>
                  <a:schemeClr val="tx1">
                    <a:lumMod val="65000"/>
                    <a:lumOff val="35000"/>
                  </a:schemeClr>
                </a:solidFill>
                <a:latin typeface="Calibri Light" charset="0"/>
                <a:ea typeface="Calibri Light" charset="0"/>
                <a:cs typeface="Calibri Light" charset="0"/>
              </a:rPr>
              <a:t>psd</a:t>
            </a:r>
            <a:r>
              <a:rPr lang="de-CH" dirty="0">
                <a:solidFill>
                  <a:schemeClr val="tx1">
                    <a:lumMod val="65000"/>
                    <a:lumOff val="35000"/>
                  </a:schemeClr>
                </a:solidFill>
                <a:latin typeface="Calibri Light" charset="0"/>
                <a:ea typeface="Calibri Light" charset="0"/>
                <a:cs typeface="Calibri Light" charset="0"/>
              </a:rPr>
              <a:t>/4389135567</a:t>
            </a:r>
          </a:p>
          <a:p>
            <a:endParaRPr lang="de-CH" dirty="0">
              <a:solidFill>
                <a:schemeClr val="tx1">
                  <a:lumMod val="65000"/>
                  <a:lumOff val="35000"/>
                </a:schemeClr>
              </a:solidFill>
              <a:latin typeface="Calibri Light" charset="0"/>
              <a:ea typeface="Calibri Light" charset="0"/>
              <a:cs typeface="Calibri Light" charset="0"/>
            </a:endParaRPr>
          </a:p>
          <a:p>
            <a:r>
              <a:rPr lang="de-CH" dirty="0" err="1">
                <a:solidFill>
                  <a:schemeClr val="tx1">
                    <a:lumMod val="65000"/>
                    <a:lumOff val="35000"/>
                  </a:schemeClr>
                </a:solidFill>
                <a:latin typeface="Calibri Light" charset="0"/>
                <a:ea typeface="Calibri Light" charset="0"/>
                <a:cs typeface="Calibri Light" charset="0"/>
              </a:rPr>
              <a:t>Introduction</a:t>
            </a:r>
            <a:r>
              <a:rPr lang="de-CH" dirty="0">
                <a:solidFill>
                  <a:schemeClr val="tx1">
                    <a:lumMod val="65000"/>
                    <a:lumOff val="35000"/>
                  </a:schemeClr>
                </a:solidFill>
                <a:latin typeface="Calibri Light" charset="0"/>
                <a:ea typeface="Calibri Light" charset="0"/>
                <a:cs typeface="Calibri Light" charset="0"/>
              </a:rPr>
              <a:t> </a:t>
            </a:r>
            <a:r>
              <a:rPr lang="de-CH" dirty="0" err="1">
                <a:solidFill>
                  <a:schemeClr val="tx1">
                    <a:lumMod val="65000"/>
                    <a:lumOff val="35000"/>
                  </a:schemeClr>
                </a:solidFill>
                <a:latin typeface="Calibri Light" charset="0"/>
                <a:ea typeface="Calibri Light" charset="0"/>
                <a:cs typeface="Calibri Light" charset="0"/>
              </a:rPr>
              <a:t>round</a:t>
            </a:r>
            <a:r>
              <a:rPr lang="de-CH" dirty="0">
                <a:solidFill>
                  <a:schemeClr val="tx1">
                    <a:lumMod val="65000"/>
                    <a:lumOff val="35000"/>
                  </a:schemeClr>
                </a:solidFill>
                <a:latin typeface="Calibri Light" charset="0"/>
                <a:ea typeface="Calibri Light" charset="0"/>
                <a:cs typeface="Calibri Light" charset="0"/>
              </a:rPr>
              <a:t>: </a:t>
            </a:r>
            <a:r>
              <a:rPr lang="de-CH" dirty="0" err="1">
                <a:solidFill>
                  <a:schemeClr val="tx1">
                    <a:lumMod val="65000"/>
                    <a:lumOff val="35000"/>
                  </a:schemeClr>
                </a:solidFill>
                <a:latin typeface="Calibri Light" charset="0"/>
                <a:ea typeface="Calibri Light" charset="0"/>
                <a:cs typeface="Calibri Light" charset="0"/>
              </a:rPr>
              <a:t>Rather</a:t>
            </a:r>
            <a:r>
              <a:rPr lang="de-CH" dirty="0">
                <a:solidFill>
                  <a:schemeClr val="tx1">
                    <a:lumMod val="65000"/>
                    <a:lumOff val="35000"/>
                  </a:schemeClr>
                </a:solidFill>
                <a:latin typeface="Calibri Light" charset="0"/>
                <a:ea typeface="Calibri Light" charset="0"/>
                <a:cs typeface="Calibri Light" charset="0"/>
              </a:rPr>
              <a:t> </a:t>
            </a:r>
            <a:r>
              <a:rPr lang="de-CH" dirty="0" err="1">
                <a:solidFill>
                  <a:schemeClr val="tx1">
                    <a:lumMod val="65000"/>
                    <a:lumOff val="35000"/>
                  </a:schemeClr>
                </a:solidFill>
                <a:latin typeface="Calibri Light" charset="0"/>
                <a:ea typeface="Calibri Light" charset="0"/>
                <a:cs typeface="Calibri Light" charset="0"/>
              </a:rPr>
              <a:t>than</a:t>
            </a:r>
            <a:r>
              <a:rPr lang="de-CH" dirty="0">
                <a:solidFill>
                  <a:schemeClr val="tx1">
                    <a:lumMod val="65000"/>
                    <a:lumOff val="35000"/>
                  </a:schemeClr>
                </a:solidFill>
                <a:latin typeface="Calibri Light" charset="0"/>
                <a:ea typeface="Calibri Light" charset="0"/>
                <a:cs typeface="Calibri Light" charset="0"/>
              </a:rPr>
              <a:t> </a:t>
            </a:r>
            <a:r>
              <a:rPr lang="de-CH" dirty="0" err="1">
                <a:solidFill>
                  <a:schemeClr val="tx1">
                    <a:lumMod val="65000"/>
                    <a:lumOff val="35000"/>
                  </a:schemeClr>
                </a:solidFill>
                <a:latin typeface="Calibri Light" charset="0"/>
                <a:ea typeface="Calibri Light" charset="0"/>
                <a:cs typeface="Calibri Light" charset="0"/>
              </a:rPr>
              <a:t>everyone</a:t>
            </a:r>
            <a:r>
              <a:rPr lang="de-CH" dirty="0">
                <a:solidFill>
                  <a:schemeClr val="tx1">
                    <a:lumMod val="65000"/>
                    <a:lumOff val="35000"/>
                  </a:schemeClr>
                </a:solidFill>
                <a:latin typeface="Calibri Light" charset="0"/>
                <a:ea typeface="Calibri Light" charset="0"/>
                <a:cs typeface="Calibri Light" charset="0"/>
              </a:rPr>
              <a:t> </a:t>
            </a:r>
            <a:r>
              <a:rPr lang="de-CH" dirty="0" err="1">
                <a:solidFill>
                  <a:schemeClr val="tx1">
                    <a:lumMod val="65000"/>
                    <a:lumOff val="35000"/>
                  </a:schemeClr>
                </a:solidFill>
                <a:latin typeface="Calibri Light" charset="0"/>
                <a:ea typeface="Calibri Light" charset="0"/>
                <a:cs typeface="Calibri Light" charset="0"/>
              </a:rPr>
              <a:t>saying</a:t>
            </a:r>
            <a:r>
              <a:rPr lang="de-CH" dirty="0">
                <a:solidFill>
                  <a:schemeClr val="tx1">
                    <a:lumMod val="65000"/>
                    <a:lumOff val="35000"/>
                  </a:schemeClr>
                </a:solidFill>
                <a:latin typeface="Calibri Light" charset="0"/>
                <a:ea typeface="Calibri Light" charset="0"/>
                <a:cs typeface="Calibri Light" charset="0"/>
              </a:rPr>
              <a:t> </a:t>
            </a:r>
            <a:r>
              <a:rPr lang="de-CH" dirty="0" err="1">
                <a:solidFill>
                  <a:schemeClr val="tx1">
                    <a:lumMod val="65000"/>
                    <a:lumOff val="35000"/>
                  </a:schemeClr>
                </a:solidFill>
                <a:latin typeface="Calibri Light" charset="0"/>
                <a:ea typeface="Calibri Light" charset="0"/>
                <a:cs typeface="Calibri Light" charset="0"/>
              </a:rPr>
              <a:t>his</a:t>
            </a:r>
            <a:r>
              <a:rPr lang="de-CH" dirty="0">
                <a:solidFill>
                  <a:schemeClr val="tx1">
                    <a:lumMod val="65000"/>
                    <a:lumOff val="35000"/>
                  </a:schemeClr>
                </a:solidFill>
                <a:latin typeface="Calibri Light" charset="0"/>
                <a:ea typeface="Calibri Light" charset="0"/>
                <a:cs typeface="Calibri Light" charset="0"/>
              </a:rPr>
              <a:t> </a:t>
            </a:r>
            <a:r>
              <a:rPr lang="de-CH" dirty="0" err="1">
                <a:solidFill>
                  <a:schemeClr val="tx1">
                    <a:lumMod val="65000"/>
                    <a:lumOff val="35000"/>
                  </a:schemeClr>
                </a:solidFill>
                <a:latin typeface="Calibri Light" charset="0"/>
                <a:ea typeface="Calibri Light" charset="0"/>
                <a:cs typeface="Calibri Light" charset="0"/>
              </a:rPr>
              <a:t>name</a:t>
            </a:r>
            <a:r>
              <a:rPr lang="de-CH" baseline="0" dirty="0">
                <a:solidFill>
                  <a:schemeClr val="tx1">
                    <a:lumMod val="65000"/>
                    <a:lumOff val="35000"/>
                  </a:schemeClr>
                </a:solidFill>
                <a:latin typeface="Calibri Light" charset="0"/>
                <a:ea typeface="Calibri Light" charset="0"/>
                <a:cs typeface="Calibri Light" charset="0"/>
              </a:rPr>
              <a:t> </a:t>
            </a:r>
            <a:r>
              <a:rPr lang="de-CH" baseline="0" dirty="0" err="1">
                <a:solidFill>
                  <a:schemeClr val="tx1">
                    <a:lumMod val="65000"/>
                    <a:lumOff val="35000"/>
                  </a:schemeClr>
                </a:solidFill>
                <a:latin typeface="Calibri Light" charset="0"/>
                <a:ea typeface="Calibri Light" charset="0"/>
                <a:cs typeface="Calibri Light" charset="0"/>
              </a:rPr>
              <a:t>we</a:t>
            </a:r>
            <a:r>
              <a:rPr lang="de-CH" baseline="0" dirty="0">
                <a:solidFill>
                  <a:schemeClr val="tx1">
                    <a:lumMod val="65000"/>
                    <a:lumOff val="35000"/>
                  </a:schemeClr>
                </a:solidFill>
                <a:latin typeface="Calibri Light" charset="0"/>
                <a:ea typeface="Calibri Light" charset="0"/>
                <a:cs typeface="Calibri Light" charset="0"/>
              </a:rPr>
              <a:t> </a:t>
            </a:r>
            <a:r>
              <a:rPr lang="de-CH" baseline="0" dirty="0" err="1">
                <a:solidFill>
                  <a:schemeClr val="tx1">
                    <a:lumMod val="65000"/>
                    <a:lumOff val="35000"/>
                  </a:schemeClr>
                </a:solidFill>
                <a:latin typeface="Calibri Light" charset="0"/>
                <a:ea typeface="Calibri Light" charset="0"/>
                <a:cs typeface="Calibri Light" charset="0"/>
              </a:rPr>
              <a:t>try</a:t>
            </a:r>
            <a:r>
              <a:rPr lang="de-CH" baseline="0" dirty="0">
                <a:solidFill>
                  <a:schemeClr val="tx1">
                    <a:lumMod val="65000"/>
                    <a:lumOff val="35000"/>
                  </a:schemeClr>
                </a:solidFill>
                <a:latin typeface="Calibri Light" charset="0"/>
                <a:ea typeface="Calibri Light" charset="0"/>
                <a:cs typeface="Calibri Light" charset="0"/>
              </a:rPr>
              <a:t> </a:t>
            </a:r>
            <a:r>
              <a:rPr lang="de-CH" baseline="0" dirty="0" err="1">
                <a:solidFill>
                  <a:schemeClr val="tx1">
                    <a:lumMod val="65000"/>
                    <a:lumOff val="35000"/>
                  </a:schemeClr>
                </a:solidFill>
                <a:latin typeface="Calibri Light" charset="0"/>
                <a:ea typeface="Calibri Light" charset="0"/>
                <a:cs typeface="Calibri Light" charset="0"/>
              </a:rPr>
              <a:t>to</a:t>
            </a:r>
            <a:r>
              <a:rPr lang="de-CH" baseline="0" dirty="0">
                <a:solidFill>
                  <a:schemeClr val="tx1">
                    <a:lumMod val="65000"/>
                    <a:lumOff val="35000"/>
                  </a:schemeClr>
                </a:solidFill>
                <a:latin typeface="Calibri Light" charset="0"/>
                <a:ea typeface="Calibri Light" charset="0"/>
                <a:cs typeface="Calibri Light" charset="0"/>
              </a:rPr>
              <a:t> </a:t>
            </a:r>
            <a:r>
              <a:rPr lang="de-CH" baseline="0" dirty="0" err="1">
                <a:solidFill>
                  <a:schemeClr val="tx1">
                    <a:lumMod val="65000"/>
                    <a:lumOff val="35000"/>
                  </a:schemeClr>
                </a:solidFill>
                <a:latin typeface="Calibri Light" charset="0"/>
                <a:ea typeface="Calibri Light" charset="0"/>
                <a:cs typeface="Calibri Light" charset="0"/>
              </a:rPr>
              <a:t>acitvate</a:t>
            </a:r>
            <a:r>
              <a:rPr lang="de-CH" baseline="0" dirty="0">
                <a:solidFill>
                  <a:schemeClr val="tx1">
                    <a:lumMod val="65000"/>
                    <a:lumOff val="35000"/>
                  </a:schemeClr>
                </a:solidFill>
                <a:latin typeface="Calibri Light" charset="0"/>
                <a:ea typeface="Calibri Light" charset="0"/>
                <a:cs typeface="Calibri Light" charset="0"/>
              </a:rPr>
              <a:t> </a:t>
            </a:r>
            <a:r>
              <a:rPr lang="de-CH" baseline="0" dirty="0" err="1">
                <a:solidFill>
                  <a:schemeClr val="tx1">
                    <a:lumMod val="65000"/>
                    <a:lumOff val="35000"/>
                  </a:schemeClr>
                </a:solidFill>
                <a:latin typeface="Calibri Light" charset="0"/>
                <a:ea typeface="Calibri Light" charset="0"/>
                <a:cs typeface="Calibri Light" charset="0"/>
              </a:rPr>
              <a:t>the</a:t>
            </a:r>
            <a:r>
              <a:rPr lang="de-CH" baseline="0" dirty="0">
                <a:solidFill>
                  <a:schemeClr val="tx1">
                    <a:lumMod val="65000"/>
                    <a:lumOff val="35000"/>
                  </a:schemeClr>
                </a:solidFill>
                <a:latin typeface="Calibri Light" charset="0"/>
                <a:ea typeface="Calibri Light" charset="0"/>
                <a:cs typeface="Calibri Light" charset="0"/>
              </a:rPr>
              <a:t> </a:t>
            </a:r>
            <a:r>
              <a:rPr lang="de-CH" baseline="0" dirty="0" err="1">
                <a:solidFill>
                  <a:schemeClr val="tx1">
                    <a:lumMod val="65000"/>
                    <a:lumOff val="35000"/>
                  </a:schemeClr>
                </a:solidFill>
                <a:latin typeface="Calibri Light" charset="0"/>
                <a:ea typeface="Calibri Light" charset="0"/>
                <a:cs typeface="Calibri Light" charset="0"/>
              </a:rPr>
              <a:t>group</a:t>
            </a:r>
            <a:r>
              <a:rPr lang="de-CH" baseline="0" dirty="0">
                <a:solidFill>
                  <a:schemeClr val="tx1">
                    <a:lumMod val="65000"/>
                    <a:lumOff val="35000"/>
                  </a:schemeClr>
                </a:solidFill>
                <a:latin typeface="Calibri Light" charset="0"/>
                <a:ea typeface="Calibri Light" charset="0"/>
                <a:cs typeface="Calibri Light" charset="0"/>
              </a:rPr>
              <a:t> </a:t>
            </a:r>
            <a:r>
              <a:rPr lang="de-CH" baseline="0" dirty="0" err="1">
                <a:solidFill>
                  <a:schemeClr val="tx1">
                    <a:lumMod val="65000"/>
                    <a:lumOff val="35000"/>
                  </a:schemeClr>
                </a:solidFill>
                <a:latin typeface="Calibri Light" charset="0"/>
                <a:ea typeface="Calibri Light" charset="0"/>
                <a:cs typeface="Calibri Light" charset="0"/>
              </a:rPr>
              <a:t>by</a:t>
            </a:r>
            <a:r>
              <a:rPr lang="de-CH" baseline="0" dirty="0">
                <a:solidFill>
                  <a:schemeClr val="tx1">
                    <a:lumMod val="65000"/>
                    <a:lumOff val="35000"/>
                  </a:schemeClr>
                </a:solidFill>
                <a:latin typeface="Calibri Light" charset="0"/>
                <a:ea typeface="Calibri Light" charset="0"/>
                <a:cs typeface="Calibri Light" charset="0"/>
              </a:rPr>
              <a:t> </a:t>
            </a:r>
            <a:r>
              <a:rPr lang="de-CH" baseline="0" dirty="0" err="1">
                <a:solidFill>
                  <a:schemeClr val="tx1">
                    <a:lumMod val="65000"/>
                    <a:lumOff val="35000"/>
                  </a:schemeClr>
                </a:solidFill>
                <a:latin typeface="Calibri Light" charset="0"/>
                <a:ea typeface="Calibri Light" charset="0"/>
                <a:cs typeface="Calibri Light" charset="0"/>
              </a:rPr>
              <a:t>aksing</a:t>
            </a:r>
            <a:r>
              <a:rPr lang="de-CH" baseline="0" dirty="0">
                <a:solidFill>
                  <a:schemeClr val="tx1">
                    <a:lumMod val="65000"/>
                    <a:lumOff val="35000"/>
                  </a:schemeClr>
                </a:solidFill>
                <a:latin typeface="Calibri Light" charset="0"/>
                <a:ea typeface="Calibri Light" charset="0"/>
                <a:cs typeface="Calibri Light" charset="0"/>
              </a:rPr>
              <a:t> </a:t>
            </a:r>
            <a:r>
              <a:rPr lang="de-CH" baseline="0" dirty="0" err="1">
                <a:solidFill>
                  <a:schemeClr val="tx1">
                    <a:lumMod val="65000"/>
                    <a:lumOff val="35000"/>
                  </a:schemeClr>
                </a:solidFill>
                <a:latin typeface="Calibri Light" charset="0"/>
                <a:ea typeface="Calibri Light" charset="0"/>
                <a:cs typeface="Calibri Light" charset="0"/>
              </a:rPr>
              <a:t>them</a:t>
            </a:r>
            <a:r>
              <a:rPr lang="de-CH" baseline="0" dirty="0">
                <a:solidFill>
                  <a:schemeClr val="tx1">
                    <a:lumMod val="65000"/>
                    <a:lumOff val="35000"/>
                  </a:schemeClr>
                </a:solidFill>
                <a:latin typeface="Calibri Light" charset="0"/>
                <a:ea typeface="Calibri Light" charset="0"/>
                <a:cs typeface="Calibri Light" charset="0"/>
              </a:rPr>
              <a:t> a </a:t>
            </a:r>
            <a:r>
              <a:rPr lang="de-CH" baseline="0" dirty="0" err="1">
                <a:solidFill>
                  <a:schemeClr val="tx1">
                    <a:lumMod val="65000"/>
                    <a:lumOff val="35000"/>
                  </a:schemeClr>
                </a:solidFill>
                <a:latin typeface="Calibri Light" charset="0"/>
                <a:ea typeface="Calibri Light" charset="0"/>
                <a:cs typeface="Calibri Light" charset="0"/>
              </a:rPr>
              <a:t>few</a:t>
            </a:r>
            <a:r>
              <a:rPr lang="de-CH" baseline="0" dirty="0">
                <a:solidFill>
                  <a:schemeClr val="tx1">
                    <a:lumMod val="65000"/>
                    <a:lumOff val="35000"/>
                  </a:schemeClr>
                </a:solidFill>
                <a:latin typeface="Calibri Light" charset="0"/>
                <a:ea typeface="Calibri Light" charset="0"/>
                <a:cs typeface="Calibri Light" charset="0"/>
              </a:rPr>
              <a:t> </a:t>
            </a:r>
            <a:r>
              <a:rPr lang="de-CH" baseline="0" dirty="0" err="1">
                <a:solidFill>
                  <a:schemeClr val="tx1">
                    <a:lumMod val="65000"/>
                    <a:lumOff val="35000"/>
                  </a:schemeClr>
                </a:solidFill>
                <a:latin typeface="Calibri Light" charset="0"/>
                <a:ea typeface="Calibri Light" charset="0"/>
                <a:cs typeface="Calibri Light" charset="0"/>
              </a:rPr>
              <a:t>questions</a:t>
            </a:r>
            <a:r>
              <a:rPr lang="de-CH" baseline="0" dirty="0">
                <a:solidFill>
                  <a:schemeClr val="tx1">
                    <a:lumMod val="65000"/>
                    <a:lumOff val="35000"/>
                  </a:schemeClr>
                </a:solidFill>
                <a:latin typeface="Calibri Light" charset="0"/>
                <a:ea typeface="Calibri Light" charset="0"/>
                <a:cs typeface="Calibri Light" charset="0"/>
              </a:rPr>
              <a:t> </a:t>
            </a:r>
            <a:r>
              <a:rPr lang="de-CH" baseline="0" dirty="0" err="1">
                <a:solidFill>
                  <a:schemeClr val="tx1">
                    <a:lumMod val="65000"/>
                    <a:lumOff val="35000"/>
                  </a:schemeClr>
                </a:solidFill>
                <a:latin typeface="Calibri Light" charset="0"/>
                <a:ea typeface="Calibri Light" charset="0"/>
                <a:cs typeface="Calibri Light" charset="0"/>
              </a:rPr>
              <a:t>hand</a:t>
            </a:r>
            <a:r>
              <a:rPr lang="de-CH" baseline="0" dirty="0">
                <a:solidFill>
                  <a:schemeClr val="tx1">
                    <a:lumMod val="65000"/>
                    <a:lumOff val="35000"/>
                  </a:schemeClr>
                </a:solidFill>
                <a:latin typeface="Calibri Light" charset="0"/>
                <a:ea typeface="Calibri Light" charset="0"/>
                <a:cs typeface="Calibri Light" charset="0"/>
              </a:rPr>
              <a:t> </a:t>
            </a:r>
            <a:r>
              <a:rPr lang="de-CH" baseline="0" dirty="0" err="1">
                <a:solidFill>
                  <a:schemeClr val="tx1">
                    <a:lumMod val="65000"/>
                    <a:lumOff val="35000"/>
                  </a:schemeClr>
                </a:solidFill>
                <a:latin typeface="Calibri Light" charset="0"/>
                <a:ea typeface="Calibri Light" charset="0"/>
                <a:cs typeface="Calibri Light" charset="0"/>
              </a:rPr>
              <a:t>have</a:t>
            </a:r>
            <a:r>
              <a:rPr lang="de-CH" baseline="0" dirty="0">
                <a:solidFill>
                  <a:schemeClr val="tx1">
                    <a:lumMod val="65000"/>
                    <a:lumOff val="35000"/>
                  </a:schemeClr>
                </a:solidFill>
                <a:latin typeface="Calibri Light" charset="0"/>
                <a:ea typeface="Calibri Light" charset="0"/>
                <a:cs typeface="Calibri Light" charset="0"/>
              </a:rPr>
              <a:t> </a:t>
            </a:r>
            <a:r>
              <a:rPr lang="de-CH" baseline="0" dirty="0" err="1">
                <a:solidFill>
                  <a:schemeClr val="tx1">
                    <a:lumMod val="65000"/>
                    <a:lumOff val="35000"/>
                  </a:schemeClr>
                </a:solidFill>
                <a:latin typeface="Calibri Light" charset="0"/>
                <a:ea typeface="Calibri Light" charset="0"/>
                <a:cs typeface="Calibri Light" charset="0"/>
              </a:rPr>
              <a:t>them</a:t>
            </a:r>
            <a:r>
              <a:rPr lang="de-CH" baseline="0" dirty="0">
                <a:solidFill>
                  <a:schemeClr val="tx1">
                    <a:lumMod val="65000"/>
                    <a:lumOff val="35000"/>
                  </a:schemeClr>
                </a:solidFill>
                <a:latin typeface="Calibri Light" charset="0"/>
                <a:ea typeface="Calibri Light" charset="0"/>
                <a:cs typeface="Calibri Light" charset="0"/>
              </a:rPr>
              <a:t> </a:t>
            </a:r>
            <a:r>
              <a:rPr lang="de-CH" baseline="0" dirty="0" err="1">
                <a:solidFill>
                  <a:schemeClr val="tx1">
                    <a:lumMod val="65000"/>
                    <a:lumOff val="35000"/>
                  </a:schemeClr>
                </a:solidFill>
                <a:latin typeface="Calibri Light" charset="0"/>
                <a:ea typeface="Calibri Light" charset="0"/>
                <a:cs typeface="Calibri Light" charset="0"/>
              </a:rPr>
              <a:t>move</a:t>
            </a:r>
            <a:r>
              <a:rPr lang="de-CH" baseline="0" dirty="0">
                <a:solidFill>
                  <a:schemeClr val="tx1">
                    <a:lumMod val="65000"/>
                    <a:lumOff val="35000"/>
                  </a:schemeClr>
                </a:solidFill>
                <a:latin typeface="Calibri Light" charset="0"/>
                <a:ea typeface="Calibri Light" charset="0"/>
                <a:cs typeface="Calibri Light" charset="0"/>
              </a:rPr>
              <a:t> </a:t>
            </a:r>
            <a:r>
              <a:rPr lang="de-CH" baseline="0" dirty="0" err="1">
                <a:solidFill>
                  <a:schemeClr val="tx1">
                    <a:lumMod val="65000"/>
                    <a:lumOff val="35000"/>
                  </a:schemeClr>
                </a:solidFill>
                <a:latin typeface="Calibri Light" charset="0"/>
                <a:ea typeface="Calibri Light" charset="0"/>
                <a:cs typeface="Calibri Light" charset="0"/>
              </a:rPr>
              <a:t>to</a:t>
            </a:r>
            <a:r>
              <a:rPr lang="de-CH" baseline="0" dirty="0">
                <a:solidFill>
                  <a:schemeClr val="tx1">
                    <a:lumMod val="65000"/>
                    <a:lumOff val="35000"/>
                  </a:schemeClr>
                </a:solidFill>
                <a:latin typeface="Calibri Light" charset="0"/>
                <a:ea typeface="Calibri Light" charset="0"/>
                <a:cs typeface="Calibri Light" charset="0"/>
              </a:rPr>
              <a:t> </a:t>
            </a:r>
            <a:r>
              <a:rPr lang="de-CH" baseline="0" dirty="0" err="1">
                <a:solidFill>
                  <a:schemeClr val="tx1">
                    <a:lumMod val="65000"/>
                    <a:lumOff val="35000"/>
                  </a:schemeClr>
                </a:solidFill>
                <a:latin typeface="Calibri Light" charset="0"/>
                <a:ea typeface="Calibri Light" charset="0"/>
                <a:cs typeface="Calibri Light" charset="0"/>
              </a:rPr>
              <a:t>either</a:t>
            </a:r>
            <a:r>
              <a:rPr lang="de-CH" baseline="0" dirty="0">
                <a:solidFill>
                  <a:schemeClr val="tx1">
                    <a:lumMod val="65000"/>
                    <a:lumOff val="35000"/>
                  </a:schemeClr>
                </a:solidFill>
                <a:latin typeface="Calibri Light" charset="0"/>
                <a:ea typeface="Calibri Light" charset="0"/>
                <a:cs typeface="Calibri Light" charset="0"/>
              </a:rPr>
              <a:t> </a:t>
            </a:r>
            <a:r>
              <a:rPr lang="de-CH" baseline="0" dirty="0" err="1">
                <a:solidFill>
                  <a:schemeClr val="tx1">
                    <a:lumMod val="65000"/>
                    <a:lumOff val="35000"/>
                  </a:schemeClr>
                </a:solidFill>
                <a:latin typeface="Calibri Light" charset="0"/>
                <a:ea typeface="Calibri Light" charset="0"/>
                <a:cs typeface="Calibri Light" charset="0"/>
              </a:rPr>
              <a:t>side</a:t>
            </a:r>
            <a:r>
              <a:rPr lang="de-CH" baseline="0" dirty="0">
                <a:solidFill>
                  <a:schemeClr val="tx1">
                    <a:lumMod val="65000"/>
                    <a:lumOff val="35000"/>
                  </a:schemeClr>
                </a:solidFill>
                <a:latin typeface="Calibri Light" charset="0"/>
                <a:ea typeface="Calibri Light" charset="0"/>
                <a:cs typeface="Calibri Light" charset="0"/>
              </a:rPr>
              <a:t> </a:t>
            </a:r>
            <a:r>
              <a:rPr lang="de-CH" baseline="0" dirty="0" err="1">
                <a:solidFill>
                  <a:schemeClr val="tx1">
                    <a:lumMod val="65000"/>
                    <a:lumOff val="35000"/>
                  </a:schemeClr>
                </a:solidFill>
                <a:latin typeface="Calibri Light" charset="0"/>
                <a:ea typeface="Calibri Light" charset="0"/>
                <a:cs typeface="Calibri Light" charset="0"/>
              </a:rPr>
              <a:t>of</a:t>
            </a:r>
            <a:r>
              <a:rPr lang="de-CH" baseline="0" dirty="0">
                <a:solidFill>
                  <a:schemeClr val="tx1">
                    <a:lumMod val="65000"/>
                    <a:lumOff val="35000"/>
                  </a:schemeClr>
                </a:solidFill>
                <a:latin typeface="Calibri Light" charset="0"/>
                <a:ea typeface="Calibri Light" charset="0"/>
                <a:cs typeface="Calibri Light" charset="0"/>
              </a:rPr>
              <a:t> </a:t>
            </a:r>
            <a:r>
              <a:rPr lang="de-CH" baseline="0" dirty="0" err="1">
                <a:solidFill>
                  <a:schemeClr val="tx1">
                    <a:lumMod val="65000"/>
                    <a:lumOff val="35000"/>
                  </a:schemeClr>
                </a:solidFill>
                <a:latin typeface="Calibri Light" charset="0"/>
                <a:ea typeface="Calibri Light" charset="0"/>
                <a:cs typeface="Calibri Light" charset="0"/>
              </a:rPr>
              <a:t>the</a:t>
            </a:r>
            <a:r>
              <a:rPr lang="de-CH" baseline="0" dirty="0">
                <a:solidFill>
                  <a:schemeClr val="tx1">
                    <a:lumMod val="65000"/>
                    <a:lumOff val="35000"/>
                  </a:schemeClr>
                </a:solidFill>
                <a:latin typeface="Calibri Light" charset="0"/>
                <a:ea typeface="Calibri Light" charset="0"/>
                <a:cs typeface="Calibri Light" charset="0"/>
              </a:rPr>
              <a:t> </a:t>
            </a:r>
            <a:r>
              <a:rPr lang="de-CH" baseline="0" dirty="0" err="1">
                <a:solidFill>
                  <a:schemeClr val="tx1">
                    <a:lumMod val="65000"/>
                    <a:lumOff val="35000"/>
                  </a:schemeClr>
                </a:solidFill>
                <a:latin typeface="Calibri Light" charset="0"/>
                <a:ea typeface="Calibri Light" charset="0"/>
                <a:cs typeface="Calibri Light" charset="0"/>
              </a:rPr>
              <a:t>room</a:t>
            </a:r>
            <a:r>
              <a:rPr lang="de-CH" baseline="0" dirty="0">
                <a:solidFill>
                  <a:schemeClr val="tx1">
                    <a:lumMod val="65000"/>
                    <a:lumOff val="35000"/>
                  </a:schemeClr>
                </a:solidFill>
                <a:latin typeface="Calibri Light" charset="0"/>
                <a:ea typeface="Calibri Light" charset="0"/>
                <a:cs typeface="Calibri Light" charset="0"/>
              </a:rPr>
              <a:t>, </a:t>
            </a:r>
            <a:r>
              <a:rPr lang="de-CH" baseline="0" dirty="0" err="1">
                <a:solidFill>
                  <a:schemeClr val="tx1">
                    <a:lumMod val="65000"/>
                    <a:lumOff val="35000"/>
                  </a:schemeClr>
                </a:solidFill>
                <a:latin typeface="Calibri Light" charset="0"/>
                <a:ea typeface="Calibri Light" charset="0"/>
                <a:cs typeface="Calibri Light" charset="0"/>
              </a:rPr>
              <a:t>depending</a:t>
            </a:r>
            <a:r>
              <a:rPr lang="de-CH" baseline="0" dirty="0">
                <a:solidFill>
                  <a:schemeClr val="tx1">
                    <a:lumMod val="65000"/>
                    <a:lumOff val="35000"/>
                  </a:schemeClr>
                </a:solidFill>
                <a:latin typeface="Calibri Light" charset="0"/>
                <a:ea typeface="Calibri Light" charset="0"/>
                <a:cs typeface="Calibri Light" charset="0"/>
              </a:rPr>
              <a:t> on </a:t>
            </a:r>
            <a:r>
              <a:rPr lang="de-CH" baseline="0" dirty="0" err="1">
                <a:solidFill>
                  <a:schemeClr val="tx1">
                    <a:lumMod val="65000"/>
                    <a:lumOff val="35000"/>
                  </a:schemeClr>
                </a:solidFill>
                <a:latin typeface="Calibri Light" charset="0"/>
                <a:ea typeface="Calibri Light" charset="0"/>
                <a:cs typeface="Calibri Light" charset="0"/>
              </a:rPr>
              <a:t>their</a:t>
            </a:r>
            <a:r>
              <a:rPr lang="de-CH" baseline="0" dirty="0">
                <a:solidFill>
                  <a:schemeClr val="tx1">
                    <a:lumMod val="65000"/>
                    <a:lumOff val="35000"/>
                  </a:schemeClr>
                </a:solidFill>
                <a:latin typeface="Calibri Light" charset="0"/>
                <a:ea typeface="Calibri Light" charset="0"/>
                <a:cs typeface="Calibri Light" charset="0"/>
              </a:rPr>
              <a:t> </a:t>
            </a:r>
            <a:r>
              <a:rPr lang="de-CH" baseline="0" dirty="0" err="1">
                <a:solidFill>
                  <a:schemeClr val="tx1">
                    <a:lumMod val="65000"/>
                    <a:lumOff val="35000"/>
                  </a:schemeClr>
                </a:solidFill>
                <a:latin typeface="Calibri Light" charset="0"/>
                <a:ea typeface="Calibri Light" charset="0"/>
                <a:cs typeface="Calibri Light" charset="0"/>
              </a:rPr>
              <a:t>answer</a:t>
            </a:r>
            <a:r>
              <a:rPr lang="de-CH" baseline="0" dirty="0">
                <a:solidFill>
                  <a:schemeClr val="tx1">
                    <a:lumMod val="65000"/>
                    <a:lumOff val="35000"/>
                  </a:schemeClr>
                </a:solidFill>
                <a:latin typeface="Calibri Light" charset="0"/>
                <a:ea typeface="Calibri Light" charset="0"/>
                <a:cs typeface="Calibri Light" charset="0"/>
              </a:rPr>
              <a:t>. This </a:t>
            </a:r>
            <a:r>
              <a:rPr lang="de-CH" baseline="0" dirty="0" err="1">
                <a:solidFill>
                  <a:schemeClr val="tx1">
                    <a:lumMod val="65000"/>
                    <a:lumOff val="35000"/>
                  </a:schemeClr>
                </a:solidFill>
                <a:latin typeface="Calibri Light" charset="0"/>
                <a:ea typeface="Calibri Light" charset="0"/>
                <a:cs typeface="Calibri Light" charset="0"/>
              </a:rPr>
              <a:t>visualizes</a:t>
            </a:r>
            <a:r>
              <a:rPr lang="de-CH" baseline="0" dirty="0">
                <a:solidFill>
                  <a:schemeClr val="tx1">
                    <a:lumMod val="65000"/>
                    <a:lumOff val="35000"/>
                  </a:schemeClr>
                </a:solidFill>
                <a:latin typeface="Calibri Light" charset="0"/>
                <a:ea typeface="Calibri Light" charset="0"/>
                <a:cs typeface="Calibri Light" charset="0"/>
              </a:rPr>
              <a:t> </a:t>
            </a:r>
            <a:r>
              <a:rPr lang="de-CH" baseline="0" dirty="0" err="1">
                <a:solidFill>
                  <a:schemeClr val="tx1">
                    <a:lumMod val="65000"/>
                    <a:lumOff val="35000"/>
                  </a:schemeClr>
                </a:solidFill>
                <a:latin typeface="Calibri Light" charset="0"/>
                <a:ea typeface="Calibri Light" charset="0"/>
                <a:cs typeface="Calibri Light" charset="0"/>
              </a:rPr>
              <a:t>answers</a:t>
            </a:r>
            <a:r>
              <a:rPr lang="de-CH" baseline="0" dirty="0">
                <a:solidFill>
                  <a:schemeClr val="tx1">
                    <a:lumMod val="65000"/>
                    <a:lumOff val="35000"/>
                  </a:schemeClr>
                </a:solidFill>
                <a:latin typeface="Calibri Light" charset="0"/>
                <a:ea typeface="Calibri Light" charset="0"/>
                <a:cs typeface="Calibri Light" charset="0"/>
              </a:rPr>
              <a:t> </a:t>
            </a:r>
            <a:r>
              <a:rPr lang="de-CH" baseline="0" dirty="0" err="1">
                <a:solidFill>
                  <a:schemeClr val="tx1">
                    <a:lumMod val="65000"/>
                    <a:lumOff val="35000"/>
                  </a:schemeClr>
                </a:solidFill>
                <a:latin typeface="Calibri Light" charset="0"/>
                <a:ea typeface="Calibri Light" charset="0"/>
                <a:cs typeface="Calibri Light" charset="0"/>
              </a:rPr>
              <a:t>and</a:t>
            </a:r>
            <a:r>
              <a:rPr lang="de-CH" baseline="0" dirty="0">
                <a:solidFill>
                  <a:schemeClr val="tx1">
                    <a:lumMod val="65000"/>
                    <a:lumOff val="35000"/>
                  </a:schemeClr>
                </a:solidFill>
                <a:latin typeface="Calibri Light" charset="0"/>
                <a:ea typeface="Calibri Light" charset="0"/>
                <a:cs typeface="Calibri Light" charset="0"/>
              </a:rPr>
              <a:t> </a:t>
            </a:r>
            <a:r>
              <a:rPr lang="de-CH" baseline="0" dirty="0" err="1">
                <a:solidFill>
                  <a:schemeClr val="tx1">
                    <a:lumMod val="65000"/>
                    <a:lumOff val="35000"/>
                  </a:schemeClr>
                </a:solidFill>
                <a:latin typeface="Calibri Light" charset="0"/>
                <a:ea typeface="Calibri Light" charset="0"/>
                <a:cs typeface="Calibri Light" charset="0"/>
              </a:rPr>
              <a:t>gets</a:t>
            </a:r>
            <a:r>
              <a:rPr lang="de-CH" baseline="0" dirty="0">
                <a:solidFill>
                  <a:schemeClr val="tx1">
                    <a:lumMod val="65000"/>
                    <a:lumOff val="35000"/>
                  </a:schemeClr>
                </a:solidFill>
                <a:latin typeface="Calibri Light" charset="0"/>
                <a:ea typeface="Calibri Light" charset="0"/>
                <a:cs typeface="Calibri Light" charset="0"/>
              </a:rPr>
              <a:t> </a:t>
            </a:r>
            <a:r>
              <a:rPr lang="de-CH" baseline="0" dirty="0" err="1">
                <a:solidFill>
                  <a:schemeClr val="tx1">
                    <a:lumMod val="65000"/>
                    <a:lumOff val="35000"/>
                  </a:schemeClr>
                </a:solidFill>
                <a:latin typeface="Calibri Light" charset="0"/>
                <a:ea typeface="Calibri Light" charset="0"/>
                <a:cs typeface="Calibri Light" charset="0"/>
              </a:rPr>
              <a:t>people</a:t>
            </a:r>
            <a:r>
              <a:rPr lang="de-CH" baseline="0" dirty="0">
                <a:solidFill>
                  <a:schemeClr val="tx1">
                    <a:lumMod val="65000"/>
                    <a:lumOff val="35000"/>
                  </a:schemeClr>
                </a:solidFill>
                <a:latin typeface="Calibri Light" charset="0"/>
                <a:ea typeface="Calibri Light" charset="0"/>
                <a:cs typeface="Calibri Light" charset="0"/>
              </a:rPr>
              <a:t> </a:t>
            </a:r>
            <a:r>
              <a:rPr lang="de-CH" baseline="0" dirty="0" err="1">
                <a:solidFill>
                  <a:schemeClr val="tx1">
                    <a:lumMod val="65000"/>
                    <a:lumOff val="35000"/>
                  </a:schemeClr>
                </a:solidFill>
                <a:latin typeface="Calibri Light" charset="0"/>
                <a:ea typeface="Calibri Light" charset="0"/>
                <a:cs typeface="Calibri Light" charset="0"/>
              </a:rPr>
              <a:t>talking</a:t>
            </a:r>
            <a:r>
              <a:rPr lang="de-CH" baseline="0" dirty="0">
                <a:solidFill>
                  <a:schemeClr val="tx1">
                    <a:lumMod val="65000"/>
                    <a:lumOff val="35000"/>
                  </a:schemeClr>
                </a:solidFill>
                <a:latin typeface="Calibri Light" charset="0"/>
                <a:ea typeface="Calibri Light" charset="0"/>
                <a:cs typeface="Calibri Light" charset="0"/>
              </a:rPr>
              <a:t>. </a:t>
            </a:r>
          </a:p>
          <a:p>
            <a:r>
              <a:rPr lang="de-CH" dirty="0" err="1">
                <a:solidFill>
                  <a:schemeClr val="tx1">
                    <a:lumMod val="65000"/>
                    <a:lumOff val="35000"/>
                  </a:schemeClr>
                </a:solidFill>
                <a:latin typeface="Calibri Light" charset="0"/>
                <a:ea typeface="Calibri Light" charset="0"/>
                <a:cs typeface="Calibri Light" charset="0"/>
              </a:rPr>
              <a:t>Possible</a:t>
            </a:r>
            <a:r>
              <a:rPr lang="de-CH" dirty="0">
                <a:solidFill>
                  <a:schemeClr val="tx1">
                    <a:lumMod val="65000"/>
                    <a:lumOff val="35000"/>
                  </a:schemeClr>
                </a:solidFill>
                <a:latin typeface="Calibri Light" charset="0"/>
                <a:ea typeface="Calibri Light" charset="0"/>
                <a:cs typeface="Calibri Light" charset="0"/>
              </a:rPr>
              <a:t> </a:t>
            </a:r>
            <a:r>
              <a:rPr lang="de-CH" dirty="0" err="1">
                <a:solidFill>
                  <a:schemeClr val="tx1">
                    <a:lumMod val="65000"/>
                    <a:lumOff val="35000"/>
                  </a:schemeClr>
                </a:solidFill>
                <a:latin typeface="Calibri Light" charset="0"/>
                <a:ea typeface="Calibri Light" charset="0"/>
                <a:cs typeface="Calibri Light" charset="0"/>
              </a:rPr>
              <a:t>questions</a:t>
            </a:r>
            <a:r>
              <a:rPr lang="de-CH" dirty="0">
                <a:solidFill>
                  <a:schemeClr val="tx1">
                    <a:lumMod val="65000"/>
                    <a:lumOff val="35000"/>
                  </a:schemeClr>
                </a:solidFill>
                <a:latin typeface="Calibri Light" charset="0"/>
                <a:ea typeface="Calibri Light" charset="0"/>
                <a:cs typeface="Calibri Light" charset="0"/>
              </a:rPr>
              <a:t> </a:t>
            </a:r>
            <a:r>
              <a:rPr lang="de-CH" dirty="0" err="1">
                <a:solidFill>
                  <a:schemeClr val="tx1">
                    <a:lumMod val="65000"/>
                    <a:lumOff val="35000"/>
                  </a:schemeClr>
                </a:solidFill>
                <a:latin typeface="Calibri Light" charset="0"/>
                <a:ea typeface="Calibri Light" charset="0"/>
                <a:cs typeface="Calibri Light" charset="0"/>
              </a:rPr>
              <a:t>are</a:t>
            </a:r>
            <a:r>
              <a:rPr lang="de-CH" dirty="0">
                <a:solidFill>
                  <a:schemeClr val="tx1">
                    <a:lumMod val="65000"/>
                    <a:lumOff val="35000"/>
                  </a:schemeClr>
                </a:solidFill>
                <a:latin typeface="Calibri Light" charset="0"/>
                <a:ea typeface="Calibri Light" charset="0"/>
                <a:cs typeface="Calibri Light" charset="0"/>
              </a:rPr>
              <a:t>:</a:t>
            </a:r>
          </a:p>
          <a:p>
            <a:endParaRPr lang="de-CH" dirty="0">
              <a:solidFill>
                <a:schemeClr val="tx1">
                  <a:lumMod val="65000"/>
                  <a:lumOff val="35000"/>
                </a:schemeClr>
              </a:solidFill>
              <a:latin typeface="Calibri Light" charset="0"/>
              <a:ea typeface="Calibri Light" charset="0"/>
              <a:cs typeface="Calibri Light" charset="0"/>
            </a:endParaRPr>
          </a:p>
          <a:p>
            <a:pPr marL="171450" indent="-171450">
              <a:buFontTx/>
              <a:buChar char="-"/>
            </a:pPr>
            <a:r>
              <a:rPr lang="de-CH" dirty="0">
                <a:solidFill>
                  <a:schemeClr val="tx1">
                    <a:lumMod val="65000"/>
                    <a:lumOff val="35000"/>
                  </a:schemeClr>
                </a:solidFill>
                <a:latin typeface="Calibri Light" charset="0"/>
                <a:ea typeface="Calibri Light" charset="0"/>
                <a:cs typeface="Calibri Light" charset="0"/>
              </a:rPr>
              <a:t>Do </a:t>
            </a:r>
            <a:r>
              <a:rPr lang="de-CH" dirty="0" err="1">
                <a:solidFill>
                  <a:schemeClr val="tx1">
                    <a:lumMod val="65000"/>
                    <a:lumOff val="35000"/>
                  </a:schemeClr>
                </a:solidFill>
                <a:latin typeface="Calibri Light" charset="0"/>
                <a:ea typeface="Calibri Light" charset="0"/>
                <a:cs typeface="Calibri Light" charset="0"/>
              </a:rPr>
              <a:t>you</a:t>
            </a:r>
            <a:r>
              <a:rPr lang="de-CH" dirty="0">
                <a:solidFill>
                  <a:schemeClr val="tx1">
                    <a:lumMod val="65000"/>
                    <a:lumOff val="35000"/>
                  </a:schemeClr>
                </a:solidFill>
                <a:latin typeface="Calibri Light" charset="0"/>
                <a:ea typeface="Calibri Light" charset="0"/>
                <a:cs typeface="Calibri Light" charset="0"/>
              </a:rPr>
              <a:t> </a:t>
            </a:r>
            <a:r>
              <a:rPr lang="de-CH" dirty="0" err="1">
                <a:solidFill>
                  <a:schemeClr val="tx1">
                    <a:lumMod val="65000"/>
                    <a:lumOff val="35000"/>
                  </a:schemeClr>
                </a:solidFill>
                <a:latin typeface="Calibri Light" charset="0"/>
                <a:ea typeface="Calibri Light" charset="0"/>
                <a:cs typeface="Calibri Light" charset="0"/>
              </a:rPr>
              <a:t>read</a:t>
            </a:r>
            <a:r>
              <a:rPr lang="de-CH" dirty="0">
                <a:solidFill>
                  <a:schemeClr val="tx1">
                    <a:lumMod val="65000"/>
                    <a:lumOff val="35000"/>
                  </a:schemeClr>
                </a:solidFill>
                <a:latin typeface="Calibri Light" charset="0"/>
                <a:ea typeface="Calibri Light" charset="0"/>
                <a:cs typeface="Calibri Light" charset="0"/>
              </a:rPr>
              <a:t> </a:t>
            </a:r>
            <a:r>
              <a:rPr lang="de-CH" dirty="0" err="1">
                <a:solidFill>
                  <a:schemeClr val="tx1">
                    <a:lumMod val="65000"/>
                    <a:lumOff val="35000"/>
                  </a:schemeClr>
                </a:solidFill>
                <a:latin typeface="Calibri Light" charset="0"/>
                <a:ea typeface="Calibri Light" charset="0"/>
                <a:cs typeface="Calibri Light" charset="0"/>
              </a:rPr>
              <a:t>more</a:t>
            </a:r>
            <a:r>
              <a:rPr lang="de-CH" dirty="0">
                <a:solidFill>
                  <a:schemeClr val="tx1">
                    <a:lumMod val="65000"/>
                    <a:lumOff val="35000"/>
                  </a:schemeClr>
                </a:solidFill>
                <a:latin typeface="Calibri Light" charset="0"/>
                <a:ea typeface="Calibri Light" charset="0"/>
                <a:cs typeface="Calibri Light" charset="0"/>
              </a:rPr>
              <a:t> </a:t>
            </a:r>
            <a:r>
              <a:rPr lang="de-CH" dirty="0" err="1">
                <a:solidFill>
                  <a:schemeClr val="tx1">
                    <a:lumMod val="65000"/>
                    <a:lumOff val="35000"/>
                  </a:schemeClr>
                </a:solidFill>
                <a:latin typeface="Calibri Light" charset="0"/>
                <a:ea typeface="Calibri Light" charset="0"/>
                <a:cs typeface="Calibri Light" charset="0"/>
              </a:rPr>
              <a:t>than</a:t>
            </a:r>
            <a:r>
              <a:rPr lang="de-CH" dirty="0">
                <a:solidFill>
                  <a:schemeClr val="tx1">
                    <a:lumMod val="65000"/>
                    <a:lumOff val="35000"/>
                  </a:schemeClr>
                </a:solidFill>
                <a:latin typeface="Calibri Light" charset="0"/>
                <a:ea typeface="Calibri Light" charset="0"/>
                <a:cs typeface="Calibri Light" charset="0"/>
              </a:rPr>
              <a:t> </a:t>
            </a:r>
            <a:r>
              <a:rPr lang="de-CH" dirty="0" err="1">
                <a:solidFill>
                  <a:schemeClr val="tx1">
                    <a:lumMod val="65000"/>
                    <a:lumOff val="35000"/>
                  </a:schemeClr>
                </a:solidFill>
                <a:latin typeface="Calibri Light" charset="0"/>
                <a:ea typeface="Calibri Light" charset="0"/>
                <a:cs typeface="Calibri Light" charset="0"/>
              </a:rPr>
              <a:t>two-three</a:t>
            </a:r>
            <a:r>
              <a:rPr lang="de-CH" baseline="0" dirty="0">
                <a:solidFill>
                  <a:schemeClr val="tx1">
                    <a:lumMod val="65000"/>
                    <a:lumOff val="35000"/>
                  </a:schemeClr>
                </a:solidFill>
                <a:latin typeface="Calibri Light" charset="0"/>
                <a:ea typeface="Calibri Light" charset="0"/>
                <a:cs typeface="Calibri Light" charset="0"/>
              </a:rPr>
              <a:t> </a:t>
            </a:r>
            <a:r>
              <a:rPr lang="de-CH" baseline="0" dirty="0" err="1">
                <a:solidFill>
                  <a:schemeClr val="tx1">
                    <a:lumMod val="65000"/>
                    <a:lumOff val="35000"/>
                  </a:schemeClr>
                </a:solidFill>
                <a:latin typeface="Calibri Light" charset="0"/>
                <a:ea typeface="Calibri Light" charset="0"/>
                <a:cs typeface="Calibri Light" charset="0"/>
              </a:rPr>
              <a:t>articles</a:t>
            </a:r>
            <a:r>
              <a:rPr lang="de-CH" baseline="0" dirty="0">
                <a:solidFill>
                  <a:schemeClr val="tx1">
                    <a:lumMod val="65000"/>
                    <a:lumOff val="35000"/>
                  </a:schemeClr>
                </a:solidFill>
                <a:latin typeface="Calibri Light" charset="0"/>
                <a:ea typeface="Calibri Light" charset="0"/>
                <a:cs typeface="Calibri Light" charset="0"/>
              </a:rPr>
              <a:t> on </a:t>
            </a:r>
            <a:r>
              <a:rPr lang="de-CH" baseline="0" dirty="0" err="1">
                <a:solidFill>
                  <a:schemeClr val="tx1">
                    <a:lumMod val="65000"/>
                    <a:lumOff val="35000"/>
                  </a:schemeClr>
                </a:solidFill>
                <a:latin typeface="Calibri Light" charset="0"/>
                <a:ea typeface="Calibri Light" charset="0"/>
                <a:cs typeface="Calibri Light" charset="0"/>
              </a:rPr>
              <a:t>cybersecurity</a:t>
            </a:r>
            <a:r>
              <a:rPr lang="de-CH" baseline="0" dirty="0">
                <a:solidFill>
                  <a:schemeClr val="tx1">
                    <a:lumMod val="65000"/>
                    <a:lumOff val="35000"/>
                  </a:schemeClr>
                </a:solidFill>
                <a:latin typeface="Calibri Light" charset="0"/>
                <a:ea typeface="Calibri Light" charset="0"/>
                <a:cs typeface="Calibri Light" charset="0"/>
              </a:rPr>
              <a:t>?</a:t>
            </a:r>
          </a:p>
          <a:p>
            <a:pPr marL="171450" marR="0" indent="-171450" algn="l" defTabSz="914400" rtl="0" eaLnBrk="1" fontAlgn="auto" latinLnBrk="0" hangingPunct="1">
              <a:lnSpc>
                <a:spcPct val="100000"/>
              </a:lnSpc>
              <a:spcBef>
                <a:spcPts val="360"/>
              </a:spcBef>
              <a:spcAft>
                <a:spcPts val="0"/>
              </a:spcAft>
              <a:buClrTx/>
              <a:buSzPts val="1400"/>
              <a:buFontTx/>
              <a:buChar char="-"/>
              <a:tabLst/>
              <a:defRPr/>
            </a:pPr>
            <a:r>
              <a:rPr lang="de-CH" dirty="0"/>
              <a:t>Who</a:t>
            </a:r>
            <a:r>
              <a:rPr lang="de-CH" baseline="0" dirty="0"/>
              <a:t> </a:t>
            </a:r>
            <a:r>
              <a:rPr lang="de-CH" baseline="0" dirty="0" err="1"/>
              <a:t>comes</a:t>
            </a:r>
            <a:r>
              <a:rPr lang="de-CH" baseline="0" dirty="0"/>
              <a:t> </a:t>
            </a:r>
            <a:r>
              <a:rPr lang="de-CH" baseline="0" dirty="0" err="1"/>
              <a:t>from</a:t>
            </a:r>
            <a:r>
              <a:rPr lang="de-CH" baseline="0" dirty="0"/>
              <a:t> a </a:t>
            </a:r>
            <a:r>
              <a:rPr lang="de-CH" baseline="0" dirty="0" err="1"/>
              <a:t>country</a:t>
            </a:r>
            <a:r>
              <a:rPr lang="de-CH" baseline="0" dirty="0"/>
              <a:t> </a:t>
            </a:r>
            <a:r>
              <a:rPr lang="de-CH" baseline="0" dirty="0" err="1"/>
              <a:t>with</a:t>
            </a:r>
            <a:r>
              <a:rPr lang="de-CH" baseline="0" dirty="0"/>
              <a:t> a national CSIRT? Yes/</a:t>
            </a:r>
            <a:r>
              <a:rPr lang="de-CH" baseline="0" dirty="0" err="1"/>
              <a:t>No</a:t>
            </a:r>
            <a:r>
              <a:rPr lang="de-CH" baseline="0" dirty="0"/>
              <a:t>/I </a:t>
            </a:r>
            <a:r>
              <a:rPr lang="de-CH" baseline="0" dirty="0" err="1"/>
              <a:t>don‘t</a:t>
            </a:r>
            <a:r>
              <a:rPr lang="de-CH" baseline="0" dirty="0"/>
              <a:t> </a:t>
            </a:r>
            <a:r>
              <a:rPr lang="de-CH" baseline="0" dirty="0" err="1"/>
              <a:t>know</a:t>
            </a:r>
            <a:endParaRPr lang="de-CH" dirty="0"/>
          </a:p>
          <a:p>
            <a:pPr marL="0" indent="0">
              <a:buFontTx/>
              <a:buNone/>
            </a:pPr>
            <a:endParaRPr lang="de-CH" b="1" baseline="0" dirty="0">
              <a:solidFill>
                <a:schemeClr val="tx1">
                  <a:lumMod val="65000"/>
                  <a:lumOff val="35000"/>
                </a:schemeClr>
              </a:solidFill>
              <a:latin typeface="Calibri Light" charset="0"/>
              <a:ea typeface="Calibri Light" charset="0"/>
              <a:cs typeface="Calibri Light" charset="0"/>
            </a:endParaRPr>
          </a:p>
          <a:p>
            <a:pPr marL="171450" indent="-171450">
              <a:buFontTx/>
              <a:buChar char="-"/>
            </a:pPr>
            <a:r>
              <a:rPr lang="de-CH" baseline="0" dirty="0">
                <a:solidFill>
                  <a:schemeClr val="tx1">
                    <a:lumMod val="65000"/>
                    <a:lumOff val="35000"/>
                  </a:schemeClr>
                </a:solidFill>
                <a:latin typeface="Calibri Light" charset="0"/>
                <a:ea typeface="Calibri Light" charset="0"/>
                <a:cs typeface="Calibri Light" charset="0"/>
              </a:rPr>
              <a:t>Who </a:t>
            </a:r>
            <a:r>
              <a:rPr lang="de-CH" baseline="0" dirty="0" err="1">
                <a:solidFill>
                  <a:schemeClr val="tx1">
                    <a:lumMod val="65000"/>
                    <a:lumOff val="35000"/>
                  </a:schemeClr>
                </a:solidFill>
                <a:latin typeface="Calibri Light" charset="0"/>
                <a:ea typeface="Calibri Light" charset="0"/>
                <a:cs typeface="Calibri Light" charset="0"/>
              </a:rPr>
              <a:t>thinks</a:t>
            </a:r>
            <a:r>
              <a:rPr lang="de-CH" baseline="0" dirty="0">
                <a:solidFill>
                  <a:schemeClr val="tx1">
                    <a:lumMod val="65000"/>
                    <a:lumOff val="35000"/>
                  </a:schemeClr>
                </a:solidFill>
                <a:latin typeface="Calibri Light" charset="0"/>
                <a:ea typeface="Calibri Light" charset="0"/>
                <a:cs typeface="Calibri Light" charset="0"/>
              </a:rPr>
              <a:t> </a:t>
            </a:r>
            <a:r>
              <a:rPr lang="de-CH" baseline="0" dirty="0" err="1">
                <a:solidFill>
                  <a:schemeClr val="tx1">
                    <a:lumMod val="65000"/>
                    <a:lumOff val="35000"/>
                  </a:schemeClr>
                </a:solidFill>
                <a:latin typeface="Calibri Light" charset="0"/>
                <a:ea typeface="Calibri Light" charset="0"/>
                <a:cs typeface="Calibri Light" charset="0"/>
              </a:rPr>
              <a:t>government</a:t>
            </a:r>
            <a:r>
              <a:rPr lang="de-CH" baseline="0" dirty="0">
                <a:solidFill>
                  <a:schemeClr val="tx1">
                    <a:lumMod val="65000"/>
                    <a:lumOff val="35000"/>
                  </a:schemeClr>
                </a:solidFill>
                <a:latin typeface="Calibri Light" charset="0"/>
                <a:ea typeface="Calibri Light" charset="0"/>
                <a:cs typeface="Calibri Light" charset="0"/>
              </a:rPr>
              <a:t> </a:t>
            </a:r>
            <a:r>
              <a:rPr lang="de-CH" baseline="0" dirty="0" err="1">
                <a:solidFill>
                  <a:schemeClr val="tx1">
                    <a:lumMod val="65000"/>
                    <a:lumOff val="35000"/>
                  </a:schemeClr>
                </a:solidFill>
                <a:latin typeface="Calibri Light" charset="0"/>
                <a:ea typeface="Calibri Light" charset="0"/>
                <a:cs typeface="Calibri Light" charset="0"/>
              </a:rPr>
              <a:t>have</a:t>
            </a:r>
            <a:r>
              <a:rPr lang="de-CH" baseline="0" dirty="0">
                <a:solidFill>
                  <a:schemeClr val="tx1">
                    <a:lumMod val="65000"/>
                    <a:lumOff val="35000"/>
                  </a:schemeClr>
                </a:solidFill>
                <a:latin typeface="Calibri Light" charset="0"/>
                <a:ea typeface="Calibri Light" charset="0"/>
                <a:cs typeface="Calibri Light" charset="0"/>
              </a:rPr>
              <a:t> a </a:t>
            </a:r>
            <a:r>
              <a:rPr lang="de-CH" baseline="0" dirty="0" err="1">
                <a:solidFill>
                  <a:schemeClr val="tx1">
                    <a:lumMod val="65000"/>
                    <a:lumOff val="35000"/>
                  </a:schemeClr>
                </a:solidFill>
                <a:latin typeface="Calibri Light" charset="0"/>
                <a:ea typeface="Calibri Light" charset="0"/>
                <a:cs typeface="Calibri Light" charset="0"/>
              </a:rPr>
              <a:t>role</a:t>
            </a:r>
            <a:r>
              <a:rPr lang="de-CH" baseline="0" dirty="0">
                <a:solidFill>
                  <a:schemeClr val="tx1">
                    <a:lumMod val="65000"/>
                    <a:lumOff val="35000"/>
                  </a:schemeClr>
                </a:solidFill>
                <a:latin typeface="Calibri Light" charset="0"/>
                <a:ea typeface="Calibri Light" charset="0"/>
                <a:cs typeface="Calibri Light" charset="0"/>
              </a:rPr>
              <a:t> in </a:t>
            </a:r>
            <a:r>
              <a:rPr lang="de-CH" baseline="0" dirty="0" err="1">
                <a:solidFill>
                  <a:schemeClr val="tx1">
                    <a:lumMod val="65000"/>
                    <a:lumOff val="35000"/>
                  </a:schemeClr>
                </a:solidFill>
                <a:latin typeface="Calibri Light" charset="0"/>
                <a:ea typeface="Calibri Light" charset="0"/>
                <a:cs typeface="Calibri Light" charset="0"/>
              </a:rPr>
              <a:t>cybersecurity</a:t>
            </a:r>
            <a:r>
              <a:rPr lang="de-CH" baseline="0" dirty="0">
                <a:solidFill>
                  <a:schemeClr val="tx1">
                    <a:lumMod val="65000"/>
                    <a:lumOff val="35000"/>
                  </a:schemeClr>
                </a:solidFill>
                <a:latin typeface="Calibri Light" charset="0"/>
                <a:ea typeface="Calibri Light" charset="0"/>
                <a:cs typeface="Calibri Light" charset="0"/>
              </a:rPr>
              <a:t>?</a:t>
            </a:r>
          </a:p>
          <a:p>
            <a:pPr marL="171450" indent="-171450">
              <a:buFontTx/>
              <a:buChar char="-"/>
            </a:pPr>
            <a:r>
              <a:rPr lang="de-CH" dirty="0"/>
              <a:t>Who </a:t>
            </a:r>
            <a:r>
              <a:rPr lang="de-CH" dirty="0" err="1"/>
              <a:t>thinks</a:t>
            </a:r>
            <a:r>
              <a:rPr lang="de-CH" dirty="0"/>
              <a:t> </a:t>
            </a:r>
            <a:r>
              <a:rPr lang="de-CH" dirty="0" err="1"/>
              <a:t>governments</a:t>
            </a:r>
            <a:r>
              <a:rPr lang="de-CH" dirty="0"/>
              <a:t> </a:t>
            </a:r>
            <a:r>
              <a:rPr lang="de-CH" dirty="0" err="1"/>
              <a:t>can</a:t>
            </a:r>
            <a:r>
              <a:rPr lang="de-CH" dirty="0"/>
              <a:t> </a:t>
            </a:r>
            <a:r>
              <a:rPr lang="de-CH" dirty="0" err="1"/>
              <a:t>solve</a:t>
            </a:r>
            <a:r>
              <a:rPr lang="de-CH" dirty="0"/>
              <a:t> </a:t>
            </a:r>
            <a:r>
              <a:rPr lang="de-CH" dirty="0" err="1"/>
              <a:t>most</a:t>
            </a:r>
            <a:r>
              <a:rPr lang="de-CH" dirty="0"/>
              <a:t> </a:t>
            </a:r>
            <a:r>
              <a:rPr lang="de-CH" dirty="0" err="1"/>
              <a:t>cybersecurity</a:t>
            </a:r>
            <a:r>
              <a:rPr lang="de-CH" dirty="0"/>
              <a:t> </a:t>
            </a:r>
            <a:r>
              <a:rPr lang="de-CH" dirty="0" err="1"/>
              <a:t>problems</a:t>
            </a:r>
            <a:r>
              <a:rPr lang="de-CH" dirty="0"/>
              <a:t>?</a:t>
            </a:r>
          </a:p>
          <a:p>
            <a:pPr marL="171450" indent="-171450">
              <a:buFontTx/>
              <a:buChar char="-"/>
            </a:pPr>
            <a:endParaRPr lang="de-CH" dirty="0"/>
          </a:p>
        </p:txBody>
      </p:sp>
      <p:sp>
        <p:nvSpPr>
          <p:cNvPr id="4" name="Slide Number Placeholder 3"/>
          <p:cNvSpPr>
            <a:spLocks noGrp="1"/>
          </p:cNvSpPr>
          <p:nvPr>
            <p:ph type="sldNum" idx="10"/>
          </p:nvPr>
        </p:nvSpPr>
        <p:spPr/>
        <p:txBody>
          <a:bodyPr/>
          <a:lstStyle/>
          <a:p>
            <a:pPr marL="215900" marR="0" lvl="0" indent="-250190" algn="r" rtl="0">
              <a:spcBef>
                <a:spcPts val="0"/>
              </a:spcBef>
              <a:spcAft>
                <a:spcPts val="0"/>
              </a:spcAft>
              <a:buClr>
                <a:srgbClr val="000000"/>
              </a:buClr>
              <a:buSzPts val="540"/>
              <a:buFont typeface="Noto Sans Symbols"/>
              <a:buNone/>
            </a:pPr>
            <a:fld id="{00000000-1234-1234-1234-123412341234}" type="slidenum">
              <a:rPr lang="en-US" sz="1200" b="0" i="0" u="none" strike="noStrike" cap="none" smtClean="0">
                <a:solidFill>
                  <a:srgbClr val="000000"/>
                </a:solidFill>
                <a:latin typeface="Times New Roman"/>
                <a:ea typeface="Times New Roman"/>
                <a:cs typeface="Times New Roman"/>
                <a:sym typeface="Times New Roman"/>
              </a:rPr>
              <a:t>8</a:t>
            </a:fld>
            <a:endParaRPr lang="en-US" sz="1200" b="0" i="0" u="none" strike="noStrike" cap="none">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201141203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7"/>
        <p:cNvGrpSpPr/>
        <p:nvPr/>
      </p:nvGrpSpPr>
      <p:grpSpPr>
        <a:xfrm>
          <a:off x="0" y="0"/>
          <a:ext cx="0" cy="0"/>
          <a:chOff x="0" y="0"/>
          <a:chExt cx="0" cy="0"/>
        </a:xfrm>
      </p:grpSpPr>
      <p:sp>
        <p:nvSpPr>
          <p:cNvPr id="798" name="Shape 798"/>
          <p:cNvSpPr>
            <a:spLocks noGrp="1" noRot="1" noChangeAspect="1"/>
          </p:cNvSpPr>
          <p:nvPr>
            <p:ph type="sldImg" idx="2"/>
          </p:nvPr>
        </p:nvSpPr>
        <p:spPr>
          <a:xfrm>
            <a:off x="1512888" y="517525"/>
            <a:ext cx="3832225" cy="2874963"/>
          </a:xfrm>
          <a:custGeom>
            <a:avLst/>
            <a:gdLst/>
            <a:ahLst/>
            <a:cxnLst/>
            <a:rect l="0" t="0" r="0" b="0"/>
            <a:pathLst>
              <a:path w="120000" h="120000" extrusionOk="0">
                <a:moveTo>
                  <a:pt x="0" y="0"/>
                </a:moveTo>
                <a:lnTo>
                  <a:pt x="120000" y="0"/>
                </a:lnTo>
                <a:lnTo>
                  <a:pt x="120000" y="120000"/>
                </a:lnTo>
                <a:lnTo>
                  <a:pt x="0" y="120000"/>
                </a:lnTo>
                <a:close/>
              </a:path>
            </a:pathLst>
          </a:custGeom>
          <a:noFill/>
          <a:ln w="12600" cap="sq" cmpd="sng">
            <a:solidFill>
              <a:srgbClr val="000000"/>
            </a:solidFill>
            <a:prstDash val="solid"/>
            <a:miter lim="800000"/>
            <a:headEnd type="none" w="med" len="med"/>
            <a:tailEnd type="none" w="med" len="med"/>
          </a:ln>
        </p:spPr>
      </p:sp>
      <p:sp>
        <p:nvSpPr>
          <p:cNvPr id="799" name="Shape 799"/>
          <p:cNvSpPr txBox="1">
            <a:spLocks noGrp="1"/>
          </p:cNvSpPr>
          <p:nvPr>
            <p:ph type="body" idx="1"/>
          </p:nvPr>
        </p:nvSpPr>
        <p:spPr>
          <a:xfrm>
            <a:off x="574431" y="3505199"/>
            <a:ext cx="5709000" cy="5040900"/>
          </a:xfrm>
          <a:prstGeom prst="rect">
            <a:avLst/>
          </a:prstGeom>
          <a:noFill/>
          <a:ln>
            <a:noFill/>
          </a:ln>
        </p:spPr>
        <p:txBody>
          <a:bodyPr wrap="square" lIns="91425" tIns="91425" rIns="91425" bIns="91425" anchor="t" anchorCtr="0">
            <a:noAutofit/>
          </a:bodyPr>
          <a:lstStyle/>
          <a:p>
            <a:pPr marL="0" marR="0" lvl="0" indent="-76200" algn="l" rtl="0">
              <a:spcBef>
                <a:spcPts val="0"/>
              </a:spcBef>
              <a:spcAft>
                <a:spcPts val="0"/>
              </a:spcAft>
              <a:buClr>
                <a:srgbClr val="000000"/>
              </a:buClr>
              <a:buSzPts val="1200"/>
              <a:buFont typeface="Times New Roman"/>
              <a:buNone/>
            </a:pPr>
            <a:r>
              <a:rPr lang="en-US" sz="1200" b="0" i="0" u="none" strike="noStrike" cap="none" dirty="0">
                <a:solidFill>
                  <a:srgbClr val="000000"/>
                </a:solidFill>
                <a:latin typeface="Times New Roman"/>
                <a:ea typeface="Times New Roman"/>
                <a:cs typeface="Times New Roman"/>
                <a:sym typeface="Times New Roman"/>
              </a:rPr>
              <a:t>There is a Japanese Zen tale by </a:t>
            </a:r>
            <a:r>
              <a:rPr lang="en-US" sz="1200" b="0" i="0" u="none" strike="noStrike" cap="none" dirty="0" err="1">
                <a:solidFill>
                  <a:srgbClr val="000000"/>
                </a:solidFill>
                <a:latin typeface="Times New Roman"/>
                <a:ea typeface="Times New Roman"/>
                <a:cs typeface="Times New Roman"/>
                <a:sym typeface="Times New Roman"/>
              </a:rPr>
              <a:t>Kuòān</a:t>
            </a:r>
            <a:r>
              <a:rPr lang="en-US" sz="1200" b="0" i="0" u="none" strike="noStrike" cap="none" dirty="0">
                <a:solidFill>
                  <a:srgbClr val="000000"/>
                </a:solidFill>
                <a:latin typeface="Times New Roman"/>
                <a:ea typeface="Times New Roman"/>
                <a:cs typeface="Times New Roman"/>
                <a:sym typeface="Times New Roman"/>
              </a:rPr>
              <a:t> </a:t>
            </a:r>
            <a:r>
              <a:rPr lang="en-US" sz="1200" b="0" i="0" u="none" strike="noStrike" cap="none" dirty="0" err="1">
                <a:solidFill>
                  <a:srgbClr val="000000"/>
                </a:solidFill>
                <a:latin typeface="Times New Roman"/>
                <a:ea typeface="Times New Roman"/>
                <a:cs typeface="Times New Roman"/>
                <a:sym typeface="Times New Roman"/>
              </a:rPr>
              <a:t>Shīyuǎn</a:t>
            </a:r>
            <a:r>
              <a:rPr lang="en-US" sz="1200" b="0" i="0" u="none" strike="noStrike" cap="none" dirty="0">
                <a:solidFill>
                  <a:srgbClr val="000000"/>
                </a:solidFill>
                <a:latin typeface="Times New Roman"/>
                <a:ea typeface="Times New Roman"/>
                <a:cs typeface="Times New Roman"/>
                <a:sym typeface="Times New Roman"/>
              </a:rPr>
              <a:t> illustrated by </a:t>
            </a:r>
            <a:r>
              <a:rPr lang="en-US" sz="1200" b="0" i="0" u="none" strike="noStrike" cap="none" dirty="0" err="1">
                <a:solidFill>
                  <a:srgbClr val="000000"/>
                </a:solidFill>
                <a:latin typeface="Times New Roman"/>
                <a:ea typeface="Times New Roman"/>
                <a:cs typeface="Times New Roman"/>
                <a:sym typeface="Times New Roman"/>
              </a:rPr>
              <a:t>Tenshō</a:t>
            </a:r>
            <a:r>
              <a:rPr lang="en-US" sz="1200" b="0" i="0" u="none" strike="noStrike" cap="none" dirty="0">
                <a:solidFill>
                  <a:srgbClr val="000000"/>
                </a:solidFill>
                <a:latin typeface="Times New Roman"/>
                <a:ea typeface="Times New Roman"/>
                <a:cs typeface="Times New Roman"/>
                <a:sym typeface="Times New Roman"/>
              </a:rPr>
              <a:t> </a:t>
            </a:r>
            <a:r>
              <a:rPr lang="en-US" sz="1200" b="0" i="0" u="none" strike="noStrike" cap="none" dirty="0" err="1">
                <a:solidFill>
                  <a:srgbClr val="000000"/>
                </a:solidFill>
                <a:latin typeface="Times New Roman"/>
                <a:ea typeface="Times New Roman"/>
                <a:cs typeface="Times New Roman"/>
                <a:sym typeface="Times New Roman"/>
              </a:rPr>
              <a:t>Shūbun</a:t>
            </a:r>
            <a:r>
              <a:rPr lang="en-US" sz="1200" b="0" i="0" u="none" strike="noStrike" cap="none" dirty="0">
                <a:solidFill>
                  <a:srgbClr val="000000"/>
                </a:solidFill>
                <a:latin typeface="Times New Roman"/>
                <a:ea typeface="Times New Roman"/>
                <a:cs typeface="Times New Roman"/>
                <a:sym typeface="Times New Roman"/>
              </a:rPr>
              <a:t> from the 19th century. It is the tale of a man seeking his escaped ox. In the first image we see a young lean man looking for the ox, in the last a fat guy talking to a beggar. The fat guy, so the tail wants us to understand is the matured guy from the first panel, having matured on his journey hunting the escaped ox. The fat belly stands for the assembled wisdom. This is really very neat and illustrates not only what we as individuals should strive for, but really shows the ways CSIRTs mature. From young and </a:t>
            </a:r>
            <a:r>
              <a:rPr lang="en-US" sz="1200" b="0" i="0" u="none" strike="noStrike" cap="none" dirty="0" err="1">
                <a:solidFill>
                  <a:srgbClr val="000000"/>
                </a:solidFill>
                <a:latin typeface="Times New Roman"/>
                <a:ea typeface="Times New Roman"/>
                <a:cs typeface="Times New Roman"/>
                <a:sym typeface="Times New Roman"/>
              </a:rPr>
              <a:t>lean,w</a:t>
            </a:r>
            <a:r>
              <a:rPr lang="en-US" sz="1200" b="0" i="0" u="none" strike="noStrike" cap="none" dirty="0">
                <a:solidFill>
                  <a:srgbClr val="000000"/>
                </a:solidFill>
                <a:latin typeface="Times New Roman"/>
                <a:ea typeface="Times New Roman"/>
                <a:cs typeface="Times New Roman"/>
                <a:sym typeface="Times New Roman"/>
              </a:rPr>
              <a:t> with little experience to large and mature through many adventures. </a:t>
            </a:r>
          </a:p>
          <a:p>
            <a:pPr marL="0" marR="0" lvl="0" indent="-76200" algn="l" rtl="0">
              <a:spcBef>
                <a:spcPts val="0"/>
              </a:spcBef>
              <a:spcAft>
                <a:spcPts val="0"/>
              </a:spcAft>
              <a:buClr>
                <a:srgbClr val="000000"/>
              </a:buClr>
              <a:buSzPts val="1200"/>
              <a:buFont typeface="Times New Roman"/>
              <a:buNone/>
            </a:pPr>
            <a:endParaRPr sz="1200" b="0" i="0" u="none" strike="noStrike" cap="none" dirty="0">
              <a:solidFill>
                <a:srgbClr val="000000"/>
              </a:solidFill>
              <a:latin typeface="Times New Roman"/>
              <a:ea typeface="Times New Roman"/>
              <a:cs typeface="Times New Roman"/>
              <a:sym typeface="Times New Roman"/>
            </a:endParaRPr>
          </a:p>
          <a:p>
            <a:pPr marL="0" marR="0" lvl="0" indent="-76200" algn="l" rtl="0">
              <a:spcBef>
                <a:spcPts val="0"/>
              </a:spcBef>
              <a:spcAft>
                <a:spcPts val="0"/>
              </a:spcAft>
              <a:buClr>
                <a:srgbClr val="000000"/>
              </a:buClr>
              <a:buSzPts val="1200"/>
              <a:buFont typeface="Times New Roman"/>
              <a:buNone/>
            </a:pPr>
            <a:endParaRPr sz="1200" b="0" i="0" u="none" strike="noStrike" cap="none" dirty="0">
              <a:solidFill>
                <a:srgbClr val="000000"/>
              </a:solidFill>
              <a:latin typeface="Times New Roman"/>
              <a:ea typeface="Times New Roman"/>
              <a:cs typeface="Times New Roman"/>
              <a:sym typeface="Times New Roman"/>
            </a:endParaRPr>
          </a:p>
          <a:p>
            <a:pPr marL="0" marR="0" lvl="0" indent="-76200" algn="l" rtl="0">
              <a:spcBef>
                <a:spcPts val="0"/>
              </a:spcBef>
              <a:spcAft>
                <a:spcPts val="0"/>
              </a:spcAft>
              <a:buClr>
                <a:srgbClr val="000000"/>
              </a:buClr>
              <a:buSzPts val="1200"/>
              <a:buFont typeface="Times New Roman"/>
              <a:buNone/>
            </a:pPr>
            <a:endParaRPr sz="1200" b="0" i="0" u="none" strike="noStrike" cap="none" dirty="0">
              <a:solidFill>
                <a:srgbClr val="000000"/>
              </a:solidFill>
              <a:latin typeface="Times New Roman"/>
              <a:ea typeface="Times New Roman"/>
              <a:cs typeface="Times New Roman"/>
              <a:sym typeface="Times New Roman"/>
            </a:endParaRPr>
          </a:p>
        </p:txBody>
      </p:sp>
      <p:sp>
        <p:nvSpPr>
          <p:cNvPr id="800" name="Shape 800"/>
          <p:cNvSpPr txBox="1">
            <a:spLocks noGrp="1"/>
          </p:cNvSpPr>
          <p:nvPr>
            <p:ph type="sldNum" idx="12"/>
          </p:nvPr>
        </p:nvSpPr>
        <p:spPr>
          <a:xfrm>
            <a:off x="3886200" y="8686800"/>
            <a:ext cx="2971800" cy="457200"/>
          </a:xfrm>
          <a:prstGeom prst="rect">
            <a:avLst/>
          </a:prstGeom>
          <a:noFill/>
          <a:ln>
            <a:noFill/>
          </a:ln>
        </p:spPr>
        <p:txBody>
          <a:bodyPr wrap="square" lIns="91425" tIns="45700" rIns="91425" bIns="45700" anchor="b" anchorCtr="0">
            <a:noAutofit/>
          </a:bodyPr>
          <a:lstStyle/>
          <a:p>
            <a:pPr marL="215900" marR="0" lvl="0" indent="-250190" algn="r" rtl="0">
              <a:spcBef>
                <a:spcPts val="0"/>
              </a:spcBef>
              <a:spcAft>
                <a:spcPts val="0"/>
              </a:spcAft>
              <a:buClr>
                <a:srgbClr val="000000"/>
              </a:buClr>
              <a:buSzPts val="540"/>
              <a:buFont typeface="Arial"/>
              <a:buNone/>
            </a:pPr>
            <a:fld id="{00000000-1234-1234-1234-123412341234}" type="slidenum">
              <a:rPr lang="en-US" sz="1200">
                <a:solidFill>
                  <a:srgbClr val="000000"/>
                </a:solidFill>
                <a:latin typeface="Times New Roman"/>
                <a:ea typeface="Times New Roman"/>
                <a:cs typeface="Times New Roman"/>
                <a:sym typeface="Times New Roman"/>
              </a:rPr>
              <a:t>82</a:t>
            </a:fld>
            <a:endParaRPr lang="en-US" sz="1200">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159794921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5"/>
        <p:cNvGrpSpPr/>
        <p:nvPr/>
      </p:nvGrpSpPr>
      <p:grpSpPr>
        <a:xfrm>
          <a:off x="0" y="0"/>
          <a:ext cx="0" cy="0"/>
          <a:chOff x="0" y="0"/>
          <a:chExt cx="0" cy="0"/>
        </a:xfrm>
      </p:grpSpPr>
      <p:sp>
        <p:nvSpPr>
          <p:cNvPr id="806" name="Shape 806"/>
          <p:cNvSpPr>
            <a:spLocks noGrp="1" noRot="1" noChangeAspect="1"/>
          </p:cNvSpPr>
          <p:nvPr>
            <p:ph type="sldImg" idx="2"/>
          </p:nvPr>
        </p:nvSpPr>
        <p:spPr>
          <a:xfrm>
            <a:off x="1512888" y="517525"/>
            <a:ext cx="3832225" cy="2874963"/>
          </a:xfrm>
          <a:custGeom>
            <a:avLst/>
            <a:gdLst/>
            <a:ahLst/>
            <a:cxnLst/>
            <a:rect l="0" t="0" r="0" b="0"/>
            <a:pathLst>
              <a:path w="120000" h="120000" extrusionOk="0">
                <a:moveTo>
                  <a:pt x="0" y="0"/>
                </a:moveTo>
                <a:lnTo>
                  <a:pt x="120000" y="0"/>
                </a:lnTo>
                <a:lnTo>
                  <a:pt x="120000" y="120000"/>
                </a:lnTo>
                <a:lnTo>
                  <a:pt x="0" y="120000"/>
                </a:lnTo>
                <a:close/>
              </a:path>
            </a:pathLst>
          </a:custGeom>
          <a:noFill/>
          <a:ln w="12600" cap="sq" cmpd="sng">
            <a:solidFill>
              <a:srgbClr val="000000"/>
            </a:solidFill>
            <a:prstDash val="solid"/>
            <a:miter lim="800000"/>
            <a:headEnd type="none" w="med" len="med"/>
            <a:tailEnd type="none" w="med" len="med"/>
          </a:ln>
        </p:spPr>
      </p:sp>
      <p:sp>
        <p:nvSpPr>
          <p:cNvPr id="807" name="Shape 807"/>
          <p:cNvSpPr txBox="1">
            <a:spLocks noGrp="1"/>
          </p:cNvSpPr>
          <p:nvPr>
            <p:ph type="body" idx="1"/>
          </p:nvPr>
        </p:nvSpPr>
        <p:spPr>
          <a:xfrm>
            <a:off x="574431" y="3505199"/>
            <a:ext cx="5709000" cy="5040900"/>
          </a:xfrm>
          <a:prstGeom prst="rect">
            <a:avLst/>
          </a:prstGeom>
          <a:noFill/>
          <a:ln>
            <a:noFill/>
          </a:ln>
        </p:spPr>
        <p:txBody>
          <a:bodyPr wrap="square" lIns="91425" tIns="91425" rIns="91425" bIns="91425" anchor="t" anchorCtr="0">
            <a:noAutofit/>
          </a:bodyPr>
          <a:lstStyle/>
          <a:p>
            <a:pPr marL="0" marR="0" lvl="0" indent="-76200" algn="l" rtl="0">
              <a:spcBef>
                <a:spcPts val="0"/>
              </a:spcBef>
              <a:spcAft>
                <a:spcPts val="0"/>
              </a:spcAft>
              <a:buClr>
                <a:srgbClr val="000000"/>
              </a:buClr>
              <a:buSzPts val="1200"/>
              <a:buFont typeface="Times New Roman"/>
              <a:buNone/>
            </a:pPr>
            <a:r>
              <a:rPr lang="en-US" sz="1200" b="0" i="0" u="none" strike="noStrike" cap="none">
                <a:solidFill>
                  <a:srgbClr val="000000"/>
                </a:solidFill>
                <a:latin typeface="Times New Roman"/>
                <a:ea typeface="Times New Roman"/>
                <a:cs typeface="Times New Roman"/>
                <a:sym typeface="Times New Roman"/>
              </a:rPr>
              <a:t>What most people take as a given in sports does not seem to be common knowledge in other disciplines. To become a pro you must exercise like a pro. For a CSIRT this means: You must handle incidents and incidents and more incidents. It’s not about tools, courses it’s about experience and practice.</a:t>
            </a:r>
          </a:p>
          <a:p>
            <a:pPr marL="0" marR="0" lvl="0" indent="-76200" algn="l" rtl="0">
              <a:spcBef>
                <a:spcPts val="0"/>
              </a:spcBef>
              <a:spcAft>
                <a:spcPts val="0"/>
              </a:spcAft>
              <a:buClr>
                <a:srgbClr val="000000"/>
              </a:buClr>
              <a:buSzPts val="1200"/>
              <a:buFont typeface="Times New Roman"/>
              <a:buNone/>
            </a:pPr>
            <a:endParaRPr sz="1200" b="0" i="0" u="none" strike="noStrike" cap="none">
              <a:solidFill>
                <a:srgbClr val="000000"/>
              </a:solidFill>
              <a:latin typeface="Times New Roman"/>
              <a:ea typeface="Times New Roman"/>
              <a:cs typeface="Times New Roman"/>
              <a:sym typeface="Times New Roman"/>
            </a:endParaRPr>
          </a:p>
        </p:txBody>
      </p:sp>
      <p:sp>
        <p:nvSpPr>
          <p:cNvPr id="808" name="Shape 808"/>
          <p:cNvSpPr txBox="1">
            <a:spLocks noGrp="1"/>
          </p:cNvSpPr>
          <p:nvPr>
            <p:ph type="sldNum" idx="12"/>
          </p:nvPr>
        </p:nvSpPr>
        <p:spPr>
          <a:xfrm>
            <a:off x="3886200" y="8686800"/>
            <a:ext cx="2971800" cy="457200"/>
          </a:xfrm>
          <a:prstGeom prst="rect">
            <a:avLst/>
          </a:prstGeom>
          <a:noFill/>
          <a:ln>
            <a:noFill/>
          </a:ln>
        </p:spPr>
        <p:txBody>
          <a:bodyPr wrap="square" lIns="91425" tIns="45700" rIns="91425" bIns="45700" anchor="b" anchorCtr="0">
            <a:noAutofit/>
          </a:bodyPr>
          <a:lstStyle/>
          <a:p>
            <a:pPr marL="215900" marR="0" lvl="0" indent="-250190" algn="r" rtl="0">
              <a:spcBef>
                <a:spcPts val="0"/>
              </a:spcBef>
              <a:spcAft>
                <a:spcPts val="0"/>
              </a:spcAft>
              <a:buClr>
                <a:srgbClr val="000000"/>
              </a:buClr>
              <a:buSzPts val="540"/>
              <a:buFont typeface="Arial"/>
              <a:buNone/>
            </a:pPr>
            <a:fld id="{00000000-1234-1234-1234-123412341234}" type="slidenum">
              <a:rPr lang="en-US" sz="1200">
                <a:solidFill>
                  <a:srgbClr val="000000"/>
                </a:solidFill>
                <a:latin typeface="Times New Roman"/>
                <a:ea typeface="Times New Roman"/>
                <a:cs typeface="Times New Roman"/>
                <a:sym typeface="Times New Roman"/>
              </a:rPr>
              <a:t>83</a:t>
            </a:fld>
            <a:endParaRPr lang="en-US" sz="1200">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30200073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2"/>
        <p:cNvGrpSpPr/>
        <p:nvPr/>
      </p:nvGrpSpPr>
      <p:grpSpPr>
        <a:xfrm>
          <a:off x="0" y="0"/>
          <a:ext cx="0" cy="0"/>
          <a:chOff x="0" y="0"/>
          <a:chExt cx="0" cy="0"/>
        </a:xfrm>
      </p:grpSpPr>
      <p:sp>
        <p:nvSpPr>
          <p:cNvPr id="813" name="Shape 813"/>
          <p:cNvSpPr>
            <a:spLocks noGrp="1" noRot="1" noChangeAspect="1"/>
          </p:cNvSpPr>
          <p:nvPr>
            <p:ph type="sldImg" idx="2"/>
          </p:nvPr>
        </p:nvSpPr>
        <p:spPr>
          <a:xfrm>
            <a:off x="1512888" y="517525"/>
            <a:ext cx="3832225" cy="2874963"/>
          </a:xfrm>
          <a:custGeom>
            <a:avLst/>
            <a:gdLst/>
            <a:ahLst/>
            <a:cxnLst/>
            <a:rect l="0" t="0" r="0" b="0"/>
            <a:pathLst>
              <a:path w="120000" h="120000" extrusionOk="0">
                <a:moveTo>
                  <a:pt x="0" y="0"/>
                </a:moveTo>
                <a:lnTo>
                  <a:pt x="120000" y="0"/>
                </a:lnTo>
                <a:lnTo>
                  <a:pt x="120000" y="120000"/>
                </a:lnTo>
                <a:lnTo>
                  <a:pt x="0" y="120000"/>
                </a:lnTo>
                <a:close/>
              </a:path>
            </a:pathLst>
          </a:custGeom>
          <a:noFill/>
          <a:ln w="12600" cap="sq" cmpd="sng">
            <a:solidFill>
              <a:srgbClr val="000000"/>
            </a:solidFill>
            <a:prstDash val="solid"/>
            <a:miter lim="800000"/>
            <a:headEnd type="none" w="med" len="med"/>
            <a:tailEnd type="none" w="med" len="med"/>
          </a:ln>
        </p:spPr>
      </p:sp>
      <p:sp>
        <p:nvSpPr>
          <p:cNvPr id="814" name="Shape 814"/>
          <p:cNvSpPr txBox="1">
            <a:spLocks noGrp="1"/>
          </p:cNvSpPr>
          <p:nvPr>
            <p:ph type="body" idx="1"/>
          </p:nvPr>
        </p:nvSpPr>
        <p:spPr>
          <a:xfrm>
            <a:off x="574431" y="3505199"/>
            <a:ext cx="5709000" cy="5040900"/>
          </a:xfrm>
          <a:prstGeom prst="rect">
            <a:avLst/>
          </a:prstGeom>
          <a:noFill/>
          <a:ln>
            <a:noFill/>
          </a:ln>
        </p:spPr>
        <p:txBody>
          <a:bodyPr wrap="square" lIns="91425" tIns="91425" rIns="91425" bIns="91425" anchor="t" anchorCtr="0">
            <a:noAutofit/>
          </a:bodyPr>
          <a:lstStyle/>
          <a:p>
            <a:pPr marL="0" marR="0" lvl="0" indent="-76200" algn="l" rtl="0">
              <a:spcBef>
                <a:spcPts val="0"/>
              </a:spcBef>
              <a:spcAft>
                <a:spcPts val="0"/>
              </a:spcAft>
              <a:buClr>
                <a:srgbClr val="000000"/>
              </a:buClr>
              <a:buSzPts val="1200"/>
              <a:buFont typeface="Times New Roman"/>
              <a:buNone/>
            </a:pPr>
            <a:endParaRPr sz="1200" b="0" i="0" u="none" strike="noStrike" cap="none">
              <a:solidFill>
                <a:srgbClr val="000000"/>
              </a:solidFill>
              <a:latin typeface="Times New Roman"/>
              <a:ea typeface="Times New Roman"/>
              <a:cs typeface="Times New Roman"/>
              <a:sym typeface="Times New Roman"/>
            </a:endParaRPr>
          </a:p>
        </p:txBody>
      </p:sp>
      <p:sp>
        <p:nvSpPr>
          <p:cNvPr id="815" name="Shape 815"/>
          <p:cNvSpPr txBox="1">
            <a:spLocks noGrp="1"/>
          </p:cNvSpPr>
          <p:nvPr>
            <p:ph type="sldNum" idx="12"/>
          </p:nvPr>
        </p:nvSpPr>
        <p:spPr>
          <a:xfrm>
            <a:off x="3886200" y="8686800"/>
            <a:ext cx="2971800" cy="457200"/>
          </a:xfrm>
          <a:prstGeom prst="rect">
            <a:avLst/>
          </a:prstGeom>
          <a:noFill/>
          <a:ln>
            <a:noFill/>
          </a:ln>
        </p:spPr>
        <p:txBody>
          <a:bodyPr wrap="square" lIns="91425" tIns="45700" rIns="91425" bIns="45700" anchor="b" anchorCtr="0">
            <a:noAutofit/>
          </a:bodyPr>
          <a:lstStyle/>
          <a:p>
            <a:pPr marL="215900" marR="0" lvl="0" indent="-250190" algn="r" rtl="0">
              <a:spcBef>
                <a:spcPts val="0"/>
              </a:spcBef>
              <a:spcAft>
                <a:spcPts val="0"/>
              </a:spcAft>
              <a:buClr>
                <a:srgbClr val="000000"/>
              </a:buClr>
              <a:buSzPts val="540"/>
              <a:buFont typeface="Arial"/>
              <a:buNone/>
            </a:pPr>
            <a:fld id="{00000000-1234-1234-1234-123412341234}" type="slidenum">
              <a:rPr lang="en-US" sz="1200">
                <a:solidFill>
                  <a:srgbClr val="000000"/>
                </a:solidFill>
                <a:latin typeface="Times New Roman"/>
                <a:ea typeface="Times New Roman"/>
                <a:cs typeface="Times New Roman"/>
                <a:sym typeface="Times New Roman"/>
              </a:rPr>
              <a:t>84</a:t>
            </a:fld>
            <a:endParaRPr lang="en-US" sz="1200">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122252889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0"/>
        <p:cNvGrpSpPr/>
        <p:nvPr/>
      </p:nvGrpSpPr>
      <p:grpSpPr>
        <a:xfrm>
          <a:off x="0" y="0"/>
          <a:ext cx="0" cy="0"/>
          <a:chOff x="0" y="0"/>
          <a:chExt cx="0" cy="0"/>
        </a:xfrm>
      </p:grpSpPr>
      <p:sp>
        <p:nvSpPr>
          <p:cNvPr id="821" name="Shape 821"/>
          <p:cNvSpPr>
            <a:spLocks noGrp="1" noRot="1" noChangeAspect="1"/>
          </p:cNvSpPr>
          <p:nvPr>
            <p:ph type="sldImg" idx="2"/>
          </p:nvPr>
        </p:nvSpPr>
        <p:spPr>
          <a:xfrm>
            <a:off x="1512888" y="517525"/>
            <a:ext cx="3832225" cy="2874963"/>
          </a:xfrm>
          <a:custGeom>
            <a:avLst/>
            <a:gdLst/>
            <a:ahLst/>
            <a:cxnLst/>
            <a:rect l="0" t="0" r="0" b="0"/>
            <a:pathLst>
              <a:path w="120000" h="120000" extrusionOk="0">
                <a:moveTo>
                  <a:pt x="0" y="0"/>
                </a:moveTo>
                <a:lnTo>
                  <a:pt x="120000" y="0"/>
                </a:lnTo>
                <a:lnTo>
                  <a:pt x="120000" y="120000"/>
                </a:lnTo>
                <a:lnTo>
                  <a:pt x="0" y="120000"/>
                </a:lnTo>
                <a:close/>
              </a:path>
            </a:pathLst>
          </a:custGeom>
          <a:noFill/>
          <a:ln w="12600" cap="sq" cmpd="sng">
            <a:solidFill>
              <a:srgbClr val="000000"/>
            </a:solidFill>
            <a:prstDash val="solid"/>
            <a:miter lim="800000"/>
            <a:headEnd type="none" w="med" len="med"/>
            <a:tailEnd type="none" w="med" len="med"/>
          </a:ln>
        </p:spPr>
      </p:sp>
      <p:sp>
        <p:nvSpPr>
          <p:cNvPr id="822" name="Shape 822"/>
          <p:cNvSpPr txBox="1">
            <a:spLocks noGrp="1"/>
          </p:cNvSpPr>
          <p:nvPr>
            <p:ph type="body" idx="1"/>
          </p:nvPr>
        </p:nvSpPr>
        <p:spPr>
          <a:xfrm>
            <a:off x="574431" y="3505199"/>
            <a:ext cx="5709000" cy="5040900"/>
          </a:xfrm>
          <a:prstGeom prst="rect">
            <a:avLst/>
          </a:prstGeom>
          <a:noFill/>
          <a:ln>
            <a:noFill/>
          </a:ln>
        </p:spPr>
        <p:txBody>
          <a:bodyPr wrap="square" lIns="91425" tIns="91425" rIns="91425" bIns="91425" anchor="t" anchorCtr="0">
            <a:noAutofit/>
          </a:bodyPr>
          <a:lstStyle/>
          <a:p>
            <a:pPr marL="0" marR="0" lvl="0" indent="-76200" algn="l" rtl="0">
              <a:spcBef>
                <a:spcPts val="0"/>
              </a:spcBef>
              <a:spcAft>
                <a:spcPts val="0"/>
              </a:spcAft>
              <a:buClr>
                <a:srgbClr val="000000"/>
              </a:buClr>
              <a:buSzPts val="1200"/>
              <a:buFont typeface="Times New Roman"/>
              <a:buNone/>
            </a:pPr>
            <a:endParaRPr sz="1200" b="0" i="0" u="none" strike="noStrike" cap="none">
              <a:solidFill>
                <a:srgbClr val="000000"/>
              </a:solidFill>
              <a:latin typeface="Times New Roman"/>
              <a:ea typeface="Times New Roman"/>
              <a:cs typeface="Times New Roman"/>
              <a:sym typeface="Times New Roman"/>
            </a:endParaRPr>
          </a:p>
        </p:txBody>
      </p:sp>
      <p:sp>
        <p:nvSpPr>
          <p:cNvPr id="823" name="Shape 823"/>
          <p:cNvSpPr txBox="1">
            <a:spLocks noGrp="1"/>
          </p:cNvSpPr>
          <p:nvPr>
            <p:ph type="sldNum" idx="12"/>
          </p:nvPr>
        </p:nvSpPr>
        <p:spPr>
          <a:xfrm>
            <a:off x="3886200" y="8686800"/>
            <a:ext cx="2971800" cy="457200"/>
          </a:xfrm>
          <a:prstGeom prst="rect">
            <a:avLst/>
          </a:prstGeom>
          <a:noFill/>
          <a:ln>
            <a:noFill/>
          </a:ln>
        </p:spPr>
        <p:txBody>
          <a:bodyPr wrap="square" lIns="91425" tIns="45700" rIns="91425" bIns="45700" anchor="b" anchorCtr="0">
            <a:noAutofit/>
          </a:bodyPr>
          <a:lstStyle/>
          <a:p>
            <a:pPr marL="215900" marR="0" lvl="0" indent="-250190" algn="r" rtl="0">
              <a:spcBef>
                <a:spcPts val="0"/>
              </a:spcBef>
              <a:spcAft>
                <a:spcPts val="0"/>
              </a:spcAft>
              <a:buClr>
                <a:srgbClr val="000000"/>
              </a:buClr>
              <a:buSzPts val="540"/>
              <a:buFont typeface="Arial"/>
              <a:buNone/>
            </a:pPr>
            <a:fld id="{00000000-1234-1234-1234-123412341234}" type="slidenum">
              <a:rPr lang="en-US" sz="1200">
                <a:solidFill>
                  <a:srgbClr val="000000"/>
                </a:solidFill>
                <a:latin typeface="Times New Roman"/>
                <a:ea typeface="Times New Roman"/>
                <a:cs typeface="Times New Roman"/>
                <a:sym typeface="Times New Roman"/>
              </a:rPr>
              <a:t>85</a:t>
            </a:fld>
            <a:endParaRPr lang="en-US" sz="1200">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206713783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9"/>
        <p:cNvGrpSpPr/>
        <p:nvPr/>
      </p:nvGrpSpPr>
      <p:grpSpPr>
        <a:xfrm>
          <a:off x="0" y="0"/>
          <a:ext cx="0" cy="0"/>
          <a:chOff x="0" y="0"/>
          <a:chExt cx="0" cy="0"/>
        </a:xfrm>
      </p:grpSpPr>
      <p:sp>
        <p:nvSpPr>
          <p:cNvPr id="830" name="Shape 830"/>
          <p:cNvSpPr>
            <a:spLocks noGrp="1" noRot="1" noChangeAspect="1"/>
          </p:cNvSpPr>
          <p:nvPr>
            <p:ph type="sldImg" idx="2"/>
          </p:nvPr>
        </p:nvSpPr>
        <p:spPr>
          <a:xfrm>
            <a:off x="1512888" y="517525"/>
            <a:ext cx="3832225" cy="2874963"/>
          </a:xfrm>
          <a:custGeom>
            <a:avLst/>
            <a:gdLst/>
            <a:ahLst/>
            <a:cxnLst/>
            <a:rect l="0" t="0" r="0" b="0"/>
            <a:pathLst>
              <a:path w="120000" h="120000" extrusionOk="0">
                <a:moveTo>
                  <a:pt x="0" y="0"/>
                </a:moveTo>
                <a:lnTo>
                  <a:pt x="120000" y="0"/>
                </a:lnTo>
                <a:lnTo>
                  <a:pt x="120000" y="120000"/>
                </a:lnTo>
                <a:lnTo>
                  <a:pt x="0" y="120000"/>
                </a:lnTo>
                <a:close/>
              </a:path>
            </a:pathLst>
          </a:custGeom>
          <a:noFill/>
          <a:ln w="12600" cap="sq" cmpd="sng">
            <a:solidFill>
              <a:srgbClr val="000000"/>
            </a:solidFill>
            <a:prstDash val="solid"/>
            <a:miter lim="800000"/>
            <a:headEnd type="none" w="med" len="med"/>
            <a:tailEnd type="none" w="med" len="med"/>
          </a:ln>
        </p:spPr>
      </p:sp>
      <p:sp>
        <p:nvSpPr>
          <p:cNvPr id="831" name="Shape 831"/>
          <p:cNvSpPr txBox="1">
            <a:spLocks noGrp="1"/>
          </p:cNvSpPr>
          <p:nvPr>
            <p:ph type="body" idx="1"/>
          </p:nvPr>
        </p:nvSpPr>
        <p:spPr>
          <a:xfrm>
            <a:off x="574431" y="3505199"/>
            <a:ext cx="5709000" cy="5040900"/>
          </a:xfrm>
          <a:prstGeom prst="rect">
            <a:avLst/>
          </a:prstGeom>
          <a:noFill/>
          <a:ln>
            <a:noFill/>
          </a:ln>
        </p:spPr>
        <p:txBody>
          <a:bodyPr wrap="square" lIns="91425" tIns="91425" rIns="91425" bIns="91425" anchor="t" anchorCtr="0">
            <a:noAutofit/>
          </a:bodyPr>
          <a:lstStyle/>
          <a:p>
            <a:pPr marL="0" marR="0" lvl="0" indent="-76200" algn="l" rtl="0">
              <a:spcBef>
                <a:spcPts val="0"/>
              </a:spcBef>
              <a:spcAft>
                <a:spcPts val="0"/>
              </a:spcAft>
              <a:buClr>
                <a:srgbClr val="000000"/>
              </a:buClr>
              <a:buSzPts val="1200"/>
              <a:buFont typeface="Times New Roman"/>
              <a:buNone/>
            </a:pPr>
            <a:endParaRPr sz="1200" b="0" i="0" u="none" strike="noStrike" cap="none">
              <a:solidFill>
                <a:srgbClr val="000000"/>
              </a:solidFill>
              <a:latin typeface="Times New Roman"/>
              <a:ea typeface="Times New Roman"/>
              <a:cs typeface="Times New Roman"/>
              <a:sym typeface="Times New Roman"/>
            </a:endParaRPr>
          </a:p>
        </p:txBody>
      </p:sp>
      <p:sp>
        <p:nvSpPr>
          <p:cNvPr id="832" name="Shape 832"/>
          <p:cNvSpPr txBox="1">
            <a:spLocks noGrp="1"/>
          </p:cNvSpPr>
          <p:nvPr>
            <p:ph type="sldNum" idx="12"/>
          </p:nvPr>
        </p:nvSpPr>
        <p:spPr>
          <a:xfrm>
            <a:off x="3886200" y="8686800"/>
            <a:ext cx="2971800" cy="457200"/>
          </a:xfrm>
          <a:prstGeom prst="rect">
            <a:avLst/>
          </a:prstGeom>
          <a:noFill/>
          <a:ln>
            <a:noFill/>
          </a:ln>
        </p:spPr>
        <p:txBody>
          <a:bodyPr wrap="square" lIns="91425" tIns="45700" rIns="91425" bIns="45700" anchor="b" anchorCtr="0">
            <a:noAutofit/>
          </a:bodyPr>
          <a:lstStyle/>
          <a:p>
            <a:pPr marL="215900" marR="0" lvl="0" indent="-250190" algn="r" rtl="0">
              <a:spcBef>
                <a:spcPts val="0"/>
              </a:spcBef>
              <a:spcAft>
                <a:spcPts val="0"/>
              </a:spcAft>
              <a:buClr>
                <a:srgbClr val="000000"/>
              </a:buClr>
              <a:buSzPts val="540"/>
              <a:buFont typeface="Arial"/>
              <a:buNone/>
            </a:pPr>
            <a:fld id="{00000000-1234-1234-1234-123412341234}" type="slidenum">
              <a:rPr lang="en-US" sz="1200">
                <a:solidFill>
                  <a:srgbClr val="000000"/>
                </a:solidFill>
                <a:latin typeface="Times New Roman"/>
                <a:ea typeface="Times New Roman"/>
                <a:cs typeface="Times New Roman"/>
                <a:sym typeface="Times New Roman"/>
              </a:rPr>
              <a:t>86</a:t>
            </a:fld>
            <a:endParaRPr lang="en-US" sz="1200">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395185293"/>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6"/>
        <p:cNvGrpSpPr/>
        <p:nvPr/>
      </p:nvGrpSpPr>
      <p:grpSpPr>
        <a:xfrm>
          <a:off x="0" y="0"/>
          <a:ext cx="0" cy="0"/>
          <a:chOff x="0" y="0"/>
          <a:chExt cx="0" cy="0"/>
        </a:xfrm>
      </p:grpSpPr>
      <p:sp>
        <p:nvSpPr>
          <p:cNvPr id="837" name="Shape 837"/>
          <p:cNvSpPr>
            <a:spLocks noGrp="1" noRot="1" noChangeAspect="1"/>
          </p:cNvSpPr>
          <p:nvPr>
            <p:ph type="sldImg" idx="2"/>
          </p:nvPr>
        </p:nvSpPr>
        <p:spPr>
          <a:xfrm>
            <a:off x="1512888" y="517525"/>
            <a:ext cx="3832225" cy="2874963"/>
          </a:xfrm>
          <a:custGeom>
            <a:avLst/>
            <a:gdLst/>
            <a:ahLst/>
            <a:cxnLst/>
            <a:rect l="0" t="0" r="0" b="0"/>
            <a:pathLst>
              <a:path w="120000" h="120000" extrusionOk="0">
                <a:moveTo>
                  <a:pt x="0" y="0"/>
                </a:moveTo>
                <a:lnTo>
                  <a:pt x="120000" y="0"/>
                </a:lnTo>
                <a:lnTo>
                  <a:pt x="120000" y="120000"/>
                </a:lnTo>
                <a:lnTo>
                  <a:pt x="0" y="120000"/>
                </a:lnTo>
                <a:close/>
              </a:path>
            </a:pathLst>
          </a:custGeom>
          <a:noFill/>
          <a:ln w="12600" cap="sq" cmpd="sng">
            <a:solidFill>
              <a:srgbClr val="000000"/>
            </a:solidFill>
            <a:prstDash val="solid"/>
            <a:miter lim="800000"/>
            <a:headEnd type="none" w="med" len="med"/>
            <a:tailEnd type="none" w="med" len="med"/>
          </a:ln>
        </p:spPr>
      </p:sp>
      <p:sp>
        <p:nvSpPr>
          <p:cNvPr id="838" name="Shape 838"/>
          <p:cNvSpPr txBox="1">
            <a:spLocks noGrp="1"/>
          </p:cNvSpPr>
          <p:nvPr>
            <p:ph type="body" idx="1"/>
          </p:nvPr>
        </p:nvSpPr>
        <p:spPr>
          <a:xfrm>
            <a:off x="574431" y="3505199"/>
            <a:ext cx="5709000" cy="5040900"/>
          </a:xfrm>
          <a:prstGeom prst="rect">
            <a:avLst/>
          </a:prstGeom>
          <a:noFill/>
          <a:ln>
            <a:noFill/>
          </a:ln>
        </p:spPr>
        <p:txBody>
          <a:bodyPr wrap="square" lIns="91425" tIns="91425" rIns="91425" bIns="91425" anchor="t" anchorCtr="0">
            <a:noAutofit/>
          </a:bodyPr>
          <a:lstStyle/>
          <a:p>
            <a:pPr marL="0" marR="0" lvl="0" indent="-76200" algn="l" rtl="0">
              <a:spcBef>
                <a:spcPts val="0"/>
              </a:spcBef>
              <a:spcAft>
                <a:spcPts val="0"/>
              </a:spcAft>
              <a:buClr>
                <a:srgbClr val="000000"/>
              </a:buClr>
              <a:buSzPts val="1200"/>
              <a:buFont typeface="Times New Roman"/>
              <a:buNone/>
            </a:pPr>
            <a:r>
              <a:rPr lang="en-US" sz="1200" b="0" i="0" u="none" strike="noStrike" cap="none" dirty="0">
                <a:solidFill>
                  <a:srgbClr val="000000"/>
                </a:solidFill>
                <a:latin typeface="Times New Roman"/>
                <a:ea typeface="Times New Roman"/>
                <a:cs typeface="Times New Roman"/>
                <a:sym typeface="Times New Roman"/>
              </a:rPr>
              <a:t>Maturing is, obviously, a process. First you need to get experience, by training like a </a:t>
            </a:r>
            <a:r>
              <a:rPr lang="en-US" sz="1200" b="0" i="0" u="none" strike="noStrike" cap="none" dirty="0" err="1">
                <a:solidFill>
                  <a:srgbClr val="000000"/>
                </a:solidFill>
                <a:latin typeface="Times New Roman"/>
                <a:ea typeface="Times New Roman"/>
                <a:cs typeface="Times New Roman"/>
                <a:sym typeface="Times New Roman"/>
              </a:rPr>
              <a:t>por</a:t>
            </a:r>
            <a:r>
              <a:rPr lang="en-US" sz="1200" b="0" i="0" u="none" strike="noStrike" cap="none" dirty="0">
                <a:solidFill>
                  <a:srgbClr val="000000"/>
                </a:solidFill>
                <a:latin typeface="Times New Roman"/>
                <a:ea typeface="Times New Roman"/>
                <a:cs typeface="Times New Roman"/>
                <a:sym typeface="Times New Roman"/>
              </a:rPr>
              <a:t>: Handle incidents. But at the same time you need to grow you trust network: To your constituency and to other CSIRTs</a:t>
            </a:r>
          </a:p>
          <a:p>
            <a:pPr marL="0" marR="0" lvl="0" indent="-76200" algn="l" rtl="0">
              <a:spcBef>
                <a:spcPts val="0"/>
              </a:spcBef>
              <a:spcAft>
                <a:spcPts val="0"/>
              </a:spcAft>
              <a:buClr>
                <a:srgbClr val="000000"/>
              </a:buClr>
              <a:buSzPts val="1200"/>
              <a:buFont typeface="Times New Roman"/>
              <a:buNone/>
            </a:pPr>
            <a:endParaRPr lang="en-US" sz="1200" b="0" i="0" u="none" strike="noStrike" cap="none" dirty="0">
              <a:solidFill>
                <a:srgbClr val="000000"/>
              </a:solidFill>
              <a:latin typeface="Times New Roman"/>
              <a:ea typeface="Times New Roman"/>
              <a:cs typeface="Times New Roman"/>
              <a:sym typeface="Times New Roman"/>
            </a:endParaRPr>
          </a:p>
          <a:p>
            <a:pPr marL="0" marR="0" lvl="0" indent="-76200" algn="l" rtl="0">
              <a:spcBef>
                <a:spcPts val="0"/>
              </a:spcBef>
              <a:spcAft>
                <a:spcPts val="0"/>
              </a:spcAft>
              <a:buClr>
                <a:srgbClr val="000000"/>
              </a:buClr>
              <a:buSzPts val="1200"/>
              <a:buFont typeface="Times New Roman"/>
              <a:buNone/>
            </a:pPr>
            <a:endParaRPr lang="en-US" sz="1200" b="0" i="0" u="none" strike="noStrike" cap="none" dirty="0">
              <a:solidFill>
                <a:srgbClr val="000000"/>
              </a:solidFill>
              <a:latin typeface="Times New Roman"/>
              <a:ea typeface="Times New Roman"/>
              <a:cs typeface="Times New Roman"/>
              <a:sym typeface="Times New Roman"/>
            </a:endParaRPr>
          </a:p>
          <a:p>
            <a:pPr marL="0" marR="0" lvl="0" indent="-76200" algn="l" rtl="0">
              <a:spcBef>
                <a:spcPts val="0"/>
              </a:spcBef>
              <a:spcAft>
                <a:spcPts val="0"/>
              </a:spcAft>
              <a:buClr>
                <a:srgbClr val="000000"/>
              </a:buClr>
              <a:buSzPts val="1200"/>
              <a:buFont typeface="Times New Roman"/>
              <a:buNone/>
            </a:pPr>
            <a:r>
              <a:rPr lang="en-US" sz="1200" b="0" i="0" u="none" strike="noStrike" cap="none" dirty="0">
                <a:solidFill>
                  <a:srgbClr val="000000"/>
                </a:solidFill>
                <a:latin typeface="Times New Roman"/>
                <a:ea typeface="Times New Roman"/>
                <a:cs typeface="Times New Roman"/>
                <a:sym typeface="Times New Roman"/>
              </a:rPr>
              <a:t>CC0 http://</a:t>
            </a:r>
            <a:r>
              <a:rPr lang="en-US" sz="1200" b="0" i="0" u="none" strike="noStrike" cap="none" dirty="0" err="1">
                <a:solidFill>
                  <a:srgbClr val="000000"/>
                </a:solidFill>
                <a:latin typeface="Times New Roman"/>
                <a:ea typeface="Times New Roman"/>
                <a:cs typeface="Times New Roman"/>
                <a:sym typeface="Times New Roman"/>
              </a:rPr>
              <a:t>absfreepic.com</a:t>
            </a:r>
            <a:r>
              <a:rPr lang="en-US" sz="1200" b="0" i="0" u="none" strike="noStrike" cap="none" dirty="0">
                <a:solidFill>
                  <a:srgbClr val="000000"/>
                </a:solidFill>
                <a:latin typeface="Times New Roman"/>
                <a:ea typeface="Times New Roman"/>
                <a:cs typeface="Times New Roman"/>
                <a:sym typeface="Times New Roman"/>
              </a:rPr>
              <a:t>/free-photos/download/outside-metal-fire-escape-stairs-5559x3659_20003.html</a:t>
            </a:r>
            <a:endParaRPr sz="1200" b="0" i="0" u="none" strike="noStrike" cap="none" dirty="0">
              <a:solidFill>
                <a:srgbClr val="000000"/>
              </a:solidFill>
              <a:latin typeface="Times New Roman"/>
              <a:ea typeface="Times New Roman"/>
              <a:cs typeface="Times New Roman"/>
              <a:sym typeface="Times New Roman"/>
            </a:endParaRPr>
          </a:p>
          <a:p>
            <a:pPr marL="0" marR="0" lvl="0" indent="-76200" algn="l" rtl="0">
              <a:spcBef>
                <a:spcPts val="0"/>
              </a:spcBef>
              <a:spcAft>
                <a:spcPts val="0"/>
              </a:spcAft>
              <a:buClr>
                <a:srgbClr val="000000"/>
              </a:buClr>
              <a:buSzPts val="1200"/>
              <a:buFont typeface="Times New Roman"/>
              <a:buNone/>
            </a:pPr>
            <a:endParaRPr sz="1200" b="0" i="0" u="none" strike="noStrike" cap="none" dirty="0">
              <a:solidFill>
                <a:srgbClr val="000000"/>
              </a:solidFill>
              <a:latin typeface="Times New Roman"/>
              <a:ea typeface="Times New Roman"/>
              <a:cs typeface="Times New Roman"/>
              <a:sym typeface="Times New Roman"/>
            </a:endParaRPr>
          </a:p>
        </p:txBody>
      </p:sp>
      <p:sp>
        <p:nvSpPr>
          <p:cNvPr id="839" name="Shape 839"/>
          <p:cNvSpPr txBox="1">
            <a:spLocks noGrp="1"/>
          </p:cNvSpPr>
          <p:nvPr>
            <p:ph type="sldNum" idx="12"/>
          </p:nvPr>
        </p:nvSpPr>
        <p:spPr>
          <a:xfrm>
            <a:off x="3886200" y="8686800"/>
            <a:ext cx="2971800" cy="457200"/>
          </a:xfrm>
          <a:prstGeom prst="rect">
            <a:avLst/>
          </a:prstGeom>
          <a:noFill/>
          <a:ln>
            <a:noFill/>
          </a:ln>
        </p:spPr>
        <p:txBody>
          <a:bodyPr wrap="square" lIns="91425" tIns="45700" rIns="91425" bIns="45700" anchor="b" anchorCtr="0">
            <a:noAutofit/>
          </a:bodyPr>
          <a:lstStyle/>
          <a:p>
            <a:pPr marL="215900" marR="0" lvl="0" indent="-250190" algn="r" rtl="0">
              <a:spcBef>
                <a:spcPts val="0"/>
              </a:spcBef>
              <a:spcAft>
                <a:spcPts val="0"/>
              </a:spcAft>
              <a:buClr>
                <a:srgbClr val="000000"/>
              </a:buClr>
              <a:buSzPts val="540"/>
              <a:buFont typeface="Arial"/>
              <a:buNone/>
            </a:pPr>
            <a:fld id="{00000000-1234-1234-1234-123412341234}" type="slidenum">
              <a:rPr lang="en-US" sz="1200">
                <a:solidFill>
                  <a:srgbClr val="000000"/>
                </a:solidFill>
                <a:latin typeface="Times New Roman"/>
                <a:ea typeface="Times New Roman"/>
                <a:cs typeface="Times New Roman"/>
                <a:sym typeface="Times New Roman"/>
              </a:rPr>
              <a:t>87</a:t>
            </a:fld>
            <a:endParaRPr lang="en-US" sz="1200">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185978292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5"/>
        <p:cNvGrpSpPr/>
        <p:nvPr/>
      </p:nvGrpSpPr>
      <p:grpSpPr>
        <a:xfrm>
          <a:off x="0" y="0"/>
          <a:ext cx="0" cy="0"/>
          <a:chOff x="0" y="0"/>
          <a:chExt cx="0" cy="0"/>
        </a:xfrm>
      </p:grpSpPr>
      <p:sp>
        <p:nvSpPr>
          <p:cNvPr id="846" name="Shape 846"/>
          <p:cNvSpPr>
            <a:spLocks noGrp="1" noRot="1" noChangeAspect="1"/>
          </p:cNvSpPr>
          <p:nvPr>
            <p:ph type="sldImg" idx="2"/>
          </p:nvPr>
        </p:nvSpPr>
        <p:spPr>
          <a:xfrm>
            <a:off x="1512888" y="517525"/>
            <a:ext cx="3832225" cy="2874963"/>
          </a:xfrm>
          <a:custGeom>
            <a:avLst/>
            <a:gdLst/>
            <a:ahLst/>
            <a:cxnLst/>
            <a:rect l="0" t="0" r="0" b="0"/>
            <a:pathLst>
              <a:path w="120000" h="120000" extrusionOk="0">
                <a:moveTo>
                  <a:pt x="0" y="0"/>
                </a:moveTo>
                <a:lnTo>
                  <a:pt x="120000" y="0"/>
                </a:lnTo>
                <a:lnTo>
                  <a:pt x="120000" y="120000"/>
                </a:lnTo>
                <a:lnTo>
                  <a:pt x="0" y="120000"/>
                </a:lnTo>
                <a:close/>
              </a:path>
            </a:pathLst>
          </a:custGeom>
          <a:noFill/>
          <a:ln w="12600" cap="sq" cmpd="sng">
            <a:solidFill>
              <a:srgbClr val="000000"/>
            </a:solidFill>
            <a:prstDash val="solid"/>
            <a:miter lim="800000"/>
            <a:headEnd type="none" w="med" len="med"/>
            <a:tailEnd type="none" w="med" len="med"/>
          </a:ln>
        </p:spPr>
      </p:sp>
      <p:sp>
        <p:nvSpPr>
          <p:cNvPr id="847" name="Shape 847"/>
          <p:cNvSpPr txBox="1">
            <a:spLocks noGrp="1"/>
          </p:cNvSpPr>
          <p:nvPr>
            <p:ph type="body" idx="1"/>
          </p:nvPr>
        </p:nvSpPr>
        <p:spPr>
          <a:xfrm>
            <a:off x="574431" y="3505199"/>
            <a:ext cx="5709000" cy="5040900"/>
          </a:xfrm>
          <a:prstGeom prst="rect">
            <a:avLst/>
          </a:prstGeom>
          <a:noFill/>
          <a:ln>
            <a:noFill/>
          </a:ln>
        </p:spPr>
        <p:txBody>
          <a:bodyPr wrap="square" lIns="91425" tIns="91425" rIns="91425" bIns="91425" anchor="t" anchorCtr="0">
            <a:noAutofit/>
          </a:bodyPr>
          <a:lstStyle/>
          <a:p>
            <a:pPr marL="0" marR="0" lvl="0" indent="-76200" algn="l" rtl="0">
              <a:spcBef>
                <a:spcPts val="0"/>
              </a:spcBef>
              <a:spcAft>
                <a:spcPts val="0"/>
              </a:spcAft>
              <a:buClr>
                <a:srgbClr val="000000"/>
              </a:buClr>
              <a:buSzPts val="1200"/>
              <a:buFont typeface="Times New Roman"/>
              <a:buNone/>
            </a:pPr>
            <a:r>
              <a:rPr lang="en-US" sz="1200" b="0" i="0" u="none" strike="noStrike" cap="none" dirty="0">
                <a:solidFill>
                  <a:srgbClr val="000000"/>
                </a:solidFill>
                <a:latin typeface="Times New Roman"/>
                <a:ea typeface="Times New Roman"/>
                <a:cs typeface="Times New Roman"/>
                <a:sym typeface="Times New Roman"/>
              </a:rPr>
              <a:t>Maturing is, obviously, a process. First you need to get experience, by training like a </a:t>
            </a:r>
            <a:r>
              <a:rPr lang="en-US" sz="1200" b="0" i="0" u="none" strike="noStrike" cap="none" dirty="0" err="1">
                <a:solidFill>
                  <a:srgbClr val="000000"/>
                </a:solidFill>
                <a:latin typeface="Times New Roman"/>
                <a:ea typeface="Times New Roman"/>
                <a:cs typeface="Times New Roman"/>
                <a:sym typeface="Times New Roman"/>
              </a:rPr>
              <a:t>por</a:t>
            </a:r>
            <a:r>
              <a:rPr lang="en-US" sz="1200" b="0" i="0" u="none" strike="noStrike" cap="none" dirty="0">
                <a:solidFill>
                  <a:srgbClr val="000000"/>
                </a:solidFill>
                <a:latin typeface="Times New Roman"/>
                <a:ea typeface="Times New Roman"/>
                <a:cs typeface="Times New Roman"/>
                <a:sym typeface="Times New Roman"/>
              </a:rPr>
              <a:t>: Handle incidents. But at the same time you need to grow you trust network: To your constituency and to other CSIRTs</a:t>
            </a:r>
          </a:p>
          <a:p>
            <a:pPr marL="0" marR="0" lvl="0" indent="-76200" algn="l" rtl="0">
              <a:spcBef>
                <a:spcPts val="0"/>
              </a:spcBef>
              <a:spcAft>
                <a:spcPts val="0"/>
              </a:spcAft>
              <a:buClr>
                <a:srgbClr val="000000"/>
              </a:buClr>
              <a:buSzPts val="1200"/>
              <a:buFont typeface="Times New Roman"/>
              <a:buNone/>
            </a:pPr>
            <a:endParaRPr sz="1200" b="0" i="0" u="none" strike="noStrike" cap="none" dirty="0">
              <a:solidFill>
                <a:srgbClr val="000000"/>
              </a:solidFill>
              <a:latin typeface="Times New Roman"/>
              <a:ea typeface="Times New Roman"/>
              <a:cs typeface="Times New Roman"/>
              <a:sym typeface="Times New Roman"/>
            </a:endParaRPr>
          </a:p>
          <a:p>
            <a:pPr marL="0" marR="0" lvl="0" indent="-76200" algn="l" rtl="0">
              <a:spcBef>
                <a:spcPts val="0"/>
              </a:spcBef>
              <a:spcAft>
                <a:spcPts val="0"/>
              </a:spcAft>
              <a:buClr>
                <a:srgbClr val="000000"/>
              </a:buClr>
              <a:buSzPts val="1200"/>
              <a:buFont typeface="Times New Roman"/>
              <a:buNone/>
            </a:pPr>
            <a:r>
              <a:rPr lang="en-US" sz="1200" b="0" i="0" u="none" strike="noStrike" cap="none" dirty="0" err="1">
                <a:solidFill>
                  <a:srgbClr val="000000"/>
                </a:solidFill>
                <a:latin typeface="Times New Roman"/>
                <a:ea typeface="Times New Roman"/>
                <a:cs typeface="Times New Roman"/>
                <a:sym typeface="Times New Roman"/>
              </a:rPr>
              <a:t>Foto</a:t>
            </a:r>
            <a:r>
              <a:rPr lang="en-US" sz="1200" b="0" i="0" u="none" strike="noStrike" cap="none" dirty="0">
                <a:solidFill>
                  <a:srgbClr val="000000"/>
                </a:solidFill>
                <a:latin typeface="Times New Roman"/>
                <a:ea typeface="Times New Roman"/>
                <a:cs typeface="Times New Roman"/>
                <a:sym typeface="Times New Roman"/>
              </a:rPr>
              <a:t>: ©</a:t>
            </a:r>
            <a:r>
              <a:rPr lang="en-US" sz="1200" b="0" i="0" u="none" strike="noStrike" cap="none" baseline="0" dirty="0">
                <a:solidFill>
                  <a:srgbClr val="000000"/>
                </a:solidFill>
                <a:latin typeface="Times New Roman"/>
                <a:ea typeface="Times New Roman"/>
                <a:cs typeface="Times New Roman"/>
                <a:sym typeface="Times New Roman"/>
              </a:rPr>
              <a:t> Serge </a:t>
            </a:r>
            <a:r>
              <a:rPr lang="en-US" sz="1200" b="0" i="0" u="none" strike="noStrike" cap="none" baseline="0" dirty="0" err="1">
                <a:solidFill>
                  <a:srgbClr val="000000"/>
                </a:solidFill>
                <a:latin typeface="Times New Roman"/>
                <a:ea typeface="Times New Roman"/>
                <a:cs typeface="Times New Roman"/>
                <a:sym typeface="Times New Roman"/>
              </a:rPr>
              <a:t>Droz</a:t>
            </a:r>
            <a:r>
              <a:rPr lang="en-US" sz="1200" b="0" i="0" u="none" strike="noStrike" cap="none" baseline="0" dirty="0">
                <a:solidFill>
                  <a:srgbClr val="000000"/>
                </a:solidFill>
                <a:latin typeface="Times New Roman"/>
                <a:ea typeface="Times New Roman"/>
                <a:cs typeface="Times New Roman"/>
                <a:sym typeface="Times New Roman"/>
              </a:rPr>
              <a:t>. 2017, All  Rights granted to </a:t>
            </a:r>
            <a:r>
              <a:rPr lang="en-US" sz="1200" b="0" i="0" u="none" strike="noStrike" cap="none" baseline="0" dirty="0" err="1">
                <a:solidFill>
                  <a:srgbClr val="000000"/>
                </a:solidFill>
                <a:latin typeface="Times New Roman"/>
                <a:ea typeface="Times New Roman"/>
                <a:cs typeface="Times New Roman"/>
                <a:sym typeface="Times New Roman"/>
              </a:rPr>
              <a:t>FIRST.org</a:t>
            </a:r>
            <a:endParaRPr sz="1200" b="0" i="0" u="none" strike="noStrike" cap="none" dirty="0">
              <a:solidFill>
                <a:srgbClr val="000000"/>
              </a:solidFill>
              <a:latin typeface="Times New Roman"/>
              <a:ea typeface="Times New Roman"/>
              <a:cs typeface="Times New Roman"/>
              <a:sym typeface="Times New Roman"/>
            </a:endParaRPr>
          </a:p>
        </p:txBody>
      </p:sp>
      <p:sp>
        <p:nvSpPr>
          <p:cNvPr id="848" name="Shape 848"/>
          <p:cNvSpPr txBox="1">
            <a:spLocks noGrp="1"/>
          </p:cNvSpPr>
          <p:nvPr>
            <p:ph type="sldNum" idx="12"/>
          </p:nvPr>
        </p:nvSpPr>
        <p:spPr>
          <a:xfrm>
            <a:off x="3886200" y="8686800"/>
            <a:ext cx="2971800" cy="457200"/>
          </a:xfrm>
          <a:prstGeom prst="rect">
            <a:avLst/>
          </a:prstGeom>
          <a:noFill/>
          <a:ln>
            <a:noFill/>
          </a:ln>
        </p:spPr>
        <p:txBody>
          <a:bodyPr wrap="square" lIns="91425" tIns="45700" rIns="91425" bIns="45700" anchor="b" anchorCtr="0">
            <a:noAutofit/>
          </a:bodyPr>
          <a:lstStyle/>
          <a:p>
            <a:pPr marL="215900" marR="0" lvl="0" indent="-250190" algn="r" rtl="0">
              <a:spcBef>
                <a:spcPts val="0"/>
              </a:spcBef>
              <a:spcAft>
                <a:spcPts val="0"/>
              </a:spcAft>
              <a:buClr>
                <a:srgbClr val="000000"/>
              </a:buClr>
              <a:buSzPts val="540"/>
              <a:buFont typeface="Arial"/>
              <a:buNone/>
            </a:pPr>
            <a:fld id="{00000000-1234-1234-1234-123412341234}" type="slidenum">
              <a:rPr lang="en-US" sz="1200">
                <a:solidFill>
                  <a:srgbClr val="000000"/>
                </a:solidFill>
                <a:latin typeface="Times New Roman"/>
                <a:ea typeface="Times New Roman"/>
                <a:cs typeface="Times New Roman"/>
                <a:sym typeface="Times New Roman"/>
              </a:rPr>
              <a:t>88</a:t>
            </a:fld>
            <a:endParaRPr lang="en-US" sz="1200">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74717200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5"/>
        <p:cNvGrpSpPr/>
        <p:nvPr/>
      </p:nvGrpSpPr>
      <p:grpSpPr>
        <a:xfrm>
          <a:off x="0" y="0"/>
          <a:ext cx="0" cy="0"/>
          <a:chOff x="0" y="0"/>
          <a:chExt cx="0" cy="0"/>
        </a:xfrm>
      </p:grpSpPr>
      <p:sp>
        <p:nvSpPr>
          <p:cNvPr id="856" name="Shape 856"/>
          <p:cNvSpPr>
            <a:spLocks noGrp="1" noRot="1" noChangeAspect="1"/>
          </p:cNvSpPr>
          <p:nvPr>
            <p:ph type="sldImg" idx="2"/>
          </p:nvPr>
        </p:nvSpPr>
        <p:spPr>
          <a:xfrm>
            <a:off x="1512888" y="517525"/>
            <a:ext cx="3832225" cy="2874963"/>
          </a:xfrm>
          <a:custGeom>
            <a:avLst/>
            <a:gdLst/>
            <a:ahLst/>
            <a:cxnLst/>
            <a:rect l="0" t="0" r="0" b="0"/>
            <a:pathLst>
              <a:path w="120000" h="120000" extrusionOk="0">
                <a:moveTo>
                  <a:pt x="0" y="0"/>
                </a:moveTo>
                <a:lnTo>
                  <a:pt x="120000" y="0"/>
                </a:lnTo>
                <a:lnTo>
                  <a:pt x="120000" y="120000"/>
                </a:lnTo>
                <a:lnTo>
                  <a:pt x="0" y="120000"/>
                </a:lnTo>
                <a:close/>
              </a:path>
            </a:pathLst>
          </a:custGeom>
          <a:noFill/>
          <a:ln w="12600" cap="sq" cmpd="sng">
            <a:solidFill>
              <a:srgbClr val="000000"/>
            </a:solidFill>
            <a:prstDash val="solid"/>
            <a:miter lim="800000"/>
            <a:headEnd type="none" w="med" len="med"/>
            <a:tailEnd type="none" w="med" len="med"/>
          </a:ln>
        </p:spPr>
      </p:sp>
      <p:sp>
        <p:nvSpPr>
          <p:cNvPr id="857" name="Shape 857"/>
          <p:cNvSpPr txBox="1">
            <a:spLocks noGrp="1"/>
          </p:cNvSpPr>
          <p:nvPr>
            <p:ph type="body" idx="1"/>
          </p:nvPr>
        </p:nvSpPr>
        <p:spPr>
          <a:xfrm>
            <a:off x="574431" y="3505199"/>
            <a:ext cx="5709000" cy="5040900"/>
          </a:xfrm>
          <a:prstGeom prst="rect">
            <a:avLst/>
          </a:prstGeom>
          <a:noFill/>
          <a:ln>
            <a:noFill/>
          </a:ln>
        </p:spPr>
        <p:txBody>
          <a:bodyPr wrap="square" lIns="91425" tIns="91425" rIns="91425" bIns="91425" anchor="t" anchorCtr="0">
            <a:noAutofit/>
          </a:bodyPr>
          <a:lstStyle/>
          <a:p>
            <a:pPr marL="0" marR="0" lvl="0" indent="-76200" algn="l" rtl="0">
              <a:spcBef>
                <a:spcPts val="0"/>
              </a:spcBef>
              <a:spcAft>
                <a:spcPts val="0"/>
              </a:spcAft>
              <a:buClr>
                <a:srgbClr val="000000"/>
              </a:buClr>
              <a:buSzPts val="1200"/>
              <a:buFont typeface="Times New Roman"/>
              <a:buNone/>
            </a:pPr>
            <a:r>
              <a:rPr lang="en-US" sz="1200" b="0" i="0" u="none" strike="noStrike" cap="none" dirty="0">
                <a:solidFill>
                  <a:srgbClr val="000000"/>
                </a:solidFill>
                <a:latin typeface="Times New Roman"/>
                <a:ea typeface="Times New Roman"/>
                <a:cs typeface="Times New Roman"/>
                <a:sym typeface="Times New Roman"/>
              </a:rPr>
              <a:t>Maturing is, obviously, a process. First you need to get experience, by training like a </a:t>
            </a:r>
            <a:r>
              <a:rPr lang="en-US" sz="1200" b="0" i="0" u="none" strike="noStrike" cap="none" dirty="0" err="1">
                <a:solidFill>
                  <a:srgbClr val="000000"/>
                </a:solidFill>
                <a:latin typeface="Times New Roman"/>
                <a:ea typeface="Times New Roman"/>
                <a:cs typeface="Times New Roman"/>
                <a:sym typeface="Times New Roman"/>
              </a:rPr>
              <a:t>por</a:t>
            </a:r>
            <a:r>
              <a:rPr lang="en-US" sz="1200" b="0" i="0" u="none" strike="noStrike" cap="none" dirty="0">
                <a:solidFill>
                  <a:srgbClr val="000000"/>
                </a:solidFill>
                <a:latin typeface="Times New Roman"/>
                <a:ea typeface="Times New Roman"/>
                <a:cs typeface="Times New Roman"/>
                <a:sym typeface="Times New Roman"/>
              </a:rPr>
              <a:t>: Handle incidents. But at the same time you need to grow you trust network: To your constituency and to other CSIRTs</a:t>
            </a:r>
          </a:p>
          <a:p>
            <a:pPr marL="0" marR="0" lvl="0" indent="-76200" algn="l" rtl="0">
              <a:spcBef>
                <a:spcPts val="0"/>
              </a:spcBef>
              <a:spcAft>
                <a:spcPts val="0"/>
              </a:spcAft>
              <a:buClr>
                <a:srgbClr val="000000"/>
              </a:buClr>
              <a:buSzPts val="1200"/>
              <a:buFont typeface="Times New Roman"/>
              <a:buNone/>
            </a:pPr>
            <a:endParaRPr sz="1200" b="0" i="0" u="none" strike="noStrike" cap="none" dirty="0">
              <a:solidFill>
                <a:srgbClr val="000000"/>
              </a:solidFill>
              <a:latin typeface="Times New Roman"/>
              <a:ea typeface="Times New Roman"/>
              <a:cs typeface="Times New Roman"/>
              <a:sym typeface="Times New Roman"/>
            </a:endParaRPr>
          </a:p>
          <a:p>
            <a:pPr marL="0" marR="0" lvl="0" indent="-76200" algn="l" defTabSz="914400" rtl="0" eaLnBrk="1" fontAlgn="auto" latinLnBrk="0" hangingPunct="1">
              <a:lnSpc>
                <a:spcPct val="100000"/>
              </a:lnSpc>
              <a:spcBef>
                <a:spcPts val="0"/>
              </a:spcBef>
              <a:spcAft>
                <a:spcPts val="0"/>
              </a:spcAft>
              <a:buClr>
                <a:srgbClr val="000000"/>
              </a:buClr>
              <a:buSzPts val="1200"/>
              <a:buFont typeface="Times New Roman"/>
              <a:buNone/>
              <a:tabLst/>
              <a:defRPr/>
            </a:pPr>
            <a:r>
              <a:rPr lang="en-US" sz="1200" b="0" i="0" u="none" strike="noStrike" cap="none" dirty="0" err="1">
                <a:solidFill>
                  <a:srgbClr val="000000"/>
                </a:solidFill>
                <a:latin typeface="Times New Roman"/>
                <a:ea typeface="Times New Roman"/>
                <a:cs typeface="Times New Roman"/>
                <a:sym typeface="Times New Roman"/>
              </a:rPr>
              <a:t>Foto</a:t>
            </a:r>
            <a:r>
              <a:rPr lang="en-US" sz="1200" b="0" i="0" u="none" strike="noStrike" cap="none" dirty="0">
                <a:solidFill>
                  <a:srgbClr val="000000"/>
                </a:solidFill>
                <a:latin typeface="Times New Roman"/>
                <a:ea typeface="Times New Roman"/>
                <a:cs typeface="Times New Roman"/>
                <a:sym typeface="Times New Roman"/>
              </a:rPr>
              <a:t>: ©</a:t>
            </a:r>
            <a:r>
              <a:rPr lang="en-US" sz="1200" b="0" i="0" u="none" strike="noStrike" cap="none" baseline="0" dirty="0">
                <a:solidFill>
                  <a:srgbClr val="000000"/>
                </a:solidFill>
                <a:latin typeface="Times New Roman"/>
                <a:ea typeface="Times New Roman"/>
                <a:cs typeface="Times New Roman"/>
                <a:sym typeface="Times New Roman"/>
              </a:rPr>
              <a:t> Serge </a:t>
            </a:r>
            <a:r>
              <a:rPr lang="en-US" sz="1200" b="0" i="0" u="none" strike="noStrike" cap="none" baseline="0" dirty="0" err="1">
                <a:solidFill>
                  <a:srgbClr val="000000"/>
                </a:solidFill>
                <a:latin typeface="Times New Roman"/>
                <a:ea typeface="Times New Roman"/>
                <a:cs typeface="Times New Roman"/>
                <a:sym typeface="Times New Roman"/>
              </a:rPr>
              <a:t>Droz</a:t>
            </a:r>
            <a:r>
              <a:rPr lang="en-US" sz="1200" b="0" i="0" u="none" strike="noStrike" cap="none" baseline="0" dirty="0">
                <a:solidFill>
                  <a:srgbClr val="000000"/>
                </a:solidFill>
                <a:latin typeface="Times New Roman"/>
                <a:ea typeface="Times New Roman"/>
                <a:cs typeface="Times New Roman"/>
                <a:sym typeface="Times New Roman"/>
              </a:rPr>
              <a:t>. 2017, All  Rights granted to </a:t>
            </a:r>
            <a:r>
              <a:rPr lang="en-US" sz="1200" b="0" i="0" u="none" strike="noStrike" cap="none" baseline="0" dirty="0" err="1">
                <a:solidFill>
                  <a:srgbClr val="000000"/>
                </a:solidFill>
                <a:latin typeface="Times New Roman"/>
                <a:ea typeface="Times New Roman"/>
                <a:cs typeface="Times New Roman"/>
                <a:sym typeface="Times New Roman"/>
              </a:rPr>
              <a:t>FIRST.org</a:t>
            </a:r>
            <a:endParaRPr lang="en-US" sz="1200" b="0" i="0" u="none" strike="noStrike" cap="none" dirty="0">
              <a:solidFill>
                <a:srgbClr val="000000"/>
              </a:solidFill>
              <a:latin typeface="Times New Roman"/>
              <a:ea typeface="Times New Roman"/>
              <a:cs typeface="Times New Roman"/>
              <a:sym typeface="Times New Roman"/>
            </a:endParaRPr>
          </a:p>
          <a:p>
            <a:pPr marL="0" marR="0" lvl="0" indent="-76200" algn="l" rtl="0">
              <a:spcBef>
                <a:spcPts val="0"/>
              </a:spcBef>
              <a:spcAft>
                <a:spcPts val="0"/>
              </a:spcAft>
              <a:buClr>
                <a:srgbClr val="000000"/>
              </a:buClr>
              <a:buSzPts val="1200"/>
              <a:buFont typeface="Times New Roman"/>
              <a:buNone/>
            </a:pPr>
            <a:endParaRPr sz="1200" b="0" i="0" u="none" strike="noStrike" cap="none" dirty="0">
              <a:solidFill>
                <a:srgbClr val="000000"/>
              </a:solidFill>
              <a:latin typeface="Times New Roman"/>
              <a:ea typeface="Times New Roman"/>
              <a:cs typeface="Times New Roman"/>
              <a:sym typeface="Times New Roman"/>
            </a:endParaRPr>
          </a:p>
        </p:txBody>
      </p:sp>
      <p:sp>
        <p:nvSpPr>
          <p:cNvPr id="858" name="Shape 858"/>
          <p:cNvSpPr txBox="1">
            <a:spLocks noGrp="1"/>
          </p:cNvSpPr>
          <p:nvPr>
            <p:ph type="sldNum" idx="12"/>
          </p:nvPr>
        </p:nvSpPr>
        <p:spPr>
          <a:xfrm>
            <a:off x="3886200" y="8686800"/>
            <a:ext cx="2971800" cy="457200"/>
          </a:xfrm>
          <a:prstGeom prst="rect">
            <a:avLst/>
          </a:prstGeom>
          <a:noFill/>
          <a:ln>
            <a:noFill/>
          </a:ln>
        </p:spPr>
        <p:txBody>
          <a:bodyPr wrap="square" lIns="91425" tIns="45700" rIns="91425" bIns="45700" anchor="b" anchorCtr="0">
            <a:noAutofit/>
          </a:bodyPr>
          <a:lstStyle/>
          <a:p>
            <a:pPr marL="215900" marR="0" lvl="0" indent="-250190" algn="r" rtl="0">
              <a:spcBef>
                <a:spcPts val="0"/>
              </a:spcBef>
              <a:spcAft>
                <a:spcPts val="0"/>
              </a:spcAft>
              <a:buClr>
                <a:srgbClr val="000000"/>
              </a:buClr>
              <a:buSzPts val="540"/>
              <a:buFont typeface="Arial"/>
              <a:buNone/>
            </a:pPr>
            <a:fld id="{00000000-1234-1234-1234-123412341234}" type="slidenum">
              <a:rPr lang="en-US" sz="1200">
                <a:solidFill>
                  <a:srgbClr val="000000"/>
                </a:solidFill>
                <a:latin typeface="Times New Roman"/>
                <a:ea typeface="Times New Roman"/>
                <a:cs typeface="Times New Roman"/>
                <a:sym typeface="Times New Roman"/>
              </a:rPr>
              <a:t>89</a:t>
            </a:fld>
            <a:endParaRPr lang="en-US" sz="1200">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1382987219"/>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5"/>
        <p:cNvGrpSpPr/>
        <p:nvPr/>
      </p:nvGrpSpPr>
      <p:grpSpPr>
        <a:xfrm>
          <a:off x="0" y="0"/>
          <a:ext cx="0" cy="0"/>
          <a:chOff x="0" y="0"/>
          <a:chExt cx="0" cy="0"/>
        </a:xfrm>
      </p:grpSpPr>
      <p:sp>
        <p:nvSpPr>
          <p:cNvPr id="866" name="Shape 866"/>
          <p:cNvSpPr>
            <a:spLocks noGrp="1" noRot="1" noChangeAspect="1"/>
          </p:cNvSpPr>
          <p:nvPr>
            <p:ph type="sldImg" idx="2"/>
          </p:nvPr>
        </p:nvSpPr>
        <p:spPr>
          <a:xfrm>
            <a:off x="1512888" y="517525"/>
            <a:ext cx="3832225" cy="2874963"/>
          </a:xfrm>
          <a:custGeom>
            <a:avLst/>
            <a:gdLst/>
            <a:ahLst/>
            <a:cxnLst/>
            <a:rect l="0" t="0" r="0" b="0"/>
            <a:pathLst>
              <a:path w="120000" h="120000" extrusionOk="0">
                <a:moveTo>
                  <a:pt x="0" y="0"/>
                </a:moveTo>
                <a:lnTo>
                  <a:pt x="120000" y="0"/>
                </a:lnTo>
                <a:lnTo>
                  <a:pt x="120000" y="120000"/>
                </a:lnTo>
                <a:lnTo>
                  <a:pt x="0" y="120000"/>
                </a:lnTo>
                <a:close/>
              </a:path>
            </a:pathLst>
          </a:custGeom>
          <a:noFill/>
          <a:ln>
            <a:noFill/>
          </a:ln>
        </p:spPr>
      </p:sp>
      <p:sp>
        <p:nvSpPr>
          <p:cNvPr id="867" name="Shape 867"/>
          <p:cNvSpPr txBox="1">
            <a:spLocks noGrp="1"/>
          </p:cNvSpPr>
          <p:nvPr>
            <p:ph type="body" idx="1"/>
          </p:nvPr>
        </p:nvSpPr>
        <p:spPr>
          <a:xfrm>
            <a:off x="574431" y="3505199"/>
            <a:ext cx="5709138" cy="5040923"/>
          </a:xfrm>
          <a:prstGeom prst="rect">
            <a:avLst/>
          </a:prstGeom>
          <a:noFill/>
          <a:ln>
            <a:noFill/>
          </a:ln>
        </p:spPr>
        <p:txBody>
          <a:bodyPr wrap="square" lIns="91425" tIns="45700" rIns="91425" bIns="45700" anchor="t" anchorCtr="0">
            <a:noAutofit/>
          </a:bodyPr>
          <a:lstStyle/>
          <a:p>
            <a:pPr marL="0" marR="0" lvl="0" indent="-63500" algn="l" rtl="0">
              <a:spcBef>
                <a:spcPts val="0"/>
              </a:spcBef>
              <a:spcAft>
                <a:spcPts val="0"/>
              </a:spcAft>
              <a:buClr>
                <a:srgbClr val="000000"/>
              </a:buClr>
              <a:buSzPts val="1000"/>
              <a:buFont typeface="Times New Roman"/>
              <a:buNone/>
            </a:pPr>
            <a:r>
              <a:rPr lang="en-US" sz="1000" b="1" i="0" u="none" strike="noStrike" cap="none">
                <a:solidFill>
                  <a:schemeClr val="dk1"/>
                </a:solidFill>
                <a:latin typeface="Lucida Sans"/>
                <a:ea typeface="Lucida Sans"/>
                <a:cs typeface="Lucida Sans"/>
                <a:sym typeface="Lucida Sans"/>
              </a:rPr>
              <a:t>Section 1: Why CSIRTs Are Needed:</a:t>
            </a:r>
            <a:r>
              <a:rPr lang="en-US" sz="1000" b="0" i="1" u="none" strike="noStrike" cap="none">
                <a:solidFill>
                  <a:schemeClr val="dk1"/>
                </a:solidFill>
                <a:latin typeface="Lucida Sans"/>
                <a:ea typeface="Lucida Sans"/>
                <a:cs typeface="Lucida Sans"/>
                <a:sym typeface="Lucida Sans"/>
              </a:rPr>
              <a:t> 0 minutes</a:t>
            </a:r>
          </a:p>
          <a:p>
            <a:pPr marL="0" marR="0" lvl="0" indent="-63500" algn="l" rtl="0">
              <a:spcBef>
                <a:spcPts val="300"/>
              </a:spcBef>
              <a:spcAft>
                <a:spcPts val="0"/>
              </a:spcAft>
              <a:buClr>
                <a:srgbClr val="000000"/>
              </a:buClr>
              <a:buSzPts val="1000"/>
              <a:buFont typeface="Times New Roman"/>
              <a:buNone/>
            </a:pPr>
            <a:r>
              <a:rPr lang="en-US" sz="1000" b="1" i="0" u="none" strike="noStrike" cap="none">
                <a:solidFill>
                  <a:schemeClr val="dk1"/>
                </a:solidFill>
                <a:latin typeface="Lucida Sans"/>
                <a:ea typeface="Lucida Sans"/>
                <a:cs typeface="Lucida Sans"/>
                <a:sym typeface="Lucida Sans"/>
              </a:rPr>
              <a:t>Say: </a:t>
            </a:r>
            <a:r>
              <a:rPr lang="en-US" sz="1000" b="0" i="0" u="none" strike="noStrike" cap="none">
                <a:solidFill>
                  <a:schemeClr val="dk1"/>
                </a:solidFill>
                <a:latin typeface="Lucida Sans"/>
                <a:ea typeface="Lucida Sans"/>
                <a:cs typeface="Lucida Sans"/>
                <a:sym typeface="Lucida Sans"/>
              </a:rPr>
              <a:t>Let’s start with Section 1, Why CSIRTs Are Needed.</a:t>
            </a:r>
          </a:p>
        </p:txBody>
      </p:sp>
      <p:sp>
        <p:nvSpPr>
          <p:cNvPr id="868" name="Shape 868"/>
          <p:cNvSpPr txBox="1">
            <a:spLocks noGrp="1"/>
          </p:cNvSpPr>
          <p:nvPr>
            <p:ph type="ftr" idx="11"/>
          </p:nvPr>
        </p:nvSpPr>
        <p:spPr>
          <a:xfrm>
            <a:off x="-1" y="8686800"/>
            <a:ext cx="3516923" cy="457200"/>
          </a:xfrm>
          <a:prstGeom prst="rect">
            <a:avLst/>
          </a:prstGeom>
          <a:noFill/>
          <a:ln>
            <a:noFill/>
          </a:ln>
        </p:spPr>
        <p:txBody>
          <a:bodyPr wrap="square" lIns="91425" tIns="45700" rIns="91425" bIns="45700" anchor="b" anchorCtr="0">
            <a:noAutofit/>
          </a:bodyPr>
          <a:lstStyle/>
          <a:p>
            <a:pPr marL="0" marR="0" lvl="0" indent="-50800" algn="l" rtl="0">
              <a:spcBef>
                <a:spcPts val="0"/>
              </a:spcBef>
              <a:spcAft>
                <a:spcPts val="0"/>
              </a:spcAft>
              <a:buClr>
                <a:schemeClr val="dk1"/>
              </a:buClr>
              <a:buSzPts val="800"/>
              <a:buFont typeface="Lucida Sans"/>
              <a:buNone/>
            </a:pPr>
            <a:r>
              <a:rPr lang="en-US" sz="800" b="0" i="0" u="none" strike="noStrike" cap="none">
                <a:solidFill>
                  <a:schemeClr val="dk1"/>
                </a:solidFill>
                <a:latin typeface="Lucida Sans"/>
                <a:ea typeface="Lucida Sans"/>
                <a:cs typeface="Lucida Sans"/>
                <a:sym typeface="Lucida Sans"/>
              </a:rPr>
              <a:t>Training Module 1, CSIRT Fundamentals, Version 1, © 2016 FIRST </a:t>
            </a:r>
          </a:p>
        </p:txBody>
      </p:sp>
      <p:sp>
        <p:nvSpPr>
          <p:cNvPr id="869" name="Shape 869"/>
          <p:cNvSpPr txBox="1">
            <a:spLocks noGrp="1"/>
          </p:cNvSpPr>
          <p:nvPr>
            <p:ph type="sldNum" idx="12"/>
          </p:nvPr>
        </p:nvSpPr>
        <p:spPr>
          <a:xfrm>
            <a:off x="3886200" y="8686800"/>
            <a:ext cx="2971800" cy="457200"/>
          </a:xfrm>
          <a:prstGeom prst="rect">
            <a:avLst/>
          </a:prstGeom>
          <a:noFill/>
          <a:ln>
            <a:noFill/>
          </a:ln>
        </p:spPr>
        <p:txBody>
          <a:bodyPr wrap="square" lIns="91425" tIns="45700" rIns="91425" bIns="45700" anchor="b" anchorCtr="0">
            <a:noAutofit/>
          </a:bodyPr>
          <a:lstStyle/>
          <a:p>
            <a:pPr marL="0" marR="0" lvl="0" indent="-22860" algn="r" rtl="0">
              <a:spcBef>
                <a:spcPts val="0"/>
              </a:spcBef>
              <a:spcAft>
                <a:spcPts val="0"/>
              </a:spcAft>
              <a:buClr>
                <a:srgbClr val="000000"/>
              </a:buClr>
              <a:buSzPts val="360"/>
              <a:buFont typeface="Noto Sans Symbols"/>
              <a:buNone/>
            </a:pPr>
            <a:fld id="{00000000-1234-1234-1234-123412341234}" type="slidenum">
              <a:rPr lang="en-US" sz="800" b="0" i="0" u="none" strike="noStrike" cap="none">
                <a:solidFill>
                  <a:schemeClr val="dk1"/>
                </a:solidFill>
                <a:latin typeface="Lucida Sans"/>
                <a:ea typeface="Lucida Sans"/>
                <a:cs typeface="Lucida Sans"/>
                <a:sym typeface="Lucida Sans"/>
              </a:rPr>
              <a:t>90</a:t>
            </a:fld>
            <a:endParaRPr lang="en-US" sz="800" b="0" i="0" u="none" strike="noStrike" cap="none">
              <a:solidFill>
                <a:schemeClr val="dk1"/>
              </a:solidFill>
              <a:latin typeface="Lucida Sans"/>
              <a:ea typeface="Lucida Sans"/>
              <a:cs typeface="Lucida Sans"/>
              <a:sym typeface="Lucida Sans"/>
            </a:endParaRPr>
          </a:p>
        </p:txBody>
      </p:sp>
    </p:spTree>
    <p:extLst>
      <p:ext uri="{BB962C8B-B14F-4D97-AF65-F5344CB8AC3E}">
        <p14:creationId xmlns:p14="http://schemas.microsoft.com/office/powerpoint/2010/main" val="165067825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2"/>
        <p:cNvGrpSpPr/>
        <p:nvPr/>
      </p:nvGrpSpPr>
      <p:grpSpPr>
        <a:xfrm>
          <a:off x="0" y="0"/>
          <a:ext cx="0" cy="0"/>
          <a:chOff x="0" y="0"/>
          <a:chExt cx="0" cy="0"/>
        </a:xfrm>
      </p:grpSpPr>
      <p:sp>
        <p:nvSpPr>
          <p:cNvPr id="873" name="Shape 873"/>
          <p:cNvSpPr>
            <a:spLocks noGrp="1" noRot="1" noChangeAspect="1"/>
          </p:cNvSpPr>
          <p:nvPr>
            <p:ph type="sldImg" idx="2"/>
          </p:nvPr>
        </p:nvSpPr>
        <p:spPr>
          <a:xfrm>
            <a:off x="1512888" y="517525"/>
            <a:ext cx="3832225" cy="2874963"/>
          </a:xfrm>
          <a:custGeom>
            <a:avLst/>
            <a:gdLst/>
            <a:ahLst/>
            <a:cxnLst/>
            <a:rect l="0" t="0" r="0" b="0"/>
            <a:pathLst>
              <a:path w="120000" h="120000" extrusionOk="0">
                <a:moveTo>
                  <a:pt x="0" y="0"/>
                </a:moveTo>
                <a:lnTo>
                  <a:pt x="120000" y="0"/>
                </a:lnTo>
                <a:lnTo>
                  <a:pt x="120000" y="120000"/>
                </a:lnTo>
                <a:lnTo>
                  <a:pt x="0" y="120000"/>
                </a:lnTo>
                <a:close/>
              </a:path>
            </a:pathLst>
          </a:custGeom>
          <a:noFill/>
          <a:ln w="12600" cap="sq" cmpd="sng">
            <a:solidFill>
              <a:srgbClr val="000000"/>
            </a:solidFill>
            <a:prstDash val="solid"/>
            <a:miter lim="800000"/>
            <a:headEnd type="none" w="med" len="med"/>
            <a:tailEnd type="none" w="med" len="med"/>
          </a:ln>
        </p:spPr>
      </p:sp>
      <p:sp>
        <p:nvSpPr>
          <p:cNvPr id="874" name="Shape 874"/>
          <p:cNvSpPr txBox="1">
            <a:spLocks noGrp="1"/>
          </p:cNvSpPr>
          <p:nvPr>
            <p:ph type="body" idx="1"/>
          </p:nvPr>
        </p:nvSpPr>
        <p:spPr>
          <a:xfrm>
            <a:off x="574431" y="3505199"/>
            <a:ext cx="5709000" cy="5040900"/>
          </a:xfrm>
          <a:prstGeom prst="rect">
            <a:avLst/>
          </a:prstGeom>
          <a:noFill/>
          <a:ln>
            <a:noFill/>
          </a:ln>
        </p:spPr>
        <p:txBody>
          <a:bodyPr wrap="square" lIns="91425" tIns="91425" rIns="91425" bIns="91425" anchor="t" anchorCtr="0">
            <a:noAutofit/>
          </a:bodyPr>
          <a:lstStyle/>
          <a:p>
            <a:pPr marL="0" marR="0" lvl="0" indent="-76200" algn="l" rtl="0">
              <a:spcBef>
                <a:spcPts val="0"/>
              </a:spcBef>
              <a:spcAft>
                <a:spcPts val="0"/>
              </a:spcAft>
              <a:buClr>
                <a:srgbClr val="000000"/>
              </a:buClr>
              <a:buSzPts val="1200"/>
              <a:buFont typeface="Times New Roman"/>
              <a:buNone/>
            </a:pPr>
            <a:r>
              <a:rPr lang="en-US"/>
              <a:t>These are some useful resources that we recommend reviewing, which are accessible to policymakers.</a:t>
            </a:r>
          </a:p>
        </p:txBody>
      </p:sp>
      <p:sp>
        <p:nvSpPr>
          <p:cNvPr id="875" name="Shape 875"/>
          <p:cNvSpPr txBox="1">
            <a:spLocks noGrp="1"/>
          </p:cNvSpPr>
          <p:nvPr>
            <p:ph type="sldNum" idx="12"/>
          </p:nvPr>
        </p:nvSpPr>
        <p:spPr>
          <a:xfrm>
            <a:off x="3886200" y="8686800"/>
            <a:ext cx="2971800" cy="457200"/>
          </a:xfrm>
          <a:prstGeom prst="rect">
            <a:avLst/>
          </a:prstGeom>
          <a:noFill/>
          <a:ln>
            <a:noFill/>
          </a:ln>
        </p:spPr>
        <p:txBody>
          <a:bodyPr wrap="square" lIns="91425" tIns="45700" rIns="91425" bIns="45700" anchor="b" anchorCtr="0">
            <a:noAutofit/>
          </a:bodyPr>
          <a:lstStyle/>
          <a:p>
            <a:pPr marL="215900" marR="0" lvl="0" indent="-250190" algn="r" rtl="0">
              <a:spcBef>
                <a:spcPts val="0"/>
              </a:spcBef>
              <a:spcAft>
                <a:spcPts val="0"/>
              </a:spcAft>
              <a:buClr>
                <a:srgbClr val="000000"/>
              </a:buClr>
              <a:buSzPts val="540"/>
              <a:buFont typeface="Arial"/>
              <a:buNone/>
            </a:pPr>
            <a:fld id="{00000000-1234-1234-1234-123412341234}" type="slidenum">
              <a:rPr lang="en-US" sz="1200">
                <a:solidFill>
                  <a:srgbClr val="000000"/>
                </a:solidFill>
                <a:latin typeface="Times New Roman"/>
                <a:ea typeface="Times New Roman"/>
                <a:cs typeface="Times New Roman"/>
                <a:sym typeface="Times New Roman"/>
              </a:rPr>
              <a:t>91</a:t>
            </a:fld>
            <a:endParaRPr lang="en-US" sz="1200">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17556294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Shape 88"/>
          <p:cNvSpPr txBox="1">
            <a:spLocks noGrp="1"/>
          </p:cNvSpPr>
          <p:nvPr>
            <p:ph type="sldNum" idx="12"/>
          </p:nvPr>
        </p:nvSpPr>
        <p:spPr>
          <a:xfrm>
            <a:off x="3884613" y="8685213"/>
            <a:ext cx="2970212" cy="455612"/>
          </a:xfrm>
          <a:prstGeom prst="rect">
            <a:avLst/>
          </a:prstGeom>
          <a:noFill/>
          <a:ln>
            <a:noFill/>
          </a:ln>
        </p:spPr>
        <p:txBody>
          <a:bodyPr wrap="square" lIns="90000" tIns="46800" rIns="90000" bIns="46800" anchor="b" anchorCtr="0">
            <a:noAutofit/>
          </a:bodyPr>
          <a:lstStyle/>
          <a:p>
            <a:pPr marL="215900" marR="0" lvl="0" indent="-250190" algn="r" rtl="0">
              <a:spcBef>
                <a:spcPts val="0"/>
              </a:spcBef>
              <a:spcAft>
                <a:spcPts val="0"/>
              </a:spcAft>
              <a:buClr>
                <a:srgbClr val="000000"/>
              </a:buClr>
              <a:buSzPts val="540"/>
              <a:buFont typeface="Noto Sans Symbols"/>
              <a:buNone/>
            </a:pPr>
            <a:fld id="{00000000-1234-1234-1234-123412341234}" type="slidenum">
              <a:rPr lang="en-US" sz="1200" b="0" i="0" u="none" strike="noStrike" cap="none">
                <a:solidFill>
                  <a:srgbClr val="000000"/>
                </a:solidFill>
                <a:latin typeface="Times New Roman"/>
                <a:ea typeface="Times New Roman"/>
                <a:cs typeface="Times New Roman"/>
                <a:sym typeface="Times New Roman"/>
              </a:rPr>
              <a:t>9</a:t>
            </a:fld>
            <a:endParaRPr lang="en-US" sz="1200" b="0" i="0" u="none" strike="noStrike" cap="none">
              <a:solidFill>
                <a:srgbClr val="000000"/>
              </a:solidFill>
              <a:latin typeface="Times New Roman"/>
              <a:ea typeface="Times New Roman"/>
              <a:cs typeface="Times New Roman"/>
              <a:sym typeface="Times New Roman"/>
            </a:endParaRPr>
          </a:p>
        </p:txBody>
      </p:sp>
      <p:sp>
        <p:nvSpPr>
          <p:cNvPr id="89" name="Shape 8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solidFill>
            <a:srgbClr val="FFFFFF"/>
          </a:solidFill>
          <a:ln w="12600" cap="sq" cmpd="sng">
            <a:solidFill>
              <a:srgbClr val="000000"/>
            </a:solidFill>
            <a:prstDash val="solid"/>
            <a:miter lim="800000"/>
            <a:headEnd type="none" w="med" len="med"/>
            <a:tailEnd type="none" w="med" len="med"/>
          </a:ln>
        </p:spPr>
      </p:sp>
      <p:sp>
        <p:nvSpPr>
          <p:cNvPr id="90" name="Shape 90"/>
          <p:cNvSpPr txBox="1">
            <a:spLocks noGrp="1"/>
          </p:cNvSpPr>
          <p:nvPr>
            <p:ph type="body" idx="1"/>
          </p:nvPr>
        </p:nvSpPr>
        <p:spPr>
          <a:xfrm>
            <a:off x="685800" y="4343400"/>
            <a:ext cx="5486400" cy="4114800"/>
          </a:xfrm>
          <a:prstGeom prst="rect">
            <a:avLst/>
          </a:prstGeom>
          <a:noFill/>
          <a:ln>
            <a:noFill/>
          </a:ln>
        </p:spPr>
        <p:txBody>
          <a:bodyPr wrap="square" lIns="90000" tIns="46800" rIns="90000" bIns="46800" anchor="ctr" anchorCtr="0">
            <a:noAutofit/>
          </a:bodyPr>
          <a:lstStyle/>
          <a:p>
            <a:pPr marL="0" marR="0" lvl="0" indent="0" algn="l" rtl="0">
              <a:spcBef>
                <a:spcPts val="0"/>
              </a:spcBef>
              <a:spcAft>
                <a:spcPts val="0"/>
              </a:spcAft>
              <a:buNone/>
            </a:pPr>
            <a:endParaRPr sz="1200" b="0" i="0" u="none" strike="noStrike" cap="none">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1897524436"/>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9"/>
        <p:cNvGrpSpPr/>
        <p:nvPr/>
      </p:nvGrpSpPr>
      <p:grpSpPr>
        <a:xfrm>
          <a:off x="0" y="0"/>
          <a:ext cx="0" cy="0"/>
          <a:chOff x="0" y="0"/>
          <a:chExt cx="0" cy="0"/>
        </a:xfrm>
      </p:grpSpPr>
      <p:sp>
        <p:nvSpPr>
          <p:cNvPr id="880" name="Shape 880"/>
          <p:cNvSpPr txBox="1">
            <a:spLocks noGrp="1"/>
          </p:cNvSpPr>
          <p:nvPr>
            <p:ph type="sldNum" idx="12"/>
          </p:nvPr>
        </p:nvSpPr>
        <p:spPr>
          <a:xfrm>
            <a:off x="3884613" y="8685213"/>
            <a:ext cx="2970212" cy="455612"/>
          </a:xfrm>
          <a:prstGeom prst="rect">
            <a:avLst/>
          </a:prstGeom>
          <a:noFill/>
          <a:ln>
            <a:noFill/>
          </a:ln>
        </p:spPr>
        <p:txBody>
          <a:bodyPr wrap="square" lIns="90000" tIns="46800" rIns="90000" bIns="46800" anchor="b" anchorCtr="0">
            <a:noAutofit/>
          </a:bodyPr>
          <a:lstStyle/>
          <a:p>
            <a:pPr marL="215900" marR="0" lvl="0" indent="-250190" algn="r" rtl="0">
              <a:spcBef>
                <a:spcPts val="0"/>
              </a:spcBef>
              <a:spcAft>
                <a:spcPts val="0"/>
              </a:spcAft>
              <a:buClr>
                <a:srgbClr val="000000"/>
              </a:buClr>
              <a:buSzPts val="540"/>
              <a:buFont typeface="Noto Sans Symbols"/>
              <a:buNone/>
            </a:pPr>
            <a:fld id="{00000000-1234-1234-1234-123412341234}" type="slidenum">
              <a:rPr lang="en-US" sz="1200">
                <a:solidFill>
                  <a:srgbClr val="000000"/>
                </a:solidFill>
                <a:latin typeface="Times New Roman"/>
                <a:ea typeface="Times New Roman"/>
                <a:cs typeface="Times New Roman"/>
                <a:sym typeface="Times New Roman"/>
              </a:rPr>
              <a:t>92</a:t>
            </a:fld>
            <a:endParaRPr lang="en-US" sz="1200">
              <a:solidFill>
                <a:srgbClr val="000000"/>
              </a:solidFill>
              <a:latin typeface="Times New Roman"/>
              <a:ea typeface="Times New Roman"/>
              <a:cs typeface="Times New Roman"/>
              <a:sym typeface="Times New Roman"/>
            </a:endParaRPr>
          </a:p>
        </p:txBody>
      </p:sp>
      <p:sp>
        <p:nvSpPr>
          <p:cNvPr id="881" name="Shape 88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solidFill>
            <a:srgbClr val="FFFFFF"/>
          </a:solidFill>
          <a:ln w="12600" cap="sq" cmpd="sng">
            <a:solidFill>
              <a:srgbClr val="000000"/>
            </a:solidFill>
            <a:prstDash val="solid"/>
            <a:miter lim="800000"/>
            <a:headEnd type="none" w="med" len="med"/>
            <a:tailEnd type="none" w="med" len="med"/>
          </a:ln>
        </p:spPr>
      </p:sp>
      <p:sp>
        <p:nvSpPr>
          <p:cNvPr id="882" name="Shape 882"/>
          <p:cNvSpPr txBox="1">
            <a:spLocks noGrp="1"/>
          </p:cNvSpPr>
          <p:nvPr>
            <p:ph type="body" idx="1"/>
          </p:nvPr>
        </p:nvSpPr>
        <p:spPr>
          <a:xfrm>
            <a:off x="685800" y="4343400"/>
            <a:ext cx="5486400" cy="4114800"/>
          </a:xfrm>
          <a:prstGeom prst="rect">
            <a:avLst/>
          </a:prstGeom>
          <a:noFill/>
          <a:ln>
            <a:noFill/>
          </a:ln>
        </p:spPr>
        <p:txBody>
          <a:bodyPr wrap="square" lIns="90000" tIns="46800" rIns="90000" bIns="46800" anchor="ctr" anchorCtr="0">
            <a:noAutofit/>
          </a:bodyPr>
          <a:lstStyle/>
          <a:p>
            <a:pPr marL="0" marR="0" lvl="0" indent="0" algn="l" rtl="0">
              <a:spcBef>
                <a:spcPts val="0"/>
              </a:spcBef>
              <a:spcAft>
                <a:spcPts val="0"/>
              </a:spcAft>
              <a:buNone/>
            </a:pPr>
            <a:endParaRPr sz="1200" b="0" i="0" u="none" strike="noStrike" cap="none">
              <a:solidFill>
                <a:srgbClr val="000000"/>
              </a:solidFill>
              <a:latin typeface="Times New Roman"/>
              <a:ea typeface="Times New Roman"/>
              <a:cs typeface="Times New Roman"/>
              <a:sym typeface="Times New Roman"/>
            </a:endParaRPr>
          </a:p>
        </p:txBody>
      </p:sp>
    </p:spTree>
    <p:extLst>
      <p:ext uri="{BB962C8B-B14F-4D97-AF65-F5344CB8AC3E}">
        <p14:creationId xmlns:p14="http://schemas.microsoft.com/office/powerpoint/2010/main" val="43831854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cSld name="Title Slide">
    <p:bg>
      <p:bgPr>
        <a:blipFill rotWithShape="1">
          <a:blip r:embed="rId2">
            <a:alphaModFix/>
          </a:blip>
          <a:stretch>
            <a:fillRect/>
          </a:stretch>
        </a:blipFill>
        <a:effectLst/>
      </p:bgPr>
    </p:bg>
    <p:spTree>
      <p:nvGrpSpPr>
        <p:cNvPr id="1" name="Shape 15"/>
        <p:cNvGrpSpPr/>
        <p:nvPr/>
      </p:nvGrpSpPr>
      <p:grpSpPr>
        <a:xfrm>
          <a:off x="0" y="0"/>
          <a:ext cx="0" cy="0"/>
          <a:chOff x="0" y="0"/>
          <a:chExt cx="0" cy="0"/>
        </a:xfrm>
      </p:grpSpPr>
      <p:pic>
        <p:nvPicPr>
          <p:cNvPr id="16" name="Shape 16" descr="ttps://www.first.org/identity/first-org.png"/>
          <p:cNvPicPr preferRelativeResize="0"/>
          <p:nvPr/>
        </p:nvPicPr>
        <p:blipFill rotWithShape="1">
          <a:blip r:embed="rId3">
            <a:alphaModFix/>
          </a:blip>
          <a:srcRect/>
          <a:stretch/>
        </p:blipFill>
        <p:spPr>
          <a:xfrm>
            <a:off x="228601" y="5177244"/>
            <a:ext cx="2590800" cy="1588682"/>
          </a:xfrm>
          <a:prstGeom prst="rect">
            <a:avLst/>
          </a:prstGeom>
          <a:noFill/>
          <a:ln>
            <a:noFill/>
          </a:ln>
        </p:spPr>
      </p:pic>
      <p:sp>
        <p:nvSpPr>
          <p:cNvPr id="17" name="Shape 17"/>
          <p:cNvSpPr txBox="1">
            <a:spLocks noGrp="1"/>
          </p:cNvSpPr>
          <p:nvPr>
            <p:ph type="ctrTitle"/>
          </p:nvPr>
        </p:nvSpPr>
        <p:spPr>
          <a:xfrm>
            <a:off x="3048000" y="3646713"/>
            <a:ext cx="5410200" cy="704851"/>
          </a:xfrm>
          <a:prstGeom prst="rect">
            <a:avLst/>
          </a:prstGeom>
          <a:noFill/>
          <a:ln>
            <a:noFill/>
          </a:ln>
        </p:spPr>
        <p:txBody>
          <a:bodyPr wrap="square" lIns="91425" tIns="91425" rIns="91425" bIns="91425" anchor="ctr" anchorCtr="0"/>
          <a:lstStyle>
            <a:lvl1pPr marL="0" marR="0" lvl="0" indent="0" algn="r" rtl="0">
              <a:lnSpc>
                <a:spcPct val="90000"/>
              </a:lnSpc>
              <a:spcBef>
                <a:spcPts val="0"/>
              </a:spcBef>
              <a:spcAft>
                <a:spcPts val="0"/>
              </a:spcAft>
              <a:buSzPts val="1400"/>
              <a:buNone/>
              <a:defRPr sz="2100" b="1" i="0" u="none" strike="noStrike" cap="none">
                <a:solidFill>
                  <a:schemeClr val="dk1"/>
                </a:solidFill>
                <a:latin typeface="Calibri" charset="0"/>
                <a:ea typeface="Calibri" charset="0"/>
                <a:cs typeface="Calibri" charset="0"/>
                <a:sym typeface="Arial"/>
              </a:defRPr>
            </a:lvl1pPr>
            <a:lvl2pPr marL="0" marR="0" lvl="1"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2pPr>
            <a:lvl3pPr marL="0" marR="0" lvl="2"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3pPr>
            <a:lvl4pPr marL="0" marR="0" lvl="3"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4pPr>
            <a:lvl5pPr marL="0" marR="0" lvl="4"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5pPr>
            <a:lvl6pPr marL="342900" marR="0" lvl="5"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6pPr>
            <a:lvl7pPr marL="685800" marR="0" lvl="6"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7pPr>
            <a:lvl8pPr marL="1028700" marR="0" lvl="7"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8pPr>
            <a:lvl9pPr marL="1371600" marR="0" lvl="8"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9pPr>
          </a:lstStyle>
          <a:p>
            <a:endParaRPr dirty="0"/>
          </a:p>
        </p:txBody>
      </p:sp>
      <p:sp>
        <p:nvSpPr>
          <p:cNvPr id="18" name="Shape 18"/>
          <p:cNvSpPr txBox="1">
            <a:spLocks noGrp="1"/>
          </p:cNvSpPr>
          <p:nvPr>
            <p:ph type="subTitle" idx="1"/>
          </p:nvPr>
        </p:nvSpPr>
        <p:spPr>
          <a:xfrm>
            <a:off x="3581400" y="4620208"/>
            <a:ext cx="4876800" cy="914400"/>
          </a:xfrm>
          <a:prstGeom prst="rect">
            <a:avLst/>
          </a:prstGeom>
          <a:noFill/>
          <a:ln>
            <a:noFill/>
          </a:ln>
        </p:spPr>
        <p:txBody>
          <a:bodyPr wrap="square" lIns="91425" tIns="91425" rIns="91425" bIns="91425" anchor="t" anchorCtr="0"/>
          <a:lstStyle>
            <a:lvl1pPr marL="0" marR="0" lvl="0" indent="0" algn="r" rtl="0">
              <a:lnSpc>
                <a:spcPct val="90000"/>
              </a:lnSpc>
              <a:spcBef>
                <a:spcPts val="750"/>
              </a:spcBef>
              <a:spcAft>
                <a:spcPts val="0"/>
              </a:spcAft>
              <a:buClr>
                <a:srgbClr val="888888"/>
              </a:buClr>
              <a:buSzPts val="1200"/>
              <a:buFont typeface="Arial"/>
              <a:buNone/>
              <a:defRPr sz="1200" b="0" i="0" u="none" strike="noStrike" cap="none">
                <a:solidFill>
                  <a:srgbClr val="888888"/>
                </a:solidFill>
                <a:latin typeface="Calibri" charset="0"/>
                <a:ea typeface="Calibri" charset="0"/>
                <a:cs typeface="Calibri" charset="0"/>
                <a:sym typeface="Arial"/>
              </a:defRPr>
            </a:lvl1pPr>
            <a:lvl2pPr marL="342900" marR="0" lvl="1" indent="0" algn="ctr" rtl="0">
              <a:lnSpc>
                <a:spcPct val="90000"/>
              </a:lnSpc>
              <a:spcBef>
                <a:spcPts val="375"/>
              </a:spcBef>
              <a:spcAft>
                <a:spcPts val="0"/>
              </a:spcAft>
              <a:buClr>
                <a:srgbClr val="888888"/>
              </a:buClr>
              <a:buSzPts val="1800"/>
              <a:buFont typeface="Arial"/>
              <a:buNone/>
              <a:defRPr sz="1800" b="0" i="0" u="none" strike="noStrike" cap="none">
                <a:solidFill>
                  <a:srgbClr val="888888"/>
                </a:solidFill>
                <a:latin typeface="Arial"/>
                <a:ea typeface="Arial"/>
                <a:cs typeface="Arial"/>
                <a:sym typeface="Arial"/>
              </a:defRPr>
            </a:lvl2pPr>
            <a:lvl3pPr marL="685800" marR="0" lvl="2" indent="0" algn="ctr" rtl="0">
              <a:lnSpc>
                <a:spcPct val="90000"/>
              </a:lnSpc>
              <a:spcBef>
                <a:spcPts val="375"/>
              </a:spcBef>
              <a:spcAft>
                <a:spcPts val="0"/>
              </a:spcAft>
              <a:buClr>
                <a:srgbClr val="888888"/>
              </a:buClr>
              <a:buSzPts val="1500"/>
              <a:buFont typeface="Arial"/>
              <a:buNone/>
              <a:defRPr sz="1500" b="0" i="0" u="none" strike="noStrike" cap="none">
                <a:solidFill>
                  <a:srgbClr val="888888"/>
                </a:solidFill>
                <a:latin typeface="Arial"/>
                <a:ea typeface="Arial"/>
                <a:cs typeface="Arial"/>
                <a:sym typeface="Arial"/>
              </a:defRPr>
            </a:lvl3pPr>
            <a:lvl4pPr marL="1028700" marR="0" lvl="3" indent="0" algn="ctr" rtl="0">
              <a:lnSpc>
                <a:spcPct val="90000"/>
              </a:lnSpc>
              <a:spcBef>
                <a:spcPts val="375"/>
              </a:spcBef>
              <a:spcAft>
                <a:spcPts val="0"/>
              </a:spcAft>
              <a:buClr>
                <a:srgbClr val="888888"/>
              </a:buClr>
              <a:buSzPts val="1800"/>
              <a:buFont typeface="Arial"/>
              <a:buNone/>
              <a:defRPr sz="1800" b="0" i="0" u="none" strike="noStrike" cap="none">
                <a:solidFill>
                  <a:srgbClr val="888888"/>
                </a:solidFill>
                <a:latin typeface="Arial"/>
                <a:ea typeface="Arial"/>
                <a:cs typeface="Arial"/>
                <a:sym typeface="Arial"/>
              </a:defRPr>
            </a:lvl4pPr>
            <a:lvl5pPr marL="1371600" marR="0" lvl="4" indent="0" algn="ctr" rtl="0">
              <a:lnSpc>
                <a:spcPct val="90000"/>
              </a:lnSpc>
              <a:spcBef>
                <a:spcPts val="375"/>
              </a:spcBef>
              <a:spcAft>
                <a:spcPts val="0"/>
              </a:spcAft>
              <a:buClr>
                <a:srgbClr val="888888"/>
              </a:buClr>
              <a:buSzPts val="1800"/>
              <a:buFont typeface="Arial"/>
              <a:buNone/>
              <a:defRPr sz="1800" b="0" i="0" u="none" strike="noStrike" cap="none">
                <a:solidFill>
                  <a:srgbClr val="888888"/>
                </a:solidFill>
                <a:latin typeface="Arial"/>
                <a:ea typeface="Arial"/>
                <a:cs typeface="Arial"/>
                <a:sym typeface="Arial"/>
              </a:defRPr>
            </a:lvl5pPr>
            <a:lvl6pPr marL="1714500" marR="0" lvl="5" indent="0" algn="ctr" rtl="0">
              <a:lnSpc>
                <a:spcPct val="90000"/>
              </a:lnSpc>
              <a:spcBef>
                <a:spcPts val="375"/>
              </a:spcBef>
              <a:buClr>
                <a:srgbClr val="888888"/>
              </a:buClr>
              <a:buSzPts val="1350"/>
              <a:buFont typeface="Arial"/>
              <a:buNone/>
              <a:defRPr sz="1350" b="0" i="0" u="none" strike="noStrike" cap="none">
                <a:solidFill>
                  <a:srgbClr val="888888"/>
                </a:solidFill>
                <a:latin typeface="Arial"/>
                <a:ea typeface="Arial"/>
                <a:cs typeface="Arial"/>
                <a:sym typeface="Arial"/>
              </a:defRPr>
            </a:lvl6pPr>
            <a:lvl7pPr marL="2057400" marR="0" lvl="6" indent="0" algn="ctr" rtl="0">
              <a:lnSpc>
                <a:spcPct val="90000"/>
              </a:lnSpc>
              <a:spcBef>
                <a:spcPts val="375"/>
              </a:spcBef>
              <a:buClr>
                <a:srgbClr val="888888"/>
              </a:buClr>
              <a:buSzPts val="1350"/>
              <a:buFont typeface="Arial"/>
              <a:buNone/>
              <a:defRPr sz="1350" b="0" i="0" u="none" strike="noStrike" cap="none">
                <a:solidFill>
                  <a:srgbClr val="888888"/>
                </a:solidFill>
                <a:latin typeface="Arial"/>
                <a:ea typeface="Arial"/>
                <a:cs typeface="Arial"/>
                <a:sym typeface="Arial"/>
              </a:defRPr>
            </a:lvl7pPr>
            <a:lvl8pPr marL="2400300" marR="0" lvl="7" indent="0" algn="ctr" rtl="0">
              <a:lnSpc>
                <a:spcPct val="90000"/>
              </a:lnSpc>
              <a:spcBef>
                <a:spcPts val="375"/>
              </a:spcBef>
              <a:buClr>
                <a:srgbClr val="888888"/>
              </a:buClr>
              <a:buSzPts val="1350"/>
              <a:buFont typeface="Arial"/>
              <a:buNone/>
              <a:defRPr sz="1350" b="0" i="0" u="none" strike="noStrike" cap="none">
                <a:solidFill>
                  <a:srgbClr val="888888"/>
                </a:solidFill>
                <a:latin typeface="Arial"/>
                <a:ea typeface="Arial"/>
                <a:cs typeface="Arial"/>
                <a:sym typeface="Arial"/>
              </a:defRPr>
            </a:lvl8pPr>
            <a:lvl9pPr marL="2743200" marR="0" lvl="8" indent="0" algn="ctr" rtl="0">
              <a:lnSpc>
                <a:spcPct val="90000"/>
              </a:lnSpc>
              <a:spcBef>
                <a:spcPts val="375"/>
              </a:spcBef>
              <a:buClr>
                <a:srgbClr val="888888"/>
              </a:buClr>
              <a:buSzPts val="1350"/>
              <a:buFont typeface="Arial"/>
              <a:buNone/>
              <a:defRPr sz="1350" b="0" i="0" u="none" strike="noStrike" cap="none">
                <a:solidFill>
                  <a:srgbClr val="888888"/>
                </a:solidFill>
                <a:latin typeface="Arial"/>
                <a:ea typeface="Arial"/>
                <a:cs typeface="Arial"/>
                <a:sym typeface="Aria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The End, My Friend">
    <p:spTree>
      <p:nvGrpSpPr>
        <p:cNvPr id="1" name="Shape 50"/>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97000" y="1524000"/>
            <a:ext cx="6350000" cy="38100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19"/>
        <p:cNvGrpSpPr/>
        <p:nvPr/>
      </p:nvGrpSpPr>
      <p:grpSpPr>
        <a:xfrm>
          <a:off x="0" y="0"/>
          <a:ext cx="0" cy="0"/>
          <a:chOff x="0" y="0"/>
          <a:chExt cx="0" cy="0"/>
        </a:xfrm>
      </p:grpSpPr>
      <p:sp>
        <p:nvSpPr>
          <p:cNvPr id="20" name="Shape 20"/>
          <p:cNvSpPr txBox="1">
            <a:spLocks noGrp="1"/>
          </p:cNvSpPr>
          <p:nvPr>
            <p:ph type="body" idx="1"/>
          </p:nvPr>
        </p:nvSpPr>
        <p:spPr>
          <a:xfrm>
            <a:off x="457200" y="1479551"/>
            <a:ext cx="8292704" cy="4703763"/>
          </a:xfrm>
          <a:prstGeom prst="rect">
            <a:avLst/>
          </a:prstGeom>
          <a:noFill/>
          <a:ln>
            <a:noFill/>
          </a:ln>
        </p:spPr>
        <p:txBody>
          <a:bodyPr wrap="square" lIns="91425" tIns="91425" rIns="91425" bIns="91425" anchor="t" anchorCtr="0"/>
          <a:lstStyle>
            <a:lvl1pPr marL="171450" marR="0" lvl="0" indent="-38100" algn="l" rtl="0">
              <a:lnSpc>
                <a:spcPct val="90000"/>
              </a:lnSpc>
              <a:spcBef>
                <a:spcPts val="750"/>
              </a:spcBef>
              <a:spcAft>
                <a:spcPts val="0"/>
              </a:spcAft>
              <a:buClr>
                <a:schemeClr val="dk1"/>
              </a:buClr>
              <a:buSzPts val="2100"/>
              <a:buFont typeface="Arial"/>
              <a:buChar char="•"/>
              <a:defRPr sz="2400" b="0" i="0" u="none" strike="noStrike" cap="none">
                <a:solidFill>
                  <a:schemeClr val="dk1"/>
                </a:solidFill>
                <a:latin typeface="Calibri" charset="0"/>
                <a:ea typeface="Calibri" charset="0"/>
                <a:cs typeface="Calibri" charset="0"/>
                <a:sym typeface="Arial"/>
              </a:defRPr>
            </a:lvl1pPr>
            <a:lvl2pPr marL="514350" marR="0" lvl="1" indent="-5715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2pPr>
            <a:lvl3pPr marL="857250" marR="0" lvl="2" indent="-7620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3pPr>
            <a:lvl4pPr marL="1200150" marR="0" lvl="3" indent="-5715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1543050" marR="0" lvl="4" indent="-5715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1885950" marR="0" lvl="5" indent="-85725" algn="l" rtl="0">
              <a:lnSpc>
                <a:spcPct val="90000"/>
              </a:lnSpc>
              <a:spcBef>
                <a:spcPts val="375"/>
              </a:spcBef>
              <a:buClr>
                <a:schemeClr val="dk1"/>
              </a:buClr>
              <a:buSzPts val="1350"/>
              <a:buFont typeface="Arial"/>
              <a:buChar char="•"/>
              <a:defRPr sz="1350" b="0" i="0" u="none" strike="noStrike" cap="none">
                <a:solidFill>
                  <a:schemeClr val="dk1"/>
                </a:solidFill>
                <a:latin typeface="Arial"/>
                <a:ea typeface="Arial"/>
                <a:cs typeface="Arial"/>
                <a:sym typeface="Arial"/>
              </a:defRPr>
            </a:lvl6pPr>
            <a:lvl7pPr marL="2228850" marR="0" lvl="6" indent="-85725" algn="l" rtl="0">
              <a:lnSpc>
                <a:spcPct val="90000"/>
              </a:lnSpc>
              <a:spcBef>
                <a:spcPts val="375"/>
              </a:spcBef>
              <a:buClr>
                <a:schemeClr val="dk1"/>
              </a:buClr>
              <a:buSzPts val="1350"/>
              <a:buFont typeface="Arial"/>
              <a:buChar char="•"/>
              <a:defRPr sz="1350" b="0" i="0" u="none" strike="noStrike" cap="none">
                <a:solidFill>
                  <a:schemeClr val="dk1"/>
                </a:solidFill>
                <a:latin typeface="Arial"/>
                <a:ea typeface="Arial"/>
                <a:cs typeface="Arial"/>
                <a:sym typeface="Arial"/>
              </a:defRPr>
            </a:lvl7pPr>
            <a:lvl8pPr marL="2571750" marR="0" lvl="7" indent="-85725" algn="l" rtl="0">
              <a:lnSpc>
                <a:spcPct val="90000"/>
              </a:lnSpc>
              <a:spcBef>
                <a:spcPts val="375"/>
              </a:spcBef>
              <a:buClr>
                <a:schemeClr val="dk1"/>
              </a:buClr>
              <a:buSzPts val="1350"/>
              <a:buFont typeface="Arial"/>
              <a:buChar char="•"/>
              <a:defRPr sz="1350" b="0" i="0" u="none" strike="noStrike" cap="none">
                <a:solidFill>
                  <a:schemeClr val="dk1"/>
                </a:solidFill>
                <a:latin typeface="Arial"/>
                <a:ea typeface="Arial"/>
                <a:cs typeface="Arial"/>
                <a:sym typeface="Arial"/>
              </a:defRPr>
            </a:lvl8pPr>
            <a:lvl9pPr marL="2914650" marR="0" lvl="8" indent="-85725" algn="l" rtl="0">
              <a:lnSpc>
                <a:spcPct val="90000"/>
              </a:lnSpc>
              <a:spcBef>
                <a:spcPts val="375"/>
              </a:spcBef>
              <a:buClr>
                <a:schemeClr val="dk1"/>
              </a:buClr>
              <a:buSzPts val="1350"/>
              <a:buFont typeface="Arial"/>
              <a:buChar char="•"/>
              <a:defRPr sz="1350" b="0" i="0" u="none" strike="noStrike" cap="none">
                <a:solidFill>
                  <a:schemeClr val="dk1"/>
                </a:solidFill>
                <a:latin typeface="Arial"/>
                <a:ea typeface="Arial"/>
                <a:cs typeface="Arial"/>
                <a:sym typeface="Arial"/>
              </a:defRPr>
            </a:lvl9pPr>
          </a:lstStyle>
          <a:p>
            <a:endParaRPr dirty="0"/>
          </a:p>
        </p:txBody>
      </p:sp>
      <p:sp>
        <p:nvSpPr>
          <p:cNvPr id="21" name="Shape 21"/>
          <p:cNvSpPr txBox="1">
            <a:spLocks noGrp="1"/>
          </p:cNvSpPr>
          <p:nvPr>
            <p:ph type="title"/>
          </p:nvPr>
        </p:nvSpPr>
        <p:spPr>
          <a:xfrm>
            <a:off x="457200" y="365126"/>
            <a:ext cx="8292704" cy="879475"/>
          </a:xfrm>
          <a:prstGeom prst="rect">
            <a:avLst/>
          </a:prstGeom>
          <a:noFill/>
          <a:ln>
            <a:noFill/>
          </a:ln>
        </p:spPr>
        <p:txBody>
          <a:bodyPr wrap="square" lIns="91425" tIns="91425" rIns="91425" bIns="91425" anchor="ctr" anchorCtr="0"/>
          <a:lstStyle>
            <a:lvl1pPr marL="0" marR="0" lvl="0" indent="0" algn="l" rtl="0">
              <a:lnSpc>
                <a:spcPct val="90000"/>
              </a:lnSpc>
              <a:spcBef>
                <a:spcPts val="0"/>
              </a:spcBef>
              <a:spcAft>
                <a:spcPts val="0"/>
              </a:spcAft>
              <a:buSzPts val="1400"/>
              <a:buNone/>
              <a:defRPr sz="2800" b="1" i="0" u="none" strike="noStrike" cap="none">
                <a:solidFill>
                  <a:schemeClr val="dk1"/>
                </a:solidFill>
                <a:latin typeface="Calibri" charset="0"/>
                <a:ea typeface="Calibri" charset="0"/>
                <a:cs typeface="Calibri" charset="0"/>
                <a:sym typeface="Arial"/>
              </a:defRPr>
            </a:lvl1pPr>
            <a:lvl2pPr marL="0" marR="0" lvl="1"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2pPr>
            <a:lvl3pPr marL="0" marR="0" lvl="2"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3pPr>
            <a:lvl4pPr marL="0" marR="0" lvl="3"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4pPr>
            <a:lvl5pPr marL="0" marR="0" lvl="4"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5pPr>
            <a:lvl6pPr marL="342900" marR="0" lvl="5"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6pPr>
            <a:lvl7pPr marL="685800" marR="0" lvl="6"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7pPr>
            <a:lvl8pPr marL="1028700" marR="0" lvl="7"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8pPr>
            <a:lvl9pPr marL="1371600" marR="0" lvl="8"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9pPr>
          </a:lstStyle>
          <a:p>
            <a:endParaRPr dirty="0"/>
          </a:p>
        </p:txBody>
      </p:sp>
      <p:sp>
        <p:nvSpPr>
          <p:cNvPr id="22" name="Shape 22"/>
          <p:cNvSpPr txBox="1">
            <a:spLocks noGrp="1"/>
          </p:cNvSpPr>
          <p:nvPr>
            <p:ph type="sldNum" idx="12"/>
          </p:nvPr>
        </p:nvSpPr>
        <p:spPr>
          <a:xfrm>
            <a:off x="3461148" y="6416676"/>
            <a:ext cx="1758553" cy="288925"/>
          </a:xfrm>
          <a:prstGeom prst="rect">
            <a:avLst/>
          </a:prstGeom>
          <a:noFill/>
          <a:ln>
            <a:noFill/>
          </a:ln>
        </p:spPr>
        <p:txBody>
          <a:bodyPr wrap="square" lIns="91425" tIns="45700" rIns="91425" bIns="45700" anchor="ctr" anchorCtr="0">
            <a:noAutofit/>
          </a:bodyPr>
          <a:lstStyle>
            <a:lvl1pPr>
              <a:defRPr>
                <a:latin typeface="Calibri" charset="0"/>
                <a:ea typeface="Calibri" charset="0"/>
                <a:cs typeface="Calibri" charset="0"/>
              </a:defRPr>
            </a:lvl1pPr>
          </a:lstStyle>
          <a:p>
            <a:pPr algn="ctr"/>
            <a:fld id="{00000000-1234-1234-1234-123412341234}" type="slidenum">
              <a:rPr lang="en-US" sz="900" smtClean="0">
                <a:solidFill>
                  <a:srgbClr val="888888"/>
                </a:solidFill>
                <a:sym typeface="Calibri"/>
              </a:rPr>
              <a:pPr algn="ctr"/>
              <a:t>‹#›</a:t>
            </a:fld>
            <a:endParaRPr lang="en-US" sz="900">
              <a:solidFill>
                <a:srgbClr val="888888"/>
              </a:solidFill>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23"/>
        <p:cNvGrpSpPr/>
        <p:nvPr/>
      </p:nvGrpSpPr>
      <p:grpSpPr>
        <a:xfrm>
          <a:off x="0" y="0"/>
          <a:ext cx="0" cy="0"/>
          <a:chOff x="0" y="0"/>
          <a:chExt cx="0" cy="0"/>
        </a:xfrm>
      </p:grpSpPr>
      <p:sp>
        <p:nvSpPr>
          <p:cNvPr id="24" name="Shape 24"/>
          <p:cNvSpPr txBox="1">
            <a:spLocks noGrp="1"/>
          </p:cNvSpPr>
          <p:nvPr>
            <p:ph type="sldNum" idx="12"/>
          </p:nvPr>
        </p:nvSpPr>
        <p:spPr>
          <a:xfrm>
            <a:off x="3461148" y="6416676"/>
            <a:ext cx="1758553" cy="288925"/>
          </a:xfrm>
          <a:prstGeom prst="rect">
            <a:avLst/>
          </a:prstGeom>
          <a:noFill/>
          <a:ln>
            <a:noFill/>
          </a:ln>
        </p:spPr>
        <p:txBody>
          <a:bodyPr wrap="square" lIns="91425" tIns="45700" rIns="91425" bIns="45700" anchor="ctr" anchorCtr="0">
            <a:noAutofit/>
          </a:bodyPr>
          <a:lstStyle/>
          <a:p>
            <a:pPr marL="0" marR="0" lvl="0" indent="0" algn="ctr" rtl="0">
              <a:spcBef>
                <a:spcPts val="0"/>
              </a:spcBef>
              <a:spcAft>
                <a:spcPts val="0"/>
              </a:spcAft>
              <a:buNone/>
            </a:pPr>
            <a:fld id="{00000000-1234-1234-1234-123412341234}" type="slidenum">
              <a:rPr lang="en-US" sz="900" b="0" i="0" u="none" strike="noStrike" cap="none">
                <a:solidFill>
                  <a:srgbClr val="888888"/>
                </a:solidFill>
                <a:latin typeface="Calibri"/>
                <a:ea typeface="Calibri"/>
                <a:cs typeface="Calibri"/>
                <a:sym typeface="Calibri"/>
              </a:rPr>
              <a:t>‹#›</a:t>
            </a:fld>
            <a:endParaRPr lang="en-US" sz="9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Section">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2317750" y="2257428"/>
            <a:ext cx="4349750" cy="2416175"/>
          </a:xfrm>
          <a:prstGeom prst="rect">
            <a:avLst/>
          </a:prstGeom>
          <a:noFill/>
          <a:ln>
            <a:noFill/>
          </a:ln>
        </p:spPr>
        <p:txBody>
          <a:bodyPr wrap="square" lIns="91425" tIns="91425" rIns="91425" bIns="91425" anchor="ctr" anchorCtr="0"/>
          <a:lstStyle>
            <a:lvl1pPr marL="0" marR="0" lvl="0" indent="0" algn="l" rtl="0">
              <a:lnSpc>
                <a:spcPct val="90000"/>
              </a:lnSpc>
              <a:spcBef>
                <a:spcPts val="0"/>
              </a:spcBef>
              <a:spcAft>
                <a:spcPts val="0"/>
              </a:spcAft>
              <a:buSzPts val="1400"/>
              <a:buNone/>
              <a:defRPr sz="2700" b="1" i="0" u="none" strike="noStrike" cap="none">
                <a:solidFill>
                  <a:schemeClr val="dk1"/>
                </a:solidFill>
                <a:latin typeface="Calibri" charset="0"/>
                <a:ea typeface="Calibri" charset="0"/>
                <a:cs typeface="Calibri" charset="0"/>
                <a:sym typeface="Arial"/>
              </a:defRPr>
            </a:lvl1pPr>
            <a:lvl2pPr marL="0" marR="0" lvl="1"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2pPr>
            <a:lvl3pPr marL="0" marR="0" lvl="2"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3pPr>
            <a:lvl4pPr marL="0" marR="0" lvl="3"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4pPr>
            <a:lvl5pPr marL="0" marR="0" lvl="4"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5pPr>
            <a:lvl6pPr marL="342900" marR="0" lvl="5"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6pPr>
            <a:lvl7pPr marL="685800" marR="0" lvl="6"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7pPr>
            <a:lvl8pPr marL="1028700" marR="0" lvl="7"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8pPr>
            <a:lvl9pPr marL="1371600" marR="0" lvl="8"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Bullets (Numbered) with Lead-in 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457200" y="369888"/>
            <a:ext cx="8229600" cy="411162"/>
          </a:xfrm>
          <a:prstGeom prst="rect">
            <a:avLst/>
          </a:prstGeom>
          <a:noFill/>
          <a:ln>
            <a:noFill/>
          </a:ln>
        </p:spPr>
        <p:txBody>
          <a:bodyPr wrap="square" lIns="91425" tIns="91425" rIns="91425" bIns="91425" anchor="ctr" anchorCtr="0"/>
          <a:lstStyle>
            <a:lvl1pPr marL="0" marR="0" lvl="0" indent="0" algn="l" rtl="0">
              <a:lnSpc>
                <a:spcPct val="90000"/>
              </a:lnSpc>
              <a:spcBef>
                <a:spcPts val="0"/>
              </a:spcBef>
              <a:spcAft>
                <a:spcPts val="0"/>
              </a:spcAft>
              <a:buClr>
                <a:schemeClr val="dk1"/>
              </a:buClr>
              <a:buSzPts val="1400"/>
              <a:buFont typeface="Lucida Sans"/>
              <a:buNone/>
              <a:defRPr sz="2400" b="1" i="0" u="none" strike="noStrike" cap="none">
                <a:solidFill>
                  <a:schemeClr val="dk1"/>
                </a:solidFill>
                <a:latin typeface="Calibri" charset="0"/>
                <a:ea typeface="Calibri" charset="0"/>
                <a:cs typeface="Calibri" charset="0"/>
                <a:sym typeface="Lucida Sans"/>
              </a:defRPr>
            </a:lvl1pPr>
            <a:lvl2pPr marL="0" marR="0" lvl="1" indent="0" algn="l" rtl="0">
              <a:lnSpc>
                <a:spcPct val="90000"/>
              </a:lnSpc>
              <a:spcBef>
                <a:spcPts val="0"/>
              </a:spcBef>
              <a:spcAft>
                <a:spcPts val="0"/>
              </a:spcAft>
              <a:buClr>
                <a:schemeClr val="dk1"/>
              </a:buClr>
              <a:buSzPts val="1400"/>
              <a:buFont typeface="Arial"/>
              <a:buNone/>
              <a:defRPr sz="1350" b="1" i="0" u="none" strike="noStrike" cap="none">
                <a:solidFill>
                  <a:schemeClr val="dk1"/>
                </a:solidFill>
                <a:latin typeface="Arial"/>
                <a:ea typeface="Arial"/>
                <a:cs typeface="Arial"/>
                <a:sym typeface="Arial"/>
              </a:defRPr>
            </a:lvl2pPr>
            <a:lvl3pPr marL="0" marR="0" lvl="2" indent="0" algn="l" rtl="0">
              <a:lnSpc>
                <a:spcPct val="90000"/>
              </a:lnSpc>
              <a:spcBef>
                <a:spcPts val="0"/>
              </a:spcBef>
              <a:spcAft>
                <a:spcPts val="0"/>
              </a:spcAft>
              <a:buClr>
                <a:schemeClr val="dk1"/>
              </a:buClr>
              <a:buSzPts val="1400"/>
              <a:buFont typeface="Arial"/>
              <a:buNone/>
              <a:defRPr sz="1350" b="1" i="0" u="none" strike="noStrike" cap="none">
                <a:solidFill>
                  <a:schemeClr val="dk1"/>
                </a:solidFill>
                <a:latin typeface="Arial"/>
                <a:ea typeface="Arial"/>
                <a:cs typeface="Arial"/>
                <a:sym typeface="Arial"/>
              </a:defRPr>
            </a:lvl3pPr>
            <a:lvl4pPr marL="0" marR="0" lvl="3" indent="0" algn="l" rtl="0">
              <a:lnSpc>
                <a:spcPct val="90000"/>
              </a:lnSpc>
              <a:spcBef>
                <a:spcPts val="0"/>
              </a:spcBef>
              <a:spcAft>
                <a:spcPts val="0"/>
              </a:spcAft>
              <a:buClr>
                <a:schemeClr val="dk1"/>
              </a:buClr>
              <a:buSzPts val="1400"/>
              <a:buFont typeface="Arial"/>
              <a:buNone/>
              <a:defRPr sz="1350" b="1" i="0" u="none" strike="noStrike" cap="none">
                <a:solidFill>
                  <a:schemeClr val="dk1"/>
                </a:solidFill>
                <a:latin typeface="Arial"/>
                <a:ea typeface="Arial"/>
                <a:cs typeface="Arial"/>
                <a:sym typeface="Arial"/>
              </a:defRPr>
            </a:lvl4pPr>
            <a:lvl5pPr marL="0" marR="0" lvl="4" indent="0" algn="l" rtl="0">
              <a:lnSpc>
                <a:spcPct val="90000"/>
              </a:lnSpc>
              <a:spcBef>
                <a:spcPts val="0"/>
              </a:spcBef>
              <a:spcAft>
                <a:spcPts val="0"/>
              </a:spcAft>
              <a:buClr>
                <a:schemeClr val="dk1"/>
              </a:buClr>
              <a:buSzPts val="1400"/>
              <a:buFont typeface="Arial"/>
              <a:buNone/>
              <a:defRPr sz="1350" b="1" i="0" u="none" strike="noStrike" cap="none">
                <a:solidFill>
                  <a:schemeClr val="dk1"/>
                </a:solidFill>
                <a:latin typeface="Arial"/>
                <a:ea typeface="Arial"/>
                <a:cs typeface="Arial"/>
                <a:sym typeface="Arial"/>
              </a:defRPr>
            </a:lvl5pPr>
            <a:lvl6pPr marL="342900" marR="0" lvl="5" indent="0" algn="l" rtl="0">
              <a:lnSpc>
                <a:spcPct val="90000"/>
              </a:lnSpc>
              <a:spcBef>
                <a:spcPts val="0"/>
              </a:spcBef>
              <a:spcAft>
                <a:spcPts val="0"/>
              </a:spcAft>
              <a:buClr>
                <a:schemeClr val="dk1"/>
              </a:buClr>
              <a:buSzPts val="1400"/>
              <a:buFont typeface="Arial"/>
              <a:buNone/>
              <a:defRPr sz="1350" b="1" i="0" u="none" strike="noStrike" cap="none">
                <a:solidFill>
                  <a:schemeClr val="dk1"/>
                </a:solidFill>
                <a:latin typeface="Arial"/>
                <a:ea typeface="Arial"/>
                <a:cs typeface="Arial"/>
                <a:sym typeface="Arial"/>
              </a:defRPr>
            </a:lvl6pPr>
            <a:lvl7pPr marL="685800" marR="0" lvl="6" indent="0" algn="l" rtl="0">
              <a:lnSpc>
                <a:spcPct val="90000"/>
              </a:lnSpc>
              <a:spcBef>
                <a:spcPts val="0"/>
              </a:spcBef>
              <a:spcAft>
                <a:spcPts val="0"/>
              </a:spcAft>
              <a:buClr>
                <a:schemeClr val="dk1"/>
              </a:buClr>
              <a:buSzPts val="1400"/>
              <a:buFont typeface="Arial"/>
              <a:buNone/>
              <a:defRPr sz="1350" b="1" i="0" u="none" strike="noStrike" cap="none">
                <a:solidFill>
                  <a:schemeClr val="dk1"/>
                </a:solidFill>
                <a:latin typeface="Arial"/>
                <a:ea typeface="Arial"/>
                <a:cs typeface="Arial"/>
                <a:sym typeface="Arial"/>
              </a:defRPr>
            </a:lvl7pPr>
            <a:lvl8pPr marL="1028700" marR="0" lvl="7" indent="0" algn="l" rtl="0">
              <a:lnSpc>
                <a:spcPct val="90000"/>
              </a:lnSpc>
              <a:spcBef>
                <a:spcPts val="0"/>
              </a:spcBef>
              <a:spcAft>
                <a:spcPts val="0"/>
              </a:spcAft>
              <a:buClr>
                <a:schemeClr val="dk1"/>
              </a:buClr>
              <a:buSzPts val="1400"/>
              <a:buFont typeface="Arial"/>
              <a:buNone/>
              <a:defRPr sz="1350" b="1" i="0" u="none" strike="noStrike" cap="none">
                <a:solidFill>
                  <a:schemeClr val="dk1"/>
                </a:solidFill>
                <a:latin typeface="Arial"/>
                <a:ea typeface="Arial"/>
                <a:cs typeface="Arial"/>
                <a:sym typeface="Arial"/>
              </a:defRPr>
            </a:lvl8pPr>
            <a:lvl9pPr marL="1371600" marR="0" lvl="8" indent="0" algn="l" rtl="0">
              <a:lnSpc>
                <a:spcPct val="90000"/>
              </a:lnSpc>
              <a:spcBef>
                <a:spcPts val="0"/>
              </a:spcBef>
              <a:spcAft>
                <a:spcPts val="0"/>
              </a:spcAft>
              <a:buClr>
                <a:schemeClr val="dk1"/>
              </a:buClr>
              <a:buSzPts val="1400"/>
              <a:buFont typeface="Arial"/>
              <a:buNone/>
              <a:defRPr sz="1350" b="1" i="0" u="none" strike="noStrike" cap="none">
                <a:solidFill>
                  <a:schemeClr val="dk1"/>
                </a:solidFill>
                <a:latin typeface="Arial"/>
                <a:ea typeface="Arial"/>
                <a:cs typeface="Arial"/>
                <a:sym typeface="Arial"/>
              </a:defRPr>
            </a:lvl9pPr>
          </a:lstStyle>
          <a:p>
            <a:endParaRPr/>
          </a:p>
        </p:txBody>
      </p:sp>
      <p:sp>
        <p:nvSpPr>
          <p:cNvPr id="30" name="Shape 30"/>
          <p:cNvSpPr txBox="1">
            <a:spLocks noGrp="1"/>
          </p:cNvSpPr>
          <p:nvPr>
            <p:ph type="body" idx="1"/>
          </p:nvPr>
        </p:nvSpPr>
        <p:spPr>
          <a:xfrm>
            <a:off x="457201" y="1114427"/>
            <a:ext cx="8258175" cy="4305935"/>
          </a:xfrm>
          <a:prstGeom prst="rect">
            <a:avLst/>
          </a:prstGeom>
          <a:noFill/>
          <a:ln>
            <a:noFill/>
          </a:ln>
        </p:spPr>
        <p:txBody>
          <a:bodyPr wrap="square" lIns="91425" tIns="91425" rIns="91425" bIns="91425" anchor="t" anchorCtr="0"/>
          <a:lstStyle>
            <a:lvl1pPr marL="0" marR="0" lvl="0" indent="0" algn="l" rtl="0">
              <a:lnSpc>
                <a:spcPct val="114000"/>
              </a:lnSpc>
              <a:spcBef>
                <a:spcPts val="750"/>
              </a:spcBef>
              <a:spcAft>
                <a:spcPts val="0"/>
              </a:spcAft>
              <a:buClr>
                <a:srgbClr val="F38127"/>
              </a:buClr>
              <a:buSzPts val="2800"/>
              <a:buFont typeface="Arial"/>
              <a:buNone/>
              <a:defRPr sz="1500" b="0" i="0" u="none" strike="noStrike" cap="none">
                <a:solidFill>
                  <a:schemeClr val="dk1"/>
                </a:solidFill>
                <a:latin typeface="Calibri" charset="0"/>
                <a:ea typeface="Calibri" charset="0"/>
                <a:cs typeface="Calibri" charset="0"/>
                <a:sym typeface="Lucida Sans"/>
              </a:defRPr>
            </a:lvl1pPr>
            <a:lvl2pPr marL="342900" marR="0" lvl="1" indent="-34925" algn="l" rtl="0">
              <a:lnSpc>
                <a:spcPct val="114000"/>
              </a:lnSpc>
              <a:spcBef>
                <a:spcPts val="375"/>
              </a:spcBef>
              <a:spcAft>
                <a:spcPts val="0"/>
              </a:spcAft>
              <a:buClr>
                <a:schemeClr val="dk1"/>
              </a:buClr>
              <a:buSzPts val="2000"/>
              <a:buFont typeface="Arial"/>
              <a:buAutoNum type="arabicPeriod"/>
              <a:defRPr sz="1500" b="0" i="0" u="none" strike="noStrike" cap="none">
                <a:solidFill>
                  <a:schemeClr val="dk1"/>
                </a:solidFill>
                <a:latin typeface="Lucida Sans"/>
                <a:ea typeface="Lucida Sans"/>
                <a:cs typeface="Lucida Sans"/>
                <a:sym typeface="Lucida Sans"/>
              </a:defRPr>
            </a:lvl2pPr>
            <a:lvl3pPr marL="639366" marR="0" lvl="2" indent="-36114" algn="l" rtl="0">
              <a:lnSpc>
                <a:spcPct val="114000"/>
              </a:lnSpc>
              <a:spcBef>
                <a:spcPts val="375"/>
              </a:spcBef>
              <a:spcAft>
                <a:spcPts val="0"/>
              </a:spcAft>
              <a:buClr>
                <a:schemeClr val="dk1"/>
              </a:buClr>
              <a:buSzPts val="2000"/>
              <a:buFont typeface="Arial"/>
              <a:buAutoNum type="alphaLcPeriod"/>
              <a:defRPr sz="1500" b="0" i="0" u="none" strike="noStrike" cap="none">
                <a:solidFill>
                  <a:schemeClr val="dk1"/>
                </a:solidFill>
                <a:latin typeface="Lucida Sans"/>
                <a:ea typeface="Lucida Sans"/>
                <a:cs typeface="Lucida Sans"/>
                <a:sym typeface="Lucida Sans"/>
              </a:defRPr>
            </a:lvl3pPr>
            <a:lvl4pPr marL="901304" marR="0" lvl="3" indent="-40878" algn="l" rtl="0">
              <a:lnSpc>
                <a:spcPct val="114000"/>
              </a:lnSpc>
              <a:spcBef>
                <a:spcPts val="375"/>
              </a:spcBef>
              <a:spcAft>
                <a:spcPts val="0"/>
              </a:spcAft>
              <a:buClr>
                <a:schemeClr val="dk1"/>
              </a:buClr>
              <a:buSzPts val="2000"/>
              <a:buFont typeface="Arial"/>
              <a:buAutoNum type="arabicPeriod"/>
              <a:defRPr sz="1500" b="0" i="0" u="none" strike="noStrike" cap="none">
                <a:solidFill>
                  <a:schemeClr val="dk1"/>
                </a:solidFill>
                <a:latin typeface="Lucida Sans"/>
                <a:ea typeface="Lucida Sans"/>
                <a:cs typeface="Lucida Sans"/>
                <a:sym typeface="Lucida Sans"/>
              </a:defRPr>
            </a:lvl4pPr>
            <a:lvl5pPr marL="1156097" marR="0" lvl="4" indent="-38496" algn="l" rtl="0">
              <a:lnSpc>
                <a:spcPct val="114000"/>
              </a:lnSpc>
              <a:spcBef>
                <a:spcPts val="375"/>
              </a:spcBef>
              <a:spcAft>
                <a:spcPts val="0"/>
              </a:spcAft>
              <a:buClr>
                <a:schemeClr val="dk1"/>
              </a:buClr>
              <a:buSzPts val="2000"/>
              <a:buFont typeface="Arial"/>
              <a:buAutoNum type="alphaLcPeriod"/>
              <a:defRPr sz="1500" b="0" i="0" u="none" strike="noStrike" cap="none">
                <a:solidFill>
                  <a:schemeClr val="dk1"/>
                </a:solidFill>
                <a:latin typeface="Lucida Sans"/>
                <a:ea typeface="Lucida Sans"/>
                <a:cs typeface="Lucida Sans"/>
                <a:sym typeface="Lucida Sans"/>
              </a:defRPr>
            </a:lvl5pPr>
            <a:lvl6pPr marL="1885950" marR="0" lvl="5" indent="28575" algn="l" rtl="0">
              <a:lnSpc>
                <a:spcPct val="90000"/>
              </a:lnSpc>
              <a:spcBef>
                <a:spcPts val="375"/>
              </a:spcBef>
              <a:buClr>
                <a:schemeClr val="dk1"/>
              </a:buClr>
              <a:buSzPts val="1800"/>
              <a:buFont typeface="Arial"/>
              <a:buChar char="•"/>
              <a:defRPr sz="1350" b="0" i="0" u="none" strike="noStrike" cap="none">
                <a:solidFill>
                  <a:schemeClr val="dk1"/>
                </a:solidFill>
                <a:latin typeface="Arial"/>
                <a:ea typeface="Arial"/>
                <a:cs typeface="Arial"/>
                <a:sym typeface="Arial"/>
              </a:defRPr>
            </a:lvl6pPr>
            <a:lvl7pPr marL="2228850" marR="0" lvl="6" indent="28575" algn="l" rtl="0">
              <a:lnSpc>
                <a:spcPct val="90000"/>
              </a:lnSpc>
              <a:spcBef>
                <a:spcPts val="375"/>
              </a:spcBef>
              <a:buClr>
                <a:schemeClr val="dk1"/>
              </a:buClr>
              <a:buSzPts val="1800"/>
              <a:buFont typeface="Arial"/>
              <a:buChar char="•"/>
              <a:defRPr sz="1350" b="0" i="0" u="none" strike="noStrike" cap="none">
                <a:solidFill>
                  <a:schemeClr val="dk1"/>
                </a:solidFill>
                <a:latin typeface="Arial"/>
                <a:ea typeface="Arial"/>
                <a:cs typeface="Arial"/>
                <a:sym typeface="Arial"/>
              </a:defRPr>
            </a:lvl7pPr>
            <a:lvl8pPr marL="2571750" marR="0" lvl="7" indent="28575" algn="l" rtl="0">
              <a:lnSpc>
                <a:spcPct val="90000"/>
              </a:lnSpc>
              <a:spcBef>
                <a:spcPts val="375"/>
              </a:spcBef>
              <a:buClr>
                <a:schemeClr val="dk1"/>
              </a:buClr>
              <a:buSzPts val="1800"/>
              <a:buFont typeface="Arial"/>
              <a:buChar char="•"/>
              <a:defRPr sz="1350" b="0" i="0" u="none" strike="noStrike" cap="none">
                <a:solidFill>
                  <a:schemeClr val="dk1"/>
                </a:solidFill>
                <a:latin typeface="Arial"/>
                <a:ea typeface="Arial"/>
                <a:cs typeface="Arial"/>
                <a:sym typeface="Arial"/>
              </a:defRPr>
            </a:lvl8pPr>
            <a:lvl9pPr marL="2914650" marR="0" lvl="8" indent="28575" algn="l" rtl="0">
              <a:lnSpc>
                <a:spcPct val="90000"/>
              </a:lnSpc>
              <a:spcBef>
                <a:spcPts val="375"/>
              </a:spcBef>
              <a:buClr>
                <a:schemeClr val="dk1"/>
              </a:buClr>
              <a:buSzPts val="1800"/>
              <a:buFont typeface="Arial"/>
              <a:buChar char="•"/>
              <a:defRPr sz="1350" b="0" i="0" u="none" strike="noStrike" cap="none">
                <a:solidFill>
                  <a:schemeClr val="dk1"/>
                </a:solidFill>
                <a:latin typeface="Arial"/>
                <a:ea typeface="Arial"/>
                <a:cs typeface="Arial"/>
                <a:sym typeface="Arial"/>
              </a:defRPr>
            </a:lvl9pPr>
          </a:lstStyle>
          <a:p>
            <a:endParaRPr dirty="0"/>
          </a:p>
        </p:txBody>
      </p:sp>
    </p:spTree>
  </p:cSld>
  <p:clrMapOvr>
    <a:masterClrMapping/>
  </p:clrMapOvr>
  <p:transition spd="med">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Shape 31"/>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1_Lab Title">
    <p:spTree>
      <p:nvGrpSpPr>
        <p:cNvPr id="1" name="Shape 39"/>
        <p:cNvGrpSpPr/>
        <p:nvPr/>
      </p:nvGrpSpPr>
      <p:grpSpPr>
        <a:xfrm>
          <a:off x="0" y="0"/>
          <a:ext cx="0" cy="0"/>
          <a:chOff x="0" y="0"/>
          <a:chExt cx="0" cy="0"/>
        </a:xfrm>
      </p:grpSpPr>
      <p:pic>
        <p:nvPicPr>
          <p:cNvPr id="40" name="Shape 40"/>
          <p:cNvPicPr preferRelativeResize="0"/>
          <p:nvPr/>
        </p:nvPicPr>
        <p:blipFill rotWithShape="1">
          <a:blip r:embed="rId2">
            <a:alphaModFix/>
          </a:blip>
          <a:srcRect/>
          <a:stretch/>
        </p:blipFill>
        <p:spPr>
          <a:xfrm>
            <a:off x="6502003" y="1579564"/>
            <a:ext cx="2641997" cy="5278437"/>
          </a:xfrm>
          <a:prstGeom prst="rect">
            <a:avLst/>
          </a:prstGeom>
          <a:noFill/>
          <a:ln>
            <a:noFill/>
          </a:ln>
        </p:spPr>
      </p:pic>
      <p:sp>
        <p:nvSpPr>
          <p:cNvPr id="41" name="Shape 41"/>
          <p:cNvSpPr txBox="1">
            <a:spLocks noGrp="1"/>
          </p:cNvSpPr>
          <p:nvPr>
            <p:ph type="title"/>
          </p:nvPr>
        </p:nvSpPr>
        <p:spPr>
          <a:xfrm>
            <a:off x="449264" y="1138992"/>
            <a:ext cx="8229600" cy="792791"/>
          </a:xfrm>
          <a:prstGeom prst="rect">
            <a:avLst/>
          </a:prstGeom>
          <a:noFill/>
          <a:ln>
            <a:noFill/>
          </a:ln>
        </p:spPr>
        <p:txBody>
          <a:bodyPr wrap="square" lIns="91425" tIns="91425" rIns="91425" bIns="91425" anchor="ctr" anchorCtr="0"/>
          <a:lstStyle>
            <a:lvl1pPr marL="0" marR="0" lvl="0" indent="0" algn="l" rtl="0">
              <a:lnSpc>
                <a:spcPct val="90000"/>
              </a:lnSpc>
              <a:spcBef>
                <a:spcPts val="0"/>
              </a:spcBef>
              <a:spcAft>
                <a:spcPts val="0"/>
              </a:spcAft>
              <a:buSzPts val="1400"/>
              <a:buNone/>
              <a:defRPr sz="2400" b="1" i="0" u="none" strike="noStrike" cap="none">
                <a:solidFill>
                  <a:schemeClr val="dk1"/>
                </a:solidFill>
                <a:latin typeface="Calibri" charset="0"/>
                <a:ea typeface="Calibri" charset="0"/>
                <a:cs typeface="Calibri" charset="0"/>
                <a:sym typeface="Merriweather Sans"/>
              </a:defRPr>
            </a:lvl1pPr>
            <a:lvl2pPr marL="0" marR="0" lvl="1"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2pPr>
            <a:lvl3pPr marL="0" marR="0" lvl="2"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3pPr>
            <a:lvl4pPr marL="0" marR="0" lvl="3"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4pPr>
            <a:lvl5pPr marL="0" marR="0" lvl="4"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5pPr>
            <a:lvl6pPr marL="342900" marR="0" lvl="5"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6pPr>
            <a:lvl7pPr marL="685800" marR="0" lvl="6"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7pPr>
            <a:lvl8pPr marL="1028700" marR="0" lvl="7"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8pPr>
            <a:lvl9pPr marL="1371600" marR="0" lvl="8"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body" idx="1"/>
          </p:nvPr>
        </p:nvSpPr>
        <p:spPr>
          <a:xfrm>
            <a:off x="449264" y="2093495"/>
            <a:ext cx="5229642" cy="3418940"/>
          </a:xfrm>
          <a:prstGeom prst="rect">
            <a:avLst/>
          </a:prstGeom>
          <a:noFill/>
          <a:ln>
            <a:noFill/>
          </a:ln>
        </p:spPr>
        <p:txBody>
          <a:bodyPr wrap="square" lIns="91425" tIns="91425" rIns="91425" bIns="91425" anchor="t" anchorCtr="0"/>
          <a:lstStyle>
            <a:lvl1pPr marL="0" marR="0" lvl="0" indent="0" algn="l" rtl="0">
              <a:lnSpc>
                <a:spcPct val="114000"/>
              </a:lnSpc>
              <a:spcBef>
                <a:spcPts val="750"/>
              </a:spcBef>
              <a:spcAft>
                <a:spcPts val="0"/>
              </a:spcAft>
              <a:buClr>
                <a:srgbClr val="F38127"/>
              </a:buClr>
              <a:buSzPts val="1800"/>
              <a:buFont typeface="Arial"/>
              <a:buNone/>
              <a:defRPr sz="1800" b="0" i="0" u="none" strike="noStrike" cap="none">
                <a:solidFill>
                  <a:schemeClr val="dk1"/>
                </a:solidFill>
                <a:latin typeface="Calibri" charset="0"/>
                <a:ea typeface="Calibri" charset="0"/>
                <a:cs typeface="Calibri" charset="0"/>
                <a:sym typeface="Merriweather Sans"/>
              </a:defRPr>
            </a:lvl1pPr>
            <a:lvl2pPr marL="220265" marR="0" lvl="1" indent="-105965" algn="l" rtl="0">
              <a:lnSpc>
                <a:spcPct val="114000"/>
              </a:lnSpc>
              <a:spcBef>
                <a:spcPts val="375"/>
              </a:spcBef>
              <a:spcAft>
                <a:spcPts val="0"/>
              </a:spcAft>
              <a:buClr>
                <a:schemeClr val="dk1"/>
              </a:buClr>
              <a:buSzPts val="1800"/>
              <a:buFont typeface="Arial"/>
              <a:buChar char="•"/>
              <a:defRPr sz="1800" b="0" i="0" u="none" strike="noStrike" cap="none">
                <a:solidFill>
                  <a:schemeClr val="dk1"/>
                </a:solidFill>
                <a:latin typeface="Merriweather Sans"/>
                <a:ea typeface="Merriweather Sans"/>
                <a:cs typeface="Merriweather Sans"/>
                <a:sym typeface="Merriweather Sans"/>
              </a:defRPr>
            </a:lvl2pPr>
            <a:lvl3pPr marL="603647" marR="0" lvl="2" indent="-226219" algn="l" rtl="0">
              <a:lnSpc>
                <a:spcPct val="114000"/>
              </a:lnSpc>
              <a:spcBef>
                <a:spcPts val="375"/>
              </a:spcBef>
              <a:spcAft>
                <a:spcPts val="0"/>
              </a:spcAft>
              <a:buClr>
                <a:schemeClr val="dk1"/>
              </a:buClr>
              <a:buSzPts val="1800"/>
              <a:buFont typeface="Arial"/>
              <a:buChar char="—"/>
              <a:defRPr sz="1800" b="0" i="0" u="none" strike="noStrike" cap="none">
                <a:solidFill>
                  <a:schemeClr val="dk1"/>
                </a:solidFill>
                <a:latin typeface="Merriweather Sans"/>
                <a:ea typeface="Merriweather Sans"/>
                <a:cs typeface="Merriweather Sans"/>
                <a:sym typeface="Merriweather Sans"/>
              </a:defRPr>
            </a:lvl3pPr>
            <a:lvl4pPr marL="815579" marR="0" lvl="3" indent="-97631" algn="l" rtl="0">
              <a:lnSpc>
                <a:spcPct val="114000"/>
              </a:lnSpc>
              <a:spcBef>
                <a:spcPts val="375"/>
              </a:spcBef>
              <a:spcAft>
                <a:spcPts val="0"/>
              </a:spcAft>
              <a:buClr>
                <a:schemeClr val="dk1"/>
              </a:buClr>
              <a:buSzPts val="1800"/>
              <a:buFont typeface="Arial"/>
              <a:buChar char="•"/>
              <a:defRPr sz="1800" b="0" i="0" u="none" strike="noStrike" cap="none">
                <a:solidFill>
                  <a:schemeClr val="dk1"/>
                </a:solidFill>
                <a:latin typeface="Merriweather Sans"/>
                <a:ea typeface="Merriweather Sans"/>
                <a:cs typeface="Merriweather Sans"/>
                <a:sym typeface="Merriweather Sans"/>
              </a:defRPr>
            </a:lvl4pPr>
            <a:lvl5pPr marL="1543050" marR="0" lvl="4" indent="-57150" algn="l" rtl="0">
              <a:lnSpc>
                <a:spcPct val="114000"/>
              </a:lnSpc>
              <a:spcBef>
                <a:spcPts val="375"/>
              </a:spcBef>
              <a:spcAft>
                <a:spcPts val="0"/>
              </a:spcAft>
              <a:buClr>
                <a:srgbClr val="595959"/>
              </a:buClr>
              <a:buSzPts val="1800"/>
              <a:buFont typeface="Arial"/>
              <a:buChar char="•"/>
              <a:defRPr sz="1800" b="0" i="0" u="none" strike="noStrike" cap="none">
                <a:solidFill>
                  <a:schemeClr val="dk1"/>
                </a:solidFill>
                <a:latin typeface="Arial"/>
                <a:ea typeface="Arial"/>
                <a:cs typeface="Arial"/>
                <a:sym typeface="Arial"/>
              </a:defRPr>
            </a:lvl5pPr>
            <a:lvl6pPr marL="1885950" marR="0" lvl="5" indent="-85725" algn="l" rtl="0">
              <a:lnSpc>
                <a:spcPct val="90000"/>
              </a:lnSpc>
              <a:spcBef>
                <a:spcPts val="375"/>
              </a:spcBef>
              <a:buClr>
                <a:schemeClr val="dk1"/>
              </a:buClr>
              <a:buSzPts val="1350"/>
              <a:buFont typeface="Arial"/>
              <a:buChar char="•"/>
              <a:defRPr sz="1350" b="0" i="0" u="none" strike="noStrike" cap="none">
                <a:solidFill>
                  <a:schemeClr val="dk1"/>
                </a:solidFill>
                <a:latin typeface="Arial"/>
                <a:ea typeface="Arial"/>
                <a:cs typeface="Arial"/>
                <a:sym typeface="Arial"/>
              </a:defRPr>
            </a:lvl6pPr>
            <a:lvl7pPr marL="2228850" marR="0" lvl="6" indent="-85725" algn="l" rtl="0">
              <a:lnSpc>
                <a:spcPct val="90000"/>
              </a:lnSpc>
              <a:spcBef>
                <a:spcPts val="375"/>
              </a:spcBef>
              <a:buClr>
                <a:schemeClr val="dk1"/>
              </a:buClr>
              <a:buSzPts val="1350"/>
              <a:buFont typeface="Arial"/>
              <a:buChar char="•"/>
              <a:defRPr sz="1350" b="0" i="0" u="none" strike="noStrike" cap="none">
                <a:solidFill>
                  <a:schemeClr val="dk1"/>
                </a:solidFill>
                <a:latin typeface="Arial"/>
                <a:ea typeface="Arial"/>
                <a:cs typeface="Arial"/>
                <a:sym typeface="Arial"/>
              </a:defRPr>
            </a:lvl7pPr>
            <a:lvl8pPr marL="2571750" marR="0" lvl="7" indent="-85725" algn="l" rtl="0">
              <a:lnSpc>
                <a:spcPct val="90000"/>
              </a:lnSpc>
              <a:spcBef>
                <a:spcPts val="375"/>
              </a:spcBef>
              <a:buClr>
                <a:schemeClr val="dk1"/>
              </a:buClr>
              <a:buSzPts val="1350"/>
              <a:buFont typeface="Arial"/>
              <a:buChar char="•"/>
              <a:defRPr sz="1350" b="0" i="0" u="none" strike="noStrike" cap="none">
                <a:solidFill>
                  <a:schemeClr val="dk1"/>
                </a:solidFill>
                <a:latin typeface="Arial"/>
                <a:ea typeface="Arial"/>
                <a:cs typeface="Arial"/>
                <a:sym typeface="Arial"/>
              </a:defRPr>
            </a:lvl8pPr>
            <a:lvl9pPr marL="2914650" marR="0" lvl="8" indent="-85725" algn="l" rtl="0">
              <a:lnSpc>
                <a:spcPct val="90000"/>
              </a:lnSpc>
              <a:spcBef>
                <a:spcPts val="375"/>
              </a:spcBef>
              <a:buClr>
                <a:schemeClr val="dk1"/>
              </a:buClr>
              <a:buSzPts val="1350"/>
              <a:buFont typeface="Arial"/>
              <a:buChar char="•"/>
              <a:defRPr sz="135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cSld name="1_Lab Contents">
    <p:spTree>
      <p:nvGrpSpPr>
        <p:cNvPr id="1" name="Shape 43"/>
        <p:cNvGrpSpPr/>
        <p:nvPr/>
      </p:nvGrpSpPr>
      <p:grpSpPr>
        <a:xfrm>
          <a:off x="0" y="0"/>
          <a:ext cx="0" cy="0"/>
          <a:chOff x="0" y="0"/>
          <a:chExt cx="0" cy="0"/>
        </a:xfrm>
      </p:grpSpPr>
      <p:pic>
        <p:nvPicPr>
          <p:cNvPr id="44" name="Shape 44"/>
          <p:cNvPicPr preferRelativeResize="0"/>
          <p:nvPr/>
        </p:nvPicPr>
        <p:blipFill rotWithShape="1">
          <a:blip r:embed="rId2">
            <a:alphaModFix amt="24000"/>
          </a:blip>
          <a:srcRect/>
          <a:stretch/>
        </p:blipFill>
        <p:spPr>
          <a:xfrm>
            <a:off x="6502003" y="1579564"/>
            <a:ext cx="2641997" cy="5278437"/>
          </a:xfrm>
          <a:prstGeom prst="rect">
            <a:avLst/>
          </a:prstGeom>
          <a:noFill/>
          <a:ln>
            <a:noFill/>
          </a:ln>
        </p:spPr>
      </p:pic>
      <p:sp>
        <p:nvSpPr>
          <p:cNvPr id="45" name="Shape 45"/>
          <p:cNvSpPr txBox="1">
            <a:spLocks noGrp="1"/>
          </p:cNvSpPr>
          <p:nvPr>
            <p:ph type="title"/>
          </p:nvPr>
        </p:nvSpPr>
        <p:spPr>
          <a:xfrm>
            <a:off x="457200" y="350839"/>
            <a:ext cx="8229600" cy="411163"/>
          </a:xfrm>
          <a:prstGeom prst="rect">
            <a:avLst/>
          </a:prstGeom>
          <a:noFill/>
          <a:ln>
            <a:noFill/>
          </a:ln>
        </p:spPr>
        <p:txBody>
          <a:bodyPr wrap="square" lIns="91425" tIns="91425" rIns="91425" bIns="91425" anchor="ctr" anchorCtr="0"/>
          <a:lstStyle>
            <a:lvl1pPr marL="0" marR="0" lvl="0" indent="0" algn="l" rtl="0">
              <a:lnSpc>
                <a:spcPct val="90000"/>
              </a:lnSpc>
              <a:spcBef>
                <a:spcPts val="0"/>
              </a:spcBef>
              <a:spcAft>
                <a:spcPts val="0"/>
              </a:spcAft>
              <a:buSzPts val="1400"/>
              <a:buNone/>
              <a:defRPr sz="2400" b="1" i="0" u="none" strike="noStrike" cap="none">
                <a:solidFill>
                  <a:schemeClr val="dk1"/>
                </a:solidFill>
                <a:latin typeface="Calibri" charset="0"/>
                <a:ea typeface="Calibri" charset="0"/>
                <a:cs typeface="Calibri" charset="0"/>
                <a:sym typeface="Merriweather Sans"/>
              </a:defRPr>
            </a:lvl1pPr>
            <a:lvl2pPr marL="0" marR="0" lvl="1"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2pPr>
            <a:lvl3pPr marL="0" marR="0" lvl="2"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3pPr>
            <a:lvl4pPr marL="0" marR="0" lvl="3"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4pPr>
            <a:lvl5pPr marL="0" marR="0" lvl="4"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5pPr>
            <a:lvl6pPr marL="342900" marR="0" lvl="5"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6pPr>
            <a:lvl7pPr marL="685800" marR="0" lvl="6"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7pPr>
            <a:lvl8pPr marL="1028700" marR="0" lvl="7"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8pPr>
            <a:lvl9pPr marL="1371600" marR="0" lvl="8"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9pPr>
          </a:lstStyle>
          <a:p>
            <a:endParaRPr/>
          </a:p>
        </p:txBody>
      </p:sp>
      <p:sp>
        <p:nvSpPr>
          <p:cNvPr id="46" name="Shape 46"/>
          <p:cNvSpPr txBox="1">
            <a:spLocks noGrp="1"/>
          </p:cNvSpPr>
          <p:nvPr>
            <p:ph type="body" idx="1"/>
          </p:nvPr>
        </p:nvSpPr>
        <p:spPr>
          <a:xfrm>
            <a:off x="449266" y="1206504"/>
            <a:ext cx="8258175" cy="4305935"/>
          </a:xfrm>
          <a:prstGeom prst="rect">
            <a:avLst/>
          </a:prstGeom>
          <a:noFill/>
          <a:ln>
            <a:noFill/>
          </a:ln>
        </p:spPr>
        <p:txBody>
          <a:bodyPr wrap="square" lIns="91425" tIns="91425" rIns="91425" bIns="91425" anchor="t" anchorCtr="0"/>
          <a:lstStyle>
            <a:lvl1pPr marL="0" marR="0" lvl="0" indent="0" algn="l" rtl="0">
              <a:lnSpc>
                <a:spcPct val="114000"/>
              </a:lnSpc>
              <a:spcBef>
                <a:spcPts val="750"/>
              </a:spcBef>
              <a:spcAft>
                <a:spcPts val="0"/>
              </a:spcAft>
              <a:buClr>
                <a:srgbClr val="F38127"/>
              </a:buClr>
              <a:buSzPts val="1800"/>
              <a:buFont typeface="Arial"/>
              <a:buNone/>
              <a:defRPr sz="1800" b="0" i="0" u="none" strike="noStrike" cap="none">
                <a:solidFill>
                  <a:schemeClr val="dk1"/>
                </a:solidFill>
                <a:latin typeface="Calibri" charset="0"/>
                <a:ea typeface="Calibri" charset="0"/>
                <a:cs typeface="Calibri" charset="0"/>
                <a:sym typeface="Merriweather Sans"/>
              </a:defRPr>
            </a:lvl1pPr>
            <a:lvl2pPr marL="220265" marR="0" lvl="1" indent="-105965" algn="l" rtl="0">
              <a:lnSpc>
                <a:spcPct val="114000"/>
              </a:lnSpc>
              <a:spcBef>
                <a:spcPts val="375"/>
              </a:spcBef>
              <a:spcAft>
                <a:spcPts val="0"/>
              </a:spcAft>
              <a:buClr>
                <a:schemeClr val="dk1"/>
              </a:buClr>
              <a:buSzPts val="1800"/>
              <a:buFont typeface="Arial"/>
              <a:buChar char="•"/>
              <a:defRPr sz="1800" b="0" i="0" u="none" strike="noStrike" cap="none">
                <a:solidFill>
                  <a:schemeClr val="dk1"/>
                </a:solidFill>
                <a:latin typeface="Merriweather Sans"/>
                <a:ea typeface="Merriweather Sans"/>
                <a:cs typeface="Merriweather Sans"/>
                <a:sym typeface="Merriweather Sans"/>
              </a:defRPr>
            </a:lvl2pPr>
            <a:lvl3pPr marL="603647" marR="0" lvl="2" indent="-226219" algn="l" rtl="0">
              <a:lnSpc>
                <a:spcPct val="114000"/>
              </a:lnSpc>
              <a:spcBef>
                <a:spcPts val="375"/>
              </a:spcBef>
              <a:spcAft>
                <a:spcPts val="0"/>
              </a:spcAft>
              <a:buClr>
                <a:schemeClr val="dk1"/>
              </a:buClr>
              <a:buSzPts val="1800"/>
              <a:buFont typeface="Arial"/>
              <a:buChar char="—"/>
              <a:defRPr sz="1800" b="0" i="0" u="none" strike="noStrike" cap="none">
                <a:solidFill>
                  <a:schemeClr val="dk1"/>
                </a:solidFill>
                <a:latin typeface="Merriweather Sans"/>
                <a:ea typeface="Merriweather Sans"/>
                <a:cs typeface="Merriweather Sans"/>
                <a:sym typeface="Merriweather Sans"/>
              </a:defRPr>
            </a:lvl3pPr>
            <a:lvl4pPr marL="815579" marR="0" lvl="3" indent="-97631" algn="l" rtl="0">
              <a:lnSpc>
                <a:spcPct val="114000"/>
              </a:lnSpc>
              <a:spcBef>
                <a:spcPts val="375"/>
              </a:spcBef>
              <a:spcAft>
                <a:spcPts val="0"/>
              </a:spcAft>
              <a:buClr>
                <a:schemeClr val="dk1"/>
              </a:buClr>
              <a:buSzPts val="1800"/>
              <a:buFont typeface="Arial"/>
              <a:buChar char="•"/>
              <a:defRPr sz="1800" b="0" i="0" u="none" strike="noStrike" cap="none">
                <a:solidFill>
                  <a:schemeClr val="dk1"/>
                </a:solidFill>
                <a:latin typeface="Merriweather Sans"/>
                <a:ea typeface="Merriweather Sans"/>
                <a:cs typeface="Merriweather Sans"/>
                <a:sym typeface="Merriweather Sans"/>
              </a:defRPr>
            </a:lvl4pPr>
            <a:lvl5pPr marL="1543050" marR="0" lvl="4" indent="-57150" algn="l" rtl="0">
              <a:lnSpc>
                <a:spcPct val="114000"/>
              </a:lnSpc>
              <a:spcBef>
                <a:spcPts val="375"/>
              </a:spcBef>
              <a:spcAft>
                <a:spcPts val="0"/>
              </a:spcAft>
              <a:buClr>
                <a:srgbClr val="595959"/>
              </a:buClr>
              <a:buSzPts val="1800"/>
              <a:buFont typeface="Arial"/>
              <a:buChar char="•"/>
              <a:defRPr sz="1800" b="0" i="0" u="none" strike="noStrike" cap="none">
                <a:solidFill>
                  <a:schemeClr val="dk1"/>
                </a:solidFill>
                <a:latin typeface="Arial"/>
                <a:ea typeface="Arial"/>
                <a:cs typeface="Arial"/>
                <a:sym typeface="Arial"/>
              </a:defRPr>
            </a:lvl5pPr>
            <a:lvl6pPr marL="1885950" marR="0" lvl="5" indent="-85725" algn="l" rtl="0">
              <a:lnSpc>
                <a:spcPct val="90000"/>
              </a:lnSpc>
              <a:spcBef>
                <a:spcPts val="375"/>
              </a:spcBef>
              <a:buClr>
                <a:schemeClr val="dk1"/>
              </a:buClr>
              <a:buSzPts val="1350"/>
              <a:buFont typeface="Arial"/>
              <a:buChar char="•"/>
              <a:defRPr sz="1350" b="0" i="0" u="none" strike="noStrike" cap="none">
                <a:solidFill>
                  <a:schemeClr val="dk1"/>
                </a:solidFill>
                <a:latin typeface="Arial"/>
                <a:ea typeface="Arial"/>
                <a:cs typeface="Arial"/>
                <a:sym typeface="Arial"/>
              </a:defRPr>
            </a:lvl6pPr>
            <a:lvl7pPr marL="2228850" marR="0" lvl="6" indent="-85725" algn="l" rtl="0">
              <a:lnSpc>
                <a:spcPct val="90000"/>
              </a:lnSpc>
              <a:spcBef>
                <a:spcPts val="375"/>
              </a:spcBef>
              <a:buClr>
                <a:schemeClr val="dk1"/>
              </a:buClr>
              <a:buSzPts val="1350"/>
              <a:buFont typeface="Arial"/>
              <a:buChar char="•"/>
              <a:defRPr sz="1350" b="0" i="0" u="none" strike="noStrike" cap="none">
                <a:solidFill>
                  <a:schemeClr val="dk1"/>
                </a:solidFill>
                <a:latin typeface="Arial"/>
                <a:ea typeface="Arial"/>
                <a:cs typeface="Arial"/>
                <a:sym typeface="Arial"/>
              </a:defRPr>
            </a:lvl7pPr>
            <a:lvl8pPr marL="2571750" marR="0" lvl="7" indent="-85725" algn="l" rtl="0">
              <a:lnSpc>
                <a:spcPct val="90000"/>
              </a:lnSpc>
              <a:spcBef>
                <a:spcPts val="375"/>
              </a:spcBef>
              <a:buClr>
                <a:schemeClr val="dk1"/>
              </a:buClr>
              <a:buSzPts val="1350"/>
              <a:buFont typeface="Arial"/>
              <a:buChar char="•"/>
              <a:defRPr sz="1350" b="0" i="0" u="none" strike="noStrike" cap="none">
                <a:solidFill>
                  <a:schemeClr val="dk1"/>
                </a:solidFill>
                <a:latin typeface="Arial"/>
                <a:ea typeface="Arial"/>
                <a:cs typeface="Arial"/>
                <a:sym typeface="Arial"/>
              </a:defRPr>
            </a:lvl8pPr>
            <a:lvl9pPr marL="2914650" marR="0" lvl="8" indent="-85725" algn="l" rtl="0">
              <a:lnSpc>
                <a:spcPct val="90000"/>
              </a:lnSpc>
              <a:spcBef>
                <a:spcPts val="375"/>
              </a:spcBef>
              <a:buClr>
                <a:schemeClr val="dk1"/>
              </a:buClr>
              <a:buSzPts val="1350"/>
              <a:buFont typeface="Arial"/>
              <a:buChar char="•"/>
              <a:defRPr sz="1350" b="0" i="0" u="none" strike="noStrike" cap="none">
                <a:solidFill>
                  <a:schemeClr val="dk1"/>
                </a:solidFill>
                <a:latin typeface="Arial"/>
                <a:ea typeface="Arial"/>
                <a:cs typeface="Arial"/>
                <a:sym typeface="Arial"/>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cSld name="Questions">
    <p:spTree>
      <p:nvGrpSpPr>
        <p:cNvPr id="1" name="Shape 47"/>
        <p:cNvGrpSpPr/>
        <p:nvPr/>
      </p:nvGrpSpPr>
      <p:grpSpPr>
        <a:xfrm>
          <a:off x="0" y="0"/>
          <a:ext cx="0" cy="0"/>
          <a:chOff x="0" y="0"/>
          <a:chExt cx="0" cy="0"/>
        </a:xfrm>
      </p:grpSpPr>
      <p:sp>
        <p:nvSpPr>
          <p:cNvPr id="48" name="Shape 48"/>
          <p:cNvSpPr txBox="1"/>
          <p:nvPr/>
        </p:nvSpPr>
        <p:spPr>
          <a:xfrm>
            <a:off x="476250" y="336551"/>
            <a:ext cx="1473288" cy="461665"/>
          </a:xfrm>
          <a:prstGeom prst="rect">
            <a:avLst/>
          </a:prstGeom>
          <a:noFill/>
          <a:ln>
            <a:noFill/>
          </a:ln>
        </p:spPr>
        <p:txBody>
          <a:bodyPr wrap="square" lIns="91425" tIns="45700" rIns="91425" bIns="45700" anchor="t" anchorCtr="0">
            <a:noAutofit/>
          </a:bodyPr>
          <a:lstStyle/>
          <a:p>
            <a:pPr marL="0" marR="0" lvl="0" indent="0" algn="l" rtl="0">
              <a:spcBef>
                <a:spcPts val="0"/>
              </a:spcBef>
              <a:spcAft>
                <a:spcPts val="0"/>
              </a:spcAft>
              <a:buNone/>
            </a:pPr>
            <a:r>
              <a:rPr lang="en-US" sz="2400" b="1">
                <a:solidFill>
                  <a:schemeClr val="lt1"/>
                </a:solidFill>
                <a:latin typeface="Calibri"/>
                <a:ea typeface="Calibri"/>
                <a:cs typeface="Calibri"/>
                <a:sym typeface="Calibri"/>
              </a:rPr>
              <a:t>Questions</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104413" y="1118294"/>
            <a:ext cx="5460709" cy="4737165"/>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2">
            <a:alphaModFix/>
          </a:blip>
          <a:stretch>
            <a:fillRect/>
          </a:stretch>
        </a:blipFill>
        <a:effectLst/>
      </p:bgPr>
    </p:bg>
    <p:spTree>
      <p:nvGrpSpPr>
        <p:cNvPr id="1" name="Shape 10"/>
        <p:cNvGrpSpPr/>
        <p:nvPr/>
      </p:nvGrpSpPr>
      <p:grpSpPr>
        <a:xfrm>
          <a:off x="0" y="0"/>
          <a:ext cx="0" cy="0"/>
          <a:chOff x="0" y="0"/>
          <a:chExt cx="0" cy="0"/>
        </a:xfrm>
      </p:grpSpPr>
      <p:sp>
        <p:nvSpPr>
          <p:cNvPr id="11" name="Shape 11"/>
          <p:cNvSpPr txBox="1">
            <a:spLocks noGrp="1"/>
          </p:cNvSpPr>
          <p:nvPr>
            <p:ph type="title"/>
          </p:nvPr>
        </p:nvSpPr>
        <p:spPr>
          <a:xfrm>
            <a:off x="457200" y="365126"/>
            <a:ext cx="8292704" cy="879475"/>
          </a:xfrm>
          <a:prstGeom prst="rect">
            <a:avLst/>
          </a:prstGeom>
          <a:noFill/>
          <a:ln>
            <a:noFill/>
          </a:ln>
        </p:spPr>
        <p:txBody>
          <a:bodyPr wrap="square" lIns="91425" tIns="91425" rIns="91425" bIns="91425" anchor="ctr" anchorCtr="0"/>
          <a:lstStyle>
            <a:lvl1pPr marL="0" marR="0" lvl="0"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1pPr>
            <a:lvl2pPr marL="0" marR="0" lvl="1"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2pPr>
            <a:lvl3pPr marL="0" marR="0" lvl="2"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3pPr>
            <a:lvl4pPr marL="0" marR="0" lvl="3"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4pPr>
            <a:lvl5pPr marL="0" marR="0" lvl="4"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5pPr>
            <a:lvl6pPr marL="342900" marR="0" lvl="5"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6pPr>
            <a:lvl7pPr marL="685800" marR="0" lvl="6"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7pPr>
            <a:lvl8pPr marL="1028700" marR="0" lvl="7"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8pPr>
            <a:lvl9pPr marL="1371600" marR="0" lvl="8" indent="0" algn="l" rtl="0">
              <a:lnSpc>
                <a:spcPct val="90000"/>
              </a:lnSpc>
              <a:spcBef>
                <a:spcPts val="0"/>
              </a:spcBef>
              <a:spcAft>
                <a:spcPts val="0"/>
              </a:spcAft>
              <a:buSzPts val="1400"/>
              <a:buNone/>
              <a:defRPr sz="2400" b="1" i="0" u="none" strike="noStrike" cap="none">
                <a:solidFill>
                  <a:schemeClr val="dk1"/>
                </a:solidFill>
                <a:latin typeface="Arial"/>
                <a:ea typeface="Arial"/>
                <a:cs typeface="Arial"/>
                <a:sym typeface="Arial"/>
              </a:defRPr>
            </a:lvl9pPr>
          </a:lstStyle>
          <a:p>
            <a:endParaRPr dirty="0"/>
          </a:p>
        </p:txBody>
      </p:sp>
      <p:sp>
        <p:nvSpPr>
          <p:cNvPr id="12" name="Shape 12"/>
          <p:cNvSpPr txBox="1">
            <a:spLocks noGrp="1"/>
          </p:cNvSpPr>
          <p:nvPr>
            <p:ph type="body" idx="1"/>
          </p:nvPr>
        </p:nvSpPr>
        <p:spPr>
          <a:xfrm>
            <a:off x="457200" y="1479551"/>
            <a:ext cx="8292704" cy="4703763"/>
          </a:xfrm>
          <a:prstGeom prst="rect">
            <a:avLst/>
          </a:prstGeom>
          <a:noFill/>
          <a:ln>
            <a:noFill/>
          </a:ln>
        </p:spPr>
        <p:txBody>
          <a:bodyPr wrap="square" lIns="91425" tIns="91425" rIns="91425" bIns="91425" anchor="t" anchorCtr="0"/>
          <a:lstStyle>
            <a:lvl1pPr marL="171450" marR="0" lvl="0" indent="-38100" algn="l" rtl="0">
              <a:lnSpc>
                <a:spcPct val="90000"/>
              </a:lnSpc>
              <a:spcBef>
                <a:spcPts val="75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1pPr>
            <a:lvl2pPr marL="514350" marR="0" lvl="1" indent="-5715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2pPr>
            <a:lvl3pPr marL="857250" marR="0" lvl="2" indent="-76200" algn="l" rtl="0">
              <a:lnSpc>
                <a:spcPct val="90000"/>
              </a:lnSpc>
              <a:spcBef>
                <a:spcPts val="375"/>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3pPr>
            <a:lvl4pPr marL="1200150" marR="0" lvl="3" indent="-5715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4pPr>
            <a:lvl5pPr marL="1543050" marR="0" lvl="4" indent="-57150" algn="l" rtl="0">
              <a:lnSpc>
                <a:spcPct val="90000"/>
              </a:lnSpc>
              <a:spcBef>
                <a:spcPts val="375"/>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5pPr>
            <a:lvl6pPr marL="1885950" marR="0" lvl="5" indent="-85725" algn="l" rtl="0">
              <a:lnSpc>
                <a:spcPct val="90000"/>
              </a:lnSpc>
              <a:spcBef>
                <a:spcPts val="375"/>
              </a:spcBef>
              <a:buClr>
                <a:schemeClr val="dk1"/>
              </a:buClr>
              <a:buSzPts val="1350"/>
              <a:buFont typeface="Arial"/>
              <a:buChar char="•"/>
              <a:defRPr sz="1350" b="0" i="0" u="none" strike="noStrike" cap="none">
                <a:solidFill>
                  <a:schemeClr val="dk1"/>
                </a:solidFill>
                <a:latin typeface="Arial"/>
                <a:ea typeface="Arial"/>
                <a:cs typeface="Arial"/>
                <a:sym typeface="Arial"/>
              </a:defRPr>
            </a:lvl6pPr>
            <a:lvl7pPr marL="2228850" marR="0" lvl="6" indent="-85725" algn="l" rtl="0">
              <a:lnSpc>
                <a:spcPct val="90000"/>
              </a:lnSpc>
              <a:spcBef>
                <a:spcPts val="375"/>
              </a:spcBef>
              <a:buClr>
                <a:schemeClr val="dk1"/>
              </a:buClr>
              <a:buSzPts val="1350"/>
              <a:buFont typeface="Arial"/>
              <a:buChar char="•"/>
              <a:defRPr sz="1350" b="0" i="0" u="none" strike="noStrike" cap="none">
                <a:solidFill>
                  <a:schemeClr val="dk1"/>
                </a:solidFill>
                <a:latin typeface="Arial"/>
                <a:ea typeface="Arial"/>
                <a:cs typeface="Arial"/>
                <a:sym typeface="Arial"/>
              </a:defRPr>
            </a:lvl7pPr>
            <a:lvl8pPr marL="2571750" marR="0" lvl="7" indent="-85725" algn="l" rtl="0">
              <a:lnSpc>
                <a:spcPct val="90000"/>
              </a:lnSpc>
              <a:spcBef>
                <a:spcPts val="375"/>
              </a:spcBef>
              <a:buClr>
                <a:schemeClr val="dk1"/>
              </a:buClr>
              <a:buSzPts val="1350"/>
              <a:buFont typeface="Arial"/>
              <a:buChar char="•"/>
              <a:defRPr sz="1350" b="0" i="0" u="none" strike="noStrike" cap="none">
                <a:solidFill>
                  <a:schemeClr val="dk1"/>
                </a:solidFill>
                <a:latin typeface="Arial"/>
                <a:ea typeface="Arial"/>
                <a:cs typeface="Arial"/>
                <a:sym typeface="Arial"/>
              </a:defRPr>
            </a:lvl8pPr>
            <a:lvl9pPr marL="2914650" marR="0" lvl="8" indent="-85725" algn="l" rtl="0">
              <a:lnSpc>
                <a:spcPct val="90000"/>
              </a:lnSpc>
              <a:spcBef>
                <a:spcPts val="375"/>
              </a:spcBef>
              <a:buClr>
                <a:schemeClr val="dk1"/>
              </a:buClr>
              <a:buSzPts val="1350"/>
              <a:buFont typeface="Arial"/>
              <a:buChar char="•"/>
              <a:defRPr sz="1350" b="0" i="0" u="none" strike="noStrike" cap="none">
                <a:solidFill>
                  <a:schemeClr val="dk1"/>
                </a:solidFill>
                <a:latin typeface="Arial"/>
                <a:ea typeface="Arial"/>
                <a:cs typeface="Arial"/>
                <a:sym typeface="Arial"/>
              </a:defRPr>
            </a:lvl9pPr>
          </a:lstStyle>
          <a:p>
            <a:endParaRPr dirty="0"/>
          </a:p>
        </p:txBody>
      </p:sp>
      <p:sp>
        <p:nvSpPr>
          <p:cNvPr id="13" name="Shape 13"/>
          <p:cNvSpPr txBox="1"/>
          <p:nvPr/>
        </p:nvSpPr>
        <p:spPr>
          <a:xfrm>
            <a:off x="0" y="6511751"/>
            <a:ext cx="5113735" cy="346249"/>
          </a:xfrm>
          <a:prstGeom prst="rect">
            <a:avLst/>
          </a:prstGeom>
          <a:noFill/>
          <a:ln>
            <a:noFill/>
          </a:ln>
        </p:spPr>
        <p:txBody>
          <a:bodyPr wrap="square" lIns="91425" tIns="45700" rIns="91425" bIns="45700" anchor="ctr" anchorCtr="0">
            <a:noAutofit/>
          </a:bodyPr>
          <a:lstStyle/>
          <a:p>
            <a:pPr marL="0" marR="0" lvl="0" indent="0" algn="l" rtl="0">
              <a:spcBef>
                <a:spcPts val="0"/>
              </a:spcBef>
              <a:spcAft>
                <a:spcPts val="0"/>
              </a:spcAft>
              <a:buNone/>
            </a:pPr>
            <a:br>
              <a:rPr lang="en-US" sz="1050" b="0" i="0" u="none" strike="noStrike" cap="none" dirty="0">
                <a:solidFill>
                  <a:schemeClr val="lt1"/>
                </a:solidFill>
                <a:latin typeface="Calibri" charset="0"/>
                <a:ea typeface="Calibri" charset="0"/>
                <a:cs typeface="Calibri" charset="0"/>
                <a:sym typeface="Calibri"/>
              </a:rPr>
            </a:br>
            <a:r>
              <a:rPr lang="en-US" sz="600" b="0" i="0" u="none" strike="noStrike" cap="none" dirty="0">
                <a:solidFill>
                  <a:schemeClr val="dk1"/>
                </a:solidFill>
                <a:latin typeface="Calibri" charset="0"/>
                <a:ea typeface="Calibri" charset="0"/>
                <a:cs typeface="Calibri" charset="0"/>
                <a:sym typeface="Calibri"/>
              </a:rPr>
              <a:t>Incident Response for Policymakers, Version 1.2.2 © 2018 </a:t>
            </a:r>
            <a:r>
              <a:rPr lang="en-US" sz="600" b="0" i="0" u="none" strike="noStrike" cap="none" dirty="0" err="1">
                <a:solidFill>
                  <a:schemeClr val="dk1"/>
                </a:solidFill>
                <a:latin typeface="Calibri" charset="0"/>
                <a:ea typeface="Calibri" charset="0"/>
                <a:cs typeface="Calibri" charset="0"/>
                <a:sym typeface="Calibri"/>
              </a:rPr>
              <a:t>FIRST.Org</a:t>
            </a:r>
            <a:r>
              <a:rPr lang="en-US" sz="600" b="0" i="0" u="none" strike="noStrike" cap="none" dirty="0">
                <a:solidFill>
                  <a:schemeClr val="dk1"/>
                </a:solidFill>
                <a:latin typeface="Calibri" charset="0"/>
                <a:ea typeface="Calibri" charset="0"/>
                <a:cs typeface="Calibri" charset="0"/>
                <a:sym typeface="Calibri"/>
              </a:rPr>
              <a:t> Inc.</a:t>
            </a:r>
          </a:p>
        </p:txBody>
      </p:sp>
      <p:pic>
        <p:nvPicPr>
          <p:cNvPr id="14" name="Shape 14"/>
          <p:cNvPicPr preferRelativeResize="0"/>
          <p:nvPr/>
        </p:nvPicPr>
        <p:blipFill rotWithShape="1">
          <a:blip r:embed="rId13">
            <a:alphaModFix/>
          </a:blip>
          <a:srcRect/>
          <a:stretch/>
        </p:blipFill>
        <p:spPr>
          <a:xfrm>
            <a:off x="7619999" y="6070974"/>
            <a:ext cx="1282305" cy="737813"/>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6" r:id="rId7"/>
    <p:sldLayoutId id="2147483657" r:id="rId8"/>
    <p:sldLayoutId id="2147483658" r:id="rId9"/>
    <p:sldLayoutId id="2147483659"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2800" b="1" i="0" u="none" strike="noStrike" cap="none">
          <a:solidFill>
            <a:srgbClr val="000000"/>
          </a:solidFill>
          <a:latin typeface="Calibri" charset="0"/>
          <a:ea typeface="Calibri" charset="0"/>
          <a:cs typeface="Calibri" charset="0"/>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2400" b="0" i="0" u="none" strike="noStrike" cap="none">
          <a:solidFill>
            <a:srgbClr val="000000"/>
          </a:solidFill>
          <a:latin typeface="Calibri" charset="0"/>
          <a:ea typeface="Calibri" charset="0"/>
          <a:cs typeface="Calibri" charset="0"/>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16.tiff"/></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16.xml"/><Relationship Id="rId1" Type="http://schemas.openxmlformats.org/officeDocument/2006/relationships/slideLayout" Target="../slideLayouts/slideLayout4.xml"/><Relationship Id="rId5" Type="http://schemas.microsoft.com/office/2007/relationships/hdphoto" Target="../media/hdphoto2.wdp"/><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5.xml"/><Relationship Id="rId5" Type="http://schemas.openxmlformats.org/officeDocument/2006/relationships/image" Target="../media/image22.png"/><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6.xml"/><Relationship Id="rId6" Type="http://schemas.openxmlformats.org/officeDocument/2006/relationships/image" Target="../media/image26.png"/><Relationship Id="rId11" Type="http://schemas.openxmlformats.org/officeDocument/2006/relationships/image" Target="../media/image31.png"/><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34.tiff"/><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1.xml"/><Relationship Id="rId1" Type="http://schemas.openxmlformats.org/officeDocument/2006/relationships/slideLayout" Target="../slideLayouts/slideLayout5.xml"/><Relationship Id="rId4" Type="http://schemas.openxmlformats.org/officeDocument/2006/relationships/image" Target="../media/image44.png"/></Relationships>
</file>

<file path=ppt/slides/_rels/slide5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2.xml"/><Relationship Id="rId1" Type="http://schemas.openxmlformats.org/officeDocument/2006/relationships/slideLayout" Target="../slideLayouts/slideLayout5.xml"/><Relationship Id="rId4" Type="http://schemas.openxmlformats.org/officeDocument/2006/relationships/image" Target="../media/image44.png"/></Relationships>
</file>

<file path=ppt/slides/_rels/slide5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8.tiff"/><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49.tiff"/><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hyperlink" Target="https://www.first.org/education/trainings"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8.xm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10.pn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80.xml"/><Relationship Id="rId1" Type="http://schemas.openxmlformats.org/officeDocument/2006/relationships/slideLayout" Target="../slideLayouts/slideLayout5.xml"/><Relationship Id="rId4" Type="http://schemas.openxmlformats.org/officeDocument/2006/relationships/image" Target="../media/image52.png"/></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82.xml"/><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83.xml"/><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85.xml"/><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86.xml"/><Relationship Id="rId1" Type="http://schemas.openxmlformats.org/officeDocument/2006/relationships/slideLayout" Target="../slideLayouts/slideLayout5.xml"/><Relationship Id="rId4" Type="http://schemas.openxmlformats.org/officeDocument/2006/relationships/image" Target="../media/image56.jpg"/></Relationships>
</file>

<file path=ppt/slides/_rels/slide8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87.xml"/><Relationship Id="rId1" Type="http://schemas.openxmlformats.org/officeDocument/2006/relationships/slideLayout" Target="../slideLayouts/slideLayout5.xml"/><Relationship Id="rId4" Type="http://schemas.openxmlformats.org/officeDocument/2006/relationships/image" Target="../media/image57.jp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5.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3">
            <a:alphaModFix/>
          </a:blip>
          <a:stretch>
            <a:fillRect/>
          </a:stretch>
        </a:blipFill>
        <a:effectLst/>
      </p:bgPr>
    </p:bg>
    <p:spTree>
      <p:nvGrpSpPr>
        <p:cNvPr id="1" name="Shape 56"/>
        <p:cNvGrpSpPr/>
        <p:nvPr/>
      </p:nvGrpSpPr>
      <p:grpSpPr>
        <a:xfrm>
          <a:off x="0" y="0"/>
          <a:ext cx="0" cy="0"/>
          <a:chOff x="0" y="0"/>
          <a:chExt cx="0" cy="0"/>
        </a:xfrm>
      </p:grpSpPr>
      <p:sp>
        <p:nvSpPr>
          <p:cNvPr id="57" name="Shape 57"/>
          <p:cNvSpPr txBox="1">
            <a:spLocks noGrp="1"/>
          </p:cNvSpPr>
          <p:nvPr>
            <p:ph type="ctrTitle"/>
          </p:nvPr>
        </p:nvSpPr>
        <p:spPr>
          <a:xfrm>
            <a:off x="3333750" y="5186362"/>
            <a:ext cx="5410200" cy="528638"/>
          </a:xfrm>
          <a:prstGeom prst="rect">
            <a:avLst/>
          </a:prstGeom>
          <a:noFill/>
          <a:ln>
            <a:noFill/>
          </a:ln>
        </p:spPr>
        <p:txBody>
          <a:bodyPr wrap="square" lIns="91425" tIns="45700" rIns="91425" bIns="45700" anchor="ctr" anchorCtr="0">
            <a:noAutofit/>
          </a:bodyPr>
          <a:lstStyle/>
          <a:p>
            <a:pPr marL="0" marR="0" lvl="0" indent="0" algn="r" rtl="0">
              <a:lnSpc>
                <a:spcPct val="90000"/>
              </a:lnSpc>
              <a:spcBef>
                <a:spcPts val="0"/>
              </a:spcBef>
              <a:spcAft>
                <a:spcPts val="0"/>
              </a:spcAft>
              <a:buNone/>
            </a:pPr>
            <a:br>
              <a:rPr lang="en-US" sz="2430" b="1" i="0" u="none" strike="noStrike" cap="none" dirty="0">
                <a:solidFill>
                  <a:schemeClr val="dk1"/>
                </a:solidFill>
                <a:latin typeface="Calibri"/>
                <a:ea typeface="Calibri"/>
                <a:cs typeface="Calibri"/>
                <a:sym typeface="Calibri"/>
              </a:rPr>
            </a:br>
            <a:r>
              <a:rPr lang="en-US" sz="2430" b="1" i="0" u="none" strike="noStrike" cap="none" dirty="0">
                <a:solidFill>
                  <a:schemeClr val="dk1"/>
                </a:solidFill>
                <a:latin typeface="Calibri"/>
                <a:ea typeface="Calibri"/>
                <a:cs typeface="Calibri"/>
                <a:sym typeface="Calibri"/>
              </a:rPr>
              <a:t>Incident Response for Policymakers</a:t>
            </a:r>
            <a:br>
              <a:rPr lang="en-US" sz="1754" b="1" i="0" u="none" strike="noStrike" cap="none" dirty="0">
                <a:solidFill>
                  <a:schemeClr val="dk1"/>
                </a:solidFill>
                <a:latin typeface="Calibri"/>
                <a:ea typeface="Calibri"/>
                <a:cs typeface="Calibri"/>
                <a:sym typeface="Calibri"/>
              </a:rPr>
            </a:br>
            <a:br>
              <a:rPr lang="en-US" sz="1754" b="1" i="0" u="none" strike="noStrike" cap="none" dirty="0">
                <a:solidFill>
                  <a:schemeClr val="dk1"/>
                </a:solidFill>
                <a:latin typeface="Calibri"/>
                <a:ea typeface="Calibri"/>
                <a:cs typeface="Calibri"/>
                <a:sym typeface="Calibri"/>
              </a:rPr>
            </a:br>
            <a:r>
              <a:rPr lang="en-US" sz="1485" b="0" i="0" u="none" strike="noStrike" cap="none" dirty="0">
                <a:solidFill>
                  <a:schemeClr val="dk1"/>
                </a:solidFill>
                <a:latin typeface="Calibri"/>
                <a:ea typeface="Calibri"/>
                <a:cs typeface="Calibri"/>
                <a:sym typeface="Calibri"/>
              </a:rPr>
              <a:t>Serge </a:t>
            </a:r>
            <a:r>
              <a:rPr lang="en-US" sz="1485" b="0" i="0" u="none" strike="noStrike" cap="none" dirty="0" err="1">
                <a:solidFill>
                  <a:schemeClr val="dk1"/>
                </a:solidFill>
                <a:latin typeface="Calibri"/>
                <a:ea typeface="Calibri"/>
                <a:cs typeface="Calibri"/>
                <a:sym typeface="Calibri"/>
              </a:rPr>
              <a:t>Droz</a:t>
            </a:r>
            <a:br>
              <a:rPr lang="en-US" sz="1485" b="0" i="0" u="none" strike="noStrike" cap="none" dirty="0">
                <a:solidFill>
                  <a:schemeClr val="dk1"/>
                </a:solidFill>
                <a:latin typeface="Calibri"/>
                <a:ea typeface="Calibri"/>
                <a:cs typeface="Calibri"/>
                <a:sym typeface="Calibri"/>
              </a:rPr>
            </a:br>
            <a:r>
              <a:rPr lang="en-US" sz="1485" b="0" i="0" u="none" strike="noStrike" cap="none" dirty="0">
                <a:solidFill>
                  <a:schemeClr val="dk1"/>
                </a:solidFill>
                <a:latin typeface="Calibri"/>
                <a:ea typeface="Calibri"/>
                <a:cs typeface="Calibri"/>
                <a:sym typeface="Calibri"/>
              </a:rPr>
              <a:t>Maarten Van </a:t>
            </a:r>
            <a:r>
              <a:rPr lang="en-US" sz="1485" b="0" i="0" u="none" strike="noStrike" cap="none" dirty="0" err="1">
                <a:solidFill>
                  <a:schemeClr val="dk1"/>
                </a:solidFill>
                <a:latin typeface="Calibri"/>
                <a:ea typeface="Calibri"/>
                <a:cs typeface="Calibri"/>
                <a:sym typeface="Calibri"/>
              </a:rPr>
              <a:t>Horenbeeck</a:t>
            </a:r>
            <a:endParaRPr lang="en-US" sz="1485" b="0" i="0" u="none" strike="noStrike" cap="none" dirty="0">
              <a:solidFill>
                <a:schemeClr val="dk1"/>
              </a:solidFill>
              <a:latin typeface="Calibri"/>
              <a:ea typeface="Calibri"/>
              <a:cs typeface="Calibri"/>
              <a:sym typeface="Calibri"/>
            </a:endParaRPr>
          </a:p>
        </p:txBody>
      </p:sp>
      <p:sp>
        <p:nvSpPr>
          <p:cNvPr id="2" name="TextBox 1"/>
          <p:cNvSpPr txBox="1"/>
          <p:nvPr/>
        </p:nvSpPr>
        <p:spPr>
          <a:xfrm>
            <a:off x="7746561" y="6355829"/>
            <a:ext cx="1133644" cy="307777"/>
          </a:xfrm>
          <a:prstGeom prst="rect">
            <a:avLst/>
          </a:prstGeom>
          <a:noFill/>
        </p:spPr>
        <p:txBody>
          <a:bodyPr wrap="none" rtlCol="0">
            <a:spAutoFit/>
          </a:bodyPr>
          <a:lstStyle/>
          <a:p>
            <a:r>
              <a:rPr lang="en-GB" i="1" dirty="0">
                <a:latin typeface="Calibri" charset="0"/>
                <a:ea typeface="Calibri" charset="0"/>
                <a:cs typeface="Calibri" charset="0"/>
              </a:rPr>
              <a:t>Version 1.2.2</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Shape 100"/>
          <p:cNvSpPr txBox="1"/>
          <p:nvPr/>
        </p:nvSpPr>
        <p:spPr>
          <a:xfrm>
            <a:off x="514350" y="381000"/>
            <a:ext cx="8629650" cy="857250"/>
          </a:xfrm>
          <a:prstGeom prst="rect">
            <a:avLst/>
          </a:prstGeom>
          <a:noFill/>
          <a:ln>
            <a:noFill/>
          </a:ln>
        </p:spPr>
        <p:txBody>
          <a:bodyPr wrap="square" lIns="91425" tIns="45700" rIns="91425" bIns="45700" anchor="ctr" anchorCtr="0">
            <a:noAutofit/>
          </a:bodyPr>
          <a:lstStyle/>
          <a:p>
            <a:pPr marL="0" marR="0" lvl="0" indent="-171450" algn="l" rtl="0">
              <a:spcBef>
                <a:spcPts val="0"/>
              </a:spcBef>
              <a:spcAft>
                <a:spcPts val="0"/>
              </a:spcAft>
              <a:buClr>
                <a:srgbClr val="000000"/>
              </a:buClr>
              <a:buSzPts val="2700"/>
              <a:buFont typeface="Times New Roman"/>
              <a:buNone/>
            </a:pPr>
            <a:r>
              <a:rPr lang="en-US" sz="2700" b="1" i="0" u="none" strike="noStrike" cap="none">
                <a:solidFill>
                  <a:srgbClr val="000000"/>
                </a:solidFill>
                <a:latin typeface="Calibri"/>
                <a:ea typeface="Calibri"/>
                <a:cs typeface="Calibri"/>
                <a:sym typeface="Calibri"/>
              </a:rPr>
              <a:t>What is FIRST?</a:t>
            </a:r>
          </a:p>
        </p:txBody>
      </p:sp>
      <p:sp>
        <p:nvSpPr>
          <p:cNvPr id="101" name="Shape 101"/>
          <p:cNvSpPr txBox="1"/>
          <p:nvPr/>
        </p:nvSpPr>
        <p:spPr>
          <a:xfrm>
            <a:off x="3771900" y="5657850"/>
            <a:ext cx="1600200" cy="216694"/>
          </a:xfrm>
          <a:prstGeom prst="rect">
            <a:avLst/>
          </a:prstGeom>
          <a:noFill/>
          <a:ln>
            <a:noFill/>
          </a:ln>
        </p:spPr>
        <p:txBody>
          <a:bodyPr wrap="square" lIns="67500" tIns="35100" rIns="67500" bIns="35100" anchor="ctr" anchorCtr="0">
            <a:noAutofit/>
          </a:bodyPr>
          <a:lstStyle/>
          <a:p>
            <a:pPr marL="0" marR="0" lvl="0" indent="-38100" algn="ctr" rtl="0">
              <a:spcBef>
                <a:spcPts val="0"/>
              </a:spcBef>
              <a:spcAft>
                <a:spcPts val="0"/>
              </a:spcAft>
              <a:buClr>
                <a:srgbClr val="898989"/>
              </a:buClr>
              <a:buSzPts val="600"/>
              <a:buFont typeface="Times New Roman"/>
              <a:buNone/>
            </a:pPr>
            <a:fld id="{00000000-1234-1234-1234-123412341234}" type="slidenum">
              <a:rPr lang="en-US" sz="600" b="0" i="0" u="none" strike="noStrike" cap="none">
                <a:solidFill>
                  <a:srgbClr val="898989"/>
                </a:solidFill>
                <a:latin typeface="Arial"/>
                <a:ea typeface="Arial"/>
                <a:cs typeface="Arial"/>
                <a:sym typeface="Arial"/>
              </a:rPr>
              <a:t>10</a:t>
            </a:fld>
            <a:endParaRPr lang="en-US" sz="600" b="0" i="0" u="none" strike="noStrike" cap="none">
              <a:solidFill>
                <a:srgbClr val="898989"/>
              </a:solidFill>
              <a:latin typeface="Arial"/>
              <a:ea typeface="Arial"/>
              <a:cs typeface="Arial"/>
              <a:sym typeface="Arial"/>
            </a:endParaRPr>
          </a:p>
        </p:txBody>
      </p:sp>
      <p:sp>
        <p:nvSpPr>
          <p:cNvPr id="102" name="Shape 102"/>
          <p:cNvSpPr txBox="1"/>
          <p:nvPr/>
        </p:nvSpPr>
        <p:spPr>
          <a:xfrm>
            <a:off x="514350" y="1600200"/>
            <a:ext cx="7829550" cy="4552882"/>
          </a:xfrm>
          <a:prstGeom prst="rect">
            <a:avLst/>
          </a:prstGeom>
          <a:noFill/>
          <a:ln>
            <a:noFill/>
          </a:ln>
        </p:spPr>
        <p:txBody>
          <a:bodyPr wrap="square" lIns="67500" tIns="35100" rIns="67500" bIns="35100" anchor="t" anchorCtr="0">
            <a:noAutofit/>
          </a:bodyPr>
          <a:lstStyle/>
          <a:p>
            <a:pPr marL="342900" marR="0" lvl="0" indent="-342900" algn="l" rtl="0">
              <a:lnSpc>
                <a:spcPct val="104000"/>
              </a:lnSpc>
              <a:spcBef>
                <a:spcPts val="0"/>
              </a:spcBef>
              <a:spcAft>
                <a:spcPts val="0"/>
              </a:spcAft>
              <a:buClr>
                <a:schemeClr val="dk1"/>
              </a:buClr>
              <a:buSzPts val="2400"/>
              <a:buFont typeface="Arial"/>
              <a:buChar char="•"/>
            </a:pPr>
            <a:r>
              <a:rPr lang="en-US" sz="2400" b="0" i="0" u="none" strike="noStrike" cap="none" dirty="0">
                <a:solidFill>
                  <a:schemeClr val="dk1"/>
                </a:solidFill>
                <a:latin typeface="Calibri"/>
                <a:ea typeface="Calibri"/>
                <a:cs typeface="Calibri"/>
                <a:sym typeface="Calibri"/>
              </a:rPr>
              <a:t>Association of 420 incident response teams in 86 countries.</a:t>
            </a:r>
          </a:p>
          <a:p>
            <a:pPr marL="342900" marR="0" lvl="0" indent="-342900" algn="l" rtl="0">
              <a:lnSpc>
                <a:spcPct val="104000"/>
              </a:lnSpc>
              <a:spcBef>
                <a:spcPts val="750"/>
              </a:spcBef>
              <a:spcAft>
                <a:spcPts val="0"/>
              </a:spcAft>
              <a:buClr>
                <a:schemeClr val="dk1"/>
              </a:buClr>
              <a:buSzPts val="2400"/>
              <a:buFont typeface="Arial"/>
              <a:buChar char="•"/>
            </a:pPr>
            <a:r>
              <a:rPr lang="en-US" sz="2400" b="1" i="0" u="none" strike="noStrike" cap="none" dirty="0">
                <a:solidFill>
                  <a:schemeClr val="dk1"/>
                </a:solidFill>
                <a:latin typeface="Calibri"/>
                <a:ea typeface="Calibri"/>
                <a:cs typeface="Calibri"/>
                <a:sym typeface="Calibri"/>
              </a:rPr>
              <a:t>Improve incident response </a:t>
            </a:r>
            <a:r>
              <a:rPr lang="en-US" sz="2400" b="0" i="0" u="none" strike="noStrike" cap="none" dirty="0">
                <a:solidFill>
                  <a:schemeClr val="dk1"/>
                </a:solidFill>
                <a:latin typeface="Calibri"/>
                <a:ea typeface="Calibri"/>
                <a:cs typeface="Calibri"/>
                <a:sym typeface="Calibri"/>
              </a:rPr>
              <a:t>by:</a:t>
            </a:r>
          </a:p>
          <a:p>
            <a:pPr marL="900113" marR="0" lvl="1" indent="-342900" algn="l" rtl="0">
              <a:spcBef>
                <a:spcPts val="225"/>
              </a:spcBef>
              <a:spcAft>
                <a:spcPts val="0"/>
              </a:spcAft>
              <a:buClr>
                <a:schemeClr val="dk1"/>
              </a:buClr>
              <a:buSzPts val="2400"/>
              <a:buFont typeface="Arial"/>
              <a:buChar char="•"/>
            </a:pPr>
            <a:r>
              <a:rPr lang="en-US" sz="2400" b="0" i="0" u="none" strike="noStrike" cap="none" dirty="0">
                <a:solidFill>
                  <a:schemeClr val="dk1"/>
                </a:solidFill>
                <a:latin typeface="Calibri"/>
                <a:ea typeface="Calibri"/>
                <a:cs typeface="Calibri"/>
                <a:sym typeface="Calibri"/>
              </a:rPr>
              <a:t>Making sure members can find help during an incident within our global community</a:t>
            </a:r>
          </a:p>
          <a:p>
            <a:pPr marL="900113" marR="0" lvl="1" indent="-342900" algn="l" rtl="0">
              <a:spcBef>
                <a:spcPts val="225"/>
              </a:spcBef>
              <a:spcAft>
                <a:spcPts val="0"/>
              </a:spcAft>
              <a:buClr>
                <a:schemeClr val="dk1"/>
              </a:buClr>
              <a:buSzPts val="2400"/>
              <a:buFont typeface="Arial"/>
              <a:buChar char="•"/>
            </a:pPr>
            <a:r>
              <a:rPr lang="en-US" sz="2400" b="0" i="0" u="none" strike="noStrike" cap="none" dirty="0">
                <a:solidFill>
                  <a:schemeClr val="dk1"/>
                </a:solidFill>
                <a:latin typeface="Calibri"/>
                <a:ea typeface="Calibri"/>
                <a:cs typeface="Calibri"/>
                <a:sym typeface="Calibri"/>
              </a:rPr>
              <a:t>Ensure the teams ”speak the same language” (have a similar understanding of the world)</a:t>
            </a:r>
          </a:p>
          <a:p>
            <a:pPr marL="900113" marR="0" lvl="1" indent="-342900" algn="l" rtl="0">
              <a:spcBef>
                <a:spcPts val="225"/>
              </a:spcBef>
              <a:spcAft>
                <a:spcPts val="0"/>
              </a:spcAft>
              <a:buClr>
                <a:schemeClr val="dk1"/>
              </a:buClr>
              <a:buSzPts val="2400"/>
              <a:buFont typeface="Arial"/>
              <a:buChar char="•"/>
            </a:pPr>
            <a:r>
              <a:rPr lang="en-US" sz="2400" b="0" i="0" u="none" strike="noStrike" cap="none" dirty="0">
                <a:solidFill>
                  <a:schemeClr val="dk1"/>
                </a:solidFill>
                <a:latin typeface="Calibri"/>
                <a:ea typeface="Calibri"/>
                <a:cs typeface="Calibri"/>
                <a:sym typeface="Calibri"/>
              </a:rPr>
              <a:t>Make sure they can focus on decision making and have access to tools to do the difficult work</a:t>
            </a:r>
          </a:p>
          <a:p>
            <a:pPr marL="900113" marR="0" lvl="1" indent="-342900" algn="l" rtl="0">
              <a:spcBef>
                <a:spcPts val="225"/>
              </a:spcBef>
              <a:spcAft>
                <a:spcPts val="0"/>
              </a:spcAft>
              <a:buClr>
                <a:schemeClr val="dk1"/>
              </a:buClr>
              <a:buSzPts val="2400"/>
              <a:buFont typeface="Arial"/>
              <a:buChar char="•"/>
            </a:pPr>
            <a:r>
              <a:rPr lang="en-US" sz="2400" b="0" i="0" u="none" strike="noStrike" cap="none" dirty="0">
                <a:solidFill>
                  <a:schemeClr val="dk1"/>
                </a:solidFill>
                <a:latin typeface="Calibri"/>
                <a:ea typeface="Calibri"/>
                <a:cs typeface="Calibri"/>
                <a:sym typeface="Calibri"/>
              </a:rPr>
              <a:t>Ensure stakeholders understand what our members do, and why it is important</a:t>
            </a:r>
          </a:p>
          <a:p>
            <a:pPr marL="257175" marR="0" lvl="0" indent="-257175" algn="l" rtl="0">
              <a:spcBef>
                <a:spcPts val="0"/>
              </a:spcBef>
              <a:spcAft>
                <a:spcPts val="0"/>
              </a:spcAft>
              <a:buClr>
                <a:srgbClr val="000000"/>
              </a:buClr>
              <a:buSzPts val="1800"/>
              <a:buFont typeface="Arial"/>
              <a:buNone/>
            </a:pPr>
            <a:endParaRPr sz="1800" b="0" i="0" u="none" strike="noStrike" cap="none" dirty="0">
              <a:solidFill>
                <a:srgbClr val="000000"/>
              </a:solidFill>
              <a:latin typeface="Calibri"/>
              <a:ea typeface="Calibri"/>
              <a:cs typeface="Calibri"/>
              <a:sym typeface="Calibri"/>
            </a:endParaRPr>
          </a:p>
          <a:p>
            <a:pPr marL="257175" marR="0" lvl="0" indent="-257175" algn="l" rtl="0">
              <a:spcBef>
                <a:spcPts val="0"/>
              </a:spcBef>
              <a:spcAft>
                <a:spcPts val="0"/>
              </a:spcAft>
              <a:buClr>
                <a:srgbClr val="000000"/>
              </a:buClr>
              <a:buSzPts val="1800"/>
              <a:buFont typeface="Arial"/>
              <a:buNone/>
            </a:pPr>
            <a:endParaRPr sz="1800" b="1" i="0" u="none" strike="noStrike" cap="none" dirty="0">
              <a:solidFill>
                <a:srgbClr val="000000"/>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sp>
        <p:nvSpPr>
          <p:cNvPr id="110" name="Shape 110"/>
          <p:cNvSpPr txBox="1"/>
          <p:nvPr/>
        </p:nvSpPr>
        <p:spPr>
          <a:xfrm>
            <a:off x="400050" y="1045369"/>
            <a:ext cx="6172200" cy="857250"/>
          </a:xfrm>
          <a:prstGeom prst="rect">
            <a:avLst/>
          </a:prstGeom>
          <a:noFill/>
          <a:ln>
            <a:noFill/>
          </a:ln>
        </p:spPr>
        <p:txBody>
          <a:bodyPr wrap="square" lIns="91425" tIns="45700" rIns="91425" bIns="45700" anchor="ctr" anchorCtr="0">
            <a:noAutofit/>
          </a:bodyPr>
          <a:lstStyle/>
          <a:p>
            <a:pPr marL="0" marR="0" lvl="0" indent="-152400" algn="l" rtl="0">
              <a:spcBef>
                <a:spcPts val="0"/>
              </a:spcBef>
              <a:spcAft>
                <a:spcPts val="0"/>
              </a:spcAft>
              <a:buClr>
                <a:srgbClr val="000000"/>
              </a:buClr>
              <a:buSzPts val="2400"/>
              <a:buFont typeface="Times New Roman"/>
              <a:buNone/>
            </a:pPr>
            <a:r>
              <a:rPr lang="en-US" sz="2400" b="1" i="0" u="none" strike="noStrike" cap="none">
                <a:solidFill>
                  <a:srgbClr val="000000"/>
                </a:solidFill>
                <a:latin typeface="Arial"/>
                <a:ea typeface="Arial"/>
                <a:cs typeface="Arial"/>
                <a:sym typeface="Arial"/>
              </a:rPr>
              <a:t>FIRST – A Global Community</a:t>
            </a:r>
          </a:p>
        </p:txBody>
      </p:sp>
      <p:sp>
        <p:nvSpPr>
          <p:cNvPr id="111" name="Shape 111"/>
          <p:cNvSpPr txBox="1"/>
          <p:nvPr/>
        </p:nvSpPr>
        <p:spPr>
          <a:xfrm>
            <a:off x="3771900" y="5657850"/>
            <a:ext cx="1600200" cy="216694"/>
          </a:xfrm>
          <a:prstGeom prst="rect">
            <a:avLst/>
          </a:prstGeom>
          <a:noFill/>
          <a:ln>
            <a:noFill/>
          </a:ln>
        </p:spPr>
        <p:txBody>
          <a:bodyPr wrap="square" lIns="67500" tIns="35100" rIns="67500" bIns="35100" anchor="ctr" anchorCtr="0">
            <a:noAutofit/>
          </a:bodyPr>
          <a:lstStyle/>
          <a:p>
            <a:pPr marL="0" marR="0" lvl="0" indent="-38100" algn="ctr" rtl="0">
              <a:spcBef>
                <a:spcPts val="0"/>
              </a:spcBef>
              <a:spcAft>
                <a:spcPts val="0"/>
              </a:spcAft>
              <a:buClr>
                <a:srgbClr val="898989"/>
              </a:buClr>
              <a:buSzPts val="600"/>
              <a:buFont typeface="Times New Roman"/>
              <a:buNone/>
            </a:pPr>
            <a:fld id="{00000000-1234-1234-1234-123412341234}" type="slidenum">
              <a:rPr lang="en-US" sz="600" b="0" i="0" u="none" strike="noStrike" cap="none">
                <a:solidFill>
                  <a:srgbClr val="898989"/>
                </a:solidFill>
                <a:latin typeface="Arial"/>
                <a:ea typeface="Arial"/>
                <a:cs typeface="Arial"/>
                <a:sym typeface="Arial"/>
              </a:rPr>
              <a:t>11</a:t>
            </a:fld>
            <a:endParaRPr lang="en-US" sz="600" b="0" i="0" u="none" strike="noStrike" cap="none">
              <a:solidFill>
                <a:srgbClr val="898989"/>
              </a:solidFill>
              <a:latin typeface="Arial"/>
              <a:ea typeface="Arial"/>
              <a:cs typeface="Arial"/>
              <a:sym typeface="Arial"/>
            </a:endParaRPr>
          </a:p>
        </p:txBody>
      </p:sp>
      <p:pic>
        <p:nvPicPr>
          <p:cNvPr id="112" name="Shape 112"/>
          <p:cNvPicPr preferRelativeResize="0"/>
          <p:nvPr/>
        </p:nvPicPr>
        <p:blipFill rotWithShape="1">
          <a:blip r:embed="rId3">
            <a:alphaModFix/>
          </a:blip>
          <a:srcRect/>
          <a:stretch/>
        </p:blipFill>
        <p:spPr>
          <a:xfrm>
            <a:off x="0" y="857250"/>
            <a:ext cx="9144000" cy="5143500"/>
          </a:xfrm>
          <a:prstGeom prst="rect">
            <a:avLst/>
          </a:prstGeom>
          <a:noFill/>
          <a:ln>
            <a:noFill/>
          </a:ln>
        </p:spPr>
      </p:pic>
      <p:sp>
        <p:nvSpPr>
          <p:cNvPr id="113" name="Shape 113"/>
          <p:cNvSpPr txBox="1"/>
          <p:nvPr/>
        </p:nvSpPr>
        <p:spPr>
          <a:xfrm>
            <a:off x="57150" y="971550"/>
            <a:ext cx="3714750" cy="646331"/>
          </a:xfrm>
          <a:prstGeom prst="rect">
            <a:avLst/>
          </a:prstGeom>
          <a:solidFill>
            <a:schemeClr val="dk1"/>
          </a:solidFill>
          <a:ln>
            <a:noFill/>
          </a:ln>
        </p:spPr>
        <p:txBody>
          <a:bodyPr wrap="square" lIns="91425" tIns="45700" rIns="91425" bIns="45700" anchor="t" anchorCtr="0">
            <a:noAutofit/>
          </a:bodyPr>
          <a:lstStyle/>
          <a:p>
            <a:pPr marL="0" marR="0" lvl="0" indent="0" algn="l" rtl="0">
              <a:spcBef>
                <a:spcPts val="0"/>
              </a:spcBef>
              <a:spcAft>
                <a:spcPts val="0"/>
              </a:spcAft>
              <a:buNone/>
            </a:pPr>
            <a:r>
              <a:rPr lang="en-US" sz="1800" b="0" i="0" u="none" strike="noStrike" cap="none" dirty="0">
                <a:solidFill>
                  <a:schemeClr val="lt1"/>
                </a:solidFill>
                <a:latin typeface="Calibri"/>
                <a:ea typeface="Calibri"/>
                <a:cs typeface="Calibri"/>
                <a:sym typeface="Calibri"/>
              </a:rPr>
              <a:t>Global FIRST membership</a:t>
            </a:r>
            <a:br>
              <a:rPr lang="en-US" sz="1800" b="0" i="0" u="none" strike="noStrike" cap="none" dirty="0">
                <a:solidFill>
                  <a:schemeClr val="lt1"/>
                </a:solidFill>
                <a:latin typeface="Calibri"/>
                <a:ea typeface="Calibri"/>
                <a:cs typeface="Calibri"/>
                <a:sym typeface="Calibri"/>
              </a:rPr>
            </a:br>
            <a:r>
              <a:rPr lang="en-US" sz="1800" b="1" i="1" u="none" strike="noStrike" cap="none" dirty="0">
                <a:solidFill>
                  <a:schemeClr val="lt1"/>
                </a:solidFill>
                <a:latin typeface="Calibri"/>
                <a:ea typeface="Calibri"/>
                <a:cs typeface="Calibri"/>
                <a:sym typeface="Calibri"/>
              </a:rPr>
              <a:t>420 teams in 86 countries</a:t>
            </a:r>
          </a:p>
        </p:txBody>
      </p:sp>
      <p:sp>
        <p:nvSpPr>
          <p:cNvPr id="114" name="Shape 114"/>
          <p:cNvSpPr txBox="1"/>
          <p:nvPr/>
        </p:nvSpPr>
        <p:spPr>
          <a:xfrm>
            <a:off x="457200" y="365126"/>
            <a:ext cx="8292704" cy="879475"/>
          </a:xfrm>
          <a:prstGeom prst="rect">
            <a:avLst/>
          </a:prstGeom>
          <a:noFill/>
          <a:ln>
            <a:noFill/>
          </a:ln>
        </p:spPr>
        <p:txBody>
          <a:bodyPr wrap="square" lIns="91425" tIns="45700" rIns="91425" bIns="45700" anchor="t" anchorCtr="0">
            <a:noAutofit/>
          </a:bodyPr>
          <a:lstStyle/>
          <a:p>
            <a:pPr marL="0" marR="0" lvl="0" indent="0" algn="l" rtl="0">
              <a:lnSpc>
                <a:spcPct val="90000"/>
              </a:lnSpc>
              <a:spcBef>
                <a:spcPts val="0"/>
              </a:spcBef>
              <a:spcAft>
                <a:spcPts val="0"/>
              </a:spcAft>
              <a:buNone/>
            </a:pPr>
            <a:r>
              <a:rPr lang="en-US" sz="3000" b="1" u="none">
                <a:solidFill>
                  <a:schemeClr val="dk1"/>
                </a:solidFill>
                <a:latin typeface="Calibri"/>
                <a:ea typeface="Calibri"/>
                <a:cs typeface="Calibri"/>
                <a:sym typeface="Calibri"/>
              </a:rPr>
              <a:t>Membership</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grpSp>
        <p:nvGrpSpPr>
          <p:cNvPr id="119" name="Shape 119"/>
          <p:cNvGrpSpPr/>
          <p:nvPr/>
        </p:nvGrpSpPr>
        <p:grpSpPr>
          <a:xfrm>
            <a:off x="86529" y="710389"/>
            <a:ext cx="8745907" cy="5024711"/>
            <a:chOff x="-123187" y="1428248"/>
            <a:chExt cx="9267186" cy="4844242"/>
          </a:xfrm>
        </p:grpSpPr>
        <p:grpSp>
          <p:nvGrpSpPr>
            <p:cNvPr id="120" name="Shape 120"/>
            <p:cNvGrpSpPr/>
            <p:nvPr/>
          </p:nvGrpSpPr>
          <p:grpSpPr>
            <a:xfrm>
              <a:off x="5865547" y="2905614"/>
              <a:ext cx="3278452" cy="936009"/>
              <a:chOff x="5558864" y="2905614"/>
              <a:chExt cx="3585136" cy="936009"/>
            </a:xfrm>
          </p:grpSpPr>
          <p:cxnSp>
            <p:nvCxnSpPr>
              <p:cNvPr id="121" name="Shape 121"/>
              <p:cNvCxnSpPr/>
              <p:nvPr/>
            </p:nvCxnSpPr>
            <p:spPr>
              <a:xfrm>
                <a:off x="5608592" y="3841623"/>
                <a:ext cx="3535408" cy="0"/>
              </a:xfrm>
              <a:prstGeom prst="straightConnector1">
                <a:avLst/>
              </a:prstGeom>
              <a:noFill/>
              <a:ln w="19050" cap="flat" cmpd="sng">
                <a:solidFill>
                  <a:srgbClr val="3F3F3F"/>
                </a:solidFill>
                <a:prstDash val="solid"/>
                <a:miter lim="800000"/>
                <a:headEnd type="none" w="med" len="med"/>
                <a:tailEnd type="none" w="med" len="med"/>
              </a:ln>
            </p:spPr>
          </p:cxnSp>
          <p:grpSp>
            <p:nvGrpSpPr>
              <p:cNvPr id="122" name="Shape 122"/>
              <p:cNvGrpSpPr/>
              <p:nvPr/>
            </p:nvGrpSpPr>
            <p:grpSpPr>
              <a:xfrm>
                <a:off x="5558864" y="2905614"/>
                <a:ext cx="3449062" cy="930815"/>
                <a:chOff x="716761" y="5015270"/>
                <a:chExt cx="3449062" cy="930815"/>
              </a:xfrm>
            </p:grpSpPr>
            <p:sp>
              <p:nvSpPr>
                <p:cNvPr id="123" name="Shape 123"/>
                <p:cNvSpPr/>
                <p:nvPr/>
              </p:nvSpPr>
              <p:spPr>
                <a:xfrm>
                  <a:off x="902979" y="5322968"/>
                  <a:ext cx="3262844" cy="623117"/>
                </a:xfrm>
                <a:prstGeom prst="rect">
                  <a:avLst/>
                </a:prstGeom>
                <a:solidFill>
                  <a:srgbClr val="FFFFFF"/>
                </a:solidFill>
                <a:ln>
                  <a:noFill/>
                </a:ln>
              </p:spPr>
              <p:txBody>
                <a:bodyPr wrap="square" lIns="91425" tIns="45700" rIns="91425" bIns="45700" anchor="t" anchorCtr="0">
                  <a:noAutofit/>
                </a:bodyPr>
                <a:lstStyle/>
                <a:p>
                  <a:pPr marL="171450" marR="0" lvl="0" indent="-171450" algn="l" rtl="0">
                    <a:spcBef>
                      <a:spcPts val="0"/>
                    </a:spcBef>
                    <a:spcAft>
                      <a:spcPts val="0"/>
                    </a:spcAft>
                    <a:buClr>
                      <a:schemeClr val="dk1"/>
                    </a:buClr>
                    <a:buSzPts val="1200"/>
                    <a:buFont typeface="Arial"/>
                    <a:buChar char="•"/>
                  </a:pPr>
                  <a:r>
                    <a:rPr lang="en-US" sz="1200">
                      <a:solidFill>
                        <a:schemeClr val="dk1"/>
                      </a:solidFill>
                      <a:latin typeface="Calibri"/>
                      <a:ea typeface="Calibri"/>
                      <a:cs typeface="Calibri"/>
                      <a:sym typeface="Calibri"/>
                    </a:rPr>
                    <a:t>Flagship event</a:t>
                  </a:r>
                </a:p>
                <a:p>
                  <a:pPr marL="171450" marR="0" lvl="0" indent="-171450" algn="l" rtl="0">
                    <a:spcBef>
                      <a:spcPts val="0"/>
                    </a:spcBef>
                    <a:spcAft>
                      <a:spcPts val="0"/>
                    </a:spcAft>
                    <a:buClr>
                      <a:schemeClr val="dk1"/>
                    </a:buClr>
                    <a:buSzPts val="1200"/>
                    <a:buFont typeface="Arial"/>
                    <a:buChar char="•"/>
                  </a:pPr>
                  <a:r>
                    <a:rPr lang="en-US" sz="1200">
                      <a:solidFill>
                        <a:schemeClr val="dk1"/>
                      </a:solidFill>
                      <a:latin typeface="Calibri"/>
                      <a:ea typeface="Calibri"/>
                      <a:cs typeface="Calibri"/>
                      <a:sym typeface="Calibri"/>
                    </a:rPr>
                    <a:t>Once per year, travels between regions</a:t>
                  </a:r>
                </a:p>
                <a:p>
                  <a:pPr marL="171450" marR="0" lvl="0" indent="-171450" algn="l" rtl="0">
                    <a:spcBef>
                      <a:spcPts val="0"/>
                    </a:spcBef>
                    <a:spcAft>
                      <a:spcPts val="0"/>
                    </a:spcAft>
                    <a:buClr>
                      <a:schemeClr val="dk1"/>
                    </a:buClr>
                    <a:buSzPts val="1200"/>
                    <a:buFont typeface="Arial"/>
                    <a:buChar char="•"/>
                  </a:pPr>
                  <a:r>
                    <a:rPr lang="en-US" sz="1200">
                      <a:solidFill>
                        <a:schemeClr val="dk1"/>
                      </a:solidFill>
                      <a:latin typeface="Calibri"/>
                      <a:ea typeface="Calibri"/>
                      <a:cs typeface="Calibri"/>
                      <a:sym typeface="Calibri"/>
                    </a:rPr>
                    <a:t>~500-800 attendees</a:t>
                  </a:r>
                </a:p>
              </p:txBody>
            </p:sp>
            <p:sp>
              <p:nvSpPr>
                <p:cNvPr id="124" name="Shape 124"/>
                <p:cNvSpPr/>
                <p:nvPr/>
              </p:nvSpPr>
              <p:spPr>
                <a:xfrm>
                  <a:off x="716761" y="5015270"/>
                  <a:ext cx="1724532" cy="705752"/>
                </a:xfrm>
                <a:prstGeom prst="rect">
                  <a:avLst/>
                </a:prstGeom>
                <a:noFill/>
                <a:ln>
                  <a:noFill/>
                </a:ln>
              </p:spPr>
              <p:txBody>
                <a:bodyPr wrap="square" lIns="91425" tIns="45700" rIns="91425" bIns="45700" anchor="t" anchorCtr="0">
                  <a:noAutofit/>
                </a:bodyPr>
                <a:lstStyle/>
                <a:p>
                  <a:pPr marL="0" marR="0" lvl="0" indent="0" algn="ctr" rtl="0">
                    <a:spcBef>
                      <a:spcPts val="0"/>
                    </a:spcBef>
                    <a:spcAft>
                      <a:spcPts val="0"/>
                    </a:spcAft>
                    <a:buNone/>
                  </a:pPr>
                  <a:r>
                    <a:rPr lang="en-US" sz="1800" b="1">
                      <a:solidFill>
                        <a:srgbClr val="1EA29F"/>
                      </a:solidFill>
                      <a:latin typeface="Arial"/>
                      <a:ea typeface="Arial"/>
                      <a:cs typeface="Arial"/>
                      <a:sym typeface="Arial"/>
                    </a:rPr>
                    <a:t>Conference</a:t>
                  </a:r>
                </a:p>
              </p:txBody>
            </p:sp>
          </p:grpSp>
        </p:grpSp>
        <p:grpSp>
          <p:nvGrpSpPr>
            <p:cNvPr id="125" name="Shape 125"/>
            <p:cNvGrpSpPr/>
            <p:nvPr/>
          </p:nvGrpSpPr>
          <p:grpSpPr>
            <a:xfrm>
              <a:off x="5911022" y="4778308"/>
              <a:ext cx="3232977" cy="1189310"/>
              <a:chOff x="5608593" y="4778308"/>
              <a:chExt cx="3535407" cy="1189310"/>
            </a:xfrm>
          </p:grpSpPr>
          <p:cxnSp>
            <p:nvCxnSpPr>
              <p:cNvPr id="126" name="Shape 126"/>
              <p:cNvCxnSpPr/>
              <p:nvPr/>
            </p:nvCxnSpPr>
            <p:spPr>
              <a:xfrm>
                <a:off x="5608593" y="5934770"/>
                <a:ext cx="3535407" cy="0"/>
              </a:xfrm>
              <a:prstGeom prst="straightConnector1">
                <a:avLst/>
              </a:prstGeom>
              <a:noFill/>
              <a:ln w="19050" cap="flat" cmpd="sng">
                <a:solidFill>
                  <a:srgbClr val="3F3F3F"/>
                </a:solidFill>
                <a:prstDash val="solid"/>
                <a:miter lim="800000"/>
                <a:headEnd type="none" w="med" len="med"/>
                <a:tailEnd type="none" w="med" len="med"/>
              </a:ln>
            </p:spPr>
          </p:cxnSp>
          <p:grpSp>
            <p:nvGrpSpPr>
              <p:cNvPr id="127" name="Shape 127"/>
              <p:cNvGrpSpPr/>
              <p:nvPr/>
            </p:nvGrpSpPr>
            <p:grpSpPr>
              <a:xfrm>
                <a:off x="5630339" y="4778308"/>
                <a:ext cx="3377587" cy="1189310"/>
                <a:chOff x="788236" y="4756775"/>
                <a:chExt cx="3377587" cy="1189310"/>
              </a:xfrm>
            </p:grpSpPr>
            <p:sp>
              <p:nvSpPr>
                <p:cNvPr id="128" name="Shape 128"/>
                <p:cNvSpPr/>
                <p:nvPr/>
              </p:nvSpPr>
              <p:spPr>
                <a:xfrm>
                  <a:off x="902977" y="5322968"/>
                  <a:ext cx="3262846" cy="623117"/>
                </a:xfrm>
                <a:prstGeom prst="rect">
                  <a:avLst/>
                </a:prstGeom>
                <a:noFill/>
                <a:ln>
                  <a:noFill/>
                </a:ln>
              </p:spPr>
              <p:txBody>
                <a:bodyPr wrap="square" lIns="91425" tIns="45700" rIns="91425" bIns="45700" anchor="t" anchorCtr="0">
                  <a:noAutofit/>
                </a:bodyPr>
                <a:lstStyle/>
                <a:p>
                  <a:pPr marL="171450" marR="0" lvl="0" indent="-171450" algn="l" rtl="0">
                    <a:spcBef>
                      <a:spcPts val="0"/>
                    </a:spcBef>
                    <a:spcAft>
                      <a:spcPts val="0"/>
                    </a:spcAft>
                    <a:buClr>
                      <a:schemeClr val="dk1"/>
                    </a:buClr>
                    <a:buSzPts val="1200"/>
                    <a:buFont typeface="Arial"/>
                    <a:buChar char="•"/>
                  </a:pPr>
                  <a:r>
                    <a:rPr lang="en-US" sz="1200">
                      <a:solidFill>
                        <a:schemeClr val="dk1"/>
                      </a:solidFill>
                      <a:latin typeface="Calibri"/>
                      <a:ea typeface="Calibri"/>
                      <a:cs typeface="Calibri"/>
                      <a:sym typeface="Calibri"/>
                    </a:rPr>
                    <a:t>Organized by individual members</a:t>
                  </a:r>
                </a:p>
                <a:p>
                  <a:pPr marL="171450" marR="0" lvl="0" indent="-171450" algn="l" rtl="0">
                    <a:spcBef>
                      <a:spcPts val="0"/>
                    </a:spcBef>
                    <a:spcAft>
                      <a:spcPts val="0"/>
                    </a:spcAft>
                    <a:buClr>
                      <a:schemeClr val="dk1"/>
                    </a:buClr>
                    <a:buSzPts val="1200"/>
                    <a:buFont typeface="Arial"/>
                    <a:buChar char="•"/>
                  </a:pPr>
                  <a:r>
                    <a:rPr lang="en-US" sz="1200">
                      <a:solidFill>
                        <a:schemeClr val="dk1"/>
                      </a:solidFill>
                      <a:latin typeface="Calibri"/>
                      <a:ea typeface="Calibri"/>
                      <a:cs typeface="Calibri"/>
                      <a:sym typeface="Calibri"/>
                    </a:rPr>
                    <a:t>National or regional event</a:t>
                  </a:r>
                </a:p>
                <a:p>
                  <a:pPr marL="171450" marR="0" lvl="0" indent="-171450" algn="l" rtl="0">
                    <a:spcBef>
                      <a:spcPts val="0"/>
                    </a:spcBef>
                    <a:spcAft>
                      <a:spcPts val="0"/>
                    </a:spcAft>
                    <a:buClr>
                      <a:schemeClr val="dk1"/>
                    </a:buClr>
                    <a:buSzPts val="1200"/>
                    <a:buFont typeface="Arial"/>
                    <a:buChar char="•"/>
                  </a:pPr>
                  <a:r>
                    <a:rPr lang="en-US" sz="1200">
                      <a:solidFill>
                        <a:schemeClr val="dk1"/>
                      </a:solidFill>
                      <a:latin typeface="Calibri"/>
                      <a:ea typeface="Calibri"/>
                      <a:cs typeface="Calibri"/>
                      <a:sym typeface="Calibri"/>
                    </a:rPr>
                    <a:t>Typically 10-15 events per year</a:t>
                  </a:r>
                </a:p>
              </p:txBody>
            </p:sp>
            <p:sp>
              <p:nvSpPr>
                <p:cNvPr id="129" name="Shape 129"/>
                <p:cNvSpPr/>
                <p:nvPr/>
              </p:nvSpPr>
              <p:spPr>
                <a:xfrm>
                  <a:off x="788236" y="4756775"/>
                  <a:ext cx="2472458" cy="705753"/>
                </a:xfrm>
                <a:prstGeom prst="rect">
                  <a:avLst/>
                </a:prstGeom>
                <a:noFill/>
                <a:ln>
                  <a:noFill/>
                </a:ln>
              </p:spPr>
              <p:txBody>
                <a:bodyPr wrap="square" lIns="91425" tIns="45700" rIns="91425" bIns="45700" anchor="t" anchorCtr="0">
                  <a:noAutofit/>
                </a:bodyPr>
                <a:lstStyle/>
                <a:p>
                  <a:pPr marL="0" marR="0" lvl="0" indent="0" algn="ctr" rtl="0">
                    <a:spcBef>
                      <a:spcPts val="0"/>
                    </a:spcBef>
                    <a:spcAft>
                      <a:spcPts val="0"/>
                    </a:spcAft>
                    <a:buNone/>
                  </a:pPr>
                  <a:r>
                    <a:rPr lang="en-US" sz="1800" b="1">
                      <a:solidFill>
                        <a:srgbClr val="07809E"/>
                      </a:solidFill>
                      <a:latin typeface="Arial"/>
                      <a:ea typeface="Arial"/>
                      <a:cs typeface="Arial"/>
                      <a:sym typeface="Arial"/>
                    </a:rPr>
                    <a:t>Technical Colloquium</a:t>
                  </a:r>
                </a:p>
              </p:txBody>
            </p:sp>
          </p:grpSp>
        </p:grpSp>
        <p:grpSp>
          <p:nvGrpSpPr>
            <p:cNvPr id="130" name="Shape 130"/>
            <p:cNvGrpSpPr/>
            <p:nvPr/>
          </p:nvGrpSpPr>
          <p:grpSpPr>
            <a:xfrm>
              <a:off x="-123187" y="3914300"/>
              <a:ext cx="3075539" cy="1216884"/>
              <a:chOff x="-127844" y="3914300"/>
              <a:chExt cx="3191789" cy="1216884"/>
            </a:xfrm>
          </p:grpSpPr>
          <p:cxnSp>
            <p:nvCxnSpPr>
              <p:cNvPr id="131" name="Shape 131"/>
              <p:cNvCxnSpPr/>
              <p:nvPr/>
            </p:nvCxnSpPr>
            <p:spPr>
              <a:xfrm>
                <a:off x="43998" y="5097089"/>
                <a:ext cx="3019947" cy="0"/>
              </a:xfrm>
              <a:prstGeom prst="straightConnector1">
                <a:avLst/>
              </a:prstGeom>
              <a:noFill/>
              <a:ln w="19050" cap="flat" cmpd="sng">
                <a:solidFill>
                  <a:srgbClr val="3F3F3F"/>
                </a:solidFill>
                <a:prstDash val="solid"/>
                <a:miter lim="800000"/>
                <a:headEnd type="none" w="med" len="med"/>
                <a:tailEnd type="none" w="med" len="med"/>
              </a:ln>
            </p:spPr>
          </p:cxnSp>
          <p:grpSp>
            <p:nvGrpSpPr>
              <p:cNvPr id="132" name="Shape 132"/>
              <p:cNvGrpSpPr/>
              <p:nvPr/>
            </p:nvGrpSpPr>
            <p:grpSpPr>
              <a:xfrm>
                <a:off x="-127844" y="3914300"/>
                <a:ext cx="2869717" cy="1216884"/>
                <a:chOff x="731137" y="4933607"/>
                <a:chExt cx="2869717" cy="1216884"/>
              </a:xfrm>
            </p:grpSpPr>
            <p:sp>
              <p:nvSpPr>
                <p:cNvPr id="133" name="Shape 133"/>
                <p:cNvSpPr/>
                <p:nvPr/>
              </p:nvSpPr>
              <p:spPr>
                <a:xfrm>
                  <a:off x="731137" y="5349340"/>
                  <a:ext cx="2869717" cy="801151"/>
                </a:xfrm>
                <a:prstGeom prst="rect">
                  <a:avLst/>
                </a:prstGeom>
                <a:noFill/>
                <a:ln>
                  <a:noFill/>
                </a:ln>
              </p:spPr>
              <p:txBody>
                <a:bodyPr wrap="square" lIns="91425" tIns="45700" rIns="91425" bIns="45700" anchor="t" anchorCtr="0">
                  <a:noAutofit/>
                </a:bodyPr>
                <a:lstStyle/>
                <a:p>
                  <a:pPr marL="171450" marR="0" lvl="0" indent="-171450" algn="l" rtl="0">
                    <a:spcBef>
                      <a:spcPts val="0"/>
                    </a:spcBef>
                    <a:spcAft>
                      <a:spcPts val="0"/>
                    </a:spcAft>
                    <a:buClr>
                      <a:schemeClr val="dk1"/>
                    </a:buClr>
                    <a:buSzPts val="1200"/>
                    <a:buFont typeface="Arial"/>
                    <a:buChar char="•"/>
                  </a:pPr>
                  <a:r>
                    <a:rPr lang="en-US" sz="1200">
                      <a:solidFill>
                        <a:schemeClr val="dk1"/>
                      </a:solidFill>
                      <a:latin typeface="Calibri"/>
                      <a:ea typeface="Calibri"/>
                      <a:cs typeface="Calibri"/>
                      <a:sym typeface="Calibri"/>
                    </a:rPr>
                    <a:t>Four per year</a:t>
                  </a:r>
                </a:p>
                <a:p>
                  <a:pPr marL="171450" marR="0" lvl="0" indent="-171450" algn="l" rtl="0">
                    <a:spcBef>
                      <a:spcPts val="0"/>
                    </a:spcBef>
                    <a:spcAft>
                      <a:spcPts val="0"/>
                    </a:spcAft>
                    <a:buClr>
                      <a:schemeClr val="dk1"/>
                    </a:buClr>
                    <a:buSzPts val="1200"/>
                    <a:buFont typeface="Arial"/>
                    <a:buChar char="•"/>
                  </a:pPr>
                  <a:r>
                    <a:rPr lang="en-US" sz="1200">
                      <a:solidFill>
                        <a:schemeClr val="dk1"/>
                      </a:solidFill>
                      <a:latin typeface="Calibri"/>
                      <a:ea typeface="Calibri"/>
                      <a:cs typeface="Calibri"/>
                      <a:sym typeface="Calibri"/>
                    </a:rPr>
                    <a:t>Typically in each major region (Africa, Europe, Latin America, Asia)</a:t>
                  </a:r>
                </a:p>
                <a:p>
                  <a:pPr marL="171450" marR="0" lvl="0" indent="-171450" algn="l" rtl="0">
                    <a:spcBef>
                      <a:spcPts val="0"/>
                    </a:spcBef>
                    <a:spcAft>
                      <a:spcPts val="0"/>
                    </a:spcAft>
                    <a:buClr>
                      <a:schemeClr val="dk1"/>
                    </a:buClr>
                    <a:buSzPts val="1200"/>
                    <a:buFont typeface="Arial"/>
                    <a:buChar char="•"/>
                  </a:pPr>
                  <a:r>
                    <a:rPr lang="en-US" sz="1200">
                      <a:solidFill>
                        <a:schemeClr val="dk1"/>
                      </a:solidFill>
                      <a:latin typeface="Calibri"/>
                      <a:ea typeface="Calibri"/>
                      <a:cs typeface="Calibri"/>
                      <a:sym typeface="Calibri"/>
                    </a:rPr>
                    <a:t>Hosted by FIRST and often a partner</a:t>
                  </a:r>
                </a:p>
              </p:txBody>
            </p:sp>
            <p:sp>
              <p:nvSpPr>
                <p:cNvPr id="134" name="Shape 134"/>
                <p:cNvSpPr/>
                <p:nvPr/>
              </p:nvSpPr>
              <p:spPr>
                <a:xfrm>
                  <a:off x="798509" y="4933607"/>
                  <a:ext cx="1732442" cy="356067"/>
                </a:xfrm>
                <a:prstGeom prst="rect">
                  <a:avLst/>
                </a:prstGeom>
                <a:noFill/>
                <a:ln>
                  <a:noFill/>
                </a:ln>
              </p:spPr>
              <p:txBody>
                <a:bodyPr wrap="square" lIns="91425" tIns="45700" rIns="91425" bIns="45700" anchor="t" anchorCtr="0">
                  <a:noAutofit/>
                </a:bodyPr>
                <a:lstStyle/>
                <a:p>
                  <a:pPr marL="0" marR="0" lvl="0" indent="0" algn="l" rtl="0">
                    <a:spcBef>
                      <a:spcPts val="0"/>
                    </a:spcBef>
                    <a:spcAft>
                      <a:spcPts val="0"/>
                    </a:spcAft>
                    <a:buNone/>
                  </a:pPr>
                  <a:r>
                    <a:rPr lang="en-US" sz="1800" b="1">
                      <a:solidFill>
                        <a:srgbClr val="58697B"/>
                      </a:solidFill>
                      <a:latin typeface="Arial"/>
                      <a:ea typeface="Arial"/>
                      <a:cs typeface="Arial"/>
                      <a:sym typeface="Arial"/>
                    </a:rPr>
                    <a:t>Symposium</a:t>
                  </a:r>
                </a:p>
              </p:txBody>
            </p:sp>
          </p:grpSp>
        </p:grpSp>
        <p:grpSp>
          <p:nvGrpSpPr>
            <p:cNvPr id="135" name="Shape 135"/>
            <p:cNvGrpSpPr/>
            <p:nvPr/>
          </p:nvGrpSpPr>
          <p:grpSpPr>
            <a:xfrm>
              <a:off x="2427177" y="1428248"/>
              <a:ext cx="3927652" cy="4844242"/>
              <a:chOff x="1959114" y="243157"/>
              <a:chExt cx="5193910" cy="6406007"/>
            </a:xfrm>
          </p:grpSpPr>
          <p:sp>
            <p:nvSpPr>
              <p:cNvPr id="136" name="Shape 136"/>
              <p:cNvSpPr/>
              <p:nvPr/>
            </p:nvSpPr>
            <p:spPr>
              <a:xfrm rot="-2724189">
                <a:off x="4189433" y="3209563"/>
                <a:ext cx="2011500" cy="3200070"/>
              </a:xfrm>
              <a:custGeom>
                <a:avLst/>
                <a:gdLst/>
                <a:ahLst/>
                <a:cxnLst/>
                <a:rect l="0" t="0" r="0" b="0"/>
                <a:pathLst>
                  <a:path w="120000" h="120000" extrusionOk="0">
                    <a:moveTo>
                      <a:pt x="60012" y="0"/>
                    </a:moveTo>
                    <a:lnTo>
                      <a:pt x="85306" y="15982"/>
                    </a:lnTo>
                    <a:lnTo>
                      <a:pt x="72764" y="16398"/>
                    </a:lnTo>
                    <a:cubicBezTo>
                      <a:pt x="72692" y="18352"/>
                      <a:pt x="72388" y="21278"/>
                      <a:pt x="72316" y="23233"/>
                    </a:cubicBezTo>
                    <a:lnTo>
                      <a:pt x="119561" y="22953"/>
                    </a:lnTo>
                    <a:cubicBezTo>
                      <a:pt x="119780" y="33085"/>
                      <a:pt x="119780" y="43077"/>
                      <a:pt x="120000" y="53209"/>
                    </a:cubicBezTo>
                    <a:lnTo>
                      <a:pt x="108002" y="53209"/>
                    </a:lnTo>
                    <a:lnTo>
                      <a:pt x="108002" y="45467"/>
                    </a:lnTo>
                    <a:lnTo>
                      <a:pt x="83369" y="60952"/>
                    </a:lnTo>
                    <a:lnTo>
                      <a:pt x="108002" y="76437"/>
                    </a:lnTo>
                    <a:lnTo>
                      <a:pt x="108002" y="68694"/>
                    </a:lnTo>
                    <a:lnTo>
                      <a:pt x="120000" y="68694"/>
                    </a:lnTo>
                    <a:lnTo>
                      <a:pt x="120000" y="98671"/>
                    </a:lnTo>
                    <a:lnTo>
                      <a:pt x="72316" y="98671"/>
                    </a:lnTo>
                    <a:cubicBezTo>
                      <a:pt x="72243" y="100723"/>
                      <a:pt x="72169" y="102775"/>
                      <a:pt x="72096" y="104827"/>
                    </a:cubicBezTo>
                    <a:lnTo>
                      <a:pt x="84858" y="104551"/>
                    </a:lnTo>
                    <a:lnTo>
                      <a:pt x="60006" y="120000"/>
                    </a:lnTo>
                    <a:lnTo>
                      <a:pt x="36471" y="105111"/>
                    </a:lnTo>
                    <a:lnTo>
                      <a:pt x="47683" y="104967"/>
                    </a:lnTo>
                    <a:lnTo>
                      <a:pt x="47683" y="98671"/>
                    </a:lnTo>
                    <a:lnTo>
                      <a:pt x="445" y="98395"/>
                    </a:lnTo>
                    <a:cubicBezTo>
                      <a:pt x="296" y="88495"/>
                      <a:pt x="148" y="78595"/>
                      <a:pt x="0" y="68695"/>
                    </a:cubicBezTo>
                    <a:lnTo>
                      <a:pt x="11837" y="68695"/>
                    </a:lnTo>
                    <a:lnTo>
                      <a:pt x="11837" y="76437"/>
                    </a:lnTo>
                    <a:lnTo>
                      <a:pt x="36469" y="60952"/>
                    </a:lnTo>
                    <a:lnTo>
                      <a:pt x="11837" y="45467"/>
                    </a:lnTo>
                    <a:lnTo>
                      <a:pt x="11837" y="53209"/>
                    </a:lnTo>
                    <a:lnTo>
                      <a:pt x="0" y="53209"/>
                    </a:lnTo>
                    <a:cubicBezTo>
                      <a:pt x="74" y="43171"/>
                      <a:pt x="373" y="32717"/>
                      <a:pt x="448" y="22679"/>
                    </a:cubicBezTo>
                    <a:lnTo>
                      <a:pt x="47245" y="22953"/>
                    </a:lnTo>
                    <a:cubicBezTo>
                      <a:pt x="47175" y="20535"/>
                      <a:pt x="47543" y="18396"/>
                      <a:pt x="47473" y="15978"/>
                    </a:cubicBezTo>
                    <a:lnTo>
                      <a:pt x="34937" y="15838"/>
                    </a:lnTo>
                    <a:lnTo>
                      <a:pt x="60012" y="0"/>
                    </a:lnTo>
                    <a:close/>
                  </a:path>
                </a:pathLst>
              </a:custGeom>
              <a:solidFill>
                <a:srgbClr val="07809E"/>
              </a:solidFill>
              <a:ln w="9525" cap="flat" cmpd="sng">
                <a:solidFill>
                  <a:schemeClr val="lt1"/>
                </a:solidFill>
                <a:prstDash val="solid"/>
                <a:miter lim="800000"/>
                <a:headEnd type="none" w="med" len="med"/>
                <a:tailEnd type="none" w="med" len="med"/>
              </a:ln>
            </p:spPr>
            <p:txBody>
              <a:bodyPr wrap="square" lIns="91425" tIns="45700" rIns="91425" bIns="45700" anchor="ctr" anchorCtr="0">
                <a:noAutofit/>
              </a:bodyPr>
              <a:lstStyle/>
              <a:p>
                <a:pPr marL="0" marR="0" lvl="0" indent="0" algn="ctr" rtl="0">
                  <a:spcBef>
                    <a:spcPts val="0"/>
                  </a:spcBef>
                  <a:spcAft>
                    <a:spcPts val="0"/>
                  </a:spcAft>
                  <a:buNone/>
                </a:pPr>
                <a:endParaRPr sz="825" b="1">
                  <a:solidFill>
                    <a:schemeClr val="lt1"/>
                  </a:solidFill>
                  <a:latin typeface="Calibri"/>
                  <a:ea typeface="Calibri"/>
                  <a:cs typeface="Calibri"/>
                  <a:sym typeface="Calibri"/>
                </a:endParaRPr>
              </a:p>
            </p:txBody>
          </p:sp>
          <p:sp>
            <p:nvSpPr>
              <p:cNvPr id="137" name="Shape 137"/>
              <p:cNvSpPr/>
              <p:nvPr/>
            </p:nvSpPr>
            <p:spPr>
              <a:xfrm rot="-8124189">
                <a:off x="2781913" y="1959505"/>
                <a:ext cx="2015331" cy="3170260"/>
              </a:xfrm>
              <a:custGeom>
                <a:avLst/>
                <a:gdLst/>
                <a:ahLst/>
                <a:cxnLst/>
                <a:rect l="0" t="0" r="0" b="0"/>
                <a:pathLst>
                  <a:path w="120000" h="120000" extrusionOk="0">
                    <a:moveTo>
                      <a:pt x="60112" y="0"/>
                    </a:moveTo>
                    <a:lnTo>
                      <a:pt x="86015" y="16555"/>
                    </a:lnTo>
                    <a:lnTo>
                      <a:pt x="72621" y="16410"/>
                    </a:lnTo>
                    <a:cubicBezTo>
                      <a:pt x="72549" y="18383"/>
                      <a:pt x="72477" y="20355"/>
                      <a:pt x="72405" y="22328"/>
                    </a:cubicBezTo>
                    <a:lnTo>
                      <a:pt x="120000" y="22328"/>
                    </a:lnTo>
                    <a:lnTo>
                      <a:pt x="120000" y="52585"/>
                    </a:lnTo>
                    <a:lnTo>
                      <a:pt x="108024" y="52585"/>
                    </a:lnTo>
                    <a:lnTo>
                      <a:pt x="108024" y="44770"/>
                    </a:lnTo>
                    <a:lnTo>
                      <a:pt x="83438" y="60400"/>
                    </a:lnTo>
                    <a:lnTo>
                      <a:pt x="108024" y="76030"/>
                    </a:lnTo>
                    <a:lnTo>
                      <a:pt x="108024" y="68215"/>
                    </a:lnTo>
                    <a:lnTo>
                      <a:pt x="119996" y="68495"/>
                    </a:lnTo>
                    <a:cubicBezTo>
                      <a:pt x="119997" y="78487"/>
                      <a:pt x="119998" y="88480"/>
                      <a:pt x="120000" y="98472"/>
                    </a:cubicBezTo>
                    <a:lnTo>
                      <a:pt x="72405" y="98472"/>
                    </a:lnTo>
                    <a:cubicBezTo>
                      <a:pt x="72332" y="100543"/>
                      <a:pt x="72259" y="102614"/>
                      <a:pt x="72186" y="104685"/>
                    </a:cubicBezTo>
                    <a:lnTo>
                      <a:pt x="84923" y="104407"/>
                    </a:lnTo>
                    <a:lnTo>
                      <a:pt x="60118" y="120000"/>
                    </a:lnTo>
                    <a:lnTo>
                      <a:pt x="36627" y="104972"/>
                    </a:lnTo>
                    <a:lnTo>
                      <a:pt x="47819" y="104826"/>
                    </a:lnTo>
                    <a:lnTo>
                      <a:pt x="47819" y="98472"/>
                    </a:lnTo>
                    <a:lnTo>
                      <a:pt x="669" y="98193"/>
                    </a:lnTo>
                    <a:cubicBezTo>
                      <a:pt x="521" y="88201"/>
                      <a:pt x="373" y="78208"/>
                      <a:pt x="225" y="68215"/>
                    </a:cubicBezTo>
                    <a:lnTo>
                      <a:pt x="12040" y="68215"/>
                    </a:lnTo>
                    <a:lnTo>
                      <a:pt x="12040" y="76030"/>
                    </a:lnTo>
                    <a:lnTo>
                      <a:pt x="36626" y="60400"/>
                    </a:lnTo>
                    <a:lnTo>
                      <a:pt x="12040" y="44770"/>
                    </a:lnTo>
                    <a:lnTo>
                      <a:pt x="12040" y="52585"/>
                    </a:lnTo>
                    <a:lnTo>
                      <a:pt x="225" y="52585"/>
                    </a:lnTo>
                    <a:lnTo>
                      <a:pt x="0" y="22748"/>
                    </a:lnTo>
                    <a:lnTo>
                      <a:pt x="47819" y="22328"/>
                    </a:lnTo>
                    <a:lnTo>
                      <a:pt x="47819" y="15988"/>
                    </a:lnTo>
                    <a:lnTo>
                      <a:pt x="34865" y="15845"/>
                    </a:lnTo>
                    <a:lnTo>
                      <a:pt x="60112" y="0"/>
                    </a:lnTo>
                    <a:close/>
                  </a:path>
                </a:pathLst>
              </a:custGeom>
              <a:solidFill>
                <a:srgbClr val="005F10"/>
              </a:solidFill>
              <a:ln w="9525" cap="flat" cmpd="sng">
                <a:solidFill>
                  <a:schemeClr val="lt1"/>
                </a:solidFill>
                <a:prstDash val="solid"/>
                <a:miter lim="800000"/>
                <a:headEnd type="none" w="med" len="med"/>
                <a:tailEnd type="none" w="med" len="med"/>
              </a:ln>
            </p:spPr>
            <p:txBody>
              <a:bodyPr wrap="square" lIns="91425" tIns="45700" rIns="91425" bIns="45700" anchor="ctr" anchorCtr="0">
                <a:noAutofit/>
              </a:bodyPr>
              <a:lstStyle/>
              <a:p>
                <a:pPr marL="0" marR="0" lvl="0" indent="0" algn="ctr" rtl="0">
                  <a:spcBef>
                    <a:spcPts val="0"/>
                  </a:spcBef>
                  <a:spcAft>
                    <a:spcPts val="0"/>
                  </a:spcAft>
                  <a:buNone/>
                </a:pPr>
                <a:endParaRPr sz="825" b="1">
                  <a:solidFill>
                    <a:schemeClr val="lt1"/>
                  </a:solidFill>
                  <a:latin typeface="Calibri"/>
                  <a:ea typeface="Calibri"/>
                  <a:cs typeface="Calibri"/>
                  <a:sym typeface="Calibri"/>
                </a:endParaRPr>
              </a:p>
            </p:txBody>
          </p:sp>
          <p:sp>
            <p:nvSpPr>
              <p:cNvPr id="138" name="Shape 138"/>
              <p:cNvSpPr/>
              <p:nvPr/>
            </p:nvSpPr>
            <p:spPr>
              <a:xfrm rot="-2724189">
                <a:off x="4306504" y="488331"/>
                <a:ext cx="2016658" cy="3174513"/>
              </a:xfrm>
              <a:custGeom>
                <a:avLst/>
                <a:gdLst/>
                <a:ahLst/>
                <a:cxnLst/>
                <a:rect l="0" t="0" r="0" b="0"/>
                <a:pathLst>
                  <a:path w="120000" h="120000" extrusionOk="0">
                    <a:moveTo>
                      <a:pt x="60135" y="0"/>
                    </a:moveTo>
                    <a:lnTo>
                      <a:pt x="85377" y="15982"/>
                    </a:lnTo>
                    <a:lnTo>
                      <a:pt x="72861" y="16398"/>
                    </a:lnTo>
                    <a:cubicBezTo>
                      <a:pt x="72789" y="18352"/>
                      <a:pt x="72485" y="21278"/>
                      <a:pt x="72413" y="23233"/>
                    </a:cubicBezTo>
                    <a:lnTo>
                      <a:pt x="119562" y="22953"/>
                    </a:lnTo>
                    <a:cubicBezTo>
                      <a:pt x="119781" y="33085"/>
                      <a:pt x="119781" y="43077"/>
                      <a:pt x="120000" y="53209"/>
                    </a:cubicBezTo>
                    <a:lnTo>
                      <a:pt x="108026" y="53209"/>
                    </a:lnTo>
                    <a:lnTo>
                      <a:pt x="108026" y="45467"/>
                    </a:lnTo>
                    <a:lnTo>
                      <a:pt x="83444" y="60952"/>
                    </a:lnTo>
                    <a:lnTo>
                      <a:pt x="108026" y="76437"/>
                    </a:lnTo>
                    <a:lnTo>
                      <a:pt x="108026" y="68694"/>
                    </a:lnTo>
                    <a:lnTo>
                      <a:pt x="120000" y="68694"/>
                    </a:lnTo>
                    <a:lnTo>
                      <a:pt x="120000" y="98671"/>
                    </a:lnTo>
                    <a:lnTo>
                      <a:pt x="72413" y="98671"/>
                    </a:lnTo>
                    <a:cubicBezTo>
                      <a:pt x="72340" y="100723"/>
                      <a:pt x="72267" y="102775"/>
                      <a:pt x="72194" y="104827"/>
                    </a:cubicBezTo>
                    <a:lnTo>
                      <a:pt x="84930" y="104551"/>
                    </a:lnTo>
                    <a:lnTo>
                      <a:pt x="60129" y="120000"/>
                    </a:lnTo>
                    <a:lnTo>
                      <a:pt x="36642" y="105111"/>
                    </a:lnTo>
                    <a:lnTo>
                      <a:pt x="47831" y="104967"/>
                    </a:lnTo>
                    <a:lnTo>
                      <a:pt x="47831" y="98671"/>
                    </a:lnTo>
                    <a:lnTo>
                      <a:pt x="26" y="98531"/>
                    </a:lnTo>
                    <a:cubicBezTo>
                      <a:pt x="-121" y="88631"/>
                      <a:pt x="393" y="78595"/>
                      <a:pt x="245" y="68695"/>
                    </a:cubicBezTo>
                    <a:lnTo>
                      <a:pt x="10960" y="68273"/>
                    </a:lnTo>
                    <a:cubicBezTo>
                      <a:pt x="10963" y="70576"/>
                      <a:pt x="10957" y="73713"/>
                      <a:pt x="10961" y="76016"/>
                    </a:cubicBezTo>
                    <a:lnTo>
                      <a:pt x="34207" y="61636"/>
                    </a:lnTo>
                    <a:cubicBezTo>
                      <a:pt x="25210" y="56054"/>
                      <a:pt x="18185" y="51453"/>
                      <a:pt x="10066" y="46153"/>
                    </a:cubicBezTo>
                    <a:cubicBezTo>
                      <a:pt x="10063" y="49011"/>
                      <a:pt x="10729" y="51178"/>
                      <a:pt x="10726" y="54037"/>
                    </a:cubicBezTo>
                    <a:lnTo>
                      <a:pt x="20" y="53625"/>
                    </a:lnTo>
                    <a:cubicBezTo>
                      <a:pt x="94" y="43587"/>
                      <a:pt x="618" y="32717"/>
                      <a:pt x="692" y="22679"/>
                    </a:cubicBezTo>
                    <a:lnTo>
                      <a:pt x="47394" y="22953"/>
                    </a:lnTo>
                    <a:cubicBezTo>
                      <a:pt x="47324" y="20535"/>
                      <a:pt x="47692" y="18396"/>
                      <a:pt x="47622" y="15978"/>
                    </a:cubicBezTo>
                    <a:lnTo>
                      <a:pt x="35112" y="15838"/>
                    </a:lnTo>
                    <a:lnTo>
                      <a:pt x="60135" y="0"/>
                    </a:lnTo>
                    <a:close/>
                  </a:path>
                </a:pathLst>
              </a:custGeom>
              <a:solidFill>
                <a:srgbClr val="1EA29F"/>
              </a:solidFill>
              <a:ln w="9525" cap="flat" cmpd="sng">
                <a:solidFill>
                  <a:schemeClr val="lt1"/>
                </a:solidFill>
                <a:prstDash val="solid"/>
                <a:miter lim="800000"/>
                <a:headEnd type="none" w="med" len="med"/>
                <a:tailEnd type="none" w="med" len="med"/>
              </a:ln>
            </p:spPr>
            <p:txBody>
              <a:bodyPr wrap="square" lIns="91425" tIns="45700" rIns="91425" bIns="45700" anchor="ctr" anchorCtr="0">
                <a:noAutofit/>
              </a:bodyPr>
              <a:lstStyle/>
              <a:p>
                <a:pPr marL="0" marR="0" lvl="0" indent="0" algn="ctr" rtl="0">
                  <a:spcBef>
                    <a:spcPts val="0"/>
                  </a:spcBef>
                  <a:spcAft>
                    <a:spcPts val="0"/>
                  </a:spcAft>
                  <a:buNone/>
                </a:pPr>
                <a:endParaRPr sz="825" b="1">
                  <a:solidFill>
                    <a:schemeClr val="lt1"/>
                  </a:solidFill>
                  <a:latin typeface="Calibri"/>
                  <a:ea typeface="Calibri"/>
                  <a:cs typeface="Calibri"/>
                  <a:sym typeface="Calibri"/>
                </a:endParaRPr>
              </a:p>
            </p:txBody>
          </p:sp>
        </p:grpSp>
      </p:grpSp>
      <p:pic>
        <p:nvPicPr>
          <p:cNvPr id="139" name="Shape 139"/>
          <p:cNvPicPr preferRelativeResize="0"/>
          <p:nvPr/>
        </p:nvPicPr>
        <p:blipFill rotWithShape="1">
          <a:blip r:embed="rId3">
            <a:alphaModFix/>
          </a:blip>
          <a:srcRect/>
          <a:stretch/>
        </p:blipFill>
        <p:spPr>
          <a:xfrm>
            <a:off x="1644058" y="2905926"/>
            <a:ext cx="1274353" cy="1229851"/>
          </a:xfrm>
          <a:prstGeom prst="rect">
            <a:avLst/>
          </a:prstGeom>
          <a:noFill/>
          <a:ln>
            <a:noFill/>
          </a:ln>
        </p:spPr>
      </p:pic>
      <p:pic>
        <p:nvPicPr>
          <p:cNvPr id="140" name="Shape 140"/>
          <p:cNvPicPr preferRelativeResize="0"/>
          <p:nvPr/>
        </p:nvPicPr>
        <p:blipFill rotWithShape="1">
          <a:blip r:embed="rId4">
            <a:alphaModFix/>
          </a:blip>
          <a:srcRect/>
          <a:stretch/>
        </p:blipFill>
        <p:spPr>
          <a:xfrm>
            <a:off x="7739171" y="3737688"/>
            <a:ext cx="1170517" cy="1239292"/>
          </a:xfrm>
          <a:prstGeom prst="rect">
            <a:avLst/>
          </a:prstGeom>
          <a:noFill/>
          <a:ln>
            <a:noFill/>
          </a:ln>
        </p:spPr>
      </p:pic>
      <p:pic>
        <p:nvPicPr>
          <p:cNvPr id="141" name="Shape 141"/>
          <p:cNvPicPr preferRelativeResize="0"/>
          <p:nvPr/>
        </p:nvPicPr>
        <p:blipFill rotWithShape="1">
          <a:blip r:embed="rId5">
            <a:alphaModFix/>
          </a:blip>
          <a:srcRect/>
          <a:stretch/>
        </p:blipFill>
        <p:spPr>
          <a:xfrm>
            <a:off x="7226700" y="1556228"/>
            <a:ext cx="1256823" cy="1251428"/>
          </a:xfrm>
          <a:prstGeom prst="rect">
            <a:avLst/>
          </a:prstGeom>
          <a:noFill/>
          <a:ln>
            <a:noFill/>
          </a:ln>
        </p:spPr>
      </p:pic>
      <p:sp>
        <p:nvSpPr>
          <p:cNvPr id="142" name="Shape 142"/>
          <p:cNvSpPr txBox="1"/>
          <p:nvPr/>
        </p:nvSpPr>
        <p:spPr>
          <a:xfrm>
            <a:off x="457200" y="365126"/>
            <a:ext cx="8292704" cy="879475"/>
          </a:xfrm>
          <a:prstGeom prst="rect">
            <a:avLst/>
          </a:prstGeom>
          <a:noFill/>
          <a:ln>
            <a:noFill/>
          </a:ln>
        </p:spPr>
        <p:txBody>
          <a:bodyPr wrap="square" lIns="91425" tIns="45700" rIns="91425" bIns="45700" anchor="t" anchorCtr="0">
            <a:noAutofit/>
          </a:bodyPr>
          <a:lstStyle/>
          <a:p>
            <a:pPr marL="0" marR="0" lvl="0" indent="0" algn="l" rtl="0">
              <a:lnSpc>
                <a:spcPct val="90000"/>
              </a:lnSpc>
              <a:spcBef>
                <a:spcPts val="0"/>
              </a:spcBef>
              <a:spcAft>
                <a:spcPts val="0"/>
              </a:spcAft>
              <a:buNone/>
            </a:pPr>
            <a:r>
              <a:rPr lang="en-US" sz="3000" b="1">
                <a:solidFill>
                  <a:schemeClr val="dk1"/>
                </a:solidFill>
                <a:latin typeface="Calibri"/>
                <a:ea typeface="Calibri"/>
                <a:cs typeface="Calibri"/>
                <a:sym typeface="Calibri"/>
              </a:rPr>
              <a:t>Events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Shape 147"/>
          <p:cNvSpPr txBox="1"/>
          <p:nvPr/>
        </p:nvSpPr>
        <p:spPr>
          <a:xfrm>
            <a:off x="2819400" y="5564982"/>
            <a:ext cx="6324600" cy="369332"/>
          </a:xfrm>
          <a:prstGeom prst="rect">
            <a:avLst/>
          </a:prstGeom>
          <a:solidFill>
            <a:schemeClr val="lt1"/>
          </a:solidFill>
          <a:ln>
            <a:noFill/>
          </a:ln>
        </p:spPr>
        <p:txBody>
          <a:bodyPr wrap="square" lIns="91425" tIns="45700" rIns="91425" bIns="45700" anchor="t" anchorCtr="0">
            <a:no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
        <p:nvSpPr>
          <p:cNvPr id="148" name="Shape 148"/>
          <p:cNvSpPr txBox="1"/>
          <p:nvPr/>
        </p:nvSpPr>
        <p:spPr>
          <a:xfrm>
            <a:off x="514350" y="1085850"/>
            <a:ext cx="6172200" cy="857250"/>
          </a:xfrm>
          <a:prstGeom prst="rect">
            <a:avLst/>
          </a:prstGeom>
          <a:noFill/>
          <a:ln>
            <a:noFill/>
          </a:ln>
        </p:spPr>
        <p:txBody>
          <a:bodyPr wrap="square" lIns="91425" tIns="45700" rIns="91425" bIns="45700" anchor="ctr" anchorCtr="0">
            <a:noAutofit/>
          </a:bodyPr>
          <a:lstStyle/>
          <a:p>
            <a:pPr marL="0" marR="0" lvl="0" indent="-171450" algn="l" rtl="0">
              <a:spcBef>
                <a:spcPts val="0"/>
              </a:spcBef>
              <a:spcAft>
                <a:spcPts val="0"/>
              </a:spcAft>
              <a:buClr>
                <a:srgbClr val="000000"/>
              </a:buClr>
              <a:buSzPts val="2700"/>
              <a:buFont typeface="Times New Roman"/>
              <a:buNone/>
            </a:pPr>
            <a:r>
              <a:rPr lang="en-US" sz="2700" b="1">
                <a:solidFill>
                  <a:srgbClr val="000000"/>
                </a:solidFill>
                <a:latin typeface="Calibri"/>
                <a:ea typeface="Calibri"/>
                <a:cs typeface="Calibri"/>
                <a:sym typeface="Calibri"/>
              </a:rPr>
              <a:t>Events</a:t>
            </a:r>
          </a:p>
        </p:txBody>
      </p:sp>
      <p:pic>
        <p:nvPicPr>
          <p:cNvPr id="150" name="Shape 150"/>
          <p:cNvPicPr preferRelativeResize="0"/>
          <p:nvPr/>
        </p:nvPicPr>
        <p:blipFill rotWithShape="1">
          <a:blip r:embed="rId3">
            <a:alphaModFix/>
          </a:blip>
          <a:srcRect/>
          <a:stretch/>
        </p:blipFill>
        <p:spPr>
          <a:xfrm>
            <a:off x="3800475" y="5562600"/>
            <a:ext cx="5267325" cy="323850"/>
          </a:xfrm>
          <a:prstGeom prst="rect">
            <a:avLst/>
          </a:prstGeom>
          <a:noFill/>
          <a:ln>
            <a:noFill/>
          </a:ln>
        </p:spPr>
      </p:pic>
      <p:sp>
        <p:nvSpPr>
          <p:cNvPr id="151" name="Shape 151"/>
          <p:cNvSpPr txBox="1"/>
          <p:nvPr/>
        </p:nvSpPr>
        <p:spPr>
          <a:xfrm>
            <a:off x="457200" y="365126"/>
            <a:ext cx="8292704" cy="879475"/>
          </a:xfrm>
          <a:prstGeom prst="rect">
            <a:avLst/>
          </a:prstGeom>
          <a:noFill/>
          <a:ln>
            <a:noFill/>
          </a:ln>
        </p:spPr>
        <p:txBody>
          <a:bodyPr wrap="square" lIns="91425" tIns="45700" rIns="91425" bIns="45700" anchor="t" anchorCtr="0">
            <a:noAutofit/>
          </a:bodyPr>
          <a:lstStyle/>
          <a:p>
            <a:pPr marL="0" marR="0" lvl="0" indent="0" algn="l" rtl="0">
              <a:lnSpc>
                <a:spcPct val="90000"/>
              </a:lnSpc>
              <a:spcBef>
                <a:spcPts val="0"/>
              </a:spcBef>
              <a:spcAft>
                <a:spcPts val="0"/>
              </a:spcAft>
              <a:buNone/>
            </a:pPr>
            <a:r>
              <a:rPr lang="en-US" sz="3000" b="1" dirty="0">
                <a:solidFill>
                  <a:schemeClr val="dk1"/>
                </a:solidFill>
                <a:latin typeface="Calibri"/>
                <a:ea typeface="Calibri"/>
                <a:cs typeface="Calibri"/>
                <a:sym typeface="Calibri"/>
              </a:rPr>
              <a:t>Global events 2017-2018</a:t>
            </a:r>
          </a:p>
        </p:txBody>
      </p:sp>
      <p:pic>
        <p:nvPicPr>
          <p:cNvPr id="7" name="Picture 6">
            <a:extLst>
              <a:ext uri="{FF2B5EF4-FFF2-40B4-BE49-F238E27FC236}">
                <a16:creationId xmlns:a16="http://schemas.microsoft.com/office/drawing/2014/main" id="{779462AA-E1E5-494C-9953-7C05DC244D21}"/>
              </a:ext>
            </a:extLst>
          </p:cNvPr>
          <p:cNvPicPr/>
          <p:nvPr/>
        </p:nvPicPr>
        <p:blipFill>
          <a:blip r:embed="rId4"/>
          <a:stretch>
            <a:fillRect/>
          </a:stretch>
        </p:blipFill>
        <p:spPr>
          <a:xfrm>
            <a:off x="327468" y="1033124"/>
            <a:ext cx="8552167" cy="4481612"/>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Shape 156"/>
          <p:cNvSpPr txBox="1"/>
          <p:nvPr/>
        </p:nvSpPr>
        <p:spPr>
          <a:xfrm>
            <a:off x="457200" y="990600"/>
            <a:ext cx="8324850" cy="5241532"/>
          </a:xfrm>
          <a:prstGeom prst="rect">
            <a:avLst/>
          </a:prstGeom>
          <a:noFill/>
          <a:ln>
            <a:noFill/>
          </a:ln>
        </p:spPr>
        <p:txBody>
          <a:bodyPr wrap="square" lIns="67500" tIns="35100" rIns="67500" bIns="35100" anchor="t" anchorCtr="0">
            <a:noAutofit/>
          </a:bodyPr>
          <a:lstStyle/>
          <a:p>
            <a:pPr marL="257175" marR="0" lvl="0" indent="-257175" algn="l" rtl="0">
              <a:spcBef>
                <a:spcPts val="0"/>
              </a:spcBef>
              <a:spcAft>
                <a:spcPts val="0"/>
              </a:spcAft>
              <a:buClr>
                <a:srgbClr val="000000"/>
              </a:buClr>
              <a:buSzPts val="2400"/>
              <a:buFont typeface="Arial"/>
              <a:buChar char="•"/>
            </a:pPr>
            <a:r>
              <a:rPr lang="en-US" sz="2400">
                <a:solidFill>
                  <a:srgbClr val="000000"/>
                </a:solidFill>
                <a:latin typeface="Calibri"/>
                <a:ea typeface="Calibri"/>
                <a:cs typeface="Calibri"/>
                <a:sym typeface="Calibri"/>
              </a:rPr>
              <a:t>FIRST maintains a </a:t>
            </a:r>
            <a:r>
              <a:rPr lang="en-US" sz="2400" b="1">
                <a:solidFill>
                  <a:srgbClr val="000000"/>
                </a:solidFill>
                <a:latin typeface="Calibri"/>
                <a:ea typeface="Calibri"/>
                <a:cs typeface="Calibri"/>
                <a:sym typeface="Calibri"/>
              </a:rPr>
              <a:t>CSIRT and PSIRT Services Framework</a:t>
            </a:r>
          </a:p>
          <a:p>
            <a:pPr marL="814388" marR="0" lvl="1" indent="-257175" algn="l" rtl="0">
              <a:spcBef>
                <a:spcPts val="0"/>
              </a:spcBef>
              <a:spcAft>
                <a:spcPts val="0"/>
              </a:spcAft>
              <a:buClr>
                <a:srgbClr val="000000"/>
              </a:buClr>
              <a:buSzPts val="2400"/>
              <a:buFont typeface="Arial"/>
              <a:buChar char="•"/>
            </a:pPr>
            <a:r>
              <a:rPr lang="en-US" sz="2400" b="0" i="0" u="none" strike="noStrike" cap="none">
                <a:solidFill>
                  <a:srgbClr val="000000"/>
                </a:solidFill>
                <a:latin typeface="Calibri"/>
                <a:ea typeface="Calibri"/>
                <a:cs typeface="Calibri"/>
                <a:sym typeface="Calibri"/>
              </a:rPr>
              <a:t>Details all services typically offered by CSIRT</a:t>
            </a:r>
          </a:p>
          <a:p>
            <a:pPr marL="814388" marR="0" lvl="1" indent="-257175" algn="l" rtl="0">
              <a:spcBef>
                <a:spcPts val="0"/>
              </a:spcBef>
              <a:spcAft>
                <a:spcPts val="0"/>
              </a:spcAft>
              <a:buClr>
                <a:srgbClr val="000000"/>
              </a:buClr>
              <a:buSzPts val="2400"/>
              <a:buFont typeface="Arial"/>
              <a:buChar char="•"/>
            </a:pPr>
            <a:r>
              <a:rPr lang="en-US" sz="2400" b="0" i="0" u="none" strike="noStrike" cap="none">
                <a:solidFill>
                  <a:srgbClr val="000000"/>
                </a:solidFill>
                <a:latin typeface="Calibri"/>
                <a:ea typeface="Calibri"/>
                <a:cs typeface="Calibri"/>
                <a:sym typeface="Calibri"/>
              </a:rPr>
              <a:t>Offers a roadmap and guide for CSIRT as they expand capability</a:t>
            </a:r>
            <a:br>
              <a:rPr lang="en-US" sz="2400" b="0" i="0" u="none" strike="noStrike" cap="none">
                <a:solidFill>
                  <a:srgbClr val="000000"/>
                </a:solidFill>
                <a:latin typeface="Calibri"/>
                <a:ea typeface="Calibri"/>
                <a:cs typeface="Calibri"/>
                <a:sym typeface="Calibri"/>
              </a:rPr>
            </a:br>
            <a:endParaRPr lang="en-US" sz="2400" b="0" i="0" u="none" strike="noStrike" cap="none">
              <a:solidFill>
                <a:srgbClr val="000000"/>
              </a:solidFill>
              <a:latin typeface="Calibri"/>
              <a:ea typeface="Calibri"/>
              <a:cs typeface="Calibri"/>
              <a:sym typeface="Calibri"/>
            </a:endParaRPr>
          </a:p>
          <a:p>
            <a:pPr marL="257175" marR="0" lvl="0" indent="-257175" algn="l" rtl="0">
              <a:spcBef>
                <a:spcPts val="0"/>
              </a:spcBef>
              <a:spcAft>
                <a:spcPts val="0"/>
              </a:spcAft>
              <a:buClr>
                <a:srgbClr val="000000"/>
              </a:buClr>
              <a:buSzPts val="2400"/>
              <a:buFont typeface="Arial"/>
              <a:buChar char="•"/>
            </a:pPr>
            <a:r>
              <a:rPr lang="en-US" sz="2400">
                <a:solidFill>
                  <a:srgbClr val="000000"/>
                </a:solidFill>
                <a:latin typeface="Calibri"/>
                <a:ea typeface="Calibri"/>
                <a:cs typeface="Calibri"/>
                <a:sym typeface="Calibri"/>
              </a:rPr>
              <a:t>FIRST </a:t>
            </a:r>
            <a:r>
              <a:rPr lang="en-US" sz="2400" b="1">
                <a:solidFill>
                  <a:srgbClr val="000000"/>
                </a:solidFill>
                <a:latin typeface="Calibri"/>
                <a:ea typeface="Calibri"/>
                <a:cs typeface="Calibri"/>
                <a:sym typeface="Calibri"/>
              </a:rPr>
              <a:t>develops training </a:t>
            </a:r>
            <a:r>
              <a:rPr lang="en-US" sz="2400">
                <a:solidFill>
                  <a:srgbClr val="000000"/>
                </a:solidFill>
                <a:latin typeface="Calibri"/>
                <a:ea typeface="Calibri"/>
                <a:cs typeface="Calibri"/>
                <a:sym typeface="Calibri"/>
              </a:rPr>
              <a:t>for individual services</a:t>
            </a:r>
          </a:p>
          <a:p>
            <a:pPr marL="814388" marR="0" lvl="1" indent="-257175" algn="l" rtl="0">
              <a:spcBef>
                <a:spcPts val="0"/>
              </a:spcBef>
              <a:spcAft>
                <a:spcPts val="0"/>
              </a:spcAft>
              <a:buClr>
                <a:srgbClr val="000000"/>
              </a:buClr>
              <a:buSzPts val="2400"/>
              <a:buFont typeface="Arial"/>
              <a:buChar char="•"/>
            </a:pPr>
            <a:r>
              <a:rPr lang="en-US" sz="2400" b="0" i="0" u="none" strike="noStrike" cap="none">
                <a:solidFill>
                  <a:srgbClr val="000000"/>
                </a:solidFill>
                <a:latin typeface="Calibri"/>
                <a:ea typeface="Calibri"/>
                <a:cs typeface="Calibri"/>
                <a:sym typeface="Calibri"/>
              </a:rPr>
              <a:t>CSIRT Fundamentals, Incident Coordination, Information Sources</a:t>
            </a:r>
          </a:p>
          <a:p>
            <a:pPr marL="814388" marR="0" lvl="1" indent="-257175" algn="l" rtl="0">
              <a:spcBef>
                <a:spcPts val="0"/>
              </a:spcBef>
              <a:spcAft>
                <a:spcPts val="0"/>
              </a:spcAft>
              <a:buClr>
                <a:srgbClr val="000000"/>
              </a:buClr>
              <a:buSzPts val="2400"/>
              <a:buFont typeface="Arial"/>
              <a:buChar char="•"/>
            </a:pPr>
            <a:r>
              <a:rPr lang="en-US" sz="2400" b="0" i="0" u="none" strike="noStrike" cap="none">
                <a:solidFill>
                  <a:srgbClr val="000000"/>
                </a:solidFill>
                <a:latin typeface="Calibri"/>
                <a:ea typeface="Calibri"/>
                <a:cs typeface="Calibri"/>
                <a:sym typeface="Calibri"/>
              </a:rPr>
              <a:t>All materials are Creative Commons licensed and available for free</a:t>
            </a:r>
          </a:p>
          <a:p>
            <a:pPr marL="814388" marR="0" lvl="1" indent="-257175" algn="l" rtl="0">
              <a:spcBef>
                <a:spcPts val="0"/>
              </a:spcBef>
              <a:spcAft>
                <a:spcPts val="0"/>
              </a:spcAft>
              <a:buClr>
                <a:srgbClr val="000000"/>
              </a:buClr>
              <a:buSzPts val="2400"/>
              <a:buFont typeface="Arial"/>
              <a:buNone/>
            </a:pPr>
            <a:endParaRPr sz="2400" b="0" i="0" u="none" strike="noStrike" cap="none">
              <a:solidFill>
                <a:srgbClr val="000000"/>
              </a:solidFill>
              <a:latin typeface="Calibri"/>
              <a:ea typeface="Calibri"/>
              <a:cs typeface="Calibri"/>
              <a:sym typeface="Calibri"/>
            </a:endParaRPr>
          </a:p>
          <a:p>
            <a:pPr marL="257175" marR="0" lvl="0" indent="-257175" algn="l" rtl="0">
              <a:spcBef>
                <a:spcPts val="0"/>
              </a:spcBef>
              <a:spcAft>
                <a:spcPts val="0"/>
              </a:spcAft>
              <a:buClr>
                <a:srgbClr val="000000"/>
              </a:buClr>
              <a:buSzPts val="2400"/>
              <a:buFont typeface="Arial"/>
              <a:buChar char="•"/>
            </a:pPr>
            <a:r>
              <a:rPr lang="en-US" sz="2400">
                <a:solidFill>
                  <a:srgbClr val="000000"/>
                </a:solidFill>
                <a:latin typeface="Calibri"/>
                <a:ea typeface="Calibri"/>
                <a:cs typeface="Calibri"/>
                <a:sym typeface="Calibri"/>
              </a:rPr>
              <a:t>FIRST </a:t>
            </a:r>
            <a:r>
              <a:rPr lang="en-US" sz="2400" b="1">
                <a:solidFill>
                  <a:srgbClr val="000000"/>
                </a:solidFill>
                <a:latin typeface="Calibri"/>
                <a:ea typeface="Calibri"/>
                <a:cs typeface="Calibri"/>
                <a:sym typeface="Calibri"/>
              </a:rPr>
              <a:t>delivers training </a:t>
            </a:r>
            <a:r>
              <a:rPr lang="en-US" sz="2400">
                <a:solidFill>
                  <a:srgbClr val="000000"/>
                </a:solidFill>
                <a:latin typeface="Calibri"/>
                <a:ea typeface="Calibri"/>
                <a:cs typeface="Calibri"/>
                <a:sym typeface="Calibri"/>
              </a:rPr>
              <a:t>with partners and at events</a:t>
            </a:r>
          </a:p>
          <a:p>
            <a:pPr marL="814388" marR="0" lvl="1" indent="-257175" algn="l" rtl="0">
              <a:spcBef>
                <a:spcPts val="0"/>
              </a:spcBef>
              <a:spcAft>
                <a:spcPts val="0"/>
              </a:spcAft>
              <a:buClr>
                <a:srgbClr val="000000"/>
              </a:buClr>
              <a:buSzPts val="2400"/>
              <a:buFont typeface="Arial"/>
              <a:buChar char="•"/>
            </a:pPr>
            <a:r>
              <a:rPr lang="en-US" sz="2400" b="0" i="0" u="none" strike="noStrike" cap="none">
                <a:solidFill>
                  <a:srgbClr val="000000"/>
                </a:solidFill>
                <a:latin typeface="Calibri"/>
                <a:ea typeface="Calibri"/>
                <a:cs typeface="Calibri"/>
                <a:sym typeface="Calibri"/>
              </a:rPr>
              <a:t>Roster of trainer-practitioners</a:t>
            </a:r>
          </a:p>
          <a:p>
            <a:pPr marL="257175" marR="0" lvl="0" indent="-257175" algn="l" rtl="0">
              <a:spcBef>
                <a:spcPts val="0"/>
              </a:spcBef>
              <a:spcAft>
                <a:spcPts val="0"/>
              </a:spcAft>
              <a:buClr>
                <a:srgbClr val="000000"/>
              </a:buClr>
              <a:buSzPts val="2400"/>
              <a:buFont typeface="Arial"/>
              <a:buNone/>
            </a:pPr>
            <a:endParaRPr sz="2400">
              <a:solidFill>
                <a:srgbClr val="000000"/>
              </a:solidFill>
              <a:latin typeface="Calibri"/>
              <a:ea typeface="Calibri"/>
              <a:cs typeface="Calibri"/>
              <a:sym typeface="Calibri"/>
            </a:endParaRPr>
          </a:p>
        </p:txBody>
      </p:sp>
      <p:sp>
        <p:nvSpPr>
          <p:cNvPr id="157" name="Shape 157"/>
          <p:cNvSpPr txBox="1"/>
          <p:nvPr/>
        </p:nvSpPr>
        <p:spPr>
          <a:xfrm>
            <a:off x="457200" y="365126"/>
            <a:ext cx="8292704" cy="879475"/>
          </a:xfrm>
          <a:prstGeom prst="rect">
            <a:avLst/>
          </a:prstGeom>
          <a:noFill/>
          <a:ln>
            <a:noFill/>
          </a:ln>
        </p:spPr>
        <p:txBody>
          <a:bodyPr wrap="square" lIns="91425" tIns="45700" rIns="91425" bIns="45700" anchor="t" anchorCtr="0">
            <a:noAutofit/>
          </a:bodyPr>
          <a:lstStyle/>
          <a:p>
            <a:pPr marL="0" marR="0" lvl="0" indent="0" algn="l" rtl="0">
              <a:lnSpc>
                <a:spcPct val="90000"/>
              </a:lnSpc>
              <a:spcBef>
                <a:spcPts val="0"/>
              </a:spcBef>
              <a:spcAft>
                <a:spcPts val="0"/>
              </a:spcAft>
              <a:buNone/>
            </a:pPr>
            <a:r>
              <a:rPr lang="en-US" sz="3000" b="1">
                <a:solidFill>
                  <a:schemeClr val="dk1"/>
                </a:solidFill>
                <a:latin typeface="Calibri"/>
                <a:ea typeface="Calibri"/>
                <a:cs typeface="Calibri"/>
                <a:sym typeface="Calibri"/>
              </a:rPr>
              <a:t>Training and education</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Shape 156"/>
          <p:cNvSpPr txBox="1"/>
          <p:nvPr/>
        </p:nvSpPr>
        <p:spPr>
          <a:xfrm>
            <a:off x="457200" y="1244600"/>
            <a:ext cx="8324850" cy="4987531"/>
          </a:xfrm>
          <a:prstGeom prst="rect">
            <a:avLst/>
          </a:prstGeom>
          <a:noFill/>
          <a:ln>
            <a:noFill/>
          </a:ln>
        </p:spPr>
        <p:txBody>
          <a:bodyPr wrap="square" lIns="67500" tIns="35100" rIns="67500" bIns="35100" anchor="t" anchorCtr="0">
            <a:noAutofit/>
          </a:bodyPr>
          <a:lstStyle/>
          <a:p>
            <a:pPr marL="257175" marR="0" lvl="0" indent="-257175" algn="l" rtl="0">
              <a:spcBef>
                <a:spcPts val="0"/>
              </a:spcBef>
              <a:spcAft>
                <a:spcPts val="0"/>
              </a:spcAft>
              <a:buClr>
                <a:srgbClr val="000000"/>
              </a:buClr>
              <a:buSzPts val="2400"/>
              <a:buFont typeface="Arial"/>
              <a:buNone/>
            </a:pPr>
            <a:r>
              <a:rPr lang="en-US" sz="2400" dirty="0">
                <a:sym typeface="Calibri"/>
              </a:rPr>
              <a:t>FIRST primarily addresses incident responders. There are other organizations which  have similar goals but different stakeholders. FIRST partners with many of those. Noteworthy are:</a:t>
            </a:r>
          </a:p>
          <a:p>
            <a:pPr marL="257175" marR="0" lvl="0" indent="-257175" algn="l" rtl="0">
              <a:spcBef>
                <a:spcPts val="0"/>
              </a:spcBef>
              <a:spcAft>
                <a:spcPts val="0"/>
              </a:spcAft>
              <a:buClr>
                <a:srgbClr val="000000"/>
              </a:buClr>
              <a:buSzPts val="2400"/>
              <a:buFont typeface="Arial"/>
              <a:buNone/>
            </a:pPr>
            <a:endParaRPr lang="en-US" sz="2400" dirty="0">
              <a:latin typeface="Calibri"/>
              <a:ea typeface="Calibri"/>
              <a:cs typeface="Calibri"/>
              <a:sym typeface="Calibri"/>
            </a:endParaRPr>
          </a:p>
          <a:p>
            <a:pPr marL="342900" lvl="0" indent="-342900">
              <a:buClr>
                <a:srgbClr val="000000"/>
              </a:buClr>
              <a:buSzPts val="2400"/>
              <a:buFont typeface="Arial" panose="020B0604020202020204" pitchFamily="34" charset="0"/>
              <a:buChar char="•"/>
            </a:pPr>
            <a:r>
              <a:rPr lang="en-US" sz="2000" dirty="0"/>
              <a:t>APWG is the international coalition unifying the global response to cybercrime across industry, government and law-enforcement sectors and NGO communities.</a:t>
            </a:r>
            <a:endParaRPr lang="en-US" sz="2000" dirty="0">
              <a:solidFill>
                <a:srgbClr val="000000"/>
              </a:solidFill>
              <a:latin typeface="Calibri"/>
              <a:ea typeface="Calibri"/>
              <a:cs typeface="Calibri"/>
              <a:sym typeface="Calibri"/>
            </a:endParaRPr>
          </a:p>
          <a:p>
            <a:pPr marL="342900" marR="0" lvl="0" indent="-342900" algn="l" rtl="0">
              <a:spcBef>
                <a:spcPts val="0"/>
              </a:spcBef>
              <a:spcAft>
                <a:spcPts val="0"/>
              </a:spcAft>
              <a:buClr>
                <a:srgbClr val="000000"/>
              </a:buClr>
              <a:buSzPts val="2400"/>
              <a:buFont typeface="Arial" panose="020B0604020202020204" pitchFamily="34" charset="0"/>
              <a:buChar char="•"/>
            </a:pPr>
            <a:endParaRPr lang="en-US" sz="2000" dirty="0">
              <a:latin typeface="Calibri"/>
              <a:ea typeface="Calibri"/>
              <a:cs typeface="Calibri"/>
              <a:sym typeface="Calibri"/>
            </a:endParaRPr>
          </a:p>
          <a:p>
            <a:pPr marL="342900" lvl="0" indent="-342900">
              <a:buClr>
                <a:srgbClr val="000000"/>
              </a:buClr>
              <a:buSzPts val="2400"/>
              <a:buFont typeface="Arial" panose="020B0604020202020204" pitchFamily="34" charset="0"/>
              <a:buChar char="•"/>
            </a:pPr>
            <a:r>
              <a:rPr lang="en-US" sz="2000" dirty="0">
                <a:solidFill>
                  <a:srgbClr val="000000"/>
                </a:solidFill>
                <a:latin typeface="Calibri"/>
                <a:ea typeface="Calibri"/>
                <a:cs typeface="Calibri"/>
                <a:sym typeface="Calibri"/>
              </a:rPr>
              <a:t>M3AAWG: </a:t>
            </a:r>
            <a:r>
              <a:rPr lang="en-US" sz="2000" dirty="0"/>
              <a:t>The Messaging, Malware and Mobile Anti-Abuse Working Group (M</a:t>
            </a:r>
            <a:r>
              <a:rPr lang="en-US" sz="2000" baseline="30000" dirty="0"/>
              <a:t>3</a:t>
            </a:r>
            <a:r>
              <a:rPr lang="en-US" sz="2000" dirty="0"/>
              <a:t>AAWG) is where the industry comes together to work against bots, malware, spam, viruses, </a:t>
            </a:r>
            <a:r>
              <a:rPr lang="en-US" sz="2000" dirty="0" err="1"/>
              <a:t>DoS</a:t>
            </a:r>
            <a:r>
              <a:rPr lang="en-US" sz="2000" dirty="0"/>
              <a:t> attacks and other online exploitation.</a:t>
            </a:r>
            <a:r>
              <a:rPr lang="en-US" sz="2000" dirty="0">
                <a:solidFill>
                  <a:srgbClr val="000000"/>
                </a:solidFill>
                <a:latin typeface="Calibri"/>
                <a:ea typeface="Calibri"/>
                <a:cs typeface="Calibri"/>
                <a:sym typeface="Calibri"/>
              </a:rPr>
              <a:t> </a:t>
            </a:r>
          </a:p>
          <a:p>
            <a:pPr marL="257175" marR="0" lvl="0" indent="-257175" algn="l" rtl="0">
              <a:spcBef>
                <a:spcPts val="0"/>
              </a:spcBef>
              <a:spcAft>
                <a:spcPts val="0"/>
              </a:spcAft>
              <a:buClr>
                <a:srgbClr val="000000"/>
              </a:buClr>
              <a:buSzPts val="2400"/>
              <a:buFont typeface="Arial"/>
              <a:buNone/>
            </a:pPr>
            <a:endParaRPr lang="en-US" sz="2400" dirty="0">
              <a:latin typeface="Calibri"/>
              <a:ea typeface="Calibri"/>
              <a:cs typeface="Calibri"/>
              <a:sym typeface="Calibri"/>
            </a:endParaRPr>
          </a:p>
          <a:p>
            <a:pPr marL="257175" marR="0" lvl="0" indent="-257175" algn="l" rtl="0">
              <a:spcBef>
                <a:spcPts val="0"/>
              </a:spcBef>
              <a:spcAft>
                <a:spcPts val="0"/>
              </a:spcAft>
              <a:buClr>
                <a:srgbClr val="000000"/>
              </a:buClr>
              <a:buSzPts val="2400"/>
              <a:buFont typeface="Arial"/>
              <a:buNone/>
            </a:pPr>
            <a:endParaRPr sz="2400" dirty="0">
              <a:solidFill>
                <a:srgbClr val="000000"/>
              </a:solidFill>
              <a:latin typeface="Calibri"/>
              <a:ea typeface="Calibri"/>
              <a:cs typeface="Calibri"/>
              <a:sym typeface="Calibri"/>
            </a:endParaRPr>
          </a:p>
        </p:txBody>
      </p:sp>
      <p:sp>
        <p:nvSpPr>
          <p:cNvPr id="157" name="Shape 157"/>
          <p:cNvSpPr txBox="1"/>
          <p:nvPr/>
        </p:nvSpPr>
        <p:spPr>
          <a:xfrm>
            <a:off x="457200" y="365126"/>
            <a:ext cx="8292704" cy="879475"/>
          </a:xfrm>
          <a:prstGeom prst="rect">
            <a:avLst/>
          </a:prstGeom>
          <a:noFill/>
          <a:ln>
            <a:noFill/>
          </a:ln>
        </p:spPr>
        <p:txBody>
          <a:bodyPr wrap="square" lIns="91425" tIns="45700" rIns="91425" bIns="45700" anchor="t" anchorCtr="0">
            <a:noAutofit/>
          </a:bodyPr>
          <a:lstStyle/>
          <a:p>
            <a:pPr marL="0" marR="0" lvl="0" indent="0" algn="l" rtl="0">
              <a:lnSpc>
                <a:spcPct val="90000"/>
              </a:lnSpc>
              <a:spcBef>
                <a:spcPts val="0"/>
              </a:spcBef>
              <a:spcAft>
                <a:spcPts val="0"/>
              </a:spcAft>
              <a:buNone/>
            </a:pPr>
            <a:r>
              <a:rPr lang="en-US" sz="3000" b="1" dirty="0">
                <a:solidFill>
                  <a:schemeClr val="dk1"/>
                </a:solidFill>
                <a:latin typeface="Calibri"/>
                <a:ea typeface="Calibri"/>
                <a:cs typeface="Calibri"/>
                <a:sym typeface="Calibri"/>
              </a:rPr>
              <a:t>Other Players</a:t>
            </a:r>
          </a:p>
        </p:txBody>
      </p:sp>
    </p:spTree>
    <p:extLst>
      <p:ext uri="{BB962C8B-B14F-4D97-AF65-F5344CB8AC3E}">
        <p14:creationId xmlns:p14="http://schemas.microsoft.com/office/powerpoint/2010/main" val="25595449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0"/>
            <a:ext cx="9144000" cy="6858000"/>
          </a:xfrm>
          <a:prstGeom prst="rect">
            <a:avLst/>
          </a:prstGeom>
        </p:spPr>
      </p:pic>
      <p:sp>
        <p:nvSpPr>
          <p:cNvPr id="166" name="Shape 166"/>
          <p:cNvSpPr txBox="1"/>
          <p:nvPr/>
        </p:nvSpPr>
        <p:spPr>
          <a:xfrm>
            <a:off x="533400" y="6324600"/>
            <a:ext cx="8229600" cy="384675"/>
          </a:xfrm>
          <a:prstGeom prst="rect">
            <a:avLst/>
          </a:prstGeom>
          <a:solidFill>
            <a:schemeClr val="accent5"/>
          </a:solidFill>
          <a:ln>
            <a:noFill/>
          </a:ln>
        </p:spPr>
        <p:txBody>
          <a:bodyPr wrap="square" lIns="68550" tIns="68550" rIns="68550" bIns="68550" anchor="ctr" anchorCtr="0">
            <a:noAutofit/>
          </a:bodyPr>
          <a:lstStyle/>
          <a:p>
            <a:pPr marL="0" marR="0" lvl="0" indent="0" algn="ctr" rtl="0">
              <a:lnSpc>
                <a:spcPct val="90000"/>
              </a:lnSpc>
              <a:spcBef>
                <a:spcPts val="0"/>
              </a:spcBef>
              <a:spcAft>
                <a:spcPts val="0"/>
              </a:spcAft>
              <a:buNone/>
            </a:pPr>
            <a:r>
              <a:rPr lang="en-US" sz="2700" b="1">
                <a:solidFill>
                  <a:srgbClr val="FFFFFF"/>
                </a:solidFill>
                <a:latin typeface="Arial"/>
                <a:ea typeface="Arial"/>
                <a:cs typeface="Arial"/>
                <a:sym typeface="Arial"/>
              </a:rPr>
              <a:t>Part I: Understanding the CSIRT environment</a:t>
            </a:r>
          </a:p>
        </p:txBody>
      </p:sp>
      <p:grpSp>
        <p:nvGrpSpPr>
          <p:cNvPr id="8" name="Group 7"/>
          <p:cNvGrpSpPr/>
          <p:nvPr/>
        </p:nvGrpSpPr>
        <p:grpSpPr>
          <a:xfrm>
            <a:off x="8763000" y="188592"/>
            <a:ext cx="307777" cy="2219003"/>
            <a:chOff x="8290277" y="1482991"/>
            <a:chExt cx="307777" cy="2219003"/>
          </a:xfrm>
        </p:grpSpPr>
        <p:sp>
          <p:nvSpPr>
            <p:cNvPr id="9" name="TextBox 8"/>
            <p:cNvSpPr txBox="1"/>
            <p:nvPr/>
          </p:nvSpPr>
          <p:spPr>
            <a:xfrm rot="16200000">
              <a:off x="7450945" y="2322323"/>
              <a:ext cx="1986441" cy="307777"/>
            </a:xfrm>
            <a:prstGeom prst="rect">
              <a:avLst/>
            </a:prstGeom>
            <a:noFill/>
          </p:spPr>
          <p:txBody>
            <a:bodyPr wrap="none" rtlCol="0">
              <a:spAutoFit/>
            </a:bodyPr>
            <a:lstStyle/>
            <a:p>
              <a:r>
                <a:rPr lang="de-CH" sz="1400" dirty="0">
                  <a:solidFill>
                    <a:schemeClr val="bg1">
                      <a:lumMod val="85000"/>
                    </a:schemeClr>
                  </a:solidFill>
                  <a:latin typeface="Calibri Light" charset="0"/>
                  <a:ea typeface="Calibri Light" charset="0"/>
                  <a:cs typeface="Calibri Light" charset="0"/>
                </a:rPr>
                <a:t>CC BY 3.0 Marc </a:t>
              </a:r>
              <a:r>
                <a:rPr lang="de-CH" sz="1400" dirty="0" err="1">
                  <a:solidFill>
                    <a:schemeClr val="bg1">
                      <a:lumMod val="85000"/>
                    </a:schemeClr>
                  </a:solidFill>
                  <a:latin typeface="Calibri Light" charset="0"/>
                  <a:ea typeface="Calibri Light" charset="0"/>
                  <a:cs typeface="Calibri Light" charset="0"/>
                </a:rPr>
                <a:t>Averette</a:t>
              </a:r>
              <a:r>
                <a:rPr lang="de-CH" sz="1400" dirty="0">
                  <a:solidFill>
                    <a:schemeClr val="bg1">
                      <a:lumMod val="85000"/>
                    </a:schemeClr>
                  </a:solidFill>
                  <a:latin typeface="Calibri Light" charset="0"/>
                  <a:ea typeface="Calibri Light" charset="0"/>
                  <a:cs typeface="Calibri Light" charset="0"/>
                </a:rPr>
                <a:t> </a:t>
              </a:r>
            </a:p>
          </p:txBody>
        </p:sp>
        <p:pic>
          <p:nvPicPr>
            <p:cNvPr id="10" name="Picture 9"/>
            <p:cNvPicPr>
              <a:picLocks noChangeAspect="1"/>
            </p:cNvPicPr>
            <p:nvPr/>
          </p:nvPicPr>
          <p:blipFill>
            <a:blip r:embed="rId4">
              <a:extLst>
                <a:ext uri="{BEBA8EAE-BF5A-486C-A8C5-ECC9F3942E4B}">
                  <a14:imgProps xmlns:a14="http://schemas.microsoft.com/office/drawing/2010/main">
                    <a14:imgLayer r:embed="rId5">
                      <a14:imgEffect>
                        <a14:brightnessContrast bright="16000"/>
                      </a14:imgEffect>
                    </a14:imgLayer>
                  </a14:imgProps>
                </a:ext>
              </a:extLst>
            </a:blip>
            <a:stretch>
              <a:fillRect/>
            </a:stretch>
          </p:blipFill>
          <p:spPr>
            <a:xfrm rot="16200000">
              <a:off x="8295176" y="3485566"/>
              <a:ext cx="248551" cy="184305"/>
            </a:xfrm>
            <a:prstGeom prst="rect">
              <a:avLst/>
            </a:prstGeom>
          </p:spPr>
        </p:pic>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Shape 173"/>
          <p:cNvSpPr txBox="1">
            <a:spLocks noGrp="1"/>
          </p:cNvSpPr>
          <p:nvPr>
            <p:ph type="title"/>
          </p:nvPr>
        </p:nvSpPr>
        <p:spPr>
          <a:xfrm>
            <a:off x="2081475" y="2522925"/>
            <a:ext cx="4981050" cy="1812150"/>
          </a:xfrm>
          <a:prstGeom prst="rect">
            <a:avLst/>
          </a:prstGeom>
          <a:noFill/>
          <a:ln>
            <a:noFill/>
          </a:ln>
        </p:spPr>
        <p:txBody>
          <a:bodyPr wrap="square" lIns="68550" tIns="34275" rIns="68550" bIns="34275" anchor="ctr" anchorCtr="0">
            <a:noAutofit/>
          </a:bodyPr>
          <a:lstStyle/>
          <a:p>
            <a:pPr marL="0" marR="0" lvl="0" indent="0" algn="ctr" rtl="0">
              <a:lnSpc>
                <a:spcPct val="90000"/>
              </a:lnSpc>
              <a:spcBef>
                <a:spcPts val="0"/>
              </a:spcBef>
              <a:spcAft>
                <a:spcPts val="0"/>
              </a:spcAft>
              <a:buNone/>
            </a:pPr>
            <a:r>
              <a:rPr lang="en-US" sz="3600" b="1" i="0" u="none" strike="noStrike" cap="none">
                <a:solidFill>
                  <a:schemeClr val="dk1"/>
                </a:solidFill>
                <a:latin typeface="Arial"/>
                <a:ea typeface="Arial"/>
                <a:cs typeface="Arial"/>
                <a:sym typeface="Arial"/>
              </a:rPr>
              <a:t>Cybersecurity challenges</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Shape 178"/>
          <p:cNvSpPr txBox="1"/>
          <p:nvPr/>
        </p:nvSpPr>
        <p:spPr>
          <a:xfrm>
            <a:off x="457200" y="365126"/>
            <a:ext cx="8292704" cy="879475"/>
          </a:xfrm>
          <a:prstGeom prst="rect">
            <a:avLst/>
          </a:prstGeom>
          <a:noFill/>
          <a:ln>
            <a:noFill/>
          </a:ln>
        </p:spPr>
        <p:txBody>
          <a:bodyPr wrap="square" lIns="91425" tIns="45700" rIns="91425" bIns="45700" anchor="t" anchorCtr="0">
            <a:noAutofit/>
          </a:bodyPr>
          <a:lstStyle/>
          <a:p>
            <a:pPr marL="0" marR="0" lvl="0" indent="0" algn="l" rtl="0">
              <a:lnSpc>
                <a:spcPct val="90000"/>
              </a:lnSpc>
              <a:spcBef>
                <a:spcPts val="0"/>
              </a:spcBef>
              <a:spcAft>
                <a:spcPts val="0"/>
              </a:spcAft>
              <a:buNone/>
            </a:pPr>
            <a:r>
              <a:rPr lang="en-US" sz="3000" b="1">
                <a:solidFill>
                  <a:schemeClr val="dk1"/>
                </a:solidFill>
                <a:latin typeface="Calibri"/>
                <a:ea typeface="Calibri"/>
                <a:cs typeface="Calibri"/>
                <a:sym typeface="Calibri"/>
              </a:rPr>
              <a:t>Security issues</a:t>
            </a:r>
          </a:p>
        </p:txBody>
      </p:sp>
      <p:grpSp>
        <p:nvGrpSpPr>
          <p:cNvPr id="179" name="Shape 179"/>
          <p:cNvGrpSpPr/>
          <p:nvPr/>
        </p:nvGrpSpPr>
        <p:grpSpPr>
          <a:xfrm>
            <a:off x="0" y="3731301"/>
            <a:ext cx="8667304" cy="2405656"/>
            <a:chOff x="18237" y="2687998"/>
            <a:chExt cx="9014542" cy="1963485"/>
          </a:xfrm>
        </p:grpSpPr>
        <p:grpSp>
          <p:nvGrpSpPr>
            <p:cNvPr id="180" name="Shape 180"/>
            <p:cNvGrpSpPr/>
            <p:nvPr/>
          </p:nvGrpSpPr>
          <p:grpSpPr>
            <a:xfrm>
              <a:off x="18237" y="2687998"/>
              <a:ext cx="9014542" cy="1650885"/>
              <a:chOff x="18237" y="2687998"/>
              <a:chExt cx="9014542" cy="1650885"/>
            </a:xfrm>
          </p:grpSpPr>
          <p:grpSp>
            <p:nvGrpSpPr>
              <p:cNvPr id="181" name="Shape 181"/>
              <p:cNvGrpSpPr/>
              <p:nvPr/>
            </p:nvGrpSpPr>
            <p:grpSpPr>
              <a:xfrm>
                <a:off x="7481003" y="2687998"/>
                <a:ext cx="1551776" cy="1650885"/>
                <a:chOff x="7481003" y="2687998"/>
                <a:chExt cx="1551776" cy="1650885"/>
              </a:xfrm>
            </p:grpSpPr>
            <p:sp>
              <p:nvSpPr>
                <p:cNvPr id="182" name="Shape 182"/>
                <p:cNvSpPr/>
                <p:nvPr/>
              </p:nvSpPr>
              <p:spPr>
                <a:xfrm>
                  <a:off x="7913472" y="4151779"/>
                  <a:ext cx="856245" cy="187104"/>
                </a:xfrm>
                <a:prstGeom prst="ellipse">
                  <a:avLst/>
                </a:prstGeom>
                <a:gradFill>
                  <a:gsLst>
                    <a:gs pos="0">
                      <a:srgbClr val="0C0C0C">
                        <a:alpha val="53725"/>
                      </a:srgbClr>
                    </a:gs>
                    <a:gs pos="100000">
                      <a:srgbClr val="000000">
                        <a:alpha val="0"/>
                      </a:srgbClr>
                    </a:gs>
                  </a:gsLst>
                  <a:path path="circle">
                    <a:fillToRect l="50000" t="50000" r="50000" b="50000"/>
                  </a:path>
                  <a:tileRect/>
                </a:gradFill>
                <a:ln>
                  <a:noFill/>
                </a:ln>
              </p:spPr>
              <p:txBody>
                <a:bodyPr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Arial"/>
                    <a:ea typeface="Arial"/>
                    <a:cs typeface="Arial"/>
                    <a:sym typeface="Arial"/>
                  </a:endParaRPr>
                </a:p>
              </p:txBody>
            </p:sp>
            <p:grpSp>
              <p:nvGrpSpPr>
                <p:cNvPr id="183" name="Shape 183"/>
                <p:cNvGrpSpPr/>
                <p:nvPr/>
              </p:nvGrpSpPr>
              <p:grpSpPr>
                <a:xfrm flipH="1">
                  <a:off x="7481003" y="2687998"/>
                  <a:ext cx="1551776" cy="1551774"/>
                  <a:chOff x="407762" y="271850"/>
                  <a:chExt cx="6286564" cy="6286560"/>
                </a:xfrm>
              </p:grpSpPr>
              <p:sp>
                <p:nvSpPr>
                  <p:cNvPr id="184" name="Shape 184"/>
                  <p:cNvSpPr/>
                  <p:nvPr/>
                </p:nvSpPr>
                <p:spPr>
                  <a:xfrm>
                    <a:off x="407762" y="271850"/>
                    <a:ext cx="6286564" cy="6286560"/>
                  </a:xfrm>
                  <a:prstGeom prst="ellipse">
                    <a:avLst/>
                  </a:prstGeom>
                  <a:solidFill>
                    <a:srgbClr val="C00000"/>
                  </a:solidFill>
                  <a:ln>
                    <a:noFill/>
                  </a:ln>
                </p:spPr>
                <p:txBody>
                  <a:bodyPr wrap="square" lIns="91425" tIns="45700" rIns="91425" bIns="45700" anchor="ctr" anchorCtr="0">
                    <a:noAutofit/>
                  </a:bodyPr>
                  <a:lstStyle/>
                  <a:p>
                    <a:pPr marL="0" marR="0" lvl="0" indent="0" algn="ctr" rtl="0">
                      <a:spcBef>
                        <a:spcPts val="0"/>
                      </a:spcBef>
                      <a:spcAft>
                        <a:spcPts val="0"/>
                      </a:spcAft>
                      <a:buNone/>
                    </a:pPr>
                    <a:endParaRPr sz="2000">
                      <a:solidFill>
                        <a:srgbClr val="FFFFFF"/>
                      </a:solidFill>
                      <a:latin typeface="Arial"/>
                      <a:ea typeface="Arial"/>
                      <a:cs typeface="Arial"/>
                      <a:sym typeface="Arial"/>
                    </a:endParaRPr>
                  </a:p>
                </p:txBody>
              </p:sp>
              <p:sp>
                <p:nvSpPr>
                  <p:cNvPr id="185" name="Shape 185"/>
                  <p:cNvSpPr/>
                  <p:nvPr/>
                </p:nvSpPr>
                <p:spPr>
                  <a:xfrm>
                    <a:off x="762000" y="637347"/>
                    <a:ext cx="5583312" cy="5583307"/>
                  </a:xfrm>
                  <a:prstGeom prst="ellipse">
                    <a:avLst/>
                  </a:prstGeom>
                  <a:solidFill>
                    <a:schemeClr val="lt1"/>
                  </a:solidFill>
                  <a:ln>
                    <a:noFill/>
                  </a:ln>
                </p:spPr>
                <p:txBody>
                  <a:bodyPr wrap="square" lIns="91425" tIns="45700" rIns="91425" bIns="45700" anchor="ctr" anchorCtr="0">
                    <a:noAutofit/>
                  </a:bodyPr>
                  <a:lstStyle/>
                  <a:p>
                    <a:pPr marL="0" marR="0" lvl="0" indent="0" algn="ctr" rtl="0">
                      <a:spcBef>
                        <a:spcPts val="0"/>
                      </a:spcBef>
                      <a:spcAft>
                        <a:spcPts val="0"/>
                      </a:spcAft>
                      <a:buNone/>
                    </a:pPr>
                    <a:endParaRPr sz="2000">
                      <a:solidFill>
                        <a:srgbClr val="FFFFFF"/>
                      </a:solidFill>
                      <a:latin typeface="Arial"/>
                      <a:ea typeface="Arial"/>
                      <a:cs typeface="Arial"/>
                      <a:sym typeface="Arial"/>
                    </a:endParaRPr>
                  </a:p>
                </p:txBody>
              </p:sp>
              <p:sp>
                <p:nvSpPr>
                  <p:cNvPr id="186" name="Shape 186"/>
                  <p:cNvSpPr/>
                  <p:nvPr/>
                </p:nvSpPr>
                <p:spPr>
                  <a:xfrm>
                    <a:off x="1083729" y="948370"/>
                    <a:ext cx="4979808" cy="4979805"/>
                  </a:xfrm>
                  <a:prstGeom prst="ellipse">
                    <a:avLst/>
                  </a:prstGeom>
                  <a:solidFill>
                    <a:srgbClr val="C00000"/>
                  </a:solidFill>
                  <a:ln>
                    <a:noFill/>
                  </a:ln>
                </p:spPr>
                <p:txBody>
                  <a:bodyPr wrap="square" lIns="91425" tIns="45700" rIns="91425" bIns="45700" anchor="ctr" anchorCtr="0">
                    <a:noAutofit/>
                  </a:bodyPr>
                  <a:lstStyle/>
                  <a:p>
                    <a:pPr marL="0" marR="0" lvl="0" indent="0" algn="ctr" rtl="0">
                      <a:spcBef>
                        <a:spcPts val="0"/>
                      </a:spcBef>
                      <a:spcAft>
                        <a:spcPts val="0"/>
                      </a:spcAft>
                      <a:buNone/>
                    </a:pPr>
                    <a:endParaRPr sz="2000">
                      <a:solidFill>
                        <a:srgbClr val="FFFFFF"/>
                      </a:solidFill>
                      <a:latin typeface="Arial"/>
                      <a:ea typeface="Arial"/>
                      <a:cs typeface="Arial"/>
                      <a:sym typeface="Arial"/>
                    </a:endParaRPr>
                  </a:p>
                </p:txBody>
              </p:sp>
              <p:sp>
                <p:nvSpPr>
                  <p:cNvPr id="187" name="Shape 187"/>
                  <p:cNvSpPr/>
                  <p:nvPr/>
                </p:nvSpPr>
                <p:spPr>
                  <a:xfrm>
                    <a:off x="1373663" y="1248481"/>
                    <a:ext cx="4379586" cy="4379582"/>
                  </a:xfrm>
                  <a:prstGeom prst="ellipse">
                    <a:avLst/>
                  </a:prstGeom>
                  <a:solidFill>
                    <a:schemeClr val="lt1"/>
                  </a:solidFill>
                  <a:ln>
                    <a:noFill/>
                  </a:ln>
                </p:spPr>
                <p:txBody>
                  <a:bodyPr wrap="square" lIns="91425" tIns="45700" rIns="91425" bIns="45700" anchor="ctr" anchorCtr="0">
                    <a:noAutofit/>
                  </a:bodyPr>
                  <a:lstStyle/>
                  <a:p>
                    <a:pPr marL="0" marR="0" lvl="0" indent="0" algn="ctr" rtl="0">
                      <a:spcBef>
                        <a:spcPts val="0"/>
                      </a:spcBef>
                      <a:spcAft>
                        <a:spcPts val="0"/>
                      </a:spcAft>
                      <a:buNone/>
                    </a:pPr>
                    <a:endParaRPr sz="2000">
                      <a:solidFill>
                        <a:srgbClr val="FFFFFF"/>
                      </a:solidFill>
                      <a:latin typeface="Arial"/>
                      <a:ea typeface="Arial"/>
                      <a:cs typeface="Arial"/>
                      <a:sym typeface="Arial"/>
                    </a:endParaRPr>
                  </a:p>
                </p:txBody>
              </p:sp>
              <p:sp>
                <p:nvSpPr>
                  <p:cNvPr id="188" name="Shape 188"/>
                  <p:cNvSpPr/>
                  <p:nvPr/>
                </p:nvSpPr>
                <p:spPr>
                  <a:xfrm>
                    <a:off x="1653424" y="1532591"/>
                    <a:ext cx="3795367" cy="3795365"/>
                  </a:xfrm>
                  <a:prstGeom prst="ellipse">
                    <a:avLst/>
                  </a:prstGeom>
                  <a:solidFill>
                    <a:srgbClr val="C00000"/>
                  </a:solidFill>
                  <a:ln>
                    <a:noFill/>
                  </a:ln>
                </p:spPr>
                <p:txBody>
                  <a:bodyPr wrap="square" lIns="91425" tIns="45700" rIns="91425" bIns="45700" anchor="ctr" anchorCtr="0">
                    <a:noAutofit/>
                  </a:bodyPr>
                  <a:lstStyle/>
                  <a:p>
                    <a:pPr marL="0" marR="0" lvl="0" indent="0" algn="ctr" rtl="0">
                      <a:spcBef>
                        <a:spcPts val="0"/>
                      </a:spcBef>
                      <a:spcAft>
                        <a:spcPts val="0"/>
                      </a:spcAft>
                      <a:buNone/>
                    </a:pPr>
                    <a:endParaRPr sz="2000">
                      <a:solidFill>
                        <a:srgbClr val="FFFFFF"/>
                      </a:solidFill>
                      <a:latin typeface="Arial"/>
                      <a:ea typeface="Arial"/>
                      <a:cs typeface="Arial"/>
                      <a:sym typeface="Arial"/>
                    </a:endParaRPr>
                  </a:p>
                </p:txBody>
              </p:sp>
              <p:sp>
                <p:nvSpPr>
                  <p:cNvPr id="189" name="Shape 189"/>
                  <p:cNvSpPr/>
                  <p:nvPr/>
                </p:nvSpPr>
                <p:spPr>
                  <a:xfrm>
                    <a:off x="1914937" y="1807867"/>
                    <a:ext cx="3282666" cy="3282663"/>
                  </a:xfrm>
                  <a:prstGeom prst="ellipse">
                    <a:avLst/>
                  </a:prstGeom>
                  <a:solidFill>
                    <a:schemeClr val="lt1"/>
                  </a:solidFill>
                  <a:ln>
                    <a:noFill/>
                  </a:ln>
                </p:spPr>
                <p:txBody>
                  <a:bodyPr wrap="square" lIns="91425" tIns="45700" rIns="91425" bIns="45700" anchor="ctr" anchorCtr="0">
                    <a:noAutofit/>
                  </a:bodyPr>
                  <a:lstStyle/>
                  <a:p>
                    <a:pPr marL="0" marR="0" lvl="0" indent="0" algn="ctr" rtl="0">
                      <a:spcBef>
                        <a:spcPts val="0"/>
                      </a:spcBef>
                      <a:spcAft>
                        <a:spcPts val="0"/>
                      </a:spcAft>
                      <a:buNone/>
                    </a:pPr>
                    <a:endParaRPr sz="2000">
                      <a:solidFill>
                        <a:srgbClr val="FFFFFF"/>
                      </a:solidFill>
                      <a:latin typeface="Arial"/>
                      <a:ea typeface="Arial"/>
                      <a:cs typeface="Arial"/>
                      <a:sym typeface="Arial"/>
                    </a:endParaRPr>
                  </a:p>
                </p:txBody>
              </p:sp>
              <p:sp>
                <p:nvSpPr>
                  <p:cNvPr id="190" name="Shape 190"/>
                  <p:cNvSpPr/>
                  <p:nvPr/>
                </p:nvSpPr>
                <p:spPr>
                  <a:xfrm>
                    <a:off x="2252149" y="2123387"/>
                    <a:ext cx="2635769" cy="2635765"/>
                  </a:xfrm>
                  <a:prstGeom prst="ellipse">
                    <a:avLst/>
                  </a:prstGeom>
                  <a:solidFill>
                    <a:srgbClr val="C00000"/>
                  </a:solidFill>
                  <a:ln>
                    <a:noFill/>
                  </a:ln>
                </p:spPr>
                <p:txBody>
                  <a:bodyPr wrap="square" lIns="91425" tIns="45700" rIns="91425" bIns="45700" anchor="ctr" anchorCtr="0">
                    <a:noAutofit/>
                  </a:bodyPr>
                  <a:lstStyle/>
                  <a:p>
                    <a:pPr marL="0" marR="0" lvl="0" indent="0" algn="ctr" rtl="0">
                      <a:spcBef>
                        <a:spcPts val="0"/>
                      </a:spcBef>
                      <a:spcAft>
                        <a:spcPts val="0"/>
                      </a:spcAft>
                      <a:buNone/>
                    </a:pPr>
                    <a:endParaRPr sz="2000">
                      <a:solidFill>
                        <a:srgbClr val="FFFFFF"/>
                      </a:solidFill>
                      <a:latin typeface="Arial"/>
                      <a:ea typeface="Arial"/>
                      <a:cs typeface="Arial"/>
                      <a:sym typeface="Arial"/>
                    </a:endParaRPr>
                  </a:p>
                </p:txBody>
              </p:sp>
              <p:sp>
                <p:nvSpPr>
                  <p:cNvPr id="191" name="Shape 191"/>
                  <p:cNvSpPr/>
                  <p:nvPr/>
                </p:nvSpPr>
                <p:spPr>
                  <a:xfrm>
                    <a:off x="2534306" y="2415867"/>
                    <a:ext cx="2043926" cy="2043922"/>
                  </a:xfrm>
                  <a:prstGeom prst="ellipse">
                    <a:avLst/>
                  </a:prstGeom>
                  <a:solidFill>
                    <a:schemeClr val="lt1"/>
                  </a:solidFill>
                  <a:ln>
                    <a:noFill/>
                  </a:ln>
                </p:spPr>
                <p:txBody>
                  <a:bodyPr wrap="square" lIns="91425" tIns="45700" rIns="91425" bIns="45700" anchor="ctr" anchorCtr="0">
                    <a:noAutofit/>
                  </a:bodyPr>
                  <a:lstStyle/>
                  <a:p>
                    <a:pPr marL="0" marR="0" lvl="0" indent="0" algn="ctr" rtl="0">
                      <a:spcBef>
                        <a:spcPts val="0"/>
                      </a:spcBef>
                      <a:spcAft>
                        <a:spcPts val="0"/>
                      </a:spcAft>
                      <a:buNone/>
                    </a:pPr>
                    <a:endParaRPr sz="2000">
                      <a:solidFill>
                        <a:srgbClr val="FFFFFF"/>
                      </a:solidFill>
                      <a:latin typeface="Arial"/>
                      <a:ea typeface="Arial"/>
                      <a:cs typeface="Arial"/>
                      <a:sym typeface="Arial"/>
                    </a:endParaRPr>
                  </a:p>
                </p:txBody>
              </p:sp>
              <p:sp>
                <p:nvSpPr>
                  <p:cNvPr id="192" name="Shape 192"/>
                  <p:cNvSpPr/>
                  <p:nvPr/>
                </p:nvSpPr>
                <p:spPr>
                  <a:xfrm>
                    <a:off x="2791999" y="2662043"/>
                    <a:ext cx="1520512" cy="1520510"/>
                  </a:xfrm>
                  <a:prstGeom prst="ellipse">
                    <a:avLst/>
                  </a:prstGeom>
                  <a:solidFill>
                    <a:srgbClr val="C00000"/>
                  </a:solidFill>
                  <a:ln>
                    <a:noFill/>
                  </a:ln>
                </p:spPr>
                <p:txBody>
                  <a:bodyPr wrap="square" lIns="91425" tIns="45700" rIns="91425" bIns="45700" anchor="ctr" anchorCtr="0">
                    <a:noAutofit/>
                  </a:bodyPr>
                  <a:lstStyle/>
                  <a:p>
                    <a:pPr marL="0" marR="0" lvl="0" indent="0" algn="ctr" rtl="0">
                      <a:spcBef>
                        <a:spcPts val="0"/>
                      </a:spcBef>
                      <a:spcAft>
                        <a:spcPts val="0"/>
                      </a:spcAft>
                      <a:buNone/>
                    </a:pPr>
                    <a:endParaRPr sz="2000">
                      <a:solidFill>
                        <a:srgbClr val="FFFFFF"/>
                      </a:solidFill>
                      <a:latin typeface="Arial"/>
                      <a:ea typeface="Arial"/>
                      <a:cs typeface="Arial"/>
                      <a:sym typeface="Arial"/>
                    </a:endParaRPr>
                  </a:p>
                </p:txBody>
              </p:sp>
              <p:sp>
                <p:nvSpPr>
                  <p:cNvPr id="193" name="Shape 193"/>
                  <p:cNvSpPr/>
                  <p:nvPr/>
                </p:nvSpPr>
                <p:spPr>
                  <a:xfrm>
                    <a:off x="3006956" y="2884255"/>
                    <a:ext cx="1086744" cy="1086745"/>
                  </a:xfrm>
                  <a:prstGeom prst="ellipse">
                    <a:avLst/>
                  </a:prstGeom>
                  <a:solidFill>
                    <a:schemeClr val="lt1"/>
                  </a:solidFill>
                  <a:ln>
                    <a:noFill/>
                  </a:ln>
                </p:spPr>
                <p:txBody>
                  <a:bodyPr wrap="square" lIns="91425" tIns="45700" rIns="91425" bIns="45700" anchor="ctr" anchorCtr="0">
                    <a:noAutofit/>
                  </a:bodyPr>
                  <a:lstStyle/>
                  <a:p>
                    <a:pPr marL="0" marR="0" lvl="0" indent="0" algn="ctr" rtl="0">
                      <a:spcBef>
                        <a:spcPts val="0"/>
                      </a:spcBef>
                      <a:spcAft>
                        <a:spcPts val="0"/>
                      </a:spcAft>
                      <a:buNone/>
                    </a:pPr>
                    <a:endParaRPr sz="2000">
                      <a:solidFill>
                        <a:srgbClr val="FFFFFF"/>
                      </a:solidFill>
                      <a:latin typeface="Arial"/>
                      <a:ea typeface="Arial"/>
                      <a:cs typeface="Arial"/>
                      <a:sym typeface="Arial"/>
                    </a:endParaRPr>
                  </a:p>
                </p:txBody>
              </p:sp>
            </p:grpSp>
          </p:grpSp>
          <p:grpSp>
            <p:nvGrpSpPr>
              <p:cNvPr id="194" name="Shape 194"/>
              <p:cNvGrpSpPr/>
              <p:nvPr/>
            </p:nvGrpSpPr>
            <p:grpSpPr>
              <a:xfrm>
                <a:off x="18237" y="3084699"/>
                <a:ext cx="7627983" cy="848718"/>
                <a:chOff x="32028" y="3340575"/>
                <a:chExt cx="7930561" cy="882385"/>
              </a:xfrm>
            </p:grpSpPr>
            <p:grpSp>
              <p:nvGrpSpPr>
                <p:cNvPr id="195" name="Shape 195"/>
                <p:cNvGrpSpPr/>
                <p:nvPr/>
              </p:nvGrpSpPr>
              <p:grpSpPr>
                <a:xfrm>
                  <a:off x="32028" y="3340575"/>
                  <a:ext cx="2757490" cy="862999"/>
                  <a:chOff x="703663" y="3332166"/>
                  <a:chExt cx="2757490" cy="862999"/>
                </a:xfrm>
              </p:grpSpPr>
              <p:sp>
                <p:nvSpPr>
                  <p:cNvPr id="196" name="Shape 196"/>
                  <p:cNvSpPr/>
                  <p:nvPr/>
                </p:nvSpPr>
                <p:spPr>
                  <a:xfrm>
                    <a:off x="1983414" y="3332166"/>
                    <a:ext cx="1477739" cy="862999"/>
                  </a:xfrm>
                  <a:custGeom>
                    <a:avLst/>
                    <a:gdLst/>
                    <a:ahLst/>
                    <a:cxnLst/>
                    <a:rect l="0" t="0" r="0" b="0"/>
                    <a:pathLst>
                      <a:path w="120000" h="120000" extrusionOk="0">
                        <a:moveTo>
                          <a:pt x="0" y="30000"/>
                        </a:moveTo>
                        <a:lnTo>
                          <a:pt x="84960" y="30000"/>
                        </a:lnTo>
                        <a:lnTo>
                          <a:pt x="84960" y="0"/>
                        </a:lnTo>
                        <a:lnTo>
                          <a:pt x="120000" y="60000"/>
                        </a:lnTo>
                        <a:lnTo>
                          <a:pt x="84960" y="120000"/>
                        </a:lnTo>
                        <a:lnTo>
                          <a:pt x="84960" y="89999"/>
                        </a:lnTo>
                        <a:lnTo>
                          <a:pt x="0" y="89999"/>
                        </a:lnTo>
                        <a:lnTo>
                          <a:pt x="0" y="30000"/>
                        </a:lnTo>
                        <a:close/>
                      </a:path>
                    </a:pathLst>
                  </a:custGeom>
                  <a:solidFill>
                    <a:srgbClr val="F9B932"/>
                  </a:solidFill>
                  <a:ln>
                    <a:noFill/>
                  </a:ln>
                </p:spPr>
                <p:txBody>
                  <a:bodyPr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Arial"/>
                      <a:ea typeface="Arial"/>
                      <a:cs typeface="Arial"/>
                      <a:sym typeface="Arial"/>
                    </a:endParaRPr>
                  </a:p>
                </p:txBody>
              </p:sp>
              <p:sp>
                <p:nvSpPr>
                  <p:cNvPr id="197" name="Shape 197"/>
                  <p:cNvSpPr/>
                  <p:nvPr/>
                </p:nvSpPr>
                <p:spPr>
                  <a:xfrm>
                    <a:off x="703663" y="3604263"/>
                    <a:ext cx="1287037" cy="339522"/>
                  </a:xfrm>
                  <a:prstGeom prst="rect">
                    <a:avLst/>
                  </a:prstGeom>
                  <a:noFill/>
                  <a:ln>
                    <a:noFill/>
                  </a:ln>
                </p:spPr>
                <p:txBody>
                  <a:bodyPr wrap="square" lIns="91425" tIns="45700" rIns="91425" bIns="45700" anchor="t" anchorCtr="0">
                    <a:noAutofit/>
                  </a:bodyPr>
                  <a:lstStyle/>
                  <a:p>
                    <a:pPr marL="0" marR="0" lvl="0" indent="0" algn="ctr" rtl="0">
                      <a:spcBef>
                        <a:spcPts val="0"/>
                      </a:spcBef>
                      <a:spcAft>
                        <a:spcPts val="0"/>
                      </a:spcAft>
                      <a:buNone/>
                    </a:pPr>
                    <a:r>
                      <a:rPr lang="en-US" sz="2000">
                        <a:solidFill>
                          <a:schemeClr val="lt1"/>
                        </a:solidFill>
                        <a:latin typeface="Arial"/>
                        <a:ea typeface="Arial"/>
                        <a:cs typeface="Arial"/>
                        <a:sym typeface="Arial"/>
                      </a:rPr>
                      <a:t>Actor</a:t>
                    </a:r>
                  </a:p>
                </p:txBody>
              </p:sp>
            </p:grpSp>
            <p:grpSp>
              <p:nvGrpSpPr>
                <p:cNvPr id="198" name="Shape 198"/>
                <p:cNvGrpSpPr/>
                <p:nvPr/>
              </p:nvGrpSpPr>
              <p:grpSpPr>
                <a:xfrm>
                  <a:off x="1395097" y="3359961"/>
                  <a:ext cx="2890650" cy="862999"/>
                  <a:chOff x="2284631" y="3351552"/>
                  <a:chExt cx="2890650" cy="862999"/>
                </a:xfrm>
              </p:grpSpPr>
              <p:sp>
                <p:nvSpPr>
                  <p:cNvPr id="199" name="Shape 199"/>
                  <p:cNvSpPr/>
                  <p:nvPr/>
                </p:nvSpPr>
                <p:spPr>
                  <a:xfrm>
                    <a:off x="3588156" y="3351552"/>
                    <a:ext cx="1587125" cy="862999"/>
                  </a:xfrm>
                  <a:custGeom>
                    <a:avLst/>
                    <a:gdLst/>
                    <a:ahLst/>
                    <a:cxnLst/>
                    <a:rect l="0" t="0" r="0" b="0"/>
                    <a:pathLst>
                      <a:path w="120000" h="120000" extrusionOk="0">
                        <a:moveTo>
                          <a:pt x="0" y="30000"/>
                        </a:moveTo>
                        <a:lnTo>
                          <a:pt x="84960" y="30000"/>
                        </a:lnTo>
                        <a:lnTo>
                          <a:pt x="84960" y="0"/>
                        </a:lnTo>
                        <a:lnTo>
                          <a:pt x="120000" y="60000"/>
                        </a:lnTo>
                        <a:lnTo>
                          <a:pt x="84960" y="120000"/>
                        </a:lnTo>
                        <a:lnTo>
                          <a:pt x="84960" y="89999"/>
                        </a:lnTo>
                        <a:lnTo>
                          <a:pt x="0" y="89999"/>
                        </a:lnTo>
                        <a:lnTo>
                          <a:pt x="17460" y="57602"/>
                        </a:lnTo>
                        <a:lnTo>
                          <a:pt x="0" y="30000"/>
                        </a:lnTo>
                        <a:close/>
                      </a:path>
                    </a:pathLst>
                  </a:custGeom>
                  <a:solidFill>
                    <a:srgbClr val="416E86"/>
                  </a:solidFill>
                  <a:ln>
                    <a:noFill/>
                  </a:ln>
                </p:spPr>
                <p:txBody>
                  <a:bodyPr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Arial"/>
                      <a:ea typeface="Arial"/>
                      <a:cs typeface="Arial"/>
                      <a:sym typeface="Arial"/>
                    </a:endParaRPr>
                  </a:p>
                </p:txBody>
              </p:sp>
              <p:sp>
                <p:nvSpPr>
                  <p:cNvPr id="200" name="Shape 200"/>
                  <p:cNvSpPr/>
                  <p:nvPr/>
                </p:nvSpPr>
                <p:spPr>
                  <a:xfrm>
                    <a:off x="2284631" y="3593905"/>
                    <a:ext cx="1287037" cy="339522"/>
                  </a:xfrm>
                  <a:prstGeom prst="rect">
                    <a:avLst/>
                  </a:prstGeom>
                  <a:noFill/>
                  <a:ln>
                    <a:noFill/>
                  </a:ln>
                </p:spPr>
                <p:txBody>
                  <a:bodyPr wrap="square" lIns="91425" tIns="45700" rIns="91425" bIns="45700" anchor="t" anchorCtr="0">
                    <a:noAutofit/>
                  </a:bodyPr>
                  <a:lstStyle/>
                  <a:p>
                    <a:pPr marL="0" marR="0" lvl="0" indent="0" algn="ctr" rtl="0">
                      <a:spcBef>
                        <a:spcPts val="0"/>
                      </a:spcBef>
                      <a:spcAft>
                        <a:spcPts val="0"/>
                      </a:spcAft>
                      <a:buNone/>
                    </a:pPr>
                    <a:r>
                      <a:rPr lang="en-US" sz="2000">
                        <a:solidFill>
                          <a:schemeClr val="lt1"/>
                        </a:solidFill>
                        <a:latin typeface="Arial"/>
                        <a:ea typeface="Arial"/>
                        <a:cs typeface="Arial"/>
                        <a:sym typeface="Arial"/>
                      </a:rPr>
                      <a:t>Actor</a:t>
                    </a:r>
                  </a:p>
                </p:txBody>
              </p:sp>
            </p:grpSp>
            <p:grpSp>
              <p:nvGrpSpPr>
                <p:cNvPr id="201" name="Shape 201"/>
                <p:cNvGrpSpPr/>
                <p:nvPr/>
              </p:nvGrpSpPr>
              <p:grpSpPr>
                <a:xfrm>
                  <a:off x="2796713" y="3340575"/>
                  <a:ext cx="2879355" cy="862999"/>
                  <a:chOff x="3904147" y="3332166"/>
                  <a:chExt cx="2879355" cy="862999"/>
                </a:xfrm>
              </p:grpSpPr>
              <p:sp>
                <p:nvSpPr>
                  <p:cNvPr id="202" name="Shape 202"/>
                  <p:cNvSpPr/>
                  <p:nvPr/>
                </p:nvSpPr>
                <p:spPr>
                  <a:xfrm>
                    <a:off x="5305763" y="3332166"/>
                    <a:ext cx="1477739" cy="862999"/>
                  </a:xfrm>
                  <a:custGeom>
                    <a:avLst/>
                    <a:gdLst/>
                    <a:ahLst/>
                    <a:cxnLst/>
                    <a:rect l="0" t="0" r="0" b="0"/>
                    <a:pathLst>
                      <a:path w="120000" h="120000" extrusionOk="0">
                        <a:moveTo>
                          <a:pt x="0" y="30000"/>
                        </a:moveTo>
                        <a:lnTo>
                          <a:pt x="84960" y="30000"/>
                        </a:lnTo>
                        <a:lnTo>
                          <a:pt x="84960" y="0"/>
                        </a:lnTo>
                        <a:lnTo>
                          <a:pt x="120000" y="60000"/>
                        </a:lnTo>
                        <a:lnTo>
                          <a:pt x="84960" y="120000"/>
                        </a:lnTo>
                        <a:lnTo>
                          <a:pt x="84960" y="89999"/>
                        </a:lnTo>
                        <a:lnTo>
                          <a:pt x="0" y="89999"/>
                        </a:lnTo>
                        <a:lnTo>
                          <a:pt x="17460" y="57602"/>
                        </a:lnTo>
                        <a:lnTo>
                          <a:pt x="0" y="30000"/>
                        </a:lnTo>
                        <a:close/>
                      </a:path>
                    </a:pathLst>
                  </a:custGeom>
                  <a:solidFill>
                    <a:srgbClr val="8D4334"/>
                  </a:solidFill>
                  <a:ln>
                    <a:noFill/>
                  </a:ln>
                </p:spPr>
                <p:txBody>
                  <a:bodyPr wrap="square" lIns="91425" tIns="45700" rIns="91425" bIns="45700" anchor="ctr" anchorCtr="0">
                    <a:noAutofit/>
                  </a:bodyPr>
                  <a:lstStyle/>
                  <a:p>
                    <a:pPr marL="0" marR="0" lvl="0" indent="0" algn="ctr" rtl="0">
                      <a:spcBef>
                        <a:spcPts val="0"/>
                      </a:spcBef>
                      <a:spcAft>
                        <a:spcPts val="0"/>
                      </a:spcAft>
                      <a:buNone/>
                    </a:pPr>
                    <a:r>
                      <a:rPr lang="en-US" sz="2000">
                        <a:solidFill>
                          <a:schemeClr val="lt1"/>
                        </a:solidFill>
                        <a:latin typeface="Arial"/>
                        <a:ea typeface="Arial"/>
                        <a:cs typeface="Arial"/>
                        <a:sym typeface="Arial"/>
                      </a:rPr>
                      <a:t>Exploit</a:t>
                    </a:r>
                  </a:p>
                </p:txBody>
              </p:sp>
              <p:sp>
                <p:nvSpPr>
                  <p:cNvPr id="203" name="Shape 203"/>
                  <p:cNvSpPr/>
                  <p:nvPr/>
                </p:nvSpPr>
                <p:spPr>
                  <a:xfrm>
                    <a:off x="3904147" y="3593905"/>
                    <a:ext cx="1287037" cy="339522"/>
                  </a:xfrm>
                  <a:prstGeom prst="rect">
                    <a:avLst/>
                  </a:prstGeom>
                  <a:noFill/>
                  <a:ln>
                    <a:noFill/>
                  </a:ln>
                </p:spPr>
                <p:txBody>
                  <a:bodyPr wrap="square" lIns="91425" tIns="45700" rIns="91425" bIns="45700" anchor="t" anchorCtr="0">
                    <a:noAutofit/>
                  </a:bodyPr>
                  <a:lstStyle/>
                  <a:p>
                    <a:pPr marL="0" marR="0" lvl="0" indent="0" algn="ctr" rtl="0">
                      <a:spcBef>
                        <a:spcPts val="0"/>
                      </a:spcBef>
                      <a:spcAft>
                        <a:spcPts val="0"/>
                      </a:spcAft>
                      <a:buNone/>
                    </a:pPr>
                    <a:r>
                      <a:rPr lang="en-US" sz="2000">
                        <a:solidFill>
                          <a:schemeClr val="lt1"/>
                        </a:solidFill>
                        <a:latin typeface="Arial"/>
                        <a:ea typeface="Arial"/>
                        <a:cs typeface="Arial"/>
                        <a:sym typeface="Arial"/>
                      </a:rPr>
                      <a:t>Threat</a:t>
                    </a:r>
                  </a:p>
                </p:txBody>
              </p:sp>
            </p:grpSp>
            <p:grpSp>
              <p:nvGrpSpPr>
                <p:cNvPr id="204" name="Shape 204"/>
                <p:cNvGrpSpPr/>
                <p:nvPr/>
              </p:nvGrpSpPr>
              <p:grpSpPr>
                <a:xfrm>
                  <a:off x="5456457" y="3344091"/>
                  <a:ext cx="2506132" cy="862999"/>
                  <a:chOff x="6781790" y="3335682"/>
                  <a:chExt cx="2506132" cy="862999"/>
                </a:xfrm>
              </p:grpSpPr>
              <p:sp>
                <p:nvSpPr>
                  <p:cNvPr id="205" name="Shape 205"/>
                  <p:cNvSpPr/>
                  <p:nvPr/>
                </p:nvSpPr>
                <p:spPr>
                  <a:xfrm>
                    <a:off x="6781790" y="3335682"/>
                    <a:ext cx="2506132" cy="862999"/>
                  </a:xfrm>
                  <a:custGeom>
                    <a:avLst/>
                    <a:gdLst/>
                    <a:ahLst/>
                    <a:cxnLst/>
                    <a:rect l="0" t="0" r="0" b="0"/>
                    <a:pathLst>
                      <a:path w="120000" h="120000" extrusionOk="0">
                        <a:moveTo>
                          <a:pt x="0" y="30000"/>
                        </a:moveTo>
                        <a:lnTo>
                          <a:pt x="84960" y="30000"/>
                        </a:lnTo>
                        <a:lnTo>
                          <a:pt x="84960" y="0"/>
                        </a:lnTo>
                        <a:lnTo>
                          <a:pt x="120000" y="60000"/>
                        </a:lnTo>
                        <a:lnTo>
                          <a:pt x="84960" y="120000"/>
                        </a:lnTo>
                        <a:lnTo>
                          <a:pt x="84960" y="89999"/>
                        </a:lnTo>
                        <a:lnTo>
                          <a:pt x="0" y="89999"/>
                        </a:lnTo>
                        <a:lnTo>
                          <a:pt x="17460" y="57602"/>
                        </a:lnTo>
                        <a:lnTo>
                          <a:pt x="0" y="30000"/>
                        </a:lnTo>
                        <a:close/>
                      </a:path>
                    </a:pathLst>
                  </a:custGeom>
                  <a:solidFill>
                    <a:srgbClr val="D3D4CE"/>
                  </a:solidFill>
                  <a:ln>
                    <a:noFill/>
                  </a:ln>
                </p:spPr>
                <p:txBody>
                  <a:bodyPr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Arial"/>
                      <a:ea typeface="Arial"/>
                      <a:cs typeface="Arial"/>
                      <a:sym typeface="Arial"/>
                    </a:endParaRPr>
                  </a:p>
                </p:txBody>
              </p:sp>
              <p:sp>
                <p:nvSpPr>
                  <p:cNvPr id="206" name="Shape 206"/>
                  <p:cNvSpPr/>
                  <p:nvPr/>
                </p:nvSpPr>
                <p:spPr>
                  <a:xfrm>
                    <a:off x="7115982" y="3593905"/>
                    <a:ext cx="1825975" cy="339522"/>
                  </a:xfrm>
                  <a:prstGeom prst="rect">
                    <a:avLst/>
                  </a:prstGeom>
                  <a:noFill/>
                  <a:ln>
                    <a:noFill/>
                  </a:ln>
                </p:spPr>
                <p:txBody>
                  <a:bodyPr wrap="square" lIns="91425" tIns="45700" rIns="91425" bIns="45700" anchor="t" anchorCtr="0">
                    <a:noAutofit/>
                  </a:bodyPr>
                  <a:lstStyle/>
                  <a:p>
                    <a:pPr marL="0" marR="0" lvl="0" indent="0" algn="ctr" rtl="0">
                      <a:spcBef>
                        <a:spcPts val="0"/>
                      </a:spcBef>
                      <a:spcAft>
                        <a:spcPts val="0"/>
                      </a:spcAft>
                      <a:buNone/>
                    </a:pPr>
                    <a:r>
                      <a:rPr lang="en-US" sz="2000" dirty="0">
                        <a:solidFill>
                          <a:srgbClr val="595959"/>
                        </a:solidFill>
                        <a:latin typeface="Arial"/>
                        <a:ea typeface="Arial"/>
                        <a:cs typeface="Arial"/>
                        <a:sym typeface="Arial"/>
                      </a:rPr>
                      <a:t>Vulnerability</a:t>
                    </a:r>
                  </a:p>
                </p:txBody>
              </p:sp>
            </p:grpSp>
          </p:grpSp>
        </p:grpSp>
        <p:sp>
          <p:nvSpPr>
            <p:cNvPr id="207" name="Shape 207"/>
            <p:cNvSpPr/>
            <p:nvPr/>
          </p:nvSpPr>
          <p:spPr>
            <a:xfrm>
              <a:off x="7888933" y="4400277"/>
              <a:ext cx="976988" cy="251206"/>
            </a:xfrm>
            <a:prstGeom prst="rect">
              <a:avLst/>
            </a:prstGeom>
            <a:noFill/>
            <a:ln>
              <a:noFill/>
            </a:ln>
          </p:spPr>
          <p:txBody>
            <a:bodyPr wrap="square" lIns="91425" tIns="45700" rIns="91425" bIns="45700" anchor="t" anchorCtr="0">
              <a:noAutofit/>
            </a:bodyPr>
            <a:lstStyle/>
            <a:p>
              <a:pPr marL="0" marR="0" lvl="0" indent="0" algn="just" rtl="0">
                <a:spcBef>
                  <a:spcPts val="0"/>
                </a:spcBef>
                <a:spcAft>
                  <a:spcPts val="0"/>
                </a:spcAft>
                <a:buNone/>
              </a:pPr>
              <a:r>
                <a:rPr lang="en-US" sz="1400" b="1">
                  <a:solidFill>
                    <a:srgbClr val="595959"/>
                  </a:solidFill>
                  <a:latin typeface="Arial"/>
                  <a:ea typeface="Arial"/>
                  <a:cs typeface="Arial"/>
                  <a:sym typeface="Arial"/>
                </a:rPr>
                <a:t>  Asset</a:t>
              </a:r>
            </a:p>
          </p:txBody>
        </p:sp>
      </p:grpSp>
      <p:sp>
        <p:nvSpPr>
          <p:cNvPr id="208" name="Shape 208"/>
          <p:cNvSpPr txBox="1"/>
          <p:nvPr/>
        </p:nvSpPr>
        <p:spPr>
          <a:xfrm>
            <a:off x="222007" y="1212705"/>
            <a:ext cx="8527897" cy="3025541"/>
          </a:xfrm>
          <a:prstGeom prst="rect">
            <a:avLst/>
          </a:prstGeom>
          <a:noFill/>
          <a:ln>
            <a:noFill/>
          </a:ln>
        </p:spPr>
        <p:txBody>
          <a:bodyPr wrap="square" lIns="67500" tIns="35100" rIns="67500" bIns="35100" anchor="t" anchorCtr="0">
            <a:noAutofit/>
          </a:bodyPr>
          <a:lstStyle/>
          <a:p>
            <a:pPr marL="257175" marR="0" lvl="0" indent="-257175" algn="l" rtl="0">
              <a:spcBef>
                <a:spcPts val="0"/>
              </a:spcBef>
              <a:spcAft>
                <a:spcPts val="0"/>
              </a:spcAft>
              <a:buClr>
                <a:srgbClr val="000000"/>
              </a:buClr>
              <a:buSzPts val="2400"/>
              <a:buFont typeface="Arial"/>
              <a:buChar char="•"/>
            </a:pPr>
            <a:r>
              <a:rPr lang="en-US" sz="2400" b="1" dirty="0">
                <a:solidFill>
                  <a:srgbClr val="000000"/>
                </a:solidFill>
                <a:latin typeface="Calibri"/>
                <a:ea typeface="Calibri"/>
                <a:cs typeface="Calibri"/>
                <a:sym typeface="Calibri"/>
              </a:rPr>
              <a:t>Vulnerability: </a:t>
            </a:r>
            <a:r>
              <a:rPr lang="en-US" sz="2400" dirty="0">
                <a:solidFill>
                  <a:srgbClr val="000000"/>
                </a:solidFill>
                <a:latin typeface="Calibri"/>
                <a:ea typeface="Calibri"/>
                <a:cs typeface="Calibri"/>
                <a:sym typeface="Calibri"/>
              </a:rPr>
              <a:t>a flaw in the measures you take to secure an asset</a:t>
            </a:r>
          </a:p>
          <a:p>
            <a:pPr marL="257175" marR="0" lvl="0" indent="-257175" algn="l" rtl="0">
              <a:spcBef>
                <a:spcPts val="0"/>
              </a:spcBef>
              <a:spcAft>
                <a:spcPts val="0"/>
              </a:spcAft>
              <a:buClr>
                <a:srgbClr val="000000"/>
              </a:buClr>
              <a:buSzPts val="2400"/>
              <a:buFont typeface="Arial"/>
              <a:buChar char="•"/>
            </a:pPr>
            <a:r>
              <a:rPr lang="en-US" sz="2400" b="1" dirty="0">
                <a:solidFill>
                  <a:srgbClr val="000000"/>
                </a:solidFill>
                <a:latin typeface="Calibri"/>
                <a:ea typeface="Calibri"/>
                <a:cs typeface="Calibri"/>
                <a:sym typeface="Calibri"/>
              </a:rPr>
              <a:t>Exploit: </a:t>
            </a:r>
            <a:r>
              <a:rPr lang="en-US" sz="2400" dirty="0">
                <a:solidFill>
                  <a:srgbClr val="000000"/>
                </a:solidFill>
                <a:latin typeface="Calibri"/>
                <a:ea typeface="Calibri"/>
                <a:cs typeface="Calibri"/>
                <a:sym typeface="Calibri"/>
              </a:rPr>
              <a:t>technique to attack an asset by leveraging a vulnerability</a:t>
            </a:r>
          </a:p>
          <a:p>
            <a:pPr marL="257175" marR="0" lvl="0" indent="-257175" algn="l" rtl="0">
              <a:spcBef>
                <a:spcPts val="0"/>
              </a:spcBef>
              <a:spcAft>
                <a:spcPts val="0"/>
              </a:spcAft>
              <a:buClr>
                <a:srgbClr val="000000"/>
              </a:buClr>
              <a:buSzPts val="2400"/>
              <a:buFont typeface="Arial"/>
              <a:buChar char="•"/>
            </a:pPr>
            <a:r>
              <a:rPr lang="en-US" sz="2400" b="1" dirty="0">
                <a:solidFill>
                  <a:srgbClr val="000000"/>
                </a:solidFill>
                <a:latin typeface="Calibri"/>
                <a:ea typeface="Calibri"/>
                <a:cs typeface="Calibri"/>
                <a:sym typeface="Calibri"/>
              </a:rPr>
              <a:t>Threat: </a:t>
            </a:r>
            <a:r>
              <a:rPr lang="en-US" sz="2400" dirty="0">
                <a:solidFill>
                  <a:srgbClr val="000000"/>
                </a:solidFill>
                <a:latin typeface="Calibri"/>
                <a:ea typeface="Calibri"/>
                <a:cs typeface="Calibri"/>
                <a:sym typeface="Calibri"/>
              </a:rPr>
              <a:t>expressed or demonstrated intent to impact an asset</a:t>
            </a:r>
          </a:p>
          <a:p>
            <a:pPr marL="257175" marR="0" lvl="0" indent="-257175" algn="l" rtl="0">
              <a:spcBef>
                <a:spcPts val="0"/>
              </a:spcBef>
              <a:spcAft>
                <a:spcPts val="0"/>
              </a:spcAft>
              <a:buClr>
                <a:srgbClr val="000000"/>
              </a:buClr>
              <a:buSzPts val="2400"/>
              <a:buFont typeface="Arial"/>
              <a:buChar char="•"/>
            </a:pPr>
            <a:r>
              <a:rPr lang="en-US" sz="2400" b="1" dirty="0">
                <a:solidFill>
                  <a:srgbClr val="000000"/>
                </a:solidFill>
                <a:latin typeface="Calibri"/>
                <a:ea typeface="Calibri"/>
                <a:cs typeface="Calibri"/>
                <a:sym typeface="Calibri"/>
              </a:rPr>
              <a:t>Threat actor: </a:t>
            </a:r>
            <a:r>
              <a:rPr lang="en-US" sz="2400" dirty="0">
                <a:solidFill>
                  <a:srgbClr val="000000"/>
                </a:solidFill>
                <a:latin typeface="Calibri"/>
                <a:ea typeface="Calibri"/>
                <a:cs typeface="Calibri"/>
                <a:sym typeface="Calibri"/>
              </a:rPr>
              <a:t>a group or individual with an expressed intent to impact an asset</a:t>
            </a:r>
          </a:p>
          <a:p>
            <a:pPr marL="257175" marR="0" lvl="0" indent="-257175" algn="l" rtl="0">
              <a:spcBef>
                <a:spcPts val="0"/>
              </a:spcBef>
              <a:spcAft>
                <a:spcPts val="0"/>
              </a:spcAft>
              <a:buClr>
                <a:srgbClr val="000000"/>
              </a:buClr>
              <a:buSzPts val="2400"/>
              <a:buFont typeface="Arial"/>
              <a:buChar char="•"/>
            </a:pPr>
            <a:r>
              <a:rPr lang="en-US" sz="2400" b="1" dirty="0">
                <a:solidFill>
                  <a:srgbClr val="000000"/>
                </a:solidFill>
                <a:latin typeface="Calibri"/>
                <a:ea typeface="Calibri"/>
                <a:cs typeface="Calibri"/>
                <a:sym typeface="Calibri"/>
              </a:rPr>
              <a:t>Risk: </a:t>
            </a:r>
            <a:r>
              <a:rPr lang="en-US" sz="2400" dirty="0">
                <a:solidFill>
                  <a:srgbClr val="000000"/>
                </a:solidFill>
                <a:latin typeface="Calibri"/>
                <a:ea typeface="Calibri"/>
                <a:cs typeface="Calibri"/>
                <a:sym typeface="Calibri"/>
              </a:rPr>
              <a:t>the potential impact of a threat exploiting a vulnerability</a:t>
            </a:r>
          </a:p>
          <a:p>
            <a:pPr marL="257175" marR="0" lvl="0" indent="-257175" algn="l" rtl="0">
              <a:spcBef>
                <a:spcPts val="0"/>
              </a:spcBef>
              <a:spcAft>
                <a:spcPts val="0"/>
              </a:spcAft>
              <a:buClr>
                <a:srgbClr val="000000"/>
              </a:buClr>
              <a:buSzPts val="2400"/>
              <a:buFont typeface="Arial"/>
              <a:buChar char="•"/>
            </a:pPr>
            <a:r>
              <a:rPr lang="en-US" sz="2400" b="1" dirty="0">
                <a:latin typeface="Calibri"/>
                <a:ea typeface="Calibri"/>
                <a:cs typeface="Calibri"/>
                <a:sym typeface="Calibri"/>
              </a:rPr>
              <a:t>Impact</a:t>
            </a:r>
            <a:r>
              <a:rPr lang="en-US" sz="2400" dirty="0">
                <a:latin typeface="Calibri"/>
                <a:ea typeface="Calibri"/>
                <a:cs typeface="Calibri"/>
                <a:sym typeface="Calibri"/>
              </a:rPr>
              <a:t>: What happens to the asset</a:t>
            </a:r>
            <a:endParaRPr lang="en-US" sz="2400" dirty="0">
              <a:solidFill>
                <a:srgbClr val="000000"/>
              </a:solidFill>
              <a:latin typeface="Calibri"/>
              <a:ea typeface="Calibri"/>
              <a:cs typeface="Calibri"/>
              <a:sym typeface="Calibri"/>
            </a:endParaRPr>
          </a:p>
          <a:p>
            <a:pPr marL="257175" marR="0" lvl="0" indent="-257175" algn="l" rtl="0">
              <a:spcBef>
                <a:spcPts val="0"/>
              </a:spcBef>
              <a:spcAft>
                <a:spcPts val="0"/>
              </a:spcAft>
              <a:buClr>
                <a:srgbClr val="000000"/>
              </a:buClr>
              <a:buSzPts val="2400"/>
              <a:buFont typeface="Arial"/>
              <a:buNone/>
            </a:pPr>
            <a:endParaRPr sz="2400" b="1" dirty="0">
              <a:solidFill>
                <a:srgbClr val="000000"/>
              </a:solidFill>
              <a:latin typeface="Calibri"/>
              <a:ea typeface="Calibri"/>
              <a:cs typeface="Calibri"/>
              <a:sym typeface="Calibri"/>
            </a:endParaRPr>
          </a:p>
          <a:p>
            <a:pPr marL="257175" marR="0" lvl="0" indent="-257175" algn="l" rtl="0">
              <a:spcBef>
                <a:spcPts val="0"/>
              </a:spcBef>
              <a:spcAft>
                <a:spcPts val="0"/>
              </a:spcAft>
              <a:buClr>
                <a:srgbClr val="000000"/>
              </a:buClr>
              <a:buSzPts val="2400"/>
              <a:buFont typeface="Arial"/>
              <a:buNone/>
            </a:pPr>
            <a:endParaRPr sz="2400" dirty="0">
              <a:solidFill>
                <a:srgbClr val="000000"/>
              </a:solidFill>
              <a:latin typeface="Calibri"/>
              <a:ea typeface="Calibri"/>
              <a:cs typeface="Calibri"/>
              <a:sym typeface="Calibri"/>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Shape 214"/>
          <p:cNvSpPr txBox="1"/>
          <p:nvPr/>
        </p:nvSpPr>
        <p:spPr>
          <a:xfrm>
            <a:off x="457200" y="1066800"/>
            <a:ext cx="8077200" cy="4472090"/>
          </a:xfrm>
          <a:prstGeom prst="rect">
            <a:avLst/>
          </a:prstGeom>
          <a:noFill/>
          <a:ln>
            <a:noFill/>
          </a:ln>
        </p:spPr>
        <p:txBody>
          <a:bodyPr wrap="square" lIns="67500" tIns="35100" rIns="67500" bIns="35100" anchor="t" anchorCtr="0">
            <a:noAutofit/>
          </a:bodyPr>
          <a:lstStyle/>
          <a:p>
            <a:pPr marL="0" marR="0" lvl="0" indent="0" algn="l" rtl="0">
              <a:spcBef>
                <a:spcPts val="0"/>
              </a:spcBef>
              <a:spcAft>
                <a:spcPts val="0"/>
              </a:spcAft>
              <a:buNone/>
            </a:pPr>
            <a:r>
              <a:rPr lang="en-US" sz="2200" b="1" i="1" dirty="0">
                <a:solidFill>
                  <a:srgbClr val="000000"/>
                </a:solidFill>
                <a:latin typeface="Calibri"/>
                <a:ea typeface="Calibri"/>
                <a:cs typeface="Calibri"/>
                <a:sym typeface="Calibri"/>
              </a:rPr>
              <a:t>“APT28 </a:t>
            </a:r>
            <a:r>
              <a:rPr lang="en-US" sz="2200" i="1" dirty="0">
                <a:solidFill>
                  <a:srgbClr val="000000"/>
                </a:solidFill>
                <a:latin typeface="Calibri"/>
                <a:ea typeface="Calibri"/>
                <a:cs typeface="Calibri"/>
                <a:sym typeface="Calibri"/>
              </a:rPr>
              <a:t>used an </a:t>
            </a:r>
            <a:r>
              <a:rPr lang="en-US" sz="2200" b="1" i="1" dirty="0">
                <a:solidFill>
                  <a:srgbClr val="000000"/>
                </a:solidFill>
                <a:latin typeface="Calibri"/>
                <a:ea typeface="Calibri"/>
                <a:cs typeface="Calibri"/>
                <a:sym typeface="Calibri"/>
              </a:rPr>
              <a:t>as of yet</a:t>
            </a:r>
            <a:r>
              <a:rPr lang="en-US" sz="2200" i="1" dirty="0">
                <a:solidFill>
                  <a:srgbClr val="000000"/>
                </a:solidFill>
                <a:latin typeface="Calibri"/>
                <a:ea typeface="Calibri"/>
                <a:cs typeface="Calibri"/>
                <a:sym typeface="Calibri"/>
              </a:rPr>
              <a:t> </a:t>
            </a:r>
            <a:r>
              <a:rPr lang="en-US" sz="2200" b="1" i="1" dirty="0">
                <a:solidFill>
                  <a:srgbClr val="000000"/>
                </a:solidFill>
                <a:latin typeface="Calibri"/>
                <a:ea typeface="Calibri"/>
                <a:cs typeface="Calibri"/>
                <a:sym typeface="Calibri"/>
              </a:rPr>
              <a:t>unknown exploit </a:t>
            </a:r>
            <a:r>
              <a:rPr lang="en-US" sz="2200" i="1" dirty="0">
                <a:solidFill>
                  <a:srgbClr val="000000"/>
                </a:solidFill>
                <a:latin typeface="Calibri"/>
                <a:ea typeface="Calibri"/>
                <a:cs typeface="Calibri"/>
                <a:sym typeface="Calibri"/>
              </a:rPr>
              <a:t>to compromise the secretary’s system using a </a:t>
            </a:r>
            <a:r>
              <a:rPr lang="en-US" sz="2200" b="1" i="1" dirty="0">
                <a:solidFill>
                  <a:srgbClr val="000000"/>
                </a:solidFill>
                <a:latin typeface="Calibri"/>
                <a:ea typeface="Calibri"/>
                <a:cs typeface="Calibri"/>
                <a:sym typeface="Calibri"/>
              </a:rPr>
              <a:t>0-day bug in TrueType font parsing</a:t>
            </a:r>
            <a:r>
              <a:rPr lang="en-US" sz="2200" i="1" dirty="0">
                <a:solidFill>
                  <a:srgbClr val="000000"/>
                </a:solidFill>
                <a:latin typeface="Calibri"/>
                <a:ea typeface="Calibri"/>
                <a:cs typeface="Calibri"/>
                <a:sym typeface="Calibri"/>
              </a:rPr>
              <a:t>, gaining </a:t>
            </a:r>
            <a:r>
              <a:rPr lang="en-US" sz="2200" b="1" i="1" dirty="0">
                <a:solidFill>
                  <a:srgbClr val="000000"/>
                </a:solidFill>
                <a:latin typeface="Calibri"/>
                <a:ea typeface="Calibri"/>
                <a:cs typeface="Calibri"/>
                <a:sym typeface="Calibri"/>
              </a:rPr>
              <a:t>access to the organization’s internal network.”</a:t>
            </a:r>
          </a:p>
          <a:p>
            <a:pPr marL="257175" marR="0" lvl="0" indent="-257175" algn="l" rtl="0">
              <a:spcBef>
                <a:spcPts val="0"/>
              </a:spcBef>
              <a:spcAft>
                <a:spcPts val="0"/>
              </a:spcAft>
              <a:buClr>
                <a:srgbClr val="000000"/>
              </a:buClr>
              <a:buSzPts val="2200"/>
              <a:buFont typeface="Arial"/>
              <a:buNone/>
            </a:pPr>
            <a:endParaRPr sz="2200" dirty="0">
              <a:solidFill>
                <a:srgbClr val="000000"/>
              </a:solidFill>
              <a:latin typeface="Calibri"/>
              <a:ea typeface="Calibri"/>
              <a:cs typeface="Calibri"/>
              <a:sym typeface="Calibri"/>
            </a:endParaRPr>
          </a:p>
          <a:p>
            <a:pPr marL="257175" marR="0" lvl="0" indent="-257175" algn="l" rtl="0">
              <a:spcBef>
                <a:spcPts val="0"/>
              </a:spcBef>
              <a:spcAft>
                <a:spcPts val="0"/>
              </a:spcAft>
              <a:buClr>
                <a:srgbClr val="000000"/>
              </a:buClr>
              <a:buSzPts val="2200"/>
              <a:buFont typeface="Arial"/>
              <a:buChar char="•"/>
            </a:pPr>
            <a:r>
              <a:rPr lang="en-US" sz="2200" b="1" dirty="0">
                <a:solidFill>
                  <a:srgbClr val="000000"/>
                </a:solidFill>
                <a:latin typeface="Calibri"/>
                <a:ea typeface="Calibri"/>
                <a:cs typeface="Calibri"/>
                <a:sym typeface="Calibri"/>
              </a:rPr>
              <a:t>Vulnerability: </a:t>
            </a:r>
            <a:r>
              <a:rPr lang="en-US" sz="2200" dirty="0">
                <a:solidFill>
                  <a:srgbClr val="000000"/>
                </a:solidFill>
                <a:latin typeface="Calibri"/>
                <a:ea typeface="Calibri"/>
                <a:cs typeface="Calibri"/>
                <a:sym typeface="Calibri"/>
              </a:rPr>
              <a:t>Bug in TrueType font parsing, in Windows</a:t>
            </a:r>
          </a:p>
          <a:p>
            <a:pPr marL="257175" marR="0" lvl="0" indent="-257175" algn="l" rtl="0">
              <a:spcBef>
                <a:spcPts val="0"/>
              </a:spcBef>
              <a:spcAft>
                <a:spcPts val="0"/>
              </a:spcAft>
              <a:buClr>
                <a:srgbClr val="000000"/>
              </a:buClr>
              <a:buSzPts val="2200"/>
              <a:buFont typeface="Arial"/>
              <a:buChar char="•"/>
            </a:pPr>
            <a:r>
              <a:rPr lang="en-US" sz="2200" b="1" dirty="0">
                <a:solidFill>
                  <a:srgbClr val="000000"/>
                </a:solidFill>
                <a:latin typeface="Calibri"/>
                <a:ea typeface="Calibri"/>
                <a:cs typeface="Calibri"/>
                <a:sym typeface="Calibri"/>
              </a:rPr>
              <a:t>Exploit: </a:t>
            </a:r>
            <a:r>
              <a:rPr lang="en-US" sz="2200" dirty="0">
                <a:solidFill>
                  <a:srgbClr val="000000"/>
                </a:solidFill>
                <a:latin typeface="Calibri"/>
                <a:ea typeface="Calibri"/>
                <a:cs typeface="Calibri"/>
                <a:sym typeface="Calibri"/>
              </a:rPr>
              <a:t>an as of yet unknown piece of code</a:t>
            </a:r>
          </a:p>
          <a:p>
            <a:pPr marL="257175" marR="0" lvl="0" indent="-257175" algn="l" rtl="0">
              <a:spcBef>
                <a:spcPts val="0"/>
              </a:spcBef>
              <a:spcAft>
                <a:spcPts val="0"/>
              </a:spcAft>
              <a:buClr>
                <a:srgbClr val="000000"/>
              </a:buClr>
              <a:buSzPts val="2200"/>
              <a:buFont typeface="Arial"/>
              <a:buChar char="•"/>
            </a:pPr>
            <a:r>
              <a:rPr lang="en-US" sz="2200" b="1" dirty="0">
                <a:solidFill>
                  <a:srgbClr val="000000"/>
                </a:solidFill>
                <a:latin typeface="Calibri"/>
                <a:ea typeface="Calibri"/>
                <a:cs typeface="Calibri"/>
                <a:sym typeface="Calibri"/>
              </a:rPr>
              <a:t>Threat: </a:t>
            </a:r>
            <a:r>
              <a:rPr lang="en-US" sz="2200" dirty="0">
                <a:solidFill>
                  <a:srgbClr val="000000"/>
                </a:solidFill>
                <a:latin typeface="Calibri"/>
                <a:ea typeface="Calibri"/>
                <a:cs typeface="Calibri"/>
                <a:sym typeface="Calibri"/>
              </a:rPr>
              <a:t>a potential compromise by APT28 of the network</a:t>
            </a:r>
          </a:p>
          <a:p>
            <a:pPr marL="257175" marR="0" lvl="0" indent="-257175" algn="l" rtl="0">
              <a:spcBef>
                <a:spcPts val="0"/>
              </a:spcBef>
              <a:spcAft>
                <a:spcPts val="0"/>
              </a:spcAft>
              <a:buClr>
                <a:srgbClr val="000000"/>
              </a:buClr>
              <a:buSzPts val="2200"/>
              <a:buFont typeface="Arial"/>
              <a:buChar char="•"/>
            </a:pPr>
            <a:r>
              <a:rPr lang="en-US" sz="2200" b="1" dirty="0">
                <a:solidFill>
                  <a:srgbClr val="000000"/>
                </a:solidFill>
                <a:latin typeface="Calibri"/>
                <a:ea typeface="Calibri"/>
                <a:cs typeface="Calibri"/>
                <a:sym typeface="Calibri"/>
              </a:rPr>
              <a:t>Threat actor: </a:t>
            </a:r>
            <a:r>
              <a:rPr lang="en-US" sz="2200" dirty="0">
                <a:solidFill>
                  <a:srgbClr val="000000"/>
                </a:solidFill>
                <a:latin typeface="Calibri"/>
                <a:ea typeface="Calibri"/>
                <a:cs typeface="Calibri"/>
                <a:sym typeface="Calibri"/>
              </a:rPr>
              <a:t>APT28</a:t>
            </a:r>
          </a:p>
          <a:p>
            <a:pPr marL="257175" marR="0" lvl="0" indent="-257175" algn="l" rtl="0">
              <a:spcBef>
                <a:spcPts val="0"/>
              </a:spcBef>
              <a:spcAft>
                <a:spcPts val="0"/>
              </a:spcAft>
              <a:buClr>
                <a:srgbClr val="000000"/>
              </a:buClr>
              <a:buSzPts val="2200"/>
              <a:buFont typeface="Arial"/>
              <a:buChar char="•"/>
            </a:pPr>
            <a:r>
              <a:rPr lang="en-US" sz="2200" b="1" dirty="0">
                <a:solidFill>
                  <a:srgbClr val="000000"/>
                </a:solidFill>
                <a:latin typeface="Calibri"/>
                <a:ea typeface="Calibri"/>
                <a:cs typeface="Calibri"/>
                <a:sym typeface="Calibri"/>
              </a:rPr>
              <a:t>Impact: </a:t>
            </a:r>
            <a:r>
              <a:rPr lang="en-US" sz="2200" dirty="0">
                <a:solidFill>
                  <a:srgbClr val="000000"/>
                </a:solidFill>
                <a:latin typeface="Calibri"/>
                <a:ea typeface="Calibri"/>
                <a:cs typeface="Calibri"/>
                <a:sym typeface="Calibri"/>
              </a:rPr>
              <a:t>gaining access to the organization’s internal network</a:t>
            </a:r>
          </a:p>
          <a:p>
            <a:pPr marL="257175" marR="0" lvl="0" indent="-257175" algn="l" rtl="0">
              <a:spcBef>
                <a:spcPts val="0"/>
              </a:spcBef>
              <a:spcAft>
                <a:spcPts val="0"/>
              </a:spcAft>
              <a:buClr>
                <a:srgbClr val="000000"/>
              </a:buClr>
              <a:buSzPts val="2200"/>
              <a:buFont typeface="Arial"/>
              <a:buChar char="•"/>
            </a:pPr>
            <a:r>
              <a:rPr lang="en-US" sz="2200" b="1" dirty="0">
                <a:solidFill>
                  <a:srgbClr val="000000"/>
                </a:solidFill>
                <a:latin typeface="Calibri"/>
                <a:ea typeface="Calibri"/>
                <a:cs typeface="Calibri"/>
                <a:sym typeface="Calibri"/>
              </a:rPr>
              <a:t>Risk:</a:t>
            </a:r>
            <a:r>
              <a:rPr lang="en-US" sz="2200" dirty="0">
                <a:solidFill>
                  <a:srgbClr val="000000"/>
                </a:solidFill>
                <a:latin typeface="Calibri"/>
                <a:ea typeface="Calibri"/>
                <a:cs typeface="Calibri"/>
                <a:sym typeface="Calibri"/>
              </a:rPr>
              <a:t> the likelihood of an attacker achieving something useful. In this case known as 100%.</a:t>
            </a:r>
          </a:p>
          <a:p>
            <a:pPr marL="257175" marR="0" lvl="0" indent="-257175" algn="l" rtl="0">
              <a:spcBef>
                <a:spcPts val="0"/>
              </a:spcBef>
              <a:spcAft>
                <a:spcPts val="0"/>
              </a:spcAft>
              <a:buClr>
                <a:srgbClr val="000000"/>
              </a:buClr>
              <a:buSzPts val="2200"/>
              <a:buFont typeface="Arial"/>
              <a:buNone/>
            </a:pPr>
            <a:endParaRPr sz="2200" b="1" dirty="0">
              <a:solidFill>
                <a:srgbClr val="000000"/>
              </a:solidFill>
              <a:latin typeface="Calibri"/>
              <a:ea typeface="Calibri"/>
              <a:cs typeface="Calibri"/>
              <a:sym typeface="Calibri"/>
            </a:endParaRPr>
          </a:p>
          <a:p>
            <a:pPr marL="257175" marR="0" lvl="0" indent="-257175" algn="l" rtl="0">
              <a:spcBef>
                <a:spcPts val="0"/>
              </a:spcBef>
              <a:spcAft>
                <a:spcPts val="0"/>
              </a:spcAft>
              <a:buClr>
                <a:srgbClr val="000000"/>
              </a:buClr>
              <a:buSzPts val="2200"/>
              <a:buFont typeface="Arial"/>
              <a:buChar char="•"/>
            </a:pPr>
            <a:r>
              <a:rPr lang="en-US" sz="2200" b="1" dirty="0">
                <a:solidFill>
                  <a:srgbClr val="000000"/>
                </a:solidFill>
                <a:latin typeface="Calibri"/>
                <a:ea typeface="Calibri"/>
                <a:cs typeface="Calibri"/>
                <a:sym typeface="Calibri"/>
              </a:rPr>
              <a:t>Attribution: </a:t>
            </a:r>
            <a:r>
              <a:rPr lang="en-US" sz="2200" dirty="0">
                <a:solidFill>
                  <a:srgbClr val="000000"/>
                </a:solidFill>
                <a:latin typeface="Calibri"/>
                <a:ea typeface="Calibri"/>
                <a:cs typeface="Calibri"/>
                <a:sym typeface="Calibri"/>
              </a:rPr>
              <a:t>the attacker is APT28 and not APT29</a:t>
            </a:r>
          </a:p>
        </p:txBody>
      </p:sp>
      <p:sp>
        <p:nvSpPr>
          <p:cNvPr id="215" name="Shape 215"/>
          <p:cNvSpPr txBox="1"/>
          <p:nvPr/>
        </p:nvSpPr>
        <p:spPr>
          <a:xfrm>
            <a:off x="457200" y="365126"/>
            <a:ext cx="8292704" cy="879475"/>
          </a:xfrm>
          <a:prstGeom prst="rect">
            <a:avLst/>
          </a:prstGeom>
          <a:noFill/>
          <a:ln>
            <a:noFill/>
          </a:ln>
        </p:spPr>
        <p:txBody>
          <a:bodyPr wrap="square" lIns="91425" tIns="45700" rIns="91425" bIns="45700" anchor="t" anchorCtr="0">
            <a:noAutofit/>
          </a:bodyPr>
          <a:lstStyle/>
          <a:p>
            <a:pPr marL="0" marR="0" lvl="0" indent="0" algn="l" rtl="0">
              <a:lnSpc>
                <a:spcPct val="90000"/>
              </a:lnSpc>
              <a:spcBef>
                <a:spcPts val="0"/>
              </a:spcBef>
              <a:spcAft>
                <a:spcPts val="0"/>
              </a:spcAft>
              <a:buNone/>
            </a:pPr>
            <a:r>
              <a:rPr lang="en-US" sz="3000" b="1">
                <a:solidFill>
                  <a:schemeClr val="dk1"/>
                </a:solidFill>
                <a:latin typeface="Calibri"/>
                <a:ea typeface="Calibri"/>
                <a:cs typeface="Calibri"/>
                <a:sym typeface="Calibri"/>
              </a:rPr>
              <a:t>Security issues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Shape 61"/>
        <p:cNvGrpSpPr/>
        <p:nvPr/>
      </p:nvGrpSpPr>
      <p:grpSpPr>
        <a:xfrm>
          <a:off x="0" y="0"/>
          <a:ext cx="0" cy="0"/>
          <a:chOff x="0" y="0"/>
          <a:chExt cx="0" cy="0"/>
        </a:xfrm>
      </p:grpSpPr>
      <p:sp>
        <p:nvSpPr>
          <p:cNvPr id="62" name="Shape 62"/>
          <p:cNvSpPr txBox="1">
            <a:spLocks noGrp="1"/>
          </p:cNvSpPr>
          <p:nvPr>
            <p:ph type="body" idx="1"/>
          </p:nvPr>
        </p:nvSpPr>
        <p:spPr>
          <a:xfrm>
            <a:off x="457200" y="1479551"/>
            <a:ext cx="8292704" cy="4703763"/>
          </a:xfrm>
          <a:prstGeom prst="rect">
            <a:avLst/>
          </a:prstGeom>
          <a:noFill/>
          <a:ln>
            <a:noFill/>
          </a:ln>
        </p:spPr>
        <p:txBody>
          <a:bodyPr wrap="square" lIns="91425" tIns="45700" rIns="91425" bIns="45700" anchor="t" anchorCtr="0">
            <a:noAutofit/>
          </a:bodyPr>
          <a:lstStyle/>
          <a:p>
            <a:pPr marL="0" marR="0" lvl="0" indent="-133350" algn="l" rtl="0">
              <a:lnSpc>
                <a:spcPct val="100000"/>
              </a:lnSpc>
              <a:spcBef>
                <a:spcPts val="0"/>
              </a:spcBef>
              <a:spcAft>
                <a:spcPts val="0"/>
              </a:spcAft>
              <a:buClr>
                <a:schemeClr val="dk1"/>
              </a:buClr>
              <a:buSzPts val="2100"/>
              <a:buFont typeface="Arial"/>
              <a:buNone/>
            </a:pPr>
            <a:r>
              <a:rPr lang="en-US" sz="800" dirty="0"/>
              <a:t>Version 1.2.3: Added reference to GFCE BP</a:t>
            </a:r>
          </a:p>
          <a:p>
            <a:pPr marL="0" marR="0" lvl="0" indent="-133350" algn="l" rtl="0">
              <a:lnSpc>
                <a:spcPct val="100000"/>
              </a:lnSpc>
              <a:spcBef>
                <a:spcPts val="0"/>
              </a:spcBef>
              <a:spcAft>
                <a:spcPts val="0"/>
              </a:spcAft>
              <a:buClr>
                <a:schemeClr val="dk1"/>
              </a:buClr>
              <a:buSzPts val="2100"/>
              <a:buFont typeface="Arial"/>
              <a:buNone/>
            </a:pPr>
            <a:r>
              <a:rPr lang="en-US" sz="800" dirty="0"/>
              <a:t>Version 1.2.2</a:t>
            </a:r>
          </a:p>
          <a:p>
            <a:pPr marL="0" marR="0" lvl="0" indent="-133350" algn="l" rtl="0">
              <a:lnSpc>
                <a:spcPct val="100000"/>
              </a:lnSpc>
              <a:spcBef>
                <a:spcPts val="0"/>
              </a:spcBef>
              <a:spcAft>
                <a:spcPts val="0"/>
              </a:spcAft>
              <a:buClr>
                <a:schemeClr val="dk1"/>
              </a:buClr>
              <a:buSzPts val="2100"/>
              <a:buFont typeface="Arial"/>
              <a:buNone/>
            </a:pPr>
            <a:r>
              <a:rPr lang="en-US" sz="800" dirty="0"/>
              <a:t>Fix Typo</a:t>
            </a:r>
          </a:p>
          <a:p>
            <a:pPr marL="0" marR="0" lvl="0" indent="-133350" algn="l" rtl="0">
              <a:lnSpc>
                <a:spcPct val="100000"/>
              </a:lnSpc>
              <a:spcBef>
                <a:spcPts val="0"/>
              </a:spcBef>
              <a:spcAft>
                <a:spcPts val="0"/>
              </a:spcAft>
              <a:buClr>
                <a:schemeClr val="dk1"/>
              </a:buClr>
              <a:buSzPts val="2100"/>
              <a:buFont typeface="Arial"/>
              <a:buNone/>
            </a:pPr>
            <a:r>
              <a:rPr lang="en-US" sz="800" dirty="0"/>
              <a:t>Version 1.2</a:t>
            </a:r>
          </a:p>
          <a:p>
            <a:pPr marL="0" marR="0" lvl="0" indent="-133350" algn="l" rtl="0">
              <a:lnSpc>
                <a:spcPct val="100000"/>
              </a:lnSpc>
              <a:spcBef>
                <a:spcPts val="0"/>
              </a:spcBef>
              <a:spcAft>
                <a:spcPts val="0"/>
              </a:spcAft>
              <a:buClr>
                <a:schemeClr val="dk1"/>
              </a:buClr>
              <a:buSzPts val="2100"/>
              <a:buFont typeface="Arial"/>
              <a:buNone/>
            </a:pPr>
            <a:r>
              <a:rPr lang="en-US" sz="800" dirty="0"/>
              <a:t>Integrated Feedback by Tom Millar</a:t>
            </a:r>
          </a:p>
          <a:p>
            <a:pPr marL="0" marR="0" lvl="0" indent="-133350" algn="l" rtl="0">
              <a:lnSpc>
                <a:spcPct val="100000"/>
              </a:lnSpc>
              <a:spcBef>
                <a:spcPts val="0"/>
              </a:spcBef>
              <a:spcAft>
                <a:spcPts val="0"/>
              </a:spcAft>
              <a:buClr>
                <a:schemeClr val="dk1"/>
              </a:buClr>
              <a:buSzPts val="2100"/>
              <a:buFont typeface="Arial"/>
              <a:buNone/>
            </a:pPr>
            <a:r>
              <a:rPr lang="en-US" sz="800" dirty="0"/>
              <a:t>Version 1.1.1</a:t>
            </a:r>
          </a:p>
          <a:p>
            <a:pPr marL="0" marR="0" lvl="0" indent="-133350" algn="l" rtl="0">
              <a:lnSpc>
                <a:spcPct val="100000"/>
              </a:lnSpc>
              <a:spcBef>
                <a:spcPts val="0"/>
              </a:spcBef>
              <a:spcAft>
                <a:spcPts val="0"/>
              </a:spcAft>
              <a:buClr>
                <a:schemeClr val="dk1"/>
              </a:buClr>
              <a:buSzPts val="2100"/>
              <a:buFont typeface="Arial"/>
              <a:buNone/>
            </a:pPr>
            <a:r>
              <a:rPr lang="en-US" sz="800" dirty="0"/>
              <a:t>Update member count, fixed a few typos</a:t>
            </a:r>
          </a:p>
          <a:p>
            <a:pPr marL="0" marR="0" lvl="0" indent="-133350" algn="l" rtl="0">
              <a:lnSpc>
                <a:spcPct val="100000"/>
              </a:lnSpc>
              <a:spcBef>
                <a:spcPts val="0"/>
              </a:spcBef>
              <a:spcAft>
                <a:spcPts val="0"/>
              </a:spcAft>
              <a:buClr>
                <a:schemeClr val="dk1"/>
              </a:buClr>
              <a:buSzPts val="2100"/>
              <a:buFont typeface="Arial"/>
              <a:buNone/>
            </a:pPr>
            <a:r>
              <a:rPr lang="en-US" sz="800" dirty="0"/>
              <a:t>Version 1.1:</a:t>
            </a:r>
          </a:p>
          <a:p>
            <a:pPr marL="38100" indent="-171450">
              <a:lnSpc>
                <a:spcPct val="100000"/>
              </a:lnSpc>
              <a:spcBef>
                <a:spcPts val="0"/>
              </a:spcBef>
            </a:pPr>
            <a:r>
              <a:rPr lang="en-US" sz="800" dirty="0"/>
              <a:t>Added a slide about obstacles to trust</a:t>
            </a:r>
          </a:p>
          <a:p>
            <a:pPr marL="0" marR="0" lvl="0" indent="-133350" algn="l" rtl="0">
              <a:lnSpc>
                <a:spcPct val="100000"/>
              </a:lnSpc>
              <a:spcBef>
                <a:spcPts val="0"/>
              </a:spcBef>
              <a:spcAft>
                <a:spcPts val="0"/>
              </a:spcAft>
              <a:buClr>
                <a:schemeClr val="dk1"/>
              </a:buClr>
              <a:buSzPts val="2100"/>
              <a:buFont typeface="Arial"/>
              <a:buNone/>
            </a:pPr>
            <a:r>
              <a:rPr lang="en-US" sz="800" dirty="0"/>
              <a:t>Version 1.0</a:t>
            </a:r>
          </a:p>
          <a:p>
            <a:pPr marL="38100" indent="-171450">
              <a:lnSpc>
                <a:spcPct val="100000"/>
              </a:lnSpc>
              <a:spcBef>
                <a:spcPts val="0"/>
              </a:spcBef>
            </a:pPr>
            <a:r>
              <a:rPr lang="en-US" sz="800" dirty="0"/>
              <a:t>Final release for Geneva IGF</a:t>
            </a:r>
          </a:p>
          <a:p>
            <a:pPr marL="0" marR="0" lvl="0" indent="-133350" algn="l" rtl="0">
              <a:lnSpc>
                <a:spcPct val="100000"/>
              </a:lnSpc>
              <a:spcBef>
                <a:spcPts val="0"/>
              </a:spcBef>
              <a:spcAft>
                <a:spcPts val="0"/>
              </a:spcAft>
              <a:buClr>
                <a:schemeClr val="dk1"/>
              </a:buClr>
              <a:buSzPts val="2100"/>
              <a:buFont typeface="Arial"/>
              <a:buNone/>
            </a:pPr>
            <a:r>
              <a:rPr lang="en-US" sz="800" dirty="0"/>
              <a:t>Version 0.9.1</a:t>
            </a:r>
          </a:p>
          <a:p>
            <a:pPr marL="38100" indent="-171450">
              <a:lnSpc>
                <a:spcPct val="100000"/>
              </a:lnSpc>
              <a:spcBef>
                <a:spcPts val="0"/>
              </a:spcBef>
            </a:pPr>
            <a:r>
              <a:rPr lang="en-US" sz="800" dirty="0"/>
              <a:t>Fix a pictures</a:t>
            </a:r>
          </a:p>
          <a:p>
            <a:pPr marL="0" marR="0" lvl="0" indent="-133350" algn="l" rtl="0">
              <a:lnSpc>
                <a:spcPct val="100000"/>
              </a:lnSpc>
              <a:spcBef>
                <a:spcPts val="0"/>
              </a:spcBef>
              <a:spcAft>
                <a:spcPts val="0"/>
              </a:spcAft>
              <a:buClr>
                <a:schemeClr val="dk1"/>
              </a:buClr>
              <a:buSzPts val="2100"/>
              <a:buFont typeface="Arial"/>
              <a:buNone/>
            </a:pPr>
            <a:r>
              <a:rPr lang="en-US" sz="800" dirty="0"/>
              <a:t>Version 0.9:</a:t>
            </a:r>
          </a:p>
          <a:p>
            <a:pPr marL="38100" marR="0" lvl="0" indent="-171450" algn="l" rtl="0">
              <a:lnSpc>
                <a:spcPct val="100000"/>
              </a:lnSpc>
              <a:spcBef>
                <a:spcPts val="0"/>
              </a:spcBef>
              <a:spcAft>
                <a:spcPts val="0"/>
              </a:spcAft>
              <a:buClr>
                <a:schemeClr val="dk1"/>
              </a:buClr>
              <a:buSzPts val="2100"/>
              <a:buFont typeface="Arial" charset="0"/>
              <a:buChar char="•"/>
            </a:pPr>
            <a:r>
              <a:rPr lang="en-US" sz="800" dirty="0"/>
              <a:t>Get pictures that are ok for redistribution</a:t>
            </a:r>
          </a:p>
          <a:p>
            <a:pPr marL="0" marR="0" lvl="0" indent="-133350" algn="l" rtl="0">
              <a:lnSpc>
                <a:spcPct val="100000"/>
              </a:lnSpc>
              <a:spcBef>
                <a:spcPts val="0"/>
              </a:spcBef>
              <a:spcAft>
                <a:spcPts val="0"/>
              </a:spcAft>
              <a:buClr>
                <a:schemeClr val="dk1"/>
              </a:buClr>
              <a:buSzPts val="2100"/>
              <a:buFont typeface="Arial"/>
              <a:buNone/>
            </a:pPr>
            <a:r>
              <a:rPr lang="en-US" sz="800" dirty="0"/>
              <a:t>Version 0.8:</a:t>
            </a:r>
          </a:p>
          <a:p>
            <a:pPr marL="38100" indent="-171450">
              <a:lnSpc>
                <a:spcPct val="100000"/>
              </a:lnSpc>
              <a:spcBef>
                <a:spcPts val="0"/>
              </a:spcBef>
            </a:pPr>
            <a:r>
              <a:rPr lang="en-US" sz="800" dirty="0"/>
              <a:t>Implement comments by Christin </a:t>
            </a:r>
            <a:r>
              <a:rPr lang="en-US" sz="800" dirty="0" err="1"/>
              <a:t>Hoeppers</a:t>
            </a:r>
            <a:r>
              <a:rPr lang="en-US" sz="800" dirty="0"/>
              <a:t> and Andrew Cormack</a:t>
            </a:r>
          </a:p>
          <a:p>
            <a:pPr marL="0" marR="0" lvl="0" indent="-133350" algn="l" rtl="0">
              <a:lnSpc>
                <a:spcPct val="100000"/>
              </a:lnSpc>
              <a:spcBef>
                <a:spcPts val="0"/>
              </a:spcBef>
              <a:spcAft>
                <a:spcPts val="0"/>
              </a:spcAft>
              <a:buClr>
                <a:schemeClr val="dk1"/>
              </a:buClr>
              <a:buSzPts val="2100"/>
              <a:buFont typeface="Arial"/>
              <a:buNone/>
            </a:pPr>
            <a:r>
              <a:rPr lang="en-US" sz="800" dirty="0"/>
              <a:t>Version 0.7:</a:t>
            </a:r>
          </a:p>
          <a:p>
            <a:pPr marL="38100" indent="-171450">
              <a:lnSpc>
                <a:spcPct val="100000"/>
              </a:lnSpc>
              <a:spcBef>
                <a:spcPts val="0"/>
              </a:spcBef>
            </a:pPr>
            <a:r>
              <a:rPr lang="en-US" sz="800" dirty="0"/>
              <a:t>Implement comments by </a:t>
            </a:r>
            <a:r>
              <a:rPr lang="en-US" sz="800" dirty="0" err="1"/>
              <a:t>Gaus</a:t>
            </a:r>
            <a:endParaRPr lang="en-US" sz="800" dirty="0"/>
          </a:p>
          <a:p>
            <a:pPr marL="0" marR="0" lvl="0" indent="-133350" algn="l" rtl="0">
              <a:lnSpc>
                <a:spcPct val="100000"/>
              </a:lnSpc>
              <a:spcBef>
                <a:spcPts val="0"/>
              </a:spcBef>
              <a:spcAft>
                <a:spcPts val="0"/>
              </a:spcAft>
              <a:buClr>
                <a:schemeClr val="dk1"/>
              </a:buClr>
              <a:buSzPts val="2100"/>
              <a:buFont typeface="Arial"/>
              <a:buNone/>
            </a:pPr>
            <a:r>
              <a:rPr lang="en-US" sz="800" dirty="0"/>
              <a:t>Version 0.6:</a:t>
            </a:r>
          </a:p>
          <a:p>
            <a:pPr marL="38100" indent="-171450">
              <a:lnSpc>
                <a:spcPct val="100000"/>
              </a:lnSpc>
              <a:spcBef>
                <a:spcPts val="0"/>
              </a:spcBef>
            </a:pPr>
            <a:r>
              <a:rPr lang="en-US" sz="800" dirty="0"/>
              <a:t>Added two group discussions: Responsibilities after </a:t>
            </a:r>
            <a:r>
              <a:rPr lang="en-US" sz="800" dirty="0" err="1"/>
              <a:t>Diginotar</a:t>
            </a:r>
            <a:r>
              <a:rPr lang="en-US" sz="800" dirty="0"/>
              <a:t> case study and authority for CSIRTs</a:t>
            </a:r>
          </a:p>
          <a:p>
            <a:pPr marL="0" marR="0" lvl="0" indent="-133350" algn="l" rtl="0">
              <a:lnSpc>
                <a:spcPct val="100000"/>
              </a:lnSpc>
              <a:spcBef>
                <a:spcPts val="0"/>
              </a:spcBef>
              <a:spcAft>
                <a:spcPts val="0"/>
              </a:spcAft>
              <a:buClr>
                <a:schemeClr val="dk1"/>
              </a:buClr>
              <a:buSzPts val="2100"/>
              <a:buFont typeface="Arial"/>
              <a:buNone/>
            </a:pPr>
            <a:r>
              <a:rPr lang="en-US" sz="800" dirty="0"/>
              <a:t>Version 0.5:</a:t>
            </a:r>
          </a:p>
          <a:p>
            <a:pPr marL="171450" marR="0" lvl="0" indent="-88900" algn="l" rtl="0">
              <a:lnSpc>
                <a:spcPct val="100000"/>
              </a:lnSpc>
              <a:spcBef>
                <a:spcPts val="0"/>
              </a:spcBef>
              <a:spcAft>
                <a:spcPts val="0"/>
              </a:spcAft>
              <a:buClr>
                <a:schemeClr val="dk1"/>
              </a:buClr>
              <a:buSzPts val="800"/>
              <a:buFont typeface="Arial"/>
              <a:buChar char="•"/>
            </a:pPr>
            <a:r>
              <a:rPr lang="en-US" sz="800" dirty="0"/>
              <a:t>Added a section "six-step plan" at the end of "Getting started". This includes the six steps that the CSIRT GGP by the GFCE recommends for starting a CSIRT capability. I think it nicely brings together what you included for the rest of the section;</a:t>
            </a:r>
          </a:p>
          <a:p>
            <a:pPr marL="171450" marR="0" lvl="0" indent="-88900" algn="l" rtl="0">
              <a:lnSpc>
                <a:spcPct val="100000"/>
              </a:lnSpc>
              <a:spcBef>
                <a:spcPts val="0"/>
              </a:spcBef>
              <a:spcAft>
                <a:spcPts val="0"/>
              </a:spcAft>
              <a:buClr>
                <a:schemeClr val="dk1"/>
              </a:buClr>
              <a:buSzPts val="800"/>
              <a:buFont typeface="Arial"/>
              <a:buChar char="•"/>
            </a:pPr>
            <a:r>
              <a:rPr lang="en-US" sz="800" dirty="0"/>
              <a:t>Added Speaker notes  to some slides which did not have them yet.</a:t>
            </a:r>
          </a:p>
          <a:p>
            <a:pPr marL="0" marR="0" lvl="0" indent="-133350" algn="l" rtl="0">
              <a:lnSpc>
                <a:spcPct val="100000"/>
              </a:lnSpc>
              <a:spcBef>
                <a:spcPts val="0"/>
              </a:spcBef>
              <a:spcAft>
                <a:spcPts val="0"/>
              </a:spcAft>
              <a:buClr>
                <a:schemeClr val="dk1"/>
              </a:buClr>
              <a:buSzPts val="2100"/>
              <a:buFont typeface="Arial"/>
              <a:buNone/>
            </a:pPr>
            <a:endParaRPr sz="800" dirty="0"/>
          </a:p>
          <a:p>
            <a:pPr marL="0" marR="0" lvl="0" indent="-133350" algn="l" rtl="0">
              <a:lnSpc>
                <a:spcPct val="100000"/>
              </a:lnSpc>
              <a:spcBef>
                <a:spcPts val="0"/>
              </a:spcBef>
              <a:spcAft>
                <a:spcPts val="0"/>
              </a:spcAft>
              <a:buClr>
                <a:schemeClr val="dk1"/>
              </a:buClr>
              <a:buSzPts val="2100"/>
              <a:buFont typeface="Arial"/>
              <a:buNone/>
            </a:pPr>
            <a:r>
              <a:rPr lang="en-US" sz="800" b="0" i="0" u="none" strike="noStrike" cap="none" dirty="0">
                <a:solidFill>
                  <a:schemeClr val="dk1"/>
                </a:solidFill>
                <a:latin typeface="Arial"/>
                <a:ea typeface="Arial"/>
                <a:cs typeface="Arial"/>
                <a:sym typeface="Arial"/>
              </a:rPr>
              <a:t>Version 0.4:</a:t>
            </a:r>
          </a:p>
          <a:p>
            <a:pPr marL="171450" marR="0" lvl="0" indent="-88900" algn="l" rtl="0">
              <a:lnSpc>
                <a:spcPct val="100000"/>
              </a:lnSpc>
              <a:spcBef>
                <a:spcPts val="0"/>
              </a:spcBef>
              <a:spcAft>
                <a:spcPts val="0"/>
              </a:spcAft>
              <a:buClr>
                <a:schemeClr val="dk1"/>
              </a:buClr>
              <a:buSzPts val="800"/>
              <a:buFont typeface="Arial"/>
              <a:buChar char="•"/>
            </a:pPr>
            <a:r>
              <a:rPr lang="en-US" sz="800" b="0" i="0" u="none" strike="noStrike" cap="none" dirty="0">
                <a:solidFill>
                  <a:schemeClr val="dk1"/>
                </a:solidFill>
                <a:latin typeface="Arial"/>
                <a:ea typeface="Arial"/>
                <a:cs typeface="Arial"/>
                <a:sym typeface="Arial"/>
              </a:rPr>
              <a:t>Some more font clean-ups</a:t>
            </a:r>
          </a:p>
          <a:p>
            <a:pPr marL="171450" marR="0" lvl="0" indent="-88900" algn="l" rtl="0">
              <a:lnSpc>
                <a:spcPct val="100000"/>
              </a:lnSpc>
              <a:spcBef>
                <a:spcPts val="0"/>
              </a:spcBef>
              <a:spcAft>
                <a:spcPts val="0"/>
              </a:spcAft>
              <a:buClr>
                <a:schemeClr val="dk1"/>
              </a:buClr>
              <a:buSzPts val="800"/>
              <a:buFont typeface="Arial"/>
              <a:buChar char="•"/>
            </a:pPr>
            <a:r>
              <a:rPr lang="en-US" sz="800" b="0" i="0" u="none" strike="noStrike" cap="none" dirty="0">
                <a:solidFill>
                  <a:schemeClr val="dk1"/>
                </a:solidFill>
                <a:latin typeface="Arial"/>
                <a:ea typeface="Arial"/>
                <a:cs typeface="Arial"/>
                <a:sym typeface="Arial"/>
              </a:rPr>
              <a:t>Better pictures</a:t>
            </a:r>
          </a:p>
          <a:p>
            <a:pPr marL="171450" marR="0" lvl="0" indent="-88900" algn="l" rtl="0">
              <a:lnSpc>
                <a:spcPct val="100000"/>
              </a:lnSpc>
              <a:spcBef>
                <a:spcPts val="0"/>
              </a:spcBef>
              <a:spcAft>
                <a:spcPts val="0"/>
              </a:spcAft>
              <a:buClr>
                <a:schemeClr val="dk1"/>
              </a:buClr>
              <a:buSzPts val="800"/>
              <a:buFont typeface="Arial"/>
              <a:buChar char="•"/>
            </a:pPr>
            <a:r>
              <a:rPr lang="en-US" sz="800" b="0" i="0" u="none" strike="noStrike" cap="none" dirty="0">
                <a:solidFill>
                  <a:schemeClr val="dk1"/>
                </a:solidFill>
                <a:latin typeface="Arial"/>
                <a:ea typeface="Arial"/>
                <a:cs typeface="Arial"/>
                <a:sym typeface="Arial"/>
              </a:rPr>
              <a:t>Added changelog</a:t>
            </a:r>
          </a:p>
          <a:p>
            <a:pPr marL="171450" marR="0" lvl="0" indent="-88900" algn="l" rtl="0">
              <a:lnSpc>
                <a:spcPct val="100000"/>
              </a:lnSpc>
              <a:spcBef>
                <a:spcPts val="0"/>
              </a:spcBef>
              <a:spcAft>
                <a:spcPts val="0"/>
              </a:spcAft>
              <a:buClr>
                <a:schemeClr val="dk1"/>
              </a:buClr>
              <a:buSzPts val="800"/>
              <a:buFont typeface="Arial"/>
              <a:buChar char="•"/>
            </a:pPr>
            <a:r>
              <a:rPr lang="en-US" sz="800" b="0" i="0" u="none" strike="noStrike" cap="none" dirty="0">
                <a:solidFill>
                  <a:schemeClr val="dk1"/>
                </a:solidFill>
                <a:latin typeface="Arial"/>
                <a:ea typeface="Arial"/>
                <a:cs typeface="Arial"/>
                <a:sym typeface="Arial"/>
              </a:rPr>
              <a:t>Added footer</a:t>
            </a:r>
          </a:p>
          <a:p>
            <a:pPr marL="171450" marR="0" lvl="0" indent="-88900" algn="l" rtl="0">
              <a:lnSpc>
                <a:spcPct val="100000"/>
              </a:lnSpc>
              <a:spcBef>
                <a:spcPts val="0"/>
              </a:spcBef>
              <a:spcAft>
                <a:spcPts val="0"/>
              </a:spcAft>
              <a:buClr>
                <a:schemeClr val="dk1"/>
              </a:buClr>
              <a:buSzPts val="800"/>
              <a:buFont typeface="Arial"/>
              <a:buChar char="•"/>
            </a:pPr>
            <a:r>
              <a:rPr lang="en-US" sz="800" b="0" i="0" u="none" strike="noStrike" cap="none" dirty="0">
                <a:solidFill>
                  <a:schemeClr val="dk1"/>
                </a:solidFill>
                <a:latin typeface="Arial"/>
                <a:ea typeface="Arial"/>
                <a:cs typeface="Arial"/>
                <a:sym typeface="Arial"/>
              </a:rPr>
              <a:t>Some Speaker comments in new slides</a:t>
            </a:r>
          </a:p>
          <a:p>
            <a:pPr marL="0" marR="0" lvl="0" indent="-133350" algn="l" rtl="0">
              <a:lnSpc>
                <a:spcPct val="100000"/>
              </a:lnSpc>
              <a:spcBef>
                <a:spcPts val="0"/>
              </a:spcBef>
              <a:spcAft>
                <a:spcPts val="0"/>
              </a:spcAft>
              <a:buClr>
                <a:schemeClr val="dk1"/>
              </a:buClr>
              <a:buSzPts val="2100"/>
              <a:buFont typeface="Arial"/>
              <a:buNone/>
            </a:pPr>
            <a:endParaRPr sz="800" b="0" i="0" u="none" strike="noStrike" cap="none" dirty="0">
              <a:solidFill>
                <a:schemeClr val="dk1"/>
              </a:solidFill>
              <a:latin typeface="Arial"/>
              <a:ea typeface="Arial"/>
              <a:cs typeface="Arial"/>
              <a:sym typeface="Arial"/>
            </a:endParaRPr>
          </a:p>
          <a:p>
            <a:pPr marL="0" marR="0" lvl="0" indent="-133350" algn="l" rtl="0">
              <a:lnSpc>
                <a:spcPct val="100000"/>
              </a:lnSpc>
              <a:spcBef>
                <a:spcPts val="0"/>
              </a:spcBef>
              <a:spcAft>
                <a:spcPts val="0"/>
              </a:spcAft>
              <a:buClr>
                <a:schemeClr val="dk1"/>
              </a:buClr>
              <a:buSzPts val="2100"/>
              <a:buFont typeface="Arial"/>
              <a:buNone/>
            </a:pPr>
            <a:r>
              <a:rPr lang="en-US" sz="800" b="0" i="0" u="none" strike="noStrike" cap="none" dirty="0">
                <a:solidFill>
                  <a:schemeClr val="dk1"/>
                </a:solidFill>
                <a:latin typeface="Arial"/>
                <a:ea typeface="Arial"/>
                <a:cs typeface="Arial"/>
                <a:sym typeface="Arial"/>
              </a:rPr>
              <a:t>Version 0.3:</a:t>
            </a:r>
          </a:p>
          <a:p>
            <a:pPr marL="0" marR="0" lvl="0" indent="-133350" algn="l" rtl="0">
              <a:lnSpc>
                <a:spcPct val="100000"/>
              </a:lnSpc>
              <a:spcBef>
                <a:spcPts val="0"/>
              </a:spcBef>
              <a:spcAft>
                <a:spcPts val="0"/>
              </a:spcAft>
              <a:buClr>
                <a:schemeClr val="dk1"/>
              </a:buClr>
              <a:buSzPts val="2100"/>
              <a:buFont typeface="Arial"/>
              <a:buNone/>
            </a:pPr>
            <a:endParaRPr sz="800" b="0" i="0" u="none" strike="noStrike" cap="none" dirty="0">
              <a:solidFill>
                <a:schemeClr val="dk1"/>
              </a:solidFill>
              <a:latin typeface="Arial"/>
              <a:ea typeface="Arial"/>
              <a:cs typeface="Arial"/>
              <a:sym typeface="Arial"/>
            </a:endParaRPr>
          </a:p>
          <a:p>
            <a:pPr marL="171450" marR="0" lvl="0" indent="-88900" algn="l" rtl="0">
              <a:lnSpc>
                <a:spcPct val="100000"/>
              </a:lnSpc>
              <a:spcBef>
                <a:spcPts val="0"/>
              </a:spcBef>
              <a:spcAft>
                <a:spcPts val="0"/>
              </a:spcAft>
              <a:buClr>
                <a:schemeClr val="dk1"/>
              </a:buClr>
              <a:buSzPts val="800"/>
              <a:buFont typeface="Arial"/>
              <a:buChar char="•"/>
            </a:pPr>
            <a:r>
              <a:rPr lang="en-US" sz="800" dirty="0"/>
              <a:t>Cleaned up fonts and graphics;</a:t>
            </a:r>
          </a:p>
          <a:p>
            <a:pPr marL="171450" marR="0" lvl="0" indent="-88900" algn="l" rtl="0">
              <a:lnSpc>
                <a:spcPct val="100000"/>
              </a:lnSpc>
              <a:spcBef>
                <a:spcPts val="0"/>
              </a:spcBef>
              <a:spcAft>
                <a:spcPts val="0"/>
              </a:spcAft>
              <a:buClr>
                <a:schemeClr val="dk1"/>
              </a:buClr>
              <a:buSzPts val="800"/>
              <a:buFont typeface="Arial"/>
              <a:buChar char="•"/>
            </a:pPr>
            <a:r>
              <a:rPr lang="en-US" sz="800" dirty="0"/>
              <a:t>Updated introduction slides to be cleaner, added new slide "WHO ARE YOU?" to be displayed during intros;</a:t>
            </a:r>
          </a:p>
          <a:p>
            <a:pPr marL="171450" marR="0" lvl="0" indent="-88900" algn="l" rtl="0">
              <a:lnSpc>
                <a:spcPct val="100000"/>
              </a:lnSpc>
              <a:spcBef>
                <a:spcPts val="0"/>
              </a:spcBef>
              <a:spcAft>
                <a:spcPts val="0"/>
              </a:spcAft>
              <a:buClr>
                <a:schemeClr val="dk1"/>
              </a:buClr>
              <a:buSzPts val="800"/>
              <a:buFont typeface="Arial"/>
              <a:buChar char="•"/>
            </a:pPr>
            <a:r>
              <a:rPr lang="en-US" sz="800" dirty="0"/>
              <a:t>Added background photo on slide 12 and 51 to distinguish between "part I" and "part II";</a:t>
            </a:r>
          </a:p>
          <a:p>
            <a:pPr marL="171450" marR="0" lvl="0" indent="-88900" algn="l" rtl="0">
              <a:lnSpc>
                <a:spcPct val="100000"/>
              </a:lnSpc>
              <a:spcBef>
                <a:spcPts val="0"/>
              </a:spcBef>
              <a:spcAft>
                <a:spcPts val="0"/>
              </a:spcAft>
              <a:buClr>
                <a:schemeClr val="dk1"/>
              </a:buClr>
              <a:buSzPts val="800"/>
              <a:buFont typeface="Arial"/>
              <a:buChar char="•"/>
            </a:pPr>
            <a:r>
              <a:rPr lang="en-US" sz="800" dirty="0"/>
              <a:t>Added a graph on slide 14: security issues, to help clarify how actors, threats, exploits and vulnerabilities go hand in hand;</a:t>
            </a:r>
          </a:p>
          <a:p>
            <a:pPr marL="171450" marR="0" lvl="0" indent="-88900" algn="l" rtl="0">
              <a:lnSpc>
                <a:spcPct val="100000"/>
              </a:lnSpc>
              <a:spcBef>
                <a:spcPts val="0"/>
              </a:spcBef>
              <a:spcAft>
                <a:spcPts val="0"/>
              </a:spcAft>
              <a:buClr>
                <a:schemeClr val="dk1"/>
              </a:buClr>
              <a:buSzPts val="800"/>
              <a:buFont typeface="Arial"/>
              <a:buChar char="•"/>
            </a:pPr>
            <a:r>
              <a:rPr lang="en-US" sz="800" dirty="0"/>
              <a:t>Added "attribution" to slide 15;</a:t>
            </a:r>
          </a:p>
          <a:p>
            <a:pPr marL="171450" marR="0" lvl="0" indent="-88900" algn="l" rtl="0">
              <a:lnSpc>
                <a:spcPct val="100000"/>
              </a:lnSpc>
              <a:spcBef>
                <a:spcPts val="0"/>
              </a:spcBef>
              <a:spcAft>
                <a:spcPts val="0"/>
              </a:spcAft>
              <a:buClr>
                <a:schemeClr val="dk1"/>
              </a:buClr>
              <a:buSzPts val="800"/>
              <a:buFont typeface="Arial"/>
              <a:buChar char="•"/>
            </a:pPr>
            <a:r>
              <a:rPr lang="en-US" sz="800" dirty="0"/>
              <a:t>Added a slide 16 that shows why the security problem in ICTs is worse than elsewhere: no borders, attribution is hard, "class breaks" (</a:t>
            </a:r>
            <a:r>
              <a:rPr lang="en-US" sz="800" dirty="0" err="1"/>
              <a:t>Schneier</a:t>
            </a:r>
            <a:r>
              <a:rPr lang="en-US" sz="800" dirty="0"/>
              <a:t>), rate of innovation, asymmetric capability and no global authority;</a:t>
            </a:r>
          </a:p>
          <a:p>
            <a:pPr marL="171450" marR="0" lvl="0" indent="-88900" algn="l" rtl="0">
              <a:lnSpc>
                <a:spcPct val="100000"/>
              </a:lnSpc>
              <a:spcBef>
                <a:spcPts val="0"/>
              </a:spcBef>
              <a:spcAft>
                <a:spcPts val="0"/>
              </a:spcAft>
              <a:buClr>
                <a:schemeClr val="dk1"/>
              </a:buClr>
              <a:buSzPts val="800"/>
              <a:buFont typeface="Arial"/>
              <a:buChar char="•"/>
            </a:pPr>
            <a:r>
              <a:rPr lang="en-US" sz="800" dirty="0"/>
              <a:t>Made images full screen and added text on a black background consistently across the deck for full screen images that are not session openers (e.g. slide 17);</a:t>
            </a:r>
          </a:p>
          <a:p>
            <a:pPr marL="171450" marR="0" lvl="0" indent="-88900" algn="l" rtl="0">
              <a:lnSpc>
                <a:spcPct val="100000"/>
              </a:lnSpc>
              <a:spcBef>
                <a:spcPts val="0"/>
              </a:spcBef>
              <a:spcAft>
                <a:spcPts val="0"/>
              </a:spcAft>
              <a:buClr>
                <a:schemeClr val="dk1"/>
              </a:buClr>
              <a:buSzPts val="800"/>
              <a:buFont typeface="Arial"/>
              <a:buChar char="•"/>
            </a:pPr>
            <a:r>
              <a:rPr lang="en-US" sz="800" dirty="0"/>
              <a:t>Added a slide on where incident response fits in (slide 25). This translates both to the national level and corporate level. There we can talk about how a CSIRT does more than just response - they may work at multiple layers;</a:t>
            </a:r>
          </a:p>
          <a:p>
            <a:pPr marL="171450" marR="0" lvl="0" indent="-88900" algn="l" rtl="0">
              <a:lnSpc>
                <a:spcPct val="100000"/>
              </a:lnSpc>
              <a:spcBef>
                <a:spcPts val="0"/>
              </a:spcBef>
              <a:spcAft>
                <a:spcPts val="0"/>
              </a:spcAft>
              <a:buClr>
                <a:schemeClr val="dk1"/>
              </a:buClr>
              <a:buSzPts val="800"/>
              <a:buFont typeface="Arial"/>
              <a:buChar char="•"/>
            </a:pPr>
            <a:r>
              <a:rPr lang="en-US" sz="800" dirty="0"/>
              <a:t>Added the complete </a:t>
            </a:r>
            <a:r>
              <a:rPr lang="en-US" sz="800" dirty="0" err="1"/>
              <a:t>Diginotar</a:t>
            </a:r>
            <a:r>
              <a:rPr lang="en-US" sz="800" dirty="0"/>
              <a:t> case study (33-36);</a:t>
            </a:r>
          </a:p>
          <a:p>
            <a:pPr marL="171450" marR="0" lvl="0" indent="-88900" algn="l" rtl="0">
              <a:lnSpc>
                <a:spcPct val="100000"/>
              </a:lnSpc>
              <a:spcBef>
                <a:spcPts val="0"/>
              </a:spcBef>
              <a:spcAft>
                <a:spcPts val="0"/>
              </a:spcAft>
              <a:buClr>
                <a:schemeClr val="dk1"/>
              </a:buClr>
              <a:buSzPts val="800"/>
              <a:buFont typeface="Arial"/>
              <a:buChar char="•"/>
            </a:pPr>
            <a:r>
              <a:rPr lang="en-US" sz="800" dirty="0"/>
              <a:t>Added examples of networks on slide 45;</a:t>
            </a:r>
          </a:p>
          <a:p>
            <a:pPr marL="171450" marR="0" lvl="0" indent="-88900" algn="l" rtl="0">
              <a:lnSpc>
                <a:spcPct val="100000"/>
              </a:lnSpc>
              <a:spcBef>
                <a:spcPts val="0"/>
              </a:spcBef>
              <a:spcAft>
                <a:spcPts val="0"/>
              </a:spcAft>
              <a:buClr>
                <a:schemeClr val="dk1"/>
              </a:buClr>
              <a:buSzPts val="800"/>
              <a:buFont typeface="Arial"/>
              <a:buChar char="•"/>
            </a:pPr>
            <a:r>
              <a:rPr lang="en-US" sz="800" dirty="0"/>
              <a:t>Added slide 49 "How do you build trust" with concrete examples from the BPF on cybersecurity on how to add trust;</a:t>
            </a:r>
          </a:p>
          <a:p>
            <a:pPr marL="171450" marR="0" lvl="0" indent="-88900" algn="l" rtl="0">
              <a:lnSpc>
                <a:spcPct val="100000"/>
              </a:lnSpc>
              <a:spcBef>
                <a:spcPts val="0"/>
              </a:spcBef>
              <a:spcAft>
                <a:spcPts val="0"/>
              </a:spcAft>
              <a:buClr>
                <a:schemeClr val="dk1"/>
              </a:buClr>
              <a:buSzPts val="800"/>
              <a:buFont typeface="Arial"/>
              <a:buChar char="•"/>
            </a:pPr>
            <a:r>
              <a:rPr lang="en-US" sz="800" dirty="0"/>
              <a:t>Moved the standards slide to 50 as an example of how to build trust. I removed the TLP slide as we can cover it there, if you'd like to re-add it we can add the TLP slide behind this one as an example;</a:t>
            </a:r>
          </a:p>
          <a:p>
            <a:pPr marL="171450" marR="0" lvl="0" indent="-88900" algn="l" rtl="0">
              <a:lnSpc>
                <a:spcPct val="100000"/>
              </a:lnSpc>
              <a:spcBef>
                <a:spcPts val="0"/>
              </a:spcBef>
              <a:spcAft>
                <a:spcPts val="0"/>
              </a:spcAft>
              <a:buClr>
                <a:schemeClr val="dk1"/>
              </a:buClr>
              <a:buSzPts val="800"/>
              <a:buFont typeface="Arial"/>
              <a:buChar char="•"/>
            </a:pPr>
            <a:r>
              <a:rPr lang="en-US" sz="800" dirty="0"/>
              <a:t>Added "are there existing efforts we can support" as a question to ask on slide 53 (Can we fund </a:t>
            </a:r>
            <a:r>
              <a:rPr lang="en-US" sz="800" dirty="0" err="1"/>
              <a:t>Auscert</a:t>
            </a:r>
            <a:r>
              <a:rPr lang="en-US" sz="800" dirty="0"/>
              <a:t> instead of start CERT-AU?);</a:t>
            </a:r>
          </a:p>
          <a:p>
            <a:pPr marL="171450" marR="0" lvl="0" indent="-88900" algn="l" rtl="0">
              <a:lnSpc>
                <a:spcPct val="100000"/>
              </a:lnSpc>
              <a:spcBef>
                <a:spcPts val="0"/>
              </a:spcBef>
              <a:spcAft>
                <a:spcPts val="0"/>
              </a:spcAft>
              <a:buClr>
                <a:schemeClr val="dk1"/>
              </a:buClr>
              <a:buSzPts val="800"/>
              <a:buFont typeface="Arial"/>
              <a:buChar char="•"/>
            </a:pPr>
            <a:r>
              <a:rPr lang="en-US" sz="800" dirty="0"/>
              <a:t>I split up your "A pledge for no authority" slide into two, to add a little bit of expectation and so you can ask the question out loud and see what the responses are.</a:t>
            </a:r>
          </a:p>
        </p:txBody>
      </p:sp>
      <p:sp>
        <p:nvSpPr>
          <p:cNvPr id="63" name="Shape 63"/>
          <p:cNvSpPr txBox="1">
            <a:spLocks noGrp="1"/>
          </p:cNvSpPr>
          <p:nvPr>
            <p:ph type="title"/>
          </p:nvPr>
        </p:nvSpPr>
        <p:spPr>
          <a:xfrm>
            <a:off x="457200" y="365126"/>
            <a:ext cx="8292704" cy="879475"/>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spcAft>
                <a:spcPts val="0"/>
              </a:spcAft>
              <a:buNone/>
            </a:pPr>
            <a:r>
              <a:rPr lang="en-US" sz="2400" b="1" i="0" u="none" strike="noStrike" cap="none">
                <a:solidFill>
                  <a:schemeClr val="dk1"/>
                </a:solidFill>
                <a:latin typeface="Arial"/>
                <a:ea typeface="Arial"/>
                <a:cs typeface="Arial"/>
                <a:sym typeface="Arial"/>
              </a:rPr>
              <a:t>Changelog</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Shape 220"/>
          <p:cNvSpPr txBox="1"/>
          <p:nvPr/>
        </p:nvSpPr>
        <p:spPr>
          <a:xfrm>
            <a:off x="389499" y="447005"/>
            <a:ext cx="8292704" cy="879475"/>
          </a:xfrm>
          <a:prstGeom prst="rect">
            <a:avLst/>
          </a:prstGeom>
          <a:noFill/>
          <a:ln>
            <a:noFill/>
          </a:ln>
        </p:spPr>
        <p:txBody>
          <a:bodyPr wrap="square" lIns="91425" tIns="45700" rIns="91425" bIns="45700" anchor="t" anchorCtr="0">
            <a:noAutofit/>
          </a:bodyPr>
          <a:lstStyle/>
          <a:p>
            <a:pPr marL="0" marR="0" lvl="0" indent="0" algn="l" rtl="0">
              <a:lnSpc>
                <a:spcPct val="90000"/>
              </a:lnSpc>
              <a:spcBef>
                <a:spcPts val="0"/>
              </a:spcBef>
              <a:spcAft>
                <a:spcPts val="0"/>
              </a:spcAft>
              <a:buNone/>
            </a:pPr>
            <a:r>
              <a:rPr lang="en-US" sz="3000" b="1">
                <a:solidFill>
                  <a:schemeClr val="dk1"/>
                </a:solidFill>
                <a:latin typeface="Calibri"/>
                <a:ea typeface="Calibri"/>
                <a:cs typeface="Calibri"/>
                <a:sym typeface="Calibri"/>
              </a:rPr>
              <a:t>Internet technologies</a:t>
            </a:r>
          </a:p>
        </p:txBody>
      </p:sp>
      <p:grpSp>
        <p:nvGrpSpPr>
          <p:cNvPr id="221" name="Shape 221"/>
          <p:cNvGrpSpPr/>
          <p:nvPr/>
        </p:nvGrpSpPr>
        <p:grpSpPr>
          <a:xfrm>
            <a:off x="129640" y="1600200"/>
            <a:ext cx="8812422" cy="3953913"/>
            <a:chOff x="330091" y="1486850"/>
            <a:chExt cx="9147852" cy="3875852"/>
          </a:xfrm>
        </p:grpSpPr>
        <p:grpSp>
          <p:nvGrpSpPr>
            <p:cNvPr id="222" name="Shape 222"/>
            <p:cNvGrpSpPr/>
            <p:nvPr/>
          </p:nvGrpSpPr>
          <p:grpSpPr>
            <a:xfrm>
              <a:off x="330091" y="1486850"/>
              <a:ext cx="4690420" cy="3875852"/>
              <a:chOff x="190217" y="1666671"/>
              <a:chExt cx="4690420" cy="3875852"/>
            </a:xfrm>
          </p:grpSpPr>
          <p:grpSp>
            <p:nvGrpSpPr>
              <p:cNvPr id="223" name="Shape 223"/>
              <p:cNvGrpSpPr/>
              <p:nvPr/>
            </p:nvGrpSpPr>
            <p:grpSpPr>
              <a:xfrm>
                <a:off x="2165573" y="1668962"/>
                <a:ext cx="2715064" cy="3873561"/>
                <a:chOff x="2165573" y="1668962"/>
                <a:chExt cx="2715064" cy="3873561"/>
              </a:xfrm>
            </p:grpSpPr>
            <p:grpSp>
              <p:nvGrpSpPr>
                <p:cNvPr id="224" name="Shape 224"/>
                <p:cNvGrpSpPr/>
                <p:nvPr/>
              </p:nvGrpSpPr>
              <p:grpSpPr>
                <a:xfrm>
                  <a:off x="2171062" y="1668962"/>
                  <a:ext cx="2709574" cy="650270"/>
                  <a:chOff x="2171062" y="1668962"/>
                  <a:chExt cx="2709574" cy="650270"/>
                </a:xfrm>
              </p:grpSpPr>
              <p:sp>
                <p:nvSpPr>
                  <p:cNvPr id="225" name="Shape 225"/>
                  <p:cNvSpPr/>
                  <p:nvPr/>
                </p:nvSpPr>
                <p:spPr>
                  <a:xfrm>
                    <a:off x="2171062" y="1668962"/>
                    <a:ext cx="2709574" cy="650270"/>
                  </a:xfrm>
                  <a:prstGeom prst="rect">
                    <a:avLst/>
                  </a:prstGeom>
                  <a:solidFill>
                    <a:srgbClr val="005F10"/>
                  </a:solidFill>
                  <a:ln>
                    <a:noFill/>
                  </a:ln>
                </p:spPr>
                <p:txBody>
                  <a:bodyPr wrap="square" lIns="91425" tIns="45700" rIns="91425" bIns="45700" anchor="ctr" anchorCtr="0">
                    <a:noAutofit/>
                  </a:bodyPr>
                  <a:lstStyle/>
                  <a:p>
                    <a:pPr marL="0" marR="0" lvl="0" indent="0" algn="ctr" rtl="0">
                      <a:spcBef>
                        <a:spcPts val="0"/>
                      </a:spcBef>
                      <a:spcAft>
                        <a:spcPts val="0"/>
                      </a:spcAft>
                      <a:buNone/>
                    </a:pPr>
                    <a:endParaRPr sz="2000">
                      <a:solidFill>
                        <a:srgbClr val="FFFFFF"/>
                      </a:solidFill>
                      <a:latin typeface="Arial"/>
                      <a:ea typeface="Arial"/>
                      <a:cs typeface="Arial"/>
                      <a:sym typeface="Arial"/>
                    </a:endParaRPr>
                  </a:p>
                </p:txBody>
              </p:sp>
              <p:sp>
                <p:nvSpPr>
                  <p:cNvPr id="226" name="Shape 226"/>
                  <p:cNvSpPr/>
                  <p:nvPr/>
                </p:nvSpPr>
                <p:spPr>
                  <a:xfrm>
                    <a:off x="2309205" y="1840208"/>
                    <a:ext cx="2436253" cy="331870"/>
                  </a:xfrm>
                  <a:prstGeom prst="rect">
                    <a:avLst/>
                  </a:prstGeom>
                  <a:noFill/>
                  <a:ln>
                    <a:noFill/>
                  </a:ln>
                </p:spPr>
                <p:txBody>
                  <a:bodyPr wrap="square" lIns="91425" tIns="45700" rIns="91425" bIns="45700" anchor="t" anchorCtr="0">
                    <a:noAutofit/>
                  </a:bodyPr>
                  <a:lstStyle/>
                  <a:p>
                    <a:pPr marL="0" marR="0" lvl="0" indent="0" algn="ctr" rtl="0">
                      <a:spcBef>
                        <a:spcPts val="0"/>
                      </a:spcBef>
                      <a:spcAft>
                        <a:spcPts val="0"/>
                      </a:spcAft>
                      <a:buNone/>
                    </a:pPr>
                    <a:r>
                      <a:rPr lang="en-US" sz="1600">
                        <a:solidFill>
                          <a:schemeClr val="lt1"/>
                        </a:solidFill>
                        <a:latin typeface="Arial"/>
                        <a:ea typeface="Arial"/>
                        <a:cs typeface="Arial"/>
                        <a:sym typeface="Arial"/>
                      </a:rPr>
                      <a:t>No borders</a:t>
                    </a:r>
                  </a:p>
                </p:txBody>
              </p:sp>
            </p:grpSp>
            <p:grpSp>
              <p:nvGrpSpPr>
                <p:cNvPr id="227" name="Shape 227"/>
                <p:cNvGrpSpPr/>
                <p:nvPr/>
              </p:nvGrpSpPr>
              <p:grpSpPr>
                <a:xfrm>
                  <a:off x="2166036" y="2302171"/>
                  <a:ext cx="2714601" cy="651506"/>
                  <a:chOff x="2166036" y="2302171"/>
                  <a:chExt cx="2714601" cy="651506"/>
                </a:xfrm>
              </p:grpSpPr>
              <p:sp>
                <p:nvSpPr>
                  <p:cNvPr id="228" name="Shape 228"/>
                  <p:cNvSpPr/>
                  <p:nvPr/>
                </p:nvSpPr>
                <p:spPr>
                  <a:xfrm>
                    <a:off x="2166036" y="2302171"/>
                    <a:ext cx="2714601" cy="651506"/>
                  </a:xfrm>
                  <a:prstGeom prst="rect">
                    <a:avLst/>
                  </a:prstGeom>
                  <a:solidFill>
                    <a:srgbClr val="416E86"/>
                  </a:solidFill>
                  <a:ln>
                    <a:noFill/>
                  </a:ln>
                </p:spPr>
                <p:txBody>
                  <a:bodyPr wrap="square" lIns="91425" tIns="45700" rIns="91425" bIns="45700" anchor="ctr" anchorCtr="0">
                    <a:noAutofit/>
                  </a:bodyPr>
                  <a:lstStyle/>
                  <a:p>
                    <a:pPr marL="0" marR="0" lvl="0" indent="0" algn="ctr" rtl="0">
                      <a:spcBef>
                        <a:spcPts val="0"/>
                      </a:spcBef>
                      <a:spcAft>
                        <a:spcPts val="0"/>
                      </a:spcAft>
                      <a:buNone/>
                    </a:pPr>
                    <a:endParaRPr sz="2000">
                      <a:solidFill>
                        <a:srgbClr val="FFFFFF"/>
                      </a:solidFill>
                      <a:latin typeface="Arial"/>
                      <a:ea typeface="Arial"/>
                      <a:cs typeface="Arial"/>
                      <a:sym typeface="Arial"/>
                    </a:endParaRPr>
                  </a:p>
                </p:txBody>
              </p:sp>
              <p:sp>
                <p:nvSpPr>
                  <p:cNvPr id="229" name="Shape 229"/>
                  <p:cNvSpPr/>
                  <p:nvPr/>
                </p:nvSpPr>
                <p:spPr>
                  <a:xfrm>
                    <a:off x="2334975" y="2474036"/>
                    <a:ext cx="2378832" cy="331870"/>
                  </a:xfrm>
                  <a:prstGeom prst="rect">
                    <a:avLst/>
                  </a:prstGeom>
                  <a:noFill/>
                  <a:ln>
                    <a:noFill/>
                  </a:ln>
                </p:spPr>
                <p:txBody>
                  <a:bodyPr wrap="square" lIns="91425" tIns="45700" rIns="91425" bIns="45700" anchor="t" anchorCtr="0">
                    <a:noAutofit/>
                  </a:bodyPr>
                  <a:lstStyle/>
                  <a:p>
                    <a:pPr marL="0" marR="0" lvl="0" indent="0" algn="ctr" rtl="0">
                      <a:spcBef>
                        <a:spcPts val="0"/>
                      </a:spcBef>
                      <a:spcAft>
                        <a:spcPts val="0"/>
                      </a:spcAft>
                      <a:buNone/>
                    </a:pPr>
                    <a:r>
                      <a:rPr lang="en-US" sz="1600">
                        <a:solidFill>
                          <a:schemeClr val="lt1"/>
                        </a:solidFill>
                        <a:latin typeface="Arial"/>
                        <a:ea typeface="Arial"/>
                        <a:cs typeface="Arial"/>
                        <a:sym typeface="Arial"/>
                      </a:rPr>
                      <a:t>Attribution is hard</a:t>
                    </a:r>
                  </a:p>
                </p:txBody>
              </p:sp>
            </p:grpSp>
            <p:grpSp>
              <p:nvGrpSpPr>
                <p:cNvPr id="230" name="Shape 230"/>
                <p:cNvGrpSpPr/>
                <p:nvPr/>
              </p:nvGrpSpPr>
              <p:grpSpPr>
                <a:xfrm>
                  <a:off x="2167721" y="2952500"/>
                  <a:ext cx="2712916" cy="651506"/>
                  <a:chOff x="2167721" y="2952500"/>
                  <a:chExt cx="2712916" cy="651506"/>
                </a:xfrm>
              </p:grpSpPr>
              <p:sp>
                <p:nvSpPr>
                  <p:cNvPr id="231" name="Shape 231"/>
                  <p:cNvSpPr/>
                  <p:nvPr/>
                </p:nvSpPr>
                <p:spPr>
                  <a:xfrm>
                    <a:off x="2167721" y="2952500"/>
                    <a:ext cx="2712916" cy="651506"/>
                  </a:xfrm>
                  <a:prstGeom prst="rect">
                    <a:avLst/>
                  </a:prstGeom>
                  <a:solidFill>
                    <a:srgbClr val="006B11"/>
                  </a:solidFill>
                  <a:ln>
                    <a:noFill/>
                  </a:ln>
                </p:spPr>
                <p:txBody>
                  <a:bodyPr wrap="square" lIns="91425" tIns="45700" rIns="91425" bIns="45700" anchor="ctr" anchorCtr="0">
                    <a:noAutofit/>
                  </a:bodyPr>
                  <a:lstStyle/>
                  <a:p>
                    <a:pPr marL="0" marR="0" lvl="0" indent="0" algn="ctr" rtl="0">
                      <a:spcBef>
                        <a:spcPts val="0"/>
                      </a:spcBef>
                      <a:spcAft>
                        <a:spcPts val="0"/>
                      </a:spcAft>
                      <a:buNone/>
                    </a:pPr>
                    <a:endParaRPr sz="2000">
                      <a:solidFill>
                        <a:srgbClr val="FFFFFF"/>
                      </a:solidFill>
                      <a:latin typeface="Arial"/>
                      <a:ea typeface="Arial"/>
                      <a:cs typeface="Arial"/>
                      <a:sym typeface="Arial"/>
                    </a:endParaRPr>
                  </a:p>
                </p:txBody>
              </p:sp>
              <p:sp>
                <p:nvSpPr>
                  <p:cNvPr id="232" name="Shape 232"/>
                  <p:cNvSpPr/>
                  <p:nvPr/>
                </p:nvSpPr>
                <p:spPr>
                  <a:xfrm>
                    <a:off x="2306053" y="3124364"/>
                    <a:ext cx="2436253" cy="331870"/>
                  </a:xfrm>
                  <a:prstGeom prst="rect">
                    <a:avLst/>
                  </a:prstGeom>
                  <a:noFill/>
                  <a:ln>
                    <a:noFill/>
                  </a:ln>
                </p:spPr>
                <p:txBody>
                  <a:bodyPr wrap="square" lIns="91425" tIns="45700" rIns="91425" bIns="45700" anchor="t" anchorCtr="0">
                    <a:noAutofit/>
                  </a:bodyPr>
                  <a:lstStyle/>
                  <a:p>
                    <a:pPr marL="0" marR="0" lvl="0" indent="0" algn="ctr" rtl="0">
                      <a:spcBef>
                        <a:spcPts val="0"/>
                      </a:spcBef>
                      <a:spcAft>
                        <a:spcPts val="0"/>
                      </a:spcAft>
                      <a:buNone/>
                    </a:pPr>
                    <a:r>
                      <a:rPr lang="en-US" sz="1600" dirty="0">
                        <a:solidFill>
                          <a:schemeClr val="lt1"/>
                        </a:solidFill>
                        <a:latin typeface="Arial"/>
                        <a:ea typeface="Arial"/>
                        <a:cs typeface="Arial"/>
                        <a:sym typeface="Arial"/>
                      </a:rPr>
                      <a:t>”Class breaks”</a:t>
                    </a:r>
                  </a:p>
                </p:txBody>
              </p:sp>
            </p:grpSp>
            <p:grpSp>
              <p:nvGrpSpPr>
                <p:cNvPr id="233" name="Shape 233"/>
                <p:cNvGrpSpPr/>
                <p:nvPr/>
              </p:nvGrpSpPr>
              <p:grpSpPr>
                <a:xfrm>
                  <a:off x="2169231" y="3604004"/>
                  <a:ext cx="2711405" cy="651506"/>
                  <a:chOff x="2169231" y="3604004"/>
                  <a:chExt cx="2711405" cy="651506"/>
                </a:xfrm>
              </p:grpSpPr>
              <p:sp>
                <p:nvSpPr>
                  <p:cNvPr id="234" name="Shape 234"/>
                  <p:cNvSpPr/>
                  <p:nvPr/>
                </p:nvSpPr>
                <p:spPr>
                  <a:xfrm>
                    <a:off x="2169231" y="3604004"/>
                    <a:ext cx="2711405" cy="651506"/>
                  </a:xfrm>
                  <a:prstGeom prst="rect">
                    <a:avLst/>
                  </a:prstGeom>
                  <a:solidFill>
                    <a:srgbClr val="D3D4CE"/>
                  </a:solidFill>
                  <a:ln>
                    <a:noFill/>
                  </a:ln>
                </p:spPr>
                <p:txBody>
                  <a:bodyPr wrap="square" lIns="91425" tIns="45700" rIns="91425" bIns="45700" anchor="ctr" anchorCtr="0">
                    <a:noAutofit/>
                  </a:bodyPr>
                  <a:lstStyle/>
                  <a:p>
                    <a:pPr marL="0" marR="0" lvl="0" indent="0" algn="ctr" rtl="0">
                      <a:spcBef>
                        <a:spcPts val="0"/>
                      </a:spcBef>
                      <a:spcAft>
                        <a:spcPts val="0"/>
                      </a:spcAft>
                      <a:buNone/>
                    </a:pPr>
                    <a:endParaRPr sz="2000">
                      <a:solidFill>
                        <a:srgbClr val="FFFFFF"/>
                      </a:solidFill>
                      <a:latin typeface="Arial"/>
                      <a:ea typeface="Arial"/>
                      <a:cs typeface="Arial"/>
                      <a:sym typeface="Arial"/>
                    </a:endParaRPr>
                  </a:p>
                </p:txBody>
              </p:sp>
              <p:sp>
                <p:nvSpPr>
                  <p:cNvPr id="235" name="Shape 235"/>
                  <p:cNvSpPr/>
                  <p:nvPr/>
                </p:nvSpPr>
                <p:spPr>
                  <a:xfrm>
                    <a:off x="2306807" y="3775869"/>
                    <a:ext cx="2436252" cy="331870"/>
                  </a:xfrm>
                  <a:prstGeom prst="rect">
                    <a:avLst/>
                  </a:prstGeom>
                  <a:noFill/>
                  <a:ln>
                    <a:noFill/>
                  </a:ln>
                </p:spPr>
                <p:txBody>
                  <a:bodyPr wrap="square" lIns="91425" tIns="45700" rIns="91425" bIns="45700" anchor="t" anchorCtr="0">
                    <a:noAutofit/>
                  </a:bodyPr>
                  <a:lstStyle/>
                  <a:p>
                    <a:pPr marL="0" marR="0" lvl="0" indent="0" algn="ctr" rtl="0">
                      <a:spcBef>
                        <a:spcPts val="0"/>
                      </a:spcBef>
                      <a:spcAft>
                        <a:spcPts val="0"/>
                      </a:spcAft>
                      <a:buNone/>
                    </a:pPr>
                    <a:r>
                      <a:rPr lang="en-US" sz="1600">
                        <a:solidFill>
                          <a:srgbClr val="595959"/>
                        </a:solidFill>
                        <a:latin typeface="Arial"/>
                        <a:ea typeface="Arial"/>
                        <a:cs typeface="Arial"/>
                        <a:sym typeface="Arial"/>
                      </a:rPr>
                      <a:t>Rate of innovation</a:t>
                    </a:r>
                  </a:p>
                </p:txBody>
              </p:sp>
            </p:grpSp>
            <p:grpSp>
              <p:nvGrpSpPr>
                <p:cNvPr id="236" name="Shape 236"/>
                <p:cNvGrpSpPr/>
                <p:nvPr/>
              </p:nvGrpSpPr>
              <p:grpSpPr>
                <a:xfrm>
                  <a:off x="2165573" y="4254331"/>
                  <a:ext cx="2715063" cy="651506"/>
                  <a:chOff x="2165573" y="4254331"/>
                  <a:chExt cx="2715063" cy="651506"/>
                </a:xfrm>
              </p:grpSpPr>
              <p:sp>
                <p:nvSpPr>
                  <p:cNvPr id="237" name="Shape 237"/>
                  <p:cNvSpPr/>
                  <p:nvPr/>
                </p:nvSpPr>
                <p:spPr>
                  <a:xfrm>
                    <a:off x="2165573" y="4254331"/>
                    <a:ext cx="2715063" cy="651506"/>
                  </a:xfrm>
                  <a:prstGeom prst="rect">
                    <a:avLst/>
                  </a:prstGeom>
                  <a:solidFill>
                    <a:srgbClr val="607600"/>
                  </a:solidFill>
                  <a:ln>
                    <a:noFill/>
                  </a:ln>
                </p:spPr>
                <p:txBody>
                  <a:bodyPr wrap="square" lIns="91425" tIns="45700" rIns="91425" bIns="45700" anchor="ctr" anchorCtr="0">
                    <a:noAutofit/>
                  </a:bodyPr>
                  <a:lstStyle/>
                  <a:p>
                    <a:pPr marL="0" marR="0" lvl="0" indent="0" algn="ctr" rtl="0">
                      <a:spcBef>
                        <a:spcPts val="0"/>
                      </a:spcBef>
                      <a:spcAft>
                        <a:spcPts val="0"/>
                      </a:spcAft>
                      <a:buNone/>
                    </a:pPr>
                    <a:endParaRPr sz="2000">
                      <a:solidFill>
                        <a:srgbClr val="FFFFFF"/>
                      </a:solidFill>
                      <a:latin typeface="Arial"/>
                      <a:ea typeface="Arial"/>
                      <a:cs typeface="Arial"/>
                      <a:sym typeface="Arial"/>
                    </a:endParaRPr>
                  </a:p>
                </p:txBody>
              </p:sp>
              <p:sp>
                <p:nvSpPr>
                  <p:cNvPr id="238" name="Shape 238"/>
                  <p:cNvSpPr/>
                  <p:nvPr/>
                </p:nvSpPr>
                <p:spPr>
                  <a:xfrm>
                    <a:off x="2462486" y="4426196"/>
                    <a:ext cx="2251320" cy="331870"/>
                  </a:xfrm>
                  <a:prstGeom prst="rect">
                    <a:avLst/>
                  </a:prstGeom>
                  <a:noFill/>
                  <a:ln>
                    <a:noFill/>
                  </a:ln>
                </p:spPr>
                <p:txBody>
                  <a:bodyPr wrap="square" lIns="91425" tIns="45700" rIns="91425" bIns="45700" anchor="t" anchorCtr="0">
                    <a:noAutofit/>
                  </a:bodyPr>
                  <a:lstStyle/>
                  <a:p>
                    <a:pPr marL="0" marR="0" lvl="0" indent="0" algn="ctr" rtl="0">
                      <a:spcBef>
                        <a:spcPts val="0"/>
                      </a:spcBef>
                      <a:spcAft>
                        <a:spcPts val="0"/>
                      </a:spcAft>
                      <a:buNone/>
                    </a:pPr>
                    <a:r>
                      <a:rPr lang="en-US" sz="1600">
                        <a:solidFill>
                          <a:schemeClr val="lt1"/>
                        </a:solidFill>
                        <a:latin typeface="Arial"/>
                        <a:ea typeface="Arial"/>
                        <a:cs typeface="Arial"/>
                        <a:sym typeface="Arial"/>
                      </a:rPr>
                      <a:t>Asymmetric capability</a:t>
                    </a:r>
                  </a:p>
                </p:txBody>
              </p:sp>
            </p:grpSp>
            <p:grpSp>
              <p:nvGrpSpPr>
                <p:cNvPr id="239" name="Shape 239"/>
                <p:cNvGrpSpPr/>
                <p:nvPr/>
              </p:nvGrpSpPr>
              <p:grpSpPr>
                <a:xfrm>
                  <a:off x="2171059" y="4888776"/>
                  <a:ext cx="2709577" cy="653747"/>
                  <a:chOff x="2171059" y="4888776"/>
                  <a:chExt cx="2709577" cy="653747"/>
                </a:xfrm>
              </p:grpSpPr>
              <p:sp>
                <p:nvSpPr>
                  <p:cNvPr id="240" name="Shape 240"/>
                  <p:cNvSpPr/>
                  <p:nvPr/>
                </p:nvSpPr>
                <p:spPr>
                  <a:xfrm>
                    <a:off x="2171059" y="4888776"/>
                    <a:ext cx="2709577" cy="653747"/>
                  </a:xfrm>
                  <a:prstGeom prst="rect">
                    <a:avLst/>
                  </a:prstGeom>
                  <a:solidFill>
                    <a:srgbClr val="2E3131"/>
                  </a:solidFill>
                  <a:ln>
                    <a:noFill/>
                  </a:ln>
                </p:spPr>
                <p:txBody>
                  <a:bodyPr wrap="square" lIns="91425" tIns="45700" rIns="91425" bIns="45700" anchor="ctr" anchorCtr="0">
                    <a:noAutofit/>
                  </a:bodyPr>
                  <a:lstStyle/>
                  <a:p>
                    <a:pPr marL="0" marR="0" lvl="0" indent="0" algn="ctr" rtl="0">
                      <a:spcBef>
                        <a:spcPts val="0"/>
                      </a:spcBef>
                      <a:spcAft>
                        <a:spcPts val="0"/>
                      </a:spcAft>
                      <a:buNone/>
                    </a:pPr>
                    <a:endParaRPr sz="2000">
                      <a:solidFill>
                        <a:srgbClr val="FFFFFF"/>
                      </a:solidFill>
                      <a:latin typeface="Arial"/>
                      <a:ea typeface="Arial"/>
                      <a:cs typeface="Arial"/>
                      <a:sym typeface="Arial"/>
                    </a:endParaRPr>
                  </a:p>
                </p:txBody>
              </p:sp>
              <p:sp>
                <p:nvSpPr>
                  <p:cNvPr id="241" name="Shape 241"/>
                  <p:cNvSpPr/>
                  <p:nvPr/>
                </p:nvSpPr>
                <p:spPr>
                  <a:xfrm>
                    <a:off x="2207654" y="5071413"/>
                    <a:ext cx="2636387" cy="331870"/>
                  </a:xfrm>
                  <a:prstGeom prst="rect">
                    <a:avLst/>
                  </a:prstGeom>
                  <a:noFill/>
                  <a:ln>
                    <a:noFill/>
                  </a:ln>
                </p:spPr>
                <p:txBody>
                  <a:bodyPr wrap="square" lIns="91425" tIns="45700" rIns="91425" bIns="45700" anchor="t" anchorCtr="0">
                    <a:noAutofit/>
                  </a:bodyPr>
                  <a:lstStyle/>
                  <a:p>
                    <a:pPr marL="0" marR="0" lvl="0" indent="0" algn="ctr" rtl="0">
                      <a:spcBef>
                        <a:spcPts val="0"/>
                      </a:spcBef>
                      <a:spcAft>
                        <a:spcPts val="0"/>
                      </a:spcAft>
                      <a:buNone/>
                    </a:pPr>
                    <a:r>
                      <a:rPr lang="en-US" sz="1600">
                        <a:solidFill>
                          <a:schemeClr val="lt1"/>
                        </a:solidFill>
                        <a:latin typeface="Arial"/>
                        <a:ea typeface="Arial"/>
                        <a:cs typeface="Arial"/>
                        <a:sym typeface="Arial"/>
                      </a:rPr>
                      <a:t>No global authority</a:t>
                    </a:r>
                  </a:p>
                </p:txBody>
              </p:sp>
            </p:grpSp>
          </p:grpSp>
          <p:grpSp>
            <p:nvGrpSpPr>
              <p:cNvPr id="242" name="Shape 242"/>
              <p:cNvGrpSpPr/>
              <p:nvPr/>
            </p:nvGrpSpPr>
            <p:grpSpPr>
              <a:xfrm>
                <a:off x="190217" y="1666671"/>
                <a:ext cx="1990991" cy="3874235"/>
                <a:chOff x="1339402" y="2086787"/>
                <a:chExt cx="1653019" cy="3216579"/>
              </a:xfrm>
            </p:grpSpPr>
            <p:sp>
              <p:nvSpPr>
                <p:cNvPr id="243" name="Shape 243"/>
                <p:cNvSpPr/>
                <p:nvPr/>
              </p:nvSpPr>
              <p:spPr>
                <a:xfrm>
                  <a:off x="1339402" y="2086787"/>
                  <a:ext cx="1653019" cy="3216579"/>
                </a:xfrm>
                <a:custGeom>
                  <a:avLst/>
                  <a:gdLst/>
                  <a:ahLst/>
                  <a:cxnLst/>
                  <a:rect l="0" t="0" r="0" b="0"/>
                  <a:pathLst>
                    <a:path w="120000" h="120000" extrusionOk="0">
                      <a:moveTo>
                        <a:pt x="118269" y="0"/>
                      </a:moveTo>
                      <a:lnTo>
                        <a:pt x="120000" y="44"/>
                      </a:lnTo>
                      <a:lnTo>
                        <a:pt x="120000" y="119955"/>
                      </a:lnTo>
                      <a:lnTo>
                        <a:pt x="118269" y="120000"/>
                      </a:lnTo>
                      <a:cubicBezTo>
                        <a:pt x="52950" y="120000"/>
                        <a:pt x="0" y="93137"/>
                        <a:pt x="0" y="60000"/>
                      </a:cubicBezTo>
                      <a:cubicBezTo>
                        <a:pt x="0" y="26862"/>
                        <a:pt x="52950" y="0"/>
                        <a:pt x="118269" y="0"/>
                      </a:cubicBezTo>
                      <a:close/>
                    </a:path>
                  </a:pathLst>
                </a:custGeom>
                <a:solidFill>
                  <a:srgbClr val="7F7F7F"/>
                </a:solidFill>
                <a:ln>
                  <a:noFill/>
                </a:ln>
              </p:spPr>
              <p:txBody>
                <a:bodyPr wrap="square" lIns="91425" tIns="45700" rIns="91425" bIns="45700" anchor="ctr" anchorCtr="0">
                  <a:noAutofit/>
                </a:bodyPr>
                <a:lstStyle/>
                <a:p>
                  <a:pPr marL="0" marR="0" lvl="0" indent="0" algn="ctr" rtl="0">
                    <a:spcBef>
                      <a:spcPts val="0"/>
                    </a:spcBef>
                    <a:spcAft>
                      <a:spcPts val="0"/>
                    </a:spcAft>
                    <a:buNone/>
                  </a:pPr>
                  <a:endParaRPr sz="2000">
                    <a:solidFill>
                      <a:srgbClr val="FFFFFF"/>
                    </a:solidFill>
                    <a:latin typeface="Arial"/>
                    <a:ea typeface="Arial"/>
                    <a:cs typeface="Arial"/>
                    <a:sym typeface="Arial"/>
                  </a:endParaRPr>
                </a:p>
              </p:txBody>
            </p:sp>
            <p:sp>
              <p:nvSpPr>
                <p:cNvPr id="244" name="Shape 244"/>
                <p:cNvSpPr txBox="1"/>
                <p:nvPr/>
              </p:nvSpPr>
              <p:spPr>
                <a:xfrm>
                  <a:off x="1396816" y="3309644"/>
                  <a:ext cx="1559278" cy="576118"/>
                </a:xfrm>
                <a:prstGeom prst="rect">
                  <a:avLst/>
                </a:prstGeom>
                <a:noFill/>
                <a:ln>
                  <a:noFill/>
                </a:ln>
              </p:spPr>
              <p:txBody>
                <a:bodyPr wrap="square" lIns="91425" tIns="45700" rIns="91425" bIns="45700" anchor="t" anchorCtr="0">
                  <a:noAutofit/>
                </a:bodyPr>
                <a:lstStyle/>
                <a:p>
                  <a:pPr marL="0" marR="0" lvl="0" indent="0" algn="ctr" rtl="0">
                    <a:spcBef>
                      <a:spcPts val="0"/>
                    </a:spcBef>
                    <a:spcAft>
                      <a:spcPts val="0"/>
                    </a:spcAft>
                    <a:buNone/>
                  </a:pPr>
                  <a:r>
                    <a:rPr lang="en-US" sz="2000">
                      <a:solidFill>
                        <a:schemeClr val="lt1"/>
                      </a:solidFill>
                      <a:latin typeface="Arial"/>
                      <a:ea typeface="Arial"/>
                      <a:cs typeface="Arial"/>
                      <a:sym typeface="Arial"/>
                    </a:rPr>
                    <a:t>“Cyberspace” is unique</a:t>
                  </a:r>
                </a:p>
              </p:txBody>
            </p:sp>
          </p:grpSp>
        </p:grpSp>
        <p:grpSp>
          <p:nvGrpSpPr>
            <p:cNvPr id="245" name="Shape 245"/>
            <p:cNvGrpSpPr/>
            <p:nvPr/>
          </p:nvGrpSpPr>
          <p:grpSpPr>
            <a:xfrm>
              <a:off x="5124816" y="1486850"/>
              <a:ext cx="4353127" cy="3833114"/>
              <a:chOff x="4984942" y="1716514"/>
              <a:chExt cx="4353127" cy="3833114"/>
            </a:xfrm>
          </p:grpSpPr>
          <p:sp>
            <p:nvSpPr>
              <p:cNvPr id="246" name="Shape 246"/>
              <p:cNvSpPr txBox="1"/>
              <p:nvPr/>
            </p:nvSpPr>
            <p:spPr>
              <a:xfrm flipH="1">
                <a:off x="4984942" y="1716514"/>
                <a:ext cx="4280180" cy="573230"/>
              </a:xfrm>
              <a:prstGeom prst="rect">
                <a:avLst/>
              </a:prstGeom>
              <a:noFill/>
              <a:ln>
                <a:noFill/>
              </a:ln>
            </p:spPr>
            <p:txBody>
              <a:bodyPr wrap="square" lIns="91425" tIns="45700" rIns="91425" bIns="45700" anchor="t" anchorCtr="0">
                <a:noAutofit/>
              </a:bodyPr>
              <a:lstStyle/>
              <a:p>
                <a:pPr marL="0" marR="0" lvl="0" indent="0" algn="just" rtl="0">
                  <a:spcBef>
                    <a:spcPts val="0"/>
                  </a:spcBef>
                  <a:spcAft>
                    <a:spcPts val="0"/>
                  </a:spcAft>
                  <a:buNone/>
                </a:pPr>
                <a:r>
                  <a:rPr lang="en-US" sz="1600">
                    <a:solidFill>
                      <a:srgbClr val="595959"/>
                    </a:solidFill>
                    <a:latin typeface="Calibri"/>
                    <a:ea typeface="Calibri"/>
                    <a:cs typeface="Calibri"/>
                    <a:sym typeface="Calibri"/>
                  </a:rPr>
                  <a:t>Attacks easily expand beyond a single country, and affect others.</a:t>
                </a:r>
              </a:p>
            </p:txBody>
          </p:sp>
          <p:sp>
            <p:nvSpPr>
              <p:cNvPr id="247" name="Shape 247"/>
              <p:cNvSpPr txBox="1"/>
              <p:nvPr/>
            </p:nvSpPr>
            <p:spPr>
              <a:xfrm flipH="1">
                <a:off x="4984942" y="2374211"/>
                <a:ext cx="4280179" cy="801395"/>
              </a:xfrm>
              <a:prstGeom prst="rect">
                <a:avLst/>
              </a:prstGeom>
              <a:noFill/>
              <a:ln>
                <a:noFill/>
              </a:ln>
            </p:spPr>
            <p:txBody>
              <a:bodyPr wrap="square" lIns="91425" tIns="45700" rIns="91425" bIns="45700" anchor="t" anchorCtr="0">
                <a:noAutofit/>
              </a:bodyPr>
              <a:lstStyle/>
              <a:p>
                <a:pPr marL="0" marR="0" lvl="0" indent="0" algn="just" rtl="0">
                  <a:lnSpc>
                    <a:spcPts val="1600"/>
                  </a:lnSpc>
                  <a:spcBef>
                    <a:spcPts val="0"/>
                  </a:spcBef>
                  <a:spcAft>
                    <a:spcPts val="0"/>
                  </a:spcAft>
                  <a:buNone/>
                </a:pPr>
                <a:r>
                  <a:rPr lang="en-US" sz="1600" dirty="0">
                    <a:solidFill>
                      <a:srgbClr val="595959"/>
                    </a:solidFill>
                    <a:latin typeface="Calibri"/>
                    <a:ea typeface="Calibri"/>
                    <a:cs typeface="Calibri"/>
                    <a:sym typeface="Calibri"/>
                  </a:rPr>
                  <a:t>Most evidence is created through technical means, which are easily instrumented and not attributable.</a:t>
                </a:r>
              </a:p>
            </p:txBody>
          </p:sp>
          <p:sp>
            <p:nvSpPr>
              <p:cNvPr id="248" name="Shape 248"/>
              <p:cNvSpPr txBox="1"/>
              <p:nvPr/>
            </p:nvSpPr>
            <p:spPr>
              <a:xfrm flipH="1">
                <a:off x="4984943" y="3020468"/>
                <a:ext cx="4280179" cy="573230"/>
              </a:xfrm>
              <a:prstGeom prst="rect">
                <a:avLst/>
              </a:prstGeom>
              <a:noFill/>
              <a:ln>
                <a:noFill/>
              </a:ln>
            </p:spPr>
            <p:txBody>
              <a:bodyPr wrap="square" lIns="91425" tIns="45700" rIns="91425" bIns="45700" anchor="t" anchorCtr="0">
                <a:noAutofit/>
              </a:bodyPr>
              <a:lstStyle/>
              <a:p>
                <a:pPr marL="0" marR="0" lvl="0" indent="0" algn="just" rtl="0">
                  <a:spcBef>
                    <a:spcPts val="0"/>
                  </a:spcBef>
                  <a:spcAft>
                    <a:spcPts val="0"/>
                  </a:spcAft>
                  <a:buNone/>
                </a:pPr>
                <a:r>
                  <a:rPr lang="en-US" sz="1600" dirty="0">
                    <a:solidFill>
                      <a:srgbClr val="595959"/>
                    </a:solidFill>
                    <a:latin typeface="Calibri"/>
                    <a:ea typeface="Calibri"/>
                    <a:cs typeface="Calibri"/>
                    <a:sym typeface="Calibri"/>
                  </a:rPr>
                  <a:t>An attack can be repeated easily. No need to walk kilometers to “juggle locks”</a:t>
                </a:r>
              </a:p>
            </p:txBody>
          </p:sp>
          <p:sp>
            <p:nvSpPr>
              <p:cNvPr id="249" name="Shape 249"/>
              <p:cNvSpPr txBox="1"/>
              <p:nvPr/>
            </p:nvSpPr>
            <p:spPr>
              <a:xfrm flipH="1">
                <a:off x="4985069" y="3597746"/>
                <a:ext cx="4353000" cy="696600"/>
              </a:xfrm>
              <a:prstGeom prst="rect">
                <a:avLst/>
              </a:prstGeom>
              <a:noFill/>
              <a:ln>
                <a:noFill/>
              </a:ln>
            </p:spPr>
            <p:txBody>
              <a:bodyPr wrap="square" lIns="91425" tIns="45700" rIns="91425" bIns="45700" anchor="t" anchorCtr="0">
                <a:noAutofit/>
              </a:bodyPr>
              <a:lstStyle/>
              <a:p>
                <a:pPr marL="0" marR="0" lvl="0" indent="0" algn="just" rtl="0">
                  <a:lnSpc>
                    <a:spcPct val="101250"/>
                  </a:lnSpc>
                  <a:spcBef>
                    <a:spcPts val="0"/>
                  </a:spcBef>
                  <a:spcAft>
                    <a:spcPts val="0"/>
                  </a:spcAft>
                  <a:buNone/>
                </a:pPr>
                <a:r>
                  <a:rPr lang="en-US" sz="1600" dirty="0">
                    <a:solidFill>
                      <a:srgbClr val="595959"/>
                    </a:solidFill>
                    <a:latin typeface="Calibri"/>
                    <a:ea typeface="Calibri"/>
                    <a:cs typeface="Calibri"/>
                    <a:sym typeface="Calibri"/>
                  </a:rPr>
                  <a:t>There’s a new technology to be exploited every few weeks. Smart contracts, social media, mobile apps.</a:t>
                </a:r>
              </a:p>
            </p:txBody>
          </p:sp>
          <p:sp>
            <p:nvSpPr>
              <p:cNvPr id="250" name="Shape 250"/>
              <p:cNvSpPr txBox="1"/>
              <p:nvPr/>
            </p:nvSpPr>
            <p:spPr>
              <a:xfrm flipH="1">
                <a:off x="4985022" y="4399120"/>
                <a:ext cx="4280100" cy="573300"/>
              </a:xfrm>
              <a:prstGeom prst="rect">
                <a:avLst/>
              </a:prstGeom>
              <a:noFill/>
              <a:ln>
                <a:noFill/>
              </a:ln>
            </p:spPr>
            <p:txBody>
              <a:bodyPr wrap="square" lIns="91425" tIns="45700" rIns="91425" bIns="45700" anchor="t" anchorCtr="0">
                <a:noAutofit/>
              </a:bodyPr>
              <a:lstStyle/>
              <a:p>
                <a:pPr marL="0" marR="0" lvl="0" indent="0" algn="just" rtl="0">
                  <a:spcBef>
                    <a:spcPts val="0"/>
                  </a:spcBef>
                  <a:spcAft>
                    <a:spcPts val="0"/>
                  </a:spcAft>
                  <a:buNone/>
                </a:pPr>
                <a:r>
                  <a:rPr lang="en-US" sz="1600">
                    <a:solidFill>
                      <a:srgbClr val="595959"/>
                    </a:solidFill>
                    <a:latin typeface="Calibri"/>
                    <a:ea typeface="Calibri"/>
                    <a:cs typeface="Calibri"/>
                    <a:sym typeface="Calibri"/>
                  </a:rPr>
                  <a:t>An adversary can be a state, or someone who just had a very good idea.</a:t>
                </a:r>
              </a:p>
            </p:txBody>
          </p:sp>
          <p:sp>
            <p:nvSpPr>
              <p:cNvPr id="251" name="Shape 251"/>
              <p:cNvSpPr txBox="1"/>
              <p:nvPr/>
            </p:nvSpPr>
            <p:spPr>
              <a:xfrm flipH="1">
                <a:off x="4984944" y="4976398"/>
                <a:ext cx="4353125" cy="573230"/>
              </a:xfrm>
              <a:prstGeom prst="rect">
                <a:avLst/>
              </a:prstGeom>
              <a:noFill/>
              <a:ln>
                <a:noFill/>
              </a:ln>
            </p:spPr>
            <p:txBody>
              <a:bodyPr wrap="square" lIns="91425" tIns="45700" rIns="91425" bIns="45700" anchor="t" anchorCtr="0">
                <a:noAutofit/>
              </a:bodyPr>
              <a:lstStyle/>
              <a:p>
                <a:pPr marL="0" marR="0" lvl="0" indent="0" algn="just" rtl="0">
                  <a:spcBef>
                    <a:spcPts val="0"/>
                  </a:spcBef>
                  <a:spcAft>
                    <a:spcPts val="0"/>
                  </a:spcAft>
                  <a:buNone/>
                </a:pPr>
                <a:r>
                  <a:rPr lang="en-US" sz="1600">
                    <a:solidFill>
                      <a:srgbClr val="595959"/>
                    </a:solidFill>
                    <a:latin typeface="Calibri"/>
                    <a:ea typeface="Calibri"/>
                    <a:cs typeface="Calibri"/>
                    <a:sym typeface="Calibri"/>
                  </a:rPr>
                  <a:t>There’s no single authority that acts as the police officer of the internet.</a:t>
                </a:r>
              </a:p>
            </p:txBody>
          </p:sp>
        </p:gr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1343"/>
            <a:ext cx="9144000" cy="6855314"/>
          </a:xfrm>
          <a:prstGeom prst="rect">
            <a:avLst/>
          </a:prstGeom>
        </p:spPr>
      </p:pic>
      <p:sp>
        <p:nvSpPr>
          <p:cNvPr id="258" name="Shape 258"/>
          <p:cNvSpPr txBox="1"/>
          <p:nvPr/>
        </p:nvSpPr>
        <p:spPr>
          <a:xfrm>
            <a:off x="914400" y="609600"/>
            <a:ext cx="4229100" cy="465534"/>
          </a:xfrm>
          <a:prstGeom prst="rect">
            <a:avLst/>
          </a:prstGeom>
          <a:solidFill>
            <a:schemeClr val="dk1"/>
          </a:solidFill>
          <a:ln>
            <a:noFill/>
          </a:ln>
        </p:spPr>
        <p:txBody>
          <a:bodyPr wrap="square" lIns="68550" tIns="68550" rIns="68550" bIns="68550" anchor="ctr" anchorCtr="0">
            <a:noAutofit/>
          </a:bodyPr>
          <a:lstStyle/>
          <a:p>
            <a:pPr marL="0" marR="0" lvl="0" indent="0" algn="l" rtl="0">
              <a:lnSpc>
                <a:spcPct val="90000"/>
              </a:lnSpc>
              <a:spcBef>
                <a:spcPts val="0"/>
              </a:spcBef>
              <a:spcAft>
                <a:spcPts val="0"/>
              </a:spcAft>
              <a:buNone/>
            </a:pPr>
            <a:r>
              <a:rPr lang="en-US" sz="3200" b="1">
                <a:solidFill>
                  <a:schemeClr val="lt1"/>
                </a:solidFill>
                <a:latin typeface="Calibri"/>
                <a:ea typeface="Calibri"/>
                <a:cs typeface="Calibri"/>
                <a:sym typeface="Calibri"/>
              </a:rPr>
              <a:t>Motivations and drivers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pic>
        <p:nvPicPr>
          <p:cNvPr id="264" name="Shape 264"/>
          <p:cNvPicPr preferRelativeResize="0"/>
          <p:nvPr/>
        </p:nvPicPr>
        <p:blipFill rotWithShape="1">
          <a:blip r:embed="rId3">
            <a:alphaModFix/>
          </a:blip>
          <a:srcRect/>
          <a:stretch/>
        </p:blipFill>
        <p:spPr>
          <a:xfrm>
            <a:off x="1930145" y="1724457"/>
            <a:ext cx="1618031" cy="2265244"/>
          </a:xfrm>
          <a:prstGeom prst="rect">
            <a:avLst/>
          </a:prstGeom>
          <a:noFill/>
          <a:ln>
            <a:noFill/>
          </a:ln>
        </p:spPr>
      </p:pic>
      <p:pic>
        <p:nvPicPr>
          <p:cNvPr id="265" name="Shape 265"/>
          <p:cNvPicPr preferRelativeResize="0"/>
          <p:nvPr/>
        </p:nvPicPr>
        <p:blipFill rotWithShape="1">
          <a:blip r:embed="rId4">
            <a:alphaModFix/>
          </a:blip>
          <a:srcRect/>
          <a:stretch/>
        </p:blipFill>
        <p:spPr>
          <a:xfrm>
            <a:off x="3776401" y="2860819"/>
            <a:ext cx="1650262" cy="2031318"/>
          </a:xfrm>
          <a:prstGeom prst="rect">
            <a:avLst/>
          </a:prstGeom>
          <a:noFill/>
          <a:ln>
            <a:noFill/>
          </a:ln>
        </p:spPr>
      </p:pic>
      <p:pic>
        <p:nvPicPr>
          <p:cNvPr id="266" name="Shape 266"/>
          <p:cNvPicPr preferRelativeResize="0"/>
          <p:nvPr/>
        </p:nvPicPr>
        <p:blipFill rotWithShape="1">
          <a:blip r:embed="rId5">
            <a:alphaModFix/>
          </a:blip>
          <a:srcRect/>
          <a:stretch/>
        </p:blipFill>
        <p:spPr>
          <a:xfrm>
            <a:off x="6146626" y="3291891"/>
            <a:ext cx="1450181" cy="2143125"/>
          </a:xfrm>
          <a:prstGeom prst="rect">
            <a:avLst/>
          </a:prstGeom>
          <a:noFill/>
          <a:ln>
            <a:noFill/>
          </a:ln>
        </p:spPr>
      </p:pic>
      <p:sp>
        <p:nvSpPr>
          <p:cNvPr id="267" name="Shape 267"/>
          <p:cNvSpPr txBox="1">
            <a:spLocks noGrp="1"/>
          </p:cNvSpPr>
          <p:nvPr>
            <p:ph type="title"/>
          </p:nvPr>
        </p:nvSpPr>
        <p:spPr>
          <a:xfrm>
            <a:off x="457200" y="365126"/>
            <a:ext cx="8292704" cy="879475"/>
          </a:xfrm>
          <a:prstGeom prst="rect">
            <a:avLst/>
          </a:prstGeom>
          <a:noFill/>
          <a:ln>
            <a:noFill/>
          </a:ln>
        </p:spPr>
        <p:txBody>
          <a:bodyPr wrap="square" lIns="91425" tIns="91425" rIns="91425" bIns="91425" anchor="ctr" anchorCtr="0">
            <a:noAutofit/>
          </a:bodyPr>
          <a:lstStyle/>
          <a:p>
            <a:pPr marL="0" marR="0" lvl="0" indent="-88900" algn="l" rtl="0">
              <a:lnSpc>
                <a:spcPct val="90000"/>
              </a:lnSpc>
              <a:spcBef>
                <a:spcPts val="0"/>
              </a:spcBef>
              <a:spcAft>
                <a:spcPts val="0"/>
              </a:spcAft>
              <a:buClr>
                <a:schemeClr val="dk1"/>
              </a:buClr>
              <a:buSzPts val="1400"/>
              <a:buFont typeface="Lucida Sans"/>
              <a:buNone/>
            </a:pPr>
            <a:r>
              <a:rPr lang="en-US" sz="3000" b="1" i="0" u="none" strike="noStrike" cap="none">
                <a:solidFill>
                  <a:schemeClr val="dk1"/>
                </a:solidFill>
                <a:latin typeface="Calibri"/>
                <a:ea typeface="Calibri"/>
                <a:cs typeface="Calibri"/>
                <a:sym typeface="Calibri"/>
              </a:rPr>
              <a:t>Actors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pic>
        <p:nvPicPr>
          <p:cNvPr id="272" name="Shape 272"/>
          <p:cNvPicPr preferRelativeResize="0"/>
          <p:nvPr/>
        </p:nvPicPr>
        <p:blipFill rotWithShape="1">
          <a:blip r:embed="rId3">
            <a:alphaModFix/>
          </a:blip>
          <a:srcRect/>
          <a:stretch/>
        </p:blipFill>
        <p:spPr>
          <a:xfrm>
            <a:off x="1967975" y="5060161"/>
            <a:ext cx="405469" cy="498861"/>
          </a:xfrm>
          <a:prstGeom prst="rect">
            <a:avLst/>
          </a:prstGeom>
          <a:noFill/>
          <a:ln>
            <a:noFill/>
          </a:ln>
        </p:spPr>
      </p:pic>
      <p:pic>
        <p:nvPicPr>
          <p:cNvPr id="273" name="Shape 273"/>
          <p:cNvPicPr preferRelativeResize="0"/>
          <p:nvPr/>
        </p:nvPicPr>
        <p:blipFill rotWithShape="1">
          <a:blip r:embed="rId3">
            <a:alphaModFix/>
          </a:blip>
          <a:srcRect/>
          <a:stretch/>
        </p:blipFill>
        <p:spPr>
          <a:xfrm>
            <a:off x="2288845" y="4988925"/>
            <a:ext cx="405469" cy="498861"/>
          </a:xfrm>
          <a:prstGeom prst="rect">
            <a:avLst/>
          </a:prstGeom>
          <a:noFill/>
          <a:ln>
            <a:noFill/>
          </a:ln>
        </p:spPr>
      </p:pic>
      <p:pic>
        <p:nvPicPr>
          <p:cNvPr id="274" name="Shape 274"/>
          <p:cNvPicPr preferRelativeResize="0"/>
          <p:nvPr/>
        </p:nvPicPr>
        <p:blipFill rotWithShape="1">
          <a:blip r:embed="rId3">
            <a:alphaModFix/>
          </a:blip>
          <a:srcRect/>
          <a:stretch/>
        </p:blipFill>
        <p:spPr>
          <a:xfrm>
            <a:off x="2577108" y="5121192"/>
            <a:ext cx="405469" cy="498861"/>
          </a:xfrm>
          <a:prstGeom prst="rect">
            <a:avLst/>
          </a:prstGeom>
          <a:noFill/>
          <a:ln>
            <a:noFill/>
          </a:ln>
        </p:spPr>
      </p:pic>
      <p:pic>
        <p:nvPicPr>
          <p:cNvPr id="275" name="Shape 275"/>
          <p:cNvPicPr preferRelativeResize="0"/>
          <p:nvPr/>
        </p:nvPicPr>
        <p:blipFill rotWithShape="1">
          <a:blip r:embed="rId4">
            <a:alphaModFix/>
          </a:blip>
          <a:srcRect/>
          <a:stretch/>
        </p:blipFill>
        <p:spPr>
          <a:xfrm>
            <a:off x="1757383" y="4036602"/>
            <a:ext cx="507871" cy="371732"/>
          </a:xfrm>
          <a:prstGeom prst="rect">
            <a:avLst/>
          </a:prstGeom>
          <a:noFill/>
          <a:ln>
            <a:noFill/>
          </a:ln>
        </p:spPr>
      </p:pic>
      <p:sp>
        <p:nvSpPr>
          <p:cNvPr id="276" name="Shape 276"/>
          <p:cNvSpPr/>
          <p:nvPr/>
        </p:nvSpPr>
        <p:spPr>
          <a:xfrm>
            <a:off x="1639790" y="3794071"/>
            <a:ext cx="734400" cy="734625"/>
          </a:xfrm>
          <a:prstGeom prst="ellipse">
            <a:avLst/>
          </a:prstGeom>
          <a:noFill/>
          <a:ln w="34900" cap="flat" cmpd="sng">
            <a:solidFill>
              <a:srgbClr val="000000"/>
            </a:solidFill>
            <a:prstDash val="solid"/>
            <a:round/>
            <a:headEnd type="none" w="med" len="med"/>
            <a:tailEnd type="none" w="med" len="med"/>
          </a:ln>
        </p:spPr>
        <p:txBody>
          <a:bodyPr wrap="square" lIns="62175" tIns="62175" rIns="62175" bIns="62175" anchor="ctr" anchorCtr="0">
            <a:no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
        <p:nvSpPr>
          <p:cNvPr id="277" name="Shape 277"/>
          <p:cNvSpPr/>
          <p:nvPr/>
        </p:nvSpPr>
        <p:spPr>
          <a:xfrm>
            <a:off x="2005445" y="4747619"/>
            <a:ext cx="117900" cy="117900"/>
          </a:xfrm>
          <a:prstGeom prst="ellipse">
            <a:avLst/>
          </a:prstGeom>
          <a:noFill/>
          <a:ln w="31675" cap="flat" cmpd="sng">
            <a:solidFill>
              <a:srgbClr val="000000"/>
            </a:solidFill>
            <a:prstDash val="solid"/>
            <a:round/>
            <a:headEnd type="none" w="med" len="med"/>
            <a:tailEnd type="none" w="med" len="med"/>
          </a:ln>
        </p:spPr>
        <p:txBody>
          <a:bodyPr wrap="square" lIns="62175" tIns="62175" rIns="62175" bIns="62175" anchor="ctr" anchorCtr="0">
            <a:no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
        <p:nvSpPr>
          <p:cNvPr id="278" name="Shape 278"/>
          <p:cNvSpPr/>
          <p:nvPr/>
        </p:nvSpPr>
        <p:spPr>
          <a:xfrm>
            <a:off x="2044421" y="4981087"/>
            <a:ext cx="117900" cy="117900"/>
          </a:xfrm>
          <a:prstGeom prst="ellipse">
            <a:avLst/>
          </a:prstGeom>
          <a:noFill/>
          <a:ln w="31675" cap="flat" cmpd="sng">
            <a:solidFill>
              <a:srgbClr val="000000"/>
            </a:solidFill>
            <a:prstDash val="solid"/>
            <a:round/>
            <a:headEnd type="none" w="med" len="med"/>
            <a:tailEnd type="none" w="med" len="med"/>
          </a:ln>
        </p:spPr>
        <p:txBody>
          <a:bodyPr wrap="square" lIns="62175" tIns="62175" rIns="62175" bIns="62175" anchor="ctr" anchorCtr="0">
            <a:no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
        <p:nvSpPr>
          <p:cNvPr id="279" name="Shape 279"/>
          <p:cNvSpPr/>
          <p:nvPr/>
        </p:nvSpPr>
        <p:spPr>
          <a:xfrm>
            <a:off x="1966504" y="4575182"/>
            <a:ext cx="117900" cy="117900"/>
          </a:xfrm>
          <a:prstGeom prst="ellipse">
            <a:avLst/>
          </a:prstGeom>
          <a:noFill/>
          <a:ln w="31675" cap="flat" cmpd="sng">
            <a:solidFill>
              <a:srgbClr val="000000"/>
            </a:solidFill>
            <a:prstDash val="solid"/>
            <a:round/>
            <a:headEnd type="none" w="med" len="med"/>
            <a:tailEnd type="none" w="med" len="med"/>
          </a:ln>
        </p:spPr>
        <p:txBody>
          <a:bodyPr wrap="square" lIns="62175" tIns="62175" rIns="62175" bIns="62175" anchor="ctr" anchorCtr="0">
            <a:no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pic>
        <p:nvPicPr>
          <p:cNvPr id="280" name="Shape 280"/>
          <p:cNvPicPr preferRelativeResize="0"/>
          <p:nvPr/>
        </p:nvPicPr>
        <p:blipFill rotWithShape="1">
          <a:blip r:embed="rId5">
            <a:alphaModFix/>
          </a:blip>
          <a:srcRect/>
          <a:stretch/>
        </p:blipFill>
        <p:spPr>
          <a:xfrm>
            <a:off x="1903106" y="3113917"/>
            <a:ext cx="583026" cy="316900"/>
          </a:xfrm>
          <a:prstGeom prst="rect">
            <a:avLst/>
          </a:prstGeom>
          <a:noFill/>
          <a:ln>
            <a:noFill/>
          </a:ln>
        </p:spPr>
      </p:pic>
      <p:sp>
        <p:nvSpPr>
          <p:cNvPr id="281" name="Shape 281"/>
          <p:cNvSpPr/>
          <p:nvPr/>
        </p:nvSpPr>
        <p:spPr>
          <a:xfrm>
            <a:off x="1828652" y="2905228"/>
            <a:ext cx="734400" cy="734625"/>
          </a:xfrm>
          <a:prstGeom prst="ellipse">
            <a:avLst/>
          </a:prstGeom>
          <a:noFill/>
          <a:ln w="34900" cap="flat" cmpd="sng">
            <a:solidFill>
              <a:srgbClr val="000000"/>
            </a:solidFill>
            <a:prstDash val="solid"/>
            <a:round/>
            <a:headEnd type="none" w="med" len="med"/>
            <a:tailEnd type="none" w="med" len="med"/>
          </a:ln>
        </p:spPr>
        <p:txBody>
          <a:bodyPr wrap="square" lIns="62175" tIns="62175" rIns="62175" bIns="62175" anchor="ctr" anchorCtr="0">
            <a:no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
        <p:nvSpPr>
          <p:cNvPr id="282" name="Shape 282"/>
          <p:cNvSpPr/>
          <p:nvPr/>
        </p:nvSpPr>
        <p:spPr>
          <a:xfrm>
            <a:off x="2322398" y="3692462"/>
            <a:ext cx="117900" cy="117900"/>
          </a:xfrm>
          <a:prstGeom prst="ellipse">
            <a:avLst/>
          </a:prstGeom>
          <a:noFill/>
          <a:ln w="31675" cap="flat" cmpd="sng">
            <a:solidFill>
              <a:srgbClr val="000000"/>
            </a:solidFill>
            <a:prstDash val="solid"/>
            <a:round/>
            <a:headEnd type="none" w="med" len="med"/>
            <a:tailEnd type="none" w="med" len="med"/>
          </a:ln>
        </p:spPr>
        <p:txBody>
          <a:bodyPr wrap="square" lIns="62175" tIns="62175" rIns="62175" bIns="62175" anchor="ctr" anchorCtr="0">
            <a:no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
        <p:nvSpPr>
          <p:cNvPr id="283" name="Shape 283"/>
          <p:cNvSpPr/>
          <p:nvPr/>
        </p:nvSpPr>
        <p:spPr>
          <a:xfrm>
            <a:off x="2477183" y="4617597"/>
            <a:ext cx="117900" cy="117900"/>
          </a:xfrm>
          <a:prstGeom prst="ellipse">
            <a:avLst/>
          </a:prstGeom>
          <a:noFill/>
          <a:ln w="31675" cap="flat" cmpd="sng">
            <a:solidFill>
              <a:srgbClr val="000000"/>
            </a:solidFill>
            <a:prstDash val="solid"/>
            <a:round/>
            <a:headEnd type="none" w="med" len="med"/>
            <a:tailEnd type="none" w="med" len="med"/>
          </a:ln>
        </p:spPr>
        <p:txBody>
          <a:bodyPr wrap="square" lIns="62175" tIns="62175" rIns="62175" bIns="62175" anchor="ctr" anchorCtr="0">
            <a:no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
        <p:nvSpPr>
          <p:cNvPr id="284" name="Shape 284"/>
          <p:cNvSpPr/>
          <p:nvPr/>
        </p:nvSpPr>
        <p:spPr>
          <a:xfrm>
            <a:off x="2468121" y="4801057"/>
            <a:ext cx="117900" cy="117900"/>
          </a:xfrm>
          <a:prstGeom prst="ellipse">
            <a:avLst/>
          </a:prstGeom>
          <a:noFill/>
          <a:ln w="31675" cap="flat" cmpd="sng">
            <a:solidFill>
              <a:srgbClr val="000000"/>
            </a:solidFill>
            <a:prstDash val="solid"/>
            <a:round/>
            <a:headEnd type="none" w="med" len="med"/>
            <a:tailEnd type="none" w="med" len="med"/>
          </a:ln>
        </p:spPr>
        <p:txBody>
          <a:bodyPr wrap="square" lIns="62175" tIns="62175" rIns="62175" bIns="62175" anchor="ctr" anchorCtr="0">
            <a:no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
        <p:nvSpPr>
          <p:cNvPr id="285" name="Shape 285"/>
          <p:cNvSpPr/>
          <p:nvPr/>
        </p:nvSpPr>
        <p:spPr>
          <a:xfrm>
            <a:off x="2488204" y="4433893"/>
            <a:ext cx="117900" cy="117900"/>
          </a:xfrm>
          <a:prstGeom prst="ellipse">
            <a:avLst/>
          </a:prstGeom>
          <a:noFill/>
          <a:ln w="31675" cap="flat" cmpd="sng">
            <a:solidFill>
              <a:srgbClr val="000000"/>
            </a:solidFill>
            <a:prstDash val="solid"/>
            <a:round/>
            <a:headEnd type="none" w="med" len="med"/>
            <a:tailEnd type="none" w="med" len="med"/>
          </a:ln>
        </p:spPr>
        <p:txBody>
          <a:bodyPr wrap="square" lIns="62175" tIns="62175" rIns="62175" bIns="62175" anchor="ctr" anchorCtr="0">
            <a:no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
        <p:nvSpPr>
          <p:cNvPr id="286" name="Shape 286"/>
          <p:cNvSpPr/>
          <p:nvPr/>
        </p:nvSpPr>
        <p:spPr>
          <a:xfrm>
            <a:off x="2493837" y="4066729"/>
            <a:ext cx="117900" cy="117900"/>
          </a:xfrm>
          <a:prstGeom prst="ellipse">
            <a:avLst/>
          </a:prstGeom>
          <a:noFill/>
          <a:ln w="31675" cap="flat" cmpd="sng">
            <a:solidFill>
              <a:srgbClr val="000000"/>
            </a:solidFill>
            <a:prstDash val="solid"/>
            <a:round/>
            <a:headEnd type="none" w="med" len="med"/>
            <a:tailEnd type="none" w="med" len="med"/>
          </a:ln>
        </p:spPr>
        <p:txBody>
          <a:bodyPr wrap="square" lIns="62175" tIns="62175" rIns="62175" bIns="62175" anchor="ctr" anchorCtr="0">
            <a:no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
        <p:nvSpPr>
          <p:cNvPr id="287" name="Shape 287"/>
          <p:cNvSpPr/>
          <p:nvPr/>
        </p:nvSpPr>
        <p:spPr>
          <a:xfrm>
            <a:off x="2489918" y="4250434"/>
            <a:ext cx="117900" cy="117900"/>
          </a:xfrm>
          <a:prstGeom prst="ellipse">
            <a:avLst/>
          </a:prstGeom>
          <a:noFill/>
          <a:ln w="31675" cap="flat" cmpd="sng">
            <a:solidFill>
              <a:srgbClr val="000000"/>
            </a:solidFill>
            <a:prstDash val="solid"/>
            <a:round/>
            <a:headEnd type="none" w="med" len="med"/>
            <a:tailEnd type="none" w="med" len="med"/>
          </a:ln>
        </p:spPr>
        <p:txBody>
          <a:bodyPr wrap="square" lIns="62175" tIns="62175" rIns="62175" bIns="62175" anchor="ctr" anchorCtr="0">
            <a:no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
        <p:nvSpPr>
          <p:cNvPr id="288" name="Shape 288"/>
          <p:cNvSpPr/>
          <p:nvPr/>
        </p:nvSpPr>
        <p:spPr>
          <a:xfrm>
            <a:off x="2423792" y="3893802"/>
            <a:ext cx="117900" cy="117900"/>
          </a:xfrm>
          <a:prstGeom prst="ellipse">
            <a:avLst/>
          </a:prstGeom>
          <a:noFill/>
          <a:ln w="31675" cap="flat" cmpd="sng">
            <a:solidFill>
              <a:srgbClr val="000000"/>
            </a:solidFill>
            <a:prstDash val="solid"/>
            <a:round/>
            <a:headEnd type="none" w="med" len="med"/>
            <a:tailEnd type="none" w="med" len="med"/>
          </a:ln>
        </p:spPr>
        <p:txBody>
          <a:bodyPr wrap="square" lIns="62175" tIns="62175" rIns="62175" bIns="62175" anchor="ctr" anchorCtr="0">
            <a:no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pic>
        <p:nvPicPr>
          <p:cNvPr id="289" name="Shape 289"/>
          <p:cNvPicPr preferRelativeResize="0"/>
          <p:nvPr/>
        </p:nvPicPr>
        <p:blipFill rotWithShape="1">
          <a:blip r:embed="rId6">
            <a:alphaModFix/>
          </a:blip>
          <a:srcRect/>
          <a:stretch/>
        </p:blipFill>
        <p:spPr>
          <a:xfrm rot="-1865400">
            <a:off x="2822992" y="3943789"/>
            <a:ext cx="583139" cy="113361"/>
          </a:xfrm>
          <a:prstGeom prst="rect">
            <a:avLst/>
          </a:prstGeom>
          <a:noFill/>
          <a:ln>
            <a:noFill/>
          </a:ln>
        </p:spPr>
      </p:pic>
      <p:sp>
        <p:nvSpPr>
          <p:cNvPr id="290" name="Shape 290"/>
          <p:cNvSpPr/>
          <p:nvPr/>
        </p:nvSpPr>
        <p:spPr>
          <a:xfrm>
            <a:off x="2747567" y="3633432"/>
            <a:ext cx="734400" cy="734625"/>
          </a:xfrm>
          <a:prstGeom prst="ellipse">
            <a:avLst/>
          </a:prstGeom>
          <a:noFill/>
          <a:ln w="34900" cap="flat" cmpd="sng">
            <a:solidFill>
              <a:srgbClr val="000000"/>
            </a:solidFill>
            <a:prstDash val="solid"/>
            <a:round/>
            <a:headEnd type="none" w="med" len="med"/>
            <a:tailEnd type="none" w="med" len="med"/>
          </a:ln>
        </p:spPr>
        <p:txBody>
          <a:bodyPr wrap="square" lIns="62175" tIns="62175" rIns="62175" bIns="62175" anchor="ctr" anchorCtr="0">
            <a:no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
        <p:nvSpPr>
          <p:cNvPr id="291" name="Shape 291"/>
          <p:cNvSpPr/>
          <p:nvPr/>
        </p:nvSpPr>
        <p:spPr>
          <a:xfrm>
            <a:off x="2897209" y="4801057"/>
            <a:ext cx="117900" cy="117900"/>
          </a:xfrm>
          <a:prstGeom prst="ellipse">
            <a:avLst/>
          </a:prstGeom>
          <a:noFill/>
          <a:ln w="31675" cap="flat" cmpd="sng">
            <a:solidFill>
              <a:srgbClr val="000000"/>
            </a:solidFill>
            <a:prstDash val="solid"/>
            <a:round/>
            <a:headEnd type="none" w="med" len="med"/>
            <a:tailEnd type="none" w="med" len="med"/>
          </a:ln>
        </p:spPr>
        <p:txBody>
          <a:bodyPr wrap="square" lIns="62175" tIns="62175" rIns="62175" bIns="62175" anchor="ctr" anchorCtr="0">
            <a:no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
        <p:nvSpPr>
          <p:cNvPr id="292" name="Shape 292"/>
          <p:cNvSpPr/>
          <p:nvPr/>
        </p:nvSpPr>
        <p:spPr>
          <a:xfrm>
            <a:off x="2821286" y="4969330"/>
            <a:ext cx="117900" cy="117900"/>
          </a:xfrm>
          <a:prstGeom prst="ellipse">
            <a:avLst/>
          </a:prstGeom>
          <a:noFill/>
          <a:ln w="31675" cap="flat" cmpd="sng">
            <a:solidFill>
              <a:srgbClr val="000000"/>
            </a:solidFill>
            <a:prstDash val="solid"/>
            <a:round/>
            <a:headEnd type="none" w="med" len="med"/>
            <a:tailEnd type="none" w="med" len="med"/>
          </a:ln>
        </p:spPr>
        <p:txBody>
          <a:bodyPr wrap="square" lIns="62175" tIns="62175" rIns="62175" bIns="62175" anchor="ctr" anchorCtr="0">
            <a:no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
        <p:nvSpPr>
          <p:cNvPr id="293" name="Shape 293"/>
          <p:cNvSpPr/>
          <p:nvPr/>
        </p:nvSpPr>
        <p:spPr>
          <a:xfrm>
            <a:off x="2962601" y="4602166"/>
            <a:ext cx="117900" cy="117900"/>
          </a:xfrm>
          <a:prstGeom prst="ellipse">
            <a:avLst/>
          </a:prstGeom>
          <a:noFill/>
          <a:ln w="31675" cap="flat" cmpd="sng">
            <a:solidFill>
              <a:srgbClr val="000000"/>
            </a:solidFill>
            <a:prstDash val="solid"/>
            <a:round/>
            <a:headEnd type="none" w="med" len="med"/>
            <a:tailEnd type="none" w="med" len="med"/>
          </a:ln>
        </p:spPr>
        <p:txBody>
          <a:bodyPr wrap="square" lIns="62175" tIns="62175" rIns="62175" bIns="62175" anchor="ctr" anchorCtr="0">
            <a:no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
        <p:nvSpPr>
          <p:cNvPr id="294" name="Shape 294"/>
          <p:cNvSpPr/>
          <p:nvPr/>
        </p:nvSpPr>
        <p:spPr>
          <a:xfrm>
            <a:off x="3013298" y="4426300"/>
            <a:ext cx="117900" cy="117900"/>
          </a:xfrm>
          <a:prstGeom prst="ellipse">
            <a:avLst/>
          </a:prstGeom>
          <a:noFill/>
          <a:ln w="31675" cap="flat" cmpd="sng">
            <a:solidFill>
              <a:srgbClr val="000000"/>
            </a:solidFill>
            <a:prstDash val="solid"/>
            <a:round/>
            <a:headEnd type="none" w="med" len="med"/>
            <a:tailEnd type="none" w="med" len="med"/>
          </a:ln>
        </p:spPr>
        <p:txBody>
          <a:bodyPr wrap="square" lIns="62175" tIns="62175" rIns="62175" bIns="62175" anchor="ctr" anchorCtr="0">
            <a:no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pic>
        <p:nvPicPr>
          <p:cNvPr id="295" name="Shape 295"/>
          <p:cNvPicPr preferRelativeResize="0"/>
          <p:nvPr/>
        </p:nvPicPr>
        <p:blipFill rotWithShape="1">
          <a:blip r:embed="rId7">
            <a:alphaModFix/>
          </a:blip>
          <a:srcRect/>
          <a:stretch/>
        </p:blipFill>
        <p:spPr>
          <a:xfrm>
            <a:off x="3802165" y="1771650"/>
            <a:ext cx="542584" cy="1233257"/>
          </a:xfrm>
          <a:prstGeom prst="rect">
            <a:avLst/>
          </a:prstGeom>
          <a:noFill/>
          <a:ln>
            <a:noFill/>
          </a:ln>
        </p:spPr>
      </p:pic>
      <p:pic>
        <p:nvPicPr>
          <p:cNvPr id="296" name="Shape 296"/>
          <p:cNvPicPr preferRelativeResize="0"/>
          <p:nvPr/>
        </p:nvPicPr>
        <p:blipFill rotWithShape="1">
          <a:blip r:embed="rId7">
            <a:alphaModFix/>
          </a:blip>
          <a:srcRect/>
          <a:stretch/>
        </p:blipFill>
        <p:spPr>
          <a:xfrm>
            <a:off x="4395835" y="1771650"/>
            <a:ext cx="542584" cy="1233257"/>
          </a:xfrm>
          <a:prstGeom prst="rect">
            <a:avLst/>
          </a:prstGeom>
          <a:noFill/>
          <a:ln>
            <a:noFill/>
          </a:ln>
        </p:spPr>
      </p:pic>
      <p:pic>
        <p:nvPicPr>
          <p:cNvPr id="297" name="Shape 297"/>
          <p:cNvPicPr preferRelativeResize="0"/>
          <p:nvPr/>
        </p:nvPicPr>
        <p:blipFill rotWithShape="1">
          <a:blip r:embed="rId7">
            <a:alphaModFix/>
          </a:blip>
          <a:srcRect/>
          <a:stretch/>
        </p:blipFill>
        <p:spPr>
          <a:xfrm>
            <a:off x="4989505" y="1771650"/>
            <a:ext cx="542584" cy="1233257"/>
          </a:xfrm>
          <a:prstGeom prst="rect">
            <a:avLst/>
          </a:prstGeom>
          <a:noFill/>
          <a:ln>
            <a:noFill/>
          </a:ln>
        </p:spPr>
      </p:pic>
      <p:sp>
        <p:nvSpPr>
          <p:cNvPr id="298" name="Shape 298"/>
          <p:cNvSpPr/>
          <p:nvPr/>
        </p:nvSpPr>
        <p:spPr>
          <a:xfrm>
            <a:off x="5960526" y="2717423"/>
            <a:ext cx="1567350" cy="428625"/>
          </a:xfrm>
          <a:prstGeom prst="rect">
            <a:avLst/>
          </a:prstGeom>
          <a:solidFill>
            <a:srgbClr val="F2F2F2"/>
          </a:solidFill>
          <a:ln w="25550" cap="flat" cmpd="sng">
            <a:solidFill>
              <a:srgbClr val="BC9C30"/>
            </a:solidFill>
            <a:prstDash val="solid"/>
            <a:round/>
            <a:headEnd type="none" w="med" len="med"/>
            <a:tailEnd type="none" w="med" len="med"/>
          </a:ln>
        </p:spPr>
        <p:txBody>
          <a:bodyPr wrap="square" lIns="62175" tIns="62175" rIns="62175" bIns="62175" anchor="ctr" anchorCtr="0">
            <a:no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
        <p:nvSpPr>
          <p:cNvPr id="299" name="Shape 299"/>
          <p:cNvSpPr/>
          <p:nvPr/>
        </p:nvSpPr>
        <p:spPr>
          <a:xfrm>
            <a:off x="5960526" y="2717423"/>
            <a:ext cx="1567350" cy="2645325"/>
          </a:xfrm>
          <a:prstGeom prst="rect">
            <a:avLst/>
          </a:prstGeom>
          <a:noFill/>
          <a:ln w="63350" cap="flat" cmpd="sng">
            <a:solidFill>
              <a:srgbClr val="000000"/>
            </a:solidFill>
            <a:prstDash val="solid"/>
            <a:round/>
            <a:headEnd type="none" w="med" len="med"/>
            <a:tailEnd type="none" w="med" len="med"/>
          </a:ln>
        </p:spPr>
        <p:txBody>
          <a:bodyPr wrap="square" lIns="62175" tIns="62175" rIns="62175" bIns="62175" anchor="ctr" anchorCtr="0">
            <a:no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
        <p:nvSpPr>
          <p:cNvPr id="300" name="Shape 300"/>
          <p:cNvSpPr/>
          <p:nvPr/>
        </p:nvSpPr>
        <p:spPr>
          <a:xfrm>
            <a:off x="6120454" y="2846505"/>
            <a:ext cx="781200" cy="206100"/>
          </a:xfrm>
          <a:prstGeom prst="roundRect">
            <a:avLst>
              <a:gd name="adj" fmla="val 50000"/>
            </a:avLst>
          </a:prstGeom>
          <a:solidFill>
            <a:srgbClr val="FFFFFF"/>
          </a:solidFill>
          <a:ln w="25550" cap="flat" cmpd="sng">
            <a:solidFill>
              <a:srgbClr val="000000"/>
            </a:solidFill>
            <a:prstDash val="solid"/>
            <a:round/>
            <a:headEnd type="none" w="med" len="med"/>
            <a:tailEnd type="none" w="med" len="med"/>
          </a:ln>
        </p:spPr>
        <p:txBody>
          <a:bodyPr wrap="square" lIns="62175" tIns="62175" rIns="62175" bIns="62175" anchor="ctr" anchorCtr="0">
            <a:no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pic>
        <p:nvPicPr>
          <p:cNvPr id="301" name="Shape 301"/>
          <p:cNvPicPr preferRelativeResize="0"/>
          <p:nvPr/>
        </p:nvPicPr>
        <p:blipFill rotWithShape="1">
          <a:blip r:embed="rId8">
            <a:alphaModFix/>
          </a:blip>
          <a:srcRect/>
          <a:stretch/>
        </p:blipFill>
        <p:spPr>
          <a:xfrm>
            <a:off x="7144682" y="2846505"/>
            <a:ext cx="212340" cy="205953"/>
          </a:xfrm>
          <a:prstGeom prst="rect">
            <a:avLst/>
          </a:prstGeom>
          <a:noFill/>
          <a:ln>
            <a:noFill/>
          </a:ln>
        </p:spPr>
      </p:pic>
      <p:sp>
        <p:nvSpPr>
          <p:cNvPr id="302" name="Shape 302"/>
          <p:cNvSpPr/>
          <p:nvPr/>
        </p:nvSpPr>
        <p:spPr>
          <a:xfrm>
            <a:off x="6998959" y="2895003"/>
            <a:ext cx="214650" cy="248175"/>
          </a:xfrm>
          <a:prstGeom prst="rect">
            <a:avLst/>
          </a:prstGeom>
          <a:noFill/>
          <a:ln>
            <a:noFill/>
          </a:ln>
        </p:spPr>
        <p:txBody>
          <a:bodyPr wrap="square" lIns="61225" tIns="30600" rIns="61225" bIns="30600" anchor="t" anchorCtr="0">
            <a:noAutofit/>
          </a:bodyPr>
          <a:lstStyle/>
          <a:p>
            <a:pPr marL="0" marR="0" lvl="0" indent="0" algn="l" rtl="0">
              <a:spcBef>
                <a:spcPts val="0"/>
              </a:spcBef>
              <a:spcAft>
                <a:spcPts val="0"/>
              </a:spcAft>
              <a:buNone/>
            </a:pPr>
            <a:r>
              <a:rPr lang="en-US" sz="1200">
                <a:solidFill>
                  <a:srgbClr val="000000"/>
                </a:solidFill>
                <a:latin typeface="Arial"/>
                <a:ea typeface="Arial"/>
                <a:cs typeface="Arial"/>
                <a:sym typeface="Arial"/>
              </a:rPr>
              <a:t>1</a:t>
            </a:r>
          </a:p>
        </p:txBody>
      </p:sp>
      <p:sp>
        <p:nvSpPr>
          <p:cNvPr id="303" name="Shape 303"/>
          <p:cNvSpPr/>
          <p:nvPr/>
        </p:nvSpPr>
        <p:spPr>
          <a:xfrm>
            <a:off x="6102086" y="3271475"/>
            <a:ext cx="530775" cy="248175"/>
          </a:xfrm>
          <a:prstGeom prst="rect">
            <a:avLst/>
          </a:prstGeom>
          <a:noFill/>
          <a:ln>
            <a:noFill/>
          </a:ln>
        </p:spPr>
        <p:txBody>
          <a:bodyPr wrap="square" lIns="61225" tIns="30600" rIns="61225" bIns="30600" anchor="t" anchorCtr="0">
            <a:noAutofit/>
          </a:bodyPr>
          <a:lstStyle/>
          <a:p>
            <a:pPr marL="0" marR="0" lvl="0" indent="0" algn="l" rtl="0">
              <a:spcBef>
                <a:spcPts val="0"/>
              </a:spcBef>
              <a:spcAft>
                <a:spcPts val="0"/>
              </a:spcAft>
              <a:buNone/>
            </a:pPr>
            <a:r>
              <a:rPr lang="en-US" sz="1200">
                <a:solidFill>
                  <a:srgbClr val="000000"/>
                </a:solidFill>
                <a:latin typeface="Avenir"/>
                <a:ea typeface="Avenir"/>
                <a:cs typeface="Avenir"/>
                <a:sym typeface="Avenir"/>
              </a:rPr>
              <a:t>Cardz</a:t>
            </a:r>
          </a:p>
        </p:txBody>
      </p:sp>
      <p:sp>
        <p:nvSpPr>
          <p:cNvPr id="304" name="Shape 304"/>
          <p:cNvSpPr/>
          <p:nvPr/>
        </p:nvSpPr>
        <p:spPr>
          <a:xfrm>
            <a:off x="7082474" y="3271475"/>
            <a:ext cx="180675" cy="248175"/>
          </a:xfrm>
          <a:prstGeom prst="rect">
            <a:avLst/>
          </a:prstGeom>
          <a:noFill/>
          <a:ln>
            <a:noFill/>
          </a:ln>
        </p:spPr>
        <p:txBody>
          <a:bodyPr wrap="square" lIns="61225" tIns="30600" rIns="61225" bIns="30600" anchor="t" anchorCtr="0">
            <a:noAutofit/>
          </a:bodyPr>
          <a:lstStyle/>
          <a:p>
            <a:pPr marL="0" marR="0" lvl="0" indent="0" algn="l" rtl="0">
              <a:spcBef>
                <a:spcPts val="0"/>
              </a:spcBef>
              <a:spcAft>
                <a:spcPts val="0"/>
              </a:spcAft>
              <a:buNone/>
            </a:pPr>
            <a:r>
              <a:rPr lang="en-US" sz="1200">
                <a:solidFill>
                  <a:srgbClr val="000000"/>
                </a:solidFill>
                <a:latin typeface="Avenir"/>
                <a:ea typeface="Avenir"/>
                <a:cs typeface="Avenir"/>
                <a:sym typeface="Avenir"/>
              </a:rPr>
              <a:t>+</a:t>
            </a:r>
          </a:p>
        </p:txBody>
      </p:sp>
      <p:sp>
        <p:nvSpPr>
          <p:cNvPr id="305" name="Shape 305"/>
          <p:cNvSpPr/>
          <p:nvPr/>
        </p:nvSpPr>
        <p:spPr>
          <a:xfrm>
            <a:off x="7081004" y="3275394"/>
            <a:ext cx="231525" cy="243225"/>
          </a:xfrm>
          <a:prstGeom prst="ellipse">
            <a:avLst/>
          </a:prstGeom>
          <a:noFill/>
          <a:ln w="25550" cap="flat" cmpd="sng">
            <a:solidFill>
              <a:srgbClr val="000000"/>
            </a:solidFill>
            <a:prstDash val="solid"/>
            <a:round/>
            <a:headEnd type="none" w="med" len="med"/>
            <a:tailEnd type="none" w="med" len="med"/>
          </a:ln>
        </p:spPr>
        <p:txBody>
          <a:bodyPr wrap="square" lIns="62175" tIns="62175" rIns="62175" bIns="62175" anchor="ctr" anchorCtr="0">
            <a:no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
        <p:nvSpPr>
          <p:cNvPr id="306" name="Shape 306"/>
          <p:cNvSpPr/>
          <p:nvPr/>
        </p:nvSpPr>
        <p:spPr>
          <a:xfrm>
            <a:off x="6102086" y="3612920"/>
            <a:ext cx="768150" cy="248175"/>
          </a:xfrm>
          <a:prstGeom prst="rect">
            <a:avLst/>
          </a:prstGeom>
          <a:noFill/>
          <a:ln>
            <a:noFill/>
          </a:ln>
        </p:spPr>
        <p:txBody>
          <a:bodyPr wrap="square" lIns="61225" tIns="30600" rIns="61225" bIns="30600" anchor="t" anchorCtr="0">
            <a:noAutofit/>
          </a:bodyPr>
          <a:lstStyle/>
          <a:p>
            <a:pPr marL="0" marR="0" lvl="0" indent="0" algn="l" rtl="0">
              <a:spcBef>
                <a:spcPts val="0"/>
              </a:spcBef>
              <a:spcAft>
                <a:spcPts val="0"/>
              </a:spcAft>
              <a:buNone/>
            </a:pPr>
            <a:r>
              <a:rPr lang="en-US" sz="1200">
                <a:solidFill>
                  <a:srgbClr val="000000"/>
                </a:solidFill>
                <a:latin typeface="Avenir"/>
                <a:ea typeface="Avenir"/>
                <a:cs typeface="Avenir"/>
                <a:sym typeface="Avenir"/>
              </a:rPr>
              <a:t>Accounts</a:t>
            </a:r>
          </a:p>
        </p:txBody>
      </p:sp>
      <p:sp>
        <p:nvSpPr>
          <p:cNvPr id="307" name="Shape 307"/>
          <p:cNvSpPr/>
          <p:nvPr/>
        </p:nvSpPr>
        <p:spPr>
          <a:xfrm>
            <a:off x="7082474" y="3612920"/>
            <a:ext cx="180675" cy="248175"/>
          </a:xfrm>
          <a:prstGeom prst="rect">
            <a:avLst/>
          </a:prstGeom>
          <a:noFill/>
          <a:ln>
            <a:noFill/>
          </a:ln>
        </p:spPr>
        <p:txBody>
          <a:bodyPr wrap="square" lIns="61225" tIns="30600" rIns="61225" bIns="30600" anchor="t" anchorCtr="0">
            <a:noAutofit/>
          </a:bodyPr>
          <a:lstStyle/>
          <a:p>
            <a:pPr marL="0" marR="0" lvl="0" indent="0" algn="l" rtl="0">
              <a:spcBef>
                <a:spcPts val="0"/>
              </a:spcBef>
              <a:spcAft>
                <a:spcPts val="0"/>
              </a:spcAft>
              <a:buNone/>
            </a:pPr>
            <a:r>
              <a:rPr lang="en-US" sz="1200">
                <a:solidFill>
                  <a:srgbClr val="000000"/>
                </a:solidFill>
                <a:latin typeface="Avenir"/>
                <a:ea typeface="Avenir"/>
                <a:cs typeface="Avenir"/>
                <a:sym typeface="Avenir"/>
              </a:rPr>
              <a:t>+</a:t>
            </a:r>
          </a:p>
        </p:txBody>
      </p:sp>
      <p:sp>
        <p:nvSpPr>
          <p:cNvPr id="308" name="Shape 308"/>
          <p:cNvSpPr/>
          <p:nvPr/>
        </p:nvSpPr>
        <p:spPr>
          <a:xfrm>
            <a:off x="7081004" y="3616839"/>
            <a:ext cx="231525" cy="243225"/>
          </a:xfrm>
          <a:prstGeom prst="ellipse">
            <a:avLst/>
          </a:prstGeom>
          <a:noFill/>
          <a:ln w="25550" cap="flat" cmpd="sng">
            <a:solidFill>
              <a:srgbClr val="000000"/>
            </a:solidFill>
            <a:prstDash val="solid"/>
            <a:round/>
            <a:headEnd type="none" w="med" len="med"/>
            <a:tailEnd type="none" w="med" len="med"/>
          </a:ln>
        </p:spPr>
        <p:txBody>
          <a:bodyPr wrap="square" lIns="62175" tIns="62175" rIns="62175" bIns="62175" anchor="ctr" anchorCtr="0">
            <a:no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
        <p:nvSpPr>
          <p:cNvPr id="309" name="Shape 309"/>
          <p:cNvSpPr/>
          <p:nvPr/>
        </p:nvSpPr>
        <p:spPr>
          <a:xfrm>
            <a:off x="6096942" y="3954610"/>
            <a:ext cx="549450" cy="248175"/>
          </a:xfrm>
          <a:prstGeom prst="rect">
            <a:avLst/>
          </a:prstGeom>
          <a:noFill/>
          <a:ln>
            <a:noFill/>
          </a:ln>
        </p:spPr>
        <p:txBody>
          <a:bodyPr wrap="square" lIns="61225" tIns="30600" rIns="61225" bIns="30600" anchor="t" anchorCtr="0">
            <a:noAutofit/>
          </a:bodyPr>
          <a:lstStyle/>
          <a:p>
            <a:pPr marL="0" marR="0" lvl="0" indent="0" algn="l" rtl="0">
              <a:spcBef>
                <a:spcPts val="0"/>
              </a:spcBef>
              <a:spcAft>
                <a:spcPts val="0"/>
              </a:spcAft>
              <a:buNone/>
            </a:pPr>
            <a:r>
              <a:rPr lang="en-US" sz="1200">
                <a:solidFill>
                  <a:srgbClr val="000000"/>
                </a:solidFill>
                <a:latin typeface="Avenir"/>
                <a:ea typeface="Avenir"/>
                <a:cs typeface="Avenir"/>
                <a:sym typeface="Avenir"/>
              </a:rPr>
              <a:t>Mules</a:t>
            </a:r>
          </a:p>
        </p:txBody>
      </p:sp>
      <p:sp>
        <p:nvSpPr>
          <p:cNvPr id="310" name="Shape 310"/>
          <p:cNvSpPr/>
          <p:nvPr/>
        </p:nvSpPr>
        <p:spPr>
          <a:xfrm>
            <a:off x="7082474" y="3954610"/>
            <a:ext cx="180675" cy="248175"/>
          </a:xfrm>
          <a:prstGeom prst="rect">
            <a:avLst/>
          </a:prstGeom>
          <a:noFill/>
          <a:ln>
            <a:noFill/>
          </a:ln>
        </p:spPr>
        <p:txBody>
          <a:bodyPr wrap="square" lIns="61225" tIns="30600" rIns="61225" bIns="30600" anchor="t" anchorCtr="0">
            <a:noAutofit/>
          </a:bodyPr>
          <a:lstStyle/>
          <a:p>
            <a:pPr marL="0" marR="0" lvl="0" indent="0" algn="l" rtl="0">
              <a:spcBef>
                <a:spcPts val="0"/>
              </a:spcBef>
              <a:spcAft>
                <a:spcPts val="0"/>
              </a:spcAft>
              <a:buNone/>
            </a:pPr>
            <a:r>
              <a:rPr lang="en-US" sz="1200">
                <a:solidFill>
                  <a:srgbClr val="000000"/>
                </a:solidFill>
                <a:latin typeface="Avenir"/>
                <a:ea typeface="Avenir"/>
                <a:cs typeface="Avenir"/>
                <a:sym typeface="Avenir"/>
              </a:rPr>
              <a:t>+</a:t>
            </a:r>
          </a:p>
        </p:txBody>
      </p:sp>
      <p:sp>
        <p:nvSpPr>
          <p:cNvPr id="311" name="Shape 311"/>
          <p:cNvSpPr/>
          <p:nvPr/>
        </p:nvSpPr>
        <p:spPr>
          <a:xfrm>
            <a:off x="7081004" y="3958529"/>
            <a:ext cx="231525" cy="243225"/>
          </a:xfrm>
          <a:prstGeom prst="ellipse">
            <a:avLst/>
          </a:prstGeom>
          <a:noFill/>
          <a:ln w="25550" cap="flat" cmpd="sng">
            <a:solidFill>
              <a:srgbClr val="000000"/>
            </a:solidFill>
            <a:prstDash val="solid"/>
            <a:round/>
            <a:headEnd type="none" w="med" len="med"/>
            <a:tailEnd type="none" w="med" len="med"/>
          </a:ln>
        </p:spPr>
        <p:txBody>
          <a:bodyPr wrap="square" lIns="62175" tIns="62175" rIns="62175" bIns="62175" anchor="ctr" anchorCtr="0">
            <a:no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
        <p:nvSpPr>
          <p:cNvPr id="312" name="Shape 312"/>
          <p:cNvSpPr/>
          <p:nvPr/>
        </p:nvSpPr>
        <p:spPr>
          <a:xfrm>
            <a:off x="6111881" y="4296296"/>
            <a:ext cx="660375" cy="248175"/>
          </a:xfrm>
          <a:prstGeom prst="rect">
            <a:avLst/>
          </a:prstGeom>
          <a:noFill/>
          <a:ln>
            <a:noFill/>
          </a:ln>
        </p:spPr>
        <p:txBody>
          <a:bodyPr wrap="square" lIns="61225" tIns="30600" rIns="61225" bIns="30600" anchor="t" anchorCtr="0">
            <a:noAutofit/>
          </a:bodyPr>
          <a:lstStyle/>
          <a:p>
            <a:pPr marL="0" marR="0" lvl="0" indent="0" algn="l" rtl="0">
              <a:spcBef>
                <a:spcPts val="0"/>
              </a:spcBef>
              <a:spcAft>
                <a:spcPts val="0"/>
              </a:spcAft>
              <a:buNone/>
            </a:pPr>
            <a:r>
              <a:rPr lang="en-US" sz="1200">
                <a:solidFill>
                  <a:srgbClr val="000000"/>
                </a:solidFill>
                <a:latin typeface="Avenir"/>
                <a:ea typeface="Avenir"/>
                <a:cs typeface="Avenir"/>
                <a:sym typeface="Avenir"/>
              </a:rPr>
              <a:t>DDoS</a:t>
            </a:r>
          </a:p>
        </p:txBody>
      </p:sp>
      <p:sp>
        <p:nvSpPr>
          <p:cNvPr id="313" name="Shape 313"/>
          <p:cNvSpPr/>
          <p:nvPr/>
        </p:nvSpPr>
        <p:spPr>
          <a:xfrm>
            <a:off x="7082474" y="4296300"/>
            <a:ext cx="180675" cy="248175"/>
          </a:xfrm>
          <a:prstGeom prst="rect">
            <a:avLst/>
          </a:prstGeom>
          <a:noFill/>
          <a:ln>
            <a:noFill/>
          </a:ln>
        </p:spPr>
        <p:txBody>
          <a:bodyPr wrap="square" lIns="61225" tIns="30600" rIns="61225" bIns="30600" anchor="t" anchorCtr="0">
            <a:noAutofit/>
          </a:bodyPr>
          <a:lstStyle/>
          <a:p>
            <a:pPr marL="0" marR="0" lvl="0" indent="0" algn="l" rtl="0">
              <a:spcBef>
                <a:spcPts val="0"/>
              </a:spcBef>
              <a:spcAft>
                <a:spcPts val="0"/>
              </a:spcAft>
              <a:buNone/>
            </a:pPr>
            <a:r>
              <a:rPr lang="en-US" sz="1200">
                <a:solidFill>
                  <a:srgbClr val="000000"/>
                </a:solidFill>
                <a:latin typeface="Avenir"/>
                <a:ea typeface="Avenir"/>
                <a:cs typeface="Avenir"/>
                <a:sym typeface="Avenir"/>
              </a:rPr>
              <a:t>+</a:t>
            </a:r>
          </a:p>
        </p:txBody>
      </p:sp>
      <p:sp>
        <p:nvSpPr>
          <p:cNvPr id="314" name="Shape 314"/>
          <p:cNvSpPr/>
          <p:nvPr/>
        </p:nvSpPr>
        <p:spPr>
          <a:xfrm>
            <a:off x="7081004" y="4300219"/>
            <a:ext cx="231525" cy="243225"/>
          </a:xfrm>
          <a:prstGeom prst="ellipse">
            <a:avLst/>
          </a:prstGeom>
          <a:noFill/>
          <a:ln w="25550" cap="flat" cmpd="sng">
            <a:solidFill>
              <a:srgbClr val="000000"/>
            </a:solidFill>
            <a:prstDash val="solid"/>
            <a:round/>
            <a:headEnd type="none" w="med" len="med"/>
            <a:tailEnd type="none" w="med" len="med"/>
          </a:ln>
        </p:spPr>
        <p:txBody>
          <a:bodyPr wrap="square" lIns="62175" tIns="62175" rIns="62175" bIns="62175" anchor="ctr" anchorCtr="0">
            <a:no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
        <p:nvSpPr>
          <p:cNvPr id="315" name="Shape 315"/>
          <p:cNvSpPr/>
          <p:nvPr/>
        </p:nvSpPr>
        <p:spPr>
          <a:xfrm>
            <a:off x="6102331" y="4637990"/>
            <a:ext cx="515925" cy="248175"/>
          </a:xfrm>
          <a:prstGeom prst="rect">
            <a:avLst/>
          </a:prstGeom>
          <a:noFill/>
          <a:ln>
            <a:noFill/>
          </a:ln>
        </p:spPr>
        <p:txBody>
          <a:bodyPr wrap="square" lIns="61225" tIns="30600" rIns="61225" bIns="30600" anchor="t" anchorCtr="0">
            <a:noAutofit/>
          </a:bodyPr>
          <a:lstStyle/>
          <a:p>
            <a:pPr marL="0" marR="0" lvl="0" indent="0" algn="l" rtl="0">
              <a:spcBef>
                <a:spcPts val="0"/>
              </a:spcBef>
              <a:spcAft>
                <a:spcPts val="0"/>
              </a:spcAft>
              <a:buNone/>
            </a:pPr>
            <a:r>
              <a:rPr lang="en-US" sz="1200">
                <a:solidFill>
                  <a:srgbClr val="000000"/>
                </a:solidFill>
                <a:latin typeface="Avenir"/>
                <a:ea typeface="Avenir"/>
                <a:cs typeface="Avenir"/>
                <a:sym typeface="Avenir"/>
              </a:rPr>
              <a:t>Spam</a:t>
            </a:r>
          </a:p>
        </p:txBody>
      </p:sp>
      <p:sp>
        <p:nvSpPr>
          <p:cNvPr id="316" name="Shape 316"/>
          <p:cNvSpPr/>
          <p:nvPr/>
        </p:nvSpPr>
        <p:spPr>
          <a:xfrm>
            <a:off x="7082474" y="4637990"/>
            <a:ext cx="180675" cy="248175"/>
          </a:xfrm>
          <a:prstGeom prst="rect">
            <a:avLst/>
          </a:prstGeom>
          <a:noFill/>
          <a:ln>
            <a:noFill/>
          </a:ln>
        </p:spPr>
        <p:txBody>
          <a:bodyPr wrap="square" lIns="61225" tIns="30600" rIns="61225" bIns="30600" anchor="t" anchorCtr="0">
            <a:noAutofit/>
          </a:bodyPr>
          <a:lstStyle/>
          <a:p>
            <a:pPr marL="0" marR="0" lvl="0" indent="0" algn="l" rtl="0">
              <a:spcBef>
                <a:spcPts val="0"/>
              </a:spcBef>
              <a:spcAft>
                <a:spcPts val="0"/>
              </a:spcAft>
              <a:buNone/>
            </a:pPr>
            <a:r>
              <a:rPr lang="en-US" sz="1200">
                <a:solidFill>
                  <a:srgbClr val="000000"/>
                </a:solidFill>
                <a:latin typeface="Avenir"/>
                <a:ea typeface="Avenir"/>
                <a:cs typeface="Avenir"/>
                <a:sym typeface="Avenir"/>
              </a:rPr>
              <a:t>+</a:t>
            </a:r>
          </a:p>
        </p:txBody>
      </p:sp>
      <p:sp>
        <p:nvSpPr>
          <p:cNvPr id="317" name="Shape 317"/>
          <p:cNvSpPr/>
          <p:nvPr/>
        </p:nvSpPr>
        <p:spPr>
          <a:xfrm>
            <a:off x="7081004" y="4641909"/>
            <a:ext cx="231525" cy="243225"/>
          </a:xfrm>
          <a:prstGeom prst="ellipse">
            <a:avLst/>
          </a:prstGeom>
          <a:noFill/>
          <a:ln w="25550" cap="flat" cmpd="sng">
            <a:solidFill>
              <a:srgbClr val="000000"/>
            </a:solidFill>
            <a:prstDash val="solid"/>
            <a:round/>
            <a:headEnd type="none" w="med" len="med"/>
            <a:tailEnd type="none" w="med" len="med"/>
          </a:ln>
        </p:spPr>
        <p:txBody>
          <a:bodyPr wrap="square" lIns="62175" tIns="62175" rIns="62175" bIns="62175" anchor="ctr" anchorCtr="0">
            <a:no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
        <p:nvSpPr>
          <p:cNvPr id="318" name="Shape 318"/>
          <p:cNvSpPr/>
          <p:nvPr/>
        </p:nvSpPr>
        <p:spPr>
          <a:xfrm>
            <a:off x="6117271" y="4979681"/>
            <a:ext cx="243450" cy="248175"/>
          </a:xfrm>
          <a:prstGeom prst="rect">
            <a:avLst/>
          </a:prstGeom>
          <a:noFill/>
          <a:ln>
            <a:noFill/>
          </a:ln>
        </p:spPr>
        <p:txBody>
          <a:bodyPr wrap="square" lIns="61225" tIns="30600" rIns="61225" bIns="30600" anchor="t" anchorCtr="0">
            <a:noAutofit/>
          </a:bodyPr>
          <a:lstStyle/>
          <a:p>
            <a:pPr marL="0" marR="0" lvl="0" indent="0" algn="l" rtl="0">
              <a:spcBef>
                <a:spcPts val="0"/>
              </a:spcBef>
              <a:spcAft>
                <a:spcPts val="0"/>
              </a:spcAft>
              <a:buNone/>
            </a:pPr>
            <a:r>
              <a:rPr lang="en-US" sz="1200">
                <a:solidFill>
                  <a:srgbClr val="000000"/>
                </a:solidFill>
                <a:latin typeface="Avenir"/>
                <a:ea typeface="Avenir"/>
                <a:cs typeface="Avenir"/>
                <a:sym typeface="Avenir"/>
              </a:rPr>
              <a:t>…</a:t>
            </a:r>
          </a:p>
        </p:txBody>
      </p:sp>
      <p:sp>
        <p:nvSpPr>
          <p:cNvPr id="319" name="Shape 319"/>
          <p:cNvSpPr/>
          <p:nvPr/>
        </p:nvSpPr>
        <p:spPr>
          <a:xfrm>
            <a:off x="7082474" y="4979681"/>
            <a:ext cx="180675" cy="248175"/>
          </a:xfrm>
          <a:prstGeom prst="rect">
            <a:avLst/>
          </a:prstGeom>
          <a:noFill/>
          <a:ln>
            <a:noFill/>
          </a:ln>
        </p:spPr>
        <p:txBody>
          <a:bodyPr wrap="square" lIns="61225" tIns="30600" rIns="61225" bIns="30600" anchor="t" anchorCtr="0">
            <a:noAutofit/>
          </a:bodyPr>
          <a:lstStyle/>
          <a:p>
            <a:pPr marL="0" marR="0" lvl="0" indent="0" algn="l" rtl="0">
              <a:spcBef>
                <a:spcPts val="0"/>
              </a:spcBef>
              <a:spcAft>
                <a:spcPts val="0"/>
              </a:spcAft>
              <a:buNone/>
            </a:pPr>
            <a:r>
              <a:rPr lang="en-US" sz="1200">
                <a:solidFill>
                  <a:srgbClr val="000000"/>
                </a:solidFill>
                <a:latin typeface="Avenir"/>
                <a:ea typeface="Avenir"/>
                <a:cs typeface="Avenir"/>
                <a:sym typeface="Avenir"/>
              </a:rPr>
              <a:t>+</a:t>
            </a:r>
          </a:p>
        </p:txBody>
      </p:sp>
      <p:sp>
        <p:nvSpPr>
          <p:cNvPr id="320" name="Shape 320"/>
          <p:cNvSpPr/>
          <p:nvPr/>
        </p:nvSpPr>
        <p:spPr>
          <a:xfrm>
            <a:off x="7081004" y="4983599"/>
            <a:ext cx="231525" cy="243225"/>
          </a:xfrm>
          <a:prstGeom prst="ellipse">
            <a:avLst/>
          </a:prstGeom>
          <a:noFill/>
          <a:ln w="25550" cap="flat" cmpd="sng">
            <a:solidFill>
              <a:srgbClr val="000000"/>
            </a:solidFill>
            <a:prstDash val="solid"/>
            <a:round/>
            <a:headEnd type="none" w="med" len="med"/>
            <a:tailEnd type="none" w="med" len="med"/>
          </a:ln>
        </p:spPr>
        <p:txBody>
          <a:bodyPr wrap="square" lIns="62175" tIns="62175" rIns="62175" bIns="62175" anchor="ctr" anchorCtr="0">
            <a:no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
        <p:nvSpPr>
          <p:cNvPr id="321" name="Shape 321"/>
          <p:cNvSpPr/>
          <p:nvPr/>
        </p:nvSpPr>
        <p:spPr>
          <a:xfrm>
            <a:off x="2591312" y="3866124"/>
            <a:ext cx="117900" cy="117900"/>
          </a:xfrm>
          <a:prstGeom prst="ellipse">
            <a:avLst/>
          </a:prstGeom>
          <a:noFill/>
          <a:ln w="31675" cap="flat" cmpd="sng">
            <a:solidFill>
              <a:srgbClr val="000000"/>
            </a:solidFill>
            <a:prstDash val="solid"/>
            <a:round/>
            <a:headEnd type="none" w="med" len="med"/>
            <a:tailEnd type="none" w="med" len="med"/>
          </a:ln>
        </p:spPr>
        <p:txBody>
          <a:bodyPr wrap="square" lIns="62175" tIns="62175" rIns="62175" bIns="62175" anchor="ctr" anchorCtr="0">
            <a:no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
        <p:nvSpPr>
          <p:cNvPr id="322" name="Shape 322"/>
          <p:cNvSpPr/>
          <p:nvPr/>
        </p:nvSpPr>
        <p:spPr>
          <a:xfrm>
            <a:off x="2636621" y="3680460"/>
            <a:ext cx="117900" cy="117900"/>
          </a:xfrm>
          <a:prstGeom prst="ellipse">
            <a:avLst/>
          </a:prstGeom>
          <a:noFill/>
          <a:ln w="31675" cap="flat" cmpd="sng">
            <a:solidFill>
              <a:srgbClr val="000000"/>
            </a:solidFill>
            <a:prstDash val="solid"/>
            <a:round/>
            <a:headEnd type="none" w="med" len="med"/>
            <a:tailEnd type="none" w="med" len="med"/>
          </a:ln>
        </p:spPr>
        <p:txBody>
          <a:bodyPr wrap="square" lIns="62175" tIns="62175" rIns="62175" bIns="62175" anchor="ctr" anchorCtr="0">
            <a:no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
        <p:nvSpPr>
          <p:cNvPr id="323" name="Shape 323"/>
          <p:cNvSpPr/>
          <p:nvPr/>
        </p:nvSpPr>
        <p:spPr>
          <a:xfrm>
            <a:off x="2747567" y="3496266"/>
            <a:ext cx="117900" cy="117900"/>
          </a:xfrm>
          <a:prstGeom prst="ellipse">
            <a:avLst/>
          </a:prstGeom>
          <a:noFill/>
          <a:ln w="31675" cap="flat" cmpd="sng">
            <a:solidFill>
              <a:srgbClr val="000000"/>
            </a:solidFill>
            <a:prstDash val="solid"/>
            <a:round/>
            <a:headEnd type="none" w="med" len="med"/>
            <a:tailEnd type="none" w="med" len="med"/>
          </a:ln>
        </p:spPr>
        <p:txBody>
          <a:bodyPr wrap="square" lIns="62175" tIns="62175" rIns="62175" bIns="62175" anchor="ctr" anchorCtr="0">
            <a:no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
        <p:nvSpPr>
          <p:cNvPr id="324" name="Shape 324"/>
          <p:cNvSpPr/>
          <p:nvPr/>
        </p:nvSpPr>
        <p:spPr>
          <a:xfrm>
            <a:off x="2732382" y="2772716"/>
            <a:ext cx="734400" cy="734625"/>
          </a:xfrm>
          <a:prstGeom prst="ellipse">
            <a:avLst/>
          </a:prstGeom>
          <a:noFill/>
          <a:ln w="34900" cap="flat" cmpd="sng">
            <a:solidFill>
              <a:srgbClr val="000000"/>
            </a:solidFill>
            <a:prstDash val="solid"/>
            <a:round/>
            <a:headEnd type="none" w="med" len="med"/>
            <a:tailEnd type="none" w="med" len="med"/>
          </a:ln>
        </p:spPr>
        <p:txBody>
          <a:bodyPr wrap="square" lIns="62175" tIns="62175" rIns="62175" bIns="62175" anchor="ctr" anchorCtr="0">
            <a:no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pic>
        <p:nvPicPr>
          <p:cNvPr id="325" name="Shape 325"/>
          <p:cNvPicPr preferRelativeResize="0"/>
          <p:nvPr/>
        </p:nvPicPr>
        <p:blipFill rotWithShape="1">
          <a:blip r:embed="rId9">
            <a:alphaModFix/>
          </a:blip>
          <a:srcRect/>
          <a:stretch/>
        </p:blipFill>
        <p:spPr>
          <a:xfrm>
            <a:off x="2843573" y="2874856"/>
            <a:ext cx="529389" cy="529389"/>
          </a:xfrm>
          <a:prstGeom prst="rect">
            <a:avLst/>
          </a:prstGeom>
          <a:noFill/>
          <a:ln>
            <a:noFill/>
          </a:ln>
        </p:spPr>
      </p:pic>
      <p:pic>
        <p:nvPicPr>
          <p:cNvPr id="326" name="Shape 326"/>
          <p:cNvPicPr preferRelativeResize="0"/>
          <p:nvPr/>
        </p:nvPicPr>
        <p:blipFill rotWithShape="1">
          <a:blip r:embed="rId10">
            <a:alphaModFix/>
          </a:blip>
          <a:srcRect/>
          <a:stretch/>
        </p:blipFill>
        <p:spPr>
          <a:xfrm>
            <a:off x="4129858" y="3770599"/>
            <a:ext cx="1073613" cy="763436"/>
          </a:xfrm>
          <a:prstGeom prst="rect">
            <a:avLst/>
          </a:prstGeom>
          <a:noFill/>
          <a:ln>
            <a:noFill/>
          </a:ln>
        </p:spPr>
      </p:pic>
      <p:pic>
        <p:nvPicPr>
          <p:cNvPr id="327" name="Shape 327"/>
          <p:cNvPicPr preferRelativeResize="0"/>
          <p:nvPr/>
        </p:nvPicPr>
        <p:blipFill rotWithShape="1">
          <a:blip r:embed="rId11">
            <a:alphaModFix/>
          </a:blip>
          <a:srcRect/>
          <a:stretch/>
        </p:blipFill>
        <p:spPr>
          <a:xfrm>
            <a:off x="3768367" y="3350284"/>
            <a:ext cx="1796744" cy="1796744"/>
          </a:xfrm>
          <a:prstGeom prst="rect">
            <a:avLst/>
          </a:prstGeom>
          <a:noFill/>
          <a:ln>
            <a:noFill/>
          </a:ln>
        </p:spPr>
      </p:pic>
      <p:sp>
        <p:nvSpPr>
          <p:cNvPr id="328" name="Shape 328"/>
          <p:cNvSpPr txBox="1">
            <a:spLocks noGrp="1"/>
          </p:cNvSpPr>
          <p:nvPr>
            <p:ph type="title" idx="4294967295"/>
          </p:nvPr>
        </p:nvSpPr>
        <p:spPr>
          <a:xfrm>
            <a:off x="457200" y="365126"/>
            <a:ext cx="8292704" cy="879475"/>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spcAft>
                <a:spcPts val="0"/>
              </a:spcAft>
              <a:buNone/>
            </a:pPr>
            <a:r>
              <a:rPr lang="en-US" sz="3000" b="1" i="0" u="none" strike="noStrike" cap="none">
                <a:solidFill>
                  <a:schemeClr val="dk1"/>
                </a:solidFill>
                <a:latin typeface="Calibri"/>
                <a:ea typeface="Calibri"/>
                <a:cs typeface="Calibri"/>
                <a:sym typeface="Calibri"/>
              </a:rPr>
              <a:t>Cybercrime as a service</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pic>
        <p:nvPicPr>
          <p:cNvPr id="333" name="Shape 333" descr="Screenshot_20171008_115030.png"/>
          <p:cNvPicPr preferRelativeResize="0"/>
          <p:nvPr/>
        </p:nvPicPr>
        <p:blipFill rotWithShape="1">
          <a:blip r:embed="rId3">
            <a:alphaModFix/>
          </a:blip>
          <a:srcRect/>
          <a:stretch/>
        </p:blipFill>
        <p:spPr>
          <a:xfrm>
            <a:off x="2155969" y="1300800"/>
            <a:ext cx="4751457" cy="425640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4" name="Up Arrow 3"/>
          <p:cNvSpPr/>
          <p:nvPr/>
        </p:nvSpPr>
        <p:spPr>
          <a:xfrm rot="1988803">
            <a:off x="6052116" y="2077411"/>
            <a:ext cx="544250" cy="2757838"/>
          </a:xfrm>
          <a:prstGeom prst="upArrow">
            <a:avLst>
              <a:gd name="adj1" fmla="val 25165"/>
              <a:gd name="adj2" fmla="val 72026"/>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6" name="Rectangle 5"/>
          <p:cNvSpPr/>
          <p:nvPr/>
        </p:nvSpPr>
        <p:spPr>
          <a:xfrm rot="1902794">
            <a:off x="3797266" y="2838834"/>
            <a:ext cx="127828" cy="1920169"/>
          </a:xfrm>
          <a:prstGeom prst="rect">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7" name="Rectangle 6"/>
          <p:cNvSpPr/>
          <p:nvPr/>
        </p:nvSpPr>
        <p:spPr>
          <a:xfrm rot="19111450">
            <a:off x="2669905" y="2997819"/>
            <a:ext cx="128212" cy="1914417"/>
          </a:xfrm>
          <a:prstGeom prst="rect">
            <a:avLst/>
          </a:pr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5" name="Rectangle 4"/>
          <p:cNvSpPr/>
          <p:nvPr/>
        </p:nvSpPr>
        <p:spPr>
          <a:xfrm rot="19360539">
            <a:off x="4903082" y="2719698"/>
            <a:ext cx="128212" cy="2078238"/>
          </a:xfrm>
          <a:prstGeom prst="rect">
            <a:avLst/>
          </a:prstGeom>
          <a:solidFill>
            <a:schemeClr val="tx1">
              <a:lumMod val="50000"/>
              <a:lumOff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3" name="Oval 22"/>
          <p:cNvSpPr/>
          <p:nvPr/>
        </p:nvSpPr>
        <p:spPr>
          <a:xfrm>
            <a:off x="5310810" y="4216582"/>
            <a:ext cx="525726" cy="527304"/>
          </a:xfrm>
          <a:prstGeom prst="ellipse">
            <a:avLst/>
          </a:prstGeom>
          <a:solidFill>
            <a:srgbClr val="3EBC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2" name="Oval 21"/>
          <p:cNvSpPr/>
          <p:nvPr/>
        </p:nvSpPr>
        <p:spPr>
          <a:xfrm>
            <a:off x="4098681" y="2768082"/>
            <a:ext cx="525726" cy="527304"/>
          </a:xfrm>
          <a:prstGeom prst="ellipse">
            <a:avLst/>
          </a:prstGeom>
          <a:solidFill>
            <a:srgbClr val="3EBC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21" name="Oval 20"/>
          <p:cNvSpPr/>
          <p:nvPr/>
        </p:nvSpPr>
        <p:spPr>
          <a:xfrm>
            <a:off x="3082858" y="4334205"/>
            <a:ext cx="525726" cy="527304"/>
          </a:xfrm>
          <a:prstGeom prst="ellipse">
            <a:avLst/>
          </a:prstGeom>
          <a:solidFill>
            <a:srgbClr val="3EBC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340" name="Shape 340"/>
          <p:cNvSpPr txBox="1">
            <a:spLocks noGrp="1"/>
          </p:cNvSpPr>
          <p:nvPr>
            <p:ph type="title"/>
          </p:nvPr>
        </p:nvSpPr>
        <p:spPr>
          <a:xfrm>
            <a:off x="457200" y="365126"/>
            <a:ext cx="8292704" cy="879475"/>
          </a:xfrm>
          <a:prstGeom prst="rect">
            <a:avLst/>
          </a:prstGeom>
          <a:noFill/>
          <a:ln>
            <a:noFill/>
          </a:ln>
        </p:spPr>
        <p:txBody>
          <a:bodyPr wrap="square" lIns="91425" tIns="91425" rIns="91425" bIns="91425" anchor="ctr" anchorCtr="0">
            <a:noAutofit/>
          </a:bodyPr>
          <a:lstStyle/>
          <a:p>
            <a:pPr marL="0" marR="0" lvl="0" indent="-88900" algn="l" rtl="0">
              <a:lnSpc>
                <a:spcPct val="90000"/>
              </a:lnSpc>
              <a:spcBef>
                <a:spcPts val="0"/>
              </a:spcBef>
              <a:spcAft>
                <a:spcPts val="0"/>
              </a:spcAft>
              <a:buClr>
                <a:schemeClr val="dk1"/>
              </a:buClr>
              <a:buSzPts val="1400"/>
              <a:buFont typeface="Lucida Sans"/>
              <a:buNone/>
            </a:pPr>
            <a:r>
              <a:rPr lang="en-US" sz="3000" b="1" i="0" u="none" strike="noStrike" cap="none">
                <a:solidFill>
                  <a:schemeClr val="dk1"/>
                </a:solidFill>
                <a:latin typeface="Calibri"/>
                <a:ea typeface="Calibri"/>
                <a:cs typeface="Calibri"/>
                <a:sym typeface="Calibri"/>
              </a:rPr>
              <a:t>Actors</a:t>
            </a:r>
          </a:p>
        </p:txBody>
      </p:sp>
      <p:sp>
        <p:nvSpPr>
          <p:cNvPr id="8" name="Rectangle 7"/>
          <p:cNvSpPr/>
          <p:nvPr/>
        </p:nvSpPr>
        <p:spPr>
          <a:xfrm rot="2537716">
            <a:off x="1413828" y="3066732"/>
            <a:ext cx="127828" cy="1920169"/>
          </a:xfrm>
          <a:prstGeom prst="rect">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9" name="Oval 8"/>
          <p:cNvSpPr/>
          <p:nvPr/>
        </p:nvSpPr>
        <p:spPr>
          <a:xfrm>
            <a:off x="1889540" y="3094552"/>
            <a:ext cx="525726" cy="527304"/>
          </a:xfrm>
          <a:prstGeom prst="ellipse">
            <a:avLst/>
          </a:prstGeom>
          <a:solidFill>
            <a:srgbClr val="3EBC9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0" name="TextBox 9"/>
          <p:cNvSpPr txBox="1"/>
          <p:nvPr/>
        </p:nvSpPr>
        <p:spPr>
          <a:xfrm>
            <a:off x="1948756" y="3045464"/>
            <a:ext cx="407828" cy="646331"/>
          </a:xfrm>
          <a:prstGeom prst="rect">
            <a:avLst/>
          </a:prstGeom>
          <a:noFill/>
        </p:spPr>
        <p:txBody>
          <a:bodyPr wrap="square" rtlCol="0">
            <a:spAutoFit/>
          </a:bodyPr>
          <a:lstStyle/>
          <a:p>
            <a:pPr algn="ctr"/>
            <a:r>
              <a:rPr lang="en-US" sz="3600" b="1" dirty="0">
                <a:solidFill>
                  <a:schemeClr val="bg1"/>
                </a:solidFill>
                <a:latin typeface="Arial" panose="020B0604020202020204" pitchFamily="34" charset="0"/>
                <a:ea typeface="Arial Unicode MS" panose="020B0604020202020204" pitchFamily="34" charset="-128"/>
                <a:cs typeface="Arial" panose="020B0604020202020204" pitchFamily="34" charset="0"/>
              </a:rPr>
              <a:t>A</a:t>
            </a:r>
          </a:p>
        </p:txBody>
      </p:sp>
      <p:sp>
        <p:nvSpPr>
          <p:cNvPr id="11" name="Block Arc 10"/>
          <p:cNvSpPr/>
          <p:nvPr/>
        </p:nvSpPr>
        <p:spPr>
          <a:xfrm>
            <a:off x="4051216" y="2717245"/>
            <a:ext cx="606116" cy="628588"/>
          </a:xfrm>
          <a:prstGeom prst="blockArc">
            <a:avLst>
              <a:gd name="adj1" fmla="val 10863655"/>
              <a:gd name="adj2" fmla="val 256544"/>
              <a:gd name="adj3" fmla="val 2737"/>
            </a:avLst>
          </a:prstGeom>
          <a:solidFill>
            <a:srgbClr val="CF945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rial" panose="020B0604020202020204" pitchFamily="34" charset="0"/>
              <a:cs typeface="Arial" panose="020B0604020202020204" pitchFamily="34" charset="0"/>
            </a:endParaRPr>
          </a:p>
        </p:txBody>
      </p:sp>
      <p:sp>
        <p:nvSpPr>
          <p:cNvPr id="12" name="TextBox 11"/>
          <p:cNvSpPr txBox="1"/>
          <p:nvPr/>
        </p:nvSpPr>
        <p:spPr>
          <a:xfrm>
            <a:off x="4150809" y="2718722"/>
            <a:ext cx="407828" cy="646331"/>
          </a:xfrm>
          <a:prstGeom prst="rect">
            <a:avLst/>
          </a:prstGeom>
          <a:noFill/>
        </p:spPr>
        <p:txBody>
          <a:bodyPr wrap="square" rtlCol="0">
            <a:spAutoFit/>
          </a:bodyPr>
          <a:lstStyle/>
          <a:p>
            <a:pPr algn="ctr"/>
            <a:r>
              <a:rPr lang="en-US" sz="3600" b="1" dirty="0">
                <a:solidFill>
                  <a:schemeClr val="bg1"/>
                </a:solidFill>
                <a:latin typeface="Arial" panose="020B0604020202020204" pitchFamily="34" charset="0"/>
                <a:ea typeface="Arial Unicode MS" panose="020B0604020202020204" pitchFamily="34" charset="-128"/>
                <a:cs typeface="Arial" panose="020B0604020202020204" pitchFamily="34" charset="0"/>
              </a:rPr>
              <a:t>C</a:t>
            </a:r>
          </a:p>
        </p:txBody>
      </p:sp>
      <p:sp>
        <p:nvSpPr>
          <p:cNvPr id="13" name="Block Arc 12"/>
          <p:cNvSpPr/>
          <p:nvPr/>
        </p:nvSpPr>
        <p:spPr>
          <a:xfrm rot="10800000">
            <a:off x="3043578" y="4281236"/>
            <a:ext cx="604287" cy="633242"/>
          </a:xfrm>
          <a:prstGeom prst="blockArc">
            <a:avLst>
              <a:gd name="adj1" fmla="val 10863655"/>
              <a:gd name="adj2" fmla="val 256544"/>
              <a:gd name="adj3" fmla="val 2737"/>
            </a:avLst>
          </a:prstGeom>
          <a:solidFill>
            <a:srgbClr val="0897B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rial" panose="020B0604020202020204" pitchFamily="34" charset="0"/>
              <a:cs typeface="Arial" panose="020B0604020202020204" pitchFamily="34" charset="0"/>
            </a:endParaRPr>
          </a:p>
        </p:txBody>
      </p:sp>
      <p:sp>
        <p:nvSpPr>
          <p:cNvPr id="14" name="TextBox 13"/>
          <p:cNvSpPr txBox="1"/>
          <p:nvPr/>
        </p:nvSpPr>
        <p:spPr>
          <a:xfrm>
            <a:off x="3142252" y="4292425"/>
            <a:ext cx="407827" cy="646331"/>
          </a:xfrm>
          <a:prstGeom prst="rect">
            <a:avLst/>
          </a:prstGeom>
          <a:noFill/>
        </p:spPr>
        <p:txBody>
          <a:bodyPr wrap="square" rtlCol="0">
            <a:spAutoFit/>
          </a:bodyPr>
          <a:lstStyle/>
          <a:p>
            <a:pPr algn="ctr"/>
            <a:r>
              <a:rPr lang="en-US" sz="3600" b="1" dirty="0">
                <a:solidFill>
                  <a:schemeClr val="bg1"/>
                </a:solidFill>
                <a:latin typeface="Arial" panose="020B0604020202020204" pitchFamily="34" charset="0"/>
                <a:ea typeface="Arial Unicode MS" panose="020B0604020202020204" pitchFamily="34" charset="-128"/>
                <a:cs typeface="Arial" panose="020B0604020202020204" pitchFamily="34" charset="0"/>
              </a:rPr>
              <a:t>B</a:t>
            </a:r>
          </a:p>
        </p:txBody>
      </p:sp>
      <p:sp>
        <p:nvSpPr>
          <p:cNvPr id="15" name="Block Arc 14"/>
          <p:cNvSpPr/>
          <p:nvPr/>
        </p:nvSpPr>
        <p:spPr>
          <a:xfrm rot="10800000">
            <a:off x="5271530" y="4163613"/>
            <a:ext cx="604287" cy="633242"/>
          </a:xfrm>
          <a:prstGeom prst="blockArc">
            <a:avLst>
              <a:gd name="adj1" fmla="val 10863655"/>
              <a:gd name="adj2" fmla="val 256544"/>
              <a:gd name="adj3" fmla="val 2737"/>
            </a:avLst>
          </a:prstGeom>
          <a:solidFill>
            <a:srgbClr val="DB572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latin typeface="Arial" panose="020B0604020202020204" pitchFamily="34" charset="0"/>
              <a:cs typeface="Arial" panose="020B0604020202020204" pitchFamily="34" charset="0"/>
            </a:endParaRPr>
          </a:p>
        </p:txBody>
      </p:sp>
      <p:sp>
        <p:nvSpPr>
          <p:cNvPr id="16" name="TextBox 15"/>
          <p:cNvSpPr txBox="1"/>
          <p:nvPr/>
        </p:nvSpPr>
        <p:spPr>
          <a:xfrm>
            <a:off x="5370204" y="4174803"/>
            <a:ext cx="407827" cy="646331"/>
          </a:xfrm>
          <a:prstGeom prst="rect">
            <a:avLst/>
          </a:prstGeom>
          <a:noFill/>
        </p:spPr>
        <p:txBody>
          <a:bodyPr wrap="square" rtlCol="0">
            <a:spAutoFit/>
          </a:bodyPr>
          <a:lstStyle/>
          <a:p>
            <a:pPr algn="ctr"/>
            <a:r>
              <a:rPr lang="en-US" sz="3600" b="1" dirty="0">
                <a:solidFill>
                  <a:schemeClr val="bg1"/>
                </a:solidFill>
                <a:latin typeface="Arial" panose="020B0604020202020204" pitchFamily="34" charset="0"/>
                <a:ea typeface="Arial Unicode MS" panose="020B0604020202020204" pitchFamily="34" charset="-128"/>
                <a:cs typeface="Arial" panose="020B0604020202020204" pitchFamily="34" charset="0"/>
              </a:rPr>
              <a:t>D</a:t>
            </a:r>
          </a:p>
        </p:txBody>
      </p:sp>
      <p:sp>
        <p:nvSpPr>
          <p:cNvPr id="17" name="Rectangle 16"/>
          <p:cNvSpPr/>
          <p:nvPr/>
        </p:nvSpPr>
        <p:spPr>
          <a:xfrm>
            <a:off x="1152112" y="2256987"/>
            <a:ext cx="2081228" cy="707886"/>
          </a:xfrm>
          <a:prstGeom prst="rect">
            <a:avLst/>
          </a:prstGeom>
        </p:spPr>
        <p:txBody>
          <a:bodyPr wrap="square">
            <a:spAutoFit/>
          </a:bodyPr>
          <a:lstStyle/>
          <a:p>
            <a:pPr algn="ctr"/>
            <a:r>
              <a:rPr lang="en-US" sz="2000" dirty="0">
                <a:solidFill>
                  <a:schemeClr val="tx1"/>
                </a:solidFill>
                <a:latin typeface="Arial" panose="020B0604020202020204" pitchFamily="34" charset="0"/>
                <a:cs typeface="Arial" panose="020B0604020202020204" pitchFamily="34" charset="0"/>
              </a:rPr>
              <a:t>Experimentation and discovery</a:t>
            </a:r>
          </a:p>
        </p:txBody>
      </p:sp>
      <p:sp>
        <p:nvSpPr>
          <p:cNvPr id="18" name="Rectangle 17"/>
          <p:cNvSpPr/>
          <p:nvPr/>
        </p:nvSpPr>
        <p:spPr>
          <a:xfrm>
            <a:off x="2431489" y="4948444"/>
            <a:ext cx="1839027" cy="707886"/>
          </a:xfrm>
          <a:prstGeom prst="rect">
            <a:avLst/>
          </a:prstGeom>
        </p:spPr>
        <p:txBody>
          <a:bodyPr wrap="square">
            <a:spAutoFit/>
          </a:bodyPr>
          <a:lstStyle/>
          <a:p>
            <a:pPr algn="ctr"/>
            <a:r>
              <a:rPr lang="en-US" sz="2000" dirty="0">
                <a:solidFill>
                  <a:schemeClr val="tx1"/>
                </a:solidFill>
                <a:latin typeface="Arial" panose="020B0604020202020204" pitchFamily="34" charset="0"/>
                <a:cs typeface="Arial" panose="020B0604020202020204" pitchFamily="34" charset="0"/>
              </a:rPr>
              <a:t>Criminal use of the internet</a:t>
            </a:r>
          </a:p>
        </p:txBody>
      </p:sp>
      <p:sp>
        <p:nvSpPr>
          <p:cNvPr id="19" name="Rectangle 18"/>
          <p:cNvSpPr/>
          <p:nvPr/>
        </p:nvSpPr>
        <p:spPr>
          <a:xfrm>
            <a:off x="3467950" y="1648105"/>
            <a:ext cx="1839027" cy="1015663"/>
          </a:xfrm>
          <a:prstGeom prst="rect">
            <a:avLst/>
          </a:prstGeom>
        </p:spPr>
        <p:txBody>
          <a:bodyPr wrap="square">
            <a:spAutoFit/>
          </a:bodyPr>
          <a:lstStyle/>
          <a:p>
            <a:pPr algn="ctr"/>
            <a:r>
              <a:rPr lang="en-US" sz="2000" dirty="0">
                <a:solidFill>
                  <a:schemeClr val="tx1"/>
                </a:solidFill>
                <a:latin typeface="Arial" panose="020B0604020202020204" pitchFamily="34" charset="0"/>
                <a:cs typeface="Arial" panose="020B0604020202020204" pitchFamily="34" charset="0"/>
              </a:rPr>
              <a:t>Human and social costs, </a:t>
            </a:r>
            <a:br>
              <a:rPr lang="en-US" sz="2000" dirty="0">
                <a:solidFill>
                  <a:schemeClr val="tx1"/>
                </a:solidFill>
                <a:latin typeface="Arial" panose="020B0604020202020204" pitchFamily="34" charset="0"/>
                <a:cs typeface="Arial" panose="020B0604020202020204" pitchFamily="34" charset="0"/>
              </a:rPr>
            </a:br>
            <a:r>
              <a:rPr lang="en-US" sz="2000" dirty="0">
                <a:solidFill>
                  <a:schemeClr val="tx1"/>
                </a:solidFill>
                <a:latin typeface="Arial" panose="020B0604020202020204" pitchFamily="34" charset="0"/>
                <a:cs typeface="Arial" panose="020B0604020202020204" pitchFamily="34" charset="0"/>
              </a:rPr>
              <a:t>identity impact</a:t>
            </a:r>
          </a:p>
        </p:txBody>
      </p:sp>
      <p:sp>
        <p:nvSpPr>
          <p:cNvPr id="20" name="Rectangle 19"/>
          <p:cNvSpPr/>
          <p:nvPr/>
        </p:nvSpPr>
        <p:spPr>
          <a:xfrm>
            <a:off x="4624407" y="4889821"/>
            <a:ext cx="1839027" cy="707886"/>
          </a:xfrm>
          <a:prstGeom prst="rect">
            <a:avLst/>
          </a:prstGeom>
        </p:spPr>
        <p:txBody>
          <a:bodyPr wrap="square">
            <a:spAutoFit/>
          </a:bodyPr>
          <a:lstStyle/>
          <a:p>
            <a:pPr algn="ctr"/>
            <a:r>
              <a:rPr lang="en-US" sz="2000" dirty="0">
                <a:solidFill>
                  <a:schemeClr val="tx1"/>
                </a:solidFill>
                <a:latin typeface="Arial" panose="020B0604020202020204" pitchFamily="34" charset="0"/>
                <a:cs typeface="Arial" panose="020B0604020202020204" pitchFamily="34" charset="0"/>
              </a:rPr>
              <a:t>Information operations</a:t>
            </a:r>
          </a:p>
        </p:txBody>
      </p:sp>
      <p:sp>
        <p:nvSpPr>
          <p:cNvPr id="24" name="Rectangle 23"/>
          <p:cNvSpPr/>
          <p:nvPr/>
        </p:nvSpPr>
        <p:spPr>
          <a:xfrm>
            <a:off x="6698874" y="1465363"/>
            <a:ext cx="1839027" cy="1015663"/>
          </a:xfrm>
          <a:prstGeom prst="rect">
            <a:avLst/>
          </a:prstGeom>
        </p:spPr>
        <p:txBody>
          <a:bodyPr wrap="square">
            <a:spAutoFit/>
          </a:bodyPr>
          <a:lstStyle/>
          <a:p>
            <a:pPr algn="ctr"/>
            <a:r>
              <a:rPr lang="en-US" sz="2000" dirty="0">
                <a:solidFill>
                  <a:schemeClr val="tx1"/>
                </a:solidFill>
                <a:latin typeface="Arial" panose="020B0604020202020204" pitchFamily="34" charset="0"/>
                <a:cs typeface="Arial" panose="020B0604020202020204" pitchFamily="34" charset="0"/>
              </a:rPr>
              <a:t>2 Trillion USD in 2019 </a:t>
            </a:r>
            <a:br>
              <a:rPr lang="en-US" sz="2000" dirty="0">
                <a:solidFill>
                  <a:schemeClr val="tx1"/>
                </a:solidFill>
                <a:latin typeface="Arial" panose="020B0604020202020204" pitchFamily="34" charset="0"/>
                <a:cs typeface="Arial" panose="020B0604020202020204" pitchFamily="34" charset="0"/>
              </a:rPr>
            </a:br>
            <a:r>
              <a:rPr lang="en-US" sz="2000" dirty="0">
                <a:solidFill>
                  <a:schemeClr val="tx1"/>
                </a:solidFill>
                <a:latin typeface="Arial" panose="020B0604020202020204" pitchFamily="34" charset="0"/>
                <a:cs typeface="Arial" panose="020B0604020202020204" pitchFamily="34" charset="0"/>
              </a:rPr>
              <a:t>(Forbes)</a:t>
            </a:r>
          </a:p>
        </p:txBody>
      </p:sp>
      <p:cxnSp>
        <p:nvCxnSpPr>
          <p:cNvPr id="3" name="Straight Arrow Connector 2"/>
          <p:cNvCxnSpPr/>
          <p:nvPr/>
        </p:nvCxnSpPr>
        <p:spPr>
          <a:xfrm>
            <a:off x="784375" y="5938356"/>
            <a:ext cx="6521681"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5" name="TextBox 24"/>
          <p:cNvSpPr txBox="1"/>
          <p:nvPr/>
        </p:nvSpPr>
        <p:spPr>
          <a:xfrm>
            <a:off x="7344559" y="5784467"/>
            <a:ext cx="1193342" cy="369332"/>
          </a:xfrm>
          <a:prstGeom prst="rect">
            <a:avLst/>
          </a:prstGeom>
          <a:noFill/>
        </p:spPr>
        <p:txBody>
          <a:bodyPr wrap="square" rtlCol="0">
            <a:spAutoFit/>
          </a:bodyPr>
          <a:lstStyle/>
          <a:p>
            <a:r>
              <a:rPr lang="en-US" sz="1800" dirty="0">
                <a:latin typeface="Calibri"/>
                <a:cs typeface="Calibri"/>
              </a:rPr>
              <a:t>Time</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Shape 347"/>
          <p:cNvSpPr txBox="1">
            <a:spLocks noGrp="1"/>
          </p:cNvSpPr>
          <p:nvPr>
            <p:ph type="title"/>
          </p:nvPr>
        </p:nvSpPr>
        <p:spPr>
          <a:xfrm>
            <a:off x="2081475" y="2522925"/>
            <a:ext cx="4981050" cy="1812150"/>
          </a:xfrm>
          <a:prstGeom prst="rect">
            <a:avLst/>
          </a:prstGeom>
          <a:noFill/>
          <a:ln>
            <a:noFill/>
          </a:ln>
        </p:spPr>
        <p:txBody>
          <a:bodyPr wrap="square" lIns="68550" tIns="34275" rIns="68550" bIns="34275" anchor="ctr" anchorCtr="0">
            <a:noAutofit/>
          </a:bodyPr>
          <a:lstStyle/>
          <a:p>
            <a:pPr marL="0" marR="0" lvl="0" indent="0" algn="ctr" rtl="0">
              <a:lnSpc>
                <a:spcPct val="90000"/>
              </a:lnSpc>
              <a:spcBef>
                <a:spcPts val="0"/>
              </a:spcBef>
              <a:spcAft>
                <a:spcPts val="0"/>
              </a:spcAft>
              <a:buNone/>
            </a:pPr>
            <a:r>
              <a:rPr lang="en-US" sz="3600" b="1" i="0" u="none" strike="noStrike" cap="none">
                <a:solidFill>
                  <a:schemeClr val="dk1"/>
                </a:solidFill>
                <a:latin typeface="Calibri"/>
                <a:ea typeface="Calibri"/>
                <a:cs typeface="Calibri"/>
                <a:sym typeface="Calibri"/>
              </a:rPr>
              <a:t>Incident Response</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sp>
        <p:nvSpPr>
          <p:cNvPr id="354" name="Shape 354"/>
          <p:cNvSpPr txBox="1">
            <a:spLocks noGrp="1"/>
          </p:cNvSpPr>
          <p:nvPr>
            <p:ph type="title"/>
          </p:nvPr>
        </p:nvSpPr>
        <p:spPr>
          <a:xfrm>
            <a:off x="457200" y="365126"/>
            <a:ext cx="8292704" cy="879475"/>
          </a:xfrm>
          <a:prstGeom prst="rect">
            <a:avLst/>
          </a:prstGeom>
          <a:noFill/>
          <a:ln>
            <a:noFill/>
          </a:ln>
        </p:spPr>
        <p:txBody>
          <a:bodyPr wrap="square" lIns="91425" tIns="91425" rIns="91425" bIns="91425" anchor="ctr" anchorCtr="0">
            <a:noAutofit/>
          </a:bodyPr>
          <a:lstStyle/>
          <a:p>
            <a:pPr marL="0" marR="0" lvl="0" indent="-88900" algn="l" rtl="0">
              <a:lnSpc>
                <a:spcPct val="90000"/>
              </a:lnSpc>
              <a:spcBef>
                <a:spcPts val="0"/>
              </a:spcBef>
              <a:spcAft>
                <a:spcPts val="0"/>
              </a:spcAft>
              <a:buClr>
                <a:schemeClr val="dk1"/>
              </a:buClr>
              <a:buSzPts val="1400"/>
              <a:buFont typeface="Lucida Sans"/>
              <a:buNone/>
            </a:pPr>
            <a:r>
              <a:rPr lang="en-US" sz="3000" b="1" i="0" u="none" strike="noStrike" cap="none">
                <a:solidFill>
                  <a:schemeClr val="dk1"/>
                </a:solidFill>
                <a:latin typeface="Calibri"/>
                <a:ea typeface="Calibri"/>
                <a:cs typeface="Calibri"/>
                <a:sym typeface="Calibri"/>
              </a:rPr>
              <a:t>History</a:t>
            </a:r>
          </a:p>
        </p:txBody>
      </p:sp>
      <p:grpSp>
        <p:nvGrpSpPr>
          <p:cNvPr id="2" name="Group 1">
            <a:extLst>
              <a:ext uri="{FF2B5EF4-FFF2-40B4-BE49-F238E27FC236}">
                <a16:creationId xmlns:a16="http://schemas.microsoft.com/office/drawing/2014/main" id="{B0343011-A9F9-4740-BFE1-F3AF4C9D723B}"/>
              </a:ext>
            </a:extLst>
          </p:cNvPr>
          <p:cNvGrpSpPr/>
          <p:nvPr/>
        </p:nvGrpSpPr>
        <p:grpSpPr>
          <a:xfrm>
            <a:off x="152400" y="-1524000"/>
            <a:ext cx="10165961" cy="7547930"/>
            <a:chOff x="152400" y="-1524000"/>
            <a:chExt cx="10165961" cy="7547930"/>
          </a:xfrm>
        </p:grpSpPr>
        <p:sp>
          <p:nvSpPr>
            <p:cNvPr id="353" name="Shape 353"/>
            <p:cNvSpPr txBox="1"/>
            <p:nvPr/>
          </p:nvSpPr>
          <p:spPr>
            <a:xfrm rot="-2890201">
              <a:off x="7382464" y="2589050"/>
              <a:ext cx="5509598" cy="362196"/>
            </a:xfrm>
            <a:prstGeom prst="rect">
              <a:avLst/>
            </a:prstGeom>
            <a:noFill/>
            <a:ln>
              <a:noFill/>
            </a:ln>
          </p:spPr>
          <p:txBody>
            <a:bodyPr wrap="square" lIns="68550" tIns="68550" rIns="68550" bIns="68550" anchor="t" anchorCtr="0">
              <a:noAutofit/>
            </a:bodyPr>
            <a:lstStyle/>
            <a:p>
              <a:pPr marL="0" marR="0" lvl="0" indent="0" algn="l" rtl="0">
                <a:spcBef>
                  <a:spcPts val="0"/>
                </a:spcBef>
                <a:spcAft>
                  <a:spcPts val="0"/>
                </a:spcAft>
                <a:buNone/>
              </a:pPr>
              <a:r>
                <a:rPr lang="en-US" sz="1800">
                  <a:solidFill>
                    <a:schemeClr val="lt1"/>
                  </a:solidFill>
                  <a:latin typeface="Calibri"/>
                  <a:ea typeface="Calibri"/>
                  <a:cs typeface="Calibri"/>
                  <a:sym typeface="Calibri"/>
                </a:rPr>
                <a:t>2016: First IOT </a:t>
              </a:r>
              <a:br>
                <a:rPr lang="en-US" sz="1800">
                  <a:solidFill>
                    <a:schemeClr val="lt1"/>
                  </a:solidFill>
                  <a:latin typeface="Calibri"/>
                  <a:ea typeface="Calibri"/>
                  <a:cs typeface="Calibri"/>
                  <a:sym typeface="Calibri"/>
                </a:rPr>
              </a:br>
              <a:r>
                <a:rPr lang="en-US" sz="1800">
                  <a:solidFill>
                    <a:schemeClr val="lt1"/>
                  </a:solidFill>
                  <a:latin typeface="Calibri"/>
                  <a:ea typeface="Calibri"/>
                  <a:cs typeface="Calibri"/>
                  <a:sym typeface="Calibri"/>
                </a:rPr>
                <a:t>  Botnet </a:t>
              </a:r>
            </a:p>
          </p:txBody>
        </p:sp>
        <p:cxnSp>
          <p:nvCxnSpPr>
            <p:cNvPr id="356" name="Shape 356"/>
            <p:cNvCxnSpPr/>
            <p:nvPr/>
          </p:nvCxnSpPr>
          <p:spPr>
            <a:xfrm>
              <a:off x="228600" y="5172509"/>
              <a:ext cx="8409600" cy="0"/>
            </a:xfrm>
            <a:prstGeom prst="straightConnector1">
              <a:avLst/>
            </a:prstGeom>
            <a:noFill/>
            <a:ln w="76200" cap="flat" cmpd="sng">
              <a:solidFill>
                <a:schemeClr val="accent4"/>
              </a:solidFill>
              <a:prstDash val="solid"/>
              <a:round/>
              <a:headEnd type="none" w="med" len="med"/>
              <a:tailEnd type="none" w="med" len="med"/>
            </a:ln>
          </p:spPr>
        </p:cxnSp>
        <p:sp>
          <p:nvSpPr>
            <p:cNvPr id="357" name="Shape 357"/>
            <p:cNvSpPr/>
            <p:nvPr/>
          </p:nvSpPr>
          <p:spPr>
            <a:xfrm>
              <a:off x="152400" y="5046909"/>
              <a:ext cx="230700" cy="230700"/>
            </a:xfrm>
            <a:prstGeom prst="ellipse">
              <a:avLst/>
            </a:prstGeom>
            <a:solidFill>
              <a:srgbClr val="0000FF"/>
            </a:solidFill>
            <a:ln>
              <a:noFill/>
            </a:ln>
          </p:spPr>
          <p:txBody>
            <a:bodyPr wrap="square" lIns="91425" tIns="91425" rIns="91425" bIns="91425" anchor="ctr" anchorCtr="0">
              <a:no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
          <p:nvSpPr>
            <p:cNvPr id="358" name="Shape 358"/>
            <p:cNvSpPr txBox="1"/>
            <p:nvPr/>
          </p:nvSpPr>
          <p:spPr>
            <a:xfrm rot="18709799">
              <a:off x="480585" y="2033201"/>
              <a:ext cx="7346130" cy="482928"/>
            </a:xfrm>
            <a:prstGeom prst="rect">
              <a:avLst/>
            </a:prstGeom>
            <a:noFill/>
            <a:ln>
              <a:noFill/>
            </a:ln>
          </p:spPr>
          <p:txBody>
            <a:bodyPr wrap="square" lIns="91425" tIns="91425" rIns="91425" bIns="91425" anchor="t" anchorCtr="0">
              <a:no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1988: Morris Worm led to creation of CERT/CC</a:t>
              </a:r>
            </a:p>
          </p:txBody>
        </p:sp>
        <p:sp>
          <p:nvSpPr>
            <p:cNvPr id="359" name="Shape 359"/>
            <p:cNvSpPr/>
            <p:nvPr/>
          </p:nvSpPr>
          <p:spPr>
            <a:xfrm>
              <a:off x="1524000" y="5046909"/>
              <a:ext cx="230700" cy="230700"/>
            </a:xfrm>
            <a:prstGeom prst="ellipse">
              <a:avLst/>
            </a:prstGeom>
            <a:solidFill>
              <a:srgbClr val="FF0000"/>
            </a:solidFill>
            <a:ln>
              <a:noFill/>
            </a:ln>
          </p:spPr>
          <p:txBody>
            <a:bodyPr wrap="square" lIns="91425" tIns="91425" rIns="91425" bIns="91425" anchor="ctr" anchorCtr="0">
              <a:no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
          <p:nvSpPr>
            <p:cNvPr id="360" name="Shape 360"/>
            <p:cNvSpPr txBox="1"/>
            <p:nvPr/>
          </p:nvSpPr>
          <p:spPr>
            <a:xfrm rot="18709799">
              <a:off x="75435" y="2060001"/>
              <a:ext cx="7346130" cy="482928"/>
            </a:xfrm>
            <a:prstGeom prst="rect">
              <a:avLst/>
            </a:prstGeom>
            <a:noFill/>
            <a:ln>
              <a:noFill/>
            </a:ln>
          </p:spPr>
          <p:txBody>
            <a:bodyPr wrap="square" lIns="91425" tIns="91425" rIns="91425" bIns="91425" anchor="t" anchorCtr="0">
              <a:no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1984: Global DNS, run by John Postel</a:t>
              </a:r>
            </a:p>
          </p:txBody>
        </p:sp>
        <p:sp>
          <p:nvSpPr>
            <p:cNvPr id="361" name="Shape 361"/>
            <p:cNvSpPr txBox="1"/>
            <p:nvPr/>
          </p:nvSpPr>
          <p:spPr>
            <a:xfrm rot="18709799">
              <a:off x="-814815" y="1907601"/>
              <a:ext cx="7346130" cy="482928"/>
            </a:xfrm>
            <a:prstGeom prst="rect">
              <a:avLst/>
            </a:prstGeom>
            <a:noFill/>
            <a:ln>
              <a:noFill/>
            </a:ln>
          </p:spPr>
          <p:txBody>
            <a:bodyPr wrap="square" lIns="91425" tIns="91425" rIns="91425" bIns="91425" anchor="t" anchorCtr="0">
              <a:no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196X: ARPANET</a:t>
              </a:r>
            </a:p>
          </p:txBody>
        </p:sp>
        <p:sp>
          <p:nvSpPr>
            <p:cNvPr id="362" name="Shape 362"/>
            <p:cNvSpPr/>
            <p:nvPr/>
          </p:nvSpPr>
          <p:spPr>
            <a:xfrm>
              <a:off x="1143000" y="5046909"/>
              <a:ext cx="230700" cy="230700"/>
            </a:xfrm>
            <a:prstGeom prst="ellipse">
              <a:avLst/>
            </a:prstGeom>
            <a:solidFill>
              <a:srgbClr val="0000FF"/>
            </a:solidFill>
            <a:ln>
              <a:noFill/>
            </a:ln>
          </p:spPr>
          <p:txBody>
            <a:bodyPr wrap="square" lIns="91425" tIns="91425" rIns="91425" bIns="91425" anchor="ctr" anchorCtr="0">
              <a:no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
          <p:nvSpPr>
            <p:cNvPr id="363" name="Shape 363"/>
            <p:cNvSpPr/>
            <p:nvPr/>
          </p:nvSpPr>
          <p:spPr>
            <a:xfrm>
              <a:off x="1828800" y="5046909"/>
              <a:ext cx="230700" cy="230700"/>
            </a:xfrm>
            <a:prstGeom prst="ellipse">
              <a:avLst/>
            </a:prstGeom>
            <a:solidFill>
              <a:srgbClr val="FF00FF"/>
            </a:solidFill>
            <a:ln>
              <a:noFill/>
            </a:ln>
          </p:spPr>
          <p:txBody>
            <a:bodyPr wrap="square" lIns="91425" tIns="91425" rIns="91425" bIns="91425" anchor="ctr" anchorCtr="0">
              <a:no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
          <p:nvSpPr>
            <p:cNvPr id="364" name="Shape 364"/>
            <p:cNvSpPr txBox="1"/>
            <p:nvPr/>
          </p:nvSpPr>
          <p:spPr>
            <a:xfrm rot="18709799">
              <a:off x="705310" y="2125492"/>
              <a:ext cx="7346130" cy="287879"/>
            </a:xfrm>
            <a:prstGeom prst="rect">
              <a:avLst/>
            </a:prstGeom>
            <a:noFill/>
            <a:ln>
              <a:noFill/>
            </a:ln>
          </p:spPr>
          <p:txBody>
            <a:bodyPr wrap="square" lIns="91425" tIns="91425" rIns="91425" bIns="91425" anchor="t" anchorCtr="0">
              <a:noAutofit/>
            </a:bodyPr>
            <a:lstStyle/>
            <a:p>
              <a:pPr marL="0" marR="0" lvl="0" indent="0" algn="l" rtl="0">
                <a:spcBef>
                  <a:spcPts val="0"/>
                </a:spcBef>
                <a:spcAft>
                  <a:spcPts val="0"/>
                </a:spcAft>
                <a:buNone/>
              </a:pPr>
              <a:r>
                <a:rPr lang="en-US" sz="1800" dirty="0">
                  <a:solidFill>
                    <a:schemeClr val="dk1"/>
                  </a:solidFill>
                  <a:latin typeface="Calibri"/>
                  <a:ea typeface="Calibri"/>
                  <a:cs typeface="Calibri"/>
                  <a:sym typeface="Calibri"/>
                </a:rPr>
                <a:t>1989: FIRST founded</a:t>
              </a:r>
            </a:p>
          </p:txBody>
        </p:sp>
        <p:sp>
          <p:nvSpPr>
            <p:cNvPr id="365" name="Shape 365"/>
            <p:cNvSpPr/>
            <p:nvPr/>
          </p:nvSpPr>
          <p:spPr>
            <a:xfrm>
              <a:off x="2895600" y="5046909"/>
              <a:ext cx="230700" cy="230700"/>
            </a:xfrm>
            <a:prstGeom prst="ellipse">
              <a:avLst/>
            </a:prstGeom>
            <a:solidFill>
              <a:srgbClr val="FF00FF"/>
            </a:solidFill>
            <a:ln>
              <a:noFill/>
            </a:ln>
          </p:spPr>
          <p:txBody>
            <a:bodyPr wrap="square" lIns="91425" tIns="91425" rIns="91425" bIns="91425" anchor="ctr" anchorCtr="0">
              <a:no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
          <p:nvSpPr>
            <p:cNvPr id="366" name="Shape 366"/>
            <p:cNvSpPr txBox="1"/>
            <p:nvPr/>
          </p:nvSpPr>
          <p:spPr>
            <a:xfrm rot="18709799">
              <a:off x="1856860" y="2033201"/>
              <a:ext cx="7346130" cy="482928"/>
            </a:xfrm>
            <a:prstGeom prst="rect">
              <a:avLst/>
            </a:prstGeom>
            <a:noFill/>
            <a:ln>
              <a:noFill/>
            </a:ln>
          </p:spPr>
          <p:txBody>
            <a:bodyPr wrap="square" lIns="91425" tIns="91425" rIns="91425" bIns="91425" anchor="t" anchorCtr="0">
              <a:noAutofit/>
            </a:bodyPr>
            <a:lstStyle/>
            <a:p>
              <a:pPr marL="0" marR="0" lvl="0" indent="0" algn="l" rtl="0">
                <a:spcBef>
                  <a:spcPts val="0"/>
                </a:spcBef>
                <a:spcAft>
                  <a:spcPts val="0"/>
                </a:spcAft>
                <a:buNone/>
              </a:pPr>
              <a:r>
                <a:rPr lang="en-US" sz="1800" dirty="0">
                  <a:solidFill>
                    <a:schemeClr val="dk1"/>
                  </a:solidFill>
                  <a:latin typeface="Calibri"/>
                  <a:ea typeface="Calibri"/>
                  <a:cs typeface="Calibri"/>
                  <a:sym typeface="Calibri"/>
                </a:rPr>
                <a:t>1996: Aleph1: Smashing the stack for fun and profit</a:t>
              </a:r>
            </a:p>
          </p:txBody>
        </p:sp>
        <p:sp>
          <p:nvSpPr>
            <p:cNvPr id="367" name="Shape 367"/>
            <p:cNvSpPr/>
            <p:nvPr/>
          </p:nvSpPr>
          <p:spPr>
            <a:xfrm>
              <a:off x="3733800" y="5046909"/>
              <a:ext cx="230700" cy="230700"/>
            </a:xfrm>
            <a:prstGeom prst="ellipse">
              <a:avLst/>
            </a:prstGeom>
            <a:solidFill>
              <a:srgbClr val="FF0000"/>
            </a:solidFill>
            <a:ln>
              <a:noFill/>
            </a:ln>
          </p:spPr>
          <p:txBody>
            <a:bodyPr wrap="square" lIns="91425" tIns="91425" rIns="91425" bIns="91425" anchor="ctr" anchorCtr="0">
              <a:no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
          <p:nvSpPr>
            <p:cNvPr id="368" name="Shape 368"/>
            <p:cNvSpPr txBox="1"/>
            <p:nvPr/>
          </p:nvSpPr>
          <p:spPr>
            <a:xfrm rot="18709785">
              <a:off x="3066823" y="2856546"/>
              <a:ext cx="5136152" cy="482928"/>
            </a:xfrm>
            <a:prstGeom prst="rect">
              <a:avLst/>
            </a:prstGeom>
            <a:noFill/>
            <a:ln>
              <a:noFill/>
            </a:ln>
          </p:spPr>
          <p:txBody>
            <a:bodyPr wrap="square" lIns="91425" tIns="91425" rIns="91425" bIns="91425" anchor="t" anchorCtr="0">
              <a:no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2000: The Millennium bug</a:t>
              </a:r>
              <a:br>
                <a:rPr lang="en-US" sz="1800">
                  <a:solidFill>
                    <a:schemeClr val="dk1"/>
                  </a:solidFill>
                  <a:latin typeface="Calibri"/>
                  <a:ea typeface="Calibri"/>
                  <a:cs typeface="Calibri"/>
                  <a:sym typeface="Calibri"/>
                </a:rPr>
              </a:br>
              <a:r>
                <a:rPr lang="en-US" sz="1800">
                  <a:solidFill>
                    <a:schemeClr val="dk1"/>
                  </a:solidFill>
                  <a:latin typeface="Calibri"/>
                  <a:ea typeface="Calibri"/>
                  <a:cs typeface="Calibri"/>
                  <a:sym typeface="Calibri"/>
                </a:rPr>
                <a:t>    2000: Burst of Dot-Com Bubble</a:t>
              </a:r>
            </a:p>
          </p:txBody>
        </p:sp>
        <p:sp>
          <p:nvSpPr>
            <p:cNvPr id="369" name="Shape 369"/>
            <p:cNvSpPr/>
            <p:nvPr/>
          </p:nvSpPr>
          <p:spPr>
            <a:xfrm>
              <a:off x="3200400" y="5046909"/>
              <a:ext cx="230700" cy="230700"/>
            </a:xfrm>
            <a:prstGeom prst="ellipse">
              <a:avLst/>
            </a:prstGeom>
            <a:solidFill>
              <a:srgbClr val="FF00FF"/>
            </a:solidFill>
            <a:ln>
              <a:noFill/>
            </a:ln>
          </p:spPr>
          <p:txBody>
            <a:bodyPr wrap="square" lIns="91425" tIns="91425" rIns="91425" bIns="91425" anchor="ctr" anchorCtr="0">
              <a:no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
          <p:nvSpPr>
            <p:cNvPr id="370" name="Shape 370"/>
            <p:cNvSpPr txBox="1"/>
            <p:nvPr/>
          </p:nvSpPr>
          <p:spPr>
            <a:xfrm rot="18709799">
              <a:off x="2237860" y="2109401"/>
              <a:ext cx="7346130" cy="482928"/>
            </a:xfrm>
            <a:prstGeom prst="rect">
              <a:avLst/>
            </a:prstGeom>
            <a:noFill/>
            <a:ln>
              <a:noFill/>
            </a:ln>
          </p:spPr>
          <p:txBody>
            <a:bodyPr wrap="square" lIns="91425" tIns="91425" rIns="91425" bIns="91425" anchor="t" anchorCtr="0">
              <a:noAutofit/>
            </a:bodyPr>
            <a:lstStyle/>
            <a:p>
              <a:pPr marL="0" marR="0" lvl="0" indent="0" algn="l" rtl="0">
                <a:spcBef>
                  <a:spcPts val="0"/>
                </a:spcBef>
                <a:spcAft>
                  <a:spcPts val="0"/>
                </a:spcAft>
                <a:buNone/>
              </a:pPr>
              <a:r>
                <a:rPr lang="en-US" sz="1800" dirty="0">
                  <a:solidFill>
                    <a:schemeClr val="dk1"/>
                  </a:solidFill>
                  <a:latin typeface="Calibri"/>
                  <a:ea typeface="Calibri"/>
                  <a:cs typeface="Calibri"/>
                  <a:sym typeface="Calibri"/>
                </a:rPr>
                <a:t>1998: CSIRT Handbook</a:t>
              </a:r>
            </a:p>
          </p:txBody>
        </p:sp>
        <p:sp>
          <p:nvSpPr>
            <p:cNvPr id="371" name="Shape 371"/>
            <p:cNvSpPr/>
            <p:nvPr/>
          </p:nvSpPr>
          <p:spPr>
            <a:xfrm>
              <a:off x="6486990" y="5046909"/>
              <a:ext cx="230700" cy="230700"/>
            </a:xfrm>
            <a:prstGeom prst="ellipse">
              <a:avLst/>
            </a:prstGeom>
            <a:solidFill>
              <a:srgbClr val="FF0000"/>
            </a:solidFill>
            <a:ln>
              <a:noFill/>
            </a:ln>
          </p:spPr>
          <p:txBody>
            <a:bodyPr wrap="square" lIns="91425" tIns="91425" rIns="91425" bIns="91425" anchor="ctr" anchorCtr="0">
              <a:no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
          <p:nvSpPr>
            <p:cNvPr id="372" name="Shape 372"/>
            <p:cNvSpPr txBox="1"/>
            <p:nvPr/>
          </p:nvSpPr>
          <p:spPr>
            <a:xfrm rot="18709799">
              <a:off x="3445935" y="2084388"/>
              <a:ext cx="7346130" cy="336959"/>
            </a:xfrm>
            <a:prstGeom prst="rect">
              <a:avLst/>
            </a:prstGeom>
            <a:noFill/>
            <a:ln>
              <a:noFill/>
            </a:ln>
          </p:spPr>
          <p:txBody>
            <a:bodyPr wrap="square" lIns="91425" tIns="91425" rIns="91425" bIns="91425" anchor="t" anchorCtr="0">
              <a:no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2001: Budapest Convention signed</a:t>
              </a:r>
            </a:p>
          </p:txBody>
        </p:sp>
        <p:sp>
          <p:nvSpPr>
            <p:cNvPr id="373" name="Shape 373"/>
            <p:cNvSpPr txBox="1"/>
            <p:nvPr/>
          </p:nvSpPr>
          <p:spPr>
            <a:xfrm rot="18709916">
              <a:off x="5094722" y="3472076"/>
              <a:ext cx="3439250" cy="367777"/>
            </a:xfrm>
            <a:prstGeom prst="rect">
              <a:avLst/>
            </a:prstGeom>
            <a:noFill/>
            <a:ln>
              <a:noFill/>
            </a:ln>
          </p:spPr>
          <p:txBody>
            <a:bodyPr wrap="square" lIns="91425" tIns="91425" rIns="91425" bIns="91425" anchor="t" anchorCtr="0">
              <a:noAutofit/>
            </a:bodyPr>
            <a:lstStyle/>
            <a:p>
              <a:pPr marL="0" marR="0" lvl="0" indent="0" algn="l" rtl="0">
                <a:spcBef>
                  <a:spcPts val="0"/>
                </a:spcBef>
                <a:spcAft>
                  <a:spcPts val="0"/>
                </a:spcAft>
                <a:buNone/>
              </a:pPr>
              <a:r>
                <a:rPr lang="en-US" sz="1800" dirty="0">
                  <a:solidFill>
                    <a:schemeClr val="dk1"/>
                  </a:solidFill>
                  <a:latin typeface="Calibri"/>
                  <a:ea typeface="Calibri"/>
                  <a:cs typeface="Calibri"/>
                  <a:sym typeface="Calibri"/>
                </a:rPr>
                <a:t>2005: IGF</a:t>
              </a:r>
            </a:p>
          </p:txBody>
        </p:sp>
        <p:sp>
          <p:nvSpPr>
            <p:cNvPr id="374" name="Shape 374"/>
            <p:cNvSpPr txBox="1"/>
            <p:nvPr/>
          </p:nvSpPr>
          <p:spPr>
            <a:xfrm rot="18709814">
              <a:off x="6140162" y="3957066"/>
              <a:ext cx="2075493" cy="276194"/>
            </a:xfrm>
            <a:prstGeom prst="rect">
              <a:avLst/>
            </a:prstGeom>
            <a:noFill/>
            <a:ln>
              <a:noFill/>
            </a:ln>
          </p:spPr>
          <p:txBody>
            <a:bodyPr wrap="square" lIns="91425" tIns="91425" rIns="91425" bIns="91425" anchor="t" anchorCtr="0">
              <a:noAutofit/>
            </a:bodyPr>
            <a:lstStyle/>
            <a:p>
              <a:pPr marL="0" marR="0" lvl="0" indent="0" algn="l" rtl="0">
                <a:spcBef>
                  <a:spcPts val="0"/>
                </a:spcBef>
                <a:spcAft>
                  <a:spcPts val="0"/>
                </a:spcAft>
                <a:buNone/>
              </a:pPr>
              <a:r>
                <a:rPr lang="en-US" sz="1800" dirty="0">
                  <a:solidFill>
                    <a:schemeClr val="dk1"/>
                  </a:solidFill>
                  <a:latin typeface="Calibri"/>
                  <a:ea typeface="Calibri"/>
                  <a:cs typeface="Calibri"/>
                  <a:sym typeface="Calibri"/>
                </a:rPr>
                <a:t>2011: </a:t>
              </a:r>
              <a:r>
                <a:rPr lang="en-US" sz="1800" dirty="0" err="1">
                  <a:solidFill>
                    <a:schemeClr val="dk1"/>
                  </a:solidFill>
                  <a:latin typeface="Calibri"/>
                  <a:ea typeface="Calibri"/>
                  <a:cs typeface="Calibri"/>
                  <a:sym typeface="Calibri"/>
                </a:rPr>
                <a:t>Diginotar</a:t>
              </a:r>
              <a:endParaRPr lang="en-US" sz="1800" dirty="0">
                <a:solidFill>
                  <a:schemeClr val="dk1"/>
                </a:solidFill>
                <a:latin typeface="Calibri"/>
                <a:ea typeface="Calibri"/>
                <a:cs typeface="Calibri"/>
                <a:sym typeface="Calibri"/>
              </a:endParaRPr>
            </a:p>
          </p:txBody>
        </p:sp>
        <p:sp>
          <p:nvSpPr>
            <p:cNvPr id="375" name="Shape 375"/>
            <p:cNvSpPr/>
            <p:nvPr/>
          </p:nvSpPr>
          <p:spPr>
            <a:xfrm>
              <a:off x="7848600" y="5046909"/>
              <a:ext cx="230700" cy="230700"/>
            </a:xfrm>
            <a:prstGeom prst="ellipse">
              <a:avLst/>
            </a:prstGeom>
            <a:solidFill>
              <a:srgbClr val="FF0000"/>
            </a:solidFill>
            <a:ln>
              <a:noFill/>
            </a:ln>
          </p:spPr>
          <p:txBody>
            <a:bodyPr wrap="square" lIns="91425" tIns="91425" rIns="91425" bIns="91425" anchor="ctr" anchorCtr="0">
              <a:no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
          <p:nvSpPr>
            <p:cNvPr id="376" name="Shape 376"/>
            <p:cNvSpPr txBox="1"/>
            <p:nvPr/>
          </p:nvSpPr>
          <p:spPr>
            <a:xfrm rot="18709722">
              <a:off x="6244433" y="3428596"/>
              <a:ext cx="3401230" cy="482928"/>
            </a:xfrm>
            <a:prstGeom prst="rect">
              <a:avLst/>
            </a:prstGeom>
            <a:noFill/>
            <a:ln>
              <a:noFill/>
            </a:ln>
          </p:spPr>
          <p:txBody>
            <a:bodyPr wrap="square" lIns="91425" tIns="91425" rIns="91425" bIns="91425" anchor="t" anchorCtr="0">
              <a:noAutofit/>
            </a:bodyPr>
            <a:lstStyle/>
            <a:p>
              <a:pPr marL="0" marR="0" lvl="0" indent="0" algn="l" rtl="0">
                <a:spcBef>
                  <a:spcPts val="0"/>
                </a:spcBef>
                <a:spcAft>
                  <a:spcPts val="0"/>
                </a:spcAft>
                <a:buNone/>
              </a:pPr>
              <a:r>
                <a:rPr lang="en-US" sz="1800" dirty="0">
                  <a:solidFill>
                    <a:schemeClr val="dk1"/>
                  </a:solidFill>
                  <a:latin typeface="Calibri"/>
                  <a:ea typeface="Calibri"/>
                  <a:cs typeface="Calibri"/>
                  <a:sym typeface="Calibri"/>
                </a:rPr>
                <a:t>2012: WCIT-12  in Dubai</a:t>
              </a:r>
              <a:br>
                <a:rPr lang="en-US" sz="1800" dirty="0">
                  <a:solidFill>
                    <a:schemeClr val="dk1"/>
                  </a:solidFill>
                  <a:latin typeface="Calibri"/>
                  <a:ea typeface="Calibri"/>
                  <a:cs typeface="Calibri"/>
                  <a:sym typeface="Calibri"/>
                </a:rPr>
              </a:br>
              <a:r>
                <a:rPr lang="en-US" sz="1800" dirty="0">
                  <a:solidFill>
                    <a:schemeClr val="dk1"/>
                  </a:solidFill>
                  <a:latin typeface="Calibri"/>
                  <a:ea typeface="Calibri"/>
                  <a:cs typeface="Calibri"/>
                  <a:sym typeface="Calibri"/>
                </a:rPr>
                <a:t>    Governance Dubai</a:t>
              </a:r>
            </a:p>
          </p:txBody>
        </p:sp>
        <p:sp>
          <p:nvSpPr>
            <p:cNvPr id="377" name="Shape 377"/>
            <p:cNvSpPr/>
            <p:nvPr/>
          </p:nvSpPr>
          <p:spPr>
            <a:xfrm>
              <a:off x="3962400" y="5046909"/>
              <a:ext cx="230700" cy="230700"/>
            </a:xfrm>
            <a:prstGeom prst="ellipse">
              <a:avLst/>
            </a:prstGeom>
            <a:solidFill>
              <a:srgbClr val="FF00FF"/>
            </a:solidFill>
            <a:ln>
              <a:noFill/>
            </a:ln>
          </p:spPr>
          <p:txBody>
            <a:bodyPr wrap="square" lIns="91425" tIns="91425" rIns="91425" bIns="91425" anchor="ctr" anchorCtr="0">
              <a:no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
          <p:nvSpPr>
            <p:cNvPr id="378" name="Shape 378"/>
            <p:cNvSpPr/>
            <p:nvPr/>
          </p:nvSpPr>
          <p:spPr>
            <a:xfrm>
              <a:off x="4572000" y="5046909"/>
              <a:ext cx="230700" cy="230700"/>
            </a:xfrm>
            <a:prstGeom prst="ellipse">
              <a:avLst/>
            </a:prstGeom>
            <a:solidFill>
              <a:srgbClr val="FF00FF"/>
            </a:solidFill>
            <a:ln>
              <a:noFill/>
            </a:ln>
          </p:spPr>
          <p:txBody>
            <a:bodyPr wrap="square" lIns="91425" tIns="91425" rIns="91425" bIns="91425" anchor="ctr" anchorCtr="0">
              <a:no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
          <p:nvSpPr>
            <p:cNvPr id="379" name="Shape 379"/>
            <p:cNvSpPr/>
            <p:nvPr/>
          </p:nvSpPr>
          <p:spPr>
            <a:xfrm>
              <a:off x="5181600" y="5046909"/>
              <a:ext cx="230700" cy="230700"/>
            </a:xfrm>
            <a:prstGeom prst="ellipse">
              <a:avLst/>
            </a:prstGeom>
            <a:solidFill>
              <a:srgbClr val="FF00FF"/>
            </a:solidFill>
            <a:ln>
              <a:noFill/>
            </a:ln>
          </p:spPr>
          <p:txBody>
            <a:bodyPr wrap="square" lIns="91425" tIns="91425" rIns="91425" bIns="91425" anchor="ctr" anchorCtr="0">
              <a:no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
          <p:nvSpPr>
            <p:cNvPr id="380" name="Shape 380"/>
            <p:cNvSpPr txBox="1"/>
            <p:nvPr/>
          </p:nvSpPr>
          <p:spPr>
            <a:xfrm rot="18709799">
              <a:off x="4055535" y="2084388"/>
              <a:ext cx="7346130" cy="336959"/>
            </a:xfrm>
            <a:prstGeom prst="rect">
              <a:avLst/>
            </a:prstGeom>
            <a:noFill/>
            <a:ln>
              <a:noFill/>
            </a:ln>
          </p:spPr>
          <p:txBody>
            <a:bodyPr wrap="square" lIns="91425" tIns="91425" rIns="91425" bIns="91425" anchor="t" anchorCtr="0">
              <a:noAutofit/>
            </a:bodyPr>
            <a:lstStyle/>
            <a:p>
              <a:pPr marL="0" marR="0" lvl="0" indent="0" algn="l" rtl="0">
                <a:spcBef>
                  <a:spcPts val="0"/>
                </a:spcBef>
                <a:spcAft>
                  <a:spcPts val="0"/>
                </a:spcAft>
                <a:buNone/>
              </a:pPr>
              <a:r>
                <a:rPr lang="en-US" sz="1800" dirty="0">
                  <a:solidFill>
                    <a:schemeClr val="dk1"/>
                  </a:solidFill>
                  <a:latin typeface="Calibri"/>
                  <a:ea typeface="Calibri"/>
                  <a:cs typeface="Calibri"/>
                  <a:sym typeface="Calibri"/>
                </a:rPr>
                <a:t>2003: World Summit on the Information Society</a:t>
              </a:r>
            </a:p>
          </p:txBody>
        </p:sp>
        <p:sp>
          <p:nvSpPr>
            <p:cNvPr id="381" name="Shape 381"/>
            <p:cNvSpPr/>
            <p:nvPr/>
          </p:nvSpPr>
          <p:spPr>
            <a:xfrm>
              <a:off x="6858000" y="5046909"/>
              <a:ext cx="230700" cy="230700"/>
            </a:xfrm>
            <a:prstGeom prst="ellipse">
              <a:avLst/>
            </a:prstGeom>
            <a:solidFill>
              <a:srgbClr val="FF00FF"/>
            </a:solidFill>
            <a:ln>
              <a:noFill/>
            </a:ln>
          </p:spPr>
          <p:txBody>
            <a:bodyPr wrap="square" lIns="91425" tIns="91425" rIns="91425" bIns="91425" anchor="ctr" anchorCtr="0">
              <a:no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
          <p:nvSpPr>
            <p:cNvPr id="382" name="Shape 382"/>
            <p:cNvSpPr/>
            <p:nvPr/>
          </p:nvSpPr>
          <p:spPr>
            <a:xfrm>
              <a:off x="7391400" y="5046909"/>
              <a:ext cx="230700" cy="230700"/>
            </a:xfrm>
            <a:prstGeom prst="ellipse">
              <a:avLst/>
            </a:prstGeom>
            <a:solidFill>
              <a:srgbClr val="FF00FF"/>
            </a:solidFill>
            <a:ln>
              <a:noFill/>
            </a:ln>
          </p:spPr>
          <p:txBody>
            <a:bodyPr wrap="square" lIns="91425" tIns="91425" rIns="91425" bIns="91425" anchor="ctr" anchorCtr="0">
              <a:no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
          <p:nvSpPr>
            <p:cNvPr id="383" name="Shape 383"/>
            <p:cNvSpPr/>
            <p:nvPr/>
          </p:nvSpPr>
          <p:spPr>
            <a:xfrm>
              <a:off x="5565100" y="5046909"/>
              <a:ext cx="230700" cy="230700"/>
            </a:xfrm>
            <a:prstGeom prst="ellipse">
              <a:avLst/>
            </a:prstGeom>
            <a:solidFill>
              <a:srgbClr val="FF00FF"/>
            </a:solidFill>
            <a:ln>
              <a:noFill/>
            </a:ln>
          </p:spPr>
          <p:txBody>
            <a:bodyPr wrap="square" lIns="91425" tIns="91425" rIns="91425" bIns="91425" anchor="ctr" anchorCtr="0">
              <a:no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
          <p:nvSpPr>
            <p:cNvPr id="384" name="Shape 384"/>
            <p:cNvSpPr txBox="1"/>
            <p:nvPr/>
          </p:nvSpPr>
          <p:spPr>
            <a:xfrm rot="18709916">
              <a:off x="6921022" y="3472076"/>
              <a:ext cx="3439250" cy="367777"/>
            </a:xfrm>
            <a:prstGeom prst="rect">
              <a:avLst/>
            </a:prstGeom>
            <a:noFill/>
            <a:ln>
              <a:noFill/>
            </a:ln>
          </p:spPr>
          <p:txBody>
            <a:bodyPr wrap="square" lIns="91425" tIns="91425" rIns="91425" bIns="91425" anchor="t" anchorCtr="0">
              <a:noAutofit/>
            </a:bodyPr>
            <a:lstStyle/>
            <a:p>
              <a:pPr marL="0" marR="0" lvl="0" indent="0" algn="l" rtl="0">
                <a:spcBef>
                  <a:spcPts val="0"/>
                </a:spcBef>
                <a:spcAft>
                  <a:spcPts val="0"/>
                </a:spcAft>
                <a:buNone/>
              </a:pPr>
              <a:r>
                <a:rPr lang="en-US" sz="1800">
                  <a:solidFill>
                    <a:schemeClr val="dk1"/>
                  </a:solidFill>
                  <a:latin typeface="Calibri"/>
                  <a:ea typeface="Calibri"/>
                  <a:cs typeface="Calibri"/>
                  <a:sym typeface="Calibri"/>
                </a:rPr>
                <a:t>2015: GFCE</a:t>
              </a:r>
            </a:p>
          </p:txBody>
        </p:sp>
        <p:sp>
          <p:nvSpPr>
            <p:cNvPr id="385" name="Shape 385"/>
            <p:cNvSpPr txBox="1"/>
            <p:nvPr/>
          </p:nvSpPr>
          <p:spPr>
            <a:xfrm rot="18709916">
              <a:off x="7442043" y="3498954"/>
              <a:ext cx="3439250" cy="367777"/>
            </a:xfrm>
            <a:prstGeom prst="rect">
              <a:avLst/>
            </a:prstGeom>
            <a:noFill/>
            <a:ln>
              <a:noFill/>
            </a:ln>
          </p:spPr>
          <p:txBody>
            <a:bodyPr wrap="square" lIns="91425" tIns="91425" rIns="91425" bIns="91425" anchor="t" anchorCtr="0">
              <a:noAutofit/>
            </a:bodyPr>
            <a:lstStyle/>
            <a:p>
              <a:pPr marL="0" marR="0" lvl="0" indent="0" algn="l" rtl="0">
                <a:spcBef>
                  <a:spcPts val="0"/>
                </a:spcBef>
                <a:spcAft>
                  <a:spcPts val="0"/>
                </a:spcAft>
                <a:buNone/>
              </a:pPr>
              <a:r>
                <a:rPr lang="en-US" sz="1800" dirty="0">
                  <a:solidFill>
                    <a:schemeClr val="dk1"/>
                  </a:solidFill>
                  <a:latin typeface="Calibri"/>
                  <a:ea typeface="Calibri"/>
                  <a:cs typeface="Calibri"/>
                  <a:sym typeface="Calibri"/>
                </a:rPr>
                <a:t>201x: 1</a:t>
              </a:r>
              <a:r>
                <a:rPr lang="en-US" sz="1800" baseline="30000" dirty="0">
                  <a:solidFill>
                    <a:schemeClr val="dk1"/>
                  </a:solidFill>
                  <a:latin typeface="Calibri"/>
                  <a:ea typeface="Calibri"/>
                  <a:cs typeface="Calibri"/>
                  <a:sym typeface="Calibri"/>
                </a:rPr>
                <a:t>st</a:t>
              </a:r>
              <a:r>
                <a:rPr lang="en-US" sz="1800" dirty="0">
                  <a:solidFill>
                    <a:schemeClr val="dk1"/>
                  </a:solidFill>
                  <a:latin typeface="Calibri"/>
                  <a:ea typeface="Calibri"/>
                  <a:cs typeface="Calibri"/>
                  <a:sym typeface="Calibri"/>
                </a:rPr>
                <a:t> </a:t>
              </a:r>
              <a:r>
                <a:rPr lang="en-US" sz="1800" dirty="0" err="1">
                  <a:solidFill>
                    <a:schemeClr val="dk1"/>
                  </a:solidFill>
                  <a:latin typeface="Calibri"/>
                  <a:ea typeface="Calibri"/>
                  <a:cs typeface="Calibri"/>
                  <a:sym typeface="Calibri"/>
                </a:rPr>
                <a:t>IoT</a:t>
              </a:r>
              <a:r>
                <a:rPr lang="en-US" sz="1800" dirty="0">
                  <a:solidFill>
                    <a:schemeClr val="dk1"/>
                  </a:solidFill>
                  <a:latin typeface="Calibri"/>
                  <a:ea typeface="Calibri"/>
                  <a:cs typeface="Calibri"/>
                  <a:sym typeface="Calibri"/>
                </a:rPr>
                <a:t> </a:t>
              </a:r>
            </a:p>
            <a:p>
              <a:pPr marL="0" marR="0" lvl="0" indent="0" algn="l" rtl="0">
                <a:spcBef>
                  <a:spcPts val="0"/>
                </a:spcBef>
                <a:spcAft>
                  <a:spcPts val="0"/>
                </a:spcAft>
                <a:buNone/>
              </a:pPr>
              <a:r>
                <a:rPr lang="en-US" sz="1800" dirty="0">
                  <a:solidFill>
                    <a:schemeClr val="dk1"/>
                  </a:solidFill>
                  <a:latin typeface="Calibri"/>
                  <a:ea typeface="Calibri"/>
                  <a:cs typeface="Calibri"/>
                  <a:sym typeface="Calibri"/>
                </a:rPr>
                <a:t>   Botnets</a:t>
              </a:r>
            </a:p>
          </p:txBody>
        </p:sp>
        <p:sp>
          <p:nvSpPr>
            <p:cNvPr id="35" name="Shape 383">
              <a:extLst>
                <a:ext uri="{FF2B5EF4-FFF2-40B4-BE49-F238E27FC236}">
                  <a16:creationId xmlns:a16="http://schemas.microsoft.com/office/drawing/2014/main" id="{F8514207-16A5-3E4F-A7CD-98AE5539FFCA}"/>
                </a:ext>
              </a:extLst>
            </p:cNvPr>
            <p:cNvSpPr/>
            <p:nvPr/>
          </p:nvSpPr>
          <p:spPr>
            <a:xfrm>
              <a:off x="5897380" y="5049409"/>
              <a:ext cx="230700" cy="230700"/>
            </a:xfrm>
            <a:prstGeom prst="ellipse">
              <a:avLst/>
            </a:prstGeom>
            <a:solidFill>
              <a:srgbClr val="FF00FF"/>
            </a:solidFill>
            <a:ln>
              <a:noFill/>
            </a:ln>
          </p:spPr>
          <p:txBody>
            <a:bodyPr wrap="square" lIns="91425" tIns="91425" rIns="91425" bIns="91425" anchor="ctr" anchorCtr="0">
              <a:no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
          <p:nvSpPr>
            <p:cNvPr id="36" name="Shape 373">
              <a:extLst>
                <a:ext uri="{FF2B5EF4-FFF2-40B4-BE49-F238E27FC236}">
                  <a16:creationId xmlns:a16="http://schemas.microsoft.com/office/drawing/2014/main" id="{41DD0121-BC15-7145-B03C-E9B1213084B3}"/>
                </a:ext>
              </a:extLst>
            </p:cNvPr>
            <p:cNvSpPr txBox="1"/>
            <p:nvPr/>
          </p:nvSpPr>
          <p:spPr>
            <a:xfrm rot="18709916">
              <a:off x="5352052" y="3489566"/>
              <a:ext cx="3439250" cy="367777"/>
            </a:xfrm>
            <a:prstGeom prst="rect">
              <a:avLst/>
            </a:prstGeom>
            <a:noFill/>
            <a:ln>
              <a:noFill/>
            </a:ln>
          </p:spPr>
          <p:txBody>
            <a:bodyPr wrap="square" lIns="91425" tIns="91425" rIns="91425" bIns="91425" anchor="t" anchorCtr="0">
              <a:noAutofit/>
            </a:bodyPr>
            <a:lstStyle/>
            <a:p>
              <a:pPr marL="0" marR="0" lvl="0" indent="0" algn="l" rtl="0">
                <a:spcBef>
                  <a:spcPts val="0"/>
                </a:spcBef>
                <a:spcAft>
                  <a:spcPts val="0"/>
                </a:spcAft>
                <a:buNone/>
              </a:pPr>
              <a:r>
                <a:rPr lang="en-US" sz="1800" dirty="0">
                  <a:solidFill>
                    <a:schemeClr val="dk1"/>
                  </a:solidFill>
                  <a:latin typeface="Calibri"/>
                  <a:ea typeface="Calibri"/>
                  <a:cs typeface="Calibri"/>
                  <a:sym typeface="Calibri"/>
                </a:rPr>
                <a:t>2007: Cyber attack on Estonia</a:t>
              </a:r>
            </a:p>
          </p:txBody>
        </p:sp>
        <p:sp>
          <p:nvSpPr>
            <p:cNvPr id="37" name="Shape 371">
              <a:extLst>
                <a:ext uri="{FF2B5EF4-FFF2-40B4-BE49-F238E27FC236}">
                  <a16:creationId xmlns:a16="http://schemas.microsoft.com/office/drawing/2014/main" id="{9D172E9E-380E-6841-87B6-A29D0B906E19}"/>
                </a:ext>
              </a:extLst>
            </p:cNvPr>
            <p:cNvSpPr/>
            <p:nvPr/>
          </p:nvSpPr>
          <p:spPr>
            <a:xfrm>
              <a:off x="6204679" y="5049409"/>
              <a:ext cx="230700" cy="230700"/>
            </a:xfrm>
            <a:prstGeom prst="ellipse">
              <a:avLst/>
            </a:prstGeom>
            <a:solidFill>
              <a:srgbClr val="FF0000"/>
            </a:solidFill>
            <a:ln>
              <a:noFill/>
            </a:ln>
          </p:spPr>
          <p:txBody>
            <a:bodyPr wrap="square" lIns="91425" tIns="91425" rIns="91425" bIns="91425" anchor="ctr" anchorCtr="0">
              <a:no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
          <p:nvSpPr>
            <p:cNvPr id="38" name="Shape 374">
              <a:extLst>
                <a:ext uri="{FF2B5EF4-FFF2-40B4-BE49-F238E27FC236}">
                  <a16:creationId xmlns:a16="http://schemas.microsoft.com/office/drawing/2014/main" id="{3BD4093C-AF56-D243-BAC4-FDB7FFACD1D1}"/>
                </a:ext>
              </a:extLst>
            </p:cNvPr>
            <p:cNvSpPr txBox="1"/>
            <p:nvPr/>
          </p:nvSpPr>
          <p:spPr>
            <a:xfrm rot="18709814">
              <a:off x="5887831" y="3959566"/>
              <a:ext cx="2075493" cy="276194"/>
            </a:xfrm>
            <a:prstGeom prst="rect">
              <a:avLst/>
            </a:prstGeom>
            <a:noFill/>
            <a:ln>
              <a:noFill/>
            </a:ln>
          </p:spPr>
          <p:txBody>
            <a:bodyPr wrap="square" lIns="91425" tIns="91425" rIns="91425" bIns="91425" anchor="t" anchorCtr="0">
              <a:noAutofit/>
            </a:bodyPr>
            <a:lstStyle/>
            <a:p>
              <a:pPr marL="0" marR="0" lvl="0" indent="0" algn="l" rtl="0">
                <a:spcBef>
                  <a:spcPts val="0"/>
                </a:spcBef>
                <a:spcAft>
                  <a:spcPts val="0"/>
                </a:spcAft>
                <a:buNone/>
              </a:pPr>
              <a:r>
                <a:rPr lang="en-US" sz="1800" dirty="0">
                  <a:solidFill>
                    <a:schemeClr val="dk1"/>
                  </a:solidFill>
                  <a:latin typeface="Calibri"/>
                  <a:ea typeface="Calibri"/>
                  <a:cs typeface="Calibri"/>
                  <a:sym typeface="Calibri"/>
                </a:rPr>
                <a:t>2010: Stuxnet</a:t>
              </a:r>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90"/>
        <p:cNvGrpSpPr/>
        <p:nvPr/>
      </p:nvGrpSpPr>
      <p:grpSpPr>
        <a:xfrm>
          <a:off x="0" y="0"/>
          <a:ext cx="0" cy="0"/>
          <a:chOff x="0" y="0"/>
          <a:chExt cx="0" cy="0"/>
        </a:xfrm>
      </p:grpSpPr>
      <p:pic>
        <p:nvPicPr>
          <p:cNvPr id="391" name="Shape 391"/>
          <p:cNvPicPr preferRelativeResize="0"/>
          <p:nvPr/>
        </p:nvPicPr>
        <p:blipFill rotWithShape="1">
          <a:blip r:embed="rId3">
            <a:alphaModFix/>
          </a:blip>
          <a:srcRect/>
          <a:stretch/>
        </p:blipFill>
        <p:spPr>
          <a:xfrm>
            <a:off x="0" y="0"/>
            <a:ext cx="9144000" cy="6858000"/>
          </a:xfrm>
          <a:prstGeom prst="rect">
            <a:avLst/>
          </a:prstGeom>
          <a:noFill/>
          <a:ln>
            <a:noFill/>
          </a:ln>
        </p:spPr>
      </p:pic>
      <p:sp>
        <p:nvSpPr>
          <p:cNvPr id="392" name="Shape 392"/>
          <p:cNvSpPr txBox="1">
            <a:spLocks noGrp="1"/>
          </p:cNvSpPr>
          <p:nvPr>
            <p:ph type="title"/>
          </p:nvPr>
        </p:nvSpPr>
        <p:spPr>
          <a:xfrm>
            <a:off x="5410200" y="5943600"/>
            <a:ext cx="3238500" cy="465534"/>
          </a:xfrm>
          <a:prstGeom prst="rect">
            <a:avLst/>
          </a:prstGeom>
          <a:solidFill>
            <a:schemeClr val="dk1"/>
          </a:solidFill>
          <a:ln>
            <a:noFill/>
          </a:ln>
        </p:spPr>
        <p:txBody>
          <a:bodyPr wrap="square" lIns="68550" tIns="68550" rIns="68550" bIns="68550" anchor="ctr" anchorCtr="0">
            <a:noAutofit/>
          </a:bodyPr>
          <a:lstStyle/>
          <a:p>
            <a:pPr marL="0" marR="0" lvl="0" indent="-88900" algn="l" rtl="0">
              <a:lnSpc>
                <a:spcPct val="90000"/>
              </a:lnSpc>
              <a:spcBef>
                <a:spcPts val="0"/>
              </a:spcBef>
              <a:spcAft>
                <a:spcPts val="0"/>
              </a:spcAft>
              <a:buClr>
                <a:schemeClr val="dk1"/>
              </a:buClr>
              <a:buSzPts val="1400"/>
              <a:buFont typeface="Lucida Sans"/>
              <a:buNone/>
            </a:pPr>
            <a:r>
              <a:rPr lang="en-US" sz="3200" b="1" i="0" u="none" strike="noStrike" cap="none">
                <a:solidFill>
                  <a:schemeClr val="lt1"/>
                </a:solidFill>
                <a:latin typeface="Calibri"/>
                <a:ea typeface="Calibri"/>
                <a:cs typeface="Calibri"/>
                <a:sym typeface="Calibri"/>
              </a:rPr>
              <a:t>Incident Response</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97"/>
        <p:cNvGrpSpPr/>
        <p:nvPr/>
      </p:nvGrpSpPr>
      <p:grpSpPr>
        <a:xfrm>
          <a:off x="0" y="0"/>
          <a:ext cx="0" cy="0"/>
          <a:chOff x="0" y="0"/>
          <a:chExt cx="0" cy="0"/>
        </a:xfrm>
      </p:grpSpPr>
      <p:sp>
        <p:nvSpPr>
          <p:cNvPr id="398" name="Shape 398"/>
          <p:cNvSpPr txBox="1">
            <a:spLocks noGrp="1"/>
          </p:cNvSpPr>
          <p:nvPr>
            <p:ph type="title"/>
          </p:nvPr>
        </p:nvSpPr>
        <p:spPr>
          <a:xfrm>
            <a:off x="457200" y="365126"/>
            <a:ext cx="8292704" cy="879475"/>
          </a:xfrm>
          <a:prstGeom prst="rect">
            <a:avLst/>
          </a:prstGeom>
          <a:noFill/>
          <a:ln>
            <a:noFill/>
          </a:ln>
        </p:spPr>
        <p:txBody>
          <a:bodyPr wrap="square" lIns="91425" tIns="91425" rIns="91425" bIns="91425" anchor="ctr" anchorCtr="0">
            <a:noAutofit/>
          </a:bodyPr>
          <a:lstStyle/>
          <a:p>
            <a:pPr marL="0" marR="0" lvl="0" indent="-88900" algn="l" rtl="0">
              <a:lnSpc>
                <a:spcPct val="90000"/>
              </a:lnSpc>
              <a:spcBef>
                <a:spcPts val="0"/>
              </a:spcBef>
              <a:spcAft>
                <a:spcPts val="0"/>
              </a:spcAft>
              <a:buClr>
                <a:schemeClr val="dk1"/>
              </a:buClr>
              <a:buSzPts val="1400"/>
              <a:buFont typeface="Lucida Sans"/>
              <a:buNone/>
            </a:pPr>
            <a:r>
              <a:rPr lang="en-US" sz="3000" b="1" i="0" u="none" strike="noStrike" cap="none">
                <a:solidFill>
                  <a:schemeClr val="dk1"/>
                </a:solidFill>
                <a:latin typeface="Calibri"/>
                <a:ea typeface="Calibri"/>
                <a:cs typeface="Calibri"/>
                <a:sym typeface="Calibri"/>
              </a:rPr>
              <a:t>Where does it fit in?</a:t>
            </a:r>
          </a:p>
        </p:txBody>
      </p:sp>
      <p:sp>
        <p:nvSpPr>
          <p:cNvPr id="399" name="Shape 399"/>
          <p:cNvSpPr/>
          <p:nvPr/>
        </p:nvSpPr>
        <p:spPr>
          <a:xfrm>
            <a:off x="838200" y="2971800"/>
            <a:ext cx="4572000" cy="533400"/>
          </a:xfrm>
          <a:prstGeom prst="rect">
            <a:avLst/>
          </a:prstGeom>
          <a:solidFill>
            <a:schemeClr val="accent1"/>
          </a:solidFill>
          <a:ln w="12700" cap="flat" cmpd="sng">
            <a:solidFill>
              <a:srgbClr val="002D08"/>
            </a:solidFill>
            <a:prstDash val="solid"/>
            <a:miter lim="800000"/>
            <a:headEnd type="none" w="med" len="med"/>
            <a:tailEnd type="none" w="med" len="med"/>
          </a:ln>
        </p:spPr>
        <p:txBody>
          <a:bodyPr wrap="square" lIns="91425" tIns="45700" rIns="91425" bIns="45700" anchor="ctr" anchorCtr="0">
            <a:noAutofit/>
          </a:bodyPr>
          <a:lstStyle/>
          <a:p>
            <a:pPr marL="0" marR="0" lvl="0" indent="0" algn="ctr" rtl="0">
              <a:spcBef>
                <a:spcPts val="0"/>
              </a:spcBef>
              <a:spcAft>
                <a:spcPts val="0"/>
              </a:spcAft>
              <a:buNone/>
            </a:pPr>
            <a:r>
              <a:rPr lang="en-US" sz="2000">
                <a:solidFill>
                  <a:schemeClr val="lt1"/>
                </a:solidFill>
                <a:latin typeface="Calibri"/>
                <a:ea typeface="Calibri"/>
                <a:cs typeface="Calibri"/>
                <a:sym typeface="Calibri"/>
              </a:rPr>
              <a:t>Prevention</a:t>
            </a:r>
          </a:p>
        </p:txBody>
      </p:sp>
      <p:sp>
        <p:nvSpPr>
          <p:cNvPr id="400" name="Shape 400"/>
          <p:cNvSpPr/>
          <p:nvPr/>
        </p:nvSpPr>
        <p:spPr>
          <a:xfrm>
            <a:off x="838200" y="4343400"/>
            <a:ext cx="4572000" cy="533400"/>
          </a:xfrm>
          <a:prstGeom prst="rect">
            <a:avLst/>
          </a:prstGeom>
          <a:solidFill>
            <a:schemeClr val="accent1"/>
          </a:solidFill>
          <a:ln w="12700" cap="flat" cmpd="sng">
            <a:solidFill>
              <a:srgbClr val="002D08"/>
            </a:solidFill>
            <a:prstDash val="solid"/>
            <a:miter lim="800000"/>
            <a:headEnd type="none" w="med" len="med"/>
            <a:tailEnd type="none" w="med" len="med"/>
          </a:ln>
        </p:spPr>
        <p:txBody>
          <a:bodyPr wrap="square" lIns="91425" tIns="45700" rIns="91425" bIns="45700" anchor="ctr" anchorCtr="0">
            <a:noAutofit/>
          </a:bodyPr>
          <a:lstStyle/>
          <a:p>
            <a:pPr marL="0" marR="0" lvl="0" indent="0" algn="ctr" rtl="0">
              <a:spcBef>
                <a:spcPts val="0"/>
              </a:spcBef>
              <a:spcAft>
                <a:spcPts val="0"/>
              </a:spcAft>
              <a:buNone/>
            </a:pPr>
            <a:r>
              <a:rPr lang="en-US" sz="2000">
                <a:solidFill>
                  <a:schemeClr val="lt1"/>
                </a:solidFill>
                <a:latin typeface="Calibri"/>
                <a:ea typeface="Calibri"/>
                <a:cs typeface="Calibri"/>
                <a:sym typeface="Calibri"/>
              </a:rPr>
              <a:t>Detection</a:t>
            </a:r>
          </a:p>
        </p:txBody>
      </p:sp>
      <p:sp>
        <p:nvSpPr>
          <p:cNvPr id="401" name="Shape 401"/>
          <p:cNvSpPr/>
          <p:nvPr/>
        </p:nvSpPr>
        <p:spPr>
          <a:xfrm>
            <a:off x="838200" y="4953000"/>
            <a:ext cx="4572000" cy="533400"/>
          </a:xfrm>
          <a:prstGeom prst="rect">
            <a:avLst/>
          </a:prstGeom>
          <a:solidFill>
            <a:schemeClr val="accent4"/>
          </a:solidFill>
          <a:ln w="12700" cap="flat" cmpd="sng">
            <a:solidFill>
              <a:srgbClr val="002D08"/>
            </a:solidFill>
            <a:prstDash val="solid"/>
            <a:miter lim="800000"/>
            <a:headEnd type="none" w="med" len="med"/>
            <a:tailEnd type="none" w="med" len="med"/>
          </a:ln>
        </p:spPr>
        <p:txBody>
          <a:bodyPr wrap="square" lIns="91425" tIns="45700" rIns="91425" bIns="45700" anchor="ctr" anchorCtr="0">
            <a:noAutofit/>
          </a:bodyPr>
          <a:lstStyle/>
          <a:p>
            <a:pPr marL="0" marR="0" lvl="0" indent="0" algn="ctr" rtl="0">
              <a:spcBef>
                <a:spcPts val="0"/>
              </a:spcBef>
              <a:spcAft>
                <a:spcPts val="0"/>
              </a:spcAft>
              <a:buNone/>
            </a:pPr>
            <a:r>
              <a:rPr lang="en-US" sz="2000">
                <a:solidFill>
                  <a:schemeClr val="lt1"/>
                </a:solidFill>
                <a:latin typeface="Calibri"/>
                <a:ea typeface="Calibri"/>
                <a:cs typeface="Calibri"/>
                <a:sym typeface="Calibri"/>
              </a:rPr>
              <a:t>Response</a:t>
            </a:r>
          </a:p>
        </p:txBody>
      </p:sp>
      <p:sp>
        <p:nvSpPr>
          <p:cNvPr id="402" name="Shape 402"/>
          <p:cNvSpPr/>
          <p:nvPr/>
        </p:nvSpPr>
        <p:spPr>
          <a:xfrm>
            <a:off x="844826" y="1616765"/>
            <a:ext cx="4572000" cy="533400"/>
          </a:xfrm>
          <a:prstGeom prst="rect">
            <a:avLst/>
          </a:prstGeom>
          <a:solidFill>
            <a:schemeClr val="accent1"/>
          </a:solidFill>
          <a:ln w="12700" cap="flat" cmpd="sng">
            <a:solidFill>
              <a:srgbClr val="002D08"/>
            </a:solidFill>
            <a:prstDash val="solid"/>
            <a:miter lim="800000"/>
            <a:headEnd type="none" w="med" len="med"/>
            <a:tailEnd type="none" w="med" len="med"/>
          </a:ln>
        </p:spPr>
        <p:txBody>
          <a:bodyPr wrap="square" lIns="91425" tIns="45700" rIns="91425" bIns="45700" anchor="ctr" anchorCtr="0">
            <a:noAutofit/>
          </a:bodyPr>
          <a:lstStyle/>
          <a:p>
            <a:pPr marL="0" marR="0" lvl="0" indent="0" algn="ctr" rtl="0">
              <a:spcBef>
                <a:spcPts val="0"/>
              </a:spcBef>
              <a:spcAft>
                <a:spcPts val="0"/>
              </a:spcAft>
              <a:buNone/>
            </a:pPr>
            <a:r>
              <a:rPr lang="en-US" sz="2000">
                <a:solidFill>
                  <a:schemeClr val="lt1"/>
                </a:solidFill>
                <a:latin typeface="Calibri"/>
                <a:ea typeface="Calibri"/>
                <a:cs typeface="Calibri"/>
                <a:sym typeface="Calibri"/>
              </a:rPr>
              <a:t>Governance</a:t>
            </a:r>
          </a:p>
        </p:txBody>
      </p:sp>
      <p:sp>
        <p:nvSpPr>
          <p:cNvPr id="403" name="Shape 403"/>
          <p:cNvSpPr/>
          <p:nvPr/>
        </p:nvSpPr>
        <p:spPr>
          <a:xfrm>
            <a:off x="997226" y="3568148"/>
            <a:ext cx="4572000" cy="318052"/>
          </a:xfrm>
          <a:prstGeom prst="rect">
            <a:avLst/>
          </a:prstGeom>
          <a:solidFill>
            <a:schemeClr val="accent1"/>
          </a:solidFill>
          <a:ln w="12700" cap="flat" cmpd="sng">
            <a:solidFill>
              <a:srgbClr val="002D08"/>
            </a:solidFill>
            <a:prstDash val="solid"/>
            <a:miter lim="800000"/>
            <a:headEnd type="none" w="med" len="med"/>
            <a:tailEnd type="none" w="med" len="med"/>
          </a:ln>
        </p:spPr>
        <p:txBody>
          <a:bodyPr wrap="square" lIns="91425" tIns="45700" rIns="91425" bIns="45700" anchor="ctr" anchorCtr="0">
            <a:noAutofit/>
          </a:bodyPr>
          <a:lstStyle/>
          <a:p>
            <a:pPr marL="0" marR="0" lvl="0" indent="0" algn="ctr" rtl="0">
              <a:spcBef>
                <a:spcPts val="0"/>
              </a:spcBef>
              <a:spcAft>
                <a:spcPts val="0"/>
              </a:spcAft>
              <a:buNone/>
            </a:pPr>
            <a:r>
              <a:rPr lang="en-US" sz="2000">
                <a:solidFill>
                  <a:schemeClr val="lt1"/>
                </a:solidFill>
                <a:latin typeface="Calibri"/>
                <a:ea typeface="Calibri"/>
                <a:cs typeface="Calibri"/>
                <a:sym typeface="Calibri"/>
              </a:rPr>
              <a:t>Security practices</a:t>
            </a:r>
          </a:p>
        </p:txBody>
      </p:sp>
      <p:sp>
        <p:nvSpPr>
          <p:cNvPr id="404" name="Shape 404"/>
          <p:cNvSpPr/>
          <p:nvPr/>
        </p:nvSpPr>
        <p:spPr>
          <a:xfrm>
            <a:off x="1000539" y="3940312"/>
            <a:ext cx="4572000" cy="318052"/>
          </a:xfrm>
          <a:prstGeom prst="rect">
            <a:avLst/>
          </a:prstGeom>
          <a:solidFill>
            <a:schemeClr val="accent1"/>
          </a:solidFill>
          <a:ln w="12700" cap="flat" cmpd="sng">
            <a:solidFill>
              <a:srgbClr val="002D08"/>
            </a:solidFill>
            <a:prstDash val="solid"/>
            <a:miter lim="800000"/>
            <a:headEnd type="none" w="med" len="med"/>
            <a:tailEnd type="none" w="med" len="med"/>
          </a:ln>
        </p:spPr>
        <p:txBody>
          <a:bodyPr wrap="square" lIns="91425" tIns="45700" rIns="91425" bIns="45700" anchor="ctr" anchorCtr="0">
            <a:noAutofit/>
          </a:bodyPr>
          <a:lstStyle/>
          <a:p>
            <a:pPr marL="0" marR="0" lvl="0" indent="0" algn="ctr" rtl="0">
              <a:spcBef>
                <a:spcPts val="0"/>
              </a:spcBef>
              <a:spcAft>
                <a:spcPts val="0"/>
              </a:spcAft>
              <a:buNone/>
            </a:pPr>
            <a:r>
              <a:rPr lang="en-US" sz="2000">
                <a:solidFill>
                  <a:schemeClr val="lt1"/>
                </a:solidFill>
                <a:latin typeface="Calibri"/>
                <a:ea typeface="Calibri"/>
                <a:cs typeface="Calibri"/>
                <a:sym typeface="Calibri"/>
              </a:rPr>
              <a:t>Awareness building </a:t>
            </a:r>
          </a:p>
        </p:txBody>
      </p:sp>
      <p:sp>
        <p:nvSpPr>
          <p:cNvPr id="405" name="Shape 405"/>
          <p:cNvSpPr/>
          <p:nvPr/>
        </p:nvSpPr>
        <p:spPr>
          <a:xfrm>
            <a:off x="997226" y="2196548"/>
            <a:ext cx="4572000" cy="318052"/>
          </a:xfrm>
          <a:prstGeom prst="rect">
            <a:avLst/>
          </a:prstGeom>
          <a:solidFill>
            <a:schemeClr val="accent1"/>
          </a:solidFill>
          <a:ln w="12700" cap="flat" cmpd="sng">
            <a:solidFill>
              <a:srgbClr val="002D08"/>
            </a:solidFill>
            <a:prstDash val="solid"/>
            <a:miter lim="800000"/>
            <a:headEnd type="none" w="med" len="med"/>
            <a:tailEnd type="none" w="med" len="med"/>
          </a:ln>
        </p:spPr>
        <p:txBody>
          <a:bodyPr wrap="square" lIns="91425" tIns="45700" rIns="91425" bIns="45700" anchor="ctr" anchorCtr="0">
            <a:noAutofit/>
          </a:bodyPr>
          <a:lstStyle/>
          <a:p>
            <a:pPr marL="0" marR="0" lvl="0" indent="0" algn="ctr" rtl="0">
              <a:spcBef>
                <a:spcPts val="0"/>
              </a:spcBef>
              <a:spcAft>
                <a:spcPts val="0"/>
              </a:spcAft>
              <a:buNone/>
            </a:pPr>
            <a:r>
              <a:rPr lang="en-US" sz="2000">
                <a:solidFill>
                  <a:schemeClr val="lt1"/>
                </a:solidFill>
                <a:latin typeface="Calibri"/>
                <a:ea typeface="Calibri"/>
                <a:cs typeface="Calibri"/>
                <a:sym typeface="Calibri"/>
              </a:rPr>
              <a:t>Accountability and ownership</a:t>
            </a:r>
          </a:p>
        </p:txBody>
      </p:sp>
      <p:sp>
        <p:nvSpPr>
          <p:cNvPr id="406" name="Shape 406"/>
          <p:cNvSpPr/>
          <p:nvPr/>
        </p:nvSpPr>
        <p:spPr>
          <a:xfrm>
            <a:off x="997226" y="2577548"/>
            <a:ext cx="4572000" cy="318052"/>
          </a:xfrm>
          <a:prstGeom prst="rect">
            <a:avLst/>
          </a:prstGeom>
          <a:solidFill>
            <a:schemeClr val="accent1"/>
          </a:solidFill>
          <a:ln w="12700" cap="flat" cmpd="sng">
            <a:solidFill>
              <a:srgbClr val="002D08"/>
            </a:solidFill>
            <a:prstDash val="solid"/>
            <a:miter lim="800000"/>
            <a:headEnd type="none" w="med" len="med"/>
            <a:tailEnd type="none" w="med" len="med"/>
          </a:ln>
        </p:spPr>
        <p:txBody>
          <a:bodyPr wrap="square" lIns="91425" tIns="45700" rIns="91425" bIns="45700" anchor="ctr" anchorCtr="0">
            <a:noAutofit/>
          </a:bodyPr>
          <a:lstStyle/>
          <a:p>
            <a:pPr marL="0" marR="0" lvl="0" indent="0" algn="ctr" rtl="0">
              <a:spcBef>
                <a:spcPts val="0"/>
              </a:spcBef>
              <a:spcAft>
                <a:spcPts val="0"/>
              </a:spcAft>
              <a:buNone/>
            </a:pPr>
            <a:r>
              <a:rPr lang="en-US" sz="2000">
                <a:solidFill>
                  <a:schemeClr val="lt1"/>
                </a:solidFill>
                <a:latin typeface="Calibri"/>
                <a:ea typeface="Calibri"/>
                <a:cs typeface="Calibri"/>
                <a:sym typeface="Calibri"/>
              </a:rPr>
              <a:t>Legislation and policy</a:t>
            </a:r>
          </a:p>
        </p:txBody>
      </p:sp>
      <p:cxnSp>
        <p:nvCxnSpPr>
          <p:cNvPr id="407" name="Shape 407"/>
          <p:cNvCxnSpPr/>
          <p:nvPr/>
        </p:nvCxnSpPr>
        <p:spPr>
          <a:xfrm>
            <a:off x="921026" y="2196548"/>
            <a:ext cx="0" cy="699052"/>
          </a:xfrm>
          <a:prstGeom prst="straightConnector1">
            <a:avLst/>
          </a:prstGeom>
          <a:noFill/>
          <a:ln w="9525" cap="flat" cmpd="sng">
            <a:solidFill>
              <a:schemeClr val="accent1"/>
            </a:solidFill>
            <a:prstDash val="solid"/>
            <a:miter lim="800000"/>
            <a:headEnd type="none" w="med" len="med"/>
            <a:tailEnd type="none" w="med" len="med"/>
          </a:ln>
        </p:spPr>
      </p:cxnSp>
      <p:cxnSp>
        <p:nvCxnSpPr>
          <p:cNvPr id="408" name="Shape 408"/>
          <p:cNvCxnSpPr/>
          <p:nvPr/>
        </p:nvCxnSpPr>
        <p:spPr>
          <a:xfrm>
            <a:off x="921026" y="3568148"/>
            <a:ext cx="0" cy="690216"/>
          </a:xfrm>
          <a:prstGeom prst="straightConnector1">
            <a:avLst/>
          </a:prstGeom>
          <a:noFill/>
          <a:ln w="9525" cap="flat" cmpd="sng">
            <a:solidFill>
              <a:schemeClr val="accent1"/>
            </a:solidFill>
            <a:prstDash val="solid"/>
            <a:miter lim="800000"/>
            <a:headEnd type="none" w="med" len="med"/>
            <a:tailEnd type="none" w="med" len="med"/>
          </a:ln>
        </p:spPr>
      </p:cxnSp>
      <p:sp>
        <p:nvSpPr>
          <p:cNvPr id="2" name="AutoShape 2" descr="ata:image/jpeg;base64,/9j/4AAQSkZJRgABAQAAAQABAAD/2wCEAAkGBxAQEBUQEBAPFRAVEA8QDxUWEBAPEA8PFRUXFhcWFR"/>
          <p:cNvSpPr>
            <a:spLocks noChangeAspect="1" noChangeArrowheads="1"/>
          </p:cNvSpPr>
          <p:nvPr/>
        </p:nvSpPr>
        <p:spPr bwMode="auto">
          <a:xfrm>
            <a:off x="0" y="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de-CH"/>
          </a:p>
        </p:txBody>
      </p:sp>
      <p:sp>
        <p:nvSpPr>
          <p:cNvPr id="3" name="AutoShape 4" descr="ata:image/jpeg;base64,/9j/4AAQSkZJRgABAQAAAQABAAD/2wCEAAkGBxAQEBUQEBAPFRAVEA8QDxUWEBAPEA8PFRUXFhcWFR"/>
          <p:cNvSpPr>
            <a:spLocks noChangeAspect="1" noChangeArrowheads="1"/>
          </p:cNvSpPr>
          <p:nvPr/>
        </p:nvSpPr>
        <p:spPr bwMode="auto">
          <a:xfrm>
            <a:off x="152400" y="1524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de-CH"/>
          </a:p>
        </p:txBody>
      </p:sp>
      <p:sp>
        <p:nvSpPr>
          <p:cNvPr id="4" name="AutoShape 6" descr="ata:image/jpeg;base64,/9j/4AAQSkZJRgABAQAAAQABAAD/2wCEAAkGBxAQEBUQEBAPFRAVEA8QDxUWEBAPEA8PFRUXFhcWFR"/>
          <p:cNvSpPr>
            <a:spLocks noChangeAspect="1" noChangeArrowheads="1"/>
          </p:cNvSpPr>
          <p:nvPr/>
        </p:nvSpPr>
        <p:spPr bwMode="auto">
          <a:xfrm>
            <a:off x="304800" y="304800"/>
            <a:ext cx="304800" cy="304800"/>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de-CH"/>
          </a:p>
        </p:txBody>
      </p:sp>
      <p:pic>
        <p:nvPicPr>
          <p:cNvPr id="6" name="Picture 5"/>
          <p:cNvPicPr>
            <a:picLocks noChangeAspect="1"/>
          </p:cNvPicPr>
          <p:nvPr/>
        </p:nvPicPr>
        <p:blipFill>
          <a:blip r:embed="rId3"/>
          <a:stretch>
            <a:fillRect/>
          </a:stretch>
        </p:blipFill>
        <p:spPr>
          <a:xfrm>
            <a:off x="5791639" y="1597992"/>
            <a:ext cx="2958265" cy="3940312"/>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A406B14C-EF7D-2345-A3F7-52514786B55E}"/>
              </a:ext>
            </a:extLst>
          </p:cNvPr>
          <p:cNvSpPr/>
          <p:nvPr/>
        </p:nvSpPr>
        <p:spPr>
          <a:xfrm>
            <a:off x="0" y="4028"/>
            <a:ext cx="9278911" cy="697792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3A8CDADB-5F62-F54C-8960-F8FFD0BBE1B8}"/>
              </a:ext>
            </a:extLst>
          </p:cNvPr>
          <p:cNvPicPr>
            <a:picLocks noChangeAspect="1"/>
          </p:cNvPicPr>
          <p:nvPr/>
        </p:nvPicPr>
        <p:blipFill>
          <a:blip r:embed="rId3"/>
          <a:stretch>
            <a:fillRect/>
          </a:stretch>
        </p:blipFill>
        <p:spPr>
          <a:xfrm>
            <a:off x="67455" y="1641811"/>
            <a:ext cx="9144000" cy="3702354"/>
          </a:xfrm>
          <a:prstGeom prst="rect">
            <a:avLst/>
          </a:prstGeom>
        </p:spPr>
      </p:pic>
    </p:spTree>
    <p:extLst>
      <p:ext uri="{BB962C8B-B14F-4D97-AF65-F5344CB8AC3E}">
        <p14:creationId xmlns:p14="http://schemas.microsoft.com/office/powerpoint/2010/main" val="40366144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Shape 415"/>
          <p:cNvSpPr txBox="1">
            <a:spLocks noGrp="1"/>
          </p:cNvSpPr>
          <p:nvPr>
            <p:ph type="body" idx="1"/>
          </p:nvPr>
        </p:nvSpPr>
        <p:spPr>
          <a:xfrm>
            <a:off x="277587" y="1244601"/>
            <a:ext cx="8719456" cy="675448"/>
          </a:xfrm>
          <a:prstGeom prst="rect">
            <a:avLst/>
          </a:prstGeom>
          <a:noFill/>
          <a:ln>
            <a:noFill/>
          </a:ln>
        </p:spPr>
        <p:txBody>
          <a:bodyPr wrap="square" lIns="68550" tIns="68550" rIns="68550" bIns="68550" anchor="t" anchorCtr="0">
            <a:noAutofit/>
          </a:bodyPr>
          <a:lstStyle/>
          <a:p>
            <a:pPr marL="0" marR="0" lvl="0" indent="-177800" algn="l" rtl="0">
              <a:lnSpc>
                <a:spcPct val="114000"/>
              </a:lnSpc>
              <a:spcBef>
                <a:spcPts val="0"/>
              </a:spcBef>
              <a:spcAft>
                <a:spcPts val="0"/>
              </a:spcAft>
              <a:buClr>
                <a:srgbClr val="F38127"/>
              </a:buClr>
              <a:buSzPts val="2800"/>
              <a:buFont typeface="Arial"/>
              <a:buNone/>
            </a:pPr>
            <a:r>
              <a:rPr lang="en-US" sz="2400" b="0" i="0" u="none" strike="noStrike" cap="none" dirty="0">
                <a:solidFill>
                  <a:schemeClr val="dk1"/>
                </a:solidFill>
                <a:latin typeface="Calibri"/>
                <a:ea typeface="Calibri"/>
                <a:cs typeface="Calibri"/>
                <a:sym typeface="Calibri"/>
              </a:rPr>
              <a:t>CSIRTs define themselves through </a:t>
            </a:r>
            <a:r>
              <a:rPr lang="en-US" sz="2400" b="0" i="0" u="none" strike="noStrike" cap="none">
                <a:solidFill>
                  <a:schemeClr val="dk1"/>
                </a:solidFill>
                <a:latin typeface="Calibri"/>
                <a:ea typeface="Calibri"/>
                <a:cs typeface="Calibri"/>
                <a:sym typeface="Calibri"/>
              </a:rPr>
              <a:t>their stakeholders (constituency)</a:t>
            </a:r>
            <a:endParaRPr lang="en-US" sz="2400" b="0" i="0" u="none" strike="noStrike" cap="none" dirty="0">
              <a:solidFill>
                <a:schemeClr val="dk1"/>
              </a:solidFill>
              <a:latin typeface="Calibri"/>
              <a:ea typeface="Calibri"/>
              <a:cs typeface="Calibri"/>
              <a:sym typeface="Calibri"/>
            </a:endParaRPr>
          </a:p>
          <a:p>
            <a:pPr marL="0" marR="0" lvl="0" indent="-177800" algn="l" rtl="0">
              <a:lnSpc>
                <a:spcPct val="114000"/>
              </a:lnSpc>
              <a:spcBef>
                <a:spcPts val="0"/>
              </a:spcBef>
              <a:spcAft>
                <a:spcPts val="0"/>
              </a:spcAft>
              <a:buClr>
                <a:srgbClr val="F38127"/>
              </a:buClr>
              <a:buSzPts val="2800"/>
              <a:buFont typeface="Arial"/>
              <a:buNone/>
            </a:pPr>
            <a:endParaRPr sz="1500" b="0" i="0" u="none" strike="noStrike" cap="none" dirty="0">
              <a:solidFill>
                <a:schemeClr val="dk1"/>
              </a:solidFill>
              <a:latin typeface="Lucida Sans"/>
              <a:ea typeface="Lucida Sans"/>
              <a:cs typeface="Lucida Sans"/>
              <a:sym typeface="Lucida Sans"/>
            </a:endParaRPr>
          </a:p>
          <a:p>
            <a:pPr marL="0" marR="0" lvl="0" indent="-177800" algn="l" rtl="0">
              <a:lnSpc>
                <a:spcPct val="114000"/>
              </a:lnSpc>
              <a:spcBef>
                <a:spcPts val="0"/>
              </a:spcBef>
              <a:spcAft>
                <a:spcPts val="0"/>
              </a:spcAft>
              <a:buClr>
                <a:srgbClr val="F38127"/>
              </a:buClr>
              <a:buSzPts val="2800"/>
              <a:buFont typeface="Arial"/>
              <a:buNone/>
            </a:pPr>
            <a:endParaRPr sz="1500" b="0" i="0" u="none" strike="noStrike" cap="none" dirty="0">
              <a:solidFill>
                <a:schemeClr val="dk1"/>
              </a:solidFill>
              <a:latin typeface="Lucida Sans"/>
              <a:ea typeface="Lucida Sans"/>
              <a:cs typeface="Lucida Sans"/>
              <a:sym typeface="Lucida Sans"/>
            </a:endParaRPr>
          </a:p>
          <a:p>
            <a:pPr marL="0" marR="0" lvl="0" indent="-177800" algn="l" rtl="0">
              <a:lnSpc>
                <a:spcPct val="114000"/>
              </a:lnSpc>
              <a:spcBef>
                <a:spcPts val="0"/>
              </a:spcBef>
              <a:spcAft>
                <a:spcPts val="0"/>
              </a:spcAft>
              <a:buClr>
                <a:srgbClr val="F38127"/>
              </a:buClr>
              <a:buSzPts val="2800"/>
              <a:buFont typeface="Arial"/>
              <a:buNone/>
            </a:pPr>
            <a:endParaRPr sz="1500" b="0" i="0" u="none" strike="noStrike" cap="none" dirty="0">
              <a:solidFill>
                <a:schemeClr val="dk1"/>
              </a:solidFill>
              <a:latin typeface="Lucida Sans"/>
              <a:ea typeface="Lucida Sans"/>
              <a:cs typeface="Lucida Sans"/>
              <a:sym typeface="Lucida Sans"/>
            </a:endParaRPr>
          </a:p>
          <a:p>
            <a:pPr marL="0" marR="0" lvl="0" indent="-177800" algn="l" rtl="0">
              <a:lnSpc>
                <a:spcPct val="114000"/>
              </a:lnSpc>
              <a:spcBef>
                <a:spcPts val="0"/>
              </a:spcBef>
              <a:spcAft>
                <a:spcPts val="0"/>
              </a:spcAft>
              <a:buClr>
                <a:srgbClr val="F38127"/>
              </a:buClr>
              <a:buSzPts val="2800"/>
              <a:buFont typeface="Arial"/>
              <a:buNone/>
            </a:pPr>
            <a:endParaRPr sz="1500" b="0" i="0" u="none" strike="noStrike" cap="none" dirty="0">
              <a:solidFill>
                <a:schemeClr val="dk1"/>
              </a:solidFill>
              <a:latin typeface="Lucida Sans"/>
              <a:ea typeface="Lucida Sans"/>
              <a:cs typeface="Lucida Sans"/>
              <a:sym typeface="Lucida Sans"/>
            </a:endParaRPr>
          </a:p>
        </p:txBody>
      </p:sp>
      <p:graphicFrame>
        <p:nvGraphicFramePr>
          <p:cNvPr id="416" name="Shape 416"/>
          <p:cNvGraphicFramePr/>
          <p:nvPr/>
        </p:nvGraphicFramePr>
        <p:xfrm>
          <a:off x="1524000" y="2160104"/>
          <a:ext cx="6272075" cy="3386190"/>
        </p:xfrm>
        <a:graphic>
          <a:graphicData uri="http://schemas.openxmlformats.org/drawingml/2006/table">
            <a:tbl>
              <a:tblPr>
                <a:noFill/>
                <a:tableStyleId>{1A18050D-F60F-4803-A665-D5FCADB62D66}</a:tableStyleId>
              </a:tblPr>
              <a:tblGrid>
                <a:gridCol w="1768400">
                  <a:extLst>
                    <a:ext uri="{9D8B030D-6E8A-4147-A177-3AD203B41FA5}">
                      <a16:colId xmlns:a16="http://schemas.microsoft.com/office/drawing/2014/main" val="20000"/>
                    </a:ext>
                  </a:extLst>
                </a:gridCol>
                <a:gridCol w="4503675">
                  <a:extLst>
                    <a:ext uri="{9D8B030D-6E8A-4147-A177-3AD203B41FA5}">
                      <a16:colId xmlns:a16="http://schemas.microsoft.com/office/drawing/2014/main" val="20001"/>
                    </a:ext>
                  </a:extLst>
                </a:gridCol>
              </a:tblGrid>
              <a:tr h="481025">
                <a:tc>
                  <a:txBody>
                    <a:bodyPr/>
                    <a:lstStyle/>
                    <a:p>
                      <a:pPr marL="0" marR="0" lvl="0" indent="-114300" algn="l" rtl="0">
                        <a:spcBef>
                          <a:spcPts val="0"/>
                        </a:spcBef>
                        <a:buClr>
                          <a:schemeClr val="dk1"/>
                        </a:buClr>
                        <a:buSzPts val="1800"/>
                        <a:buFont typeface="Calibri"/>
                        <a:buNone/>
                      </a:pPr>
                      <a:r>
                        <a:rPr lang="en-US" sz="1800" b="1" u="none" strike="noStrike" cap="none">
                          <a:latin typeface="Calibri"/>
                          <a:ea typeface="Calibri"/>
                          <a:cs typeface="Calibri"/>
                          <a:sym typeface="Calibri"/>
                        </a:rPr>
                        <a:t>Type</a:t>
                      </a:r>
                    </a:p>
                  </a:txBody>
                  <a:tcPr marL="68575" marR="68575" marT="68575" marB="68575">
                    <a:solidFill>
                      <a:srgbClr val="D9EAD3"/>
                    </a:solidFill>
                  </a:tcPr>
                </a:tc>
                <a:tc>
                  <a:txBody>
                    <a:bodyPr/>
                    <a:lstStyle/>
                    <a:p>
                      <a:pPr marL="0" marR="0" lvl="0" indent="-114300" algn="l" rtl="0">
                        <a:spcBef>
                          <a:spcPts val="0"/>
                        </a:spcBef>
                        <a:buClr>
                          <a:schemeClr val="dk1"/>
                        </a:buClr>
                        <a:buSzPts val="1800"/>
                        <a:buFont typeface="Calibri"/>
                        <a:buNone/>
                      </a:pPr>
                      <a:r>
                        <a:rPr lang="en-US" sz="1800" b="1" u="none" strike="noStrike" cap="none" dirty="0">
                          <a:latin typeface="Calibri"/>
                          <a:ea typeface="Calibri"/>
                          <a:cs typeface="Calibri"/>
                          <a:sym typeface="Calibri"/>
                        </a:rPr>
                        <a:t>Constituency</a:t>
                      </a:r>
                    </a:p>
                  </a:txBody>
                  <a:tcPr marL="68575" marR="68575" marT="68575" marB="68575">
                    <a:solidFill>
                      <a:srgbClr val="D9EAD3"/>
                    </a:solidFill>
                  </a:tcPr>
                </a:tc>
                <a:extLst>
                  <a:ext uri="{0D108BD9-81ED-4DB2-BD59-A6C34878D82A}">
                    <a16:rowId xmlns:a16="http://schemas.microsoft.com/office/drawing/2014/main" val="10000"/>
                  </a:ext>
                </a:extLst>
              </a:tr>
              <a:tr h="800600">
                <a:tc>
                  <a:txBody>
                    <a:bodyPr/>
                    <a:lstStyle/>
                    <a:p>
                      <a:pPr marL="0" marR="0" lvl="0" indent="-114300" algn="l" rtl="0">
                        <a:spcBef>
                          <a:spcPts val="0"/>
                        </a:spcBef>
                        <a:buClr>
                          <a:schemeClr val="dk1"/>
                        </a:buClr>
                        <a:buSzPts val="1800"/>
                        <a:buFont typeface="Calibri"/>
                        <a:buNone/>
                      </a:pPr>
                      <a:r>
                        <a:rPr lang="en-US" sz="1800" u="none" strike="noStrike" cap="none">
                          <a:latin typeface="Calibri"/>
                          <a:ea typeface="Calibri"/>
                          <a:cs typeface="Calibri"/>
                          <a:sym typeface="Calibri"/>
                        </a:rPr>
                        <a:t>CSIRT</a:t>
                      </a:r>
                    </a:p>
                  </a:txBody>
                  <a:tcPr marL="68575" marR="68575" marT="68575" marB="68575"/>
                </a:tc>
                <a:tc>
                  <a:txBody>
                    <a:bodyPr/>
                    <a:lstStyle/>
                    <a:p>
                      <a:pPr marL="0" marR="0" lvl="0" indent="-114300" algn="l" rtl="0">
                        <a:spcBef>
                          <a:spcPts val="0"/>
                        </a:spcBef>
                        <a:buClr>
                          <a:schemeClr val="dk1"/>
                        </a:buClr>
                        <a:buSzPts val="1800"/>
                        <a:buFont typeface="Calibri"/>
                        <a:buNone/>
                      </a:pPr>
                      <a:r>
                        <a:rPr lang="en-US" sz="1800" u="none" strike="noStrike" cap="none">
                          <a:latin typeface="Calibri"/>
                          <a:ea typeface="Calibri"/>
                          <a:cs typeface="Calibri"/>
                          <a:sym typeface="Calibri"/>
                        </a:rPr>
                        <a:t>Organisation which operates ICT infrastructure</a:t>
                      </a:r>
                    </a:p>
                  </a:txBody>
                  <a:tcPr marL="68575" marR="68575" marT="68575" marB="68575"/>
                </a:tc>
                <a:extLst>
                  <a:ext uri="{0D108BD9-81ED-4DB2-BD59-A6C34878D82A}">
                    <a16:rowId xmlns:a16="http://schemas.microsoft.com/office/drawing/2014/main" val="10001"/>
                  </a:ext>
                </a:extLst>
              </a:tr>
              <a:tr h="800600">
                <a:tc>
                  <a:txBody>
                    <a:bodyPr/>
                    <a:lstStyle/>
                    <a:p>
                      <a:pPr marL="0" marR="0" lvl="0" indent="-114300" algn="l" rtl="0">
                        <a:spcBef>
                          <a:spcPts val="0"/>
                        </a:spcBef>
                        <a:buClr>
                          <a:schemeClr val="dk1"/>
                        </a:buClr>
                        <a:buSzPts val="1800"/>
                        <a:buFont typeface="Calibri"/>
                        <a:buNone/>
                      </a:pPr>
                      <a:r>
                        <a:rPr lang="en-US" sz="1800" u="none" strike="noStrike" cap="none">
                          <a:latin typeface="Calibri"/>
                          <a:ea typeface="Calibri"/>
                          <a:cs typeface="Calibri"/>
                          <a:sym typeface="Calibri"/>
                        </a:rPr>
                        <a:t>PSIRT</a:t>
                      </a:r>
                    </a:p>
                  </a:txBody>
                  <a:tcPr marL="68575" marR="68575" marT="68575" marB="68575"/>
                </a:tc>
                <a:tc>
                  <a:txBody>
                    <a:bodyPr/>
                    <a:lstStyle/>
                    <a:p>
                      <a:pPr marL="0" marR="0" lvl="0" indent="-114300" algn="l" rtl="0">
                        <a:spcBef>
                          <a:spcPts val="0"/>
                        </a:spcBef>
                        <a:buClr>
                          <a:schemeClr val="dk1"/>
                        </a:buClr>
                        <a:buSzPts val="1800"/>
                        <a:buFont typeface="Calibri"/>
                        <a:buNone/>
                      </a:pPr>
                      <a:r>
                        <a:rPr lang="en-US" sz="1800" u="none" strike="noStrike" cap="none">
                          <a:latin typeface="Calibri"/>
                          <a:ea typeface="Calibri"/>
                          <a:cs typeface="Calibri"/>
                          <a:sym typeface="Calibri"/>
                        </a:rPr>
                        <a:t>A vendor needing to address product vulnerabilities</a:t>
                      </a:r>
                    </a:p>
                  </a:txBody>
                  <a:tcPr marL="68575" marR="68575" marT="68575" marB="68575"/>
                </a:tc>
                <a:extLst>
                  <a:ext uri="{0D108BD9-81ED-4DB2-BD59-A6C34878D82A}">
                    <a16:rowId xmlns:a16="http://schemas.microsoft.com/office/drawing/2014/main" val="10002"/>
                  </a:ext>
                </a:extLst>
              </a:tr>
              <a:tr h="481025">
                <a:tc>
                  <a:txBody>
                    <a:bodyPr/>
                    <a:lstStyle/>
                    <a:p>
                      <a:pPr marL="0" marR="0" lvl="0" indent="-114300" algn="l" rtl="0">
                        <a:spcBef>
                          <a:spcPts val="0"/>
                        </a:spcBef>
                        <a:buClr>
                          <a:schemeClr val="dk1"/>
                        </a:buClr>
                        <a:buSzPts val="1800"/>
                        <a:buFont typeface="Calibri"/>
                        <a:buNone/>
                      </a:pPr>
                      <a:r>
                        <a:rPr lang="en-US" sz="1800" u="none" strike="noStrike" cap="none">
                          <a:latin typeface="Calibri"/>
                          <a:ea typeface="Calibri"/>
                          <a:cs typeface="Calibri"/>
                          <a:sym typeface="Calibri"/>
                        </a:rPr>
                        <a:t>natCSIRT</a:t>
                      </a:r>
                    </a:p>
                  </a:txBody>
                  <a:tcPr marL="68575" marR="68575" marT="68575" marB="68575"/>
                </a:tc>
                <a:tc>
                  <a:txBody>
                    <a:bodyPr/>
                    <a:lstStyle/>
                    <a:p>
                      <a:pPr marL="0" marR="0" lvl="0" indent="-114300" algn="l" rtl="0">
                        <a:spcBef>
                          <a:spcPts val="0"/>
                        </a:spcBef>
                        <a:buClr>
                          <a:schemeClr val="dk1"/>
                        </a:buClr>
                        <a:buSzPts val="1800"/>
                        <a:buFont typeface="Calibri"/>
                        <a:buNone/>
                      </a:pPr>
                      <a:r>
                        <a:rPr lang="en-US" sz="1800" u="none" strike="noStrike" cap="none">
                          <a:latin typeface="Calibri"/>
                          <a:ea typeface="Calibri"/>
                          <a:cs typeface="Calibri"/>
                          <a:sym typeface="Calibri"/>
                        </a:rPr>
                        <a:t>A CSIRT with a national responsibility</a:t>
                      </a:r>
                    </a:p>
                  </a:txBody>
                  <a:tcPr marL="68575" marR="68575" marT="68575" marB="68575"/>
                </a:tc>
                <a:extLst>
                  <a:ext uri="{0D108BD9-81ED-4DB2-BD59-A6C34878D82A}">
                    <a16:rowId xmlns:a16="http://schemas.microsoft.com/office/drawing/2014/main" val="10003"/>
                  </a:ext>
                </a:extLst>
              </a:tr>
              <a:tr h="411450">
                <a:tc>
                  <a:txBody>
                    <a:bodyPr/>
                    <a:lstStyle/>
                    <a:p>
                      <a:pPr marL="0" marR="0" lvl="0" indent="-114300" algn="l" rtl="0">
                        <a:spcBef>
                          <a:spcPts val="0"/>
                        </a:spcBef>
                        <a:buClr>
                          <a:schemeClr val="dk1"/>
                        </a:buClr>
                        <a:buSzPts val="1800"/>
                        <a:buFont typeface="Calibri"/>
                        <a:buNone/>
                      </a:pPr>
                      <a:r>
                        <a:rPr lang="en-US" sz="1800" u="none" strike="noStrike" cap="none">
                          <a:latin typeface="Calibri"/>
                          <a:ea typeface="Calibri"/>
                          <a:cs typeface="Calibri"/>
                          <a:sym typeface="Calibri"/>
                        </a:rPr>
                        <a:t>GovCERT</a:t>
                      </a:r>
                    </a:p>
                  </a:txBody>
                  <a:tcPr marL="68575" marR="68575" marT="68575" marB="68575"/>
                </a:tc>
                <a:tc>
                  <a:txBody>
                    <a:bodyPr/>
                    <a:lstStyle/>
                    <a:p>
                      <a:pPr marL="0" marR="0" lvl="0" indent="-114300" algn="l" rtl="0">
                        <a:spcBef>
                          <a:spcPts val="0"/>
                        </a:spcBef>
                        <a:buClr>
                          <a:schemeClr val="dk1"/>
                        </a:buClr>
                        <a:buSzPts val="1800"/>
                        <a:buFont typeface="Calibri"/>
                        <a:buNone/>
                      </a:pPr>
                      <a:r>
                        <a:rPr lang="en-US" sz="1800" u="none" strike="noStrike" cap="none">
                          <a:latin typeface="Calibri"/>
                          <a:ea typeface="Calibri"/>
                          <a:cs typeface="Calibri"/>
                          <a:sym typeface="Calibri"/>
                        </a:rPr>
                        <a:t>Protecting government infrastructure</a:t>
                      </a:r>
                    </a:p>
                  </a:txBody>
                  <a:tcPr marL="68575" marR="68575" marT="68575" marB="68575"/>
                </a:tc>
                <a:extLst>
                  <a:ext uri="{0D108BD9-81ED-4DB2-BD59-A6C34878D82A}">
                    <a16:rowId xmlns:a16="http://schemas.microsoft.com/office/drawing/2014/main" val="10004"/>
                  </a:ext>
                </a:extLst>
              </a:tr>
              <a:tr h="411450">
                <a:tc>
                  <a:txBody>
                    <a:bodyPr/>
                    <a:lstStyle/>
                    <a:p>
                      <a:pPr marL="0" marR="0" lvl="0" indent="-114300" algn="l" rtl="0">
                        <a:spcBef>
                          <a:spcPts val="0"/>
                        </a:spcBef>
                        <a:buClr>
                          <a:schemeClr val="dk1"/>
                        </a:buClr>
                        <a:buSzPts val="1800"/>
                        <a:buFont typeface="Calibri"/>
                        <a:buNone/>
                      </a:pPr>
                      <a:r>
                        <a:rPr lang="en-US" sz="1800" u="none" strike="noStrike" cap="none">
                          <a:latin typeface="Calibri"/>
                          <a:ea typeface="Calibri"/>
                          <a:cs typeface="Calibri"/>
                          <a:sym typeface="Calibri"/>
                        </a:rPr>
                        <a:t>Sector CSIRT</a:t>
                      </a:r>
                    </a:p>
                  </a:txBody>
                  <a:tcPr marL="68575" marR="68575" marT="68575" marB="68575"/>
                </a:tc>
                <a:tc>
                  <a:txBody>
                    <a:bodyPr/>
                    <a:lstStyle/>
                    <a:p>
                      <a:pPr marL="0" marR="0" lvl="0" indent="-114300" algn="l" rtl="0">
                        <a:spcBef>
                          <a:spcPts val="0"/>
                        </a:spcBef>
                        <a:buClr>
                          <a:schemeClr val="dk1"/>
                        </a:buClr>
                        <a:buSzPts val="1800"/>
                        <a:buFont typeface="Calibri"/>
                        <a:buNone/>
                      </a:pPr>
                      <a:r>
                        <a:rPr lang="en-US" sz="1800" u="none" strike="noStrike" cap="none" dirty="0">
                          <a:latin typeface="Calibri"/>
                          <a:ea typeface="Calibri"/>
                          <a:cs typeface="Calibri"/>
                          <a:sym typeface="Calibri"/>
                        </a:rPr>
                        <a:t>An industry Sector (e.g. Finance)</a:t>
                      </a:r>
                    </a:p>
                  </a:txBody>
                  <a:tcPr marL="68575" marR="68575" marT="68575" marB="68575"/>
                </a:tc>
                <a:extLst>
                  <a:ext uri="{0D108BD9-81ED-4DB2-BD59-A6C34878D82A}">
                    <a16:rowId xmlns:a16="http://schemas.microsoft.com/office/drawing/2014/main" val="10005"/>
                  </a:ext>
                </a:extLst>
              </a:tr>
            </a:tbl>
          </a:graphicData>
        </a:graphic>
      </p:graphicFrame>
      <p:sp>
        <p:nvSpPr>
          <p:cNvPr id="417" name="Shape 417"/>
          <p:cNvSpPr txBox="1">
            <a:spLocks noGrp="1"/>
          </p:cNvSpPr>
          <p:nvPr>
            <p:ph type="title"/>
          </p:nvPr>
        </p:nvSpPr>
        <p:spPr>
          <a:xfrm>
            <a:off x="457200" y="365126"/>
            <a:ext cx="8292704" cy="879475"/>
          </a:xfrm>
          <a:prstGeom prst="rect">
            <a:avLst/>
          </a:prstGeom>
          <a:noFill/>
          <a:ln>
            <a:noFill/>
          </a:ln>
        </p:spPr>
        <p:txBody>
          <a:bodyPr wrap="square" lIns="91425" tIns="91425" rIns="91425" bIns="91425" anchor="ctr" anchorCtr="0">
            <a:noAutofit/>
          </a:bodyPr>
          <a:lstStyle/>
          <a:p>
            <a:pPr marL="0" marR="0" lvl="0" indent="-88900" algn="l" rtl="0">
              <a:lnSpc>
                <a:spcPct val="90000"/>
              </a:lnSpc>
              <a:spcBef>
                <a:spcPts val="0"/>
              </a:spcBef>
              <a:spcAft>
                <a:spcPts val="0"/>
              </a:spcAft>
              <a:buClr>
                <a:schemeClr val="dk1"/>
              </a:buClr>
              <a:buSzPts val="1400"/>
              <a:buFont typeface="Lucida Sans"/>
              <a:buNone/>
            </a:pPr>
            <a:r>
              <a:rPr lang="en-US" sz="3000" b="1" i="0" u="none" strike="noStrike" cap="none">
                <a:solidFill>
                  <a:schemeClr val="dk1"/>
                </a:solidFill>
                <a:latin typeface="Calibri"/>
                <a:ea typeface="Calibri"/>
                <a:cs typeface="Calibri"/>
                <a:sym typeface="Calibri"/>
              </a:rPr>
              <a:t>Types of Incident Response Teams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graphicFrame>
        <p:nvGraphicFramePr>
          <p:cNvPr id="431" name="Shape 431"/>
          <p:cNvGraphicFramePr/>
          <p:nvPr>
            <p:extLst>
              <p:ext uri="{D42A27DB-BD31-4B8C-83A1-F6EECF244321}">
                <p14:modId xmlns:p14="http://schemas.microsoft.com/office/powerpoint/2010/main" val="1818534266"/>
              </p:ext>
            </p:extLst>
          </p:nvPr>
        </p:nvGraphicFramePr>
        <p:xfrm>
          <a:off x="1295400" y="2133600"/>
          <a:ext cx="6149600" cy="4114675"/>
        </p:xfrm>
        <a:graphic>
          <a:graphicData uri="http://schemas.openxmlformats.org/drawingml/2006/table">
            <a:tbl>
              <a:tblPr>
                <a:noFill/>
                <a:tableStyleId>{1A18050D-F60F-4803-A665-D5FCADB62D66}</a:tableStyleId>
              </a:tblPr>
              <a:tblGrid>
                <a:gridCol w="3074800">
                  <a:extLst>
                    <a:ext uri="{9D8B030D-6E8A-4147-A177-3AD203B41FA5}">
                      <a16:colId xmlns:a16="http://schemas.microsoft.com/office/drawing/2014/main" val="20000"/>
                    </a:ext>
                  </a:extLst>
                </a:gridCol>
                <a:gridCol w="3074800">
                  <a:extLst>
                    <a:ext uri="{9D8B030D-6E8A-4147-A177-3AD203B41FA5}">
                      <a16:colId xmlns:a16="http://schemas.microsoft.com/office/drawing/2014/main" val="20001"/>
                    </a:ext>
                  </a:extLst>
                </a:gridCol>
              </a:tblGrid>
              <a:tr h="579075">
                <a:tc>
                  <a:txBody>
                    <a:bodyPr/>
                    <a:lstStyle/>
                    <a:p>
                      <a:pPr marL="0" marR="0" lvl="0" indent="-127000" algn="l" rtl="0">
                        <a:spcBef>
                          <a:spcPts val="0"/>
                        </a:spcBef>
                        <a:buClr>
                          <a:schemeClr val="dk1"/>
                        </a:buClr>
                        <a:buSzPts val="2000"/>
                        <a:buFont typeface="Calibri"/>
                        <a:buNone/>
                      </a:pPr>
                      <a:r>
                        <a:rPr lang="en-US" sz="2000" b="1" u="none" strike="noStrike" cap="none">
                          <a:latin typeface="Calibri"/>
                          <a:ea typeface="Calibri"/>
                          <a:cs typeface="Calibri"/>
                          <a:sym typeface="Calibri"/>
                        </a:rPr>
                        <a:t>CSIRT Services</a:t>
                      </a:r>
                    </a:p>
                  </a:txBody>
                  <a:tcPr marL="68575" marR="68575" marT="68575" marB="68575">
                    <a:solidFill>
                      <a:srgbClr val="D9EAD3"/>
                    </a:solidFill>
                  </a:tcPr>
                </a:tc>
                <a:tc>
                  <a:txBody>
                    <a:bodyPr/>
                    <a:lstStyle/>
                    <a:p>
                      <a:pPr marL="0" marR="0" lvl="0" indent="-127000" algn="l" rtl="0">
                        <a:spcBef>
                          <a:spcPts val="0"/>
                        </a:spcBef>
                        <a:buClr>
                          <a:schemeClr val="dk1"/>
                        </a:buClr>
                        <a:buSzPts val="2000"/>
                        <a:buFont typeface="Calibri"/>
                        <a:buNone/>
                      </a:pPr>
                      <a:r>
                        <a:rPr lang="en-US" sz="2000" b="1" u="none" strike="noStrike" cap="none">
                          <a:latin typeface="Calibri"/>
                          <a:ea typeface="Calibri"/>
                          <a:cs typeface="Calibri"/>
                          <a:sym typeface="Calibri"/>
                        </a:rPr>
                        <a:t>PSIRT Services</a:t>
                      </a:r>
                    </a:p>
                  </a:txBody>
                  <a:tcPr marL="68575" marR="68575" marT="68575" marB="68575">
                    <a:solidFill>
                      <a:srgbClr val="D9EAD3"/>
                    </a:solidFill>
                  </a:tcPr>
                </a:tc>
                <a:extLst>
                  <a:ext uri="{0D108BD9-81ED-4DB2-BD59-A6C34878D82A}">
                    <a16:rowId xmlns:a16="http://schemas.microsoft.com/office/drawing/2014/main" val="10000"/>
                  </a:ext>
                </a:extLst>
              </a:tr>
              <a:tr h="342875">
                <a:tc>
                  <a:txBody>
                    <a:bodyPr/>
                    <a:lstStyle/>
                    <a:p>
                      <a:pPr marL="0" marR="0" lvl="0" indent="-127000" algn="l" rtl="0">
                        <a:spcBef>
                          <a:spcPts val="0"/>
                        </a:spcBef>
                        <a:buClr>
                          <a:schemeClr val="dk1"/>
                        </a:buClr>
                        <a:buSzPts val="2000"/>
                        <a:buFont typeface="Calibri"/>
                        <a:buNone/>
                      </a:pPr>
                      <a:r>
                        <a:rPr lang="en-US" sz="2000" u="none" strike="noStrike" cap="none">
                          <a:latin typeface="Calibri"/>
                          <a:ea typeface="Calibri"/>
                          <a:cs typeface="Calibri"/>
                          <a:sym typeface="Calibri"/>
                        </a:rPr>
                        <a:t>Incident Management</a:t>
                      </a:r>
                    </a:p>
                  </a:txBody>
                  <a:tcPr marL="68575" marR="68575" marT="68575" marB="68575">
                    <a:solidFill>
                      <a:schemeClr val="lt1"/>
                    </a:solidFill>
                  </a:tcPr>
                </a:tc>
                <a:tc>
                  <a:txBody>
                    <a:bodyPr/>
                    <a:lstStyle/>
                    <a:p>
                      <a:pPr marL="0" marR="0" lvl="0" indent="-127000" algn="l" rtl="0">
                        <a:spcBef>
                          <a:spcPts val="0"/>
                        </a:spcBef>
                        <a:buClr>
                          <a:schemeClr val="dk1"/>
                        </a:buClr>
                        <a:buSzPts val="2000"/>
                        <a:buFont typeface="Calibri"/>
                        <a:buNone/>
                      </a:pPr>
                      <a:r>
                        <a:rPr lang="en-US" sz="2000" u="none" strike="noStrike" cap="none">
                          <a:latin typeface="Calibri"/>
                          <a:ea typeface="Calibri"/>
                          <a:cs typeface="Calibri"/>
                          <a:sym typeface="Calibri"/>
                        </a:rPr>
                        <a:t>Stakeholder Management</a:t>
                      </a:r>
                    </a:p>
                  </a:txBody>
                  <a:tcPr marL="68575" marR="68575" marT="68575" marB="68575">
                    <a:solidFill>
                      <a:schemeClr val="lt1"/>
                    </a:solidFill>
                  </a:tcPr>
                </a:tc>
                <a:extLst>
                  <a:ext uri="{0D108BD9-81ED-4DB2-BD59-A6C34878D82A}">
                    <a16:rowId xmlns:a16="http://schemas.microsoft.com/office/drawing/2014/main" val="10001"/>
                  </a:ext>
                </a:extLst>
              </a:tr>
              <a:tr h="342875">
                <a:tc>
                  <a:txBody>
                    <a:bodyPr/>
                    <a:lstStyle/>
                    <a:p>
                      <a:pPr marL="0" marR="0" lvl="0" indent="-127000" algn="l" rtl="0">
                        <a:spcBef>
                          <a:spcPts val="0"/>
                        </a:spcBef>
                        <a:buClr>
                          <a:schemeClr val="dk1"/>
                        </a:buClr>
                        <a:buSzPts val="2000"/>
                        <a:buFont typeface="Calibri"/>
                        <a:buNone/>
                      </a:pPr>
                      <a:r>
                        <a:rPr lang="en-US" sz="2000" u="none" strike="noStrike" cap="none">
                          <a:latin typeface="Calibri"/>
                          <a:ea typeface="Calibri"/>
                          <a:cs typeface="Calibri"/>
                          <a:sym typeface="Calibri"/>
                        </a:rPr>
                        <a:t>Analysis</a:t>
                      </a:r>
                    </a:p>
                  </a:txBody>
                  <a:tcPr marL="68575" marR="68575" marT="68575" marB="68575">
                    <a:solidFill>
                      <a:schemeClr val="lt1"/>
                    </a:solidFill>
                  </a:tcPr>
                </a:tc>
                <a:tc>
                  <a:txBody>
                    <a:bodyPr/>
                    <a:lstStyle/>
                    <a:p>
                      <a:pPr marL="0" marR="0" lvl="0" indent="-127000" algn="l" rtl="0">
                        <a:spcBef>
                          <a:spcPts val="0"/>
                        </a:spcBef>
                        <a:buClr>
                          <a:schemeClr val="dk1"/>
                        </a:buClr>
                        <a:buSzPts val="2000"/>
                        <a:buFont typeface="Calibri"/>
                        <a:buNone/>
                      </a:pPr>
                      <a:r>
                        <a:rPr lang="en-US" sz="2000" u="none" strike="noStrike" cap="none">
                          <a:latin typeface="Calibri"/>
                          <a:ea typeface="Calibri"/>
                          <a:cs typeface="Calibri"/>
                          <a:sym typeface="Calibri"/>
                        </a:rPr>
                        <a:t>Vulnerability Discovery</a:t>
                      </a:r>
                    </a:p>
                  </a:txBody>
                  <a:tcPr marL="68575" marR="68575" marT="68575" marB="68575">
                    <a:solidFill>
                      <a:schemeClr val="lt1"/>
                    </a:solidFill>
                  </a:tcPr>
                </a:tc>
                <a:extLst>
                  <a:ext uri="{0D108BD9-81ED-4DB2-BD59-A6C34878D82A}">
                    <a16:rowId xmlns:a16="http://schemas.microsoft.com/office/drawing/2014/main" val="10002"/>
                  </a:ext>
                </a:extLst>
              </a:tr>
              <a:tr h="342875">
                <a:tc>
                  <a:txBody>
                    <a:bodyPr/>
                    <a:lstStyle/>
                    <a:p>
                      <a:pPr marL="0" marR="0" lvl="0" indent="-127000" algn="l" rtl="0">
                        <a:spcBef>
                          <a:spcPts val="0"/>
                        </a:spcBef>
                        <a:buClr>
                          <a:schemeClr val="dk1"/>
                        </a:buClr>
                        <a:buSzPts val="2000"/>
                        <a:buFont typeface="Calibri"/>
                        <a:buNone/>
                      </a:pPr>
                      <a:r>
                        <a:rPr lang="en-US" sz="2000" u="none" strike="noStrike" cap="none">
                          <a:latin typeface="Calibri"/>
                          <a:ea typeface="Calibri"/>
                          <a:cs typeface="Calibri"/>
                          <a:sym typeface="Calibri"/>
                        </a:rPr>
                        <a:t>Information Assurance</a:t>
                      </a:r>
                    </a:p>
                  </a:txBody>
                  <a:tcPr marL="68575" marR="68575" marT="68575" marB="68575">
                    <a:solidFill>
                      <a:schemeClr val="lt1"/>
                    </a:solidFill>
                  </a:tcPr>
                </a:tc>
                <a:tc>
                  <a:txBody>
                    <a:bodyPr/>
                    <a:lstStyle/>
                    <a:p>
                      <a:pPr marL="0" marR="0" lvl="0" indent="-127000" algn="l" rtl="0">
                        <a:spcBef>
                          <a:spcPts val="0"/>
                        </a:spcBef>
                        <a:buClr>
                          <a:schemeClr val="dk1"/>
                        </a:buClr>
                        <a:buSzPts val="2000"/>
                        <a:buFont typeface="Calibri"/>
                        <a:buNone/>
                      </a:pPr>
                      <a:r>
                        <a:rPr lang="en-US" sz="2000" u="none" strike="noStrike" cap="none">
                          <a:latin typeface="Calibri"/>
                          <a:ea typeface="Calibri"/>
                          <a:cs typeface="Calibri"/>
                          <a:sym typeface="Calibri"/>
                        </a:rPr>
                        <a:t>Vulnerability Analysis</a:t>
                      </a:r>
                    </a:p>
                  </a:txBody>
                  <a:tcPr marL="68575" marR="68575" marT="68575" marB="68575">
                    <a:solidFill>
                      <a:schemeClr val="lt1"/>
                    </a:solidFill>
                  </a:tcPr>
                </a:tc>
                <a:extLst>
                  <a:ext uri="{0D108BD9-81ED-4DB2-BD59-A6C34878D82A}">
                    <a16:rowId xmlns:a16="http://schemas.microsoft.com/office/drawing/2014/main" val="10003"/>
                  </a:ext>
                </a:extLst>
              </a:tr>
              <a:tr h="342875">
                <a:tc>
                  <a:txBody>
                    <a:bodyPr/>
                    <a:lstStyle/>
                    <a:p>
                      <a:pPr marL="0" marR="0" lvl="0" indent="-127000" algn="l" rtl="0">
                        <a:spcBef>
                          <a:spcPts val="0"/>
                        </a:spcBef>
                        <a:buClr>
                          <a:schemeClr val="dk1"/>
                        </a:buClr>
                        <a:buSzPts val="2000"/>
                        <a:buFont typeface="Calibri"/>
                        <a:buNone/>
                      </a:pPr>
                      <a:r>
                        <a:rPr lang="en-US" sz="2000" u="none" strike="noStrike" cap="none" dirty="0">
                          <a:latin typeface="Calibri"/>
                          <a:ea typeface="Calibri"/>
                          <a:cs typeface="Calibri"/>
                          <a:sym typeface="Calibri"/>
                        </a:rPr>
                        <a:t>Situational Awareness</a:t>
                      </a:r>
                    </a:p>
                  </a:txBody>
                  <a:tcPr marL="68575" marR="68575" marT="68575" marB="68575">
                    <a:solidFill>
                      <a:schemeClr val="lt1"/>
                    </a:solidFill>
                  </a:tcPr>
                </a:tc>
                <a:tc>
                  <a:txBody>
                    <a:bodyPr/>
                    <a:lstStyle/>
                    <a:p>
                      <a:pPr marL="0" marR="0" lvl="0" indent="-127000" algn="l" rtl="0">
                        <a:spcBef>
                          <a:spcPts val="0"/>
                        </a:spcBef>
                        <a:buClr>
                          <a:schemeClr val="dk1"/>
                        </a:buClr>
                        <a:buSzPts val="2000"/>
                        <a:buFont typeface="Calibri"/>
                        <a:buNone/>
                      </a:pPr>
                      <a:r>
                        <a:rPr lang="en-US" sz="2000" u="none" strike="noStrike" cap="none">
                          <a:latin typeface="Calibri"/>
                          <a:ea typeface="Calibri"/>
                          <a:cs typeface="Calibri"/>
                          <a:sym typeface="Calibri"/>
                        </a:rPr>
                        <a:t>Remediation</a:t>
                      </a:r>
                    </a:p>
                  </a:txBody>
                  <a:tcPr marL="68575" marR="68575" marT="68575" marB="68575">
                    <a:solidFill>
                      <a:schemeClr val="lt1"/>
                    </a:solidFill>
                  </a:tcPr>
                </a:tc>
                <a:extLst>
                  <a:ext uri="{0D108BD9-81ED-4DB2-BD59-A6C34878D82A}">
                    <a16:rowId xmlns:a16="http://schemas.microsoft.com/office/drawing/2014/main" val="10004"/>
                  </a:ext>
                </a:extLst>
              </a:tr>
              <a:tr h="342875">
                <a:tc>
                  <a:txBody>
                    <a:bodyPr/>
                    <a:lstStyle/>
                    <a:p>
                      <a:pPr marL="0" marR="0" lvl="0" indent="-127000" algn="l" rtl="0">
                        <a:spcBef>
                          <a:spcPts val="0"/>
                        </a:spcBef>
                        <a:buClr>
                          <a:schemeClr val="dk1"/>
                        </a:buClr>
                        <a:buSzPts val="2000"/>
                        <a:buFont typeface="Calibri"/>
                        <a:buNone/>
                      </a:pPr>
                      <a:r>
                        <a:rPr lang="en-US" sz="2000" u="none" strike="noStrike" cap="none">
                          <a:latin typeface="Calibri"/>
                          <a:ea typeface="Calibri"/>
                          <a:cs typeface="Calibri"/>
                          <a:sym typeface="Calibri"/>
                        </a:rPr>
                        <a:t>Outreach</a:t>
                      </a:r>
                    </a:p>
                  </a:txBody>
                  <a:tcPr marL="68575" marR="68575" marT="68575" marB="68575">
                    <a:solidFill>
                      <a:schemeClr val="lt1"/>
                    </a:solidFill>
                  </a:tcPr>
                </a:tc>
                <a:tc>
                  <a:txBody>
                    <a:bodyPr/>
                    <a:lstStyle/>
                    <a:p>
                      <a:pPr marL="0" marR="0" lvl="0" indent="-127000" algn="l" rtl="0">
                        <a:spcBef>
                          <a:spcPts val="0"/>
                        </a:spcBef>
                        <a:buClr>
                          <a:schemeClr val="dk1"/>
                        </a:buClr>
                        <a:buSzPts val="2000"/>
                        <a:buFont typeface="Calibri"/>
                        <a:buNone/>
                      </a:pPr>
                      <a:r>
                        <a:rPr lang="en-US" sz="2000" u="none" strike="noStrike" cap="none">
                          <a:latin typeface="Calibri"/>
                          <a:ea typeface="Calibri"/>
                          <a:cs typeface="Calibri"/>
                          <a:sym typeface="Calibri"/>
                        </a:rPr>
                        <a:t>Disclosure</a:t>
                      </a:r>
                    </a:p>
                  </a:txBody>
                  <a:tcPr marL="68575" marR="68575" marT="68575" marB="68575">
                    <a:solidFill>
                      <a:schemeClr val="lt1"/>
                    </a:solidFill>
                  </a:tcPr>
                </a:tc>
                <a:extLst>
                  <a:ext uri="{0D108BD9-81ED-4DB2-BD59-A6C34878D82A}">
                    <a16:rowId xmlns:a16="http://schemas.microsoft.com/office/drawing/2014/main" val="10005"/>
                  </a:ext>
                </a:extLst>
              </a:tr>
              <a:tr h="342875">
                <a:tc>
                  <a:txBody>
                    <a:bodyPr/>
                    <a:lstStyle/>
                    <a:p>
                      <a:pPr marL="0" marR="0" lvl="0" indent="-127000" algn="l" rtl="0">
                        <a:spcBef>
                          <a:spcPts val="0"/>
                        </a:spcBef>
                        <a:buClr>
                          <a:schemeClr val="dk1"/>
                        </a:buClr>
                        <a:buSzPts val="2000"/>
                        <a:buFont typeface="Calibri"/>
                        <a:buNone/>
                      </a:pPr>
                      <a:r>
                        <a:rPr lang="en-US" sz="2000" u="none" strike="noStrike" cap="none">
                          <a:latin typeface="Calibri"/>
                          <a:ea typeface="Calibri"/>
                          <a:cs typeface="Calibri"/>
                          <a:sym typeface="Calibri"/>
                        </a:rPr>
                        <a:t>Capability Development</a:t>
                      </a:r>
                    </a:p>
                  </a:txBody>
                  <a:tcPr marL="68575" marR="68575" marT="68575" marB="68575">
                    <a:solidFill>
                      <a:schemeClr val="lt1"/>
                    </a:solidFill>
                  </a:tcPr>
                </a:tc>
                <a:tc>
                  <a:txBody>
                    <a:bodyPr/>
                    <a:lstStyle/>
                    <a:p>
                      <a:pPr marL="0" marR="0" lvl="0" indent="-127000" algn="l" rtl="0">
                        <a:spcBef>
                          <a:spcPts val="0"/>
                        </a:spcBef>
                        <a:buClr>
                          <a:schemeClr val="dk1"/>
                        </a:buClr>
                        <a:buSzPts val="2000"/>
                        <a:buFont typeface="Calibri"/>
                        <a:buNone/>
                      </a:pPr>
                      <a:r>
                        <a:rPr lang="en-US" sz="2000" u="none" strike="noStrike" cap="none">
                          <a:latin typeface="Calibri"/>
                          <a:ea typeface="Calibri"/>
                          <a:cs typeface="Calibri"/>
                          <a:sym typeface="Calibri"/>
                        </a:rPr>
                        <a:t>Training &amp; Education</a:t>
                      </a:r>
                    </a:p>
                  </a:txBody>
                  <a:tcPr marL="68575" marR="68575" marT="68575" marB="68575">
                    <a:solidFill>
                      <a:schemeClr val="lt1"/>
                    </a:solidFill>
                  </a:tcPr>
                </a:tc>
                <a:extLst>
                  <a:ext uri="{0D108BD9-81ED-4DB2-BD59-A6C34878D82A}">
                    <a16:rowId xmlns:a16="http://schemas.microsoft.com/office/drawing/2014/main" val="10006"/>
                  </a:ext>
                </a:extLst>
              </a:tr>
              <a:tr h="342875">
                <a:tc>
                  <a:txBody>
                    <a:bodyPr/>
                    <a:lstStyle/>
                    <a:p>
                      <a:pPr marL="0" marR="0" lvl="0" indent="-127000" algn="l" rtl="0">
                        <a:spcBef>
                          <a:spcPts val="0"/>
                        </a:spcBef>
                        <a:buClr>
                          <a:schemeClr val="dk1"/>
                        </a:buClr>
                        <a:buSzPts val="2000"/>
                        <a:buFont typeface="Calibri"/>
                        <a:buNone/>
                      </a:pPr>
                      <a:r>
                        <a:rPr lang="en-US" sz="2000" u="none" strike="noStrike" cap="none">
                          <a:latin typeface="Calibri"/>
                          <a:ea typeface="Calibri"/>
                          <a:cs typeface="Calibri"/>
                          <a:sym typeface="Calibri"/>
                        </a:rPr>
                        <a:t>Research</a:t>
                      </a:r>
                    </a:p>
                  </a:txBody>
                  <a:tcPr marL="68575" marR="68575" marT="68575" marB="68575">
                    <a:solidFill>
                      <a:schemeClr val="lt1"/>
                    </a:solidFill>
                  </a:tcPr>
                </a:tc>
                <a:tc>
                  <a:txBody>
                    <a:bodyPr/>
                    <a:lstStyle/>
                    <a:p>
                      <a:pPr marL="0" marR="0" lvl="0" indent="-127000" algn="l" rtl="0">
                        <a:spcBef>
                          <a:spcPts val="0"/>
                        </a:spcBef>
                        <a:buClr>
                          <a:schemeClr val="dk1"/>
                        </a:buClr>
                        <a:buSzPts val="2000"/>
                        <a:buFont typeface="Arial"/>
                        <a:buNone/>
                      </a:pPr>
                      <a:endParaRPr sz="2000" u="none" strike="noStrike" cap="none">
                        <a:latin typeface="Calibri"/>
                        <a:ea typeface="Calibri"/>
                        <a:cs typeface="Calibri"/>
                        <a:sym typeface="Calibri"/>
                      </a:endParaRPr>
                    </a:p>
                  </a:txBody>
                  <a:tcPr marL="68575" marR="68575" marT="68575" marB="68575">
                    <a:solidFill>
                      <a:schemeClr val="lt1"/>
                    </a:solidFill>
                  </a:tcPr>
                </a:tc>
                <a:extLst>
                  <a:ext uri="{0D108BD9-81ED-4DB2-BD59-A6C34878D82A}">
                    <a16:rowId xmlns:a16="http://schemas.microsoft.com/office/drawing/2014/main" val="10007"/>
                  </a:ext>
                </a:extLst>
              </a:tr>
              <a:tr h="342875">
                <a:tc>
                  <a:txBody>
                    <a:bodyPr/>
                    <a:lstStyle/>
                    <a:p>
                      <a:pPr marL="0" marR="0" lvl="0" indent="-127000" algn="l" rtl="0">
                        <a:spcBef>
                          <a:spcPts val="0"/>
                        </a:spcBef>
                        <a:buClr>
                          <a:schemeClr val="dk1"/>
                        </a:buClr>
                        <a:buSzPts val="2000"/>
                        <a:buFont typeface="Calibri"/>
                        <a:buNone/>
                      </a:pPr>
                      <a:r>
                        <a:rPr lang="en-US" sz="2000" u="none" strike="noStrike" cap="none">
                          <a:latin typeface="Calibri"/>
                          <a:ea typeface="Calibri"/>
                          <a:cs typeface="Calibri"/>
                          <a:sym typeface="Calibri"/>
                        </a:rPr>
                        <a:t>Internal Services</a:t>
                      </a:r>
                    </a:p>
                  </a:txBody>
                  <a:tcPr marL="68575" marR="68575" marT="68575" marB="68575">
                    <a:solidFill>
                      <a:schemeClr val="lt1"/>
                    </a:solidFill>
                  </a:tcPr>
                </a:tc>
                <a:tc>
                  <a:txBody>
                    <a:bodyPr/>
                    <a:lstStyle/>
                    <a:p>
                      <a:pPr marL="0" marR="0" lvl="0" indent="-127000" algn="l" rtl="0">
                        <a:spcBef>
                          <a:spcPts val="0"/>
                        </a:spcBef>
                        <a:buClr>
                          <a:schemeClr val="dk1"/>
                        </a:buClr>
                        <a:buSzPts val="2000"/>
                        <a:buFont typeface="Arial"/>
                        <a:buNone/>
                      </a:pPr>
                      <a:endParaRPr sz="2000" u="none" strike="noStrike" cap="none" dirty="0">
                        <a:latin typeface="Calibri"/>
                        <a:ea typeface="Calibri"/>
                        <a:cs typeface="Calibri"/>
                        <a:sym typeface="Calibri"/>
                      </a:endParaRPr>
                    </a:p>
                  </a:txBody>
                  <a:tcPr marL="68575" marR="68575" marT="68575" marB="68575">
                    <a:solidFill>
                      <a:schemeClr val="lt1"/>
                    </a:solidFill>
                  </a:tcPr>
                </a:tc>
                <a:extLst>
                  <a:ext uri="{0D108BD9-81ED-4DB2-BD59-A6C34878D82A}">
                    <a16:rowId xmlns:a16="http://schemas.microsoft.com/office/drawing/2014/main" val="10008"/>
                  </a:ext>
                </a:extLst>
              </a:tr>
            </a:tbl>
          </a:graphicData>
        </a:graphic>
      </p:graphicFrame>
      <p:sp>
        <p:nvSpPr>
          <p:cNvPr id="432" name="Shape 432"/>
          <p:cNvSpPr txBox="1"/>
          <p:nvPr/>
        </p:nvSpPr>
        <p:spPr>
          <a:xfrm>
            <a:off x="457200" y="1143001"/>
            <a:ext cx="7113431" cy="765856"/>
          </a:xfrm>
          <a:prstGeom prst="rect">
            <a:avLst/>
          </a:prstGeom>
          <a:noFill/>
          <a:ln>
            <a:noFill/>
          </a:ln>
        </p:spPr>
        <p:txBody>
          <a:bodyPr wrap="square" lIns="68550" tIns="68550" rIns="68550" bIns="68550" anchor="t" anchorCtr="0">
            <a:noAutofit/>
          </a:bodyPr>
          <a:lstStyle/>
          <a:p>
            <a:pPr marL="0" marR="0" lvl="0" indent="0" algn="l" rtl="0">
              <a:spcBef>
                <a:spcPts val="0"/>
              </a:spcBef>
              <a:spcAft>
                <a:spcPts val="0"/>
              </a:spcAft>
              <a:buNone/>
            </a:pPr>
            <a:r>
              <a:rPr lang="en-US" sz="2400">
                <a:solidFill>
                  <a:schemeClr val="dk1"/>
                </a:solidFill>
                <a:latin typeface="Calibri"/>
                <a:ea typeface="Calibri"/>
                <a:cs typeface="Calibri"/>
                <a:sym typeface="Calibri"/>
              </a:rPr>
              <a:t>The FIRST Services Frameworks define typical services and enable a </a:t>
            </a:r>
            <a:r>
              <a:rPr lang="en-US" sz="2400" b="1">
                <a:solidFill>
                  <a:schemeClr val="dk1"/>
                </a:solidFill>
                <a:latin typeface="Calibri"/>
                <a:ea typeface="Calibri"/>
                <a:cs typeface="Calibri"/>
                <a:sym typeface="Calibri"/>
              </a:rPr>
              <a:t>common language</a:t>
            </a:r>
            <a:r>
              <a:rPr lang="en-US" sz="2400">
                <a:solidFill>
                  <a:schemeClr val="dk1"/>
                </a:solidFill>
                <a:latin typeface="Calibri"/>
                <a:ea typeface="Calibri"/>
                <a:cs typeface="Calibri"/>
                <a:sym typeface="Calibri"/>
              </a:rPr>
              <a:t> among teams.</a:t>
            </a:r>
          </a:p>
        </p:txBody>
      </p:sp>
      <p:sp>
        <p:nvSpPr>
          <p:cNvPr id="433" name="Shape 433"/>
          <p:cNvSpPr txBox="1">
            <a:spLocks noGrp="1"/>
          </p:cNvSpPr>
          <p:nvPr>
            <p:ph type="title"/>
          </p:nvPr>
        </p:nvSpPr>
        <p:spPr>
          <a:xfrm>
            <a:off x="457200" y="365126"/>
            <a:ext cx="8292704" cy="879475"/>
          </a:xfrm>
          <a:prstGeom prst="rect">
            <a:avLst/>
          </a:prstGeom>
          <a:noFill/>
          <a:ln>
            <a:noFill/>
          </a:ln>
        </p:spPr>
        <p:txBody>
          <a:bodyPr wrap="square" lIns="91425" tIns="91425" rIns="91425" bIns="91425" anchor="ctr" anchorCtr="0">
            <a:noAutofit/>
          </a:bodyPr>
          <a:lstStyle/>
          <a:p>
            <a:pPr marL="0" marR="0" lvl="0" indent="-88900" algn="l" rtl="0">
              <a:lnSpc>
                <a:spcPct val="90000"/>
              </a:lnSpc>
              <a:spcBef>
                <a:spcPts val="0"/>
              </a:spcBef>
              <a:spcAft>
                <a:spcPts val="0"/>
              </a:spcAft>
              <a:buClr>
                <a:schemeClr val="dk1"/>
              </a:buClr>
              <a:buSzPts val="1400"/>
              <a:buFont typeface="Lucida Sans"/>
              <a:buNone/>
            </a:pPr>
            <a:r>
              <a:rPr lang="en-US" sz="3000" b="1" i="0" u="none" strike="noStrike" cap="none">
                <a:solidFill>
                  <a:schemeClr val="dk1"/>
                </a:solidFill>
                <a:latin typeface="Calibri"/>
                <a:ea typeface="Calibri"/>
                <a:cs typeface="Calibri"/>
                <a:sym typeface="Calibri"/>
              </a:rPr>
              <a:t>Services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grpSp>
        <p:nvGrpSpPr>
          <p:cNvPr id="2" name="Group 1"/>
          <p:cNvGrpSpPr/>
          <p:nvPr/>
        </p:nvGrpSpPr>
        <p:grpSpPr>
          <a:xfrm>
            <a:off x="2010869" y="1099657"/>
            <a:ext cx="5072939" cy="4933101"/>
            <a:chOff x="2010869" y="1099657"/>
            <a:chExt cx="5072939" cy="4933101"/>
          </a:xfrm>
        </p:grpSpPr>
        <p:grpSp>
          <p:nvGrpSpPr>
            <p:cNvPr id="439" name="Shape 439"/>
            <p:cNvGrpSpPr/>
            <p:nvPr/>
          </p:nvGrpSpPr>
          <p:grpSpPr>
            <a:xfrm>
              <a:off x="2010869" y="2587908"/>
              <a:ext cx="2653376" cy="2455748"/>
              <a:chOff x="1924946" y="1469358"/>
              <a:chExt cx="2734664" cy="2667697"/>
            </a:xfrm>
          </p:grpSpPr>
          <p:sp>
            <p:nvSpPr>
              <p:cNvPr id="440" name="Shape 440"/>
              <p:cNvSpPr/>
              <p:nvPr/>
            </p:nvSpPr>
            <p:spPr>
              <a:xfrm rot="-2700000">
                <a:off x="2448280" y="1727374"/>
                <a:ext cx="1621029" cy="2151664"/>
              </a:xfrm>
              <a:custGeom>
                <a:avLst/>
                <a:gdLst/>
                <a:ahLst/>
                <a:cxnLst/>
                <a:rect l="0" t="0" r="0" b="0"/>
                <a:pathLst>
                  <a:path w="120000" h="120000" extrusionOk="0">
                    <a:moveTo>
                      <a:pt x="15360" y="103373"/>
                    </a:moveTo>
                    <a:cubicBezTo>
                      <a:pt x="15360" y="56746"/>
                      <a:pt x="60960" y="17710"/>
                      <a:pt x="120000" y="10481"/>
                    </a:cubicBezTo>
                    <a:cubicBezTo>
                      <a:pt x="117600" y="6867"/>
                      <a:pt x="114720" y="3253"/>
                      <a:pt x="111360" y="0"/>
                    </a:cubicBezTo>
                    <a:cubicBezTo>
                      <a:pt x="48000" y="10120"/>
                      <a:pt x="0" y="52409"/>
                      <a:pt x="0" y="103373"/>
                    </a:cubicBezTo>
                    <a:cubicBezTo>
                      <a:pt x="0" y="109156"/>
                      <a:pt x="480" y="114578"/>
                      <a:pt x="1440" y="119999"/>
                    </a:cubicBezTo>
                    <a:cubicBezTo>
                      <a:pt x="6240" y="117469"/>
                      <a:pt x="11040" y="115301"/>
                      <a:pt x="15840" y="113493"/>
                    </a:cubicBezTo>
                    <a:cubicBezTo>
                      <a:pt x="15840" y="110240"/>
                      <a:pt x="15360" y="106987"/>
                      <a:pt x="15360" y="103373"/>
                    </a:cubicBezTo>
                    <a:close/>
                  </a:path>
                </a:pathLst>
              </a:custGeom>
              <a:solidFill>
                <a:srgbClr val="274E13"/>
              </a:solidFill>
              <a:ln w="9525" cap="flat" cmpd="sng">
                <a:solidFill>
                  <a:srgbClr val="FFFFFF"/>
                </a:solidFill>
                <a:prstDash val="solid"/>
                <a:miter lim="8000"/>
                <a:headEnd type="none" w="med" len="med"/>
                <a:tailEnd type="none" w="med" len="med"/>
              </a:ln>
            </p:spPr>
            <p:txBody>
              <a:bodyPr wrap="square" lIns="68550" tIns="34275" rIns="68550" bIns="34275" anchor="t" anchorCtr="0">
                <a:noAutofit/>
              </a:bodyPr>
              <a:lstStyle/>
              <a:p>
                <a:pPr marL="0" marR="0" lvl="0" indent="0" algn="l" rtl="0">
                  <a:spcBef>
                    <a:spcPts val="0"/>
                  </a:spcBef>
                  <a:spcAft>
                    <a:spcPts val="0"/>
                  </a:spcAft>
                  <a:buNone/>
                </a:pPr>
                <a:endParaRPr sz="2400">
                  <a:solidFill>
                    <a:schemeClr val="lt1"/>
                  </a:solidFill>
                  <a:latin typeface="Calibri"/>
                  <a:ea typeface="Calibri"/>
                  <a:cs typeface="Calibri"/>
                  <a:sym typeface="Calibri"/>
                </a:endParaRPr>
              </a:p>
            </p:txBody>
          </p:sp>
          <p:sp>
            <p:nvSpPr>
              <p:cNvPr id="441" name="Shape 441"/>
              <p:cNvSpPr/>
              <p:nvPr/>
            </p:nvSpPr>
            <p:spPr>
              <a:xfrm rot="-2700000">
                <a:off x="2689034" y="1771298"/>
                <a:ext cx="1575643" cy="1769691"/>
              </a:xfrm>
              <a:custGeom>
                <a:avLst/>
                <a:gdLst/>
                <a:ahLst/>
                <a:cxnLst/>
                <a:rect l="0" t="0" r="0" b="0"/>
                <a:pathLst>
                  <a:path w="120000" h="120000" extrusionOk="0">
                    <a:moveTo>
                      <a:pt x="94488" y="64421"/>
                    </a:moveTo>
                    <a:cubicBezTo>
                      <a:pt x="102519" y="60210"/>
                      <a:pt x="111496" y="57684"/>
                      <a:pt x="120000" y="57263"/>
                    </a:cubicBezTo>
                    <a:cubicBezTo>
                      <a:pt x="119527" y="36631"/>
                      <a:pt x="113385" y="17263"/>
                      <a:pt x="102992" y="0"/>
                    </a:cubicBezTo>
                    <a:cubicBezTo>
                      <a:pt x="44881" y="8421"/>
                      <a:pt x="0" y="53894"/>
                      <a:pt x="0" y="108210"/>
                    </a:cubicBezTo>
                    <a:cubicBezTo>
                      <a:pt x="0" y="112421"/>
                      <a:pt x="472" y="116210"/>
                      <a:pt x="472" y="119999"/>
                    </a:cubicBezTo>
                    <a:cubicBezTo>
                      <a:pt x="20314" y="110736"/>
                      <a:pt x="42519" y="105684"/>
                      <a:pt x="66141" y="105263"/>
                    </a:cubicBezTo>
                    <a:cubicBezTo>
                      <a:pt x="67086" y="88842"/>
                      <a:pt x="77480" y="73263"/>
                      <a:pt x="94488" y="64421"/>
                    </a:cubicBezTo>
                    <a:close/>
                  </a:path>
                </a:pathLst>
              </a:custGeom>
              <a:solidFill>
                <a:srgbClr val="274E13"/>
              </a:solidFill>
              <a:ln w="9525" cap="flat" cmpd="sng">
                <a:solidFill>
                  <a:srgbClr val="FFFFFF"/>
                </a:solidFill>
                <a:prstDash val="solid"/>
                <a:miter lim="8000"/>
                <a:headEnd type="none" w="med" len="med"/>
                <a:tailEnd type="none" w="med" len="med"/>
              </a:ln>
            </p:spPr>
            <p:txBody>
              <a:bodyPr wrap="square" lIns="68550" tIns="34275" rIns="68550" bIns="34275" anchor="t" anchorCtr="0">
                <a:noAutofit/>
              </a:bodyPr>
              <a:lstStyle/>
              <a:p>
                <a:pPr marL="0" marR="0" lvl="0" indent="0" algn="l" rtl="0">
                  <a:spcBef>
                    <a:spcPts val="0"/>
                  </a:spcBef>
                  <a:spcAft>
                    <a:spcPts val="0"/>
                  </a:spcAft>
                  <a:buNone/>
                </a:pPr>
                <a:endParaRPr sz="2400">
                  <a:solidFill>
                    <a:schemeClr val="lt1"/>
                  </a:solidFill>
                  <a:latin typeface="Calibri"/>
                  <a:ea typeface="Calibri"/>
                  <a:cs typeface="Calibri"/>
                  <a:sym typeface="Calibri"/>
                </a:endParaRPr>
              </a:p>
            </p:txBody>
          </p:sp>
          <p:sp>
            <p:nvSpPr>
              <p:cNvPr id="442" name="Shape 442"/>
              <p:cNvSpPr txBox="1"/>
              <p:nvPr/>
            </p:nvSpPr>
            <p:spPr>
              <a:xfrm rot="-5400000">
                <a:off x="2727250" y="2311855"/>
                <a:ext cx="1415400" cy="563100"/>
              </a:xfrm>
              <a:prstGeom prst="rect">
                <a:avLst/>
              </a:prstGeom>
              <a:solidFill>
                <a:srgbClr val="274E13"/>
              </a:solidFill>
              <a:ln>
                <a:noFill/>
              </a:ln>
            </p:spPr>
            <p:txBody>
              <a:bodyPr wrap="square" lIns="68550" tIns="68550" rIns="68550" bIns="68550" anchor="ctr" anchorCtr="0">
                <a:noAutofit/>
              </a:bodyPr>
              <a:lstStyle/>
              <a:p>
                <a:pPr marL="0" marR="0" lvl="0" indent="0" algn="ctr" rtl="0">
                  <a:spcBef>
                    <a:spcPts val="0"/>
                  </a:spcBef>
                  <a:spcAft>
                    <a:spcPts val="0"/>
                  </a:spcAft>
                  <a:buNone/>
                </a:pPr>
                <a:r>
                  <a:rPr lang="en-US" sz="2400">
                    <a:solidFill>
                      <a:srgbClr val="FFFFFF"/>
                    </a:solidFill>
                    <a:latin typeface="Calibri"/>
                    <a:ea typeface="Calibri"/>
                    <a:cs typeface="Calibri"/>
                    <a:sym typeface="Calibri"/>
                  </a:rPr>
                  <a:t>Respond</a:t>
                </a:r>
              </a:p>
            </p:txBody>
          </p:sp>
        </p:grpSp>
        <p:grpSp>
          <p:nvGrpSpPr>
            <p:cNvPr id="443" name="Shape 443"/>
            <p:cNvGrpSpPr/>
            <p:nvPr/>
          </p:nvGrpSpPr>
          <p:grpSpPr>
            <a:xfrm>
              <a:off x="3429000" y="3505199"/>
              <a:ext cx="2589784" cy="2527559"/>
              <a:chOff x="3451411" y="2479847"/>
              <a:chExt cx="2669123" cy="2745705"/>
            </a:xfrm>
          </p:grpSpPr>
          <p:sp>
            <p:nvSpPr>
              <p:cNvPr id="444" name="Shape 444"/>
              <p:cNvSpPr/>
              <p:nvPr/>
            </p:nvSpPr>
            <p:spPr>
              <a:xfrm rot="-2700000">
                <a:off x="3709147" y="3080460"/>
                <a:ext cx="2153650" cy="1621060"/>
              </a:xfrm>
              <a:custGeom>
                <a:avLst/>
                <a:gdLst/>
                <a:ahLst/>
                <a:cxnLst/>
                <a:rect l="0" t="0" r="0" b="0"/>
                <a:pathLst>
                  <a:path w="120000" h="120000" extrusionOk="0">
                    <a:moveTo>
                      <a:pt x="103423" y="104640"/>
                    </a:moveTo>
                    <a:cubicBezTo>
                      <a:pt x="56576" y="104640"/>
                      <a:pt x="18018" y="59520"/>
                      <a:pt x="10810" y="0"/>
                    </a:cubicBezTo>
                    <a:cubicBezTo>
                      <a:pt x="6846" y="2400"/>
                      <a:pt x="3603" y="5280"/>
                      <a:pt x="0" y="8640"/>
                    </a:cubicBezTo>
                    <a:cubicBezTo>
                      <a:pt x="10090" y="72480"/>
                      <a:pt x="52612" y="120000"/>
                      <a:pt x="103423" y="120000"/>
                    </a:cubicBezTo>
                    <a:cubicBezTo>
                      <a:pt x="108828" y="120000"/>
                      <a:pt x="114594" y="119520"/>
                      <a:pt x="120000" y="118560"/>
                    </a:cubicBezTo>
                    <a:cubicBezTo>
                      <a:pt x="117477" y="113760"/>
                      <a:pt x="115315" y="108960"/>
                      <a:pt x="113513" y="104160"/>
                    </a:cubicBezTo>
                    <a:cubicBezTo>
                      <a:pt x="110270" y="104640"/>
                      <a:pt x="106666" y="104640"/>
                      <a:pt x="103423" y="104640"/>
                    </a:cubicBezTo>
                    <a:close/>
                  </a:path>
                </a:pathLst>
              </a:custGeom>
              <a:solidFill>
                <a:schemeClr val="accent5"/>
              </a:solidFill>
              <a:ln w="9525" cap="flat" cmpd="sng">
                <a:solidFill>
                  <a:schemeClr val="accent5"/>
                </a:solidFill>
                <a:prstDash val="solid"/>
                <a:miter lim="8000"/>
                <a:headEnd type="none" w="med" len="med"/>
                <a:tailEnd type="none" w="med" len="med"/>
              </a:ln>
            </p:spPr>
            <p:txBody>
              <a:bodyPr wrap="square" lIns="68550" tIns="34275" rIns="68550" bIns="34275" anchor="t" anchorCtr="0">
                <a:noAutofit/>
              </a:bodyPr>
              <a:lstStyle/>
              <a:p>
                <a:pPr marL="0" marR="0" lvl="0" indent="0" algn="l" rtl="0">
                  <a:spcBef>
                    <a:spcPts val="0"/>
                  </a:spcBef>
                  <a:spcAft>
                    <a:spcPts val="0"/>
                  </a:spcAft>
                  <a:buNone/>
                </a:pPr>
                <a:endParaRPr sz="2400">
                  <a:solidFill>
                    <a:schemeClr val="lt1"/>
                  </a:solidFill>
                  <a:latin typeface="Calibri"/>
                  <a:ea typeface="Calibri"/>
                  <a:cs typeface="Calibri"/>
                  <a:sym typeface="Calibri"/>
                </a:endParaRPr>
              </a:p>
            </p:txBody>
          </p:sp>
          <p:sp>
            <p:nvSpPr>
              <p:cNvPr id="445" name="Shape 445"/>
              <p:cNvSpPr/>
              <p:nvPr/>
            </p:nvSpPr>
            <p:spPr>
              <a:xfrm rot="-2700000">
                <a:off x="3773733" y="2873178"/>
                <a:ext cx="1764275" cy="1573502"/>
              </a:xfrm>
              <a:custGeom>
                <a:avLst/>
                <a:gdLst/>
                <a:ahLst/>
                <a:cxnLst/>
                <a:rect l="0" t="0" r="0" b="0"/>
                <a:pathLst>
                  <a:path w="120000" h="120000" extrusionOk="0">
                    <a:moveTo>
                      <a:pt x="63999" y="25511"/>
                    </a:moveTo>
                    <a:cubicBezTo>
                      <a:pt x="59789" y="17480"/>
                      <a:pt x="57684" y="8976"/>
                      <a:pt x="57263" y="0"/>
                    </a:cubicBezTo>
                    <a:cubicBezTo>
                      <a:pt x="36210" y="472"/>
                      <a:pt x="16842" y="6614"/>
                      <a:pt x="0" y="17007"/>
                    </a:cubicBezTo>
                    <a:cubicBezTo>
                      <a:pt x="8421" y="75590"/>
                      <a:pt x="53473" y="120000"/>
                      <a:pt x="108210" y="120000"/>
                    </a:cubicBezTo>
                    <a:cubicBezTo>
                      <a:pt x="112000" y="120000"/>
                      <a:pt x="116210" y="120000"/>
                      <a:pt x="119999" y="119527"/>
                    </a:cubicBezTo>
                    <a:cubicBezTo>
                      <a:pt x="110736" y="99685"/>
                      <a:pt x="105684" y="77480"/>
                      <a:pt x="105263" y="54330"/>
                    </a:cubicBezTo>
                    <a:cubicBezTo>
                      <a:pt x="88421" y="52913"/>
                      <a:pt x="72842" y="42992"/>
                      <a:pt x="63999" y="25511"/>
                    </a:cubicBezTo>
                    <a:close/>
                  </a:path>
                </a:pathLst>
              </a:custGeom>
              <a:solidFill>
                <a:schemeClr val="accent5"/>
              </a:solidFill>
              <a:ln w="9525" cap="flat" cmpd="sng">
                <a:solidFill>
                  <a:schemeClr val="accent5"/>
                </a:solidFill>
                <a:prstDash val="solid"/>
                <a:miter lim="8000"/>
                <a:headEnd type="none" w="med" len="med"/>
                <a:tailEnd type="none" w="med" len="med"/>
              </a:ln>
            </p:spPr>
            <p:txBody>
              <a:bodyPr wrap="square" lIns="68550" tIns="34275" rIns="68550" bIns="34275" anchor="t" anchorCtr="0">
                <a:noAutofit/>
              </a:bodyPr>
              <a:lstStyle/>
              <a:p>
                <a:pPr marL="0" marR="0" lvl="0" indent="0" algn="l" rtl="0">
                  <a:spcBef>
                    <a:spcPts val="0"/>
                  </a:spcBef>
                  <a:spcAft>
                    <a:spcPts val="0"/>
                  </a:spcAft>
                  <a:buNone/>
                </a:pPr>
                <a:endParaRPr sz="2400">
                  <a:solidFill>
                    <a:schemeClr val="lt1"/>
                  </a:solidFill>
                  <a:latin typeface="Calibri"/>
                  <a:ea typeface="Calibri"/>
                  <a:cs typeface="Calibri"/>
                  <a:sym typeface="Calibri"/>
                </a:endParaRPr>
              </a:p>
            </p:txBody>
          </p:sp>
          <p:sp>
            <p:nvSpPr>
              <p:cNvPr id="446" name="Shape 446"/>
              <p:cNvSpPr txBox="1"/>
              <p:nvPr/>
            </p:nvSpPr>
            <p:spPr>
              <a:xfrm>
                <a:off x="3929893" y="3427185"/>
                <a:ext cx="1286100" cy="563100"/>
              </a:xfrm>
              <a:prstGeom prst="rect">
                <a:avLst/>
              </a:prstGeom>
              <a:solidFill>
                <a:schemeClr val="accent5"/>
              </a:solidFill>
              <a:ln w="9525" cap="flat" cmpd="sng">
                <a:solidFill>
                  <a:schemeClr val="accent5"/>
                </a:solidFill>
                <a:prstDash val="solid"/>
                <a:round/>
                <a:headEnd type="none" w="med" len="med"/>
                <a:tailEnd type="none" w="med" len="med"/>
              </a:ln>
            </p:spPr>
            <p:txBody>
              <a:bodyPr wrap="square" lIns="68550" tIns="68550" rIns="68550" bIns="68550" anchor="ctr" anchorCtr="0">
                <a:noAutofit/>
              </a:bodyPr>
              <a:lstStyle/>
              <a:p>
                <a:pPr marL="0" marR="0" lvl="0" indent="0" algn="ctr" rtl="0">
                  <a:spcBef>
                    <a:spcPts val="0"/>
                  </a:spcBef>
                  <a:spcAft>
                    <a:spcPts val="0"/>
                  </a:spcAft>
                  <a:buNone/>
                </a:pPr>
                <a:r>
                  <a:rPr lang="en-US" sz="2400">
                    <a:solidFill>
                      <a:srgbClr val="FFFFFF"/>
                    </a:solidFill>
                    <a:latin typeface="Calibri"/>
                    <a:ea typeface="Calibri"/>
                    <a:cs typeface="Calibri"/>
                    <a:sym typeface="Calibri"/>
                  </a:rPr>
                  <a:t>Analyze</a:t>
                </a:r>
              </a:p>
            </p:txBody>
          </p:sp>
        </p:grpSp>
        <p:grpSp>
          <p:nvGrpSpPr>
            <p:cNvPr id="447" name="Shape 447"/>
            <p:cNvGrpSpPr/>
            <p:nvPr/>
          </p:nvGrpSpPr>
          <p:grpSpPr>
            <a:xfrm>
              <a:off x="4419596" y="2109861"/>
              <a:ext cx="2664212" cy="2453233"/>
              <a:chOff x="4481729" y="1012377"/>
              <a:chExt cx="2745834" cy="2664963"/>
            </a:xfrm>
          </p:grpSpPr>
          <p:sp>
            <p:nvSpPr>
              <p:cNvPr id="448" name="Shape 448"/>
              <p:cNvSpPr/>
              <p:nvPr/>
            </p:nvSpPr>
            <p:spPr>
              <a:xfrm rot="-2700000">
                <a:off x="5086500" y="1269027"/>
                <a:ext cx="1617163" cy="2151664"/>
              </a:xfrm>
              <a:custGeom>
                <a:avLst/>
                <a:gdLst/>
                <a:ahLst/>
                <a:cxnLst/>
                <a:rect l="0" t="0" r="0" b="0"/>
                <a:pathLst>
                  <a:path w="120000" h="120000" extrusionOk="0">
                    <a:moveTo>
                      <a:pt x="104640" y="16265"/>
                    </a:moveTo>
                    <a:cubicBezTo>
                      <a:pt x="104640" y="63253"/>
                      <a:pt x="59040" y="101927"/>
                      <a:pt x="0" y="109518"/>
                    </a:cubicBezTo>
                    <a:cubicBezTo>
                      <a:pt x="2400" y="113132"/>
                      <a:pt x="5280" y="116746"/>
                      <a:pt x="8640" y="119999"/>
                    </a:cubicBezTo>
                    <a:cubicBezTo>
                      <a:pt x="72000" y="109879"/>
                      <a:pt x="120000" y="67228"/>
                      <a:pt x="120000" y="16265"/>
                    </a:cubicBezTo>
                    <a:cubicBezTo>
                      <a:pt x="120000" y="10843"/>
                      <a:pt x="119040" y="5421"/>
                      <a:pt x="118080" y="0"/>
                    </a:cubicBezTo>
                    <a:cubicBezTo>
                      <a:pt x="113760" y="2168"/>
                      <a:pt x="108480" y="4337"/>
                      <a:pt x="103680" y="6506"/>
                    </a:cubicBezTo>
                    <a:cubicBezTo>
                      <a:pt x="104160" y="9759"/>
                      <a:pt x="104640" y="13012"/>
                      <a:pt x="104640" y="16265"/>
                    </a:cubicBezTo>
                    <a:close/>
                  </a:path>
                </a:pathLst>
              </a:custGeom>
              <a:solidFill>
                <a:schemeClr val="accent4"/>
              </a:solidFill>
              <a:ln w="9525" cap="flat" cmpd="sng">
                <a:solidFill>
                  <a:schemeClr val="accent4"/>
                </a:solidFill>
                <a:prstDash val="solid"/>
                <a:miter lim="8000"/>
                <a:headEnd type="none" w="med" len="med"/>
                <a:tailEnd type="none" w="med" len="med"/>
              </a:ln>
            </p:spPr>
            <p:txBody>
              <a:bodyPr wrap="square" lIns="68550" tIns="34275" rIns="68550" bIns="34275" anchor="t" anchorCtr="0">
                <a:noAutofit/>
              </a:bodyPr>
              <a:lstStyle/>
              <a:p>
                <a:pPr marL="0" marR="0" lvl="0" indent="0" algn="l" rtl="0">
                  <a:spcBef>
                    <a:spcPts val="0"/>
                  </a:spcBef>
                  <a:spcAft>
                    <a:spcPts val="0"/>
                  </a:spcAft>
                  <a:buNone/>
                </a:pPr>
                <a:endParaRPr sz="2400">
                  <a:solidFill>
                    <a:schemeClr val="lt1"/>
                  </a:solidFill>
                  <a:latin typeface="Calibri"/>
                  <a:ea typeface="Calibri"/>
                  <a:cs typeface="Calibri"/>
                  <a:sym typeface="Calibri"/>
                </a:endParaRPr>
              </a:p>
            </p:txBody>
          </p:sp>
          <p:sp>
            <p:nvSpPr>
              <p:cNvPr id="449" name="Shape 449"/>
              <p:cNvSpPr/>
              <p:nvPr/>
            </p:nvSpPr>
            <p:spPr>
              <a:xfrm rot="-2700000">
                <a:off x="4874704" y="1604373"/>
                <a:ext cx="1579339" cy="1765685"/>
              </a:xfrm>
              <a:custGeom>
                <a:avLst/>
                <a:gdLst/>
                <a:ahLst/>
                <a:cxnLst/>
                <a:rect l="0" t="0" r="0" b="0"/>
                <a:pathLst>
                  <a:path w="120000" h="120000" extrusionOk="0">
                    <a:moveTo>
                      <a:pt x="25039" y="56000"/>
                    </a:moveTo>
                    <a:cubicBezTo>
                      <a:pt x="17480" y="59789"/>
                      <a:pt x="8503" y="62315"/>
                      <a:pt x="0" y="62736"/>
                    </a:cubicBezTo>
                    <a:cubicBezTo>
                      <a:pt x="472" y="83368"/>
                      <a:pt x="6614" y="102736"/>
                      <a:pt x="17007" y="119999"/>
                    </a:cubicBezTo>
                    <a:cubicBezTo>
                      <a:pt x="75118" y="111157"/>
                      <a:pt x="120000" y="66105"/>
                      <a:pt x="120000" y="11368"/>
                    </a:cubicBezTo>
                    <a:cubicBezTo>
                      <a:pt x="120000" y="7578"/>
                      <a:pt x="119527" y="3789"/>
                      <a:pt x="119055" y="0"/>
                    </a:cubicBezTo>
                    <a:cubicBezTo>
                      <a:pt x="99685" y="8842"/>
                      <a:pt x="77480" y="14315"/>
                      <a:pt x="53858" y="14315"/>
                    </a:cubicBezTo>
                    <a:cubicBezTo>
                      <a:pt x="52913" y="31157"/>
                      <a:pt x="42519" y="46736"/>
                      <a:pt x="25039" y="56000"/>
                    </a:cubicBezTo>
                    <a:close/>
                  </a:path>
                </a:pathLst>
              </a:custGeom>
              <a:solidFill>
                <a:schemeClr val="accent4"/>
              </a:solidFill>
              <a:ln w="9525" cap="flat" cmpd="sng">
                <a:solidFill>
                  <a:schemeClr val="accent4"/>
                </a:solidFill>
                <a:prstDash val="solid"/>
                <a:miter lim="8000"/>
                <a:headEnd type="none" w="med" len="med"/>
                <a:tailEnd type="none" w="med" len="med"/>
              </a:ln>
            </p:spPr>
            <p:txBody>
              <a:bodyPr wrap="square" lIns="68550" tIns="34275" rIns="68550" bIns="34275" anchor="t" anchorCtr="0">
                <a:noAutofit/>
              </a:bodyPr>
              <a:lstStyle/>
              <a:p>
                <a:pPr marL="0" marR="0" lvl="0" indent="0" algn="l" rtl="0">
                  <a:spcBef>
                    <a:spcPts val="0"/>
                  </a:spcBef>
                  <a:spcAft>
                    <a:spcPts val="0"/>
                  </a:spcAft>
                  <a:buNone/>
                </a:pPr>
                <a:endParaRPr sz="2400">
                  <a:solidFill>
                    <a:schemeClr val="lt1"/>
                  </a:solidFill>
                  <a:latin typeface="Calibri"/>
                  <a:ea typeface="Calibri"/>
                  <a:cs typeface="Calibri"/>
                  <a:sym typeface="Calibri"/>
                </a:endParaRPr>
              </a:p>
            </p:txBody>
          </p:sp>
          <p:sp>
            <p:nvSpPr>
              <p:cNvPr id="450" name="Shape 450"/>
              <p:cNvSpPr txBox="1"/>
              <p:nvPr/>
            </p:nvSpPr>
            <p:spPr>
              <a:xfrm rot="5400000">
                <a:off x="5117795" y="2323046"/>
                <a:ext cx="1182300" cy="563100"/>
              </a:xfrm>
              <a:prstGeom prst="rect">
                <a:avLst/>
              </a:prstGeom>
              <a:solidFill>
                <a:schemeClr val="accent4"/>
              </a:solidFill>
              <a:ln w="9525" cap="flat" cmpd="sng">
                <a:solidFill>
                  <a:schemeClr val="accent4"/>
                </a:solidFill>
                <a:prstDash val="solid"/>
                <a:round/>
                <a:headEnd type="none" w="med" len="med"/>
                <a:tailEnd type="none" w="med" len="med"/>
              </a:ln>
            </p:spPr>
            <p:txBody>
              <a:bodyPr wrap="square" lIns="68550" tIns="68550" rIns="68550" bIns="68550" anchor="ctr" anchorCtr="0">
                <a:noAutofit/>
              </a:bodyPr>
              <a:lstStyle/>
              <a:p>
                <a:pPr marL="0" marR="0" lvl="0" indent="0" algn="ctr" rtl="0">
                  <a:spcBef>
                    <a:spcPts val="0"/>
                  </a:spcBef>
                  <a:spcAft>
                    <a:spcPts val="0"/>
                  </a:spcAft>
                  <a:buNone/>
                </a:pPr>
                <a:r>
                  <a:rPr lang="en-US" sz="2400">
                    <a:solidFill>
                      <a:srgbClr val="FFFFFF"/>
                    </a:solidFill>
                    <a:latin typeface="Calibri"/>
                    <a:ea typeface="Calibri"/>
                    <a:cs typeface="Calibri"/>
                    <a:sym typeface="Calibri"/>
                  </a:rPr>
                  <a:t>Triage</a:t>
                </a:r>
              </a:p>
            </p:txBody>
          </p:sp>
        </p:grpSp>
        <p:grpSp>
          <p:nvGrpSpPr>
            <p:cNvPr id="451" name="Shape 451"/>
            <p:cNvGrpSpPr/>
            <p:nvPr/>
          </p:nvGrpSpPr>
          <p:grpSpPr>
            <a:xfrm>
              <a:off x="3062695" y="1099657"/>
              <a:ext cx="2576105" cy="2539476"/>
              <a:chOff x="3026171" y="-95254"/>
              <a:chExt cx="2655025" cy="2758651"/>
            </a:xfrm>
          </p:grpSpPr>
          <p:sp>
            <p:nvSpPr>
              <p:cNvPr id="452" name="Shape 452"/>
              <p:cNvSpPr/>
              <p:nvPr/>
            </p:nvSpPr>
            <p:spPr>
              <a:xfrm rot="-2700000">
                <a:off x="3282650" y="425906"/>
                <a:ext cx="2142068" cy="1612705"/>
              </a:xfrm>
              <a:custGeom>
                <a:avLst/>
                <a:gdLst/>
                <a:ahLst/>
                <a:cxnLst/>
                <a:rect l="0" t="0" r="0" b="0"/>
                <a:pathLst>
                  <a:path w="120000" h="120000" extrusionOk="0">
                    <a:moveTo>
                      <a:pt x="16314" y="15421"/>
                    </a:moveTo>
                    <a:cubicBezTo>
                      <a:pt x="63081" y="15421"/>
                      <a:pt x="101873" y="60722"/>
                      <a:pt x="109486" y="120000"/>
                    </a:cubicBezTo>
                    <a:cubicBezTo>
                      <a:pt x="113111" y="117590"/>
                      <a:pt x="116737" y="114698"/>
                      <a:pt x="120000" y="111325"/>
                    </a:cubicBezTo>
                    <a:cubicBezTo>
                      <a:pt x="109848" y="47710"/>
                      <a:pt x="67432" y="0"/>
                      <a:pt x="16314" y="0"/>
                    </a:cubicBezTo>
                    <a:cubicBezTo>
                      <a:pt x="10513" y="0"/>
                      <a:pt x="5075" y="481"/>
                      <a:pt x="0" y="1445"/>
                    </a:cubicBezTo>
                    <a:cubicBezTo>
                      <a:pt x="2175" y="6265"/>
                      <a:pt x="4350" y="11084"/>
                      <a:pt x="6163" y="15903"/>
                    </a:cubicBezTo>
                    <a:cubicBezTo>
                      <a:pt x="9425" y="15421"/>
                      <a:pt x="13051" y="15421"/>
                      <a:pt x="16314" y="15421"/>
                    </a:cubicBezTo>
                    <a:close/>
                  </a:path>
                </a:pathLst>
              </a:custGeom>
              <a:solidFill>
                <a:schemeClr val="accent6"/>
              </a:solidFill>
              <a:ln w="9525" cap="flat" cmpd="sng">
                <a:solidFill>
                  <a:schemeClr val="accent6"/>
                </a:solidFill>
                <a:prstDash val="solid"/>
                <a:miter lim="8000"/>
                <a:headEnd type="none" w="med" len="med"/>
                <a:tailEnd type="none" w="med" len="med"/>
              </a:ln>
            </p:spPr>
            <p:txBody>
              <a:bodyPr wrap="square" lIns="68550" tIns="34275" rIns="68550" bIns="34275" anchor="t" anchorCtr="0">
                <a:noAutofit/>
              </a:bodyPr>
              <a:lstStyle/>
              <a:p>
                <a:pPr marL="0" marR="0" lvl="0" indent="0" algn="l" rtl="0">
                  <a:spcBef>
                    <a:spcPts val="0"/>
                  </a:spcBef>
                  <a:spcAft>
                    <a:spcPts val="0"/>
                  </a:spcAft>
                  <a:buNone/>
                </a:pPr>
                <a:endParaRPr sz="2400">
                  <a:solidFill>
                    <a:schemeClr val="lt1"/>
                  </a:solidFill>
                  <a:latin typeface="Calibri"/>
                  <a:ea typeface="Calibri"/>
                  <a:cs typeface="Calibri"/>
                  <a:sym typeface="Calibri"/>
                </a:endParaRPr>
              </a:p>
            </p:txBody>
          </p:sp>
          <p:sp>
            <p:nvSpPr>
              <p:cNvPr id="453" name="Shape 453"/>
              <p:cNvSpPr/>
              <p:nvPr/>
            </p:nvSpPr>
            <p:spPr>
              <a:xfrm rot="-2700000">
                <a:off x="3599956" y="695260"/>
                <a:ext cx="1767975" cy="1573496"/>
              </a:xfrm>
              <a:custGeom>
                <a:avLst/>
                <a:gdLst/>
                <a:ahLst/>
                <a:cxnLst/>
                <a:rect l="0" t="0" r="0" b="0"/>
                <a:pathLst>
                  <a:path w="120000" h="120000" extrusionOk="0">
                    <a:moveTo>
                      <a:pt x="11789" y="0"/>
                    </a:moveTo>
                    <a:cubicBezTo>
                      <a:pt x="7999" y="0"/>
                      <a:pt x="3789" y="0"/>
                      <a:pt x="0" y="474"/>
                    </a:cubicBezTo>
                    <a:cubicBezTo>
                      <a:pt x="9263" y="20395"/>
                      <a:pt x="14315" y="42687"/>
                      <a:pt x="14736" y="66403"/>
                    </a:cubicBezTo>
                    <a:cubicBezTo>
                      <a:pt x="31157" y="67351"/>
                      <a:pt x="47157" y="77312"/>
                      <a:pt x="56000" y="94861"/>
                    </a:cubicBezTo>
                    <a:cubicBezTo>
                      <a:pt x="60210" y="102924"/>
                      <a:pt x="62315" y="111462"/>
                      <a:pt x="62736" y="120000"/>
                    </a:cubicBezTo>
                    <a:cubicBezTo>
                      <a:pt x="83368" y="119525"/>
                      <a:pt x="102736" y="113359"/>
                      <a:pt x="119999" y="102924"/>
                    </a:cubicBezTo>
                    <a:cubicBezTo>
                      <a:pt x="111157" y="44584"/>
                      <a:pt x="66105" y="0"/>
                      <a:pt x="11789" y="0"/>
                    </a:cubicBezTo>
                    <a:close/>
                  </a:path>
                </a:pathLst>
              </a:custGeom>
              <a:solidFill>
                <a:schemeClr val="accent6"/>
              </a:solidFill>
              <a:ln w="9525" cap="flat" cmpd="sng">
                <a:solidFill>
                  <a:schemeClr val="accent6"/>
                </a:solidFill>
                <a:prstDash val="solid"/>
                <a:miter lim="8000"/>
                <a:headEnd type="none" w="med" len="med"/>
                <a:tailEnd type="none" w="med" len="med"/>
              </a:ln>
            </p:spPr>
            <p:txBody>
              <a:bodyPr wrap="square" lIns="68550" tIns="34275" rIns="68550" bIns="34275" anchor="t" anchorCtr="0">
                <a:noAutofit/>
              </a:bodyPr>
              <a:lstStyle/>
              <a:p>
                <a:pPr marL="0" marR="0" lvl="0" indent="0" algn="l" rtl="0">
                  <a:spcBef>
                    <a:spcPts val="0"/>
                  </a:spcBef>
                  <a:spcAft>
                    <a:spcPts val="0"/>
                  </a:spcAft>
                  <a:buNone/>
                </a:pPr>
                <a:endParaRPr sz="2400">
                  <a:solidFill>
                    <a:schemeClr val="lt1"/>
                  </a:solidFill>
                  <a:latin typeface="Calibri"/>
                  <a:ea typeface="Calibri"/>
                  <a:cs typeface="Calibri"/>
                  <a:sym typeface="Calibri"/>
                </a:endParaRPr>
              </a:p>
            </p:txBody>
          </p:sp>
          <p:sp>
            <p:nvSpPr>
              <p:cNvPr id="454" name="Shape 454"/>
              <p:cNvSpPr txBox="1"/>
              <p:nvPr/>
            </p:nvSpPr>
            <p:spPr>
              <a:xfrm>
                <a:off x="3781509" y="1153141"/>
                <a:ext cx="1503300" cy="563100"/>
              </a:xfrm>
              <a:prstGeom prst="rect">
                <a:avLst/>
              </a:prstGeom>
              <a:solidFill>
                <a:schemeClr val="accent6"/>
              </a:solidFill>
              <a:ln w="9525" cap="flat" cmpd="sng">
                <a:solidFill>
                  <a:schemeClr val="accent6"/>
                </a:solidFill>
                <a:prstDash val="solid"/>
                <a:round/>
                <a:headEnd type="none" w="med" len="med"/>
                <a:tailEnd type="none" w="med" len="med"/>
              </a:ln>
            </p:spPr>
            <p:txBody>
              <a:bodyPr wrap="square" lIns="68550" tIns="68550" rIns="68550" bIns="68550" anchor="ctr" anchorCtr="0">
                <a:noAutofit/>
              </a:bodyPr>
              <a:lstStyle/>
              <a:p>
                <a:pPr marL="0" marR="0" lvl="0" indent="0" algn="ctr" rtl="0">
                  <a:spcBef>
                    <a:spcPts val="0"/>
                  </a:spcBef>
                  <a:spcAft>
                    <a:spcPts val="0"/>
                  </a:spcAft>
                  <a:buNone/>
                </a:pPr>
                <a:r>
                  <a:rPr lang="en-US" sz="2400" dirty="0">
                    <a:solidFill>
                      <a:srgbClr val="38761D"/>
                    </a:solidFill>
                    <a:latin typeface="Calibri"/>
                    <a:ea typeface="Calibri"/>
                    <a:cs typeface="Calibri"/>
                    <a:sym typeface="Calibri"/>
                  </a:rPr>
                  <a:t>Detect</a:t>
                </a:r>
              </a:p>
            </p:txBody>
          </p:sp>
        </p:grpSp>
      </p:grpSp>
      <p:sp>
        <p:nvSpPr>
          <p:cNvPr id="455" name="Shape 455"/>
          <p:cNvSpPr txBox="1">
            <a:spLocks noGrp="1"/>
          </p:cNvSpPr>
          <p:nvPr>
            <p:ph type="title"/>
          </p:nvPr>
        </p:nvSpPr>
        <p:spPr>
          <a:xfrm>
            <a:off x="457200" y="365126"/>
            <a:ext cx="8292704" cy="879475"/>
          </a:xfrm>
          <a:prstGeom prst="rect">
            <a:avLst/>
          </a:prstGeom>
          <a:noFill/>
          <a:ln>
            <a:noFill/>
          </a:ln>
        </p:spPr>
        <p:txBody>
          <a:bodyPr wrap="square" lIns="91425" tIns="91425" rIns="91425" bIns="91425" anchor="ctr" anchorCtr="0">
            <a:noAutofit/>
          </a:bodyPr>
          <a:lstStyle/>
          <a:p>
            <a:pPr marL="0" marR="0" lvl="0" indent="-88900" algn="l" rtl="0">
              <a:lnSpc>
                <a:spcPct val="90000"/>
              </a:lnSpc>
              <a:spcBef>
                <a:spcPts val="0"/>
              </a:spcBef>
              <a:spcAft>
                <a:spcPts val="0"/>
              </a:spcAft>
              <a:buClr>
                <a:schemeClr val="dk1"/>
              </a:buClr>
              <a:buSzPts val="1400"/>
              <a:buFont typeface="Lucida Sans"/>
              <a:buNone/>
            </a:pPr>
            <a:r>
              <a:rPr lang="en-US" sz="3000" b="1" i="0" u="none" strike="noStrike" cap="none">
                <a:solidFill>
                  <a:schemeClr val="dk1"/>
                </a:solidFill>
                <a:latin typeface="Calibri"/>
                <a:ea typeface="Calibri"/>
                <a:cs typeface="Calibri"/>
                <a:sym typeface="Calibri"/>
              </a:rPr>
              <a:t>Typical workflow</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sp>
        <p:nvSpPr>
          <p:cNvPr id="461" name="Shape 461"/>
          <p:cNvSpPr txBox="1">
            <a:spLocks noGrp="1"/>
          </p:cNvSpPr>
          <p:nvPr>
            <p:ph type="body" idx="1"/>
          </p:nvPr>
        </p:nvSpPr>
        <p:spPr>
          <a:xfrm>
            <a:off x="514350" y="1943100"/>
            <a:ext cx="7943850" cy="3229425"/>
          </a:xfrm>
          <a:prstGeom prst="rect">
            <a:avLst/>
          </a:prstGeom>
          <a:noFill/>
          <a:ln>
            <a:noFill/>
          </a:ln>
        </p:spPr>
        <p:txBody>
          <a:bodyPr wrap="square" lIns="68550" tIns="68550" rIns="68550" bIns="68550" anchor="t" anchorCtr="0">
            <a:noAutofit/>
          </a:bodyPr>
          <a:lstStyle/>
          <a:p>
            <a:pPr marL="323850" marR="0" lvl="0" indent="-285750" algn="l" rtl="0">
              <a:lnSpc>
                <a:spcPct val="114000"/>
              </a:lnSpc>
              <a:spcBef>
                <a:spcPts val="0"/>
              </a:spcBef>
              <a:spcAft>
                <a:spcPts val="0"/>
              </a:spcAft>
              <a:buClr>
                <a:srgbClr val="000000"/>
              </a:buClr>
              <a:buSzPts val="2800"/>
              <a:buFont typeface="Arial"/>
              <a:buChar char="•"/>
            </a:pPr>
            <a:r>
              <a:rPr lang="en-US" sz="2400" b="0" i="0" u="none" strike="noStrike" cap="none" dirty="0">
                <a:solidFill>
                  <a:srgbClr val="000000"/>
                </a:solidFill>
                <a:latin typeface="Calibri"/>
                <a:ea typeface="Calibri"/>
                <a:cs typeface="Calibri"/>
                <a:sym typeface="Calibri"/>
              </a:rPr>
              <a:t>Incidents ignore borders</a:t>
            </a:r>
          </a:p>
          <a:p>
            <a:pPr marL="323850" marR="0" lvl="0" indent="-285750" algn="l" rtl="0">
              <a:lnSpc>
                <a:spcPct val="114000"/>
              </a:lnSpc>
              <a:spcBef>
                <a:spcPts val="0"/>
              </a:spcBef>
              <a:spcAft>
                <a:spcPts val="0"/>
              </a:spcAft>
              <a:buClr>
                <a:srgbClr val="000000"/>
              </a:buClr>
              <a:buSzPts val="2800"/>
              <a:buFont typeface="Arial"/>
              <a:buChar char="•"/>
            </a:pPr>
            <a:r>
              <a:rPr lang="en-US" sz="2400" b="0" i="0" u="none" strike="noStrike" cap="none" dirty="0">
                <a:solidFill>
                  <a:srgbClr val="000000"/>
                </a:solidFill>
                <a:latin typeface="Calibri"/>
                <a:ea typeface="Calibri"/>
                <a:cs typeface="Calibri"/>
                <a:sym typeface="Calibri"/>
              </a:rPr>
              <a:t>Speed is of the essence</a:t>
            </a:r>
          </a:p>
          <a:p>
            <a:pPr marL="323850" marR="0" lvl="0" indent="-285750" algn="l" rtl="0">
              <a:lnSpc>
                <a:spcPct val="114000"/>
              </a:lnSpc>
              <a:spcBef>
                <a:spcPts val="0"/>
              </a:spcBef>
              <a:spcAft>
                <a:spcPts val="0"/>
              </a:spcAft>
              <a:buClr>
                <a:srgbClr val="000000"/>
              </a:buClr>
              <a:buSzPts val="2800"/>
              <a:buFont typeface="Arial"/>
              <a:buChar char="•"/>
            </a:pPr>
            <a:r>
              <a:rPr lang="en-US" sz="2400" b="0" i="0" u="none" strike="noStrike" cap="none" dirty="0">
                <a:solidFill>
                  <a:srgbClr val="000000"/>
                </a:solidFill>
                <a:latin typeface="Calibri"/>
                <a:ea typeface="Calibri"/>
                <a:cs typeface="Calibri"/>
                <a:sym typeface="Calibri"/>
              </a:rPr>
              <a:t>CSIRTs are often information exchange mechanisms</a:t>
            </a:r>
          </a:p>
          <a:p>
            <a:pPr marL="323850" marR="0" lvl="0" indent="-285750" algn="l" rtl="0">
              <a:lnSpc>
                <a:spcPct val="114000"/>
              </a:lnSpc>
              <a:spcBef>
                <a:spcPts val="0"/>
              </a:spcBef>
              <a:spcAft>
                <a:spcPts val="0"/>
              </a:spcAft>
              <a:buClr>
                <a:srgbClr val="000000"/>
              </a:buClr>
              <a:buSzPts val="2800"/>
              <a:buFont typeface="Arial"/>
              <a:buChar char="•"/>
            </a:pPr>
            <a:r>
              <a:rPr lang="en-US" sz="2400" b="0" i="0" u="none" strike="noStrike" cap="none" dirty="0">
                <a:solidFill>
                  <a:srgbClr val="000000"/>
                </a:solidFill>
                <a:latin typeface="Calibri"/>
                <a:ea typeface="Calibri"/>
                <a:cs typeface="Calibri"/>
                <a:sym typeface="Calibri"/>
              </a:rPr>
              <a:t>Privacy must be respected</a:t>
            </a:r>
          </a:p>
          <a:p>
            <a:pPr marL="323850" marR="0" lvl="0" indent="-285750" algn="l" rtl="0">
              <a:lnSpc>
                <a:spcPct val="114000"/>
              </a:lnSpc>
              <a:spcBef>
                <a:spcPts val="0"/>
              </a:spcBef>
              <a:spcAft>
                <a:spcPts val="0"/>
              </a:spcAft>
              <a:buClr>
                <a:srgbClr val="000000"/>
              </a:buClr>
              <a:buSzPts val="2800"/>
              <a:buFont typeface="Arial"/>
              <a:buChar char="•"/>
            </a:pPr>
            <a:r>
              <a:rPr lang="en-US" sz="2400" b="0" i="0" u="none" strike="noStrike" cap="none" dirty="0">
                <a:solidFill>
                  <a:srgbClr val="000000"/>
                </a:solidFill>
                <a:latin typeface="Calibri"/>
                <a:ea typeface="Calibri"/>
                <a:cs typeface="Calibri"/>
                <a:sym typeface="Calibri"/>
              </a:rPr>
              <a:t>Other stakeholders must be identified and involved</a:t>
            </a:r>
          </a:p>
        </p:txBody>
      </p:sp>
      <p:sp>
        <p:nvSpPr>
          <p:cNvPr id="462" name="Shape 462"/>
          <p:cNvSpPr txBox="1">
            <a:spLocks noGrp="1"/>
          </p:cNvSpPr>
          <p:nvPr>
            <p:ph type="title"/>
          </p:nvPr>
        </p:nvSpPr>
        <p:spPr>
          <a:xfrm>
            <a:off x="457200" y="365126"/>
            <a:ext cx="8292704" cy="879475"/>
          </a:xfrm>
          <a:prstGeom prst="rect">
            <a:avLst/>
          </a:prstGeom>
          <a:noFill/>
          <a:ln>
            <a:noFill/>
          </a:ln>
        </p:spPr>
        <p:txBody>
          <a:bodyPr wrap="square" lIns="91425" tIns="91425" rIns="91425" bIns="91425" anchor="ctr" anchorCtr="0">
            <a:noAutofit/>
          </a:bodyPr>
          <a:lstStyle/>
          <a:p>
            <a:pPr marL="0" marR="0" lvl="0" indent="-88900" algn="l" rtl="0">
              <a:lnSpc>
                <a:spcPct val="90000"/>
              </a:lnSpc>
              <a:spcBef>
                <a:spcPts val="0"/>
              </a:spcBef>
              <a:spcAft>
                <a:spcPts val="0"/>
              </a:spcAft>
              <a:buClr>
                <a:schemeClr val="dk1"/>
              </a:buClr>
              <a:buSzPts val="1400"/>
              <a:buFont typeface="Lucida Sans"/>
              <a:buNone/>
            </a:pPr>
            <a:r>
              <a:rPr lang="en-US" sz="3000" b="1" i="0" u="none" strike="noStrike" cap="none">
                <a:solidFill>
                  <a:schemeClr val="dk1"/>
                </a:solidFill>
                <a:latin typeface="Calibri"/>
                <a:ea typeface="Calibri"/>
                <a:cs typeface="Calibri"/>
                <a:sym typeface="Calibri"/>
              </a:rPr>
              <a:t>Coordination across boundaries</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67"/>
        <p:cNvGrpSpPr/>
        <p:nvPr/>
      </p:nvGrpSpPr>
      <p:grpSpPr>
        <a:xfrm>
          <a:off x="0" y="0"/>
          <a:ext cx="0" cy="0"/>
          <a:chOff x="0" y="0"/>
          <a:chExt cx="0" cy="0"/>
        </a:xfrm>
      </p:grpSpPr>
      <p:sp>
        <p:nvSpPr>
          <p:cNvPr id="468" name="Shape 468"/>
          <p:cNvSpPr txBox="1">
            <a:spLocks noGrp="1"/>
          </p:cNvSpPr>
          <p:nvPr>
            <p:ph type="title"/>
          </p:nvPr>
        </p:nvSpPr>
        <p:spPr>
          <a:xfrm>
            <a:off x="457200" y="365126"/>
            <a:ext cx="8292704" cy="879475"/>
          </a:xfrm>
          <a:prstGeom prst="rect">
            <a:avLst/>
          </a:prstGeom>
          <a:noFill/>
          <a:ln>
            <a:noFill/>
          </a:ln>
        </p:spPr>
        <p:txBody>
          <a:bodyPr wrap="square" lIns="91425" tIns="91425" rIns="91425" bIns="91425" anchor="ctr" anchorCtr="0">
            <a:noAutofit/>
          </a:bodyPr>
          <a:lstStyle/>
          <a:p>
            <a:pPr marL="0" marR="0" lvl="0" indent="-88900" algn="l" rtl="0">
              <a:lnSpc>
                <a:spcPct val="90000"/>
              </a:lnSpc>
              <a:spcBef>
                <a:spcPts val="0"/>
              </a:spcBef>
              <a:spcAft>
                <a:spcPts val="0"/>
              </a:spcAft>
              <a:buClr>
                <a:schemeClr val="dk1"/>
              </a:buClr>
              <a:buSzPts val="1400"/>
              <a:buFont typeface="Lucida Sans"/>
              <a:buNone/>
            </a:pPr>
            <a:r>
              <a:rPr lang="en-US" sz="3000" b="1" i="0" u="none" strike="noStrike" cap="none">
                <a:solidFill>
                  <a:schemeClr val="dk1"/>
                </a:solidFill>
                <a:latin typeface="Calibri"/>
                <a:ea typeface="Calibri"/>
                <a:cs typeface="Calibri"/>
                <a:sym typeface="Calibri"/>
              </a:rPr>
              <a:t>Case study: Diginotar</a:t>
            </a:r>
          </a:p>
        </p:txBody>
      </p:sp>
      <p:sp>
        <p:nvSpPr>
          <p:cNvPr id="469" name="Shape 469"/>
          <p:cNvSpPr txBox="1"/>
          <p:nvPr/>
        </p:nvSpPr>
        <p:spPr>
          <a:xfrm>
            <a:off x="514350" y="1676400"/>
            <a:ext cx="8096250" cy="4133536"/>
          </a:xfrm>
          <a:prstGeom prst="rect">
            <a:avLst/>
          </a:prstGeom>
          <a:noFill/>
          <a:ln>
            <a:noFill/>
          </a:ln>
        </p:spPr>
        <p:txBody>
          <a:bodyPr wrap="square" lIns="67500" tIns="35100" rIns="67500" bIns="35100" anchor="t" anchorCtr="0">
            <a:noAutofit/>
          </a:bodyPr>
          <a:lstStyle/>
          <a:p>
            <a:pPr marL="257175" marR="0" lvl="0" indent="-257175" algn="l" rtl="0">
              <a:spcBef>
                <a:spcPts val="0"/>
              </a:spcBef>
              <a:spcAft>
                <a:spcPts val="0"/>
              </a:spcAft>
              <a:buClr>
                <a:srgbClr val="000000"/>
              </a:buClr>
              <a:buSzPts val="2400"/>
              <a:buFont typeface="Arial"/>
              <a:buChar char="•"/>
            </a:pPr>
            <a:r>
              <a:rPr lang="en-US" sz="2400" dirty="0">
                <a:solidFill>
                  <a:srgbClr val="000000"/>
                </a:solidFill>
                <a:latin typeface="Calibri"/>
                <a:ea typeface="Calibri"/>
                <a:cs typeface="Calibri"/>
                <a:sym typeface="Calibri"/>
              </a:rPr>
              <a:t>Operating systems and/or browsers ship with a “trust store”, which defines who can issue digital certificates they trust</a:t>
            </a:r>
            <a:br>
              <a:rPr lang="en-US" sz="2400" dirty="0">
                <a:solidFill>
                  <a:srgbClr val="000000"/>
                </a:solidFill>
                <a:latin typeface="Calibri"/>
                <a:ea typeface="Calibri"/>
                <a:cs typeface="Calibri"/>
                <a:sym typeface="Calibri"/>
              </a:rPr>
            </a:br>
            <a:endParaRPr lang="en-US" sz="2400" dirty="0">
              <a:solidFill>
                <a:srgbClr val="000000"/>
              </a:solidFill>
              <a:latin typeface="Calibri"/>
              <a:ea typeface="Calibri"/>
              <a:cs typeface="Calibri"/>
              <a:sym typeface="Calibri"/>
            </a:endParaRPr>
          </a:p>
          <a:p>
            <a:pPr marL="257175" marR="0" lvl="0" indent="-257175" algn="l" rtl="0">
              <a:spcBef>
                <a:spcPts val="0"/>
              </a:spcBef>
              <a:spcAft>
                <a:spcPts val="0"/>
              </a:spcAft>
              <a:buClr>
                <a:srgbClr val="000000"/>
              </a:buClr>
              <a:buSzPts val="2400"/>
              <a:buFont typeface="Arial"/>
              <a:buChar char="•"/>
            </a:pPr>
            <a:r>
              <a:rPr lang="en-US" sz="2400" dirty="0">
                <a:solidFill>
                  <a:srgbClr val="000000"/>
                </a:solidFill>
                <a:latin typeface="Calibri"/>
                <a:ea typeface="Calibri"/>
                <a:cs typeface="Calibri"/>
                <a:sym typeface="Calibri"/>
              </a:rPr>
              <a:t>About 150 companies are entrusted by these products</a:t>
            </a:r>
            <a:br>
              <a:rPr lang="en-US" sz="2400" dirty="0">
                <a:solidFill>
                  <a:srgbClr val="000000"/>
                </a:solidFill>
                <a:latin typeface="Calibri"/>
                <a:ea typeface="Calibri"/>
                <a:cs typeface="Calibri"/>
                <a:sym typeface="Calibri"/>
              </a:rPr>
            </a:br>
            <a:endParaRPr lang="en-US" sz="2400" dirty="0">
              <a:solidFill>
                <a:srgbClr val="000000"/>
              </a:solidFill>
              <a:latin typeface="Calibri"/>
              <a:ea typeface="Calibri"/>
              <a:cs typeface="Calibri"/>
              <a:sym typeface="Calibri"/>
            </a:endParaRPr>
          </a:p>
          <a:p>
            <a:pPr marL="257175" marR="0" lvl="0" indent="-257175" algn="l" rtl="0">
              <a:spcBef>
                <a:spcPts val="0"/>
              </a:spcBef>
              <a:spcAft>
                <a:spcPts val="0"/>
              </a:spcAft>
              <a:buClr>
                <a:srgbClr val="000000"/>
              </a:buClr>
              <a:buSzPts val="2400"/>
              <a:buFont typeface="Arial"/>
              <a:buChar char="•"/>
            </a:pPr>
            <a:r>
              <a:rPr lang="en-US" sz="2400" dirty="0">
                <a:solidFill>
                  <a:srgbClr val="000000"/>
                </a:solidFill>
                <a:latin typeface="Calibri"/>
                <a:ea typeface="Calibri"/>
                <a:cs typeface="Calibri"/>
                <a:sym typeface="Calibri"/>
              </a:rPr>
              <a:t>These companies have to follow strict rules. But this has not always been enough.</a:t>
            </a:r>
            <a:br>
              <a:rPr lang="en-US" sz="2400" dirty="0">
                <a:solidFill>
                  <a:srgbClr val="000000"/>
                </a:solidFill>
                <a:latin typeface="Calibri"/>
                <a:ea typeface="Calibri"/>
                <a:cs typeface="Calibri"/>
                <a:sym typeface="Calibri"/>
              </a:rPr>
            </a:br>
            <a:endParaRPr lang="en-US" sz="2400" dirty="0">
              <a:solidFill>
                <a:srgbClr val="000000"/>
              </a:solidFill>
              <a:latin typeface="Calibri"/>
              <a:ea typeface="Calibri"/>
              <a:cs typeface="Calibri"/>
              <a:sym typeface="Calibri"/>
            </a:endParaRPr>
          </a:p>
          <a:p>
            <a:pPr marL="257175" marR="0" lvl="0" indent="-257175" algn="l" rtl="0">
              <a:spcBef>
                <a:spcPts val="0"/>
              </a:spcBef>
              <a:spcAft>
                <a:spcPts val="0"/>
              </a:spcAft>
              <a:buClr>
                <a:srgbClr val="000000"/>
              </a:buClr>
              <a:buSzPts val="2400"/>
              <a:buFont typeface="Arial"/>
              <a:buChar char="•"/>
            </a:pPr>
            <a:r>
              <a:rPr lang="en-US" sz="2400" b="1" dirty="0">
                <a:solidFill>
                  <a:srgbClr val="000000"/>
                </a:solidFill>
                <a:latin typeface="Calibri"/>
                <a:ea typeface="Calibri"/>
                <a:cs typeface="Calibri"/>
                <a:sym typeface="Calibri"/>
              </a:rPr>
              <a:t>On August 2</a:t>
            </a:r>
            <a:r>
              <a:rPr lang="en-US" sz="2400" b="1" baseline="30000" dirty="0">
                <a:solidFill>
                  <a:srgbClr val="000000"/>
                </a:solidFill>
                <a:latin typeface="Calibri"/>
                <a:ea typeface="Calibri"/>
                <a:cs typeface="Calibri"/>
                <a:sym typeface="Calibri"/>
              </a:rPr>
              <a:t>nd</a:t>
            </a:r>
            <a:r>
              <a:rPr lang="en-US" sz="2400" b="1" dirty="0">
                <a:solidFill>
                  <a:srgbClr val="000000"/>
                </a:solidFill>
                <a:latin typeface="Calibri"/>
                <a:ea typeface="Calibri"/>
                <a:cs typeface="Calibri"/>
                <a:sym typeface="Calibri"/>
              </a:rPr>
              <a:t>, 2011, Google rolled out ”pins” to require specific companies’ certificates for Google properties.</a:t>
            </a:r>
          </a:p>
          <a:p>
            <a:pPr marL="257175" marR="0" lvl="0" indent="-257175" algn="l" rtl="0">
              <a:spcBef>
                <a:spcPts val="0"/>
              </a:spcBef>
              <a:spcAft>
                <a:spcPts val="0"/>
              </a:spcAft>
              <a:buClr>
                <a:srgbClr val="000000"/>
              </a:buClr>
              <a:buSzPts val="2400"/>
              <a:buFont typeface="Arial"/>
              <a:buNone/>
            </a:pPr>
            <a:endParaRPr sz="2400" dirty="0">
              <a:solidFill>
                <a:srgbClr val="000000"/>
              </a:solidFill>
              <a:latin typeface="Calibri"/>
              <a:ea typeface="Calibri"/>
              <a:cs typeface="Calibri"/>
              <a:sym typeface="Calibri"/>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73"/>
        <p:cNvGrpSpPr/>
        <p:nvPr/>
      </p:nvGrpSpPr>
      <p:grpSpPr>
        <a:xfrm>
          <a:off x="0" y="0"/>
          <a:ext cx="0" cy="0"/>
          <a:chOff x="0" y="0"/>
          <a:chExt cx="0" cy="0"/>
        </a:xfrm>
      </p:grpSpPr>
      <p:sp>
        <p:nvSpPr>
          <p:cNvPr id="474" name="Shape 474"/>
          <p:cNvSpPr txBox="1">
            <a:spLocks noGrp="1"/>
          </p:cNvSpPr>
          <p:nvPr>
            <p:ph type="title"/>
          </p:nvPr>
        </p:nvSpPr>
        <p:spPr>
          <a:xfrm>
            <a:off x="457200" y="365126"/>
            <a:ext cx="8292704" cy="879475"/>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spcAft>
                <a:spcPts val="0"/>
              </a:spcAft>
              <a:buNone/>
            </a:pPr>
            <a:r>
              <a:rPr lang="en-US" sz="3000" b="1" i="0" u="none" strike="noStrike" cap="none">
                <a:solidFill>
                  <a:schemeClr val="dk1"/>
                </a:solidFill>
                <a:latin typeface="Calibri"/>
                <a:ea typeface="Calibri"/>
                <a:cs typeface="Calibri"/>
                <a:sym typeface="Calibri"/>
              </a:rPr>
              <a:t>Case study: Diginotar</a:t>
            </a:r>
          </a:p>
        </p:txBody>
      </p:sp>
      <p:sp>
        <p:nvSpPr>
          <p:cNvPr id="475" name="Shape 475"/>
          <p:cNvSpPr txBox="1"/>
          <p:nvPr/>
        </p:nvSpPr>
        <p:spPr>
          <a:xfrm>
            <a:off x="457200" y="1244601"/>
            <a:ext cx="7029450" cy="671050"/>
          </a:xfrm>
          <a:prstGeom prst="rect">
            <a:avLst/>
          </a:prstGeom>
          <a:noFill/>
          <a:ln>
            <a:noFill/>
          </a:ln>
        </p:spPr>
        <p:txBody>
          <a:bodyPr wrap="square" lIns="67500" tIns="35100" rIns="67500" bIns="35100" anchor="t" anchorCtr="0">
            <a:noAutofit/>
          </a:bodyPr>
          <a:lstStyle/>
          <a:p>
            <a:pPr marL="0" marR="0" lvl="0" indent="0" algn="l" rtl="0">
              <a:spcBef>
                <a:spcPts val="0"/>
              </a:spcBef>
              <a:spcAft>
                <a:spcPts val="0"/>
              </a:spcAft>
              <a:buNone/>
            </a:pPr>
            <a:r>
              <a:rPr lang="en-US" sz="2400">
                <a:solidFill>
                  <a:srgbClr val="000000"/>
                </a:solidFill>
                <a:latin typeface="Calibri"/>
                <a:ea typeface="Calibri"/>
                <a:cs typeface="Calibri"/>
                <a:sym typeface="Calibri"/>
              </a:rPr>
              <a:t>Twenty five days later</a:t>
            </a:r>
          </a:p>
          <a:p>
            <a:pPr marL="0" marR="0" lvl="0" indent="0" algn="l" rtl="0">
              <a:spcBef>
                <a:spcPts val="0"/>
              </a:spcBef>
              <a:spcAft>
                <a:spcPts val="0"/>
              </a:spcAft>
              <a:buNone/>
            </a:pPr>
            <a:endParaRPr sz="1500">
              <a:solidFill>
                <a:srgbClr val="000000"/>
              </a:solidFill>
              <a:latin typeface="Calibri"/>
              <a:ea typeface="Calibri"/>
              <a:cs typeface="Calibri"/>
              <a:sym typeface="Calibri"/>
            </a:endParaRPr>
          </a:p>
        </p:txBody>
      </p:sp>
      <p:pic>
        <p:nvPicPr>
          <p:cNvPr id="476" name="Shape 476"/>
          <p:cNvPicPr preferRelativeResize="0"/>
          <p:nvPr/>
        </p:nvPicPr>
        <p:blipFill rotWithShape="1">
          <a:blip r:embed="rId3">
            <a:alphaModFix/>
          </a:blip>
          <a:srcRect/>
          <a:stretch/>
        </p:blipFill>
        <p:spPr>
          <a:xfrm>
            <a:off x="381000" y="1900866"/>
            <a:ext cx="8064500" cy="407670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06"/>
        <p:cNvGrpSpPr/>
        <p:nvPr/>
      </p:nvGrpSpPr>
      <p:grpSpPr>
        <a:xfrm>
          <a:off x="0" y="0"/>
          <a:ext cx="0" cy="0"/>
          <a:chOff x="0" y="0"/>
          <a:chExt cx="0" cy="0"/>
        </a:xfrm>
      </p:grpSpPr>
      <p:sp>
        <p:nvSpPr>
          <p:cNvPr id="507" name="Shape 507"/>
          <p:cNvSpPr txBox="1">
            <a:spLocks noGrp="1"/>
          </p:cNvSpPr>
          <p:nvPr>
            <p:ph type="title"/>
          </p:nvPr>
        </p:nvSpPr>
        <p:spPr>
          <a:xfrm>
            <a:off x="457200" y="365126"/>
            <a:ext cx="8292704" cy="879475"/>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spcAft>
                <a:spcPts val="0"/>
              </a:spcAft>
              <a:buNone/>
            </a:pPr>
            <a:r>
              <a:rPr lang="en-US" sz="3000" b="1" i="0" u="none" strike="noStrike" cap="none">
                <a:solidFill>
                  <a:schemeClr val="dk1"/>
                </a:solidFill>
                <a:latin typeface="Calibri"/>
                <a:ea typeface="Calibri"/>
                <a:cs typeface="Calibri"/>
                <a:sym typeface="Calibri"/>
              </a:rPr>
              <a:t>Case study: Diginotar</a:t>
            </a:r>
          </a:p>
        </p:txBody>
      </p:sp>
      <p:sp>
        <p:nvSpPr>
          <p:cNvPr id="508" name="Shape 508"/>
          <p:cNvSpPr txBox="1"/>
          <p:nvPr/>
        </p:nvSpPr>
        <p:spPr>
          <a:xfrm>
            <a:off x="517327" y="1371600"/>
            <a:ext cx="8172450" cy="4456702"/>
          </a:xfrm>
          <a:prstGeom prst="rect">
            <a:avLst/>
          </a:prstGeom>
          <a:noFill/>
          <a:ln>
            <a:noFill/>
          </a:ln>
        </p:spPr>
        <p:txBody>
          <a:bodyPr wrap="square" lIns="67500" tIns="35100" rIns="67500" bIns="35100" anchor="t" anchorCtr="0">
            <a:noAutofit/>
          </a:bodyPr>
          <a:lstStyle/>
          <a:p>
            <a:pPr marL="0" marR="0" lvl="0" indent="-95250" algn="l" rtl="0">
              <a:spcBef>
                <a:spcPts val="0"/>
              </a:spcBef>
              <a:spcAft>
                <a:spcPts val="0"/>
              </a:spcAft>
              <a:buClr>
                <a:srgbClr val="000000"/>
              </a:buClr>
              <a:buSzPts val="1500"/>
              <a:buFont typeface="Times New Roman"/>
              <a:buNone/>
            </a:pPr>
            <a:endParaRPr sz="1500">
              <a:solidFill>
                <a:srgbClr val="000000"/>
              </a:solidFill>
              <a:latin typeface="Comic Sans MS"/>
              <a:ea typeface="Comic Sans MS"/>
              <a:cs typeface="Comic Sans MS"/>
              <a:sym typeface="Comic Sans MS"/>
            </a:endParaRPr>
          </a:p>
          <a:p>
            <a:pPr marL="257175" marR="0" lvl="0" indent="-257175" algn="l" rtl="0">
              <a:spcBef>
                <a:spcPts val="0"/>
              </a:spcBef>
              <a:spcAft>
                <a:spcPts val="0"/>
              </a:spcAft>
              <a:buClr>
                <a:srgbClr val="000000"/>
              </a:buClr>
              <a:buSzPts val="2400"/>
              <a:buFont typeface="Arial"/>
              <a:buChar char="•"/>
            </a:pPr>
            <a:r>
              <a:rPr lang="en-US" sz="2400">
                <a:solidFill>
                  <a:srgbClr val="000000"/>
                </a:solidFill>
                <a:latin typeface="Calibri"/>
                <a:ea typeface="Calibri"/>
                <a:cs typeface="Calibri"/>
                <a:sym typeface="Calibri"/>
              </a:rPr>
              <a:t>Distinct responsibilities:</a:t>
            </a:r>
          </a:p>
          <a:p>
            <a:pPr marL="1000125" marR="0" lvl="1" indent="-257175" algn="l" rtl="0">
              <a:spcBef>
                <a:spcPts val="0"/>
              </a:spcBef>
              <a:spcAft>
                <a:spcPts val="0"/>
              </a:spcAft>
              <a:buClr>
                <a:srgbClr val="000000"/>
              </a:buClr>
              <a:buSzPts val="2400"/>
              <a:buFont typeface="Arial"/>
              <a:buChar char="•"/>
            </a:pPr>
            <a:r>
              <a:rPr lang="en-US" sz="2400" b="1" i="0" u="none" strike="noStrike" cap="none">
                <a:solidFill>
                  <a:srgbClr val="000000"/>
                </a:solidFill>
                <a:latin typeface="Calibri"/>
                <a:ea typeface="Calibri"/>
                <a:cs typeface="Calibri"/>
                <a:sym typeface="Calibri"/>
              </a:rPr>
              <a:t>CERT-Bund: </a:t>
            </a:r>
            <a:r>
              <a:rPr lang="en-US" sz="2400" b="0" i="0" u="none" strike="noStrike" cap="none">
                <a:solidFill>
                  <a:srgbClr val="000000"/>
                </a:solidFill>
                <a:latin typeface="Calibri"/>
                <a:ea typeface="Calibri"/>
                <a:cs typeface="Calibri"/>
                <a:sym typeface="Calibri"/>
              </a:rPr>
              <a:t>raise the alarm.</a:t>
            </a:r>
          </a:p>
          <a:p>
            <a:pPr marL="1000125" marR="0" lvl="1" indent="-257175" algn="l" rtl="0">
              <a:spcBef>
                <a:spcPts val="0"/>
              </a:spcBef>
              <a:spcAft>
                <a:spcPts val="0"/>
              </a:spcAft>
              <a:buClr>
                <a:srgbClr val="000000"/>
              </a:buClr>
              <a:buSzPts val="2400"/>
              <a:buFont typeface="Arial"/>
              <a:buChar char="•"/>
            </a:pPr>
            <a:r>
              <a:rPr lang="en-US" sz="2400" b="1" i="0" u="none" strike="noStrike" cap="none">
                <a:solidFill>
                  <a:srgbClr val="000000"/>
                </a:solidFill>
                <a:latin typeface="Calibri"/>
                <a:ea typeface="Calibri"/>
                <a:cs typeface="Calibri"/>
                <a:sym typeface="Calibri"/>
              </a:rPr>
              <a:t>DigiNotar: </a:t>
            </a:r>
            <a:r>
              <a:rPr lang="en-US" sz="2400" b="0" i="0" u="none" strike="noStrike" cap="none">
                <a:solidFill>
                  <a:srgbClr val="000000"/>
                </a:solidFill>
                <a:latin typeface="Calibri"/>
                <a:ea typeface="Calibri"/>
                <a:cs typeface="Calibri"/>
                <a:sym typeface="Calibri"/>
              </a:rPr>
              <a:t>understand scope of the compromise on their end, and what type of potential impact is possible.</a:t>
            </a:r>
          </a:p>
          <a:p>
            <a:pPr marL="1000125" marR="0" lvl="1" indent="-257175" algn="l" rtl="0">
              <a:spcBef>
                <a:spcPts val="0"/>
              </a:spcBef>
              <a:spcAft>
                <a:spcPts val="0"/>
              </a:spcAft>
              <a:buClr>
                <a:srgbClr val="000000"/>
              </a:buClr>
              <a:buSzPts val="2400"/>
              <a:buFont typeface="Arial"/>
              <a:buChar char="•"/>
            </a:pPr>
            <a:r>
              <a:rPr lang="en-US" sz="2400" b="1" i="0" u="none" strike="noStrike" cap="none">
                <a:solidFill>
                  <a:srgbClr val="000000"/>
                </a:solidFill>
                <a:latin typeface="Calibri"/>
                <a:ea typeface="Calibri"/>
                <a:cs typeface="Calibri"/>
                <a:sym typeface="Calibri"/>
              </a:rPr>
              <a:t>Google: </a:t>
            </a:r>
            <a:r>
              <a:rPr lang="en-US" sz="2400" b="0" i="0" u="none" strike="noStrike" cap="none">
                <a:solidFill>
                  <a:srgbClr val="000000"/>
                </a:solidFill>
                <a:latin typeface="Calibri"/>
                <a:ea typeface="Calibri"/>
                <a:cs typeface="Calibri"/>
                <a:sym typeface="Calibri"/>
              </a:rPr>
              <a:t>protect their customers by invalidating trust.</a:t>
            </a:r>
          </a:p>
          <a:p>
            <a:pPr marL="1000125" marR="0" lvl="1" indent="-257175" algn="l" rtl="0">
              <a:spcBef>
                <a:spcPts val="0"/>
              </a:spcBef>
              <a:spcAft>
                <a:spcPts val="0"/>
              </a:spcAft>
              <a:buClr>
                <a:srgbClr val="000000"/>
              </a:buClr>
              <a:buSzPts val="2400"/>
              <a:buFont typeface="Arial"/>
              <a:buChar char="•"/>
            </a:pPr>
            <a:r>
              <a:rPr lang="en-US" sz="2400" b="1" i="0" u="none" strike="noStrike" cap="none">
                <a:solidFill>
                  <a:srgbClr val="000000"/>
                </a:solidFill>
                <a:latin typeface="Calibri"/>
                <a:ea typeface="Calibri"/>
                <a:cs typeface="Calibri"/>
                <a:sym typeface="Calibri"/>
              </a:rPr>
              <a:t>Mozilla/Microsoft: </a:t>
            </a:r>
            <a:r>
              <a:rPr lang="en-US" sz="2400" b="0" i="0" u="none" strike="noStrike" cap="none">
                <a:solidFill>
                  <a:srgbClr val="000000"/>
                </a:solidFill>
                <a:latin typeface="Calibri"/>
                <a:ea typeface="Calibri"/>
                <a:cs typeface="Calibri"/>
                <a:sym typeface="Calibri"/>
              </a:rPr>
              <a:t>protect customers by invalidating trust.</a:t>
            </a:r>
          </a:p>
          <a:p>
            <a:pPr marL="1000125" marR="0" lvl="1" indent="-257175" algn="l" rtl="0">
              <a:spcBef>
                <a:spcPts val="0"/>
              </a:spcBef>
              <a:spcAft>
                <a:spcPts val="0"/>
              </a:spcAft>
              <a:buClr>
                <a:srgbClr val="000000"/>
              </a:buClr>
              <a:buSzPts val="2400"/>
              <a:buFont typeface="Arial"/>
              <a:buChar char="•"/>
            </a:pPr>
            <a:r>
              <a:rPr lang="en-US" sz="2400" b="1" i="0" u="none" strike="noStrike" cap="none">
                <a:solidFill>
                  <a:srgbClr val="000000"/>
                </a:solidFill>
                <a:latin typeface="Calibri"/>
                <a:ea typeface="Calibri"/>
                <a:cs typeface="Calibri"/>
                <a:sym typeface="Calibri"/>
              </a:rPr>
              <a:t>NCSC-NL: </a:t>
            </a:r>
          </a:p>
          <a:p>
            <a:pPr marL="1400175" marR="0" lvl="2" indent="-257175" algn="l" rtl="0">
              <a:spcBef>
                <a:spcPts val="0"/>
              </a:spcBef>
              <a:spcAft>
                <a:spcPts val="0"/>
              </a:spcAft>
              <a:buClr>
                <a:srgbClr val="000000"/>
              </a:buClr>
              <a:buSzPts val="2000"/>
              <a:buFont typeface="Arial"/>
              <a:buChar char="•"/>
            </a:pPr>
            <a:r>
              <a:rPr lang="en-US" sz="2000" b="0" i="0" u="none" strike="noStrike" cap="none">
                <a:solidFill>
                  <a:srgbClr val="000000"/>
                </a:solidFill>
                <a:latin typeface="Calibri"/>
                <a:ea typeface="Calibri"/>
                <a:cs typeface="Calibri"/>
                <a:sym typeface="Calibri"/>
              </a:rPr>
              <a:t>CSIRT closest to the issue, affected industry members, coordinate response.</a:t>
            </a:r>
          </a:p>
          <a:p>
            <a:pPr marL="1400175" marR="0" lvl="2" indent="-257175" algn="l" rtl="0">
              <a:spcBef>
                <a:spcPts val="0"/>
              </a:spcBef>
              <a:spcAft>
                <a:spcPts val="0"/>
              </a:spcAft>
              <a:buClr>
                <a:srgbClr val="000000"/>
              </a:buClr>
              <a:buSzPts val="2000"/>
              <a:buFont typeface="Arial"/>
              <a:buChar char="•"/>
            </a:pPr>
            <a:r>
              <a:rPr lang="en-US" sz="2000" b="0" i="0" u="none" strike="noStrike" cap="none">
                <a:solidFill>
                  <a:srgbClr val="000000"/>
                </a:solidFill>
                <a:latin typeface="Calibri"/>
                <a:ea typeface="Calibri"/>
                <a:cs typeface="Calibri"/>
                <a:sym typeface="Calibri"/>
              </a:rPr>
              <a:t>Assess overall impact through source data</a:t>
            </a:r>
          </a:p>
          <a:p>
            <a:pPr marL="257175" marR="0" lvl="0" indent="-257175" algn="l" rtl="0">
              <a:spcBef>
                <a:spcPts val="0"/>
              </a:spcBef>
              <a:spcAft>
                <a:spcPts val="0"/>
              </a:spcAft>
              <a:buClr>
                <a:srgbClr val="000000"/>
              </a:buClr>
              <a:buSzPts val="1800"/>
              <a:buFont typeface="Arial"/>
              <a:buNone/>
            </a:pPr>
            <a:endParaRPr sz="1800">
              <a:solidFill>
                <a:srgbClr val="000000"/>
              </a:solidFill>
              <a:latin typeface="Calibri"/>
              <a:ea typeface="Calibri"/>
              <a:cs typeface="Calibri"/>
              <a:sym typeface="Calibri"/>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80"/>
        <p:cNvGrpSpPr/>
        <p:nvPr/>
      </p:nvGrpSpPr>
      <p:grpSpPr>
        <a:xfrm>
          <a:off x="0" y="0"/>
          <a:ext cx="0" cy="0"/>
          <a:chOff x="0" y="0"/>
          <a:chExt cx="0" cy="0"/>
        </a:xfrm>
      </p:grpSpPr>
      <p:sp>
        <p:nvSpPr>
          <p:cNvPr id="481" name="Shape 481"/>
          <p:cNvSpPr/>
          <p:nvPr/>
        </p:nvSpPr>
        <p:spPr>
          <a:xfrm>
            <a:off x="2679852" y="1447800"/>
            <a:ext cx="1676400" cy="4479275"/>
          </a:xfrm>
          <a:prstGeom prst="rect">
            <a:avLst/>
          </a:prstGeom>
          <a:noFill/>
          <a:ln w="12700" cap="flat" cmpd="sng">
            <a:solidFill>
              <a:srgbClr val="002D08"/>
            </a:solidFill>
            <a:prstDash val="solid"/>
            <a:miter lim="800000"/>
            <a:headEnd type="none" w="med" len="med"/>
            <a:tailEnd type="none" w="med" len="med"/>
          </a:ln>
        </p:spPr>
        <p:txBody>
          <a:bodyPr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82" name="Shape 482"/>
          <p:cNvSpPr txBox="1">
            <a:spLocks noGrp="1"/>
          </p:cNvSpPr>
          <p:nvPr>
            <p:ph type="title"/>
          </p:nvPr>
        </p:nvSpPr>
        <p:spPr>
          <a:xfrm>
            <a:off x="457200" y="365126"/>
            <a:ext cx="8292704" cy="879475"/>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spcAft>
                <a:spcPts val="0"/>
              </a:spcAft>
              <a:buNone/>
            </a:pPr>
            <a:r>
              <a:rPr lang="en-US" sz="3000" b="1" i="0" u="none" strike="noStrike" cap="none">
                <a:solidFill>
                  <a:schemeClr val="dk1"/>
                </a:solidFill>
                <a:latin typeface="Calibri"/>
                <a:ea typeface="Calibri"/>
                <a:cs typeface="Calibri"/>
                <a:sym typeface="Calibri"/>
              </a:rPr>
              <a:t>Case study: Diginotar</a:t>
            </a:r>
          </a:p>
        </p:txBody>
      </p:sp>
      <p:sp>
        <p:nvSpPr>
          <p:cNvPr id="483" name="Shape 483"/>
          <p:cNvSpPr/>
          <p:nvPr/>
        </p:nvSpPr>
        <p:spPr>
          <a:xfrm>
            <a:off x="914400" y="1676400"/>
            <a:ext cx="1295400" cy="609600"/>
          </a:xfrm>
          <a:prstGeom prst="rect">
            <a:avLst/>
          </a:prstGeom>
          <a:solidFill>
            <a:schemeClr val="accent1"/>
          </a:solidFill>
          <a:ln w="12700" cap="flat" cmpd="sng">
            <a:solidFill>
              <a:srgbClr val="002D08"/>
            </a:solidFill>
            <a:prstDash val="solid"/>
            <a:miter lim="800000"/>
            <a:headEnd type="none" w="med" len="med"/>
            <a:tailEnd type="none" w="med" len="med"/>
          </a:ln>
        </p:spPr>
        <p:txBody>
          <a:bodyPr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CERT-Bund</a:t>
            </a:r>
          </a:p>
        </p:txBody>
      </p:sp>
      <p:sp>
        <p:nvSpPr>
          <p:cNvPr id="484" name="Shape 484"/>
          <p:cNvSpPr/>
          <p:nvPr/>
        </p:nvSpPr>
        <p:spPr>
          <a:xfrm>
            <a:off x="2895600" y="1687417"/>
            <a:ext cx="1295400" cy="609600"/>
          </a:xfrm>
          <a:prstGeom prst="rect">
            <a:avLst/>
          </a:prstGeom>
          <a:solidFill>
            <a:schemeClr val="accent1"/>
          </a:solidFill>
          <a:ln w="12700" cap="flat" cmpd="sng">
            <a:solidFill>
              <a:srgbClr val="002D08"/>
            </a:solidFill>
            <a:prstDash val="solid"/>
            <a:miter lim="800000"/>
            <a:headEnd type="none" w="med" len="med"/>
            <a:tailEnd type="none" w="med" len="med"/>
          </a:ln>
        </p:spPr>
        <p:txBody>
          <a:bodyPr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Microsoft</a:t>
            </a:r>
          </a:p>
        </p:txBody>
      </p:sp>
      <p:sp>
        <p:nvSpPr>
          <p:cNvPr id="485" name="Shape 485"/>
          <p:cNvSpPr/>
          <p:nvPr/>
        </p:nvSpPr>
        <p:spPr>
          <a:xfrm>
            <a:off x="2895600" y="2480938"/>
            <a:ext cx="1295400" cy="609600"/>
          </a:xfrm>
          <a:prstGeom prst="rect">
            <a:avLst/>
          </a:prstGeom>
          <a:solidFill>
            <a:schemeClr val="accent1"/>
          </a:solidFill>
          <a:ln w="12700" cap="flat" cmpd="sng">
            <a:solidFill>
              <a:srgbClr val="002D08"/>
            </a:solidFill>
            <a:prstDash val="solid"/>
            <a:miter lim="800000"/>
            <a:headEnd type="none" w="med" len="med"/>
            <a:tailEnd type="none" w="med" len="med"/>
          </a:ln>
        </p:spPr>
        <p:txBody>
          <a:bodyPr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Google</a:t>
            </a:r>
          </a:p>
        </p:txBody>
      </p:sp>
      <p:sp>
        <p:nvSpPr>
          <p:cNvPr id="486" name="Shape 486"/>
          <p:cNvSpPr/>
          <p:nvPr/>
        </p:nvSpPr>
        <p:spPr>
          <a:xfrm>
            <a:off x="2895600" y="4094298"/>
            <a:ext cx="1295400" cy="609600"/>
          </a:xfrm>
          <a:prstGeom prst="rect">
            <a:avLst/>
          </a:prstGeom>
          <a:solidFill>
            <a:schemeClr val="accent1"/>
          </a:solidFill>
          <a:ln w="12700" cap="flat" cmpd="sng">
            <a:solidFill>
              <a:srgbClr val="002D08"/>
            </a:solidFill>
            <a:prstDash val="solid"/>
            <a:miter lim="800000"/>
            <a:headEnd type="none" w="med" len="med"/>
            <a:tailEnd type="none" w="med" len="med"/>
          </a:ln>
        </p:spPr>
        <p:txBody>
          <a:bodyPr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NCSC-NL</a:t>
            </a:r>
          </a:p>
        </p:txBody>
      </p:sp>
      <p:sp>
        <p:nvSpPr>
          <p:cNvPr id="487" name="Shape 487"/>
          <p:cNvSpPr/>
          <p:nvPr/>
        </p:nvSpPr>
        <p:spPr>
          <a:xfrm>
            <a:off x="6372982" y="4081138"/>
            <a:ext cx="1295400" cy="609600"/>
          </a:xfrm>
          <a:prstGeom prst="rect">
            <a:avLst/>
          </a:prstGeom>
          <a:solidFill>
            <a:schemeClr val="accent1"/>
          </a:solidFill>
          <a:ln w="12700" cap="flat" cmpd="sng">
            <a:solidFill>
              <a:srgbClr val="002D08"/>
            </a:solidFill>
            <a:prstDash val="solid"/>
            <a:miter lim="800000"/>
            <a:headEnd type="none" w="med" len="med"/>
            <a:tailEnd type="none" w="med" len="med"/>
          </a:ln>
        </p:spPr>
        <p:txBody>
          <a:bodyPr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Diginotar</a:t>
            </a:r>
          </a:p>
        </p:txBody>
      </p:sp>
      <p:sp>
        <p:nvSpPr>
          <p:cNvPr id="488" name="Shape 488"/>
          <p:cNvSpPr/>
          <p:nvPr/>
        </p:nvSpPr>
        <p:spPr>
          <a:xfrm>
            <a:off x="2895600" y="3287618"/>
            <a:ext cx="1295400" cy="609600"/>
          </a:xfrm>
          <a:prstGeom prst="rect">
            <a:avLst/>
          </a:prstGeom>
          <a:solidFill>
            <a:schemeClr val="accent1"/>
          </a:solidFill>
          <a:ln w="12700" cap="flat" cmpd="sng">
            <a:solidFill>
              <a:srgbClr val="002D08"/>
            </a:solidFill>
            <a:prstDash val="solid"/>
            <a:miter lim="800000"/>
            <a:headEnd type="none" w="med" len="med"/>
            <a:tailEnd type="none" w="med" len="med"/>
          </a:ln>
        </p:spPr>
        <p:txBody>
          <a:bodyPr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Mozilla</a:t>
            </a:r>
          </a:p>
        </p:txBody>
      </p:sp>
      <p:sp>
        <p:nvSpPr>
          <p:cNvPr id="489" name="Shape 489"/>
          <p:cNvSpPr/>
          <p:nvPr/>
        </p:nvSpPr>
        <p:spPr>
          <a:xfrm>
            <a:off x="7275724" y="4936475"/>
            <a:ext cx="1295400" cy="990600"/>
          </a:xfrm>
          <a:prstGeom prst="rect">
            <a:avLst/>
          </a:prstGeom>
          <a:solidFill>
            <a:schemeClr val="accent1">
              <a:alpha val="49803"/>
            </a:schemeClr>
          </a:solidFill>
          <a:ln w="12700" cap="flat" cmpd="sng">
            <a:solidFill>
              <a:srgbClr val="002D08"/>
            </a:solidFill>
            <a:prstDash val="solid"/>
            <a:miter lim="800000"/>
            <a:headEnd type="none" w="med" len="med"/>
            <a:tailEnd type="none" w="med" len="med"/>
          </a:ln>
        </p:spPr>
        <p:txBody>
          <a:bodyPr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Victims in Iran</a:t>
            </a:r>
          </a:p>
        </p:txBody>
      </p:sp>
      <p:sp>
        <p:nvSpPr>
          <p:cNvPr id="490" name="Shape 490"/>
          <p:cNvSpPr/>
          <p:nvPr/>
        </p:nvSpPr>
        <p:spPr>
          <a:xfrm>
            <a:off x="5698475" y="4936475"/>
            <a:ext cx="1295400" cy="990600"/>
          </a:xfrm>
          <a:prstGeom prst="rect">
            <a:avLst/>
          </a:prstGeom>
          <a:solidFill>
            <a:schemeClr val="accent1">
              <a:alpha val="49803"/>
            </a:schemeClr>
          </a:solidFill>
          <a:ln w="12700" cap="flat" cmpd="sng">
            <a:solidFill>
              <a:srgbClr val="002D08"/>
            </a:solidFill>
            <a:prstDash val="solid"/>
            <a:miter lim="800000"/>
            <a:headEnd type="none" w="med" len="med"/>
            <a:tailEnd type="none" w="med" len="med"/>
          </a:ln>
        </p:spPr>
        <p:txBody>
          <a:bodyPr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Dutch internet users</a:t>
            </a:r>
          </a:p>
        </p:txBody>
      </p:sp>
      <p:sp>
        <p:nvSpPr>
          <p:cNvPr id="491" name="Shape 491"/>
          <p:cNvSpPr/>
          <p:nvPr/>
        </p:nvSpPr>
        <p:spPr>
          <a:xfrm>
            <a:off x="7275724" y="1718938"/>
            <a:ext cx="1295400" cy="1066800"/>
          </a:xfrm>
          <a:prstGeom prst="rect">
            <a:avLst/>
          </a:prstGeom>
          <a:solidFill>
            <a:schemeClr val="accent1"/>
          </a:solidFill>
          <a:ln w="12700" cap="flat" cmpd="sng">
            <a:solidFill>
              <a:srgbClr val="002D08"/>
            </a:solidFill>
            <a:prstDash val="solid"/>
            <a:miter lim="800000"/>
            <a:headEnd type="none" w="med" len="med"/>
            <a:tailEnd type="none" w="med" len="med"/>
          </a:ln>
        </p:spPr>
        <p:txBody>
          <a:bodyPr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Wider CSIRT community</a:t>
            </a:r>
          </a:p>
        </p:txBody>
      </p:sp>
      <p:sp>
        <p:nvSpPr>
          <p:cNvPr id="492" name="Shape 492"/>
          <p:cNvSpPr/>
          <p:nvPr/>
        </p:nvSpPr>
        <p:spPr>
          <a:xfrm>
            <a:off x="5724181" y="1718938"/>
            <a:ext cx="1295400" cy="1066800"/>
          </a:xfrm>
          <a:prstGeom prst="rect">
            <a:avLst/>
          </a:prstGeom>
          <a:solidFill>
            <a:schemeClr val="accent1"/>
          </a:solidFill>
          <a:ln w="12700" cap="flat" cmpd="sng">
            <a:solidFill>
              <a:srgbClr val="002D08"/>
            </a:solidFill>
            <a:prstDash val="solid"/>
            <a:miter lim="800000"/>
            <a:headEnd type="none" w="med" len="med"/>
            <a:tailEnd type="none" w="med" len="med"/>
          </a:ln>
        </p:spPr>
        <p:txBody>
          <a:bodyPr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CA community</a:t>
            </a:r>
          </a:p>
        </p:txBody>
      </p:sp>
      <p:sp>
        <p:nvSpPr>
          <p:cNvPr id="493" name="Shape 493"/>
          <p:cNvSpPr/>
          <p:nvPr/>
        </p:nvSpPr>
        <p:spPr>
          <a:xfrm>
            <a:off x="2895600" y="5133556"/>
            <a:ext cx="1295400" cy="705693"/>
          </a:xfrm>
          <a:prstGeom prst="rect">
            <a:avLst/>
          </a:prstGeom>
          <a:solidFill>
            <a:schemeClr val="accent1"/>
          </a:solidFill>
          <a:ln w="12700" cap="flat" cmpd="sng">
            <a:solidFill>
              <a:srgbClr val="002D08"/>
            </a:solidFill>
            <a:prstDash val="solid"/>
            <a:miter lim="800000"/>
            <a:headEnd type="none" w="med" len="med"/>
            <a:tailEnd type="none" w="med" len="med"/>
          </a:ln>
        </p:spPr>
        <p:txBody>
          <a:bodyPr wrap="square" lIns="91425" tIns="45700" rIns="91425" bIns="45700" anchor="ctr"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Trust stores</a:t>
            </a:r>
          </a:p>
        </p:txBody>
      </p:sp>
      <p:cxnSp>
        <p:nvCxnSpPr>
          <p:cNvPr id="494" name="Shape 494"/>
          <p:cNvCxnSpPr>
            <a:stCxn id="483" idx="3"/>
            <a:endCxn id="484" idx="1"/>
          </p:cNvCxnSpPr>
          <p:nvPr/>
        </p:nvCxnSpPr>
        <p:spPr>
          <a:xfrm>
            <a:off x="2209800" y="1981200"/>
            <a:ext cx="685800" cy="11100"/>
          </a:xfrm>
          <a:prstGeom prst="straightConnector1">
            <a:avLst/>
          </a:prstGeom>
          <a:noFill/>
          <a:ln w="9525" cap="flat" cmpd="sng">
            <a:solidFill>
              <a:schemeClr val="accent1"/>
            </a:solidFill>
            <a:prstDash val="solid"/>
            <a:miter lim="800000"/>
            <a:headEnd type="none" w="med" len="med"/>
            <a:tailEnd type="triangle" w="lg" len="lg"/>
          </a:ln>
        </p:spPr>
      </p:cxnSp>
      <p:cxnSp>
        <p:nvCxnSpPr>
          <p:cNvPr id="495" name="Shape 495"/>
          <p:cNvCxnSpPr>
            <a:endCxn id="485" idx="1"/>
          </p:cNvCxnSpPr>
          <p:nvPr/>
        </p:nvCxnSpPr>
        <p:spPr>
          <a:xfrm>
            <a:off x="2209800" y="2067538"/>
            <a:ext cx="685800" cy="718200"/>
          </a:xfrm>
          <a:prstGeom prst="straightConnector1">
            <a:avLst/>
          </a:prstGeom>
          <a:noFill/>
          <a:ln w="9525" cap="flat" cmpd="sng">
            <a:solidFill>
              <a:schemeClr val="accent1"/>
            </a:solidFill>
            <a:prstDash val="solid"/>
            <a:miter lim="800000"/>
            <a:headEnd type="none" w="med" len="med"/>
            <a:tailEnd type="triangle" w="lg" len="lg"/>
          </a:ln>
        </p:spPr>
      </p:cxnSp>
      <p:cxnSp>
        <p:nvCxnSpPr>
          <p:cNvPr id="496" name="Shape 496"/>
          <p:cNvCxnSpPr>
            <a:endCxn id="488" idx="1"/>
          </p:cNvCxnSpPr>
          <p:nvPr/>
        </p:nvCxnSpPr>
        <p:spPr>
          <a:xfrm>
            <a:off x="2209800" y="2189018"/>
            <a:ext cx="685800" cy="1403400"/>
          </a:xfrm>
          <a:prstGeom prst="straightConnector1">
            <a:avLst/>
          </a:prstGeom>
          <a:noFill/>
          <a:ln w="9525" cap="flat" cmpd="sng">
            <a:solidFill>
              <a:schemeClr val="accent1"/>
            </a:solidFill>
            <a:prstDash val="solid"/>
            <a:miter lim="800000"/>
            <a:headEnd type="none" w="med" len="med"/>
            <a:tailEnd type="triangle" w="lg" len="lg"/>
          </a:ln>
        </p:spPr>
      </p:cxnSp>
      <p:cxnSp>
        <p:nvCxnSpPr>
          <p:cNvPr id="497" name="Shape 497"/>
          <p:cNvCxnSpPr>
            <a:endCxn id="486" idx="1"/>
          </p:cNvCxnSpPr>
          <p:nvPr/>
        </p:nvCxnSpPr>
        <p:spPr>
          <a:xfrm>
            <a:off x="2133600" y="2285898"/>
            <a:ext cx="762000" cy="2113200"/>
          </a:xfrm>
          <a:prstGeom prst="straightConnector1">
            <a:avLst/>
          </a:prstGeom>
          <a:noFill/>
          <a:ln w="9525" cap="flat" cmpd="sng">
            <a:solidFill>
              <a:schemeClr val="accent1"/>
            </a:solidFill>
            <a:prstDash val="solid"/>
            <a:miter lim="800000"/>
            <a:headEnd type="none" w="med" len="med"/>
            <a:tailEnd type="triangle" w="lg" len="lg"/>
          </a:ln>
        </p:spPr>
      </p:cxnSp>
      <p:cxnSp>
        <p:nvCxnSpPr>
          <p:cNvPr id="498" name="Shape 498"/>
          <p:cNvCxnSpPr/>
          <p:nvPr/>
        </p:nvCxnSpPr>
        <p:spPr>
          <a:xfrm>
            <a:off x="4179585" y="4447754"/>
            <a:ext cx="2215370" cy="0"/>
          </a:xfrm>
          <a:prstGeom prst="straightConnector1">
            <a:avLst/>
          </a:prstGeom>
          <a:noFill/>
          <a:ln w="9525" cap="flat" cmpd="sng">
            <a:solidFill>
              <a:schemeClr val="accent1"/>
            </a:solidFill>
            <a:prstDash val="solid"/>
            <a:miter lim="800000"/>
            <a:headEnd type="none" w="med" len="med"/>
            <a:tailEnd type="triangle" w="lg" len="lg"/>
          </a:ln>
        </p:spPr>
      </p:cxnSp>
      <p:cxnSp>
        <p:nvCxnSpPr>
          <p:cNvPr id="499" name="Shape 499"/>
          <p:cNvCxnSpPr>
            <a:stCxn id="486" idx="3"/>
          </p:cNvCxnSpPr>
          <p:nvPr/>
        </p:nvCxnSpPr>
        <p:spPr>
          <a:xfrm rot="10800000" flipH="1">
            <a:off x="4191000" y="2785698"/>
            <a:ext cx="3692100" cy="1613400"/>
          </a:xfrm>
          <a:prstGeom prst="straightConnector1">
            <a:avLst/>
          </a:prstGeom>
          <a:noFill/>
          <a:ln w="9525" cap="flat" cmpd="sng">
            <a:solidFill>
              <a:schemeClr val="accent1"/>
            </a:solidFill>
            <a:prstDash val="solid"/>
            <a:miter lim="800000"/>
            <a:headEnd type="none" w="med" len="med"/>
            <a:tailEnd type="triangle" w="lg" len="lg"/>
          </a:ln>
        </p:spPr>
      </p:cxnSp>
      <p:cxnSp>
        <p:nvCxnSpPr>
          <p:cNvPr id="500" name="Shape 500"/>
          <p:cNvCxnSpPr>
            <a:stCxn id="488" idx="3"/>
            <a:endCxn id="492" idx="2"/>
          </p:cNvCxnSpPr>
          <p:nvPr/>
        </p:nvCxnSpPr>
        <p:spPr>
          <a:xfrm rot="10800000" flipH="1">
            <a:off x="4191000" y="2785718"/>
            <a:ext cx="2181000" cy="806700"/>
          </a:xfrm>
          <a:prstGeom prst="straightConnector1">
            <a:avLst/>
          </a:prstGeom>
          <a:noFill/>
          <a:ln w="9525" cap="flat" cmpd="sng">
            <a:solidFill>
              <a:schemeClr val="accent1"/>
            </a:solidFill>
            <a:prstDash val="solid"/>
            <a:miter lim="800000"/>
            <a:headEnd type="none" w="med" len="med"/>
            <a:tailEnd type="triangle" w="lg" len="lg"/>
          </a:ln>
        </p:spPr>
      </p:cxnSp>
      <p:cxnSp>
        <p:nvCxnSpPr>
          <p:cNvPr id="501" name="Shape 501"/>
          <p:cNvCxnSpPr>
            <a:endCxn id="490" idx="0"/>
          </p:cNvCxnSpPr>
          <p:nvPr/>
        </p:nvCxnSpPr>
        <p:spPr>
          <a:xfrm>
            <a:off x="4148375" y="4447775"/>
            <a:ext cx="2197800" cy="488700"/>
          </a:xfrm>
          <a:prstGeom prst="straightConnector1">
            <a:avLst/>
          </a:prstGeom>
          <a:noFill/>
          <a:ln w="9525" cap="flat" cmpd="sng">
            <a:solidFill>
              <a:schemeClr val="accent1"/>
            </a:solidFill>
            <a:prstDash val="solid"/>
            <a:miter lim="800000"/>
            <a:headEnd type="none" w="med" len="med"/>
            <a:tailEnd type="triangle" w="lg" len="lg"/>
          </a:ln>
        </p:spPr>
      </p:cxnSp>
      <p:cxnSp>
        <p:nvCxnSpPr>
          <p:cNvPr id="502" name="Shape 502"/>
          <p:cNvCxnSpPr>
            <a:stCxn id="491" idx="1"/>
            <a:endCxn id="492" idx="3"/>
          </p:cNvCxnSpPr>
          <p:nvPr/>
        </p:nvCxnSpPr>
        <p:spPr>
          <a:xfrm rot="10800000">
            <a:off x="7019524" y="2252338"/>
            <a:ext cx="256200" cy="0"/>
          </a:xfrm>
          <a:prstGeom prst="straightConnector1">
            <a:avLst/>
          </a:prstGeom>
          <a:noFill/>
          <a:ln w="9525" cap="flat" cmpd="sng">
            <a:solidFill>
              <a:schemeClr val="accent1"/>
            </a:solidFill>
            <a:prstDash val="solid"/>
            <a:miter lim="800000"/>
            <a:headEnd type="none" w="med" len="med"/>
            <a:tailEnd type="triangle" w="lg" len="lg"/>
          </a:ln>
        </p:spPr>
      </p:cxn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512"/>
        <p:cNvGrpSpPr/>
        <p:nvPr/>
      </p:nvGrpSpPr>
      <p:grpSpPr>
        <a:xfrm>
          <a:off x="0" y="0"/>
          <a:ext cx="0" cy="0"/>
          <a:chOff x="0" y="0"/>
          <a:chExt cx="0" cy="0"/>
        </a:xfrm>
      </p:grpSpPr>
      <p:pic>
        <p:nvPicPr>
          <p:cNvPr id="513" name="Shape 513"/>
          <p:cNvPicPr preferRelativeResize="0"/>
          <p:nvPr/>
        </p:nvPicPr>
        <p:blipFill rotWithShape="1">
          <a:blip r:embed="rId3">
            <a:alphaModFix/>
          </a:blip>
          <a:srcRect/>
          <a:stretch/>
        </p:blipFill>
        <p:spPr>
          <a:xfrm>
            <a:off x="533400" y="1219200"/>
            <a:ext cx="7620000" cy="4300745"/>
          </a:xfrm>
          <a:prstGeom prst="rect">
            <a:avLst/>
          </a:prstGeom>
          <a:noFill/>
          <a:ln>
            <a:noFill/>
          </a:ln>
        </p:spPr>
      </p:pic>
      <p:sp>
        <p:nvSpPr>
          <p:cNvPr id="514" name="Shape 514"/>
          <p:cNvSpPr txBox="1"/>
          <p:nvPr/>
        </p:nvSpPr>
        <p:spPr>
          <a:xfrm>
            <a:off x="2286000" y="5595407"/>
            <a:ext cx="6305106" cy="119593"/>
          </a:xfrm>
          <a:prstGeom prst="rect">
            <a:avLst/>
          </a:prstGeom>
          <a:solidFill>
            <a:schemeClr val="lt1"/>
          </a:solidFill>
          <a:ln>
            <a:noFill/>
          </a:ln>
        </p:spPr>
        <p:txBody>
          <a:bodyPr wrap="square" lIns="91425" tIns="45700" rIns="91425" bIns="45700" anchor="t" anchorCtr="0">
            <a:noAutofit/>
          </a:bodyPr>
          <a:lstStyle/>
          <a:p>
            <a:pPr marL="0" marR="0" lvl="0" indent="0" algn="r" rtl="0">
              <a:spcBef>
                <a:spcPts val="0"/>
              </a:spcBef>
              <a:spcAft>
                <a:spcPts val="0"/>
              </a:spcAft>
              <a:buNone/>
            </a:pPr>
            <a:r>
              <a:rPr lang="en-US" sz="1100" b="1">
                <a:solidFill>
                  <a:srgbClr val="000000"/>
                </a:solidFill>
                <a:latin typeface="Arial"/>
                <a:ea typeface="Arial"/>
                <a:cs typeface="Arial"/>
                <a:sym typeface="Arial"/>
              </a:rPr>
              <a:t>Source: Fox-IT – Black Tulip: Investigation into DigiNotar </a:t>
            </a:r>
          </a:p>
        </p:txBody>
      </p:sp>
      <p:sp>
        <p:nvSpPr>
          <p:cNvPr id="515" name="Shape 515"/>
          <p:cNvSpPr txBox="1"/>
          <p:nvPr/>
        </p:nvSpPr>
        <p:spPr>
          <a:xfrm>
            <a:off x="457200" y="568325"/>
            <a:ext cx="8292704" cy="879475"/>
          </a:xfrm>
          <a:prstGeom prst="rect">
            <a:avLst/>
          </a:prstGeom>
          <a:noFill/>
          <a:ln>
            <a:noFill/>
          </a:ln>
        </p:spPr>
        <p:txBody>
          <a:bodyPr wrap="square" lIns="91425" tIns="45700" rIns="91425" bIns="45700" anchor="t" anchorCtr="0">
            <a:noAutofit/>
          </a:bodyPr>
          <a:lstStyle/>
          <a:p>
            <a:pPr marL="0" marR="0" lvl="0" indent="0" algn="l" rtl="0">
              <a:lnSpc>
                <a:spcPct val="90000"/>
              </a:lnSpc>
              <a:spcBef>
                <a:spcPts val="0"/>
              </a:spcBef>
              <a:spcAft>
                <a:spcPts val="0"/>
              </a:spcAft>
              <a:buNone/>
            </a:pPr>
            <a:r>
              <a:rPr lang="en-US" sz="3000" b="1">
                <a:solidFill>
                  <a:schemeClr val="dk1"/>
                </a:solidFill>
                <a:latin typeface="Calibri"/>
                <a:ea typeface="Calibri"/>
                <a:cs typeface="Calibri"/>
                <a:sym typeface="Calibri"/>
              </a:rPr>
              <a:t>Case study: Diginotar</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71803" y="1670284"/>
            <a:ext cx="2745456" cy="2259665"/>
          </a:xfrm>
          <a:prstGeom prst="rect">
            <a:avLst/>
          </a:prstGeom>
        </p:spPr>
      </p:pic>
      <p:sp>
        <p:nvSpPr>
          <p:cNvPr id="6" name="Title 5"/>
          <p:cNvSpPr>
            <a:spLocks noGrp="1"/>
          </p:cNvSpPr>
          <p:nvPr>
            <p:ph type="title" idx="4294967295"/>
          </p:nvPr>
        </p:nvSpPr>
        <p:spPr>
          <a:xfrm>
            <a:off x="457200" y="365126"/>
            <a:ext cx="8292704" cy="879475"/>
          </a:xfrm>
        </p:spPr>
        <p:txBody>
          <a:bodyPr/>
          <a:lstStyle/>
          <a:p>
            <a:r>
              <a:rPr lang="en-GB" sz="3000" dirty="0">
                <a:latin typeface="Calibri" charset="0"/>
                <a:ea typeface="Calibri" charset="0"/>
                <a:cs typeface="Calibri" charset="0"/>
              </a:rPr>
              <a:t>Group Discussion</a:t>
            </a:r>
            <a:endParaRPr lang="en-GB" sz="3000" dirty="0"/>
          </a:p>
        </p:txBody>
      </p:sp>
      <p:sp>
        <p:nvSpPr>
          <p:cNvPr id="7" name="TextBox 6"/>
          <p:cNvSpPr txBox="1"/>
          <p:nvPr/>
        </p:nvSpPr>
        <p:spPr>
          <a:xfrm>
            <a:off x="1233627" y="4355632"/>
            <a:ext cx="7377341" cy="584775"/>
          </a:xfrm>
          <a:prstGeom prst="rect">
            <a:avLst/>
          </a:prstGeom>
          <a:noFill/>
        </p:spPr>
        <p:txBody>
          <a:bodyPr wrap="none" rtlCol="0">
            <a:spAutoFit/>
          </a:bodyPr>
          <a:lstStyle/>
          <a:p>
            <a:r>
              <a:rPr lang="en-GB" sz="3200" b="1" dirty="0">
                <a:latin typeface="Calibri" charset="0"/>
                <a:ea typeface="Calibri" charset="0"/>
                <a:cs typeface="Calibri" charset="0"/>
              </a:rPr>
              <a:t>Who needs to take which responsibilities?</a:t>
            </a:r>
          </a:p>
        </p:txBody>
      </p:sp>
    </p:spTree>
    <p:extLst>
      <p:ext uri="{BB962C8B-B14F-4D97-AF65-F5344CB8AC3E}">
        <p14:creationId xmlns:p14="http://schemas.microsoft.com/office/powerpoint/2010/main" val="19950083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sp>
        <p:nvSpPr>
          <p:cNvPr id="68" name="Shape 68"/>
          <p:cNvSpPr txBox="1">
            <a:spLocks noGrp="1"/>
          </p:cNvSpPr>
          <p:nvPr>
            <p:ph type="body" idx="1"/>
          </p:nvPr>
        </p:nvSpPr>
        <p:spPr>
          <a:xfrm>
            <a:off x="457200" y="1479551"/>
            <a:ext cx="8292704" cy="4703763"/>
          </a:xfrm>
          <a:prstGeom prst="rect">
            <a:avLst/>
          </a:prstGeom>
          <a:noFill/>
          <a:ln>
            <a:noFill/>
          </a:ln>
        </p:spPr>
        <p:txBody>
          <a:bodyPr wrap="square" lIns="91425" tIns="45700" rIns="91425" bIns="45700" anchor="t" anchorCtr="0">
            <a:noAutofit/>
          </a:bodyPr>
          <a:lstStyle/>
          <a:p>
            <a:pPr marL="0" marR="0" lvl="0" indent="-101600" algn="l" rtl="0">
              <a:lnSpc>
                <a:spcPct val="90000"/>
              </a:lnSpc>
              <a:spcBef>
                <a:spcPts val="0"/>
              </a:spcBef>
              <a:spcAft>
                <a:spcPts val="0"/>
              </a:spcAft>
              <a:buClr>
                <a:schemeClr val="dk1"/>
              </a:buClr>
              <a:buSzPts val="1600"/>
              <a:buFont typeface="Arial"/>
              <a:buNone/>
            </a:pPr>
            <a:r>
              <a:rPr lang="en-US" sz="1600" b="0" i="0" u="none" strike="noStrike" cap="none">
                <a:solidFill>
                  <a:schemeClr val="dk1"/>
                </a:solidFill>
                <a:latin typeface="Calibri"/>
                <a:ea typeface="Calibri"/>
                <a:cs typeface="Calibri"/>
                <a:sym typeface="Calibri"/>
              </a:rPr>
              <a:t>Copyright © by Forum of Incident Response and Security Teams, Inc.</a:t>
            </a:r>
          </a:p>
          <a:p>
            <a:pPr marL="0" marR="0" lvl="0" indent="-101600" algn="l" rtl="0">
              <a:lnSpc>
                <a:spcPct val="90000"/>
              </a:lnSpc>
              <a:spcBef>
                <a:spcPts val="750"/>
              </a:spcBef>
              <a:spcAft>
                <a:spcPts val="0"/>
              </a:spcAft>
              <a:buClr>
                <a:schemeClr val="dk1"/>
              </a:buClr>
              <a:buSzPts val="1600"/>
              <a:buFont typeface="Arial"/>
              <a:buNone/>
            </a:pPr>
            <a:br>
              <a:rPr lang="en-US" sz="1600" b="0" i="0" u="none" strike="noStrike" cap="none">
                <a:solidFill>
                  <a:schemeClr val="dk1"/>
                </a:solidFill>
                <a:latin typeface="Calibri"/>
                <a:ea typeface="Calibri"/>
                <a:cs typeface="Calibri"/>
                <a:sym typeface="Calibri"/>
              </a:rPr>
            </a:br>
            <a:r>
              <a:rPr lang="en-US" sz="1600" b="0" i="0" u="none" strike="noStrike" cap="none">
                <a:solidFill>
                  <a:schemeClr val="dk1"/>
                </a:solidFill>
                <a:latin typeface="Calibri"/>
                <a:ea typeface="Calibri"/>
                <a:cs typeface="Calibri"/>
                <a:sym typeface="Calibri"/>
              </a:rPr>
              <a:t>FIRST.Org is name under which Forum of Incident Response and Security Teams, Inc. conducts business.</a:t>
            </a:r>
          </a:p>
          <a:p>
            <a:pPr marL="0" marR="0" lvl="0" indent="-101600" algn="l" rtl="0">
              <a:lnSpc>
                <a:spcPct val="90000"/>
              </a:lnSpc>
              <a:spcBef>
                <a:spcPts val="750"/>
              </a:spcBef>
              <a:spcAft>
                <a:spcPts val="0"/>
              </a:spcAft>
              <a:buClr>
                <a:schemeClr val="dk1"/>
              </a:buClr>
              <a:buSzPts val="1600"/>
              <a:buFont typeface="Arial"/>
              <a:buNone/>
            </a:pPr>
            <a:br>
              <a:rPr lang="en-US" sz="1600" b="0" i="0" u="none" strike="noStrike" cap="none">
                <a:solidFill>
                  <a:schemeClr val="dk1"/>
                </a:solidFill>
                <a:latin typeface="Calibri"/>
                <a:ea typeface="Calibri"/>
                <a:cs typeface="Calibri"/>
                <a:sym typeface="Calibri"/>
              </a:rPr>
            </a:br>
            <a:r>
              <a:rPr lang="en-US" sz="1600" b="0" i="0" u="none" strike="noStrike" cap="none">
                <a:solidFill>
                  <a:schemeClr val="dk1"/>
                </a:solidFill>
                <a:latin typeface="Calibri"/>
                <a:ea typeface="Calibri"/>
                <a:cs typeface="Calibri"/>
                <a:sym typeface="Calibri"/>
              </a:rPr>
              <a:t>This training material is licensed under Creative Commons Attribution-Non-Commercial-Share-Alike 4.0 (CC BY-NC-SA 4.0)</a:t>
            </a:r>
          </a:p>
          <a:p>
            <a:pPr marL="0" marR="0" lvl="0" indent="-101600" algn="l" rtl="0">
              <a:lnSpc>
                <a:spcPct val="90000"/>
              </a:lnSpc>
              <a:spcBef>
                <a:spcPts val="750"/>
              </a:spcBef>
              <a:spcAft>
                <a:spcPts val="0"/>
              </a:spcAft>
              <a:buClr>
                <a:schemeClr val="dk1"/>
              </a:buClr>
              <a:buSzPts val="1600"/>
              <a:buFont typeface="Arial"/>
              <a:buNone/>
            </a:pPr>
            <a:br>
              <a:rPr lang="en-US" sz="1600" b="0" i="0" u="none" strike="noStrike" cap="none">
                <a:solidFill>
                  <a:schemeClr val="dk1"/>
                </a:solidFill>
                <a:latin typeface="Calibri"/>
                <a:ea typeface="Calibri"/>
                <a:cs typeface="Calibri"/>
                <a:sym typeface="Calibri"/>
              </a:rPr>
            </a:br>
            <a:r>
              <a:rPr lang="en-US" sz="1600" b="0" i="0" u="none" strike="noStrike" cap="none">
                <a:solidFill>
                  <a:schemeClr val="dk1"/>
                </a:solidFill>
                <a:latin typeface="Calibri"/>
                <a:ea typeface="Calibri"/>
                <a:cs typeface="Calibri"/>
                <a:sym typeface="Calibri"/>
              </a:rPr>
              <a:t>FIRST.Org makes no representation, express or implied, with regard to the accuracy of the information contained in this material and cannot accept any legal responsibility or liability for any errors or omissions that may be made.</a:t>
            </a:r>
          </a:p>
          <a:p>
            <a:pPr marL="0" marR="0" lvl="0" indent="-101600" algn="l" rtl="0">
              <a:lnSpc>
                <a:spcPct val="90000"/>
              </a:lnSpc>
              <a:spcBef>
                <a:spcPts val="750"/>
              </a:spcBef>
              <a:spcAft>
                <a:spcPts val="0"/>
              </a:spcAft>
              <a:buClr>
                <a:schemeClr val="dk1"/>
              </a:buClr>
              <a:buSzPts val="1600"/>
              <a:buFont typeface="Arial"/>
              <a:buNone/>
            </a:pPr>
            <a:br>
              <a:rPr lang="en-US" sz="1600" b="0" i="0" u="none" strike="noStrike" cap="none">
                <a:solidFill>
                  <a:schemeClr val="dk1"/>
                </a:solidFill>
                <a:latin typeface="Calibri"/>
                <a:ea typeface="Calibri"/>
                <a:cs typeface="Calibri"/>
                <a:sym typeface="Calibri"/>
              </a:rPr>
            </a:br>
            <a:r>
              <a:rPr lang="en-US" sz="1600" b="0" i="0" u="none" strike="noStrike" cap="none">
                <a:solidFill>
                  <a:schemeClr val="dk1"/>
                </a:solidFill>
                <a:latin typeface="Calibri"/>
                <a:ea typeface="Calibri"/>
                <a:cs typeface="Calibri"/>
                <a:sym typeface="Calibri"/>
              </a:rPr>
              <a:t>All trademarks are property of their respective owners.</a:t>
            </a:r>
          </a:p>
          <a:p>
            <a:pPr marL="0" marR="0" lvl="0" indent="-101600" algn="l" rtl="0">
              <a:lnSpc>
                <a:spcPct val="90000"/>
              </a:lnSpc>
              <a:spcBef>
                <a:spcPts val="750"/>
              </a:spcBef>
              <a:spcAft>
                <a:spcPts val="0"/>
              </a:spcAft>
              <a:buClr>
                <a:schemeClr val="dk1"/>
              </a:buClr>
              <a:buSzPts val="1600"/>
              <a:buFont typeface="Arial"/>
              <a:buNone/>
            </a:pPr>
            <a:br>
              <a:rPr lang="en-US" sz="1600" b="0" i="0" u="none" strike="noStrike" cap="none">
                <a:solidFill>
                  <a:schemeClr val="dk1"/>
                </a:solidFill>
                <a:latin typeface="Calibri"/>
                <a:ea typeface="Calibri"/>
                <a:cs typeface="Calibri"/>
                <a:sym typeface="Calibri"/>
              </a:rPr>
            </a:br>
            <a:r>
              <a:rPr lang="en-US" sz="1600" b="0" i="0" u="none" strike="noStrike" cap="none">
                <a:solidFill>
                  <a:schemeClr val="dk1"/>
                </a:solidFill>
                <a:latin typeface="Calibri"/>
                <a:ea typeface="Calibri"/>
                <a:cs typeface="Calibri"/>
                <a:sym typeface="Calibri"/>
              </a:rPr>
              <a:t>Permissions beyond the scope of this license may be available at first-licensing@first.org</a:t>
            </a:r>
            <a:br>
              <a:rPr lang="en-US" sz="1600" b="0" i="0" u="none" strike="noStrike" cap="none">
                <a:solidFill>
                  <a:schemeClr val="dk1"/>
                </a:solidFill>
                <a:latin typeface="Calibri"/>
                <a:ea typeface="Calibri"/>
                <a:cs typeface="Calibri"/>
                <a:sym typeface="Calibri"/>
              </a:rPr>
            </a:br>
            <a:endParaRPr lang="en-US" sz="1600" b="0" i="0" u="none" strike="noStrike" cap="none">
              <a:solidFill>
                <a:schemeClr val="dk1"/>
              </a:solidFill>
              <a:latin typeface="Calibri"/>
              <a:ea typeface="Calibri"/>
              <a:cs typeface="Calibri"/>
              <a:sym typeface="Calibri"/>
            </a:endParaRPr>
          </a:p>
        </p:txBody>
      </p:sp>
      <p:sp>
        <p:nvSpPr>
          <p:cNvPr id="69" name="Shape 69"/>
          <p:cNvSpPr txBox="1">
            <a:spLocks noGrp="1"/>
          </p:cNvSpPr>
          <p:nvPr>
            <p:ph type="title"/>
          </p:nvPr>
        </p:nvSpPr>
        <p:spPr>
          <a:xfrm>
            <a:off x="457200" y="365126"/>
            <a:ext cx="8292704" cy="879475"/>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spcAft>
                <a:spcPts val="0"/>
              </a:spcAft>
              <a:buNone/>
            </a:pPr>
            <a:r>
              <a:rPr lang="en-US" sz="2400" b="1" i="0" u="none" strike="noStrike" cap="none">
                <a:solidFill>
                  <a:schemeClr val="dk1"/>
                </a:solidFill>
                <a:latin typeface="Arial"/>
                <a:ea typeface="Arial"/>
                <a:cs typeface="Arial"/>
                <a:sym typeface="Arial"/>
              </a:rPr>
              <a:t>Copyright</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19"/>
        <p:cNvGrpSpPr/>
        <p:nvPr/>
      </p:nvGrpSpPr>
      <p:grpSpPr>
        <a:xfrm>
          <a:off x="0" y="0"/>
          <a:ext cx="0" cy="0"/>
          <a:chOff x="0" y="0"/>
          <a:chExt cx="0" cy="0"/>
        </a:xfrm>
      </p:grpSpPr>
      <p:sp>
        <p:nvSpPr>
          <p:cNvPr id="520" name="Shape 520"/>
          <p:cNvSpPr txBox="1">
            <a:spLocks noGrp="1"/>
          </p:cNvSpPr>
          <p:nvPr>
            <p:ph type="title"/>
          </p:nvPr>
        </p:nvSpPr>
        <p:spPr>
          <a:xfrm>
            <a:off x="457200" y="365126"/>
            <a:ext cx="8292704" cy="879475"/>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spcAft>
                <a:spcPts val="0"/>
              </a:spcAft>
              <a:buNone/>
            </a:pPr>
            <a:r>
              <a:rPr lang="en-US" sz="3000" b="1" i="0" u="none" strike="noStrike" cap="none">
                <a:solidFill>
                  <a:schemeClr val="dk1"/>
                </a:solidFill>
                <a:latin typeface="Calibri"/>
                <a:ea typeface="Calibri"/>
                <a:cs typeface="Calibri"/>
                <a:sym typeface="Calibri"/>
              </a:rPr>
              <a:t>Case study: Diginotar</a:t>
            </a:r>
          </a:p>
        </p:txBody>
      </p:sp>
      <p:sp>
        <p:nvSpPr>
          <p:cNvPr id="521" name="Shape 521"/>
          <p:cNvSpPr txBox="1"/>
          <p:nvPr/>
        </p:nvSpPr>
        <p:spPr>
          <a:xfrm>
            <a:off x="517327" y="1371600"/>
            <a:ext cx="8172450" cy="4595201"/>
          </a:xfrm>
          <a:prstGeom prst="rect">
            <a:avLst/>
          </a:prstGeom>
          <a:noFill/>
          <a:ln>
            <a:noFill/>
          </a:ln>
        </p:spPr>
        <p:txBody>
          <a:bodyPr wrap="square" lIns="67500" tIns="35100" rIns="67500" bIns="35100" anchor="t" anchorCtr="0">
            <a:noAutofit/>
          </a:bodyPr>
          <a:lstStyle/>
          <a:p>
            <a:pPr marL="0" marR="0" lvl="0" indent="0" algn="l" rtl="0">
              <a:spcBef>
                <a:spcPts val="0"/>
              </a:spcBef>
              <a:spcAft>
                <a:spcPts val="0"/>
              </a:spcAft>
              <a:buNone/>
            </a:pPr>
            <a:r>
              <a:rPr lang="en-US" sz="2400">
                <a:solidFill>
                  <a:srgbClr val="000000"/>
                </a:solidFill>
                <a:latin typeface="Calibri"/>
                <a:ea typeface="Calibri"/>
                <a:cs typeface="Calibri"/>
                <a:sym typeface="Calibri"/>
              </a:rPr>
              <a:t>Distinct responsibilities:</a:t>
            </a:r>
          </a:p>
          <a:p>
            <a:pPr marL="0" marR="0" lvl="0" indent="0" algn="l" rtl="0">
              <a:spcBef>
                <a:spcPts val="0"/>
              </a:spcBef>
              <a:spcAft>
                <a:spcPts val="0"/>
              </a:spcAft>
              <a:buNone/>
            </a:pPr>
            <a:endParaRPr sz="2400">
              <a:solidFill>
                <a:srgbClr val="000000"/>
              </a:solidFill>
              <a:latin typeface="Calibri"/>
              <a:ea typeface="Calibri"/>
              <a:cs typeface="Calibri"/>
              <a:sym typeface="Calibri"/>
            </a:endParaRPr>
          </a:p>
          <a:p>
            <a:pPr marL="1000125" marR="0" lvl="1" indent="-257175" algn="l" rtl="0">
              <a:spcBef>
                <a:spcPts val="0"/>
              </a:spcBef>
              <a:spcAft>
                <a:spcPts val="0"/>
              </a:spcAft>
              <a:buClr>
                <a:srgbClr val="000000"/>
              </a:buClr>
              <a:buSzPts val="2400"/>
              <a:buFont typeface="Arial"/>
              <a:buChar char="•"/>
            </a:pPr>
            <a:r>
              <a:rPr lang="en-US" sz="2400" b="1" i="0" u="none" strike="noStrike" cap="none">
                <a:solidFill>
                  <a:srgbClr val="000000"/>
                </a:solidFill>
                <a:latin typeface="Calibri"/>
                <a:ea typeface="Calibri"/>
                <a:cs typeface="Calibri"/>
                <a:sym typeface="Calibri"/>
              </a:rPr>
              <a:t>CA Community: </a:t>
            </a:r>
          </a:p>
          <a:p>
            <a:pPr marL="1400175" marR="0" lvl="2" indent="-257175" algn="l" rtl="0">
              <a:spcBef>
                <a:spcPts val="0"/>
              </a:spcBef>
              <a:spcAft>
                <a:spcPts val="0"/>
              </a:spcAft>
              <a:buClr>
                <a:srgbClr val="000000"/>
              </a:buClr>
              <a:buSzPts val="2000"/>
              <a:buFont typeface="Arial"/>
              <a:buChar char="•"/>
            </a:pPr>
            <a:r>
              <a:rPr lang="en-US" sz="2000" b="0" i="0" u="none" strike="noStrike" cap="none">
                <a:solidFill>
                  <a:srgbClr val="000000"/>
                </a:solidFill>
                <a:latin typeface="Calibri"/>
                <a:ea typeface="Calibri"/>
                <a:cs typeface="Calibri"/>
                <a:sym typeface="Calibri"/>
              </a:rPr>
              <a:t>Distribute indicators to confirm scope</a:t>
            </a:r>
          </a:p>
          <a:p>
            <a:pPr marL="1400175" marR="0" lvl="2" indent="-257175" algn="l" rtl="0">
              <a:spcBef>
                <a:spcPts val="0"/>
              </a:spcBef>
              <a:spcAft>
                <a:spcPts val="0"/>
              </a:spcAft>
              <a:buClr>
                <a:srgbClr val="000000"/>
              </a:buClr>
              <a:buSzPts val="2000"/>
              <a:buFont typeface="Arial"/>
              <a:buChar char="•"/>
            </a:pPr>
            <a:r>
              <a:rPr lang="en-US" sz="2000" b="0" i="0" u="none" strike="noStrike" cap="none">
                <a:solidFill>
                  <a:srgbClr val="000000"/>
                </a:solidFill>
                <a:latin typeface="Calibri"/>
                <a:ea typeface="Calibri"/>
                <a:cs typeface="Calibri"/>
                <a:sym typeface="Calibri"/>
              </a:rPr>
              <a:t>Come up with new network security requirements</a:t>
            </a:r>
          </a:p>
          <a:p>
            <a:pPr marL="1400175" marR="0" lvl="2" indent="-257175" algn="l" rtl="0">
              <a:spcBef>
                <a:spcPts val="0"/>
              </a:spcBef>
              <a:spcAft>
                <a:spcPts val="0"/>
              </a:spcAft>
              <a:buClr>
                <a:srgbClr val="000000"/>
              </a:buClr>
              <a:buSzPts val="2000"/>
              <a:buFont typeface="Arial"/>
              <a:buNone/>
            </a:pPr>
            <a:endParaRPr sz="2000" b="0" i="0" u="none" strike="noStrike" cap="none">
              <a:solidFill>
                <a:srgbClr val="000000"/>
              </a:solidFill>
              <a:latin typeface="Calibri"/>
              <a:ea typeface="Calibri"/>
              <a:cs typeface="Calibri"/>
              <a:sym typeface="Calibri"/>
            </a:endParaRPr>
          </a:p>
          <a:p>
            <a:pPr marL="1000125" marR="0" lvl="1" indent="-257175" algn="l" rtl="0">
              <a:spcBef>
                <a:spcPts val="0"/>
              </a:spcBef>
              <a:spcAft>
                <a:spcPts val="0"/>
              </a:spcAft>
              <a:buClr>
                <a:srgbClr val="000000"/>
              </a:buClr>
              <a:buSzPts val="2400"/>
              <a:buFont typeface="Arial"/>
              <a:buChar char="•"/>
            </a:pPr>
            <a:r>
              <a:rPr lang="en-US" sz="2400" b="1" i="0" u="none" strike="noStrike" cap="none">
                <a:solidFill>
                  <a:srgbClr val="000000"/>
                </a:solidFill>
                <a:latin typeface="Calibri"/>
                <a:ea typeface="Calibri"/>
                <a:cs typeface="Calibri"/>
                <a:sym typeface="Calibri"/>
              </a:rPr>
              <a:t>CSIRT Community:</a:t>
            </a:r>
          </a:p>
          <a:p>
            <a:pPr marL="1400175" marR="0" lvl="2" indent="-257175" algn="l" rtl="0">
              <a:spcBef>
                <a:spcPts val="0"/>
              </a:spcBef>
              <a:spcAft>
                <a:spcPts val="0"/>
              </a:spcAft>
              <a:buClr>
                <a:srgbClr val="000000"/>
              </a:buClr>
              <a:buSzPts val="2000"/>
              <a:buFont typeface="Arial"/>
              <a:buChar char="•"/>
            </a:pPr>
            <a:r>
              <a:rPr lang="en-US" sz="2000" b="0" i="0" u="none" strike="noStrike" cap="none">
                <a:solidFill>
                  <a:srgbClr val="000000"/>
                </a:solidFill>
                <a:latin typeface="Calibri"/>
                <a:ea typeface="Calibri"/>
                <a:cs typeface="Calibri"/>
                <a:sym typeface="Calibri"/>
              </a:rPr>
              <a:t>Ensure users are aware of Diginotar challenges</a:t>
            </a:r>
          </a:p>
          <a:p>
            <a:pPr marL="1400175" marR="0" lvl="2" indent="-257175" algn="l" rtl="0">
              <a:spcBef>
                <a:spcPts val="0"/>
              </a:spcBef>
              <a:spcAft>
                <a:spcPts val="0"/>
              </a:spcAft>
              <a:buClr>
                <a:srgbClr val="000000"/>
              </a:buClr>
              <a:buSzPts val="2000"/>
              <a:buFont typeface="Arial"/>
              <a:buChar char="•"/>
            </a:pPr>
            <a:r>
              <a:rPr lang="en-US" sz="2000" b="0" i="0" u="none" strike="noStrike" cap="none">
                <a:solidFill>
                  <a:srgbClr val="000000"/>
                </a:solidFill>
                <a:latin typeface="Calibri"/>
                <a:ea typeface="Calibri"/>
                <a:cs typeface="Calibri"/>
                <a:sym typeface="Calibri"/>
              </a:rPr>
              <a:t>Ensure CA’s are aware of these new issues</a:t>
            </a:r>
          </a:p>
          <a:p>
            <a:pPr marL="1400175" marR="0" lvl="2" indent="-257175" algn="l" rtl="0">
              <a:spcBef>
                <a:spcPts val="0"/>
              </a:spcBef>
              <a:spcAft>
                <a:spcPts val="0"/>
              </a:spcAft>
              <a:buClr>
                <a:srgbClr val="000000"/>
              </a:buClr>
              <a:buSzPts val="2000"/>
              <a:buFont typeface="Arial"/>
              <a:buChar char="•"/>
            </a:pPr>
            <a:r>
              <a:rPr lang="en-US" sz="2000" b="0" i="0" u="none" strike="noStrike" cap="none">
                <a:solidFill>
                  <a:srgbClr val="000000"/>
                </a:solidFill>
                <a:latin typeface="Calibri"/>
                <a:ea typeface="Calibri"/>
                <a:cs typeface="Calibri"/>
                <a:sym typeface="Calibri"/>
              </a:rPr>
              <a:t>Brief government stakeholders on challenges of PKI environment</a:t>
            </a:r>
          </a:p>
          <a:p>
            <a:pPr marL="1400175" marR="0" lvl="2" indent="-257175" algn="l" rtl="0">
              <a:spcBef>
                <a:spcPts val="0"/>
              </a:spcBef>
              <a:spcAft>
                <a:spcPts val="0"/>
              </a:spcAft>
              <a:buClr>
                <a:srgbClr val="000000"/>
              </a:buClr>
              <a:buSzPts val="2000"/>
              <a:buFont typeface="Arial"/>
              <a:buChar char="•"/>
            </a:pPr>
            <a:r>
              <a:rPr lang="en-US" sz="2000" b="0" i="0" u="none" strike="noStrike" cap="none">
                <a:solidFill>
                  <a:srgbClr val="000000"/>
                </a:solidFill>
                <a:latin typeface="Calibri"/>
                <a:ea typeface="Calibri"/>
                <a:cs typeface="Calibri"/>
                <a:sym typeface="Calibri"/>
              </a:rPr>
              <a:t>Identify local/national impact of similar identity schemes</a:t>
            </a:r>
          </a:p>
          <a:p>
            <a:pPr marL="1400175" marR="0" lvl="2" indent="-257175" algn="l" rtl="0">
              <a:spcBef>
                <a:spcPts val="0"/>
              </a:spcBef>
              <a:spcAft>
                <a:spcPts val="0"/>
              </a:spcAft>
              <a:buClr>
                <a:srgbClr val="000000"/>
              </a:buClr>
              <a:buSzPts val="2000"/>
              <a:buFont typeface="Arial"/>
              <a:buNone/>
            </a:pPr>
            <a:endParaRPr sz="2000" b="1" i="0" u="none" strike="noStrike" cap="none">
              <a:solidFill>
                <a:srgbClr val="000000"/>
              </a:solidFill>
              <a:latin typeface="Calibri"/>
              <a:ea typeface="Calibri"/>
              <a:cs typeface="Calibri"/>
              <a:sym typeface="Calibri"/>
            </a:endParaRPr>
          </a:p>
          <a:p>
            <a:pPr marL="257175" marR="0" lvl="0" indent="-257175" algn="l" rtl="0">
              <a:spcBef>
                <a:spcPts val="0"/>
              </a:spcBef>
              <a:spcAft>
                <a:spcPts val="0"/>
              </a:spcAft>
              <a:buClr>
                <a:srgbClr val="000000"/>
              </a:buClr>
              <a:buSzPts val="1800"/>
              <a:buFont typeface="Arial"/>
              <a:buNone/>
            </a:pPr>
            <a:endParaRPr sz="1800">
              <a:solidFill>
                <a:srgbClr val="000000"/>
              </a:solidFill>
              <a:latin typeface="Calibri"/>
              <a:ea typeface="Calibri"/>
              <a:cs typeface="Calibri"/>
              <a:sym typeface="Calibri"/>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27"/>
        <p:cNvGrpSpPr/>
        <p:nvPr/>
      </p:nvGrpSpPr>
      <p:grpSpPr>
        <a:xfrm>
          <a:off x="0" y="0"/>
          <a:ext cx="0" cy="0"/>
          <a:chOff x="0" y="0"/>
          <a:chExt cx="0" cy="0"/>
        </a:xfrm>
      </p:grpSpPr>
      <p:sp>
        <p:nvSpPr>
          <p:cNvPr id="528" name="Shape 528"/>
          <p:cNvSpPr txBox="1">
            <a:spLocks noGrp="1"/>
          </p:cNvSpPr>
          <p:nvPr>
            <p:ph type="title"/>
          </p:nvPr>
        </p:nvSpPr>
        <p:spPr>
          <a:xfrm>
            <a:off x="2881313" y="2550319"/>
            <a:ext cx="5228775" cy="1812150"/>
          </a:xfrm>
          <a:prstGeom prst="rect">
            <a:avLst/>
          </a:prstGeom>
          <a:noFill/>
          <a:ln>
            <a:noFill/>
          </a:ln>
        </p:spPr>
        <p:txBody>
          <a:bodyPr wrap="square" lIns="68550" tIns="34275" rIns="68550" bIns="34275" anchor="ctr" anchorCtr="0">
            <a:noAutofit/>
          </a:bodyPr>
          <a:lstStyle/>
          <a:p>
            <a:pPr marL="0" marR="0" lvl="0" indent="0" algn="l" rtl="0">
              <a:lnSpc>
                <a:spcPct val="90000"/>
              </a:lnSpc>
              <a:spcBef>
                <a:spcPts val="0"/>
              </a:spcBef>
              <a:spcAft>
                <a:spcPts val="0"/>
              </a:spcAft>
              <a:buNone/>
            </a:pPr>
            <a:r>
              <a:rPr lang="en-US" sz="3600" b="1" i="0" u="none" strike="noStrike" cap="none">
                <a:solidFill>
                  <a:schemeClr val="dk1"/>
                </a:solidFill>
                <a:latin typeface="Arial"/>
                <a:ea typeface="Arial"/>
                <a:cs typeface="Arial"/>
                <a:sym typeface="Arial"/>
              </a:rPr>
              <a:t>Building trust</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33"/>
        <p:cNvGrpSpPr/>
        <p:nvPr/>
      </p:nvGrpSpPr>
      <p:grpSpPr>
        <a:xfrm>
          <a:off x="0" y="0"/>
          <a:ext cx="0" cy="0"/>
          <a:chOff x="0" y="0"/>
          <a:chExt cx="0" cy="0"/>
        </a:xfrm>
      </p:grpSpPr>
      <p:pic>
        <p:nvPicPr>
          <p:cNvPr id="534" name="Shape 534"/>
          <p:cNvPicPr preferRelativeResize="0"/>
          <p:nvPr/>
        </p:nvPicPr>
        <p:blipFill rotWithShape="1">
          <a:blip r:embed="rId3">
            <a:alphaModFix/>
          </a:blip>
          <a:srcRect/>
          <a:stretch/>
        </p:blipFill>
        <p:spPr>
          <a:xfrm>
            <a:off x="1752600" y="1447800"/>
            <a:ext cx="4495800" cy="3810000"/>
          </a:xfrm>
          <a:prstGeom prst="rect">
            <a:avLst/>
          </a:prstGeom>
          <a:noFill/>
          <a:ln>
            <a:noFill/>
          </a:ln>
        </p:spPr>
      </p:pic>
      <p:sp>
        <p:nvSpPr>
          <p:cNvPr id="535" name="Shape 535"/>
          <p:cNvSpPr txBox="1">
            <a:spLocks noGrp="1"/>
          </p:cNvSpPr>
          <p:nvPr>
            <p:ph type="title"/>
          </p:nvPr>
        </p:nvSpPr>
        <p:spPr>
          <a:xfrm>
            <a:off x="457200" y="365126"/>
            <a:ext cx="8292704" cy="879475"/>
          </a:xfrm>
          <a:prstGeom prst="rect">
            <a:avLst/>
          </a:prstGeom>
          <a:noFill/>
          <a:ln>
            <a:noFill/>
          </a:ln>
        </p:spPr>
        <p:txBody>
          <a:bodyPr wrap="square" lIns="91425" tIns="91425" rIns="91425" bIns="91425" anchor="ctr" anchorCtr="0">
            <a:noAutofit/>
          </a:bodyPr>
          <a:lstStyle/>
          <a:p>
            <a:pPr marL="0" marR="0" lvl="0" indent="-88900" algn="l" rtl="0">
              <a:lnSpc>
                <a:spcPct val="90000"/>
              </a:lnSpc>
              <a:spcBef>
                <a:spcPts val="0"/>
              </a:spcBef>
              <a:spcAft>
                <a:spcPts val="0"/>
              </a:spcAft>
              <a:buClr>
                <a:schemeClr val="dk1"/>
              </a:buClr>
              <a:buSzPts val="1400"/>
              <a:buFont typeface="Lucida Sans"/>
              <a:buNone/>
            </a:pPr>
            <a:r>
              <a:rPr lang="en-US" sz="3000" b="1" i="0" u="none" strike="noStrike" cap="none">
                <a:solidFill>
                  <a:schemeClr val="dk1"/>
                </a:solidFill>
                <a:latin typeface="Calibri"/>
                <a:ea typeface="Calibri"/>
                <a:cs typeface="Calibri"/>
                <a:sym typeface="Calibri"/>
              </a:rPr>
              <a:t>Internet in 1969</a:t>
            </a:r>
          </a:p>
        </p:txBody>
      </p:sp>
      <p:sp>
        <p:nvSpPr>
          <p:cNvPr id="2" name="TextBox 1"/>
          <p:cNvSpPr txBox="1"/>
          <p:nvPr/>
        </p:nvSpPr>
        <p:spPr>
          <a:xfrm>
            <a:off x="3199015" y="5826759"/>
            <a:ext cx="4057521" cy="246221"/>
          </a:xfrm>
          <a:prstGeom prst="rect">
            <a:avLst/>
          </a:prstGeom>
          <a:noFill/>
        </p:spPr>
        <p:txBody>
          <a:bodyPr wrap="none" rtlCol="0">
            <a:spAutoFit/>
          </a:bodyPr>
          <a:lstStyle/>
          <a:p>
            <a:r>
              <a:rPr lang="en-GB" sz="1000" dirty="0">
                <a:latin typeface="Calibri Light" charset="0"/>
                <a:ea typeface="Calibri Light" charset="0"/>
                <a:cs typeface="Calibri Light" charset="0"/>
              </a:rPr>
              <a:t>Source: https://</a:t>
            </a:r>
            <a:r>
              <a:rPr lang="en-GB" sz="1000" dirty="0" err="1">
                <a:latin typeface="Calibri Light" charset="0"/>
                <a:ea typeface="Calibri Light" charset="0"/>
                <a:cs typeface="Calibri Light" charset="0"/>
              </a:rPr>
              <a:t>www.darpa.mil</a:t>
            </a:r>
            <a:r>
              <a:rPr lang="en-GB" sz="1000" dirty="0">
                <a:latin typeface="Calibri Light" charset="0"/>
                <a:ea typeface="Calibri Light" charset="0"/>
                <a:cs typeface="Calibri Light" charset="0"/>
              </a:rPr>
              <a:t>/about-us/</a:t>
            </a:r>
            <a:r>
              <a:rPr lang="en-GB" sz="1000" dirty="0" err="1">
                <a:latin typeface="Calibri Light" charset="0"/>
                <a:ea typeface="Calibri Light" charset="0"/>
                <a:cs typeface="Calibri Light" charset="0"/>
              </a:rPr>
              <a:t>darpa-history-and-timeline?PP</a:t>
            </a:r>
            <a:r>
              <a:rPr lang="en-GB" sz="1000" dirty="0">
                <a:latin typeface="Calibri Light" charset="0"/>
                <a:ea typeface="Calibri Light" charset="0"/>
                <a:cs typeface="Calibri Light" charset="0"/>
              </a:rPr>
              <a:t>=2</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540"/>
        <p:cNvGrpSpPr/>
        <p:nvPr/>
      </p:nvGrpSpPr>
      <p:grpSpPr>
        <a:xfrm>
          <a:off x="0" y="0"/>
          <a:ext cx="0" cy="0"/>
          <a:chOff x="0" y="0"/>
          <a:chExt cx="0" cy="0"/>
        </a:xfrm>
      </p:grpSpPr>
      <p:pic>
        <p:nvPicPr>
          <p:cNvPr id="541" name="Shape 541"/>
          <p:cNvPicPr preferRelativeResize="0"/>
          <p:nvPr/>
        </p:nvPicPr>
        <p:blipFill rotWithShape="1">
          <a:blip r:embed="rId3">
            <a:alphaModFix/>
          </a:blip>
          <a:srcRect/>
          <a:stretch/>
        </p:blipFill>
        <p:spPr>
          <a:xfrm>
            <a:off x="1828800" y="1143000"/>
            <a:ext cx="4724400" cy="4503220"/>
          </a:xfrm>
          <a:prstGeom prst="rect">
            <a:avLst/>
          </a:prstGeom>
          <a:noFill/>
          <a:ln>
            <a:noFill/>
          </a:ln>
        </p:spPr>
      </p:pic>
      <p:sp>
        <p:nvSpPr>
          <p:cNvPr id="542" name="Shape 542"/>
          <p:cNvSpPr txBox="1">
            <a:spLocks noGrp="1"/>
          </p:cNvSpPr>
          <p:nvPr>
            <p:ph type="title"/>
          </p:nvPr>
        </p:nvSpPr>
        <p:spPr>
          <a:xfrm>
            <a:off x="457200" y="365126"/>
            <a:ext cx="8292704" cy="879475"/>
          </a:xfrm>
          <a:prstGeom prst="rect">
            <a:avLst/>
          </a:prstGeom>
          <a:noFill/>
          <a:ln>
            <a:noFill/>
          </a:ln>
        </p:spPr>
        <p:txBody>
          <a:bodyPr wrap="square" lIns="91425" tIns="91425" rIns="91425" bIns="91425" anchor="ctr" anchorCtr="0">
            <a:noAutofit/>
          </a:bodyPr>
          <a:lstStyle/>
          <a:p>
            <a:pPr marL="0" marR="0" lvl="0" indent="-88900" algn="l" rtl="0">
              <a:lnSpc>
                <a:spcPct val="90000"/>
              </a:lnSpc>
              <a:spcBef>
                <a:spcPts val="0"/>
              </a:spcBef>
              <a:spcAft>
                <a:spcPts val="0"/>
              </a:spcAft>
              <a:buClr>
                <a:schemeClr val="dk1"/>
              </a:buClr>
              <a:buSzPts val="1400"/>
              <a:buFont typeface="Lucida Sans"/>
              <a:buNone/>
            </a:pPr>
            <a:r>
              <a:rPr lang="en-US" sz="3000" b="1" i="0" u="none" strike="noStrike" cap="none">
                <a:solidFill>
                  <a:schemeClr val="dk1"/>
                </a:solidFill>
                <a:latin typeface="Calibri"/>
                <a:ea typeface="Calibri"/>
                <a:cs typeface="Calibri"/>
                <a:sym typeface="Calibri"/>
              </a:rPr>
              <a:t>Internet today</a:t>
            </a:r>
          </a:p>
        </p:txBody>
      </p:sp>
      <p:sp>
        <p:nvSpPr>
          <p:cNvPr id="2" name="TextBox 1"/>
          <p:cNvSpPr txBox="1"/>
          <p:nvPr/>
        </p:nvSpPr>
        <p:spPr>
          <a:xfrm>
            <a:off x="3192087" y="5951913"/>
            <a:ext cx="4437433" cy="261610"/>
          </a:xfrm>
          <a:prstGeom prst="rect">
            <a:avLst/>
          </a:prstGeom>
          <a:noFill/>
        </p:spPr>
        <p:txBody>
          <a:bodyPr wrap="none" rtlCol="0">
            <a:spAutoFit/>
          </a:bodyPr>
          <a:lstStyle/>
          <a:p>
            <a:r>
              <a:rPr lang="en-GB" sz="1100" dirty="0">
                <a:latin typeface="Calibri Light" charset="0"/>
                <a:ea typeface="Calibri Light" charset="0"/>
                <a:cs typeface="Calibri Light" charset="0"/>
              </a:rPr>
              <a:t>Source: https://</a:t>
            </a:r>
            <a:r>
              <a:rPr lang="en-GB" sz="1100" dirty="0" err="1">
                <a:latin typeface="Calibri Light" charset="0"/>
                <a:ea typeface="Calibri Light" charset="0"/>
                <a:cs typeface="Calibri Light" charset="0"/>
              </a:rPr>
              <a:t>www.caida.org</a:t>
            </a:r>
            <a:r>
              <a:rPr lang="en-GB" sz="1100" dirty="0">
                <a:latin typeface="Calibri Light" charset="0"/>
                <a:ea typeface="Calibri Light" charset="0"/>
                <a:cs typeface="Calibri Light" charset="0"/>
              </a:rPr>
              <a:t>/research/topology/</a:t>
            </a:r>
            <a:r>
              <a:rPr lang="en-GB" sz="1100" dirty="0" err="1">
                <a:latin typeface="Calibri Light" charset="0"/>
                <a:ea typeface="Calibri Light" charset="0"/>
                <a:cs typeface="Calibri Light" charset="0"/>
              </a:rPr>
              <a:t>as_core_network</a:t>
            </a:r>
            <a:r>
              <a:rPr lang="en-GB" sz="1100" dirty="0">
                <a:latin typeface="Calibri Light" charset="0"/>
                <a:ea typeface="Calibri Light" charset="0"/>
                <a:cs typeface="Calibri Light" charset="0"/>
              </a:rPr>
              <a:t>/2015/</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47"/>
        <p:cNvGrpSpPr/>
        <p:nvPr/>
      </p:nvGrpSpPr>
      <p:grpSpPr>
        <a:xfrm>
          <a:off x="0" y="0"/>
          <a:ext cx="0" cy="0"/>
          <a:chOff x="0" y="0"/>
          <a:chExt cx="0" cy="0"/>
        </a:xfrm>
      </p:grpSpPr>
      <p:sp>
        <p:nvSpPr>
          <p:cNvPr id="548" name="Shape 548"/>
          <p:cNvSpPr txBox="1">
            <a:spLocks noGrp="1"/>
          </p:cNvSpPr>
          <p:nvPr>
            <p:ph type="body" idx="1"/>
          </p:nvPr>
        </p:nvSpPr>
        <p:spPr>
          <a:xfrm>
            <a:off x="457200" y="2262075"/>
            <a:ext cx="7848600" cy="2660400"/>
          </a:xfrm>
          <a:prstGeom prst="rect">
            <a:avLst/>
          </a:prstGeom>
          <a:noFill/>
          <a:ln>
            <a:noFill/>
          </a:ln>
        </p:spPr>
        <p:txBody>
          <a:bodyPr wrap="square" lIns="68550" tIns="68550" rIns="68550" bIns="68550" anchor="t" anchorCtr="0">
            <a:noAutofit/>
          </a:bodyPr>
          <a:lstStyle/>
          <a:p>
            <a:pPr marL="0" marR="0" lvl="0" indent="-69850" algn="l" rtl="0">
              <a:lnSpc>
                <a:spcPct val="115000"/>
              </a:lnSpc>
              <a:spcBef>
                <a:spcPts val="0"/>
              </a:spcBef>
              <a:spcAft>
                <a:spcPts val="0"/>
              </a:spcAft>
              <a:buClr>
                <a:schemeClr val="dk1"/>
              </a:buClr>
              <a:buSzPts val="1100"/>
              <a:buFont typeface="Arial"/>
              <a:buNone/>
            </a:pPr>
            <a:r>
              <a:rPr lang="en-US" sz="2400" b="0" i="1" u="none" strike="noStrike" cap="none">
                <a:solidFill>
                  <a:schemeClr val="dk1"/>
                </a:solidFill>
                <a:latin typeface="Calibri"/>
                <a:ea typeface="Calibri"/>
                <a:cs typeface="Calibri"/>
                <a:sym typeface="Calibri"/>
              </a:rPr>
              <a:t>Governance is the use of institutions, structures of authority and collaboration to allocate resources and coordinate or control activity in society or the economy</a:t>
            </a:r>
          </a:p>
          <a:p>
            <a:pPr marL="0" marR="0" lvl="0" indent="-69850" algn="l" rtl="0">
              <a:lnSpc>
                <a:spcPct val="115000"/>
              </a:lnSpc>
              <a:spcBef>
                <a:spcPts val="450"/>
              </a:spcBef>
              <a:spcAft>
                <a:spcPts val="0"/>
              </a:spcAft>
              <a:buClr>
                <a:schemeClr val="dk1"/>
              </a:buClr>
              <a:buSzPts val="1100"/>
              <a:buFont typeface="Arial"/>
              <a:buNone/>
            </a:pPr>
            <a:r>
              <a:rPr lang="en-US" sz="2000" b="0" i="0" u="none" strike="noStrike" cap="none">
                <a:solidFill>
                  <a:schemeClr val="dk1"/>
                </a:solidFill>
                <a:latin typeface="Calibri"/>
                <a:ea typeface="Calibri"/>
                <a:cs typeface="Calibri"/>
                <a:sym typeface="Calibri"/>
              </a:rPr>
              <a:t>Patrick Kenis, Tilburg University</a:t>
            </a:r>
          </a:p>
          <a:p>
            <a:pPr marL="0" marR="0" lvl="0" indent="-177800" algn="l" rtl="0">
              <a:lnSpc>
                <a:spcPct val="114000"/>
              </a:lnSpc>
              <a:spcBef>
                <a:spcPts val="0"/>
              </a:spcBef>
              <a:spcAft>
                <a:spcPts val="0"/>
              </a:spcAft>
              <a:buClr>
                <a:srgbClr val="F38127"/>
              </a:buClr>
              <a:buSzPts val="2800"/>
              <a:buFont typeface="Arial"/>
              <a:buNone/>
            </a:pPr>
            <a:endParaRPr sz="2400" b="0" i="0" u="none" strike="noStrike" cap="none">
              <a:solidFill>
                <a:schemeClr val="dk1"/>
              </a:solidFill>
              <a:latin typeface="Lucida Sans"/>
              <a:ea typeface="Lucida Sans"/>
              <a:cs typeface="Lucida Sans"/>
              <a:sym typeface="Lucida Sans"/>
            </a:endParaRPr>
          </a:p>
        </p:txBody>
      </p:sp>
      <p:sp>
        <p:nvSpPr>
          <p:cNvPr id="549" name="Shape 549"/>
          <p:cNvSpPr txBox="1">
            <a:spLocks noGrp="1"/>
          </p:cNvSpPr>
          <p:nvPr>
            <p:ph type="title"/>
          </p:nvPr>
        </p:nvSpPr>
        <p:spPr>
          <a:xfrm>
            <a:off x="457200" y="365126"/>
            <a:ext cx="8292704" cy="879475"/>
          </a:xfrm>
          <a:prstGeom prst="rect">
            <a:avLst/>
          </a:prstGeom>
          <a:noFill/>
          <a:ln>
            <a:noFill/>
          </a:ln>
        </p:spPr>
        <p:txBody>
          <a:bodyPr wrap="square" lIns="91425" tIns="91425" rIns="91425" bIns="91425" anchor="ctr" anchorCtr="0">
            <a:noAutofit/>
          </a:bodyPr>
          <a:lstStyle/>
          <a:p>
            <a:pPr marL="0" marR="0" lvl="0" indent="-88900" algn="l" rtl="0">
              <a:lnSpc>
                <a:spcPct val="90000"/>
              </a:lnSpc>
              <a:spcBef>
                <a:spcPts val="0"/>
              </a:spcBef>
              <a:spcAft>
                <a:spcPts val="0"/>
              </a:spcAft>
              <a:buClr>
                <a:schemeClr val="dk1"/>
              </a:buClr>
              <a:buSzPts val="1400"/>
              <a:buFont typeface="Lucida Sans"/>
              <a:buNone/>
            </a:pPr>
            <a:r>
              <a:rPr lang="en-US" sz="3000" b="1" i="0" u="none" strike="noStrike" cap="none">
                <a:solidFill>
                  <a:schemeClr val="dk1"/>
                </a:solidFill>
                <a:latin typeface="Calibri"/>
                <a:ea typeface="Calibri"/>
                <a:cs typeface="Calibri"/>
                <a:sym typeface="Calibri"/>
              </a:rPr>
              <a:t>Governance</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54"/>
        <p:cNvGrpSpPr/>
        <p:nvPr/>
      </p:nvGrpSpPr>
      <p:grpSpPr>
        <a:xfrm>
          <a:off x="0" y="0"/>
          <a:ext cx="0" cy="0"/>
          <a:chOff x="0" y="0"/>
          <a:chExt cx="0" cy="0"/>
        </a:xfrm>
      </p:grpSpPr>
      <p:pic>
        <p:nvPicPr>
          <p:cNvPr id="555" name="Shape 555"/>
          <p:cNvPicPr preferRelativeResize="0"/>
          <p:nvPr/>
        </p:nvPicPr>
        <p:blipFill rotWithShape="1">
          <a:blip r:embed="rId3">
            <a:alphaModFix/>
          </a:blip>
          <a:srcRect/>
          <a:stretch/>
        </p:blipFill>
        <p:spPr>
          <a:xfrm>
            <a:off x="457200" y="2895600"/>
            <a:ext cx="7853850" cy="1765379"/>
          </a:xfrm>
          <a:prstGeom prst="rect">
            <a:avLst/>
          </a:prstGeom>
          <a:noFill/>
          <a:ln>
            <a:noFill/>
          </a:ln>
        </p:spPr>
      </p:pic>
      <p:sp>
        <p:nvSpPr>
          <p:cNvPr id="556" name="Shape 556"/>
          <p:cNvSpPr txBox="1"/>
          <p:nvPr/>
        </p:nvSpPr>
        <p:spPr>
          <a:xfrm>
            <a:off x="476534" y="2285203"/>
            <a:ext cx="1268775" cy="339975"/>
          </a:xfrm>
          <a:prstGeom prst="rect">
            <a:avLst/>
          </a:prstGeom>
          <a:noFill/>
          <a:ln>
            <a:noFill/>
          </a:ln>
        </p:spPr>
        <p:txBody>
          <a:bodyPr wrap="square" lIns="68550" tIns="68550" rIns="68550" bIns="68550" anchor="t" anchorCtr="0">
            <a:noAutofit/>
          </a:bodyPr>
          <a:lstStyle/>
          <a:p>
            <a:pPr marL="0" marR="0" lvl="0" indent="0" algn="ctr" rtl="0">
              <a:spcBef>
                <a:spcPts val="0"/>
              </a:spcBef>
              <a:spcAft>
                <a:spcPts val="0"/>
              </a:spcAft>
              <a:buNone/>
            </a:pPr>
            <a:r>
              <a:rPr lang="en-US" sz="2400" b="1">
                <a:solidFill>
                  <a:srgbClr val="595959"/>
                </a:solidFill>
                <a:latin typeface="Calibri"/>
                <a:ea typeface="Calibri"/>
                <a:cs typeface="Calibri"/>
                <a:sym typeface="Calibri"/>
              </a:rPr>
              <a:t>Market</a:t>
            </a:r>
          </a:p>
        </p:txBody>
      </p:sp>
      <p:sp>
        <p:nvSpPr>
          <p:cNvPr id="557" name="Shape 557"/>
          <p:cNvSpPr txBox="1"/>
          <p:nvPr/>
        </p:nvSpPr>
        <p:spPr>
          <a:xfrm>
            <a:off x="2259245" y="2285203"/>
            <a:ext cx="1464731" cy="339975"/>
          </a:xfrm>
          <a:prstGeom prst="rect">
            <a:avLst/>
          </a:prstGeom>
          <a:noFill/>
          <a:ln>
            <a:noFill/>
          </a:ln>
        </p:spPr>
        <p:txBody>
          <a:bodyPr wrap="square" lIns="68550" tIns="68550" rIns="68550" bIns="68550" anchor="t" anchorCtr="0">
            <a:noAutofit/>
          </a:bodyPr>
          <a:lstStyle/>
          <a:p>
            <a:pPr marL="0" marR="0" lvl="0" indent="0" algn="ctr" rtl="0">
              <a:spcBef>
                <a:spcPts val="0"/>
              </a:spcBef>
              <a:spcAft>
                <a:spcPts val="0"/>
              </a:spcAft>
              <a:buNone/>
            </a:pPr>
            <a:r>
              <a:rPr lang="en-US" sz="2400" b="1">
                <a:solidFill>
                  <a:srgbClr val="595959"/>
                </a:solidFill>
                <a:latin typeface="Calibri"/>
                <a:ea typeface="Calibri"/>
                <a:cs typeface="Calibri"/>
                <a:sym typeface="Calibri"/>
              </a:rPr>
              <a:t>Hierarchy</a:t>
            </a:r>
          </a:p>
        </p:txBody>
      </p:sp>
      <p:sp>
        <p:nvSpPr>
          <p:cNvPr id="558" name="Shape 558"/>
          <p:cNvSpPr txBox="1"/>
          <p:nvPr/>
        </p:nvSpPr>
        <p:spPr>
          <a:xfrm>
            <a:off x="4114800" y="2285203"/>
            <a:ext cx="1930688" cy="339975"/>
          </a:xfrm>
          <a:prstGeom prst="rect">
            <a:avLst/>
          </a:prstGeom>
          <a:noFill/>
          <a:ln>
            <a:noFill/>
          </a:ln>
        </p:spPr>
        <p:txBody>
          <a:bodyPr wrap="square" lIns="68550" tIns="68550" rIns="68550" bIns="68550" anchor="t" anchorCtr="0">
            <a:noAutofit/>
          </a:bodyPr>
          <a:lstStyle/>
          <a:p>
            <a:pPr marL="0" marR="0" lvl="0" indent="0" algn="ctr" rtl="0">
              <a:spcBef>
                <a:spcPts val="0"/>
              </a:spcBef>
              <a:spcAft>
                <a:spcPts val="0"/>
              </a:spcAft>
              <a:buNone/>
            </a:pPr>
            <a:r>
              <a:rPr lang="en-US" sz="2400" b="1">
                <a:solidFill>
                  <a:srgbClr val="595959"/>
                </a:solidFill>
                <a:latin typeface="Calibri"/>
                <a:ea typeface="Calibri"/>
                <a:cs typeface="Calibri"/>
                <a:sym typeface="Calibri"/>
              </a:rPr>
              <a:t>Collaboration</a:t>
            </a:r>
          </a:p>
        </p:txBody>
      </p:sp>
      <p:sp>
        <p:nvSpPr>
          <p:cNvPr id="559" name="Shape 559"/>
          <p:cNvSpPr txBox="1"/>
          <p:nvPr/>
        </p:nvSpPr>
        <p:spPr>
          <a:xfrm>
            <a:off x="7011568" y="2285203"/>
            <a:ext cx="1268775" cy="339975"/>
          </a:xfrm>
          <a:prstGeom prst="rect">
            <a:avLst/>
          </a:prstGeom>
          <a:noFill/>
          <a:ln>
            <a:noFill/>
          </a:ln>
        </p:spPr>
        <p:txBody>
          <a:bodyPr wrap="square" lIns="68550" tIns="68550" rIns="68550" bIns="68550" anchor="t" anchorCtr="0">
            <a:noAutofit/>
          </a:bodyPr>
          <a:lstStyle/>
          <a:p>
            <a:pPr marL="0" marR="0" lvl="0" indent="0" algn="ctr" rtl="0">
              <a:spcBef>
                <a:spcPts val="0"/>
              </a:spcBef>
              <a:spcAft>
                <a:spcPts val="0"/>
              </a:spcAft>
              <a:buNone/>
            </a:pPr>
            <a:r>
              <a:rPr lang="en-US" sz="2400" b="1">
                <a:solidFill>
                  <a:srgbClr val="595959"/>
                </a:solidFill>
                <a:latin typeface="Calibri"/>
                <a:ea typeface="Calibri"/>
                <a:cs typeface="Calibri"/>
                <a:sym typeface="Calibri"/>
              </a:rPr>
              <a:t>Network</a:t>
            </a:r>
          </a:p>
        </p:txBody>
      </p:sp>
      <p:sp>
        <p:nvSpPr>
          <p:cNvPr id="560" name="Shape 560"/>
          <p:cNvSpPr txBox="1">
            <a:spLocks noGrp="1"/>
          </p:cNvSpPr>
          <p:nvPr>
            <p:ph type="title"/>
          </p:nvPr>
        </p:nvSpPr>
        <p:spPr>
          <a:xfrm>
            <a:off x="457200" y="365126"/>
            <a:ext cx="8292704" cy="879475"/>
          </a:xfrm>
          <a:prstGeom prst="rect">
            <a:avLst/>
          </a:prstGeom>
          <a:noFill/>
          <a:ln>
            <a:noFill/>
          </a:ln>
        </p:spPr>
        <p:txBody>
          <a:bodyPr wrap="square" lIns="91425" tIns="91425" rIns="91425" bIns="91425" anchor="ctr" anchorCtr="0">
            <a:noAutofit/>
          </a:bodyPr>
          <a:lstStyle/>
          <a:p>
            <a:pPr marL="0" marR="0" lvl="0" indent="-88900" algn="l" rtl="0">
              <a:lnSpc>
                <a:spcPct val="90000"/>
              </a:lnSpc>
              <a:spcBef>
                <a:spcPts val="0"/>
              </a:spcBef>
              <a:spcAft>
                <a:spcPts val="0"/>
              </a:spcAft>
              <a:buClr>
                <a:schemeClr val="dk1"/>
              </a:buClr>
              <a:buSzPts val="1400"/>
              <a:buFont typeface="Lucida Sans"/>
              <a:buNone/>
            </a:pPr>
            <a:r>
              <a:rPr lang="en-US" sz="3000" b="1" i="0" u="none" strike="noStrike" cap="none">
                <a:solidFill>
                  <a:schemeClr val="dk1"/>
                </a:solidFill>
                <a:latin typeface="Calibri"/>
                <a:ea typeface="Calibri"/>
                <a:cs typeface="Calibri"/>
                <a:sym typeface="Calibri"/>
              </a:rPr>
              <a:t>Forms of governance</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565"/>
        <p:cNvGrpSpPr/>
        <p:nvPr/>
      </p:nvGrpSpPr>
      <p:grpSpPr>
        <a:xfrm>
          <a:off x="0" y="0"/>
          <a:ext cx="0" cy="0"/>
          <a:chOff x="0" y="0"/>
          <a:chExt cx="0" cy="0"/>
        </a:xfrm>
      </p:grpSpPr>
      <p:sp>
        <p:nvSpPr>
          <p:cNvPr id="566" name="Shape 566"/>
          <p:cNvSpPr txBox="1">
            <a:spLocks noGrp="1"/>
          </p:cNvSpPr>
          <p:nvPr>
            <p:ph type="body" idx="1"/>
          </p:nvPr>
        </p:nvSpPr>
        <p:spPr>
          <a:xfrm>
            <a:off x="533400" y="2057400"/>
            <a:ext cx="8216504" cy="2971800"/>
          </a:xfrm>
          <a:prstGeom prst="rect">
            <a:avLst/>
          </a:prstGeom>
          <a:noFill/>
          <a:ln>
            <a:noFill/>
          </a:ln>
        </p:spPr>
        <p:txBody>
          <a:bodyPr wrap="square" lIns="68550" tIns="68550" rIns="68550" bIns="68550" anchor="t" anchorCtr="0">
            <a:noAutofit/>
          </a:bodyPr>
          <a:lstStyle/>
          <a:p>
            <a:pPr marL="0" marR="0" lvl="0" indent="-69850" algn="l" rtl="0">
              <a:lnSpc>
                <a:spcPct val="115000"/>
              </a:lnSpc>
              <a:spcBef>
                <a:spcPts val="0"/>
              </a:spcBef>
              <a:spcAft>
                <a:spcPts val="0"/>
              </a:spcAft>
              <a:buClr>
                <a:schemeClr val="dk1"/>
              </a:buClr>
              <a:buSzPts val="1100"/>
              <a:buFont typeface="Arial"/>
              <a:buNone/>
            </a:pPr>
            <a:r>
              <a:rPr lang="en-US" sz="2400" b="0" i="1" u="none" strike="noStrike" cap="none">
                <a:solidFill>
                  <a:schemeClr val="dk1"/>
                </a:solidFill>
                <a:latin typeface="Calibri"/>
                <a:ea typeface="Calibri"/>
                <a:cs typeface="Calibri"/>
                <a:sym typeface="Calibri"/>
              </a:rPr>
              <a:t>Governance [is achieved] through relatively </a:t>
            </a:r>
            <a:r>
              <a:rPr lang="en-US" sz="2400" b="1" i="1" u="none" strike="noStrike" cap="none">
                <a:solidFill>
                  <a:schemeClr val="dk1"/>
                </a:solidFill>
                <a:latin typeface="Calibri"/>
                <a:ea typeface="Calibri"/>
                <a:cs typeface="Calibri"/>
                <a:sym typeface="Calibri"/>
              </a:rPr>
              <a:t>stable</a:t>
            </a:r>
            <a:r>
              <a:rPr lang="en-US" sz="2400" b="0" i="1" u="none" strike="noStrike" cap="none">
                <a:solidFill>
                  <a:schemeClr val="dk1"/>
                </a:solidFill>
                <a:latin typeface="Calibri"/>
                <a:ea typeface="Calibri"/>
                <a:cs typeface="Calibri"/>
                <a:sym typeface="Calibri"/>
              </a:rPr>
              <a:t> cooperative relationships between three or more legally autonomous organisations </a:t>
            </a:r>
            <a:r>
              <a:rPr lang="en-US" sz="2400" b="1" i="1" u="none" strike="noStrike" cap="none">
                <a:solidFill>
                  <a:schemeClr val="dk1"/>
                </a:solidFill>
                <a:latin typeface="Calibri"/>
                <a:ea typeface="Calibri"/>
                <a:cs typeface="Calibri"/>
                <a:sym typeface="Calibri"/>
              </a:rPr>
              <a:t>based on horizontal</a:t>
            </a:r>
            <a:r>
              <a:rPr lang="en-US" sz="2400" b="0" i="1" u="none" strike="noStrike" cap="none">
                <a:solidFill>
                  <a:schemeClr val="dk1"/>
                </a:solidFill>
                <a:latin typeface="Calibri"/>
                <a:ea typeface="Calibri"/>
                <a:cs typeface="Calibri"/>
                <a:sym typeface="Calibri"/>
              </a:rPr>
              <a:t>, rather than hierarchical coordination, recognizing one or more network or collective goals</a:t>
            </a:r>
          </a:p>
          <a:p>
            <a:pPr marL="0" marR="0" lvl="0" indent="-177800" algn="l" rtl="0">
              <a:lnSpc>
                <a:spcPct val="114000"/>
              </a:lnSpc>
              <a:spcBef>
                <a:spcPts val="0"/>
              </a:spcBef>
              <a:spcAft>
                <a:spcPts val="0"/>
              </a:spcAft>
              <a:buClr>
                <a:srgbClr val="F38127"/>
              </a:buClr>
              <a:buSzPts val="2800"/>
              <a:buFont typeface="Arial"/>
              <a:buNone/>
            </a:pPr>
            <a:endParaRPr sz="2000" b="0" i="1" u="none" strike="noStrike" cap="none">
              <a:solidFill>
                <a:schemeClr val="dk1"/>
              </a:solidFill>
              <a:latin typeface="Calibri"/>
              <a:ea typeface="Calibri"/>
              <a:cs typeface="Calibri"/>
              <a:sym typeface="Calibri"/>
            </a:endParaRPr>
          </a:p>
        </p:txBody>
      </p:sp>
      <p:sp>
        <p:nvSpPr>
          <p:cNvPr id="567" name="Shape 567"/>
          <p:cNvSpPr txBox="1">
            <a:spLocks noGrp="1"/>
          </p:cNvSpPr>
          <p:nvPr>
            <p:ph type="title"/>
          </p:nvPr>
        </p:nvSpPr>
        <p:spPr>
          <a:xfrm>
            <a:off x="457200" y="365126"/>
            <a:ext cx="8292704" cy="879475"/>
          </a:xfrm>
          <a:prstGeom prst="rect">
            <a:avLst/>
          </a:prstGeom>
          <a:noFill/>
          <a:ln>
            <a:noFill/>
          </a:ln>
        </p:spPr>
        <p:txBody>
          <a:bodyPr wrap="square" lIns="91425" tIns="91425" rIns="91425" bIns="91425" anchor="ctr" anchorCtr="0">
            <a:noAutofit/>
          </a:bodyPr>
          <a:lstStyle/>
          <a:p>
            <a:pPr marL="0" marR="0" lvl="0" indent="-88900" algn="l" rtl="0">
              <a:lnSpc>
                <a:spcPct val="90000"/>
              </a:lnSpc>
              <a:spcBef>
                <a:spcPts val="0"/>
              </a:spcBef>
              <a:spcAft>
                <a:spcPts val="0"/>
              </a:spcAft>
              <a:buClr>
                <a:schemeClr val="dk1"/>
              </a:buClr>
              <a:buSzPts val="1400"/>
              <a:buFont typeface="Lucida Sans"/>
              <a:buNone/>
            </a:pPr>
            <a:r>
              <a:rPr lang="en-US" sz="3000" u="none" strike="noStrike" cap="none">
                <a:solidFill>
                  <a:schemeClr val="dk1"/>
                </a:solidFill>
                <a:latin typeface="Calibri"/>
                <a:ea typeface="Calibri"/>
                <a:cs typeface="Calibri"/>
                <a:sym typeface="Calibri"/>
              </a:rPr>
              <a:t>Network governance</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572"/>
        <p:cNvGrpSpPr/>
        <p:nvPr/>
      </p:nvGrpSpPr>
      <p:grpSpPr>
        <a:xfrm>
          <a:off x="0" y="0"/>
          <a:ext cx="0" cy="0"/>
          <a:chOff x="0" y="0"/>
          <a:chExt cx="0" cy="0"/>
        </a:xfrm>
      </p:grpSpPr>
      <p:sp>
        <p:nvSpPr>
          <p:cNvPr id="573" name="Shape 573"/>
          <p:cNvSpPr txBox="1"/>
          <p:nvPr/>
        </p:nvSpPr>
        <p:spPr>
          <a:xfrm>
            <a:off x="3318225" y="4459969"/>
            <a:ext cx="4418325" cy="641925"/>
          </a:xfrm>
          <a:prstGeom prst="rect">
            <a:avLst/>
          </a:prstGeom>
          <a:noFill/>
          <a:ln>
            <a:noFill/>
          </a:ln>
        </p:spPr>
        <p:txBody>
          <a:bodyPr wrap="square" lIns="68550" tIns="68550" rIns="68550" bIns="68550" anchor="t" anchorCtr="0">
            <a:noAutofit/>
          </a:bodyPr>
          <a:lstStyle/>
          <a:p>
            <a:pPr marL="0" marR="0" lvl="0" indent="0" algn="l" rtl="0">
              <a:spcBef>
                <a:spcPts val="0"/>
              </a:spcBef>
              <a:spcAft>
                <a:spcPts val="0"/>
              </a:spcAft>
              <a:buNone/>
            </a:pPr>
            <a:r>
              <a:rPr lang="en-US" sz="1800">
                <a:solidFill>
                  <a:schemeClr val="lt1"/>
                </a:solidFill>
                <a:latin typeface="Calibri"/>
                <a:ea typeface="Calibri"/>
                <a:cs typeface="Calibri"/>
                <a:sym typeface="Calibri"/>
              </a:rPr>
              <a:t>2009 Nobel prize for economy awarded to the late Elinor Ostrom.</a:t>
            </a:r>
          </a:p>
        </p:txBody>
      </p:sp>
      <p:sp>
        <p:nvSpPr>
          <p:cNvPr id="574" name="Shape 574"/>
          <p:cNvSpPr txBox="1">
            <a:spLocks noGrp="1"/>
          </p:cNvSpPr>
          <p:nvPr>
            <p:ph type="title"/>
          </p:nvPr>
        </p:nvSpPr>
        <p:spPr>
          <a:xfrm>
            <a:off x="457200" y="365126"/>
            <a:ext cx="8292704" cy="879475"/>
          </a:xfrm>
          <a:prstGeom prst="rect">
            <a:avLst/>
          </a:prstGeom>
          <a:noFill/>
          <a:ln>
            <a:noFill/>
          </a:ln>
        </p:spPr>
        <p:txBody>
          <a:bodyPr wrap="square" lIns="91425" tIns="91425" rIns="91425" bIns="91425" anchor="ctr" anchorCtr="0">
            <a:noAutofit/>
          </a:bodyPr>
          <a:lstStyle/>
          <a:p>
            <a:pPr marL="0" marR="0" lvl="0" indent="-88900" algn="l" rtl="0">
              <a:lnSpc>
                <a:spcPct val="90000"/>
              </a:lnSpc>
              <a:spcBef>
                <a:spcPts val="0"/>
              </a:spcBef>
              <a:spcAft>
                <a:spcPts val="0"/>
              </a:spcAft>
              <a:buClr>
                <a:schemeClr val="dk1"/>
              </a:buClr>
              <a:buSzPts val="1400"/>
              <a:buFont typeface="Lucida Sans"/>
              <a:buNone/>
            </a:pPr>
            <a:r>
              <a:rPr lang="en-US" sz="3000" b="1" i="0" u="none" strike="noStrike" cap="none">
                <a:solidFill>
                  <a:schemeClr val="dk1"/>
                </a:solidFill>
                <a:latin typeface="Calibri"/>
                <a:ea typeface="Calibri"/>
                <a:cs typeface="Calibri"/>
                <a:sym typeface="Calibri"/>
              </a:rPr>
              <a:t>Network governance</a:t>
            </a:r>
          </a:p>
        </p:txBody>
      </p:sp>
      <p:sp>
        <p:nvSpPr>
          <p:cNvPr id="575" name="Shape 575"/>
          <p:cNvSpPr txBox="1">
            <a:spLocks noGrp="1"/>
          </p:cNvSpPr>
          <p:nvPr>
            <p:ph type="body" idx="1"/>
          </p:nvPr>
        </p:nvSpPr>
        <p:spPr>
          <a:xfrm>
            <a:off x="533400" y="2057400"/>
            <a:ext cx="8216504" cy="2971800"/>
          </a:xfrm>
          <a:prstGeom prst="rect">
            <a:avLst/>
          </a:prstGeom>
          <a:noFill/>
          <a:ln>
            <a:noFill/>
          </a:ln>
        </p:spPr>
        <p:txBody>
          <a:bodyPr wrap="square" lIns="68550" tIns="68550" rIns="68550" bIns="68550" anchor="t" anchorCtr="0">
            <a:noAutofit/>
          </a:bodyPr>
          <a:lstStyle/>
          <a:p>
            <a:pPr marL="0" marR="0" lvl="0" indent="-69850" algn="l" rtl="0">
              <a:lnSpc>
                <a:spcPct val="115000"/>
              </a:lnSpc>
              <a:spcBef>
                <a:spcPts val="0"/>
              </a:spcBef>
              <a:spcAft>
                <a:spcPts val="0"/>
              </a:spcAft>
              <a:buClr>
                <a:schemeClr val="dk1"/>
              </a:buClr>
              <a:buSzPts val="1100"/>
              <a:buFont typeface="Arial"/>
              <a:buNone/>
            </a:pPr>
            <a:r>
              <a:rPr lang="en-US" sz="2400" b="0" i="1" u="none" strike="noStrike" cap="none">
                <a:solidFill>
                  <a:schemeClr val="dk1"/>
                </a:solidFill>
                <a:latin typeface="Calibri"/>
                <a:ea typeface="Calibri"/>
                <a:cs typeface="Calibri"/>
                <a:sym typeface="Calibri"/>
              </a:rPr>
              <a:t>Governance [is achieved] through relatively </a:t>
            </a:r>
            <a:r>
              <a:rPr lang="en-US" sz="2400" b="1" i="1" u="none" strike="noStrike" cap="none">
                <a:solidFill>
                  <a:schemeClr val="dk1"/>
                </a:solidFill>
                <a:latin typeface="Calibri"/>
                <a:ea typeface="Calibri"/>
                <a:cs typeface="Calibri"/>
                <a:sym typeface="Calibri"/>
              </a:rPr>
              <a:t>stable</a:t>
            </a:r>
            <a:r>
              <a:rPr lang="en-US" sz="2400" b="0" i="1" u="none" strike="noStrike" cap="none">
                <a:solidFill>
                  <a:schemeClr val="dk1"/>
                </a:solidFill>
                <a:latin typeface="Calibri"/>
                <a:ea typeface="Calibri"/>
                <a:cs typeface="Calibri"/>
                <a:sym typeface="Calibri"/>
              </a:rPr>
              <a:t> cooperative relationships between three or more legally autonomous organisations </a:t>
            </a:r>
            <a:r>
              <a:rPr lang="en-US" sz="2400" b="1" i="1" u="none" strike="noStrike" cap="none">
                <a:solidFill>
                  <a:schemeClr val="dk1"/>
                </a:solidFill>
                <a:latin typeface="Calibri"/>
                <a:ea typeface="Calibri"/>
                <a:cs typeface="Calibri"/>
                <a:sym typeface="Calibri"/>
              </a:rPr>
              <a:t>based on horizontal</a:t>
            </a:r>
            <a:r>
              <a:rPr lang="en-US" sz="2400" b="0" i="1" u="none" strike="noStrike" cap="none">
                <a:solidFill>
                  <a:schemeClr val="dk1"/>
                </a:solidFill>
                <a:latin typeface="Calibri"/>
                <a:ea typeface="Calibri"/>
                <a:cs typeface="Calibri"/>
                <a:sym typeface="Calibri"/>
              </a:rPr>
              <a:t>, rather than hierarchical coordination, recognizing one or more network or collective goals</a:t>
            </a:r>
          </a:p>
          <a:p>
            <a:pPr marL="0" marR="0" lvl="0" indent="-177800" algn="l" rtl="0">
              <a:lnSpc>
                <a:spcPct val="114000"/>
              </a:lnSpc>
              <a:spcBef>
                <a:spcPts val="0"/>
              </a:spcBef>
              <a:spcAft>
                <a:spcPts val="0"/>
              </a:spcAft>
              <a:buClr>
                <a:srgbClr val="F38127"/>
              </a:buClr>
              <a:buSzPts val="2800"/>
              <a:buFont typeface="Arial"/>
              <a:buNone/>
            </a:pPr>
            <a:endParaRPr sz="2000" b="0" i="1" u="none" strike="noStrike" cap="none">
              <a:solidFill>
                <a:schemeClr val="dk1"/>
              </a:solidFill>
              <a:latin typeface="Calibri"/>
              <a:ea typeface="Calibri"/>
              <a:cs typeface="Calibri"/>
              <a:sym typeface="Calibri"/>
            </a:endParaRPr>
          </a:p>
        </p:txBody>
      </p:sp>
      <p:sp>
        <p:nvSpPr>
          <p:cNvPr id="576" name="Shape 576"/>
          <p:cNvSpPr txBox="1"/>
          <p:nvPr/>
        </p:nvSpPr>
        <p:spPr>
          <a:xfrm>
            <a:off x="693466" y="4213592"/>
            <a:ext cx="3607776" cy="1631216"/>
          </a:xfrm>
          <a:prstGeom prst="rect">
            <a:avLst/>
          </a:prstGeom>
          <a:noFill/>
          <a:ln>
            <a:noFill/>
          </a:ln>
        </p:spPr>
        <p:txBody>
          <a:bodyPr wrap="square" lIns="91425" tIns="45700" rIns="91425" bIns="45700" anchor="t" anchorCtr="0">
            <a:noAutofit/>
          </a:bodyPr>
          <a:lstStyle/>
          <a:p>
            <a:pPr marL="0" marR="0" lvl="0" indent="0" algn="l" rtl="0">
              <a:spcBef>
                <a:spcPts val="0"/>
              </a:spcBef>
              <a:spcAft>
                <a:spcPts val="0"/>
              </a:spcAft>
              <a:buNone/>
            </a:pPr>
            <a:r>
              <a:rPr lang="en-US" sz="2000">
                <a:solidFill>
                  <a:schemeClr val="dk1"/>
                </a:solidFill>
                <a:latin typeface="Calibri"/>
                <a:ea typeface="Calibri"/>
                <a:cs typeface="Calibri"/>
                <a:sym typeface="Calibri"/>
              </a:rPr>
              <a:t>The late Elinor </a:t>
            </a:r>
            <a:r>
              <a:rPr lang="en-US" sz="2000" dirty="0" err="1">
                <a:solidFill>
                  <a:schemeClr val="dk1"/>
                </a:solidFill>
                <a:latin typeface="Calibri"/>
                <a:ea typeface="Calibri"/>
                <a:cs typeface="Calibri"/>
                <a:sym typeface="Calibri"/>
              </a:rPr>
              <a:t>Ostrom</a:t>
            </a:r>
            <a:r>
              <a:rPr lang="en-US" sz="2000" dirty="0">
                <a:solidFill>
                  <a:schemeClr val="dk1"/>
                </a:solidFill>
                <a:latin typeface="Calibri"/>
                <a:ea typeface="Calibri"/>
                <a:cs typeface="Calibri"/>
                <a:sym typeface="Calibri"/>
              </a:rPr>
              <a:t> receives the 2009 economic sciences Nobel price for her ground-breaking work: “Governing the Commons”. </a:t>
            </a:r>
          </a:p>
        </p:txBody>
      </p:sp>
      <p:pic>
        <p:nvPicPr>
          <p:cNvPr id="577" name="Shape 577" descr="ile:Nobel Prize 2009-Press Conference KVA-31.jpg"/>
          <p:cNvPicPr preferRelativeResize="0"/>
          <p:nvPr/>
        </p:nvPicPr>
        <p:blipFill rotWithShape="1">
          <a:blip r:embed="rId3">
            <a:alphaModFix/>
          </a:blip>
          <a:srcRect/>
          <a:stretch/>
        </p:blipFill>
        <p:spPr>
          <a:xfrm>
            <a:off x="4301242" y="3960253"/>
            <a:ext cx="3250223" cy="2283282"/>
          </a:xfrm>
          <a:prstGeom prst="rect">
            <a:avLst/>
          </a:prstGeom>
          <a:noFill/>
          <a:ln>
            <a:noFill/>
          </a:ln>
        </p:spPr>
      </p:pic>
      <p:sp>
        <p:nvSpPr>
          <p:cNvPr id="2" name="TextBox 1"/>
          <p:cNvSpPr txBox="1"/>
          <p:nvPr/>
        </p:nvSpPr>
        <p:spPr>
          <a:xfrm>
            <a:off x="2209938" y="6278645"/>
            <a:ext cx="5341527" cy="246221"/>
          </a:xfrm>
          <a:prstGeom prst="rect">
            <a:avLst/>
          </a:prstGeom>
          <a:noFill/>
        </p:spPr>
        <p:txBody>
          <a:bodyPr wrap="none" rtlCol="0">
            <a:spAutoFit/>
          </a:bodyPr>
          <a:lstStyle/>
          <a:p>
            <a:r>
              <a:rPr lang="en-GB" sz="1000" dirty="0">
                <a:latin typeface="Calibri Light" charset="0"/>
                <a:ea typeface="Calibri Light" charset="0"/>
                <a:cs typeface="Calibri Light" charset="0"/>
              </a:rPr>
              <a:t>Source: https://</a:t>
            </a:r>
            <a:r>
              <a:rPr lang="en-GB" sz="1000" dirty="0" err="1">
                <a:latin typeface="Calibri Light" charset="0"/>
                <a:ea typeface="Calibri Light" charset="0"/>
                <a:cs typeface="Calibri Light" charset="0"/>
              </a:rPr>
              <a:t>commons.wikimedia.org</a:t>
            </a:r>
            <a:r>
              <a:rPr lang="en-GB" sz="1000" dirty="0">
                <a:latin typeface="Calibri Light" charset="0"/>
                <a:ea typeface="Calibri Light" charset="0"/>
                <a:cs typeface="Calibri Light" charset="0"/>
              </a:rPr>
              <a:t>/wiki/File:Nobel_Prize_2009-Press_Conference_KVA-31.jpg</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582"/>
        <p:cNvGrpSpPr/>
        <p:nvPr/>
      </p:nvGrpSpPr>
      <p:grpSpPr>
        <a:xfrm>
          <a:off x="0" y="0"/>
          <a:ext cx="0" cy="0"/>
          <a:chOff x="0" y="0"/>
          <a:chExt cx="0" cy="0"/>
        </a:xfrm>
      </p:grpSpPr>
      <p:sp>
        <p:nvSpPr>
          <p:cNvPr id="583" name="Shape 583"/>
          <p:cNvSpPr txBox="1">
            <a:spLocks noGrp="1"/>
          </p:cNvSpPr>
          <p:nvPr>
            <p:ph type="body" idx="1"/>
          </p:nvPr>
        </p:nvSpPr>
        <p:spPr>
          <a:xfrm>
            <a:off x="1485900" y="2228850"/>
            <a:ext cx="6193575" cy="3229425"/>
          </a:xfrm>
          <a:prstGeom prst="rect">
            <a:avLst/>
          </a:prstGeom>
          <a:noFill/>
          <a:ln>
            <a:noFill/>
          </a:ln>
        </p:spPr>
        <p:txBody>
          <a:bodyPr wrap="square" lIns="68550" tIns="68550" rIns="68550" bIns="68550" anchor="t" anchorCtr="0">
            <a:noAutofit/>
          </a:bodyPr>
          <a:lstStyle/>
          <a:p>
            <a:pPr marL="0" marR="0" lvl="0" indent="-177800" algn="ctr" rtl="0">
              <a:lnSpc>
                <a:spcPct val="114000"/>
              </a:lnSpc>
              <a:spcBef>
                <a:spcPts val="0"/>
              </a:spcBef>
              <a:spcAft>
                <a:spcPts val="0"/>
              </a:spcAft>
              <a:buClr>
                <a:srgbClr val="F38127"/>
              </a:buClr>
              <a:buSzPts val="2800"/>
              <a:buFont typeface="Arial"/>
              <a:buNone/>
            </a:pPr>
            <a:r>
              <a:rPr lang="en-US" sz="4000" b="1" i="0" u="none" strike="noStrike" cap="none">
                <a:solidFill>
                  <a:schemeClr val="dk1"/>
                </a:solidFill>
                <a:latin typeface="Calibri"/>
                <a:ea typeface="Calibri"/>
                <a:cs typeface="Calibri"/>
                <a:sym typeface="Calibri"/>
              </a:rPr>
              <a:t>A common goal</a:t>
            </a:r>
          </a:p>
          <a:p>
            <a:pPr marL="0" marR="0" lvl="0" indent="-177800" algn="ctr" rtl="0">
              <a:lnSpc>
                <a:spcPct val="114000"/>
              </a:lnSpc>
              <a:spcBef>
                <a:spcPts val="0"/>
              </a:spcBef>
              <a:spcAft>
                <a:spcPts val="0"/>
              </a:spcAft>
              <a:buClr>
                <a:srgbClr val="F38127"/>
              </a:buClr>
              <a:buSzPts val="2800"/>
              <a:buFont typeface="Arial"/>
              <a:buNone/>
            </a:pPr>
            <a:endParaRPr sz="4000" b="1" i="0" u="none" strike="noStrike" cap="none">
              <a:solidFill>
                <a:schemeClr val="dk1"/>
              </a:solidFill>
              <a:latin typeface="Calibri"/>
              <a:ea typeface="Calibri"/>
              <a:cs typeface="Calibri"/>
              <a:sym typeface="Calibri"/>
            </a:endParaRPr>
          </a:p>
          <a:p>
            <a:pPr marL="0" marR="0" lvl="0" indent="-177800" algn="ctr" rtl="0">
              <a:lnSpc>
                <a:spcPct val="114000"/>
              </a:lnSpc>
              <a:spcBef>
                <a:spcPts val="0"/>
              </a:spcBef>
              <a:spcAft>
                <a:spcPts val="0"/>
              </a:spcAft>
              <a:buClr>
                <a:srgbClr val="F38127"/>
              </a:buClr>
              <a:buSzPts val="2800"/>
              <a:buFont typeface="Arial"/>
              <a:buNone/>
            </a:pPr>
            <a:r>
              <a:rPr lang="en-US" sz="4000" b="1" i="0" u="none" strike="noStrike" cap="none">
                <a:solidFill>
                  <a:schemeClr val="dk1"/>
                </a:solidFill>
                <a:latin typeface="Calibri"/>
                <a:ea typeface="Calibri"/>
                <a:cs typeface="Calibri"/>
                <a:sym typeface="Calibri"/>
              </a:rPr>
              <a:t>A high level of trust</a:t>
            </a:r>
          </a:p>
        </p:txBody>
      </p:sp>
      <p:sp>
        <p:nvSpPr>
          <p:cNvPr id="584" name="Shape 584"/>
          <p:cNvSpPr txBox="1">
            <a:spLocks noGrp="1"/>
          </p:cNvSpPr>
          <p:nvPr>
            <p:ph type="title"/>
          </p:nvPr>
        </p:nvSpPr>
        <p:spPr>
          <a:xfrm>
            <a:off x="457200" y="365126"/>
            <a:ext cx="8292704" cy="879475"/>
          </a:xfrm>
          <a:prstGeom prst="rect">
            <a:avLst/>
          </a:prstGeom>
          <a:noFill/>
          <a:ln>
            <a:noFill/>
          </a:ln>
        </p:spPr>
        <p:txBody>
          <a:bodyPr wrap="square" lIns="91425" tIns="91425" rIns="91425" bIns="91425" anchor="ctr" anchorCtr="0">
            <a:noAutofit/>
          </a:bodyPr>
          <a:lstStyle/>
          <a:p>
            <a:pPr marL="0" marR="0" lvl="0" indent="-88900" algn="l" rtl="0">
              <a:lnSpc>
                <a:spcPct val="90000"/>
              </a:lnSpc>
              <a:spcBef>
                <a:spcPts val="0"/>
              </a:spcBef>
              <a:spcAft>
                <a:spcPts val="0"/>
              </a:spcAft>
              <a:buClr>
                <a:schemeClr val="dk1"/>
              </a:buClr>
              <a:buSzPts val="1400"/>
              <a:buFont typeface="Lucida Sans"/>
              <a:buNone/>
            </a:pPr>
            <a:r>
              <a:rPr lang="en-US" sz="3000" b="1" i="0" u="none" strike="noStrike" cap="none">
                <a:solidFill>
                  <a:schemeClr val="dk1"/>
                </a:solidFill>
                <a:latin typeface="Calibri"/>
                <a:ea typeface="Calibri"/>
                <a:cs typeface="Calibri"/>
                <a:sym typeface="Calibri"/>
              </a:rPr>
              <a:t>Main ingredients</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589"/>
        <p:cNvGrpSpPr/>
        <p:nvPr/>
      </p:nvGrpSpPr>
      <p:grpSpPr>
        <a:xfrm>
          <a:off x="0" y="0"/>
          <a:ext cx="0" cy="0"/>
          <a:chOff x="0" y="0"/>
          <a:chExt cx="0" cy="0"/>
        </a:xfrm>
      </p:grpSpPr>
      <p:sp>
        <p:nvSpPr>
          <p:cNvPr id="590" name="Shape 590"/>
          <p:cNvSpPr txBox="1">
            <a:spLocks noGrp="1"/>
          </p:cNvSpPr>
          <p:nvPr>
            <p:ph type="body" idx="1"/>
          </p:nvPr>
        </p:nvSpPr>
        <p:spPr>
          <a:xfrm>
            <a:off x="514350" y="1260523"/>
            <a:ext cx="8235554" cy="4378277"/>
          </a:xfrm>
          <a:prstGeom prst="rect">
            <a:avLst/>
          </a:prstGeom>
          <a:noFill/>
          <a:ln>
            <a:noFill/>
          </a:ln>
        </p:spPr>
        <p:txBody>
          <a:bodyPr wrap="square" lIns="68550" tIns="68550" rIns="68550" bIns="68550" anchor="t" anchorCtr="0">
            <a:noAutofit/>
          </a:bodyPr>
          <a:lstStyle/>
          <a:p>
            <a:pPr marL="342900" marR="0" lvl="0" indent="-304800" algn="l" rtl="0">
              <a:lnSpc>
                <a:spcPct val="114000"/>
              </a:lnSpc>
              <a:spcBef>
                <a:spcPts val="0"/>
              </a:spcBef>
              <a:spcAft>
                <a:spcPts val="0"/>
              </a:spcAft>
              <a:buClr>
                <a:srgbClr val="000000"/>
              </a:buClr>
              <a:buSzPts val="2800"/>
              <a:buFont typeface="Arial"/>
              <a:buChar char="•"/>
            </a:pPr>
            <a:r>
              <a:rPr lang="en-US" sz="2400" b="0" i="0" u="none" strike="noStrike" cap="none" dirty="0">
                <a:solidFill>
                  <a:srgbClr val="000000"/>
                </a:solidFill>
                <a:latin typeface="Calibri"/>
                <a:ea typeface="Calibri"/>
                <a:cs typeface="Calibri"/>
                <a:sym typeface="Calibri"/>
              </a:rPr>
              <a:t>CSIRTs collaborate across the world in networks</a:t>
            </a:r>
          </a:p>
          <a:p>
            <a:pPr marL="685800" marR="0" lvl="1" indent="-304800" algn="l" rtl="0">
              <a:lnSpc>
                <a:spcPct val="114000"/>
              </a:lnSpc>
              <a:spcBef>
                <a:spcPts val="0"/>
              </a:spcBef>
              <a:spcAft>
                <a:spcPts val="0"/>
              </a:spcAft>
              <a:buClr>
                <a:srgbClr val="000000"/>
              </a:buClr>
              <a:buSzPts val="2000"/>
              <a:buFont typeface="Arial"/>
              <a:buChar char="•"/>
            </a:pPr>
            <a:r>
              <a:rPr lang="en-US" sz="2400" b="0" i="0" u="none" strike="noStrike" cap="none" dirty="0">
                <a:solidFill>
                  <a:srgbClr val="000000"/>
                </a:solidFill>
                <a:latin typeface="Calibri"/>
                <a:ea typeface="Calibri"/>
                <a:cs typeface="Calibri"/>
                <a:sym typeface="Calibri"/>
              </a:rPr>
              <a:t>APCERT</a:t>
            </a:r>
          </a:p>
          <a:p>
            <a:pPr marL="685800" marR="0" lvl="1" indent="-304800" algn="l" rtl="0">
              <a:lnSpc>
                <a:spcPct val="114000"/>
              </a:lnSpc>
              <a:spcBef>
                <a:spcPts val="0"/>
              </a:spcBef>
              <a:spcAft>
                <a:spcPts val="0"/>
              </a:spcAft>
              <a:buClr>
                <a:srgbClr val="000000"/>
              </a:buClr>
              <a:buSzPts val="2000"/>
              <a:buFont typeface="Arial"/>
              <a:buChar char="•"/>
            </a:pPr>
            <a:r>
              <a:rPr lang="en-US" sz="2400" b="0" i="0" u="none" strike="noStrike" cap="none" dirty="0">
                <a:solidFill>
                  <a:srgbClr val="000000"/>
                </a:solidFill>
                <a:latin typeface="Calibri"/>
                <a:ea typeface="Calibri"/>
                <a:cs typeface="Calibri"/>
                <a:sym typeface="Calibri"/>
              </a:rPr>
              <a:t>FIRST</a:t>
            </a:r>
          </a:p>
          <a:p>
            <a:pPr marL="685800" marR="0" lvl="1" indent="-304800" algn="l" rtl="0">
              <a:lnSpc>
                <a:spcPct val="114000"/>
              </a:lnSpc>
              <a:spcBef>
                <a:spcPts val="0"/>
              </a:spcBef>
              <a:spcAft>
                <a:spcPts val="0"/>
              </a:spcAft>
              <a:buClr>
                <a:srgbClr val="000000"/>
              </a:buClr>
              <a:buSzPts val="2000"/>
              <a:buFont typeface="Arial"/>
              <a:buChar char="•"/>
            </a:pPr>
            <a:r>
              <a:rPr lang="en-US" sz="2400" dirty="0">
                <a:solidFill>
                  <a:srgbClr val="000000"/>
                </a:solidFill>
                <a:latin typeface="Calibri"/>
                <a:ea typeface="Calibri"/>
                <a:cs typeface="Calibri"/>
                <a:sym typeface="Calibri"/>
              </a:rPr>
              <a:t>OIC-CERT</a:t>
            </a:r>
            <a:endParaRPr lang="en-US" sz="2400" b="0" i="0" u="none" strike="noStrike" cap="none" dirty="0">
              <a:solidFill>
                <a:srgbClr val="000000"/>
              </a:solidFill>
              <a:latin typeface="Calibri"/>
              <a:ea typeface="Calibri"/>
              <a:cs typeface="Calibri"/>
              <a:sym typeface="Calibri"/>
            </a:endParaRPr>
          </a:p>
          <a:p>
            <a:pPr marL="685800" marR="0" lvl="1" indent="-304800" algn="l" rtl="0">
              <a:lnSpc>
                <a:spcPct val="114000"/>
              </a:lnSpc>
              <a:spcBef>
                <a:spcPts val="0"/>
              </a:spcBef>
              <a:spcAft>
                <a:spcPts val="0"/>
              </a:spcAft>
              <a:buClr>
                <a:srgbClr val="000000"/>
              </a:buClr>
              <a:buSzPts val="2000"/>
              <a:buFont typeface="Arial"/>
              <a:buChar char="•"/>
            </a:pPr>
            <a:r>
              <a:rPr lang="en-US" sz="2400" b="0" i="0" u="none" strike="noStrike" cap="none" dirty="0">
                <a:solidFill>
                  <a:srgbClr val="000000"/>
                </a:solidFill>
                <a:latin typeface="Calibri"/>
                <a:ea typeface="Calibri"/>
                <a:cs typeface="Calibri"/>
                <a:sym typeface="Calibri"/>
              </a:rPr>
              <a:t>TF-CSIRT</a:t>
            </a:r>
          </a:p>
          <a:p>
            <a:pPr marL="342900" marR="0" lvl="0" indent="-304800" algn="l" rtl="0">
              <a:lnSpc>
                <a:spcPct val="114000"/>
              </a:lnSpc>
              <a:spcBef>
                <a:spcPts val="0"/>
              </a:spcBef>
              <a:spcAft>
                <a:spcPts val="0"/>
              </a:spcAft>
              <a:buClr>
                <a:srgbClr val="000000"/>
              </a:buClr>
              <a:buSzPts val="2800"/>
              <a:buFont typeface="Arial"/>
              <a:buChar char="•"/>
            </a:pPr>
            <a:r>
              <a:rPr lang="en-US" sz="2400" b="0" i="0" u="none" strike="noStrike" cap="none" dirty="0">
                <a:solidFill>
                  <a:srgbClr val="000000"/>
                </a:solidFill>
                <a:latin typeface="Calibri"/>
                <a:ea typeface="Calibri"/>
                <a:cs typeface="Calibri"/>
                <a:sym typeface="Calibri"/>
              </a:rPr>
              <a:t>CSIRTs also cooperate with other organizations that may not always be called CSIRTs. Organizations have the responsibility to respond to incidents, even when they do not staff for it proactively. </a:t>
            </a:r>
          </a:p>
          <a:p>
            <a:pPr marL="342900" marR="0" lvl="0" indent="-304800" algn="l" rtl="0">
              <a:lnSpc>
                <a:spcPct val="114000"/>
              </a:lnSpc>
              <a:spcBef>
                <a:spcPts val="0"/>
              </a:spcBef>
              <a:spcAft>
                <a:spcPts val="0"/>
              </a:spcAft>
              <a:buClr>
                <a:srgbClr val="000000"/>
              </a:buClr>
              <a:buSzPts val="2800"/>
              <a:buFont typeface="Arial"/>
              <a:buChar char="•"/>
            </a:pPr>
            <a:r>
              <a:rPr lang="en-US" sz="2400" b="0" i="0" u="none" strike="noStrike" cap="none" dirty="0">
                <a:solidFill>
                  <a:srgbClr val="000000"/>
                </a:solidFill>
                <a:latin typeface="Calibri"/>
                <a:ea typeface="Calibri"/>
                <a:cs typeface="Calibri"/>
                <a:sym typeface="Calibri"/>
              </a:rPr>
              <a:t>This works well if the preconditions are satisfied.</a:t>
            </a:r>
          </a:p>
          <a:p>
            <a:pPr marL="0" marR="0" lvl="0" indent="-177800" algn="l" rtl="0">
              <a:lnSpc>
                <a:spcPct val="114000"/>
              </a:lnSpc>
              <a:spcBef>
                <a:spcPts val="750"/>
              </a:spcBef>
              <a:spcAft>
                <a:spcPts val="0"/>
              </a:spcAft>
              <a:buClr>
                <a:srgbClr val="F38127"/>
              </a:buClr>
              <a:buSzPts val="2800"/>
              <a:buFont typeface="Arial"/>
              <a:buNone/>
            </a:pPr>
            <a:endParaRPr sz="1500" b="0" i="0" u="none" strike="noStrike" cap="none" dirty="0">
              <a:solidFill>
                <a:srgbClr val="000000"/>
              </a:solidFill>
              <a:latin typeface="Lucida Sans"/>
              <a:ea typeface="Lucida Sans"/>
              <a:cs typeface="Lucida Sans"/>
              <a:sym typeface="Lucida Sans"/>
            </a:endParaRPr>
          </a:p>
        </p:txBody>
      </p:sp>
      <p:sp>
        <p:nvSpPr>
          <p:cNvPr id="591" name="Shape 591"/>
          <p:cNvSpPr txBox="1">
            <a:spLocks noGrp="1"/>
          </p:cNvSpPr>
          <p:nvPr>
            <p:ph type="title"/>
          </p:nvPr>
        </p:nvSpPr>
        <p:spPr>
          <a:xfrm>
            <a:off x="457200" y="365126"/>
            <a:ext cx="8292704" cy="879475"/>
          </a:xfrm>
          <a:prstGeom prst="rect">
            <a:avLst/>
          </a:prstGeom>
          <a:noFill/>
          <a:ln>
            <a:noFill/>
          </a:ln>
        </p:spPr>
        <p:txBody>
          <a:bodyPr wrap="square" lIns="91425" tIns="91425" rIns="91425" bIns="91425" anchor="ctr" anchorCtr="0">
            <a:noAutofit/>
          </a:bodyPr>
          <a:lstStyle/>
          <a:p>
            <a:pPr marL="0" marR="0" lvl="0" indent="-88900" algn="l" rtl="0">
              <a:lnSpc>
                <a:spcPct val="90000"/>
              </a:lnSpc>
              <a:spcBef>
                <a:spcPts val="0"/>
              </a:spcBef>
              <a:spcAft>
                <a:spcPts val="0"/>
              </a:spcAft>
              <a:buClr>
                <a:schemeClr val="dk1"/>
              </a:buClr>
              <a:buSzPts val="1400"/>
              <a:buFont typeface="Lucida Sans"/>
              <a:buNone/>
            </a:pPr>
            <a:r>
              <a:rPr lang="en-US" sz="3000" b="1" i="0" u="none" strike="noStrike" cap="none">
                <a:solidFill>
                  <a:schemeClr val="dk1"/>
                </a:solidFill>
                <a:latin typeface="Calibri"/>
                <a:ea typeface="Calibri"/>
                <a:cs typeface="Calibri"/>
                <a:sym typeface="Calibri"/>
              </a:rPr>
              <a:t>CSIRTs as networks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sp>
        <p:nvSpPr>
          <p:cNvPr id="68" name="Shape 68"/>
          <p:cNvSpPr txBox="1">
            <a:spLocks noGrp="1"/>
          </p:cNvSpPr>
          <p:nvPr>
            <p:ph type="body" idx="1"/>
          </p:nvPr>
        </p:nvSpPr>
        <p:spPr>
          <a:xfrm>
            <a:off x="457200" y="1479551"/>
            <a:ext cx="8292704" cy="4703763"/>
          </a:xfrm>
          <a:prstGeom prst="rect">
            <a:avLst/>
          </a:prstGeom>
          <a:noFill/>
          <a:ln>
            <a:noFill/>
          </a:ln>
        </p:spPr>
        <p:txBody>
          <a:bodyPr wrap="square" lIns="91425" tIns="45700" rIns="91425" bIns="45700" anchor="t" anchorCtr="0">
            <a:noAutofit/>
          </a:bodyPr>
          <a:lstStyle/>
          <a:p>
            <a:pPr marL="0" marR="0" lvl="0" indent="-101600" algn="l" rtl="0">
              <a:lnSpc>
                <a:spcPct val="90000"/>
              </a:lnSpc>
              <a:spcBef>
                <a:spcPts val="0"/>
              </a:spcBef>
              <a:spcAft>
                <a:spcPts val="0"/>
              </a:spcAft>
              <a:buClr>
                <a:schemeClr val="dk1"/>
              </a:buClr>
              <a:buSzPts val="1600"/>
              <a:buFont typeface="Arial"/>
              <a:buNone/>
            </a:pPr>
            <a:r>
              <a:rPr lang="en-US" sz="2800" b="0" i="0" u="none" strike="noStrike" cap="none" dirty="0">
                <a:solidFill>
                  <a:schemeClr val="dk1"/>
                </a:solidFill>
                <a:latin typeface="Calibri"/>
                <a:ea typeface="Calibri"/>
                <a:cs typeface="Calibri"/>
                <a:sym typeface="Calibri"/>
              </a:rPr>
              <a:t>This training has benefited a lot from the feedback of</a:t>
            </a:r>
          </a:p>
          <a:p>
            <a:pPr marL="0" marR="0" lvl="0" indent="-101600" algn="l" rtl="0">
              <a:lnSpc>
                <a:spcPct val="90000"/>
              </a:lnSpc>
              <a:spcBef>
                <a:spcPts val="0"/>
              </a:spcBef>
              <a:spcAft>
                <a:spcPts val="0"/>
              </a:spcAft>
              <a:buClr>
                <a:schemeClr val="dk1"/>
              </a:buClr>
              <a:buSzPts val="1600"/>
              <a:buFont typeface="Arial"/>
              <a:buNone/>
            </a:pPr>
            <a:endParaRPr lang="en-US" sz="2800" dirty="0">
              <a:latin typeface="Calibri"/>
              <a:ea typeface="Calibri"/>
              <a:cs typeface="Calibri"/>
              <a:sym typeface="Calibri"/>
            </a:endParaRPr>
          </a:p>
          <a:p>
            <a:pPr marL="0" marR="0" lvl="0" indent="-101600" algn="l" rtl="0">
              <a:lnSpc>
                <a:spcPct val="90000"/>
              </a:lnSpc>
              <a:spcBef>
                <a:spcPts val="0"/>
              </a:spcBef>
              <a:spcAft>
                <a:spcPts val="0"/>
              </a:spcAft>
              <a:buClr>
                <a:schemeClr val="dk1"/>
              </a:buClr>
              <a:buSzPts val="1600"/>
              <a:buFont typeface="Arial"/>
              <a:buNone/>
            </a:pPr>
            <a:endParaRPr lang="en-US" sz="2800" b="0" i="0" u="none" strike="noStrike" cap="none" dirty="0">
              <a:solidFill>
                <a:schemeClr val="dk1"/>
              </a:solidFill>
              <a:latin typeface="Calibri"/>
              <a:ea typeface="Calibri"/>
              <a:cs typeface="Calibri"/>
              <a:sym typeface="Calibri"/>
            </a:endParaRPr>
          </a:p>
          <a:p>
            <a:pPr marL="0" marR="0" lvl="0" indent="-101600" algn="l" rtl="0">
              <a:lnSpc>
                <a:spcPct val="90000"/>
              </a:lnSpc>
              <a:spcBef>
                <a:spcPts val="0"/>
              </a:spcBef>
              <a:spcAft>
                <a:spcPts val="0"/>
              </a:spcAft>
              <a:buClr>
                <a:schemeClr val="dk1"/>
              </a:buClr>
              <a:buSzPts val="1600"/>
              <a:buFont typeface="Arial"/>
              <a:buNone/>
            </a:pPr>
            <a:endParaRPr lang="en-US" sz="2800" dirty="0">
              <a:latin typeface="Calibri"/>
              <a:ea typeface="Calibri"/>
              <a:cs typeface="Calibri"/>
              <a:sym typeface="Calibri"/>
            </a:endParaRPr>
          </a:p>
          <a:p>
            <a:pPr marL="0" marR="0" lvl="0" indent="-101600" algn="l" rtl="0">
              <a:lnSpc>
                <a:spcPct val="90000"/>
              </a:lnSpc>
              <a:spcBef>
                <a:spcPts val="0"/>
              </a:spcBef>
              <a:spcAft>
                <a:spcPts val="0"/>
              </a:spcAft>
              <a:buClr>
                <a:schemeClr val="dk1"/>
              </a:buClr>
              <a:buSzPts val="1600"/>
              <a:buFont typeface="Arial"/>
              <a:buNone/>
            </a:pPr>
            <a:r>
              <a:rPr lang="en-US" sz="2800" b="0" i="0" u="none" strike="noStrike" cap="none" dirty="0">
                <a:solidFill>
                  <a:schemeClr val="dk1"/>
                </a:solidFill>
                <a:latin typeface="Calibri"/>
                <a:ea typeface="Calibri"/>
                <a:cs typeface="Calibri"/>
                <a:sym typeface="Calibri"/>
              </a:rPr>
              <a:t>Andrew Cormack, Christine </a:t>
            </a:r>
            <a:r>
              <a:rPr lang="en-US" sz="2800" b="0" i="0" u="none" strike="noStrike" cap="none" dirty="0" err="1">
                <a:solidFill>
                  <a:schemeClr val="dk1"/>
                </a:solidFill>
                <a:latin typeface="Calibri"/>
                <a:ea typeface="Calibri"/>
                <a:cs typeface="Calibri"/>
                <a:sym typeface="Calibri"/>
              </a:rPr>
              <a:t>Hoepers</a:t>
            </a:r>
            <a:r>
              <a:rPr lang="en-US" sz="2800" b="0" i="0" u="none" strike="noStrike" cap="none" dirty="0">
                <a:solidFill>
                  <a:schemeClr val="dk1"/>
                </a:solidFill>
                <a:latin typeface="Calibri"/>
                <a:ea typeface="Calibri"/>
                <a:cs typeface="Calibri"/>
                <a:sym typeface="Calibri"/>
              </a:rPr>
              <a:t> and Tom Millar</a:t>
            </a:r>
          </a:p>
          <a:p>
            <a:pPr marL="0" marR="0" lvl="0" indent="-101600" algn="l" rtl="0">
              <a:lnSpc>
                <a:spcPct val="90000"/>
              </a:lnSpc>
              <a:spcBef>
                <a:spcPts val="0"/>
              </a:spcBef>
              <a:spcAft>
                <a:spcPts val="0"/>
              </a:spcAft>
              <a:buClr>
                <a:schemeClr val="dk1"/>
              </a:buClr>
              <a:buSzPts val="1600"/>
              <a:buFont typeface="Arial"/>
              <a:buNone/>
            </a:pPr>
            <a:endParaRPr lang="en-US" sz="2800" dirty="0">
              <a:latin typeface="Calibri"/>
              <a:ea typeface="Calibri"/>
              <a:cs typeface="Calibri"/>
              <a:sym typeface="Calibri"/>
            </a:endParaRPr>
          </a:p>
          <a:p>
            <a:pPr marL="0" marR="0" lvl="0" indent="-101600" algn="l" rtl="0">
              <a:lnSpc>
                <a:spcPct val="90000"/>
              </a:lnSpc>
              <a:spcBef>
                <a:spcPts val="0"/>
              </a:spcBef>
              <a:spcAft>
                <a:spcPts val="0"/>
              </a:spcAft>
              <a:buClr>
                <a:schemeClr val="dk1"/>
              </a:buClr>
              <a:buSzPts val="1600"/>
              <a:buFont typeface="Arial"/>
              <a:buNone/>
            </a:pPr>
            <a:endParaRPr lang="en-US" sz="2800" b="0" i="0" u="none" strike="noStrike" cap="none" dirty="0">
              <a:solidFill>
                <a:schemeClr val="dk1"/>
              </a:solidFill>
              <a:latin typeface="Calibri"/>
              <a:ea typeface="Calibri"/>
              <a:cs typeface="Calibri"/>
              <a:sym typeface="Calibri"/>
            </a:endParaRPr>
          </a:p>
          <a:p>
            <a:pPr marL="0" marR="0" lvl="0" indent="-101600" algn="l" rtl="0">
              <a:lnSpc>
                <a:spcPct val="90000"/>
              </a:lnSpc>
              <a:spcBef>
                <a:spcPts val="0"/>
              </a:spcBef>
              <a:spcAft>
                <a:spcPts val="0"/>
              </a:spcAft>
              <a:buClr>
                <a:schemeClr val="dk1"/>
              </a:buClr>
              <a:buSzPts val="1600"/>
              <a:buFont typeface="Arial"/>
              <a:buNone/>
            </a:pPr>
            <a:endParaRPr lang="en-US" sz="2800" dirty="0">
              <a:latin typeface="Calibri"/>
              <a:ea typeface="Calibri"/>
              <a:cs typeface="Calibri"/>
              <a:sym typeface="Calibri"/>
            </a:endParaRPr>
          </a:p>
          <a:p>
            <a:pPr marL="0" marR="0" lvl="0" indent="-101600" algn="l" rtl="0">
              <a:lnSpc>
                <a:spcPct val="90000"/>
              </a:lnSpc>
              <a:spcBef>
                <a:spcPts val="0"/>
              </a:spcBef>
              <a:spcAft>
                <a:spcPts val="0"/>
              </a:spcAft>
              <a:buClr>
                <a:schemeClr val="dk1"/>
              </a:buClr>
              <a:buSzPts val="1600"/>
              <a:buFont typeface="Arial"/>
              <a:buNone/>
            </a:pPr>
            <a:r>
              <a:rPr lang="en-US" sz="2800" b="1" i="0" u="none" strike="noStrike" cap="none" dirty="0">
                <a:solidFill>
                  <a:schemeClr val="dk1"/>
                </a:solidFill>
                <a:latin typeface="Calibri"/>
                <a:ea typeface="Calibri"/>
                <a:cs typeface="Calibri"/>
                <a:sym typeface="Calibri"/>
              </a:rPr>
              <a:t>3&gt; </a:t>
            </a:r>
            <a:r>
              <a:rPr lang="en-US" sz="2800" b="0" i="0" u="none" strike="noStrike" cap="none" dirty="0">
                <a:solidFill>
                  <a:schemeClr val="dk1"/>
                </a:solidFill>
                <a:latin typeface="Calibri"/>
                <a:ea typeface="Calibri"/>
                <a:cs typeface="Calibri"/>
                <a:sym typeface="Calibri"/>
              </a:rPr>
              <a:t>Thanks a lot</a:t>
            </a:r>
          </a:p>
        </p:txBody>
      </p:sp>
      <p:sp>
        <p:nvSpPr>
          <p:cNvPr id="69" name="Shape 69"/>
          <p:cNvSpPr txBox="1">
            <a:spLocks noGrp="1"/>
          </p:cNvSpPr>
          <p:nvPr>
            <p:ph type="title"/>
          </p:nvPr>
        </p:nvSpPr>
        <p:spPr>
          <a:xfrm>
            <a:off x="457200" y="365126"/>
            <a:ext cx="8292704" cy="879475"/>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spcAft>
                <a:spcPts val="0"/>
              </a:spcAft>
              <a:buNone/>
            </a:pPr>
            <a:r>
              <a:rPr lang="en-US" sz="2400" b="1" i="0" u="none" strike="noStrike" cap="none" dirty="0">
                <a:solidFill>
                  <a:schemeClr val="dk1"/>
                </a:solidFill>
                <a:latin typeface="Arial"/>
                <a:ea typeface="Arial"/>
                <a:cs typeface="Arial"/>
                <a:sym typeface="Arial"/>
              </a:rPr>
              <a:t>Acknowledgments</a:t>
            </a:r>
          </a:p>
        </p:txBody>
      </p:sp>
    </p:spTree>
    <p:extLst>
      <p:ext uri="{BB962C8B-B14F-4D97-AF65-F5344CB8AC3E}">
        <p14:creationId xmlns:p14="http://schemas.microsoft.com/office/powerpoint/2010/main" val="356019290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FD64C9E0-A59A-704A-99EA-B11065DAF25E}"/>
              </a:ext>
            </a:extLst>
          </p:cNvPr>
          <p:cNvSpPr>
            <a:spLocks noGrp="1"/>
          </p:cNvSpPr>
          <p:nvPr>
            <p:ph type="body" idx="1"/>
          </p:nvPr>
        </p:nvSpPr>
        <p:spPr>
          <a:xfrm>
            <a:off x="457200" y="1479551"/>
            <a:ext cx="4825938" cy="4703763"/>
          </a:xfrm>
        </p:spPr>
        <p:txBody>
          <a:bodyPr/>
          <a:lstStyle/>
          <a:p>
            <a:pPr marL="133350" indent="0" algn="ctr">
              <a:buNone/>
            </a:pPr>
            <a:r>
              <a:rPr lang="en-US" sz="4800" dirty="0">
                <a:solidFill>
                  <a:schemeClr val="tx1"/>
                </a:solidFill>
              </a:rPr>
              <a:t> </a:t>
            </a:r>
            <a:r>
              <a:rPr lang="en-US" sz="4800" b="1" dirty="0">
                <a:solidFill>
                  <a:schemeClr val="tx1"/>
                </a:solidFill>
              </a:rPr>
              <a:t>In a network different organizations work together, Even competitors!</a:t>
            </a:r>
          </a:p>
        </p:txBody>
      </p:sp>
      <p:sp>
        <p:nvSpPr>
          <p:cNvPr id="4" name="Title 3">
            <a:extLst>
              <a:ext uri="{FF2B5EF4-FFF2-40B4-BE49-F238E27FC236}">
                <a16:creationId xmlns:a16="http://schemas.microsoft.com/office/drawing/2014/main" id="{6E83074C-F81F-2D4A-9C20-2828B606A8EC}"/>
              </a:ext>
            </a:extLst>
          </p:cNvPr>
          <p:cNvSpPr>
            <a:spLocks noGrp="1"/>
          </p:cNvSpPr>
          <p:nvPr>
            <p:ph type="title"/>
          </p:nvPr>
        </p:nvSpPr>
        <p:spPr/>
        <p:txBody>
          <a:bodyPr/>
          <a:lstStyle/>
          <a:p>
            <a:endParaRPr lang="en-US"/>
          </a:p>
        </p:txBody>
      </p:sp>
      <p:pic>
        <p:nvPicPr>
          <p:cNvPr id="6" name="Picture 5">
            <a:extLst>
              <a:ext uri="{FF2B5EF4-FFF2-40B4-BE49-F238E27FC236}">
                <a16:creationId xmlns:a16="http://schemas.microsoft.com/office/drawing/2014/main" id="{98925327-57F7-F54B-AA72-50DC5E678CB3}"/>
              </a:ext>
            </a:extLst>
          </p:cNvPr>
          <p:cNvPicPr>
            <a:picLocks noChangeAspect="1"/>
          </p:cNvPicPr>
          <p:nvPr/>
        </p:nvPicPr>
        <p:blipFill>
          <a:blip r:embed="rId3"/>
          <a:stretch>
            <a:fillRect/>
          </a:stretch>
        </p:blipFill>
        <p:spPr>
          <a:xfrm>
            <a:off x="5283138" y="2102308"/>
            <a:ext cx="3466766" cy="3458248"/>
          </a:xfrm>
          <a:prstGeom prst="rect">
            <a:avLst/>
          </a:prstGeom>
        </p:spPr>
      </p:pic>
    </p:spTree>
    <p:extLst>
      <p:ext uri="{BB962C8B-B14F-4D97-AF65-F5344CB8AC3E}">
        <p14:creationId xmlns:p14="http://schemas.microsoft.com/office/powerpoint/2010/main" val="234439588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596"/>
        <p:cNvGrpSpPr/>
        <p:nvPr/>
      </p:nvGrpSpPr>
      <p:grpSpPr>
        <a:xfrm>
          <a:off x="0" y="0"/>
          <a:ext cx="0" cy="0"/>
          <a:chOff x="0" y="0"/>
          <a:chExt cx="0" cy="0"/>
        </a:xfrm>
      </p:grpSpPr>
      <p:pic>
        <p:nvPicPr>
          <p:cNvPr id="597" name="Shape 597"/>
          <p:cNvPicPr preferRelativeResize="0"/>
          <p:nvPr/>
        </p:nvPicPr>
        <p:blipFill rotWithShape="1">
          <a:blip r:embed="rId3">
            <a:alphaModFix/>
          </a:blip>
          <a:srcRect/>
          <a:stretch/>
        </p:blipFill>
        <p:spPr>
          <a:xfrm>
            <a:off x="-1066800" y="5508"/>
            <a:ext cx="10058400" cy="6858000"/>
          </a:xfrm>
          <a:prstGeom prst="rect">
            <a:avLst/>
          </a:prstGeom>
          <a:noFill/>
          <a:ln>
            <a:noFill/>
          </a:ln>
        </p:spPr>
      </p:pic>
      <p:sp>
        <p:nvSpPr>
          <p:cNvPr id="598" name="Shape 598"/>
          <p:cNvSpPr txBox="1">
            <a:spLocks noGrp="1"/>
          </p:cNvSpPr>
          <p:nvPr>
            <p:ph type="title"/>
          </p:nvPr>
        </p:nvSpPr>
        <p:spPr>
          <a:xfrm>
            <a:off x="304800" y="228600"/>
            <a:ext cx="2857500" cy="465534"/>
          </a:xfrm>
          <a:prstGeom prst="rect">
            <a:avLst/>
          </a:prstGeom>
          <a:solidFill>
            <a:schemeClr val="dk1"/>
          </a:solidFill>
          <a:ln>
            <a:noFill/>
          </a:ln>
        </p:spPr>
        <p:txBody>
          <a:bodyPr wrap="square" lIns="68550" tIns="68550" rIns="68550" bIns="68550" anchor="ctr" anchorCtr="0">
            <a:noAutofit/>
          </a:bodyPr>
          <a:lstStyle/>
          <a:p>
            <a:pPr marL="0" marR="0" lvl="0" indent="-88900" algn="l" rtl="0">
              <a:lnSpc>
                <a:spcPct val="90000"/>
              </a:lnSpc>
              <a:spcBef>
                <a:spcPts val="0"/>
              </a:spcBef>
              <a:spcAft>
                <a:spcPts val="0"/>
              </a:spcAft>
              <a:buClr>
                <a:schemeClr val="dk1"/>
              </a:buClr>
              <a:buSzPts val="1400"/>
              <a:buFont typeface="Lucida Sans"/>
              <a:buNone/>
            </a:pPr>
            <a:r>
              <a:rPr lang="en-US" sz="3200" b="1" i="0" u="none" strike="noStrike" cap="none">
                <a:solidFill>
                  <a:schemeClr val="lt1"/>
                </a:solidFill>
                <a:latin typeface="Calibri"/>
                <a:ea typeface="Calibri"/>
                <a:cs typeface="Calibri"/>
                <a:sym typeface="Calibri"/>
              </a:rPr>
              <a:t>Example: Petya</a:t>
            </a:r>
          </a:p>
        </p:txBody>
      </p:sp>
      <p:pic>
        <p:nvPicPr>
          <p:cNvPr id="599" name="Shape 599"/>
          <p:cNvPicPr preferRelativeResize="0"/>
          <p:nvPr/>
        </p:nvPicPr>
        <p:blipFill rotWithShape="1">
          <a:blip r:embed="rId4">
            <a:alphaModFix/>
          </a:blip>
          <a:srcRect/>
          <a:stretch/>
        </p:blipFill>
        <p:spPr>
          <a:xfrm>
            <a:off x="595575" y="6364234"/>
            <a:ext cx="242625" cy="189563"/>
          </a:xfrm>
          <a:prstGeom prst="rect">
            <a:avLst/>
          </a:prstGeom>
          <a:noFill/>
          <a:ln>
            <a:noFill/>
          </a:ln>
        </p:spPr>
      </p:pic>
      <p:sp>
        <p:nvSpPr>
          <p:cNvPr id="600" name="Shape 600"/>
          <p:cNvSpPr txBox="1"/>
          <p:nvPr/>
        </p:nvSpPr>
        <p:spPr>
          <a:xfrm>
            <a:off x="838200" y="6245322"/>
            <a:ext cx="2918250" cy="308475"/>
          </a:xfrm>
          <a:prstGeom prst="rect">
            <a:avLst/>
          </a:prstGeom>
          <a:noFill/>
          <a:ln>
            <a:noFill/>
          </a:ln>
        </p:spPr>
        <p:txBody>
          <a:bodyPr wrap="square" lIns="68550" tIns="68550" rIns="68550" bIns="68550" anchor="t" anchorCtr="0">
            <a:noAutofit/>
          </a:bodyPr>
          <a:lstStyle/>
          <a:p>
            <a:pPr marL="0" marR="0" lvl="0" indent="0" algn="l" rtl="0">
              <a:spcBef>
                <a:spcPts val="0"/>
              </a:spcBef>
              <a:spcAft>
                <a:spcPts val="0"/>
              </a:spcAft>
              <a:buNone/>
            </a:pPr>
            <a:r>
              <a:rPr lang="en-US" sz="1800" b="1">
                <a:solidFill>
                  <a:srgbClr val="FFFFFF"/>
                </a:solidFill>
                <a:latin typeface="Calibri"/>
                <a:ea typeface="Calibri"/>
                <a:cs typeface="Calibri"/>
                <a:sym typeface="Calibri"/>
              </a:rPr>
              <a:t>Mikhail Golub @golub</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605"/>
        <p:cNvGrpSpPr/>
        <p:nvPr/>
      </p:nvGrpSpPr>
      <p:grpSpPr>
        <a:xfrm>
          <a:off x="0" y="0"/>
          <a:ext cx="0" cy="0"/>
          <a:chOff x="0" y="0"/>
          <a:chExt cx="0" cy="0"/>
        </a:xfrm>
      </p:grpSpPr>
      <p:pic>
        <p:nvPicPr>
          <p:cNvPr id="606" name="Shape 606"/>
          <p:cNvPicPr preferRelativeResize="0"/>
          <p:nvPr/>
        </p:nvPicPr>
        <p:blipFill rotWithShape="1">
          <a:blip r:embed="rId3">
            <a:alphaModFix/>
          </a:blip>
          <a:srcRect/>
          <a:stretch/>
        </p:blipFill>
        <p:spPr>
          <a:xfrm>
            <a:off x="-304800" y="0"/>
            <a:ext cx="9658350" cy="6858000"/>
          </a:xfrm>
          <a:prstGeom prst="rect">
            <a:avLst/>
          </a:prstGeom>
          <a:noFill/>
          <a:ln>
            <a:noFill/>
          </a:ln>
        </p:spPr>
      </p:pic>
      <p:pic>
        <p:nvPicPr>
          <p:cNvPr id="607" name="Shape 607"/>
          <p:cNvPicPr preferRelativeResize="0"/>
          <p:nvPr/>
        </p:nvPicPr>
        <p:blipFill rotWithShape="1">
          <a:blip r:embed="rId4">
            <a:alphaModFix/>
          </a:blip>
          <a:srcRect/>
          <a:stretch/>
        </p:blipFill>
        <p:spPr>
          <a:xfrm>
            <a:off x="5578642" y="6472410"/>
            <a:ext cx="242625" cy="189563"/>
          </a:xfrm>
          <a:prstGeom prst="rect">
            <a:avLst/>
          </a:prstGeom>
          <a:noFill/>
          <a:ln>
            <a:noFill/>
          </a:ln>
        </p:spPr>
      </p:pic>
      <p:sp>
        <p:nvSpPr>
          <p:cNvPr id="608" name="Shape 608"/>
          <p:cNvSpPr txBox="1"/>
          <p:nvPr/>
        </p:nvSpPr>
        <p:spPr>
          <a:xfrm>
            <a:off x="5867400" y="6477000"/>
            <a:ext cx="2778975" cy="221175"/>
          </a:xfrm>
          <a:prstGeom prst="rect">
            <a:avLst/>
          </a:prstGeom>
          <a:noFill/>
          <a:ln>
            <a:noFill/>
          </a:ln>
        </p:spPr>
        <p:txBody>
          <a:bodyPr wrap="square" lIns="68550" tIns="68550" rIns="68550" bIns="68550" anchor="t" anchorCtr="0">
            <a:noAutofit/>
          </a:bodyPr>
          <a:lstStyle/>
          <a:p>
            <a:pPr marL="0" marR="0" lvl="0" indent="0" algn="l" rtl="0">
              <a:spcBef>
                <a:spcPts val="0"/>
              </a:spcBef>
              <a:spcAft>
                <a:spcPts val="0"/>
              </a:spcAft>
              <a:buNone/>
            </a:pPr>
            <a:r>
              <a:rPr lang="en-US" sz="825">
                <a:solidFill>
                  <a:srgbClr val="FFFFFF"/>
                </a:solidFill>
                <a:latin typeface="Verdana"/>
                <a:ea typeface="Verdana"/>
                <a:cs typeface="Verdana"/>
                <a:sym typeface="Verdana"/>
              </a:rPr>
              <a:t>CC0</a:t>
            </a:r>
            <a:r>
              <a:rPr lang="en-US" sz="825">
                <a:solidFill>
                  <a:srgbClr val="FFFFFF"/>
                </a:solidFill>
                <a:latin typeface="Calibri"/>
                <a:ea typeface="Calibri"/>
                <a:cs typeface="Calibri"/>
                <a:sym typeface="Calibri"/>
              </a:rPr>
              <a:t> </a:t>
            </a:r>
            <a:r>
              <a:rPr lang="en-US" sz="825">
                <a:solidFill>
                  <a:srgbClr val="FFFFFF"/>
                </a:solidFill>
                <a:latin typeface="Verdana"/>
                <a:ea typeface="Verdana"/>
                <a:cs typeface="Verdana"/>
                <a:sym typeface="Verdana"/>
              </a:rPr>
              <a:t>88101559 | Dreamstime Stock Photos</a:t>
            </a:r>
          </a:p>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
        <p:nvSpPr>
          <p:cNvPr id="609" name="Shape 609"/>
          <p:cNvSpPr txBox="1"/>
          <p:nvPr/>
        </p:nvSpPr>
        <p:spPr>
          <a:xfrm>
            <a:off x="1243275" y="304800"/>
            <a:ext cx="4335367" cy="522684"/>
          </a:xfrm>
          <a:prstGeom prst="rect">
            <a:avLst/>
          </a:prstGeom>
          <a:solidFill>
            <a:schemeClr val="dk1"/>
          </a:solidFill>
          <a:ln>
            <a:noFill/>
          </a:ln>
        </p:spPr>
        <p:txBody>
          <a:bodyPr wrap="square" lIns="68550" tIns="68550" rIns="68550" bIns="68550" anchor="ctr" anchorCtr="0">
            <a:noAutofit/>
          </a:bodyPr>
          <a:lstStyle/>
          <a:p>
            <a:pPr marL="0" marR="0" lvl="0" indent="-88900" algn="l" rtl="0">
              <a:lnSpc>
                <a:spcPct val="90000"/>
              </a:lnSpc>
              <a:spcBef>
                <a:spcPts val="0"/>
              </a:spcBef>
              <a:spcAft>
                <a:spcPts val="0"/>
              </a:spcAft>
              <a:buClr>
                <a:schemeClr val="dk1"/>
              </a:buClr>
              <a:buSzPts val="1400"/>
              <a:buFont typeface="Lucida Sans"/>
              <a:buNone/>
            </a:pPr>
            <a:r>
              <a:rPr lang="en-US" sz="3200" b="1" i="0" u="none" strike="noStrike" cap="none">
                <a:solidFill>
                  <a:schemeClr val="lt1"/>
                </a:solidFill>
                <a:latin typeface="Calibri"/>
                <a:ea typeface="Calibri"/>
                <a:cs typeface="Calibri"/>
                <a:sym typeface="Calibri"/>
              </a:rPr>
              <a:t>Outside the community</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614"/>
        <p:cNvGrpSpPr/>
        <p:nvPr/>
      </p:nvGrpSpPr>
      <p:grpSpPr>
        <a:xfrm>
          <a:off x="0" y="0"/>
          <a:ext cx="0" cy="0"/>
          <a:chOff x="0" y="0"/>
          <a:chExt cx="0" cy="0"/>
        </a:xfrm>
      </p:grpSpPr>
      <p:sp>
        <p:nvSpPr>
          <p:cNvPr id="615" name="Shape 615"/>
          <p:cNvSpPr txBox="1">
            <a:spLocks noGrp="1"/>
          </p:cNvSpPr>
          <p:nvPr>
            <p:ph type="body" idx="1"/>
          </p:nvPr>
        </p:nvSpPr>
        <p:spPr>
          <a:xfrm>
            <a:off x="1458775" y="2099650"/>
            <a:ext cx="7045200" cy="2726400"/>
          </a:xfrm>
          <a:prstGeom prst="rect">
            <a:avLst/>
          </a:prstGeom>
          <a:noFill/>
          <a:ln>
            <a:noFill/>
          </a:ln>
        </p:spPr>
        <p:txBody>
          <a:bodyPr wrap="square" lIns="68550" tIns="68550" rIns="68550" bIns="68550" anchor="t" anchorCtr="0">
            <a:noAutofit/>
          </a:bodyPr>
          <a:lstStyle/>
          <a:p>
            <a:pPr marL="0" marR="0" lvl="0" indent="-177800" algn="ctr" rtl="0">
              <a:lnSpc>
                <a:spcPct val="114000"/>
              </a:lnSpc>
              <a:spcBef>
                <a:spcPts val="0"/>
              </a:spcBef>
              <a:spcAft>
                <a:spcPts val="0"/>
              </a:spcAft>
              <a:buClr>
                <a:srgbClr val="F38127"/>
              </a:buClr>
              <a:buSzPts val="2800"/>
              <a:buFont typeface="Arial"/>
              <a:buNone/>
            </a:pPr>
            <a:r>
              <a:rPr lang="en-US" sz="3200" b="0" i="0" u="none" strike="noStrike" cap="none">
                <a:solidFill>
                  <a:schemeClr val="dk1"/>
                </a:solidFill>
                <a:latin typeface="Calibri"/>
                <a:ea typeface="Calibri"/>
                <a:cs typeface="Calibri"/>
                <a:sym typeface="Calibri"/>
              </a:rPr>
              <a:t>Effective network collaboration requires </a:t>
            </a:r>
            <a:r>
              <a:rPr lang="en-US" sz="3200" b="1" i="0" u="none" strike="noStrike" cap="none">
                <a:solidFill>
                  <a:schemeClr val="dk1"/>
                </a:solidFill>
                <a:latin typeface="Calibri"/>
                <a:ea typeface="Calibri"/>
                <a:cs typeface="Calibri"/>
                <a:sym typeface="Calibri"/>
              </a:rPr>
              <a:t>trust</a:t>
            </a:r>
            <a:r>
              <a:rPr lang="en-US" sz="3200" b="0" i="0" u="none" strike="noStrike" cap="none">
                <a:solidFill>
                  <a:schemeClr val="dk1"/>
                </a:solidFill>
                <a:latin typeface="Calibri"/>
                <a:ea typeface="Calibri"/>
                <a:cs typeface="Calibri"/>
                <a:sym typeface="Calibri"/>
              </a:rPr>
              <a:t> and a </a:t>
            </a:r>
            <a:r>
              <a:rPr lang="en-US" sz="3200" b="1" i="0" u="none" strike="noStrike" cap="none">
                <a:solidFill>
                  <a:schemeClr val="dk1"/>
                </a:solidFill>
                <a:latin typeface="Calibri"/>
                <a:ea typeface="Calibri"/>
                <a:cs typeface="Calibri"/>
                <a:sym typeface="Calibri"/>
              </a:rPr>
              <a:t>common goal</a:t>
            </a:r>
            <a:r>
              <a:rPr lang="en-US" sz="3200" b="0" i="0" u="none" strike="noStrike" cap="none">
                <a:solidFill>
                  <a:schemeClr val="dk1"/>
                </a:solidFill>
                <a:latin typeface="Calibri"/>
                <a:ea typeface="Calibri"/>
                <a:cs typeface="Calibri"/>
                <a:sym typeface="Calibri"/>
              </a:rPr>
              <a:t>. </a:t>
            </a:r>
          </a:p>
          <a:p>
            <a:pPr marL="0" marR="0" lvl="0" indent="-177800" algn="ctr" rtl="0">
              <a:lnSpc>
                <a:spcPct val="114000"/>
              </a:lnSpc>
              <a:spcBef>
                <a:spcPts val="0"/>
              </a:spcBef>
              <a:spcAft>
                <a:spcPts val="0"/>
              </a:spcAft>
              <a:buClr>
                <a:srgbClr val="F38127"/>
              </a:buClr>
              <a:buSzPts val="2800"/>
              <a:buFont typeface="Arial"/>
              <a:buNone/>
            </a:pPr>
            <a:endParaRPr sz="3200" b="0" i="0" u="none" strike="noStrike" cap="none">
              <a:solidFill>
                <a:schemeClr val="dk1"/>
              </a:solidFill>
              <a:latin typeface="Calibri"/>
              <a:ea typeface="Calibri"/>
              <a:cs typeface="Calibri"/>
              <a:sym typeface="Calibri"/>
            </a:endParaRPr>
          </a:p>
          <a:p>
            <a:pPr marL="0" marR="0" lvl="0" indent="-177800" algn="ctr" rtl="0">
              <a:lnSpc>
                <a:spcPct val="114000"/>
              </a:lnSpc>
              <a:spcBef>
                <a:spcPts val="0"/>
              </a:spcBef>
              <a:spcAft>
                <a:spcPts val="0"/>
              </a:spcAft>
              <a:buClr>
                <a:srgbClr val="F38127"/>
              </a:buClr>
              <a:buSzPts val="2800"/>
              <a:buFont typeface="Arial"/>
              <a:buNone/>
            </a:pPr>
            <a:r>
              <a:rPr lang="en-US" sz="3200" b="0" i="0" u="none" strike="noStrike" cap="none">
                <a:solidFill>
                  <a:schemeClr val="dk1"/>
                </a:solidFill>
                <a:latin typeface="Calibri"/>
                <a:ea typeface="Calibri"/>
                <a:cs typeface="Calibri"/>
                <a:sym typeface="Calibri"/>
              </a:rPr>
              <a:t>If either is missing collaboration is not possible. </a:t>
            </a:r>
          </a:p>
        </p:txBody>
      </p:sp>
      <p:pic>
        <p:nvPicPr>
          <p:cNvPr id="616" name="Shape 616"/>
          <p:cNvPicPr preferRelativeResize="0"/>
          <p:nvPr/>
        </p:nvPicPr>
        <p:blipFill rotWithShape="1">
          <a:blip r:embed="rId3">
            <a:alphaModFix/>
          </a:blip>
          <a:srcRect/>
          <a:stretch/>
        </p:blipFill>
        <p:spPr>
          <a:xfrm>
            <a:off x="273750" y="2099650"/>
            <a:ext cx="1259644" cy="1259644"/>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620"/>
        <p:cNvGrpSpPr/>
        <p:nvPr/>
      </p:nvGrpSpPr>
      <p:grpSpPr>
        <a:xfrm>
          <a:off x="0" y="0"/>
          <a:ext cx="0" cy="0"/>
          <a:chOff x="0" y="0"/>
          <a:chExt cx="0" cy="0"/>
        </a:xfrm>
      </p:grpSpPr>
      <p:sp>
        <p:nvSpPr>
          <p:cNvPr id="621" name="Shape 621"/>
          <p:cNvSpPr txBox="1">
            <a:spLocks noGrp="1"/>
          </p:cNvSpPr>
          <p:nvPr>
            <p:ph type="title"/>
          </p:nvPr>
        </p:nvSpPr>
        <p:spPr>
          <a:xfrm>
            <a:off x="457200" y="369888"/>
            <a:ext cx="8229600" cy="411162"/>
          </a:xfrm>
          <a:prstGeom prst="rect">
            <a:avLst/>
          </a:prstGeom>
          <a:noFill/>
          <a:ln>
            <a:noFill/>
          </a:ln>
        </p:spPr>
        <p:txBody>
          <a:bodyPr wrap="square" lIns="91425" tIns="91425" rIns="91425" bIns="91425" anchor="ctr" anchorCtr="0">
            <a:noAutofit/>
          </a:bodyPr>
          <a:lstStyle/>
          <a:p>
            <a:pPr marL="0" marR="0" lvl="0" indent="-88900" algn="l" rtl="0">
              <a:lnSpc>
                <a:spcPct val="90000"/>
              </a:lnSpc>
              <a:spcBef>
                <a:spcPts val="0"/>
              </a:spcBef>
              <a:spcAft>
                <a:spcPts val="0"/>
              </a:spcAft>
              <a:buClr>
                <a:schemeClr val="dk1"/>
              </a:buClr>
              <a:buSzPts val="1400"/>
              <a:buFont typeface="Lucida Sans"/>
              <a:buNone/>
            </a:pPr>
            <a:r>
              <a:rPr lang="en-US" sz="2400" b="1" i="0" u="none" strike="noStrike" cap="none">
                <a:solidFill>
                  <a:schemeClr val="dk1"/>
                </a:solidFill>
                <a:latin typeface="Calibri"/>
                <a:ea typeface="Calibri"/>
                <a:cs typeface="Calibri"/>
                <a:sym typeface="Calibri"/>
              </a:rPr>
              <a:t>How do you build Trust?</a:t>
            </a:r>
          </a:p>
        </p:txBody>
      </p:sp>
      <p:sp>
        <p:nvSpPr>
          <p:cNvPr id="622" name="Shape 622"/>
          <p:cNvSpPr txBox="1">
            <a:spLocks noGrp="1"/>
          </p:cNvSpPr>
          <p:nvPr>
            <p:ph type="body" idx="1"/>
          </p:nvPr>
        </p:nvSpPr>
        <p:spPr>
          <a:xfrm>
            <a:off x="457200" y="1295400"/>
            <a:ext cx="8258175" cy="4305935"/>
          </a:xfrm>
          <a:prstGeom prst="rect">
            <a:avLst/>
          </a:prstGeom>
          <a:noFill/>
          <a:ln>
            <a:noFill/>
          </a:ln>
        </p:spPr>
        <p:txBody>
          <a:bodyPr wrap="square" lIns="91425" tIns="91425" rIns="91425" bIns="91425" anchor="t" anchorCtr="0">
            <a:noAutofit/>
          </a:bodyPr>
          <a:lstStyle/>
          <a:p>
            <a:pPr marL="285750" marR="0" lvl="0" indent="-285750" algn="l" rtl="0">
              <a:lnSpc>
                <a:spcPct val="114000"/>
              </a:lnSpc>
              <a:spcBef>
                <a:spcPts val="0"/>
              </a:spcBef>
              <a:spcAft>
                <a:spcPts val="0"/>
              </a:spcAft>
              <a:buClr>
                <a:schemeClr val="dk1"/>
              </a:buClr>
              <a:buSzPts val="2800"/>
              <a:buFont typeface="Arial"/>
              <a:buChar char="•"/>
            </a:pPr>
            <a:r>
              <a:rPr lang="en-US" sz="2400" b="0" i="0" u="none" strike="noStrike" cap="none" dirty="0">
                <a:solidFill>
                  <a:schemeClr val="dk1"/>
                </a:solidFill>
                <a:latin typeface="Calibri"/>
                <a:ea typeface="Calibri"/>
                <a:cs typeface="Calibri"/>
                <a:sym typeface="Calibri"/>
              </a:rPr>
              <a:t>Ensure there is a good understanding of </a:t>
            </a:r>
            <a:r>
              <a:rPr lang="en-US" sz="2400" b="1" i="0" u="none" strike="noStrike" cap="none" dirty="0">
                <a:solidFill>
                  <a:schemeClr val="dk1"/>
                </a:solidFill>
                <a:latin typeface="Calibri"/>
                <a:ea typeface="Calibri"/>
                <a:cs typeface="Calibri"/>
                <a:sym typeface="Calibri"/>
              </a:rPr>
              <a:t>roles and responsibilities</a:t>
            </a:r>
          </a:p>
          <a:p>
            <a:pPr marL="285750" marR="0" lvl="0" indent="-285750" algn="l" rtl="0">
              <a:lnSpc>
                <a:spcPct val="114000"/>
              </a:lnSpc>
              <a:spcBef>
                <a:spcPts val="750"/>
              </a:spcBef>
              <a:spcAft>
                <a:spcPts val="0"/>
              </a:spcAft>
              <a:buClr>
                <a:schemeClr val="dk1"/>
              </a:buClr>
              <a:buSzPts val="2800"/>
              <a:buFont typeface="Arial"/>
              <a:buChar char="•"/>
            </a:pPr>
            <a:r>
              <a:rPr lang="en-US" sz="2400" b="0" i="0" u="none" strike="noStrike" cap="none" dirty="0">
                <a:solidFill>
                  <a:schemeClr val="dk1"/>
                </a:solidFill>
                <a:latin typeface="Calibri"/>
                <a:ea typeface="Calibri"/>
                <a:cs typeface="Calibri"/>
                <a:sym typeface="Calibri"/>
              </a:rPr>
              <a:t>Have strong Points of Contact that have </a:t>
            </a:r>
            <a:r>
              <a:rPr lang="en-US" sz="2400" b="1" i="0" u="none" strike="noStrike" cap="none" dirty="0">
                <a:solidFill>
                  <a:schemeClr val="dk1"/>
                </a:solidFill>
                <a:latin typeface="Calibri"/>
                <a:ea typeface="Calibri"/>
                <a:cs typeface="Calibri"/>
                <a:sym typeface="Calibri"/>
              </a:rPr>
              <a:t>functional networks</a:t>
            </a:r>
          </a:p>
          <a:p>
            <a:pPr marL="285750" marR="0" lvl="0" indent="-285750" algn="l" rtl="0">
              <a:lnSpc>
                <a:spcPct val="114000"/>
              </a:lnSpc>
              <a:spcBef>
                <a:spcPts val="750"/>
              </a:spcBef>
              <a:spcAft>
                <a:spcPts val="0"/>
              </a:spcAft>
              <a:buClr>
                <a:schemeClr val="dk1"/>
              </a:buClr>
              <a:buSzPts val="2800"/>
              <a:buFont typeface="Arial"/>
              <a:buChar char="•"/>
            </a:pPr>
            <a:r>
              <a:rPr lang="en-US" sz="2400" b="0" i="0" u="none" strike="noStrike" cap="none" dirty="0">
                <a:solidFill>
                  <a:schemeClr val="dk1"/>
                </a:solidFill>
                <a:latin typeface="Calibri"/>
                <a:ea typeface="Calibri"/>
                <a:cs typeface="Calibri"/>
                <a:sym typeface="Calibri"/>
              </a:rPr>
              <a:t>Build on a </a:t>
            </a:r>
            <a:r>
              <a:rPr lang="en-US" sz="2400" b="1" i="0" u="none" strike="noStrike" cap="none" dirty="0">
                <a:solidFill>
                  <a:schemeClr val="dk1"/>
                </a:solidFill>
                <a:latin typeface="Calibri"/>
                <a:ea typeface="Calibri"/>
                <a:cs typeface="Calibri"/>
                <a:sym typeface="Calibri"/>
              </a:rPr>
              <a:t>history of working together </a:t>
            </a:r>
            <a:r>
              <a:rPr lang="en-US" sz="2400" b="0" i="0" u="none" strike="noStrike" cap="none" dirty="0">
                <a:solidFill>
                  <a:schemeClr val="dk1"/>
                </a:solidFill>
                <a:latin typeface="Calibri"/>
                <a:ea typeface="Calibri"/>
                <a:cs typeface="Calibri"/>
                <a:sym typeface="Calibri"/>
              </a:rPr>
              <a:t>and meeting each other's expectations</a:t>
            </a:r>
          </a:p>
          <a:p>
            <a:pPr marL="285750" marR="0" lvl="0" indent="-285750" algn="l" rtl="0">
              <a:lnSpc>
                <a:spcPct val="114000"/>
              </a:lnSpc>
              <a:spcBef>
                <a:spcPts val="750"/>
              </a:spcBef>
              <a:spcAft>
                <a:spcPts val="0"/>
              </a:spcAft>
              <a:buClr>
                <a:schemeClr val="dk1"/>
              </a:buClr>
              <a:buSzPts val="2800"/>
              <a:buFont typeface="Arial"/>
              <a:buChar char="•"/>
            </a:pPr>
            <a:r>
              <a:rPr lang="en-US" sz="2400" b="0" i="0" u="none" strike="noStrike" cap="none" dirty="0">
                <a:solidFill>
                  <a:schemeClr val="dk1"/>
                </a:solidFill>
                <a:latin typeface="Calibri"/>
                <a:ea typeface="Calibri"/>
                <a:cs typeface="Calibri"/>
                <a:sym typeface="Calibri"/>
              </a:rPr>
              <a:t>Use of </a:t>
            </a:r>
            <a:r>
              <a:rPr lang="en-US" sz="2400" b="1" i="0" u="none" strike="noStrike" cap="none" dirty="0">
                <a:solidFill>
                  <a:schemeClr val="dk1"/>
                </a:solidFill>
                <a:latin typeface="Calibri"/>
                <a:ea typeface="Calibri"/>
                <a:cs typeface="Calibri"/>
                <a:sym typeface="Calibri"/>
              </a:rPr>
              <a:t>good standards </a:t>
            </a:r>
            <a:r>
              <a:rPr lang="en-US" sz="2400" b="0" i="0" u="none" strike="noStrike" cap="none" dirty="0">
                <a:solidFill>
                  <a:schemeClr val="dk1"/>
                </a:solidFill>
                <a:latin typeface="Calibri"/>
                <a:ea typeface="Calibri"/>
                <a:cs typeface="Calibri"/>
                <a:sym typeface="Calibri"/>
              </a:rPr>
              <a:t>and </a:t>
            </a:r>
            <a:r>
              <a:rPr lang="en-US" sz="2400" b="1" i="0" u="none" strike="noStrike" cap="none" dirty="0">
                <a:solidFill>
                  <a:schemeClr val="dk1"/>
                </a:solidFill>
                <a:latin typeface="Calibri"/>
                <a:ea typeface="Calibri"/>
                <a:cs typeface="Calibri"/>
                <a:sym typeface="Calibri"/>
              </a:rPr>
              <a:t>similar terminology</a:t>
            </a:r>
          </a:p>
          <a:p>
            <a:pPr marL="285750" marR="0" lvl="0" indent="-285750" algn="l" rtl="0">
              <a:lnSpc>
                <a:spcPct val="114000"/>
              </a:lnSpc>
              <a:spcBef>
                <a:spcPts val="750"/>
              </a:spcBef>
              <a:spcAft>
                <a:spcPts val="0"/>
              </a:spcAft>
              <a:buClr>
                <a:schemeClr val="dk1"/>
              </a:buClr>
              <a:buSzPts val="2800"/>
              <a:buFont typeface="Arial"/>
              <a:buChar char="•"/>
            </a:pPr>
            <a:r>
              <a:rPr lang="en-US" sz="2400" b="1" i="0" u="none" strike="noStrike" cap="none" dirty="0">
                <a:solidFill>
                  <a:schemeClr val="dk1"/>
                </a:solidFill>
                <a:latin typeface="Calibri"/>
                <a:ea typeface="Calibri"/>
                <a:cs typeface="Calibri"/>
                <a:sym typeface="Calibri"/>
              </a:rPr>
              <a:t>NDAs and contracts</a:t>
            </a:r>
            <a:r>
              <a:rPr lang="en-US" sz="2400" b="0" i="0" u="none" strike="noStrike" cap="none" dirty="0">
                <a:solidFill>
                  <a:schemeClr val="dk1"/>
                </a:solidFill>
                <a:latin typeface="Calibri"/>
                <a:ea typeface="Calibri"/>
                <a:cs typeface="Calibri"/>
                <a:sym typeface="Calibri"/>
              </a:rPr>
              <a:t> play a lesser role</a:t>
            </a:r>
          </a:p>
        </p:txBody>
      </p:sp>
    </p:spTree>
  </p:cSld>
  <p:clrMapOvr>
    <a:masterClrMapping/>
  </p:clrMapOvr>
  <p:transition spd="med">
    <p:fade thruBlk="1"/>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457200" y="2302329"/>
            <a:ext cx="8292704" cy="3880985"/>
          </a:xfrm>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GB" sz="4400" b="1" dirty="0">
                <a:latin typeface="Calibri" charset="0"/>
                <a:ea typeface="Calibri" charset="0"/>
                <a:cs typeface="Calibri" charset="0"/>
              </a:rPr>
              <a:t>Improve the security of the internet and its users.</a:t>
            </a:r>
          </a:p>
        </p:txBody>
      </p:sp>
      <p:sp>
        <p:nvSpPr>
          <p:cNvPr id="3" name="Title 2"/>
          <p:cNvSpPr>
            <a:spLocks noGrp="1"/>
          </p:cNvSpPr>
          <p:nvPr>
            <p:ph type="title"/>
          </p:nvPr>
        </p:nvSpPr>
        <p:spPr/>
        <p:txBody>
          <a:bodyPr/>
          <a:lstStyle/>
          <a:p>
            <a:r>
              <a:rPr lang="en-GB" dirty="0">
                <a:latin typeface="Calibri" charset="0"/>
                <a:ea typeface="Calibri" charset="0"/>
                <a:cs typeface="Calibri" charset="0"/>
              </a:rPr>
              <a:t>Common Goal</a:t>
            </a:r>
          </a:p>
        </p:txBody>
      </p:sp>
    </p:spTree>
    <p:extLst>
      <p:ext uri="{BB962C8B-B14F-4D97-AF65-F5344CB8AC3E}">
        <p14:creationId xmlns:p14="http://schemas.microsoft.com/office/powerpoint/2010/main" val="31370577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626"/>
        <p:cNvGrpSpPr/>
        <p:nvPr/>
      </p:nvGrpSpPr>
      <p:grpSpPr>
        <a:xfrm>
          <a:off x="0" y="0"/>
          <a:ext cx="0" cy="0"/>
          <a:chOff x="0" y="0"/>
          <a:chExt cx="0" cy="0"/>
        </a:xfrm>
      </p:grpSpPr>
      <p:grpSp>
        <p:nvGrpSpPr>
          <p:cNvPr id="627" name="Shape 627"/>
          <p:cNvGrpSpPr/>
          <p:nvPr/>
        </p:nvGrpSpPr>
        <p:grpSpPr>
          <a:xfrm>
            <a:off x="482525" y="1371600"/>
            <a:ext cx="8007440" cy="3970582"/>
            <a:chOff x="1661285" y="1659589"/>
            <a:chExt cx="7067048" cy="3970582"/>
          </a:xfrm>
        </p:grpSpPr>
        <p:grpSp>
          <p:nvGrpSpPr>
            <p:cNvPr id="628" name="Shape 628"/>
            <p:cNvGrpSpPr/>
            <p:nvPr/>
          </p:nvGrpSpPr>
          <p:grpSpPr>
            <a:xfrm>
              <a:off x="1661285" y="1676400"/>
              <a:ext cx="5260766" cy="3953771"/>
              <a:chOff x="1578346" y="1328985"/>
              <a:chExt cx="6048293" cy="4516602"/>
            </a:xfrm>
          </p:grpSpPr>
          <p:grpSp>
            <p:nvGrpSpPr>
              <p:cNvPr id="629" name="Shape 629"/>
              <p:cNvGrpSpPr/>
              <p:nvPr/>
            </p:nvGrpSpPr>
            <p:grpSpPr>
              <a:xfrm>
                <a:off x="1578346" y="1328985"/>
                <a:ext cx="6048293" cy="4516602"/>
                <a:chOff x="1756719" y="862886"/>
                <a:chExt cx="6298220" cy="4936800"/>
              </a:xfrm>
            </p:grpSpPr>
            <p:sp>
              <p:nvSpPr>
                <p:cNvPr id="630" name="Shape 630"/>
                <p:cNvSpPr/>
                <p:nvPr/>
              </p:nvSpPr>
              <p:spPr>
                <a:xfrm>
                  <a:off x="3872653" y="862886"/>
                  <a:ext cx="2019796" cy="3604759"/>
                </a:xfrm>
                <a:prstGeom prst="rect">
                  <a:avLst/>
                </a:prstGeom>
                <a:solidFill>
                  <a:srgbClr val="0897BA"/>
                </a:solidFill>
                <a:ln>
                  <a:noFill/>
                </a:ln>
              </p:spPr>
              <p:txBody>
                <a:bodyPr wrap="square" lIns="90000" tIns="144000" rIns="91425" bIns="46800" anchor="t" anchorCtr="0">
                  <a:noAutofit/>
                </a:bodyPr>
                <a:lstStyle/>
                <a:p>
                  <a:pPr marL="0" marR="0" lvl="0" indent="0" algn="ctr" rtl="0">
                    <a:spcBef>
                      <a:spcPts val="0"/>
                    </a:spcBef>
                    <a:spcAft>
                      <a:spcPts val="0"/>
                    </a:spcAft>
                    <a:buNone/>
                  </a:pPr>
                  <a:r>
                    <a:rPr lang="en-US" sz="1800">
                      <a:solidFill>
                        <a:schemeClr val="lt1"/>
                      </a:solidFill>
                      <a:latin typeface="Calibri"/>
                      <a:ea typeface="Calibri"/>
                      <a:cs typeface="Calibri"/>
                      <a:sym typeface="Calibri"/>
                    </a:rPr>
                    <a:t>Traffic Light </a:t>
                  </a:r>
                  <a:br>
                    <a:rPr lang="en-US" sz="1800">
                      <a:solidFill>
                        <a:schemeClr val="lt1"/>
                      </a:solidFill>
                      <a:latin typeface="Calibri"/>
                      <a:ea typeface="Calibri"/>
                      <a:cs typeface="Calibri"/>
                      <a:sym typeface="Calibri"/>
                    </a:rPr>
                  </a:br>
                  <a:r>
                    <a:rPr lang="en-US" sz="1800">
                      <a:solidFill>
                        <a:schemeClr val="lt1"/>
                      </a:solidFill>
                      <a:latin typeface="Calibri"/>
                      <a:ea typeface="Calibri"/>
                      <a:cs typeface="Calibri"/>
                      <a:sym typeface="Calibri"/>
                    </a:rPr>
                    <a:t>Protocol</a:t>
                  </a:r>
                </a:p>
                <a:p>
                  <a:pPr marL="0" marR="0" lvl="0" indent="0" algn="l" rtl="0">
                    <a:spcBef>
                      <a:spcPts val="0"/>
                    </a:spcBef>
                    <a:spcAft>
                      <a:spcPts val="0"/>
                    </a:spcAft>
                    <a:buClr>
                      <a:schemeClr val="lt1"/>
                    </a:buClr>
                    <a:buSzPts val="1100"/>
                    <a:buFont typeface="Arial"/>
                    <a:buNone/>
                  </a:pPr>
                  <a:endParaRPr sz="1100">
                    <a:solidFill>
                      <a:srgbClr val="FFFFFF"/>
                    </a:solidFill>
                    <a:latin typeface="Calibri"/>
                    <a:ea typeface="Calibri"/>
                    <a:cs typeface="Calibri"/>
                    <a:sym typeface="Calibri"/>
                  </a:endParaRPr>
                </a:p>
                <a:p>
                  <a:pPr marL="0" marR="0" lvl="0" indent="0" algn="l" rtl="0">
                    <a:spcBef>
                      <a:spcPts val="0"/>
                    </a:spcBef>
                    <a:spcAft>
                      <a:spcPts val="0"/>
                    </a:spcAft>
                    <a:buClr>
                      <a:schemeClr val="lt1"/>
                    </a:buClr>
                    <a:buSzPts val="1100"/>
                    <a:buFont typeface="Arial"/>
                    <a:buNone/>
                  </a:pPr>
                  <a:endParaRPr sz="1100">
                    <a:solidFill>
                      <a:srgbClr val="FFFFFF"/>
                    </a:solidFill>
                    <a:latin typeface="Calibri"/>
                    <a:ea typeface="Calibri"/>
                    <a:cs typeface="Calibri"/>
                    <a:sym typeface="Calibri"/>
                  </a:endParaRPr>
                </a:p>
                <a:p>
                  <a:pPr marL="171450" marR="0" lvl="0" indent="-171450" algn="l" rtl="0">
                    <a:spcBef>
                      <a:spcPts val="0"/>
                    </a:spcBef>
                    <a:spcAft>
                      <a:spcPts val="0"/>
                    </a:spcAft>
                    <a:buClr>
                      <a:srgbClr val="FFFFFF"/>
                    </a:buClr>
                    <a:buSzPts val="1400"/>
                    <a:buFont typeface="Arial"/>
                    <a:buChar char="•"/>
                  </a:pPr>
                  <a:r>
                    <a:rPr lang="en-US" sz="1400">
                      <a:solidFill>
                        <a:srgbClr val="FFFFFF"/>
                      </a:solidFill>
                      <a:latin typeface="Calibri"/>
                      <a:ea typeface="Calibri"/>
                      <a:cs typeface="Calibri"/>
                      <a:sym typeface="Calibri"/>
                    </a:rPr>
                    <a:t>Allows data senders to encode how information may be distributed</a:t>
                  </a:r>
                </a:p>
                <a:p>
                  <a:pPr marL="628650" marR="0" lvl="1" indent="-171450" algn="l" rtl="0">
                    <a:spcBef>
                      <a:spcPts val="0"/>
                    </a:spcBef>
                    <a:spcAft>
                      <a:spcPts val="0"/>
                    </a:spcAft>
                    <a:buClr>
                      <a:schemeClr val="lt1"/>
                    </a:buClr>
                    <a:buSzPts val="1400"/>
                    <a:buFont typeface="Arial"/>
                    <a:buNone/>
                  </a:pPr>
                  <a:endParaRPr sz="1400" b="0" i="0" u="none" strike="noStrike" cap="none">
                    <a:solidFill>
                      <a:srgbClr val="FFFFFF"/>
                    </a:solidFill>
                    <a:latin typeface="Calibri"/>
                    <a:ea typeface="Calibri"/>
                    <a:cs typeface="Calibri"/>
                    <a:sym typeface="Calibri"/>
                  </a:endParaRPr>
                </a:p>
                <a:p>
                  <a:pPr marL="171450" marR="0" lvl="0" indent="-171450" algn="l" rtl="0">
                    <a:spcBef>
                      <a:spcPts val="0"/>
                    </a:spcBef>
                    <a:spcAft>
                      <a:spcPts val="0"/>
                    </a:spcAft>
                    <a:buClr>
                      <a:srgbClr val="FFFFFF"/>
                    </a:buClr>
                    <a:buSzPts val="1400"/>
                    <a:buFont typeface="Arial"/>
                    <a:buChar char="•"/>
                  </a:pPr>
                  <a:r>
                    <a:rPr lang="en-US" sz="1400">
                      <a:solidFill>
                        <a:srgbClr val="FFFFFF"/>
                      </a:solidFill>
                      <a:latin typeface="Calibri"/>
                      <a:ea typeface="Calibri"/>
                      <a:cs typeface="Calibri"/>
                      <a:sym typeface="Calibri"/>
                    </a:rPr>
                    <a:t>Focused on human sharing, simple to use</a:t>
                  </a:r>
                </a:p>
                <a:p>
                  <a:pPr marL="171450" marR="0" lvl="0" indent="-171450" algn="l" rtl="0">
                    <a:lnSpc>
                      <a:spcPct val="100000"/>
                    </a:lnSpc>
                    <a:spcBef>
                      <a:spcPts val="0"/>
                    </a:spcBef>
                    <a:spcAft>
                      <a:spcPts val="0"/>
                    </a:spcAft>
                    <a:buClr>
                      <a:schemeClr val="lt1"/>
                    </a:buClr>
                    <a:buSzPts val="1050"/>
                    <a:buFont typeface="Arial"/>
                    <a:buNone/>
                  </a:pPr>
                  <a:endParaRPr sz="1050">
                    <a:solidFill>
                      <a:schemeClr val="lt1"/>
                    </a:solidFill>
                    <a:latin typeface="Calibri"/>
                    <a:ea typeface="Calibri"/>
                    <a:cs typeface="Calibri"/>
                    <a:sym typeface="Calibri"/>
                  </a:endParaRPr>
                </a:p>
              </p:txBody>
            </p:sp>
            <p:sp>
              <p:nvSpPr>
                <p:cNvPr id="631" name="Shape 631"/>
                <p:cNvSpPr/>
                <p:nvPr/>
              </p:nvSpPr>
              <p:spPr>
                <a:xfrm>
                  <a:off x="5974262" y="1439335"/>
                  <a:ext cx="2080677" cy="4360351"/>
                </a:xfrm>
                <a:prstGeom prst="rect">
                  <a:avLst/>
                </a:prstGeom>
                <a:solidFill>
                  <a:srgbClr val="205F00"/>
                </a:solidFill>
                <a:ln>
                  <a:noFill/>
                </a:ln>
              </p:spPr>
              <p:txBody>
                <a:bodyPr wrap="square" lIns="91425" tIns="144000" rIns="91425" bIns="45700" anchor="t" anchorCtr="0">
                  <a:noAutofit/>
                </a:bodyPr>
                <a:lstStyle/>
                <a:p>
                  <a:pPr marL="0" marR="0" lvl="1" indent="0" algn="ctr" rtl="0">
                    <a:spcBef>
                      <a:spcPts val="0"/>
                    </a:spcBef>
                    <a:spcAft>
                      <a:spcPts val="0"/>
                    </a:spcAft>
                    <a:buNone/>
                  </a:pPr>
                  <a:r>
                    <a:rPr lang="en-US" sz="1800" b="0" i="0" u="none" strike="noStrike" cap="none">
                      <a:solidFill>
                        <a:schemeClr val="lt1"/>
                      </a:solidFill>
                      <a:latin typeface="Calibri"/>
                      <a:ea typeface="Calibri"/>
                      <a:cs typeface="Calibri"/>
                      <a:sym typeface="Calibri"/>
                    </a:rPr>
                    <a:t>Information</a:t>
                  </a:r>
                  <a:br>
                    <a:rPr lang="en-US" sz="1800" b="0" i="0" u="none" strike="noStrike" cap="none">
                      <a:solidFill>
                        <a:schemeClr val="lt1"/>
                      </a:solidFill>
                      <a:latin typeface="Calibri"/>
                      <a:ea typeface="Calibri"/>
                      <a:cs typeface="Calibri"/>
                      <a:sym typeface="Calibri"/>
                    </a:rPr>
                  </a:br>
                  <a:r>
                    <a:rPr lang="en-US" sz="1800" b="0" i="0" u="none" strike="noStrike" cap="none">
                      <a:solidFill>
                        <a:schemeClr val="lt1"/>
                      </a:solidFill>
                      <a:latin typeface="Calibri"/>
                      <a:ea typeface="Calibri"/>
                      <a:cs typeface="Calibri"/>
                      <a:sym typeface="Calibri"/>
                    </a:rPr>
                    <a:t>Exchange</a:t>
                  </a:r>
                  <a:br>
                    <a:rPr lang="en-US" sz="1800" b="0" i="0" u="none" strike="noStrike" cap="none">
                      <a:solidFill>
                        <a:schemeClr val="lt1"/>
                      </a:solidFill>
                      <a:latin typeface="Calibri"/>
                      <a:ea typeface="Calibri"/>
                      <a:cs typeface="Calibri"/>
                      <a:sym typeface="Calibri"/>
                    </a:rPr>
                  </a:br>
                  <a:r>
                    <a:rPr lang="en-US" sz="1800" b="0" i="0" u="none" strike="noStrike" cap="none">
                      <a:solidFill>
                        <a:schemeClr val="lt1"/>
                      </a:solidFill>
                      <a:latin typeface="Calibri"/>
                      <a:ea typeface="Calibri"/>
                      <a:cs typeface="Calibri"/>
                      <a:sym typeface="Calibri"/>
                    </a:rPr>
                    <a:t>Protocol</a:t>
                  </a:r>
                </a:p>
                <a:p>
                  <a:pPr marL="742950" marR="0" lvl="1" indent="-285750" algn="l" rtl="0">
                    <a:spcBef>
                      <a:spcPts val="0"/>
                    </a:spcBef>
                    <a:spcAft>
                      <a:spcPts val="0"/>
                    </a:spcAft>
                    <a:buClr>
                      <a:schemeClr val="lt1"/>
                    </a:buClr>
                    <a:buSzPts val="1100"/>
                    <a:buFont typeface="Arial"/>
                    <a:buNone/>
                  </a:pPr>
                  <a:endParaRPr sz="1100" b="0" i="0" u="none" strike="noStrike" cap="none">
                    <a:solidFill>
                      <a:schemeClr val="lt1"/>
                    </a:solidFill>
                    <a:latin typeface="Calibri"/>
                    <a:ea typeface="Calibri"/>
                    <a:cs typeface="Calibri"/>
                    <a:sym typeface="Calibri"/>
                  </a:endParaRPr>
                </a:p>
                <a:p>
                  <a:pPr marL="742950" marR="0" lvl="1" indent="-285750" algn="l" rtl="0">
                    <a:spcBef>
                      <a:spcPts val="0"/>
                    </a:spcBef>
                    <a:spcAft>
                      <a:spcPts val="0"/>
                    </a:spcAft>
                    <a:buClr>
                      <a:schemeClr val="lt1"/>
                    </a:buClr>
                    <a:buSzPts val="1100"/>
                    <a:buFont typeface="Arial"/>
                    <a:buNone/>
                  </a:pPr>
                  <a:endParaRPr sz="1100" b="0" i="0" u="none" strike="noStrike" cap="none">
                    <a:solidFill>
                      <a:schemeClr val="lt1"/>
                    </a:solidFill>
                    <a:latin typeface="Calibri"/>
                    <a:ea typeface="Calibri"/>
                    <a:cs typeface="Calibri"/>
                    <a:sym typeface="Calibri"/>
                  </a:endParaRPr>
                </a:p>
                <a:p>
                  <a:pPr marL="171450" marR="0" lvl="0" indent="-171450" algn="l" rtl="0">
                    <a:spcBef>
                      <a:spcPts val="0"/>
                    </a:spcBef>
                    <a:spcAft>
                      <a:spcPts val="0"/>
                    </a:spcAft>
                    <a:buClr>
                      <a:schemeClr val="lt1"/>
                    </a:buClr>
                    <a:buSzPts val="1400"/>
                    <a:buFont typeface="Arial"/>
                    <a:buChar char="•"/>
                  </a:pPr>
                  <a:r>
                    <a:rPr lang="en-US" sz="1400">
                      <a:solidFill>
                        <a:schemeClr val="lt1"/>
                      </a:solidFill>
                      <a:latin typeface="Calibri"/>
                      <a:ea typeface="Calibri"/>
                      <a:cs typeface="Calibri"/>
                      <a:sym typeface="Calibri"/>
                    </a:rPr>
                    <a:t>More fine grained specification of </a:t>
                  </a:r>
                  <a:r>
                    <a:rPr lang="en-US" sz="1400" b="1">
                      <a:solidFill>
                        <a:schemeClr val="lt1"/>
                      </a:solidFill>
                      <a:latin typeface="Calibri"/>
                      <a:ea typeface="Calibri"/>
                      <a:cs typeface="Calibri"/>
                      <a:sym typeface="Calibri"/>
                    </a:rPr>
                    <a:t>Handling</a:t>
                  </a:r>
                  <a:r>
                    <a:rPr lang="en-US" sz="1400">
                      <a:solidFill>
                        <a:schemeClr val="lt1"/>
                      </a:solidFill>
                      <a:latin typeface="Calibri"/>
                      <a:ea typeface="Calibri"/>
                      <a:cs typeface="Calibri"/>
                      <a:sym typeface="Calibri"/>
                    </a:rPr>
                    <a:t>, </a:t>
                  </a:r>
                  <a:r>
                    <a:rPr lang="en-US" sz="1400" b="1">
                      <a:solidFill>
                        <a:schemeClr val="lt1"/>
                      </a:solidFill>
                      <a:latin typeface="Calibri"/>
                      <a:ea typeface="Calibri"/>
                      <a:cs typeface="Calibri"/>
                      <a:sym typeface="Calibri"/>
                    </a:rPr>
                    <a:t>Action</a:t>
                  </a:r>
                  <a:r>
                    <a:rPr lang="en-US" sz="1400">
                      <a:solidFill>
                        <a:schemeClr val="lt1"/>
                      </a:solidFill>
                      <a:latin typeface="Calibri"/>
                      <a:ea typeface="Calibri"/>
                      <a:cs typeface="Calibri"/>
                      <a:sym typeface="Calibri"/>
                    </a:rPr>
                    <a:t>, </a:t>
                  </a:r>
                  <a:r>
                    <a:rPr lang="en-US" sz="1400" b="1">
                      <a:solidFill>
                        <a:schemeClr val="lt1"/>
                      </a:solidFill>
                      <a:latin typeface="Calibri"/>
                      <a:ea typeface="Calibri"/>
                      <a:cs typeface="Calibri"/>
                      <a:sym typeface="Calibri"/>
                    </a:rPr>
                    <a:t>Sharing</a:t>
                  </a:r>
                  <a:r>
                    <a:rPr lang="en-US" sz="1400">
                      <a:solidFill>
                        <a:schemeClr val="lt1"/>
                      </a:solidFill>
                      <a:latin typeface="Calibri"/>
                      <a:ea typeface="Calibri"/>
                      <a:cs typeface="Calibri"/>
                      <a:sym typeface="Calibri"/>
                    </a:rPr>
                    <a:t> and </a:t>
                  </a:r>
                  <a:r>
                    <a:rPr lang="en-US" sz="1400" b="1">
                      <a:solidFill>
                        <a:schemeClr val="lt1"/>
                      </a:solidFill>
                      <a:latin typeface="Calibri"/>
                      <a:ea typeface="Calibri"/>
                      <a:cs typeface="Calibri"/>
                      <a:sym typeface="Calibri"/>
                    </a:rPr>
                    <a:t>Licensing</a:t>
                  </a:r>
                  <a:r>
                    <a:rPr lang="en-US" sz="1400">
                      <a:solidFill>
                        <a:schemeClr val="lt1"/>
                      </a:solidFill>
                      <a:latin typeface="Calibri"/>
                      <a:ea typeface="Calibri"/>
                      <a:cs typeface="Calibri"/>
                      <a:sym typeface="Calibri"/>
                    </a:rPr>
                    <a:t> policies</a:t>
                  </a:r>
                </a:p>
                <a:p>
                  <a:pPr marL="171450" marR="0" lvl="0" indent="-171450" algn="l" rtl="0">
                    <a:spcBef>
                      <a:spcPts val="0"/>
                    </a:spcBef>
                    <a:spcAft>
                      <a:spcPts val="0"/>
                    </a:spcAft>
                    <a:buClr>
                      <a:schemeClr val="lt1"/>
                    </a:buClr>
                    <a:buSzPts val="1400"/>
                    <a:buFont typeface="Arial"/>
                    <a:buNone/>
                  </a:pPr>
                  <a:endParaRPr sz="1400">
                    <a:solidFill>
                      <a:schemeClr val="lt1"/>
                    </a:solidFill>
                    <a:latin typeface="Calibri"/>
                    <a:ea typeface="Calibri"/>
                    <a:cs typeface="Calibri"/>
                    <a:sym typeface="Calibri"/>
                  </a:endParaRPr>
                </a:p>
                <a:p>
                  <a:pPr marL="171450" marR="0" lvl="0" indent="-171450" algn="l" rtl="0">
                    <a:spcBef>
                      <a:spcPts val="0"/>
                    </a:spcBef>
                    <a:spcAft>
                      <a:spcPts val="0"/>
                    </a:spcAft>
                    <a:buClr>
                      <a:schemeClr val="lt1"/>
                    </a:buClr>
                    <a:buSzPts val="1400"/>
                    <a:buFont typeface="Arial"/>
                    <a:buChar char="•"/>
                  </a:pPr>
                  <a:r>
                    <a:rPr lang="en-US" sz="1400">
                      <a:solidFill>
                        <a:schemeClr val="lt1"/>
                      </a:solidFill>
                      <a:latin typeface="Calibri"/>
                      <a:ea typeface="Calibri"/>
                      <a:cs typeface="Calibri"/>
                      <a:sym typeface="Calibri"/>
                    </a:rPr>
                    <a:t>Focused on machine sharing (JSON)</a:t>
                  </a:r>
                </a:p>
                <a:p>
                  <a:pPr marL="0" marR="0" lvl="0" indent="0" algn="ctr" rtl="0">
                    <a:spcBef>
                      <a:spcPts val="0"/>
                    </a:spcBef>
                    <a:spcAft>
                      <a:spcPts val="0"/>
                    </a:spcAft>
                    <a:buNone/>
                  </a:pPr>
                  <a:endParaRPr sz="1200">
                    <a:solidFill>
                      <a:schemeClr val="lt1"/>
                    </a:solidFill>
                    <a:latin typeface="Calibri"/>
                    <a:ea typeface="Calibri"/>
                    <a:cs typeface="Calibri"/>
                    <a:sym typeface="Calibri"/>
                  </a:endParaRPr>
                </a:p>
              </p:txBody>
            </p:sp>
            <p:sp>
              <p:nvSpPr>
                <p:cNvPr id="632" name="Shape 632"/>
                <p:cNvSpPr/>
                <p:nvPr/>
              </p:nvSpPr>
              <p:spPr>
                <a:xfrm>
                  <a:off x="1756719" y="1940346"/>
                  <a:ext cx="2034121" cy="3859340"/>
                </a:xfrm>
                <a:prstGeom prst="rect">
                  <a:avLst/>
                </a:prstGeom>
                <a:solidFill>
                  <a:srgbClr val="3EBC9E"/>
                </a:solidFill>
                <a:ln>
                  <a:noFill/>
                </a:ln>
              </p:spPr>
              <p:txBody>
                <a:bodyPr wrap="square" lIns="91425" tIns="45700" rIns="91425" bIns="45700" anchor="t" anchorCtr="0">
                  <a:noAutofit/>
                </a:bodyPr>
                <a:lstStyle/>
                <a:p>
                  <a:pPr marL="285750" marR="0" lvl="0" indent="-285750" algn="ctr" rtl="0">
                    <a:spcBef>
                      <a:spcPts val="0"/>
                    </a:spcBef>
                    <a:spcAft>
                      <a:spcPts val="0"/>
                    </a:spcAft>
                    <a:buNone/>
                  </a:pPr>
                  <a:r>
                    <a:rPr lang="en-US" sz="1800">
                      <a:solidFill>
                        <a:schemeClr val="lt1"/>
                      </a:solidFill>
                      <a:latin typeface="Calibri"/>
                      <a:ea typeface="Calibri"/>
                      <a:cs typeface="Calibri"/>
                      <a:sym typeface="Calibri"/>
                    </a:rPr>
                    <a:t>Common </a:t>
                  </a:r>
                </a:p>
                <a:p>
                  <a:pPr marL="285750" marR="0" lvl="0" indent="-285750" algn="ctr" rtl="0">
                    <a:spcBef>
                      <a:spcPts val="0"/>
                    </a:spcBef>
                    <a:spcAft>
                      <a:spcPts val="0"/>
                    </a:spcAft>
                    <a:buNone/>
                  </a:pPr>
                  <a:r>
                    <a:rPr lang="en-US" sz="1800">
                      <a:solidFill>
                        <a:schemeClr val="lt1"/>
                      </a:solidFill>
                      <a:latin typeface="Calibri"/>
                      <a:ea typeface="Calibri"/>
                      <a:cs typeface="Calibri"/>
                      <a:sym typeface="Calibri"/>
                    </a:rPr>
                    <a:t>Vulnerability </a:t>
                  </a:r>
                </a:p>
                <a:p>
                  <a:pPr marL="285750" marR="0" lvl="0" indent="-285750" algn="ctr" rtl="0">
                    <a:spcBef>
                      <a:spcPts val="0"/>
                    </a:spcBef>
                    <a:spcAft>
                      <a:spcPts val="0"/>
                    </a:spcAft>
                    <a:buNone/>
                  </a:pPr>
                  <a:r>
                    <a:rPr lang="en-US" sz="1800">
                      <a:solidFill>
                        <a:schemeClr val="lt1"/>
                      </a:solidFill>
                      <a:latin typeface="Calibri"/>
                      <a:ea typeface="Calibri"/>
                      <a:cs typeface="Calibri"/>
                      <a:sym typeface="Calibri"/>
                    </a:rPr>
                    <a:t>Scoring System</a:t>
                  </a:r>
                </a:p>
                <a:p>
                  <a:pPr marL="285750" marR="0" lvl="0" indent="-285750" algn="l" rtl="0">
                    <a:spcBef>
                      <a:spcPts val="0"/>
                    </a:spcBef>
                    <a:spcAft>
                      <a:spcPts val="0"/>
                    </a:spcAft>
                    <a:buClr>
                      <a:schemeClr val="lt1"/>
                    </a:buClr>
                    <a:buSzPts val="1100"/>
                    <a:buFont typeface="Arial"/>
                    <a:buNone/>
                  </a:pPr>
                  <a:endParaRPr sz="1100">
                    <a:solidFill>
                      <a:srgbClr val="FFFFFF"/>
                    </a:solidFill>
                    <a:latin typeface="Calibri"/>
                    <a:ea typeface="Calibri"/>
                    <a:cs typeface="Calibri"/>
                    <a:sym typeface="Calibri"/>
                  </a:endParaRPr>
                </a:p>
                <a:p>
                  <a:pPr marL="171450" marR="0" lvl="0" indent="-171450" algn="l" rtl="0">
                    <a:spcBef>
                      <a:spcPts val="0"/>
                    </a:spcBef>
                    <a:spcAft>
                      <a:spcPts val="0"/>
                    </a:spcAft>
                    <a:buClr>
                      <a:srgbClr val="FFFFFF"/>
                    </a:buClr>
                    <a:buSzPts val="1400"/>
                    <a:buFont typeface="Arial"/>
                    <a:buChar char="•"/>
                  </a:pPr>
                  <a:r>
                    <a:rPr lang="en-US" sz="1400">
                      <a:solidFill>
                        <a:srgbClr val="FFFFFF"/>
                      </a:solidFill>
                      <a:latin typeface="Calibri"/>
                      <a:ea typeface="Calibri"/>
                      <a:cs typeface="Calibri"/>
                      <a:sym typeface="Calibri"/>
                    </a:rPr>
                    <a:t>Scoring system for software vulnerabilities</a:t>
                  </a:r>
                </a:p>
                <a:p>
                  <a:pPr marL="171450" marR="0" lvl="0" indent="-171450" algn="l" rtl="0">
                    <a:spcBef>
                      <a:spcPts val="0"/>
                    </a:spcBef>
                    <a:spcAft>
                      <a:spcPts val="0"/>
                    </a:spcAft>
                    <a:buClr>
                      <a:schemeClr val="lt1"/>
                    </a:buClr>
                    <a:buSzPts val="1400"/>
                    <a:buFont typeface="Arial"/>
                    <a:buNone/>
                  </a:pPr>
                  <a:endParaRPr sz="1400">
                    <a:solidFill>
                      <a:srgbClr val="FFFFFF"/>
                    </a:solidFill>
                    <a:latin typeface="Calibri"/>
                    <a:ea typeface="Calibri"/>
                    <a:cs typeface="Calibri"/>
                    <a:sym typeface="Calibri"/>
                  </a:endParaRPr>
                </a:p>
                <a:p>
                  <a:pPr marL="171450" marR="0" lvl="0" indent="-171450" algn="l" rtl="0">
                    <a:spcBef>
                      <a:spcPts val="0"/>
                    </a:spcBef>
                    <a:spcAft>
                      <a:spcPts val="0"/>
                    </a:spcAft>
                    <a:buClr>
                      <a:srgbClr val="FFFFFF"/>
                    </a:buClr>
                    <a:buSzPts val="1400"/>
                    <a:buFont typeface="Arial"/>
                    <a:buChar char="•"/>
                  </a:pPr>
                  <a:r>
                    <a:rPr lang="en-US" sz="1400">
                      <a:solidFill>
                        <a:srgbClr val="FFFFFF"/>
                      </a:solidFill>
                      <a:latin typeface="Calibri"/>
                      <a:ea typeface="Calibri"/>
                      <a:cs typeface="Calibri"/>
                      <a:sym typeface="Calibri"/>
                    </a:rPr>
                    <a:t>Allows integration of environmental factors</a:t>
                  </a:r>
                </a:p>
                <a:p>
                  <a:pPr marL="171450" marR="0" lvl="0" indent="-171450" algn="l" rtl="0">
                    <a:spcBef>
                      <a:spcPts val="0"/>
                    </a:spcBef>
                    <a:spcAft>
                      <a:spcPts val="0"/>
                    </a:spcAft>
                    <a:buClr>
                      <a:schemeClr val="lt1"/>
                    </a:buClr>
                    <a:buSzPts val="1400"/>
                    <a:buFont typeface="Arial"/>
                    <a:buNone/>
                  </a:pPr>
                  <a:endParaRPr sz="1400">
                    <a:solidFill>
                      <a:srgbClr val="FFFFFF"/>
                    </a:solidFill>
                    <a:latin typeface="Calibri"/>
                    <a:ea typeface="Calibri"/>
                    <a:cs typeface="Calibri"/>
                    <a:sym typeface="Calibri"/>
                  </a:endParaRPr>
                </a:p>
                <a:p>
                  <a:pPr marL="171450" marR="0" lvl="0" indent="-171450" algn="l" rtl="0">
                    <a:spcBef>
                      <a:spcPts val="0"/>
                    </a:spcBef>
                    <a:spcAft>
                      <a:spcPts val="0"/>
                    </a:spcAft>
                    <a:buClr>
                      <a:srgbClr val="FFFFFF"/>
                    </a:buClr>
                    <a:buSzPts val="1400"/>
                    <a:buFont typeface="Arial"/>
                    <a:buChar char="•"/>
                  </a:pPr>
                  <a:r>
                    <a:rPr lang="en-US" sz="1400">
                      <a:solidFill>
                        <a:srgbClr val="FFFFFF"/>
                      </a:solidFill>
                      <a:latin typeface="Calibri"/>
                      <a:ea typeface="Calibri"/>
                      <a:cs typeface="Calibri"/>
                      <a:sym typeface="Calibri"/>
                    </a:rPr>
                    <a:t>Interactive training</a:t>
                  </a:r>
                </a:p>
                <a:p>
                  <a:pPr marL="285750" marR="0" lvl="0" indent="-285750" algn="l" rtl="0">
                    <a:spcBef>
                      <a:spcPts val="0"/>
                    </a:spcBef>
                    <a:spcAft>
                      <a:spcPts val="0"/>
                    </a:spcAft>
                    <a:buClr>
                      <a:schemeClr val="lt1"/>
                    </a:buClr>
                    <a:buSzPts val="1200"/>
                    <a:buFont typeface="Arial"/>
                    <a:buNone/>
                  </a:pPr>
                  <a:endParaRPr sz="1200">
                    <a:solidFill>
                      <a:srgbClr val="FFFFFF"/>
                    </a:solidFill>
                    <a:latin typeface="Arial"/>
                    <a:ea typeface="Arial"/>
                    <a:cs typeface="Arial"/>
                    <a:sym typeface="Arial"/>
                  </a:endParaRPr>
                </a:p>
              </p:txBody>
            </p:sp>
          </p:grpSp>
          <p:sp>
            <p:nvSpPr>
              <p:cNvPr id="633" name="Shape 633"/>
              <p:cNvSpPr txBox="1"/>
              <p:nvPr/>
            </p:nvSpPr>
            <p:spPr>
              <a:xfrm>
                <a:off x="4425294" y="1627684"/>
                <a:ext cx="212385" cy="421907"/>
              </a:xfrm>
              <a:prstGeom prst="rect">
                <a:avLst/>
              </a:prstGeom>
              <a:noFill/>
              <a:ln>
                <a:noFill/>
              </a:ln>
            </p:spPr>
            <p:txBody>
              <a:bodyPr wrap="square" lIns="91425" tIns="45700" rIns="91425" bIns="45700" anchor="t"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sp>
          <p:nvSpPr>
            <p:cNvPr id="634" name="Shape 634"/>
            <p:cNvSpPr/>
            <p:nvPr/>
          </p:nvSpPr>
          <p:spPr>
            <a:xfrm>
              <a:off x="6990389" y="1667771"/>
              <a:ext cx="1737944" cy="2661453"/>
            </a:xfrm>
            <a:prstGeom prst="rect">
              <a:avLst/>
            </a:prstGeom>
            <a:solidFill>
              <a:srgbClr val="308F00"/>
            </a:solidFill>
            <a:ln>
              <a:noFill/>
            </a:ln>
          </p:spPr>
          <p:txBody>
            <a:bodyPr wrap="square" lIns="91425" tIns="144000" rIns="91425" bIns="46800" anchor="ctr" anchorCtr="0">
              <a:noAutofit/>
            </a:bodyPr>
            <a:lstStyle/>
            <a:p>
              <a:pPr marL="0" marR="0" lvl="0" indent="0" algn="ctr" rtl="0">
                <a:spcBef>
                  <a:spcPts val="0"/>
                </a:spcBef>
                <a:spcAft>
                  <a:spcPts val="0"/>
                </a:spcAft>
                <a:buNone/>
              </a:pPr>
              <a:r>
                <a:rPr lang="en-US" sz="1800">
                  <a:solidFill>
                    <a:srgbClr val="FFFFFF"/>
                  </a:solidFill>
                  <a:latin typeface="Calibri"/>
                  <a:ea typeface="Calibri"/>
                  <a:cs typeface="Calibri"/>
                  <a:sym typeface="Calibri"/>
                </a:rPr>
                <a:t>Passive DNS</a:t>
              </a:r>
            </a:p>
            <a:p>
              <a:pPr marL="0" marR="0" lvl="0" indent="0" algn="ctr" rtl="0">
                <a:spcBef>
                  <a:spcPts val="0"/>
                </a:spcBef>
                <a:spcAft>
                  <a:spcPts val="0"/>
                </a:spcAft>
                <a:buNone/>
              </a:pPr>
              <a:endParaRPr sz="1400">
                <a:solidFill>
                  <a:srgbClr val="FFFFFF"/>
                </a:solidFill>
                <a:latin typeface="Calibri"/>
                <a:ea typeface="Calibri"/>
                <a:cs typeface="Calibri"/>
                <a:sym typeface="Calibri"/>
              </a:endParaRPr>
            </a:p>
            <a:p>
              <a:pPr marL="171450" marR="0" lvl="0" indent="-171450" algn="l" rtl="0">
                <a:spcBef>
                  <a:spcPts val="0"/>
                </a:spcBef>
                <a:spcAft>
                  <a:spcPts val="0"/>
                </a:spcAft>
                <a:buClr>
                  <a:schemeClr val="lt1"/>
                </a:buClr>
                <a:buSzPts val="1400"/>
                <a:buFont typeface="Arial"/>
                <a:buChar char="•"/>
              </a:pPr>
              <a:r>
                <a:rPr lang="en-US" sz="1400">
                  <a:solidFill>
                    <a:schemeClr val="lt1"/>
                  </a:solidFill>
                  <a:latin typeface="Calibri"/>
                  <a:ea typeface="Calibri"/>
                  <a:cs typeface="Calibri"/>
                  <a:sym typeface="Calibri"/>
                </a:rPr>
                <a:t>Enable easier sharing of passive DNS information</a:t>
              </a:r>
            </a:p>
            <a:p>
              <a:pPr marL="171450" marR="0" lvl="0" indent="-171450" algn="l" rtl="0">
                <a:spcBef>
                  <a:spcPts val="0"/>
                </a:spcBef>
                <a:spcAft>
                  <a:spcPts val="0"/>
                </a:spcAft>
                <a:buClr>
                  <a:schemeClr val="lt1"/>
                </a:buClr>
                <a:buSzPts val="1400"/>
                <a:buFont typeface="Arial"/>
                <a:buNone/>
              </a:pPr>
              <a:endParaRPr sz="1400">
                <a:solidFill>
                  <a:schemeClr val="lt1"/>
                </a:solidFill>
                <a:latin typeface="Calibri"/>
                <a:ea typeface="Calibri"/>
                <a:cs typeface="Calibri"/>
                <a:sym typeface="Calibri"/>
              </a:endParaRPr>
            </a:p>
            <a:p>
              <a:pPr marL="171450" marR="0" lvl="0" indent="-171450" algn="l" rtl="0">
                <a:spcBef>
                  <a:spcPts val="0"/>
                </a:spcBef>
                <a:spcAft>
                  <a:spcPts val="0"/>
                </a:spcAft>
                <a:buClr>
                  <a:schemeClr val="lt1"/>
                </a:buClr>
                <a:buSzPts val="1400"/>
                <a:buFont typeface="Arial"/>
                <a:buChar char="•"/>
              </a:pPr>
              <a:r>
                <a:rPr lang="en-US" sz="1400">
                  <a:solidFill>
                    <a:schemeClr val="lt1"/>
                  </a:solidFill>
                  <a:latin typeface="Calibri"/>
                  <a:ea typeface="Calibri"/>
                  <a:cs typeface="Calibri"/>
                  <a:sym typeface="Calibri"/>
                </a:rPr>
                <a:t>Standard contributed to the IETF</a:t>
              </a:r>
            </a:p>
            <a:p>
              <a:pPr marL="0" marR="0" lvl="0" indent="0" algn="ctr" rtl="0">
                <a:spcBef>
                  <a:spcPts val="0"/>
                </a:spcBef>
                <a:spcAft>
                  <a:spcPts val="0"/>
                </a:spcAft>
                <a:buNone/>
              </a:pPr>
              <a:endParaRPr sz="1200">
                <a:solidFill>
                  <a:srgbClr val="FFFFFF"/>
                </a:solidFill>
                <a:latin typeface="Calibri"/>
                <a:ea typeface="Calibri"/>
                <a:cs typeface="Calibri"/>
                <a:sym typeface="Calibri"/>
              </a:endParaRPr>
            </a:p>
          </p:txBody>
        </p:sp>
        <p:pic>
          <p:nvPicPr>
            <p:cNvPr id="635" name="Shape 635"/>
            <p:cNvPicPr preferRelativeResize="0"/>
            <p:nvPr/>
          </p:nvPicPr>
          <p:blipFill rotWithShape="1">
            <a:blip r:embed="rId3">
              <a:alphaModFix/>
            </a:blip>
            <a:srcRect/>
            <a:stretch/>
          </p:blipFill>
          <p:spPr>
            <a:xfrm>
              <a:off x="1735372" y="1659589"/>
              <a:ext cx="1465736" cy="728382"/>
            </a:xfrm>
            <a:prstGeom prst="rect">
              <a:avLst/>
            </a:prstGeom>
            <a:noFill/>
            <a:ln>
              <a:noFill/>
            </a:ln>
          </p:spPr>
        </p:pic>
        <p:sp>
          <p:nvSpPr>
            <p:cNvPr id="636" name="Shape 636"/>
            <p:cNvSpPr txBox="1"/>
            <p:nvPr/>
          </p:nvSpPr>
          <p:spPr>
            <a:xfrm>
              <a:off x="5326428" y="1676400"/>
              <a:ext cx="1260832" cy="523220"/>
            </a:xfrm>
            <a:prstGeom prst="rect">
              <a:avLst/>
            </a:prstGeom>
            <a:noFill/>
            <a:ln>
              <a:noFill/>
            </a:ln>
          </p:spPr>
          <p:txBody>
            <a:bodyPr wrap="square" lIns="91425" tIns="45700" rIns="91425" bIns="45700" anchor="t" anchorCtr="0">
              <a:noAutofit/>
            </a:bodyPr>
            <a:lstStyle/>
            <a:p>
              <a:pPr marL="0" marR="0" lvl="0" indent="0" algn="ctr" rtl="0">
                <a:spcBef>
                  <a:spcPts val="0"/>
                </a:spcBef>
                <a:spcAft>
                  <a:spcPts val="0"/>
                </a:spcAft>
                <a:buNone/>
              </a:pPr>
              <a:r>
                <a:rPr lang="en-US" sz="2800" b="1">
                  <a:solidFill>
                    <a:schemeClr val="dk1"/>
                  </a:solidFill>
                  <a:latin typeface="Calibri"/>
                  <a:ea typeface="Calibri"/>
                  <a:cs typeface="Calibri"/>
                  <a:sym typeface="Calibri"/>
                </a:rPr>
                <a:t>IEP</a:t>
              </a:r>
            </a:p>
          </p:txBody>
        </p:sp>
        <p:sp>
          <p:nvSpPr>
            <p:cNvPr id="637" name="Shape 637"/>
            <p:cNvSpPr txBox="1"/>
            <p:nvPr/>
          </p:nvSpPr>
          <p:spPr>
            <a:xfrm>
              <a:off x="7207243" y="4464055"/>
              <a:ext cx="1425354" cy="954107"/>
            </a:xfrm>
            <a:prstGeom prst="rect">
              <a:avLst/>
            </a:prstGeom>
            <a:noFill/>
            <a:ln>
              <a:noFill/>
            </a:ln>
          </p:spPr>
          <p:txBody>
            <a:bodyPr wrap="square" lIns="91425" tIns="45700" rIns="91425" bIns="45700" anchor="t" anchorCtr="0">
              <a:noAutofit/>
            </a:bodyPr>
            <a:lstStyle/>
            <a:p>
              <a:pPr marL="0" marR="0" lvl="0" indent="0" algn="ctr" rtl="0">
                <a:spcBef>
                  <a:spcPts val="0"/>
                </a:spcBef>
                <a:spcAft>
                  <a:spcPts val="0"/>
                </a:spcAft>
                <a:buNone/>
              </a:pPr>
              <a:r>
                <a:rPr lang="en-US" sz="2800" b="1">
                  <a:solidFill>
                    <a:schemeClr val="dk1"/>
                  </a:solidFill>
                  <a:latin typeface="Calibri"/>
                  <a:ea typeface="Calibri"/>
                  <a:cs typeface="Calibri"/>
                  <a:sym typeface="Calibri"/>
                </a:rPr>
                <a:t>Passive </a:t>
              </a:r>
            </a:p>
            <a:p>
              <a:pPr marL="0" marR="0" lvl="0" indent="0" algn="ctr" rtl="0">
                <a:spcBef>
                  <a:spcPts val="0"/>
                </a:spcBef>
                <a:spcAft>
                  <a:spcPts val="0"/>
                </a:spcAft>
                <a:buNone/>
              </a:pPr>
              <a:r>
                <a:rPr lang="en-US" sz="2800" b="1">
                  <a:solidFill>
                    <a:schemeClr val="dk1"/>
                  </a:solidFill>
                  <a:latin typeface="Calibri"/>
                  <a:ea typeface="Calibri"/>
                  <a:cs typeface="Calibri"/>
                  <a:sym typeface="Calibri"/>
                </a:rPr>
                <a:t>DNS</a:t>
              </a:r>
            </a:p>
          </p:txBody>
        </p:sp>
        <p:sp>
          <p:nvSpPr>
            <p:cNvPr id="638" name="Shape 638"/>
            <p:cNvSpPr txBox="1"/>
            <p:nvPr/>
          </p:nvSpPr>
          <p:spPr>
            <a:xfrm>
              <a:off x="3599491" y="4686695"/>
              <a:ext cx="1260832" cy="523220"/>
            </a:xfrm>
            <a:prstGeom prst="rect">
              <a:avLst/>
            </a:prstGeom>
            <a:noFill/>
            <a:ln>
              <a:noFill/>
            </a:ln>
          </p:spPr>
          <p:txBody>
            <a:bodyPr wrap="square" lIns="91425" tIns="45700" rIns="91425" bIns="45700" anchor="t" anchorCtr="0">
              <a:noAutofit/>
            </a:bodyPr>
            <a:lstStyle/>
            <a:p>
              <a:pPr marL="0" marR="0" lvl="0" indent="0" algn="ctr" rtl="0">
                <a:spcBef>
                  <a:spcPts val="0"/>
                </a:spcBef>
                <a:spcAft>
                  <a:spcPts val="0"/>
                </a:spcAft>
                <a:buNone/>
              </a:pPr>
              <a:r>
                <a:rPr lang="en-US" sz="2800" b="1">
                  <a:solidFill>
                    <a:schemeClr val="dk1"/>
                  </a:solidFill>
                  <a:latin typeface="Calibri"/>
                  <a:ea typeface="Calibri"/>
                  <a:cs typeface="Calibri"/>
                  <a:sym typeface="Calibri"/>
                </a:rPr>
                <a:t>TLP</a:t>
              </a:r>
            </a:p>
          </p:txBody>
        </p:sp>
        <p:sp>
          <p:nvSpPr>
            <p:cNvPr id="639" name="Shape 639"/>
            <p:cNvSpPr txBox="1"/>
            <p:nvPr/>
          </p:nvSpPr>
          <p:spPr>
            <a:xfrm flipH="1">
              <a:off x="5318227" y="2723054"/>
              <a:ext cx="1449283" cy="261610"/>
            </a:xfrm>
            <a:prstGeom prst="rect">
              <a:avLst/>
            </a:prstGeom>
            <a:noFill/>
            <a:ln>
              <a:noFill/>
            </a:ln>
          </p:spPr>
          <p:txBody>
            <a:bodyPr wrap="square" lIns="91425" tIns="45700" rIns="91425" bIns="45700" anchor="t" anchorCtr="0">
              <a:noAutofit/>
            </a:bodyPr>
            <a:lstStyle/>
            <a:p>
              <a:pPr marL="0" marR="0" lvl="1" indent="0" algn="ctr" rtl="0">
                <a:spcBef>
                  <a:spcPts val="0"/>
                </a:spcBef>
                <a:spcAft>
                  <a:spcPts val="0"/>
                </a:spcAft>
                <a:buNone/>
              </a:pPr>
              <a:endParaRPr sz="1100" b="0" i="0" u="none" strike="noStrike" cap="none">
                <a:solidFill>
                  <a:schemeClr val="lt1"/>
                </a:solidFill>
                <a:latin typeface="Calibri"/>
                <a:ea typeface="Calibri"/>
                <a:cs typeface="Calibri"/>
                <a:sym typeface="Calibri"/>
              </a:endParaRPr>
            </a:p>
          </p:txBody>
        </p:sp>
      </p:grpSp>
      <p:sp>
        <p:nvSpPr>
          <p:cNvPr id="640" name="Shape 640"/>
          <p:cNvSpPr txBox="1"/>
          <p:nvPr/>
        </p:nvSpPr>
        <p:spPr>
          <a:xfrm>
            <a:off x="339893" y="396567"/>
            <a:ext cx="8292704" cy="551073"/>
          </a:xfrm>
          <a:prstGeom prst="rect">
            <a:avLst/>
          </a:prstGeom>
          <a:noFill/>
          <a:ln>
            <a:noFill/>
          </a:ln>
        </p:spPr>
        <p:txBody>
          <a:bodyPr wrap="square" lIns="91425" tIns="45700" rIns="91425" bIns="45700" anchor="t" anchorCtr="0">
            <a:noAutofit/>
          </a:bodyPr>
          <a:lstStyle/>
          <a:p>
            <a:pPr marL="0" marR="0" lvl="0" indent="0" algn="l" rtl="0">
              <a:lnSpc>
                <a:spcPct val="90000"/>
              </a:lnSpc>
              <a:spcBef>
                <a:spcPts val="0"/>
              </a:spcBef>
              <a:spcAft>
                <a:spcPts val="0"/>
              </a:spcAft>
              <a:buNone/>
            </a:pPr>
            <a:r>
              <a:rPr lang="en-US" sz="3000" b="1" dirty="0">
                <a:solidFill>
                  <a:schemeClr val="dk1"/>
                </a:solidFill>
                <a:latin typeface="Calibri"/>
                <a:ea typeface="Calibri"/>
                <a:cs typeface="Calibri"/>
                <a:sym typeface="Calibri"/>
              </a:rPr>
              <a:t>An example of trust building: standards</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000" dirty="0"/>
              <a:t>Obstacles to Trust</a:t>
            </a:r>
          </a:p>
        </p:txBody>
      </p:sp>
      <p:sp>
        <p:nvSpPr>
          <p:cNvPr id="3" name="Text Placeholder 2"/>
          <p:cNvSpPr>
            <a:spLocks noGrp="1"/>
          </p:cNvSpPr>
          <p:nvPr>
            <p:ph type="body" idx="1"/>
          </p:nvPr>
        </p:nvSpPr>
        <p:spPr/>
        <p:txBody>
          <a:bodyPr/>
          <a:lstStyle/>
          <a:p>
            <a:pPr>
              <a:buFont typeface="Arial" charset="0"/>
              <a:buChar char="•"/>
            </a:pPr>
            <a:r>
              <a:rPr lang="en-GB" sz="2800" dirty="0"/>
              <a:t> </a:t>
            </a:r>
            <a:r>
              <a:rPr lang="en-GB" sz="2400" dirty="0">
                <a:latin typeface="Calibri"/>
                <a:ea typeface="Calibri"/>
                <a:cs typeface="Calibri"/>
                <a:sym typeface="Lucida Sans"/>
              </a:rPr>
              <a:t>Hidden Agendas</a:t>
            </a:r>
          </a:p>
          <a:p>
            <a:pPr>
              <a:buFont typeface="Arial" charset="0"/>
              <a:buChar char="•"/>
            </a:pPr>
            <a:endParaRPr lang="en-GB" sz="2400" dirty="0">
              <a:latin typeface="Calibri"/>
              <a:ea typeface="Calibri"/>
              <a:cs typeface="Calibri"/>
              <a:sym typeface="Lucida Sans"/>
            </a:endParaRPr>
          </a:p>
          <a:p>
            <a:pPr>
              <a:buFont typeface="Arial" charset="0"/>
              <a:buChar char="•"/>
            </a:pPr>
            <a:r>
              <a:rPr lang="en-GB" sz="2400" dirty="0">
                <a:latin typeface="Calibri"/>
                <a:ea typeface="Calibri"/>
                <a:cs typeface="Calibri"/>
                <a:sym typeface="Lucida Sans"/>
              </a:rPr>
              <a:t> Placement of the CSIRT in the ”wrong” place</a:t>
            </a:r>
          </a:p>
          <a:p>
            <a:pPr>
              <a:buFont typeface="Arial" charset="0"/>
              <a:buChar char="•"/>
            </a:pPr>
            <a:endParaRPr lang="en-GB" sz="2400" dirty="0">
              <a:latin typeface="Calibri"/>
              <a:ea typeface="Calibri"/>
              <a:cs typeface="Calibri"/>
              <a:sym typeface="Lucida Sans"/>
            </a:endParaRPr>
          </a:p>
          <a:p>
            <a:pPr>
              <a:buFont typeface="Arial" charset="0"/>
              <a:buChar char="•"/>
            </a:pPr>
            <a:r>
              <a:rPr lang="en-GB" sz="2400" dirty="0">
                <a:latin typeface="Calibri"/>
                <a:ea typeface="Calibri"/>
                <a:cs typeface="Calibri"/>
                <a:sym typeface="Lucida Sans"/>
              </a:rPr>
              <a:t> Sanctions</a:t>
            </a:r>
          </a:p>
        </p:txBody>
      </p:sp>
    </p:spTree>
    <p:extLst>
      <p:ext uri="{BB962C8B-B14F-4D97-AF65-F5344CB8AC3E}">
        <p14:creationId xmlns:p14="http://schemas.microsoft.com/office/powerpoint/2010/main" val="65359137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646"/>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745" y="0"/>
            <a:ext cx="9140510" cy="6858000"/>
          </a:xfrm>
          <a:prstGeom prst="rect">
            <a:avLst/>
          </a:prstGeom>
        </p:spPr>
      </p:pic>
      <p:sp>
        <p:nvSpPr>
          <p:cNvPr id="648" name="Shape 648"/>
          <p:cNvSpPr txBox="1"/>
          <p:nvPr/>
        </p:nvSpPr>
        <p:spPr>
          <a:xfrm>
            <a:off x="533400" y="6324600"/>
            <a:ext cx="8229600" cy="384675"/>
          </a:xfrm>
          <a:prstGeom prst="rect">
            <a:avLst/>
          </a:prstGeom>
          <a:solidFill>
            <a:schemeClr val="accent5"/>
          </a:solidFill>
          <a:ln>
            <a:noFill/>
          </a:ln>
        </p:spPr>
        <p:txBody>
          <a:bodyPr wrap="square" lIns="68550" tIns="68550" rIns="68550" bIns="68550" anchor="ctr" anchorCtr="0">
            <a:noAutofit/>
          </a:bodyPr>
          <a:lstStyle/>
          <a:p>
            <a:pPr marL="0" marR="0" lvl="0" indent="0" algn="ctr" rtl="0">
              <a:lnSpc>
                <a:spcPct val="90000"/>
              </a:lnSpc>
              <a:spcBef>
                <a:spcPts val="0"/>
              </a:spcBef>
              <a:spcAft>
                <a:spcPts val="0"/>
              </a:spcAft>
              <a:buNone/>
            </a:pPr>
            <a:r>
              <a:rPr lang="en-US" sz="2700" b="1" dirty="0">
                <a:solidFill>
                  <a:srgbClr val="FFFFFF"/>
                </a:solidFill>
                <a:latin typeface="Arial"/>
                <a:ea typeface="Arial"/>
                <a:cs typeface="Arial"/>
                <a:sym typeface="Arial"/>
              </a:rPr>
              <a:t>Part II: Developing a CSIRT community</a:t>
            </a:r>
          </a:p>
        </p:txBody>
      </p:sp>
      <p:sp>
        <p:nvSpPr>
          <p:cNvPr id="649" name="Shape 649"/>
          <p:cNvSpPr txBox="1"/>
          <p:nvPr/>
        </p:nvSpPr>
        <p:spPr>
          <a:xfrm>
            <a:off x="2017643" y="-139148"/>
            <a:ext cx="184731" cy="369332"/>
          </a:xfrm>
          <a:prstGeom prst="rect">
            <a:avLst/>
          </a:prstGeom>
          <a:noFill/>
          <a:ln>
            <a:noFill/>
          </a:ln>
        </p:spPr>
        <p:txBody>
          <a:bodyPr wrap="square" lIns="91425" tIns="45700" rIns="91425" bIns="45700" anchor="t" anchorCtr="0">
            <a:noAutofit/>
          </a:bodyPr>
          <a:lstStyle/>
          <a:p>
            <a:pPr marL="0" marR="0" lvl="0" indent="0" algn="l" rtl="0">
              <a:spcBef>
                <a:spcPts val="0"/>
              </a:spcBef>
              <a:spcAft>
                <a:spcPts val="0"/>
              </a:spcAft>
              <a:buNone/>
            </a:pPr>
            <a:endParaRPr sz="180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90402298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655"/>
        <p:cNvGrpSpPr/>
        <p:nvPr/>
      </p:nvGrpSpPr>
      <p:grpSpPr>
        <a:xfrm>
          <a:off x="0" y="0"/>
          <a:ext cx="0" cy="0"/>
          <a:chOff x="0" y="0"/>
          <a:chExt cx="0" cy="0"/>
        </a:xfrm>
      </p:grpSpPr>
      <p:sp>
        <p:nvSpPr>
          <p:cNvPr id="656" name="Shape 656"/>
          <p:cNvSpPr txBox="1">
            <a:spLocks noGrp="1"/>
          </p:cNvSpPr>
          <p:nvPr>
            <p:ph type="title"/>
          </p:nvPr>
        </p:nvSpPr>
        <p:spPr>
          <a:xfrm>
            <a:off x="2881313" y="2550319"/>
            <a:ext cx="4247550" cy="1812150"/>
          </a:xfrm>
          <a:prstGeom prst="rect">
            <a:avLst/>
          </a:prstGeom>
          <a:noFill/>
          <a:ln>
            <a:noFill/>
          </a:ln>
        </p:spPr>
        <p:txBody>
          <a:bodyPr wrap="square" lIns="68550" tIns="34275" rIns="68550" bIns="34275" anchor="ctr" anchorCtr="0">
            <a:noAutofit/>
          </a:bodyPr>
          <a:lstStyle/>
          <a:p>
            <a:pPr marL="0" marR="0" lvl="0" indent="0" algn="l" rtl="0">
              <a:lnSpc>
                <a:spcPct val="90000"/>
              </a:lnSpc>
              <a:spcBef>
                <a:spcPts val="0"/>
              </a:spcBef>
              <a:spcAft>
                <a:spcPts val="0"/>
              </a:spcAft>
              <a:buNone/>
            </a:pPr>
            <a:r>
              <a:rPr lang="en-US" sz="3600" b="1" i="0" u="none" strike="noStrike" cap="none">
                <a:solidFill>
                  <a:schemeClr val="dk1"/>
                </a:solidFill>
                <a:latin typeface="Arial"/>
                <a:ea typeface="Arial"/>
                <a:cs typeface="Arial"/>
                <a:sym typeface="Arial"/>
              </a:rPr>
              <a:t>Getting started</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sp>
        <p:nvSpPr>
          <p:cNvPr id="74" name="Shape 74"/>
          <p:cNvSpPr txBox="1">
            <a:spLocks noGrp="1"/>
          </p:cNvSpPr>
          <p:nvPr>
            <p:ph type="body" idx="1"/>
          </p:nvPr>
        </p:nvSpPr>
        <p:spPr>
          <a:xfrm>
            <a:off x="457200" y="862251"/>
            <a:ext cx="6557849" cy="4703763"/>
          </a:xfrm>
          <a:prstGeom prst="rect">
            <a:avLst/>
          </a:prstGeom>
          <a:noFill/>
          <a:ln>
            <a:noFill/>
          </a:ln>
        </p:spPr>
        <p:txBody>
          <a:bodyPr wrap="square" lIns="91425" tIns="45700" rIns="91425" bIns="45700" anchor="t" anchorCtr="0">
            <a:noAutofit/>
          </a:bodyPr>
          <a:lstStyle/>
          <a:p>
            <a:pPr marL="0" marR="0" lvl="0" indent="-133350" algn="l" rtl="0">
              <a:lnSpc>
                <a:spcPct val="100000"/>
              </a:lnSpc>
              <a:spcBef>
                <a:spcPts val="0"/>
              </a:spcBef>
              <a:spcAft>
                <a:spcPts val="0"/>
              </a:spcAft>
              <a:buClr>
                <a:schemeClr val="dk1"/>
              </a:buClr>
              <a:buSzPts val="2100"/>
              <a:buFont typeface="Arial"/>
              <a:buNone/>
            </a:pPr>
            <a:endParaRPr lang="en-US" sz="2800" b="1" i="0" u="none" strike="noStrike" cap="none" dirty="0">
              <a:solidFill>
                <a:schemeClr val="dk1"/>
              </a:solidFill>
              <a:latin typeface="Calibri"/>
              <a:ea typeface="Calibri"/>
              <a:cs typeface="Calibri"/>
              <a:sym typeface="Calibri"/>
            </a:endParaRPr>
          </a:p>
          <a:p>
            <a:pPr marL="0" marR="0" lvl="0" indent="-133350" algn="l" rtl="0">
              <a:lnSpc>
                <a:spcPct val="100000"/>
              </a:lnSpc>
              <a:spcBef>
                <a:spcPts val="0"/>
              </a:spcBef>
              <a:spcAft>
                <a:spcPts val="0"/>
              </a:spcAft>
              <a:buClr>
                <a:schemeClr val="dk1"/>
              </a:buClr>
              <a:buSzPts val="2100"/>
              <a:buFont typeface="Arial"/>
              <a:buNone/>
            </a:pPr>
            <a:r>
              <a:rPr lang="en-US" sz="2800" b="1" i="0" u="none" strike="noStrike" cap="none" dirty="0">
                <a:solidFill>
                  <a:schemeClr val="dk1"/>
                </a:solidFill>
                <a:latin typeface="Calibri"/>
                <a:ea typeface="Calibri"/>
                <a:cs typeface="Calibri"/>
                <a:sym typeface="Calibri"/>
              </a:rPr>
              <a:t>Program</a:t>
            </a:r>
            <a:endParaRPr lang="en-US" sz="2100" b="1"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2100"/>
              <a:buFont typeface="Arial"/>
              <a:buChar char="•"/>
            </a:pPr>
            <a:r>
              <a:rPr lang="en-US" sz="2100" b="0" i="0" u="none" strike="noStrike" cap="none" dirty="0">
                <a:solidFill>
                  <a:schemeClr val="dk1"/>
                </a:solidFill>
                <a:latin typeface="Calibri"/>
                <a:ea typeface="Calibri"/>
                <a:cs typeface="Calibri"/>
                <a:sym typeface="Calibri"/>
              </a:rPr>
              <a:t>Welcome and introductions</a:t>
            </a:r>
          </a:p>
          <a:p>
            <a:pPr marL="171450" marR="0" lvl="0" indent="-171450" algn="l" rtl="0">
              <a:lnSpc>
                <a:spcPct val="100000"/>
              </a:lnSpc>
              <a:spcBef>
                <a:spcPts val="0"/>
              </a:spcBef>
              <a:spcAft>
                <a:spcPts val="0"/>
              </a:spcAft>
              <a:buClr>
                <a:schemeClr val="dk1"/>
              </a:buClr>
              <a:buSzPts val="2100"/>
              <a:buFont typeface="Arial"/>
              <a:buChar char="•"/>
            </a:pPr>
            <a:r>
              <a:rPr lang="en-US" sz="2100" b="0" i="0" u="none" strike="noStrike" cap="none" dirty="0">
                <a:solidFill>
                  <a:schemeClr val="dk1"/>
                </a:solidFill>
                <a:latin typeface="Calibri"/>
                <a:ea typeface="Calibri"/>
                <a:cs typeface="Calibri"/>
                <a:sym typeface="Calibri"/>
              </a:rPr>
              <a:t>Overview of course outcomes</a:t>
            </a:r>
          </a:p>
          <a:p>
            <a:pPr marL="171450" marR="0" lvl="0" indent="-171450" algn="l" rtl="0">
              <a:lnSpc>
                <a:spcPct val="100000"/>
              </a:lnSpc>
              <a:spcBef>
                <a:spcPts val="0"/>
              </a:spcBef>
              <a:spcAft>
                <a:spcPts val="0"/>
              </a:spcAft>
              <a:buClr>
                <a:schemeClr val="dk1"/>
              </a:buClr>
              <a:buSzPts val="2100"/>
              <a:buFont typeface="Arial"/>
              <a:buChar char="•"/>
            </a:pPr>
            <a:r>
              <a:rPr lang="en-US" sz="2100" b="0" i="0" u="none" strike="noStrike" cap="none" dirty="0">
                <a:solidFill>
                  <a:schemeClr val="dk1"/>
                </a:solidFill>
                <a:latin typeface="Calibri"/>
                <a:ea typeface="Calibri"/>
                <a:cs typeface="Calibri"/>
                <a:sym typeface="Calibri"/>
              </a:rPr>
              <a:t>Introduction of attendees and trainers</a:t>
            </a:r>
          </a:p>
          <a:p>
            <a:pPr marL="171450" marR="0" lvl="0" indent="-171450" algn="l" rtl="0">
              <a:lnSpc>
                <a:spcPct val="100000"/>
              </a:lnSpc>
              <a:spcBef>
                <a:spcPts val="0"/>
              </a:spcBef>
              <a:spcAft>
                <a:spcPts val="0"/>
              </a:spcAft>
              <a:buClr>
                <a:schemeClr val="dk1"/>
              </a:buClr>
              <a:buSzPts val="2100"/>
              <a:buFont typeface="Arial"/>
              <a:buChar char="•"/>
            </a:pPr>
            <a:r>
              <a:rPr lang="en-US" sz="2100" b="1" i="0" u="none" strike="noStrike" cap="none" dirty="0">
                <a:solidFill>
                  <a:schemeClr val="dk1"/>
                </a:solidFill>
                <a:latin typeface="Calibri"/>
                <a:ea typeface="Calibri"/>
                <a:cs typeface="Calibri"/>
                <a:sym typeface="Calibri"/>
              </a:rPr>
              <a:t>Understanding the environment</a:t>
            </a:r>
          </a:p>
          <a:p>
            <a:pPr marL="514350" marR="0" lvl="1" indent="-171450" algn="l" rtl="0">
              <a:lnSpc>
                <a:spcPct val="100000"/>
              </a:lnSpc>
              <a:spcBef>
                <a:spcPts val="0"/>
              </a:spcBef>
              <a:spcAft>
                <a:spcPts val="0"/>
              </a:spcAft>
              <a:buClr>
                <a:schemeClr val="dk1"/>
              </a:buClr>
              <a:buSzPts val="1800"/>
              <a:buFont typeface="Arial"/>
              <a:buChar char="•"/>
            </a:pPr>
            <a:r>
              <a:rPr lang="en-US" sz="1800" b="0" i="0" u="none" strike="noStrike" cap="none" dirty="0">
                <a:solidFill>
                  <a:schemeClr val="dk1"/>
                </a:solidFill>
                <a:latin typeface="Calibri"/>
                <a:ea typeface="Calibri"/>
                <a:cs typeface="Calibri"/>
                <a:sym typeface="Calibri"/>
              </a:rPr>
              <a:t>Basics of cybersecurity</a:t>
            </a:r>
          </a:p>
          <a:p>
            <a:pPr marL="514350" marR="0" lvl="1" indent="-171450" algn="l" rtl="0">
              <a:lnSpc>
                <a:spcPct val="100000"/>
              </a:lnSpc>
              <a:spcBef>
                <a:spcPts val="0"/>
              </a:spcBef>
              <a:spcAft>
                <a:spcPts val="0"/>
              </a:spcAft>
              <a:buClr>
                <a:schemeClr val="dk1"/>
              </a:buClr>
              <a:buSzPts val="1800"/>
              <a:buFont typeface="Arial"/>
              <a:buChar char="•"/>
            </a:pPr>
            <a:r>
              <a:rPr lang="en-US" sz="1800" b="0" i="0" u="none" strike="noStrike" cap="none" dirty="0">
                <a:solidFill>
                  <a:schemeClr val="dk1"/>
                </a:solidFill>
                <a:latin typeface="Calibri"/>
                <a:ea typeface="Calibri"/>
                <a:cs typeface="Calibri"/>
                <a:sym typeface="Calibri"/>
              </a:rPr>
              <a:t>Introduction to CSIRTs</a:t>
            </a:r>
          </a:p>
          <a:p>
            <a:pPr marL="514350" marR="0" lvl="1" indent="-171450" algn="l" rtl="0">
              <a:lnSpc>
                <a:spcPct val="100000"/>
              </a:lnSpc>
              <a:spcBef>
                <a:spcPts val="0"/>
              </a:spcBef>
              <a:spcAft>
                <a:spcPts val="0"/>
              </a:spcAft>
              <a:buClr>
                <a:schemeClr val="dk1"/>
              </a:buClr>
              <a:buSzPts val="1800"/>
              <a:buFont typeface="Arial"/>
              <a:buChar char="•"/>
            </a:pPr>
            <a:r>
              <a:rPr lang="en-US" sz="1800" b="0" i="0" u="none" strike="noStrike" cap="none" dirty="0">
                <a:solidFill>
                  <a:schemeClr val="dk1"/>
                </a:solidFill>
                <a:latin typeface="Calibri"/>
                <a:ea typeface="Calibri"/>
                <a:cs typeface="Calibri"/>
                <a:sym typeface="Calibri"/>
              </a:rPr>
              <a:t>An incident case study</a:t>
            </a:r>
          </a:p>
          <a:p>
            <a:pPr marL="514350" marR="0" lvl="1" indent="-171450" algn="l" rtl="0">
              <a:lnSpc>
                <a:spcPct val="100000"/>
              </a:lnSpc>
              <a:spcBef>
                <a:spcPts val="0"/>
              </a:spcBef>
              <a:spcAft>
                <a:spcPts val="0"/>
              </a:spcAft>
              <a:buClr>
                <a:schemeClr val="dk1"/>
              </a:buClr>
              <a:buSzPts val="1800"/>
              <a:buFont typeface="Arial"/>
              <a:buChar char="•"/>
            </a:pPr>
            <a:r>
              <a:rPr lang="en-US" sz="1800" b="0" i="0" u="none" strike="noStrike" cap="none" dirty="0">
                <a:solidFill>
                  <a:schemeClr val="dk1"/>
                </a:solidFill>
                <a:latin typeface="Calibri"/>
                <a:ea typeface="Calibri"/>
                <a:cs typeface="Calibri"/>
                <a:sym typeface="Calibri"/>
              </a:rPr>
              <a:t>Coordination of incidents</a:t>
            </a:r>
          </a:p>
          <a:p>
            <a:pPr marL="514350" marR="0" lvl="1" indent="-171450" algn="l" rtl="0">
              <a:lnSpc>
                <a:spcPct val="100000"/>
              </a:lnSpc>
              <a:spcBef>
                <a:spcPts val="0"/>
              </a:spcBef>
              <a:spcAft>
                <a:spcPts val="0"/>
              </a:spcAft>
              <a:buClr>
                <a:schemeClr val="dk1"/>
              </a:buClr>
              <a:buSzPts val="1800"/>
              <a:buFont typeface="Arial"/>
              <a:buChar char="•"/>
            </a:pPr>
            <a:r>
              <a:rPr lang="en-US" sz="1800" b="0" i="0" u="none" strike="noStrike" cap="none" dirty="0">
                <a:solidFill>
                  <a:schemeClr val="dk1"/>
                </a:solidFill>
                <a:latin typeface="Calibri"/>
                <a:ea typeface="Calibri"/>
                <a:cs typeface="Calibri"/>
                <a:sym typeface="Calibri"/>
              </a:rPr>
              <a:t>Building trust</a:t>
            </a:r>
          </a:p>
          <a:p>
            <a:pPr marL="171450" marR="0" lvl="0" indent="-171450" algn="l" rtl="0">
              <a:lnSpc>
                <a:spcPct val="100000"/>
              </a:lnSpc>
              <a:spcBef>
                <a:spcPts val="0"/>
              </a:spcBef>
              <a:spcAft>
                <a:spcPts val="0"/>
              </a:spcAft>
              <a:buClr>
                <a:schemeClr val="dk1"/>
              </a:buClr>
              <a:buSzPts val="2100"/>
              <a:buFont typeface="Arial"/>
              <a:buChar char="•"/>
            </a:pPr>
            <a:r>
              <a:rPr lang="en-US" sz="2100" b="1" i="0" u="none" strike="noStrike" cap="none" dirty="0">
                <a:solidFill>
                  <a:schemeClr val="dk1"/>
                </a:solidFill>
                <a:latin typeface="Calibri"/>
                <a:ea typeface="Calibri"/>
                <a:cs typeface="Calibri"/>
                <a:sym typeface="Calibri"/>
              </a:rPr>
              <a:t>Developing a CSIRT </a:t>
            </a:r>
          </a:p>
          <a:p>
            <a:pPr marL="514350" marR="0" lvl="1" indent="-171450" algn="l" rtl="0">
              <a:lnSpc>
                <a:spcPct val="100000"/>
              </a:lnSpc>
              <a:spcBef>
                <a:spcPts val="0"/>
              </a:spcBef>
              <a:spcAft>
                <a:spcPts val="0"/>
              </a:spcAft>
              <a:buClr>
                <a:schemeClr val="dk1"/>
              </a:buClr>
              <a:buSzPts val="1800"/>
              <a:buFont typeface="Arial"/>
              <a:buChar char="•"/>
            </a:pPr>
            <a:r>
              <a:rPr lang="en-US" sz="1800" b="0" i="0" u="none" strike="noStrike" cap="none" dirty="0">
                <a:solidFill>
                  <a:schemeClr val="dk1"/>
                </a:solidFill>
                <a:latin typeface="Calibri"/>
                <a:ea typeface="Calibri"/>
                <a:cs typeface="Calibri"/>
                <a:sym typeface="Calibri"/>
              </a:rPr>
              <a:t>Getting started</a:t>
            </a:r>
          </a:p>
          <a:p>
            <a:pPr marL="514350" marR="0" lvl="1" indent="-171450" algn="l" rtl="0">
              <a:lnSpc>
                <a:spcPct val="100000"/>
              </a:lnSpc>
              <a:spcBef>
                <a:spcPts val="0"/>
              </a:spcBef>
              <a:spcAft>
                <a:spcPts val="0"/>
              </a:spcAft>
              <a:buClr>
                <a:schemeClr val="dk1"/>
              </a:buClr>
              <a:buSzPts val="1800"/>
              <a:buFont typeface="Arial"/>
              <a:buChar char="•"/>
            </a:pPr>
            <a:r>
              <a:rPr lang="en-US" sz="1800" b="0" i="0" u="none" strike="noStrike" cap="none" dirty="0">
                <a:solidFill>
                  <a:schemeClr val="dk1"/>
                </a:solidFill>
                <a:latin typeface="Calibri"/>
                <a:ea typeface="Calibri"/>
                <a:cs typeface="Calibri"/>
                <a:sym typeface="Calibri"/>
              </a:rPr>
              <a:t>Maturing a CSIRT</a:t>
            </a:r>
          </a:p>
          <a:p>
            <a:pPr marL="171450" marR="0" lvl="0" indent="-171450" algn="l" rtl="0">
              <a:lnSpc>
                <a:spcPct val="100000"/>
              </a:lnSpc>
              <a:spcBef>
                <a:spcPts val="0"/>
              </a:spcBef>
              <a:spcAft>
                <a:spcPts val="0"/>
              </a:spcAft>
              <a:buClr>
                <a:schemeClr val="dk1"/>
              </a:buClr>
              <a:buSzPts val="2100"/>
              <a:buFont typeface="Calibri"/>
              <a:buChar char="•"/>
            </a:pPr>
            <a:r>
              <a:rPr lang="en-US" b="1" dirty="0">
                <a:latin typeface="Calibri"/>
                <a:ea typeface="Calibri"/>
                <a:cs typeface="Calibri"/>
                <a:sym typeface="Calibri"/>
              </a:rPr>
              <a:t>Questions and Answers</a:t>
            </a:r>
          </a:p>
          <a:p>
            <a:pPr marL="514350" marR="0" lvl="1" indent="-171450" algn="l" rtl="0">
              <a:lnSpc>
                <a:spcPct val="100000"/>
              </a:lnSpc>
              <a:spcBef>
                <a:spcPts val="0"/>
              </a:spcBef>
              <a:spcAft>
                <a:spcPts val="0"/>
              </a:spcAft>
              <a:buClr>
                <a:schemeClr val="dk1"/>
              </a:buClr>
              <a:buSzPts val="1800"/>
              <a:buFont typeface="Arial"/>
              <a:buNone/>
            </a:pPr>
            <a:endParaRPr sz="18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2100"/>
              <a:buFont typeface="Arial"/>
              <a:buNone/>
            </a:pPr>
            <a:endParaRPr sz="2100" b="0" i="0" u="none" strike="noStrike" cap="none" dirty="0">
              <a:solidFill>
                <a:schemeClr val="dk1"/>
              </a:solidFill>
              <a:latin typeface="Calibri"/>
              <a:ea typeface="Calibri"/>
              <a:cs typeface="Calibri"/>
              <a:sym typeface="Calibri"/>
            </a:endParaRPr>
          </a:p>
        </p:txBody>
      </p:sp>
      <p:sp>
        <p:nvSpPr>
          <p:cNvPr id="75" name="Shape 75"/>
          <p:cNvSpPr txBox="1">
            <a:spLocks noGrp="1"/>
          </p:cNvSpPr>
          <p:nvPr>
            <p:ph type="title"/>
          </p:nvPr>
        </p:nvSpPr>
        <p:spPr>
          <a:xfrm>
            <a:off x="457200" y="365126"/>
            <a:ext cx="8292704" cy="879475"/>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spcAft>
                <a:spcPts val="0"/>
              </a:spcAft>
              <a:buNone/>
            </a:pPr>
            <a:r>
              <a:rPr lang="en-US" sz="3000" b="1" i="0" u="none" strike="noStrike" cap="none">
                <a:solidFill>
                  <a:schemeClr val="dk1"/>
                </a:solidFill>
                <a:latin typeface="Calibri"/>
                <a:ea typeface="Calibri"/>
                <a:cs typeface="Calibri"/>
                <a:sym typeface="Calibri"/>
              </a:rPr>
              <a:t>Administrativia</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35EC8548-A16C-1546-94DE-174349DDF2D1}"/>
              </a:ext>
            </a:extLst>
          </p:cNvPr>
          <p:cNvSpPr>
            <a:spLocks noGrp="1"/>
          </p:cNvSpPr>
          <p:nvPr>
            <p:ph type="body" idx="1"/>
          </p:nvPr>
        </p:nvSpPr>
        <p:spPr/>
        <p:txBody>
          <a:bodyPr/>
          <a:lstStyle/>
          <a:p>
            <a:pPr marL="133350" indent="0">
              <a:buNone/>
            </a:pPr>
            <a:r>
              <a:rPr lang="en-US" dirty="0"/>
              <a:t>The Internet was mostly academic → So were the first CSIRTs</a:t>
            </a:r>
          </a:p>
          <a:p>
            <a:pPr marL="133350" indent="0">
              <a:buNone/>
            </a:pPr>
            <a:endParaRPr lang="en-US" dirty="0"/>
          </a:p>
          <a:p>
            <a:pPr marL="133350" indent="0">
              <a:buNone/>
            </a:pPr>
            <a:r>
              <a:rPr lang="en-US" dirty="0"/>
              <a:t>Many of the governmental CSIRTs came from these, often under different names and foci:</a:t>
            </a:r>
          </a:p>
          <a:p>
            <a:r>
              <a:rPr lang="en-US" dirty="0"/>
              <a:t> ISACs: Information sharing and analysis centers </a:t>
            </a:r>
          </a:p>
          <a:p>
            <a:r>
              <a:rPr lang="en-US" dirty="0"/>
              <a:t> WARPs: Warning, Advice and Reporting Point</a:t>
            </a:r>
          </a:p>
          <a:p>
            <a:r>
              <a:rPr lang="en-US" dirty="0"/>
              <a:t> CERTs </a:t>
            </a:r>
          </a:p>
          <a:p>
            <a:r>
              <a:rPr lang="en-US" dirty="0"/>
              <a:t> CSIRTs</a:t>
            </a:r>
          </a:p>
          <a:p>
            <a:pPr marL="133350" indent="0">
              <a:buNone/>
            </a:pPr>
            <a:r>
              <a:rPr lang="en-US" dirty="0"/>
              <a:t>Today new CSIRTs are build up from the ground. </a:t>
            </a:r>
          </a:p>
        </p:txBody>
      </p:sp>
      <p:sp>
        <p:nvSpPr>
          <p:cNvPr id="5" name="Title 4">
            <a:extLst>
              <a:ext uri="{FF2B5EF4-FFF2-40B4-BE49-F238E27FC236}">
                <a16:creationId xmlns:a16="http://schemas.microsoft.com/office/drawing/2014/main" id="{1C093252-7D5B-7549-802A-77BB26F6694B}"/>
              </a:ext>
            </a:extLst>
          </p:cNvPr>
          <p:cNvSpPr>
            <a:spLocks noGrp="1"/>
          </p:cNvSpPr>
          <p:nvPr>
            <p:ph type="title"/>
          </p:nvPr>
        </p:nvSpPr>
        <p:spPr/>
        <p:txBody>
          <a:bodyPr/>
          <a:lstStyle/>
          <a:p>
            <a:r>
              <a:rPr lang="en-US" dirty="0"/>
              <a:t>A brief history of CERTs</a:t>
            </a:r>
          </a:p>
        </p:txBody>
      </p:sp>
    </p:spTree>
    <p:extLst>
      <p:ext uri="{BB962C8B-B14F-4D97-AF65-F5344CB8AC3E}">
        <p14:creationId xmlns:p14="http://schemas.microsoft.com/office/powerpoint/2010/main" val="219668512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661"/>
        <p:cNvGrpSpPr/>
        <p:nvPr/>
      </p:nvGrpSpPr>
      <p:grpSpPr>
        <a:xfrm>
          <a:off x="0" y="0"/>
          <a:ext cx="0" cy="0"/>
          <a:chOff x="0" y="0"/>
          <a:chExt cx="0" cy="0"/>
        </a:xfrm>
      </p:grpSpPr>
      <p:sp>
        <p:nvSpPr>
          <p:cNvPr id="662" name="Shape 662"/>
          <p:cNvSpPr txBox="1">
            <a:spLocks noGrp="1"/>
          </p:cNvSpPr>
          <p:nvPr>
            <p:ph type="body" idx="1"/>
          </p:nvPr>
        </p:nvSpPr>
        <p:spPr>
          <a:xfrm>
            <a:off x="514350" y="1936376"/>
            <a:ext cx="7943850" cy="3229425"/>
          </a:xfrm>
          <a:prstGeom prst="rect">
            <a:avLst/>
          </a:prstGeom>
          <a:noFill/>
          <a:ln>
            <a:noFill/>
          </a:ln>
        </p:spPr>
        <p:txBody>
          <a:bodyPr wrap="square" lIns="68550" tIns="68550" rIns="68550" bIns="68550" anchor="t" anchorCtr="0">
            <a:noAutofit/>
          </a:bodyPr>
          <a:lstStyle/>
          <a:p>
            <a:pPr marL="342900" marR="0" lvl="0" indent="-342900" algn="l" rtl="0">
              <a:lnSpc>
                <a:spcPct val="114000"/>
              </a:lnSpc>
              <a:spcBef>
                <a:spcPts val="0"/>
              </a:spcBef>
              <a:spcAft>
                <a:spcPts val="0"/>
              </a:spcAft>
              <a:buClr>
                <a:schemeClr val="dk1"/>
              </a:buClr>
              <a:buSzPts val="2800"/>
              <a:buFont typeface="Arial"/>
              <a:buChar char="•"/>
            </a:pPr>
            <a:r>
              <a:rPr lang="en-US" sz="2400" b="0" i="0" u="none" strike="noStrike" cap="none" dirty="0">
                <a:solidFill>
                  <a:schemeClr val="dk1"/>
                </a:solidFill>
                <a:latin typeface="Calibri"/>
                <a:ea typeface="Calibri"/>
                <a:cs typeface="Calibri"/>
                <a:sym typeface="Calibri"/>
              </a:rPr>
              <a:t>How many CSIRTs are needed?</a:t>
            </a:r>
          </a:p>
          <a:p>
            <a:pPr marL="342900" marR="0" lvl="0" indent="-342900" algn="l" rtl="0">
              <a:lnSpc>
                <a:spcPct val="114000"/>
              </a:lnSpc>
              <a:spcBef>
                <a:spcPts val="0"/>
              </a:spcBef>
              <a:spcAft>
                <a:spcPts val="0"/>
              </a:spcAft>
              <a:buClr>
                <a:schemeClr val="dk1"/>
              </a:buClr>
              <a:buSzPts val="2800"/>
              <a:buFont typeface="Arial"/>
              <a:buChar char="•"/>
            </a:pPr>
            <a:r>
              <a:rPr lang="en-US" sz="2400" b="0" i="0" u="none" strike="noStrike" cap="none" dirty="0">
                <a:solidFill>
                  <a:schemeClr val="dk1"/>
                </a:solidFill>
                <a:latin typeface="Calibri"/>
                <a:ea typeface="Calibri"/>
                <a:cs typeface="Calibri"/>
                <a:sym typeface="Calibri"/>
              </a:rPr>
              <a:t>Are there existing efforts we can support?</a:t>
            </a:r>
          </a:p>
          <a:p>
            <a:pPr marL="342900" marR="0" lvl="0" indent="-342900" algn="l" rtl="0">
              <a:lnSpc>
                <a:spcPct val="114000"/>
              </a:lnSpc>
              <a:spcBef>
                <a:spcPts val="0"/>
              </a:spcBef>
              <a:spcAft>
                <a:spcPts val="0"/>
              </a:spcAft>
              <a:buClr>
                <a:schemeClr val="dk1"/>
              </a:buClr>
              <a:buSzPts val="2800"/>
              <a:buFont typeface="Arial"/>
              <a:buChar char="•"/>
            </a:pPr>
            <a:r>
              <a:rPr lang="en-US" sz="2400" b="0" i="0" u="none" strike="noStrike" cap="none" dirty="0">
                <a:solidFill>
                  <a:schemeClr val="dk1"/>
                </a:solidFill>
                <a:latin typeface="Calibri"/>
                <a:ea typeface="Calibri"/>
                <a:cs typeface="Calibri"/>
                <a:sym typeface="Calibri"/>
              </a:rPr>
              <a:t>Who is the constituency?</a:t>
            </a:r>
          </a:p>
          <a:p>
            <a:pPr marL="342900" marR="0" lvl="0" indent="-342900" algn="l" rtl="0">
              <a:lnSpc>
                <a:spcPct val="114000"/>
              </a:lnSpc>
              <a:spcBef>
                <a:spcPts val="0"/>
              </a:spcBef>
              <a:spcAft>
                <a:spcPts val="0"/>
              </a:spcAft>
              <a:buClr>
                <a:schemeClr val="dk1"/>
              </a:buClr>
              <a:buSzPts val="2800"/>
              <a:buFont typeface="Arial"/>
              <a:buChar char="•"/>
            </a:pPr>
            <a:r>
              <a:rPr lang="en-US" sz="2400" b="0" i="0" u="none" strike="noStrike" cap="none" dirty="0">
                <a:solidFill>
                  <a:schemeClr val="dk1"/>
                </a:solidFill>
                <a:latin typeface="Calibri"/>
                <a:ea typeface="Calibri"/>
                <a:cs typeface="Calibri"/>
                <a:sym typeface="Calibri"/>
              </a:rPr>
              <a:t>What services are required?</a:t>
            </a:r>
          </a:p>
          <a:p>
            <a:pPr marL="342900" marR="0" lvl="0" indent="-342900" algn="l" rtl="0">
              <a:lnSpc>
                <a:spcPct val="114000"/>
              </a:lnSpc>
              <a:spcBef>
                <a:spcPts val="0"/>
              </a:spcBef>
              <a:spcAft>
                <a:spcPts val="0"/>
              </a:spcAft>
              <a:buClr>
                <a:schemeClr val="dk1"/>
              </a:buClr>
              <a:buSzPts val="2800"/>
              <a:buFont typeface="Arial"/>
              <a:buChar char="•"/>
            </a:pPr>
            <a:r>
              <a:rPr lang="en-US" sz="2400" b="0" i="0" u="none" strike="noStrike" cap="none" dirty="0">
                <a:solidFill>
                  <a:schemeClr val="dk1"/>
                </a:solidFill>
                <a:latin typeface="Calibri"/>
                <a:ea typeface="Calibri"/>
                <a:cs typeface="Calibri"/>
                <a:sym typeface="Calibri"/>
              </a:rPr>
              <a:t>How much resources are available?</a:t>
            </a:r>
          </a:p>
          <a:p>
            <a:pPr marL="342900" marR="0" lvl="0" indent="-342900" algn="l" rtl="0">
              <a:lnSpc>
                <a:spcPct val="114000"/>
              </a:lnSpc>
              <a:spcBef>
                <a:spcPts val="0"/>
              </a:spcBef>
              <a:spcAft>
                <a:spcPts val="0"/>
              </a:spcAft>
              <a:buClr>
                <a:schemeClr val="dk1"/>
              </a:buClr>
              <a:buSzPts val="2800"/>
              <a:buFont typeface="Arial"/>
              <a:buChar char="•"/>
            </a:pPr>
            <a:r>
              <a:rPr lang="en-US" sz="2400" b="0" i="0" u="none" strike="noStrike" cap="none" dirty="0">
                <a:solidFill>
                  <a:schemeClr val="dk1"/>
                </a:solidFill>
                <a:latin typeface="Calibri"/>
                <a:ea typeface="Calibri"/>
                <a:cs typeface="Calibri"/>
                <a:sym typeface="Calibri"/>
              </a:rPr>
              <a:t>How big will the teams need to be?</a:t>
            </a:r>
          </a:p>
          <a:p>
            <a:pPr marL="342900" marR="0" lvl="0" indent="-342900" algn="l" rtl="0">
              <a:lnSpc>
                <a:spcPct val="114000"/>
              </a:lnSpc>
              <a:spcBef>
                <a:spcPts val="0"/>
              </a:spcBef>
              <a:spcAft>
                <a:spcPts val="0"/>
              </a:spcAft>
              <a:buClr>
                <a:schemeClr val="dk1"/>
              </a:buClr>
              <a:buSzPts val="2800"/>
              <a:buFont typeface="Arial"/>
              <a:buChar char="•"/>
            </a:pPr>
            <a:r>
              <a:rPr lang="en-US" sz="2400" b="0" i="0" u="none" strike="noStrike" cap="none" dirty="0">
                <a:solidFill>
                  <a:schemeClr val="dk1"/>
                </a:solidFill>
                <a:latin typeface="Calibri"/>
                <a:ea typeface="Calibri"/>
                <a:cs typeface="Calibri"/>
                <a:sym typeface="Calibri"/>
              </a:rPr>
              <a:t>Where in the state or organization does the teams fit in?</a:t>
            </a:r>
          </a:p>
        </p:txBody>
      </p:sp>
      <p:sp>
        <p:nvSpPr>
          <p:cNvPr id="663" name="Shape 663"/>
          <p:cNvSpPr txBox="1">
            <a:spLocks noGrp="1"/>
          </p:cNvSpPr>
          <p:nvPr>
            <p:ph type="title"/>
          </p:nvPr>
        </p:nvSpPr>
        <p:spPr>
          <a:xfrm>
            <a:off x="457200" y="365126"/>
            <a:ext cx="8292704" cy="879475"/>
          </a:xfrm>
          <a:prstGeom prst="rect">
            <a:avLst/>
          </a:prstGeom>
          <a:noFill/>
          <a:ln>
            <a:noFill/>
          </a:ln>
        </p:spPr>
        <p:txBody>
          <a:bodyPr wrap="square" lIns="91425" tIns="91425" rIns="91425" bIns="91425" anchor="ctr" anchorCtr="0">
            <a:noAutofit/>
          </a:bodyPr>
          <a:lstStyle/>
          <a:p>
            <a:pPr marL="0" marR="0" lvl="0" indent="-88900" algn="l" rtl="0">
              <a:lnSpc>
                <a:spcPct val="90000"/>
              </a:lnSpc>
              <a:spcBef>
                <a:spcPts val="0"/>
              </a:spcBef>
              <a:spcAft>
                <a:spcPts val="0"/>
              </a:spcAft>
              <a:buClr>
                <a:schemeClr val="dk1"/>
              </a:buClr>
              <a:buSzPts val="1400"/>
              <a:buFont typeface="Lucida Sans"/>
              <a:buNone/>
            </a:pPr>
            <a:r>
              <a:rPr lang="en-US" sz="3000" b="1" i="0" u="none" strike="noStrike" cap="none" dirty="0">
                <a:solidFill>
                  <a:schemeClr val="dk1"/>
                </a:solidFill>
                <a:latin typeface="Calibri"/>
                <a:ea typeface="Calibri"/>
                <a:cs typeface="Calibri"/>
                <a:sym typeface="Calibri"/>
              </a:rPr>
              <a:t>Questions to ask</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634EE3D-AD25-F246-BFBA-669E75EBA206}"/>
              </a:ext>
            </a:extLst>
          </p:cNvPr>
          <p:cNvSpPr>
            <a:spLocks noGrp="1"/>
          </p:cNvSpPr>
          <p:nvPr>
            <p:ph type="body" idx="1"/>
          </p:nvPr>
        </p:nvSpPr>
        <p:spPr/>
        <p:txBody>
          <a:bodyPr/>
          <a:lstStyle/>
          <a:p>
            <a:r>
              <a:rPr lang="en-US" sz="2800" dirty="0"/>
              <a:t> Is there a national cyber security strategy?</a:t>
            </a:r>
          </a:p>
          <a:p>
            <a:endParaRPr lang="en-US" sz="2800" dirty="0"/>
          </a:p>
          <a:p>
            <a:r>
              <a:rPr lang="en-US" sz="2800" dirty="0"/>
              <a:t> Is it concerned with the nation or the administration</a:t>
            </a:r>
            <a:r>
              <a:rPr lang="en-US" dirty="0"/>
              <a:t>?</a:t>
            </a:r>
          </a:p>
          <a:p>
            <a:endParaRPr lang="en-US" dirty="0"/>
          </a:p>
          <a:p>
            <a:pPr marL="133350" indent="0">
              <a:buNone/>
            </a:pPr>
            <a:r>
              <a:rPr lang="en-US" sz="2800" b="1" dirty="0"/>
              <a:t>Ensure you know the question you want to answer!</a:t>
            </a:r>
          </a:p>
        </p:txBody>
      </p:sp>
      <p:sp>
        <p:nvSpPr>
          <p:cNvPr id="3" name="Title 2">
            <a:extLst>
              <a:ext uri="{FF2B5EF4-FFF2-40B4-BE49-F238E27FC236}">
                <a16:creationId xmlns:a16="http://schemas.microsoft.com/office/drawing/2014/main" id="{D19A191E-6B62-1D41-A2BA-3280C1743261}"/>
              </a:ext>
            </a:extLst>
          </p:cNvPr>
          <p:cNvSpPr>
            <a:spLocks noGrp="1"/>
          </p:cNvSpPr>
          <p:nvPr>
            <p:ph type="title"/>
          </p:nvPr>
        </p:nvSpPr>
        <p:spPr/>
        <p:txBody>
          <a:bodyPr/>
          <a:lstStyle/>
          <a:p>
            <a:r>
              <a:rPr lang="en-US" dirty="0"/>
              <a:t>National CSIRTs vs National Cyber Resilience</a:t>
            </a:r>
          </a:p>
        </p:txBody>
      </p:sp>
    </p:spTree>
    <p:extLst>
      <p:ext uri="{BB962C8B-B14F-4D97-AF65-F5344CB8AC3E}">
        <p14:creationId xmlns:p14="http://schemas.microsoft.com/office/powerpoint/2010/main" val="235812359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7E4AA62-2640-C848-B24F-ED48BE98E522}"/>
              </a:ext>
            </a:extLst>
          </p:cNvPr>
          <p:cNvPicPr>
            <a:picLocks noChangeAspect="1"/>
          </p:cNvPicPr>
          <p:nvPr/>
        </p:nvPicPr>
        <p:blipFill>
          <a:blip r:embed="rId3"/>
          <a:stretch>
            <a:fillRect/>
          </a:stretch>
        </p:blipFill>
        <p:spPr>
          <a:xfrm>
            <a:off x="0" y="0"/>
            <a:ext cx="9144000" cy="6864439"/>
          </a:xfrm>
          <a:prstGeom prst="rect">
            <a:avLst/>
          </a:prstGeom>
        </p:spPr>
      </p:pic>
      <p:sp>
        <p:nvSpPr>
          <p:cNvPr id="8" name="TextBox 7">
            <a:extLst>
              <a:ext uri="{FF2B5EF4-FFF2-40B4-BE49-F238E27FC236}">
                <a16:creationId xmlns:a16="http://schemas.microsoft.com/office/drawing/2014/main" id="{B43BEB89-2464-BF48-8C1A-623B7B3B8451}"/>
              </a:ext>
            </a:extLst>
          </p:cNvPr>
          <p:cNvSpPr txBox="1"/>
          <p:nvPr/>
        </p:nvSpPr>
        <p:spPr>
          <a:xfrm>
            <a:off x="6634922" y="6488668"/>
            <a:ext cx="2334293" cy="369332"/>
          </a:xfrm>
          <a:prstGeom prst="rect">
            <a:avLst/>
          </a:prstGeom>
          <a:noFill/>
        </p:spPr>
        <p:txBody>
          <a:bodyPr wrap="none" rtlCol="0">
            <a:spAutoFit/>
          </a:bodyPr>
          <a:lstStyle/>
          <a:p>
            <a:r>
              <a:rPr lang="en-US" dirty="0">
                <a:solidFill>
                  <a:schemeClr val="bg1"/>
                </a:solidFill>
                <a:latin typeface="Avenir LT Std 55 Roman" panose="020B0503020203020204" pitchFamily="34" charset="0"/>
              </a:rPr>
              <a:t>Sgt. Justin M. Boling</a:t>
            </a:r>
            <a:endParaRPr lang="en-GB" dirty="0">
              <a:solidFill>
                <a:schemeClr val="bg1"/>
              </a:solidFill>
              <a:latin typeface="Avenir LT Std 55 Roman" panose="020B0503020203020204" pitchFamily="34" charset="0"/>
            </a:endParaRPr>
          </a:p>
        </p:txBody>
      </p:sp>
      <p:pic>
        <p:nvPicPr>
          <p:cNvPr id="10" name="Shape 599">
            <a:extLst>
              <a:ext uri="{FF2B5EF4-FFF2-40B4-BE49-F238E27FC236}">
                <a16:creationId xmlns:a16="http://schemas.microsoft.com/office/drawing/2014/main" id="{06F95D37-9A16-1342-8FA7-6147C1E018BD}"/>
              </a:ext>
            </a:extLst>
          </p:cNvPr>
          <p:cNvPicPr preferRelativeResize="0"/>
          <p:nvPr/>
        </p:nvPicPr>
        <p:blipFill rotWithShape="1">
          <a:blip r:embed="rId4">
            <a:alphaModFix/>
          </a:blip>
          <a:srcRect/>
          <a:stretch/>
        </p:blipFill>
        <p:spPr>
          <a:xfrm>
            <a:off x="6392297" y="6578552"/>
            <a:ext cx="242625" cy="189563"/>
          </a:xfrm>
          <a:prstGeom prst="rect">
            <a:avLst/>
          </a:prstGeom>
          <a:noFill/>
          <a:ln>
            <a:noFill/>
          </a:ln>
        </p:spPr>
      </p:pic>
      <p:sp>
        <p:nvSpPr>
          <p:cNvPr id="5" name="Title 4">
            <a:extLst>
              <a:ext uri="{FF2B5EF4-FFF2-40B4-BE49-F238E27FC236}">
                <a16:creationId xmlns:a16="http://schemas.microsoft.com/office/drawing/2014/main" id="{3C0128BF-C615-DF4C-994E-AD01FB68C155}"/>
              </a:ext>
            </a:extLst>
          </p:cNvPr>
          <p:cNvSpPr>
            <a:spLocks noGrp="1"/>
          </p:cNvSpPr>
          <p:nvPr>
            <p:ph type="title"/>
          </p:nvPr>
        </p:nvSpPr>
        <p:spPr>
          <a:xfrm>
            <a:off x="457200" y="115397"/>
            <a:ext cx="8292704" cy="879475"/>
          </a:xfrm>
        </p:spPr>
        <p:txBody>
          <a:bodyPr/>
          <a:lstStyle/>
          <a:p>
            <a:r>
              <a:rPr lang="en-US" sz="3000" dirty="0">
                <a:solidFill>
                  <a:schemeClr val="bg1"/>
                </a:solidFill>
              </a:rPr>
              <a:t>A simple example: Large events</a:t>
            </a:r>
            <a:endParaRPr lang="en-US" sz="3000" dirty="0"/>
          </a:p>
        </p:txBody>
      </p:sp>
    </p:spTree>
    <p:extLst>
      <p:ext uri="{BB962C8B-B14F-4D97-AF65-F5344CB8AC3E}">
        <p14:creationId xmlns:p14="http://schemas.microsoft.com/office/powerpoint/2010/main" val="240575091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1DF8398-29B2-E044-A7BC-1EEBAF7BC168}"/>
              </a:ext>
            </a:extLst>
          </p:cNvPr>
          <p:cNvSpPr>
            <a:spLocks noGrp="1"/>
          </p:cNvSpPr>
          <p:nvPr>
            <p:ph type="body" idx="1"/>
          </p:nvPr>
        </p:nvSpPr>
        <p:spPr>
          <a:xfrm>
            <a:off x="457200" y="3048000"/>
            <a:ext cx="8292704" cy="3135314"/>
          </a:xfrm>
        </p:spPr>
        <p:txBody>
          <a:bodyPr/>
          <a:lstStyle/>
          <a:p>
            <a:pPr marL="133350" indent="0" algn="ctr">
              <a:buNone/>
            </a:pPr>
            <a:r>
              <a:rPr lang="en-US" sz="2400" dirty="0"/>
              <a:t>Be careful drafting  national strategy and policies</a:t>
            </a:r>
          </a:p>
        </p:txBody>
      </p:sp>
    </p:spTree>
    <p:extLst>
      <p:ext uri="{BB962C8B-B14F-4D97-AF65-F5344CB8AC3E}">
        <p14:creationId xmlns:p14="http://schemas.microsoft.com/office/powerpoint/2010/main" val="400677017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671EAA4-39AE-F843-BD8A-B7289B6D34FB}"/>
              </a:ext>
            </a:extLst>
          </p:cNvPr>
          <p:cNvSpPr>
            <a:spLocks noGrp="1"/>
          </p:cNvSpPr>
          <p:nvPr>
            <p:ph type="body" idx="1"/>
          </p:nvPr>
        </p:nvSpPr>
        <p:spPr/>
        <p:txBody>
          <a:bodyPr/>
          <a:lstStyle/>
          <a:p>
            <a:pPr marL="133350" indent="0">
              <a:buNone/>
            </a:pPr>
            <a:endParaRPr lang="en-US" dirty="0"/>
          </a:p>
          <a:p>
            <a:pPr marL="0" indent="0">
              <a:buNone/>
            </a:pPr>
            <a:r>
              <a:rPr lang="en-US" sz="2400" dirty="0">
                <a:latin typeface="Avenir LT Std 55 Roman" panose="020B0503020203020204" pitchFamily="34" charset="0"/>
              </a:rPr>
              <a:t>Cristine </a:t>
            </a:r>
            <a:r>
              <a:rPr lang="en-US" sz="2400" dirty="0" err="1">
                <a:latin typeface="Avenir LT Std 55 Roman" panose="020B0503020203020204" pitchFamily="34" charset="0"/>
              </a:rPr>
              <a:t>Hoepers</a:t>
            </a:r>
            <a:r>
              <a:rPr lang="en-US" sz="2400" dirty="0">
                <a:latin typeface="Avenir LT Std 55 Roman" panose="020B0503020203020204" pitchFamily="34" charset="0"/>
              </a:rPr>
              <a:t> (</a:t>
            </a:r>
            <a:r>
              <a:rPr lang="en-US" sz="2400" dirty="0" err="1">
                <a:latin typeface="Avenir LT Std 55 Roman" panose="020B0503020203020204" pitchFamily="34" charset="0"/>
              </a:rPr>
              <a:t>CERT.br</a:t>
            </a:r>
            <a:r>
              <a:rPr lang="en-US" sz="2400" dirty="0">
                <a:latin typeface="Avenir LT Std 55 Roman" panose="020B0503020203020204" pitchFamily="34" charset="0"/>
              </a:rPr>
              <a:t>): “</a:t>
            </a:r>
            <a:r>
              <a:rPr lang="en-US" sz="2400" b="1" dirty="0">
                <a:latin typeface="Avenir LT Std 95 Black" panose="020B0503020203020204" pitchFamily="34" charset="0"/>
              </a:rPr>
              <a:t>You absolutely must have every one on board!”</a:t>
            </a:r>
          </a:p>
          <a:p>
            <a:pPr marL="133350" indent="0">
              <a:buNone/>
            </a:pPr>
            <a:endParaRPr lang="en-US" sz="2400" dirty="0"/>
          </a:p>
          <a:p>
            <a:pPr marL="133350" indent="0">
              <a:buNone/>
            </a:pPr>
            <a:endParaRPr lang="en-US" sz="2400" dirty="0"/>
          </a:p>
          <a:p>
            <a:pPr marL="133350" indent="0">
              <a:buNone/>
            </a:pPr>
            <a:endParaRPr lang="en-US" sz="2400" dirty="0"/>
          </a:p>
          <a:p>
            <a:pPr marL="133350" indent="0">
              <a:buNone/>
            </a:pPr>
            <a:r>
              <a:rPr lang="en-GB" sz="2400" dirty="0" err="1">
                <a:latin typeface="Avenir LT Std 55 Roman" panose="020B0503020203020204" pitchFamily="34" charset="0"/>
              </a:rPr>
              <a:t>Jacomo</a:t>
            </a:r>
            <a:r>
              <a:rPr lang="en-GB" sz="2400" dirty="0">
                <a:latin typeface="Avenir LT Std 55 Roman" panose="020B0503020203020204" pitchFamily="34" charset="0"/>
              </a:rPr>
              <a:t> </a:t>
            </a:r>
            <a:r>
              <a:rPr lang="en-GB" sz="2400" dirty="0" err="1">
                <a:latin typeface="Avenir LT Std 55 Roman" panose="020B0503020203020204" pitchFamily="34" charset="0"/>
              </a:rPr>
              <a:t>Picollini</a:t>
            </a:r>
            <a:r>
              <a:rPr lang="en-GB" sz="2400" dirty="0">
                <a:latin typeface="Avenir LT Std 55 Roman" panose="020B0503020203020204" pitchFamily="34" charset="0"/>
              </a:rPr>
              <a:t> (Team </a:t>
            </a:r>
            <a:r>
              <a:rPr lang="en-GB" sz="2400" dirty="0" err="1">
                <a:latin typeface="Avenir LT Std 55 Roman" panose="020B0503020203020204" pitchFamily="34" charset="0"/>
              </a:rPr>
              <a:t>Cymru</a:t>
            </a:r>
            <a:r>
              <a:rPr lang="en-GB" sz="2400" dirty="0">
                <a:latin typeface="Avenir LT Std 55 Roman" panose="020B0503020203020204" pitchFamily="34" charset="0"/>
              </a:rPr>
              <a:t>): “</a:t>
            </a:r>
            <a:r>
              <a:rPr lang="en-GB" sz="2400" b="1" dirty="0">
                <a:latin typeface="Avenir LT Std 95 Black" panose="020B0503020203020204" pitchFamily="34" charset="0"/>
              </a:rPr>
              <a:t>The Brazilian effort was successful because they had so much practice in collaboration.</a:t>
            </a:r>
            <a:r>
              <a:rPr lang="en-GB" sz="2400" dirty="0">
                <a:latin typeface="Avenir LT Std 55 Roman" panose="020B0503020203020204" pitchFamily="34" charset="0"/>
              </a:rPr>
              <a:t>” </a:t>
            </a:r>
          </a:p>
          <a:p>
            <a:pPr marL="133350" indent="0">
              <a:buNone/>
            </a:pPr>
            <a:endParaRPr lang="en-US" dirty="0"/>
          </a:p>
        </p:txBody>
      </p:sp>
      <p:sp>
        <p:nvSpPr>
          <p:cNvPr id="3" name="Title 2">
            <a:extLst>
              <a:ext uri="{FF2B5EF4-FFF2-40B4-BE49-F238E27FC236}">
                <a16:creationId xmlns:a16="http://schemas.microsoft.com/office/drawing/2014/main" id="{C414A9B3-E978-F54E-9A99-F779827201E2}"/>
              </a:ext>
            </a:extLst>
          </p:cNvPr>
          <p:cNvSpPr>
            <a:spLocks noGrp="1"/>
          </p:cNvSpPr>
          <p:nvPr>
            <p:ph type="title"/>
          </p:nvPr>
        </p:nvSpPr>
        <p:spPr/>
        <p:txBody>
          <a:bodyPr/>
          <a:lstStyle/>
          <a:p>
            <a:r>
              <a:rPr lang="en-US" dirty="0"/>
              <a:t>Example: Brazil</a:t>
            </a:r>
          </a:p>
        </p:txBody>
      </p:sp>
    </p:spTree>
    <p:extLst>
      <p:ext uri="{BB962C8B-B14F-4D97-AF65-F5344CB8AC3E}">
        <p14:creationId xmlns:p14="http://schemas.microsoft.com/office/powerpoint/2010/main" val="45717148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668"/>
        <p:cNvGrpSpPr/>
        <p:nvPr/>
      </p:nvGrpSpPr>
      <p:grpSpPr>
        <a:xfrm>
          <a:off x="0" y="0"/>
          <a:ext cx="0" cy="0"/>
          <a:chOff x="0" y="0"/>
          <a:chExt cx="0" cy="0"/>
        </a:xfrm>
      </p:grpSpPr>
      <p:grpSp>
        <p:nvGrpSpPr>
          <p:cNvPr id="669" name="Shape 669"/>
          <p:cNvGrpSpPr/>
          <p:nvPr/>
        </p:nvGrpSpPr>
        <p:grpSpPr>
          <a:xfrm>
            <a:off x="5823769" y="4068656"/>
            <a:ext cx="2115291" cy="560475"/>
            <a:chOff x="5574150" y="3106660"/>
            <a:chExt cx="2820388" cy="747300"/>
          </a:xfrm>
        </p:grpSpPr>
        <p:sp>
          <p:nvSpPr>
            <p:cNvPr id="670" name="Shape 670"/>
            <p:cNvSpPr txBox="1"/>
            <p:nvPr/>
          </p:nvSpPr>
          <p:spPr>
            <a:xfrm>
              <a:off x="6267238" y="3106660"/>
              <a:ext cx="2127300" cy="747300"/>
            </a:xfrm>
            <a:prstGeom prst="rect">
              <a:avLst/>
            </a:prstGeom>
            <a:noFill/>
            <a:ln>
              <a:noFill/>
            </a:ln>
          </p:spPr>
          <p:txBody>
            <a:bodyPr wrap="square" lIns="68550" tIns="68550" rIns="68550" bIns="68550" anchor="ctr" anchorCtr="0">
              <a:noAutofit/>
            </a:bodyPr>
            <a:lstStyle/>
            <a:p>
              <a:pPr marL="0" marR="0" lvl="0" indent="0" algn="l" rtl="0">
                <a:lnSpc>
                  <a:spcPct val="115000"/>
                </a:lnSpc>
                <a:spcBef>
                  <a:spcPts val="0"/>
                </a:spcBef>
                <a:spcAft>
                  <a:spcPts val="0"/>
                </a:spcAft>
                <a:buNone/>
              </a:pPr>
              <a:r>
                <a:rPr lang="en-US" sz="2400">
                  <a:solidFill>
                    <a:srgbClr val="666666"/>
                  </a:solidFill>
                  <a:latin typeface="Calibri"/>
                  <a:ea typeface="Calibri"/>
                  <a:cs typeface="Calibri"/>
                  <a:sym typeface="Calibri"/>
                </a:rPr>
                <a:t>Process</a:t>
              </a:r>
              <a:r>
                <a:rPr lang="en-US" sz="800">
                  <a:solidFill>
                    <a:srgbClr val="666666"/>
                  </a:solidFill>
                  <a:latin typeface="Calibri"/>
                  <a:ea typeface="Calibri"/>
                  <a:cs typeface="Calibri"/>
                  <a:sym typeface="Calibri"/>
                </a:rPr>
                <a:t> </a:t>
              </a:r>
            </a:p>
          </p:txBody>
        </p:sp>
        <p:cxnSp>
          <p:nvCxnSpPr>
            <p:cNvPr id="671" name="Shape 671"/>
            <p:cNvCxnSpPr/>
            <p:nvPr/>
          </p:nvCxnSpPr>
          <p:spPr>
            <a:xfrm>
              <a:off x="5574150" y="3449448"/>
              <a:ext cx="609300" cy="0"/>
            </a:xfrm>
            <a:prstGeom prst="straightConnector1">
              <a:avLst/>
            </a:prstGeom>
            <a:noFill/>
            <a:ln w="9525" cap="flat" cmpd="sng">
              <a:solidFill>
                <a:srgbClr val="434343"/>
              </a:solidFill>
              <a:prstDash val="solid"/>
              <a:round/>
              <a:headEnd type="none" w="med" len="med"/>
              <a:tailEnd type="none" w="med" len="med"/>
            </a:ln>
          </p:spPr>
        </p:cxnSp>
        <p:sp>
          <p:nvSpPr>
            <p:cNvPr id="672" name="Shape 672"/>
            <p:cNvSpPr/>
            <p:nvPr/>
          </p:nvSpPr>
          <p:spPr>
            <a:xfrm>
              <a:off x="6086653" y="3369559"/>
              <a:ext cx="198600" cy="198300"/>
            </a:xfrm>
            <a:prstGeom prst="ellipse">
              <a:avLst/>
            </a:prstGeom>
            <a:solidFill>
              <a:srgbClr val="434343"/>
            </a:solidFill>
            <a:ln>
              <a:noFill/>
            </a:ln>
          </p:spPr>
          <p:txBody>
            <a:bodyPr wrap="square" lIns="68550" tIns="68550" rIns="68550" bIns="68550" anchor="ctr" anchorCtr="0">
              <a:noAutofit/>
            </a:bodyPr>
            <a:lstStyle/>
            <a:p>
              <a:pPr marL="0" marR="0" lvl="0" indent="0" algn="l" rtl="0">
                <a:spcBef>
                  <a:spcPts val="0"/>
                </a:spcBef>
                <a:spcAft>
                  <a:spcPts val="0"/>
                </a:spcAft>
                <a:buNone/>
              </a:pPr>
              <a:endParaRPr sz="800">
                <a:solidFill>
                  <a:srgbClr val="FFFFFF"/>
                </a:solidFill>
                <a:latin typeface="Calibri"/>
                <a:ea typeface="Calibri"/>
                <a:cs typeface="Calibri"/>
                <a:sym typeface="Calibri"/>
              </a:endParaRPr>
            </a:p>
          </p:txBody>
        </p:sp>
        <p:sp>
          <p:nvSpPr>
            <p:cNvPr id="673" name="Shape 673"/>
            <p:cNvSpPr txBox="1"/>
            <p:nvPr/>
          </p:nvSpPr>
          <p:spPr>
            <a:xfrm>
              <a:off x="6062203" y="3292991"/>
              <a:ext cx="247500" cy="351435"/>
            </a:xfrm>
            <a:prstGeom prst="rect">
              <a:avLst/>
            </a:prstGeom>
            <a:noFill/>
            <a:ln>
              <a:noFill/>
            </a:ln>
          </p:spPr>
          <p:txBody>
            <a:bodyPr wrap="square" lIns="68550" tIns="68550" rIns="68550" bIns="68550" anchor="t" anchorCtr="0">
              <a:noAutofit/>
            </a:bodyPr>
            <a:lstStyle/>
            <a:p>
              <a:pPr marL="0" marR="0" lvl="0" indent="0" algn="ctr" rtl="0">
                <a:spcBef>
                  <a:spcPts val="0"/>
                </a:spcBef>
                <a:spcAft>
                  <a:spcPts val="0"/>
                </a:spcAft>
                <a:buNone/>
              </a:pPr>
              <a:r>
                <a:rPr lang="en-US" sz="800" b="1">
                  <a:solidFill>
                    <a:srgbClr val="FFFFFF"/>
                  </a:solidFill>
                  <a:latin typeface="Calibri"/>
                  <a:ea typeface="Calibri"/>
                  <a:cs typeface="Calibri"/>
                  <a:sym typeface="Calibri"/>
                </a:rPr>
                <a:t>5</a:t>
              </a:r>
            </a:p>
          </p:txBody>
        </p:sp>
      </p:grpSp>
      <p:sp>
        <p:nvSpPr>
          <p:cNvPr id="674" name="Shape 674"/>
          <p:cNvSpPr txBox="1"/>
          <p:nvPr/>
        </p:nvSpPr>
        <p:spPr>
          <a:xfrm>
            <a:off x="6120236" y="2708337"/>
            <a:ext cx="2799712" cy="878572"/>
          </a:xfrm>
          <a:prstGeom prst="rect">
            <a:avLst/>
          </a:prstGeom>
          <a:noFill/>
          <a:ln>
            <a:noFill/>
          </a:ln>
        </p:spPr>
        <p:txBody>
          <a:bodyPr wrap="square" lIns="68550" tIns="68550" rIns="68550" bIns="68550" anchor="t" anchorCtr="0">
            <a:noAutofit/>
          </a:bodyPr>
          <a:lstStyle/>
          <a:p>
            <a:pPr marL="0" marR="0" lvl="0" indent="0" algn="l" rtl="0">
              <a:spcBef>
                <a:spcPts val="0"/>
              </a:spcBef>
              <a:spcAft>
                <a:spcPts val="0"/>
              </a:spcAft>
              <a:buNone/>
            </a:pPr>
            <a:r>
              <a:rPr lang="en-US" sz="2400">
                <a:solidFill>
                  <a:srgbClr val="666666"/>
                </a:solidFill>
                <a:latin typeface="Calibri"/>
                <a:ea typeface="Calibri"/>
                <a:cs typeface="Calibri"/>
                <a:sym typeface="Calibri"/>
              </a:rPr>
              <a:t>Relations, SLAs, Authority</a:t>
            </a:r>
          </a:p>
        </p:txBody>
      </p:sp>
      <p:cxnSp>
        <p:nvCxnSpPr>
          <p:cNvPr id="675" name="Shape 675"/>
          <p:cNvCxnSpPr/>
          <p:nvPr/>
        </p:nvCxnSpPr>
        <p:spPr>
          <a:xfrm rot="10800000" flipH="1">
            <a:off x="5022598" y="3168221"/>
            <a:ext cx="990726" cy="23901"/>
          </a:xfrm>
          <a:prstGeom prst="straightConnector1">
            <a:avLst/>
          </a:prstGeom>
          <a:noFill/>
          <a:ln w="9525" cap="flat" cmpd="sng">
            <a:solidFill>
              <a:srgbClr val="434343"/>
            </a:solidFill>
            <a:prstDash val="solid"/>
            <a:round/>
            <a:headEnd type="none" w="med" len="med"/>
            <a:tailEnd type="none" w="med" len="med"/>
          </a:ln>
        </p:spPr>
      </p:cxnSp>
      <p:grpSp>
        <p:nvGrpSpPr>
          <p:cNvPr id="676" name="Shape 676"/>
          <p:cNvGrpSpPr/>
          <p:nvPr/>
        </p:nvGrpSpPr>
        <p:grpSpPr>
          <a:xfrm>
            <a:off x="5958115" y="3054572"/>
            <a:ext cx="236092" cy="257653"/>
            <a:chOff x="6225539" y="3536319"/>
            <a:chExt cx="236092" cy="257653"/>
          </a:xfrm>
        </p:grpSpPr>
        <p:sp>
          <p:nvSpPr>
            <p:cNvPr id="677" name="Shape 677"/>
            <p:cNvSpPr/>
            <p:nvPr/>
          </p:nvSpPr>
          <p:spPr>
            <a:xfrm>
              <a:off x="6269110" y="3590783"/>
              <a:ext cx="148950" cy="148725"/>
            </a:xfrm>
            <a:prstGeom prst="ellipse">
              <a:avLst/>
            </a:prstGeom>
            <a:solidFill>
              <a:srgbClr val="434343"/>
            </a:solidFill>
            <a:ln>
              <a:noFill/>
            </a:ln>
          </p:spPr>
          <p:txBody>
            <a:bodyPr wrap="square" lIns="68550" tIns="68550" rIns="68550" bIns="68550" anchor="ctr" anchorCtr="0">
              <a:noAutofit/>
            </a:bodyPr>
            <a:lstStyle/>
            <a:p>
              <a:pPr marL="0" marR="0" lvl="0" indent="0" algn="l" rtl="0">
                <a:spcBef>
                  <a:spcPts val="0"/>
                </a:spcBef>
                <a:spcAft>
                  <a:spcPts val="0"/>
                </a:spcAft>
                <a:buNone/>
              </a:pPr>
              <a:endParaRPr sz="600">
                <a:solidFill>
                  <a:srgbClr val="FFFFFF"/>
                </a:solidFill>
                <a:latin typeface="Calibri"/>
                <a:ea typeface="Calibri"/>
                <a:cs typeface="Calibri"/>
                <a:sym typeface="Calibri"/>
              </a:endParaRPr>
            </a:p>
          </p:txBody>
        </p:sp>
        <p:sp>
          <p:nvSpPr>
            <p:cNvPr id="678" name="Shape 678"/>
            <p:cNvSpPr txBox="1"/>
            <p:nvPr/>
          </p:nvSpPr>
          <p:spPr>
            <a:xfrm>
              <a:off x="6225539" y="3536319"/>
              <a:ext cx="236092" cy="257653"/>
            </a:xfrm>
            <a:prstGeom prst="rect">
              <a:avLst/>
            </a:prstGeom>
            <a:noFill/>
            <a:ln>
              <a:noFill/>
            </a:ln>
          </p:spPr>
          <p:txBody>
            <a:bodyPr wrap="square" lIns="68550" tIns="68550" rIns="68550" bIns="68550" anchor="t" anchorCtr="0">
              <a:noAutofit/>
            </a:bodyPr>
            <a:lstStyle/>
            <a:p>
              <a:pPr marL="0" marR="0" lvl="0" indent="0" algn="ctr" rtl="0">
                <a:spcBef>
                  <a:spcPts val="0"/>
                </a:spcBef>
                <a:spcAft>
                  <a:spcPts val="0"/>
                </a:spcAft>
                <a:buNone/>
              </a:pPr>
              <a:r>
                <a:rPr lang="en-US" sz="800" b="1">
                  <a:solidFill>
                    <a:srgbClr val="FFFFFF"/>
                  </a:solidFill>
                  <a:latin typeface="Calibri"/>
                  <a:ea typeface="Calibri"/>
                  <a:cs typeface="Calibri"/>
                  <a:sym typeface="Calibri"/>
                </a:rPr>
                <a:t>3</a:t>
              </a:r>
            </a:p>
          </p:txBody>
        </p:sp>
      </p:grpSp>
      <p:grpSp>
        <p:nvGrpSpPr>
          <p:cNvPr id="679" name="Shape 679"/>
          <p:cNvGrpSpPr/>
          <p:nvPr/>
        </p:nvGrpSpPr>
        <p:grpSpPr>
          <a:xfrm>
            <a:off x="4535475" y="1786787"/>
            <a:ext cx="4506858" cy="761755"/>
            <a:chOff x="4200297" y="2164786"/>
            <a:chExt cx="6009143" cy="1015672"/>
          </a:xfrm>
        </p:grpSpPr>
        <p:cxnSp>
          <p:nvCxnSpPr>
            <p:cNvPr id="680" name="Shape 680"/>
            <p:cNvCxnSpPr/>
            <p:nvPr/>
          </p:nvCxnSpPr>
          <p:spPr>
            <a:xfrm flipV="1">
              <a:off x="4200297" y="2866180"/>
              <a:ext cx="1983153" cy="64645"/>
            </a:xfrm>
            <a:prstGeom prst="straightConnector1">
              <a:avLst/>
            </a:prstGeom>
            <a:noFill/>
            <a:ln w="9525" cap="flat" cmpd="sng">
              <a:solidFill>
                <a:srgbClr val="434343"/>
              </a:solidFill>
              <a:prstDash val="solid"/>
              <a:round/>
              <a:headEnd type="none" w="med" len="med"/>
              <a:tailEnd type="none" w="med" len="med"/>
            </a:ln>
          </p:spPr>
        </p:cxnSp>
        <p:sp>
          <p:nvSpPr>
            <p:cNvPr id="681" name="Shape 681"/>
            <p:cNvSpPr txBox="1"/>
            <p:nvPr/>
          </p:nvSpPr>
          <p:spPr>
            <a:xfrm>
              <a:off x="6376254" y="2164786"/>
              <a:ext cx="3833186" cy="1015672"/>
            </a:xfrm>
            <a:prstGeom prst="rect">
              <a:avLst/>
            </a:prstGeom>
            <a:noFill/>
            <a:ln>
              <a:noFill/>
            </a:ln>
          </p:spPr>
          <p:txBody>
            <a:bodyPr wrap="square" lIns="68550" tIns="68550" rIns="68550" bIns="68550" anchor="t" anchorCtr="0">
              <a:noAutofit/>
            </a:bodyPr>
            <a:lstStyle/>
            <a:p>
              <a:pPr marL="0" marR="0" lvl="0" indent="0" algn="l" rtl="0">
                <a:spcBef>
                  <a:spcPts val="0"/>
                </a:spcBef>
                <a:spcAft>
                  <a:spcPts val="0"/>
                </a:spcAft>
                <a:buNone/>
              </a:pPr>
              <a:r>
                <a:rPr lang="en-US" sz="2400">
                  <a:solidFill>
                    <a:srgbClr val="666666"/>
                  </a:solidFill>
                  <a:latin typeface="Calibri"/>
                  <a:ea typeface="Calibri"/>
                  <a:cs typeface="Calibri"/>
                  <a:sym typeface="Calibri"/>
                </a:rPr>
                <a:t>Budapest convention, Standards</a:t>
              </a:r>
            </a:p>
          </p:txBody>
        </p:sp>
        <p:sp>
          <p:nvSpPr>
            <p:cNvPr id="682" name="Shape 682"/>
            <p:cNvSpPr/>
            <p:nvPr/>
          </p:nvSpPr>
          <p:spPr>
            <a:xfrm>
              <a:off x="6119452" y="2807705"/>
              <a:ext cx="198600" cy="198300"/>
            </a:xfrm>
            <a:prstGeom prst="ellipse">
              <a:avLst/>
            </a:prstGeom>
            <a:solidFill>
              <a:srgbClr val="434343"/>
            </a:solidFill>
            <a:ln>
              <a:noFill/>
            </a:ln>
          </p:spPr>
          <p:txBody>
            <a:bodyPr wrap="square" lIns="68550" tIns="68550" rIns="68550" bIns="68550" anchor="ctr" anchorCtr="0">
              <a:noAutofit/>
            </a:bodyPr>
            <a:lstStyle/>
            <a:p>
              <a:pPr marL="0" marR="0" lvl="0" indent="0" algn="l" rtl="0">
                <a:spcBef>
                  <a:spcPts val="0"/>
                </a:spcBef>
                <a:spcAft>
                  <a:spcPts val="0"/>
                </a:spcAft>
                <a:buNone/>
              </a:pPr>
              <a:endParaRPr sz="800">
                <a:solidFill>
                  <a:srgbClr val="FFFFFF"/>
                </a:solidFill>
                <a:latin typeface="Calibri"/>
                <a:ea typeface="Calibri"/>
                <a:cs typeface="Calibri"/>
                <a:sym typeface="Calibri"/>
              </a:endParaRPr>
            </a:p>
          </p:txBody>
        </p:sp>
        <p:sp>
          <p:nvSpPr>
            <p:cNvPr id="683" name="Shape 683"/>
            <p:cNvSpPr txBox="1"/>
            <p:nvPr/>
          </p:nvSpPr>
          <p:spPr>
            <a:xfrm>
              <a:off x="6074713" y="2717974"/>
              <a:ext cx="288077" cy="377761"/>
            </a:xfrm>
            <a:prstGeom prst="rect">
              <a:avLst/>
            </a:prstGeom>
            <a:noFill/>
            <a:ln>
              <a:noFill/>
            </a:ln>
          </p:spPr>
          <p:txBody>
            <a:bodyPr wrap="square" lIns="68550" tIns="68550" rIns="68550" bIns="68550" anchor="t" anchorCtr="0">
              <a:noAutofit/>
            </a:bodyPr>
            <a:lstStyle/>
            <a:p>
              <a:pPr marL="0" marR="0" lvl="0" indent="0" algn="ctr" rtl="0">
                <a:spcBef>
                  <a:spcPts val="0"/>
                </a:spcBef>
                <a:spcAft>
                  <a:spcPts val="0"/>
                </a:spcAft>
                <a:buNone/>
              </a:pPr>
              <a:r>
                <a:rPr lang="en-US" sz="1000" b="1">
                  <a:solidFill>
                    <a:srgbClr val="FFFFFF"/>
                  </a:solidFill>
                  <a:latin typeface="Calibri"/>
                  <a:ea typeface="Calibri"/>
                  <a:cs typeface="Calibri"/>
                  <a:sym typeface="Calibri"/>
                </a:rPr>
                <a:t>1</a:t>
              </a:r>
            </a:p>
          </p:txBody>
        </p:sp>
      </p:grpSp>
      <p:grpSp>
        <p:nvGrpSpPr>
          <p:cNvPr id="684" name="Shape 684"/>
          <p:cNvGrpSpPr/>
          <p:nvPr/>
        </p:nvGrpSpPr>
        <p:grpSpPr>
          <a:xfrm>
            <a:off x="-66106" y="3312225"/>
            <a:ext cx="3510146" cy="478057"/>
            <a:chOff x="-914399" y="2400286"/>
            <a:chExt cx="4680194" cy="637409"/>
          </a:xfrm>
        </p:grpSpPr>
        <p:cxnSp>
          <p:nvCxnSpPr>
            <p:cNvPr id="685" name="Shape 685"/>
            <p:cNvCxnSpPr/>
            <p:nvPr/>
          </p:nvCxnSpPr>
          <p:spPr>
            <a:xfrm rot="10800000">
              <a:off x="2915895" y="2879975"/>
              <a:ext cx="849900" cy="0"/>
            </a:xfrm>
            <a:prstGeom prst="straightConnector1">
              <a:avLst/>
            </a:prstGeom>
            <a:noFill/>
            <a:ln w="9525" cap="flat" cmpd="sng">
              <a:solidFill>
                <a:srgbClr val="434343"/>
              </a:solidFill>
              <a:prstDash val="solid"/>
              <a:round/>
              <a:headEnd type="none" w="med" len="med"/>
              <a:tailEnd type="none" w="med" len="med"/>
            </a:ln>
          </p:spPr>
        </p:cxnSp>
        <p:sp>
          <p:nvSpPr>
            <p:cNvPr id="686" name="Shape 686"/>
            <p:cNvSpPr txBox="1"/>
            <p:nvPr/>
          </p:nvSpPr>
          <p:spPr>
            <a:xfrm>
              <a:off x="-914399" y="2400286"/>
              <a:ext cx="3864074" cy="594372"/>
            </a:xfrm>
            <a:prstGeom prst="rect">
              <a:avLst/>
            </a:prstGeom>
            <a:noFill/>
            <a:ln>
              <a:noFill/>
            </a:ln>
          </p:spPr>
          <p:txBody>
            <a:bodyPr wrap="square" lIns="68550" tIns="68550" rIns="68550" bIns="68550" anchor="ctr" anchorCtr="0">
              <a:noAutofit/>
            </a:bodyPr>
            <a:lstStyle/>
            <a:p>
              <a:pPr marL="0" marR="0" lvl="0" indent="0" algn="ctr" rtl="0">
                <a:spcBef>
                  <a:spcPts val="0"/>
                </a:spcBef>
                <a:spcAft>
                  <a:spcPts val="0"/>
                </a:spcAft>
                <a:buNone/>
              </a:pPr>
              <a:endParaRPr lang="en-US" sz="2400" dirty="0">
                <a:solidFill>
                  <a:srgbClr val="666666"/>
                </a:solidFill>
                <a:latin typeface="Calibri"/>
                <a:ea typeface="Calibri"/>
                <a:cs typeface="Calibri"/>
                <a:sym typeface="Calibri"/>
              </a:endParaRPr>
            </a:p>
            <a:p>
              <a:pPr marL="0" marR="0" lvl="0" indent="0" algn="ctr" rtl="0">
                <a:spcBef>
                  <a:spcPts val="0"/>
                </a:spcBef>
                <a:spcAft>
                  <a:spcPts val="0"/>
                </a:spcAft>
                <a:buNone/>
              </a:pPr>
              <a:r>
                <a:rPr lang="en-US" sz="2400" dirty="0">
                  <a:solidFill>
                    <a:srgbClr val="666666"/>
                  </a:solidFill>
                  <a:latin typeface="Calibri"/>
                  <a:ea typeface="Calibri"/>
                  <a:cs typeface="Calibri"/>
                  <a:sym typeface="Calibri"/>
                </a:rPr>
                <a:t>Interaction with host Organization</a:t>
              </a:r>
            </a:p>
          </p:txBody>
        </p:sp>
        <p:sp>
          <p:nvSpPr>
            <p:cNvPr id="687" name="Shape 687"/>
            <p:cNvSpPr/>
            <p:nvPr/>
          </p:nvSpPr>
          <p:spPr>
            <a:xfrm>
              <a:off x="2874851" y="2780836"/>
              <a:ext cx="198600" cy="198300"/>
            </a:xfrm>
            <a:prstGeom prst="ellipse">
              <a:avLst/>
            </a:prstGeom>
            <a:solidFill>
              <a:srgbClr val="434343"/>
            </a:solidFill>
            <a:ln>
              <a:noFill/>
            </a:ln>
          </p:spPr>
          <p:txBody>
            <a:bodyPr wrap="square" lIns="68550" tIns="68550" rIns="68550" bIns="68550" anchor="ctr" anchorCtr="0">
              <a:noAutofit/>
            </a:bodyPr>
            <a:lstStyle/>
            <a:p>
              <a:pPr marL="0" marR="0" lvl="0" indent="0" algn="l" rtl="0">
                <a:spcBef>
                  <a:spcPts val="0"/>
                </a:spcBef>
                <a:spcAft>
                  <a:spcPts val="0"/>
                </a:spcAft>
                <a:buNone/>
              </a:pPr>
              <a:endParaRPr sz="800">
                <a:solidFill>
                  <a:srgbClr val="FFFFFF"/>
                </a:solidFill>
                <a:latin typeface="Calibri"/>
                <a:ea typeface="Calibri"/>
                <a:cs typeface="Calibri"/>
                <a:sym typeface="Calibri"/>
              </a:endParaRPr>
            </a:p>
          </p:txBody>
        </p:sp>
        <p:sp>
          <p:nvSpPr>
            <p:cNvPr id="688" name="Shape 688"/>
            <p:cNvSpPr txBox="1"/>
            <p:nvPr/>
          </p:nvSpPr>
          <p:spPr>
            <a:xfrm>
              <a:off x="2849841" y="2724795"/>
              <a:ext cx="247500" cy="312900"/>
            </a:xfrm>
            <a:prstGeom prst="rect">
              <a:avLst/>
            </a:prstGeom>
            <a:noFill/>
            <a:ln>
              <a:noFill/>
            </a:ln>
          </p:spPr>
          <p:txBody>
            <a:bodyPr wrap="square" lIns="68550" tIns="68550" rIns="68550" bIns="68550" anchor="t" anchorCtr="0">
              <a:noAutofit/>
            </a:bodyPr>
            <a:lstStyle/>
            <a:p>
              <a:pPr marL="0" marR="0" lvl="0" indent="0" algn="ctr" rtl="0">
                <a:spcBef>
                  <a:spcPts val="0"/>
                </a:spcBef>
                <a:spcAft>
                  <a:spcPts val="0"/>
                </a:spcAft>
                <a:buNone/>
              </a:pPr>
              <a:r>
                <a:rPr lang="en-US" sz="800" b="1">
                  <a:solidFill>
                    <a:srgbClr val="FFFFFF"/>
                  </a:solidFill>
                  <a:latin typeface="Calibri"/>
                  <a:ea typeface="Calibri"/>
                  <a:cs typeface="Calibri"/>
                  <a:sym typeface="Calibri"/>
                </a:rPr>
                <a:t>4</a:t>
              </a:r>
            </a:p>
          </p:txBody>
        </p:sp>
      </p:grpSp>
      <p:grpSp>
        <p:nvGrpSpPr>
          <p:cNvPr id="689" name="Shape 689"/>
          <p:cNvGrpSpPr/>
          <p:nvPr/>
        </p:nvGrpSpPr>
        <p:grpSpPr>
          <a:xfrm>
            <a:off x="1149076" y="2539636"/>
            <a:ext cx="2774913" cy="487220"/>
            <a:chOff x="744101" y="1672394"/>
            <a:chExt cx="3699884" cy="649627"/>
          </a:xfrm>
        </p:grpSpPr>
        <p:cxnSp>
          <p:nvCxnSpPr>
            <p:cNvPr id="690" name="Shape 690"/>
            <p:cNvCxnSpPr/>
            <p:nvPr/>
          </p:nvCxnSpPr>
          <p:spPr>
            <a:xfrm flipH="1" flipV="1">
              <a:off x="2921301" y="2046050"/>
              <a:ext cx="1522684" cy="9883"/>
            </a:xfrm>
            <a:prstGeom prst="straightConnector1">
              <a:avLst/>
            </a:prstGeom>
            <a:noFill/>
            <a:ln w="9525" cap="flat" cmpd="sng">
              <a:solidFill>
                <a:srgbClr val="434343"/>
              </a:solidFill>
              <a:prstDash val="solid"/>
              <a:round/>
              <a:headEnd type="none" w="med" len="med"/>
              <a:tailEnd type="none" w="med" len="med"/>
            </a:ln>
          </p:spPr>
        </p:cxnSp>
        <p:sp>
          <p:nvSpPr>
            <p:cNvPr id="691" name="Shape 691"/>
            <p:cNvSpPr txBox="1"/>
            <p:nvPr/>
          </p:nvSpPr>
          <p:spPr>
            <a:xfrm>
              <a:off x="744101" y="1672394"/>
              <a:ext cx="2127300" cy="649627"/>
            </a:xfrm>
            <a:prstGeom prst="rect">
              <a:avLst/>
            </a:prstGeom>
            <a:noFill/>
            <a:ln>
              <a:noFill/>
            </a:ln>
          </p:spPr>
          <p:txBody>
            <a:bodyPr wrap="square" lIns="68550" tIns="68550" rIns="68550" bIns="68550" anchor="ctr" anchorCtr="0">
              <a:noAutofit/>
            </a:bodyPr>
            <a:lstStyle/>
            <a:p>
              <a:pPr marL="0" marR="0" lvl="0" indent="0" algn="r" rtl="0">
                <a:lnSpc>
                  <a:spcPct val="115000"/>
                </a:lnSpc>
                <a:spcBef>
                  <a:spcPts val="0"/>
                </a:spcBef>
                <a:spcAft>
                  <a:spcPts val="0"/>
                </a:spcAft>
                <a:buNone/>
              </a:pPr>
              <a:r>
                <a:rPr lang="en-US" sz="2400" dirty="0">
                  <a:solidFill>
                    <a:srgbClr val="666666"/>
                  </a:solidFill>
                  <a:latin typeface="Calibri"/>
                  <a:ea typeface="Calibri"/>
                  <a:cs typeface="Calibri"/>
                  <a:sym typeface="Calibri"/>
                </a:rPr>
                <a:t>Laws</a:t>
              </a:r>
            </a:p>
          </p:txBody>
        </p:sp>
        <p:sp>
          <p:nvSpPr>
            <p:cNvPr id="692" name="Shape 692"/>
            <p:cNvSpPr/>
            <p:nvPr/>
          </p:nvSpPr>
          <p:spPr>
            <a:xfrm>
              <a:off x="2874851" y="1943786"/>
              <a:ext cx="198600" cy="198300"/>
            </a:xfrm>
            <a:prstGeom prst="ellipse">
              <a:avLst/>
            </a:prstGeom>
            <a:solidFill>
              <a:srgbClr val="434343"/>
            </a:solidFill>
            <a:ln>
              <a:noFill/>
            </a:ln>
          </p:spPr>
          <p:txBody>
            <a:bodyPr wrap="square" lIns="68550" tIns="68550" rIns="68550" bIns="68550" anchor="ctr" anchorCtr="0">
              <a:noAutofit/>
            </a:bodyPr>
            <a:lstStyle/>
            <a:p>
              <a:pPr marL="0" marR="0" lvl="0" indent="0" algn="l" rtl="0">
                <a:spcBef>
                  <a:spcPts val="0"/>
                </a:spcBef>
                <a:spcAft>
                  <a:spcPts val="0"/>
                </a:spcAft>
                <a:buNone/>
              </a:pPr>
              <a:endParaRPr sz="800">
                <a:solidFill>
                  <a:srgbClr val="FFFFFF"/>
                </a:solidFill>
                <a:latin typeface="Calibri"/>
                <a:ea typeface="Calibri"/>
                <a:cs typeface="Calibri"/>
                <a:sym typeface="Calibri"/>
              </a:endParaRPr>
            </a:p>
          </p:txBody>
        </p:sp>
        <p:sp>
          <p:nvSpPr>
            <p:cNvPr id="693" name="Shape 693"/>
            <p:cNvSpPr txBox="1"/>
            <p:nvPr/>
          </p:nvSpPr>
          <p:spPr>
            <a:xfrm>
              <a:off x="2849841" y="1887745"/>
              <a:ext cx="247500" cy="312900"/>
            </a:xfrm>
            <a:prstGeom prst="rect">
              <a:avLst/>
            </a:prstGeom>
            <a:noFill/>
            <a:ln>
              <a:noFill/>
            </a:ln>
          </p:spPr>
          <p:txBody>
            <a:bodyPr wrap="square" lIns="68550" tIns="68550" rIns="68550" bIns="68550" anchor="t" anchorCtr="0">
              <a:noAutofit/>
            </a:bodyPr>
            <a:lstStyle/>
            <a:p>
              <a:pPr marL="0" marR="0" lvl="0" indent="0" algn="ctr" rtl="0">
                <a:spcBef>
                  <a:spcPts val="0"/>
                </a:spcBef>
                <a:spcAft>
                  <a:spcPts val="0"/>
                </a:spcAft>
                <a:buNone/>
              </a:pPr>
              <a:r>
                <a:rPr lang="en-US" sz="800" b="1">
                  <a:solidFill>
                    <a:srgbClr val="FFFFFF"/>
                  </a:solidFill>
                  <a:latin typeface="Calibri"/>
                  <a:ea typeface="Calibri"/>
                  <a:cs typeface="Calibri"/>
                  <a:sym typeface="Calibri"/>
                </a:rPr>
                <a:t>2</a:t>
              </a:r>
            </a:p>
          </p:txBody>
        </p:sp>
      </p:grpSp>
      <p:grpSp>
        <p:nvGrpSpPr>
          <p:cNvPr id="694" name="Shape 694"/>
          <p:cNvGrpSpPr/>
          <p:nvPr/>
        </p:nvGrpSpPr>
        <p:grpSpPr>
          <a:xfrm>
            <a:off x="2730220" y="2002840"/>
            <a:ext cx="3274339" cy="3262680"/>
            <a:chOff x="3318063" y="1368287"/>
            <a:chExt cx="2408000" cy="2993481"/>
          </a:xfrm>
        </p:grpSpPr>
        <p:sp>
          <p:nvSpPr>
            <p:cNvPr id="695" name="Shape 695"/>
            <p:cNvSpPr/>
            <p:nvPr/>
          </p:nvSpPr>
          <p:spPr>
            <a:xfrm>
              <a:off x="3595785" y="2775241"/>
              <a:ext cx="1853168" cy="919151"/>
            </a:xfrm>
            <a:custGeom>
              <a:avLst/>
              <a:gdLst/>
              <a:ahLst/>
              <a:cxnLst/>
              <a:rect l="0" t="0" r="0" b="0"/>
              <a:pathLst>
                <a:path w="120000" h="120000" extrusionOk="0">
                  <a:moveTo>
                    <a:pt x="0" y="54717"/>
                  </a:moveTo>
                  <a:lnTo>
                    <a:pt x="60076" y="120000"/>
                  </a:lnTo>
                  <a:lnTo>
                    <a:pt x="120000" y="54717"/>
                  </a:lnTo>
                  <a:lnTo>
                    <a:pt x="60230" y="0"/>
                  </a:lnTo>
                  <a:close/>
                </a:path>
              </a:pathLst>
            </a:custGeom>
            <a:solidFill>
              <a:srgbClr val="D9D9D9"/>
            </a:solidFill>
            <a:ln>
              <a:noFill/>
            </a:ln>
          </p:spPr>
        </p:sp>
        <p:sp>
          <p:nvSpPr>
            <p:cNvPr id="696" name="Shape 696"/>
            <p:cNvSpPr/>
            <p:nvPr/>
          </p:nvSpPr>
          <p:spPr>
            <a:xfrm>
              <a:off x="3318063" y="3194383"/>
              <a:ext cx="1203867" cy="1167385"/>
            </a:xfrm>
            <a:custGeom>
              <a:avLst/>
              <a:gdLst/>
              <a:ahLst/>
              <a:cxnLst/>
              <a:rect l="0" t="0" r="0" b="0"/>
              <a:pathLst>
                <a:path w="120000" h="120000" extrusionOk="0">
                  <a:moveTo>
                    <a:pt x="27620" y="0"/>
                  </a:moveTo>
                  <a:lnTo>
                    <a:pt x="120000" y="50692"/>
                  </a:lnTo>
                  <a:lnTo>
                    <a:pt x="120000" y="120000"/>
                  </a:lnTo>
                  <a:lnTo>
                    <a:pt x="0" y="51263"/>
                  </a:lnTo>
                  <a:close/>
                </a:path>
              </a:pathLst>
            </a:custGeom>
            <a:solidFill>
              <a:srgbClr val="162D0A"/>
            </a:solidFill>
            <a:ln>
              <a:noFill/>
            </a:ln>
          </p:spPr>
        </p:sp>
        <p:sp>
          <p:nvSpPr>
            <p:cNvPr id="697" name="Shape 697"/>
            <p:cNvSpPr/>
            <p:nvPr/>
          </p:nvSpPr>
          <p:spPr>
            <a:xfrm flipH="1">
              <a:off x="4522196" y="3194383"/>
              <a:ext cx="1203867" cy="1167385"/>
            </a:xfrm>
            <a:custGeom>
              <a:avLst/>
              <a:gdLst/>
              <a:ahLst/>
              <a:cxnLst/>
              <a:rect l="0" t="0" r="0" b="0"/>
              <a:pathLst>
                <a:path w="120000" h="120000" extrusionOk="0">
                  <a:moveTo>
                    <a:pt x="27620" y="0"/>
                  </a:moveTo>
                  <a:lnTo>
                    <a:pt x="120000" y="50692"/>
                  </a:lnTo>
                  <a:lnTo>
                    <a:pt x="120000" y="120000"/>
                  </a:lnTo>
                  <a:lnTo>
                    <a:pt x="0" y="51263"/>
                  </a:lnTo>
                  <a:close/>
                </a:path>
              </a:pathLst>
            </a:custGeom>
            <a:solidFill>
              <a:srgbClr val="274E13"/>
            </a:solidFill>
            <a:ln>
              <a:noFill/>
            </a:ln>
          </p:spPr>
        </p:sp>
        <p:sp>
          <p:nvSpPr>
            <p:cNvPr id="698" name="Shape 698"/>
            <p:cNvSpPr/>
            <p:nvPr/>
          </p:nvSpPr>
          <p:spPr>
            <a:xfrm>
              <a:off x="3844034" y="2401368"/>
              <a:ext cx="1356545" cy="672851"/>
            </a:xfrm>
            <a:custGeom>
              <a:avLst/>
              <a:gdLst/>
              <a:ahLst/>
              <a:cxnLst/>
              <a:rect l="0" t="0" r="0" b="0"/>
              <a:pathLst>
                <a:path w="120000" h="120000" extrusionOk="0">
                  <a:moveTo>
                    <a:pt x="0" y="54717"/>
                  </a:moveTo>
                  <a:lnTo>
                    <a:pt x="60076" y="120000"/>
                  </a:lnTo>
                  <a:lnTo>
                    <a:pt x="120000" y="54717"/>
                  </a:lnTo>
                  <a:lnTo>
                    <a:pt x="60230" y="0"/>
                  </a:lnTo>
                  <a:close/>
                </a:path>
              </a:pathLst>
            </a:custGeom>
            <a:solidFill>
              <a:srgbClr val="D9D9D9"/>
            </a:solidFill>
            <a:ln>
              <a:noFill/>
            </a:ln>
          </p:spPr>
        </p:sp>
        <p:sp>
          <p:nvSpPr>
            <p:cNvPr id="699" name="Shape 699"/>
            <p:cNvSpPr/>
            <p:nvPr/>
          </p:nvSpPr>
          <p:spPr>
            <a:xfrm>
              <a:off x="3930892" y="2272397"/>
              <a:ext cx="1175304" cy="581421"/>
            </a:xfrm>
            <a:custGeom>
              <a:avLst/>
              <a:gdLst/>
              <a:ahLst/>
              <a:cxnLst/>
              <a:rect l="0" t="0" r="0" b="0"/>
              <a:pathLst>
                <a:path w="120000" h="120000" extrusionOk="0">
                  <a:moveTo>
                    <a:pt x="0" y="55612"/>
                  </a:moveTo>
                  <a:lnTo>
                    <a:pt x="60060" y="120000"/>
                  </a:lnTo>
                  <a:lnTo>
                    <a:pt x="120000" y="55980"/>
                  </a:lnTo>
                  <a:lnTo>
                    <a:pt x="59939" y="0"/>
                  </a:lnTo>
                  <a:close/>
                </a:path>
              </a:pathLst>
            </a:custGeom>
            <a:solidFill>
              <a:srgbClr val="D9D9D9"/>
            </a:solidFill>
            <a:ln>
              <a:noFill/>
            </a:ln>
          </p:spPr>
        </p:sp>
        <p:sp>
          <p:nvSpPr>
            <p:cNvPr id="700" name="Shape 700"/>
            <p:cNvSpPr/>
            <p:nvPr/>
          </p:nvSpPr>
          <p:spPr>
            <a:xfrm>
              <a:off x="4052837" y="2081437"/>
              <a:ext cx="931314" cy="460727"/>
            </a:xfrm>
            <a:custGeom>
              <a:avLst/>
              <a:gdLst/>
              <a:ahLst/>
              <a:cxnLst/>
              <a:rect l="0" t="0" r="0" b="0"/>
              <a:pathLst>
                <a:path w="120000" h="120000" extrusionOk="0">
                  <a:moveTo>
                    <a:pt x="0" y="54717"/>
                  </a:moveTo>
                  <a:lnTo>
                    <a:pt x="60076" y="120000"/>
                  </a:lnTo>
                  <a:lnTo>
                    <a:pt x="120000" y="54717"/>
                  </a:lnTo>
                  <a:lnTo>
                    <a:pt x="60230" y="0"/>
                  </a:lnTo>
                  <a:close/>
                </a:path>
              </a:pathLst>
            </a:custGeom>
            <a:solidFill>
              <a:srgbClr val="D9D9D9"/>
            </a:solidFill>
            <a:ln>
              <a:noFill/>
            </a:ln>
          </p:spPr>
        </p:sp>
        <p:sp>
          <p:nvSpPr>
            <p:cNvPr id="701" name="Shape 701"/>
            <p:cNvSpPr/>
            <p:nvPr/>
          </p:nvSpPr>
          <p:spPr>
            <a:xfrm>
              <a:off x="4233144" y="1787006"/>
              <a:ext cx="573183" cy="289305"/>
            </a:xfrm>
            <a:custGeom>
              <a:avLst/>
              <a:gdLst/>
              <a:ahLst/>
              <a:cxnLst/>
              <a:rect l="0" t="0" r="0" b="0"/>
              <a:pathLst>
                <a:path w="120000" h="120000" extrusionOk="0">
                  <a:moveTo>
                    <a:pt x="0" y="56348"/>
                  </a:moveTo>
                  <a:lnTo>
                    <a:pt x="59748" y="120000"/>
                  </a:lnTo>
                  <a:lnTo>
                    <a:pt x="120000" y="56348"/>
                  </a:lnTo>
                  <a:lnTo>
                    <a:pt x="60496" y="0"/>
                  </a:lnTo>
                  <a:close/>
                </a:path>
              </a:pathLst>
            </a:custGeom>
            <a:solidFill>
              <a:srgbClr val="D9D9D9"/>
            </a:solidFill>
            <a:ln>
              <a:noFill/>
            </a:ln>
          </p:spPr>
        </p:sp>
        <p:sp>
          <p:nvSpPr>
            <p:cNvPr id="702" name="Shape 702"/>
            <p:cNvSpPr/>
            <p:nvPr/>
          </p:nvSpPr>
          <p:spPr>
            <a:xfrm>
              <a:off x="3640743" y="2708179"/>
              <a:ext cx="881371" cy="854431"/>
            </a:xfrm>
            <a:custGeom>
              <a:avLst/>
              <a:gdLst/>
              <a:ahLst/>
              <a:cxnLst/>
              <a:rect l="0" t="0" r="0" b="0"/>
              <a:pathLst>
                <a:path w="120000" h="120000" extrusionOk="0">
                  <a:moveTo>
                    <a:pt x="27620" y="0"/>
                  </a:moveTo>
                  <a:lnTo>
                    <a:pt x="120000" y="50692"/>
                  </a:lnTo>
                  <a:lnTo>
                    <a:pt x="120000" y="120000"/>
                  </a:lnTo>
                  <a:lnTo>
                    <a:pt x="0" y="51263"/>
                  </a:lnTo>
                  <a:close/>
                </a:path>
              </a:pathLst>
            </a:custGeom>
            <a:gradFill>
              <a:gsLst>
                <a:gs pos="0">
                  <a:srgbClr val="51AB2A"/>
                </a:gs>
                <a:gs pos="100000">
                  <a:srgbClr val="203E13"/>
                </a:gs>
              </a:gsLst>
              <a:lin ang="5400012" scaled="0"/>
            </a:gradFill>
            <a:ln>
              <a:noFill/>
            </a:ln>
          </p:spPr>
        </p:sp>
        <p:sp>
          <p:nvSpPr>
            <p:cNvPr id="703" name="Shape 703"/>
            <p:cNvSpPr/>
            <p:nvPr/>
          </p:nvSpPr>
          <p:spPr>
            <a:xfrm>
              <a:off x="3964720" y="2291507"/>
              <a:ext cx="555203" cy="453658"/>
            </a:xfrm>
            <a:custGeom>
              <a:avLst/>
              <a:gdLst/>
              <a:ahLst/>
              <a:cxnLst/>
              <a:rect l="0" t="0" r="0" b="0"/>
              <a:pathLst>
                <a:path w="120000" h="120000" extrusionOk="0">
                  <a:moveTo>
                    <a:pt x="19230" y="0"/>
                  </a:moveTo>
                  <a:lnTo>
                    <a:pt x="0" y="42490"/>
                  </a:lnTo>
                  <a:lnTo>
                    <a:pt x="120000" y="120000"/>
                  </a:lnTo>
                  <a:lnTo>
                    <a:pt x="120000" y="66300"/>
                  </a:lnTo>
                  <a:close/>
                </a:path>
              </a:pathLst>
            </a:custGeom>
            <a:gradFill>
              <a:gsLst>
                <a:gs pos="0">
                  <a:srgbClr val="FFCA37"/>
                </a:gs>
                <a:gs pos="100000">
                  <a:srgbClr val="AD8107"/>
                </a:gs>
              </a:gsLst>
              <a:lin ang="5400012" scaled="0"/>
            </a:gradFill>
            <a:ln>
              <a:noFill/>
            </a:ln>
          </p:spPr>
        </p:sp>
        <p:sp>
          <p:nvSpPr>
            <p:cNvPr id="704" name="Shape 704"/>
            <p:cNvSpPr/>
            <p:nvPr/>
          </p:nvSpPr>
          <p:spPr>
            <a:xfrm flipH="1">
              <a:off x="4518736" y="2291507"/>
              <a:ext cx="555203" cy="453658"/>
            </a:xfrm>
            <a:custGeom>
              <a:avLst/>
              <a:gdLst/>
              <a:ahLst/>
              <a:cxnLst/>
              <a:rect l="0" t="0" r="0" b="0"/>
              <a:pathLst>
                <a:path w="120000" h="120000" extrusionOk="0">
                  <a:moveTo>
                    <a:pt x="19230" y="0"/>
                  </a:moveTo>
                  <a:lnTo>
                    <a:pt x="0" y="42490"/>
                  </a:lnTo>
                  <a:lnTo>
                    <a:pt x="120000" y="120000"/>
                  </a:lnTo>
                  <a:lnTo>
                    <a:pt x="120000" y="66300"/>
                  </a:lnTo>
                  <a:close/>
                </a:path>
              </a:pathLst>
            </a:custGeom>
            <a:solidFill>
              <a:srgbClr val="F4B400"/>
            </a:solidFill>
            <a:ln>
              <a:noFill/>
            </a:ln>
          </p:spPr>
        </p:sp>
        <p:sp>
          <p:nvSpPr>
            <p:cNvPr id="705" name="Shape 705"/>
            <p:cNvSpPr/>
            <p:nvPr/>
          </p:nvSpPr>
          <p:spPr>
            <a:xfrm>
              <a:off x="4084537" y="1922553"/>
              <a:ext cx="435387" cy="501365"/>
            </a:xfrm>
            <a:custGeom>
              <a:avLst/>
              <a:gdLst/>
              <a:ahLst/>
              <a:cxnLst/>
              <a:rect l="0" t="0" r="0" b="0"/>
              <a:pathLst>
                <a:path w="120000" h="120000" extrusionOk="0">
                  <a:moveTo>
                    <a:pt x="41201" y="0"/>
                  </a:moveTo>
                  <a:lnTo>
                    <a:pt x="120000" y="36763"/>
                  </a:lnTo>
                  <a:lnTo>
                    <a:pt x="120000" y="120000"/>
                  </a:lnTo>
                  <a:lnTo>
                    <a:pt x="0" y="64225"/>
                  </a:lnTo>
                  <a:close/>
                </a:path>
              </a:pathLst>
            </a:custGeom>
            <a:gradFill>
              <a:gsLst>
                <a:gs pos="0">
                  <a:srgbClr val="DCECD5"/>
                </a:gs>
                <a:gs pos="100000">
                  <a:srgbClr val="93BC81"/>
                </a:gs>
              </a:gsLst>
              <a:lin ang="5400012" scaled="0"/>
            </a:gradFill>
            <a:ln>
              <a:noFill/>
            </a:ln>
          </p:spPr>
        </p:sp>
        <p:sp>
          <p:nvSpPr>
            <p:cNvPr id="706" name="Shape 706"/>
            <p:cNvSpPr/>
            <p:nvPr/>
          </p:nvSpPr>
          <p:spPr>
            <a:xfrm flipH="1">
              <a:off x="4518735" y="1922553"/>
              <a:ext cx="435387" cy="501365"/>
            </a:xfrm>
            <a:custGeom>
              <a:avLst/>
              <a:gdLst/>
              <a:ahLst/>
              <a:cxnLst/>
              <a:rect l="0" t="0" r="0" b="0"/>
              <a:pathLst>
                <a:path w="120000" h="120000" extrusionOk="0">
                  <a:moveTo>
                    <a:pt x="41201" y="0"/>
                  </a:moveTo>
                  <a:lnTo>
                    <a:pt x="120000" y="36763"/>
                  </a:lnTo>
                  <a:lnTo>
                    <a:pt x="120000" y="120000"/>
                  </a:lnTo>
                  <a:lnTo>
                    <a:pt x="0" y="64225"/>
                  </a:lnTo>
                  <a:close/>
                </a:path>
              </a:pathLst>
            </a:custGeom>
            <a:solidFill>
              <a:srgbClr val="B6D7A8"/>
            </a:solidFill>
            <a:ln>
              <a:noFill/>
            </a:ln>
          </p:spPr>
        </p:sp>
        <p:sp>
          <p:nvSpPr>
            <p:cNvPr id="707" name="Shape 707"/>
            <p:cNvSpPr/>
            <p:nvPr/>
          </p:nvSpPr>
          <p:spPr>
            <a:xfrm>
              <a:off x="4266040" y="1368287"/>
              <a:ext cx="253884" cy="593119"/>
            </a:xfrm>
            <a:custGeom>
              <a:avLst/>
              <a:gdLst/>
              <a:ahLst/>
              <a:cxnLst/>
              <a:rect l="0" t="0" r="0" b="0"/>
              <a:pathLst>
                <a:path w="120000" h="120000" extrusionOk="0">
                  <a:moveTo>
                    <a:pt x="120000" y="0"/>
                  </a:moveTo>
                  <a:lnTo>
                    <a:pt x="0" y="91431"/>
                  </a:lnTo>
                  <a:lnTo>
                    <a:pt x="120000" y="120000"/>
                  </a:lnTo>
                  <a:close/>
                </a:path>
              </a:pathLst>
            </a:custGeom>
            <a:gradFill>
              <a:gsLst>
                <a:gs pos="0">
                  <a:srgbClr val="D9FE31"/>
                </a:gs>
                <a:gs pos="100000">
                  <a:srgbClr val="88A507"/>
                </a:gs>
              </a:gsLst>
              <a:lin ang="5400012" scaled="0"/>
            </a:gradFill>
            <a:ln>
              <a:noFill/>
            </a:ln>
          </p:spPr>
        </p:sp>
        <p:sp>
          <p:nvSpPr>
            <p:cNvPr id="708" name="Shape 708"/>
            <p:cNvSpPr/>
            <p:nvPr/>
          </p:nvSpPr>
          <p:spPr>
            <a:xfrm flipH="1">
              <a:off x="4518734" y="1368287"/>
              <a:ext cx="253884" cy="593119"/>
            </a:xfrm>
            <a:custGeom>
              <a:avLst/>
              <a:gdLst/>
              <a:ahLst/>
              <a:cxnLst/>
              <a:rect l="0" t="0" r="0" b="0"/>
              <a:pathLst>
                <a:path w="120000" h="120000" extrusionOk="0">
                  <a:moveTo>
                    <a:pt x="120000" y="0"/>
                  </a:moveTo>
                  <a:lnTo>
                    <a:pt x="0" y="91431"/>
                  </a:lnTo>
                  <a:lnTo>
                    <a:pt x="120000" y="120000"/>
                  </a:lnTo>
                  <a:close/>
                </a:path>
              </a:pathLst>
            </a:custGeom>
            <a:solidFill>
              <a:schemeClr val="accent6"/>
            </a:solidFill>
            <a:ln>
              <a:noFill/>
            </a:ln>
          </p:spPr>
        </p:sp>
        <p:sp>
          <p:nvSpPr>
            <p:cNvPr id="709" name="Shape 709"/>
            <p:cNvSpPr/>
            <p:nvPr/>
          </p:nvSpPr>
          <p:spPr>
            <a:xfrm>
              <a:off x="3877348" y="2290728"/>
              <a:ext cx="642683" cy="657851"/>
            </a:xfrm>
            <a:custGeom>
              <a:avLst/>
              <a:gdLst/>
              <a:ahLst/>
              <a:cxnLst/>
              <a:rect l="0" t="0" r="0" b="0"/>
              <a:pathLst>
                <a:path w="120000" h="120000" extrusionOk="0">
                  <a:moveTo>
                    <a:pt x="32960" y="0"/>
                  </a:moveTo>
                  <a:lnTo>
                    <a:pt x="0" y="56971"/>
                  </a:lnTo>
                  <a:lnTo>
                    <a:pt x="120000" y="120000"/>
                  </a:lnTo>
                  <a:lnTo>
                    <a:pt x="120000" y="45137"/>
                  </a:lnTo>
                  <a:close/>
                </a:path>
              </a:pathLst>
            </a:custGeom>
            <a:gradFill>
              <a:gsLst>
                <a:gs pos="0">
                  <a:srgbClr val="00C120"/>
                </a:gs>
                <a:gs pos="100000">
                  <a:srgbClr val="033C0C"/>
                </a:gs>
              </a:gsLst>
              <a:lin ang="5400012" scaled="0"/>
            </a:gradFill>
            <a:ln>
              <a:noFill/>
            </a:ln>
          </p:spPr>
        </p:sp>
        <p:sp>
          <p:nvSpPr>
            <p:cNvPr id="710" name="Shape 710"/>
            <p:cNvSpPr/>
            <p:nvPr/>
          </p:nvSpPr>
          <p:spPr>
            <a:xfrm flipH="1">
              <a:off x="4518572" y="2291772"/>
              <a:ext cx="642683" cy="657851"/>
            </a:xfrm>
            <a:custGeom>
              <a:avLst/>
              <a:gdLst/>
              <a:ahLst/>
              <a:cxnLst/>
              <a:rect l="0" t="0" r="0" b="0"/>
              <a:pathLst>
                <a:path w="120000" h="120000" extrusionOk="0">
                  <a:moveTo>
                    <a:pt x="32960" y="0"/>
                  </a:moveTo>
                  <a:lnTo>
                    <a:pt x="0" y="56971"/>
                  </a:lnTo>
                  <a:lnTo>
                    <a:pt x="120000" y="120000"/>
                  </a:lnTo>
                  <a:lnTo>
                    <a:pt x="120000" y="45137"/>
                  </a:lnTo>
                  <a:close/>
                </a:path>
              </a:pathLst>
            </a:custGeom>
            <a:solidFill>
              <a:srgbClr val="6AA84F"/>
            </a:solidFill>
            <a:ln>
              <a:noFill/>
            </a:ln>
          </p:spPr>
        </p:sp>
        <p:sp>
          <p:nvSpPr>
            <p:cNvPr id="711" name="Shape 711"/>
            <p:cNvSpPr/>
            <p:nvPr/>
          </p:nvSpPr>
          <p:spPr>
            <a:xfrm flipH="1">
              <a:off x="4522009" y="2708179"/>
              <a:ext cx="881371" cy="854431"/>
            </a:xfrm>
            <a:custGeom>
              <a:avLst/>
              <a:gdLst/>
              <a:ahLst/>
              <a:cxnLst/>
              <a:rect l="0" t="0" r="0" b="0"/>
              <a:pathLst>
                <a:path w="120000" h="120000" extrusionOk="0">
                  <a:moveTo>
                    <a:pt x="27620" y="0"/>
                  </a:moveTo>
                  <a:lnTo>
                    <a:pt x="120000" y="50692"/>
                  </a:lnTo>
                  <a:lnTo>
                    <a:pt x="120000" y="120000"/>
                  </a:lnTo>
                  <a:lnTo>
                    <a:pt x="0" y="51263"/>
                  </a:lnTo>
                  <a:close/>
                </a:path>
              </a:pathLst>
            </a:custGeom>
            <a:solidFill>
              <a:srgbClr val="38761D"/>
            </a:solidFill>
            <a:ln>
              <a:noFill/>
            </a:ln>
          </p:spPr>
        </p:sp>
      </p:grpSp>
      <p:sp>
        <p:nvSpPr>
          <p:cNvPr id="712" name="Shape 712"/>
          <p:cNvSpPr txBox="1">
            <a:spLocks noGrp="1"/>
          </p:cNvSpPr>
          <p:nvPr>
            <p:ph type="title"/>
          </p:nvPr>
        </p:nvSpPr>
        <p:spPr>
          <a:xfrm>
            <a:off x="457200" y="365126"/>
            <a:ext cx="8292704" cy="879475"/>
          </a:xfrm>
          <a:prstGeom prst="rect">
            <a:avLst/>
          </a:prstGeom>
          <a:noFill/>
          <a:ln>
            <a:noFill/>
          </a:ln>
        </p:spPr>
        <p:txBody>
          <a:bodyPr wrap="square" lIns="91425" tIns="91425" rIns="91425" bIns="91425" anchor="ctr" anchorCtr="0">
            <a:noAutofit/>
          </a:bodyPr>
          <a:lstStyle/>
          <a:p>
            <a:pPr marL="0" marR="0" lvl="0" indent="-88900" algn="l" rtl="0">
              <a:lnSpc>
                <a:spcPct val="90000"/>
              </a:lnSpc>
              <a:spcBef>
                <a:spcPts val="0"/>
              </a:spcBef>
              <a:spcAft>
                <a:spcPts val="0"/>
              </a:spcAft>
              <a:buClr>
                <a:schemeClr val="dk1"/>
              </a:buClr>
              <a:buSzPts val="1400"/>
              <a:buFont typeface="Lucida Sans"/>
              <a:buNone/>
            </a:pPr>
            <a:r>
              <a:rPr lang="en-US" sz="3000" b="1" i="0" u="none" strike="noStrike" cap="none" dirty="0">
                <a:solidFill>
                  <a:schemeClr val="dk1"/>
                </a:solidFill>
                <a:latin typeface="Calibri"/>
                <a:ea typeface="Calibri"/>
                <a:cs typeface="Calibri"/>
                <a:sym typeface="Calibri"/>
              </a:rPr>
              <a:t>Policy frameworks</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717"/>
        <p:cNvGrpSpPr/>
        <p:nvPr/>
      </p:nvGrpSpPr>
      <p:grpSpPr>
        <a:xfrm>
          <a:off x="0" y="0"/>
          <a:ext cx="0" cy="0"/>
          <a:chOff x="0" y="0"/>
          <a:chExt cx="0" cy="0"/>
        </a:xfrm>
      </p:grpSpPr>
      <p:sp>
        <p:nvSpPr>
          <p:cNvPr id="718" name="Shape 718"/>
          <p:cNvSpPr txBox="1">
            <a:spLocks noGrp="1"/>
          </p:cNvSpPr>
          <p:nvPr>
            <p:ph type="body" idx="1"/>
          </p:nvPr>
        </p:nvSpPr>
        <p:spPr>
          <a:xfrm>
            <a:off x="514350" y="1943100"/>
            <a:ext cx="7772400" cy="3229425"/>
          </a:xfrm>
          <a:prstGeom prst="rect">
            <a:avLst/>
          </a:prstGeom>
          <a:noFill/>
          <a:ln>
            <a:noFill/>
          </a:ln>
        </p:spPr>
        <p:txBody>
          <a:bodyPr wrap="square" lIns="68550" tIns="68550" rIns="68550" bIns="68550" anchor="t" anchorCtr="0">
            <a:noAutofit/>
          </a:bodyPr>
          <a:lstStyle/>
          <a:p>
            <a:pPr marL="342900" marR="0" lvl="0" indent="-304800" algn="l" rtl="0">
              <a:lnSpc>
                <a:spcPct val="114000"/>
              </a:lnSpc>
              <a:spcBef>
                <a:spcPts val="0"/>
              </a:spcBef>
              <a:spcAft>
                <a:spcPts val="0"/>
              </a:spcAft>
              <a:buClr>
                <a:srgbClr val="000000"/>
              </a:buClr>
              <a:buSzPts val="2800"/>
              <a:buFont typeface="Arial"/>
              <a:buChar char="●"/>
            </a:pPr>
            <a:r>
              <a:rPr lang="en-US" sz="2400" b="0" i="0" u="none" strike="noStrike" cap="none" dirty="0">
                <a:solidFill>
                  <a:srgbClr val="000000"/>
                </a:solidFill>
                <a:latin typeface="Calibri"/>
                <a:ea typeface="Calibri"/>
                <a:cs typeface="Calibri"/>
                <a:sym typeface="Calibri"/>
              </a:rPr>
              <a:t>Often not present or only informally documented</a:t>
            </a:r>
          </a:p>
          <a:p>
            <a:pPr marL="342900" marR="0" lvl="0" indent="-304800" algn="l" rtl="0">
              <a:lnSpc>
                <a:spcPct val="114000"/>
              </a:lnSpc>
              <a:spcBef>
                <a:spcPts val="0"/>
              </a:spcBef>
              <a:spcAft>
                <a:spcPts val="0"/>
              </a:spcAft>
              <a:buClr>
                <a:srgbClr val="000000"/>
              </a:buClr>
              <a:buSzPts val="2800"/>
              <a:buFont typeface="Arial"/>
              <a:buChar char="●"/>
            </a:pPr>
            <a:r>
              <a:rPr lang="en-US" sz="2400" b="0" i="0" u="none" strike="noStrike" cap="none" dirty="0">
                <a:solidFill>
                  <a:srgbClr val="000000"/>
                </a:solidFill>
                <a:latin typeface="Calibri"/>
                <a:ea typeface="Calibri"/>
                <a:cs typeface="Calibri"/>
                <a:sym typeface="Calibri"/>
              </a:rPr>
              <a:t>Enhance the capabilities of teams</a:t>
            </a:r>
          </a:p>
          <a:p>
            <a:pPr marL="0" marR="0" lvl="0" indent="-177800" algn="l" rtl="0">
              <a:lnSpc>
                <a:spcPct val="114000"/>
              </a:lnSpc>
              <a:spcBef>
                <a:spcPts val="0"/>
              </a:spcBef>
              <a:spcAft>
                <a:spcPts val="0"/>
              </a:spcAft>
              <a:buClr>
                <a:srgbClr val="F38127"/>
              </a:buClr>
              <a:buSzPts val="2800"/>
              <a:buFont typeface="Arial"/>
              <a:buNone/>
            </a:pPr>
            <a:endParaRPr sz="2400" b="0" i="0" u="none" strike="noStrike" cap="none" dirty="0">
              <a:solidFill>
                <a:srgbClr val="000000"/>
              </a:solidFill>
              <a:latin typeface="Calibri"/>
              <a:ea typeface="Calibri"/>
              <a:cs typeface="Calibri"/>
              <a:sym typeface="Calibri"/>
            </a:endParaRPr>
          </a:p>
          <a:p>
            <a:pPr marL="0" marR="0" lvl="0" indent="-177800" algn="l" rtl="0">
              <a:lnSpc>
                <a:spcPct val="114000"/>
              </a:lnSpc>
              <a:spcBef>
                <a:spcPts val="0"/>
              </a:spcBef>
              <a:spcAft>
                <a:spcPts val="0"/>
              </a:spcAft>
              <a:buClr>
                <a:srgbClr val="F38127"/>
              </a:buClr>
              <a:buSzPts val="2800"/>
              <a:buFont typeface="Arial"/>
              <a:buNone/>
            </a:pPr>
            <a:r>
              <a:rPr lang="en-US" sz="2400" b="0" i="0" u="none" strike="noStrike" cap="none" dirty="0">
                <a:solidFill>
                  <a:srgbClr val="000000"/>
                </a:solidFill>
                <a:latin typeface="Calibri"/>
                <a:ea typeface="Calibri"/>
                <a:cs typeface="Calibri"/>
                <a:sym typeface="Calibri"/>
              </a:rPr>
              <a:t>CSIRT Maturity Model: Processes</a:t>
            </a:r>
          </a:p>
          <a:p>
            <a:pPr marL="342900" marR="0" lvl="0" indent="-177800" algn="l" rtl="0">
              <a:lnSpc>
                <a:spcPct val="114000"/>
              </a:lnSpc>
              <a:spcBef>
                <a:spcPts val="0"/>
              </a:spcBef>
              <a:spcAft>
                <a:spcPts val="0"/>
              </a:spcAft>
              <a:buClr>
                <a:srgbClr val="F38127"/>
              </a:buClr>
              <a:buSzPts val="2800"/>
              <a:buFont typeface="Arial"/>
              <a:buNone/>
            </a:pPr>
            <a:r>
              <a:rPr lang="en-US" sz="2400" b="0" i="1" u="none" strike="noStrike" cap="none" dirty="0">
                <a:solidFill>
                  <a:srgbClr val="000000"/>
                </a:solidFill>
                <a:latin typeface="Calibri"/>
                <a:ea typeface="Calibri"/>
                <a:cs typeface="Calibri"/>
                <a:sym typeface="Calibri"/>
              </a:rPr>
              <a:t>Do we have a clear plan for (political, legal, PR) escalation? Are key processes (detection, resolution, prevention, etc.) well defined and documented? Is there a process for auditing/improving these key processes? </a:t>
            </a:r>
          </a:p>
        </p:txBody>
      </p:sp>
      <p:sp>
        <p:nvSpPr>
          <p:cNvPr id="719" name="Shape 719"/>
          <p:cNvSpPr txBox="1">
            <a:spLocks noGrp="1"/>
          </p:cNvSpPr>
          <p:nvPr>
            <p:ph type="title"/>
          </p:nvPr>
        </p:nvSpPr>
        <p:spPr>
          <a:xfrm>
            <a:off x="457200" y="365126"/>
            <a:ext cx="8292704" cy="879475"/>
          </a:xfrm>
          <a:prstGeom prst="rect">
            <a:avLst/>
          </a:prstGeom>
          <a:noFill/>
          <a:ln>
            <a:noFill/>
          </a:ln>
        </p:spPr>
        <p:txBody>
          <a:bodyPr wrap="square" lIns="91425" tIns="91425" rIns="91425" bIns="91425" anchor="ctr" anchorCtr="0">
            <a:noAutofit/>
          </a:bodyPr>
          <a:lstStyle/>
          <a:p>
            <a:pPr marL="0" marR="0" lvl="0" indent="-88900" algn="l" rtl="0">
              <a:lnSpc>
                <a:spcPct val="90000"/>
              </a:lnSpc>
              <a:spcBef>
                <a:spcPts val="0"/>
              </a:spcBef>
              <a:spcAft>
                <a:spcPts val="0"/>
              </a:spcAft>
              <a:buClr>
                <a:schemeClr val="dk1"/>
              </a:buClr>
              <a:buSzPts val="1400"/>
              <a:buFont typeface="Lucida Sans"/>
              <a:buNone/>
            </a:pPr>
            <a:r>
              <a:rPr lang="en-US" sz="3000" b="1" i="0" u="none" strike="noStrike" cap="none">
                <a:solidFill>
                  <a:schemeClr val="dk1"/>
                </a:solidFill>
                <a:latin typeface="Calibri"/>
                <a:ea typeface="Calibri"/>
                <a:cs typeface="Calibri"/>
                <a:sym typeface="Calibri"/>
              </a:rPr>
              <a:t>Internal policies</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724"/>
        <p:cNvGrpSpPr/>
        <p:nvPr/>
      </p:nvGrpSpPr>
      <p:grpSpPr>
        <a:xfrm>
          <a:off x="0" y="0"/>
          <a:ext cx="0" cy="0"/>
          <a:chOff x="0" y="0"/>
          <a:chExt cx="0" cy="0"/>
        </a:xfrm>
      </p:grpSpPr>
      <p:sp>
        <p:nvSpPr>
          <p:cNvPr id="725" name="Shape 725"/>
          <p:cNvSpPr txBox="1">
            <a:spLocks noGrp="1"/>
          </p:cNvSpPr>
          <p:nvPr>
            <p:ph type="body" idx="1"/>
          </p:nvPr>
        </p:nvSpPr>
        <p:spPr>
          <a:xfrm>
            <a:off x="537882" y="1943100"/>
            <a:ext cx="7806018" cy="3486150"/>
          </a:xfrm>
          <a:prstGeom prst="rect">
            <a:avLst/>
          </a:prstGeom>
          <a:noFill/>
          <a:ln>
            <a:noFill/>
          </a:ln>
        </p:spPr>
        <p:txBody>
          <a:bodyPr wrap="square" lIns="68550" tIns="68550" rIns="68550" bIns="68550" anchor="t" anchorCtr="0">
            <a:noAutofit/>
          </a:bodyPr>
          <a:lstStyle/>
          <a:p>
            <a:pPr marL="342900" marR="0" lvl="0" indent="-304800" algn="l" rtl="0">
              <a:lnSpc>
                <a:spcPct val="114000"/>
              </a:lnSpc>
              <a:spcBef>
                <a:spcPts val="0"/>
              </a:spcBef>
              <a:spcAft>
                <a:spcPts val="0"/>
              </a:spcAft>
              <a:buClr>
                <a:srgbClr val="000000"/>
              </a:buClr>
              <a:buSzPts val="2800"/>
              <a:buFont typeface="Arial"/>
              <a:buChar char="●"/>
            </a:pPr>
            <a:r>
              <a:rPr lang="en-US" sz="2400" b="0" i="0" u="none" strike="noStrike" cap="none">
                <a:solidFill>
                  <a:srgbClr val="000000"/>
                </a:solidFill>
                <a:latin typeface="Calibri"/>
                <a:ea typeface="Calibri"/>
                <a:cs typeface="Calibri"/>
                <a:sym typeface="Calibri"/>
              </a:rPr>
              <a:t>Have always existed</a:t>
            </a:r>
          </a:p>
          <a:p>
            <a:pPr marL="342900" marR="0" lvl="0" indent="-304800" algn="l" rtl="0">
              <a:lnSpc>
                <a:spcPct val="114000"/>
              </a:lnSpc>
              <a:spcBef>
                <a:spcPts val="0"/>
              </a:spcBef>
              <a:spcAft>
                <a:spcPts val="0"/>
              </a:spcAft>
              <a:buClr>
                <a:srgbClr val="000000"/>
              </a:buClr>
              <a:buSzPts val="2800"/>
              <a:buFont typeface="Arial"/>
              <a:buChar char="●"/>
            </a:pPr>
            <a:r>
              <a:rPr lang="en-US" sz="2400" b="0" i="0" u="none" strike="noStrike" cap="none">
                <a:solidFill>
                  <a:srgbClr val="000000"/>
                </a:solidFill>
                <a:latin typeface="Calibri"/>
                <a:ea typeface="Calibri"/>
                <a:cs typeface="Calibri"/>
                <a:sym typeface="Calibri"/>
              </a:rPr>
              <a:t>Are often not suitable for efficient incident response</a:t>
            </a:r>
          </a:p>
          <a:p>
            <a:pPr marL="342900" marR="0" lvl="0" indent="-304800" algn="l" rtl="0">
              <a:lnSpc>
                <a:spcPct val="114000"/>
              </a:lnSpc>
              <a:spcBef>
                <a:spcPts val="0"/>
              </a:spcBef>
              <a:spcAft>
                <a:spcPts val="0"/>
              </a:spcAft>
              <a:buClr>
                <a:srgbClr val="000000"/>
              </a:buClr>
              <a:buSzPts val="2800"/>
              <a:buFont typeface="Arial"/>
              <a:buChar char="●"/>
            </a:pPr>
            <a:r>
              <a:rPr lang="en-US" sz="2400" b="0" i="0" u="none" strike="noStrike" cap="none">
                <a:solidFill>
                  <a:srgbClr val="000000"/>
                </a:solidFill>
                <a:latin typeface="Calibri"/>
                <a:ea typeface="Calibri"/>
                <a:cs typeface="Calibri"/>
                <a:sym typeface="Calibri"/>
              </a:rPr>
              <a:t>Can be made so though</a:t>
            </a:r>
          </a:p>
        </p:txBody>
      </p:sp>
      <p:sp>
        <p:nvSpPr>
          <p:cNvPr id="726" name="Shape 726"/>
          <p:cNvSpPr txBox="1">
            <a:spLocks noGrp="1"/>
          </p:cNvSpPr>
          <p:nvPr>
            <p:ph type="title"/>
          </p:nvPr>
        </p:nvSpPr>
        <p:spPr>
          <a:xfrm>
            <a:off x="457200" y="365126"/>
            <a:ext cx="8292704" cy="879475"/>
          </a:xfrm>
          <a:prstGeom prst="rect">
            <a:avLst/>
          </a:prstGeom>
          <a:noFill/>
          <a:ln>
            <a:noFill/>
          </a:ln>
        </p:spPr>
        <p:txBody>
          <a:bodyPr wrap="square" lIns="91425" tIns="91425" rIns="91425" bIns="91425" anchor="ctr" anchorCtr="0">
            <a:noAutofit/>
          </a:bodyPr>
          <a:lstStyle/>
          <a:p>
            <a:pPr marL="0" marR="0" lvl="0" indent="-88900" algn="l" rtl="0">
              <a:lnSpc>
                <a:spcPct val="90000"/>
              </a:lnSpc>
              <a:spcBef>
                <a:spcPts val="0"/>
              </a:spcBef>
              <a:spcAft>
                <a:spcPts val="0"/>
              </a:spcAft>
              <a:buClr>
                <a:schemeClr val="dk1"/>
              </a:buClr>
              <a:buSzPts val="1400"/>
              <a:buFont typeface="Lucida Sans"/>
              <a:buNone/>
            </a:pPr>
            <a:r>
              <a:rPr lang="en-US" sz="3000" b="1" i="0" u="none" strike="noStrike" cap="none">
                <a:solidFill>
                  <a:schemeClr val="dk1"/>
                </a:solidFill>
                <a:latin typeface="Calibri"/>
                <a:ea typeface="Calibri"/>
                <a:cs typeface="Calibri"/>
                <a:sym typeface="Calibri"/>
              </a:rPr>
              <a:t>External policies</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731"/>
        <p:cNvGrpSpPr/>
        <p:nvPr/>
      </p:nvGrpSpPr>
      <p:grpSpPr>
        <a:xfrm>
          <a:off x="0" y="0"/>
          <a:ext cx="0" cy="0"/>
          <a:chOff x="0" y="0"/>
          <a:chExt cx="0" cy="0"/>
        </a:xfrm>
      </p:grpSpPr>
      <p:sp>
        <p:nvSpPr>
          <p:cNvPr id="732" name="Shape 732"/>
          <p:cNvSpPr txBox="1">
            <a:spLocks noGrp="1"/>
          </p:cNvSpPr>
          <p:nvPr>
            <p:ph type="body" idx="1"/>
          </p:nvPr>
        </p:nvSpPr>
        <p:spPr>
          <a:xfrm>
            <a:off x="1485900" y="2845875"/>
            <a:ext cx="6193575" cy="2076750"/>
          </a:xfrm>
          <a:prstGeom prst="rect">
            <a:avLst/>
          </a:prstGeom>
          <a:noFill/>
          <a:ln>
            <a:noFill/>
          </a:ln>
        </p:spPr>
        <p:txBody>
          <a:bodyPr wrap="square" lIns="68550" tIns="68550" rIns="68550" bIns="68550" anchor="t" anchorCtr="0">
            <a:noAutofit/>
          </a:bodyPr>
          <a:lstStyle/>
          <a:p>
            <a:pPr marL="0" marR="0" lvl="0" indent="-177800" algn="ctr" rtl="0">
              <a:lnSpc>
                <a:spcPct val="114000"/>
              </a:lnSpc>
              <a:spcBef>
                <a:spcPts val="0"/>
              </a:spcBef>
              <a:spcAft>
                <a:spcPts val="0"/>
              </a:spcAft>
              <a:buClr>
                <a:srgbClr val="F38127"/>
              </a:buClr>
              <a:buSzPts val="2800"/>
              <a:buFont typeface="Arial"/>
              <a:buNone/>
            </a:pPr>
            <a:r>
              <a:rPr lang="en-US" sz="2400" b="1" i="0" u="none" strike="noStrike" cap="none" dirty="0">
                <a:solidFill>
                  <a:schemeClr val="dk1"/>
                </a:solidFill>
                <a:latin typeface="Calibri"/>
                <a:ea typeface="Calibri"/>
                <a:cs typeface="Calibri"/>
                <a:sym typeface="Calibri"/>
              </a:rPr>
              <a:t>Is it ok for CSIRTs to hack criminal’s infrastructure to disable it?</a:t>
            </a:r>
          </a:p>
        </p:txBody>
      </p:sp>
      <p:sp>
        <p:nvSpPr>
          <p:cNvPr id="733" name="Shape 733"/>
          <p:cNvSpPr txBox="1">
            <a:spLocks noGrp="1"/>
          </p:cNvSpPr>
          <p:nvPr>
            <p:ph type="title"/>
          </p:nvPr>
        </p:nvSpPr>
        <p:spPr>
          <a:xfrm>
            <a:off x="457200" y="365126"/>
            <a:ext cx="8292704" cy="879475"/>
          </a:xfrm>
          <a:prstGeom prst="rect">
            <a:avLst/>
          </a:prstGeom>
          <a:noFill/>
          <a:ln>
            <a:noFill/>
          </a:ln>
        </p:spPr>
        <p:txBody>
          <a:bodyPr wrap="square" lIns="91425" tIns="91425" rIns="91425" bIns="91425" anchor="ctr" anchorCtr="0">
            <a:noAutofit/>
          </a:bodyPr>
          <a:lstStyle/>
          <a:p>
            <a:pPr marL="0" marR="0" lvl="0" indent="-88900" algn="l" rtl="0">
              <a:lnSpc>
                <a:spcPct val="90000"/>
              </a:lnSpc>
              <a:spcBef>
                <a:spcPts val="0"/>
              </a:spcBef>
              <a:spcAft>
                <a:spcPts val="0"/>
              </a:spcAft>
              <a:buClr>
                <a:schemeClr val="dk1"/>
              </a:buClr>
              <a:buSzPts val="1400"/>
              <a:buFont typeface="Lucida Sans"/>
              <a:buNone/>
            </a:pPr>
            <a:r>
              <a:rPr lang="en-US" sz="3000" b="1" i="0" u="none" strike="noStrike" cap="none" dirty="0">
                <a:solidFill>
                  <a:schemeClr val="dk1"/>
                </a:solidFill>
                <a:latin typeface="Calibri"/>
                <a:ea typeface="Calibri"/>
                <a:cs typeface="Calibri"/>
                <a:sym typeface="Calibri"/>
              </a:rPr>
              <a:t>Example</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04448" y="586210"/>
            <a:ext cx="2745456" cy="225966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80" name="Shape 80"/>
          <p:cNvSpPr txBox="1">
            <a:spLocks noGrp="1"/>
          </p:cNvSpPr>
          <p:nvPr>
            <p:ph type="body" idx="1"/>
          </p:nvPr>
        </p:nvSpPr>
        <p:spPr>
          <a:xfrm>
            <a:off x="457200" y="1295400"/>
            <a:ext cx="8292704" cy="4703763"/>
          </a:xfrm>
          <a:prstGeom prst="rect">
            <a:avLst/>
          </a:prstGeom>
          <a:noFill/>
          <a:ln>
            <a:noFill/>
          </a:ln>
        </p:spPr>
        <p:txBody>
          <a:bodyPr wrap="square" lIns="91425" tIns="45700" rIns="91425" bIns="45700" anchor="t" anchorCtr="0">
            <a:noAutofit/>
          </a:bodyPr>
          <a:lstStyle/>
          <a:p>
            <a:pPr marL="0" marR="0" lvl="0" indent="-152400" algn="l" rtl="0">
              <a:lnSpc>
                <a:spcPct val="100000"/>
              </a:lnSpc>
              <a:spcBef>
                <a:spcPts val="0"/>
              </a:spcBef>
              <a:spcAft>
                <a:spcPts val="0"/>
              </a:spcAft>
              <a:buClr>
                <a:schemeClr val="dk1"/>
              </a:buClr>
              <a:buSzPts val="2400"/>
              <a:buFont typeface="Arial"/>
              <a:buNone/>
            </a:pPr>
            <a:r>
              <a:rPr lang="en-US" sz="2400" b="1" i="0" u="none" strike="noStrike" cap="none" dirty="0">
                <a:solidFill>
                  <a:schemeClr val="dk1"/>
                </a:solidFill>
                <a:latin typeface="Calibri"/>
                <a:ea typeface="Calibri"/>
                <a:cs typeface="Calibri"/>
                <a:sym typeface="Calibri"/>
              </a:rPr>
              <a:t>Location information</a:t>
            </a:r>
            <a:br>
              <a:rPr lang="en-US" sz="2400" b="1" i="0" u="none" strike="noStrike" cap="none" dirty="0">
                <a:solidFill>
                  <a:schemeClr val="dk1"/>
                </a:solidFill>
                <a:latin typeface="Calibri"/>
                <a:ea typeface="Calibri"/>
                <a:cs typeface="Calibri"/>
                <a:sym typeface="Calibri"/>
              </a:rPr>
            </a:br>
            <a:endParaRPr lang="en-US" sz="2400" b="1"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2400"/>
              <a:buFont typeface="Arial"/>
              <a:buChar char="•"/>
            </a:pPr>
            <a:r>
              <a:rPr lang="en-US" sz="2400" b="0" i="0" u="none" strike="noStrike" cap="none" dirty="0">
                <a:solidFill>
                  <a:schemeClr val="dk1"/>
                </a:solidFill>
                <a:latin typeface="Calibri"/>
                <a:ea typeface="Calibri"/>
                <a:cs typeface="Calibri"/>
                <a:sym typeface="Calibri"/>
              </a:rPr>
              <a:t>Break at around 10:45am with coffee</a:t>
            </a:r>
          </a:p>
          <a:p>
            <a:pPr marL="171450" marR="0" lvl="0" indent="-171450" algn="l" rtl="0">
              <a:lnSpc>
                <a:spcPct val="100000"/>
              </a:lnSpc>
              <a:spcBef>
                <a:spcPts val="0"/>
              </a:spcBef>
              <a:spcAft>
                <a:spcPts val="0"/>
              </a:spcAft>
              <a:buClr>
                <a:schemeClr val="dk1"/>
              </a:buClr>
              <a:buSzPts val="2400"/>
              <a:buFont typeface="Arial"/>
              <a:buChar char="•"/>
            </a:pPr>
            <a:endParaRPr sz="24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2400"/>
              <a:buFont typeface="Arial"/>
              <a:buChar char="•"/>
            </a:pPr>
            <a:r>
              <a:rPr lang="en-US" sz="2400" b="0" i="0" u="none" strike="noStrike" cap="none" dirty="0">
                <a:solidFill>
                  <a:schemeClr val="dk1"/>
                </a:solidFill>
                <a:latin typeface="Calibri"/>
                <a:ea typeface="Calibri"/>
                <a:cs typeface="Calibri"/>
                <a:sym typeface="Calibri"/>
              </a:rPr>
              <a:t>Course materials will be available from </a:t>
            </a:r>
            <a:r>
              <a:rPr lang="en-US" sz="2400" b="0" i="0" u="none" strike="noStrike" cap="none" dirty="0">
                <a:solidFill>
                  <a:schemeClr val="dk1"/>
                </a:solidFill>
                <a:latin typeface="Calibri"/>
                <a:ea typeface="Calibri"/>
                <a:cs typeface="Calibri"/>
                <a:sym typeface="Calibri"/>
                <a:hlinkClick r:id="rId3"/>
              </a:rPr>
              <a:t>https://</a:t>
            </a:r>
            <a:r>
              <a:rPr lang="en-US" sz="2400" b="0" i="0" u="sng" strike="noStrike" cap="none" dirty="0">
                <a:solidFill>
                  <a:schemeClr val="hlink"/>
                </a:solidFill>
                <a:latin typeface="Calibri"/>
                <a:ea typeface="Calibri"/>
                <a:cs typeface="Calibri"/>
                <a:sym typeface="Calibri"/>
                <a:hlinkClick r:id="rId3"/>
              </a:rPr>
              <a:t>www.first.org</a:t>
            </a:r>
            <a:r>
              <a:rPr lang="en-US" sz="2400" b="0" i="0" u="none" strike="noStrike" cap="none" dirty="0">
                <a:solidFill>
                  <a:schemeClr val="dk1"/>
                </a:solidFill>
                <a:latin typeface="Calibri"/>
                <a:ea typeface="Calibri"/>
                <a:cs typeface="Calibri"/>
                <a:sym typeface="Calibri"/>
                <a:hlinkClick r:id="rId3"/>
              </a:rPr>
              <a:t>/education/trainings </a:t>
            </a:r>
            <a:endParaRPr lang="en-US" sz="24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2400"/>
              <a:buFont typeface="Arial"/>
              <a:buNone/>
            </a:pPr>
            <a:endParaRPr sz="24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2400"/>
              <a:buFont typeface="Arial"/>
              <a:buChar char="•"/>
            </a:pPr>
            <a:r>
              <a:rPr lang="en-US" sz="2400" b="0" i="0" u="none" strike="noStrike" cap="none" dirty="0">
                <a:solidFill>
                  <a:schemeClr val="dk1"/>
                </a:solidFill>
                <a:latin typeface="Calibri"/>
                <a:ea typeface="Calibri"/>
                <a:cs typeface="Calibri"/>
                <a:sym typeface="Calibri"/>
              </a:rPr>
              <a:t>Ask questions throughout!</a:t>
            </a:r>
          </a:p>
        </p:txBody>
      </p:sp>
      <p:sp>
        <p:nvSpPr>
          <p:cNvPr id="81" name="Shape 81"/>
          <p:cNvSpPr txBox="1">
            <a:spLocks noGrp="1"/>
          </p:cNvSpPr>
          <p:nvPr>
            <p:ph type="title"/>
          </p:nvPr>
        </p:nvSpPr>
        <p:spPr>
          <a:xfrm>
            <a:off x="457200" y="365126"/>
            <a:ext cx="8292704" cy="879475"/>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spcAft>
                <a:spcPts val="0"/>
              </a:spcAft>
              <a:buNone/>
            </a:pPr>
            <a:r>
              <a:rPr lang="en-US" sz="3000" b="1" i="0" u="none" strike="noStrike" cap="none">
                <a:solidFill>
                  <a:schemeClr val="dk1"/>
                </a:solidFill>
                <a:latin typeface="Calibri"/>
                <a:ea typeface="Calibri"/>
                <a:cs typeface="Calibri"/>
                <a:sym typeface="Calibri"/>
              </a:rPr>
              <a:t>Administrativia</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71803" y="1670284"/>
            <a:ext cx="2745456" cy="2259665"/>
          </a:xfrm>
          <a:prstGeom prst="rect">
            <a:avLst/>
          </a:prstGeom>
        </p:spPr>
      </p:pic>
      <p:sp>
        <p:nvSpPr>
          <p:cNvPr id="6" name="Title 5"/>
          <p:cNvSpPr>
            <a:spLocks noGrp="1"/>
          </p:cNvSpPr>
          <p:nvPr>
            <p:ph type="title" idx="4294967295"/>
          </p:nvPr>
        </p:nvSpPr>
        <p:spPr>
          <a:xfrm>
            <a:off x="457200" y="365126"/>
            <a:ext cx="8292704" cy="879475"/>
          </a:xfrm>
        </p:spPr>
        <p:txBody>
          <a:bodyPr/>
          <a:lstStyle/>
          <a:p>
            <a:r>
              <a:rPr lang="en-GB" sz="3000" dirty="0">
                <a:latin typeface="Calibri" charset="0"/>
                <a:ea typeface="Calibri" charset="0"/>
                <a:cs typeface="Calibri" charset="0"/>
              </a:rPr>
              <a:t>Group Discussion</a:t>
            </a:r>
            <a:endParaRPr lang="en-GB" sz="3000" dirty="0"/>
          </a:p>
        </p:txBody>
      </p:sp>
      <p:sp>
        <p:nvSpPr>
          <p:cNvPr id="7" name="TextBox 6"/>
          <p:cNvSpPr txBox="1"/>
          <p:nvPr/>
        </p:nvSpPr>
        <p:spPr>
          <a:xfrm>
            <a:off x="1454046" y="4355632"/>
            <a:ext cx="6585457" cy="584775"/>
          </a:xfrm>
          <a:prstGeom prst="rect">
            <a:avLst/>
          </a:prstGeom>
          <a:noFill/>
        </p:spPr>
        <p:txBody>
          <a:bodyPr wrap="none" rtlCol="0">
            <a:spAutoFit/>
          </a:bodyPr>
          <a:lstStyle/>
          <a:p>
            <a:r>
              <a:rPr lang="en-GB" sz="3200" b="1" dirty="0">
                <a:latin typeface="Calibri" charset="0"/>
                <a:ea typeface="Calibri" charset="0"/>
                <a:cs typeface="Calibri" charset="0"/>
              </a:rPr>
              <a:t>Should CSIRTs have formal authority?</a:t>
            </a:r>
          </a:p>
        </p:txBody>
      </p:sp>
    </p:spTree>
    <p:extLst>
      <p:ext uri="{BB962C8B-B14F-4D97-AF65-F5344CB8AC3E}">
        <p14:creationId xmlns:p14="http://schemas.microsoft.com/office/powerpoint/2010/main" val="7109702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Shape 738"/>
        <p:cNvGrpSpPr/>
        <p:nvPr/>
      </p:nvGrpSpPr>
      <p:grpSpPr>
        <a:xfrm>
          <a:off x="0" y="0"/>
          <a:ext cx="0" cy="0"/>
          <a:chOff x="0" y="0"/>
          <a:chExt cx="0" cy="0"/>
        </a:xfrm>
      </p:grpSpPr>
      <p:sp>
        <p:nvSpPr>
          <p:cNvPr id="739" name="Shape 739"/>
          <p:cNvSpPr txBox="1">
            <a:spLocks noGrp="1"/>
          </p:cNvSpPr>
          <p:nvPr>
            <p:ph type="body" idx="1"/>
          </p:nvPr>
        </p:nvSpPr>
        <p:spPr>
          <a:xfrm>
            <a:off x="514350" y="1776806"/>
            <a:ext cx="7165125" cy="3145725"/>
          </a:xfrm>
          <a:prstGeom prst="rect">
            <a:avLst/>
          </a:prstGeom>
          <a:noFill/>
          <a:ln>
            <a:noFill/>
          </a:ln>
        </p:spPr>
        <p:txBody>
          <a:bodyPr wrap="square" lIns="68550" tIns="68550" rIns="68550" bIns="68550" anchor="t" anchorCtr="0">
            <a:noAutofit/>
          </a:bodyPr>
          <a:lstStyle/>
          <a:p>
            <a:pPr marL="0" marR="0" lvl="0" indent="-177800" algn="ctr" rtl="0">
              <a:lnSpc>
                <a:spcPct val="114000"/>
              </a:lnSpc>
              <a:spcBef>
                <a:spcPts val="0"/>
              </a:spcBef>
              <a:spcAft>
                <a:spcPts val="0"/>
              </a:spcAft>
              <a:buClr>
                <a:srgbClr val="F38127"/>
              </a:buClr>
              <a:buSzPts val="2800"/>
              <a:buFont typeface="Arial"/>
              <a:buNone/>
            </a:pPr>
            <a:r>
              <a:rPr lang="en-US" sz="2400" b="0" i="0" u="none" strike="noStrike" cap="none">
                <a:solidFill>
                  <a:srgbClr val="000000"/>
                </a:solidFill>
                <a:latin typeface="Calibri"/>
                <a:ea typeface="Calibri"/>
                <a:cs typeface="Calibri"/>
                <a:sym typeface="Calibri"/>
              </a:rPr>
              <a:t>How much authority should CSIRTs have?</a:t>
            </a:r>
          </a:p>
        </p:txBody>
      </p:sp>
      <p:sp>
        <p:nvSpPr>
          <p:cNvPr id="740" name="Shape 740"/>
          <p:cNvSpPr txBox="1">
            <a:spLocks noGrp="1"/>
          </p:cNvSpPr>
          <p:nvPr>
            <p:ph type="title"/>
          </p:nvPr>
        </p:nvSpPr>
        <p:spPr>
          <a:xfrm>
            <a:off x="457200" y="365126"/>
            <a:ext cx="8292704" cy="879475"/>
          </a:xfrm>
          <a:prstGeom prst="rect">
            <a:avLst/>
          </a:prstGeom>
          <a:noFill/>
          <a:ln>
            <a:noFill/>
          </a:ln>
        </p:spPr>
        <p:txBody>
          <a:bodyPr wrap="square" lIns="91425" tIns="91425" rIns="91425" bIns="91425" anchor="ctr" anchorCtr="0">
            <a:noAutofit/>
          </a:bodyPr>
          <a:lstStyle/>
          <a:p>
            <a:pPr marL="0" marR="0" lvl="0" indent="-88900" algn="l" rtl="0">
              <a:lnSpc>
                <a:spcPct val="90000"/>
              </a:lnSpc>
              <a:spcBef>
                <a:spcPts val="0"/>
              </a:spcBef>
              <a:spcAft>
                <a:spcPts val="0"/>
              </a:spcAft>
              <a:buClr>
                <a:schemeClr val="dk1"/>
              </a:buClr>
              <a:buSzPts val="1400"/>
              <a:buFont typeface="Lucida Sans"/>
              <a:buNone/>
            </a:pPr>
            <a:r>
              <a:rPr lang="en-US" sz="3000" b="1" i="0" u="none" strike="noStrike" cap="none">
                <a:solidFill>
                  <a:schemeClr val="dk1"/>
                </a:solidFill>
                <a:latin typeface="Calibri"/>
                <a:ea typeface="Calibri"/>
                <a:cs typeface="Calibri"/>
                <a:sym typeface="Calibri"/>
              </a:rPr>
              <a:t>Authority</a:t>
            </a:r>
          </a:p>
        </p:txBody>
      </p:sp>
    </p:spTree>
  </p:cSld>
  <p:clrMapOvr>
    <a:masterClrMapping/>
  </p:clrMapOvr>
  <p:transition spd="med">
    <p:fade thruBlk="1"/>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745"/>
        <p:cNvGrpSpPr/>
        <p:nvPr/>
      </p:nvGrpSpPr>
      <p:grpSpPr>
        <a:xfrm>
          <a:off x="0" y="0"/>
          <a:ext cx="0" cy="0"/>
          <a:chOff x="0" y="0"/>
          <a:chExt cx="0" cy="0"/>
        </a:xfrm>
      </p:grpSpPr>
      <p:sp>
        <p:nvSpPr>
          <p:cNvPr id="746" name="Shape 746"/>
          <p:cNvSpPr txBox="1">
            <a:spLocks noGrp="1"/>
          </p:cNvSpPr>
          <p:nvPr>
            <p:ph type="body" idx="1"/>
          </p:nvPr>
        </p:nvSpPr>
        <p:spPr>
          <a:xfrm>
            <a:off x="514350" y="1776806"/>
            <a:ext cx="7165125" cy="3145725"/>
          </a:xfrm>
          <a:prstGeom prst="rect">
            <a:avLst/>
          </a:prstGeom>
          <a:noFill/>
          <a:ln>
            <a:noFill/>
          </a:ln>
        </p:spPr>
        <p:txBody>
          <a:bodyPr wrap="square" lIns="68550" tIns="68550" rIns="68550" bIns="68550" anchor="t" anchorCtr="0">
            <a:noAutofit/>
          </a:bodyPr>
          <a:lstStyle/>
          <a:p>
            <a:pPr marL="0" marR="0" lvl="0" indent="-177800" algn="ctr" rtl="0">
              <a:lnSpc>
                <a:spcPct val="114000"/>
              </a:lnSpc>
              <a:spcBef>
                <a:spcPts val="0"/>
              </a:spcBef>
              <a:spcAft>
                <a:spcPts val="0"/>
              </a:spcAft>
              <a:buClr>
                <a:srgbClr val="F38127"/>
              </a:buClr>
              <a:buSzPts val="2800"/>
              <a:buFont typeface="Arial"/>
              <a:buNone/>
            </a:pPr>
            <a:r>
              <a:rPr lang="en-US" sz="2400" b="0" i="0" u="none" strike="noStrike" cap="none">
                <a:solidFill>
                  <a:srgbClr val="000000"/>
                </a:solidFill>
                <a:latin typeface="Calibri"/>
                <a:ea typeface="Calibri"/>
                <a:cs typeface="Calibri"/>
                <a:sym typeface="Calibri"/>
              </a:rPr>
              <a:t>How much authority should CSIRTs have?</a:t>
            </a:r>
          </a:p>
          <a:p>
            <a:pPr marL="0" marR="0" lvl="0" indent="-177800" algn="ctr" rtl="0">
              <a:lnSpc>
                <a:spcPct val="114000"/>
              </a:lnSpc>
              <a:spcBef>
                <a:spcPts val="0"/>
              </a:spcBef>
              <a:spcAft>
                <a:spcPts val="0"/>
              </a:spcAft>
              <a:buClr>
                <a:srgbClr val="F38127"/>
              </a:buClr>
              <a:buSzPts val="2800"/>
              <a:buFont typeface="Arial"/>
              <a:buNone/>
            </a:pPr>
            <a:r>
              <a:rPr lang="en-US" sz="2400" b="0" i="0" u="none" strike="noStrike" cap="none">
                <a:solidFill>
                  <a:srgbClr val="000000"/>
                </a:solidFill>
                <a:latin typeface="Calibri"/>
                <a:ea typeface="Calibri"/>
                <a:cs typeface="Calibri"/>
                <a:sym typeface="Calibri"/>
              </a:rPr>
              <a:t>Balance between </a:t>
            </a:r>
            <a:r>
              <a:rPr lang="en-US" sz="2400" b="1" i="0" u="none" strike="noStrike" cap="none">
                <a:solidFill>
                  <a:srgbClr val="000000"/>
                </a:solidFill>
                <a:latin typeface="Calibri"/>
                <a:ea typeface="Calibri"/>
                <a:cs typeface="Calibri"/>
                <a:sym typeface="Calibri"/>
              </a:rPr>
              <a:t>efficiency</a:t>
            </a:r>
            <a:r>
              <a:rPr lang="en-US" sz="2400" b="0" i="0" u="none" strike="noStrike" cap="none">
                <a:solidFill>
                  <a:srgbClr val="000000"/>
                </a:solidFill>
                <a:latin typeface="Calibri"/>
                <a:ea typeface="Calibri"/>
                <a:cs typeface="Calibri"/>
                <a:sym typeface="Calibri"/>
              </a:rPr>
              <a:t> and </a:t>
            </a:r>
            <a:r>
              <a:rPr lang="en-US" sz="2400" b="1" i="0" u="none" strike="noStrike" cap="none">
                <a:solidFill>
                  <a:srgbClr val="000000"/>
                </a:solidFill>
                <a:latin typeface="Calibri"/>
                <a:ea typeface="Calibri"/>
                <a:cs typeface="Calibri"/>
                <a:sym typeface="Calibri"/>
              </a:rPr>
              <a:t>trust</a:t>
            </a:r>
          </a:p>
          <a:p>
            <a:pPr marL="0" marR="0" lvl="0" indent="-177800" algn="ctr" rtl="0">
              <a:lnSpc>
                <a:spcPct val="114000"/>
              </a:lnSpc>
              <a:spcBef>
                <a:spcPts val="0"/>
              </a:spcBef>
              <a:spcAft>
                <a:spcPts val="0"/>
              </a:spcAft>
              <a:buClr>
                <a:srgbClr val="F38127"/>
              </a:buClr>
              <a:buSzPts val="2800"/>
              <a:buFont typeface="Arial"/>
              <a:buNone/>
            </a:pPr>
            <a:endParaRPr sz="2400" b="0" i="0" u="none" strike="noStrike" cap="none">
              <a:solidFill>
                <a:srgbClr val="000000"/>
              </a:solidFill>
              <a:latin typeface="Calibri"/>
              <a:ea typeface="Calibri"/>
              <a:cs typeface="Calibri"/>
              <a:sym typeface="Calibri"/>
            </a:endParaRPr>
          </a:p>
          <a:p>
            <a:pPr marL="38100" marR="0" lvl="0" indent="-177800" algn="l" rtl="0">
              <a:lnSpc>
                <a:spcPct val="114000"/>
              </a:lnSpc>
              <a:spcBef>
                <a:spcPts val="0"/>
              </a:spcBef>
              <a:spcAft>
                <a:spcPts val="0"/>
              </a:spcAft>
              <a:buClr>
                <a:srgbClr val="000000"/>
              </a:buClr>
              <a:buSzPts val="2800"/>
              <a:buFont typeface="Arial"/>
              <a:buNone/>
            </a:pPr>
            <a:r>
              <a:rPr lang="en-US" sz="2400" b="1" i="0" u="none" strike="noStrike" cap="none">
                <a:solidFill>
                  <a:srgbClr val="000000"/>
                </a:solidFill>
                <a:latin typeface="Calibri"/>
                <a:ea typeface="Calibri"/>
                <a:cs typeface="Calibri"/>
                <a:sym typeface="Calibri"/>
              </a:rPr>
              <a:t>A pledge for no authority</a:t>
            </a:r>
          </a:p>
          <a:p>
            <a:pPr marL="723900" marR="0" lvl="1" indent="-342900" algn="l" rtl="0">
              <a:lnSpc>
                <a:spcPct val="114000"/>
              </a:lnSpc>
              <a:spcBef>
                <a:spcPts val="0"/>
              </a:spcBef>
              <a:spcAft>
                <a:spcPts val="0"/>
              </a:spcAft>
              <a:buClr>
                <a:srgbClr val="000000"/>
              </a:buClr>
              <a:buSzPts val="2000"/>
              <a:buFont typeface="Arial"/>
              <a:buChar char="•"/>
            </a:pPr>
            <a:r>
              <a:rPr lang="en-US" sz="2400" b="0" i="0" u="none" strike="noStrike" cap="none">
                <a:solidFill>
                  <a:srgbClr val="000000"/>
                </a:solidFill>
                <a:latin typeface="Calibri"/>
                <a:ea typeface="Calibri"/>
                <a:cs typeface="Calibri"/>
                <a:sym typeface="Calibri"/>
              </a:rPr>
              <a:t>Less authority enhances trust</a:t>
            </a:r>
          </a:p>
          <a:p>
            <a:pPr marL="723900" marR="0" lvl="1" indent="-342900" algn="l" rtl="0">
              <a:lnSpc>
                <a:spcPct val="114000"/>
              </a:lnSpc>
              <a:spcBef>
                <a:spcPts val="0"/>
              </a:spcBef>
              <a:spcAft>
                <a:spcPts val="0"/>
              </a:spcAft>
              <a:buClr>
                <a:srgbClr val="000000"/>
              </a:buClr>
              <a:buSzPts val="2000"/>
              <a:buFont typeface="Arial"/>
              <a:buChar char="•"/>
            </a:pPr>
            <a:r>
              <a:rPr lang="en-US" sz="2400" b="0" i="0" u="none" strike="noStrike" cap="none">
                <a:solidFill>
                  <a:srgbClr val="000000"/>
                </a:solidFill>
                <a:latin typeface="Calibri"/>
                <a:ea typeface="Calibri"/>
                <a:cs typeface="Calibri"/>
                <a:sym typeface="Calibri"/>
              </a:rPr>
              <a:t>Forces CSIRTs to understand the business</a:t>
            </a:r>
          </a:p>
          <a:p>
            <a:pPr marL="723900" marR="0" lvl="1" indent="-342900" algn="l" rtl="0">
              <a:lnSpc>
                <a:spcPct val="114000"/>
              </a:lnSpc>
              <a:spcBef>
                <a:spcPts val="0"/>
              </a:spcBef>
              <a:spcAft>
                <a:spcPts val="0"/>
              </a:spcAft>
              <a:buClr>
                <a:srgbClr val="000000"/>
              </a:buClr>
              <a:buSzPts val="2000"/>
              <a:buFont typeface="Arial"/>
              <a:buChar char="•"/>
            </a:pPr>
            <a:r>
              <a:rPr lang="en-US" sz="2400" b="0" i="0" u="none" strike="noStrike" cap="none">
                <a:solidFill>
                  <a:srgbClr val="000000"/>
                </a:solidFill>
                <a:latin typeface="Calibri"/>
                <a:ea typeface="Calibri"/>
                <a:cs typeface="Calibri"/>
                <a:sym typeface="Calibri"/>
              </a:rPr>
              <a:t>Complies to the network paradigm </a:t>
            </a:r>
          </a:p>
        </p:txBody>
      </p:sp>
      <p:sp>
        <p:nvSpPr>
          <p:cNvPr id="747" name="Shape 747"/>
          <p:cNvSpPr txBox="1">
            <a:spLocks noGrp="1"/>
          </p:cNvSpPr>
          <p:nvPr>
            <p:ph type="title"/>
          </p:nvPr>
        </p:nvSpPr>
        <p:spPr>
          <a:xfrm>
            <a:off x="457200" y="365126"/>
            <a:ext cx="8292704" cy="879475"/>
          </a:xfrm>
          <a:prstGeom prst="rect">
            <a:avLst/>
          </a:prstGeom>
          <a:noFill/>
          <a:ln>
            <a:noFill/>
          </a:ln>
        </p:spPr>
        <p:txBody>
          <a:bodyPr wrap="square" lIns="91425" tIns="91425" rIns="91425" bIns="91425" anchor="ctr" anchorCtr="0">
            <a:noAutofit/>
          </a:bodyPr>
          <a:lstStyle/>
          <a:p>
            <a:pPr marL="0" marR="0" lvl="0" indent="-88900" algn="l" rtl="0">
              <a:lnSpc>
                <a:spcPct val="90000"/>
              </a:lnSpc>
              <a:spcBef>
                <a:spcPts val="0"/>
              </a:spcBef>
              <a:spcAft>
                <a:spcPts val="0"/>
              </a:spcAft>
              <a:buClr>
                <a:schemeClr val="dk1"/>
              </a:buClr>
              <a:buSzPts val="1400"/>
              <a:buFont typeface="Lucida Sans"/>
              <a:buNone/>
            </a:pPr>
            <a:r>
              <a:rPr lang="en-US" sz="3000" b="1" i="0" u="none" strike="noStrike" cap="none">
                <a:solidFill>
                  <a:schemeClr val="dk1"/>
                </a:solidFill>
                <a:latin typeface="Calibri"/>
                <a:ea typeface="Calibri"/>
                <a:cs typeface="Calibri"/>
                <a:sym typeface="Calibri"/>
              </a:rPr>
              <a:t>Authority</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752"/>
        <p:cNvGrpSpPr/>
        <p:nvPr/>
      </p:nvGrpSpPr>
      <p:grpSpPr>
        <a:xfrm>
          <a:off x="0" y="0"/>
          <a:ext cx="0" cy="0"/>
          <a:chOff x="0" y="0"/>
          <a:chExt cx="0" cy="0"/>
        </a:xfrm>
      </p:grpSpPr>
      <p:sp>
        <p:nvSpPr>
          <p:cNvPr id="753" name="Shape 753"/>
          <p:cNvSpPr txBox="1">
            <a:spLocks noGrp="1"/>
          </p:cNvSpPr>
          <p:nvPr>
            <p:ph type="body" idx="1"/>
          </p:nvPr>
        </p:nvSpPr>
        <p:spPr>
          <a:xfrm>
            <a:off x="514350" y="1856925"/>
            <a:ext cx="8020050" cy="3229425"/>
          </a:xfrm>
          <a:prstGeom prst="rect">
            <a:avLst/>
          </a:prstGeom>
          <a:noFill/>
          <a:ln>
            <a:noFill/>
          </a:ln>
        </p:spPr>
        <p:txBody>
          <a:bodyPr wrap="square" lIns="68550" tIns="68550" rIns="68550" bIns="68550" anchor="t" anchorCtr="0">
            <a:noAutofit/>
          </a:bodyPr>
          <a:lstStyle/>
          <a:p>
            <a:pPr marL="0" marR="0" lvl="0" indent="-177800" algn="l" rtl="0">
              <a:lnSpc>
                <a:spcPct val="114000"/>
              </a:lnSpc>
              <a:spcBef>
                <a:spcPts val="0"/>
              </a:spcBef>
              <a:spcAft>
                <a:spcPts val="0"/>
              </a:spcAft>
              <a:buClr>
                <a:srgbClr val="F38127"/>
              </a:buClr>
              <a:buSzPts val="2800"/>
              <a:buFont typeface="Arial"/>
              <a:buNone/>
            </a:pPr>
            <a:r>
              <a:rPr lang="en-US" sz="2400" b="0" i="0" u="none" strike="noStrike" cap="none">
                <a:solidFill>
                  <a:schemeClr val="dk1"/>
                </a:solidFill>
                <a:latin typeface="Calibri"/>
                <a:ea typeface="Calibri"/>
                <a:cs typeface="Calibri"/>
                <a:sym typeface="Calibri"/>
              </a:rPr>
              <a:t>Enable CSIRTs to perform at their best</a:t>
            </a:r>
          </a:p>
          <a:p>
            <a:pPr marL="0" marR="0" lvl="0" indent="-177800" algn="l" rtl="0">
              <a:lnSpc>
                <a:spcPct val="114000"/>
              </a:lnSpc>
              <a:spcBef>
                <a:spcPts val="0"/>
              </a:spcBef>
              <a:spcAft>
                <a:spcPts val="0"/>
              </a:spcAft>
              <a:buClr>
                <a:srgbClr val="F38127"/>
              </a:buClr>
              <a:buSzPts val="2800"/>
              <a:buFont typeface="Arial"/>
              <a:buNone/>
            </a:pPr>
            <a:endParaRPr sz="2400" b="0" i="0" u="none" strike="noStrike" cap="none">
              <a:solidFill>
                <a:schemeClr val="dk1"/>
              </a:solidFill>
              <a:latin typeface="Calibri"/>
              <a:ea typeface="Calibri"/>
              <a:cs typeface="Calibri"/>
              <a:sym typeface="Calibri"/>
            </a:endParaRPr>
          </a:p>
          <a:p>
            <a:pPr marL="381000" marR="0" lvl="0" indent="-342900" algn="l" rtl="0">
              <a:lnSpc>
                <a:spcPct val="114000"/>
              </a:lnSpc>
              <a:spcBef>
                <a:spcPts val="0"/>
              </a:spcBef>
              <a:spcAft>
                <a:spcPts val="0"/>
              </a:spcAft>
              <a:buClr>
                <a:srgbClr val="000000"/>
              </a:buClr>
              <a:buSzPts val="2800"/>
              <a:buFont typeface="Arial"/>
              <a:buChar char="•"/>
            </a:pPr>
            <a:r>
              <a:rPr lang="en-US" sz="2400" b="0" i="0" u="none" strike="noStrike" cap="none">
                <a:solidFill>
                  <a:srgbClr val="000000"/>
                </a:solidFill>
                <a:latin typeface="Calibri"/>
                <a:ea typeface="Calibri"/>
                <a:cs typeface="Calibri"/>
                <a:sym typeface="Calibri"/>
              </a:rPr>
              <a:t>Clear scope ( if X )</a:t>
            </a:r>
          </a:p>
          <a:p>
            <a:pPr marL="381000" marR="0" lvl="0" indent="-342900" algn="l" rtl="0">
              <a:lnSpc>
                <a:spcPct val="114000"/>
              </a:lnSpc>
              <a:spcBef>
                <a:spcPts val="0"/>
              </a:spcBef>
              <a:spcAft>
                <a:spcPts val="0"/>
              </a:spcAft>
              <a:buClr>
                <a:srgbClr val="000000"/>
              </a:buClr>
              <a:buSzPts val="2800"/>
              <a:buFont typeface="Arial"/>
              <a:buChar char="•"/>
            </a:pPr>
            <a:r>
              <a:rPr lang="en-US" sz="2400" b="0" i="0" u="none" strike="noStrike" cap="none">
                <a:solidFill>
                  <a:srgbClr val="000000"/>
                </a:solidFill>
                <a:latin typeface="Calibri"/>
                <a:ea typeface="Calibri"/>
                <a:cs typeface="Calibri"/>
                <a:sym typeface="Calibri"/>
              </a:rPr>
              <a:t>Open formulation ( may, can rather than must, must not)</a:t>
            </a:r>
          </a:p>
          <a:p>
            <a:pPr marL="381000" marR="0" lvl="0" indent="-342900" algn="l" rtl="0">
              <a:lnSpc>
                <a:spcPct val="114000"/>
              </a:lnSpc>
              <a:spcBef>
                <a:spcPts val="0"/>
              </a:spcBef>
              <a:spcAft>
                <a:spcPts val="0"/>
              </a:spcAft>
              <a:buClr>
                <a:srgbClr val="000000"/>
              </a:buClr>
              <a:buSzPts val="2800"/>
              <a:buFont typeface="Arial"/>
              <a:buChar char="•"/>
            </a:pPr>
            <a:r>
              <a:rPr lang="en-US" sz="2400" b="0" i="0" u="none" strike="noStrike" cap="none">
                <a:solidFill>
                  <a:srgbClr val="000000"/>
                </a:solidFill>
                <a:latin typeface="Calibri"/>
                <a:ea typeface="Calibri"/>
                <a:cs typeface="Calibri"/>
                <a:sym typeface="Calibri"/>
              </a:rPr>
              <a:t>Respects the network paradigm</a:t>
            </a:r>
          </a:p>
          <a:p>
            <a:pPr marL="0" marR="0" lvl="0" indent="-177800" algn="l" rtl="0">
              <a:lnSpc>
                <a:spcPct val="114000"/>
              </a:lnSpc>
              <a:spcBef>
                <a:spcPts val="0"/>
              </a:spcBef>
              <a:spcAft>
                <a:spcPts val="0"/>
              </a:spcAft>
              <a:buClr>
                <a:srgbClr val="F38127"/>
              </a:buClr>
              <a:buSzPts val="2800"/>
              <a:buFont typeface="Arial"/>
              <a:buNone/>
            </a:pPr>
            <a:endParaRPr sz="1500" b="0" i="0" u="none" strike="noStrike" cap="none">
              <a:solidFill>
                <a:srgbClr val="000000"/>
              </a:solidFill>
              <a:latin typeface="Lucida Sans"/>
              <a:ea typeface="Lucida Sans"/>
              <a:cs typeface="Lucida Sans"/>
              <a:sym typeface="Lucida Sans"/>
            </a:endParaRPr>
          </a:p>
        </p:txBody>
      </p:sp>
      <p:sp>
        <p:nvSpPr>
          <p:cNvPr id="754" name="Shape 754"/>
          <p:cNvSpPr txBox="1">
            <a:spLocks noGrp="1"/>
          </p:cNvSpPr>
          <p:nvPr>
            <p:ph type="title"/>
          </p:nvPr>
        </p:nvSpPr>
        <p:spPr>
          <a:xfrm>
            <a:off x="457200" y="365126"/>
            <a:ext cx="8292704" cy="879475"/>
          </a:xfrm>
          <a:prstGeom prst="rect">
            <a:avLst/>
          </a:prstGeom>
          <a:noFill/>
          <a:ln>
            <a:noFill/>
          </a:ln>
        </p:spPr>
        <p:txBody>
          <a:bodyPr wrap="square" lIns="91425" tIns="91425" rIns="91425" bIns="91425" anchor="ctr" anchorCtr="0">
            <a:noAutofit/>
          </a:bodyPr>
          <a:lstStyle/>
          <a:p>
            <a:pPr marL="0" marR="0" lvl="0" indent="-88900" algn="l" rtl="0">
              <a:lnSpc>
                <a:spcPct val="90000"/>
              </a:lnSpc>
              <a:spcBef>
                <a:spcPts val="0"/>
              </a:spcBef>
              <a:spcAft>
                <a:spcPts val="0"/>
              </a:spcAft>
              <a:buClr>
                <a:schemeClr val="dk1"/>
              </a:buClr>
              <a:buSzPts val="1400"/>
              <a:buFont typeface="Lucida Sans"/>
              <a:buNone/>
            </a:pPr>
            <a:r>
              <a:rPr lang="en-US" sz="3000" b="1" i="0" u="none" strike="noStrike" cap="none">
                <a:solidFill>
                  <a:schemeClr val="dk1"/>
                </a:solidFill>
                <a:latin typeface="Calibri"/>
                <a:ea typeface="Calibri"/>
                <a:cs typeface="Calibri"/>
                <a:sym typeface="Calibri"/>
              </a:rPr>
              <a:t>Good policies</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759"/>
        <p:cNvGrpSpPr/>
        <p:nvPr/>
      </p:nvGrpSpPr>
      <p:grpSpPr>
        <a:xfrm>
          <a:off x="0" y="0"/>
          <a:ext cx="0" cy="0"/>
          <a:chOff x="0" y="0"/>
          <a:chExt cx="0" cy="0"/>
        </a:xfrm>
      </p:grpSpPr>
      <p:sp>
        <p:nvSpPr>
          <p:cNvPr id="760" name="Shape 760"/>
          <p:cNvSpPr txBox="1">
            <a:spLocks noGrp="1"/>
          </p:cNvSpPr>
          <p:nvPr>
            <p:ph type="title"/>
          </p:nvPr>
        </p:nvSpPr>
        <p:spPr>
          <a:xfrm>
            <a:off x="457200" y="598488"/>
            <a:ext cx="8229600" cy="411300"/>
          </a:xfrm>
          <a:prstGeom prst="rect">
            <a:avLst/>
          </a:prstGeom>
        </p:spPr>
        <p:txBody>
          <a:bodyPr wrap="square" lIns="91425" tIns="91425" rIns="91425" bIns="91425" anchor="ctr" anchorCtr="0">
            <a:noAutofit/>
          </a:bodyPr>
          <a:lstStyle/>
          <a:p>
            <a:pPr marL="0" lvl="0" indent="0">
              <a:spcBef>
                <a:spcPts val="0"/>
              </a:spcBef>
              <a:buNone/>
            </a:pPr>
            <a:r>
              <a:rPr lang="en-US" sz="3000">
                <a:latin typeface="Calibri"/>
                <a:ea typeface="Calibri"/>
                <a:cs typeface="Calibri"/>
                <a:sym typeface="Calibri"/>
              </a:rPr>
              <a:t>A six-step plan (GFCE, 2017)</a:t>
            </a:r>
          </a:p>
        </p:txBody>
      </p:sp>
      <p:sp>
        <p:nvSpPr>
          <p:cNvPr id="761" name="Shape 761"/>
          <p:cNvSpPr txBox="1">
            <a:spLocks noGrp="1"/>
          </p:cNvSpPr>
          <p:nvPr>
            <p:ph type="body" idx="1"/>
          </p:nvPr>
        </p:nvSpPr>
        <p:spPr>
          <a:xfrm>
            <a:off x="457201" y="1114427"/>
            <a:ext cx="8258100" cy="4305900"/>
          </a:xfrm>
          <a:prstGeom prst="rect">
            <a:avLst/>
          </a:prstGeom>
        </p:spPr>
        <p:txBody>
          <a:bodyPr wrap="square" lIns="91425" tIns="91425" rIns="91425" bIns="91425" anchor="t" anchorCtr="0">
            <a:noAutofit/>
          </a:bodyPr>
          <a:lstStyle/>
          <a:p>
            <a:pPr marL="76200" lvl="0" rtl="0">
              <a:lnSpc>
                <a:spcPct val="100000"/>
              </a:lnSpc>
              <a:spcBef>
                <a:spcPts val="0"/>
              </a:spcBef>
              <a:spcAft>
                <a:spcPts val="0"/>
              </a:spcAft>
              <a:buClr>
                <a:schemeClr val="tx1"/>
              </a:buClr>
              <a:buSzPts val="2400"/>
            </a:pPr>
            <a:endParaRPr lang="en-US" sz="2400" b="1" dirty="0">
              <a:latin typeface="Calibri"/>
              <a:ea typeface="Calibri"/>
              <a:cs typeface="Calibri"/>
              <a:sym typeface="Calibri"/>
            </a:endParaRPr>
          </a:p>
          <a:p>
            <a:pPr marL="76200" lvl="0" rtl="0">
              <a:lnSpc>
                <a:spcPct val="100000"/>
              </a:lnSpc>
              <a:spcBef>
                <a:spcPts val="0"/>
              </a:spcBef>
              <a:spcAft>
                <a:spcPts val="0"/>
              </a:spcAft>
              <a:buClr>
                <a:schemeClr val="tx1"/>
              </a:buClr>
              <a:buSzPts val="2400"/>
            </a:pPr>
            <a:r>
              <a:rPr lang="en-US" sz="2400" b="1" dirty="0">
                <a:latin typeface="Calibri"/>
                <a:ea typeface="Calibri"/>
                <a:cs typeface="Calibri"/>
                <a:sym typeface="Calibri"/>
              </a:rPr>
              <a:t>Identify what you’re responding to</a:t>
            </a:r>
          </a:p>
          <a:p>
            <a:pPr marL="76200" lvl="0" rtl="0">
              <a:lnSpc>
                <a:spcPct val="100000"/>
              </a:lnSpc>
              <a:spcBef>
                <a:spcPts val="0"/>
              </a:spcBef>
              <a:spcAft>
                <a:spcPts val="0"/>
              </a:spcAft>
              <a:buClr>
                <a:schemeClr val="tx1"/>
              </a:buClr>
              <a:buSzPts val="2400"/>
            </a:pPr>
            <a:endParaRPr lang="en-US" sz="2400" b="1" dirty="0">
              <a:latin typeface="Calibri"/>
              <a:ea typeface="Calibri"/>
              <a:cs typeface="Calibri"/>
              <a:sym typeface="Calibri"/>
            </a:endParaRPr>
          </a:p>
          <a:p>
            <a:pPr marL="76200" lvl="0" rtl="0">
              <a:lnSpc>
                <a:spcPct val="100000"/>
              </a:lnSpc>
              <a:spcBef>
                <a:spcPts val="0"/>
              </a:spcBef>
              <a:spcAft>
                <a:spcPts val="0"/>
              </a:spcAft>
              <a:buClr>
                <a:schemeClr val="tx1"/>
              </a:buClr>
              <a:buSzPts val="2400"/>
            </a:pPr>
            <a:r>
              <a:rPr lang="en-US" sz="2400" b="1" dirty="0">
                <a:latin typeface="Calibri"/>
                <a:ea typeface="Calibri"/>
                <a:cs typeface="Calibri"/>
                <a:sym typeface="Calibri"/>
              </a:rPr>
              <a:t>Develop a strategy</a:t>
            </a:r>
          </a:p>
          <a:p>
            <a:pPr marL="876300" lvl="1" indent="-342900" rtl="0">
              <a:lnSpc>
                <a:spcPct val="100000"/>
              </a:lnSpc>
              <a:spcBef>
                <a:spcPts val="0"/>
              </a:spcBef>
              <a:spcAft>
                <a:spcPts val="0"/>
              </a:spcAft>
              <a:buClr>
                <a:schemeClr val="tx1"/>
              </a:buClr>
              <a:buSzPts val="2400"/>
              <a:buFont typeface="Arial" charset="0"/>
              <a:buChar char="•"/>
            </a:pPr>
            <a:r>
              <a:rPr lang="en-US" sz="2400" dirty="0">
                <a:latin typeface="Calibri"/>
                <a:ea typeface="Calibri"/>
                <a:cs typeface="Calibri"/>
                <a:sym typeface="Calibri"/>
              </a:rPr>
              <a:t>Tie into existing cyber security strategy</a:t>
            </a:r>
          </a:p>
          <a:p>
            <a:pPr marL="876300" lvl="1" indent="-342900" rtl="0">
              <a:lnSpc>
                <a:spcPct val="100000"/>
              </a:lnSpc>
              <a:spcBef>
                <a:spcPts val="0"/>
              </a:spcBef>
              <a:spcAft>
                <a:spcPts val="0"/>
              </a:spcAft>
              <a:buClr>
                <a:schemeClr val="tx1"/>
              </a:buClr>
              <a:buSzPts val="2400"/>
              <a:buFont typeface="Arial" charset="0"/>
              <a:buChar char="•"/>
            </a:pPr>
            <a:r>
              <a:rPr lang="en-US" sz="2400" dirty="0">
                <a:latin typeface="Calibri"/>
                <a:ea typeface="Calibri"/>
                <a:cs typeface="Calibri"/>
                <a:sym typeface="Calibri"/>
              </a:rPr>
              <a:t>Identify constituency and stakeholders</a:t>
            </a:r>
          </a:p>
          <a:p>
            <a:pPr marL="876300" lvl="1" indent="-342900" rtl="0">
              <a:lnSpc>
                <a:spcPct val="100000"/>
              </a:lnSpc>
              <a:spcBef>
                <a:spcPts val="0"/>
              </a:spcBef>
              <a:spcAft>
                <a:spcPts val="0"/>
              </a:spcAft>
              <a:buClr>
                <a:schemeClr val="tx1"/>
              </a:buClr>
              <a:buSzPts val="2400"/>
              <a:buFont typeface="Arial" charset="0"/>
              <a:buChar char="•"/>
            </a:pPr>
            <a:r>
              <a:rPr lang="en-US" sz="2400" dirty="0">
                <a:latin typeface="Calibri"/>
                <a:ea typeface="Calibri"/>
                <a:cs typeface="Calibri"/>
                <a:sym typeface="Calibri"/>
              </a:rPr>
              <a:t>Identify governance model (finances, support, auditing and control)</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759"/>
        <p:cNvGrpSpPr/>
        <p:nvPr/>
      </p:nvGrpSpPr>
      <p:grpSpPr>
        <a:xfrm>
          <a:off x="0" y="0"/>
          <a:ext cx="0" cy="0"/>
          <a:chOff x="0" y="0"/>
          <a:chExt cx="0" cy="0"/>
        </a:xfrm>
      </p:grpSpPr>
      <p:sp>
        <p:nvSpPr>
          <p:cNvPr id="760" name="Shape 760"/>
          <p:cNvSpPr txBox="1">
            <a:spLocks noGrp="1"/>
          </p:cNvSpPr>
          <p:nvPr>
            <p:ph type="title"/>
          </p:nvPr>
        </p:nvSpPr>
        <p:spPr>
          <a:xfrm>
            <a:off x="457200" y="598488"/>
            <a:ext cx="8229600" cy="411300"/>
          </a:xfrm>
          <a:prstGeom prst="rect">
            <a:avLst/>
          </a:prstGeom>
        </p:spPr>
        <p:txBody>
          <a:bodyPr wrap="square" lIns="91425" tIns="91425" rIns="91425" bIns="91425" anchor="ctr" anchorCtr="0">
            <a:noAutofit/>
          </a:bodyPr>
          <a:lstStyle/>
          <a:p>
            <a:pPr marL="0" lvl="0" indent="0">
              <a:spcBef>
                <a:spcPts val="0"/>
              </a:spcBef>
              <a:buNone/>
            </a:pPr>
            <a:r>
              <a:rPr lang="en-US" sz="3000">
                <a:latin typeface="Calibri"/>
                <a:ea typeface="Calibri"/>
                <a:cs typeface="Calibri"/>
                <a:sym typeface="Calibri"/>
              </a:rPr>
              <a:t>A six-step plan (GFCE, 2017)</a:t>
            </a:r>
          </a:p>
        </p:txBody>
      </p:sp>
      <p:sp>
        <p:nvSpPr>
          <p:cNvPr id="761" name="Shape 761"/>
          <p:cNvSpPr txBox="1">
            <a:spLocks noGrp="1"/>
          </p:cNvSpPr>
          <p:nvPr>
            <p:ph type="body" idx="1"/>
          </p:nvPr>
        </p:nvSpPr>
        <p:spPr>
          <a:xfrm>
            <a:off x="457201" y="1114427"/>
            <a:ext cx="8258100" cy="4305900"/>
          </a:xfrm>
          <a:prstGeom prst="rect">
            <a:avLst/>
          </a:prstGeom>
        </p:spPr>
        <p:txBody>
          <a:bodyPr wrap="square" lIns="91425" tIns="91425" rIns="91425" bIns="91425" anchor="t" anchorCtr="0">
            <a:noAutofit/>
          </a:bodyPr>
          <a:lstStyle/>
          <a:p>
            <a:pPr marL="76200" lvl="0" rtl="0">
              <a:lnSpc>
                <a:spcPct val="100000"/>
              </a:lnSpc>
              <a:spcBef>
                <a:spcPts val="0"/>
              </a:spcBef>
              <a:spcAft>
                <a:spcPts val="0"/>
              </a:spcAft>
              <a:buClr>
                <a:schemeClr val="tx1"/>
              </a:buClr>
              <a:buSzPts val="2400"/>
            </a:pPr>
            <a:r>
              <a:rPr lang="en-US" sz="2400" b="1" dirty="0">
                <a:latin typeface="Calibri"/>
                <a:ea typeface="Calibri"/>
                <a:cs typeface="Calibri"/>
                <a:sym typeface="Calibri"/>
              </a:rPr>
              <a:t>Create a charter and business plan</a:t>
            </a:r>
          </a:p>
          <a:p>
            <a:pPr marL="876300" lvl="1" indent="-342900" rtl="0">
              <a:lnSpc>
                <a:spcPct val="100000"/>
              </a:lnSpc>
              <a:spcBef>
                <a:spcPts val="0"/>
              </a:spcBef>
              <a:spcAft>
                <a:spcPts val="0"/>
              </a:spcAft>
              <a:buClr>
                <a:schemeClr val="tx1"/>
              </a:buClr>
              <a:buSzPts val="2400"/>
              <a:buFont typeface="Arial" charset="0"/>
              <a:buChar char="•"/>
            </a:pPr>
            <a:r>
              <a:rPr lang="en-US" sz="2400" dirty="0">
                <a:latin typeface="Calibri"/>
                <a:ea typeface="Calibri"/>
                <a:cs typeface="Calibri"/>
                <a:sym typeface="Calibri"/>
              </a:rPr>
              <a:t>Mandate, mission, organizational structure</a:t>
            </a:r>
          </a:p>
          <a:p>
            <a:pPr marL="876300" lvl="1" indent="-342900" rtl="0">
              <a:lnSpc>
                <a:spcPct val="100000"/>
              </a:lnSpc>
              <a:spcBef>
                <a:spcPts val="0"/>
              </a:spcBef>
              <a:spcAft>
                <a:spcPts val="0"/>
              </a:spcAft>
              <a:buClr>
                <a:schemeClr val="tx1"/>
              </a:buClr>
              <a:buSzPts val="2400"/>
              <a:buFont typeface="Arial" charset="0"/>
              <a:buChar char="•"/>
            </a:pPr>
            <a:r>
              <a:rPr lang="en-US" sz="2400" dirty="0">
                <a:latin typeface="Calibri"/>
                <a:ea typeface="Calibri"/>
                <a:cs typeface="Calibri"/>
                <a:sym typeface="Calibri"/>
              </a:rPr>
              <a:t>Maturity and development framework</a:t>
            </a:r>
          </a:p>
          <a:p>
            <a:pPr marL="876300" lvl="1" indent="-342900" rtl="0">
              <a:lnSpc>
                <a:spcPct val="100000"/>
              </a:lnSpc>
              <a:spcBef>
                <a:spcPts val="0"/>
              </a:spcBef>
              <a:spcAft>
                <a:spcPts val="0"/>
              </a:spcAft>
              <a:buClr>
                <a:schemeClr val="tx1"/>
              </a:buClr>
              <a:buSzPts val="2400"/>
              <a:buFont typeface="Arial" charset="0"/>
              <a:buChar char="•"/>
            </a:pPr>
            <a:r>
              <a:rPr lang="en-US" sz="2400" dirty="0">
                <a:latin typeface="Calibri"/>
                <a:ea typeface="Calibri"/>
                <a:cs typeface="Calibri"/>
                <a:sym typeface="Calibri"/>
              </a:rPr>
              <a:t>Communication matrices and information flows</a:t>
            </a:r>
          </a:p>
          <a:p>
            <a:pPr marL="876300" lvl="1" indent="-342900" rtl="0">
              <a:lnSpc>
                <a:spcPct val="100000"/>
              </a:lnSpc>
              <a:spcBef>
                <a:spcPts val="0"/>
              </a:spcBef>
              <a:spcAft>
                <a:spcPts val="0"/>
              </a:spcAft>
              <a:buClr>
                <a:schemeClr val="tx1"/>
              </a:buClr>
              <a:buSzPts val="2400"/>
              <a:buFont typeface="Arial" charset="0"/>
              <a:buChar char="•"/>
            </a:pPr>
            <a:r>
              <a:rPr lang="en-US" sz="2400" dirty="0">
                <a:latin typeface="Calibri"/>
                <a:ea typeface="Calibri"/>
                <a:cs typeface="Calibri"/>
                <a:sym typeface="Calibri"/>
              </a:rPr>
              <a:t>Staffing model and education</a:t>
            </a:r>
          </a:p>
          <a:p>
            <a:pPr marL="876300" lvl="1" indent="-342900" rtl="0">
              <a:lnSpc>
                <a:spcPct val="100000"/>
              </a:lnSpc>
              <a:spcBef>
                <a:spcPts val="0"/>
              </a:spcBef>
              <a:spcAft>
                <a:spcPts val="0"/>
              </a:spcAft>
              <a:buClr>
                <a:schemeClr val="tx1"/>
              </a:buClr>
              <a:buSzPts val="2400"/>
              <a:buFont typeface="Arial" charset="0"/>
              <a:buChar char="•"/>
            </a:pPr>
            <a:r>
              <a:rPr lang="en-US" sz="2400" dirty="0">
                <a:latin typeface="Calibri"/>
                <a:ea typeface="Calibri"/>
                <a:cs typeface="Calibri"/>
                <a:sym typeface="Calibri"/>
              </a:rPr>
              <a:t>International co-operation and memberships</a:t>
            </a:r>
          </a:p>
          <a:p>
            <a:pPr marL="876300" lvl="1" indent="-342900" rtl="0">
              <a:lnSpc>
                <a:spcPct val="100000"/>
              </a:lnSpc>
              <a:spcBef>
                <a:spcPts val="0"/>
              </a:spcBef>
              <a:spcAft>
                <a:spcPts val="0"/>
              </a:spcAft>
              <a:buClr>
                <a:schemeClr val="tx1"/>
              </a:buClr>
              <a:buSzPts val="2400"/>
              <a:buFont typeface="Arial" charset="0"/>
              <a:buChar char="•"/>
            </a:pPr>
            <a:r>
              <a:rPr lang="en-US" sz="2400" dirty="0">
                <a:latin typeface="Calibri"/>
                <a:ea typeface="Calibri"/>
                <a:cs typeface="Calibri"/>
                <a:sym typeface="Calibri"/>
              </a:rPr>
              <a:t>Fundamental policies</a:t>
            </a:r>
          </a:p>
          <a:p>
            <a:pPr marL="876300" lvl="1" indent="-342900">
              <a:lnSpc>
                <a:spcPct val="100000"/>
              </a:lnSpc>
              <a:spcBef>
                <a:spcPts val="0"/>
              </a:spcBef>
              <a:buClr>
                <a:schemeClr val="tx1"/>
              </a:buClr>
              <a:buSzPts val="2400"/>
              <a:buFont typeface="Arial" charset="0"/>
              <a:buChar char="•"/>
            </a:pPr>
            <a:r>
              <a:rPr lang="en-US" sz="2400" dirty="0">
                <a:latin typeface="Calibri"/>
                <a:ea typeface="Calibri"/>
                <a:cs typeface="Calibri"/>
                <a:sym typeface="Calibri"/>
              </a:rPr>
              <a:t>Accountability and supervision</a:t>
            </a:r>
          </a:p>
        </p:txBody>
      </p:sp>
      <p:sp>
        <p:nvSpPr>
          <p:cNvPr id="2" name="TextBox 1">
            <a:extLst>
              <a:ext uri="{FF2B5EF4-FFF2-40B4-BE49-F238E27FC236}">
                <a16:creationId xmlns:a16="http://schemas.microsoft.com/office/drawing/2014/main" id="{AE562CE1-A7EA-D94D-B349-40678FBD0D47}"/>
              </a:ext>
            </a:extLst>
          </p:cNvPr>
          <p:cNvSpPr txBox="1"/>
          <p:nvPr/>
        </p:nvSpPr>
        <p:spPr>
          <a:xfrm>
            <a:off x="1129553" y="5220353"/>
            <a:ext cx="7781365" cy="523220"/>
          </a:xfrm>
          <a:prstGeom prst="rect">
            <a:avLst/>
          </a:prstGeom>
          <a:noFill/>
        </p:spPr>
        <p:txBody>
          <a:bodyPr wrap="square" rtlCol="0">
            <a:spAutoFit/>
          </a:bodyPr>
          <a:lstStyle/>
          <a:p>
            <a:r>
              <a:rPr lang="en-US" dirty="0"/>
              <a:t>https://</a:t>
            </a:r>
            <a:r>
              <a:rPr lang="en-US" dirty="0" err="1"/>
              <a:t>www.thegfce.com</a:t>
            </a:r>
            <a:r>
              <a:rPr lang="en-US" dirty="0"/>
              <a:t>/good-practices/documents/publications/2017/11/21/national-computer-security-incident-response-teams-</a:t>
            </a:r>
            <a:r>
              <a:rPr lang="en-US" dirty="0" err="1"/>
              <a:t>csirts</a:t>
            </a:r>
            <a:endParaRPr lang="en-US" dirty="0"/>
          </a:p>
        </p:txBody>
      </p:sp>
    </p:spTree>
    <p:extLst>
      <p:ext uri="{BB962C8B-B14F-4D97-AF65-F5344CB8AC3E}">
        <p14:creationId xmlns:p14="http://schemas.microsoft.com/office/powerpoint/2010/main" val="184193590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766"/>
        <p:cNvGrpSpPr/>
        <p:nvPr/>
      </p:nvGrpSpPr>
      <p:grpSpPr>
        <a:xfrm>
          <a:off x="0" y="0"/>
          <a:ext cx="0" cy="0"/>
          <a:chOff x="0" y="0"/>
          <a:chExt cx="0" cy="0"/>
        </a:xfrm>
      </p:grpSpPr>
      <p:sp>
        <p:nvSpPr>
          <p:cNvPr id="767" name="Shape 767"/>
          <p:cNvSpPr txBox="1">
            <a:spLocks noGrp="1"/>
          </p:cNvSpPr>
          <p:nvPr>
            <p:ph type="body" idx="1"/>
          </p:nvPr>
        </p:nvSpPr>
        <p:spPr>
          <a:xfrm>
            <a:off x="457201" y="1114427"/>
            <a:ext cx="8258100" cy="4305900"/>
          </a:xfrm>
          <a:prstGeom prst="rect">
            <a:avLst/>
          </a:prstGeom>
        </p:spPr>
        <p:txBody>
          <a:bodyPr wrap="square" lIns="91425" tIns="91425" rIns="91425" bIns="91425" anchor="t" anchorCtr="0">
            <a:noAutofit/>
          </a:bodyPr>
          <a:lstStyle/>
          <a:p>
            <a:pPr marL="76200" lvl="0" rtl="0">
              <a:lnSpc>
                <a:spcPct val="100000"/>
              </a:lnSpc>
              <a:spcBef>
                <a:spcPts val="0"/>
              </a:spcBef>
              <a:spcAft>
                <a:spcPts val="0"/>
              </a:spcAft>
              <a:buSzPts val="2400"/>
            </a:pPr>
            <a:r>
              <a:rPr lang="en-US" sz="2400" b="1" dirty="0">
                <a:latin typeface="Calibri"/>
                <a:ea typeface="Calibri"/>
                <a:cs typeface="Calibri"/>
                <a:sym typeface="Calibri"/>
              </a:rPr>
              <a:t>Implementation and operation model</a:t>
            </a:r>
          </a:p>
          <a:p>
            <a:pPr marL="876300" lvl="1" indent="-342900" rtl="0">
              <a:lnSpc>
                <a:spcPct val="100000"/>
              </a:lnSpc>
              <a:spcBef>
                <a:spcPts val="0"/>
              </a:spcBef>
              <a:spcAft>
                <a:spcPts val="0"/>
              </a:spcAft>
              <a:buSzPts val="2400"/>
              <a:buFont typeface="Arial" charset="0"/>
              <a:buChar char="•"/>
            </a:pPr>
            <a:r>
              <a:rPr lang="en-US" sz="2400" dirty="0">
                <a:latin typeface="Calibri"/>
                <a:ea typeface="Calibri"/>
                <a:cs typeface="Calibri"/>
                <a:sym typeface="Calibri"/>
              </a:rPr>
              <a:t>Recruitment and training, roles and responsibilities</a:t>
            </a:r>
          </a:p>
          <a:p>
            <a:pPr marL="876300" lvl="1" indent="-342900" rtl="0">
              <a:lnSpc>
                <a:spcPct val="100000"/>
              </a:lnSpc>
              <a:spcBef>
                <a:spcPts val="0"/>
              </a:spcBef>
              <a:spcAft>
                <a:spcPts val="0"/>
              </a:spcAft>
              <a:buSzPts val="2400"/>
              <a:buFont typeface="Arial" charset="0"/>
              <a:buChar char="•"/>
            </a:pPr>
            <a:r>
              <a:rPr lang="en-US" sz="2400" dirty="0">
                <a:latin typeface="Calibri"/>
                <a:ea typeface="Calibri"/>
                <a:cs typeface="Calibri"/>
                <a:sym typeface="Calibri"/>
              </a:rPr>
              <a:t>Resources needed</a:t>
            </a:r>
          </a:p>
          <a:p>
            <a:pPr marL="876300" lvl="1" indent="-342900" rtl="0">
              <a:lnSpc>
                <a:spcPct val="100000"/>
              </a:lnSpc>
              <a:spcBef>
                <a:spcPts val="0"/>
              </a:spcBef>
              <a:spcAft>
                <a:spcPts val="0"/>
              </a:spcAft>
              <a:buSzPts val="2400"/>
              <a:buFont typeface="Arial" charset="0"/>
              <a:buChar char="•"/>
            </a:pPr>
            <a:r>
              <a:rPr lang="en-US" sz="2400" dirty="0">
                <a:latin typeface="Calibri"/>
                <a:ea typeface="Calibri"/>
                <a:cs typeface="Calibri"/>
                <a:sym typeface="Calibri"/>
              </a:rPr>
              <a:t>Applicable laws</a:t>
            </a:r>
          </a:p>
          <a:p>
            <a:pPr marL="876300" lvl="1" indent="-342900" rtl="0">
              <a:lnSpc>
                <a:spcPct val="100000"/>
              </a:lnSpc>
              <a:spcBef>
                <a:spcPts val="0"/>
              </a:spcBef>
              <a:spcAft>
                <a:spcPts val="0"/>
              </a:spcAft>
              <a:buSzPts val="2400"/>
              <a:buFont typeface="Arial" charset="0"/>
              <a:buChar char="•"/>
            </a:pPr>
            <a:r>
              <a:rPr lang="en-US" sz="2400" dirty="0">
                <a:latin typeface="Calibri"/>
                <a:ea typeface="Calibri"/>
                <a:cs typeface="Calibri"/>
                <a:sym typeface="Calibri"/>
              </a:rPr>
              <a:t>Design processes and playbooks</a:t>
            </a:r>
          </a:p>
          <a:p>
            <a:pPr marL="876300" lvl="1" indent="-342900" rtl="0">
              <a:lnSpc>
                <a:spcPct val="100000"/>
              </a:lnSpc>
              <a:spcBef>
                <a:spcPts val="0"/>
              </a:spcBef>
              <a:spcAft>
                <a:spcPts val="0"/>
              </a:spcAft>
              <a:buSzPts val="2400"/>
              <a:buFont typeface="Arial" charset="0"/>
              <a:buChar char="•"/>
            </a:pPr>
            <a:r>
              <a:rPr lang="en-US" sz="2400" dirty="0">
                <a:latin typeface="Calibri"/>
                <a:ea typeface="Calibri"/>
                <a:cs typeface="Calibri"/>
                <a:sym typeface="Calibri"/>
              </a:rPr>
              <a:t>Familiarizing yourself with stakeholders and constituency</a:t>
            </a:r>
          </a:p>
          <a:p>
            <a:pPr marL="876300" lvl="1" indent="-342900" rtl="0">
              <a:lnSpc>
                <a:spcPct val="100000"/>
              </a:lnSpc>
              <a:spcBef>
                <a:spcPts val="0"/>
              </a:spcBef>
              <a:spcAft>
                <a:spcPts val="0"/>
              </a:spcAft>
              <a:buSzPts val="2400"/>
              <a:buFont typeface="Arial" charset="0"/>
              <a:buChar char="•"/>
            </a:pPr>
            <a:r>
              <a:rPr lang="en-US" sz="2400" dirty="0">
                <a:latin typeface="Calibri"/>
                <a:ea typeface="Calibri"/>
                <a:cs typeface="Calibri"/>
                <a:sym typeface="Calibri"/>
              </a:rPr>
              <a:t>Gain visibility</a:t>
            </a:r>
          </a:p>
          <a:p>
            <a:pPr marL="876300" lvl="1" indent="-342900" rtl="0">
              <a:lnSpc>
                <a:spcPct val="100000"/>
              </a:lnSpc>
              <a:spcBef>
                <a:spcPts val="0"/>
              </a:spcBef>
              <a:buSzPts val="2400"/>
              <a:buFont typeface="Arial" charset="0"/>
              <a:buChar char="•"/>
            </a:pPr>
            <a:r>
              <a:rPr lang="en-US" sz="2400" dirty="0">
                <a:latin typeface="Calibri"/>
                <a:ea typeface="Calibri"/>
                <a:cs typeface="Calibri"/>
                <a:sym typeface="Calibri"/>
              </a:rPr>
              <a:t>Contingency planning</a:t>
            </a:r>
          </a:p>
        </p:txBody>
      </p:sp>
      <p:sp>
        <p:nvSpPr>
          <p:cNvPr id="768" name="Shape 768"/>
          <p:cNvSpPr txBox="1">
            <a:spLocks noGrp="1"/>
          </p:cNvSpPr>
          <p:nvPr>
            <p:ph type="title"/>
          </p:nvPr>
        </p:nvSpPr>
        <p:spPr>
          <a:xfrm>
            <a:off x="457200" y="598488"/>
            <a:ext cx="8229600" cy="411300"/>
          </a:xfrm>
          <a:prstGeom prst="rect">
            <a:avLst/>
          </a:prstGeom>
        </p:spPr>
        <p:txBody>
          <a:bodyPr wrap="square" lIns="91425" tIns="91425" rIns="91425" bIns="91425" anchor="ctr" anchorCtr="0">
            <a:noAutofit/>
          </a:bodyPr>
          <a:lstStyle/>
          <a:p>
            <a:pPr marL="0" lvl="0" indent="0" rtl="0">
              <a:spcBef>
                <a:spcPts val="0"/>
              </a:spcBef>
              <a:buNone/>
            </a:pPr>
            <a:r>
              <a:rPr lang="en-US" sz="3000">
                <a:latin typeface="Calibri"/>
                <a:ea typeface="Calibri"/>
                <a:cs typeface="Calibri"/>
                <a:sym typeface="Calibri"/>
              </a:rPr>
              <a:t>A six-step plan (GFCE, 2017)</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773"/>
        <p:cNvGrpSpPr/>
        <p:nvPr/>
      </p:nvGrpSpPr>
      <p:grpSpPr>
        <a:xfrm>
          <a:off x="0" y="0"/>
          <a:ext cx="0" cy="0"/>
          <a:chOff x="0" y="0"/>
          <a:chExt cx="0" cy="0"/>
        </a:xfrm>
      </p:grpSpPr>
      <p:sp>
        <p:nvSpPr>
          <p:cNvPr id="774" name="Shape 774"/>
          <p:cNvSpPr txBox="1">
            <a:spLocks noGrp="1"/>
          </p:cNvSpPr>
          <p:nvPr>
            <p:ph type="body" idx="1"/>
          </p:nvPr>
        </p:nvSpPr>
        <p:spPr>
          <a:xfrm>
            <a:off x="457201" y="1114427"/>
            <a:ext cx="8258100" cy="4305900"/>
          </a:xfrm>
          <a:prstGeom prst="rect">
            <a:avLst/>
          </a:prstGeom>
        </p:spPr>
        <p:txBody>
          <a:bodyPr wrap="square" lIns="91425" tIns="91425" rIns="91425" bIns="91425" anchor="t" anchorCtr="0">
            <a:noAutofit/>
          </a:bodyPr>
          <a:lstStyle/>
          <a:p>
            <a:pPr marL="76200" lvl="0" rtl="0">
              <a:lnSpc>
                <a:spcPct val="100000"/>
              </a:lnSpc>
              <a:spcBef>
                <a:spcPts val="0"/>
              </a:spcBef>
              <a:spcAft>
                <a:spcPts val="0"/>
              </a:spcAft>
              <a:buSzPts val="2400"/>
            </a:pPr>
            <a:r>
              <a:rPr lang="en-US" sz="2400" b="1" dirty="0">
                <a:latin typeface="Calibri"/>
                <a:ea typeface="Calibri"/>
                <a:cs typeface="Calibri"/>
                <a:sym typeface="Calibri"/>
              </a:rPr>
              <a:t>Build trust relationships</a:t>
            </a:r>
          </a:p>
          <a:p>
            <a:pPr marL="876300" lvl="1" indent="-342900" rtl="0">
              <a:lnSpc>
                <a:spcPct val="100000"/>
              </a:lnSpc>
              <a:spcBef>
                <a:spcPts val="0"/>
              </a:spcBef>
              <a:spcAft>
                <a:spcPts val="0"/>
              </a:spcAft>
              <a:buSzPts val="2400"/>
              <a:buFont typeface="Arial" charset="0"/>
              <a:buChar char="•"/>
            </a:pPr>
            <a:r>
              <a:rPr lang="en-US" sz="2400" dirty="0">
                <a:latin typeface="Calibri"/>
                <a:ea typeface="Calibri"/>
                <a:cs typeface="Calibri"/>
                <a:sym typeface="Calibri"/>
              </a:rPr>
              <a:t>Develop your rolodex and build trust relationships</a:t>
            </a:r>
          </a:p>
          <a:p>
            <a:pPr marL="876300" lvl="1" indent="-342900" rtl="0">
              <a:lnSpc>
                <a:spcPct val="100000"/>
              </a:lnSpc>
              <a:spcBef>
                <a:spcPts val="0"/>
              </a:spcBef>
              <a:spcAft>
                <a:spcPts val="0"/>
              </a:spcAft>
              <a:buSzPts val="2400"/>
              <a:buFont typeface="Arial" charset="0"/>
              <a:buChar char="•"/>
            </a:pPr>
            <a:r>
              <a:rPr lang="en-US" sz="2400" dirty="0">
                <a:latin typeface="Calibri"/>
                <a:ea typeface="Calibri"/>
                <a:cs typeface="Calibri"/>
                <a:sym typeface="Calibri"/>
              </a:rPr>
              <a:t>Identify important stakeholders, other CSIRTs and PSIRTs</a:t>
            </a:r>
          </a:p>
          <a:p>
            <a:pPr marL="876300" lvl="1" indent="-342900" rtl="0">
              <a:lnSpc>
                <a:spcPct val="100000"/>
              </a:lnSpc>
              <a:spcBef>
                <a:spcPts val="0"/>
              </a:spcBef>
              <a:spcAft>
                <a:spcPts val="0"/>
              </a:spcAft>
              <a:buSzPts val="2400"/>
              <a:buFont typeface="Arial" charset="0"/>
              <a:buChar char="•"/>
            </a:pPr>
            <a:r>
              <a:rPr lang="en-US" sz="2400" dirty="0">
                <a:latin typeface="Calibri"/>
                <a:ea typeface="Calibri"/>
                <a:cs typeface="Calibri"/>
                <a:sym typeface="Calibri"/>
              </a:rPr>
              <a:t>Define collaboration and share work and responsibilities</a:t>
            </a:r>
          </a:p>
          <a:p>
            <a:pPr marL="876300" lvl="1" indent="-342900" rtl="0">
              <a:lnSpc>
                <a:spcPct val="100000"/>
              </a:lnSpc>
              <a:spcBef>
                <a:spcPts val="0"/>
              </a:spcBef>
              <a:spcAft>
                <a:spcPts val="0"/>
              </a:spcAft>
              <a:buSzPts val="2400"/>
              <a:buFont typeface="Arial" charset="0"/>
              <a:buChar char="•"/>
            </a:pPr>
            <a:r>
              <a:rPr lang="en-US" sz="2400" dirty="0">
                <a:latin typeface="Calibri"/>
                <a:ea typeface="Calibri"/>
                <a:cs typeface="Calibri"/>
                <a:sym typeface="Calibri"/>
              </a:rPr>
              <a:t>Ensure no competition with private sector arises</a:t>
            </a:r>
          </a:p>
        </p:txBody>
      </p:sp>
      <p:sp>
        <p:nvSpPr>
          <p:cNvPr id="775" name="Shape 775"/>
          <p:cNvSpPr txBox="1">
            <a:spLocks noGrp="1"/>
          </p:cNvSpPr>
          <p:nvPr>
            <p:ph type="title"/>
          </p:nvPr>
        </p:nvSpPr>
        <p:spPr>
          <a:xfrm>
            <a:off x="457200" y="598488"/>
            <a:ext cx="8229600" cy="411300"/>
          </a:xfrm>
          <a:prstGeom prst="rect">
            <a:avLst/>
          </a:prstGeom>
        </p:spPr>
        <p:txBody>
          <a:bodyPr wrap="square" lIns="91425" tIns="91425" rIns="91425" bIns="91425" anchor="ctr" anchorCtr="0">
            <a:noAutofit/>
          </a:bodyPr>
          <a:lstStyle/>
          <a:p>
            <a:pPr marL="0" lvl="0" indent="0" rtl="0">
              <a:spcBef>
                <a:spcPts val="0"/>
              </a:spcBef>
              <a:buNone/>
            </a:pPr>
            <a:r>
              <a:rPr lang="en-US" sz="3000">
                <a:latin typeface="Calibri"/>
                <a:ea typeface="Calibri"/>
                <a:cs typeface="Calibri"/>
                <a:sym typeface="Calibri"/>
              </a:rPr>
              <a:t>A six-step plan (GFCE, 2017)</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773"/>
        <p:cNvGrpSpPr/>
        <p:nvPr/>
      </p:nvGrpSpPr>
      <p:grpSpPr>
        <a:xfrm>
          <a:off x="0" y="0"/>
          <a:ext cx="0" cy="0"/>
          <a:chOff x="0" y="0"/>
          <a:chExt cx="0" cy="0"/>
        </a:xfrm>
      </p:grpSpPr>
      <p:sp>
        <p:nvSpPr>
          <p:cNvPr id="774" name="Shape 774"/>
          <p:cNvSpPr txBox="1">
            <a:spLocks noGrp="1"/>
          </p:cNvSpPr>
          <p:nvPr>
            <p:ph type="body" idx="1"/>
          </p:nvPr>
        </p:nvSpPr>
        <p:spPr>
          <a:xfrm>
            <a:off x="457201" y="1114427"/>
            <a:ext cx="8258100" cy="4305900"/>
          </a:xfrm>
          <a:prstGeom prst="rect">
            <a:avLst/>
          </a:prstGeom>
        </p:spPr>
        <p:txBody>
          <a:bodyPr wrap="square" lIns="91425" tIns="91425" rIns="91425" bIns="91425" anchor="t" anchorCtr="0">
            <a:noAutofit/>
          </a:bodyPr>
          <a:lstStyle/>
          <a:p>
            <a:pPr marL="76200" lvl="0" rtl="0">
              <a:lnSpc>
                <a:spcPct val="100000"/>
              </a:lnSpc>
              <a:spcBef>
                <a:spcPts val="0"/>
              </a:spcBef>
              <a:spcAft>
                <a:spcPts val="0"/>
              </a:spcAft>
              <a:buSzPts val="2400"/>
            </a:pPr>
            <a:r>
              <a:rPr lang="en-US" sz="2400" b="1" dirty="0">
                <a:latin typeface="Calibri"/>
                <a:ea typeface="Calibri"/>
                <a:cs typeface="Calibri"/>
                <a:sym typeface="Calibri"/>
              </a:rPr>
              <a:t>Continuous improvement</a:t>
            </a:r>
          </a:p>
          <a:p>
            <a:pPr marL="876300" lvl="1" indent="-342900" rtl="0">
              <a:lnSpc>
                <a:spcPct val="100000"/>
              </a:lnSpc>
              <a:spcBef>
                <a:spcPts val="0"/>
              </a:spcBef>
              <a:spcAft>
                <a:spcPts val="0"/>
              </a:spcAft>
              <a:buSzPts val="2400"/>
              <a:buFont typeface="Arial" charset="0"/>
              <a:buChar char="•"/>
            </a:pPr>
            <a:r>
              <a:rPr lang="en-US" sz="2400" dirty="0">
                <a:latin typeface="Calibri"/>
                <a:ea typeface="Calibri"/>
                <a:cs typeface="Calibri"/>
                <a:sym typeface="Calibri"/>
              </a:rPr>
              <a:t>Exercises, “fire drills”</a:t>
            </a:r>
          </a:p>
          <a:p>
            <a:pPr marL="876300" lvl="1" indent="-342900" rtl="0">
              <a:lnSpc>
                <a:spcPct val="100000"/>
              </a:lnSpc>
              <a:spcBef>
                <a:spcPts val="0"/>
              </a:spcBef>
              <a:spcAft>
                <a:spcPts val="0"/>
              </a:spcAft>
              <a:buSzPts val="2400"/>
              <a:buFont typeface="Arial" charset="0"/>
              <a:buChar char="•"/>
            </a:pPr>
            <a:r>
              <a:rPr lang="en-US" sz="2400" dirty="0">
                <a:latin typeface="Calibri"/>
                <a:ea typeface="Calibri"/>
                <a:cs typeface="Calibri"/>
                <a:sym typeface="Calibri"/>
              </a:rPr>
              <a:t>Continue measuring maturity level and quality of service</a:t>
            </a:r>
          </a:p>
          <a:p>
            <a:pPr marL="876300" lvl="1" indent="-342900" rtl="0">
              <a:lnSpc>
                <a:spcPct val="100000"/>
              </a:lnSpc>
              <a:spcBef>
                <a:spcPts val="0"/>
              </a:spcBef>
              <a:spcAft>
                <a:spcPts val="0"/>
              </a:spcAft>
              <a:buSzPts val="2400"/>
              <a:buFont typeface="Arial" charset="0"/>
              <a:buChar char="•"/>
            </a:pPr>
            <a:r>
              <a:rPr lang="en-US" sz="2400" dirty="0">
                <a:latin typeface="Calibri"/>
                <a:ea typeface="Calibri"/>
                <a:cs typeface="Calibri"/>
                <a:sym typeface="Calibri"/>
              </a:rPr>
              <a:t>Encourage discussion of latest threats</a:t>
            </a:r>
          </a:p>
          <a:p>
            <a:pPr marL="876300" lvl="1" indent="-342900" rtl="0">
              <a:lnSpc>
                <a:spcPct val="100000"/>
              </a:lnSpc>
              <a:spcBef>
                <a:spcPts val="0"/>
              </a:spcBef>
              <a:spcAft>
                <a:spcPts val="0"/>
              </a:spcAft>
              <a:buSzPts val="2400"/>
              <a:buFont typeface="Arial" charset="0"/>
              <a:buChar char="•"/>
            </a:pPr>
            <a:r>
              <a:rPr lang="en-US" sz="2400" dirty="0">
                <a:latin typeface="Calibri"/>
                <a:ea typeface="Calibri"/>
                <a:cs typeface="Calibri"/>
                <a:sym typeface="Calibri"/>
              </a:rPr>
              <a:t>Cooperate</a:t>
            </a:r>
          </a:p>
          <a:p>
            <a:pPr marL="876300" lvl="1" indent="-342900" rtl="0">
              <a:lnSpc>
                <a:spcPct val="100000"/>
              </a:lnSpc>
              <a:spcBef>
                <a:spcPts val="0"/>
              </a:spcBef>
              <a:spcAft>
                <a:spcPts val="0"/>
              </a:spcAft>
              <a:buSzPts val="2400"/>
              <a:buFont typeface="Arial" charset="0"/>
              <a:buChar char="•"/>
            </a:pPr>
            <a:r>
              <a:rPr lang="en-US" sz="2400" dirty="0">
                <a:latin typeface="Calibri"/>
                <a:ea typeface="Calibri"/>
                <a:cs typeface="Calibri"/>
                <a:sym typeface="Calibri"/>
              </a:rPr>
              <a:t>Contribute to associations </a:t>
            </a:r>
            <a:r>
              <a:rPr lang="en-US" sz="2400">
                <a:latin typeface="Calibri"/>
                <a:ea typeface="Calibri"/>
                <a:cs typeface="Calibri"/>
                <a:sym typeface="Calibri"/>
              </a:rPr>
              <a:t>of CSIRTs </a:t>
            </a:r>
            <a:r>
              <a:rPr lang="en-US" sz="2400" dirty="0">
                <a:latin typeface="Calibri"/>
                <a:ea typeface="Calibri"/>
                <a:cs typeface="Calibri"/>
                <a:sym typeface="Calibri"/>
              </a:rPr>
              <a:t>and send people there</a:t>
            </a:r>
          </a:p>
          <a:p>
            <a:pPr marL="876300" lvl="1" indent="-342900" rtl="0">
              <a:lnSpc>
                <a:spcPct val="100000"/>
              </a:lnSpc>
              <a:spcBef>
                <a:spcPts val="0"/>
              </a:spcBef>
              <a:buSzPts val="2400"/>
              <a:buFont typeface="Arial" charset="0"/>
              <a:buChar char="•"/>
            </a:pPr>
            <a:r>
              <a:rPr lang="en-US" sz="2400" dirty="0">
                <a:latin typeface="Calibri"/>
                <a:ea typeface="Calibri"/>
                <a:cs typeface="Calibri"/>
                <a:sym typeface="Calibri"/>
              </a:rPr>
              <a:t>Spread knowledge, experiences and relationships internally through documentation</a:t>
            </a:r>
          </a:p>
        </p:txBody>
      </p:sp>
      <p:sp>
        <p:nvSpPr>
          <p:cNvPr id="775" name="Shape 775"/>
          <p:cNvSpPr txBox="1">
            <a:spLocks noGrp="1"/>
          </p:cNvSpPr>
          <p:nvPr>
            <p:ph type="title"/>
          </p:nvPr>
        </p:nvSpPr>
        <p:spPr>
          <a:xfrm>
            <a:off x="457200" y="598488"/>
            <a:ext cx="8229600" cy="411300"/>
          </a:xfrm>
          <a:prstGeom prst="rect">
            <a:avLst/>
          </a:prstGeom>
        </p:spPr>
        <p:txBody>
          <a:bodyPr wrap="square" lIns="91425" tIns="91425" rIns="91425" bIns="91425" anchor="ctr" anchorCtr="0">
            <a:noAutofit/>
          </a:bodyPr>
          <a:lstStyle/>
          <a:p>
            <a:pPr marL="0" lvl="0" indent="0" rtl="0">
              <a:spcBef>
                <a:spcPts val="0"/>
              </a:spcBef>
              <a:buNone/>
            </a:pPr>
            <a:r>
              <a:rPr lang="en-US" sz="3000">
                <a:latin typeface="Calibri"/>
                <a:ea typeface="Calibri"/>
                <a:cs typeface="Calibri"/>
                <a:sym typeface="Calibri"/>
              </a:rPr>
              <a:t>A six-step plan (GFCE, 2017)</a:t>
            </a:r>
          </a:p>
        </p:txBody>
      </p:sp>
    </p:spTree>
    <p:extLst>
      <p:ext uri="{BB962C8B-B14F-4D97-AF65-F5344CB8AC3E}">
        <p14:creationId xmlns:p14="http://schemas.microsoft.com/office/powerpoint/2010/main" val="122469273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623F96A-969C-9346-A93C-48DF2BD62C99}"/>
              </a:ext>
            </a:extLst>
          </p:cNvPr>
          <p:cNvSpPr>
            <a:spLocks noGrp="1"/>
          </p:cNvSpPr>
          <p:nvPr>
            <p:ph type="body" idx="1"/>
          </p:nvPr>
        </p:nvSpPr>
        <p:spPr/>
        <p:txBody>
          <a:bodyPr/>
          <a:lstStyle/>
          <a:p>
            <a:pPr marL="133350" indent="0" algn="ctr">
              <a:buNone/>
            </a:pPr>
            <a:r>
              <a:rPr lang="en-US" sz="2800" b="1" dirty="0">
                <a:solidFill>
                  <a:schemeClr val="tx1"/>
                </a:solidFill>
              </a:rPr>
              <a:t>Fact: It’s difficult to get funding!</a:t>
            </a:r>
          </a:p>
          <a:p>
            <a:pPr marL="133350" indent="0" algn="ctr">
              <a:buNone/>
            </a:pPr>
            <a:endParaRPr lang="en-US" sz="2800" b="1" dirty="0">
              <a:solidFill>
                <a:schemeClr val="tx1"/>
              </a:solidFill>
            </a:endParaRPr>
          </a:p>
          <a:p>
            <a:r>
              <a:rPr lang="en-US" dirty="0">
                <a:solidFill>
                  <a:schemeClr val="tx1"/>
                </a:solidFill>
              </a:rPr>
              <a:t> Make a solid proposal</a:t>
            </a:r>
          </a:p>
          <a:p>
            <a:r>
              <a:rPr lang="en-US" dirty="0">
                <a:solidFill>
                  <a:schemeClr val="tx1"/>
                </a:solidFill>
              </a:rPr>
              <a:t> Start small and proof your value</a:t>
            </a:r>
          </a:p>
          <a:p>
            <a:r>
              <a:rPr lang="en-US" dirty="0">
                <a:solidFill>
                  <a:schemeClr val="tx1"/>
                </a:solidFill>
              </a:rPr>
              <a:t> Demonstrate that investing in a CSIRT is cheaper than fixing the problem afterwards</a:t>
            </a:r>
          </a:p>
          <a:p>
            <a:pPr marL="133350" indent="0">
              <a:buNone/>
            </a:pPr>
            <a:endParaRPr lang="en-US" dirty="0">
              <a:solidFill>
                <a:schemeClr val="tx1"/>
              </a:solidFill>
            </a:endParaRPr>
          </a:p>
          <a:p>
            <a:pPr marL="133350" indent="0">
              <a:buNone/>
            </a:pPr>
            <a:r>
              <a:rPr lang="en-US" dirty="0">
                <a:solidFill>
                  <a:schemeClr val="tx1"/>
                </a:solidFill>
              </a:rPr>
              <a:t>Most the time  funding comes from parent organization</a:t>
            </a:r>
          </a:p>
          <a:p>
            <a:pPr marL="133350" indent="0">
              <a:buNone/>
            </a:pPr>
            <a:r>
              <a:rPr lang="en-US" dirty="0">
                <a:solidFill>
                  <a:schemeClr val="tx1"/>
                </a:solidFill>
              </a:rPr>
              <a:t>Some CSIRTs are fee based</a:t>
            </a:r>
          </a:p>
          <a:p>
            <a:endParaRPr lang="en-US" dirty="0">
              <a:solidFill>
                <a:schemeClr val="tx1"/>
              </a:solidFill>
            </a:endParaRPr>
          </a:p>
          <a:p>
            <a:endParaRPr lang="en-US" dirty="0">
              <a:solidFill>
                <a:schemeClr val="tx1"/>
              </a:solidFill>
            </a:endParaRPr>
          </a:p>
        </p:txBody>
      </p:sp>
      <p:sp>
        <p:nvSpPr>
          <p:cNvPr id="3" name="Title 2">
            <a:extLst>
              <a:ext uri="{FF2B5EF4-FFF2-40B4-BE49-F238E27FC236}">
                <a16:creationId xmlns:a16="http://schemas.microsoft.com/office/drawing/2014/main" id="{FB5E5EFB-FC7F-5543-B68D-8D24EB03A38C}"/>
              </a:ext>
            </a:extLst>
          </p:cNvPr>
          <p:cNvSpPr>
            <a:spLocks noGrp="1"/>
          </p:cNvSpPr>
          <p:nvPr>
            <p:ph type="title"/>
          </p:nvPr>
        </p:nvSpPr>
        <p:spPr/>
        <p:txBody>
          <a:bodyPr/>
          <a:lstStyle/>
          <a:p>
            <a:r>
              <a:rPr lang="en-US" dirty="0"/>
              <a:t>Funding Models</a:t>
            </a:r>
          </a:p>
        </p:txBody>
      </p:sp>
    </p:spTree>
    <p:extLst>
      <p:ext uri="{BB962C8B-B14F-4D97-AF65-F5344CB8AC3E}">
        <p14:creationId xmlns:p14="http://schemas.microsoft.com/office/powerpoint/2010/main" val="37115043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930" y="0"/>
            <a:ext cx="9140139" cy="6858000"/>
          </a:xfrm>
          <a:prstGeom prst="rect">
            <a:avLst/>
          </a:prstGeom>
        </p:spPr>
      </p:pic>
      <p:grpSp>
        <p:nvGrpSpPr>
          <p:cNvPr id="9" name="Group 8"/>
          <p:cNvGrpSpPr/>
          <p:nvPr/>
        </p:nvGrpSpPr>
        <p:grpSpPr>
          <a:xfrm rot="163466">
            <a:off x="8622230" y="97691"/>
            <a:ext cx="307777" cy="2037387"/>
            <a:chOff x="8290273" y="1555928"/>
            <a:chExt cx="307777" cy="2037387"/>
          </a:xfrm>
        </p:grpSpPr>
        <p:sp>
          <p:nvSpPr>
            <p:cNvPr id="6" name="TextBox 5"/>
            <p:cNvSpPr txBox="1"/>
            <p:nvPr/>
          </p:nvSpPr>
          <p:spPr>
            <a:xfrm rot="16200000">
              <a:off x="7523878" y="2322323"/>
              <a:ext cx="1840568" cy="307777"/>
            </a:xfrm>
            <a:prstGeom prst="rect">
              <a:avLst/>
            </a:prstGeom>
            <a:noFill/>
          </p:spPr>
          <p:txBody>
            <a:bodyPr wrap="none" rtlCol="0">
              <a:spAutoFit/>
            </a:bodyPr>
            <a:lstStyle/>
            <a:p>
              <a:r>
                <a:rPr lang="de-CH" sz="1400" dirty="0">
                  <a:solidFill>
                    <a:schemeClr val="tx1">
                      <a:lumMod val="65000"/>
                      <a:lumOff val="35000"/>
                    </a:schemeClr>
                  </a:solidFill>
                  <a:latin typeface="Calibri Light" charset="0"/>
                  <a:ea typeface="Calibri Light" charset="0"/>
                  <a:cs typeface="Calibri Light" charset="0"/>
                </a:rPr>
                <a:t>CC BY 2.0 Paul </a:t>
              </a:r>
              <a:r>
                <a:rPr lang="de-CH" sz="1400" dirty="0" err="1">
                  <a:solidFill>
                    <a:schemeClr val="tx1">
                      <a:lumMod val="65000"/>
                      <a:lumOff val="35000"/>
                    </a:schemeClr>
                  </a:solidFill>
                  <a:latin typeface="Calibri Light" charset="0"/>
                  <a:ea typeface="Calibri Light" charset="0"/>
                  <a:cs typeface="Calibri Light" charset="0"/>
                </a:rPr>
                <a:t>Downey</a:t>
              </a:r>
              <a:endParaRPr lang="de-CH" sz="1400" dirty="0">
                <a:solidFill>
                  <a:schemeClr val="tx1">
                    <a:lumMod val="65000"/>
                    <a:lumOff val="35000"/>
                  </a:schemeClr>
                </a:solidFill>
                <a:latin typeface="Calibri Light" charset="0"/>
                <a:ea typeface="Calibri Light" charset="0"/>
                <a:cs typeface="Calibri Light" charset="0"/>
              </a:endParaRPr>
            </a:p>
          </p:txBody>
        </p:sp>
        <p:pic>
          <p:nvPicPr>
            <p:cNvPr id="7" name="Picture 6"/>
            <p:cNvPicPr>
              <a:picLocks noChangeAspect="1"/>
            </p:cNvPicPr>
            <p:nvPr/>
          </p:nvPicPr>
          <p:blipFill>
            <a:blip r:embed="rId4">
              <a:extLst>
                <a:ext uri="{BEBA8EAE-BF5A-486C-A8C5-ECC9F3942E4B}">
                  <a14:imgProps xmlns:a14="http://schemas.microsoft.com/office/drawing/2010/main">
                    <a14:imgLayer r:embed="rId5">
                      <a14:imgEffect>
                        <a14:brightnessContrast bright="-45000"/>
                      </a14:imgEffect>
                    </a14:imgLayer>
                  </a14:imgProps>
                </a:ext>
              </a:extLst>
            </a:blip>
            <a:stretch>
              <a:fillRect/>
            </a:stretch>
          </p:blipFill>
          <p:spPr>
            <a:xfrm rot="16200000">
              <a:off x="8319886" y="3376887"/>
              <a:ext cx="248551" cy="184305"/>
            </a:xfrm>
            <a:prstGeom prst="rect">
              <a:avLst/>
            </a:prstGeom>
          </p:spPr>
        </p:pic>
      </p:grpSp>
    </p:spTree>
    <p:extLst>
      <p:ext uri="{BB962C8B-B14F-4D97-AF65-F5344CB8AC3E}">
        <p14:creationId xmlns:p14="http://schemas.microsoft.com/office/powerpoint/2010/main" val="186472587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781"/>
        <p:cNvGrpSpPr/>
        <p:nvPr/>
      </p:nvGrpSpPr>
      <p:grpSpPr>
        <a:xfrm>
          <a:off x="0" y="0"/>
          <a:ext cx="0" cy="0"/>
          <a:chOff x="0" y="0"/>
          <a:chExt cx="0" cy="0"/>
        </a:xfrm>
      </p:grpSpPr>
      <p:sp>
        <p:nvSpPr>
          <p:cNvPr id="782" name="Shape 782"/>
          <p:cNvSpPr txBox="1">
            <a:spLocks noGrp="1"/>
          </p:cNvSpPr>
          <p:nvPr>
            <p:ph type="title"/>
          </p:nvPr>
        </p:nvSpPr>
        <p:spPr>
          <a:xfrm>
            <a:off x="2590800" y="2550319"/>
            <a:ext cx="4281487" cy="1812150"/>
          </a:xfrm>
          <a:prstGeom prst="rect">
            <a:avLst/>
          </a:prstGeom>
          <a:noFill/>
          <a:ln>
            <a:noFill/>
          </a:ln>
        </p:spPr>
        <p:txBody>
          <a:bodyPr wrap="square" lIns="68550" tIns="34275" rIns="68550" bIns="34275" anchor="ctr" anchorCtr="0">
            <a:noAutofit/>
          </a:bodyPr>
          <a:lstStyle/>
          <a:p>
            <a:pPr marL="0" marR="0" lvl="0" indent="0" algn="l" rtl="0">
              <a:lnSpc>
                <a:spcPct val="90000"/>
              </a:lnSpc>
              <a:spcBef>
                <a:spcPts val="0"/>
              </a:spcBef>
              <a:spcAft>
                <a:spcPts val="0"/>
              </a:spcAft>
              <a:buNone/>
            </a:pPr>
            <a:r>
              <a:rPr lang="en-US" sz="3600" b="1" i="0" u="none" strike="noStrike" cap="none" dirty="0">
                <a:solidFill>
                  <a:schemeClr val="dk1"/>
                </a:solidFill>
                <a:latin typeface="Arial"/>
                <a:ea typeface="Arial"/>
                <a:cs typeface="Arial"/>
                <a:sym typeface="Arial"/>
              </a:rPr>
              <a:t>Maturing CSIRTs</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787"/>
        <p:cNvGrpSpPr/>
        <p:nvPr/>
      </p:nvGrpSpPr>
      <p:grpSpPr>
        <a:xfrm>
          <a:off x="0" y="0"/>
          <a:ext cx="0" cy="0"/>
          <a:chOff x="0" y="0"/>
          <a:chExt cx="0" cy="0"/>
        </a:xfrm>
      </p:grpSpPr>
      <p:pic>
        <p:nvPicPr>
          <p:cNvPr id="788" name="Shape 788"/>
          <p:cNvPicPr preferRelativeResize="0"/>
          <p:nvPr/>
        </p:nvPicPr>
        <p:blipFill rotWithShape="1">
          <a:blip r:embed="rId3">
            <a:alphaModFix/>
          </a:blip>
          <a:srcRect/>
          <a:stretch/>
        </p:blipFill>
        <p:spPr>
          <a:xfrm>
            <a:off x="-379730" y="0"/>
            <a:ext cx="10210799" cy="6873927"/>
          </a:xfrm>
          <a:prstGeom prst="rect">
            <a:avLst/>
          </a:prstGeom>
          <a:noFill/>
          <a:ln>
            <a:noFill/>
          </a:ln>
        </p:spPr>
      </p:pic>
      <p:sp>
        <p:nvSpPr>
          <p:cNvPr id="789" name="Shape 789"/>
          <p:cNvSpPr/>
          <p:nvPr/>
        </p:nvSpPr>
        <p:spPr>
          <a:xfrm flipH="1">
            <a:off x="762000" y="6400800"/>
            <a:ext cx="1524000" cy="304800"/>
          </a:xfrm>
          <a:prstGeom prst="homePlate">
            <a:avLst>
              <a:gd name="adj" fmla="val 76206"/>
            </a:avLst>
          </a:prstGeom>
          <a:solidFill>
            <a:schemeClr val="accent4"/>
          </a:solidFill>
          <a:ln w="9525" cap="flat" cmpd="sng">
            <a:solidFill>
              <a:srgbClr val="FFFFFF"/>
            </a:solidFill>
            <a:prstDash val="solid"/>
            <a:round/>
            <a:headEnd type="none" w="med" len="med"/>
            <a:tailEnd type="none" w="med" len="med"/>
          </a:ln>
        </p:spPr>
        <p:txBody>
          <a:bodyPr wrap="square" lIns="68550" tIns="68550" rIns="68550" bIns="68550" anchor="ctr" anchorCtr="0">
            <a:noAutofit/>
          </a:bodyPr>
          <a:lstStyle/>
          <a:p>
            <a:pPr marL="0" marR="0" lvl="0" indent="0" algn="l" rtl="0">
              <a:spcBef>
                <a:spcPts val="0"/>
              </a:spcBef>
              <a:spcAft>
                <a:spcPts val="0"/>
              </a:spcAft>
              <a:buNone/>
            </a:pPr>
            <a:r>
              <a:rPr lang="en-US" sz="1800">
                <a:solidFill>
                  <a:schemeClr val="lt1"/>
                </a:solidFill>
                <a:latin typeface="Calibri"/>
                <a:ea typeface="Calibri"/>
                <a:cs typeface="Calibri"/>
                <a:sym typeface="Calibri"/>
              </a:rPr>
              <a:t>Constituency</a:t>
            </a:r>
          </a:p>
        </p:txBody>
      </p:sp>
      <p:sp>
        <p:nvSpPr>
          <p:cNvPr id="790" name="Shape 790"/>
          <p:cNvSpPr/>
          <p:nvPr/>
        </p:nvSpPr>
        <p:spPr>
          <a:xfrm flipH="1">
            <a:off x="2590800" y="6139350"/>
            <a:ext cx="1226025" cy="261450"/>
          </a:xfrm>
          <a:prstGeom prst="homePlate">
            <a:avLst>
              <a:gd name="adj" fmla="val 76206"/>
            </a:avLst>
          </a:prstGeom>
          <a:solidFill>
            <a:schemeClr val="accent4"/>
          </a:solidFill>
          <a:ln w="9525" cap="flat" cmpd="sng">
            <a:solidFill>
              <a:srgbClr val="FFFFFF"/>
            </a:solidFill>
            <a:prstDash val="solid"/>
            <a:round/>
            <a:headEnd type="none" w="med" len="med"/>
            <a:tailEnd type="none" w="med" len="med"/>
          </a:ln>
        </p:spPr>
        <p:txBody>
          <a:bodyPr wrap="square" lIns="68550" tIns="68550" rIns="68550" bIns="68550" anchor="ctr" anchorCtr="0">
            <a:noAutofit/>
          </a:bodyPr>
          <a:lstStyle/>
          <a:p>
            <a:pPr marL="0" marR="0" lvl="0" indent="0" algn="l" rtl="0">
              <a:spcBef>
                <a:spcPts val="0"/>
              </a:spcBef>
              <a:spcAft>
                <a:spcPts val="0"/>
              </a:spcAft>
              <a:buNone/>
            </a:pPr>
            <a:r>
              <a:rPr lang="en-US" sz="1800">
                <a:solidFill>
                  <a:schemeClr val="lt1"/>
                </a:solidFill>
                <a:latin typeface="Calibri"/>
                <a:ea typeface="Calibri"/>
                <a:cs typeface="Calibri"/>
                <a:sym typeface="Calibri"/>
              </a:rPr>
              <a:t>Services</a:t>
            </a:r>
          </a:p>
        </p:txBody>
      </p:sp>
      <p:sp>
        <p:nvSpPr>
          <p:cNvPr id="791" name="Shape 791"/>
          <p:cNvSpPr/>
          <p:nvPr/>
        </p:nvSpPr>
        <p:spPr>
          <a:xfrm flipH="1">
            <a:off x="4725670" y="5809163"/>
            <a:ext cx="1576331" cy="330187"/>
          </a:xfrm>
          <a:prstGeom prst="homePlate">
            <a:avLst>
              <a:gd name="adj" fmla="val 76206"/>
            </a:avLst>
          </a:prstGeom>
          <a:solidFill>
            <a:schemeClr val="accent4"/>
          </a:solidFill>
          <a:ln w="9525" cap="flat" cmpd="sng">
            <a:solidFill>
              <a:srgbClr val="FFFFFF"/>
            </a:solidFill>
            <a:prstDash val="solid"/>
            <a:round/>
            <a:headEnd type="none" w="med" len="med"/>
            <a:tailEnd type="none" w="med" len="med"/>
          </a:ln>
        </p:spPr>
        <p:txBody>
          <a:bodyPr wrap="square" lIns="68550" tIns="68550" rIns="68550" bIns="68550" anchor="ctr" anchorCtr="0">
            <a:noAutofit/>
          </a:bodyPr>
          <a:lstStyle/>
          <a:p>
            <a:pPr marL="0" marR="0" lvl="0" indent="0" algn="l" rtl="0">
              <a:spcBef>
                <a:spcPts val="0"/>
              </a:spcBef>
              <a:spcAft>
                <a:spcPts val="0"/>
              </a:spcAft>
              <a:buNone/>
            </a:pPr>
            <a:r>
              <a:rPr lang="en-US" sz="1800">
                <a:solidFill>
                  <a:schemeClr val="lt1"/>
                </a:solidFill>
                <a:latin typeface="Calibri"/>
                <a:ea typeface="Calibri"/>
                <a:cs typeface="Calibri"/>
                <a:sym typeface="Calibri"/>
              </a:rPr>
              <a:t>Organisation</a:t>
            </a:r>
          </a:p>
        </p:txBody>
      </p:sp>
      <p:sp>
        <p:nvSpPr>
          <p:cNvPr id="792" name="Shape 792"/>
          <p:cNvSpPr/>
          <p:nvPr/>
        </p:nvSpPr>
        <p:spPr>
          <a:xfrm flipH="1">
            <a:off x="6160770" y="5272690"/>
            <a:ext cx="1226025" cy="261450"/>
          </a:xfrm>
          <a:prstGeom prst="homePlate">
            <a:avLst>
              <a:gd name="adj" fmla="val 76206"/>
            </a:avLst>
          </a:prstGeom>
          <a:solidFill>
            <a:schemeClr val="accent4"/>
          </a:solidFill>
          <a:ln w="9525" cap="flat" cmpd="sng">
            <a:solidFill>
              <a:srgbClr val="FFFFFF"/>
            </a:solidFill>
            <a:prstDash val="solid"/>
            <a:round/>
            <a:headEnd type="none" w="med" len="med"/>
            <a:tailEnd type="none" w="med" len="med"/>
          </a:ln>
        </p:spPr>
        <p:txBody>
          <a:bodyPr wrap="square" lIns="68550" tIns="68550" rIns="68550" bIns="68550" anchor="ctr" anchorCtr="0">
            <a:noAutofit/>
          </a:bodyPr>
          <a:lstStyle/>
          <a:p>
            <a:pPr marL="0" marR="0" lvl="0" indent="0" algn="l" rtl="0">
              <a:spcBef>
                <a:spcPts val="0"/>
              </a:spcBef>
              <a:spcAft>
                <a:spcPts val="0"/>
              </a:spcAft>
              <a:buNone/>
            </a:pPr>
            <a:r>
              <a:rPr lang="en-US" sz="1800">
                <a:solidFill>
                  <a:schemeClr val="lt1"/>
                </a:solidFill>
                <a:latin typeface="Calibri"/>
                <a:ea typeface="Calibri"/>
                <a:cs typeface="Calibri"/>
                <a:sym typeface="Calibri"/>
              </a:rPr>
              <a:t>Go Live</a:t>
            </a:r>
          </a:p>
        </p:txBody>
      </p:sp>
      <p:sp>
        <p:nvSpPr>
          <p:cNvPr id="793" name="Shape 793"/>
          <p:cNvSpPr/>
          <p:nvPr/>
        </p:nvSpPr>
        <p:spPr>
          <a:xfrm flipH="1">
            <a:off x="6773782" y="4722028"/>
            <a:ext cx="2134726" cy="394633"/>
          </a:xfrm>
          <a:prstGeom prst="homePlate">
            <a:avLst>
              <a:gd name="adj" fmla="val 76206"/>
            </a:avLst>
          </a:prstGeom>
          <a:solidFill>
            <a:schemeClr val="accent4"/>
          </a:solidFill>
          <a:ln w="9525" cap="flat" cmpd="sng">
            <a:solidFill>
              <a:srgbClr val="FFFFFF"/>
            </a:solidFill>
            <a:prstDash val="solid"/>
            <a:round/>
            <a:headEnd type="none" w="med" len="med"/>
            <a:tailEnd type="none" w="med" len="med"/>
          </a:ln>
        </p:spPr>
        <p:txBody>
          <a:bodyPr wrap="square" lIns="68550" tIns="68550" rIns="68550" bIns="68550" anchor="ctr" anchorCtr="0">
            <a:noAutofit/>
          </a:bodyPr>
          <a:lstStyle/>
          <a:p>
            <a:pPr marL="0" marR="0" lvl="0" indent="0" algn="l" rtl="0">
              <a:spcBef>
                <a:spcPts val="0"/>
              </a:spcBef>
              <a:spcAft>
                <a:spcPts val="0"/>
              </a:spcAft>
              <a:buNone/>
            </a:pPr>
            <a:r>
              <a:rPr lang="en-US" sz="1800">
                <a:solidFill>
                  <a:schemeClr val="lt1"/>
                </a:solidFill>
                <a:latin typeface="Calibri"/>
                <a:ea typeface="Calibri"/>
                <a:cs typeface="Calibri"/>
                <a:sym typeface="Calibri"/>
              </a:rPr>
              <a:t>Build Constituency</a:t>
            </a:r>
          </a:p>
        </p:txBody>
      </p:sp>
      <p:sp>
        <p:nvSpPr>
          <p:cNvPr id="794" name="Shape 794"/>
          <p:cNvSpPr/>
          <p:nvPr/>
        </p:nvSpPr>
        <p:spPr>
          <a:xfrm flipH="1">
            <a:off x="7228132" y="4219136"/>
            <a:ext cx="1226025" cy="261450"/>
          </a:xfrm>
          <a:prstGeom prst="homePlate">
            <a:avLst>
              <a:gd name="adj" fmla="val 76206"/>
            </a:avLst>
          </a:prstGeom>
          <a:solidFill>
            <a:schemeClr val="accent4"/>
          </a:solidFill>
          <a:ln w="9525" cap="flat" cmpd="sng">
            <a:solidFill>
              <a:srgbClr val="FFFFFF"/>
            </a:solidFill>
            <a:prstDash val="solid"/>
            <a:round/>
            <a:headEnd type="none" w="med" len="med"/>
            <a:tailEnd type="none" w="med" len="med"/>
          </a:ln>
        </p:spPr>
        <p:txBody>
          <a:bodyPr wrap="square" lIns="68550" tIns="68550" rIns="68550" bIns="68550" anchor="ctr" anchorCtr="0">
            <a:noAutofit/>
          </a:bodyPr>
          <a:lstStyle/>
          <a:p>
            <a:pPr marL="0" marR="0" lvl="0" indent="0" algn="l" rtl="0">
              <a:spcBef>
                <a:spcPts val="0"/>
              </a:spcBef>
              <a:spcAft>
                <a:spcPts val="0"/>
              </a:spcAft>
              <a:buNone/>
            </a:pPr>
            <a:r>
              <a:rPr lang="en-US" sz="1800">
                <a:solidFill>
                  <a:schemeClr val="lt1"/>
                </a:solidFill>
                <a:latin typeface="Calibri"/>
                <a:ea typeface="Calibri"/>
                <a:cs typeface="Calibri"/>
                <a:sym typeface="Calibri"/>
              </a:rPr>
              <a:t>Network</a:t>
            </a:r>
          </a:p>
        </p:txBody>
      </p:sp>
      <p:sp>
        <p:nvSpPr>
          <p:cNvPr id="795" name="Shape 795"/>
          <p:cNvSpPr/>
          <p:nvPr/>
        </p:nvSpPr>
        <p:spPr>
          <a:xfrm flipH="1">
            <a:off x="7394131" y="3505200"/>
            <a:ext cx="2283268" cy="568925"/>
          </a:xfrm>
          <a:prstGeom prst="homePlate">
            <a:avLst>
              <a:gd name="adj" fmla="val 76206"/>
            </a:avLst>
          </a:prstGeom>
          <a:solidFill>
            <a:schemeClr val="accent4"/>
          </a:solidFill>
          <a:ln w="9525" cap="flat" cmpd="sng">
            <a:solidFill>
              <a:srgbClr val="FFFFFF"/>
            </a:solidFill>
            <a:prstDash val="solid"/>
            <a:round/>
            <a:headEnd type="none" w="med" len="med"/>
            <a:tailEnd type="none" w="med" len="med"/>
          </a:ln>
        </p:spPr>
        <p:txBody>
          <a:bodyPr wrap="square" lIns="68550" tIns="68550" rIns="68550" bIns="68550" anchor="ctr" anchorCtr="0">
            <a:noAutofit/>
          </a:bodyPr>
          <a:lstStyle/>
          <a:p>
            <a:pPr marL="0" marR="0" lvl="0" indent="0" algn="l" rtl="0">
              <a:spcBef>
                <a:spcPts val="0"/>
              </a:spcBef>
              <a:spcAft>
                <a:spcPts val="0"/>
              </a:spcAft>
              <a:buNone/>
            </a:pPr>
            <a:r>
              <a:rPr lang="en-US" sz="1800">
                <a:solidFill>
                  <a:schemeClr val="lt1"/>
                </a:solidFill>
                <a:latin typeface="Calibri"/>
                <a:ea typeface="Calibri"/>
                <a:cs typeface="Calibri"/>
                <a:sym typeface="Calibri"/>
              </a:rPr>
              <a:t>FIRST membership</a:t>
            </a:r>
          </a:p>
        </p:txBody>
      </p:sp>
      <p:sp>
        <p:nvSpPr>
          <p:cNvPr id="796" name="Shape 796"/>
          <p:cNvSpPr/>
          <p:nvPr/>
        </p:nvSpPr>
        <p:spPr>
          <a:xfrm flipH="1">
            <a:off x="7386795" y="2879349"/>
            <a:ext cx="1226025" cy="261450"/>
          </a:xfrm>
          <a:prstGeom prst="homePlate">
            <a:avLst>
              <a:gd name="adj" fmla="val 76206"/>
            </a:avLst>
          </a:prstGeom>
          <a:solidFill>
            <a:schemeClr val="accent4"/>
          </a:solidFill>
          <a:ln w="9525" cap="flat" cmpd="sng">
            <a:solidFill>
              <a:srgbClr val="FFFFFF"/>
            </a:solidFill>
            <a:prstDash val="solid"/>
            <a:round/>
            <a:headEnd type="none" w="med" len="med"/>
            <a:tailEnd type="none" w="med" len="med"/>
          </a:ln>
        </p:spPr>
        <p:txBody>
          <a:bodyPr wrap="square" lIns="68550" tIns="68550" rIns="68550" bIns="68550" anchor="ctr" anchorCtr="0">
            <a:noAutofit/>
          </a:bodyPr>
          <a:lstStyle/>
          <a:p>
            <a:pPr marL="0" marR="0" lvl="0" indent="0" algn="l" rtl="0">
              <a:spcBef>
                <a:spcPts val="0"/>
              </a:spcBef>
              <a:spcAft>
                <a:spcPts val="0"/>
              </a:spcAft>
              <a:buNone/>
            </a:pPr>
            <a:r>
              <a:rPr lang="en-US" sz="1800">
                <a:solidFill>
                  <a:schemeClr val="lt1"/>
                </a:solidFill>
                <a:latin typeface="Calibri"/>
                <a:ea typeface="Calibri"/>
                <a:cs typeface="Calibri"/>
                <a:sym typeface="Calibri"/>
              </a:rPr>
              <a:t>Maturity</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801"/>
        <p:cNvGrpSpPr/>
        <p:nvPr/>
      </p:nvGrpSpPr>
      <p:grpSpPr>
        <a:xfrm>
          <a:off x="0" y="0"/>
          <a:ext cx="0" cy="0"/>
          <a:chOff x="0" y="0"/>
          <a:chExt cx="0" cy="0"/>
        </a:xfrm>
      </p:grpSpPr>
      <p:pic>
        <p:nvPicPr>
          <p:cNvPr id="802" name="Shape 802"/>
          <p:cNvPicPr preferRelativeResize="0"/>
          <p:nvPr/>
        </p:nvPicPr>
        <p:blipFill rotWithShape="1">
          <a:blip r:embed="rId3">
            <a:alphaModFix/>
          </a:blip>
          <a:srcRect/>
          <a:stretch/>
        </p:blipFill>
        <p:spPr>
          <a:xfrm>
            <a:off x="4702839" y="1951389"/>
            <a:ext cx="3134962" cy="3134962"/>
          </a:xfrm>
          <a:prstGeom prst="rect">
            <a:avLst/>
          </a:prstGeom>
          <a:noFill/>
          <a:ln>
            <a:noFill/>
          </a:ln>
        </p:spPr>
      </p:pic>
      <p:pic>
        <p:nvPicPr>
          <p:cNvPr id="803" name="Shape 803"/>
          <p:cNvPicPr preferRelativeResize="0"/>
          <p:nvPr/>
        </p:nvPicPr>
        <p:blipFill rotWithShape="1">
          <a:blip r:embed="rId4">
            <a:alphaModFix/>
          </a:blip>
          <a:srcRect/>
          <a:stretch/>
        </p:blipFill>
        <p:spPr>
          <a:xfrm>
            <a:off x="1297914" y="1943100"/>
            <a:ext cx="3134962" cy="3134962"/>
          </a:xfrm>
          <a:prstGeom prst="rect">
            <a:avLst/>
          </a:prstGeom>
          <a:noFill/>
          <a:ln>
            <a:noFill/>
          </a:ln>
        </p:spPr>
      </p:pic>
      <p:sp>
        <p:nvSpPr>
          <p:cNvPr id="804" name="Shape 804"/>
          <p:cNvSpPr txBox="1">
            <a:spLocks noGrp="1"/>
          </p:cNvSpPr>
          <p:nvPr>
            <p:ph type="title"/>
          </p:nvPr>
        </p:nvSpPr>
        <p:spPr>
          <a:xfrm>
            <a:off x="457200" y="365126"/>
            <a:ext cx="8292704" cy="879475"/>
          </a:xfrm>
          <a:prstGeom prst="rect">
            <a:avLst/>
          </a:prstGeom>
          <a:noFill/>
          <a:ln>
            <a:noFill/>
          </a:ln>
        </p:spPr>
        <p:txBody>
          <a:bodyPr wrap="square" lIns="91425" tIns="91425" rIns="91425" bIns="91425" anchor="ctr" anchorCtr="0">
            <a:noAutofit/>
          </a:bodyPr>
          <a:lstStyle/>
          <a:p>
            <a:pPr marL="0" marR="0" lvl="0" indent="-88900" algn="l" rtl="0">
              <a:lnSpc>
                <a:spcPct val="90000"/>
              </a:lnSpc>
              <a:spcBef>
                <a:spcPts val="0"/>
              </a:spcBef>
              <a:spcAft>
                <a:spcPts val="0"/>
              </a:spcAft>
              <a:buClr>
                <a:schemeClr val="dk1"/>
              </a:buClr>
              <a:buSzPts val="1400"/>
              <a:buFont typeface="Lucida Sans"/>
              <a:buNone/>
            </a:pPr>
            <a:r>
              <a:rPr lang="en-US" sz="3000" b="1" i="0" u="none" strike="noStrike" cap="none">
                <a:solidFill>
                  <a:schemeClr val="dk1"/>
                </a:solidFill>
                <a:latin typeface="Calibri"/>
                <a:ea typeface="Calibri"/>
                <a:cs typeface="Calibri"/>
                <a:sym typeface="Calibri"/>
              </a:rPr>
              <a:t>Maturity</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809"/>
        <p:cNvGrpSpPr/>
        <p:nvPr/>
      </p:nvGrpSpPr>
      <p:grpSpPr>
        <a:xfrm>
          <a:off x="0" y="0"/>
          <a:ext cx="0" cy="0"/>
          <a:chOff x="0" y="0"/>
          <a:chExt cx="0" cy="0"/>
        </a:xfrm>
      </p:grpSpPr>
      <p:sp>
        <p:nvSpPr>
          <p:cNvPr id="810" name="Shape 810"/>
          <p:cNvSpPr txBox="1">
            <a:spLocks noGrp="1"/>
          </p:cNvSpPr>
          <p:nvPr>
            <p:ph type="body" idx="1"/>
          </p:nvPr>
        </p:nvSpPr>
        <p:spPr>
          <a:xfrm>
            <a:off x="514350" y="1943100"/>
            <a:ext cx="7165125" cy="3629475"/>
          </a:xfrm>
          <a:prstGeom prst="rect">
            <a:avLst/>
          </a:prstGeom>
          <a:noFill/>
          <a:ln>
            <a:noFill/>
          </a:ln>
        </p:spPr>
        <p:txBody>
          <a:bodyPr wrap="square" lIns="68550" tIns="68550" rIns="68550" bIns="68550" anchor="t" anchorCtr="0">
            <a:noAutofit/>
          </a:bodyPr>
          <a:lstStyle/>
          <a:p>
            <a:pPr marL="0" marR="0" lvl="0" indent="-177800" algn="l" rtl="0">
              <a:lnSpc>
                <a:spcPct val="114000"/>
              </a:lnSpc>
              <a:spcBef>
                <a:spcPts val="0"/>
              </a:spcBef>
              <a:spcAft>
                <a:spcPts val="0"/>
              </a:spcAft>
              <a:buClr>
                <a:srgbClr val="F38127"/>
              </a:buClr>
              <a:buSzPts val="2800"/>
              <a:buFont typeface="Arial"/>
              <a:buNone/>
            </a:pPr>
            <a:r>
              <a:rPr lang="en-US" sz="2400" b="0" i="0" u="none" strike="noStrike" cap="none" dirty="0">
                <a:solidFill>
                  <a:schemeClr val="dk1"/>
                </a:solidFill>
                <a:latin typeface="Calibri"/>
                <a:ea typeface="Calibri"/>
                <a:cs typeface="Calibri"/>
                <a:sym typeface="Calibri"/>
              </a:rPr>
              <a:t>To become proficient </a:t>
            </a:r>
          </a:p>
          <a:p>
            <a:pPr marL="0" marR="0" lvl="0" indent="-177800" algn="l" rtl="0">
              <a:lnSpc>
                <a:spcPct val="114000"/>
              </a:lnSpc>
              <a:spcBef>
                <a:spcPts val="0"/>
              </a:spcBef>
              <a:spcAft>
                <a:spcPts val="0"/>
              </a:spcAft>
              <a:buClr>
                <a:srgbClr val="F38127"/>
              </a:buClr>
              <a:buSzPts val="2800"/>
              <a:buFont typeface="Arial"/>
              <a:buNone/>
            </a:pPr>
            <a:endParaRPr sz="2400" b="0" i="0" u="none" strike="noStrike" cap="none" dirty="0">
              <a:solidFill>
                <a:schemeClr val="dk1"/>
              </a:solidFill>
              <a:latin typeface="Calibri"/>
              <a:ea typeface="Calibri"/>
              <a:cs typeface="Calibri"/>
              <a:sym typeface="Calibri"/>
            </a:endParaRPr>
          </a:p>
          <a:p>
            <a:pPr marL="0" marR="0" lvl="0" indent="-177800" algn="l" rtl="0">
              <a:lnSpc>
                <a:spcPct val="114000"/>
              </a:lnSpc>
              <a:spcBef>
                <a:spcPts val="0"/>
              </a:spcBef>
              <a:spcAft>
                <a:spcPts val="0"/>
              </a:spcAft>
              <a:buClr>
                <a:srgbClr val="F38127"/>
              </a:buClr>
              <a:buSzPts val="2800"/>
              <a:buFont typeface="Arial"/>
              <a:buNone/>
            </a:pPr>
            <a:endParaRPr sz="2400" b="0" i="0" u="none" strike="noStrike" cap="none" dirty="0">
              <a:solidFill>
                <a:schemeClr val="dk1"/>
              </a:solidFill>
              <a:latin typeface="Calibri"/>
              <a:ea typeface="Calibri"/>
              <a:cs typeface="Calibri"/>
              <a:sym typeface="Calibri"/>
            </a:endParaRPr>
          </a:p>
          <a:p>
            <a:pPr marL="0" marR="0" lvl="0" indent="-177800" algn="ctr" rtl="0">
              <a:lnSpc>
                <a:spcPct val="114000"/>
              </a:lnSpc>
              <a:spcBef>
                <a:spcPts val="0"/>
              </a:spcBef>
              <a:spcAft>
                <a:spcPts val="0"/>
              </a:spcAft>
              <a:buClr>
                <a:srgbClr val="F38127"/>
              </a:buClr>
              <a:buSzPts val="2800"/>
              <a:buFont typeface="Arial"/>
              <a:buNone/>
            </a:pPr>
            <a:r>
              <a:rPr lang="en-US" sz="2400" b="0" i="1" u="none" strike="noStrike" cap="none" dirty="0">
                <a:solidFill>
                  <a:schemeClr val="dk1"/>
                </a:solidFill>
                <a:latin typeface="Calibri"/>
                <a:ea typeface="Calibri"/>
                <a:cs typeface="Calibri"/>
                <a:sym typeface="Calibri"/>
              </a:rPr>
              <a:t>Insert your favorite quote here.</a:t>
            </a:r>
          </a:p>
          <a:p>
            <a:pPr marL="0" marR="0" lvl="0" indent="-177800" algn="ctr" rtl="0">
              <a:lnSpc>
                <a:spcPct val="114000"/>
              </a:lnSpc>
              <a:spcBef>
                <a:spcPts val="0"/>
              </a:spcBef>
              <a:spcAft>
                <a:spcPts val="0"/>
              </a:spcAft>
              <a:buClr>
                <a:srgbClr val="F38127"/>
              </a:buClr>
              <a:buSzPts val="2800"/>
              <a:buFont typeface="Arial"/>
              <a:buNone/>
            </a:pPr>
            <a:endParaRPr sz="2400" b="0" i="1" u="none" strike="noStrike" cap="none" dirty="0">
              <a:solidFill>
                <a:schemeClr val="dk1"/>
              </a:solidFill>
              <a:latin typeface="Calibri"/>
              <a:ea typeface="Calibri"/>
              <a:cs typeface="Calibri"/>
              <a:sym typeface="Calibri"/>
            </a:endParaRPr>
          </a:p>
          <a:p>
            <a:pPr marL="0" marR="0" lvl="0" indent="-177800" algn="l" rtl="0">
              <a:lnSpc>
                <a:spcPct val="114000"/>
              </a:lnSpc>
              <a:spcBef>
                <a:spcPts val="0"/>
              </a:spcBef>
              <a:spcAft>
                <a:spcPts val="0"/>
              </a:spcAft>
              <a:buClr>
                <a:srgbClr val="F38127"/>
              </a:buClr>
              <a:buSzPts val="2800"/>
              <a:buFont typeface="Arial"/>
              <a:buNone/>
            </a:pPr>
            <a:r>
              <a:rPr lang="en-US" sz="2400" b="0" i="0" u="none" strike="noStrike" cap="none" dirty="0">
                <a:solidFill>
                  <a:schemeClr val="dk1"/>
                </a:solidFill>
                <a:latin typeface="Calibri"/>
                <a:ea typeface="Calibri"/>
                <a:cs typeface="Calibri"/>
                <a:sym typeface="Calibri"/>
              </a:rPr>
              <a:t>But most importantly: Handle incidents and learn</a:t>
            </a:r>
          </a:p>
        </p:txBody>
      </p:sp>
      <p:sp>
        <p:nvSpPr>
          <p:cNvPr id="811" name="Shape 811"/>
          <p:cNvSpPr txBox="1">
            <a:spLocks noGrp="1"/>
          </p:cNvSpPr>
          <p:nvPr>
            <p:ph type="title"/>
          </p:nvPr>
        </p:nvSpPr>
        <p:spPr>
          <a:xfrm>
            <a:off x="457200" y="365126"/>
            <a:ext cx="8292704" cy="879475"/>
          </a:xfrm>
          <a:prstGeom prst="rect">
            <a:avLst/>
          </a:prstGeom>
          <a:noFill/>
          <a:ln>
            <a:noFill/>
          </a:ln>
        </p:spPr>
        <p:txBody>
          <a:bodyPr wrap="square" lIns="91425" tIns="91425" rIns="91425" bIns="91425" anchor="ctr" anchorCtr="0">
            <a:noAutofit/>
          </a:bodyPr>
          <a:lstStyle/>
          <a:p>
            <a:pPr marL="0" marR="0" lvl="0" indent="-88900" algn="l" rtl="0">
              <a:lnSpc>
                <a:spcPct val="90000"/>
              </a:lnSpc>
              <a:spcBef>
                <a:spcPts val="0"/>
              </a:spcBef>
              <a:spcAft>
                <a:spcPts val="0"/>
              </a:spcAft>
              <a:buClr>
                <a:schemeClr val="dk1"/>
              </a:buClr>
              <a:buSzPts val="1400"/>
              <a:buFont typeface="Lucida Sans"/>
              <a:buNone/>
            </a:pPr>
            <a:r>
              <a:rPr lang="en-US" sz="3000" b="1" i="0" u="none" strike="noStrike" cap="none">
                <a:solidFill>
                  <a:schemeClr val="dk1"/>
                </a:solidFill>
                <a:latin typeface="Calibri"/>
                <a:ea typeface="Calibri"/>
                <a:cs typeface="Calibri"/>
                <a:sym typeface="Calibri"/>
              </a:rPr>
              <a:t>Handle incidents</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816"/>
        <p:cNvGrpSpPr/>
        <p:nvPr/>
      </p:nvGrpSpPr>
      <p:grpSpPr>
        <a:xfrm>
          <a:off x="0" y="0"/>
          <a:ext cx="0" cy="0"/>
          <a:chOff x="0" y="0"/>
          <a:chExt cx="0" cy="0"/>
        </a:xfrm>
      </p:grpSpPr>
      <p:sp>
        <p:nvSpPr>
          <p:cNvPr id="817" name="Shape 817"/>
          <p:cNvSpPr txBox="1">
            <a:spLocks noGrp="1"/>
          </p:cNvSpPr>
          <p:nvPr>
            <p:ph type="body" idx="1"/>
          </p:nvPr>
        </p:nvSpPr>
        <p:spPr>
          <a:xfrm>
            <a:off x="457199" y="1447800"/>
            <a:ext cx="3657601" cy="4150472"/>
          </a:xfrm>
          <a:prstGeom prst="rect">
            <a:avLst/>
          </a:prstGeom>
          <a:noFill/>
          <a:ln>
            <a:noFill/>
          </a:ln>
        </p:spPr>
        <p:txBody>
          <a:bodyPr wrap="square" lIns="68550" tIns="68550" rIns="68550" bIns="68550" anchor="t" anchorCtr="0">
            <a:noAutofit/>
          </a:bodyPr>
          <a:lstStyle/>
          <a:p>
            <a:pPr marL="0" marR="0" lvl="0" indent="-177800" algn="l" rtl="0">
              <a:lnSpc>
                <a:spcPct val="114000"/>
              </a:lnSpc>
              <a:spcBef>
                <a:spcPts val="0"/>
              </a:spcBef>
              <a:spcAft>
                <a:spcPts val="0"/>
              </a:spcAft>
              <a:buClr>
                <a:srgbClr val="F38127"/>
              </a:buClr>
              <a:buSzPts val="2800"/>
              <a:buFont typeface="Arial"/>
              <a:buNone/>
            </a:pPr>
            <a:r>
              <a:rPr lang="en-US" sz="1800" b="0" i="0" u="none" strike="noStrike" cap="none">
                <a:solidFill>
                  <a:srgbClr val="000000"/>
                </a:solidFill>
                <a:latin typeface="Lucida Sans"/>
                <a:ea typeface="Lucida Sans"/>
                <a:cs typeface="Lucida Sans"/>
                <a:sym typeface="Lucida Sans"/>
              </a:rPr>
              <a:t>Measures four groups of parameters:</a:t>
            </a:r>
          </a:p>
          <a:p>
            <a:pPr marL="419100" marR="0" lvl="0" indent="-342900" algn="l" rtl="0">
              <a:lnSpc>
                <a:spcPct val="100000"/>
              </a:lnSpc>
              <a:spcBef>
                <a:spcPts val="0"/>
              </a:spcBef>
              <a:spcAft>
                <a:spcPts val="0"/>
              </a:spcAft>
              <a:buClr>
                <a:srgbClr val="000000"/>
              </a:buClr>
              <a:buSzPts val="1800"/>
              <a:buFont typeface="Arial"/>
              <a:buAutoNum type="arabicPeriod"/>
            </a:pPr>
            <a:r>
              <a:rPr lang="en-US" sz="1800" b="0" i="0" u="none" strike="noStrike" cap="none">
                <a:solidFill>
                  <a:srgbClr val="000000"/>
                </a:solidFill>
                <a:latin typeface="Lucida Sans"/>
                <a:ea typeface="Lucida Sans"/>
                <a:cs typeface="Lucida Sans"/>
                <a:sym typeface="Lucida Sans"/>
              </a:rPr>
              <a:t>Organisational</a:t>
            </a:r>
          </a:p>
          <a:p>
            <a:pPr marL="419100" marR="0" lvl="0" indent="-342900" algn="l" rtl="0">
              <a:lnSpc>
                <a:spcPct val="100000"/>
              </a:lnSpc>
              <a:spcBef>
                <a:spcPts val="0"/>
              </a:spcBef>
              <a:spcAft>
                <a:spcPts val="0"/>
              </a:spcAft>
              <a:buClr>
                <a:srgbClr val="000000"/>
              </a:buClr>
              <a:buSzPts val="2000"/>
              <a:buFont typeface="Arial"/>
              <a:buAutoNum type="arabicPeriod"/>
            </a:pPr>
            <a:r>
              <a:rPr lang="en-US" sz="1800" b="0" i="0" u="none" strike="noStrike" cap="none">
                <a:solidFill>
                  <a:srgbClr val="000000"/>
                </a:solidFill>
                <a:latin typeface="Lucida Sans"/>
                <a:ea typeface="Lucida Sans"/>
                <a:cs typeface="Lucida Sans"/>
                <a:sym typeface="Lucida Sans"/>
              </a:rPr>
              <a:t>Human</a:t>
            </a:r>
          </a:p>
          <a:p>
            <a:pPr marL="419100" marR="0" lvl="0" indent="-342900" algn="l" rtl="0">
              <a:lnSpc>
                <a:spcPct val="100000"/>
              </a:lnSpc>
              <a:spcBef>
                <a:spcPts val="0"/>
              </a:spcBef>
              <a:spcAft>
                <a:spcPts val="0"/>
              </a:spcAft>
              <a:buClr>
                <a:srgbClr val="000000"/>
              </a:buClr>
              <a:buSzPts val="2000"/>
              <a:buFont typeface="Arial"/>
              <a:buAutoNum type="arabicPeriod"/>
            </a:pPr>
            <a:r>
              <a:rPr lang="en-US" sz="1800" b="0" i="0" u="none" strike="noStrike" cap="none">
                <a:solidFill>
                  <a:srgbClr val="000000"/>
                </a:solidFill>
                <a:latin typeface="Lucida Sans"/>
                <a:ea typeface="Lucida Sans"/>
                <a:cs typeface="Lucida Sans"/>
                <a:sym typeface="Lucida Sans"/>
              </a:rPr>
              <a:t>Tools</a:t>
            </a:r>
          </a:p>
          <a:p>
            <a:pPr marL="419100" marR="0" lvl="0" indent="-342900" algn="l" rtl="0">
              <a:lnSpc>
                <a:spcPct val="100000"/>
              </a:lnSpc>
              <a:spcBef>
                <a:spcPts val="0"/>
              </a:spcBef>
              <a:spcAft>
                <a:spcPts val="0"/>
              </a:spcAft>
              <a:buClr>
                <a:srgbClr val="000000"/>
              </a:buClr>
              <a:buSzPts val="2000"/>
              <a:buFont typeface="Arial"/>
              <a:buAutoNum type="arabicPeriod"/>
            </a:pPr>
            <a:r>
              <a:rPr lang="en-US" sz="1800" b="0" i="0" u="none" strike="noStrike" cap="none">
                <a:solidFill>
                  <a:srgbClr val="000000"/>
                </a:solidFill>
                <a:latin typeface="Lucida Sans"/>
                <a:ea typeface="Lucida Sans"/>
                <a:cs typeface="Lucida Sans"/>
                <a:sym typeface="Lucida Sans"/>
              </a:rPr>
              <a:t>Processes</a:t>
            </a:r>
            <a:br>
              <a:rPr lang="en-US" sz="1800" b="0" i="0" u="none" strike="noStrike" cap="none">
                <a:solidFill>
                  <a:srgbClr val="000000"/>
                </a:solidFill>
                <a:latin typeface="Lucida Sans"/>
                <a:ea typeface="Lucida Sans"/>
                <a:cs typeface="Lucida Sans"/>
                <a:sym typeface="Lucida Sans"/>
              </a:rPr>
            </a:br>
            <a:endParaRPr lang="en-US" sz="1800" b="0" i="0" u="none" strike="noStrike" cap="none">
              <a:solidFill>
                <a:srgbClr val="000000"/>
              </a:solidFill>
              <a:latin typeface="Lucida Sans"/>
              <a:ea typeface="Lucida Sans"/>
              <a:cs typeface="Lucida Sans"/>
              <a:sym typeface="Lucida Sans"/>
            </a:endParaRPr>
          </a:p>
          <a:p>
            <a:pPr marL="0" marR="0" lvl="0" indent="-177800" algn="l" rtl="0">
              <a:lnSpc>
                <a:spcPct val="100000"/>
              </a:lnSpc>
              <a:spcBef>
                <a:spcPts val="0"/>
              </a:spcBef>
              <a:spcAft>
                <a:spcPts val="0"/>
              </a:spcAft>
              <a:buClr>
                <a:srgbClr val="F38127"/>
              </a:buClr>
              <a:buSzPts val="2800"/>
              <a:buFont typeface="Arial"/>
              <a:buNone/>
            </a:pPr>
            <a:r>
              <a:rPr lang="en-US" sz="1800" b="0" i="0" u="none" strike="noStrike" cap="none">
                <a:solidFill>
                  <a:srgbClr val="000000"/>
                </a:solidFill>
                <a:latin typeface="Lucida Sans"/>
                <a:ea typeface="Lucida Sans"/>
                <a:cs typeface="Lucida Sans"/>
                <a:sym typeface="Lucida Sans"/>
              </a:rPr>
              <a:t>at 5 levels</a:t>
            </a:r>
          </a:p>
          <a:p>
            <a:pPr marL="342900" marR="0" lvl="0" indent="-266700" algn="l" rtl="0">
              <a:lnSpc>
                <a:spcPct val="100000"/>
              </a:lnSpc>
              <a:spcBef>
                <a:spcPts val="0"/>
              </a:spcBef>
              <a:spcAft>
                <a:spcPts val="0"/>
              </a:spcAft>
              <a:buClr>
                <a:srgbClr val="000000"/>
              </a:buClr>
              <a:buSzPts val="1800"/>
              <a:buFont typeface="Arial"/>
              <a:buAutoNum type="arabicPeriod"/>
            </a:pPr>
            <a:r>
              <a:rPr lang="en-US" sz="1800" b="0" i="0" u="none" strike="noStrike" cap="none">
                <a:solidFill>
                  <a:srgbClr val="000000"/>
                </a:solidFill>
                <a:latin typeface="Lucida Sans"/>
                <a:ea typeface="Lucida Sans"/>
                <a:cs typeface="Lucida Sans"/>
                <a:sym typeface="Lucida Sans"/>
              </a:rPr>
              <a:t>Not available</a:t>
            </a:r>
          </a:p>
          <a:p>
            <a:pPr marL="342900" marR="0" lvl="0" indent="-266700" algn="l" rtl="0">
              <a:lnSpc>
                <a:spcPct val="100000"/>
              </a:lnSpc>
              <a:spcBef>
                <a:spcPts val="0"/>
              </a:spcBef>
              <a:spcAft>
                <a:spcPts val="0"/>
              </a:spcAft>
              <a:buClr>
                <a:srgbClr val="000000"/>
              </a:buClr>
              <a:buSzPts val="1800"/>
              <a:buFont typeface="Arial"/>
              <a:buAutoNum type="arabicPeriod"/>
            </a:pPr>
            <a:r>
              <a:rPr lang="en-US" sz="1800" b="0" i="0" u="none" strike="noStrike" cap="none">
                <a:solidFill>
                  <a:srgbClr val="000000"/>
                </a:solidFill>
                <a:latin typeface="Lucida Sans"/>
                <a:ea typeface="Lucida Sans"/>
                <a:cs typeface="Lucida Sans"/>
                <a:sym typeface="Lucida Sans"/>
              </a:rPr>
              <a:t>Implicit</a:t>
            </a:r>
          </a:p>
          <a:p>
            <a:pPr marL="342900" marR="0" lvl="0" indent="-266700" algn="l" rtl="0">
              <a:lnSpc>
                <a:spcPct val="100000"/>
              </a:lnSpc>
              <a:spcBef>
                <a:spcPts val="0"/>
              </a:spcBef>
              <a:spcAft>
                <a:spcPts val="0"/>
              </a:spcAft>
              <a:buClr>
                <a:srgbClr val="000000"/>
              </a:buClr>
              <a:buSzPts val="1800"/>
              <a:buFont typeface="Arial"/>
              <a:buAutoNum type="arabicPeriod"/>
            </a:pPr>
            <a:r>
              <a:rPr lang="en-US" sz="1800" b="0" i="0" u="none" strike="noStrike" cap="none">
                <a:solidFill>
                  <a:srgbClr val="000000"/>
                </a:solidFill>
                <a:latin typeface="Lucida Sans"/>
                <a:ea typeface="Lucida Sans"/>
                <a:cs typeface="Lucida Sans"/>
                <a:sym typeface="Lucida Sans"/>
              </a:rPr>
              <a:t>Explicit internal</a:t>
            </a:r>
          </a:p>
          <a:p>
            <a:pPr marL="342900" marR="0" lvl="0" indent="-266700" algn="l" rtl="0">
              <a:lnSpc>
                <a:spcPct val="100000"/>
              </a:lnSpc>
              <a:spcBef>
                <a:spcPts val="0"/>
              </a:spcBef>
              <a:spcAft>
                <a:spcPts val="0"/>
              </a:spcAft>
              <a:buClr>
                <a:srgbClr val="000000"/>
              </a:buClr>
              <a:buSzPts val="1800"/>
              <a:buFont typeface="Arial"/>
              <a:buAutoNum type="arabicPeriod"/>
            </a:pPr>
            <a:r>
              <a:rPr lang="en-US" sz="1800" b="0" i="0" u="none" strike="noStrike" cap="none">
                <a:solidFill>
                  <a:srgbClr val="000000"/>
                </a:solidFill>
                <a:latin typeface="Lucida Sans"/>
                <a:ea typeface="Lucida Sans"/>
                <a:cs typeface="Lucida Sans"/>
                <a:sym typeface="Lucida Sans"/>
              </a:rPr>
              <a:t>Explicit formal</a:t>
            </a:r>
          </a:p>
          <a:p>
            <a:pPr marL="342900" marR="0" lvl="0" indent="-266700" algn="l" rtl="0">
              <a:lnSpc>
                <a:spcPct val="100000"/>
              </a:lnSpc>
              <a:spcBef>
                <a:spcPts val="0"/>
              </a:spcBef>
              <a:spcAft>
                <a:spcPts val="0"/>
              </a:spcAft>
              <a:buClr>
                <a:srgbClr val="000000"/>
              </a:buClr>
              <a:buSzPts val="1800"/>
              <a:buFont typeface="Arial"/>
              <a:buAutoNum type="arabicPeriod"/>
            </a:pPr>
            <a:r>
              <a:rPr lang="en-US" sz="1800" b="0" i="0" u="none" strike="noStrike" cap="none">
                <a:solidFill>
                  <a:srgbClr val="000000"/>
                </a:solidFill>
                <a:latin typeface="Lucida Sans"/>
                <a:ea typeface="Lucida Sans"/>
                <a:cs typeface="Lucida Sans"/>
                <a:sym typeface="Lucida Sans"/>
              </a:rPr>
              <a:t>Controlled</a:t>
            </a:r>
          </a:p>
          <a:p>
            <a:pPr marL="0" marR="0" lvl="0" indent="-177800" algn="l" rtl="0">
              <a:lnSpc>
                <a:spcPct val="100000"/>
              </a:lnSpc>
              <a:spcBef>
                <a:spcPts val="0"/>
              </a:spcBef>
              <a:spcAft>
                <a:spcPts val="0"/>
              </a:spcAft>
              <a:buClr>
                <a:srgbClr val="F38127"/>
              </a:buClr>
              <a:buSzPts val="2800"/>
              <a:buFont typeface="Arial"/>
              <a:buNone/>
            </a:pPr>
            <a:endParaRPr sz="1500" b="0" i="0" u="none" strike="noStrike" cap="none">
              <a:solidFill>
                <a:srgbClr val="000000"/>
              </a:solidFill>
              <a:latin typeface="Lucida Sans"/>
              <a:ea typeface="Lucida Sans"/>
              <a:cs typeface="Lucida Sans"/>
              <a:sym typeface="Lucida Sans"/>
            </a:endParaRPr>
          </a:p>
        </p:txBody>
      </p:sp>
      <p:pic>
        <p:nvPicPr>
          <p:cNvPr id="818" name="Shape 818"/>
          <p:cNvPicPr preferRelativeResize="0"/>
          <p:nvPr/>
        </p:nvPicPr>
        <p:blipFill rotWithShape="1">
          <a:blip r:embed="rId3">
            <a:alphaModFix/>
          </a:blip>
          <a:srcRect/>
          <a:stretch/>
        </p:blipFill>
        <p:spPr>
          <a:xfrm>
            <a:off x="4114801" y="1317216"/>
            <a:ext cx="3706499" cy="4281056"/>
          </a:xfrm>
          <a:prstGeom prst="rect">
            <a:avLst/>
          </a:prstGeom>
          <a:noFill/>
          <a:ln>
            <a:noFill/>
          </a:ln>
        </p:spPr>
      </p:pic>
      <p:sp>
        <p:nvSpPr>
          <p:cNvPr id="819" name="Shape 819"/>
          <p:cNvSpPr txBox="1">
            <a:spLocks noGrp="1"/>
          </p:cNvSpPr>
          <p:nvPr>
            <p:ph type="title"/>
          </p:nvPr>
        </p:nvSpPr>
        <p:spPr>
          <a:xfrm>
            <a:off x="457200" y="365126"/>
            <a:ext cx="8292704" cy="879475"/>
          </a:xfrm>
          <a:prstGeom prst="rect">
            <a:avLst/>
          </a:prstGeom>
          <a:noFill/>
          <a:ln>
            <a:noFill/>
          </a:ln>
        </p:spPr>
        <p:txBody>
          <a:bodyPr wrap="square" lIns="91425" tIns="91425" rIns="91425" bIns="91425" anchor="ctr" anchorCtr="0">
            <a:noAutofit/>
          </a:bodyPr>
          <a:lstStyle/>
          <a:p>
            <a:pPr marL="0" marR="0" lvl="0" indent="-88900" algn="l" rtl="0">
              <a:lnSpc>
                <a:spcPct val="90000"/>
              </a:lnSpc>
              <a:spcBef>
                <a:spcPts val="0"/>
              </a:spcBef>
              <a:spcAft>
                <a:spcPts val="0"/>
              </a:spcAft>
              <a:buClr>
                <a:schemeClr val="dk1"/>
              </a:buClr>
              <a:buSzPts val="1400"/>
              <a:buFont typeface="Lucida Sans"/>
              <a:buNone/>
            </a:pPr>
            <a:r>
              <a:rPr lang="en-US" sz="3000" b="1" i="0" u="none" strike="noStrike" cap="none">
                <a:solidFill>
                  <a:schemeClr val="dk1"/>
                </a:solidFill>
                <a:latin typeface="Calibri"/>
                <a:ea typeface="Calibri"/>
                <a:cs typeface="Calibri"/>
                <a:sym typeface="Calibri"/>
              </a:rPr>
              <a:t>Measurement</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824"/>
        <p:cNvGrpSpPr/>
        <p:nvPr/>
      </p:nvGrpSpPr>
      <p:grpSpPr>
        <a:xfrm>
          <a:off x="0" y="0"/>
          <a:ext cx="0" cy="0"/>
          <a:chOff x="0" y="0"/>
          <a:chExt cx="0" cy="0"/>
        </a:xfrm>
      </p:grpSpPr>
      <p:sp>
        <p:nvSpPr>
          <p:cNvPr id="825" name="Shape 825"/>
          <p:cNvSpPr txBox="1">
            <a:spLocks noGrp="1"/>
          </p:cNvSpPr>
          <p:nvPr>
            <p:ph type="body" idx="1"/>
          </p:nvPr>
        </p:nvSpPr>
        <p:spPr>
          <a:xfrm>
            <a:off x="514350" y="1864519"/>
            <a:ext cx="7165125" cy="2307431"/>
          </a:xfrm>
          <a:prstGeom prst="rect">
            <a:avLst/>
          </a:prstGeom>
          <a:noFill/>
          <a:ln>
            <a:noFill/>
          </a:ln>
        </p:spPr>
        <p:txBody>
          <a:bodyPr wrap="square" lIns="68550" tIns="68550" rIns="68550" bIns="68550" anchor="t" anchorCtr="0">
            <a:noAutofit/>
          </a:bodyPr>
          <a:lstStyle/>
          <a:p>
            <a:pPr marL="0" marR="0" lvl="0" indent="-177800" algn="l" rtl="0">
              <a:lnSpc>
                <a:spcPct val="114000"/>
              </a:lnSpc>
              <a:spcBef>
                <a:spcPts val="0"/>
              </a:spcBef>
              <a:spcAft>
                <a:spcPts val="0"/>
              </a:spcAft>
              <a:buClr>
                <a:srgbClr val="F38127"/>
              </a:buClr>
              <a:buSzPts val="2800"/>
              <a:buFont typeface="Arial"/>
              <a:buNone/>
            </a:pPr>
            <a:r>
              <a:rPr lang="en-US" sz="2400" b="0" i="0" u="none" strike="noStrike" cap="none">
                <a:solidFill>
                  <a:schemeClr val="dk1"/>
                </a:solidFill>
                <a:latin typeface="Calibri"/>
                <a:ea typeface="Calibri"/>
                <a:cs typeface="Calibri"/>
                <a:sym typeface="Calibri"/>
              </a:rPr>
              <a:t>Extends SIM3 by a fifth set of parameters Foundation</a:t>
            </a:r>
          </a:p>
        </p:txBody>
      </p:sp>
      <p:pic>
        <p:nvPicPr>
          <p:cNvPr id="826" name="Shape 826" descr="aa-000.png"/>
          <p:cNvPicPr preferRelativeResize="0"/>
          <p:nvPr/>
        </p:nvPicPr>
        <p:blipFill rotWithShape="1">
          <a:blip r:embed="rId3">
            <a:alphaModFix/>
          </a:blip>
          <a:srcRect/>
          <a:stretch/>
        </p:blipFill>
        <p:spPr>
          <a:xfrm>
            <a:off x="2819400" y="2434022"/>
            <a:ext cx="3657600" cy="3475856"/>
          </a:xfrm>
          <a:prstGeom prst="rect">
            <a:avLst/>
          </a:prstGeom>
          <a:noFill/>
          <a:ln>
            <a:noFill/>
          </a:ln>
        </p:spPr>
      </p:pic>
      <p:sp>
        <p:nvSpPr>
          <p:cNvPr id="827" name="Shape 827"/>
          <p:cNvSpPr txBox="1"/>
          <p:nvPr/>
        </p:nvSpPr>
        <p:spPr>
          <a:xfrm>
            <a:off x="3048000" y="5909878"/>
            <a:ext cx="3573675" cy="517050"/>
          </a:xfrm>
          <a:prstGeom prst="rect">
            <a:avLst/>
          </a:prstGeom>
          <a:noFill/>
          <a:ln>
            <a:noFill/>
          </a:ln>
        </p:spPr>
        <p:txBody>
          <a:bodyPr wrap="square" lIns="68550" tIns="68550" rIns="68550" bIns="68550" anchor="ctr" anchorCtr="0">
            <a:noAutofit/>
          </a:bodyPr>
          <a:lstStyle/>
          <a:p>
            <a:pPr marL="0" marR="0" lvl="0" indent="0" algn="ctr" rtl="0">
              <a:spcBef>
                <a:spcPts val="0"/>
              </a:spcBef>
              <a:spcAft>
                <a:spcPts val="0"/>
              </a:spcAft>
              <a:buNone/>
            </a:pPr>
            <a:r>
              <a:rPr lang="en-US" sz="1800">
                <a:solidFill>
                  <a:srgbClr val="595959"/>
                </a:solidFill>
                <a:latin typeface="Calibri"/>
                <a:ea typeface="Calibri"/>
                <a:cs typeface="Calibri"/>
                <a:sym typeface="Calibri"/>
              </a:rPr>
              <a:t>https://check.ncsc.nl/</a:t>
            </a:r>
          </a:p>
        </p:txBody>
      </p:sp>
      <p:sp>
        <p:nvSpPr>
          <p:cNvPr id="828" name="Shape 828"/>
          <p:cNvSpPr txBox="1">
            <a:spLocks noGrp="1"/>
          </p:cNvSpPr>
          <p:nvPr>
            <p:ph type="title"/>
          </p:nvPr>
        </p:nvSpPr>
        <p:spPr>
          <a:xfrm>
            <a:off x="457200" y="365126"/>
            <a:ext cx="8292704" cy="879475"/>
          </a:xfrm>
          <a:prstGeom prst="rect">
            <a:avLst/>
          </a:prstGeom>
          <a:noFill/>
          <a:ln>
            <a:noFill/>
          </a:ln>
        </p:spPr>
        <p:txBody>
          <a:bodyPr wrap="square" lIns="91425" tIns="91425" rIns="91425" bIns="91425" anchor="ctr" anchorCtr="0">
            <a:noAutofit/>
          </a:bodyPr>
          <a:lstStyle/>
          <a:p>
            <a:pPr marL="0" marR="0" lvl="0" indent="-88900" algn="l" rtl="0">
              <a:lnSpc>
                <a:spcPct val="90000"/>
              </a:lnSpc>
              <a:spcBef>
                <a:spcPts val="0"/>
              </a:spcBef>
              <a:spcAft>
                <a:spcPts val="0"/>
              </a:spcAft>
              <a:buClr>
                <a:schemeClr val="dk1"/>
              </a:buClr>
              <a:buSzPts val="1400"/>
              <a:buFont typeface="Lucida Sans"/>
              <a:buNone/>
            </a:pPr>
            <a:r>
              <a:rPr lang="en-US" sz="3000" b="1" i="0" u="none" strike="noStrike" cap="none">
                <a:solidFill>
                  <a:schemeClr val="dk1"/>
                </a:solidFill>
                <a:latin typeface="Calibri"/>
                <a:ea typeface="Calibri"/>
                <a:cs typeface="Calibri"/>
                <a:sym typeface="Calibri"/>
              </a:rPr>
              <a:t>CSIRT Maturity Kit</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833"/>
        <p:cNvGrpSpPr/>
        <p:nvPr/>
      </p:nvGrpSpPr>
      <p:grpSpPr>
        <a:xfrm>
          <a:off x="0" y="0"/>
          <a:ext cx="0" cy="0"/>
          <a:chOff x="0" y="0"/>
          <a:chExt cx="0" cy="0"/>
        </a:xfrm>
      </p:grpSpPr>
      <p:sp>
        <p:nvSpPr>
          <p:cNvPr id="834" name="Shape 834"/>
          <p:cNvSpPr txBox="1">
            <a:spLocks noGrp="1"/>
          </p:cNvSpPr>
          <p:nvPr>
            <p:ph type="body" idx="1"/>
          </p:nvPr>
        </p:nvSpPr>
        <p:spPr>
          <a:xfrm>
            <a:off x="494731" y="2895600"/>
            <a:ext cx="7639050" cy="3229425"/>
          </a:xfrm>
          <a:prstGeom prst="rect">
            <a:avLst/>
          </a:prstGeom>
          <a:noFill/>
          <a:ln>
            <a:noFill/>
          </a:ln>
        </p:spPr>
        <p:txBody>
          <a:bodyPr wrap="square" lIns="68550" tIns="68550" rIns="68550" bIns="68550" anchor="t" anchorCtr="0">
            <a:noAutofit/>
          </a:bodyPr>
          <a:lstStyle/>
          <a:p>
            <a:pPr marL="0" marR="0" lvl="0" indent="-177800" algn="ctr" rtl="0">
              <a:lnSpc>
                <a:spcPct val="114000"/>
              </a:lnSpc>
              <a:spcBef>
                <a:spcPts val="0"/>
              </a:spcBef>
              <a:spcAft>
                <a:spcPts val="0"/>
              </a:spcAft>
              <a:buClr>
                <a:srgbClr val="F38127"/>
              </a:buClr>
              <a:buSzPts val="2800"/>
              <a:buFont typeface="Arial"/>
              <a:buNone/>
            </a:pPr>
            <a:r>
              <a:rPr lang="en-US" sz="2400" b="1" i="0" u="none" strike="noStrike" cap="none">
                <a:solidFill>
                  <a:schemeClr val="dk1"/>
                </a:solidFill>
                <a:latin typeface="Calibri"/>
                <a:ea typeface="Calibri"/>
                <a:cs typeface="Calibri"/>
                <a:sym typeface="Calibri"/>
              </a:rPr>
              <a:t>Models measure capabilities, but not capacity or quality</a:t>
            </a:r>
          </a:p>
        </p:txBody>
      </p:sp>
      <p:sp>
        <p:nvSpPr>
          <p:cNvPr id="835" name="Shape 835"/>
          <p:cNvSpPr txBox="1">
            <a:spLocks noGrp="1"/>
          </p:cNvSpPr>
          <p:nvPr>
            <p:ph type="title"/>
          </p:nvPr>
        </p:nvSpPr>
        <p:spPr>
          <a:xfrm>
            <a:off x="457200" y="365126"/>
            <a:ext cx="8292704" cy="879475"/>
          </a:xfrm>
          <a:prstGeom prst="rect">
            <a:avLst/>
          </a:prstGeom>
          <a:noFill/>
          <a:ln>
            <a:noFill/>
          </a:ln>
        </p:spPr>
        <p:txBody>
          <a:bodyPr wrap="square" lIns="91425" tIns="91425" rIns="91425" bIns="91425" anchor="ctr" anchorCtr="0">
            <a:noAutofit/>
          </a:bodyPr>
          <a:lstStyle/>
          <a:p>
            <a:pPr marL="0" marR="0" lvl="0" indent="-88900" algn="l" rtl="0">
              <a:lnSpc>
                <a:spcPct val="90000"/>
              </a:lnSpc>
              <a:spcBef>
                <a:spcPts val="0"/>
              </a:spcBef>
              <a:spcAft>
                <a:spcPts val="0"/>
              </a:spcAft>
              <a:buClr>
                <a:schemeClr val="dk1"/>
              </a:buClr>
              <a:buSzPts val="1400"/>
              <a:buFont typeface="Lucida Sans"/>
              <a:buNone/>
            </a:pPr>
            <a:r>
              <a:rPr lang="en-US" sz="3000" b="1" i="0" u="none" strike="noStrike" cap="none">
                <a:solidFill>
                  <a:schemeClr val="dk1"/>
                </a:solidFill>
                <a:latin typeface="Calibri"/>
                <a:ea typeface="Calibri"/>
                <a:cs typeface="Calibri"/>
                <a:sym typeface="Calibri"/>
              </a:rPr>
              <a:t>Limitations</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840"/>
        <p:cNvGrpSpPr/>
        <p:nvPr/>
      </p:nvGrpSpPr>
      <p:grpSpPr>
        <a:xfrm>
          <a:off x="0" y="0"/>
          <a:ext cx="0" cy="0"/>
          <a:chOff x="0" y="0"/>
          <a:chExt cx="0" cy="0"/>
        </a:xfrm>
      </p:grpSpPr>
      <p:pic>
        <p:nvPicPr>
          <p:cNvPr id="841" name="Shape 841"/>
          <p:cNvPicPr preferRelativeResize="0"/>
          <p:nvPr/>
        </p:nvPicPr>
        <p:blipFill rotWithShape="1">
          <a:blip r:embed="rId3">
            <a:alphaModFix amt="68000"/>
          </a:blip>
          <a:srcRect/>
          <a:stretch/>
        </p:blipFill>
        <p:spPr>
          <a:xfrm>
            <a:off x="-1" y="0"/>
            <a:ext cx="2998033" cy="6831544"/>
          </a:xfrm>
          <a:prstGeom prst="rect">
            <a:avLst/>
          </a:prstGeom>
          <a:noFill/>
          <a:ln>
            <a:noFill/>
          </a:ln>
        </p:spPr>
      </p:pic>
      <p:sp>
        <p:nvSpPr>
          <p:cNvPr id="842" name="Shape 842"/>
          <p:cNvSpPr txBox="1">
            <a:spLocks noGrp="1"/>
          </p:cNvSpPr>
          <p:nvPr>
            <p:ph type="body" idx="1"/>
          </p:nvPr>
        </p:nvSpPr>
        <p:spPr>
          <a:xfrm>
            <a:off x="3566331" y="1333501"/>
            <a:ext cx="4968322" cy="3229425"/>
          </a:xfrm>
          <a:prstGeom prst="rect">
            <a:avLst/>
          </a:prstGeom>
          <a:noFill/>
          <a:ln>
            <a:noFill/>
          </a:ln>
        </p:spPr>
        <p:txBody>
          <a:bodyPr wrap="square" lIns="68550" tIns="68550" rIns="68550" bIns="68550" anchor="t" anchorCtr="0">
            <a:noAutofit/>
          </a:bodyPr>
          <a:lstStyle/>
          <a:p>
            <a:pPr marL="0" marR="0" lvl="0" indent="-177800" algn="l" rtl="0">
              <a:lnSpc>
                <a:spcPct val="114000"/>
              </a:lnSpc>
              <a:spcBef>
                <a:spcPts val="0"/>
              </a:spcBef>
              <a:spcAft>
                <a:spcPts val="0"/>
              </a:spcAft>
              <a:buClr>
                <a:srgbClr val="F38127"/>
              </a:buClr>
              <a:buSzPts val="2800"/>
              <a:buFont typeface="Arial"/>
              <a:buNone/>
            </a:pPr>
            <a:r>
              <a:rPr lang="en-US" sz="2400" b="0" i="0" u="none" strike="noStrike" cap="none">
                <a:solidFill>
                  <a:schemeClr val="dk1"/>
                </a:solidFill>
                <a:latin typeface="Calibri"/>
                <a:ea typeface="Calibri"/>
                <a:cs typeface="Calibri"/>
                <a:sym typeface="Calibri"/>
              </a:rPr>
              <a:t>Did we mention: Handle incidents?</a:t>
            </a:r>
          </a:p>
          <a:p>
            <a:pPr marL="0" marR="0" lvl="0" indent="-177800" algn="l" rtl="0">
              <a:lnSpc>
                <a:spcPct val="114000"/>
              </a:lnSpc>
              <a:spcBef>
                <a:spcPts val="0"/>
              </a:spcBef>
              <a:spcAft>
                <a:spcPts val="0"/>
              </a:spcAft>
              <a:buClr>
                <a:srgbClr val="F38127"/>
              </a:buClr>
              <a:buSzPts val="2800"/>
              <a:buFont typeface="Arial"/>
              <a:buNone/>
            </a:pPr>
            <a:endParaRPr sz="2400" b="0" i="0" u="none" strike="noStrike" cap="none">
              <a:solidFill>
                <a:schemeClr val="dk1"/>
              </a:solidFill>
              <a:latin typeface="Calibri"/>
              <a:ea typeface="Calibri"/>
              <a:cs typeface="Calibri"/>
              <a:sym typeface="Calibri"/>
            </a:endParaRPr>
          </a:p>
          <a:p>
            <a:pPr marL="0" marR="0" lvl="0" indent="-177800" algn="l" rtl="0">
              <a:lnSpc>
                <a:spcPct val="114000"/>
              </a:lnSpc>
              <a:spcBef>
                <a:spcPts val="0"/>
              </a:spcBef>
              <a:spcAft>
                <a:spcPts val="0"/>
              </a:spcAft>
              <a:buClr>
                <a:srgbClr val="F38127"/>
              </a:buClr>
              <a:buSzPts val="2800"/>
              <a:buFont typeface="Arial"/>
              <a:buNone/>
            </a:pPr>
            <a:r>
              <a:rPr lang="en-US" sz="2400" b="0" i="0" u="none" strike="noStrike" cap="none">
                <a:solidFill>
                  <a:schemeClr val="dk1"/>
                </a:solidFill>
                <a:latin typeface="Calibri"/>
                <a:ea typeface="Calibri"/>
                <a:cs typeface="Calibri"/>
                <a:sym typeface="Calibri"/>
              </a:rPr>
              <a:t>Meet and Greet</a:t>
            </a:r>
          </a:p>
          <a:p>
            <a:pPr marL="0" marR="0" lvl="0" indent="-177800" algn="l" rtl="0">
              <a:lnSpc>
                <a:spcPct val="114000"/>
              </a:lnSpc>
              <a:spcBef>
                <a:spcPts val="0"/>
              </a:spcBef>
              <a:spcAft>
                <a:spcPts val="0"/>
              </a:spcAft>
              <a:buClr>
                <a:srgbClr val="F38127"/>
              </a:buClr>
              <a:buSzPts val="2800"/>
              <a:buFont typeface="Arial"/>
              <a:buNone/>
            </a:pPr>
            <a:endParaRPr sz="2400" b="0" i="0" u="none" strike="noStrike" cap="none">
              <a:solidFill>
                <a:schemeClr val="dk1"/>
              </a:solidFill>
              <a:latin typeface="Calibri"/>
              <a:ea typeface="Calibri"/>
              <a:cs typeface="Calibri"/>
              <a:sym typeface="Calibri"/>
            </a:endParaRPr>
          </a:p>
          <a:p>
            <a:pPr marL="0" marR="0" lvl="0" indent="-177800" algn="l" rtl="0">
              <a:lnSpc>
                <a:spcPct val="114000"/>
              </a:lnSpc>
              <a:spcBef>
                <a:spcPts val="0"/>
              </a:spcBef>
              <a:spcAft>
                <a:spcPts val="0"/>
              </a:spcAft>
              <a:buClr>
                <a:srgbClr val="F38127"/>
              </a:buClr>
              <a:buSzPts val="2800"/>
              <a:buFont typeface="Arial"/>
              <a:buNone/>
            </a:pPr>
            <a:r>
              <a:rPr lang="en-US" sz="2400" b="0" i="0" u="none" strike="noStrike" cap="none">
                <a:solidFill>
                  <a:schemeClr val="dk1"/>
                </a:solidFill>
                <a:latin typeface="Calibri"/>
                <a:ea typeface="Calibri"/>
                <a:cs typeface="Calibri"/>
                <a:sym typeface="Calibri"/>
              </a:rPr>
              <a:t>Engage</a:t>
            </a:r>
          </a:p>
        </p:txBody>
      </p:sp>
      <p:sp>
        <p:nvSpPr>
          <p:cNvPr id="843" name="Shape 843"/>
          <p:cNvSpPr txBox="1"/>
          <p:nvPr/>
        </p:nvSpPr>
        <p:spPr>
          <a:xfrm>
            <a:off x="514350" y="1028700"/>
            <a:ext cx="6172200" cy="857250"/>
          </a:xfrm>
          <a:prstGeom prst="rect">
            <a:avLst/>
          </a:prstGeom>
          <a:noFill/>
          <a:ln>
            <a:noFill/>
          </a:ln>
        </p:spPr>
        <p:txBody>
          <a:bodyPr wrap="square" lIns="91425" tIns="45700" rIns="91425" bIns="45700" anchor="ctr" anchorCtr="0">
            <a:noAutofit/>
          </a:bodyPr>
          <a:lstStyle/>
          <a:p>
            <a:pPr marL="0" marR="0" lvl="0" indent="-128587" algn="l" rtl="0">
              <a:spcBef>
                <a:spcPts val="0"/>
              </a:spcBef>
              <a:spcAft>
                <a:spcPts val="0"/>
              </a:spcAft>
              <a:buClr>
                <a:srgbClr val="000000"/>
              </a:buClr>
              <a:buSzPts val="2025"/>
              <a:buFont typeface="Times New Roman"/>
              <a:buNone/>
            </a:pPr>
            <a:endParaRPr sz="2025" b="1">
              <a:solidFill>
                <a:srgbClr val="000000"/>
              </a:solidFill>
              <a:latin typeface="Calibri"/>
              <a:ea typeface="Calibri"/>
              <a:cs typeface="Calibri"/>
              <a:sym typeface="Calibri"/>
            </a:endParaRPr>
          </a:p>
        </p:txBody>
      </p:sp>
      <p:sp>
        <p:nvSpPr>
          <p:cNvPr id="844" name="Shape 844"/>
          <p:cNvSpPr txBox="1">
            <a:spLocks noGrp="1"/>
          </p:cNvSpPr>
          <p:nvPr>
            <p:ph type="title"/>
          </p:nvPr>
        </p:nvSpPr>
        <p:spPr>
          <a:xfrm>
            <a:off x="457200" y="365126"/>
            <a:ext cx="8292704" cy="879475"/>
          </a:xfrm>
          <a:prstGeom prst="rect">
            <a:avLst/>
          </a:prstGeom>
          <a:noFill/>
          <a:ln>
            <a:noFill/>
          </a:ln>
        </p:spPr>
        <p:txBody>
          <a:bodyPr wrap="square" lIns="91425" tIns="91425" rIns="91425" bIns="91425" anchor="ctr" anchorCtr="0">
            <a:noAutofit/>
          </a:bodyPr>
          <a:lstStyle/>
          <a:p>
            <a:pPr marL="0" marR="0" lvl="0" indent="-88900" algn="l" rtl="0">
              <a:lnSpc>
                <a:spcPct val="90000"/>
              </a:lnSpc>
              <a:spcBef>
                <a:spcPts val="0"/>
              </a:spcBef>
              <a:spcAft>
                <a:spcPts val="0"/>
              </a:spcAft>
              <a:buClr>
                <a:schemeClr val="dk1"/>
              </a:buClr>
              <a:buSzPts val="1400"/>
              <a:buFont typeface="Lucida Sans"/>
              <a:buNone/>
            </a:pPr>
            <a:r>
              <a:rPr lang="en-US" sz="3000" b="1" i="0" u="none" strike="noStrike" cap="none">
                <a:solidFill>
                  <a:schemeClr val="dk1"/>
                </a:solidFill>
                <a:latin typeface="Calibri"/>
                <a:ea typeface="Calibri"/>
                <a:cs typeface="Calibri"/>
                <a:sym typeface="Calibri"/>
              </a:rPr>
              <a:t>Stairways to maturity</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849"/>
        <p:cNvGrpSpPr/>
        <p:nvPr/>
      </p:nvGrpSpPr>
      <p:grpSpPr>
        <a:xfrm>
          <a:off x="0" y="0"/>
          <a:ext cx="0" cy="0"/>
          <a:chOff x="0" y="0"/>
          <a:chExt cx="0" cy="0"/>
        </a:xfrm>
      </p:grpSpPr>
      <p:pic>
        <p:nvPicPr>
          <p:cNvPr id="7" name="Shape 841"/>
          <p:cNvPicPr preferRelativeResize="0"/>
          <p:nvPr/>
        </p:nvPicPr>
        <p:blipFill rotWithShape="1">
          <a:blip r:embed="rId3">
            <a:alphaModFix amt="68000"/>
          </a:blip>
          <a:srcRect/>
          <a:stretch/>
        </p:blipFill>
        <p:spPr>
          <a:xfrm>
            <a:off x="-1" y="0"/>
            <a:ext cx="2998033" cy="6831544"/>
          </a:xfrm>
          <a:prstGeom prst="rect">
            <a:avLst/>
          </a:prstGeom>
          <a:noFill/>
          <a:ln>
            <a:noFill/>
          </a:ln>
        </p:spPr>
      </p:pic>
      <p:sp>
        <p:nvSpPr>
          <p:cNvPr id="851" name="Shape 851"/>
          <p:cNvSpPr txBox="1">
            <a:spLocks noGrp="1"/>
          </p:cNvSpPr>
          <p:nvPr>
            <p:ph type="body" idx="1"/>
          </p:nvPr>
        </p:nvSpPr>
        <p:spPr>
          <a:xfrm>
            <a:off x="3566331" y="1333501"/>
            <a:ext cx="4968322" cy="3229425"/>
          </a:xfrm>
          <a:prstGeom prst="rect">
            <a:avLst/>
          </a:prstGeom>
          <a:noFill/>
          <a:ln>
            <a:noFill/>
          </a:ln>
        </p:spPr>
        <p:txBody>
          <a:bodyPr wrap="square" lIns="68550" tIns="68550" rIns="68550" bIns="68550" anchor="t" anchorCtr="0">
            <a:noAutofit/>
          </a:bodyPr>
          <a:lstStyle/>
          <a:p>
            <a:pPr marL="0" marR="0" lvl="0" indent="-177800" algn="l" rtl="0">
              <a:lnSpc>
                <a:spcPct val="114000"/>
              </a:lnSpc>
              <a:spcBef>
                <a:spcPts val="0"/>
              </a:spcBef>
              <a:spcAft>
                <a:spcPts val="0"/>
              </a:spcAft>
              <a:buClr>
                <a:srgbClr val="F38127"/>
              </a:buClr>
              <a:buSzPts val="2800"/>
              <a:buFont typeface="Arial"/>
              <a:buNone/>
            </a:pPr>
            <a:r>
              <a:rPr lang="en-US" sz="2400" b="0" i="0" u="none" strike="noStrike" cap="none">
                <a:solidFill>
                  <a:schemeClr val="dk1"/>
                </a:solidFill>
                <a:latin typeface="Calibri"/>
                <a:ea typeface="Calibri"/>
                <a:cs typeface="Calibri"/>
                <a:sym typeface="Calibri"/>
              </a:rPr>
              <a:t>Did we mention: Handle incidents?</a:t>
            </a:r>
          </a:p>
          <a:p>
            <a:pPr marL="0" marR="0" lvl="0" indent="-177800" algn="l" rtl="0">
              <a:lnSpc>
                <a:spcPct val="114000"/>
              </a:lnSpc>
              <a:spcBef>
                <a:spcPts val="0"/>
              </a:spcBef>
              <a:spcAft>
                <a:spcPts val="0"/>
              </a:spcAft>
              <a:buClr>
                <a:srgbClr val="F38127"/>
              </a:buClr>
              <a:buSzPts val="2800"/>
              <a:buFont typeface="Arial"/>
              <a:buNone/>
            </a:pPr>
            <a:endParaRPr sz="2400" b="0" i="0" u="none" strike="noStrike" cap="none">
              <a:solidFill>
                <a:schemeClr val="dk1"/>
              </a:solidFill>
              <a:latin typeface="Calibri"/>
              <a:ea typeface="Calibri"/>
              <a:cs typeface="Calibri"/>
              <a:sym typeface="Calibri"/>
            </a:endParaRPr>
          </a:p>
          <a:p>
            <a:pPr marL="0" marR="0" lvl="0" indent="-177800" algn="l" rtl="0">
              <a:lnSpc>
                <a:spcPct val="114000"/>
              </a:lnSpc>
              <a:spcBef>
                <a:spcPts val="0"/>
              </a:spcBef>
              <a:spcAft>
                <a:spcPts val="0"/>
              </a:spcAft>
              <a:buClr>
                <a:srgbClr val="F38127"/>
              </a:buClr>
              <a:buSzPts val="2800"/>
              <a:buFont typeface="Arial"/>
              <a:buNone/>
            </a:pPr>
            <a:r>
              <a:rPr lang="en-US" sz="2400" b="0" i="0" u="none" strike="noStrike" cap="none">
                <a:solidFill>
                  <a:schemeClr val="dk1"/>
                </a:solidFill>
                <a:latin typeface="Calibri"/>
                <a:ea typeface="Calibri"/>
                <a:cs typeface="Calibri"/>
                <a:sym typeface="Calibri"/>
              </a:rPr>
              <a:t>Meet and Greet</a:t>
            </a:r>
          </a:p>
          <a:p>
            <a:pPr marL="0" marR="0" lvl="0" indent="-177800" algn="l" rtl="0">
              <a:lnSpc>
                <a:spcPct val="114000"/>
              </a:lnSpc>
              <a:spcBef>
                <a:spcPts val="0"/>
              </a:spcBef>
              <a:spcAft>
                <a:spcPts val="0"/>
              </a:spcAft>
              <a:buClr>
                <a:srgbClr val="F38127"/>
              </a:buClr>
              <a:buSzPts val="2800"/>
              <a:buFont typeface="Arial"/>
              <a:buNone/>
            </a:pPr>
            <a:endParaRPr sz="2400" b="0" i="0" u="none" strike="noStrike" cap="none">
              <a:solidFill>
                <a:schemeClr val="dk1"/>
              </a:solidFill>
              <a:latin typeface="Calibri"/>
              <a:ea typeface="Calibri"/>
              <a:cs typeface="Calibri"/>
              <a:sym typeface="Calibri"/>
            </a:endParaRPr>
          </a:p>
          <a:p>
            <a:pPr marL="0" marR="0" lvl="0" indent="-177800" algn="l" rtl="0">
              <a:lnSpc>
                <a:spcPct val="114000"/>
              </a:lnSpc>
              <a:spcBef>
                <a:spcPts val="0"/>
              </a:spcBef>
              <a:spcAft>
                <a:spcPts val="0"/>
              </a:spcAft>
              <a:buClr>
                <a:srgbClr val="F38127"/>
              </a:buClr>
              <a:buSzPts val="2800"/>
              <a:buFont typeface="Arial"/>
              <a:buNone/>
            </a:pPr>
            <a:r>
              <a:rPr lang="en-US" sz="2400" b="0" i="0" u="none" strike="noStrike" cap="none">
                <a:solidFill>
                  <a:schemeClr val="dk1"/>
                </a:solidFill>
                <a:latin typeface="Calibri"/>
                <a:ea typeface="Calibri"/>
                <a:cs typeface="Calibri"/>
                <a:sym typeface="Calibri"/>
              </a:rPr>
              <a:t>Engage</a:t>
            </a:r>
          </a:p>
        </p:txBody>
      </p:sp>
      <p:sp>
        <p:nvSpPr>
          <p:cNvPr id="852" name="Shape 852"/>
          <p:cNvSpPr txBox="1"/>
          <p:nvPr/>
        </p:nvSpPr>
        <p:spPr>
          <a:xfrm>
            <a:off x="514350" y="1028700"/>
            <a:ext cx="6172200" cy="857250"/>
          </a:xfrm>
          <a:prstGeom prst="rect">
            <a:avLst/>
          </a:prstGeom>
          <a:noFill/>
          <a:ln>
            <a:noFill/>
          </a:ln>
        </p:spPr>
        <p:txBody>
          <a:bodyPr wrap="square" lIns="91425" tIns="45700" rIns="91425" bIns="45700" anchor="ctr" anchorCtr="0">
            <a:noAutofit/>
          </a:bodyPr>
          <a:lstStyle/>
          <a:p>
            <a:pPr marL="0" marR="0" lvl="0" indent="-128587" algn="l" rtl="0">
              <a:spcBef>
                <a:spcPts val="0"/>
              </a:spcBef>
              <a:spcAft>
                <a:spcPts val="0"/>
              </a:spcAft>
              <a:buClr>
                <a:srgbClr val="000000"/>
              </a:buClr>
              <a:buSzPts val="2025"/>
              <a:buFont typeface="Times New Roman"/>
              <a:buNone/>
            </a:pPr>
            <a:endParaRPr sz="2025" b="1">
              <a:solidFill>
                <a:srgbClr val="000000"/>
              </a:solidFill>
              <a:latin typeface="Calibri"/>
              <a:ea typeface="Calibri"/>
              <a:cs typeface="Calibri"/>
              <a:sym typeface="Calibri"/>
            </a:endParaRPr>
          </a:p>
        </p:txBody>
      </p:sp>
      <p:sp>
        <p:nvSpPr>
          <p:cNvPr id="853" name="Shape 853"/>
          <p:cNvSpPr txBox="1">
            <a:spLocks noGrp="1"/>
          </p:cNvSpPr>
          <p:nvPr>
            <p:ph type="title"/>
          </p:nvPr>
        </p:nvSpPr>
        <p:spPr>
          <a:xfrm>
            <a:off x="457200" y="365126"/>
            <a:ext cx="8292704" cy="879475"/>
          </a:xfrm>
          <a:prstGeom prst="rect">
            <a:avLst/>
          </a:prstGeom>
          <a:noFill/>
          <a:ln>
            <a:noFill/>
          </a:ln>
        </p:spPr>
        <p:txBody>
          <a:bodyPr wrap="square" lIns="91425" tIns="91425" rIns="91425" bIns="91425" anchor="ctr" anchorCtr="0">
            <a:noAutofit/>
          </a:bodyPr>
          <a:lstStyle/>
          <a:p>
            <a:pPr marL="0" marR="0" lvl="0" indent="-88900" algn="l" rtl="0">
              <a:lnSpc>
                <a:spcPct val="90000"/>
              </a:lnSpc>
              <a:spcBef>
                <a:spcPts val="0"/>
              </a:spcBef>
              <a:spcAft>
                <a:spcPts val="0"/>
              </a:spcAft>
              <a:buClr>
                <a:schemeClr val="dk1"/>
              </a:buClr>
              <a:buSzPts val="1400"/>
              <a:buFont typeface="Lucida Sans"/>
              <a:buNone/>
            </a:pPr>
            <a:r>
              <a:rPr lang="en-US" sz="3000" b="1" i="0" u="none" strike="noStrike" cap="none">
                <a:solidFill>
                  <a:schemeClr val="dk1"/>
                </a:solidFill>
                <a:latin typeface="Calibri"/>
                <a:ea typeface="Calibri"/>
                <a:cs typeface="Calibri"/>
                <a:sym typeface="Calibri"/>
              </a:rPr>
              <a:t>Stairways to maturity</a:t>
            </a:r>
          </a:p>
        </p:txBody>
      </p:sp>
      <p:pic>
        <p:nvPicPr>
          <p:cNvPr id="854" name="Shape 854"/>
          <p:cNvPicPr preferRelativeResize="0"/>
          <p:nvPr/>
        </p:nvPicPr>
        <p:blipFill rotWithShape="1">
          <a:blip r:embed="rId4">
            <a:alphaModFix/>
          </a:blip>
          <a:srcRect/>
          <a:stretch/>
        </p:blipFill>
        <p:spPr>
          <a:xfrm>
            <a:off x="1" y="3587404"/>
            <a:ext cx="6686550" cy="3270596"/>
          </a:xfrm>
          <a:prstGeom prst="rect">
            <a:avLst/>
          </a:prstGeom>
          <a:noFill/>
          <a:ln>
            <a:noFill/>
          </a:ln>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859"/>
        <p:cNvGrpSpPr/>
        <p:nvPr/>
      </p:nvGrpSpPr>
      <p:grpSpPr>
        <a:xfrm>
          <a:off x="0" y="0"/>
          <a:ext cx="0" cy="0"/>
          <a:chOff x="0" y="0"/>
          <a:chExt cx="0" cy="0"/>
        </a:xfrm>
      </p:grpSpPr>
      <p:pic>
        <p:nvPicPr>
          <p:cNvPr id="7" name="Shape 841"/>
          <p:cNvPicPr preferRelativeResize="0"/>
          <p:nvPr/>
        </p:nvPicPr>
        <p:blipFill rotWithShape="1">
          <a:blip r:embed="rId3">
            <a:alphaModFix amt="68000"/>
          </a:blip>
          <a:srcRect/>
          <a:stretch/>
        </p:blipFill>
        <p:spPr>
          <a:xfrm>
            <a:off x="-1" y="0"/>
            <a:ext cx="2998033" cy="6831544"/>
          </a:xfrm>
          <a:prstGeom prst="rect">
            <a:avLst/>
          </a:prstGeom>
          <a:noFill/>
          <a:ln>
            <a:noFill/>
          </a:ln>
        </p:spPr>
      </p:pic>
      <p:sp>
        <p:nvSpPr>
          <p:cNvPr id="861" name="Shape 861"/>
          <p:cNvSpPr txBox="1">
            <a:spLocks noGrp="1"/>
          </p:cNvSpPr>
          <p:nvPr>
            <p:ph type="body" idx="1"/>
          </p:nvPr>
        </p:nvSpPr>
        <p:spPr>
          <a:xfrm>
            <a:off x="3566331" y="1333501"/>
            <a:ext cx="4968322" cy="3229425"/>
          </a:xfrm>
          <a:prstGeom prst="rect">
            <a:avLst/>
          </a:prstGeom>
          <a:noFill/>
          <a:ln>
            <a:noFill/>
          </a:ln>
        </p:spPr>
        <p:txBody>
          <a:bodyPr wrap="square" lIns="68550" tIns="68550" rIns="68550" bIns="68550" anchor="t" anchorCtr="0">
            <a:noAutofit/>
          </a:bodyPr>
          <a:lstStyle/>
          <a:p>
            <a:pPr marL="0" marR="0" lvl="0" indent="-177800" algn="l" rtl="0">
              <a:lnSpc>
                <a:spcPct val="114000"/>
              </a:lnSpc>
              <a:spcBef>
                <a:spcPts val="0"/>
              </a:spcBef>
              <a:spcAft>
                <a:spcPts val="0"/>
              </a:spcAft>
              <a:buClr>
                <a:srgbClr val="F38127"/>
              </a:buClr>
              <a:buSzPts val="2800"/>
              <a:buFont typeface="Arial"/>
              <a:buNone/>
            </a:pPr>
            <a:r>
              <a:rPr lang="en-US" sz="2400" b="0" i="0" u="none" strike="noStrike" cap="none">
                <a:solidFill>
                  <a:schemeClr val="dk1"/>
                </a:solidFill>
                <a:latin typeface="Calibri"/>
                <a:ea typeface="Calibri"/>
                <a:cs typeface="Calibri"/>
                <a:sym typeface="Calibri"/>
              </a:rPr>
              <a:t>Did we mention: Handle incidents?</a:t>
            </a:r>
          </a:p>
          <a:p>
            <a:pPr marL="0" marR="0" lvl="0" indent="-177800" algn="l" rtl="0">
              <a:lnSpc>
                <a:spcPct val="114000"/>
              </a:lnSpc>
              <a:spcBef>
                <a:spcPts val="0"/>
              </a:spcBef>
              <a:spcAft>
                <a:spcPts val="0"/>
              </a:spcAft>
              <a:buClr>
                <a:srgbClr val="F38127"/>
              </a:buClr>
              <a:buSzPts val="2800"/>
              <a:buFont typeface="Arial"/>
              <a:buNone/>
            </a:pPr>
            <a:endParaRPr sz="2400" b="0" i="0" u="none" strike="noStrike" cap="none">
              <a:solidFill>
                <a:schemeClr val="dk1"/>
              </a:solidFill>
              <a:latin typeface="Calibri"/>
              <a:ea typeface="Calibri"/>
              <a:cs typeface="Calibri"/>
              <a:sym typeface="Calibri"/>
            </a:endParaRPr>
          </a:p>
          <a:p>
            <a:pPr marL="0" marR="0" lvl="0" indent="-177800" algn="l" rtl="0">
              <a:lnSpc>
                <a:spcPct val="114000"/>
              </a:lnSpc>
              <a:spcBef>
                <a:spcPts val="0"/>
              </a:spcBef>
              <a:spcAft>
                <a:spcPts val="0"/>
              </a:spcAft>
              <a:buClr>
                <a:srgbClr val="F38127"/>
              </a:buClr>
              <a:buSzPts val="2800"/>
              <a:buFont typeface="Arial"/>
              <a:buNone/>
            </a:pPr>
            <a:r>
              <a:rPr lang="en-US" sz="2400" b="0" i="0" u="none" strike="noStrike" cap="none">
                <a:solidFill>
                  <a:schemeClr val="dk1"/>
                </a:solidFill>
                <a:latin typeface="Calibri"/>
                <a:ea typeface="Calibri"/>
                <a:cs typeface="Calibri"/>
                <a:sym typeface="Calibri"/>
              </a:rPr>
              <a:t>Meet and Greet</a:t>
            </a:r>
          </a:p>
          <a:p>
            <a:pPr marL="0" marR="0" lvl="0" indent="-177800" algn="l" rtl="0">
              <a:lnSpc>
                <a:spcPct val="114000"/>
              </a:lnSpc>
              <a:spcBef>
                <a:spcPts val="0"/>
              </a:spcBef>
              <a:spcAft>
                <a:spcPts val="0"/>
              </a:spcAft>
              <a:buClr>
                <a:srgbClr val="F38127"/>
              </a:buClr>
              <a:buSzPts val="2800"/>
              <a:buFont typeface="Arial"/>
              <a:buNone/>
            </a:pPr>
            <a:endParaRPr sz="2400" b="0" i="0" u="none" strike="noStrike" cap="none">
              <a:solidFill>
                <a:schemeClr val="dk1"/>
              </a:solidFill>
              <a:latin typeface="Calibri"/>
              <a:ea typeface="Calibri"/>
              <a:cs typeface="Calibri"/>
              <a:sym typeface="Calibri"/>
            </a:endParaRPr>
          </a:p>
          <a:p>
            <a:pPr marL="0" marR="0" lvl="0" indent="-177800" algn="l" rtl="0">
              <a:lnSpc>
                <a:spcPct val="114000"/>
              </a:lnSpc>
              <a:spcBef>
                <a:spcPts val="0"/>
              </a:spcBef>
              <a:spcAft>
                <a:spcPts val="0"/>
              </a:spcAft>
              <a:buClr>
                <a:srgbClr val="F38127"/>
              </a:buClr>
              <a:buSzPts val="2800"/>
              <a:buFont typeface="Arial"/>
              <a:buNone/>
            </a:pPr>
            <a:r>
              <a:rPr lang="en-US" sz="2400" b="0" i="0" u="none" strike="noStrike" cap="none">
                <a:solidFill>
                  <a:schemeClr val="dk1"/>
                </a:solidFill>
                <a:latin typeface="Calibri"/>
                <a:ea typeface="Calibri"/>
                <a:cs typeface="Calibri"/>
                <a:sym typeface="Calibri"/>
              </a:rPr>
              <a:t>Engage</a:t>
            </a:r>
          </a:p>
        </p:txBody>
      </p:sp>
      <p:sp>
        <p:nvSpPr>
          <p:cNvPr id="862" name="Shape 862"/>
          <p:cNvSpPr txBox="1"/>
          <p:nvPr/>
        </p:nvSpPr>
        <p:spPr>
          <a:xfrm>
            <a:off x="514350" y="1028700"/>
            <a:ext cx="6172200" cy="857250"/>
          </a:xfrm>
          <a:prstGeom prst="rect">
            <a:avLst/>
          </a:prstGeom>
          <a:noFill/>
          <a:ln>
            <a:noFill/>
          </a:ln>
        </p:spPr>
        <p:txBody>
          <a:bodyPr wrap="square" lIns="91425" tIns="45700" rIns="91425" bIns="45700" anchor="ctr" anchorCtr="0">
            <a:noAutofit/>
          </a:bodyPr>
          <a:lstStyle/>
          <a:p>
            <a:pPr marL="0" marR="0" lvl="0" indent="-128587" algn="l" rtl="0">
              <a:spcBef>
                <a:spcPts val="0"/>
              </a:spcBef>
              <a:spcAft>
                <a:spcPts val="0"/>
              </a:spcAft>
              <a:buClr>
                <a:srgbClr val="000000"/>
              </a:buClr>
              <a:buSzPts val="2025"/>
              <a:buFont typeface="Times New Roman"/>
              <a:buNone/>
            </a:pPr>
            <a:endParaRPr sz="2025" b="1">
              <a:solidFill>
                <a:srgbClr val="000000"/>
              </a:solidFill>
              <a:latin typeface="Calibri"/>
              <a:ea typeface="Calibri"/>
              <a:cs typeface="Calibri"/>
              <a:sym typeface="Calibri"/>
            </a:endParaRPr>
          </a:p>
        </p:txBody>
      </p:sp>
      <p:sp>
        <p:nvSpPr>
          <p:cNvPr id="863" name="Shape 863"/>
          <p:cNvSpPr txBox="1">
            <a:spLocks noGrp="1"/>
          </p:cNvSpPr>
          <p:nvPr>
            <p:ph type="title"/>
          </p:nvPr>
        </p:nvSpPr>
        <p:spPr>
          <a:xfrm>
            <a:off x="457200" y="365126"/>
            <a:ext cx="8292704" cy="879475"/>
          </a:xfrm>
          <a:prstGeom prst="rect">
            <a:avLst/>
          </a:prstGeom>
          <a:noFill/>
          <a:ln>
            <a:noFill/>
          </a:ln>
        </p:spPr>
        <p:txBody>
          <a:bodyPr wrap="square" lIns="91425" tIns="91425" rIns="91425" bIns="91425" anchor="ctr" anchorCtr="0">
            <a:noAutofit/>
          </a:bodyPr>
          <a:lstStyle/>
          <a:p>
            <a:pPr marL="0" marR="0" lvl="0" indent="-88900" algn="l" rtl="0">
              <a:lnSpc>
                <a:spcPct val="90000"/>
              </a:lnSpc>
              <a:spcBef>
                <a:spcPts val="0"/>
              </a:spcBef>
              <a:spcAft>
                <a:spcPts val="0"/>
              </a:spcAft>
              <a:buClr>
                <a:schemeClr val="dk1"/>
              </a:buClr>
              <a:buSzPts val="1400"/>
              <a:buFont typeface="Lucida Sans"/>
              <a:buNone/>
            </a:pPr>
            <a:r>
              <a:rPr lang="en-US" sz="3000" b="1" i="0" u="none" strike="noStrike" cap="none">
                <a:solidFill>
                  <a:schemeClr val="dk1"/>
                </a:solidFill>
                <a:latin typeface="Calibri"/>
                <a:ea typeface="Calibri"/>
                <a:cs typeface="Calibri"/>
                <a:sym typeface="Calibri"/>
              </a:rPr>
              <a:t>Stairways to maturity</a:t>
            </a:r>
          </a:p>
        </p:txBody>
      </p:sp>
      <p:pic>
        <p:nvPicPr>
          <p:cNvPr id="864" name="Shape 864"/>
          <p:cNvPicPr preferRelativeResize="0"/>
          <p:nvPr/>
        </p:nvPicPr>
        <p:blipFill rotWithShape="1">
          <a:blip r:embed="rId4">
            <a:alphaModFix/>
          </a:blip>
          <a:srcRect/>
          <a:stretch/>
        </p:blipFill>
        <p:spPr>
          <a:xfrm>
            <a:off x="5411155" y="3509141"/>
            <a:ext cx="3732845" cy="249161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Shape 92"/>
          <p:cNvSpPr txBox="1"/>
          <p:nvPr/>
        </p:nvSpPr>
        <p:spPr>
          <a:xfrm>
            <a:off x="514350" y="304800"/>
            <a:ext cx="8629650" cy="857250"/>
          </a:xfrm>
          <a:prstGeom prst="rect">
            <a:avLst/>
          </a:prstGeom>
          <a:noFill/>
          <a:ln>
            <a:noFill/>
          </a:ln>
        </p:spPr>
        <p:txBody>
          <a:bodyPr wrap="square" lIns="91425" tIns="45700" rIns="91425" bIns="45700" anchor="ctr" anchorCtr="0">
            <a:noAutofit/>
          </a:bodyPr>
          <a:lstStyle/>
          <a:p>
            <a:pPr marL="0" marR="0" lvl="0" indent="-190500" algn="l" rtl="0">
              <a:spcBef>
                <a:spcPts val="0"/>
              </a:spcBef>
              <a:spcAft>
                <a:spcPts val="0"/>
              </a:spcAft>
              <a:buClr>
                <a:srgbClr val="000000"/>
              </a:buClr>
              <a:buSzPts val="3000"/>
              <a:buFont typeface="Times New Roman"/>
              <a:buNone/>
            </a:pPr>
            <a:r>
              <a:rPr lang="en-US" sz="3000" b="1" i="0" u="none" strike="noStrike" cap="none">
                <a:solidFill>
                  <a:srgbClr val="000000"/>
                </a:solidFill>
                <a:latin typeface="Calibri"/>
                <a:ea typeface="Calibri"/>
                <a:cs typeface="Calibri"/>
                <a:sym typeface="Calibri"/>
              </a:rPr>
              <a:t>What this course is about</a:t>
            </a:r>
          </a:p>
        </p:txBody>
      </p:sp>
      <p:sp>
        <p:nvSpPr>
          <p:cNvPr id="93" name="Shape 93"/>
          <p:cNvSpPr txBox="1"/>
          <p:nvPr/>
        </p:nvSpPr>
        <p:spPr>
          <a:xfrm>
            <a:off x="3771900" y="5657850"/>
            <a:ext cx="1600200" cy="216694"/>
          </a:xfrm>
          <a:prstGeom prst="rect">
            <a:avLst/>
          </a:prstGeom>
          <a:noFill/>
          <a:ln>
            <a:noFill/>
          </a:ln>
        </p:spPr>
        <p:txBody>
          <a:bodyPr wrap="square" lIns="67500" tIns="35100" rIns="67500" bIns="35100" anchor="ctr" anchorCtr="0">
            <a:noAutofit/>
          </a:bodyPr>
          <a:lstStyle/>
          <a:p>
            <a:pPr marL="0" marR="0" lvl="0" indent="-38100" algn="ctr" rtl="0">
              <a:spcBef>
                <a:spcPts val="0"/>
              </a:spcBef>
              <a:spcAft>
                <a:spcPts val="0"/>
              </a:spcAft>
              <a:buClr>
                <a:srgbClr val="898989"/>
              </a:buClr>
              <a:buSzPts val="600"/>
              <a:buFont typeface="Times New Roman"/>
              <a:buNone/>
            </a:pPr>
            <a:fld id="{00000000-1234-1234-1234-123412341234}" type="slidenum">
              <a:rPr lang="en-US" sz="600" b="0" i="0" u="none" strike="noStrike" cap="none">
                <a:solidFill>
                  <a:srgbClr val="898989"/>
                </a:solidFill>
                <a:latin typeface="Arial"/>
                <a:ea typeface="Arial"/>
                <a:cs typeface="Arial"/>
                <a:sym typeface="Arial"/>
              </a:rPr>
              <a:t>9</a:t>
            </a:fld>
            <a:endParaRPr lang="en-US" sz="600" b="0" i="0" u="none" strike="noStrike" cap="none">
              <a:solidFill>
                <a:srgbClr val="898989"/>
              </a:solidFill>
              <a:latin typeface="Arial"/>
              <a:ea typeface="Arial"/>
              <a:cs typeface="Arial"/>
              <a:sym typeface="Arial"/>
            </a:endParaRPr>
          </a:p>
        </p:txBody>
      </p:sp>
      <p:sp>
        <p:nvSpPr>
          <p:cNvPr id="94" name="Shape 94"/>
          <p:cNvSpPr txBox="1"/>
          <p:nvPr/>
        </p:nvSpPr>
        <p:spPr>
          <a:xfrm>
            <a:off x="514350" y="1676400"/>
            <a:ext cx="7829550" cy="4389375"/>
          </a:xfrm>
          <a:prstGeom prst="rect">
            <a:avLst/>
          </a:prstGeom>
          <a:noFill/>
          <a:ln>
            <a:noFill/>
          </a:ln>
        </p:spPr>
        <p:txBody>
          <a:bodyPr wrap="square" lIns="67500" tIns="35100" rIns="67500" bIns="35100" anchor="t" anchorCtr="0">
            <a:noAutofit/>
          </a:bodyPr>
          <a:lstStyle/>
          <a:p>
            <a:pPr marL="0" marR="0" lvl="0" indent="0" algn="l" rtl="0">
              <a:lnSpc>
                <a:spcPct val="104000"/>
              </a:lnSpc>
              <a:spcBef>
                <a:spcPts val="0"/>
              </a:spcBef>
              <a:spcAft>
                <a:spcPts val="0"/>
              </a:spcAft>
              <a:buNone/>
            </a:pPr>
            <a:r>
              <a:rPr lang="en-US" sz="2400" b="0" i="0" u="none" strike="noStrike" cap="none" dirty="0">
                <a:solidFill>
                  <a:schemeClr val="dk1"/>
                </a:solidFill>
                <a:latin typeface="Calibri"/>
                <a:ea typeface="Calibri"/>
                <a:cs typeface="Calibri"/>
                <a:sym typeface="Calibri"/>
              </a:rPr>
              <a:t>During this course, you will learn:</a:t>
            </a:r>
          </a:p>
          <a:p>
            <a:pPr marL="514350" marR="0" lvl="1" indent="-257175" algn="l" rtl="0">
              <a:lnSpc>
                <a:spcPct val="104000"/>
              </a:lnSpc>
              <a:spcBef>
                <a:spcPts val="375"/>
              </a:spcBef>
              <a:spcAft>
                <a:spcPts val="0"/>
              </a:spcAft>
              <a:buClr>
                <a:schemeClr val="dk1"/>
              </a:buClr>
              <a:buSzPts val="1850"/>
              <a:buFont typeface="Arial"/>
              <a:buChar char="•"/>
            </a:pPr>
            <a:r>
              <a:rPr lang="en-US" sz="2400" b="0" i="0" u="none" strike="noStrike" cap="none" dirty="0">
                <a:solidFill>
                  <a:srgbClr val="000000"/>
                </a:solidFill>
                <a:latin typeface="Calibri"/>
                <a:ea typeface="Calibri"/>
                <a:cs typeface="Calibri"/>
                <a:sym typeface="Calibri"/>
              </a:rPr>
              <a:t>What are </a:t>
            </a:r>
            <a:r>
              <a:rPr lang="en-US" sz="2400" b="1" i="0" u="none" strike="noStrike" cap="none" dirty="0">
                <a:solidFill>
                  <a:srgbClr val="000000"/>
                </a:solidFill>
                <a:latin typeface="Calibri"/>
                <a:ea typeface="Calibri"/>
                <a:cs typeface="Calibri"/>
                <a:sym typeface="Calibri"/>
              </a:rPr>
              <a:t>Computer Security Incident Response Teams</a:t>
            </a:r>
            <a:r>
              <a:rPr lang="en-US" sz="2400" b="0" i="0" u="none" strike="noStrike" cap="none" dirty="0">
                <a:solidFill>
                  <a:srgbClr val="000000"/>
                </a:solidFill>
                <a:latin typeface="Calibri"/>
                <a:ea typeface="Calibri"/>
                <a:cs typeface="Calibri"/>
                <a:sym typeface="Calibri"/>
              </a:rPr>
              <a:t>?</a:t>
            </a:r>
          </a:p>
          <a:p>
            <a:pPr marL="514350" marR="0" lvl="1" indent="-257175" algn="l" rtl="0">
              <a:lnSpc>
                <a:spcPct val="104000"/>
              </a:lnSpc>
              <a:spcBef>
                <a:spcPts val="375"/>
              </a:spcBef>
              <a:spcAft>
                <a:spcPts val="0"/>
              </a:spcAft>
              <a:buClr>
                <a:schemeClr val="dk1"/>
              </a:buClr>
              <a:buSzPts val="1850"/>
              <a:buFont typeface="Arial"/>
              <a:buChar char="•"/>
            </a:pPr>
            <a:r>
              <a:rPr lang="en-US" sz="2400" b="0" i="0" u="none" strike="noStrike" cap="none" dirty="0">
                <a:solidFill>
                  <a:srgbClr val="000000"/>
                </a:solidFill>
                <a:latin typeface="Calibri"/>
                <a:ea typeface="Calibri"/>
                <a:cs typeface="Calibri"/>
                <a:sym typeface="Calibri"/>
              </a:rPr>
              <a:t>Why are CSIRTs </a:t>
            </a:r>
            <a:r>
              <a:rPr lang="en-US" sz="2400" b="1" i="0" u="none" strike="noStrike" cap="none" dirty="0">
                <a:solidFill>
                  <a:srgbClr val="000000"/>
                </a:solidFill>
                <a:latin typeface="Calibri"/>
                <a:ea typeface="Calibri"/>
                <a:cs typeface="Calibri"/>
                <a:sym typeface="Calibri"/>
              </a:rPr>
              <a:t>essential</a:t>
            </a:r>
            <a:r>
              <a:rPr lang="en-US" sz="2400" b="0" i="0" u="none" strike="noStrike" cap="none" dirty="0">
                <a:solidFill>
                  <a:srgbClr val="000000"/>
                </a:solidFill>
                <a:latin typeface="Calibri"/>
                <a:ea typeface="Calibri"/>
                <a:cs typeface="Calibri"/>
                <a:sym typeface="Calibri"/>
              </a:rPr>
              <a:t> for the Internet?</a:t>
            </a:r>
          </a:p>
          <a:p>
            <a:pPr marL="514350" marR="0" lvl="1" indent="-257175" algn="l" rtl="0">
              <a:lnSpc>
                <a:spcPct val="104000"/>
              </a:lnSpc>
              <a:spcBef>
                <a:spcPts val="375"/>
              </a:spcBef>
              <a:spcAft>
                <a:spcPts val="0"/>
              </a:spcAft>
              <a:buClr>
                <a:schemeClr val="dk1"/>
              </a:buClr>
              <a:buSzPts val="1850"/>
              <a:buFont typeface="Arial"/>
              <a:buChar char="•"/>
            </a:pPr>
            <a:r>
              <a:rPr lang="en-US" sz="2400" b="0" i="0" u="none" strike="noStrike" cap="none" dirty="0">
                <a:solidFill>
                  <a:srgbClr val="000000"/>
                </a:solidFill>
                <a:latin typeface="Calibri"/>
                <a:ea typeface="Calibri"/>
                <a:cs typeface="Calibri"/>
                <a:sym typeface="Calibri"/>
              </a:rPr>
              <a:t>How </a:t>
            </a:r>
            <a:r>
              <a:rPr lang="en-US" sz="2400" b="1" i="0" u="none" strike="noStrike" cap="none" dirty="0">
                <a:solidFill>
                  <a:srgbClr val="000000"/>
                </a:solidFill>
                <a:latin typeface="Calibri"/>
                <a:ea typeface="Calibri"/>
                <a:cs typeface="Calibri"/>
                <a:sym typeface="Calibri"/>
              </a:rPr>
              <a:t>do they work together in a collaborative community?</a:t>
            </a:r>
          </a:p>
          <a:p>
            <a:pPr marL="514350" marR="0" lvl="1" indent="-257175" algn="l" rtl="0">
              <a:lnSpc>
                <a:spcPct val="104000"/>
              </a:lnSpc>
              <a:spcBef>
                <a:spcPts val="375"/>
              </a:spcBef>
              <a:spcAft>
                <a:spcPts val="0"/>
              </a:spcAft>
              <a:buClr>
                <a:schemeClr val="dk1"/>
              </a:buClr>
              <a:buSzPts val="1850"/>
              <a:buFont typeface="Arial"/>
              <a:buChar char="•"/>
            </a:pPr>
            <a:r>
              <a:rPr lang="en-US" sz="2400" b="0" i="0" u="none" strike="noStrike" cap="none" dirty="0">
                <a:solidFill>
                  <a:srgbClr val="000000"/>
                </a:solidFill>
                <a:latin typeface="Calibri"/>
                <a:ea typeface="Calibri"/>
                <a:cs typeface="Calibri"/>
                <a:sym typeface="Calibri"/>
              </a:rPr>
              <a:t>What are the </a:t>
            </a:r>
            <a:r>
              <a:rPr lang="en-US" sz="2400" b="1" i="0" u="none" strike="noStrike" cap="none" dirty="0">
                <a:solidFill>
                  <a:srgbClr val="000000"/>
                </a:solidFill>
                <a:latin typeface="Calibri"/>
                <a:ea typeface="Calibri"/>
                <a:cs typeface="Calibri"/>
                <a:sym typeface="Calibri"/>
              </a:rPr>
              <a:t>basic steps in incident handling </a:t>
            </a:r>
            <a:r>
              <a:rPr lang="en-US" sz="2400" b="0" i="0" u="none" strike="noStrike" cap="none" dirty="0">
                <a:solidFill>
                  <a:srgbClr val="000000"/>
                </a:solidFill>
                <a:latin typeface="Calibri"/>
                <a:ea typeface="Calibri"/>
                <a:cs typeface="Calibri"/>
                <a:sym typeface="Calibri"/>
              </a:rPr>
              <a:t>they implement?</a:t>
            </a:r>
          </a:p>
          <a:p>
            <a:pPr marL="514350" marR="0" lvl="1" indent="-257175" algn="l" rtl="0">
              <a:lnSpc>
                <a:spcPct val="104000"/>
              </a:lnSpc>
              <a:spcBef>
                <a:spcPts val="375"/>
              </a:spcBef>
              <a:spcAft>
                <a:spcPts val="0"/>
              </a:spcAft>
              <a:buClr>
                <a:schemeClr val="dk1"/>
              </a:buClr>
              <a:buSzPts val="1850"/>
              <a:buFont typeface="Arial"/>
              <a:buChar char="•"/>
            </a:pPr>
            <a:r>
              <a:rPr lang="en-US" sz="2400" b="1" i="0" u="none" strike="noStrike" cap="none" dirty="0">
                <a:solidFill>
                  <a:srgbClr val="000000"/>
                </a:solidFill>
                <a:latin typeface="Calibri"/>
                <a:ea typeface="Calibri"/>
                <a:cs typeface="Calibri"/>
                <a:sym typeface="Calibri"/>
              </a:rPr>
              <a:t>How is trust built </a:t>
            </a:r>
            <a:r>
              <a:rPr lang="en-US" sz="2400" b="0" i="0" u="none" strike="noStrike" cap="none" dirty="0">
                <a:solidFill>
                  <a:srgbClr val="000000"/>
                </a:solidFill>
                <a:latin typeface="Calibri"/>
                <a:ea typeface="Calibri"/>
                <a:cs typeface="Calibri"/>
                <a:sym typeface="Calibri"/>
              </a:rPr>
              <a:t>in the incident response community?</a:t>
            </a:r>
          </a:p>
          <a:p>
            <a:pPr marL="514350" marR="0" lvl="1" indent="-257175" algn="l" rtl="0">
              <a:lnSpc>
                <a:spcPct val="104000"/>
              </a:lnSpc>
              <a:spcBef>
                <a:spcPts val="375"/>
              </a:spcBef>
              <a:spcAft>
                <a:spcPts val="0"/>
              </a:spcAft>
              <a:buClr>
                <a:schemeClr val="dk1"/>
              </a:buClr>
              <a:buSzPts val="1850"/>
              <a:buFont typeface="Arial"/>
              <a:buChar char="•"/>
            </a:pPr>
            <a:r>
              <a:rPr lang="en-US" sz="2400" b="0" i="0" u="none" strike="noStrike" cap="none" dirty="0">
                <a:solidFill>
                  <a:srgbClr val="000000"/>
                </a:solidFill>
                <a:latin typeface="Calibri"/>
                <a:ea typeface="Calibri"/>
                <a:cs typeface="Calibri"/>
                <a:sym typeface="Calibri"/>
              </a:rPr>
              <a:t>How can you help your CSIRT community </a:t>
            </a:r>
            <a:r>
              <a:rPr lang="en-US" sz="2400" b="1" i="0" u="none" strike="noStrike" cap="none" dirty="0">
                <a:solidFill>
                  <a:srgbClr val="000000"/>
                </a:solidFill>
                <a:latin typeface="Calibri"/>
                <a:ea typeface="Calibri"/>
                <a:cs typeface="Calibri"/>
                <a:sym typeface="Calibri"/>
              </a:rPr>
              <a:t>mature?</a:t>
            </a:r>
          </a:p>
          <a:p>
            <a:pPr marL="257175" marR="0" lvl="0" indent="-257175" algn="l" rtl="0">
              <a:spcBef>
                <a:spcPts val="0"/>
              </a:spcBef>
              <a:spcAft>
                <a:spcPts val="0"/>
              </a:spcAft>
              <a:buClr>
                <a:srgbClr val="000000"/>
              </a:buClr>
              <a:buSzPts val="1800"/>
              <a:buFont typeface="Arial"/>
              <a:buNone/>
            </a:pPr>
            <a:endParaRPr sz="1800" b="0" i="0" u="none" strike="noStrike" cap="none" dirty="0">
              <a:solidFill>
                <a:srgbClr val="000000"/>
              </a:solidFill>
              <a:latin typeface="Calibri"/>
              <a:ea typeface="Calibri"/>
              <a:cs typeface="Calibri"/>
              <a:sym typeface="Calibri"/>
            </a:endParaRPr>
          </a:p>
          <a:p>
            <a:pPr marL="257175" marR="0" lvl="0" indent="-257175" algn="l" rtl="0">
              <a:spcBef>
                <a:spcPts val="0"/>
              </a:spcBef>
              <a:spcAft>
                <a:spcPts val="0"/>
              </a:spcAft>
              <a:buClr>
                <a:srgbClr val="000000"/>
              </a:buClr>
              <a:buSzPts val="1800"/>
              <a:buFont typeface="Arial"/>
              <a:buNone/>
            </a:pPr>
            <a:endParaRPr sz="1800" b="1" i="0" u="none" strike="noStrike" cap="none" dirty="0">
              <a:solidFill>
                <a:srgbClr val="000000"/>
              </a:solidFill>
              <a:latin typeface="Calibri"/>
              <a:ea typeface="Calibri"/>
              <a:cs typeface="Calibri"/>
              <a:sym typeface="Calibri"/>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870"/>
        <p:cNvGrpSpPr/>
        <p:nvPr/>
      </p:nvGrpSpPr>
      <p:grpSpPr>
        <a:xfrm>
          <a:off x="0" y="0"/>
          <a:ext cx="0" cy="0"/>
          <a:chOff x="0" y="0"/>
          <a:chExt cx="0" cy="0"/>
        </a:xfrm>
      </p:grpSpPr>
      <p:sp>
        <p:nvSpPr>
          <p:cNvPr id="871" name="Shape 871"/>
          <p:cNvSpPr txBox="1">
            <a:spLocks noGrp="1"/>
          </p:cNvSpPr>
          <p:nvPr>
            <p:ph type="title"/>
          </p:nvPr>
        </p:nvSpPr>
        <p:spPr>
          <a:xfrm>
            <a:off x="2438400" y="2550319"/>
            <a:ext cx="4690463" cy="1812150"/>
          </a:xfrm>
          <a:prstGeom prst="rect">
            <a:avLst/>
          </a:prstGeom>
          <a:noFill/>
          <a:ln>
            <a:noFill/>
          </a:ln>
        </p:spPr>
        <p:txBody>
          <a:bodyPr wrap="square" lIns="68550" tIns="34275" rIns="68550" bIns="34275" anchor="ctr" anchorCtr="0">
            <a:noAutofit/>
          </a:bodyPr>
          <a:lstStyle/>
          <a:p>
            <a:pPr marL="0" marR="0" lvl="0" indent="0" algn="l" rtl="0">
              <a:lnSpc>
                <a:spcPct val="90000"/>
              </a:lnSpc>
              <a:spcBef>
                <a:spcPts val="0"/>
              </a:spcBef>
              <a:spcAft>
                <a:spcPts val="0"/>
              </a:spcAft>
              <a:buNone/>
            </a:pPr>
            <a:r>
              <a:rPr lang="en-US" sz="3600" b="1" i="0" u="none" strike="noStrike" cap="none">
                <a:solidFill>
                  <a:schemeClr val="dk1"/>
                </a:solidFill>
                <a:latin typeface="Arial"/>
                <a:ea typeface="Arial"/>
                <a:cs typeface="Arial"/>
                <a:sym typeface="Arial"/>
              </a:rPr>
              <a:t>Additional reading</a:t>
            </a: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876"/>
        <p:cNvGrpSpPr/>
        <p:nvPr/>
      </p:nvGrpSpPr>
      <p:grpSpPr>
        <a:xfrm>
          <a:off x="0" y="0"/>
          <a:ext cx="0" cy="0"/>
          <a:chOff x="0" y="0"/>
          <a:chExt cx="0" cy="0"/>
        </a:xfrm>
      </p:grpSpPr>
      <p:sp>
        <p:nvSpPr>
          <p:cNvPr id="877" name="Shape 877"/>
          <p:cNvSpPr txBox="1">
            <a:spLocks noGrp="1"/>
          </p:cNvSpPr>
          <p:nvPr>
            <p:ph type="body" idx="1"/>
          </p:nvPr>
        </p:nvSpPr>
        <p:spPr>
          <a:xfrm>
            <a:off x="537882" y="1943100"/>
            <a:ext cx="7806018" cy="3486150"/>
          </a:xfrm>
          <a:prstGeom prst="rect">
            <a:avLst/>
          </a:prstGeom>
          <a:noFill/>
          <a:ln>
            <a:noFill/>
          </a:ln>
        </p:spPr>
        <p:txBody>
          <a:bodyPr wrap="square" lIns="68550" tIns="68550" rIns="68550" bIns="68550" anchor="t" anchorCtr="0">
            <a:noAutofit/>
          </a:bodyPr>
          <a:lstStyle/>
          <a:p>
            <a:pPr marL="342900" marR="0" lvl="0" indent="-304800" algn="l" rtl="0">
              <a:lnSpc>
                <a:spcPct val="114000"/>
              </a:lnSpc>
              <a:spcBef>
                <a:spcPts val="0"/>
              </a:spcBef>
              <a:spcAft>
                <a:spcPts val="0"/>
              </a:spcAft>
              <a:buClr>
                <a:srgbClr val="000000"/>
              </a:buClr>
              <a:buSzPts val="2800"/>
              <a:buFont typeface="Arial"/>
              <a:buChar char="●"/>
            </a:pPr>
            <a:r>
              <a:rPr lang="en-US" sz="2400" b="0" i="0" u="none" strike="noStrike" cap="none" dirty="0">
                <a:solidFill>
                  <a:srgbClr val="000000"/>
                </a:solidFill>
                <a:latin typeface="Calibri"/>
                <a:ea typeface="Calibri"/>
                <a:cs typeface="Calibri"/>
                <a:sym typeface="Calibri"/>
              </a:rPr>
              <a:t>Internet Governance Forum ”BPF on </a:t>
            </a:r>
            <a:r>
              <a:rPr lang="en-US" sz="2400" b="0" i="0" u="none" strike="noStrike" cap="none" dirty="0">
                <a:solidFill>
                  <a:schemeClr val="dk1"/>
                </a:solidFill>
                <a:latin typeface="Calibri"/>
                <a:ea typeface="Calibri"/>
                <a:cs typeface="Calibri"/>
                <a:sym typeface="Calibri"/>
              </a:rPr>
              <a:t>Establishing and supporting computer security </a:t>
            </a:r>
            <a:r>
              <a:rPr lang="en-US" sz="2400" b="1" i="0" u="none" strike="noStrike" cap="none" dirty="0">
                <a:solidFill>
                  <a:schemeClr val="dk1"/>
                </a:solidFill>
                <a:latin typeface="Calibri"/>
                <a:ea typeface="Calibri"/>
                <a:cs typeface="Calibri"/>
                <a:sym typeface="Calibri"/>
              </a:rPr>
              <a:t>incident response teams</a:t>
            </a:r>
            <a:r>
              <a:rPr lang="en-US" sz="2400" b="0" i="0" u="none" strike="noStrike" cap="none" dirty="0">
                <a:solidFill>
                  <a:schemeClr val="dk1"/>
                </a:solidFill>
                <a:latin typeface="Calibri"/>
                <a:ea typeface="Calibri"/>
                <a:cs typeface="Calibri"/>
                <a:sym typeface="Calibri"/>
              </a:rPr>
              <a:t>(CSIRTs)”</a:t>
            </a:r>
          </a:p>
          <a:p>
            <a:pPr marL="342900" marR="0" lvl="0" indent="-304800" algn="l" rtl="0">
              <a:lnSpc>
                <a:spcPct val="114000"/>
              </a:lnSpc>
              <a:spcBef>
                <a:spcPts val="0"/>
              </a:spcBef>
              <a:spcAft>
                <a:spcPts val="0"/>
              </a:spcAft>
              <a:buClr>
                <a:srgbClr val="000000"/>
              </a:buClr>
              <a:buSzPts val="2800"/>
              <a:buFont typeface="Arial"/>
              <a:buChar char="●"/>
            </a:pPr>
            <a:r>
              <a:rPr lang="en-US" sz="2400" b="0" i="0" u="none" strike="noStrike" cap="none" dirty="0">
                <a:solidFill>
                  <a:srgbClr val="000000"/>
                </a:solidFill>
                <a:latin typeface="Calibri"/>
                <a:ea typeface="Calibri"/>
                <a:cs typeface="Calibri"/>
                <a:sym typeface="Calibri"/>
              </a:rPr>
              <a:t>Global Forum on Cyber Expertise, “</a:t>
            </a:r>
            <a:r>
              <a:rPr lang="en-US" sz="2400" b="1" i="0" u="none" strike="noStrike" cap="none" dirty="0">
                <a:solidFill>
                  <a:schemeClr val="dk1"/>
                </a:solidFill>
                <a:latin typeface="Calibri"/>
                <a:ea typeface="Calibri"/>
                <a:cs typeface="Calibri"/>
                <a:sym typeface="Calibri"/>
              </a:rPr>
              <a:t>Global Good Practices - National Computer Security Incident Response Teams (CSIRTs)</a:t>
            </a:r>
            <a:r>
              <a:rPr lang="en-US" sz="2400" b="0" i="0" u="none" strike="noStrike" cap="none" dirty="0">
                <a:solidFill>
                  <a:srgbClr val="000000"/>
                </a:solidFill>
                <a:latin typeface="Calibri"/>
                <a:ea typeface="Calibri"/>
                <a:cs typeface="Calibri"/>
                <a:sym typeface="Calibri"/>
              </a:rPr>
              <a:t>”</a:t>
            </a:r>
          </a:p>
          <a:p>
            <a:pPr marL="342900" marR="0" lvl="0" indent="-304800" algn="l" rtl="0">
              <a:lnSpc>
                <a:spcPct val="114000"/>
              </a:lnSpc>
              <a:spcBef>
                <a:spcPts val="0"/>
              </a:spcBef>
              <a:spcAft>
                <a:spcPts val="0"/>
              </a:spcAft>
              <a:buClr>
                <a:srgbClr val="000000"/>
              </a:buClr>
              <a:buSzPts val="2800"/>
              <a:buFont typeface="Arial"/>
              <a:buChar char="●"/>
            </a:pPr>
            <a:r>
              <a:rPr lang="en-US" sz="2400" dirty="0">
                <a:solidFill>
                  <a:srgbClr val="000000"/>
                </a:solidFill>
                <a:latin typeface="Calibri"/>
                <a:ea typeface="Calibri"/>
                <a:cs typeface="Calibri"/>
                <a:sym typeface="Calibri"/>
              </a:rPr>
              <a:t>CSIRT Handbook </a:t>
            </a:r>
            <a:r>
              <a:rPr lang="en-US" sz="2400" b="1" dirty="0">
                <a:solidFill>
                  <a:srgbClr val="000000"/>
                </a:solidFill>
                <a:latin typeface="Calibri"/>
                <a:ea typeface="Calibri"/>
                <a:cs typeface="Calibri"/>
                <a:sym typeface="Calibri"/>
              </a:rPr>
              <a:t>(Carnegie Mellon University)</a:t>
            </a:r>
            <a:endParaRPr lang="en-US" sz="2400" b="1" i="0" u="none" strike="noStrike" cap="none" dirty="0">
              <a:solidFill>
                <a:srgbClr val="000000"/>
              </a:solidFill>
              <a:latin typeface="Calibri"/>
              <a:ea typeface="Calibri"/>
              <a:cs typeface="Calibri"/>
              <a:sym typeface="Calibri"/>
            </a:endParaRPr>
          </a:p>
        </p:txBody>
      </p:sp>
      <p:sp>
        <p:nvSpPr>
          <p:cNvPr id="878" name="Shape 878"/>
          <p:cNvSpPr txBox="1">
            <a:spLocks noGrp="1"/>
          </p:cNvSpPr>
          <p:nvPr>
            <p:ph type="title"/>
          </p:nvPr>
        </p:nvSpPr>
        <p:spPr>
          <a:xfrm>
            <a:off x="457200" y="365126"/>
            <a:ext cx="8292704" cy="879475"/>
          </a:xfrm>
          <a:prstGeom prst="rect">
            <a:avLst/>
          </a:prstGeom>
          <a:noFill/>
          <a:ln>
            <a:noFill/>
          </a:ln>
        </p:spPr>
        <p:txBody>
          <a:bodyPr wrap="square" lIns="91425" tIns="91425" rIns="91425" bIns="91425" anchor="ctr" anchorCtr="0">
            <a:noAutofit/>
          </a:bodyPr>
          <a:lstStyle/>
          <a:p>
            <a:pPr marL="0" marR="0" lvl="0" indent="-88900" algn="l" rtl="0">
              <a:lnSpc>
                <a:spcPct val="90000"/>
              </a:lnSpc>
              <a:spcBef>
                <a:spcPts val="0"/>
              </a:spcBef>
              <a:spcAft>
                <a:spcPts val="0"/>
              </a:spcAft>
              <a:buClr>
                <a:schemeClr val="dk1"/>
              </a:buClr>
              <a:buSzPts val="1400"/>
              <a:buFont typeface="Lucida Sans"/>
              <a:buNone/>
            </a:pPr>
            <a:r>
              <a:rPr lang="en-US" sz="3000" b="1" i="0" u="none" strike="noStrike" cap="none">
                <a:solidFill>
                  <a:schemeClr val="dk1"/>
                </a:solidFill>
                <a:latin typeface="Calibri"/>
                <a:ea typeface="Calibri"/>
                <a:cs typeface="Calibri"/>
                <a:sym typeface="Calibri"/>
              </a:rPr>
              <a:t>Additional reading</a:t>
            </a: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883"/>
        <p:cNvGrpSpPr/>
        <p:nvPr/>
      </p:nvGrpSpPr>
      <p:grpSpPr>
        <a:xfrm>
          <a:off x="0" y="0"/>
          <a:ext cx="0" cy="0"/>
          <a:chOff x="0" y="0"/>
          <a:chExt cx="0" cy="0"/>
        </a:xfrm>
      </p:grpSpPr>
      <p:sp>
        <p:nvSpPr>
          <p:cNvPr id="884" name="Shape 884"/>
          <p:cNvSpPr txBox="1"/>
          <p:nvPr/>
        </p:nvSpPr>
        <p:spPr>
          <a:xfrm>
            <a:off x="1228725" y="3143250"/>
            <a:ext cx="6686550" cy="857250"/>
          </a:xfrm>
          <a:prstGeom prst="rect">
            <a:avLst/>
          </a:prstGeom>
          <a:noFill/>
          <a:ln>
            <a:noFill/>
          </a:ln>
        </p:spPr>
        <p:txBody>
          <a:bodyPr wrap="square" lIns="91425" tIns="45700" rIns="91425" bIns="45700" anchor="ctr" anchorCtr="0">
            <a:noAutofit/>
          </a:bodyPr>
          <a:lstStyle/>
          <a:p>
            <a:pPr marL="0" marR="0" lvl="0" indent="-228600" algn="ctr" rtl="0">
              <a:spcBef>
                <a:spcPts val="0"/>
              </a:spcBef>
              <a:spcAft>
                <a:spcPts val="0"/>
              </a:spcAft>
              <a:buClr>
                <a:srgbClr val="000000"/>
              </a:buClr>
              <a:buSzPts val="3600"/>
              <a:buFont typeface="Times New Roman"/>
              <a:buNone/>
            </a:pPr>
            <a:r>
              <a:rPr lang="en-US" sz="3600" b="1">
                <a:solidFill>
                  <a:srgbClr val="000000"/>
                </a:solidFill>
                <a:latin typeface="Calibri"/>
                <a:ea typeface="Calibri"/>
                <a:cs typeface="Calibri"/>
                <a:sym typeface="Calibri"/>
              </a:rPr>
              <a:t>Questions?</a:t>
            </a:r>
          </a:p>
          <a:p>
            <a:pPr marL="0" marR="0" lvl="0" indent="-190500" algn="ctr" rtl="0">
              <a:spcBef>
                <a:spcPts val="0"/>
              </a:spcBef>
              <a:spcAft>
                <a:spcPts val="0"/>
              </a:spcAft>
              <a:buClr>
                <a:srgbClr val="000000"/>
              </a:buClr>
              <a:buSzPts val="3000"/>
              <a:buFont typeface="Times New Roman"/>
              <a:buNone/>
            </a:pPr>
            <a:endParaRPr sz="3000" b="1">
              <a:solidFill>
                <a:srgbClr val="000000"/>
              </a:solidFill>
              <a:latin typeface="Calibri"/>
              <a:ea typeface="Calibri"/>
              <a:cs typeface="Calibri"/>
              <a:sym typeface="Calibri"/>
            </a:endParaRPr>
          </a:p>
          <a:p>
            <a:pPr marL="0" marR="0" lvl="0" indent="-114300" algn="ctr" rtl="0">
              <a:spcBef>
                <a:spcPts val="0"/>
              </a:spcBef>
              <a:spcAft>
                <a:spcPts val="0"/>
              </a:spcAft>
              <a:buClr>
                <a:srgbClr val="000000"/>
              </a:buClr>
              <a:buSzPts val="1800"/>
              <a:buFont typeface="Times New Roman"/>
              <a:buNone/>
            </a:pPr>
            <a:r>
              <a:rPr lang="en-US" sz="1800">
                <a:solidFill>
                  <a:srgbClr val="000000"/>
                </a:solidFill>
                <a:latin typeface="Calibri"/>
                <a:ea typeface="Calibri"/>
                <a:cs typeface="Calibri"/>
                <a:sym typeface="Calibri"/>
              </a:rPr>
              <a:t>first-sec@first.org</a:t>
            </a:r>
          </a:p>
          <a:p>
            <a:pPr marL="0" marR="0" lvl="0" indent="-114300" algn="ctr" rtl="0">
              <a:spcBef>
                <a:spcPts val="0"/>
              </a:spcBef>
              <a:spcAft>
                <a:spcPts val="0"/>
              </a:spcAft>
              <a:buClr>
                <a:srgbClr val="000000"/>
              </a:buClr>
              <a:buSzPts val="1800"/>
              <a:buFont typeface="Times New Roman"/>
              <a:buNone/>
            </a:pPr>
            <a:r>
              <a:rPr lang="en-US" sz="1800">
                <a:solidFill>
                  <a:srgbClr val="000000"/>
                </a:solidFill>
                <a:latin typeface="Calibri"/>
                <a:ea typeface="Calibri"/>
                <a:cs typeface="Calibri"/>
                <a:sym typeface="Calibri"/>
              </a:rPr>
              <a:t>https://www.first.org</a:t>
            </a:r>
          </a:p>
          <a:p>
            <a:pPr marL="0" marR="0" lvl="0" indent="-190500" algn="l" rtl="0">
              <a:spcBef>
                <a:spcPts val="0"/>
              </a:spcBef>
              <a:spcAft>
                <a:spcPts val="0"/>
              </a:spcAft>
              <a:buClr>
                <a:srgbClr val="000000"/>
              </a:buClr>
              <a:buSzPts val="3000"/>
              <a:buFont typeface="Times New Roman"/>
              <a:buNone/>
            </a:pPr>
            <a:endParaRPr sz="3000">
              <a:solidFill>
                <a:srgbClr val="000000"/>
              </a:solidFill>
              <a:latin typeface="Calibri"/>
              <a:ea typeface="Calibri"/>
              <a:cs typeface="Calibri"/>
              <a:sym typeface="Calibri"/>
            </a:endParaRPr>
          </a:p>
        </p:txBody>
      </p:sp>
      <p:sp>
        <p:nvSpPr>
          <p:cNvPr id="885" name="Shape 885"/>
          <p:cNvSpPr txBox="1"/>
          <p:nvPr/>
        </p:nvSpPr>
        <p:spPr>
          <a:xfrm>
            <a:off x="3771900" y="5657850"/>
            <a:ext cx="1600200" cy="216694"/>
          </a:xfrm>
          <a:prstGeom prst="rect">
            <a:avLst/>
          </a:prstGeom>
          <a:noFill/>
          <a:ln>
            <a:noFill/>
          </a:ln>
        </p:spPr>
        <p:txBody>
          <a:bodyPr wrap="square" lIns="67500" tIns="35100" rIns="67500" bIns="35100" anchor="ctr" anchorCtr="0">
            <a:noAutofit/>
          </a:bodyPr>
          <a:lstStyle/>
          <a:p>
            <a:pPr marL="0" marR="0" lvl="0" indent="-38100" algn="ctr" rtl="0">
              <a:spcBef>
                <a:spcPts val="0"/>
              </a:spcBef>
              <a:spcAft>
                <a:spcPts val="0"/>
              </a:spcAft>
              <a:buClr>
                <a:srgbClr val="898989"/>
              </a:buClr>
              <a:buSzPts val="600"/>
              <a:buFont typeface="Times New Roman"/>
              <a:buNone/>
            </a:pPr>
            <a:fld id="{00000000-1234-1234-1234-123412341234}" type="slidenum">
              <a:rPr lang="en-US" sz="600">
                <a:solidFill>
                  <a:srgbClr val="898989"/>
                </a:solidFill>
                <a:latin typeface="Arial"/>
                <a:ea typeface="Arial"/>
                <a:cs typeface="Arial"/>
                <a:sym typeface="Arial"/>
              </a:rPr>
              <a:t>92</a:t>
            </a:fld>
            <a:endParaRPr lang="en-US" sz="600">
              <a:solidFill>
                <a:srgbClr val="898989"/>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Custom Design">
  <a:themeElements>
    <a:clrScheme name="Custom 1">
      <a:dk1>
        <a:srgbClr val="000000"/>
      </a:dk1>
      <a:lt1>
        <a:srgbClr val="FFFFFF"/>
      </a:lt1>
      <a:dk2>
        <a:srgbClr val="44546A"/>
      </a:dk2>
      <a:lt2>
        <a:srgbClr val="E7E6E6"/>
      </a:lt2>
      <a:accent1>
        <a:srgbClr val="003F0B"/>
      </a:accent1>
      <a:accent2>
        <a:srgbClr val="FE7802"/>
      </a:accent2>
      <a:accent3>
        <a:srgbClr val="003257"/>
      </a:accent3>
      <a:accent4>
        <a:srgbClr val="41BF00"/>
      </a:accent4>
      <a:accent5>
        <a:srgbClr val="007F16"/>
      </a:accent5>
      <a:accent6>
        <a:srgbClr val="C1EC01"/>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15114</TotalTime>
  <Words>8165</Words>
  <Application>Microsoft Macintosh PowerPoint</Application>
  <PresentationFormat>On-screen Show (4:3)</PresentationFormat>
  <Paragraphs>879</Paragraphs>
  <Slides>92</Slides>
  <Notes>90</Notes>
  <HiddenSlides>3</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92</vt:i4>
      </vt:variant>
    </vt:vector>
  </HeadingPairs>
  <TitlesOfParts>
    <vt:vector size="106" baseType="lpstr">
      <vt:lpstr>Arial Unicode MS</vt:lpstr>
      <vt:lpstr>Arial</vt:lpstr>
      <vt:lpstr>Avenir</vt:lpstr>
      <vt:lpstr>Avenir LT Std 55 Roman</vt:lpstr>
      <vt:lpstr>Avenir LT Std 95 Black</vt:lpstr>
      <vt:lpstr>Calibri</vt:lpstr>
      <vt:lpstr>Calibri Light</vt:lpstr>
      <vt:lpstr>Comic Sans MS</vt:lpstr>
      <vt:lpstr>Lucida Sans</vt:lpstr>
      <vt:lpstr>Merriweather Sans</vt:lpstr>
      <vt:lpstr>Noto Sans Symbols</vt:lpstr>
      <vt:lpstr>Times New Roman</vt:lpstr>
      <vt:lpstr>Verdana</vt:lpstr>
      <vt:lpstr>Custom Design</vt:lpstr>
      <vt:lpstr> Incident Response for Policymakers  Serge Droz Maarten Van Horenbeeck</vt:lpstr>
      <vt:lpstr>Changelog</vt:lpstr>
      <vt:lpstr>PowerPoint Presentation</vt:lpstr>
      <vt:lpstr>Copyright</vt:lpstr>
      <vt:lpstr>Acknowledgments</vt:lpstr>
      <vt:lpstr>Administrativia</vt:lpstr>
      <vt:lpstr>Administrativia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Cybersecurity challenges</vt:lpstr>
      <vt:lpstr>PowerPoint Presentation</vt:lpstr>
      <vt:lpstr>PowerPoint Presentation</vt:lpstr>
      <vt:lpstr>PowerPoint Presentation</vt:lpstr>
      <vt:lpstr>PowerPoint Presentation</vt:lpstr>
      <vt:lpstr>Actors</vt:lpstr>
      <vt:lpstr>Cybercrime as a service</vt:lpstr>
      <vt:lpstr>PowerPoint Presentation</vt:lpstr>
      <vt:lpstr>Actors</vt:lpstr>
      <vt:lpstr>Incident Response</vt:lpstr>
      <vt:lpstr>History</vt:lpstr>
      <vt:lpstr>Incident Response</vt:lpstr>
      <vt:lpstr>Where does it fit in?</vt:lpstr>
      <vt:lpstr>Types of Incident Response Teams</vt:lpstr>
      <vt:lpstr>Services</vt:lpstr>
      <vt:lpstr>Typical workflow</vt:lpstr>
      <vt:lpstr>Coordination across boundaries</vt:lpstr>
      <vt:lpstr>Case study: Diginotar</vt:lpstr>
      <vt:lpstr>Case study: Diginotar</vt:lpstr>
      <vt:lpstr>Case study: Diginotar</vt:lpstr>
      <vt:lpstr>Case study: Diginotar</vt:lpstr>
      <vt:lpstr>PowerPoint Presentation</vt:lpstr>
      <vt:lpstr>Group Discussion</vt:lpstr>
      <vt:lpstr>Case study: Diginotar</vt:lpstr>
      <vt:lpstr>Building trust</vt:lpstr>
      <vt:lpstr>Internet in 1969</vt:lpstr>
      <vt:lpstr>Internet today</vt:lpstr>
      <vt:lpstr>Governance</vt:lpstr>
      <vt:lpstr>Forms of governance</vt:lpstr>
      <vt:lpstr>Network governance</vt:lpstr>
      <vt:lpstr>Network governance</vt:lpstr>
      <vt:lpstr>Main ingredients</vt:lpstr>
      <vt:lpstr>CSIRTs as networks</vt:lpstr>
      <vt:lpstr>PowerPoint Presentation</vt:lpstr>
      <vt:lpstr>Example: Petya</vt:lpstr>
      <vt:lpstr>PowerPoint Presentation</vt:lpstr>
      <vt:lpstr>PowerPoint Presentation</vt:lpstr>
      <vt:lpstr>How do you build Trust?</vt:lpstr>
      <vt:lpstr>Common Goal</vt:lpstr>
      <vt:lpstr>PowerPoint Presentation</vt:lpstr>
      <vt:lpstr>Obstacles to Trust</vt:lpstr>
      <vt:lpstr>PowerPoint Presentation</vt:lpstr>
      <vt:lpstr>Getting started</vt:lpstr>
      <vt:lpstr>A brief history of CERTs</vt:lpstr>
      <vt:lpstr>Questions to ask</vt:lpstr>
      <vt:lpstr>National CSIRTs vs National Cyber Resilience</vt:lpstr>
      <vt:lpstr>A simple example: Large events</vt:lpstr>
      <vt:lpstr>PowerPoint Presentation</vt:lpstr>
      <vt:lpstr>Example: Brazil</vt:lpstr>
      <vt:lpstr>Policy frameworks</vt:lpstr>
      <vt:lpstr>Internal policies</vt:lpstr>
      <vt:lpstr>External policies</vt:lpstr>
      <vt:lpstr>Example</vt:lpstr>
      <vt:lpstr>Group Discussion</vt:lpstr>
      <vt:lpstr>Authority</vt:lpstr>
      <vt:lpstr>Authority</vt:lpstr>
      <vt:lpstr>Good policies</vt:lpstr>
      <vt:lpstr>A six-step plan (GFCE, 2017)</vt:lpstr>
      <vt:lpstr>A six-step plan (GFCE, 2017)</vt:lpstr>
      <vt:lpstr>A six-step plan (GFCE, 2017)</vt:lpstr>
      <vt:lpstr>A six-step plan (GFCE, 2017)</vt:lpstr>
      <vt:lpstr>A six-step plan (GFCE, 2017)</vt:lpstr>
      <vt:lpstr>Funding Models</vt:lpstr>
      <vt:lpstr>Maturing CSIRTs</vt:lpstr>
      <vt:lpstr>PowerPoint Presentation</vt:lpstr>
      <vt:lpstr>Maturity</vt:lpstr>
      <vt:lpstr>Handle incidents</vt:lpstr>
      <vt:lpstr>Measurement</vt:lpstr>
      <vt:lpstr>CSIRT Maturity Kit</vt:lpstr>
      <vt:lpstr>Limitations</vt:lpstr>
      <vt:lpstr>Stairways to maturity</vt:lpstr>
      <vt:lpstr>Stairways to maturity</vt:lpstr>
      <vt:lpstr>Stairways to maturity</vt:lpstr>
      <vt:lpstr>Additional reading</vt:lpstr>
      <vt:lpstr>Additional reading</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Incident Response for Policymakers  Michael Hausding Serge Droz Maarten Van Horenbeeck</dc:title>
  <cp:lastModifiedBy>Serge Droz</cp:lastModifiedBy>
  <cp:revision>69</cp:revision>
  <dcterms:modified xsi:type="dcterms:W3CDTF">2018-10-29T15:49:43Z</dcterms:modified>
</cp:coreProperties>
</file>